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83" r:id="rId1"/>
  </p:sldMasterIdLst>
  <p:notesMasterIdLst>
    <p:notesMasterId r:id="rId57"/>
  </p:notesMasterIdLst>
  <p:handoutMasterIdLst>
    <p:handoutMasterId r:id="rId58"/>
  </p:handoutMasterIdLst>
  <p:sldIdLst>
    <p:sldId id="454" r:id="rId2"/>
    <p:sldId id="399" r:id="rId3"/>
    <p:sldId id="311" r:id="rId4"/>
    <p:sldId id="312" r:id="rId5"/>
    <p:sldId id="402" r:id="rId6"/>
    <p:sldId id="426" r:id="rId7"/>
    <p:sldId id="425" r:id="rId8"/>
    <p:sldId id="424" r:id="rId9"/>
    <p:sldId id="404" r:id="rId10"/>
    <p:sldId id="428" r:id="rId11"/>
    <p:sldId id="427" r:id="rId12"/>
    <p:sldId id="405" r:id="rId13"/>
    <p:sldId id="429" r:id="rId14"/>
    <p:sldId id="353" r:id="rId15"/>
    <p:sldId id="431" r:id="rId16"/>
    <p:sldId id="430" r:id="rId17"/>
    <p:sldId id="355" r:id="rId18"/>
    <p:sldId id="432" r:id="rId19"/>
    <p:sldId id="435" r:id="rId20"/>
    <p:sldId id="434" r:id="rId21"/>
    <p:sldId id="328" r:id="rId22"/>
    <p:sldId id="407" r:id="rId23"/>
    <p:sldId id="437" r:id="rId24"/>
    <p:sldId id="436" r:id="rId25"/>
    <p:sldId id="408" r:id="rId26"/>
    <p:sldId id="438" r:id="rId27"/>
    <p:sldId id="392" r:id="rId28"/>
    <p:sldId id="409" r:id="rId29"/>
    <p:sldId id="389" r:id="rId30"/>
    <p:sldId id="390" r:id="rId31"/>
    <p:sldId id="391" r:id="rId32"/>
    <p:sldId id="359" r:id="rId33"/>
    <p:sldId id="439" r:id="rId34"/>
    <p:sldId id="422" r:id="rId35"/>
    <p:sldId id="360" r:id="rId36"/>
    <p:sldId id="380" r:id="rId37"/>
    <p:sldId id="441" r:id="rId38"/>
    <p:sldId id="440" r:id="rId39"/>
    <p:sldId id="364" r:id="rId40"/>
    <p:sldId id="443" r:id="rId41"/>
    <p:sldId id="442" r:id="rId42"/>
    <p:sldId id="367" r:id="rId43"/>
    <p:sldId id="446" r:id="rId44"/>
    <p:sldId id="445" r:id="rId45"/>
    <p:sldId id="444" r:id="rId46"/>
    <p:sldId id="337" r:id="rId47"/>
    <p:sldId id="449" r:id="rId48"/>
    <p:sldId id="448" r:id="rId49"/>
    <p:sldId id="447" r:id="rId50"/>
    <p:sldId id="450" r:id="rId51"/>
    <p:sldId id="453" r:id="rId52"/>
    <p:sldId id="452" r:id="rId53"/>
    <p:sldId id="423" r:id="rId54"/>
    <p:sldId id="414" r:id="rId55"/>
    <p:sldId id="415" r:id="rId56"/>
  </p:sldIdLst>
  <p:sldSz cx="12195175" cy="6858000"/>
  <p:notesSz cx="7099300" cy="10234613"/>
  <p:embeddedFontLst>
    <p:embeddedFont>
      <p:font typeface="Calibri Light" panose="020F0302020204030204" pitchFamily="34" charset="0"/>
      <p:regular r:id="rId59"/>
      <p:italic r:id="rId60"/>
    </p:embeddedFont>
  </p:embeddedFontLst>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5pPr>
    <a:lvl6pPr marL="2286000" algn="l" defTabSz="914400" rtl="0" eaLnBrk="1" latinLnBrk="0" hangingPunct="1">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6pPr>
    <a:lvl7pPr marL="2743200" algn="l" defTabSz="914400" rtl="0" eaLnBrk="1" latinLnBrk="0" hangingPunct="1">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7pPr>
    <a:lvl8pPr marL="3200400" algn="l" defTabSz="914400" rtl="0" eaLnBrk="1" latinLnBrk="0" hangingPunct="1">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8pPr>
    <a:lvl9pPr marL="3657600" algn="l" defTabSz="914400" rtl="0" eaLnBrk="1" latinLnBrk="0" hangingPunct="1">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orient="horz" pos="527">
          <p15:clr>
            <a:srgbClr val="A4A3A4"/>
          </p15:clr>
        </p15:guide>
        <p15:guide id="4"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25" autoAdjust="0"/>
    <p:restoredTop sz="94660"/>
  </p:normalViewPr>
  <p:slideViewPr>
    <p:cSldViewPr>
      <p:cViewPr varScale="1">
        <p:scale>
          <a:sx n="67" d="100"/>
          <a:sy n="67" d="100"/>
        </p:scale>
        <p:origin x="888" y="52"/>
      </p:cViewPr>
      <p:guideLst>
        <p:guide orient="horz" pos="3158"/>
        <p:guide pos="2880"/>
        <p:guide orient="horz" pos="527"/>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ea typeface="Verdana" panose="020B0604030504040204" pitchFamily="34" charset="0"/>
                <a:cs typeface="Verdana" panose="020B0604030504040204" pitchFamily="34" charset="0"/>
              </a:defRPr>
            </a:lvl1pPr>
          </a:lstStyle>
          <a:p>
            <a:pPr>
              <a:defRPr/>
            </a:pPr>
            <a:fld id="{69410306-108B-4171-B6E9-ADB2D421A8AC}" type="slidenum">
              <a:rPr lang="en-GB" altLang="fr-FR"/>
              <a:pPr>
                <a:defRPr/>
              </a:pPr>
              <a:t>‹Nr.›</a:t>
            </a:fld>
            <a:endParaRPr lang="en-GB" altLang="fr-FR"/>
          </a:p>
        </p:txBody>
      </p:sp>
    </p:spTree>
    <p:extLst>
      <p:ext uri="{BB962C8B-B14F-4D97-AF65-F5344CB8AC3E}">
        <p14:creationId xmlns:p14="http://schemas.microsoft.com/office/powerpoint/2010/main" val="29252366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ea typeface="+mn-ea"/>
                <a:cs typeface="+mn-cs"/>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ea typeface="Verdana" panose="020B0604030504040204" pitchFamily="34" charset="0"/>
                <a:cs typeface="Verdana" panose="020B0604030504040204" pitchFamily="34" charset="0"/>
              </a:defRPr>
            </a:lvl1pPr>
          </a:lstStyle>
          <a:p>
            <a:pPr>
              <a:defRPr/>
            </a:pPr>
            <a:fld id="{317DC00B-9A9B-46D7-9F23-32AEE066A0BF}" type="slidenum">
              <a:rPr lang="de-DE" altLang="fr-FR"/>
              <a:pPr>
                <a:defRPr/>
              </a:pPr>
              <a:t>‹Nr.›</a:t>
            </a:fld>
            <a:endParaRPr lang="de-DE" altLang="fr-FR"/>
          </a:p>
        </p:txBody>
      </p:sp>
    </p:spTree>
    <p:extLst>
      <p:ext uri="{BB962C8B-B14F-4D97-AF65-F5344CB8AC3E}">
        <p14:creationId xmlns:p14="http://schemas.microsoft.com/office/powerpoint/2010/main" val="4253803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4A7C1D-DFD3-4EF3-80B3-E6987E748435}" type="slidenum">
              <a:rPr lang="de-DE" altLang="fr-FR" sz="1300" smtClean="0"/>
              <a:pPr>
                <a:spcBef>
                  <a:spcPct val="0"/>
                </a:spcBef>
              </a:pPr>
              <a:t>2</a:t>
            </a:fld>
            <a:endParaRPr lang="de-DE" altLang="fr-FR" sz="1300"/>
          </a:p>
        </p:txBody>
      </p:sp>
      <p:sp>
        <p:nvSpPr>
          <p:cNvPr id="7171" name="Rectangle 2"/>
          <p:cNvSpPr>
            <a:spLocks noGrp="1" noRot="1" noChangeAspect="1" noChangeArrowheads="1" noTextEdit="1"/>
          </p:cNvSpPr>
          <p:nvPr>
            <p:ph type="sldImg"/>
          </p:nvPr>
        </p:nvSpPr>
        <p:spPr>
          <a:xfrm>
            <a:off x="138113" y="768350"/>
            <a:ext cx="6823075" cy="3836988"/>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55174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4F20B5-8F22-4597-90C9-3C4D05F19C09}" type="slidenum">
              <a:rPr lang="de-DE" altLang="fr-FR" sz="1300" smtClean="0"/>
              <a:pPr>
                <a:spcBef>
                  <a:spcPct val="0"/>
                </a:spcBef>
              </a:pPr>
              <a:t>3</a:t>
            </a:fld>
            <a:endParaRPr lang="de-DE" altLang="fr-FR" sz="1300"/>
          </a:p>
        </p:txBody>
      </p:sp>
      <p:sp>
        <p:nvSpPr>
          <p:cNvPr id="9219" name="Rectangle 2"/>
          <p:cNvSpPr>
            <a:spLocks noGrp="1" noRot="1" noChangeAspect="1" noChangeArrowheads="1" noTextEdit="1"/>
          </p:cNvSpPr>
          <p:nvPr>
            <p:ph type="sldImg"/>
          </p:nvPr>
        </p:nvSpPr>
        <p:spPr>
          <a:xfrm>
            <a:off x="138113" y="768350"/>
            <a:ext cx="6823075" cy="3836988"/>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688092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91DE2B-A680-4ACD-89CA-4C8A2F76C198}" type="slidenum">
              <a:rPr lang="de-DE" altLang="fr-FR" sz="1300" smtClean="0"/>
              <a:pPr>
                <a:spcBef>
                  <a:spcPct val="0"/>
                </a:spcBef>
              </a:pPr>
              <a:t>4</a:t>
            </a:fld>
            <a:endParaRPr lang="de-DE" altLang="fr-FR"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36725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A73293-1BFF-458C-9190-30A4C1D99F3A}" type="slidenum">
              <a:rPr lang="de-DE" altLang="fr-FR" sz="1300" smtClean="0"/>
              <a:pPr>
                <a:spcBef>
                  <a:spcPct val="0"/>
                </a:spcBef>
              </a:pPr>
              <a:t>5</a:t>
            </a:fld>
            <a:endParaRPr lang="de-DE" altLang="fr-FR" sz="1300"/>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0521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A73293-1BFF-458C-9190-30A4C1D99F3A}" type="slidenum">
              <a:rPr lang="de-DE" altLang="fr-FR" sz="1300" smtClean="0"/>
              <a:pPr>
                <a:spcBef>
                  <a:spcPct val="0"/>
                </a:spcBef>
              </a:pPr>
              <a:t>6</a:t>
            </a:fld>
            <a:endParaRPr lang="de-DE" altLang="fr-FR" sz="1300"/>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0521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A73293-1BFF-458C-9190-30A4C1D99F3A}" type="slidenum">
              <a:rPr lang="de-DE" altLang="fr-FR" sz="1300" smtClean="0"/>
              <a:pPr>
                <a:spcBef>
                  <a:spcPct val="0"/>
                </a:spcBef>
              </a:pPr>
              <a:t>7</a:t>
            </a:fld>
            <a:endParaRPr lang="de-DE" altLang="fr-FR" sz="1300"/>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0521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A73293-1BFF-458C-9190-30A4C1D99F3A}" type="slidenum">
              <a:rPr lang="de-DE" altLang="fr-FR" sz="1300" smtClean="0"/>
              <a:pPr>
                <a:spcBef>
                  <a:spcPct val="0"/>
                </a:spcBef>
              </a:pPr>
              <a:t>8</a:t>
            </a:fld>
            <a:endParaRPr lang="de-DE" altLang="fr-FR" sz="1300"/>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0521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F08B06-0053-41AB-AF0C-60821A8EDA4D}" type="slidenum">
              <a:rPr lang="de-DE" altLang="fr-FR" sz="1300" smtClean="0"/>
              <a:pPr>
                <a:spcBef>
                  <a:spcPct val="0"/>
                </a:spcBef>
              </a:pPr>
              <a:t>9</a:t>
            </a:fld>
            <a:endParaRPr lang="de-DE" altLang="fr-FR"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26815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F08B06-0053-41AB-AF0C-60821A8EDA4D}" type="slidenum">
              <a:rPr lang="de-DE" altLang="fr-FR" sz="1300" smtClean="0"/>
              <a:pPr>
                <a:spcBef>
                  <a:spcPct val="0"/>
                </a:spcBef>
              </a:pPr>
              <a:t>10</a:t>
            </a:fld>
            <a:endParaRPr lang="de-DE" altLang="fr-FR"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26815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F08B06-0053-41AB-AF0C-60821A8EDA4D}" type="slidenum">
              <a:rPr lang="de-DE" altLang="fr-FR" sz="1300" smtClean="0"/>
              <a:pPr>
                <a:spcBef>
                  <a:spcPct val="0"/>
                </a:spcBef>
              </a:pPr>
              <a:t>11</a:t>
            </a:fld>
            <a:endParaRPr lang="de-DE" altLang="fr-FR"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26815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C4DE20-330B-4E93-A11F-CFF433F6F7FA}" type="slidenum">
              <a:rPr lang="de-DE" altLang="fr-FR" sz="1300" smtClean="0"/>
              <a:pPr>
                <a:spcBef>
                  <a:spcPct val="0"/>
                </a:spcBef>
              </a:pPr>
              <a:t>12</a:t>
            </a:fld>
            <a:endParaRPr lang="de-DE" altLang="fr-FR"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143993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116B83-F0C2-484A-8BA3-007307D0530D}" type="slidenum">
              <a:rPr lang="de-DE" altLang="fr-FR" sz="1300" smtClean="0"/>
              <a:pPr>
                <a:spcBef>
                  <a:spcPct val="0"/>
                </a:spcBef>
              </a:pPr>
              <a:t>14</a:t>
            </a:fld>
            <a:endParaRPr lang="de-DE" altLang="fr-FR"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3474735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116B83-F0C2-484A-8BA3-007307D0530D}" type="slidenum">
              <a:rPr lang="de-DE" altLang="fr-FR" sz="1300" smtClean="0"/>
              <a:pPr>
                <a:spcBef>
                  <a:spcPct val="0"/>
                </a:spcBef>
              </a:pPr>
              <a:t>15</a:t>
            </a:fld>
            <a:endParaRPr lang="de-DE" altLang="fr-FR"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347473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116B83-F0C2-484A-8BA3-007307D0530D}" type="slidenum">
              <a:rPr lang="de-DE" altLang="fr-FR" sz="1300" smtClean="0"/>
              <a:pPr>
                <a:spcBef>
                  <a:spcPct val="0"/>
                </a:spcBef>
              </a:pPr>
              <a:t>16</a:t>
            </a:fld>
            <a:endParaRPr lang="de-DE" altLang="fr-FR"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347473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0F4D2-4DF8-410F-9734-D225C368D1FB}" type="slidenum">
              <a:rPr lang="de-DE" altLang="fr-FR" sz="1300" smtClean="0"/>
              <a:pPr>
                <a:spcBef>
                  <a:spcPct val="0"/>
                </a:spcBef>
              </a:pPr>
              <a:t>17</a:t>
            </a:fld>
            <a:endParaRPr lang="de-DE" altLang="fr-FR"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1943205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FBADDF-661B-4958-A526-CEEC742EA0E9}" type="slidenum">
              <a:rPr lang="de-DE" altLang="fr-FR" sz="1300" smtClean="0"/>
              <a:pPr>
                <a:spcBef>
                  <a:spcPct val="0"/>
                </a:spcBef>
              </a:pPr>
              <a:t>18</a:t>
            </a:fld>
            <a:endParaRPr lang="de-DE" altLang="fr-FR"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2158359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FBADDF-661B-4958-A526-CEEC742EA0E9}" type="slidenum">
              <a:rPr lang="de-DE" altLang="fr-FR" sz="1300" smtClean="0"/>
              <a:pPr>
                <a:spcBef>
                  <a:spcPct val="0"/>
                </a:spcBef>
              </a:pPr>
              <a:t>19</a:t>
            </a:fld>
            <a:endParaRPr lang="de-DE" altLang="fr-FR"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215835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FBADDF-661B-4958-A526-CEEC742EA0E9}" type="slidenum">
              <a:rPr lang="de-DE" altLang="fr-FR" sz="1300" smtClean="0"/>
              <a:pPr>
                <a:spcBef>
                  <a:spcPct val="0"/>
                </a:spcBef>
              </a:pPr>
              <a:t>20</a:t>
            </a:fld>
            <a:endParaRPr lang="de-DE" altLang="fr-FR"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215835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CC3B2D-A249-408B-8E52-DA4CDEB7E3B6}" type="slidenum">
              <a:rPr lang="de-DE" altLang="fr-FR" sz="1300" smtClean="0"/>
              <a:pPr>
                <a:spcBef>
                  <a:spcPct val="0"/>
                </a:spcBef>
              </a:pPr>
              <a:t>21</a:t>
            </a:fld>
            <a:endParaRPr lang="de-DE" altLang="fr-FR"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416657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6FB3B7-E177-4251-9773-1C04B052C4E1}" type="slidenum">
              <a:rPr lang="de-DE" altLang="fr-FR" sz="1300" smtClean="0"/>
              <a:pPr>
                <a:spcBef>
                  <a:spcPct val="0"/>
                </a:spcBef>
              </a:pPr>
              <a:t>22</a:t>
            </a:fld>
            <a:endParaRPr lang="de-DE" altLang="fr-FR"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504970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6FB3B7-E177-4251-9773-1C04B052C4E1}" type="slidenum">
              <a:rPr lang="de-DE" altLang="fr-FR" sz="1300" smtClean="0"/>
              <a:pPr>
                <a:spcBef>
                  <a:spcPct val="0"/>
                </a:spcBef>
              </a:pPr>
              <a:t>23</a:t>
            </a:fld>
            <a:endParaRPr lang="de-DE" altLang="fr-FR"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504970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6FB3B7-E177-4251-9773-1C04B052C4E1}" type="slidenum">
              <a:rPr lang="de-DE" altLang="fr-FR" sz="1300" smtClean="0"/>
              <a:pPr>
                <a:spcBef>
                  <a:spcPct val="0"/>
                </a:spcBef>
              </a:pPr>
              <a:t>24</a:t>
            </a:fld>
            <a:endParaRPr lang="de-DE" altLang="fr-FR"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5049704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A9D999-3B08-4CF0-AF84-56FBC5C53C4F}" type="slidenum">
              <a:rPr lang="de-DE" altLang="fr-FR" sz="1300" smtClean="0"/>
              <a:pPr>
                <a:spcBef>
                  <a:spcPct val="0"/>
                </a:spcBef>
              </a:pPr>
              <a:t>25</a:t>
            </a:fld>
            <a:endParaRPr lang="de-DE" altLang="fr-FR" sz="1300"/>
          </a:p>
        </p:txBody>
      </p:sp>
      <p:sp>
        <p:nvSpPr>
          <p:cNvPr id="56323" name="Rectangle 2050"/>
          <p:cNvSpPr>
            <a:spLocks noGrp="1" noRot="1" noChangeAspect="1" noChangeArrowheads="1" noTextEdit="1"/>
          </p:cNvSpPr>
          <p:nvPr>
            <p:ph type="sldImg"/>
          </p:nvPr>
        </p:nvSpPr>
        <p:spPr>
          <a:xfrm>
            <a:off x="138113" y="768350"/>
            <a:ext cx="6823075" cy="3836988"/>
          </a:xfrm>
          <a:ln/>
        </p:spPr>
      </p:sp>
      <p:sp>
        <p:nvSpPr>
          <p:cNvPr id="5632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533120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A9D999-3B08-4CF0-AF84-56FBC5C53C4F}" type="slidenum">
              <a:rPr lang="de-DE" altLang="fr-FR" sz="1300" smtClean="0"/>
              <a:pPr>
                <a:spcBef>
                  <a:spcPct val="0"/>
                </a:spcBef>
              </a:pPr>
              <a:t>26</a:t>
            </a:fld>
            <a:endParaRPr lang="de-DE" altLang="fr-FR" sz="1300"/>
          </a:p>
        </p:txBody>
      </p:sp>
      <p:sp>
        <p:nvSpPr>
          <p:cNvPr id="56323" name="Rectangle 2050"/>
          <p:cNvSpPr>
            <a:spLocks noGrp="1" noRot="1" noChangeAspect="1" noChangeArrowheads="1" noTextEdit="1"/>
          </p:cNvSpPr>
          <p:nvPr>
            <p:ph type="sldImg"/>
          </p:nvPr>
        </p:nvSpPr>
        <p:spPr>
          <a:xfrm>
            <a:off x="138113" y="768350"/>
            <a:ext cx="6823075" cy="3836988"/>
          </a:xfrm>
          <a:ln/>
        </p:spPr>
      </p:sp>
      <p:sp>
        <p:nvSpPr>
          <p:cNvPr id="5632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533120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A76CE1-003D-4209-8312-1EE1051E8D17}" type="slidenum">
              <a:rPr lang="de-DE" altLang="fr-FR" sz="1300" smtClean="0"/>
              <a:pPr>
                <a:spcBef>
                  <a:spcPct val="0"/>
                </a:spcBef>
              </a:pPr>
              <a:t>27</a:t>
            </a:fld>
            <a:endParaRPr lang="de-DE" altLang="fr-FR"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0221254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32BC25-918C-47C8-ADAB-1612EEEEFECF}" type="slidenum">
              <a:rPr lang="de-DE" altLang="fr-FR" sz="1300" smtClean="0"/>
              <a:pPr>
                <a:spcBef>
                  <a:spcPct val="0"/>
                </a:spcBef>
              </a:pPr>
              <a:t>28</a:t>
            </a:fld>
            <a:endParaRPr lang="de-DE" altLang="fr-FR"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7885714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D7FAF1-A872-48CA-A2B4-8ABF918CD27D}" type="slidenum">
              <a:rPr lang="de-DE" altLang="fr-FR" sz="1300" smtClean="0"/>
              <a:pPr>
                <a:spcBef>
                  <a:spcPct val="0"/>
                </a:spcBef>
              </a:pPr>
              <a:t>29</a:t>
            </a:fld>
            <a:endParaRPr lang="de-DE" altLang="fr-FR"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877660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BE9995-6F9B-4930-8277-D8A73B47CF19}" type="slidenum">
              <a:rPr lang="de-DE" altLang="fr-FR" sz="1300" smtClean="0"/>
              <a:pPr>
                <a:spcBef>
                  <a:spcPct val="0"/>
                </a:spcBef>
              </a:pPr>
              <a:t>30</a:t>
            </a:fld>
            <a:endParaRPr lang="de-DE" altLang="fr-FR"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7872093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9EF173-3E9F-4FAC-9496-FD6149BBEF98}" type="slidenum">
              <a:rPr lang="de-DE" altLang="fr-FR" sz="1300" smtClean="0"/>
              <a:pPr>
                <a:spcBef>
                  <a:spcPct val="0"/>
                </a:spcBef>
              </a:pPr>
              <a:t>31</a:t>
            </a:fld>
            <a:endParaRPr lang="de-DE" altLang="fr-FR"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fr-FR"/>
          </a:p>
        </p:txBody>
      </p:sp>
    </p:spTree>
    <p:extLst>
      <p:ext uri="{BB962C8B-B14F-4D97-AF65-F5344CB8AC3E}">
        <p14:creationId xmlns:p14="http://schemas.microsoft.com/office/powerpoint/2010/main" val="2329441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6BC9DF-3D74-4A3F-8B42-B24C0307B3F9}" type="slidenum">
              <a:rPr lang="de-DE" altLang="fr-FR" sz="1300" smtClean="0"/>
              <a:pPr>
                <a:spcBef>
                  <a:spcPct val="0"/>
                </a:spcBef>
              </a:pPr>
              <a:t>32</a:t>
            </a:fld>
            <a:endParaRPr lang="de-DE" altLang="fr-FR"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6862197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6BC9DF-3D74-4A3F-8B42-B24C0307B3F9}" type="slidenum">
              <a:rPr lang="de-DE" altLang="fr-FR" sz="1300" smtClean="0"/>
              <a:pPr>
                <a:spcBef>
                  <a:spcPct val="0"/>
                </a:spcBef>
              </a:pPr>
              <a:t>33</a:t>
            </a:fld>
            <a:endParaRPr lang="de-DE" altLang="fr-FR"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6862197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3FDAF4-E0AC-44E5-A727-32E22297FFEE}" type="slidenum">
              <a:rPr lang="de-DE" altLang="fr-FR" sz="1300" smtClean="0"/>
              <a:pPr>
                <a:spcBef>
                  <a:spcPct val="0"/>
                </a:spcBef>
              </a:pPr>
              <a:t>35</a:t>
            </a:fld>
            <a:endParaRPr lang="de-DE" altLang="fr-FR"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542171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F46722-68E0-4489-B6F2-EEB1F8CC8886}" type="slidenum">
              <a:rPr lang="de-DE" altLang="fr-FR" sz="1300" smtClean="0"/>
              <a:pPr>
                <a:spcBef>
                  <a:spcPct val="0"/>
                </a:spcBef>
              </a:pPr>
              <a:t>36</a:t>
            </a:fld>
            <a:endParaRPr lang="de-DE" altLang="fr-FR"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p>
        </p:txBody>
      </p:sp>
    </p:spTree>
    <p:extLst>
      <p:ext uri="{BB962C8B-B14F-4D97-AF65-F5344CB8AC3E}">
        <p14:creationId xmlns:p14="http://schemas.microsoft.com/office/powerpoint/2010/main" val="40591973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F46722-68E0-4489-B6F2-EEB1F8CC8886}" type="slidenum">
              <a:rPr lang="de-DE" altLang="fr-FR" sz="1300" smtClean="0"/>
              <a:pPr>
                <a:spcBef>
                  <a:spcPct val="0"/>
                </a:spcBef>
              </a:pPr>
              <a:t>37</a:t>
            </a:fld>
            <a:endParaRPr lang="de-DE" altLang="fr-FR"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p>
        </p:txBody>
      </p:sp>
    </p:spTree>
    <p:extLst>
      <p:ext uri="{BB962C8B-B14F-4D97-AF65-F5344CB8AC3E}">
        <p14:creationId xmlns:p14="http://schemas.microsoft.com/office/powerpoint/2010/main" val="40591973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F46722-68E0-4489-B6F2-EEB1F8CC8886}" type="slidenum">
              <a:rPr lang="de-DE" altLang="fr-FR" sz="1300" smtClean="0"/>
              <a:pPr>
                <a:spcBef>
                  <a:spcPct val="0"/>
                </a:spcBef>
              </a:pPr>
              <a:t>38</a:t>
            </a:fld>
            <a:endParaRPr lang="de-DE" altLang="fr-FR" sz="1300"/>
          </a:p>
        </p:txBody>
      </p:sp>
      <p:sp>
        <p:nvSpPr>
          <p:cNvPr id="788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p>
        </p:txBody>
      </p:sp>
    </p:spTree>
    <p:extLst>
      <p:ext uri="{BB962C8B-B14F-4D97-AF65-F5344CB8AC3E}">
        <p14:creationId xmlns:p14="http://schemas.microsoft.com/office/powerpoint/2010/main" val="40591973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30FDBD-9A29-475A-8DBC-AEE110469F5F}" type="slidenum">
              <a:rPr lang="de-DE" altLang="fr-FR" sz="1300" smtClean="0"/>
              <a:pPr>
                <a:spcBef>
                  <a:spcPct val="0"/>
                </a:spcBef>
              </a:pPr>
              <a:t>39</a:t>
            </a:fld>
            <a:endParaRPr lang="de-DE" altLang="fr-FR" sz="1300"/>
          </a:p>
        </p:txBody>
      </p:sp>
      <p:sp>
        <p:nvSpPr>
          <p:cNvPr id="84995" name="Rectangle 1026"/>
          <p:cNvSpPr>
            <a:spLocks noGrp="1" noRot="1" noChangeAspect="1" noChangeArrowheads="1" noTextEdit="1"/>
          </p:cNvSpPr>
          <p:nvPr>
            <p:ph type="sldImg"/>
          </p:nvPr>
        </p:nvSpPr>
        <p:spPr>
          <a:xfrm>
            <a:off x="138113" y="768350"/>
            <a:ext cx="6823075" cy="3836988"/>
          </a:xfrm>
          <a:ln/>
        </p:spPr>
      </p:sp>
      <p:sp>
        <p:nvSpPr>
          <p:cNvPr id="849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072046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30FDBD-9A29-475A-8DBC-AEE110469F5F}" type="slidenum">
              <a:rPr lang="de-DE" altLang="fr-FR" sz="1300" smtClean="0"/>
              <a:pPr>
                <a:spcBef>
                  <a:spcPct val="0"/>
                </a:spcBef>
              </a:pPr>
              <a:t>40</a:t>
            </a:fld>
            <a:endParaRPr lang="de-DE" altLang="fr-FR" sz="1300"/>
          </a:p>
        </p:txBody>
      </p:sp>
      <p:sp>
        <p:nvSpPr>
          <p:cNvPr id="84995" name="Rectangle 1026"/>
          <p:cNvSpPr>
            <a:spLocks noGrp="1" noRot="1" noChangeAspect="1" noChangeArrowheads="1" noTextEdit="1"/>
          </p:cNvSpPr>
          <p:nvPr>
            <p:ph type="sldImg"/>
          </p:nvPr>
        </p:nvSpPr>
        <p:spPr>
          <a:xfrm>
            <a:off x="138113" y="768350"/>
            <a:ext cx="6823075" cy="3836988"/>
          </a:xfrm>
          <a:ln/>
        </p:spPr>
      </p:sp>
      <p:sp>
        <p:nvSpPr>
          <p:cNvPr id="849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072046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30FDBD-9A29-475A-8DBC-AEE110469F5F}" type="slidenum">
              <a:rPr lang="de-DE" altLang="fr-FR" sz="1300" smtClean="0"/>
              <a:pPr>
                <a:spcBef>
                  <a:spcPct val="0"/>
                </a:spcBef>
              </a:pPr>
              <a:t>41</a:t>
            </a:fld>
            <a:endParaRPr lang="de-DE" altLang="fr-FR" sz="1300"/>
          </a:p>
        </p:txBody>
      </p:sp>
      <p:sp>
        <p:nvSpPr>
          <p:cNvPr id="84995" name="Rectangle 1026"/>
          <p:cNvSpPr>
            <a:spLocks noGrp="1" noRot="1" noChangeAspect="1" noChangeArrowheads="1" noTextEdit="1"/>
          </p:cNvSpPr>
          <p:nvPr>
            <p:ph type="sldImg"/>
          </p:nvPr>
        </p:nvSpPr>
        <p:spPr>
          <a:xfrm>
            <a:off x="138113" y="768350"/>
            <a:ext cx="6823075" cy="3836988"/>
          </a:xfrm>
          <a:ln/>
        </p:spPr>
      </p:sp>
      <p:sp>
        <p:nvSpPr>
          <p:cNvPr id="849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072046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89D66F-414A-436E-BC31-C5269EF36C2C}" type="slidenum">
              <a:rPr lang="de-DE" altLang="fr-FR" sz="1300" smtClean="0"/>
              <a:pPr>
                <a:spcBef>
                  <a:spcPct val="0"/>
                </a:spcBef>
              </a:pPr>
              <a:t>42</a:t>
            </a:fld>
            <a:endParaRPr lang="de-DE" altLang="fr-FR"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964971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89D66F-414A-436E-BC31-C5269EF36C2C}" type="slidenum">
              <a:rPr lang="de-DE" altLang="fr-FR" sz="1300" smtClean="0"/>
              <a:pPr>
                <a:spcBef>
                  <a:spcPct val="0"/>
                </a:spcBef>
              </a:pPr>
              <a:t>43</a:t>
            </a:fld>
            <a:endParaRPr lang="de-DE" altLang="fr-FR"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964971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89D66F-414A-436E-BC31-C5269EF36C2C}" type="slidenum">
              <a:rPr lang="de-DE" altLang="fr-FR" sz="1300" smtClean="0"/>
              <a:pPr>
                <a:spcBef>
                  <a:spcPct val="0"/>
                </a:spcBef>
              </a:pPr>
              <a:t>44</a:t>
            </a:fld>
            <a:endParaRPr lang="de-DE" altLang="fr-FR"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964971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89D66F-414A-436E-BC31-C5269EF36C2C}" type="slidenum">
              <a:rPr lang="de-DE" altLang="fr-FR" sz="1300" smtClean="0"/>
              <a:pPr>
                <a:spcBef>
                  <a:spcPct val="0"/>
                </a:spcBef>
              </a:pPr>
              <a:t>45</a:t>
            </a:fld>
            <a:endParaRPr lang="de-DE" altLang="fr-FR"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964971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397910-50B8-4F36-A19E-9F8016EFB553}" type="slidenum">
              <a:rPr lang="de-DE" altLang="fr-FR" sz="1300" smtClean="0"/>
              <a:pPr>
                <a:spcBef>
                  <a:spcPct val="0"/>
                </a:spcBef>
              </a:pPr>
              <a:t>46</a:t>
            </a:fld>
            <a:endParaRPr lang="de-DE" altLang="fr-FR"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2656981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397910-50B8-4F36-A19E-9F8016EFB553}" type="slidenum">
              <a:rPr lang="de-DE" altLang="fr-FR" sz="1300" smtClean="0"/>
              <a:pPr>
                <a:spcBef>
                  <a:spcPct val="0"/>
                </a:spcBef>
              </a:pPr>
              <a:t>47</a:t>
            </a:fld>
            <a:endParaRPr lang="de-DE" altLang="fr-FR"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2656981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397910-50B8-4F36-A19E-9F8016EFB553}" type="slidenum">
              <a:rPr lang="de-DE" altLang="fr-FR" sz="1300" smtClean="0"/>
              <a:pPr>
                <a:spcBef>
                  <a:spcPct val="0"/>
                </a:spcBef>
              </a:pPr>
              <a:t>48</a:t>
            </a:fld>
            <a:endParaRPr lang="de-DE" altLang="fr-FR"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2656981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397910-50B8-4F36-A19E-9F8016EFB553}" type="slidenum">
              <a:rPr lang="de-DE" altLang="fr-FR" sz="1300" smtClean="0"/>
              <a:pPr>
                <a:spcBef>
                  <a:spcPct val="0"/>
                </a:spcBef>
              </a:pPr>
              <a:t>49</a:t>
            </a:fld>
            <a:endParaRPr lang="de-DE" altLang="fr-FR"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2656981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5CE5BA-38AA-49D6-BD88-9BDEC2F8EC98}" type="slidenum">
              <a:rPr lang="de-DE" altLang="fr-FR" sz="1300" smtClean="0"/>
              <a:pPr>
                <a:spcBef>
                  <a:spcPct val="0"/>
                </a:spcBef>
              </a:pPr>
              <a:t>50</a:t>
            </a:fld>
            <a:endParaRPr lang="de-DE" altLang="fr-FR"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594431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5CE5BA-38AA-49D6-BD88-9BDEC2F8EC98}" type="slidenum">
              <a:rPr lang="de-DE" altLang="fr-FR" sz="1300" smtClean="0"/>
              <a:pPr>
                <a:spcBef>
                  <a:spcPct val="0"/>
                </a:spcBef>
              </a:pPr>
              <a:t>51</a:t>
            </a:fld>
            <a:endParaRPr lang="de-DE" altLang="fr-FR"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594431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5CE5BA-38AA-49D6-BD88-9BDEC2F8EC98}" type="slidenum">
              <a:rPr lang="de-DE" altLang="fr-FR" sz="1300" smtClean="0"/>
              <a:pPr>
                <a:spcBef>
                  <a:spcPct val="0"/>
                </a:spcBef>
              </a:pPr>
              <a:t>52</a:t>
            </a:fld>
            <a:endParaRPr lang="de-DE" altLang="fr-FR"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594431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38113" y="768350"/>
            <a:ext cx="6823075" cy="3836988"/>
          </a:xfrm>
          <a:ln/>
        </p:spPr>
      </p:sp>
      <p:sp>
        <p:nvSpPr>
          <p:cNvPr id="111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Tree>
    <p:extLst>
      <p:ext uri="{BB962C8B-B14F-4D97-AF65-F5344CB8AC3E}">
        <p14:creationId xmlns:p14="http://schemas.microsoft.com/office/powerpoint/2010/main" val="19607701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38113" y="768350"/>
            <a:ext cx="6823075" cy="3836988"/>
          </a:xfrm>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Tree>
    <p:extLst>
      <p:ext uri="{BB962C8B-B14F-4D97-AF65-F5344CB8AC3E}">
        <p14:creationId xmlns:p14="http://schemas.microsoft.com/office/powerpoint/2010/main" val="32335287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rtl="0" eaLnBrk="1" hangingPunct="1">
              <a:spcBef>
                <a:spcPct val="0"/>
              </a:spcBef>
              <a:buClrTx/>
              <a:buFontTx/>
              <a:buNone/>
            </a:pPr>
            <a:r>
              <a:rPr lang="en-US" altLang="ko-KR"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he-IL" altLang="ko-KR" sz="1400" dirty="0">
                <a:solidFill>
                  <a:srgbClr val="004992"/>
                </a:solidFill>
              </a:rPr>
              <a:t>קוגניטיבי-אימון מטא</a:t>
            </a:r>
            <a:endParaRPr lang="de-DE" sz="1400"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8 – הערכה עצמית ומצב-רוח</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696AB1FF-24F4-4725-AEE2-DA321F346D52}" type="slidenum">
              <a:rPr lang="de-DE" altLang="fr-FR" smtClean="0"/>
              <a:pPr>
                <a:defRPr/>
              </a:pPr>
              <a:t>‹Nr.›</a:t>
            </a:fld>
            <a:endParaRPr lang="de-DE" altLang="fr-F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e-IL"/>
              <a:t>קוגניטיבי-אימון מטא 8 – הערכה עצמית ומצב-רוח</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C86A5FA-D8AA-4280-AC0E-CEB87590585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8 – הערכה עצמית ומצב-רוח</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C71284F-0146-4D41-B624-D30C72FC541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8 – הערכה עצמית ומצב-רוח</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96AB1FF-24F4-4725-AEE2-DA321F346D52}" type="slidenum">
              <a:rPr lang="de-DE" altLang="fr-FR" smtClean="0"/>
              <a:pPr>
                <a:defRPr/>
              </a:pPr>
              <a:t>‹Nr.›</a:t>
            </a:fld>
            <a:endParaRPr lang="de-DE" altLang="fr-F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8 – הערכה עצמית ומצב-רוח</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96AB1FF-24F4-4725-AEE2-DA321F346D52}" type="slidenum">
              <a:rPr lang="de-DE" altLang="fr-FR" smtClean="0"/>
              <a:pPr>
                <a:defRPr/>
              </a:pPr>
              <a:t>‹Nr.›</a:t>
            </a:fld>
            <a:endParaRPr lang="de-DE" altLang="fr-F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e-IL"/>
              <a:t>קוגניטיבי-אימון מטא 8 – הערכה עצמית ומצב-רוח</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2CD5827D-9173-4B1D-A3E2-C9D8F5D7C71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8 – הערכה עצמית ומצב-רוח</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CBD5005-2C69-40F9-8C06-416EF5F0131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baseline="0">
                <a:solidFill>
                  <a:schemeClr val="tx1"/>
                </a:solidFill>
                <a:latin typeface="+mj-lt"/>
                <a:cs typeface="+mn-cs"/>
              </a:defRPr>
            </a:lvl1pPr>
          </a:lstStyle>
          <a:p>
            <a:pPr>
              <a:defRPr/>
            </a:pPr>
            <a:r>
              <a:rPr lang="he-IL"/>
              <a:t>קוגניטיבי-אימון מטא 8 – הערכה עצמית ומצב-רוח</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696AB1FF-24F4-4725-AEE2-DA321F346D52}" type="slidenum">
              <a:rPr lang="de-DE" altLang="fr-FR" smtClean="0"/>
              <a:pPr>
                <a:defRPr/>
              </a:pPr>
              <a:t>‹Nr.›</a:t>
            </a:fld>
            <a:endParaRPr lang="de-DE" altLang="fr-F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hdr="0" dt="0"/>
  <p:txStyles>
    <p:titleStyle>
      <a:lvl1pPr algn="r" defTabSz="914245" rtl="1" eaLnBrk="1" latinLnBrk="0" hangingPunct="1">
        <a:lnSpc>
          <a:spcPct val="90000"/>
        </a:lnSpc>
        <a:spcBef>
          <a:spcPct val="0"/>
        </a:spcBef>
        <a:buNone/>
        <a:defRPr sz="2800" kern="1200" baseline="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ltLang="de-DE" dirty="0">
                <a:latin typeface="+mn-lt"/>
                <a:ea typeface="+mn-ea"/>
                <a:cs typeface="+mn-cs"/>
              </a:rPr>
              <a:t> </a:t>
            </a:r>
            <a:r>
              <a:rPr lang="en-US" altLang="ja-JP" dirty="0">
                <a:latin typeface="+mn-lt"/>
                <a:ea typeface="+mn-ea"/>
                <a:cs typeface="+mn-cs"/>
              </a:rPr>
              <a:t>–</a:t>
            </a:r>
            <a:r>
              <a:rPr lang="en-US" altLang="de-DE" dirty="0">
                <a:latin typeface="+mn-lt"/>
                <a:ea typeface="+mn-ea"/>
                <a:cs typeface="+mn-cs"/>
              </a:rPr>
              <a:t> MCT 8 A</a:t>
            </a:r>
            <a:r>
              <a:rPr lang="he-IL" altLang="de-DE">
                <a:latin typeface="+mn-lt"/>
                <a:ea typeface="+mn-ea"/>
                <a:cs typeface="+mn-cs"/>
              </a:rPr>
              <a:t>הערכה עצמית ומצב-רוח</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878700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מדוע אנו עושים זאת?</a:t>
            </a:r>
            <a:endParaRPr lang="en-US" sz="3600">
              <a:latin typeface="+mn-lt"/>
              <a:ea typeface="+mn-ea"/>
              <a:cs typeface="+mn-cs"/>
            </a:endParaRPr>
          </a:p>
        </p:txBody>
      </p:sp>
      <p:sp>
        <p:nvSpPr>
          <p:cNvPr id="6146" name="Rectangle 5"/>
          <p:cNvSpPr>
            <a:spLocks noGrp="1" noChangeArrowheads="1"/>
          </p:cNvSpPr>
          <p:nvPr>
            <p:ph idx="1"/>
          </p:nvPr>
        </p:nvSpPr>
        <p:spPr/>
        <p:txBody>
          <a:bodyPr>
            <a:noAutofit/>
          </a:bodyPr>
          <a:lstStyle/>
          <a:p>
            <a:pPr rtl="1" eaLnBrk="1" hangingPunct="1"/>
            <a:r>
              <a:rPr lang="he-IL" altLang="fr-FR" sz="2400" dirty="0">
                <a:solidFill>
                  <a:srgbClr val="333333"/>
                </a:solidFill>
              </a:rPr>
              <a:t>נראה כי לאנשים רבים עם בעיות נפשיות יש עיוותי חשיבה </a:t>
            </a:r>
            <a:r>
              <a:rPr lang="he-IL" altLang="fr-FR" sz="2400" dirty="0">
                <a:solidFill>
                  <a:srgbClr val="004992"/>
                </a:solidFill>
              </a:rPr>
              <a:t>העלולים להוביל לדיכאון. </a:t>
            </a:r>
            <a:r>
              <a:rPr lang="he-IL" altLang="fr-FR" sz="2400" dirty="0">
                <a:solidFill>
                  <a:srgbClr val="333333"/>
                </a:solidFill>
              </a:rPr>
              <a:t>עיוותי חשיבה אלו ניתנים </a:t>
            </a:r>
            <a:r>
              <a:rPr lang="he-IL" altLang="fr-FR" sz="2400">
                <a:solidFill>
                  <a:srgbClr val="333333"/>
                </a:solidFill>
              </a:rPr>
              <a:t>לשינוי ע”י </a:t>
            </a:r>
            <a:r>
              <a:rPr lang="he-IL" altLang="fr-FR" sz="2400" dirty="0">
                <a:solidFill>
                  <a:srgbClr val="333333"/>
                </a:solidFill>
              </a:rPr>
              <a:t>אימונים אינטנסיביים ומתמשכים.</a:t>
            </a:r>
            <a:endParaRPr lang="en-US" altLang="fr-FR"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a:t>
            </a:fld>
            <a:endParaRPr lang="de-DE" altLang="de-DE">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17"/>
          <p:cNvSpPr txBox="1">
            <a:spLocks noChangeArrowheads="1"/>
          </p:cNvSpPr>
          <p:nvPr/>
        </p:nvSpPr>
        <p:spPr bwMode="auto">
          <a:xfrm>
            <a:off x="4560488" y="2420939"/>
            <a:ext cx="297680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r" eaLnBrk="1" hangingPunct="1">
              <a:spcBef>
                <a:spcPct val="50000"/>
              </a:spcBef>
              <a:buClrTx/>
              <a:buFontTx/>
              <a:buNone/>
            </a:pPr>
            <a:r>
              <a:rPr lang="de-DE" altLang="fr-FR">
                <a:solidFill>
                  <a:srgbClr val="004992"/>
                </a:solidFill>
                <a:latin typeface="+mn-lt"/>
                <a:ea typeface="+mn-ea"/>
                <a:cs typeface="+mn-cs"/>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latin typeface="+mn-lt"/>
                <a:ea typeface="+mn-ea"/>
                <a:cs typeface="+mn-cs"/>
              </a:rPr>
              <a:t>תסמינים של דכאון?</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a:t>
            </a:fld>
            <a:endParaRPr lang="de-DE" altLang="de-DE">
              <a:latin typeface="+mn-lt"/>
              <a:ea typeface="+mn-ea"/>
              <a:cs typeface="+mn-cs"/>
            </a:endParaRPr>
          </a:p>
        </p:txBody>
      </p:sp>
      <p:pic>
        <p:nvPicPr>
          <p:cNvPr id="8"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rtl="1" eaLnBrk="1" hangingPunct="1">
              <a:spcBef>
                <a:spcPct val="0"/>
              </a:spcBef>
              <a:buClrTx/>
              <a:buFontTx/>
              <a:buNone/>
            </a:pPr>
            <a:r>
              <a:rPr lang="he-IL" altLang="de-DE" sz="2400" b="0" dirty="0">
                <a:solidFill>
                  <a:srgbClr val="004992"/>
                </a:solidFill>
                <a:latin typeface="+mn-lt"/>
                <a:ea typeface="+mn-ea"/>
                <a:cs typeface="+mn-cs"/>
              </a:rPr>
              <a:t>???</a:t>
            </a:r>
            <a:endParaRPr lang="de-DE" altLang="de-DE" sz="2400" b="0" dirty="0">
              <a:solidFill>
                <a:srgbClr val="004992"/>
              </a:solidFill>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תסמינים של דכאון</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he-IL" altLang="fr-FR" sz="2400" dirty="0">
                <a:solidFill>
                  <a:srgbClr val="333333"/>
                </a:solidFill>
              </a:rPr>
              <a:t>עצבות, מצב רוח דכאוני</a:t>
            </a:r>
            <a:endParaRPr lang="de-DE" altLang="fr-FR" sz="2400" dirty="0">
              <a:solidFill>
                <a:srgbClr val="333333"/>
              </a:solidFill>
            </a:endParaRPr>
          </a:p>
          <a:p>
            <a:pPr marL="457200" lvl="0" indent="-457200" defTabSz="914400" fontAlgn="base">
              <a:buFont typeface="+mj-lt"/>
              <a:buAutoNum type="arabicPeriod"/>
            </a:pPr>
            <a:r>
              <a:rPr lang="he-IL" altLang="fr-FR" sz="2400" dirty="0">
                <a:solidFill>
                  <a:srgbClr val="333333"/>
                </a:solidFill>
              </a:rPr>
              <a:t>חוסר מרץ ומוטיבציה</a:t>
            </a:r>
            <a:endParaRPr lang="de-DE" altLang="fr-FR" sz="2400" dirty="0">
              <a:solidFill>
                <a:srgbClr val="333333"/>
              </a:solidFill>
            </a:endParaRPr>
          </a:p>
          <a:p>
            <a:pPr marL="457200" lvl="0" indent="-457200" defTabSz="914400" fontAlgn="base">
              <a:buFont typeface="+mj-lt"/>
              <a:buAutoNum type="arabicPeriod"/>
            </a:pPr>
            <a:r>
              <a:rPr lang="he-IL" altLang="fr-FR" sz="2400" dirty="0">
                <a:solidFill>
                  <a:srgbClr val="333333"/>
                </a:solidFill>
              </a:rPr>
              <a:t>הערכה עצמית נמוכה, פחד מדחייה</a:t>
            </a:r>
            <a:endParaRPr lang="de-DE" altLang="fr-FR" sz="2400" dirty="0">
              <a:solidFill>
                <a:srgbClr val="333333"/>
              </a:solidFill>
            </a:endParaRPr>
          </a:p>
          <a:p>
            <a:pPr marL="457200" lvl="0" indent="-457200" defTabSz="914400" fontAlgn="base">
              <a:buFont typeface="+mj-lt"/>
              <a:buAutoNum type="arabicPeriod"/>
            </a:pPr>
            <a:r>
              <a:rPr lang="he-IL" altLang="fr-FR" sz="2400" dirty="0">
                <a:solidFill>
                  <a:srgbClr val="333333"/>
                </a:solidFill>
              </a:rPr>
              <a:t>פחדים (לדוגמה: בנוגע לעתיד)</a:t>
            </a:r>
            <a:endParaRPr lang="de-DE" altLang="fr-FR" sz="2400" dirty="0">
              <a:solidFill>
                <a:srgbClr val="333333"/>
              </a:solidFill>
            </a:endParaRPr>
          </a:p>
          <a:p>
            <a:pPr marL="457200" lvl="0" indent="-457200" defTabSz="914400" fontAlgn="base">
              <a:buFont typeface="+mj-lt"/>
              <a:buAutoNum type="arabicPeriod"/>
            </a:pPr>
            <a:r>
              <a:rPr lang="he-IL" altLang="fr-FR" sz="2400" dirty="0">
                <a:solidFill>
                  <a:srgbClr val="333333"/>
                </a:solidFill>
              </a:rPr>
              <a:t>הפרעות שינה, כאבים</a:t>
            </a:r>
            <a:endParaRPr lang="de-DE" altLang="fr-FR" sz="2400" dirty="0">
              <a:solidFill>
                <a:srgbClr val="333333"/>
              </a:solidFill>
            </a:endParaRPr>
          </a:p>
          <a:p>
            <a:pPr marL="457200" lvl="0" indent="-457200" defTabSz="914400" fontAlgn="base">
              <a:buFont typeface="+mj-lt"/>
              <a:buAutoNum type="arabicPeriod"/>
            </a:pPr>
            <a:r>
              <a:rPr lang="he-IL" altLang="fr-FR" sz="2400" dirty="0">
                <a:solidFill>
                  <a:srgbClr val="333333"/>
                </a:solidFill>
              </a:rPr>
              <a:t>ליקוי קוגנטיבי (ריכוז וזיכרון נמוכים)</a:t>
            </a:r>
            <a:endParaRPr lang="de-DE" altLang="fr-FR" sz="2400" dirty="0">
              <a:solidFill>
                <a:srgbClr val="333333"/>
              </a:solidFill>
            </a:endParaRPr>
          </a:p>
          <a:p>
            <a:pPr lvl="0" defTabSz="914400" fontAlgn="base"/>
            <a:r>
              <a:rPr lang="de-DE" altLang="fr-F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a:t>
            </a:fld>
            <a:endParaRPr lang="de-DE" altLang="de-DE">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dirty="0">
                <a:latin typeface="+mn-lt"/>
                <a:ea typeface="+mn-ea"/>
                <a:cs typeface="+mn-cs"/>
              </a:rPr>
              <a:t>נולדתי ככה... הפכתי לכזה?</a:t>
            </a:r>
            <a:endParaRPr lang="de-DE" altLang="fr-FR" sz="3600" dirty="0">
              <a:latin typeface="+mn-lt"/>
              <a:ea typeface="+mn-ea"/>
              <a:cs typeface="+mn-cs"/>
            </a:endParaRPr>
          </a:p>
        </p:txBody>
      </p:sp>
      <p:sp>
        <p:nvSpPr>
          <p:cNvPr id="18434" name="Rectangle 3"/>
          <p:cNvSpPr>
            <a:spLocks noGrp="1" noChangeArrowheads="1"/>
          </p:cNvSpPr>
          <p:nvPr>
            <p:ph idx="1"/>
          </p:nvPr>
        </p:nvSpPr>
        <p:spPr>
          <a:xfrm>
            <a:off x="3001243" y="2204864"/>
            <a:ext cx="8747712" cy="4248000"/>
          </a:xfrm>
        </p:spPr>
        <p:txBody>
          <a:bodyPr>
            <a:noAutofit/>
          </a:bodyPr>
          <a:lstStyle/>
          <a:p>
            <a:pPr rtl="1" eaLnBrk="1" hangingPunct="1"/>
            <a:r>
              <a:rPr lang="he-IL" altLang="fr-FR" sz="2400" dirty="0">
                <a:solidFill>
                  <a:srgbClr val="333333"/>
                </a:solidFill>
              </a:rPr>
              <a:t>האם זה נקבע מראש בין אם אנו שמחים או עצובים? האם המצבים הרגשיים שלנו משתנים עם הזמן?</a:t>
            </a:r>
            <a:endParaRPr lang="de-DE" altLang="fr-FR" sz="2400"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5</a:t>
            </a:fld>
            <a:endParaRPr lang="de-DE" altLang="de-DE">
              <a:latin typeface="+mn-lt"/>
              <a:ea typeface="+mn-ea"/>
              <a:cs typeface="+mn-cs"/>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dirty="0">
                <a:latin typeface="+mn-lt"/>
                <a:ea typeface="+mn-ea"/>
                <a:cs typeface="+mn-cs"/>
              </a:rPr>
              <a:t>נולדתי ככה... הפכתי לכזה?</a:t>
            </a:r>
            <a:endParaRPr lang="de-DE" altLang="fr-FR" sz="3600" dirty="0">
              <a:latin typeface="+mn-lt"/>
              <a:ea typeface="+mn-ea"/>
              <a:cs typeface="+mn-cs"/>
            </a:endParaRPr>
          </a:p>
        </p:txBody>
      </p:sp>
      <p:sp>
        <p:nvSpPr>
          <p:cNvPr id="18434" name="Rectangle 3"/>
          <p:cNvSpPr>
            <a:spLocks noGrp="1" noChangeArrowheads="1"/>
          </p:cNvSpPr>
          <p:nvPr>
            <p:ph idx="1"/>
          </p:nvPr>
        </p:nvSpPr>
        <p:spPr>
          <a:xfrm>
            <a:off x="3001243" y="2204864"/>
            <a:ext cx="8747712" cy="4248000"/>
          </a:xfrm>
        </p:spPr>
        <p:txBody>
          <a:bodyPr>
            <a:noAutofit/>
          </a:bodyPr>
          <a:lstStyle/>
          <a:p>
            <a:pPr rtl="1" eaLnBrk="1" hangingPunct="1"/>
            <a:r>
              <a:rPr lang="he-IL" altLang="fr-FR" sz="2400" dirty="0">
                <a:solidFill>
                  <a:srgbClr val="333333"/>
                </a:solidFill>
              </a:rPr>
              <a:t>האם זה נקבע מראש בין אם אנו שמחים או עצובים? האם המצבים הרגשיים שלנו משתנים עם הזמן?</a:t>
            </a:r>
          </a:p>
          <a:p>
            <a:pPr marL="342900" indent="-342900" rtl="1" eaLnBrk="1" hangingPunct="1">
              <a:buClr>
                <a:srgbClr val="333333"/>
              </a:buClr>
              <a:buFont typeface="WingDings"/>
              <a:buChar char=""/>
            </a:pPr>
            <a:r>
              <a:rPr lang="he-IL" altLang="fr-FR" sz="2400">
                <a:solidFill>
                  <a:srgbClr val="004992"/>
                </a:solidFill>
              </a:rPr>
              <a:t>”טבע“: </a:t>
            </a:r>
            <a:r>
              <a:rPr lang="he-IL" altLang="fr-FR" sz="2400" dirty="0">
                <a:solidFill>
                  <a:srgbClr val="333333"/>
                </a:solidFill>
              </a:rPr>
              <a:t>יש הוכחות על נטייה גנטית של מחשבות דיכאוניות והערכה עצמית </a:t>
            </a:r>
            <a:r>
              <a:rPr lang="he-IL" altLang="fr-FR" sz="2400">
                <a:solidFill>
                  <a:srgbClr val="333333"/>
                </a:solidFill>
              </a:rPr>
              <a:t>נמוכה.</a:t>
            </a:r>
            <a:endParaRPr lang="de-DE" altLang="fr-FR" sz="2400"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6</a:t>
            </a:fld>
            <a:endParaRPr lang="de-DE" altLang="de-DE">
              <a:latin typeface="+mn-lt"/>
              <a:ea typeface="+mn-ea"/>
              <a:cs typeface="+mn-cs"/>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753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dirty="0">
                <a:latin typeface="+mn-lt"/>
                <a:ea typeface="+mn-ea"/>
                <a:cs typeface="+mn-cs"/>
              </a:rPr>
              <a:t>נולדתי ככה... הפכתי לכזה?</a:t>
            </a:r>
            <a:endParaRPr lang="de-DE" altLang="fr-FR" sz="3600" dirty="0">
              <a:latin typeface="+mn-lt"/>
              <a:ea typeface="+mn-ea"/>
              <a:cs typeface="+mn-cs"/>
            </a:endParaRPr>
          </a:p>
        </p:txBody>
      </p:sp>
      <p:sp>
        <p:nvSpPr>
          <p:cNvPr id="18434" name="Rectangle 3"/>
          <p:cNvSpPr>
            <a:spLocks noGrp="1" noChangeArrowheads="1"/>
          </p:cNvSpPr>
          <p:nvPr>
            <p:ph idx="1"/>
          </p:nvPr>
        </p:nvSpPr>
        <p:spPr>
          <a:xfrm>
            <a:off x="3001243" y="2204864"/>
            <a:ext cx="8747712" cy="4248000"/>
          </a:xfrm>
        </p:spPr>
        <p:txBody>
          <a:bodyPr>
            <a:noAutofit/>
          </a:bodyPr>
          <a:lstStyle/>
          <a:p>
            <a:pPr rtl="1" eaLnBrk="1" hangingPunct="1"/>
            <a:r>
              <a:rPr lang="he-IL" altLang="fr-FR" sz="2400" dirty="0">
                <a:solidFill>
                  <a:srgbClr val="333333"/>
                </a:solidFill>
              </a:rPr>
              <a:t>האם זה נקבע מראש בין אם אנו שמחים או עצובים? האם המצבים הרגשיים שלנו משתנים עם הזמן?</a:t>
            </a:r>
          </a:p>
          <a:p>
            <a:pPr marL="342900" indent="-342900" rtl="1" eaLnBrk="1" hangingPunct="1">
              <a:buClr>
                <a:srgbClr val="333333"/>
              </a:buClr>
              <a:buFont typeface="WingDings"/>
              <a:buChar char=""/>
            </a:pPr>
            <a:r>
              <a:rPr lang="he-IL" altLang="fr-FR" sz="2400">
                <a:solidFill>
                  <a:srgbClr val="004992"/>
                </a:solidFill>
              </a:rPr>
              <a:t>”טבע“: </a:t>
            </a:r>
            <a:r>
              <a:rPr lang="he-IL" altLang="fr-FR" sz="2400" dirty="0">
                <a:solidFill>
                  <a:srgbClr val="333333"/>
                </a:solidFill>
              </a:rPr>
              <a:t>יש הוכחות על נטייה גנטית של מחשבות דיכאוניות והערכה עצמית נמוכה.</a:t>
            </a:r>
          </a:p>
          <a:p>
            <a:pPr marL="342900" indent="-342900" rtl="1" eaLnBrk="1" hangingPunct="1">
              <a:buClr>
                <a:srgbClr val="000000"/>
              </a:buClr>
              <a:buFont typeface="WingDings"/>
              <a:buChar char=""/>
            </a:pPr>
            <a:r>
              <a:rPr lang="he-IL" altLang="fr-FR" sz="2400">
                <a:solidFill>
                  <a:srgbClr val="004992"/>
                </a:solidFill>
              </a:rPr>
              <a:t>”חינוך“: </a:t>
            </a:r>
            <a:r>
              <a:rPr lang="he-IL" altLang="fr-FR" sz="2400" dirty="0">
                <a:solidFill>
                  <a:srgbClr val="333333"/>
                </a:solidFill>
              </a:rPr>
              <a:t>הורים ביקורתיים או מזניחים וכן אירועים טראומטיים במהלך החיים תורמים להערכה עצמית </a:t>
            </a:r>
            <a:r>
              <a:rPr lang="he-IL" altLang="fr-FR" sz="2400">
                <a:solidFill>
                  <a:srgbClr val="333333"/>
                </a:solidFill>
              </a:rPr>
              <a:t>שלילית.</a:t>
            </a:r>
            <a:endParaRPr lang="de-DE" altLang="fr-FR" sz="2400"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7</a:t>
            </a:fld>
            <a:endParaRPr lang="de-DE" altLang="de-DE">
              <a:latin typeface="+mn-lt"/>
              <a:ea typeface="+mn-ea"/>
              <a:cs typeface="+mn-cs"/>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871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dirty="0">
                <a:latin typeface="+mn-lt"/>
                <a:ea typeface="+mn-ea"/>
                <a:cs typeface="+mn-cs"/>
              </a:rPr>
              <a:t>נולדתי ככה... הפכתי לכזה?</a:t>
            </a:r>
            <a:endParaRPr lang="de-DE" altLang="fr-FR" sz="3600" dirty="0">
              <a:latin typeface="+mn-lt"/>
              <a:ea typeface="+mn-ea"/>
              <a:cs typeface="+mn-cs"/>
            </a:endParaRPr>
          </a:p>
        </p:txBody>
      </p:sp>
      <p:sp>
        <p:nvSpPr>
          <p:cNvPr id="18434" name="Rectangle 3"/>
          <p:cNvSpPr>
            <a:spLocks noGrp="1" noChangeArrowheads="1"/>
          </p:cNvSpPr>
          <p:nvPr>
            <p:ph idx="1"/>
          </p:nvPr>
        </p:nvSpPr>
        <p:spPr>
          <a:xfrm>
            <a:off x="3001243" y="2204864"/>
            <a:ext cx="8747712" cy="4248000"/>
          </a:xfrm>
        </p:spPr>
        <p:txBody>
          <a:bodyPr>
            <a:noAutofit/>
          </a:bodyPr>
          <a:lstStyle/>
          <a:p>
            <a:pPr rtl="1" eaLnBrk="1" hangingPunct="1"/>
            <a:r>
              <a:rPr lang="he-IL" altLang="fr-FR" sz="2400" dirty="0">
                <a:solidFill>
                  <a:srgbClr val="333333"/>
                </a:solidFill>
              </a:rPr>
              <a:t>האם זה נקבע מראש בין אם אנו שמחים או עצובים? האם המצבים הרגשיים שלנו משתנים עם הזמן?</a:t>
            </a:r>
          </a:p>
          <a:p>
            <a:pPr marL="342900" indent="-342900" rtl="1" eaLnBrk="1" hangingPunct="1">
              <a:buClr>
                <a:srgbClr val="333333"/>
              </a:buClr>
              <a:buFont typeface="WingDings"/>
              <a:buChar char=""/>
            </a:pPr>
            <a:r>
              <a:rPr lang="he-IL" altLang="fr-FR" sz="2400">
                <a:solidFill>
                  <a:srgbClr val="004992"/>
                </a:solidFill>
              </a:rPr>
              <a:t>”טבע“: </a:t>
            </a:r>
            <a:r>
              <a:rPr lang="he-IL" altLang="fr-FR" sz="2400" dirty="0">
                <a:solidFill>
                  <a:srgbClr val="333333"/>
                </a:solidFill>
              </a:rPr>
              <a:t>יש הוכחות על נטייה גנטית של מחשבות דיכאוניות והערכה עצמית נמוכה.</a:t>
            </a:r>
          </a:p>
          <a:p>
            <a:pPr marL="342900" indent="-342900" rtl="1" eaLnBrk="1" hangingPunct="1">
              <a:buClr>
                <a:srgbClr val="000000"/>
              </a:buClr>
              <a:buFont typeface="WingDings"/>
              <a:buChar char=""/>
            </a:pPr>
            <a:r>
              <a:rPr lang="he-IL" altLang="fr-FR" sz="2400">
                <a:solidFill>
                  <a:srgbClr val="004992"/>
                </a:solidFill>
              </a:rPr>
              <a:t>”חינוך“: </a:t>
            </a:r>
            <a:r>
              <a:rPr lang="he-IL" altLang="fr-FR" sz="2400" dirty="0">
                <a:solidFill>
                  <a:srgbClr val="333333"/>
                </a:solidFill>
              </a:rPr>
              <a:t>הורים ביקורתיים או מזניחים וכן אירועים טראומטיים במהלך החיים תורמים להערכה עצמית שלילית.</a:t>
            </a:r>
          </a:p>
          <a:p>
            <a:pPr rtl="1" eaLnBrk="1" hangingPunct="1"/>
            <a:r>
              <a:rPr lang="he-IL" altLang="fr-FR" sz="2400" b="1" dirty="0">
                <a:solidFill>
                  <a:srgbClr val="004992"/>
                </a:solidFill>
              </a:rPr>
              <a:t>אבל:</a:t>
            </a:r>
            <a:r>
              <a:rPr lang="he-IL" altLang="fr-FR" sz="2400" dirty="0">
                <a:solidFill>
                  <a:srgbClr val="004992"/>
                </a:solidFill>
              </a:rPr>
              <a:t> דפוסי מחשבה דיכאוניים ניתנים לשינוי. דיכאון הוא לא גורל בלתי הפיך!</a:t>
            </a:r>
            <a:endParaRPr lang="de-DE" altLang="fr-FR" sz="2400"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8</a:t>
            </a:fld>
            <a:endParaRPr lang="de-DE" altLang="de-DE">
              <a:latin typeface="+mn-lt"/>
              <a:ea typeface="+mn-ea"/>
              <a:cs typeface="+mn-cs"/>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0922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פסיכוזה ודיכאון</a:t>
            </a:r>
            <a:br>
              <a:rPr lang="he-IL" sz="3600">
                <a:solidFill>
                  <a:srgbClr val="004992"/>
                </a:solidFill>
                <a:latin typeface="+mn-lt"/>
                <a:ea typeface="+mn-ea"/>
                <a:cs typeface="+mn-cs"/>
              </a:rPr>
            </a:br>
            <a:r>
              <a:rPr lang="he-IL">
                <a:solidFill>
                  <a:srgbClr val="004992"/>
                </a:solidFill>
                <a:latin typeface="+mn-lt"/>
                <a:ea typeface="+mn-ea"/>
                <a:cs typeface="+mn-cs"/>
              </a:rPr>
              <a:t>השפעה של פסיכוזה על הערכה עצמית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9</a:t>
            </a:fld>
            <a:endParaRPr lang="de-DE" altLang="de-DE">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321773564"/>
              </p:ext>
            </p:extLst>
          </p:nvPr>
        </p:nvGraphicFramePr>
        <p:xfrm>
          <a:off x="3099420" y="2276872"/>
          <a:ext cx="8686800" cy="4084298"/>
        </p:xfrm>
        <a:graphic>
          <a:graphicData uri="http://schemas.openxmlformats.org/drawingml/2006/table">
            <a:tbl>
              <a:tblPr rtl="1">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ההשפעות השליליות של הפסיכוזה על מצב הרוח</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ההשפעות החיוביות </a:t>
                      </a:r>
                      <a:r>
                        <a:rPr kumimoji="0" lang="he-IL" sz="2000" b="0" i="0" u="sng" strike="noStrike" cap="none" normalizeH="0" baseline="0" dirty="0">
                          <a:ln>
                            <a:noFill/>
                          </a:ln>
                          <a:solidFill>
                            <a:srgbClr val="333333"/>
                          </a:solidFill>
                          <a:effectLst/>
                          <a:latin typeface="+mn-lt"/>
                          <a:ea typeface="+mn-ea"/>
                          <a:cs typeface="+mn-cs"/>
                        </a:rPr>
                        <a:t>לטווח קצר</a:t>
                      </a:r>
                      <a:r>
                        <a:rPr kumimoji="0" lang="he-IL" sz="2000" b="0" i="0" u="none" strike="noStrike" cap="none" normalizeH="0" baseline="0" dirty="0">
                          <a:ln>
                            <a:noFill/>
                          </a:ln>
                          <a:solidFill>
                            <a:srgbClr val="333333"/>
                          </a:solidFill>
                          <a:effectLst/>
                          <a:latin typeface="+mn-lt"/>
                          <a:ea typeface="+mn-ea"/>
                          <a:cs typeface="+mn-cs"/>
                        </a:rPr>
                        <a:t> של הפסיכוזה על מצב הרוח</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3124"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2164"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פסיכוזה ודיכאון</a:t>
            </a:r>
            <a:br>
              <a:rPr lang="he-IL" sz="3600">
                <a:solidFill>
                  <a:srgbClr val="004992"/>
                </a:solidFill>
                <a:latin typeface="+mn-lt"/>
                <a:ea typeface="+mn-ea"/>
                <a:cs typeface="+mn-cs"/>
              </a:rPr>
            </a:br>
            <a:r>
              <a:rPr lang="he-IL">
                <a:solidFill>
                  <a:srgbClr val="004992"/>
                </a:solidFill>
                <a:latin typeface="+mn-lt"/>
                <a:ea typeface="+mn-ea"/>
                <a:cs typeface="+mn-cs"/>
              </a:rPr>
              <a:t>השפעה של פסיכוזה על הערכה עצמית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10</a:t>
            </a:fld>
            <a:endParaRPr lang="de-DE" altLang="de-DE">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449844214"/>
              </p:ext>
            </p:extLst>
          </p:nvPr>
        </p:nvGraphicFramePr>
        <p:xfrm>
          <a:off x="3099420" y="2276872"/>
          <a:ext cx="8686800" cy="4084298"/>
        </p:xfrm>
        <a:graphic>
          <a:graphicData uri="http://schemas.openxmlformats.org/drawingml/2006/table">
            <a:tbl>
              <a:tblPr rtl="1">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ההשפעות השליליות של הפסיכוזה על מצב הרוח</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ההשפעות החיוביות </a:t>
                      </a:r>
                      <a:r>
                        <a:rPr kumimoji="0" lang="he-IL" sz="2000" b="0" i="0" u="sng" strike="noStrike" cap="none" normalizeH="0" baseline="0" dirty="0">
                          <a:ln>
                            <a:noFill/>
                          </a:ln>
                          <a:solidFill>
                            <a:srgbClr val="333333"/>
                          </a:solidFill>
                          <a:effectLst/>
                          <a:latin typeface="+mn-lt"/>
                          <a:ea typeface="+mn-ea"/>
                          <a:cs typeface="+mn-cs"/>
                        </a:rPr>
                        <a:t>לטווח קצר</a:t>
                      </a:r>
                      <a:r>
                        <a:rPr kumimoji="0" lang="he-IL" sz="2000" b="0" i="0" u="none" strike="noStrike" cap="none" normalizeH="0" baseline="0" dirty="0">
                          <a:ln>
                            <a:noFill/>
                          </a:ln>
                          <a:solidFill>
                            <a:srgbClr val="333333"/>
                          </a:solidFill>
                          <a:effectLst/>
                          <a:latin typeface="+mn-lt"/>
                          <a:ea typeface="+mn-ea"/>
                          <a:cs typeface="+mn-cs"/>
                        </a:rPr>
                        <a:t> של הפסיכוזה על מצב הרוח</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במהלך פסיכוזה: חווה איום מתמיד</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במהלך פסיכוזה: שומע קולות מטרידים ומעליבים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אחרי פסיכוזה: רגשות של בושה, העתיד מעורער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3124"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2164"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4344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פסיכוזה ודיכאון</a:t>
            </a:r>
            <a:br>
              <a:rPr lang="he-IL" sz="3600">
                <a:solidFill>
                  <a:srgbClr val="004992"/>
                </a:solidFill>
                <a:latin typeface="+mn-lt"/>
                <a:ea typeface="+mn-ea"/>
                <a:cs typeface="+mn-cs"/>
              </a:rPr>
            </a:br>
            <a:r>
              <a:rPr lang="he-IL">
                <a:solidFill>
                  <a:srgbClr val="004992"/>
                </a:solidFill>
                <a:latin typeface="+mn-lt"/>
                <a:ea typeface="+mn-ea"/>
                <a:cs typeface="+mn-cs"/>
              </a:rPr>
              <a:t>השפעה של פסיכוזה על הערכה עצמית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11</a:t>
            </a:fld>
            <a:endParaRPr lang="de-DE" altLang="de-DE">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948804246"/>
              </p:ext>
            </p:extLst>
          </p:nvPr>
        </p:nvGraphicFramePr>
        <p:xfrm>
          <a:off x="3099420" y="2276872"/>
          <a:ext cx="8686800" cy="4084298"/>
        </p:xfrm>
        <a:graphic>
          <a:graphicData uri="http://schemas.openxmlformats.org/drawingml/2006/table">
            <a:tbl>
              <a:tblPr rtl="1">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ההשפעות השליליות של הפסיכוזה על מצב הרוח</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ההשפעות החיוביות </a:t>
                      </a:r>
                      <a:r>
                        <a:rPr kumimoji="0" lang="he-IL" sz="2000" b="0" i="0" u="sng" strike="noStrike" cap="none" normalizeH="0" baseline="0" dirty="0">
                          <a:ln>
                            <a:noFill/>
                          </a:ln>
                          <a:solidFill>
                            <a:srgbClr val="333333"/>
                          </a:solidFill>
                          <a:effectLst/>
                          <a:latin typeface="+mn-lt"/>
                          <a:ea typeface="+mn-ea"/>
                          <a:cs typeface="+mn-cs"/>
                        </a:rPr>
                        <a:t>לטווח קצר</a:t>
                      </a:r>
                      <a:r>
                        <a:rPr kumimoji="0" lang="he-IL" sz="2000" b="0" i="0" u="none" strike="noStrike" cap="none" normalizeH="0" baseline="0" dirty="0">
                          <a:ln>
                            <a:noFill/>
                          </a:ln>
                          <a:solidFill>
                            <a:srgbClr val="333333"/>
                          </a:solidFill>
                          <a:effectLst/>
                          <a:latin typeface="+mn-lt"/>
                          <a:ea typeface="+mn-ea"/>
                          <a:cs typeface="+mn-cs"/>
                        </a:rPr>
                        <a:t> של הפסיכוזה על מצב הרוח</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במהלך פסיכוזה: חווה איום מתמיד</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במהלך פסיכוזה: נמהר, נרגש</a:t>
                      </a:r>
                      <a:r>
                        <a:rPr kumimoji="0" lang="he-IL" sz="2000" b="0" i="0" u="none" strike="noStrike" cap="none" normalizeH="0" baseline="0">
                          <a:ln>
                            <a:noFill/>
                          </a:ln>
                          <a:solidFill>
                            <a:srgbClr val="333333"/>
                          </a:solidFill>
                          <a:effectLst/>
                          <a:latin typeface="+mn-lt"/>
                          <a:ea typeface="+mn-ea"/>
                          <a:cs typeface="+mn-cs"/>
                        </a:rPr>
                        <a:t>, ”משהו </a:t>
                      </a:r>
                      <a:r>
                        <a:rPr kumimoji="0" lang="he-IL" sz="2000" b="0" i="0" u="none" strike="noStrike" cap="none" normalizeH="0" baseline="0" dirty="0">
                          <a:ln>
                            <a:noFill/>
                          </a:ln>
                          <a:solidFill>
                            <a:srgbClr val="333333"/>
                          </a:solidFill>
                          <a:effectLst/>
                          <a:latin typeface="+mn-lt"/>
                          <a:ea typeface="+mn-ea"/>
                          <a:cs typeface="+mn-cs"/>
                        </a:rPr>
                        <a:t>קורה </a:t>
                      </a:r>
                      <a:r>
                        <a:rPr kumimoji="0" lang="he-IL" sz="2000" b="0" i="0" u="none" strike="noStrike" cap="none" normalizeH="0" baseline="0">
                          <a:ln>
                            <a:noFill/>
                          </a:ln>
                          <a:solidFill>
                            <a:srgbClr val="333333"/>
                          </a:solidFill>
                          <a:effectLst/>
                          <a:latin typeface="+mn-lt"/>
                          <a:ea typeface="+mn-ea"/>
                          <a:cs typeface="+mn-cs"/>
                        </a:rPr>
                        <a:t>סוף סוף“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במהלך פסיכוזה: שומע קולות מטרידים ומעליבים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במהלך פסיכוזה: שומע קולות מחמיאים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אחרי פסיכוזה: רגשות של בושה, העתיד מעורער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בזמן הזיות (של גדוּלה): תחושה של כח, כישרון, חשיבות (מול אוייבים גדולים), גורל</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3124"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2164"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790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פסיכוזה ודיכאון</a:t>
            </a:r>
            <a:br>
              <a:rPr lang="he-IL" sz="3600">
                <a:solidFill>
                  <a:srgbClr val="004992"/>
                </a:solidFill>
                <a:latin typeface="+mn-lt"/>
                <a:ea typeface="+mn-ea"/>
                <a:cs typeface="+mn-cs"/>
              </a:rPr>
            </a:br>
            <a:r>
              <a:rPr lang="he-IL">
                <a:solidFill>
                  <a:srgbClr val="004992"/>
                </a:solidFill>
                <a:latin typeface="+mn-lt"/>
                <a:ea typeface="+mn-ea"/>
                <a:cs typeface="+mn-cs"/>
              </a:rPr>
              <a:t>השפעה של פסיכוזה על הערכה עצמית</a:t>
            </a:r>
            <a:endParaRPr lang="en-US">
              <a:solidFill>
                <a:srgbClr val="004992"/>
              </a:solidFill>
              <a:latin typeface="+mn-lt"/>
              <a:ea typeface="+mn-ea"/>
              <a:cs typeface="+mn-cs"/>
            </a:endParaRPr>
          </a:p>
        </p:txBody>
      </p:sp>
      <p:sp>
        <p:nvSpPr>
          <p:cNvPr id="5" name="Content Placeholder 4"/>
          <p:cNvSpPr>
            <a:spLocks noGrp="1"/>
          </p:cNvSpPr>
          <p:nvPr>
            <p:ph idx="1"/>
          </p:nvPr>
        </p:nvSpPr>
        <p:spPr>
          <a:xfrm>
            <a:off x="3073251" y="2204864"/>
            <a:ext cx="8675704" cy="4248000"/>
          </a:xfrm>
        </p:spPr>
        <p:txBody>
          <a:bodyPr/>
          <a:lstStyle/>
          <a:p>
            <a:pPr lvl="0" defTabSz="914400" fontAlgn="t"/>
            <a:r>
              <a:rPr lang="he-IL" altLang="fr-FR" sz="2400" b="1" dirty="0">
                <a:solidFill>
                  <a:srgbClr val="333333"/>
                </a:solidFill>
              </a:rPr>
              <a:t>ההשפעות</a:t>
            </a:r>
            <a:r>
              <a:rPr lang="he-IL" altLang="fr-FR" sz="2400" dirty="0">
                <a:solidFill>
                  <a:srgbClr val="333333"/>
                </a:solidFill>
              </a:rPr>
              <a:t> </a:t>
            </a:r>
            <a:r>
              <a:rPr lang="he-IL" altLang="fr-FR" sz="2400" b="1" dirty="0">
                <a:solidFill>
                  <a:srgbClr val="333333"/>
                </a:solidFill>
              </a:rPr>
              <a:t>החיוביות לטווח הקצר </a:t>
            </a:r>
            <a:r>
              <a:rPr lang="he-IL" altLang="fr-FR" sz="2400" dirty="0">
                <a:solidFill>
                  <a:srgbClr val="333333"/>
                </a:solidFill>
              </a:rPr>
              <a:t>של הפסיכוזה על הערכה העצמית, נמחקות בדרך כלל על ידי </a:t>
            </a:r>
            <a:r>
              <a:rPr lang="he-IL" altLang="fr-FR" sz="2400" b="1" dirty="0">
                <a:solidFill>
                  <a:srgbClr val="333333"/>
                </a:solidFill>
              </a:rPr>
              <a:t>ההשלכות</a:t>
            </a:r>
            <a:r>
              <a:rPr lang="he-IL" altLang="fr-FR" sz="2400" dirty="0">
                <a:solidFill>
                  <a:srgbClr val="333333"/>
                </a:solidFill>
              </a:rPr>
              <a:t> </a:t>
            </a:r>
            <a:r>
              <a:rPr lang="he-IL" altLang="fr-FR" sz="2400" b="1" dirty="0">
                <a:solidFill>
                  <a:srgbClr val="333333"/>
                </a:solidFill>
              </a:rPr>
              <a:t>השליליות לטווח ארוך </a:t>
            </a:r>
            <a:r>
              <a:rPr lang="he-IL" altLang="fr-FR" sz="2400" dirty="0">
                <a:solidFill>
                  <a:srgbClr val="333333"/>
                </a:solidFill>
              </a:rPr>
              <a:t>של פסיכוזה; דוגמאות:</a:t>
            </a:r>
          </a:p>
          <a:p>
            <a:pPr marL="342900" lvl="0" indent="-342900" defTabSz="914400" fontAlgn="base">
              <a:buClr>
                <a:srgbClr val="333333"/>
              </a:buClr>
              <a:buSzPct val="80000"/>
              <a:buFont typeface="WingDings"/>
              <a:buChar char=""/>
            </a:pPr>
            <a:r>
              <a:rPr lang="he-IL" altLang="fr-FR" sz="2400" dirty="0">
                <a:solidFill>
                  <a:srgbClr val="333333"/>
                </a:solidFill>
              </a:rPr>
              <a:t>חובות: כאשר אדם עם פסיכוזה מאמין אמונת שווא כי הוא עשיר או מפורסם.</a:t>
            </a:r>
          </a:p>
          <a:p>
            <a:pPr marL="342900" lvl="0" indent="-342900" defTabSz="914400" fontAlgn="base">
              <a:buClr>
                <a:srgbClr val="333333"/>
              </a:buClr>
              <a:buSzPct val="80000"/>
              <a:buFont typeface="WingDings"/>
              <a:buChar char=""/>
            </a:pPr>
            <a:r>
              <a:rPr lang="he-IL" altLang="fr-FR" sz="2400" dirty="0">
                <a:solidFill>
                  <a:srgbClr val="333333"/>
                </a:solidFill>
              </a:rPr>
              <a:t>בדידות: כמה מהחברים אולי הפנו לו גב.</a:t>
            </a:r>
          </a:p>
          <a:p>
            <a:pPr marL="342900" lvl="0" indent="-342900" defTabSz="914400" fontAlgn="base">
              <a:buClr>
                <a:srgbClr val="333333"/>
              </a:buClr>
              <a:buSzPct val="80000"/>
              <a:buFont typeface="WingDings"/>
              <a:buChar char=""/>
            </a:pPr>
            <a:r>
              <a:rPr lang="he-IL" altLang="fr-FR" sz="2400" dirty="0">
                <a:solidFill>
                  <a:srgbClr val="333333"/>
                </a:solidFill>
              </a:rPr>
              <a:t>המצב בעבודה: אובדן מקום העבודה בשל התנהגות בלתי הולמת.</a:t>
            </a:r>
          </a:p>
          <a:p>
            <a:pPr lvl="0" defTabSz="914400" fontAlgn="base"/>
            <a:r>
              <a:rPr lang="he-IL" altLang="fr-FR" sz="2400" dirty="0">
                <a:solidFill>
                  <a:srgbClr val="333333"/>
                </a:solidFill>
              </a:rPr>
              <a:t>זה מסוכן מאוד להפסיק לקחת תרופות ללא ייעוץ רפואי רק כדי לשוב ולהרגיש את העולם המאיים אך המרגש של הפסיכוזה, במיוחד כאשר הפחד הוא השולט לעיתים קרובות במהלך פסיכוזה!</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12</a:t>
            </a:fld>
            <a:endParaRPr lang="de-DE" altLang="de-DE">
              <a:latin typeface="+mn-lt"/>
              <a:ea typeface="+mn-ea"/>
              <a:cs typeface="+mn-cs"/>
            </a:endParaRPr>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noAutofit/>
          </a:bodyPr>
          <a:lstStyle/>
          <a:p>
            <a:pPr algn="r"/>
            <a:r>
              <a:rPr lang="he-IL">
                <a:latin typeface="+mn-lt"/>
                <a:ea typeface="+mn-ea"/>
              </a:rPr>
              <a:t>קוגניטיבי-אימון מטא 8 – הערכה עצמית ומצב-רוח</a:t>
            </a:r>
            <a:endParaRPr lang="de-DE" dirty="0">
              <a:latin typeface="+mn-lt"/>
              <a:ea typeface="+mn-ea"/>
            </a:endParaRPr>
          </a:p>
        </p:txBody>
      </p:sp>
      <p:sp>
        <p:nvSpPr>
          <p:cNvPr id="8" name="Foliennummernplatzhalter 7"/>
          <p:cNvSpPr>
            <a:spLocks noGrp="1"/>
          </p:cNvSpPr>
          <p:nvPr>
            <p:ph type="sldNum" sz="quarter" idx="12"/>
          </p:nvPr>
        </p:nvSpPr>
        <p:spPr bwMode="gray"/>
        <p:txBody>
          <a:bodyPr>
            <a:noAutofit/>
          </a:bodyPr>
          <a:lstStyle/>
          <a:p>
            <a:pPr algn="r"/>
            <a:fld id="{9B00EF49-7894-4F53-A8DD-F7DB3BFC5032}" type="slidenum">
              <a:rPr lang="de-DE" smtClean="0">
                <a:latin typeface="+mn-lt"/>
                <a:ea typeface="+mn-ea"/>
                <a:cs typeface="+mn-cs"/>
              </a:rPr>
              <a:pPr algn="r"/>
              <a:t>13</a:t>
            </a:fld>
            <a:endParaRPr lang="de-DE" dirty="0">
              <a:latin typeface="+mn-lt"/>
              <a:ea typeface="+mn-ea"/>
              <a:cs typeface="+mn-cs"/>
            </a:endParaRPr>
          </a:p>
        </p:txBody>
      </p:sp>
      <p:sp>
        <p:nvSpPr>
          <p:cNvPr id="16" name="Textfeld 15"/>
          <p:cNvSpPr txBox="1"/>
          <p:nvPr/>
        </p:nvSpPr>
        <p:spPr>
          <a:xfrm>
            <a:off x="3558224" y="5115160"/>
            <a:ext cx="5761584" cy="1015663"/>
          </a:xfrm>
          <a:prstGeom prst="rect">
            <a:avLst/>
          </a:prstGeom>
          <a:noFill/>
        </p:spPr>
        <p:txBody>
          <a:bodyPr wrap="square" rtlCol="0">
            <a:noAutofit/>
          </a:bodyPr>
          <a:lstStyle/>
          <a:p>
            <a:pPr marL="182558" algn="r" rtl="1"/>
            <a:r>
              <a:rPr lang="de-DE" dirty="0">
                <a:solidFill>
                  <a:schemeClr val="bg1"/>
                </a:solidFill>
                <a:latin typeface="+mn-lt"/>
                <a:ea typeface="+mn-ea"/>
                <a:cs typeface="+mn-cs"/>
              </a:rPr>
              <a:t>... viele wichtige Erinnerungen gehen ebenfalls verloren </a:t>
            </a:r>
            <a:br>
              <a:rPr lang="de-DE" dirty="0">
                <a:solidFill>
                  <a:schemeClr val="bg1"/>
                </a:solidFill>
                <a:latin typeface="+mn-lt"/>
                <a:ea typeface="+mn-ea"/>
                <a:cs typeface="+mn-cs"/>
              </a:rPr>
            </a:br>
            <a:r>
              <a:rPr lang="de-DE" dirty="0">
                <a:solidFill>
                  <a:schemeClr val="bg1"/>
                </a:solidFill>
                <a:latin typeface="+mn-lt"/>
                <a:ea typeface="+mn-ea"/>
                <a:cs typeface="+mn-cs"/>
              </a:rPr>
              <a:t>(Termine, Urlaubserinnerungen,  Schulwissen ...).</a:t>
            </a:r>
            <a:endParaRPr lang="de-DE" b="1" dirty="0">
              <a:solidFill>
                <a:schemeClr val="bg1"/>
              </a:solidFill>
              <a:latin typeface="+mn-lt"/>
              <a:ea typeface="+mn-ea"/>
              <a:cs typeface="+mn-cs"/>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rtl="1">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1" y="844502"/>
            <a:ext cx="4009357" cy="6007549"/>
          </a:xfrm>
          <a:prstGeom prst="rect">
            <a:avLst/>
          </a:prstGeom>
          <a:blipFill>
            <a:blip r:embed="rId3" cstate="print"/>
            <a:stretch>
              <a:fillRect/>
            </a:stretch>
          </a:blipFill>
        </p:spPr>
        <p:txBody>
          <a:bodyPr wrap="square" lIns="0" tIns="0" rIns="0" bIns="0" rtlCol="0"/>
          <a:lstStyle/>
          <a:p>
            <a:pPr algn="r" rtl="1"/>
            <a:endParaRPr/>
          </a:p>
        </p:txBody>
      </p:sp>
      <p:sp>
        <p:nvSpPr>
          <p:cNvPr id="2" name="Textfeld 1"/>
          <p:cNvSpPr txBox="1"/>
          <p:nvPr/>
        </p:nvSpPr>
        <p:spPr bwMode="gray">
          <a:xfrm>
            <a:off x="4009356" y="906432"/>
            <a:ext cx="8177765" cy="5951568"/>
          </a:xfrm>
          <a:prstGeom prst="rect">
            <a:avLst/>
          </a:prstGeom>
          <a:noFill/>
        </p:spPr>
        <p:txBody>
          <a:bodyPr wrap="square" lIns="0" tIns="0" rIns="0" bIns="0" rtlCol="0" anchor="ctr">
            <a:noAutofit/>
          </a:bodyPr>
          <a:lstStyle/>
          <a:p>
            <a:pPr marL="190500" lvl="0" algn="ctr" defTabSz="914377" rtl="1">
              <a:lnSpc>
                <a:spcPct val="90000"/>
              </a:lnSpc>
              <a:defRPr/>
            </a:pPr>
            <a:r>
              <a:rPr lang="he-IL" sz="3600" dirty="0">
                <a:solidFill>
                  <a:srgbClr val="333333"/>
                </a:solidFill>
                <a:latin typeface="+mn-lt"/>
                <a:ea typeface="+mn-ea"/>
                <a:cs typeface="+mn-cs"/>
              </a:rPr>
              <a:t>מהן דרכי החשיבה והמחשבות האופייניות במצב </a:t>
            </a:r>
            <a:r>
              <a:rPr lang="he-IL" sz="3600" dirty="0">
                <a:solidFill>
                  <a:srgbClr val="004992"/>
                </a:solidFill>
                <a:latin typeface="+mn-lt"/>
                <a:ea typeface="+mn-ea"/>
                <a:cs typeface="+mn-cs"/>
              </a:rPr>
              <a:t>דיכאון והערכה עצמית נמוכה</a:t>
            </a:r>
            <a:r>
              <a:rPr lang="he-IL" sz="3600" dirty="0">
                <a:solidFill>
                  <a:srgbClr val="333333"/>
                </a:solidFill>
                <a:latin typeface="+mn-lt"/>
                <a:ea typeface="+mn-ea"/>
                <a:cs typeface="+mn-cs"/>
              </a:rPr>
              <a:t>?</a:t>
            </a:r>
            <a:endParaRPr lang="de-DE" sz="3600" dirty="0">
              <a:solidFill>
                <a:srgbClr val="333333"/>
              </a:solidFill>
              <a:latin typeface="+mn-lt"/>
              <a:ea typeface="+mn-ea"/>
              <a:cs typeface="+mn-cs"/>
            </a:endParaRPr>
          </a:p>
        </p:txBody>
      </p:sp>
    </p:spTree>
    <p:extLst>
      <p:ext uri="{BB962C8B-B14F-4D97-AF65-F5344CB8AC3E}">
        <p14:creationId xmlns:p14="http://schemas.microsoft.com/office/powerpoint/2010/main" val="2535941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1. הגזמה והכללה</a:t>
            </a:r>
            <a:br>
              <a:rPr lang="he-IL" sz="3600">
                <a:solidFill>
                  <a:srgbClr val="004992"/>
                </a:solidFill>
                <a:latin typeface="+mn-lt"/>
                <a:ea typeface="+mn-ea"/>
                <a:cs typeface="+mn-cs"/>
              </a:rPr>
            </a:br>
            <a:r>
              <a:rPr lang="he-IL">
                <a:solidFill>
                  <a:srgbClr val="004992"/>
                </a:solidFill>
                <a:latin typeface="+mn-lt"/>
                <a:ea typeface="+mn-ea"/>
                <a:cs typeface="+mn-cs"/>
              </a:rPr>
              <a:t>מה תהיה הערכה ריאלית ומועילה יותר?</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14</a:t>
            </a:fld>
            <a:endParaRPr lang="de-DE" altLang="de-DE">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633621634"/>
              </p:ext>
            </p:extLst>
          </p:nvPr>
        </p:nvGraphicFramePr>
        <p:xfrm>
          <a:off x="408955" y="2204864"/>
          <a:ext cx="11376000" cy="3550930"/>
        </p:xfrm>
        <a:graphic>
          <a:graphicData uri="http://schemas.openxmlformats.org/drawingml/2006/table">
            <a:tbl>
              <a:tblPr rtl="1">
                <a:tableStyleId>{21E4AEA4-8DFA-4A89-87EB-49C32662AFE0}</a:tableStyleId>
              </a:tblPr>
              <a:tblGrid>
                <a:gridCol w="4367374">
                  <a:extLst>
                    <a:ext uri="{9D8B030D-6E8A-4147-A177-3AD203B41FA5}">
                      <a16:colId xmlns:a16="http://schemas.microsoft.com/office/drawing/2014/main" val="20000"/>
                    </a:ext>
                  </a:extLst>
                </a:gridCol>
                <a:gridCol w="7008626">
                  <a:extLst>
                    <a:ext uri="{9D8B030D-6E8A-4147-A177-3AD203B41FA5}">
                      <a16:colId xmlns:a16="http://schemas.microsoft.com/office/drawing/2014/main" val="20001"/>
                    </a:ext>
                  </a:extLst>
                </a:gridCol>
              </a:tblGrid>
              <a:tr h="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ארוע</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1" i="1" u="none" strike="noStrike" cap="none" normalizeH="0" baseline="0" dirty="0">
                          <a:ln>
                            <a:noFill/>
                          </a:ln>
                          <a:solidFill>
                            <a:srgbClr val="333333"/>
                          </a:solidFill>
                          <a:effectLst/>
                          <a:latin typeface="+mn-lt"/>
                          <a:ea typeface="+mn-ea"/>
                          <a:cs typeface="+mn-cs"/>
                        </a:rPr>
                        <a:t>הכללה מוטעית</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הערכה חיובית/בונה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השתמשת בצורה שגויה במילה הזרה לך; אתה לא מבין ספר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1" i="1" u="none" strike="noStrike" cap="none" normalizeH="0" baseline="0">
                          <a:ln>
                            <a:noFill/>
                          </a:ln>
                          <a:solidFill>
                            <a:srgbClr val="333333"/>
                          </a:solidFill>
                          <a:effectLst/>
                          <a:latin typeface="+mn-lt"/>
                          <a:ea typeface="+mn-ea"/>
                          <a:cs typeface="+mn-cs"/>
                        </a:rPr>
                        <a:t>”אני טיפש!“</a:t>
                      </a:r>
                      <a:endParaRPr kumimoji="0" lang="he-IL" sz="20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נכשלת במבחן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1" i="1" u="none" strike="noStrike" cap="none" normalizeH="0" baseline="0">
                          <a:ln>
                            <a:noFill/>
                          </a:ln>
                          <a:solidFill>
                            <a:srgbClr val="333333"/>
                          </a:solidFill>
                          <a:effectLst/>
                          <a:latin typeface="+mn-lt"/>
                          <a:ea typeface="+mn-ea"/>
                          <a:cs typeface="+mn-cs"/>
                        </a:rPr>
                        <a:t>”אני מפסידן!“</a:t>
                      </a:r>
                      <a:endParaRPr kumimoji="0" lang="he-IL" sz="20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קיבלת ביקורת במהלך ויכוח</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1" i="1" u="none" strike="noStrike" cap="none" normalizeH="0" baseline="0">
                          <a:ln>
                            <a:noFill/>
                          </a:ln>
                          <a:solidFill>
                            <a:srgbClr val="333333"/>
                          </a:solidFill>
                          <a:effectLst/>
                          <a:latin typeface="+mn-lt"/>
                          <a:ea typeface="+mn-ea"/>
                          <a:cs typeface="+mn-cs"/>
                        </a:rPr>
                        <a:t>”אני </a:t>
                      </a:r>
                      <a:r>
                        <a:rPr kumimoji="0" lang="he-IL" sz="2000" b="1" i="1" u="none" strike="noStrike" cap="none" normalizeH="0" baseline="0" dirty="0">
                          <a:ln>
                            <a:noFill/>
                          </a:ln>
                          <a:solidFill>
                            <a:srgbClr val="333333"/>
                          </a:solidFill>
                          <a:effectLst/>
                          <a:latin typeface="+mn-lt"/>
                          <a:ea typeface="+mn-ea"/>
                          <a:cs typeface="+mn-cs"/>
                        </a:rPr>
                        <a:t>חסר </a:t>
                      </a:r>
                      <a:r>
                        <a:rPr kumimoji="0" lang="he-IL" sz="2000" b="1" i="1" u="none" strike="noStrike" cap="none" normalizeH="0" baseline="0">
                          <a:ln>
                            <a:noFill/>
                          </a:ln>
                          <a:solidFill>
                            <a:srgbClr val="333333"/>
                          </a:solidFill>
                          <a:effectLst/>
                          <a:latin typeface="+mn-lt"/>
                          <a:ea typeface="+mn-ea"/>
                          <a:cs typeface="+mn-cs"/>
                        </a:rPr>
                        <a:t>ערך!“</a:t>
                      </a:r>
                      <a:endParaRPr kumimoji="0" lang="he-IL" sz="20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1. הגזמה והכללה</a:t>
            </a:r>
            <a:br>
              <a:rPr lang="he-IL" sz="3600">
                <a:solidFill>
                  <a:srgbClr val="004992"/>
                </a:solidFill>
                <a:latin typeface="+mn-lt"/>
                <a:ea typeface="+mn-ea"/>
                <a:cs typeface="+mn-cs"/>
              </a:rPr>
            </a:br>
            <a:r>
              <a:rPr lang="he-IL">
                <a:solidFill>
                  <a:srgbClr val="004992"/>
                </a:solidFill>
                <a:latin typeface="+mn-lt"/>
                <a:ea typeface="+mn-ea"/>
                <a:cs typeface="+mn-cs"/>
              </a:rPr>
              <a:t>מה תהיה הערכה ריאלית ומועילה יותר?</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15</a:t>
            </a:fld>
            <a:endParaRPr lang="de-DE" altLang="de-DE">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520554155"/>
              </p:ext>
            </p:extLst>
          </p:nvPr>
        </p:nvGraphicFramePr>
        <p:xfrm>
          <a:off x="408955" y="2204864"/>
          <a:ext cx="11376000" cy="3550930"/>
        </p:xfrm>
        <a:graphic>
          <a:graphicData uri="http://schemas.openxmlformats.org/drawingml/2006/table">
            <a:tbl>
              <a:tblPr rtl="1">
                <a:tableStyleId>{21E4AEA4-8DFA-4A89-87EB-49C32662AFE0}</a:tableStyleId>
              </a:tblPr>
              <a:tblGrid>
                <a:gridCol w="4367374">
                  <a:extLst>
                    <a:ext uri="{9D8B030D-6E8A-4147-A177-3AD203B41FA5}">
                      <a16:colId xmlns:a16="http://schemas.microsoft.com/office/drawing/2014/main" val="20000"/>
                    </a:ext>
                  </a:extLst>
                </a:gridCol>
                <a:gridCol w="7008626">
                  <a:extLst>
                    <a:ext uri="{9D8B030D-6E8A-4147-A177-3AD203B41FA5}">
                      <a16:colId xmlns:a16="http://schemas.microsoft.com/office/drawing/2014/main" val="20001"/>
                    </a:ext>
                  </a:extLst>
                </a:gridCol>
              </a:tblGrid>
              <a:tr h="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ארוע</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1" i="1" u="none" strike="noStrike" cap="none" normalizeH="0" baseline="0" dirty="0">
                          <a:ln>
                            <a:noFill/>
                          </a:ln>
                          <a:solidFill>
                            <a:srgbClr val="333333"/>
                          </a:solidFill>
                          <a:effectLst/>
                          <a:latin typeface="+mn-lt"/>
                          <a:ea typeface="+mn-ea"/>
                          <a:cs typeface="+mn-cs"/>
                        </a:rPr>
                        <a:t>הכללה מוטעית</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הערכה חיובית/בונה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השתמשת בצורה שגויה במילה הזרה לך; אתה לא מבין ספר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1" i="1" u="none" strike="noStrike" cap="none" normalizeH="0" baseline="0">
                          <a:ln>
                            <a:noFill/>
                          </a:ln>
                          <a:solidFill>
                            <a:srgbClr val="333333"/>
                          </a:solidFill>
                          <a:effectLst/>
                          <a:latin typeface="+mn-lt"/>
                          <a:ea typeface="+mn-ea"/>
                          <a:cs typeface="+mn-cs"/>
                        </a:rPr>
                        <a:t>”אני טיפש!“</a:t>
                      </a:r>
                      <a:endParaRPr kumimoji="0" lang="he-IL" sz="20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”אף </a:t>
                      </a:r>
                      <a:r>
                        <a:rPr kumimoji="0" lang="he-IL" sz="2000" b="0" i="0" u="none" strike="noStrike" cap="none" normalizeH="0" baseline="0" dirty="0">
                          <a:ln>
                            <a:noFill/>
                          </a:ln>
                          <a:solidFill>
                            <a:srgbClr val="333333"/>
                          </a:solidFill>
                          <a:effectLst/>
                          <a:latin typeface="+mn-lt"/>
                          <a:ea typeface="+mn-ea"/>
                          <a:cs typeface="+mn-cs"/>
                        </a:rPr>
                        <a:t>אחד </a:t>
                      </a:r>
                      <a:r>
                        <a:rPr kumimoji="0" lang="he-IL" sz="2000" b="0" i="0" u="none" strike="noStrike" cap="none" normalizeH="0" baseline="0">
                          <a:ln>
                            <a:noFill/>
                          </a:ln>
                          <a:solidFill>
                            <a:srgbClr val="333333"/>
                          </a:solidFill>
                          <a:effectLst/>
                          <a:latin typeface="+mn-lt"/>
                          <a:ea typeface="+mn-ea"/>
                          <a:cs typeface="+mn-cs"/>
                        </a:rPr>
                        <a:t>לא מושלם“</a:t>
                      </a:r>
                      <a:endParaRPr kumimoji="0" lang="he-IL" sz="20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”האם </a:t>
                      </a:r>
                      <a:r>
                        <a:rPr kumimoji="0" lang="he-IL" sz="2000" b="0" i="0" u="none" strike="noStrike" cap="none" normalizeH="0" baseline="0" dirty="0">
                          <a:ln>
                            <a:noFill/>
                          </a:ln>
                          <a:solidFill>
                            <a:srgbClr val="333333"/>
                          </a:solidFill>
                          <a:effectLst/>
                          <a:latin typeface="+mn-lt"/>
                          <a:ea typeface="+mn-ea"/>
                          <a:cs typeface="+mn-cs"/>
                        </a:rPr>
                        <a:t>הספר באמת מעניין </a:t>
                      </a:r>
                      <a:r>
                        <a:rPr kumimoji="0" lang="he-IL" sz="2000" b="0" i="0" u="none" strike="noStrike" cap="none" normalizeH="0" baseline="0">
                          <a:ln>
                            <a:noFill/>
                          </a:ln>
                          <a:solidFill>
                            <a:srgbClr val="333333"/>
                          </a:solidFill>
                          <a:effectLst/>
                          <a:latin typeface="+mn-lt"/>
                          <a:ea typeface="+mn-ea"/>
                          <a:cs typeface="+mn-cs"/>
                        </a:rPr>
                        <a:t>אותי?“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נכשלת במבחן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1" i="1" u="none" strike="noStrike" cap="none" normalizeH="0" baseline="0">
                          <a:ln>
                            <a:noFill/>
                          </a:ln>
                          <a:solidFill>
                            <a:srgbClr val="333333"/>
                          </a:solidFill>
                          <a:effectLst/>
                          <a:latin typeface="+mn-lt"/>
                          <a:ea typeface="+mn-ea"/>
                          <a:cs typeface="+mn-cs"/>
                        </a:rPr>
                        <a:t>”אני מפסידן!“</a:t>
                      </a:r>
                      <a:endParaRPr kumimoji="0" lang="he-IL" sz="20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”בפעם </a:t>
                      </a:r>
                      <a:r>
                        <a:rPr kumimoji="0" lang="he-IL" sz="2000" b="0" i="0" u="none" strike="noStrike" cap="none" normalizeH="0" baseline="0" dirty="0">
                          <a:ln>
                            <a:noFill/>
                          </a:ln>
                          <a:solidFill>
                            <a:srgbClr val="333333"/>
                          </a:solidFill>
                          <a:effectLst/>
                          <a:latin typeface="+mn-lt"/>
                          <a:ea typeface="+mn-ea"/>
                          <a:cs typeface="+mn-cs"/>
                        </a:rPr>
                        <a:t>הבאה אלמד </a:t>
                      </a:r>
                      <a:r>
                        <a:rPr kumimoji="0" lang="he-IL" sz="2000" b="0" i="0" u="none" strike="noStrike" cap="none" normalizeH="0" baseline="0">
                          <a:ln>
                            <a:noFill/>
                          </a:ln>
                          <a:solidFill>
                            <a:srgbClr val="333333"/>
                          </a:solidFill>
                          <a:effectLst/>
                          <a:latin typeface="+mn-lt"/>
                          <a:ea typeface="+mn-ea"/>
                          <a:cs typeface="+mn-cs"/>
                        </a:rPr>
                        <a:t>קשה יותר“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קיבלת ביקורת במהלך ויכוח</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1" i="1" u="none" strike="noStrike" cap="none" normalizeH="0" baseline="0">
                          <a:ln>
                            <a:noFill/>
                          </a:ln>
                          <a:solidFill>
                            <a:srgbClr val="333333"/>
                          </a:solidFill>
                          <a:effectLst/>
                          <a:latin typeface="+mn-lt"/>
                          <a:ea typeface="+mn-ea"/>
                          <a:cs typeface="+mn-cs"/>
                        </a:rPr>
                        <a:t>”אני </a:t>
                      </a:r>
                      <a:r>
                        <a:rPr kumimoji="0" lang="he-IL" sz="2000" b="1" i="1" u="none" strike="noStrike" cap="none" normalizeH="0" baseline="0" dirty="0">
                          <a:ln>
                            <a:noFill/>
                          </a:ln>
                          <a:solidFill>
                            <a:srgbClr val="333333"/>
                          </a:solidFill>
                          <a:effectLst/>
                          <a:latin typeface="+mn-lt"/>
                          <a:ea typeface="+mn-ea"/>
                          <a:cs typeface="+mn-cs"/>
                        </a:rPr>
                        <a:t>חסר </a:t>
                      </a:r>
                      <a:r>
                        <a:rPr kumimoji="0" lang="he-IL" sz="2000" b="1" i="1" u="none" strike="noStrike" cap="none" normalizeH="0" baseline="0">
                          <a:ln>
                            <a:noFill/>
                          </a:ln>
                          <a:solidFill>
                            <a:srgbClr val="333333"/>
                          </a:solidFill>
                          <a:effectLst/>
                          <a:latin typeface="+mn-lt"/>
                          <a:ea typeface="+mn-ea"/>
                          <a:cs typeface="+mn-cs"/>
                        </a:rPr>
                        <a:t>ערך!“</a:t>
                      </a:r>
                      <a:endParaRPr kumimoji="0" lang="he-IL" sz="20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”אולי </a:t>
                      </a:r>
                      <a:r>
                        <a:rPr kumimoji="0" lang="he-IL" sz="2000" b="0" i="0" u="none" strike="noStrike" cap="none" normalizeH="0" baseline="0" dirty="0">
                          <a:ln>
                            <a:noFill/>
                          </a:ln>
                          <a:solidFill>
                            <a:srgbClr val="333333"/>
                          </a:solidFill>
                          <a:effectLst/>
                          <a:latin typeface="+mn-lt"/>
                          <a:ea typeface="+mn-ea"/>
                          <a:cs typeface="+mn-cs"/>
                        </a:rPr>
                        <a:t>האדם השני צודק, אני יכול ללמוד </a:t>
                      </a:r>
                      <a:r>
                        <a:rPr kumimoji="0" lang="he-IL" sz="2000" b="0" i="0" u="none" strike="noStrike" cap="none" normalizeH="0" baseline="0">
                          <a:ln>
                            <a:noFill/>
                          </a:ln>
                          <a:solidFill>
                            <a:srgbClr val="333333"/>
                          </a:solidFill>
                          <a:effectLst/>
                          <a:latin typeface="+mn-lt"/>
                          <a:ea typeface="+mn-ea"/>
                          <a:cs typeface="+mn-cs"/>
                        </a:rPr>
                        <a:t>מזה משהו“</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20798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2"/>
          <p:cNvSpPr>
            <a:spLocks noChangeArrowheads="1"/>
          </p:cNvSpPr>
          <p:nvPr/>
        </p:nvSpPr>
        <p:spPr bwMode="auto">
          <a:xfrm>
            <a:off x="408955" y="5949280"/>
            <a:ext cx="1137600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r" rtl="1" eaLnBrk="1" hangingPunct="1">
              <a:lnSpc>
                <a:spcPct val="90000"/>
              </a:lnSpc>
              <a:buFont typeface="Wingdings" panose="05000000000000000000" pitchFamily="2" charset="2"/>
              <a:buNone/>
            </a:pPr>
            <a:r>
              <a:rPr lang="he-IL" altLang="fr-FR" sz="2000" b="0" dirty="0">
                <a:solidFill>
                  <a:srgbClr val="004992"/>
                </a:solidFill>
                <a:latin typeface="+mn-lt"/>
                <a:ea typeface="+mn-ea"/>
                <a:cs typeface="+mn-cs"/>
              </a:rPr>
              <a:t>מותר לשגות</a:t>
            </a:r>
            <a:r>
              <a:rPr lang="de-DE" altLang="fr-FR" sz="2000" b="0" dirty="0">
                <a:solidFill>
                  <a:srgbClr val="004992"/>
                </a:solidFill>
                <a:latin typeface="+mn-lt"/>
                <a:ea typeface="+mn-ea"/>
                <a:cs typeface="+mn-cs"/>
              </a:rPr>
              <a:t>:</a:t>
            </a:r>
            <a:r>
              <a:rPr lang="he-IL" altLang="fr-FR" sz="2000" b="0" dirty="0">
                <a:solidFill>
                  <a:srgbClr val="004992"/>
                </a:solidFill>
                <a:latin typeface="+mn-lt"/>
                <a:ea typeface="+mn-ea"/>
                <a:cs typeface="+mn-cs"/>
              </a:rPr>
              <a:t> </a:t>
            </a:r>
            <a:r>
              <a:rPr lang="he-IL" altLang="fr-FR" sz="2000" b="0" dirty="0">
                <a:solidFill>
                  <a:srgbClr val="333333"/>
                </a:solidFill>
                <a:latin typeface="+mn-lt"/>
                <a:ea typeface="+mn-ea"/>
                <a:cs typeface="+mn-cs"/>
              </a:rPr>
              <a:t>אף אחד לא מושלם! גם אם אתה מגמגם מידי פעם, זה לא אומר שאתה לא יכול להביע את עצמך. אם מדי פעם אתה עושה טעות, זה לא אומר שאתה מרושל. </a:t>
            </a:r>
            <a:endParaRPr lang="en-US" altLang="fr-FR" sz="2000" b="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1. הגזמה והכללה</a:t>
            </a:r>
            <a:br>
              <a:rPr lang="he-IL" sz="3600">
                <a:solidFill>
                  <a:srgbClr val="004992"/>
                </a:solidFill>
                <a:latin typeface="+mn-lt"/>
                <a:ea typeface="+mn-ea"/>
                <a:cs typeface="+mn-cs"/>
              </a:rPr>
            </a:br>
            <a:r>
              <a:rPr lang="he-IL">
                <a:solidFill>
                  <a:srgbClr val="004992"/>
                </a:solidFill>
                <a:latin typeface="+mn-lt"/>
                <a:ea typeface="+mn-ea"/>
                <a:cs typeface="+mn-cs"/>
              </a:rPr>
              <a:t>מה תהיה הערכה ריאלית ומועילה יותר?</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16</a:t>
            </a:fld>
            <a:endParaRPr lang="de-DE" altLang="de-DE">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154340515"/>
              </p:ext>
            </p:extLst>
          </p:nvPr>
        </p:nvGraphicFramePr>
        <p:xfrm>
          <a:off x="408955" y="2204864"/>
          <a:ext cx="11376000" cy="3550930"/>
        </p:xfrm>
        <a:graphic>
          <a:graphicData uri="http://schemas.openxmlformats.org/drawingml/2006/table">
            <a:tbl>
              <a:tblPr rtl="1">
                <a:tableStyleId>{21E4AEA4-8DFA-4A89-87EB-49C32662AFE0}</a:tableStyleId>
              </a:tblPr>
              <a:tblGrid>
                <a:gridCol w="4367374">
                  <a:extLst>
                    <a:ext uri="{9D8B030D-6E8A-4147-A177-3AD203B41FA5}">
                      <a16:colId xmlns:a16="http://schemas.microsoft.com/office/drawing/2014/main" val="20000"/>
                    </a:ext>
                  </a:extLst>
                </a:gridCol>
                <a:gridCol w="7008626">
                  <a:extLst>
                    <a:ext uri="{9D8B030D-6E8A-4147-A177-3AD203B41FA5}">
                      <a16:colId xmlns:a16="http://schemas.microsoft.com/office/drawing/2014/main" val="20001"/>
                    </a:ext>
                  </a:extLst>
                </a:gridCol>
              </a:tblGrid>
              <a:tr h="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ארוע</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1" i="1" u="none" strike="noStrike" cap="none" normalizeH="0" baseline="0" dirty="0">
                          <a:ln>
                            <a:noFill/>
                          </a:ln>
                          <a:solidFill>
                            <a:srgbClr val="333333"/>
                          </a:solidFill>
                          <a:effectLst/>
                          <a:latin typeface="+mn-lt"/>
                          <a:ea typeface="+mn-ea"/>
                          <a:cs typeface="+mn-cs"/>
                        </a:rPr>
                        <a:t>הכללה מוטעית</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הערכה חיובית/בונה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השתמשת בצורה שגויה במילה הזרה לך; אתה לא מבין ספר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1" i="1" u="none" strike="noStrike" cap="none" normalizeH="0" baseline="0">
                          <a:ln>
                            <a:noFill/>
                          </a:ln>
                          <a:solidFill>
                            <a:srgbClr val="333333"/>
                          </a:solidFill>
                          <a:effectLst/>
                          <a:latin typeface="+mn-lt"/>
                          <a:ea typeface="+mn-ea"/>
                          <a:cs typeface="+mn-cs"/>
                        </a:rPr>
                        <a:t>”אני טיפש!“</a:t>
                      </a:r>
                      <a:endParaRPr kumimoji="0" lang="he-IL" sz="20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”אף </a:t>
                      </a:r>
                      <a:r>
                        <a:rPr kumimoji="0" lang="he-IL" sz="2000" b="0" i="0" u="none" strike="noStrike" cap="none" normalizeH="0" baseline="0" dirty="0">
                          <a:ln>
                            <a:noFill/>
                          </a:ln>
                          <a:solidFill>
                            <a:srgbClr val="333333"/>
                          </a:solidFill>
                          <a:effectLst/>
                          <a:latin typeface="+mn-lt"/>
                          <a:ea typeface="+mn-ea"/>
                          <a:cs typeface="+mn-cs"/>
                        </a:rPr>
                        <a:t>אחד </a:t>
                      </a:r>
                      <a:r>
                        <a:rPr kumimoji="0" lang="he-IL" sz="2000" b="0" i="0" u="none" strike="noStrike" cap="none" normalizeH="0" baseline="0">
                          <a:ln>
                            <a:noFill/>
                          </a:ln>
                          <a:solidFill>
                            <a:srgbClr val="333333"/>
                          </a:solidFill>
                          <a:effectLst/>
                          <a:latin typeface="+mn-lt"/>
                          <a:ea typeface="+mn-ea"/>
                          <a:cs typeface="+mn-cs"/>
                        </a:rPr>
                        <a:t>לא מושלם“</a:t>
                      </a:r>
                      <a:endParaRPr kumimoji="0" lang="he-IL" sz="20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”האם </a:t>
                      </a:r>
                      <a:r>
                        <a:rPr kumimoji="0" lang="he-IL" sz="2000" b="0" i="0" u="none" strike="noStrike" cap="none" normalizeH="0" baseline="0" dirty="0">
                          <a:ln>
                            <a:noFill/>
                          </a:ln>
                          <a:solidFill>
                            <a:srgbClr val="333333"/>
                          </a:solidFill>
                          <a:effectLst/>
                          <a:latin typeface="+mn-lt"/>
                          <a:ea typeface="+mn-ea"/>
                          <a:cs typeface="+mn-cs"/>
                        </a:rPr>
                        <a:t>הספר באמת מעניין </a:t>
                      </a:r>
                      <a:r>
                        <a:rPr kumimoji="0" lang="he-IL" sz="2000" b="0" i="0" u="none" strike="noStrike" cap="none" normalizeH="0" baseline="0">
                          <a:ln>
                            <a:noFill/>
                          </a:ln>
                          <a:solidFill>
                            <a:srgbClr val="333333"/>
                          </a:solidFill>
                          <a:effectLst/>
                          <a:latin typeface="+mn-lt"/>
                          <a:ea typeface="+mn-ea"/>
                          <a:cs typeface="+mn-cs"/>
                        </a:rPr>
                        <a:t>אותי?“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נכשלת במבחן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1" i="1" u="none" strike="noStrike" cap="none" normalizeH="0" baseline="0">
                          <a:ln>
                            <a:noFill/>
                          </a:ln>
                          <a:solidFill>
                            <a:srgbClr val="333333"/>
                          </a:solidFill>
                          <a:effectLst/>
                          <a:latin typeface="+mn-lt"/>
                          <a:ea typeface="+mn-ea"/>
                          <a:cs typeface="+mn-cs"/>
                        </a:rPr>
                        <a:t>”אני מפסידן!“</a:t>
                      </a:r>
                      <a:endParaRPr kumimoji="0" lang="he-IL" sz="20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”בפעם </a:t>
                      </a:r>
                      <a:r>
                        <a:rPr kumimoji="0" lang="he-IL" sz="2000" b="0" i="0" u="none" strike="noStrike" cap="none" normalizeH="0" baseline="0" dirty="0">
                          <a:ln>
                            <a:noFill/>
                          </a:ln>
                          <a:solidFill>
                            <a:srgbClr val="333333"/>
                          </a:solidFill>
                          <a:effectLst/>
                          <a:latin typeface="+mn-lt"/>
                          <a:ea typeface="+mn-ea"/>
                          <a:cs typeface="+mn-cs"/>
                        </a:rPr>
                        <a:t>הבאה אלמד </a:t>
                      </a:r>
                      <a:r>
                        <a:rPr kumimoji="0" lang="he-IL" sz="2000" b="0" i="0" u="none" strike="noStrike" cap="none" normalizeH="0" baseline="0">
                          <a:ln>
                            <a:noFill/>
                          </a:ln>
                          <a:solidFill>
                            <a:srgbClr val="333333"/>
                          </a:solidFill>
                          <a:effectLst/>
                          <a:latin typeface="+mn-lt"/>
                          <a:ea typeface="+mn-ea"/>
                          <a:cs typeface="+mn-cs"/>
                        </a:rPr>
                        <a:t>קשה יותר“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קיבלת ביקורת במהלך ויכוח</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1" i="1" u="none" strike="noStrike" cap="none" normalizeH="0" baseline="0">
                          <a:ln>
                            <a:noFill/>
                          </a:ln>
                          <a:solidFill>
                            <a:srgbClr val="333333"/>
                          </a:solidFill>
                          <a:effectLst/>
                          <a:latin typeface="+mn-lt"/>
                          <a:ea typeface="+mn-ea"/>
                          <a:cs typeface="+mn-cs"/>
                        </a:rPr>
                        <a:t>”אני </a:t>
                      </a:r>
                      <a:r>
                        <a:rPr kumimoji="0" lang="he-IL" sz="2000" b="1" i="1" u="none" strike="noStrike" cap="none" normalizeH="0" baseline="0" dirty="0">
                          <a:ln>
                            <a:noFill/>
                          </a:ln>
                          <a:solidFill>
                            <a:srgbClr val="333333"/>
                          </a:solidFill>
                          <a:effectLst/>
                          <a:latin typeface="+mn-lt"/>
                          <a:ea typeface="+mn-ea"/>
                          <a:cs typeface="+mn-cs"/>
                        </a:rPr>
                        <a:t>חסר </a:t>
                      </a:r>
                      <a:r>
                        <a:rPr kumimoji="0" lang="he-IL" sz="2000" b="1" i="1" u="none" strike="noStrike" cap="none" normalizeH="0" baseline="0">
                          <a:ln>
                            <a:noFill/>
                          </a:ln>
                          <a:solidFill>
                            <a:srgbClr val="333333"/>
                          </a:solidFill>
                          <a:effectLst/>
                          <a:latin typeface="+mn-lt"/>
                          <a:ea typeface="+mn-ea"/>
                          <a:cs typeface="+mn-cs"/>
                        </a:rPr>
                        <a:t>ערך!“</a:t>
                      </a:r>
                      <a:endParaRPr kumimoji="0" lang="he-IL" sz="20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”אולי </a:t>
                      </a:r>
                      <a:r>
                        <a:rPr kumimoji="0" lang="he-IL" sz="2000" b="0" i="0" u="none" strike="noStrike" cap="none" normalizeH="0" baseline="0" dirty="0">
                          <a:ln>
                            <a:noFill/>
                          </a:ln>
                          <a:solidFill>
                            <a:srgbClr val="333333"/>
                          </a:solidFill>
                          <a:effectLst/>
                          <a:latin typeface="+mn-lt"/>
                          <a:ea typeface="+mn-ea"/>
                          <a:cs typeface="+mn-cs"/>
                        </a:rPr>
                        <a:t>האדם השני צודק, אני יכול ללמוד </a:t>
                      </a:r>
                      <a:r>
                        <a:rPr kumimoji="0" lang="he-IL" sz="2000" b="0" i="0" u="none" strike="noStrike" cap="none" normalizeH="0" baseline="0">
                          <a:ln>
                            <a:noFill/>
                          </a:ln>
                          <a:solidFill>
                            <a:srgbClr val="333333"/>
                          </a:solidFill>
                          <a:effectLst/>
                          <a:latin typeface="+mn-lt"/>
                          <a:ea typeface="+mn-ea"/>
                          <a:cs typeface="+mn-cs"/>
                        </a:rPr>
                        <a:t>מזה משהו“</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21917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במקום זאת: אין להסיק מתוך פגם אחד לכל דבר!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fr-FR" sz="2400" dirty="0">
                <a:solidFill>
                  <a:srgbClr val="333333"/>
                </a:solidFill>
              </a:rPr>
              <a:t>כל אדם הוא מורכב - כמו פסיפס: אנחנו בנויים מחלקים קטנים רבים שהם גם טובים וגם רעים.</a:t>
            </a:r>
            <a:br>
              <a:rPr lang="en-US" altLang="fr-FR" sz="2400" dirty="0">
                <a:solidFill>
                  <a:srgbClr val="333333"/>
                </a:solidFill>
              </a:rPr>
            </a:br>
            <a:r>
              <a:rPr lang="he-IL" altLang="fr-FR" sz="2400" dirty="0">
                <a:solidFill>
                  <a:srgbClr val="333333"/>
                </a:solidFill>
              </a:rPr>
              <a:t>יתר על כן, ישנן דרכים שונות רבות להגדיר מאפיינים אנושיים:</a:t>
            </a:r>
          </a:p>
          <a:p>
            <a:pPr lvl="0" defTabSz="914400" fontAlgn="base"/>
            <a:r>
              <a:rPr lang="he-IL" altLang="fr-FR" sz="2400" dirty="0">
                <a:solidFill>
                  <a:srgbClr val="004992"/>
                </a:solidFill>
              </a:rPr>
              <a:t>מהי משיכה? </a:t>
            </a:r>
            <a:r>
              <a:rPr lang="he-IL" altLang="fr-FR" sz="2400" dirty="0">
                <a:solidFill>
                  <a:srgbClr val="333333"/>
                </a:solidFill>
              </a:rPr>
              <a:t>יופי פנימי או חיצוני? גוף מושלם???</a:t>
            </a:r>
          </a:p>
          <a:p>
            <a:pPr lvl="0" defTabSz="914400" fontAlgn="base"/>
            <a:r>
              <a:rPr lang="he-IL" altLang="fr-FR" sz="2400" dirty="0">
                <a:solidFill>
                  <a:srgbClr val="004992"/>
                </a:solidFill>
              </a:rPr>
              <a:t>מהי הצלחה? </a:t>
            </a:r>
            <a:r>
              <a:rPr lang="he-IL" altLang="fr-FR" sz="2400" dirty="0">
                <a:solidFill>
                  <a:srgbClr val="333333"/>
                </a:solidFill>
              </a:rPr>
              <a:t>קריירה? הרבה חברים? היותנו מרוצים מעצמנו ומאופן חיינו?</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17</a:t>
            </a:fld>
            <a:endParaRPr lang="de-DE" altLang="de-DE">
              <a:latin typeface="+mn-lt"/>
              <a:ea typeface="+mn-ea"/>
              <a:cs typeface="+mn-cs"/>
            </a:endParaRPr>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2. תפיסה סלקטיבית</a:t>
            </a:r>
            <a:br>
              <a:rPr lang="he-IL" sz="3600">
                <a:solidFill>
                  <a:srgbClr val="004992"/>
                </a:solidFill>
                <a:latin typeface="+mn-lt"/>
                <a:ea typeface="+mn-ea"/>
                <a:cs typeface="+mn-cs"/>
              </a:rPr>
            </a:br>
            <a:r>
              <a:rPr lang="he-IL">
                <a:solidFill>
                  <a:srgbClr val="004992"/>
                </a:solidFill>
                <a:latin typeface="+mn-lt"/>
                <a:ea typeface="+mn-ea"/>
                <a:cs typeface="+mn-cs"/>
              </a:rPr>
              <a:t>מה תהייה הערכה ריאלית ומועילה יותר?</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18</a:t>
            </a:fld>
            <a:endParaRPr lang="de-DE" altLang="de-DE">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116640880"/>
              </p:ext>
            </p:extLst>
          </p:nvPr>
        </p:nvGraphicFramePr>
        <p:xfrm>
          <a:off x="408955" y="2834640"/>
          <a:ext cx="11376000" cy="2651772"/>
        </p:xfrm>
        <a:graphic>
          <a:graphicData uri="http://schemas.openxmlformats.org/drawingml/2006/table">
            <a:tbl>
              <a:tblPr rtl="1">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הערכה סלקטיבית</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הערכה שלמה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חבר טוב לא מגיע למסיבת יום ההולדת שלך.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אכזבה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5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אנשים עומדים יחד. הם מסתכלים לכיוון שלך.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”הם צוחקים עליי“</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918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2. תפיסה סלקטיבית</a:t>
            </a:r>
            <a:br>
              <a:rPr lang="he-IL" sz="3600">
                <a:solidFill>
                  <a:srgbClr val="004992"/>
                </a:solidFill>
                <a:latin typeface="+mn-lt"/>
                <a:ea typeface="+mn-ea"/>
                <a:cs typeface="+mn-cs"/>
              </a:rPr>
            </a:br>
            <a:r>
              <a:rPr lang="he-IL">
                <a:solidFill>
                  <a:srgbClr val="004992"/>
                </a:solidFill>
                <a:latin typeface="+mn-lt"/>
                <a:ea typeface="+mn-ea"/>
                <a:cs typeface="+mn-cs"/>
              </a:rPr>
              <a:t>מה תהייה הערכה ריאלית ומועילה יותר?</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19</a:t>
            </a:fld>
            <a:endParaRPr lang="de-DE" altLang="de-DE">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4160587820"/>
              </p:ext>
            </p:extLst>
          </p:nvPr>
        </p:nvGraphicFramePr>
        <p:xfrm>
          <a:off x="408955" y="2834640"/>
          <a:ext cx="11376000" cy="2651772"/>
        </p:xfrm>
        <a:graphic>
          <a:graphicData uri="http://schemas.openxmlformats.org/drawingml/2006/table">
            <a:tbl>
              <a:tblPr rtl="1">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הערכה סלקטיבית</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הערכה שלמה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חבר טוב לא מגיע למסיבת יום ההולדת שלך.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אכזבה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מסיבה נהדרת. אנשים אחרים הגיעו וממש נהנו מהערב.</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5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אנשים עומדים יחד. הם מסתכלים לכיוון שלך.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”הם צוחקים עליי“</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8821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2. תפיסה סלקטיבית</a:t>
            </a:r>
            <a:br>
              <a:rPr lang="he-IL" sz="3600">
                <a:solidFill>
                  <a:srgbClr val="004992"/>
                </a:solidFill>
                <a:latin typeface="+mn-lt"/>
                <a:ea typeface="+mn-ea"/>
                <a:cs typeface="+mn-cs"/>
              </a:rPr>
            </a:br>
            <a:r>
              <a:rPr lang="he-IL">
                <a:solidFill>
                  <a:srgbClr val="004992"/>
                </a:solidFill>
                <a:latin typeface="+mn-lt"/>
                <a:ea typeface="+mn-ea"/>
                <a:cs typeface="+mn-cs"/>
              </a:rPr>
              <a:t>מה תהייה הערכה ריאלית ומועילה יותר?</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20</a:t>
            </a:fld>
            <a:endParaRPr lang="de-DE" altLang="de-DE">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544957439"/>
              </p:ext>
            </p:extLst>
          </p:nvPr>
        </p:nvGraphicFramePr>
        <p:xfrm>
          <a:off x="408955" y="2834640"/>
          <a:ext cx="11376000" cy="2651772"/>
        </p:xfrm>
        <a:graphic>
          <a:graphicData uri="http://schemas.openxmlformats.org/drawingml/2006/table">
            <a:tbl>
              <a:tblPr rtl="1">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הערכה סלקטיבית</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הערכה שלמה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חבר טוב לא מגיע למסיבת יום ההולדת שלך.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אכזבה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מסיבה נהדרת. אנשים אחרים הגיעו וממש נהנו מהערב.</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5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אנשים עומדים יחד. הם מסתכלים לכיוון שלך.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”הם צוחקים עליי“</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הם רק במקרה מסתכלים לכיוון שלי או שהם מזהים אותי כמישהו אחר.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733256"/>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r" rtl="1" eaLnBrk="1" hangingPunct="1">
              <a:lnSpc>
                <a:spcPct val="90000"/>
              </a:lnSpc>
              <a:buFont typeface="Wingdings" panose="05000000000000000000" pitchFamily="2" charset="2"/>
              <a:buNone/>
            </a:pPr>
            <a:r>
              <a:rPr lang="he-IL" altLang="de-DE" sz="2400" b="0">
                <a:solidFill>
                  <a:srgbClr val="004992"/>
                </a:solidFill>
                <a:latin typeface="+mn-lt"/>
                <a:ea typeface="+mn-ea"/>
                <a:cs typeface="+mn-cs"/>
              </a:rPr>
              <a:t>”קריאת מחשבות“: </a:t>
            </a:r>
            <a:r>
              <a:rPr lang="he-IL" altLang="de-DE" sz="2400" b="0" dirty="0">
                <a:solidFill>
                  <a:srgbClr val="333333"/>
                </a:solidFill>
                <a:latin typeface="+mn-lt"/>
                <a:ea typeface="+mn-ea"/>
                <a:cs typeface="+mn-cs"/>
              </a:rPr>
              <a:t>המנע מפירוש יתר להתנהגויות של אנשים אחרים. יכולים להיות הסברים רבים לכל מצב! </a:t>
            </a:r>
            <a:endParaRPr lang="en-US" altLang="de-DE" sz="2400" b="0" dirty="0">
              <a:solidFill>
                <a:srgbClr val="333333"/>
              </a:solidFill>
              <a:latin typeface="+mn-lt"/>
              <a:ea typeface="+mn-ea"/>
              <a:cs typeface="+mn-cs"/>
            </a:endParaRPr>
          </a:p>
        </p:txBody>
      </p:sp>
    </p:spTree>
    <p:extLst>
      <p:ext uri="{BB962C8B-B14F-4D97-AF65-F5344CB8AC3E}">
        <p14:creationId xmlns:p14="http://schemas.microsoft.com/office/powerpoint/2010/main" val="1820755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3. להתייחס לסטנדרטים שלך ככלי המדידה האולטימטיבי</a:t>
            </a:r>
            <a:endParaRPr lang="en-US" sz="3600">
              <a:latin typeface="+mn-lt"/>
              <a:ea typeface="+mn-ea"/>
              <a:cs typeface="+mn-cs"/>
            </a:endParaRPr>
          </a:p>
        </p:txBody>
      </p:sp>
      <p:sp>
        <p:nvSpPr>
          <p:cNvPr id="45058" name="Rectangle 3"/>
          <p:cNvSpPr>
            <a:spLocks noGrp="1" noChangeArrowheads="1"/>
          </p:cNvSpPr>
          <p:nvPr>
            <p:ph idx="1"/>
          </p:nvPr>
        </p:nvSpPr>
        <p:spPr/>
        <p:txBody>
          <a:bodyPr>
            <a:noAutofit/>
          </a:bodyPr>
          <a:lstStyle/>
          <a:p>
            <a:pPr rtl="1" eaLnBrk="1" hangingPunct="1"/>
            <a:r>
              <a:rPr lang="he-IL" altLang="fr-FR" sz="2400" dirty="0">
                <a:solidFill>
                  <a:srgbClr val="333333"/>
                </a:solidFill>
              </a:rPr>
              <a:t>י</a:t>
            </a:r>
            <a:r>
              <a:rPr lang="he-IL" altLang="fr-FR" sz="2400" dirty="0">
                <a:solidFill>
                  <a:srgbClr val="004992"/>
                </a:solidFill>
              </a:rPr>
              <a:t>ש הבדל בין איך שאני שופט את עצמי ובין איך שאחרים שופטים אותי!</a:t>
            </a:r>
            <a:endParaRPr lang="de-DE" altLang="fr-FR" sz="2400" dirty="0">
              <a:solidFill>
                <a:srgbClr val="004992"/>
              </a:solidFill>
            </a:endParaRPr>
          </a:p>
          <a:p>
            <a:pPr marL="342900" lvl="1" indent="-342900" rtl="1" eaLnBrk="1" hangingPunct="1">
              <a:spcBef>
                <a:spcPts val="1999"/>
              </a:spcBef>
              <a:spcAft>
                <a:spcPts val="0"/>
              </a:spcAft>
              <a:buClr>
                <a:srgbClr val="333333"/>
              </a:buClr>
              <a:buSzPct val="80000"/>
              <a:buFont typeface="WingDings"/>
              <a:buChar char=""/>
            </a:pPr>
            <a:r>
              <a:rPr lang="he-IL" altLang="fr-FR" sz="2400" dirty="0">
                <a:latin typeface="+mn-lt"/>
              </a:rPr>
              <a:t>א</a:t>
            </a:r>
            <a:r>
              <a:rPr lang="he-IL" altLang="fr-FR" sz="2400" dirty="0">
                <a:solidFill>
                  <a:srgbClr val="333333"/>
                </a:solidFill>
                <a:latin typeface="+mn-lt"/>
              </a:rPr>
              <a:t>ם אני מחשיב עצמי כחסר ערך, מכוער וכו', לא בהכרח שאחרים חושבים כמוני.</a:t>
            </a:r>
          </a:p>
          <a:p>
            <a:pPr marL="342900" lvl="1" indent="-342900" rtl="1" eaLnBrk="1" hangingPunct="1">
              <a:spcBef>
                <a:spcPts val="1999"/>
              </a:spcBef>
              <a:spcAft>
                <a:spcPts val="0"/>
              </a:spcAft>
              <a:buClr>
                <a:srgbClr val="333333"/>
              </a:buClr>
              <a:buSzPct val="80000"/>
              <a:buFont typeface="WingDings"/>
              <a:buChar char=""/>
            </a:pPr>
            <a:r>
              <a:rPr lang="he-IL" altLang="fr-FR" sz="2400" dirty="0">
                <a:solidFill>
                  <a:srgbClr val="333333"/>
                </a:solidFill>
                <a:latin typeface="+mn-lt"/>
              </a:rPr>
              <a:t>לעיתים קרובות יש דעות/שיפוט/העדפות שונות. אחרים עלולים שלא להסכים עם ההבנה, ההשקפה, דרך החשיבה שלי וכו'.</a:t>
            </a:r>
            <a:endParaRPr lang="de-DE" altLang="fr-FR"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21</a:t>
            </a:fld>
            <a:endParaRPr lang="de-DE" altLang="de-DE">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4. דחיית ביקורת חיובית וקבלה של ביקורת שלילית!</a:t>
            </a:r>
            <a:br>
              <a:rPr lang="he-IL" sz="3600">
                <a:solidFill>
                  <a:srgbClr val="004992"/>
                </a:solidFill>
                <a:latin typeface="+mn-lt"/>
                <a:ea typeface="+mn-ea"/>
                <a:cs typeface="+mn-cs"/>
              </a:rPr>
            </a:br>
            <a:r>
              <a:rPr lang="he-IL">
                <a:solidFill>
                  <a:srgbClr val="004992"/>
                </a:solidFill>
                <a:latin typeface="+mn-lt"/>
                <a:ea typeface="+mn-ea"/>
                <a:cs typeface="+mn-cs"/>
              </a:rPr>
              <a:t>מה תהייה הערכה ריאלית ומועילה יותר?</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22</a:t>
            </a:fld>
            <a:endParaRPr lang="de-DE" altLang="de-DE">
              <a:latin typeface="+mn-lt"/>
              <a:ea typeface="+mn-ea"/>
              <a:cs typeface="+mn-cs"/>
            </a:endParaRPr>
          </a:p>
        </p:txBody>
      </p:sp>
      <p:pic>
        <p:nvPicPr>
          <p:cNvPr id="11"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451011" y="4833714"/>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0128439" y="3227832"/>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485848622"/>
              </p:ext>
            </p:extLst>
          </p:nvPr>
        </p:nvGraphicFramePr>
        <p:xfrm>
          <a:off x="410219" y="2204864"/>
          <a:ext cx="9972219" cy="4160118"/>
        </p:xfrm>
        <a:graphic>
          <a:graphicData uri="http://schemas.openxmlformats.org/drawingml/2006/table">
            <a:tbl>
              <a:tblPr rtl="1">
                <a:tableStyleId>{21E4AEA4-8DFA-4A89-87EB-49C32662AFE0}</a:tableStyleId>
              </a:tblPr>
              <a:tblGrid>
                <a:gridCol w="2683059">
                  <a:extLst>
                    <a:ext uri="{9D8B030D-6E8A-4147-A177-3AD203B41FA5}">
                      <a16:colId xmlns:a16="http://schemas.microsoft.com/office/drawing/2014/main" val="20000"/>
                    </a:ext>
                  </a:extLst>
                </a:gridCol>
                <a:gridCol w="7289160">
                  <a:extLst>
                    <a:ext uri="{9D8B030D-6E8A-4147-A177-3AD203B41FA5}">
                      <a16:colId xmlns:a16="http://schemas.microsoft.com/office/drawing/2014/main" val="20001"/>
                    </a:ext>
                  </a:extLst>
                </a:gridCol>
              </a:tblGrid>
              <a:tr h="1051158">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dirty="0">
                          <a:ln>
                            <a:noFill/>
                          </a:ln>
                          <a:solidFill>
                            <a:srgbClr val="333333"/>
                          </a:solidFill>
                          <a:effectLst/>
                          <a:latin typeface="+mn-lt"/>
                          <a:ea typeface="+mn-ea"/>
                          <a:cs typeface="+mn-cs"/>
                        </a:rPr>
                        <a:t>הערכה דיכאונית</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הערכה חיובית /בונה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אתה מקבלת מחמאות על הביצועים שלך.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a:ln>
                            <a:noFill/>
                          </a:ln>
                          <a:solidFill>
                            <a:srgbClr val="333333"/>
                          </a:solidFill>
                          <a:effectLst/>
                          <a:latin typeface="+mn-lt"/>
                          <a:ea typeface="+mn-ea"/>
                          <a:cs typeface="+mn-cs"/>
                        </a:rPr>
                        <a:t>”אדם </a:t>
                      </a:r>
                      <a:r>
                        <a:rPr kumimoji="0" lang="he-IL" sz="2400" b="1" i="1" u="none" strike="noStrike" cap="none" normalizeH="0" baseline="0" dirty="0">
                          <a:ln>
                            <a:noFill/>
                          </a:ln>
                          <a:solidFill>
                            <a:srgbClr val="333333"/>
                          </a:solidFill>
                          <a:effectLst/>
                          <a:latin typeface="+mn-lt"/>
                          <a:ea typeface="+mn-ea"/>
                          <a:cs typeface="+mn-cs"/>
                        </a:rPr>
                        <a:t>זה רק מנסה להתחנף אליי. הוא/היא </a:t>
                      </a:r>
                      <a:r>
                        <a:rPr kumimoji="0" lang="he-IL" sz="2400" b="1" i="1" u="none" strike="noStrike" cap="none" normalizeH="0" baseline="0">
                          <a:ln>
                            <a:noFill/>
                          </a:ln>
                          <a:solidFill>
                            <a:srgbClr val="333333"/>
                          </a:solidFill>
                          <a:effectLst/>
                          <a:latin typeface="+mn-lt"/>
                          <a:ea typeface="+mn-ea"/>
                          <a:cs typeface="+mn-cs"/>
                        </a:rPr>
                        <a:t>לא ישר“; ”רק </a:t>
                      </a:r>
                      <a:r>
                        <a:rPr kumimoji="0" lang="he-IL" sz="2400" b="1" i="1" u="none" strike="noStrike" cap="none" normalizeH="0" baseline="0" dirty="0">
                          <a:ln>
                            <a:noFill/>
                          </a:ln>
                          <a:solidFill>
                            <a:srgbClr val="333333"/>
                          </a:solidFill>
                          <a:effectLst/>
                          <a:latin typeface="+mn-lt"/>
                          <a:ea typeface="+mn-ea"/>
                          <a:cs typeface="+mn-cs"/>
                        </a:rPr>
                        <a:t>הוא/היא </a:t>
                      </a:r>
                      <a:r>
                        <a:rPr kumimoji="0" lang="he-IL" sz="2400" b="1" i="1" u="none" strike="noStrike" cap="none" normalizeH="0" baseline="0">
                          <a:ln>
                            <a:noFill/>
                          </a:ln>
                          <a:solidFill>
                            <a:srgbClr val="333333"/>
                          </a:solidFill>
                          <a:effectLst/>
                          <a:latin typeface="+mn-lt"/>
                          <a:ea typeface="+mn-ea"/>
                          <a:cs typeface="+mn-cs"/>
                        </a:rPr>
                        <a:t>חושב ככה“</a:t>
                      </a:r>
                      <a:endParaRPr kumimoji="0" lang="he-IL"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אתה מקבל ביקורת!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a:ln>
                            <a:noFill/>
                          </a:ln>
                          <a:solidFill>
                            <a:srgbClr val="333333"/>
                          </a:solidFill>
                          <a:effectLst/>
                          <a:latin typeface="+mn-lt"/>
                          <a:ea typeface="+mn-ea"/>
                          <a:cs typeface="+mn-cs"/>
                        </a:rPr>
                        <a:t>”נחשפתי</a:t>
                      </a:r>
                      <a:r>
                        <a:rPr kumimoji="0" lang="he-IL" sz="2400" b="1" i="1" u="none" strike="noStrike" cap="none" normalizeH="0" baseline="0" dirty="0">
                          <a:ln>
                            <a:noFill/>
                          </a:ln>
                          <a:solidFill>
                            <a:srgbClr val="333333"/>
                          </a:solidFill>
                          <a:effectLst/>
                          <a:latin typeface="+mn-lt"/>
                          <a:ea typeface="+mn-ea"/>
                          <a:cs typeface="+mn-cs"/>
                        </a:rPr>
                        <a:t>, אני חסר </a:t>
                      </a:r>
                      <a:r>
                        <a:rPr kumimoji="0" lang="he-IL" sz="2400" b="1" i="1" u="none" strike="noStrike" cap="none" normalizeH="0" baseline="0">
                          <a:ln>
                            <a:noFill/>
                          </a:ln>
                          <a:solidFill>
                            <a:srgbClr val="333333"/>
                          </a:solidFill>
                          <a:effectLst/>
                          <a:latin typeface="+mn-lt"/>
                          <a:ea typeface="+mn-ea"/>
                          <a:cs typeface="+mn-cs"/>
                        </a:rPr>
                        <a:t>ערך...“</a:t>
                      </a:r>
                      <a:endParaRPr kumimoji="0" lang="he-IL"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4. דחיית ביקורת חיובית וקבלה של ביקורת שלילית!</a:t>
            </a:r>
            <a:br>
              <a:rPr lang="he-IL" sz="3600">
                <a:solidFill>
                  <a:srgbClr val="004992"/>
                </a:solidFill>
                <a:latin typeface="+mn-lt"/>
                <a:ea typeface="+mn-ea"/>
                <a:cs typeface="+mn-cs"/>
              </a:rPr>
            </a:br>
            <a:r>
              <a:rPr lang="he-IL">
                <a:solidFill>
                  <a:srgbClr val="004992"/>
                </a:solidFill>
                <a:latin typeface="+mn-lt"/>
                <a:ea typeface="+mn-ea"/>
                <a:cs typeface="+mn-cs"/>
              </a:rPr>
              <a:t>מה תהייה הערכה ריאלית ומועילה יותר?</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23</a:t>
            </a:fld>
            <a:endParaRPr lang="de-DE" altLang="de-DE">
              <a:latin typeface="+mn-lt"/>
              <a:ea typeface="+mn-ea"/>
              <a:cs typeface="+mn-cs"/>
            </a:endParaRPr>
          </a:p>
        </p:txBody>
      </p:sp>
      <p:pic>
        <p:nvPicPr>
          <p:cNvPr id="11"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451011" y="4833714"/>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0128439" y="3227832"/>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417399701"/>
              </p:ext>
            </p:extLst>
          </p:nvPr>
        </p:nvGraphicFramePr>
        <p:xfrm>
          <a:off x="410219" y="2204864"/>
          <a:ext cx="9972219" cy="4160118"/>
        </p:xfrm>
        <a:graphic>
          <a:graphicData uri="http://schemas.openxmlformats.org/drawingml/2006/table">
            <a:tbl>
              <a:tblPr rtl="1">
                <a:tableStyleId>{21E4AEA4-8DFA-4A89-87EB-49C32662AFE0}</a:tableStyleId>
              </a:tblPr>
              <a:tblGrid>
                <a:gridCol w="2683059">
                  <a:extLst>
                    <a:ext uri="{9D8B030D-6E8A-4147-A177-3AD203B41FA5}">
                      <a16:colId xmlns:a16="http://schemas.microsoft.com/office/drawing/2014/main" val="20000"/>
                    </a:ext>
                  </a:extLst>
                </a:gridCol>
                <a:gridCol w="7289160">
                  <a:extLst>
                    <a:ext uri="{9D8B030D-6E8A-4147-A177-3AD203B41FA5}">
                      <a16:colId xmlns:a16="http://schemas.microsoft.com/office/drawing/2014/main" val="20001"/>
                    </a:ext>
                  </a:extLst>
                </a:gridCol>
              </a:tblGrid>
              <a:tr h="1051158">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dirty="0">
                          <a:ln>
                            <a:noFill/>
                          </a:ln>
                          <a:solidFill>
                            <a:srgbClr val="333333"/>
                          </a:solidFill>
                          <a:effectLst/>
                          <a:latin typeface="+mn-lt"/>
                          <a:ea typeface="+mn-ea"/>
                          <a:cs typeface="+mn-cs"/>
                        </a:rPr>
                        <a:t>הערכה דיכאונית</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הערכה חיובית /בונה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אתה מקבלת מחמאות על הביצועים שלך.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a:ln>
                            <a:noFill/>
                          </a:ln>
                          <a:solidFill>
                            <a:srgbClr val="333333"/>
                          </a:solidFill>
                          <a:effectLst/>
                          <a:latin typeface="+mn-lt"/>
                          <a:ea typeface="+mn-ea"/>
                          <a:cs typeface="+mn-cs"/>
                        </a:rPr>
                        <a:t>”אדם </a:t>
                      </a:r>
                      <a:r>
                        <a:rPr kumimoji="0" lang="he-IL" sz="2400" b="1" i="1" u="none" strike="noStrike" cap="none" normalizeH="0" baseline="0" dirty="0">
                          <a:ln>
                            <a:noFill/>
                          </a:ln>
                          <a:solidFill>
                            <a:srgbClr val="333333"/>
                          </a:solidFill>
                          <a:effectLst/>
                          <a:latin typeface="+mn-lt"/>
                          <a:ea typeface="+mn-ea"/>
                          <a:cs typeface="+mn-cs"/>
                        </a:rPr>
                        <a:t>זה רק מנסה להתחנף אליי. הוא/היא </a:t>
                      </a:r>
                      <a:r>
                        <a:rPr kumimoji="0" lang="he-IL" sz="2400" b="1" i="1" u="none" strike="noStrike" cap="none" normalizeH="0" baseline="0">
                          <a:ln>
                            <a:noFill/>
                          </a:ln>
                          <a:solidFill>
                            <a:srgbClr val="333333"/>
                          </a:solidFill>
                          <a:effectLst/>
                          <a:latin typeface="+mn-lt"/>
                          <a:ea typeface="+mn-ea"/>
                          <a:cs typeface="+mn-cs"/>
                        </a:rPr>
                        <a:t>לא ישר“; ”רק </a:t>
                      </a:r>
                      <a:r>
                        <a:rPr kumimoji="0" lang="he-IL" sz="2400" b="1" i="1" u="none" strike="noStrike" cap="none" normalizeH="0" baseline="0" dirty="0">
                          <a:ln>
                            <a:noFill/>
                          </a:ln>
                          <a:solidFill>
                            <a:srgbClr val="333333"/>
                          </a:solidFill>
                          <a:effectLst/>
                          <a:latin typeface="+mn-lt"/>
                          <a:ea typeface="+mn-ea"/>
                          <a:cs typeface="+mn-cs"/>
                        </a:rPr>
                        <a:t>הוא/היא </a:t>
                      </a:r>
                      <a:r>
                        <a:rPr kumimoji="0" lang="he-IL" sz="2400" b="1" i="1" u="none" strike="noStrike" cap="none" normalizeH="0" baseline="0">
                          <a:ln>
                            <a:noFill/>
                          </a:ln>
                          <a:solidFill>
                            <a:srgbClr val="333333"/>
                          </a:solidFill>
                          <a:effectLst/>
                          <a:latin typeface="+mn-lt"/>
                          <a:ea typeface="+mn-ea"/>
                          <a:cs typeface="+mn-cs"/>
                        </a:rPr>
                        <a:t>חושב ככה“</a:t>
                      </a:r>
                      <a:endParaRPr kumimoji="0" lang="he-IL"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”נפלא </a:t>
                      </a:r>
                      <a:r>
                        <a:rPr kumimoji="0" lang="he-IL" sz="2400" b="0" i="0" u="none" strike="noStrike" cap="none" normalizeH="0" baseline="0" dirty="0">
                          <a:ln>
                            <a:noFill/>
                          </a:ln>
                          <a:solidFill>
                            <a:srgbClr val="333333"/>
                          </a:solidFill>
                          <a:effectLst/>
                          <a:latin typeface="+mn-lt"/>
                          <a:ea typeface="+mn-ea"/>
                          <a:cs typeface="+mn-cs"/>
                        </a:rPr>
                        <a:t>שמישהו מכיר </a:t>
                      </a:r>
                      <a:r>
                        <a:rPr kumimoji="0" lang="he-IL" sz="2400" b="0" i="0" u="none" strike="noStrike" cap="none" normalizeH="0" baseline="0">
                          <a:ln>
                            <a:noFill/>
                          </a:ln>
                          <a:solidFill>
                            <a:srgbClr val="333333"/>
                          </a:solidFill>
                          <a:effectLst/>
                          <a:latin typeface="+mn-lt"/>
                          <a:ea typeface="+mn-ea"/>
                          <a:cs typeface="+mn-cs"/>
                        </a:rPr>
                        <a:t>בהישגים שלי“</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אתה מקבל ביקורת!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a:ln>
                            <a:noFill/>
                          </a:ln>
                          <a:solidFill>
                            <a:srgbClr val="333333"/>
                          </a:solidFill>
                          <a:effectLst/>
                          <a:latin typeface="+mn-lt"/>
                          <a:ea typeface="+mn-ea"/>
                          <a:cs typeface="+mn-cs"/>
                        </a:rPr>
                        <a:t>”נחשפתי</a:t>
                      </a:r>
                      <a:r>
                        <a:rPr kumimoji="0" lang="he-IL" sz="2400" b="1" i="1" u="none" strike="noStrike" cap="none" normalizeH="0" baseline="0" dirty="0">
                          <a:ln>
                            <a:noFill/>
                          </a:ln>
                          <a:solidFill>
                            <a:srgbClr val="333333"/>
                          </a:solidFill>
                          <a:effectLst/>
                          <a:latin typeface="+mn-lt"/>
                          <a:ea typeface="+mn-ea"/>
                          <a:cs typeface="+mn-cs"/>
                        </a:rPr>
                        <a:t>, אני חסר </a:t>
                      </a:r>
                      <a:r>
                        <a:rPr kumimoji="0" lang="he-IL" sz="2400" b="1" i="1" u="none" strike="noStrike" cap="none" normalizeH="0" baseline="0">
                          <a:ln>
                            <a:noFill/>
                          </a:ln>
                          <a:solidFill>
                            <a:srgbClr val="333333"/>
                          </a:solidFill>
                          <a:effectLst/>
                          <a:latin typeface="+mn-lt"/>
                          <a:ea typeface="+mn-ea"/>
                          <a:cs typeface="+mn-cs"/>
                        </a:rPr>
                        <a:t>ערך...“</a:t>
                      </a:r>
                      <a:endParaRPr kumimoji="0" lang="he-IL"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69140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4. דחיית ביקורת חיובית וקבלה של ביקורת שלילית!</a:t>
            </a:r>
            <a:br>
              <a:rPr lang="he-IL" sz="3600">
                <a:solidFill>
                  <a:srgbClr val="004992"/>
                </a:solidFill>
                <a:latin typeface="+mn-lt"/>
                <a:ea typeface="+mn-ea"/>
                <a:cs typeface="+mn-cs"/>
              </a:rPr>
            </a:br>
            <a:r>
              <a:rPr lang="he-IL">
                <a:solidFill>
                  <a:srgbClr val="004992"/>
                </a:solidFill>
                <a:latin typeface="+mn-lt"/>
                <a:ea typeface="+mn-ea"/>
                <a:cs typeface="+mn-cs"/>
              </a:rPr>
              <a:t>מה תהייה הערכה ריאלית ומועילה יותר?</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24</a:t>
            </a:fld>
            <a:endParaRPr lang="de-DE" altLang="de-DE">
              <a:latin typeface="+mn-lt"/>
              <a:ea typeface="+mn-ea"/>
              <a:cs typeface="+mn-cs"/>
            </a:endParaRPr>
          </a:p>
        </p:txBody>
      </p:sp>
      <p:pic>
        <p:nvPicPr>
          <p:cNvPr id="11"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451011" y="4833714"/>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0128439" y="3227832"/>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123837701"/>
              </p:ext>
            </p:extLst>
          </p:nvPr>
        </p:nvGraphicFramePr>
        <p:xfrm>
          <a:off x="410219" y="2204864"/>
          <a:ext cx="9972219" cy="4160118"/>
        </p:xfrm>
        <a:graphic>
          <a:graphicData uri="http://schemas.openxmlformats.org/drawingml/2006/table">
            <a:tbl>
              <a:tblPr rtl="1">
                <a:tableStyleId>{21E4AEA4-8DFA-4A89-87EB-49C32662AFE0}</a:tableStyleId>
              </a:tblPr>
              <a:tblGrid>
                <a:gridCol w="2683059">
                  <a:extLst>
                    <a:ext uri="{9D8B030D-6E8A-4147-A177-3AD203B41FA5}">
                      <a16:colId xmlns:a16="http://schemas.microsoft.com/office/drawing/2014/main" val="20000"/>
                    </a:ext>
                  </a:extLst>
                </a:gridCol>
                <a:gridCol w="7289160">
                  <a:extLst>
                    <a:ext uri="{9D8B030D-6E8A-4147-A177-3AD203B41FA5}">
                      <a16:colId xmlns:a16="http://schemas.microsoft.com/office/drawing/2014/main" val="20001"/>
                    </a:ext>
                  </a:extLst>
                </a:gridCol>
              </a:tblGrid>
              <a:tr h="1051158">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dirty="0">
                          <a:ln>
                            <a:noFill/>
                          </a:ln>
                          <a:solidFill>
                            <a:srgbClr val="333333"/>
                          </a:solidFill>
                          <a:effectLst/>
                          <a:latin typeface="+mn-lt"/>
                          <a:ea typeface="+mn-ea"/>
                          <a:cs typeface="+mn-cs"/>
                        </a:rPr>
                        <a:t>הערכה דיכאונית</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הערכה חיובית /בונה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אתה מקבלת מחמאות על הביצועים שלך.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a:ln>
                            <a:noFill/>
                          </a:ln>
                          <a:solidFill>
                            <a:srgbClr val="333333"/>
                          </a:solidFill>
                          <a:effectLst/>
                          <a:latin typeface="+mn-lt"/>
                          <a:ea typeface="+mn-ea"/>
                          <a:cs typeface="+mn-cs"/>
                        </a:rPr>
                        <a:t>”אדם </a:t>
                      </a:r>
                      <a:r>
                        <a:rPr kumimoji="0" lang="he-IL" sz="2400" b="1" i="1" u="none" strike="noStrike" cap="none" normalizeH="0" baseline="0" dirty="0">
                          <a:ln>
                            <a:noFill/>
                          </a:ln>
                          <a:solidFill>
                            <a:srgbClr val="333333"/>
                          </a:solidFill>
                          <a:effectLst/>
                          <a:latin typeface="+mn-lt"/>
                          <a:ea typeface="+mn-ea"/>
                          <a:cs typeface="+mn-cs"/>
                        </a:rPr>
                        <a:t>זה רק מנסה להתחנף אליי. הוא/היא </a:t>
                      </a:r>
                      <a:r>
                        <a:rPr kumimoji="0" lang="he-IL" sz="2400" b="1" i="1" u="none" strike="noStrike" cap="none" normalizeH="0" baseline="0">
                          <a:ln>
                            <a:noFill/>
                          </a:ln>
                          <a:solidFill>
                            <a:srgbClr val="333333"/>
                          </a:solidFill>
                          <a:effectLst/>
                          <a:latin typeface="+mn-lt"/>
                          <a:ea typeface="+mn-ea"/>
                          <a:cs typeface="+mn-cs"/>
                        </a:rPr>
                        <a:t>לא ישר“; ”רק </a:t>
                      </a:r>
                      <a:r>
                        <a:rPr kumimoji="0" lang="he-IL" sz="2400" b="1" i="1" u="none" strike="noStrike" cap="none" normalizeH="0" baseline="0" dirty="0">
                          <a:ln>
                            <a:noFill/>
                          </a:ln>
                          <a:solidFill>
                            <a:srgbClr val="333333"/>
                          </a:solidFill>
                          <a:effectLst/>
                          <a:latin typeface="+mn-lt"/>
                          <a:ea typeface="+mn-ea"/>
                          <a:cs typeface="+mn-cs"/>
                        </a:rPr>
                        <a:t>הוא/היא </a:t>
                      </a:r>
                      <a:r>
                        <a:rPr kumimoji="0" lang="he-IL" sz="2400" b="1" i="1" u="none" strike="noStrike" cap="none" normalizeH="0" baseline="0">
                          <a:ln>
                            <a:noFill/>
                          </a:ln>
                          <a:solidFill>
                            <a:srgbClr val="333333"/>
                          </a:solidFill>
                          <a:effectLst/>
                          <a:latin typeface="+mn-lt"/>
                          <a:ea typeface="+mn-ea"/>
                          <a:cs typeface="+mn-cs"/>
                        </a:rPr>
                        <a:t>חושב ככה“</a:t>
                      </a:r>
                      <a:endParaRPr kumimoji="0" lang="he-IL"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”נפלא </a:t>
                      </a:r>
                      <a:r>
                        <a:rPr kumimoji="0" lang="he-IL" sz="2400" b="0" i="0" u="none" strike="noStrike" cap="none" normalizeH="0" baseline="0" dirty="0">
                          <a:ln>
                            <a:noFill/>
                          </a:ln>
                          <a:solidFill>
                            <a:srgbClr val="333333"/>
                          </a:solidFill>
                          <a:effectLst/>
                          <a:latin typeface="+mn-lt"/>
                          <a:ea typeface="+mn-ea"/>
                          <a:cs typeface="+mn-cs"/>
                        </a:rPr>
                        <a:t>שמישהו מכיר </a:t>
                      </a:r>
                      <a:r>
                        <a:rPr kumimoji="0" lang="he-IL" sz="2400" b="0" i="0" u="none" strike="noStrike" cap="none" normalizeH="0" baseline="0">
                          <a:ln>
                            <a:noFill/>
                          </a:ln>
                          <a:solidFill>
                            <a:srgbClr val="333333"/>
                          </a:solidFill>
                          <a:effectLst/>
                          <a:latin typeface="+mn-lt"/>
                          <a:ea typeface="+mn-ea"/>
                          <a:cs typeface="+mn-cs"/>
                        </a:rPr>
                        <a:t>בהישגים שלי“</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אתה מקבל ביקורת!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a:ln>
                            <a:noFill/>
                          </a:ln>
                          <a:solidFill>
                            <a:srgbClr val="333333"/>
                          </a:solidFill>
                          <a:effectLst/>
                          <a:latin typeface="+mn-lt"/>
                          <a:ea typeface="+mn-ea"/>
                          <a:cs typeface="+mn-cs"/>
                        </a:rPr>
                        <a:t>”נחשפתי</a:t>
                      </a:r>
                      <a:r>
                        <a:rPr kumimoji="0" lang="he-IL" sz="2400" b="1" i="1" u="none" strike="noStrike" cap="none" normalizeH="0" baseline="0" dirty="0">
                          <a:ln>
                            <a:noFill/>
                          </a:ln>
                          <a:solidFill>
                            <a:srgbClr val="333333"/>
                          </a:solidFill>
                          <a:effectLst/>
                          <a:latin typeface="+mn-lt"/>
                          <a:ea typeface="+mn-ea"/>
                          <a:cs typeface="+mn-cs"/>
                        </a:rPr>
                        <a:t>, אני חסר </a:t>
                      </a:r>
                      <a:r>
                        <a:rPr kumimoji="0" lang="he-IL" sz="2400" b="1" i="1" u="none" strike="noStrike" cap="none" normalizeH="0" baseline="0">
                          <a:ln>
                            <a:noFill/>
                          </a:ln>
                          <a:solidFill>
                            <a:srgbClr val="333333"/>
                          </a:solidFill>
                          <a:effectLst/>
                          <a:latin typeface="+mn-lt"/>
                          <a:ea typeface="+mn-ea"/>
                          <a:cs typeface="+mn-cs"/>
                        </a:rPr>
                        <a:t>ערך...“</a:t>
                      </a:r>
                      <a:endParaRPr kumimoji="0" lang="he-IL"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”לאדם </a:t>
                      </a:r>
                      <a:r>
                        <a:rPr kumimoji="0" lang="he-IL" sz="2400" b="0" i="0" u="none" strike="noStrike" cap="none" normalizeH="0" baseline="0" dirty="0">
                          <a:ln>
                            <a:noFill/>
                          </a:ln>
                          <a:solidFill>
                            <a:srgbClr val="333333"/>
                          </a:solidFill>
                          <a:effectLst/>
                          <a:latin typeface="+mn-lt"/>
                          <a:ea typeface="+mn-ea"/>
                          <a:cs typeface="+mn-cs"/>
                        </a:rPr>
                        <a:t>השני אולי היה </a:t>
                      </a:r>
                      <a:r>
                        <a:rPr kumimoji="0" lang="he-IL" sz="2400" b="0" i="0" u="none" strike="noStrike" cap="none" normalizeH="0" baseline="0">
                          <a:ln>
                            <a:noFill/>
                          </a:ln>
                          <a:solidFill>
                            <a:srgbClr val="333333"/>
                          </a:solidFill>
                          <a:effectLst/>
                          <a:latin typeface="+mn-lt"/>
                          <a:ea typeface="+mn-ea"/>
                          <a:cs typeface="+mn-cs"/>
                        </a:rPr>
                        <a:t>יום רע“; ”אולי </a:t>
                      </a:r>
                      <a:r>
                        <a:rPr kumimoji="0" lang="he-IL" sz="2400" b="0" i="0" u="none" strike="noStrike" cap="none" normalizeH="0" baseline="0" dirty="0">
                          <a:ln>
                            <a:noFill/>
                          </a:ln>
                          <a:solidFill>
                            <a:srgbClr val="333333"/>
                          </a:solidFill>
                          <a:effectLst/>
                          <a:latin typeface="+mn-lt"/>
                          <a:ea typeface="+mn-ea"/>
                          <a:cs typeface="+mn-cs"/>
                        </a:rPr>
                        <a:t>אני יכול להפיק תועלת </a:t>
                      </a:r>
                      <a:r>
                        <a:rPr kumimoji="0" lang="he-IL" sz="2400" b="0" i="0" u="none" strike="noStrike" cap="none" normalizeH="0" baseline="0">
                          <a:ln>
                            <a:noFill/>
                          </a:ln>
                          <a:solidFill>
                            <a:srgbClr val="333333"/>
                          </a:solidFill>
                          <a:effectLst/>
                          <a:latin typeface="+mn-lt"/>
                          <a:ea typeface="+mn-ea"/>
                          <a:cs typeface="+mn-cs"/>
                        </a:rPr>
                        <a:t>מהמשוב?“</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52692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5. מחשבה של ”הכל או כלום“/ חשיבה קטסטרופלית</a:t>
            </a:r>
            <a:br>
              <a:rPr lang="he-IL" sz="3600">
                <a:solidFill>
                  <a:srgbClr val="004992"/>
                </a:solidFill>
                <a:latin typeface="+mn-lt"/>
                <a:ea typeface="+mn-ea"/>
                <a:cs typeface="+mn-cs"/>
              </a:rPr>
            </a:br>
            <a:r>
              <a:rPr lang="he-IL">
                <a:solidFill>
                  <a:srgbClr val="004992"/>
                </a:solidFill>
                <a:latin typeface="+mn-lt"/>
                <a:ea typeface="+mn-ea"/>
                <a:cs typeface="+mn-cs"/>
              </a:rPr>
              <a:t>מה תהייה הערכה ריאלית ומועילה יותר?</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25</a:t>
            </a:fld>
            <a:endParaRPr lang="de-DE" altLang="de-DE">
              <a:latin typeface="+mn-lt"/>
              <a:ea typeface="+mn-ea"/>
              <a:cs typeface="+mn-cs"/>
            </a:endParaRP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608233781"/>
              </p:ext>
            </p:extLst>
          </p:nvPr>
        </p:nvGraphicFramePr>
        <p:xfrm>
          <a:off x="408955" y="2204864"/>
          <a:ext cx="11376000" cy="1993392"/>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dirty="0">
                          <a:ln>
                            <a:noFill/>
                          </a:ln>
                          <a:solidFill>
                            <a:srgbClr val="333333"/>
                          </a:solidFill>
                          <a:effectLst/>
                          <a:latin typeface="+mn-lt"/>
                          <a:ea typeface="+mn-ea"/>
                          <a:cs typeface="+mn-cs"/>
                        </a:rPr>
                        <a:t>הערכה דיכאונית</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הערכה חיובית /בונה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גילית נקודה שחורה על העור שלך.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a:ln>
                            <a:noFill/>
                          </a:ln>
                          <a:solidFill>
                            <a:srgbClr val="333333"/>
                          </a:solidFill>
                          <a:effectLst/>
                          <a:latin typeface="+mn-lt"/>
                          <a:ea typeface="+mn-ea"/>
                          <a:cs typeface="+mn-cs"/>
                        </a:rPr>
                        <a:t>”יש </a:t>
                      </a:r>
                      <a:r>
                        <a:rPr kumimoji="0" lang="he-IL" sz="2400" b="1" i="1" u="none" strike="noStrike" cap="none" normalizeH="0" baseline="0" dirty="0">
                          <a:ln>
                            <a:noFill/>
                          </a:ln>
                          <a:solidFill>
                            <a:srgbClr val="333333"/>
                          </a:solidFill>
                          <a:effectLst/>
                          <a:latin typeface="+mn-lt"/>
                          <a:ea typeface="+mn-ea"/>
                          <a:cs typeface="+mn-cs"/>
                        </a:rPr>
                        <a:t>לי סרטן, אני </a:t>
                      </a:r>
                      <a:r>
                        <a:rPr kumimoji="0" lang="he-IL" sz="2400" b="1" i="1" u="none" strike="noStrike" cap="none" normalizeH="0" baseline="0">
                          <a:ln>
                            <a:noFill/>
                          </a:ln>
                          <a:solidFill>
                            <a:srgbClr val="333333"/>
                          </a:solidFill>
                          <a:effectLst/>
                          <a:latin typeface="+mn-lt"/>
                          <a:ea typeface="+mn-ea"/>
                          <a:cs typeface="+mn-cs"/>
                        </a:rPr>
                        <a:t>עומד למות“</a:t>
                      </a:r>
                      <a:endParaRPr kumimoji="0" lang="he-IL" sz="2400" b="1" i="1"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5. מחשבה של ”הכל או כלום“/ חשיבה קטסטרופלית</a:t>
            </a:r>
            <a:br>
              <a:rPr lang="he-IL" sz="3600">
                <a:solidFill>
                  <a:srgbClr val="004992"/>
                </a:solidFill>
                <a:latin typeface="+mn-lt"/>
                <a:ea typeface="+mn-ea"/>
                <a:cs typeface="+mn-cs"/>
              </a:rPr>
            </a:br>
            <a:r>
              <a:rPr lang="he-IL">
                <a:solidFill>
                  <a:srgbClr val="004992"/>
                </a:solidFill>
                <a:latin typeface="+mn-lt"/>
                <a:ea typeface="+mn-ea"/>
                <a:cs typeface="+mn-cs"/>
              </a:rPr>
              <a:t>מה תהייה הערכה ריאלית ומועילה יותר?</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26</a:t>
            </a:fld>
            <a:endParaRPr lang="de-DE" altLang="de-DE">
              <a:latin typeface="+mn-lt"/>
              <a:ea typeface="+mn-ea"/>
              <a:cs typeface="+mn-cs"/>
            </a:endParaRP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845900377"/>
              </p:ext>
            </p:extLst>
          </p:nvPr>
        </p:nvGraphicFramePr>
        <p:xfrm>
          <a:off x="408955" y="2204864"/>
          <a:ext cx="11376000" cy="1993392"/>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dirty="0">
                          <a:ln>
                            <a:noFill/>
                          </a:ln>
                          <a:solidFill>
                            <a:srgbClr val="333333"/>
                          </a:solidFill>
                          <a:effectLst/>
                          <a:latin typeface="+mn-lt"/>
                          <a:ea typeface="+mn-ea"/>
                          <a:cs typeface="+mn-cs"/>
                        </a:rPr>
                        <a:t>הערכה דיכאונית</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הערכה חיובית /בונה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גילית נקודה שחורה על העור שלך.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dirty="0">
                          <a:ln>
                            <a:noFill/>
                          </a:ln>
                          <a:solidFill>
                            <a:srgbClr val="333333"/>
                          </a:solidFill>
                          <a:effectLst/>
                          <a:latin typeface="+mn-lt"/>
                          <a:ea typeface="+mn-ea"/>
                          <a:cs typeface="+mn-cs"/>
                        </a:rPr>
                        <a:t>”יש לי סרטן, אני עומד למות“</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שאל אחרים או היוועץ ברופא</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16192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6. הדחקת מחשבות שליליות</a:t>
            </a:r>
            <a:br>
              <a:rPr lang="he-IL" sz="3600">
                <a:solidFill>
                  <a:srgbClr val="004992"/>
                </a:solidFill>
                <a:latin typeface="+mn-lt"/>
                <a:ea typeface="+mn-ea"/>
                <a:cs typeface="+mn-cs"/>
              </a:rPr>
            </a:br>
            <a:r>
              <a:rPr lang="he-IL">
                <a:solidFill>
                  <a:srgbClr val="004992"/>
                </a:solidFill>
                <a:latin typeface="+mn-lt"/>
                <a:ea typeface="+mn-ea"/>
                <a:cs typeface="+mn-cs"/>
              </a:rPr>
              <a:t>מה תהייה הערכה ריאלית יותר?</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27</a:t>
            </a:fld>
            <a:endParaRPr lang="de-DE" altLang="de-DE">
              <a:latin typeface="+mn-lt"/>
              <a:ea typeface="+mn-ea"/>
              <a:cs typeface="+mn-cs"/>
            </a:endParaRPr>
          </a:p>
        </p:txBody>
      </p:sp>
      <p:graphicFrame>
        <p:nvGraphicFramePr>
          <p:cNvPr id="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923121852"/>
              </p:ext>
            </p:extLst>
          </p:nvPr>
        </p:nvGraphicFramePr>
        <p:xfrm>
          <a:off x="408955" y="2204864"/>
          <a:ext cx="11376000" cy="2157984"/>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dirty="0">
                          <a:ln>
                            <a:noFill/>
                          </a:ln>
                          <a:solidFill>
                            <a:srgbClr val="333333"/>
                          </a:solidFill>
                          <a:effectLst/>
                          <a:latin typeface="+mn-lt"/>
                          <a:ea typeface="+mn-ea"/>
                          <a:cs typeface="+mn-cs"/>
                        </a:rPr>
                        <a:t>הערכה בעייתית</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הערכה חיובית /בונה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יש לך מחשבות שליליות חוזרות ונשנות (למשל, ”אתה חסר כל ערך“, ”לוזר“, ”וואו, אתה טיפש!“).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a:ln>
                            <a:noFill/>
                          </a:ln>
                          <a:solidFill>
                            <a:srgbClr val="333333"/>
                          </a:solidFill>
                          <a:effectLst/>
                          <a:latin typeface="+mn-lt"/>
                          <a:ea typeface="+mn-ea"/>
                          <a:cs typeface="+mn-cs"/>
                        </a:rPr>
                        <a:t>”אסור </a:t>
                      </a:r>
                      <a:r>
                        <a:rPr kumimoji="0" lang="he-IL" sz="2400" b="1" i="1" u="none" strike="noStrike" cap="none" normalizeH="0" baseline="0" dirty="0">
                          <a:ln>
                            <a:noFill/>
                          </a:ln>
                          <a:solidFill>
                            <a:srgbClr val="333333"/>
                          </a:solidFill>
                          <a:effectLst/>
                          <a:latin typeface="+mn-lt"/>
                          <a:ea typeface="+mn-ea"/>
                          <a:cs typeface="+mn-cs"/>
                        </a:rPr>
                        <a:t>לי לחשוב מחשבות </a:t>
                      </a:r>
                      <a:r>
                        <a:rPr kumimoji="0" lang="he-IL" sz="2400" b="1" i="1" u="none" strike="noStrike" cap="none" normalizeH="0" baseline="0">
                          <a:ln>
                            <a:noFill/>
                          </a:ln>
                          <a:solidFill>
                            <a:srgbClr val="333333"/>
                          </a:solidFill>
                          <a:effectLst/>
                          <a:latin typeface="+mn-lt"/>
                          <a:ea typeface="+mn-ea"/>
                          <a:cs typeface="+mn-cs"/>
                        </a:rPr>
                        <a:t>שליליות אלו“... </a:t>
                      </a:r>
                      <a:r>
                        <a:rPr kumimoji="0" lang="he-IL" sz="2400" b="1" i="1" u="none" strike="noStrike" cap="none" normalizeH="0" baseline="0" dirty="0">
                          <a:ln>
                            <a:noFill/>
                          </a:ln>
                          <a:solidFill>
                            <a:srgbClr val="333333"/>
                          </a:solidFill>
                          <a:effectLst/>
                          <a:latin typeface="+mn-lt"/>
                          <a:ea typeface="+mn-ea"/>
                          <a:cs typeface="+mn-cs"/>
                        </a:rPr>
                        <a:t>אבל זה לא עובד</a:t>
                      </a:r>
                      <a:r>
                        <a:rPr kumimoji="0" lang="he-IL" sz="2400" b="1" i="1" u="none" strike="noStrike" cap="none" normalizeH="0" baseline="0">
                          <a:ln>
                            <a:noFill/>
                          </a:ln>
                          <a:solidFill>
                            <a:srgbClr val="333333"/>
                          </a:solidFill>
                          <a:effectLst/>
                          <a:latin typeface="+mn-lt"/>
                          <a:ea typeface="+mn-ea"/>
                          <a:cs typeface="+mn-cs"/>
                        </a:rPr>
                        <a:t> (</a:t>
                      </a:r>
                      <a:r>
                        <a:rPr kumimoji="0" lang="he-IL" sz="2400" b="1" i="1"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he-IL" sz="2400" b="1" i="1" u="none" strike="noStrike" cap="none" normalizeH="0" baseline="0">
                          <a:ln>
                            <a:noFill/>
                          </a:ln>
                          <a:solidFill>
                            <a:srgbClr val="333333"/>
                          </a:solidFill>
                          <a:effectLst/>
                          <a:latin typeface="+mn-lt"/>
                          <a:ea typeface="+mn-ea"/>
                          <a:cs typeface="+mn-cs"/>
                        </a:rPr>
                        <a:t> </a:t>
                      </a:r>
                      <a:r>
                        <a:rPr kumimoji="0" lang="he-IL" sz="2400" b="1" i="1" u="none" strike="noStrike" cap="none" normalizeH="0" baseline="0" dirty="0">
                          <a:ln>
                            <a:noFill/>
                          </a:ln>
                          <a:solidFill>
                            <a:srgbClr val="333333"/>
                          </a:solidFill>
                          <a:effectLst/>
                          <a:latin typeface="+mn-lt"/>
                          <a:ea typeface="+mn-ea"/>
                          <a:cs typeface="+mn-cs"/>
                        </a:rPr>
                        <a:t>ראה תרגיל הבא)</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6. הדחקת מחשבות שליליות</a:t>
            </a:r>
            <a:br>
              <a:rPr lang="he-IL" sz="3600">
                <a:solidFill>
                  <a:srgbClr val="004992"/>
                </a:solidFill>
                <a:latin typeface="+mn-lt"/>
                <a:ea typeface="+mn-ea"/>
                <a:cs typeface="+mn-cs"/>
              </a:rPr>
            </a:br>
            <a:r>
              <a:rPr lang="he-IL">
                <a:solidFill>
                  <a:srgbClr val="004992"/>
                </a:solidFill>
                <a:latin typeface="+mn-lt"/>
                <a:ea typeface="+mn-ea"/>
                <a:cs typeface="+mn-cs"/>
              </a:rPr>
              <a:t>מה תהייה הערכה ריאלית יותר?</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28</a:t>
            </a:fld>
            <a:endParaRPr lang="de-DE" altLang="de-DE">
              <a:latin typeface="+mn-lt"/>
              <a:ea typeface="+mn-ea"/>
              <a:cs typeface="+mn-cs"/>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029903473"/>
              </p:ext>
            </p:extLst>
          </p:nvPr>
        </p:nvGraphicFramePr>
        <p:xfrm>
          <a:off x="408955" y="2204864"/>
          <a:ext cx="11376000" cy="2724912"/>
        </p:xfrm>
        <a:graphic>
          <a:graphicData uri="http://schemas.openxmlformats.org/drawingml/2006/table">
            <a:tbl>
              <a:tblPr rtl="1">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dirty="0">
                          <a:ln>
                            <a:noFill/>
                          </a:ln>
                          <a:solidFill>
                            <a:srgbClr val="333333"/>
                          </a:solidFill>
                          <a:effectLst/>
                          <a:latin typeface="+mn-lt"/>
                          <a:ea typeface="+mn-ea"/>
                          <a:cs typeface="+mn-cs"/>
                        </a:rPr>
                        <a:t>הערכה בעייתית</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הערכה חיובית /בונה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יש לך מחשבות שליליות חוזרות ונשנות (למשל, ”אתה חסר כל ערך“, ”לוזר“, ”וואו, אתה טיפש!“).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1" i="1" u="none" strike="noStrike" cap="none" normalizeH="0" baseline="0">
                          <a:ln>
                            <a:noFill/>
                          </a:ln>
                          <a:solidFill>
                            <a:srgbClr val="333333"/>
                          </a:solidFill>
                          <a:effectLst/>
                          <a:latin typeface="+mn-lt"/>
                          <a:ea typeface="+mn-ea"/>
                          <a:cs typeface="+mn-cs"/>
                        </a:rPr>
                        <a:t>”אסור </a:t>
                      </a:r>
                      <a:r>
                        <a:rPr kumimoji="0" lang="he-IL" sz="2400" b="1" i="1" u="none" strike="noStrike" cap="none" normalizeH="0" baseline="0" dirty="0">
                          <a:ln>
                            <a:noFill/>
                          </a:ln>
                          <a:solidFill>
                            <a:srgbClr val="333333"/>
                          </a:solidFill>
                          <a:effectLst/>
                          <a:latin typeface="+mn-lt"/>
                          <a:ea typeface="+mn-ea"/>
                          <a:cs typeface="+mn-cs"/>
                        </a:rPr>
                        <a:t>לי לחשוב מחשבות </a:t>
                      </a:r>
                      <a:r>
                        <a:rPr kumimoji="0" lang="he-IL" sz="2400" b="1" i="1" u="none" strike="noStrike" cap="none" normalizeH="0" baseline="0">
                          <a:ln>
                            <a:noFill/>
                          </a:ln>
                          <a:solidFill>
                            <a:srgbClr val="333333"/>
                          </a:solidFill>
                          <a:effectLst/>
                          <a:latin typeface="+mn-lt"/>
                          <a:ea typeface="+mn-ea"/>
                          <a:cs typeface="+mn-cs"/>
                        </a:rPr>
                        <a:t>שליליות אלו“... </a:t>
                      </a:r>
                      <a:r>
                        <a:rPr kumimoji="0" lang="he-IL" sz="2400" b="1" i="1" u="none" strike="noStrike" cap="none" normalizeH="0" baseline="0" dirty="0">
                          <a:ln>
                            <a:noFill/>
                          </a:ln>
                          <a:solidFill>
                            <a:srgbClr val="333333"/>
                          </a:solidFill>
                          <a:effectLst/>
                          <a:latin typeface="+mn-lt"/>
                          <a:ea typeface="+mn-ea"/>
                          <a:cs typeface="+mn-cs"/>
                        </a:rPr>
                        <a:t>אבל זה לא עובד</a:t>
                      </a:r>
                      <a:r>
                        <a:rPr kumimoji="0" lang="he-IL" sz="2400" b="1" i="1" u="none" strike="noStrike" cap="none" normalizeH="0" baseline="0">
                          <a:ln>
                            <a:noFill/>
                          </a:ln>
                          <a:solidFill>
                            <a:srgbClr val="333333"/>
                          </a:solidFill>
                          <a:effectLst/>
                          <a:latin typeface="+mn-lt"/>
                          <a:ea typeface="+mn-ea"/>
                          <a:cs typeface="+mn-cs"/>
                        </a:rPr>
                        <a:t> (</a:t>
                      </a:r>
                      <a:r>
                        <a:rPr kumimoji="0" lang="he-IL" sz="2400" b="1" i="1"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he-IL" sz="2400" b="1" i="1" u="none" strike="noStrike" cap="none" normalizeH="0" baseline="0">
                          <a:ln>
                            <a:noFill/>
                          </a:ln>
                          <a:solidFill>
                            <a:srgbClr val="333333"/>
                          </a:solidFill>
                          <a:effectLst/>
                          <a:latin typeface="+mn-lt"/>
                          <a:ea typeface="+mn-ea"/>
                          <a:cs typeface="+mn-cs"/>
                        </a:rPr>
                        <a:t> </a:t>
                      </a:r>
                      <a:r>
                        <a:rPr kumimoji="0" lang="he-IL" sz="2400" b="1" i="1" u="none" strike="noStrike" cap="none" normalizeH="0" baseline="0" dirty="0">
                          <a:ln>
                            <a:noFill/>
                          </a:ln>
                          <a:solidFill>
                            <a:srgbClr val="333333"/>
                          </a:solidFill>
                          <a:effectLst/>
                          <a:latin typeface="+mn-lt"/>
                          <a:ea typeface="+mn-ea"/>
                          <a:cs typeface="+mn-cs"/>
                        </a:rPr>
                        <a:t>ראה תרגיל הבא)</a:t>
                      </a:r>
                    </a:p>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בדוק עם עצמך האם מחשבות אלו מוצדקות. מה סותר מחשבות אלו? הסח </a:t>
                      </a:r>
                      <a:r>
                        <a:rPr kumimoji="0" lang="he-IL" sz="2400" b="0" i="0" u="none" strike="noStrike" cap="none" normalizeH="0" baseline="0">
                          <a:ln>
                            <a:noFill/>
                          </a:ln>
                          <a:solidFill>
                            <a:srgbClr val="333333"/>
                          </a:solidFill>
                          <a:effectLst/>
                          <a:latin typeface="+mn-lt"/>
                          <a:ea typeface="+mn-ea"/>
                          <a:cs typeface="+mn-cs"/>
                        </a:rPr>
                        <a:t>עצמך ע”י </a:t>
                      </a:r>
                      <a:r>
                        <a:rPr kumimoji="0" lang="he-IL" sz="2400" b="0" i="0" u="none" strike="noStrike" cap="none" normalizeH="0" baseline="0" dirty="0">
                          <a:ln>
                            <a:noFill/>
                          </a:ln>
                          <a:solidFill>
                            <a:srgbClr val="333333"/>
                          </a:solidFill>
                          <a:effectLst/>
                          <a:latin typeface="+mn-lt"/>
                          <a:ea typeface="+mn-ea"/>
                          <a:cs typeface="+mn-cs"/>
                        </a:rPr>
                        <a:t>פעילויות חיוביות.</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altLang="fr-FR" sz="3600" dirty="0">
                <a:solidFill>
                  <a:srgbClr val="004992"/>
                </a:solidFill>
                <a:latin typeface="+mn-lt"/>
                <a:ea typeface="+mn-ea"/>
                <a:cs typeface="+mn-cs"/>
              </a:rPr>
              <a:t>6. הדחקת מחשבות שליליות</a:t>
            </a:r>
            <a:br>
              <a:rPr lang="he-IL" altLang="fr-FR" sz="3600" dirty="0">
                <a:solidFill>
                  <a:srgbClr val="004992"/>
                </a:solidFill>
                <a:latin typeface="+mn-lt"/>
                <a:ea typeface="+mn-ea"/>
                <a:cs typeface="+mn-cs"/>
              </a:rPr>
            </a:br>
            <a:r>
              <a:rPr lang="he-IL" altLang="fr-FR" dirty="0">
                <a:solidFill>
                  <a:srgbClr val="004992"/>
                </a:solidFill>
                <a:latin typeface="+mn-lt"/>
                <a:ea typeface="+mn-ea"/>
                <a:cs typeface="+mn-cs"/>
              </a:rPr>
              <a:t>תירגול</a:t>
            </a:r>
            <a:endParaRPr lang="de-DE" altLang="fr-FR"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he-IL" sz="2400" dirty="0">
                <a:solidFill>
                  <a:srgbClr val="333333"/>
                </a:solidFill>
              </a:rPr>
              <a:t>זה בלתי אפשרי להדחיק מחשבות מטרידות. ניסיון לא לחשוב על משהו מוביל להגברת מחשבות על אותו הדבר.</a:t>
            </a:r>
          </a:p>
          <a:p>
            <a:r>
              <a:rPr lang="he-IL" sz="2400" dirty="0">
                <a:solidFill>
                  <a:srgbClr val="333333"/>
                </a:solidFill>
              </a:rPr>
              <a:t>נסה זאת!</a:t>
            </a:r>
            <a:br>
              <a:rPr lang="he-IL" sz="2400" dirty="0">
                <a:solidFill>
                  <a:srgbClr val="333333"/>
                </a:solidFill>
              </a:rPr>
            </a:br>
            <a:r>
              <a:rPr lang="he-IL" sz="2400" dirty="0">
                <a:solidFill>
                  <a:srgbClr val="004992"/>
                </a:solidFill>
              </a:rPr>
              <a:t>אל תחשוב על פיל בדקה הקרובה.</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29</a:t>
            </a:fld>
            <a:endParaRPr lang="de-DE" altLang="de-DE">
              <a:latin typeface="+mn-lt"/>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altLang="fr-FR" sz="3600" dirty="0">
                <a:solidFill>
                  <a:srgbClr val="004992"/>
                </a:solidFill>
                <a:latin typeface="+mn-lt"/>
                <a:ea typeface="+mn-ea"/>
                <a:cs typeface="+mn-cs"/>
              </a:rPr>
              <a:t>6. הדחקת מחשבות שליליות</a:t>
            </a:r>
            <a:br>
              <a:rPr lang="he-IL" altLang="fr-FR" sz="3600" dirty="0">
                <a:solidFill>
                  <a:srgbClr val="004992"/>
                </a:solidFill>
                <a:latin typeface="+mn-lt"/>
                <a:ea typeface="+mn-ea"/>
                <a:cs typeface="+mn-cs"/>
              </a:rPr>
            </a:br>
            <a:r>
              <a:rPr lang="he-IL" altLang="fr-FR" dirty="0">
                <a:solidFill>
                  <a:srgbClr val="004992"/>
                </a:solidFill>
                <a:latin typeface="+mn-lt"/>
                <a:ea typeface="+mn-ea"/>
                <a:cs typeface="+mn-cs"/>
              </a:rPr>
              <a:t>האם זה עובד? לא!</a:t>
            </a:r>
            <a:endParaRPr lang="de-DE" altLang="fr-FR"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he-IL" sz="2400" dirty="0">
                <a:solidFill>
                  <a:srgbClr val="333333"/>
                </a:solidFill>
              </a:rPr>
              <a:t>רובכם בוודאי חשבתם על פיל או על משהו שקשור לפיל (כמו למשל גן חיות, ספארי, אפריקה וכו'). אפקט זה גדל אפילו יותר כאשר מנסים בכוונה לדכא את המחשבות המטרידות (</a:t>
            </a:r>
            <a:r>
              <a:rPr lang="he-IL" sz="2400">
                <a:solidFill>
                  <a:srgbClr val="333333"/>
                </a:solidFill>
              </a:rPr>
              <a:t>למשל ”אני לוזר“). </a:t>
            </a:r>
          </a:p>
          <a:p>
            <a:r>
              <a:rPr lang="he-IL" sz="2400">
                <a:solidFill>
                  <a:srgbClr val="333333"/>
                </a:solidFill>
              </a:rPr>
              <a:t>מחשבות </a:t>
            </a:r>
            <a:r>
              <a:rPr lang="he-IL" sz="2400" dirty="0">
                <a:solidFill>
                  <a:srgbClr val="333333"/>
                </a:solidFill>
              </a:rPr>
              <a:t>אלו יכולות להיות כל כך חזקות עד שהן נראות מוזרות או יוצאות מכלל שליטה!</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30</a:t>
            </a:fld>
            <a:endParaRPr lang="de-DE" altLang="de-DE">
              <a:latin typeface="+mn-lt"/>
              <a:ea typeface="+mn-ea"/>
              <a:cs typeface="+mn-cs"/>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במקום זאת</a:t>
            </a:r>
            <a:endParaRPr lang="en-US" sz="3600">
              <a:latin typeface="+mn-lt"/>
              <a:ea typeface="+mn-ea"/>
              <a:cs typeface="+mn-cs"/>
            </a:endParaRPr>
          </a:p>
        </p:txBody>
      </p:sp>
      <p:sp>
        <p:nvSpPr>
          <p:cNvPr id="65538" name="Rectangle 3"/>
          <p:cNvSpPr>
            <a:spLocks noGrp="1" noChangeArrowheads="1"/>
          </p:cNvSpPr>
          <p:nvPr>
            <p:ph idx="1"/>
          </p:nvPr>
        </p:nvSpPr>
        <p:spPr/>
        <p:txBody>
          <a:bodyPr>
            <a:noAutofit/>
          </a:bodyPr>
          <a:lstStyle/>
          <a:p>
            <a:pPr rtl="1" eaLnBrk="1" hangingPunct="1"/>
            <a:r>
              <a:rPr lang="he-IL" altLang="fr-FR" sz="2400" dirty="0">
                <a:solidFill>
                  <a:srgbClr val="333333"/>
                </a:solidFill>
              </a:rPr>
              <a:t>אם אתה מוטרד ממחשבות שליליות חזקות, אל תנסה להדחיק אותן במכוון (זה רק יגביר אותן), אלא, תבחן את התחושות הפנימיות מבלי להיות מעורב – כמו מבקר בגן חיות המתבונן בחיה מסוכנת ממרחק בטוח.</a:t>
            </a:r>
            <a:endParaRPr lang="de-DE" altLang="fr-FR" sz="2400" dirty="0">
              <a:solidFill>
                <a:srgbClr val="333333"/>
              </a:solidFill>
            </a:endParaRPr>
          </a:p>
          <a:p>
            <a:pPr rtl="1" eaLnBrk="1" hangingPunct="1"/>
            <a:r>
              <a:rPr lang="he-IL" altLang="fr-FR" sz="2400" dirty="0">
                <a:solidFill>
                  <a:srgbClr val="004992"/>
                </a:solidFill>
              </a:rPr>
              <a:t>המחשבות ירגעו כמעט אוטומטית</a:t>
            </a:r>
            <a:endParaRPr lang="de-DE" altLang="fr-FR"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31</a:t>
            </a:fld>
            <a:endParaRPr lang="de-DE" altLang="de-DE">
              <a:latin typeface="+mn-lt"/>
              <a:ea typeface="+mn-ea"/>
              <a:cs typeface="+mn-cs"/>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7. עוד עיוותי חשיבה</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he-IL" altLang="fr-FR" sz="2000" b="1" dirty="0">
                <a:solidFill>
                  <a:srgbClr val="004992"/>
                </a:solidFill>
              </a:rPr>
              <a:t>השוואה עם אנשים אחרים:</a:t>
            </a:r>
            <a:endParaRPr lang="de-DE" altLang="fr-FR" sz="2000" b="1" dirty="0">
              <a:solidFill>
                <a:srgbClr val="333333"/>
              </a:solidFill>
            </a:endParaRPr>
          </a:p>
          <a:p>
            <a:pPr marL="342900" lvl="1" indent="-342900" defTabSz="914400" eaLnBrk="0" hangingPunct="0">
              <a:lnSpc>
                <a:spcPct val="100000"/>
              </a:lnSpc>
              <a:spcBef>
                <a:spcPts val="1200"/>
              </a:spcBef>
              <a:spcAft>
                <a:spcPts val="0"/>
              </a:spcAft>
              <a:buClr>
                <a:srgbClr val="333333"/>
              </a:buClr>
              <a:buFont typeface="WingDings"/>
              <a:buChar char=""/>
            </a:pPr>
            <a:r>
              <a:rPr lang="he-IL" altLang="fr-FR" sz="2000" dirty="0">
                <a:solidFill>
                  <a:srgbClr val="333333"/>
                </a:solidFill>
                <a:latin typeface="+mn-lt"/>
              </a:rPr>
              <a:t>אל תשווה את עצמך יותר מידי עם אחרים!</a:t>
            </a:r>
            <a:endParaRPr lang="de-DE" altLang="fr-FR" sz="2000" dirty="0">
              <a:solidFill>
                <a:srgbClr val="333333"/>
              </a:solidFill>
              <a:latin typeface="+mn-lt"/>
            </a:endParaRPr>
          </a:p>
          <a:p>
            <a:pPr marL="342900" lvl="1" indent="-342900" defTabSz="914400" eaLnBrk="0" hangingPunct="0">
              <a:lnSpc>
                <a:spcPct val="100000"/>
              </a:lnSpc>
              <a:spcBef>
                <a:spcPts val="1200"/>
              </a:spcBef>
              <a:spcAft>
                <a:spcPts val="0"/>
              </a:spcAft>
              <a:buClr>
                <a:srgbClr val="333333"/>
              </a:buClr>
              <a:buFont typeface="WingDings"/>
              <a:buChar char=""/>
            </a:pPr>
            <a:r>
              <a:rPr lang="he-IL" altLang="fr-FR" sz="2000" dirty="0">
                <a:solidFill>
                  <a:srgbClr val="333333"/>
                </a:solidFill>
                <a:latin typeface="+mn-lt"/>
              </a:rPr>
              <a:t>תמיד יהיו אנשים שהם יותר אטרקטיביים, מוצלחים או פופולאריים. עם זאת, אם מסתכלים מקרוב על </a:t>
            </a:r>
            <a:r>
              <a:rPr lang="he-IL" altLang="fr-FR" sz="2000">
                <a:solidFill>
                  <a:srgbClr val="333333"/>
                </a:solidFill>
                <a:latin typeface="+mn-lt"/>
              </a:rPr>
              <a:t>אותם ”ברי מזל“ </a:t>
            </a:r>
            <a:r>
              <a:rPr lang="he-IL" altLang="fr-FR" sz="2000" dirty="0">
                <a:solidFill>
                  <a:srgbClr val="333333"/>
                </a:solidFill>
                <a:latin typeface="+mn-lt"/>
              </a:rPr>
              <a:t>רואים שגם להם יש חולשות ובעיות.</a:t>
            </a: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32</a:t>
            </a:fld>
            <a:endParaRPr lang="de-DE" altLang="de-DE">
              <a:latin typeface="+mn-lt"/>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7. עוד עיוותי חשיבה</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he-IL" altLang="fr-FR" sz="2000" b="1" dirty="0">
                <a:solidFill>
                  <a:srgbClr val="004992"/>
                </a:solidFill>
              </a:rPr>
              <a:t>השוואה עם אנשים אחרים:</a:t>
            </a:r>
            <a:endParaRPr lang="de-DE" altLang="fr-FR" sz="2000" b="1" dirty="0">
              <a:solidFill>
                <a:srgbClr val="333333"/>
              </a:solidFill>
            </a:endParaRPr>
          </a:p>
          <a:p>
            <a:pPr marL="342900" lvl="1" indent="-342900" defTabSz="914400" eaLnBrk="0" hangingPunct="0">
              <a:lnSpc>
                <a:spcPct val="100000"/>
              </a:lnSpc>
              <a:spcBef>
                <a:spcPts val="1200"/>
              </a:spcBef>
              <a:spcAft>
                <a:spcPts val="0"/>
              </a:spcAft>
              <a:buClr>
                <a:srgbClr val="333333"/>
              </a:buClr>
              <a:buFont typeface="WingDings"/>
              <a:buChar char=""/>
            </a:pPr>
            <a:r>
              <a:rPr lang="he-IL" altLang="fr-FR" sz="2000" dirty="0">
                <a:solidFill>
                  <a:srgbClr val="333333"/>
                </a:solidFill>
                <a:latin typeface="+mn-lt"/>
              </a:rPr>
              <a:t>אל תשווה את עצמך יותר מידי עם אחרים!</a:t>
            </a:r>
            <a:endParaRPr lang="de-DE" altLang="fr-FR" sz="2000" dirty="0">
              <a:solidFill>
                <a:srgbClr val="333333"/>
              </a:solidFill>
              <a:latin typeface="+mn-lt"/>
            </a:endParaRPr>
          </a:p>
          <a:p>
            <a:pPr marL="342900" lvl="1" indent="-342900" defTabSz="914400" eaLnBrk="0" hangingPunct="0">
              <a:lnSpc>
                <a:spcPct val="100000"/>
              </a:lnSpc>
              <a:spcBef>
                <a:spcPts val="1200"/>
              </a:spcBef>
              <a:spcAft>
                <a:spcPts val="0"/>
              </a:spcAft>
              <a:buClr>
                <a:srgbClr val="333333"/>
              </a:buClr>
              <a:buFont typeface="WingDings"/>
              <a:buChar char=""/>
            </a:pPr>
            <a:r>
              <a:rPr lang="he-IL" altLang="fr-FR" sz="2000" dirty="0">
                <a:solidFill>
                  <a:srgbClr val="333333"/>
                </a:solidFill>
                <a:latin typeface="+mn-lt"/>
              </a:rPr>
              <a:t>תמיד יהיו אנשים שהם יותר אטרקטיביים, מוצלחים או פופולאריים. עם זאת, אם מסתכלים מקרוב על אותם ”ברי מזל“ רואים שגם להם יש חולשות ובעיות.</a:t>
            </a:r>
          </a:p>
          <a:p>
            <a:pPr lvl="0" defTabSz="914400" eaLnBrk="0" hangingPunct="0">
              <a:lnSpc>
                <a:spcPct val="100000"/>
              </a:lnSpc>
              <a:spcBef>
                <a:spcPts val="1200"/>
              </a:spcBef>
            </a:pPr>
            <a:r>
              <a:rPr lang="he-IL" altLang="fr-FR" sz="2000" b="1" dirty="0"/>
              <a:t>ד</a:t>
            </a:r>
            <a:r>
              <a:rPr lang="he-IL" altLang="fr-FR" sz="2000" b="1" dirty="0">
                <a:solidFill>
                  <a:srgbClr val="004992"/>
                </a:solidFill>
              </a:rPr>
              <a:t>רישות מוחלטות:</a:t>
            </a:r>
            <a:endParaRPr lang="de-DE" altLang="fr-FR" sz="2000" b="1" dirty="0">
              <a:solidFill>
                <a:srgbClr val="004992"/>
              </a:solidFill>
            </a:endParaRPr>
          </a:p>
          <a:p>
            <a:pPr marL="342900" lvl="1" indent="-342900" defTabSz="914400" eaLnBrk="0" hangingPunct="0">
              <a:lnSpc>
                <a:spcPct val="100000"/>
              </a:lnSpc>
              <a:spcBef>
                <a:spcPts val="1200"/>
              </a:spcBef>
              <a:spcAft>
                <a:spcPts val="0"/>
              </a:spcAft>
              <a:buClr>
                <a:srgbClr val="333333"/>
              </a:buClr>
              <a:buFont typeface="WingDings"/>
              <a:buChar char=""/>
            </a:pPr>
            <a:r>
              <a:rPr lang="he-IL" altLang="fr-FR" sz="2000" b="1" dirty="0">
                <a:solidFill>
                  <a:srgbClr val="333333"/>
                </a:solidFill>
                <a:latin typeface="+mn-lt"/>
              </a:rPr>
              <a:t>אל </a:t>
            </a:r>
            <a:r>
              <a:rPr lang="he-IL" altLang="fr-FR" sz="2000" dirty="0">
                <a:solidFill>
                  <a:srgbClr val="333333"/>
                </a:solidFill>
                <a:latin typeface="+mn-lt"/>
              </a:rPr>
              <a:t>תציב בפניך דרישות גבוהות מידי כגון:</a:t>
            </a:r>
            <a:endParaRPr lang="en-US" altLang="fr-FR" sz="2000" dirty="0">
              <a:solidFill>
                <a:srgbClr val="333333"/>
              </a:solidFill>
              <a:latin typeface="+mn-lt"/>
            </a:endParaRPr>
          </a:p>
          <a:p>
            <a:pPr lvl="2" defTabSz="914400" eaLnBrk="0" hangingPunct="0">
              <a:lnSpc>
                <a:spcPct val="100000"/>
              </a:lnSpc>
              <a:spcBef>
                <a:spcPts val="1200"/>
              </a:spcBef>
              <a:spcAft>
                <a:spcPts val="0"/>
              </a:spcAft>
              <a:buClr>
                <a:srgbClr val="FFFFFF"/>
              </a:buClr>
              <a:buFont typeface="WingDings"/>
              <a:buChar char=""/>
            </a:pPr>
            <a:r>
              <a:rPr lang="he-IL" altLang="fr-FR" sz="2000" dirty="0">
                <a:solidFill>
                  <a:srgbClr val="333333"/>
                </a:solidFill>
                <a:latin typeface="+mn-lt"/>
              </a:rPr>
              <a:t>”אני חייב תמיד להראות טוב“</a:t>
            </a:r>
            <a:endParaRPr lang="de-DE" altLang="fr-FR" sz="2000" dirty="0">
              <a:solidFill>
                <a:srgbClr val="333333"/>
              </a:solidFill>
              <a:latin typeface="+mn-lt"/>
            </a:endParaRPr>
          </a:p>
          <a:p>
            <a:pPr lvl="2" defTabSz="914400" eaLnBrk="0" hangingPunct="0">
              <a:lnSpc>
                <a:spcPct val="100000"/>
              </a:lnSpc>
              <a:spcBef>
                <a:spcPts val="1200"/>
              </a:spcBef>
              <a:spcAft>
                <a:spcPts val="0"/>
              </a:spcAft>
              <a:buClr>
                <a:srgbClr val="FFFFFF"/>
              </a:buClr>
              <a:buFont typeface="WingDings"/>
              <a:buChar char=""/>
            </a:pPr>
            <a:r>
              <a:rPr lang="he-IL" altLang="fr-FR" sz="2000" dirty="0">
                <a:solidFill>
                  <a:srgbClr val="333333"/>
                </a:solidFill>
                <a:latin typeface="+mn-lt"/>
              </a:rPr>
              <a:t>”אני חייב תמיד להצטייר כחכם“</a:t>
            </a:r>
            <a:endParaRPr lang="de-DE" altLang="fr-FR" sz="2000" dirty="0">
              <a:solidFill>
                <a:srgbClr val="333333"/>
              </a:solidFill>
              <a:latin typeface="+mn-lt"/>
            </a:endParaRPr>
          </a:p>
          <a:p>
            <a:pPr lvl="2" defTabSz="914400" eaLnBrk="0" hangingPunct="0">
              <a:lnSpc>
                <a:spcPct val="100000"/>
              </a:lnSpc>
              <a:spcBef>
                <a:spcPts val="1200"/>
              </a:spcBef>
              <a:spcAft>
                <a:spcPts val="0"/>
              </a:spcAft>
              <a:buClr>
                <a:srgbClr val="FFFFFF"/>
              </a:buClr>
              <a:buFont typeface="WingDings"/>
              <a:buChar char=""/>
            </a:pPr>
            <a:r>
              <a:rPr lang="he-IL" altLang="fr-FR" sz="2000" dirty="0">
                <a:solidFill>
                  <a:srgbClr val="333333"/>
                </a:solidFill>
                <a:latin typeface="+mn-lt"/>
              </a:rPr>
              <a:t>”אני חייב תמיד להיות משעשע“</a:t>
            </a:r>
            <a:endParaRPr lang="en-US" sz="2000" dirty="0">
              <a:latin typeface="+mn-lt"/>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33</a:t>
            </a:fld>
            <a:endParaRPr lang="de-DE" altLang="de-DE">
              <a:latin typeface="+mn-lt"/>
              <a:ea typeface="+mn-ea"/>
              <a:cs typeface="+mn-cs"/>
            </a:endParaRPr>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9929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e-IL" altLang="ko-KR" sz="3600" spc="-5" dirty="0">
                <a:latin typeface="+mn-lt"/>
                <a:ea typeface="+mn-ea"/>
                <a:cs typeface="+mn-cs"/>
              </a:rPr>
              <a:t>אופציונלי: סרטון וידאו</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e-IL" altLang="ko-KR" sz="2400" dirty="0">
                <a:solidFill>
                  <a:srgbClr val="004992"/>
                </a:solidFill>
              </a:rPr>
              <a:t>:אופציונלי: סרטוני וידאו העוסקים בנושא היומי זמינים בקישור הבא:</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e-IL" altLang="ko-KR" sz="2400" dirty="0">
                <a:solidFill>
                  <a:srgbClr val="333333"/>
                </a:solidFill>
              </a:rPr>
              <a:t>לאחר הסרטון, תוכלו לדון כיצד הוא קשור לנושא שלנו היום.</a:t>
            </a:r>
          </a:p>
        </p:txBody>
      </p:sp>
      <p:sp>
        <p:nvSpPr>
          <p:cNvPr id="4" name="Footer Placeholder 3"/>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6C86A5FA-D8AA-4280-AC0E-CEB875905856}" type="slidenum">
              <a:rPr lang="de-DE" altLang="de-DE" smtClean="0">
                <a:latin typeface="+mn-lt"/>
                <a:ea typeface="+mn-ea"/>
                <a:cs typeface="+mn-cs"/>
              </a:rPr>
              <a:pPr>
                <a:defRPr/>
              </a:pPr>
              <a:t>34</a:t>
            </a:fld>
            <a:endParaRPr lang="de-DE" altLang="de-DE">
              <a:latin typeface="+mn-lt"/>
              <a:ea typeface="+mn-ea"/>
              <a:cs typeface="+mn-cs"/>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b="0" spc="-5" dirty="0">
                <a:solidFill>
                  <a:srgbClr val="333333"/>
                </a:solidFill>
                <a:latin typeface="+mn-lt"/>
                <a:ea typeface="+mn-ea"/>
                <a:cs typeface="+mn-cs"/>
              </a:rPr>
              <a:t>]</a:t>
            </a:r>
            <a:r>
              <a:rPr lang="he-IL" altLang="ko-KR" b="0" i="1" spc="-5" dirty="0">
                <a:solidFill>
                  <a:srgbClr val="333333"/>
                </a:solidFill>
                <a:latin typeface="+mn-lt"/>
                <a:ea typeface="+mn-ea"/>
                <a:cs typeface="+mn-cs"/>
              </a:rPr>
              <a:t>למאמנים: </a:t>
            </a:r>
          </a:p>
          <a:p>
            <a:pPr marL="635" algn="r" defTabSz="914400" rtl="1" eaLnBrk="0" fontAlgn="base" hangingPunct="0">
              <a:spcBef>
                <a:spcPts val="894"/>
              </a:spcBef>
              <a:spcAft>
                <a:spcPct val="0"/>
              </a:spcAft>
            </a:pPr>
            <a:r>
              <a:rPr lang="he-IL" altLang="ko-KR" b="0" dirty="0">
                <a:solidFill>
                  <a:srgbClr val="333333"/>
                </a:solidFill>
                <a:latin typeface="+mn-lt"/>
                <a:ea typeface="+mn-ea"/>
                <a:cs typeface="+mn-cs"/>
              </a:rPr>
              <a:t>חלק מסרטוני הוידאו כוללים שפה שעלולה להיות לא הולמת לכל הקהלים והתרבויות. אנא סננו בקפידה את החומרים לפני הצגתם.</a:t>
            </a:r>
            <a:r>
              <a:rPr lang="ar-SA" altLang="ko-KR" b="0" dirty="0">
                <a:solidFill>
                  <a:srgbClr val="333333"/>
                </a:solidFill>
                <a:latin typeface="+mn-lt"/>
                <a:ea typeface="+mn-ea"/>
                <a:cs typeface="+mn-cs"/>
              </a:rPr>
              <a:t>]</a:t>
            </a:r>
          </a:p>
        </p:txBody>
      </p:sp>
      <p:grpSp>
        <p:nvGrpSpPr>
          <p:cNvPr id="16" name="Group 15"/>
          <p:cNvGrpSpPr/>
          <p:nvPr/>
        </p:nvGrpSpPr>
        <p:grpSpPr>
          <a:xfrm>
            <a:off x="481720"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2038089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תהיה מודע לחוזקות שלך</a:t>
            </a:r>
            <a:endParaRPr lang="en-US" sz="3600">
              <a:latin typeface="+mn-lt"/>
              <a:ea typeface="+mn-ea"/>
              <a:cs typeface="+mn-cs"/>
            </a:endParaRPr>
          </a:p>
        </p:txBody>
      </p:sp>
      <p:sp>
        <p:nvSpPr>
          <p:cNvPr id="71682" name="Rectangle 1027"/>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he-IL" altLang="fr-FR" sz="2400" dirty="0">
                <a:solidFill>
                  <a:srgbClr val="333333"/>
                </a:solidFill>
              </a:rPr>
              <a:t>במקום להתמקד בחולשות שלך הדגש את נקודות החוזק שלך.</a:t>
            </a:r>
          </a:p>
          <a:p>
            <a:pPr marL="342900" indent="-342900" rtl="1" eaLnBrk="1" hangingPunct="1">
              <a:buClr>
                <a:srgbClr val="000000"/>
              </a:buClr>
              <a:buSzPct val="80000"/>
              <a:buFont typeface="WingDings"/>
              <a:buChar char=""/>
            </a:pPr>
            <a:r>
              <a:rPr lang="he-IL" altLang="fr-FR" sz="2400" dirty="0">
                <a:solidFill>
                  <a:srgbClr val="333333"/>
                </a:solidFill>
              </a:rPr>
              <a:t>לכל אדם יש נקודות חוזק שהוא יכול להתגאות בהן ושאינן נחלת הכלל.</a:t>
            </a:r>
            <a:br>
              <a:rPr lang="en-US" altLang="fr-FR" sz="2400" dirty="0">
                <a:solidFill>
                  <a:srgbClr val="333333"/>
                </a:solidFill>
              </a:rPr>
            </a:br>
            <a:r>
              <a:rPr lang="he-IL" altLang="fr-FR" sz="2400" dirty="0">
                <a:solidFill>
                  <a:srgbClr val="333333"/>
                </a:solidFill>
              </a:rPr>
              <a:t>.</a:t>
            </a:r>
            <a:r>
              <a:rPr lang="he-IL" altLang="fr-FR" sz="2400" dirty="0">
                <a:solidFill>
                  <a:srgbClr val="004992"/>
                </a:solidFill>
              </a:rPr>
              <a:t>..</a:t>
            </a:r>
            <a:r>
              <a:rPr lang="de-DE" altLang="fr-FR" sz="2400" dirty="0">
                <a:solidFill>
                  <a:srgbClr val="004992"/>
                </a:solidFill>
              </a:rPr>
              <a:t> </a:t>
            </a:r>
            <a:r>
              <a:rPr lang="he-IL" altLang="fr-FR" sz="2400" dirty="0">
                <a:solidFill>
                  <a:srgbClr val="004992"/>
                </a:solidFill>
              </a:rPr>
              <a:t>אלו לא צריכים להיות שיאי עולם או המצאות מפורסמות</a:t>
            </a:r>
            <a:endParaRPr lang="en-US" altLang="fr-FR"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35</a:t>
            </a:fld>
            <a:endParaRPr lang="de-DE" altLang="de-DE">
              <a:latin typeface="+mn-lt"/>
              <a:ea typeface="+mn-ea"/>
              <a:cs typeface="+mn-cs"/>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תהיה מודע לחוזקות שלך</a:t>
            </a:r>
            <a:endParaRPr lang="en-US" sz="3600">
              <a:latin typeface="+mn-lt"/>
              <a:ea typeface="+mn-ea"/>
              <a:cs typeface="+mn-cs"/>
            </a:endParaRPr>
          </a:p>
        </p:txBody>
      </p:sp>
      <p:sp>
        <p:nvSpPr>
          <p:cNvPr id="77826" name="Rectangle 2"/>
          <p:cNvSpPr>
            <a:spLocks noGrp="1" noChangeArrowheads="1"/>
          </p:cNvSpPr>
          <p:nvPr>
            <p:ph idx="1"/>
          </p:nvPr>
        </p:nvSpPr>
        <p:spPr/>
        <p:txBody>
          <a:bodyPr>
            <a:noAutofit/>
          </a:bodyPr>
          <a:lstStyle/>
          <a:p>
            <a:pPr marL="457200" indent="-457200" rtl="1" eaLnBrk="1" hangingPunct="1">
              <a:buFont typeface="+mj-lt"/>
              <a:buAutoNum type="arabicPeriod"/>
            </a:pPr>
            <a:r>
              <a:rPr lang="he-IL" altLang="fr-FR" sz="2400" dirty="0">
                <a:solidFill>
                  <a:srgbClr val="004992"/>
                </a:solidFill>
              </a:rPr>
              <a:t>חשוב על נקודות החוזק שלך</a:t>
            </a:r>
            <a:br>
              <a:rPr lang="en-US" altLang="fr-FR" sz="2400" dirty="0">
                <a:solidFill>
                  <a:srgbClr val="004992"/>
                </a:solidFill>
              </a:rPr>
            </a:br>
            <a:r>
              <a:rPr lang="he-IL" altLang="fr-FR" sz="2400" dirty="0">
                <a:solidFill>
                  <a:srgbClr val="333333"/>
                </a:solidFill>
              </a:rPr>
              <a:t>אילו יכולות יש לי? על מה קיבלתי מחמאות בעבר? </a:t>
            </a:r>
            <a:br>
              <a:rPr lang="en-US" altLang="fr-FR" sz="2400" dirty="0">
                <a:solidFill>
                  <a:srgbClr val="333333"/>
                </a:solidFill>
              </a:rPr>
            </a:br>
            <a:r>
              <a:rPr lang="he-IL" altLang="fr-FR" i="1" dirty="0">
                <a:solidFill>
                  <a:srgbClr val="333333"/>
                </a:solidFill>
              </a:rPr>
              <a:t>למשל: אני מוכשר מבחינה </a:t>
            </a:r>
            <a:r>
              <a:rPr lang="he-IL" altLang="fr-FR" i="1">
                <a:solidFill>
                  <a:srgbClr val="333333"/>
                </a:solidFill>
              </a:rPr>
              <a:t>טכנית...</a:t>
            </a:r>
            <a:endParaRPr lang="de-DE" altLang="fr-FR" i="1"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36</a:t>
            </a:fld>
            <a:endParaRPr lang="de-DE" altLang="de-DE">
              <a:latin typeface="+mn-lt"/>
              <a:ea typeface="+mn-ea"/>
              <a:cs typeface="+mn-cs"/>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תהיה מודע לחוזקות שלך</a:t>
            </a:r>
            <a:endParaRPr lang="en-US" sz="3600">
              <a:latin typeface="+mn-lt"/>
              <a:ea typeface="+mn-ea"/>
              <a:cs typeface="+mn-cs"/>
            </a:endParaRPr>
          </a:p>
        </p:txBody>
      </p:sp>
      <p:sp>
        <p:nvSpPr>
          <p:cNvPr id="77826" name="Rectangle 2"/>
          <p:cNvSpPr>
            <a:spLocks noGrp="1" noChangeArrowheads="1"/>
          </p:cNvSpPr>
          <p:nvPr>
            <p:ph idx="1"/>
          </p:nvPr>
        </p:nvSpPr>
        <p:spPr/>
        <p:txBody>
          <a:bodyPr>
            <a:noAutofit/>
          </a:bodyPr>
          <a:lstStyle/>
          <a:p>
            <a:pPr marL="457200" indent="-457200" rtl="1" eaLnBrk="1" hangingPunct="1">
              <a:buFont typeface="+mj-lt"/>
              <a:buAutoNum type="arabicPeriod"/>
            </a:pPr>
            <a:r>
              <a:rPr lang="he-IL" altLang="fr-FR" sz="2400" dirty="0">
                <a:solidFill>
                  <a:srgbClr val="004992"/>
                </a:solidFill>
              </a:rPr>
              <a:t>חשוב על נקודות החוזק שלך</a:t>
            </a:r>
            <a:br>
              <a:rPr lang="en-US" altLang="fr-FR" sz="2400" dirty="0">
                <a:solidFill>
                  <a:srgbClr val="004992"/>
                </a:solidFill>
              </a:rPr>
            </a:br>
            <a:r>
              <a:rPr lang="he-IL" altLang="fr-FR" sz="2400" dirty="0">
                <a:solidFill>
                  <a:srgbClr val="333333"/>
                </a:solidFill>
              </a:rPr>
              <a:t>אילו יכולות יש לי? על מה קיבלתי מחמאות בעבר? </a:t>
            </a:r>
            <a:br>
              <a:rPr lang="en-US" altLang="fr-FR" sz="2400" dirty="0">
                <a:solidFill>
                  <a:srgbClr val="333333"/>
                </a:solidFill>
              </a:rPr>
            </a:br>
            <a:r>
              <a:rPr lang="he-IL" altLang="fr-FR" i="1" dirty="0">
                <a:solidFill>
                  <a:srgbClr val="333333"/>
                </a:solidFill>
              </a:rPr>
              <a:t>למשל: אני מוכשר מבחינה טכנית...</a:t>
            </a:r>
          </a:p>
          <a:p>
            <a:pPr marL="457200" indent="-457200" rtl="1" eaLnBrk="1" hangingPunct="1">
              <a:buFont typeface="+mj-lt"/>
              <a:buAutoNum type="arabicPeriod"/>
            </a:pPr>
            <a:r>
              <a:rPr lang="he-IL" altLang="fr-FR" sz="2400" dirty="0">
                <a:solidFill>
                  <a:srgbClr val="004992"/>
                </a:solidFill>
              </a:rPr>
              <a:t>דמיין סיטואציה ספציפית</a:t>
            </a:r>
            <a:br>
              <a:rPr lang="en-US" altLang="fr-FR" sz="2400" dirty="0">
                <a:solidFill>
                  <a:srgbClr val="333333"/>
                </a:solidFill>
              </a:rPr>
            </a:br>
            <a:r>
              <a:rPr lang="he-IL" altLang="fr-FR" sz="2400" dirty="0">
                <a:solidFill>
                  <a:srgbClr val="333333"/>
                </a:solidFill>
              </a:rPr>
              <a:t>מתי ואיפה? מה עשיתי ומי נתן לי מחמאה? </a:t>
            </a:r>
            <a:br>
              <a:rPr lang="en-US" altLang="fr-FR" sz="2400" i="1" dirty="0">
                <a:solidFill>
                  <a:srgbClr val="333333"/>
                </a:solidFill>
              </a:rPr>
            </a:br>
            <a:r>
              <a:rPr lang="he-IL" altLang="fr-FR" i="1" dirty="0">
                <a:solidFill>
                  <a:srgbClr val="333333"/>
                </a:solidFill>
              </a:rPr>
              <a:t>למשל: שבוע שעבר עזרתי לידידה לעצב את הבית. עזרתי לה </a:t>
            </a:r>
            <a:r>
              <a:rPr lang="he-IL" altLang="fr-FR" i="1">
                <a:solidFill>
                  <a:srgbClr val="333333"/>
                </a:solidFill>
              </a:rPr>
              <a:t>מאד...</a:t>
            </a:r>
            <a:endParaRPr lang="de-DE" altLang="fr-FR" i="1"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37</a:t>
            </a:fld>
            <a:endParaRPr lang="de-DE" altLang="de-DE">
              <a:latin typeface="+mn-lt"/>
              <a:ea typeface="+mn-ea"/>
              <a:cs typeface="+mn-cs"/>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0716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תהיה מודע לחוזקות שלך</a:t>
            </a:r>
            <a:endParaRPr lang="en-US" sz="3600">
              <a:latin typeface="+mn-lt"/>
              <a:ea typeface="+mn-ea"/>
              <a:cs typeface="+mn-cs"/>
            </a:endParaRPr>
          </a:p>
        </p:txBody>
      </p:sp>
      <p:sp>
        <p:nvSpPr>
          <p:cNvPr id="77826" name="Rectangle 2"/>
          <p:cNvSpPr>
            <a:spLocks noGrp="1" noChangeArrowheads="1"/>
          </p:cNvSpPr>
          <p:nvPr>
            <p:ph idx="1"/>
          </p:nvPr>
        </p:nvSpPr>
        <p:spPr/>
        <p:txBody>
          <a:bodyPr>
            <a:noAutofit/>
          </a:bodyPr>
          <a:lstStyle/>
          <a:p>
            <a:pPr marL="457200" indent="-457200" rtl="1" eaLnBrk="1" hangingPunct="1">
              <a:buFont typeface="+mj-lt"/>
              <a:buAutoNum type="arabicPeriod"/>
            </a:pPr>
            <a:r>
              <a:rPr lang="he-IL" altLang="fr-FR" sz="2400" dirty="0">
                <a:solidFill>
                  <a:srgbClr val="004992"/>
                </a:solidFill>
              </a:rPr>
              <a:t>חשוב על נקודות החוזק שלך</a:t>
            </a:r>
            <a:br>
              <a:rPr lang="en-US" altLang="fr-FR" sz="2400" dirty="0">
                <a:solidFill>
                  <a:srgbClr val="004992"/>
                </a:solidFill>
              </a:rPr>
            </a:br>
            <a:r>
              <a:rPr lang="he-IL" altLang="fr-FR" sz="2400" dirty="0">
                <a:solidFill>
                  <a:srgbClr val="333333"/>
                </a:solidFill>
              </a:rPr>
              <a:t>אילו יכולות יש לי? על מה קיבלתי מחמאות בעבר? </a:t>
            </a:r>
            <a:br>
              <a:rPr lang="en-US" altLang="fr-FR" sz="2400" dirty="0">
                <a:solidFill>
                  <a:srgbClr val="333333"/>
                </a:solidFill>
              </a:rPr>
            </a:br>
            <a:r>
              <a:rPr lang="he-IL" altLang="fr-FR" i="1" dirty="0">
                <a:solidFill>
                  <a:srgbClr val="333333"/>
                </a:solidFill>
              </a:rPr>
              <a:t>למשל: אני מוכשר מבחינה טכנית...</a:t>
            </a:r>
          </a:p>
          <a:p>
            <a:pPr marL="457200" indent="-457200" rtl="1" eaLnBrk="1" hangingPunct="1">
              <a:buFont typeface="+mj-lt"/>
              <a:buAutoNum type="arabicPeriod"/>
            </a:pPr>
            <a:r>
              <a:rPr lang="he-IL" altLang="fr-FR" sz="2400" dirty="0">
                <a:solidFill>
                  <a:srgbClr val="004992"/>
                </a:solidFill>
              </a:rPr>
              <a:t>דמיין סיטואציה ספציפית</a:t>
            </a:r>
            <a:br>
              <a:rPr lang="en-US" altLang="fr-FR" sz="2400" dirty="0">
                <a:solidFill>
                  <a:srgbClr val="333333"/>
                </a:solidFill>
              </a:rPr>
            </a:br>
            <a:r>
              <a:rPr lang="he-IL" altLang="fr-FR" sz="2400" dirty="0">
                <a:solidFill>
                  <a:srgbClr val="333333"/>
                </a:solidFill>
              </a:rPr>
              <a:t>מתי ואיפה? מה עשיתי ומי נתן לי מחמאה? </a:t>
            </a:r>
            <a:br>
              <a:rPr lang="en-US" altLang="fr-FR" sz="2400" i="1" dirty="0">
                <a:solidFill>
                  <a:srgbClr val="333333"/>
                </a:solidFill>
              </a:rPr>
            </a:br>
            <a:r>
              <a:rPr lang="he-IL" altLang="fr-FR" i="1" dirty="0">
                <a:solidFill>
                  <a:srgbClr val="333333"/>
                </a:solidFill>
              </a:rPr>
              <a:t>למשל: שבוע שעבר עזרתי לידידה לעצב את הבית. עזרתי לה מאד...</a:t>
            </a:r>
            <a:endParaRPr lang="en-US" altLang="fr-FR" i="1" dirty="0">
              <a:solidFill>
                <a:srgbClr val="333333"/>
              </a:solidFill>
            </a:endParaRPr>
          </a:p>
          <a:p>
            <a:pPr marL="457200" indent="-457200" rtl="1" eaLnBrk="1" hangingPunct="1">
              <a:buFont typeface="+mj-lt"/>
              <a:buAutoNum type="arabicPeriod"/>
            </a:pPr>
            <a:r>
              <a:rPr lang="he-IL" altLang="fr-FR" sz="2400" dirty="0">
                <a:solidFill>
                  <a:srgbClr val="004992"/>
                </a:solidFill>
              </a:rPr>
              <a:t>כתוב את זה!</a:t>
            </a:r>
            <a:br>
              <a:rPr lang="en-US" altLang="fr-FR" sz="2400" dirty="0">
                <a:solidFill>
                  <a:srgbClr val="004992"/>
                </a:solidFill>
              </a:rPr>
            </a:br>
            <a:r>
              <a:rPr lang="he-IL" altLang="fr-FR" sz="2400" dirty="0">
                <a:solidFill>
                  <a:srgbClr val="333333"/>
                </a:solidFill>
              </a:rPr>
              <a:t>קרא זאת באופן קבוע והרחב. ברגעי משבר חזור לזיכרונות אלו (לדוגמה כשאתה מרגיש חסר ערך).</a:t>
            </a:r>
            <a:r>
              <a:rPr lang="he-IL" altLang="fr-FR" sz="2400" i="1" dirty="0">
                <a:solidFill>
                  <a:srgbClr val="333333"/>
                </a:solidFill>
              </a:rPr>
              <a:t> </a:t>
            </a:r>
            <a:br>
              <a:rPr lang="en-US" altLang="fr-FR" sz="2400" i="1" dirty="0">
                <a:solidFill>
                  <a:srgbClr val="333333"/>
                </a:solidFill>
              </a:rPr>
            </a:br>
            <a:r>
              <a:rPr lang="he-IL" altLang="fr-FR" i="1" dirty="0">
                <a:solidFill>
                  <a:srgbClr val="333333"/>
                </a:solidFill>
              </a:rPr>
              <a:t>למשל: רשום דברים שהצליחו לך או מחמאות שקיבלת...</a:t>
            </a:r>
            <a:endParaRPr lang="de-DE" altLang="fr-FR" i="1"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38</a:t>
            </a:fld>
            <a:endParaRPr lang="de-DE" altLang="de-DE">
              <a:latin typeface="+mn-lt"/>
              <a:ea typeface="+mn-ea"/>
              <a:cs typeface="+mn-cs"/>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14095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עצות לשיפור מצב רוח דכאוני / הערכה עצמית נמוכה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a:solidFill>
                  <a:srgbClr val="333333"/>
                </a:solidFill>
              </a:rPr>
              <a:t>בכל ערב, רשום מספר דברים חיוביים (עד 5) מאותו היום. </a:t>
            </a:r>
            <a:r>
              <a:rPr lang="he-IL" altLang="fr-FR" sz="2400" dirty="0">
                <a:solidFill>
                  <a:srgbClr val="333333"/>
                </a:solidFill>
              </a:rPr>
              <a:t>לאחר מכן עבור על הדברים </a:t>
            </a:r>
            <a:r>
              <a:rPr lang="he-IL" altLang="fr-FR" sz="2400">
                <a:solidFill>
                  <a:srgbClr val="333333"/>
                </a:solidFill>
              </a:rPr>
              <a:t>בראשך.</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39</a:t>
            </a:fld>
            <a:endParaRPr lang="de-DE" altLang="de-DE">
              <a:latin typeface="+mn-lt"/>
              <a:ea typeface="+mn-ea"/>
              <a:cs typeface="+mn-cs"/>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עצות לשיפור מצב רוח דכאוני / הערכה עצמית נמוכה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a:solidFill>
                  <a:srgbClr val="333333"/>
                </a:solidFill>
              </a:rPr>
              <a:t>בכל ערב, רשום מספר דברים חיוביים (עד 5) מאותו היום. </a:t>
            </a:r>
            <a:r>
              <a:rPr lang="he-IL" altLang="fr-FR" sz="2400" dirty="0">
                <a:solidFill>
                  <a:srgbClr val="333333"/>
                </a:solidFill>
              </a:rPr>
              <a:t>לאחר מכן עבור על הדברים בראשך.</a:t>
            </a:r>
          </a:p>
          <a:p>
            <a:pPr marL="342900" lvl="0" indent="-342900" defTabSz="914400" fontAlgn="base">
              <a:buClr>
                <a:srgbClr val="333333"/>
              </a:buClr>
              <a:buSzPct val="80000"/>
              <a:buFont typeface="WingDings"/>
              <a:buChar char=""/>
            </a:pPr>
            <a:r>
              <a:rPr lang="he-IL" altLang="fr-FR" sz="2400" dirty="0">
                <a:solidFill>
                  <a:srgbClr val="333333"/>
                </a:solidFill>
              </a:rPr>
              <a:t>אמור לעצמך מול המראה</a:t>
            </a:r>
            <a:r>
              <a:rPr lang="he-IL" altLang="fr-FR" sz="2400">
                <a:solidFill>
                  <a:srgbClr val="333333"/>
                </a:solidFill>
              </a:rPr>
              <a:t>: ”אני </a:t>
            </a:r>
            <a:r>
              <a:rPr lang="he-IL" altLang="fr-FR" sz="2400" dirty="0">
                <a:solidFill>
                  <a:srgbClr val="333333"/>
                </a:solidFill>
              </a:rPr>
              <a:t>אוהב </a:t>
            </a:r>
            <a:r>
              <a:rPr lang="he-IL" altLang="fr-FR" sz="2400">
                <a:solidFill>
                  <a:srgbClr val="333333"/>
                </a:solidFill>
              </a:rPr>
              <a:t>את עצמי“ או ”אני אוהב אותך“ </a:t>
            </a:r>
            <a:r>
              <a:rPr lang="de-DE" altLang="fr-FR" sz="2400" dirty="0">
                <a:solidFill>
                  <a:srgbClr val="333333"/>
                </a:solidFill>
              </a:rPr>
              <a:t>)</a:t>
            </a:r>
            <a:r>
              <a:rPr lang="he-IL" altLang="fr-FR" sz="2400" dirty="0">
                <a:solidFill>
                  <a:srgbClr val="333333"/>
                </a:solidFill>
              </a:rPr>
              <a:t>הערה: בשלב הראשון, כשתבצע זאת, אתה עלול להרגיש קצת טיפשי. ככה עושים את זה</a:t>
            </a:r>
            <a:r>
              <a:rPr lang="he-IL" altLang="fr-FR" sz="2400">
                <a:solidFill>
                  <a:srgbClr val="333333"/>
                </a:solidFill>
              </a:rPr>
              <a:t>!</a:t>
            </a:r>
            <a:r>
              <a:rPr lang="de-DE" altLang="fr-FR"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40</a:t>
            </a:fld>
            <a:endParaRPr lang="de-DE" altLang="de-DE">
              <a:latin typeface="+mn-lt"/>
              <a:ea typeface="+mn-ea"/>
              <a:cs typeface="+mn-cs"/>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69309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עצות לשיפור מצב רוח דכאוני / הערכה עצמית נמוכה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a:solidFill>
                  <a:srgbClr val="333333"/>
                </a:solidFill>
              </a:rPr>
              <a:t>בכל ערב, רשום מספר דברים חיוביים (עד 5) מאותו היום. </a:t>
            </a:r>
            <a:r>
              <a:rPr lang="he-IL" altLang="fr-FR" sz="2400" dirty="0">
                <a:solidFill>
                  <a:srgbClr val="333333"/>
                </a:solidFill>
              </a:rPr>
              <a:t>לאחר מכן עבור על הדברים בראשך.</a:t>
            </a:r>
          </a:p>
          <a:p>
            <a:pPr marL="342900" lvl="0" indent="-342900" defTabSz="914400" fontAlgn="base">
              <a:buClr>
                <a:srgbClr val="333333"/>
              </a:buClr>
              <a:buSzPct val="80000"/>
              <a:buFont typeface="WingDings"/>
              <a:buChar char=""/>
            </a:pPr>
            <a:r>
              <a:rPr lang="he-IL" altLang="fr-FR" sz="2400" dirty="0">
                <a:solidFill>
                  <a:srgbClr val="333333"/>
                </a:solidFill>
              </a:rPr>
              <a:t>אמור לעצמך מול המראה</a:t>
            </a:r>
            <a:r>
              <a:rPr lang="he-IL" altLang="fr-FR" sz="2400">
                <a:solidFill>
                  <a:srgbClr val="333333"/>
                </a:solidFill>
              </a:rPr>
              <a:t>: ”אני </a:t>
            </a:r>
            <a:r>
              <a:rPr lang="he-IL" altLang="fr-FR" sz="2400" dirty="0">
                <a:solidFill>
                  <a:srgbClr val="333333"/>
                </a:solidFill>
              </a:rPr>
              <a:t>אוהב </a:t>
            </a:r>
            <a:r>
              <a:rPr lang="he-IL" altLang="fr-FR" sz="2400">
                <a:solidFill>
                  <a:srgbClr val="333333"/>
                </a:solidFill>
              </a:rPr>
              <a:t>את עצמי“ או ”אני אוהב אותך“ </a:t>
            </a:r>
            <a:r>
              <a:rPr lang="de-DE" altLang="fr-FR" sz="2400" dirty="0">
                <a:solidFill>
                  <a:srgbClr val="333333"/>
                </a:solidFill>
              </a:rPr>
              <a:t>)</a:t>
            </a:r>
            <a:r>
              <a:rPr lang="he-IL" altLang="fr-FR" sz="2400" dirty="0">
                <a:solidFill>
                  <a:srgbClr val="333333"/>
                </a:solidFill>
              </a:rPr>
              <a:t>הערה: בשלב הראשון, כשתבצע זאת, אתה עלול להרגיש קצת טיפשי. ככה עושים את זה!</a:t>
            </a:r>
            <a:r>
              <a:rPr lang="de-DE" altLang="fr-FR" sz="2400" dirty="0">
                <a:solidFill>
                  <a:srgbClr val="333333"/>
                </a:solidFill>
              </a:rPr>
              <a:t>(</a:t>
            </a:r>
            <a:endParaRPr lang="he-IL"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קבל את המחמאות שנותנים לך, כתוב אותם כדי להשתמש בהם כמשאבים לזמנים קשים.</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41</a:t>
            </a:fld>
            <a:endParaRPr lang="de-DE" altLang="de-DE">
              <a:latin typeface="+mn-lt"/>
              <a:ea typeface="+mn-ea"/>
              <a:cs typeface="+mn-cs"/>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6321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עצות לשיפור מצב רוח דכאוני / הערכה עצמית נמוכה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a:solidFill>
                  <a:srgbClr val="333333"/>
                </a:solidFill>
              </a:rPr>
              <a:t>נסה לשחזר סיטואציה שבה הרגשת ממש טוב – נסה להזכר בזה עם כל החושים שלך (ויזואלית, ריגשית, ריחות...), אולי בעזרת אלבום תמונות.</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42</a:t>
            </a:fld>
            <a:endParaRPr lang="de-DE" altLang="de-DE">
              <a:latin typeface="+mn-lt"/>
              <a:ea typeface="+mn-ea"/>
              <a:cs typeface="+mn-cs"/>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עצות לשיפור מצב רוח דכאוני / הערכה עצמית נמוכה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a:solidFill>
                  <a:srgbClr val="333333"/>
                </a:solidFill>
              </a:rPr>
              <a:t>נסה לשחזר סיטואציה שבה הרגשת ממש טוב – נסה להזכר בזה עם כל החושים שלך (ויזואלית, ריגשית, ריחות...), אולי בעזרת אלבום תמונות.</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עשה דברים שגורמים לך הנאה – אידאלי עם אחרים (למשל סרטים, ללכת לבית </a:t>
            </a:r>
            <a:r>
              <a:rPr lang="he-IL" altLang="fr-FR" sz="2400">
                <a:solidFill>
                  <a:srgbClr val="333333"/>
                </a:solidFill>
              </a:rPr>
              <a:t>קפה...).</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43</a:t>
            </a:fld>
            <a:endParaRPr lang="de-DE" altLang="de-DE">
              <a:latin typeface="+mn-lt"/>
              <a:ea typeface="+mn-ea"/>
              <a:cs typeface="+mn-cs"/>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1648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עצות לשיפור מצב רוח דכאוני / הערכה עצמית נמוכה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a:solidFill>
                  <a:srgbClr val="333333"/>
                </a:solidFill>
              </a:rPr>
              <a:t>נסה לשחזר סיטואציה שבה הרגשת ממש טוב – נסה להזכר בזה עם כל החושים שלך (ויזואלית, ריגשית, ריחות...), אולי בעזרת אלבום תמונות.</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עשה דברים שגורמים לך הנאה – אידאלי עם אחרים (למשל סרטים, ללכת לבית קפה...).</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תתאמן (לפחות 20 דקות), אבל לא במאבק עצמי מוגזם – אימון סיבולת אם אפשרי – למשל הליכה או ריצה </a:t>
            </a:r>
            <a:r>
              <a:rPr lang="he-IL" altLang="fr-FR" sz="2400">
                <a:solidFill>
                  <a:srgbClr val="333333"/>
                </a:solidFill>
              </a:rPr>
              <a:t>ארוכה.</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44</a:t>
            </a:fld>
            <a:endParaRPr lang="de-DE" altLang="de-DE">
              <a:latin typeface="+mn-lt"/>
              <a:ea typeface="+mn-ea"/>
              <a:cs typeface="+mn-cs"/>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74563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עצות לשיפור מצב רוח דכאוני / הערכה עצמית נמוכה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a:solidFill>
                  <a:srgbClr val="333333"/>
                </a:solidFill>
              </a:rPr>
              <a:t>נסה לשחזר סיטואציה שבה הרגשת ממש טוב – נסה להזכר בזה עם כל החושים שלך (ויזואלית, ריגשית, ריחות...), אולי בעזרת אלבום תמונות.</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עשה דברים שגורמים לך הנאה – אידאלי עם אחרים (למשל סרטים, ללכת לבית קפה...).</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תתאמן (לפחות 20 דקות), אבל לא במאבק עצמי מוגזם – אימון סיבולת אם אפשרי – למשל הליכה או ריצה ארוכה.</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הקשב למוזיקה האהובה עליך.</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45</a:t>
            </a:fld>
            <a:endParaRPr lang="de-DE" altLang="de-DE">
              <a:latin typeface="+mn-lt"/>
              <a:ea typeface="+mn-ea"/>
              <a:cs typeface="+mn-cs"/>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20"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7035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rtl="0" fontAlgn="base"/>
            <a:r>
              <a:rPr lang="de-DE" altLang="fr-FR" sz="2400" b="1" dirty="0">
                <a:solidFill>
                  <a:srgbClr val="333333"/>
                </a:solidFill>
              </a:rPr>
              <a:t>:</a:t>
            </a:r>
            <a:r>
              <a:rPr lang="he-IL" altLang="fr-FR"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fr-FR" sz="2400" dirty="0">
                <a:solidFill>
                  <a:srgbClr val="333333"/>
                </a:solidFill>
              </a:rPr>
              <a:t>דיכאון הוא לא גורל בלתי נמנע!</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46</a:t>
            </a:fld>
            <a:endParaRPr lang="de-DE" altLang="de-DE">
              <a:latin typeface="+mn-lt"/>
              <a:ea typeface="+mn-ea"/>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rtl="0" fontAlgn="base"/>
            <a:r>
              <a:rPr lang="de-DE" altLang="fr-FR" sz="2400" b="1" dirty="0">
                <a:solidFill>
                  <a:srgbClr val="333333"/>
                </a:solidFill>
              </a:rPr>
              <a:t>:</a:t>
            </a:r>
            <a:r>
              <a:rPr lang="he-IL" altLang="fr-FR"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fr-FR" sz="2400" dirty="0">
                <a:solidFill>
                  <a:srgbClr val="333333"/>
                </a:solidFill>
              </a:rPr>
              <a:t>דיכאון הוא לא גורל בלתי נמנע!</a:t>
            </a:r>
          </a:p>
          <a:p>
            <a:pPr marL="342900" lvl="0" indent="-342900" defTabSz="914400" fontAlgn="base">
              <a:buClr>
                <a:srgbClr val="333333"/>
              </a:buClr>
              <a:buSzPct val="80000"/>
              <a:buFont typeface="WingDings"/>
              <a:buChar char=""/>
            </a:pPr>
            <a:r>
              <a:rPr lang="he-IL" altLang="fr-FR" sz="2400" dirty="0">
                <a:solidFill>
                  <a:srgbClr val="333333"/>
                </a:solidFill>
              </a:rPr>
              <a:t>היה מודע לעיוותי חשיבה דיכאוניים טיפוסיים, ונסה לשנות אותם (ראה </a:t>
            </a:r>
            <a:r>
              <a:rPr lang="he-IL" altLang="fr-FR" sz="2400">
                <a:solidFill>
                  <a:srgbClr val="333333"/>
                </a:solidFill>
              </a:rPr>
              <a:t>עלון).</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47</a:t>
            </a:fld>
            <a:endParaRPr lang="de-DE" altLang="de-DE">
              <a:latin typeface="+mn-lt"/>
              <a:ea typeface="+mn-ea"/>
              <a:cs typeface="+mn-cs"/>
            </a:endParaRPr>
          </a:p>
        </p:txBody>
      </p:sp>
    </p:spTree>
    <p:extLst>
      <p:ext uri="{BB962C8B-B14F-4D97-AF65-F5344CB8AC3E}">
        <p14:creationId xmlns:p14="http://schemas.microsoft.com/office/powerpoint/2010/main" val="39749499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rtl="0" fontAlgn="base"/>
            <a:r>
              <a:rPr lang="de-DE" altLang="fr-FR" sz="2400" b="1" dirty="0">
                <a:solidFill>
                  <a:srgbClr val="333333"/>
                </a:solidFill>
              </a:rPr>
              <a:t>:</a:t>
            </a:r>
            <a:r>
              <a:rPr lang="he-IL" altLang="fr-FR"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fr-FR" sz="2400" dirty="0">
                <a:solidFill>
                  <a:srgbClr val="333333"/>
                </a:solidFill>
              </a:rPr>
              <a:t>דיכאון הוא לא גורל בלתי נמנע!</a:t>
            </a:r>
          </a:p>
          <a:p>
            <a:pPr marL="342900" lvl="0" indent="-342900" defTabSz="914400" fontAlgn="base">
              <a:buClr>
                <a:srgbClr val="333333"/>
              </a:buClr>
              <a:buSzPct val="80000"/>
              <a:buFont typeface="WingDings"/>
              <a:buChar char=""/>
            </a:pPr>
            <a:r>
              <a:rPr lang="he-IL" altLang="fr-FR" sz="2400" dirty="0">
                <a:solidFill>
                  <a:srgbClr val="333333"/>
                </a:solidFill>
              </a:rPr>
              <a:t>היה מודע לעיוותי חשיבה דיכאוניים טיפוסיים, ונסה לשנות אותם (ראה עלון).</a:t>
            </a:r>
          </a:p>
          <a:p>
            <a:pPr marL="342900" lvl="0" indent="-342900" defTabSz="914400" fontAlgn="base">
              <a:buClr>
                <a:srgbClr val="333333"/>
              </a:buClr>
              <a:buSzPct val="80000"/>
              <a:buFont typeface="WingDings"/>
              <a:buChar char=""/>
            </a:pPr>
            <a:r>
              <a:rPr lang="he-IL" altLang="fr-FR" sz="2400" dirty="0">
                <a:solidFill>
                  <a:srgbClr val="333333"/>
                </a:solidFill>
              </a:rPr>
              <a:t>השתמש לפחות בכמה </a:t>
            </a:r>
            <a:r>
              <a:rPr lang="he-IL" altLang="fr-FR" sz="2400">
                <a:solidFill>
                  <a:srgbClr val="333333"/>
                </a:solidFill>
              </a:rPr>
              <a:t>מהטיפים הנ”ל </a:t>
            </a:r>
            <a:r>
              <a:rPr lang="he-IL" altLang="fr-FR" sz="2400" dirty="0">
                <a:solidFill>
                  <a:srgbClr val="333333"/>
                </a:solidFill>
              </a:rPr>
              <a:t>ברציפות כדי להקטין מצב רוח דכאוני / הערכה עצמית </a:t>
            </a:r>
            <a:r>
              <a:rPr lang="he-IL" altLang="fr-FR" sz="2400">
                <a:solidFill>
                  <a:srgbClr val="333333"/>
                </a:solidFill>
              </a:rPr>
              <a:t>נמוכה.</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48</a:t>
            </a:fld>
            <a:endParaRPr lang="de-DE" altLang="de-DE">
              <a:latin typeface="+mn-lt"/>
              <a:ea typeface="+mn-ea"/>
              <a:cs typeface="+mn-cs"/>
            </a:endParaRPr>
          </a:p>
        </p:txBody>
      </p:sp>
    </p:spTree>
    <p:extLst>
      <p:ext uri="{BB962C8B-B14F-4D97-AF65-F5344CB8AC3E}">
        <p14:creationId xmlns:p14="http://schemas.microsoft.com/office/powerpoint/2010/main" val="8976147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rtl="0" fontAlgn="base"/>
            <a:r>
              <a:rPr lang="de-DE" altLang="fr-FR" sz="2400" b="1" dirty="0">
                <a:solidFill>
                  <a:srgbClr val="333333"/>
                </a:solidFill>
              </a:rPr>
              <a:t>:</a:t>
            </a:r>
            <a:r>
              <a:rPr lang="he-IL" altLang="fr-FR"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fr-FR" sz="2400" dirty="0">
                <a:solidFill>
                  <a:srgbClr val="333333"/>
                </a:solidFill>
              </a:rPr>
              <a:t>דיכאון הוא לא גורל בלתי נמנע!</a:t>
            </a:r>
          </a:p>
          <a:p>
            <a:pPr marL="342900" lvl="0" indent="-342900" defTabSz="914400" fontAlgn="base">
              <a:buClr>
                <a:srgbClr val="333333"/>
              </a:buClr>
              <a:buSzPct val="80000"/>
              <a:buFont typeface="WingDings"/>
              <a:buChar char=""/>
            </a:pPr>
            <a:r>
              <a:rPr lang="he-IL" altLang="fr-FR" sz="2400" dirty="0">
                <a:solidFill>
                  <a:srgbClr val="333333"/>
                </a:solidFill>
              </a:rPr>
              <a:t>היה מודע לעיוותי חשיבה דיכאוניים טיפוסיים, ונסה לשנות אותם (ראה עלון).</a:t>
            </a:r>
          </a:p>
          <a:p>
            <a:pPr marL="342900" lvl="0" indent="-342900" defTabSz="914400" fontAlgn="base">
              <a:buClr>
                <a:srgbClr val="333333"/>
              </a:buClr>
              <a:buSzPct val="80000"/>
              <a:buFont typeface="WingDings"/>
              <a:buChar char=""/>
            </a:pPr>
            <a:r>
              <a:rPr lang="he-IL" altLang="fr-FR" sz="2400" dirty="0">
                <a:solidFill>
                  <a:srgbClr val="333333"/>
                </a:solidFill>
              </a:rPr>
              <a:t>השתמש לפחות בכמה </a:t>
            </a:r>
            <a:r>
              <a:rPr lang="he-IL" altLang="fr-FR" sz="2400">
                <a:solidFill>
                  <a:srgbClr val="333333"/>
                </a:solidFill>
              </a:rPr>
              <a:t>מהטיפים הנ”ל </a:t>
            </a:r>
            <a:r>
              <a:rPr lang="he-IL" altLang="fr-FR" sz="2400" dirty="0">
                <a:solidFill>
                  <a:srgbClr val="333333"/>
                </a:solidFill>
              </a:rPr>
              <a:t>ברציפות כדי להקטין מצב רוח דכאוני / הערכה עצמית נמוכה.</a:t>
            </a:r>
          </a:p>
          <a:p>
            <a:pPr marL="342900" lvl="0" indent="-342900" defTabSz="914400" fontAlgn="base">
              <a:buClr>
                <a:srgbClr val="333333"/>
              </a:buClr>
              <a:buSzPct val="80000"/>
              <a:buFont typeface="WingDings"/>
              <a:buChar char=""/>
            </a:pPr>
            <a:r>
              <a:rPr lang="he-IL" altLang="fr-FR" sz="2400" dirty="0">
                <a:solidFill>
                  <a:srgbClr val="333333"/>
                </a:solidFill>
              </a:rPr>
              <a:t>במקרה של סימפטומים של דיכאון קשה צור קשר עם רופא כללי, פסיכיאטר או פסיכולוג.</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49</a:t>
            </a:fld>
            <a:endParaRPr lang="de-DE" altLang="de-DE">
              <a:latin typeface="+mn-lt"/>
              <a:ea typeface="+mn-ea"/>
              <a:cs typeface="+mn-cs"/>
            </a:endParaRPr>
          </a:p>
        </p:txBody>
      </p:sp>
    </p:spTree>
    <p:extLst>
      <p:ext uri="{BB962C8B-B14F-4D97-AF65-F5344CB8AC3E}">
        <p14:creationId xmlns:p14="http://schemas.microsoft.com/office/powerpoint/2010/main" val="6187791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SzPct val="80000"/>
            </a:pPr>
            <a:r>
              <a:rPr lang="he-IL" altLang="fr-FR" sz="2000" dirty="0">
                <a:solidFill>
                  <a:srgbClr val="333333"/>
                </a:solidFill>
              </a:rPr>
              <a:t>לאנשים רבים בעלי פסיכוזה יש הערכה עצמית נמוכה, בעיקר אחרי אפיזודה פסיכוטית (תחושה של בושה, שחברים נוטשים).</a:t>
            </a: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50</a:t>
            </a:fld>
            <a:endParaRPr lang="de-DE" altLang="de-DE">
              <a:latin typeface="+mn-lt"/>
              <a:ea typeface="+mn-ea"/>
              <a:cs typeface="+mn-cs"/>
            </a:endParaRPr>
          </a:p>
        </p:txBody>
      </p:sp>
    </p:spTree>
    <p:extLst>
      <p:ext uri="{BB962C8B-B14F-4D97-AF65-F5344CB8AC3E}">
        <p14:creationId xmlns:p14="http://schemas.microsoft.com/office/powerpoint/2010/main" val="15539619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SzPct val="80000"/>
            </a:pPr>
            <a:r>
              <a:rPr lang="he-IL" altLang="fr-FR" sz="2000" dirty="0">
                <a:solidFill>
                  <a:srgbClr val="333333"/>
                </a:solidFill>
              </a:rPr>
              <a:t>לאנשים רבים בעלי פסיכוזה יש הערכה עצמית נמוכה, בעיקר אחרי אפיזודה פסיכוטית (תחושה של בושה, שחברים נוטשים).</a:t>
            </a:r>
          </a:p>
          <a:p>
            <a:pPr lvl="0" defTabSz="914400" fontAlgn="base">
              <a:buSzPct val="80000"/>
            </a:pPr>
            <a:r>
              <a:rPr lang="he-IL" altLang="fr-FR" sz="2000" dirty="0">
                <a:solidFill>
                  <a:srgbClr val="333333"/>
                </a:solidFill>
              </a:rPr>
              <a:t>כאשר בפסיכוזה אקוטית, יש אנשים שמדווחים על פחד אבל גם על רגשות אחרים:</a:t>
            </a:r>
          </a:p>
          <a:p>
            <a:pPr marL="342900" lvl="0" indent="-342900" defTabSz="914400" fontAlgn="base">
              <a:buClr>
                <a:srgbClr val="333333"/>
              </a:buClr>
              <a:buSzPct val="80000"/>
              <a:buFont typeface="WingDings"/>
              <a:buChar char=""/>
            </a:pPr>
            <a:r>
              <a:rPr lang="he-IL" altLang="fr-FR" sz="2000">
                <a:solidFill>
                  <a:srgbClr val="004992"/>
                </a:solidFill>
              </a:rPr>
              <a:t>התרגשות (”משהו </a:t>
            </a:r>
            <a:r>
              <a:rPr lang="he-IL" altLang="fr-FR" sz="2000" dirty="0">
                <a:solidFill>
                  <a:srgbClr val="004992"/>
                </a:solidFill>
              </a:rPr>
              <a:t>סוף </a:t>
            </a:r>
            <a:r>
              <a:rPr lang="he-IL" altLang="fr-FR" sz="2000">
                <a:solidFill>
                  <a:srgbClr val="004992"/>
                </a:solidFill>
              </a:rPr>
              <a:t>סוף קורה“)</a:t>
            </a:r>
            <a:endParaRPr lang="he-IL" altLang="fr-FR" sz="2000" dirty="0">
              <a:solidFill>
                <a:srgbClr val="004992"/>
              </a:solidFill>
            </a:endParaRPr>
          </a:p>
          <a:p>
            <a:pPr marL="342900" lvl="0" indent="-342900" defTabSz="914400" fontAlgn="base">
              <a:buClr>
                <a:srgbClr val="333333"/>
              </a:buClr>
              <a:buSzPct val="80000"/>
              <a:buFont typeface="WingDings"/>
              <a:buChar char=""/>
            </a:pPr>
            <a:r>
              <a:rPr lang="he-IL" altLang="fr-FR" sz="2000" dirty="0">
                <a:solidFill>
                  <a:srgbClr val="004992"/>
                </a:solidFill>
              </a:rPr>
              <a:t>תחושה של גורל (למלא משימה, להיות חשוב)</a:t>
            </a: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51</a:t>
            </a:fld>
            <a:endParaRPr lang="de-DE" altLang="de-DE">
              <a:latin typeface="+mn-lt"/>
              <a:ea typeface="+mn-ea"/>
              <a:cs typeface="+mn-cs"/>
            </a:endParaRPr>
          </a:p>
        </p:txBody>
      </p:sp>
    </p:spTree>
    <p:extLst>
      <p:ext uri="{BB962C8B-B14F-4D97-AF65-F5344CB8AC3E}">
        <p14:creationId xmlns:p14="http://schemas.microsoft.com/office/powerpoint/2010/main" val="3015072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SzPct val="80000"/>
            </a:pPr>
            <a:r>
              <a:rPr lang="he-IL" altLang="fr-FR" sz="2000" dirty="0">
                <a:solidFill>
                  <a:srgbClr val="333333"/>
                </a:solidFill>
              </a:rPr>
              <a:t>לאנשים רבים בעלי פסיכוזה יש הערכה עצמית נמוכה, בעיקר אחרי אפיזודה פסיכוטית (תחושה של בושה, שחברים נוטשים).</a:t>
            </a:r>
          </a:p>
          <a:p>
            <a:pPr lvl="0" defTabSz="914400" fontAlgn="base">
              <a:buSzPct val="80000"/>
            </a:pPr>
            <a:r>
              <a:rPr lang="he-IL" altLang="fr-FR" sz="2000" dirty="0">
                <a:solidFill>
                  <a:srgbClr val="333333"/>
                </a:solidFill>
              </a:rPr>
              <a:t>כאשר בפסיכוזה אקוטית, יש אנשים שמדווחים על פחד אבל גם על רגשות אחרים:</a:t>
            </a:r>
          </a:p>
          <a:p>
            <a:pPr marL="342900" lvl="0" indent="-342900" defTabSz="914400" fontAlgn="base">
              <a:buClr>
                <a:srgbClr val="333333"/>
              </a:buClr>
              <a:buSzPct val="80000"/>
              <a:buFont typeface="WingDings"/>
              <a:buChar char=""/>
            </a:pPr>
            <a:r>
              <a:rPr lang="he-IL" altLang="fr-FR" sz="2000">
                <a:solidFill>
                  <a:srgbClr val="004992"/>
                </a:solidFill>
              </a:rPr>
              <a:t>התרגשות (”משהו </a:t>
            </a:r>
            <a:r>
              <a:rPr lang="he-IL" altLang="fr-FR" sz="2000" dirty="0">
                <a:solidFill>
                  <a:srgbClr val="004992"/>
                </a:solidFill>
              </a:rPr>
              <a:t>סוף </a:t>
            </a:r>
            <a:r>
              <a:rPr lang="he-IL" altLang="fr-FR" sz="2000">
                <a:solidFill>
                  <a:srgbClr val="004992"/>
                </a:solidFill>
              </a:rPr>
              <a:t>סוף קורה“)</a:t>
            </a:r>
            <a:endParaRPr lang="he-IL" altLang="fr-FR" sz="2000" dirty="0">
              <a:solidFill>
                <a:srgbClr val="004992"/>
              </a:solidFill>
            </a:endParaRPr>
          </a:p>
          <a:p>
            <a:pPr marL="342900" lvl="0" indent="-342900" defTabSz="914400" fontAlgn="base">
              <a:buClr>
                <a:srgbClr val="333333"/>
              </a:buClr>
              <a:buSzPct val="80000"/>
              <a:buFont typeface="WingDings"/>
              <a:buChar char=""/>
            </a:pPr>
            <a:r>
              <a:rPr lang="he-IL" altLang="fr-FR" sz="2000" dirty="0">
                <a:solidFill>
                  <a:srgbClr val="004992"/>
                </a:solidFill>
              </a:rPr>
              <a:t>תחושה של גורל (למלא משימה, להיות חשוב)</a:t>
            </a:r>
          </a:p>
          <a:p>
            <a:pPr lvl="0" defTabSz="914400" fontAlgn="base">
              <a:buSzPct val="80000"/>
            </a:pPr>
            <a:r>
              <a:rPr lang="he-IL" altLang="fr-FR" sz="2000" dirty="0">
                <a:solidFill>
                  <a:srgbClr val="004992"/>
                </a:solidFill>
              </a:rPr>
              <a:t>דוגמה: </a:t>
            </a:r>
            <a:r>
              <a:rPr lang="he-IL" altLang="fr-FR" sz="2000" dirty="0">
                <a:solidFill>
                  <a:srgbClr val="333333"/>
                </a:solidFill>
              </a:rPr>
              <a:t>ביל מרגיש נרדף על ידי השירות החשאי. בנסיעות העבודה שלו, אותו אדם נכנס לקרון הרכבת שלושה ימים ברציפות.</a:t>
            </a:r>
          </a:p>
          <a:p>
            <a:pPr lvl="0" defTabSz="914400" fontAlgn="base">
              <a:buSzPct val="80000"/>
            </a:pPr>
            <a:r>
              <a:rPr lang="he-IL" altLang="fr-FR" sz="2000" dirty="0">
                <a:solidFill>
                  <a:srgbClr val="004992"/>
                </a:solidFill>
              </a:rPr>
              <a:t>רגשות: </a:t>
            </a:r>
            <a:r>
              <a:rPr lang="he-IL" altLang="fr-FR" sz="2000" dirty="0">
                <a:solidFill>
                  <a:srgbClr val="333333"/>
                </a:solidFill>
              </a:rPr>
              <a:t>פחד ואיום. אבל גם</a:t>
            </a:r>
            <a:r>
              <a:rPr lang="he-IL" altLang="fr-FR" sz="2000">
                <a:solidFill>
                  <a:srgbClr val="333333"/>
                </a:solidFill>
              </a:rPr>
              <a:t>: ”אם </a:t>
            </a:r>
            <a:r>
              <a:rPr lang="he-IL" altLang="fr-FR" sz="2000" dirty="0">
                <a:solidFill>
                  <a:srgbClr val="333333"/>
                </a:solidFill>
              </a:rPr>
              <a:t>הם עושים מזה כזה עניין גדול אני כנראה סוג של ג'יימס בונד וגם הם רוצים לשכור </a:t>
            </a:r>
            <a:r>
              <a:rPr lang="he-IL" altLang="fr-FR" sz="2000">
                <a:solidFill>
                  <a:srgbClr val="333333"/>
                </a:solidFill>
              </a:rPr>
              <a:t>את שרותיי“.</a:t>
            </a:r>
            <a:endParaRPr lang="he-IL" altLang="fr-FR" sz="2000" dirty="0">
              <a:solidFill>
                <a:srgbClr val="333333"/>
              </a:solidFill>
            </a:endParaRPr>
          </a:p>
          <a:p>
            <a:pPr lvl="0" defTabSz="914400" fontAlgn="base">
              <a:buSzPct val="80000"/>
            </a:pPr>
            <a:r>
              <a:rPr lang="he-IL" altLang="fr-FR" sz="2000" dirty="0">
                <a:solidFill>
                  <a:srgbClr val="004992"/>
                </a:solidFill>
              </a:rPr>
              <a:t>אבל: </a:t>
            </a:r>
            <a:r>
              <a:rPr lang="he-IL" altLang="fr-FR" sz="2000" dirty="0">
                <a:solidFill>
                  <a:srgbClr val="333333"/>
                </a:solidFill>
              </a:rPr>
              <a:t>זה מקרי בלבד! ככל הנראה, שני הגברים נכנסו במקרה לאותו קרון בשגרת יומם.</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52</a:t>
            </a:fld>
            <a:endParaRPr lang="de-DE" altLang="de-DE">
              <a:latin typeface="+mn-lt"/>
              <a:ea typeface="+mn-ea"/>
              <a:cs typeface="+mn-cs"/>
            </a:endParaRPr>
          </a:p>
        </p:txBody>
      </p:sp>
    </p:spTree>
    <p:extLst>
      <p:ext uri="{BB962C8B-B14F-4D97-AF65-F5344CB8AC3E}">
        <p14:creationId xmlns:p14="http://schemas.microsoft.com/office/powerpoint/2010/main" val="42468234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e-IL" altLang="ko-KR" sz="3600" dirty="0">
                <a:solidFill>
                  <a:srgbClr val="004992"/>
                </a:solidFill>
                <a:latin typeface="+mn-lt"/>
                <a:ea typeface="+mn-ea"/>
                <a:cs typeface="+mn-cs"/>
              </a:rPr>
              <a:t>תודה על תשומת הלב!</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e-IL" altLang="ko-KR" i="1" dirty="0">
                <a:solidFill>
                  <a:srgbClr val="004992"/>
                </a:solidFill>
              </a:rPr>
              <a:t>למאמנים:</a:t>
            </a:r>
          </a:p>
          <a:p>
            <a:pPr marL="114935" marR="333375" lvl="0" defTabSz="914400">
              <a:lnSpc>
                <a:spcPct val="100000"/>
              </a:lnSpc>
              <a:spcBef>
                <a:spcPts val="800"/>
              </a:spcBef>
            </a:pPr>
            <a:r>
              <a:rPr lang="he-IL" altLang="ko-KR" dirty="0">
                <a:solidFill>
                  <a:srgbClr val="004992"/>
                </a:solidFill>
              </a:rPr>
              <a:t>נא חלק גליונות עבודה. הציגו את האפליקציה שלנו</a:t>
            </a:r>
            <a:r>
              <a:rPr lang="en-US" altLang="ko-KR" dirty="0">
                <a:solidFill>
                  <a:srgbClr val="004992"/>
                </a:solidFill>
              </a:rPr>
              <a:t>COGITO </a:t>
            </a:r>
            <a:r>
              <a:rPr lang="he-IL" altLang="ko-KR" dirty="0">
                <a:solidFill>
                  <a:srgbClr val="004992"/>
                </a:solidFill>
              </a:rPr>
              <a:t> (הורד ללא תשלום).</a:t>
            </a:r>
            <a:endParaRPr lang="ar-AE"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6C86A5FA-D8AA-4280-AC0E-CEB875905856}" type="slidenum">
              <a:rPr lang="de-DE" altLang="de-DE" smtClean="0">
                <a:latin typeface="+mn-lt"/>
                <a:ea typeface="+mn-ea"/>
                <a:cs typeface="+mn-cs"/>
              </a:rPr>
              <a:pPr>
                <a:defRPr/>
              </a:pPr>
              <a:t>53</a:t>
            </a:fld>
            <a:endParaRPr lang="de-DE" altLang="de-DE">
              <a:latin typeface="+mn-lt"/>
              <a:ea typeface="+mn-ea"/>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b="0" spc="-10" dirty="0">
                <a:solidFill>
                  <a:srgbClr val="333333"/>
                </a:solidFill>
                <a:latin typeface="+mn-lt"/>
                <a:ea typeface="+mn-ea"/>
                <a:cs typeface="+mn-cs"/>
              </a:rPr>
              <a:t>www.uke.de/mct_app</a:t>
            </a:r>
            <a:endParaRPr lang="de-DE" b="0" dirty="0">
              <a:solidFill>
                <a:srgbClr val="333333"/>
              </a:solidFill>
              <a:latin typeface="+mn-lt"/>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13237352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54</a:t>
            </a:fld>
            <a:endParaRPr lang="de-DE" alt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687563223"/>
              </p:ext>
            </p:extLst>
          </p:nvPr>
        </p:nvGraphicFramePr>
        <p:xfrm>
          <a:off x="408954" y="2011680"/>
          <a:ext cx="11375999" cy="445007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lonesome:cycler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It rained for weeks</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Dark clouds/dunkle Wolken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Littledan77</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mn-lt"/>
                          <a:ea typeface="+mn-ea"/>
                          <a:cs typeface="+mn-cs"/>
                        </a:rPr>
                        <a:t>Dispair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I was born that way…</a:t>
                      </a:r>
                      <a:endParaRPr kumimoji="0" lang="de-DE" sz="1000" b="0" i="0" u="none" strike="noStrike" cap="none" normalizeH="0" baseline="0">
                        <a:ln>
                          <a:noFill/>
                        </a:ln>
                        <a:solidFill>
                          <a:srgbClr val="333333"/>
                        </a:solidFill>
                        <a:effectLst/>
                        <a:latin typeface="+mn-lt"/>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/Ich bin halt so geboren....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Viciarg</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http://viciarg.deviantart.com/</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bare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(only for use in MCT/ausschließlich für die Verwendung im MKT)</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Psychosis &amp; Depression/Psychose &amp; Depression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C♥rm3n</a:t>
                      </a:r>
                      <a:r>
                        <a:rPr kumimoji="0" lang="de-DE" sz="1000" b="0" i="0" u="none" strike="noStrike" cap="none" normalizeH="0" baseline="0">
                          <a:ln>
                            <a:noFill/>
                          </a:ln>
                          <a:solidFill>
                            <a:srgbClr val="333333"/>
                          </a:solidFill>
                          <a:effectLst/>
                          <a:latin typeface="+mn-lt"/>
                          <a:ea typeface="+mn-ea"/>
                          <a:cs typeface="+mn-cs"/>
                        </a:rPr>
                        <a:t>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mn-lt"/>
                          <a:ea typeface="+mn-ea"/>
                          <a:cs typeface="+mn-cs"/>
                        </a:rPr>
                        <a:t>yourewonderingandthinking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Brooding/Grübeln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Lady-bug</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Kaleidoscope Mosaic</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Mosaic/</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Mosaik</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Bold&amp;Blond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Ride on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Tunnel/Tunnel</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Felipe Morin</a:t>
                      </a:r>
                      <a:endParaRPr kumimoji="0" lang="de-DE" sz="36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Prison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Person in the eye/Person im Auge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Oldmaison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Big thumbs Up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Thumbs up/Daumen hoch</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Oldmaison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Complaints thumbs down-784494</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Thumbs down/Daumen runter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the “fair use” 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rPr>
              <a:t>קוגניטיבי-אימון מטא 8 – הערכה עצמית ומצב-רוח</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55</a:t>
            </a:fld>
            <a:endParaRPr lang="de-DE" alt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735402872"/>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LunaDiRimmel</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Panic room.</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Panic/Panik</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Tarnishedrose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Coulrophobia VII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Fear </a:t>
                      </a:r>
                      <a:r>
                        <a:rPr kumimoji="0" lang="de-DE" sz="1000" b="0" i="0" u="none" strike="noStrike" cap="none" normalizeH="0" baseline="0" dirty="0" err="1">
                          <a:ln>
                            <a:noFill/>
                          </a:ln>
                          <a:solidFill>
                            <a:srgbClr val="333333"/>
                          </a:solidFill>
                          <a:effectLst/>
                          <a:latin typeface="+mn-lt"/>
                          <a:ea typeface="+mn-ea"/>
                          <a:cs typeface="+mn-cs"/>
                        </a:rPr>
                        <a:t>of</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clowns</a:t>
                      </a:r>
                      <a:r>
                        <a:rPr kumimoji="0" lang="de-DE" sz="1000" b="0" i="0" u="none" strike="noStrike" cap="none" normalizeH="0" baseline="0" dirty="0">
                          <a:ln>
                            <a:noFill/>
                          </a:ln>
                          <a:solidFill>
                            <a:srgbClr val="333333"/>
                          </a:solidFill>
                          <a:effectLst/>
                          <a:latin typeface="+mn-lt"/>
                          <a:ea typeface="+mn-ea"/>
                          <a:cs typeface="+mn-cs"/>
                        </a:rPr>
                        <a:t>/Angst vor Clown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exfordy</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flickr</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Addo Elephant National</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Park</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Elephant/Elefant</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furryscaly</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Fierce</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Leopard behind fence/ Leopard hinter Zaun</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Oldmaison</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Barbie@2</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Barbie/Barbie</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c.a.muller</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Jumping/Springen</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GreyArea</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Smiley Face</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Smiley</a:t>
                      </a:r>
                    </a:p>
                  </a:txBody>
                  <a:tcPr marL="121952" marR="121952" marT="45712" marB="4571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the “fair use” 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4067</Words>
  <Application>Microsoft Office PowerPoint</Application>
  <PresentationFormat>Benutzerdefiniert</PresentationFormat>
  <Paragraphs>567</Paragraphs>
  <Slides>55</Slides>
  <Notes>55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55</vt:i4>
      </vt:variant>
    </vt:vector>
  </HeadingPairs>
  <TitlesOfParts>
    <vt:vector size="62" baseType="lpstr">
      <vt:lpstr>WingDings</vt:lpstr>
      <vt:lpstr>Calibri Light</vt:lpstr>
      <vt:lpstr>Symbol</vt:lpstr>
      <vt:lpstr>WingDings</vt:lpstr>
      <vt:lpstr>Arial</vt:lpstr>
      <vt:lpstr>Times New Roman</vt:lpstr>
      <vt:lpstr>UKE_PPT-Vorlage_16zu9</vt:lpstr>
      <vt:lpstr> – MCT 8 Aהערכה עצמית ומצב-רוח</vt:lpstr>
      <vt:lpstr>מדוע אנו עושים זאת?</vt:lpstr>
      <vt:lpstr>תסמינים של דכאון?</vt:lpstr>
      <vt:lpstr>תסמינים של דכאון</vt:lpstr>
      <vt:lpstr>נולדתי ככה... הפכתי לכזה?</vt:lpstr>
      <vt:lpstr>נולדתי ככה... הפכתי לכזה?</vt:lpstr>
      <vt:lpstr>נולדתי ככה... הפכתי לכזה?</vt:lpstr>
      <vt:lpstr>נולדתי ככה... הפכתי לכזה?</vt:lpstr>
      <vt:lpstr>פסיכוזה ודיכאון השפעה של פסיכוזה על הערכה עצמית</vt:lpstr>
      <vt:lpstr>פסיכוזה ודיכאון השפעה של פסיכוזה על הערכה עצמית</vt:lpstr>
      <vt:lpstr>פסיכוזה ודיכאון השפעה של פסיכוזה על הערכה עצמית</vt:lpstr>
      <vt:lpstr>פסיכוזה ודיכאון השפעה של פסיכוזה על הערכה עצמית</vt:lpstr>
      <vt:lpstr>PowerPoint-Präsentation</vt:lpstr>
      <vt:lpstr>1. הגזמה והכללה מה תהיה הערכה ריאלית ומועילה יותר?</vt:lpstr>
      <vt:lpstr>1. הגזמה והכללה מה תהיה הערכה ריאלית ומועילה יותר?</vt:lpstr>
      <vt:lpstr>1. הגזמה והכללה מה תהיה הערכה ריאלית ומועילה יותר?</vt:lpstr>
      <vt:lpstr>במקום זאת: אין להסיק מתוך פגם אחד לכל דבר!</vt:lpstr>
      <vt:lpstr>2. תפיסה סלקטיבית מה תהייה הערכה ריאלית ומועילה יותר?</vt:lpstr>
      <vt:lpstr>2. תפיסה סלקטיבית מה תהייה הערכה ריאלית ומועילה יותר?</vt:lpstr>
      <vt:lpstr>2. תפיסה סלקטיבית מה תהייה הערכה ריאלית ומועילה יותר?</vt:lpstr>
      <vt:lpstr>3. להתייחס לסטנדרטים שלך ככלי המדידה האולטימטיבי</vt:lpstr>
      <vt:lpstr>4. דחיית ביקורת חיובית וקבלה של ביקורת שלילית! מה תהייה הערכה ריאלית ומועילה יותר?</vt:lpstr>
      <vt:lpstr>4. דחיית ביקורת חיובית וקבלה של ביקורת שלילית! מה תהייה הערכה ריאלית ומועילה יותר?</vt:lpstr>
      <vt:lpstr>4. דחיית ביקורת חיובית וקבלה של ביקורת שלילית! מה תהייה הערכה ריאלית ומועילה יותר?</vt:lpstr>
      <vt:lpstr>5. מחשבה של ”הכל או כלום“/ חשיבה קטסטרופלית מה תהייה הערכה ריאלית ומועילה יותר?</vt:lpstr>
      <vt:lpstr>5. מחשבה של ”הכל או כלום“/ חשיבה קטסטרופלית מה תהייה הערכה ריאלית ומועילה יותר?</vt:lpstr>
      <vt:lpstr>6. הדחקת מחשבות שליליות מה תהייה הערכה ריאלית יותר?</vt:lpstr>
      <vt:lpstr>6. הדחקת מחשבות שליליות מה תהייה הערכה ריאלית יותר?</vt:lpstr>
      <vt:lpstr>6. הדחקת מחשבות שליליות תירגול</vt:lpstr>
      <vt:lpstr>6. הדחקת מחשבות שליליות האם זה עובד? לא!</vt:lpstr>
      <vt:lpstr>במקום זאת</vt:lpstr>
      <vt:lpstr>7. עוד עיוותי חשיבה</vt:lpstr>
      <vt:lpstr>7. עוד עיוותי חשיבה</vt:lpstr>
      <vt:lpstr>אופציונלי: סרטון וידאו</vt:lpstr>
      <vt:lpstr>תהיה מודע לחוזקות שלך</vt:lpstr>
      <vt:lpstr>תהיה מודע לחוזקות שלך</vt:lpstr>
      <vt:lpstr>תהיה מודע לחוזקות שלך</vt:lpstr>
      <vt:lpstr>תהיה מודע לחוזקות שלך</vt:lpstr>
      <vt:lpstr>עצות לשיפור מצב רוח דכאוני / הערכה עצמית נמוכה</vt:lpstr>
      <vt:lpstr>עצות לשיפור מצב רוח דכאוני / הערכה עצמית נמוכה</vt:lpstr>
      <vt:lpstr>עצות לשיפור מצב רוח דכאוני / הערכה עצמית נמוכה</vt:lpstr>
      <vt:lpstr>עצות לשיפור מצב רוח דכאוני / הערכה עצמית נמוכה</vt:lpstr>
      <vt:lpstr>עצות לשיפור מצב רוח דכאוני / הערכה עצמית נמוכה</vt:lpstr>
      <vt:lpstr>עצות לשיפור מצב רוח דכאוני / הערכה עצמית נמוכה</vt:lpstr>
      <vt:lpstr>עצות לשיפור מצב רוח דכאוני / הערכה עצמית נמוכה</vt:lpstr>
      <vt:lpstr>יישום בחיי היום-יום</vt:lpstr>
      <vt:lpstr>יישום בחיי היום-יום</vt:lpstr>
      <vt:lpstr>יישום בחיי היום-יום</vt:lpstr>
      <vt:lpstr>יישום בחיי היום-יום</vt:lpstr>
      <vt:lpstr>מה לזה ולפסיכוזה?</vt:lpstr>
      <vt:lpstr>מה לזה ולפסיכוזה?</vt:lpstr>
      <vt:lpstr>מה לזה ולפסיכוזה?</vt:lpstr>
      <vt:lpstr>תודה על תשומת הלב!</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263</cp:revision>
  <dcterms:created xsi:type="dcterms:W3CDTF">2004-06-30T16:15:23Z</dcterms:created>
  <dcterms:modified xsi:type="dcterms:W3CDTF">2022-01-04T09:48:00Z</dcterms:modified>
</cp:coreProperties>
</file>