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5" r:id="rId1"/>
  </p:sldMasterIdLst>
  <p:notesMasterIdLst>
    <p:notesMasterId r:id="rId84"/>
  </p:notesMasterIdLst>
  <p:handoutMasterIdLst>
    <p:handoutMasterId r:id="rId85"/>
  </p:handoutMasterIdLst>
  <p:sldIdLst>
    <p:sldId id="746" r:id="rId2"/>
    <p:sldId id="665" r:id="rId3"/>
    <p:sldId id="719" r:id="rId4"/>
    <p:sldId id="718" r:id="rId5"/>
    <p:sldId id="625" r:id="rId6"/>
    <p:sldId id="722" r:id="rId7"/>
    <p:sldId id="721" r:id="rId8"/>
    <p:sldId id="720" r:id="rId9"/>
    <p:sldId id="476" r:id="rId10"/>
    <p:sldId id="628" r:id="rId11"/>
    <p:sldId id="724" r:id="rId12"/>
    <p:sldId id="723" r:id="rId13"/>
    <p:sldId id="569" r:id="rId14"/>
    <p:sldId id="585" r:id="rId15"/>
    <p:sldId id="584" r:id="rId16"/>
    <p:sldId id="617" r:id="rId17"/>
    <p:sldId id="725" r:id="rId18"/>
    <p:sldId id="747" r:id="rId19"/>
    <p:sldId id="609" r:id="rId20"/>
    <p:sldId id="748" r:id="rId21"/>
    <p:sldId id="753" r:id="rId22"/>
    <p:sldId id="752" r:id="rId23"/>
    <p:sldId id="751" r:id="rId24"/>
    <p:sldId id="481" r:id="rId25"/>
    <p:sldId id="677" r:id="rId26"/>
    <p:sldId id="607" r:id="rId27"/>
    <p:sldId id="678" r:id="rId28"/>
    <p:sldId id="679" r:id="rId29"/>
    <p:sldId id="680" r:id="rId30"/>
    <p:sldId id="483" r:id="rId31"/>
    <p:sldId id="681" r:id="rId32"/>
    <p:sldId id="596" r:id="rId33"/>
    <p:sldId id="682" r:id="rId34"/>
    <p:sldId id="716" r:id="rId35"/>
    <p:sldId id="598" r:id="rId36"/>
    <p:sldId id="683" r:id="rId37"/>
    <p:sldId id="505" r:id="rId38"/>
    <p:sldId id="684" r:id="rId39"/>
    <p:sldId id="685" r:id="rId40"/>
    <p:sldId id="686" r:id="rId41"/>
    <p:sldId id="687" r:id="rId42"/>
    <p:sldId id="688" r:id="rId43"/>
    <p:sldId id="689" r:id="rId44"/>
    <p:sldId id="690" r:id="rId45"/>
    <p:sldId id="691" r:id="rId46"/>
    <p:sldId id="692" r:id="rId47"/>
    <p:sldId id="693" r:id="rId48"/>
    <p:sldId id="694" r:id="rId49"/>
    <p:sldId id="695" r:id="rId50"/>
    <p:sldId id="696" r:id="rId51"/>
    <p:sldId id="697" r:id="rId52"/>
    <p:sldId id="698" r:id="rId53"/>
    <p:sldId id="515" r:id="rId54"/>
    <p:sldId id="516" r:id="rId55"/>
    <p:sldId id="517" r:id="rId56"/>
    <p:sldId id="699" r:id="rId57"/>
    <p:sldId id="700" r:id="rId58"/>
    <p:sldId id="701" r:id="rId59"/>
    <p:sldId id="702" r:id="rId60"/>
    <p:sldId id="703" r:id="rId61"/>
    <p:sldId id="704" r:id="rId62"/>
    <p:sldId id="705" r:id="rId63"/>
    <p:sldId id="706" r:id="rId64"/>
    <p:sldId id="708" r:id="rId65"/>
    <p:sldId id="734" r:id="rId66"/>
    <p:sldId id="733" r:id="rId67"/>
    <p:sldId id="732" r:id="rId68"/>
    <p:sldId id="731" r:id="rId69"/>
    <p:sldId id="712" r:id="rId70"/>
    <p:sldId id="736" r:id="rId71"/>
    <p:sldId id="735" r:id="rId72"/>
    <p:sldId id="717" r:id="rId73"/>
    <p:sldId id="638" r:id="rId74"/>
    <p:sldId id="737" r:id="rId75"/>
    <p:sldId id="738" r:id="rId76"/>
    <p:sldId id="739" r:id="rId77"/>
    <p:sldId id="740" r:id="rId78"/>
    <p:sldId id="741" r:id="rId79"/>
    <p:sldId id="742" r:id="rId80"/>
    <p:sldId id="743" r:id="rId81"/>
    <p:sldId id="744" r:id="rId82"/>
    <p:sldId id="745" r:id="rId83"/>
  </p:sldIdLst>
  <p:sldSz cx="12195175" cy="6858000"/>
  <p:notesSz cx="7099300" cy="10234613"/>
  <p:embeddedFontLst>
    <p:embeddedFont>
      <p:font typeface="Calibri Light" panose="020F0302020204030204" pitchFamily="34" charset="0"/>
      <p:regular r:id="rId86"/>
      <p:italic r:id="rId87"/>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22860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27432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32004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3657600" algn="l" defTabSz="914400" rtl="0" eaLnBrk="1" latinLnBrk="0" hangingPunct="1">
      <a:defRPr b="1" kern="1200">
        <a:solidFill>
          <a:schemeClr val="tx1"/>
        </a:solidFill>
        <a:latin typeface="Arial" panose="020B0604020202020204" pitchFamily="34" charset="0"/>
        <a:ea typeface="Verdana" panose="020B0604030504040204" pitchFamily="34" charset="0"/>
        <a:cs typeface="Verdana" panose="020B0604030504040204" pitchFamily="34" charset="0"/>
      </a:defRPr>
    </a:lvl9pPr>
  </p:defaultTextStyle>
  <p:extLst>
    <p:ext uri="{EFAFB233-063F-42B5-8137-9DF3F51BA10A}">
      <p15:sldGuideLst xmlns:p15="http://schemas.microsoft.com/office/powerpoint/2012/main">
        <p15:guide id="1" orient="horz" pos="346">
          <p15:clr>
            <a:srgbClr val="A4A3A4"/>
          </p15:clr>
        </p15:guide>
        <p15:guide id="2" pos="2880">
          <p15:clr>
            <a:srgbClr val="A4A3A4"/>
          </p15:clr>
        </p15:guide>
        <p15:guide id="3" orient="horz" pos="754">
          <p15:clr>
            <a:srgbClr val="A4A3A4"/>
          </p15:clr>
        </p15:guide>
        <p15:guide id="4" pos="5465">
          <p15:clr>
            <a:srgbClr val="A4A3A4"/>
          </p15:clr>
        </p15:guide>
        <p15:guide id="5" pos="295">
          <p15:clr>
            <a:srgbClr val="A4A3A4"/>
          </p15:clr>
        </p15:guide>
        <p15:guide id="6" orient="horz" pos="1207">
          <p15:clr>
            <a:srgbClr val="A4A3A4"/>
          </p15:clr>
        </p15:guide>
        <p15:guide id="7" orient="horz" pos="1525">
          <p15:clr>
            <a:srgbClr val="A4A3A4"/>
          </p15:clr>
        </p15:guide>
        <p15:guide id="8" orient="horz" pos="3748">
          <p15:clr>
            <a:srgbClr val="A4A3A4"/>
          </p15:clr>
        </p15:guide>
        <p15:guide id="9" pos="3841">
          <p15:clr>
            <a:srgbClr val="A4A3A4"/>
          </p15:clr>
        </p15:guide>
        <p15:guide id="10" pos="7289">
          <p15:clr>
            <a:srgbClr val="A4A3A4"/>
          </p15:clr>
        </p15:guide>
        <p15:guide id="11"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4660"/>
  </p:normalViewPr>
  <p:slideViewPr>
    <p:cSldViewPr>
      <p:cViewPr varScale="1">
        <p:scale>
          <a:sx n="74" d="100"/>
          <a:sy n="74" d="100"/>
        </p:scale>
        <p:origin x="702" y="66"/>
      </p:cViewPr>
      <p:guideLst>
        <p:guide orient="horz" pos="346"/>
        <p:guide pos="2880"/>
        <p:guide orient="horz" pos="754"/>
        <p:guide pos="5465"/>
        <p:guide pos="295"/>
        <p:guide orient="horz" pos="1207"/>
        <p:guide orient="horz" pos="1525"/>
        <p:guide orient="horz" pos="3748"/>
        <p:guide pos="3841"/>
        <p:guide pos="7289"/>
        <p:guide pos="393"/>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slide" Target="slides/slide27.xml"/><Relationship Id="rId1"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ea typeface="Verdana" panose="020B0604030504040204" pitchFamily="34" charset="0"/>
                <a:cs typeface="Verdana" panose="020B0604030504040204" pitchFamily="34" charset="0"/>
              </a:defRPr>
            </a:lvl1pPr>
          </a:lstStyle>
          <a:p>
            <a:pPr>
              <a:defRPr/>
            </a:pPr>
            <a:fld id="{3FC29CE2-E158-4B96-9DE1-03B614D23496}" type="slidenum">
              <a:rPr lang="en-GB" altLang="fr-FR"/>
              <a:pPr>
                <a:defRPr/>
              </a:pPr>
              <a:t>‹Nr.›</a:t>
            </a:fld>
            <a:endParaRPr lang="en-GB" altLang="fr-FR"/>
          </a:p>
        </p:txBody>
      </p:sp>
    </p:spTree>
    <p:extLst>
      <p:ext uri="{BB962C8B-B14F-4D97-AF65-F5344CB8AC3E}">
        <p14:creationId xmlns:p14="http://schemas.microsoft.com/office/powerpoint/2010/main" val="1358370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ea typeface="Verdana" panose="020B0604030504040204" pitchFamily="34" charset="0"/>
                <a:cs typeface="Verdana" panose="020B0604030504040204" pitchFamily="34" charset="0"/>
              </a:defRPr>
            </a:lvl1pPr>
          </a:lstStyle>
          <a:p>
            <a:pPr>
              <a:defRPr/>
            </a:pPr>
            <a:fld id="{36BB047F-0FB6-45DF-B3B9-986630C76136}" type="slidenum">
              <a:rPr lang="de-DE" altLang="fr-FR"/>
              <a:pPr>
                <a:defRPr/>
              </a:pPr>
              <a:t>‹Nr.›</a:t>
            </a:fld>
            <a:endParaRPr lang="de-DE" altLang="fr-FR"/>
          </a:p>
        </p:txBody>
      </p:sp>
    </p:spTree>
    <p:extLst>
      <p:ext uri="{BB962C8B-B14F-4D97-AF65-F5344CB8AC3E}">
        <p14:creationId xmlns:p14="http://schemas.microsoft.com/office/powerpoint/2010/main" val="42401359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464B9D-1D85-40F6-A9FC-A070B0C300F6}" type="slidenum">
              <a:rPr lang="de-DE" altLang="fr-FR" sz="1400" smtClean="0"/>
              <a:pPr>
                <a:spcBef>
                  <a:spcPct val="0"/>
                </a:spcBef>
              </a:pPr>
              <a:t>2</a:t>
            </a:fld>
            <a:endParaRPr lang="de-DE" altLang="fr-FR" sz="1400"/>
          </a:p>
        </p:txBody>
      </p:sp>
      <p:sp>
        <p:nvSpPr>
          <p:cNvPr id="11267" name="Rectangle 2"/>
          <p:cNvSpPr>
            <a:spLocks noGrp="1" noRot="1" noChangeAspect="1" noChangeArrowheads="1" noTextEdit="1"/>
          </p:cNvSpPr>
          <p:nvPr>
            <p:ph type="sldImg"/>
          </p:nvPr>
        </p:nvSpPr>
        <p:spPr>
          <a:xfrm>
            <a:off x="141288" y="768350"/>
            <a:ext cx="6821487"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83590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464B9D-1D85-40F6-A9FC-A070B0C300F6}" type="slidenum">
              <a:rPr lang="de-DE" altLang="fr-FR" sz="1400" smtClean="0"/>
              <a:pPr>
                <a:spcBef>
                  <a:spcPct val="0"/>
                </a:spcBef>
              </a:pPr>
              <a:t>3</a:t>
            </a:fld>
            <a:endParaRPr lang="de-DE" altLang="fr-FR" sz="1400"/>
          </a:p>
        </p:txBody>
      </p:sp>
      <p:sp>
        <p:nvSpPr>
          <p:cNvPr id="11267" name="Rectangle 2"/>
          <p:cNvSpPr>
            <a:spLocks noGrp="1" noRot="1" noChangeAspect="1" noChangeArrowheads="1" noTextEdit="1"/>
          </p:cNvSpPr>
          <p:nvPr>
            <p:ph type="sldImg"/>
          </p:nvPr>
        </p:nvSpPr>
        <p:spPr>
          <a:xfrm>
            <a:off x="141288" y="768350"/>
            <a:ext cx="6821487"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83590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464B9D-1D85-40F6-A9FC-A070B0C300F6}" type="slidenum">
              <a:rPr lang="de-DE" altLang="fr-FR" sz="1400" smtClean="0"/>
              <a:pPr>
                <a:spcBef>
                  <a:spcPct val="0"/>
                </a:spcBef>
              </a:pPr>
              <a:t>4</a:t>
            </a:fld>
            <a:endParaRPr lang="de-DE" altLang="fr-FR" sz="1400"/>
          </a:p>
        </p:txBody>
      </p:sp>
      <p:sp>
        <p:nvSpPr>
          <p:cNvPr id="11267" name="Rectangle 2"/>
          <p:cNvSpPr>
            <a:spLocks noGrp="1" noRot="1" noChangeAspect="1" noChangeArrowheads="1" noTextEdit="1"/>
          </p:cNvSpPr>
          <p:nvPr>
            <p:ph type="sldImg"/>
          </p:nvPr>
        </p:nvSpPr>
        <p:spPr>
          <a:xfrm>
            <a:off x="141288" y="768350"/>
            <a:ext cx="6821487"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83590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E25FB-8E07-42A5-BF06-6111A8AC977F}" type="slidenum">
              <a:rPr lang="he-IL" altLang="fr-FR" sz="1400" smtClean="0">
                <a:cs typeface="Arial" panose="020B0604020202020204" pitchFamily="34" charset="0"/>
              </a:rPr>
              <a:pPr>
                <a:spcBef>
                  <a:spcPct val="0"/>
                </a:spcBef>
              </a:pPr>
              <a:t>5</a:t>
            </a:fld>
            <a:endParaRPr lang="de-DE" altLang="fr-FR" sz="1400">
              <a:cs typeface="Arial" panose="020B0604020202020204" pitchFamily="34" charset="0"/>
            </a:endParaRPr>
          </a:p>
        </p:txBody>
      </p:sp>
      <p:sp>
        <p:nvSpPr>
          <p:cNvPr id="19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62033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E25FB-8E07-42A5-BF06-6111A8AC977F}" type="slidenum">
              <a:rPr lang="he-IL" altLang="fr-FR" sz="1400" smtClean="0">
                <a:cs typeface="Arial" panose="020B0604020202020204" pitchFamily="34" charset="0"/>
              </a:rPr>
              <a:pPr>
                <a:spcBef>
                  <a:spcPct val="0"/>
                </a:spcBef>
              </a:pPr>
              <a:t>6</a:t>
            </a:fld>
            <a:endParaRPr lang="de-DE" altLang="fr-FR" sz="1400">
              <a:cs typeface="Arial" panose="020B0604020202020204" pitchFamily="34" charset="0"/>
            </a:endParaRPr>
          </a:p>
        </p:txBody>
      </p:sp>
      <p:sp>
        <p:nvSpPr>
          <p:cNvPr id="19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62033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E25FB-8E07-42A5-BF06-6111A8AC977F}" type="slidenum">
              <a:rPr lang="he-IL" altLang="fr-FR" sz="1400" smtClean="0">
                <a:cs typeface="Arial" panose="020B0604020202020204" pitchFamily="34" charset="0"/>
              </a:rPr>
              <a:pPr>
                <a:spcBef>
                  <a:spcPct val="0"/>
                </a:spcBef>
              </a:pPr>
              <a:t>7</a:t>
            </a:fld>
            <a:endParaRPr lang="de-DE" altLang="fr-FR" sz="1400">
              <a:cs typeface="Arial" panose="020B0604020202020204" pitchFamily="34" charset="0"/>
            </a:endParaRPr>
          </a:p>
        </p:txBody>
      </p:sp>
      <p:sp>
        <p:nvSpPr>
          <p:cNvPr id="19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62033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AE25FB-8E07-42A5-BF06-6111A8AC977F}" type="slidenum">
              <a:rPr lang="he-IL" altLang="fr-FR" sz="1400" smtClean="0">
                <a:cs typeface="Arial" panose="020B0604020202020204" pitchFamily="34" charset="0"/>
              </a:rPr>
              <a:pPr>
                <a:spcBef>
                  <a:spcPct val="0"/>
                </a:spcBef>
              </a:pPr>
              <a:t>8</a:t>
            </a:fld>
            <a:endParaRPr lang="de-DE" altLang="fr-FR" sz="1400">
              <a:cs typeface="Arial" panose="020B0604020202020204" pitchFamily="34" charset="0"/>
            </a:endParaRPr>
          </a:p>
        </p:txBody>
      </p:sp>
      <p:sp>
        <p:nvSpPr>
          <p:cNvPr id="19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62033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17D68E-2B20-4638-B92B-49763B24A4CA}" type="slidenum">
              <a:rPr lang="de-DE" altLang="fr-FR" sz="1400" smtClean="0"/>
              <a:pPr>
                <a:spcBef>
                  <a:spcPct val="0"/>
                </a:spcBef>
              </a:pPr>
              <a:t>9</a:t>
            </a:fld>
            <a:endParaRPr lang="de-DE" altLang="fr-FR" sz="1400"/>
          </a:p>
        </p:txBody>
      </p:sp>
      <p:sp>
        <p:nvSpPr>
          <p:cNvPr id="21507" name="Rectangle 2"/>
          <p:cNvSpPr>
            <a:spLocks noGrp="1" noRot="1" noChangeAspect="1" noChangeArrowheads="1" noTextEdit="1"/>
          </p:cNvSpPr>
          <p:nvPr>
            <p:ph type="sldImg"/>
          </p:nvPr>
        </p:nvSpPr>
        <p:spPr>
          <a:xfrm>
            <a:off x="141288" y="768350"/>
            <a:ext cx="6821487"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70445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26B898-320E-4EA5-99E5-8D34ED305EB0}" type="slidenum">
              <a:rPr lang="de-DE" altLang="fr-FR" sz="1400" smtClean="0"/>
              <a:pPr>
                <a:spcBef>
                  <a:spcPct val="0"/>
                </a:spcBef>
              </a:pPr>
              <a:t>10</a:t>
            </a:fld>
            <a:endParaRPr lang="de-DE" altLang="fr-FR" sz="1400"/>
          </a:p>
        </p:txBody>
      </p:sp>
      <p:sp>
        <p:nvSpPr>
          <p:cNvPr id="27651" name="Rectangle 2"/>
          <p:cNvSpPr>
            <a:spLocks noGrp="1" noRot="1" noChangeAspect="1" noChangeArrowheads="1" noTextEdit="1"/>
          </p:cNvSpPr>
          <p:nvPr>
            <p:ph type="sldImg"/>
          </p:nvPr>
        </p:nvSpPr>
        <p:spPr>
          <a:xfrm>
            <a:off x="141288" y="768350"/>
            <a:ext cx="6821487"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95367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26B898-320E-4EA5-99E5-8D34ED305EB0}" type="slidenum">
              <a:rPr lang="de-DE" altLang="fr-FR" sz="1400" smtClean="0"/>
              <a:pPr>
                <a:spcBef>
                  <a:spcPct val="0"/>
                </a:spcBef>
              </a:pPr>
              <a:t>11</a:t>
            </a:fld>
            <a:endParaRPr lang="de-DE" altLang="fr-FR" sz="1400"/>
          </a:p>
        </p:txBody>
      </p:sp>
      <p:sp>
        <p:nvSpPr>
          <p:cNvPr id="27651" name="Rectangle 2"/>
          <p:cNvSpPr>
            <a:spLocks noGrp="1" noRot="1" noChangeAspect="1" noChangeArrowheads="1" noTextEdit="1"/>
          </p:cNvSpPr>
          <p:nvPr>
            <p:ph type="sldImg"/>
          </p:nvPr>
        </p:nvSpPr>
        <p:spPr>
          <a:xfrm>
            <a:off x="141288" y="768350"/>
            <a:ext cx="6821487"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95367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26B898-320E-4EA5-99E5-8D34ED305EB0}" type="slidenum">
              <a:rPr lang="de-DE" altLang="fr-FR" sz="1400" smtClean="0"/>
              <a:pPr>
                <a:spcBef>
                  <a:spcPct val="0"/>
                </a:spcBef>
              </a:pPr>
              <a:t>12</a:t>
            </a:fld>
            <a:endParaRPr lang="de-DE" altLang="fr-FR" sz="1400"/>
          </a:p>
        </p:txBody>
      </p:sp>
      <p:sp>
        <p:nvSpPr>
          <p:cNvPr id="27651" name="Rectangle 2"/>
          <p:cNvSpPr>
            <a:spLocks noGrp="1" noRot="1" noChangeAspect="1" noChangeArrowheads="1" noTextEdit="1"/>
          </p:cNvSpPr>
          <p:nvPr>
            <p:ph type="sldImg"/>
          </p:nvPr>
        </p:nvSpPr>
        <p:spPr>
          <a:xfrm>
            <a:off x="141288" y="768350"/>
            <a:ext cx="6821487"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95367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2E7315-2A8F-4747-AA94-A4D3DAB1BBA1}" type="slidenum">
              <a:rPr lang="de-DE" altLang="fr-FR" sz="1400" smtClean="0"/>
              <a:pPr>
                <a:spcBef>
                  <a:spcPct val="0"/>
                </a:spcBef>
              </a:pPr>
              <a:t>13</a:t>
            </a:fld>
            <a:endParaRPr lang="de-DE" altLang="fr-FR" sz="1400"/>
          </a:p>
        </p:txBody>
      </p:sp>
      <p:sp>
        <p:nvSpPr>
          <p:cNvPr id="29699" name="Rectangle 2"/>
          <p:cNvSpPr>
            <a:spLocks noGrp="1" noRot="1" noChangeAspect="1" noChangeArrowheads="1" noTextEdit="1"/>
          </p:cNvSpPr>
          <p:nvPr>
            <p:ph type="sldImg"/>
          </p:nvPr>
        </p:nvSpPr>
        <p:spPr>
          <a:xfrm>
            <a:off x="141288" y="768350"/>
            <a:ext cx="6821487"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993645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4E7C31-BF7A-4059-8588-774AB9837075}" type="slidenum">
              <a:rPr lang="de-DE" altLang="fr-FR" sz="1400" smtClean="0"/>
              <a:pPr>
                <a:spcBef>
                  <a:spcPct val="0"/>
                </a:spcBef>
              </a:pPr>
              <a:t>14</a:t>
            </a:fld>
            <a:endParaRPr lang="de-DE" altLang="fr-FR" sz="1400"/>
          </a:p>
        </p:txBody>
      </p:sp>
      <p:sp>
        <p:nvSpPr>
          <p:cNvPr id="31747" name="Rectangle 2"/>
          <p:cNvSpPr>
            <a:spLocks noGrp="1" noRot="1" noChangeAspect="1" noChangeArrowheads="1" noTextEdit="1"/>
          </p:cNvSpPr>
          <p:nvPr>
            <p:ph type="sldImg"/>
          </p:nvPr>
        </p:nvSpPr>
        <p:spPr>
          <a:xfrm>
            <a:off x="141288" y="768350"/>
            <a:ext cx="6821487"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90892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4DF7BB-404D-4B84-A60E-103CA793486F}" type="slidenum">
              <a:rPr lang="de-DE" altLang="fr-FR" sz="1400" smtClean="0"/>
              <a:pPr>
                <a:spcBef>
                  <a:spcPct val="0"/>
                </a:spcBef>
              </a:pPr>
              <a:t>15</a:t>
            </a:fld>
            <a:endParaRPr lang="de-DE" altLang="fr-FR" sz="1400"/>
          </a:p>
        </p:txBody>
      </p:sp>
      <p:sp>
        <p:nvSpPr>
          <p:cNvPr id="33795" name="Rectangle 2"/>
          <p:cNvSpPr>
            <a:spLocks noGrp="1" noRot="1" noChangeAspect="1" noChangeArrowheads="1" noTextEdit="1"/>
          </p:cNvSpPr>
          <p:nvPr>
            <p:ph type="sldImg"/>
          </p:nvPr>
        </p:nvSpPr>
        <p:spPr>
          <a:xfrm>
            <a:off x="141288" y="768350"/>
            <a:ext cx="6821487"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479088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6BC35A-DE78-4FF5-9D63-4A43AAC8D1E0}" type="slidenum">
              <a:rPr lang="de-DE" altLang="fr-FR" sz="1400" smtClean="0"/>
              <a:pPr>
                <a:spcBef>
                  <a:spcPct val="0"/>
                </a:spcBef>
              </a:pPr>
              <a:t>16</a:t>
            </a:fld>
            <a:endParaRPr lang="de-DE" altLang="fr-FR" sz="1400"/>
          </a:p>
        </p:txBody>
      </p:sp>
      <p:sp>
        <p:nvSpPr>
          <p:cNvPr id="35843" name="Rectangle 2"/>
          <p:cNvSpPr>
            <a:spLocks noGrp="1" noRot="1" noChangeAspect="1" noChangeArrowheads="1" noTextEdit="1"/>
          </p:cNvSpPr>
          <p:nvPr>
            <p:ph type="sldImg"/>
          </p:nvPr>
        </p:nvSpPr>
        <p:spPr>
          <a:xfrm>
            <a:off x="141288" y="768350"/>
            <a:ext cx="6821487"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30387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1BC284-131D-4F70-A784-D778A96C6CE7}" type="slidenum">
              <a:rPr lang="de-DE" altLang="fr-FR" sz="1400" smtClean="0"/>
              <a:pPr>
                <a:spcBef>
                  <a:spcPct val="0"/>
                </a:spcBef>
              </a:pPr>
              <a:t>17</a:t>
            </a:fld>
            <a:endParaRPr lang="de-DE" altLang="fr-FR" sz="14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6717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1BC284-131D-4F70-A784-D778A96C6CE7}" type="slidenum">
              <a:rPr lang="de-DE" altLang="fr-FR" sz="1400" smtClean="0"/>
              <a:pPr>
                <a:spcBef>
                  <a:spcPct val="0"/>
                </a:spcBef>
              </a:pPr>
              <a:t>18</a:t>
            </a:fld>
            <a:endParaRPr lang="de-DE" altLang="fr-FR" sz="14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6717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E3E1FC-6F5C-4541-A9A0-E343A15DB47F}" type="slidenum">
              <a:rPr lang="de-DE" altLang="fr-FR" sz="1400" smtClean="0"/>
              <a:pPr>
                <a:spcBef>
                  <a:spcPct val="0"/>
                </a:spcBef>
              </a:pPr>
              <a:t>19</a:t>
            </a:fld>
            <a:endParaRPr lang="de-DE" altLang="fr-FR" sz="1400"/>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231887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A582D-8636-4B2E-8466-89BA87EB47FA}" type="slidenum">
              <a:rPr lang="de-DE" altLang="fr-FR" sz="1400" smtClean="0"/>
              <a:pPr>
                <a:spcBef>
                  <a:spcPct val="0"/>
                </a:spcBef>
              </a:pPr>
              <a:t>20</a:t>
            </a:fld>
            <a:endParaRPr lang="de-DE" altLang="fr-FR" sz="1400"/>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00266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A582D-8636-4B2E-8466-89BA87EB47FA}" type="slidenum">
              <a:rPr lang="de-DE" altLang="fr-FR" sz="1400" smtClean="0"/>
              <a:pPr>
                <a:spcBef>
                  <a:spcPct val="0"/>
                </a:spcBef>
              </a:pPr>
              <a:t>21</a:t>
            </a:fld>
            <a:endParaRPr lang="de-DE" altLang="fr-FR" sz="1400"/>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00266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A582D-8636-4B2E-8466-89BA87EB47FA}" type="slidenum">
              <a:rPr lang="de-DE" altLang="fr-FR" sz="1400" smtClean="0"/>
              <a:pPr>
                <a:spcBef>
                  <a:spcPct val="0"/>
                </a:spcBef>
              </a:pPr>
              <a:t>22</a:t>
            </a:fld>
            <a:endParaRPr lang="de-DE" altLang="fr-FR" sz="1400"/>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00266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2A582D-8636-4B2E-8466-89BA87EB47FA}" type="slidenum">
              <a:rPr lang="de-DE" altLang="fr-FR" sz="1400" smtClean="0"/>
              <a:pPr>
                <a:spcBef>
                  <a:spcPct val="0"/>
                </a:spcBef>
              </a:pPr>
              <a:t>23</a:t>
            </a:fld>
            <a:endParaRPr lang="de-DE" altLang="fr-FR" sz="1400"/>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00266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91B922-4B50-4586-B43B-BC21F418CC6D}" type="slidenum">
              <a:rPr lang="de-DE" altLang="fr-FR" sz="1400" smtClean="0"/>
              <a:pPr>
                <a:spcBef>
                  <a:spcPct val="0"/>
                </a:spcBef>
              </a:pPr>
              <a:t>24</a:t>
            </a:fld>
            <a:endParaRPr lang="de-DE" altLang="fr-FR" sz="14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48190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80938A-A93D-4CD6-898D-D3B878FAEA72}" type="slidenum">
              <a:rPr lang="de-DE" altLang="fr-FR" sz="1400" smtClean="0"/>
              <a:pPr>
                <a:spcBef>
                  <a:spcPct val="0"/>
                </a:spcBef>
              </a:pPr>
              <a:t>25</a:t>
            </a:fld>
            <a:endParaRPr lang="de-DE" altLang="fr-FR" sz="14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284876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7A1A7A-2866-433E-8C37-7F4E583625A3}" type="slidenum">
              <a:rPr lang="de-DE" altLang="fr-FR" sz="1400" smtClean="0"/>
              <a:pPr>
                <a:spcBef>
                  <a:spcPct val="0"/>
                </a:spcBef>
              </a:pPr>
              <a:t>26</a:t>
            </a:fld>
            <a:endParaRPr lang="de-DE" altLang="fr-FR" sz="1400"/>
          </a:p>
        </p:txBody>
      </p:sp>
      <p:sp>
        <p:nvSpPr>
          <p:cNvPr id="56323" name="Rectangle 2"/>
          <p:cNvSpPr>
            <a:spLocks noGrp="1" noRot="1" noChangeAspect="1" noChangeArrowheads="1" noTextEdit="1"/>
          </p:cNvSpPr>
          <p:nvPr>
            <p:ph type="sldImg"/>
          </p:nvPr>
        </p:nvSpPr>
        <p:spPr>
          <a:xfrm>
            <a:off x="141288" y="768350"/>
            <a:ext cx="6821487"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59671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811D1A-97EE-448D-8BE9-62A402738696}" type="slidenum">
              <a:rPr lang="de-DE" altLang="fr-FR" sz="1400" smtClean="0"/>
              <a:pPr>
                <a:spcBef>
                  <a:spcPct val="0"/>
                </a:spcBef>
              </a:pPr>
              <a:t>27</a:t>
            </a:fld>
            <a:endParaRPr lang="de-DE" altLang="fr-FR" sz="1400"/>
          </a:p>
        </p:txBody>
      </p:sp>
      <p:sp>
        <p:nvSpPr>
          <p:cNvPr id="58371" name="Rectangle 2"/>
          <p:cNvSpPr>
            <a:spLocks noGrp="1" noRot="1" noChangeAspect="1" noChangeArrowheads="1" noTextEdit="1"/>
          </p:cNvSpPr>
          <p:nvPr>
            <p:ph type="sldImg"/>
          </p:nvPr>
        </p:nvSpPr>
        <p:spPr>
          <a:xfrm>
            <a:off x="141288" y="768350"/>
            <a:ext cx="6821487"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446916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4E47EC-68DD-4C22-B193-14842C501365}" type="slidenum">
              <a:rPr lang="de-DE" altLang="fr-FR" sz="1400" smtClean="0"/>
              <a:pPr>
                <a:spcBef>
                  <a:spcPct val="0"/>
                </a:spcBef>
              </a:pPr>
              <a:t>28</a:t>
            </a:fld>
            <a:endParaRPr lang="de-DE" altLang="fr-FR" sz="14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1952381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C7E6D2-3581-40D6-A63B-618CF9E9E827}" type="slidenum">
              <a:rPr lang="de-DE" altLang="fr-FR" sz="1400" smtClean="0"/>
              <a:pPr>
                <a:spcBef>
                  <a:spcPct val="0"/>
                </a:spcBef>
              </a:pPr>
              <a:t>29</a:t>
            </a:fld>
            <a:endParaRPr lang="de-DE" altLang="fr-FR" sz="14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847737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53D6BE-453B-4A97-88FF-18C0235EC5DB}" type="slidenum">
              <a:rPr lang="de-DE" altLang="fr-FR" sz="1400" smtClean="0"/>
              <a:pPr>
                <a:spcBef>
                  <a:spcPct val="0"/>
                </a:spcBef>
              </a:pPr>
              <a:t>30</a:t>
            </a:fld>
            <a:endParaRPr lang="de-DE" altLang="fr-FR" sz="1400"/>
          </a:p>
        </p:txBody>
      </p:sp>
      <p:sp>
        <p:nvSpPr>
          <p:cNvPr id="64515" name="Rectangle 2"/>
          <p:cNvSpPr>
            <a:spLocks noGrp="1" noRot="1" noChangeAspect="1" noChangeArrowheads="1" noTextEdit="1"/>
          </p:cNvSpPr>
          <p:nvPr>
            <p:ph type="sldImg"/>
          </p:nvPr>
        </p:nvSpPr>
        <p:spPr>
          <a:xfrm>
            <a:off x="141288" y="768350"/>
            <a:ext cx="6821487"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5277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0113B4-C8DC-4A4D-9A45-2646F8EBC0DD}" type="slidenum">
              <a:rPr lang="de-DE" altLang="fr-FR" sz="1400" smtClean="0"/>
              <a:pPr>
                <a:spcBef>
                  <a:spcPct val="0"/>
                </a:spcBef>
              </a:pPr>
              <a:t>31</a:t>
            </a:fld>
            <a:endParaRPr lang="de-DE" altLang="fr-FR" sz="1400"/>
          </a:p>
        </p:txBody>
      </p:sp>
      <p:sp>
        <p:nvSpPr>
          <p:cNvPr id="66563" name="Rectangle 2"/>
          <p:cNvSpPr>
            <a:spLocks noGrp="1" noRot="1" noChangeAspect="1" noChangeArrowheads="1" noTextEdit="1"/>
          </p:cNvSpPr>
          <p:nvPr>
            <p:ph type="sldImg"/>
          </p:nvPr>
        </p:nvSpPr>
        <p:spPr>
          <a:xfrm>
            <a:off x="141288" y="768350"/>
            <a:ext cx="6821487"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5886658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907A25-4B66-4741-B758-F218AA8DF7E1}" type="slidenum">
              <a:rPr lang="de-DE" altLang="fr-FR" sz="1400" smtClean="0"/>
              <a:pPr>
                <a:spcBef>
                  <a:spcPct val="0"/>
                </a:spcBef>
              </a:pPr>
              <a:t>32</a:t>
            </a:fld>
            <a:endParaRPr lang="de-DE" altLang="fr-FR" sz="1400"/>
          </a:p>
        </p:txBody>
      </p:sp>
      <p:sp>
        <p:nvSpPr>
          <p:cNvPr id="686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49268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676DFF-4D81-47A7-91AF-5B49DF197072}" type="slidenum">
              <a:rPr lang="de-DE" altLang="fr-FR" sz="1400" smtClean="0"/>
              <a:pPr>
                <a:spcBef>
                  <a:spcPct val="0"/>
                </a:spcBef>
              </a:pPr>
              <a:t>33</a:t>
            </a:fld>
            <a:endParaRPr lang="de-DE" altLang="fr-FR" sz="1400"/>
          </a:p>
        </p:txBody>
      </p:sp>
      <p:sp>
        <p:nvSpPr>
          <p:cNvPr id="706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8286333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1AAD64-A41A-4074-B0B4-7B66F68B577A}" type="slidenum">
              <a:rPr lang="de-DE" altLang="fr-FR" sz="1400" smtClean="0"/>
              <a:pPr>
                <a:spcBef>
                  <a:spcPct val="0"/>
                </a:spcBef>
              </a:pPr>
              <a:t>35</a:t>
            </a:fld>
            <a:endParaRPr lang="de-DE" altLang="fr-FR" sz="1400"/>
          </a:p>
        </p:txBody>
      </p:sp>
      <p:sp>
        <p:nvSpPr>
          <p:cNvPr id="747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94673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052079-5F16-48B1-BCA7-5105F0614E08}" type="slidenum">
              <a:rPr lang="de-DE" altLang="fr-FR" sz="1400" smtClean="0"/>
              <a:pPr>
                <a:spcBef>
                  <a:spcPct val="0"/>
                </a:spcBef>
              </a:pPr>
              <a:t>36</a:t>
            </a:fld>
            <a:endParaRPr lang="de-DE" altLang="fr-FR" sz="1400"/>
          </a:p>
        </p:txBody>
      </p:sp>
      <p:sp>
        <p:nvSpPr>
          <p:cNvPr id="7680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601282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75D590-BD58-4DC3-A86B-0B03CF068E81}" type="slidenum">
              <a:rPr lang="de-DE" altLang="fr-FR" sz="1400" smtClean="0"/>
              <a:pPr>
                <a:spcBef>
                  <a:spcPct val="0"/>
                </a:spcBef>
              </a:pPr>
              <a:t>37</a:t>
            </a:fld>
            <a:endParaRPr lang="de-DE" altLang="fr-FR" sz="1400"/>
          </a:p>
        </p:txBody>
      </p:sp>
      <p:sp>
        <p:nvSpPr>
          <p:cNvPr id="78851" name="Rectangle 2"/>
          <p:cNvSpPr>
            <a:spLocks noGrp="1" noRot="1" noChangeAspect="1" noChangeArrowheads="1" noTextEdit="1"/>
          </p:cNvSpPr>
          <p:nvPr>
            <p:ph type="sldImg"/>
          </p:nvPr>
        </p:nvSpPr>
        <p:spPr>
          <a:xfrm>
            <a:off x="141288" y="768350"/>
            <a:ext cx="6821487"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674423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A60A05-B105-4140-AC60-0EF72E6EDC37}" type="slidenum">
              <a:rPr lang="de-DE" altLang="fr-FR" sz="1400" smtClean="0"/>
              <a:pPr>
                <a:spcBef>
                  <a:spcPct val="0"/>
                </a:spcBef>
              </a:pPr>
              <a:t>38</a:t>
            </a:fld>
            <a:endParaRPr lang="de-DE" altLang="fr-FR" sz="1400"/>
          </a:p>
        </p:txBody>
      </p:sp>
      <p:sp>
        <p:nvSpPr>
          <p:cNvPr id="80899" name="Rectangle 2"/>
          <p:cNvSpPr>
            <a:spLocks noGrp="1" noRot="1" noChangeAspect="1" noChangeArrowheads="1" noTextEdit="1"/>
          </p:cNvSpPr>
          <p:nvPr>
            <p:ph type="sldImg"/>
          </p:nvPr>
        </p:nvSpPr>
        <p:spPr>
          <a:xfrm>
            <a:off x="141288" y="768350"/>
            <a:ext cx="6821487"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0392417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CCFA73-4DE3-4791-9D66-3F8EE2425CA9}" type="slidenum">
              <a:rPr lang="de-DE" altLang="fr-FR" sz="1400" smtClean="0"/>
              <a:pPr>
                <a:spcBef>
                  <a:spcPct val="0"/>
                </a:spcBef>
              </a:pPr>
              <a:t>39</a:t>
            </a:fld>
            <a:endParaRPr lang="de-DE" altLang="fr-FR" sz="1400"/>
          </a:p>
        </p:txBody>
      </p:sp>
      <p:sp>
        <p:nvSpPr>
          <p:cNvPr id="82947" name="Rectangle 2"/>
          <p:cNvSpPr>
            <a:spLocks noGrp="1" noRot="1" noChangeAspect="1" noChangeArrowheads="1" noTextEdit="1"/>
          </p:cNvSpPr>
          <p:nvPr>
            <p:ph type="sldImg"/>
          </p:nvPr>
        </p:nvSpPr>
        <p:spPr>
          <a:xfrm>
            <a:off x="141288" y="768350"/>
            <a:ext cx="6821487"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102970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B51A0E-DBF3-4445-8AEE-6D121D1C589B}" type="slidenum">
              <a:rPr lang="de-DE" altLang="fr-FR" sz="1400" smtClean="0"/>
              <a:pPr>
                <a:spcBef>
                  <a:spcPct val="0"/>
                </a:spcBef>
              </a:pPr>
              <a:t>40</a:t>
            </a:fld>
            <a:endParaRPr lang="de-DE" altLang="fr-FR" sz="1400"/>
          </a:p>
        </p:txBody>
      </p:sp>
      <p:sp>
        <p:nvSpPr>
          <p:cNvPr id="84995" name="Rectangle 2"/>
          <p:cNvSpPr>
            <a:spLocks noGrp="1" noRot="1" noChangeAspect="1" noChangeArrowheads="1" noTextEdit="1"/>
          </p:cNvSpPr>
          <p:nvPr>
            <p:ph type="sldImg"/>
          </p:nvPr>
        </p:nvSpPr>
        <p:spPr>
          <a:xfrm>
            <a:off x="141288" y="768350"/>
            <a:ext cx="6821487"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161079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FBCE8F-6DBF-480D-9B1A-84DF370E72DA}" type="slidenum">
              <a:rPr lang="de-DE" altLang="fr-FR" sz="1400" smtClean="0"/>
              <a:pPr>
                <a:spcBef>
                  <a:spcPct val="0"/>
                </a:spcBef>
              </a:pPr>
              <a:t>41</a:t>
            </a:fld>
            <a:endParaRPr lang="de-DE" altLang="fr-FR"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6262170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37C738-FC04-42D6-A408-4A42B35525B6}" type="slidenum">
              <a:rPr lang="de-DE" altLang="fr-FR" sz="1400" smtClean="0"/>
              <a:pPr>
                <a:spcBef>
                  <a:spcPct val="0"/>
                </a:spcBef>
              </a:pPr>
              <a:t>42</a:t>
            </a:fld>
            <a:endParaRPr lang="de-DE" altLang="fr-FR" sz="1400"/>
          </a:p>
        </p:txBody>
      </p:sp>
      <p:sp>
        <p:nvSpPr>
          <p:cNvPr id="890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2646010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BC38A-80D8-417D-A6C4-52FAA49DB36B}" type="slidenum">
              <a:rPr lang="de-DE" altLang="fr-FR" sz="1400" smtClean="0"/>
              <a:pPr>
                <a:spcBef>
                  <a:spcPct val="0"/>
                </a:spcBef>
              </a:pPr>
              <a:t>43</a:t>
            </a:fld>
            <a:endParaRPr lang="de-DE" altLang="fr-FR" sz="1400"/>
          </a:p>
        </p:txBody>
      </p:sp>
      <p:sp>
        <p:nvSpPr>
          <p:cNvPr id="911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4546960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BC253B-72AC-4C62-B4EF-A842931DC03C}" type="slidenum">
              <a:rPr lang="de-DE" altLang="fr-FR" sz="1400" smtClean="0"/>
              <a:pPr>
                <a:spcBef>
                  <a:spcPct val="0"/>
                </a:spcBef>
              </a:pPr>
              <a:t>44</a:t>
            </a:fld>
            <a:endParaRPr lang="de-DE" altLang="fr-FR" sz="1400"/>
          </a:p>
        </p:txBody>
      </p:sp>
      <p:sp>
        <p:nvSpPr>
          <p:cNvPr id="931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07677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C3B88F-1D6F-4F03-87BD-D8E1FC10796A}" type="slidenum">
              <a:rPr lang="de-DE" altLang="fr-FR" sz="1400" smtClean="0"/>
              <a:pPr>
                <a:spcBef>
                  <a:spcPct val="0"/>
                </a:spcBef>
              </a:pPr>
              <a:t>45</a:t>
            </a:fld>
            <a:endParaRPr lang="de-DE" altLang="fr-FR" sz="1400"/>
          </a:p>
        </p:txBody>
      </p:sp>
      <p:sp>
        <p:nvSpPr>
          <p:cNvPr id="952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431102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C473C7-6C3D-4896-A940-40C2E3DE8AC6}" type="slidenum">
              <a:rPr lang="de-DE" altLang="fr-FR" sz="1400" smtClean="0"/>
              <a:pPr>
                <a:spcBef>
                  <a:spcPct val="0"/>
                </a:spcBef>
              </a:pPr>
              <a:t>46</a:t>
            </a:fld>
            <a:endParaRPr lang="de-DE" altLang="fr-FR" sz="1400"/>
          </a:p>
        </p:txBody>
      </p:sp>
      <p:sp>
        <p:nvSpPr>
          <p:cNvPr id="9728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59546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C3EAB9-21C5-48C0-AB3D-9B9B35E94DF8}" type="slidenum">
              <a:rPr lang="de-DE" altLang="fr-FR" sz="1400" smtClean="0"/>
              <a:pPr>
                <a:spcBef>
                  <a:spcPct val="0"/>
                </a:spcBef>
              </a:pPr>
              <a:t>47</a:t>
            </a:fld>
            <a:endParaRPr lang="de-DE" altLang="fr-FR"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233660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ED529F-4F17-4C5F-9CD9-04624EEAC411}" type="slidenum">
              <a:rPr lang="de-DE" altLang="fr-FR" sz="1400" smtClean="0"/>
              <a:pPr>
                <a:spcBef>
                  <a:spcPct val="0"/>
                </a:spcBef>
              </a:pPr>
              <a:t>48</a:t>
            </a:fld>
            <a:endParaRPr lang="de-DE" altLang="fr-FR"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5450853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77F696-D881-4BE6-AC85-1AE3D437E1A4}" type="slidenum">
              <a:rPr lang="de-DE" altLang="fr-FR" sz="1400" smtClean="0"/>
              <a:pPr>
                <a:spcBef>
                  <a:spcPct val="0"/>
                </a:spcBef>
              </a:pPr>
              <a:t>49</a:t>
            </a:fld>
            <a:endParaRPr lang="de-DE" altLang="fr-FR" sz="1400"/>
          </a:p>
        </p:txBody>
      </p:sp>
      <p:sp>
        <p:nvSpPr>
          <p:cNvPr id="1034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131299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6FA361-C355-4554-ABA5-607B7B655F2D}" type="slidenum">
              <a:rPr lang="de-DE" altLang="fr-FR" sz="1400" smtClean="0"/>
              <a:pPr>
                <a:spcBef>
                  <a:spcPct val="0"/>
                </a:spcBef>
              </a:pPr>
              <a:t>50</a:t>
            </a:fld>
            <a:endParaRPr lang="de-DE" altLang="fr-FR" sz="1400"/>
          </a:p>
        </p:txBody>
      </p:sp>
      <p:sp>
        <p:nvSpPr>
          <p:cNvPr id="1054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7956404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1291FA-6444-4C57-85E6-60C705F56602}" type="slidenum">
              <a:rPr lang="de-DE" altLang="fr-FR" sz="1400" smtClean="0"/>
              <a:pPr>
                <a:spcBef>
                  <a:spcPct val="0"/>
                </a:spcBef>
              </a:pPr>
              <a:t>51</a:t>
            </a:fld>
            <a:endParaRPr lang="de-DE" altLang="fr-FR" sz="1400"/>
          </a:p>
        </p:txBody>
      </p:sp>
      <p:sp>
        <p:nvSpPr>
          <p:cNvPr id="1075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3828358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6C8A9B-90AE-4FA3-B544-5604B01EF01E}" type="slidenum">
              <a:rPr lang="de-DE" altLang="fr-FR" sz="1400" smtClean="0"/>
              <a:pPr>
                <a:spcBef>
                  <a:spcPct val="0"/>
                </a:spcBef>
              </a:pPr>
              <a:t>52</a:t>
            </a:fld>
            <a:endParaRPr lang="de-DE" altLang="fr-FR" sz="1400"/>
          </a:p>
        </p:txBody>
      </p:sp>
      <p:sp>
        <p:nvSpPr>
          <p:cNvPr id="1095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3655551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101E67-FD73-443F-AE96-4171CA781D47}" type="slidenum">
              <a:rPr lang="de-DE" altLang="fr-FR" sz="1400" smtClean="0"/>
              <a:pPr>
                <a:spcBef>
                  <a:spcPct val="0"/>
                </a:spcBef>
              </a:pPr>
              <a:t>53</a:t>
            </a:fld>
            <a:endParaRPr lang="de-DE" altLang="fr-FR"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673193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51E28E-DB4A-4EC3-9BBE-65DD4FC7A53C}" type="slidenum">
              <a:rPr lang="de-DE" altLang="fr-FR" sz="1400" smtClean="0"/>
              <a:pPr>
                <a:spcBef>
                  <a:spcPct val="0"/>
                </a:spcBef>
              </a:pPr>
              <a:t>54</a:t>
            </a:fld>
            <a:endParaRPr lang="de-DE" altLang="fr-FR"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2044745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91CA2F-B3F2-427F-8DDD-373E889A9AD7}" type="slidenum">
              <a:rPr lang="de-DE" altLang="fr-FR" sz="1400" smtClean="0"/>
              <a:pPr>
                <a:spcBef>
                  <a:spcPct val="0"/>
                </a:spcBef>
              </a:pPr>
              <a:t>55</a:t>
            </a:fld>
            <a:endParaRPr lang="de-DE" altLang="fr-FR"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508899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50302E-FA8A-4773-AFFD-C73DD5D55C51}" type="slidenum">
              <a:rPr lang="de-DE" altLang="fr-FR" sz="1400" smtClean="0"/>
              <a:pPr>
                <a:spcBef>
                  <a:spcPct val="0"/>
                </a:spcBef>
              </a:pPr>
              <a:t>56</a:t>
            </a:fld>
            <a:endParaRPr lang="de-DE" altLang="fr-FR" sz="1400"/>
          </a:p>
        </p:txBody>
      </p:sp>
      <p:sp>
        <p:nvSpPr>
          <p:cNvPr id="11776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203921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88EB6E-5F91-46B8-B252-C8E4A3A111E9}" type="slidenum">
              <a:rPr lang="de-DE" altLang="fr-FR" sz="1400" smtClean="0"/>
              <a:pPr>
                <a:spcBef>
                  <a:spcPct val="0"/>
                </a:spcBef>
              </a:pPr>
              <a:t>57</a:t>
            </a:fld>
            <a:endParaRPr lang="de-DE" altLang="fr-FR" sz="1400"/>
          </a:p>
        </p:txBody>
      </p:sp>
      <p:sp>
        <p:nvSpPr>
          <p:cNvPr id="1198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4664447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9BB9A2-64CD-4947-BEF0-32F9982B58FC}" type="slidenum">
              <a:rPr lang="de-DE" altLang="fr-FR" sz="1400" smtClean="0"/>
              <a:pPr>
                <a:spcBef>
                  <a:spcPct val="0"/>
                </a:spcBef>
              </a:pPr>
              <a:t>58</a:t>
            </a:fld>
            <a:endParaRPr lang="de-DE" altLang="fr-FR" sz="1400"/>
          </a:p>
        </p:txBody>
      </p:sp>
      <p:sp>
        <p:nvSpPr>
          <p:cNvPr id="1218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9594184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6B30D3-622F-4FAF-9A85-06CD563B6B5C}" type="slidenum">
              <a:rPr lang="de-DE" altLang="fr-FR" sz="1400" smtClean="0"/>
              <a:pPr>
                <a:spcBef>
                  <a:spcPct val="0"/>
                </a:spcBef>
              </a:pPr>
              <a:t>59</a:t>
            </a:fld>
            <a:endParaRPr lang="de-DE" altLang="fr-FR" sz="1400"/>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5758140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DE957E-6647-42E4-B7CE-14048312B962}" type="slidenum">
              <a:rPr lang="de-DE" altLang="fr-FR" sz="1400" smtClean="0"/>
              <a:pPr>
                <a:spcBef>
                  <a:spcPct val="0"/>
                </a:spcBef>
              </a:pPr>
              <a:t>60</a:t>
            </a:fld>
            <a:endParaRPr lang="de-DE" altLang="fr-FR"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1080143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3A82A0-4D13-411E-9D3D-92E9828EF46B}" type="slidenum">
              <a:rPr lang="de-DE" altLang="fr-FR" sz="1400" smtClean="0"/>
              <a:pPr>
                <a:spcBef>
                  <a:spcPct val="0"/>
                </a:spcBef>
              </a:pPr>
              <a:t>61</a:t>
            </a:fld>
            <a:endParaRPr lang="de-DE" altLang="fr-FR"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720841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FDFE6F-077E-45FF-9607-62D0B841D6A5}" type="slidenum">
              <a:rPr lang="de-DE" altLang="fr-FR" sz="1400" smtClean="0"/>
              <a:pPr>
                <a:spcBef>
                  <a:spcPct val="0"/>
                </a:spcBef>
              </a:pPr>
              <a:t>62</a:t>
            </a:fld>
            <a:endParaRPr lang="de-DE" altLang="fr-FR" sz="1400"/>
          </a:p>
        </p:txBody>
      </p:sp>
      <p:sp>
        <p:nvSpPr>
          <p:cNvPr id="1300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1576760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B006AA-1A90-411A-BA9F-806517C98BB1}" type="slidenum">
              <a:rPr lang="de-DE" altLang="fr-FR" sz="1400" smtClean="0"/>
              <a:pPr>
                <a:spcBef>
                  <a:spcPct val="0"/>
                </a:spcBef>
              </a:pPr>
              <a:t>63</a:t>
            </a:fld>
            <a:endParaRPr lang="de-DE" altLang="fr-FR" sz="1400"/>
          </a:p>
        </p:txBody>
      </p:sp>
      <p:sp>
        <p:nvSpPr>
          <p:cNvPr id="1320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37793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EB0476-AEE8-4042-8FAF-29C0538046A7}" type="slidenum">
              <a:rPr lang="de-DE" altLang="fr-FR" sz="1400" smtClean="0"/>
              <a:pPr>
                <a:spcBef>
                  <a:spcPct val="0"/>
                </a:spcBef>
              </a:pPr>
              <a:t>64</a:t>
            </a:fld>
            <a:endParaRPr lang="de-DE" altLang="fr-FR"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69891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EB0476-AEE8-4042-8FAF-29C0538046A7}" type="slidenum">
              <a:rPr lang="de-DE" altLang="fr-FR" sz="1400" smtClean="0"/>
              <a:pPr>
                <a:spcBef>
                  <a:spcPct val="0"/>
                </a:spcBef>
              </a:pPr>
              <a:t>65</a:t>
            </a:fld>
            <a:endParaRPr lang="de-DE" altLang="fr-FR"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69891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EB0476-AEE8-4042-8FAF-29C0538046A7}" type="slidenum">
              <a:rPr lang="de-DE" altLang="fr-FR" sz="1400" smtClean="0"/>
              <a:pPr>
                <a:spcBef>
                  <a:spcPct val="0"/>
                </a:spcBef>
              </a:pPr>
              <a:t>66</a:t>
            </a:fld>
            <a:endParaRPr lang="de-DE" altLang="fr-FR"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69891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EB0476-AEE8-4042-8FAF-29C0538046A7}" type="slidenum">
              <a:rPr lang="de-DE" altLang="fr-FR" sz="1400" smtClean="0"/>
              <a:pPr>
                <a:spcBef>
                  <a:spcPct val="0"/>
                </a:spcBef>
              </a:pPr>
              <a:t>67</a:t>
            </a:fld>
            <a:endParaRPr lang="de-DE" altLang="fr-FR"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69891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EB0476-AEE8-4042-8FAF-29C0538046A7}" type="slidenum">
              <a:rPr lang="de-DE" altLang="fr-FR" sz="1400" smtClean="0"/>
              <a:pPr>
                <a:spcBef>
                  <a:spcPct val="0"/>
                </a:spcBef>
              </a:pPr>
              <a:t>68</a:t>
            </a:fld>
            <a:endParaRPr lang="de-DE" altLang="fr-FR"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69891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EAB-F87C-4A3D-9F61-5C24A5A25095}" type="slidenum">
              <a:rPr lang="de-DE" altLang="fr-FR" sz="1400" smtClean="0"/>
              <a:pPr>
                <a:spcBef>
                  <a:spcPct val="0"/>
                </a:spcBef>
              </a:pPr>
              <a:t>69</a:t>
            </a:fld>
            <a:endParaRPr lang="de-DE" altLang="fr-FR"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9222880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EAB-F87C-4A3D-9F61-5C24A5A25095}" type="slidenum">
              <a:rPr lang="de-DE" altLang="fr-FR" sz="1400" smtClean="0"/>
              <a:pPr>
                <a:spcBef>
                  <a:spcPct val="0"/>
                </a:spcBef>
              </a:pPr>
              <a:t>70</a:t>
            </a:fld>
            <a:endParaRPr lang="de-DE" altLang="fr-FR"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9222880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45EAB-F87C-4A3D-9F61-5C24A5A25095}" type="slidenum">
              <a:rPr lang="de-DE" altLang="fr-FR" sz="1400" smtClean="0"/>
              <a:pPr>
                <a:spcBef>
                  <a:spcPct val="0"/>
                </a:spcBef>
              </a:pPr>
              <a:t>71</a:t>
            </a:fld>
            <a:endParaRPr lang="de-DE" altLang="fr-FR"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9222880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xfrm>
            <a:off x="141288" y="768350"/>
            <a:ext cx="6821487" cy="3836988"/>
          </a:xfrm>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18271460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EFF61A-A65B-4789-839E-B365BEB45323}" type="slidenum">
              <a:rPr lang="de-DE" altLang="he-IL" sz="1300">
                <a:solidFill>
                  <a:srgbClr val="000000"/>
                </a:solidFill>
              </a:rPr>
              <a:pPr>
                <a:spcBef>
                  <a:spcPct val="0"/>
                </a:spcBef>
              </a:pPr>
              <a:t>74</a:t>
            </a:fld>
            <a:endParaRPr lang="de-DE" altLang="he-IL"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343895188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1E0B56-1426-4DD5-863B-987B94FEA93C}" type="slidenum">
              <a:rPr lang="de-DE" altLang="he-IL" sz="1300">
                <a:solidFill>
                  <a:srgbClr val="000000"/>
                </a:solidFill>
              </a:rPr>
              <a:pPr>
                <a:spcBef>
                  <a:spcPct val="0"/>
                </a:spcBef>
              </a:pPr>
              <a:t>75</a:t>
            </a:fld>
            <a:endParaRPr lang="de-DE" altLang="he-IL"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8610992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0CF402-C898-4719-94B6-84A1F897694E}" type="slidenum">
              <a:rPr lang="de-DE" altLang="he-IL" sz="1300">
                <a:solidFill>
                  <a:srgbClr val="000000"/>
                </a:solidFill>
              </a:rPr>
              <a:pPr>
                <a:spcBef>
                  <a:spcPct val="0"/>
                </a:spcBef>
              </a:pPr>
              <a:t>76</a:t>
            </a:fld>
            <a:endParaRPr lang="de-DE" altLang="he-IL" sz="1300">
              <a:solidFill>
                <a:srgbClr val="000000"/>
              </a:solidFill>
            </a:endParaRPr>
          </a:p>
        </p:txBody>
      </p:sp>
      <p:sp>
        <p:nvSpPr>
          <p:cNvPr id="303107" name="Rectangle 2"/>
          <p:cNvSpPr>
            <a:spLocks noGrp="1" noRot="1" noChangeAspect="1" noChangeArrowheads="1" noTextEdit="1"/>
          </p:cNvSpPr>
          <p:nvPr>
            <p:ph type="sldImg"/>
          </p:nvPr>
        </p:nvSpPr>
        <p:spPr>
          <a:xfrm>
            <a:off x="138113" y="768350"/>
            <a:ext cx="6824662"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7155184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0CF402-C898-4719-94B6-84A1F897694E}" type="slidenum">
              <a:rPr lang="de-DE" altLang="he-IL" sz="1300">
                <a:solidFill>
                  <a:srgbClr val="000000"/>
                </a:solidFill>
              </a:rPr>
              <a:pPr>
                <a:spcBef>
                  <a:spcPct val="0"/>
                </a:spcBef>
              </a:pPr>
              <a:t>77</a:t>
            </a:fld>
            <a:endParaRPr lang="de-DE" altLang="he-IL" sz="1300">
              <a:solidFill>
                <a:srgbClr val="000000"/>
              </a:solidFill>
            </a:endParaRPr>
          </a:p>
        </p:txBody>
      </p:sp>
      <p:sp>
        <p:nvSpPr>
          <p:cNvPr id="303107" name="Rectangle 2"/>
          <p:cNvSpPr>
            <a:spLocks noGrp="1" noRot="1" noChangeAspect="1" noChangeArrowheads="1" noTextEdit="1"/>
          </p:cNvSpPr>
          <p:nvPr>
            <p:ph type="sldImg"/>
          </p:nvPr>
        </p:nvSpPr>
        <p:spPr>
          <a:xfrm>
            <a:off x="138113" y="768350"/>
            <a:ext cx="6824662"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17155184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A69B1A-5CB2-4929-A87C-AE03DA47A72D}" type="slidenum">
              <a:rPr lang="de-DE" altLang="he-IL" sz="1300">
                <a:solidFill>
                  <a:srgbClr val="000000"/>
                </a:solidFill>
              </a:rPr>
              <a:pPr>
                <a:spcBef>
                  <a:spcPct val="0"/>
                </a:spcBef>
              </a:pPr>
              <a:t>78</a:t>
            </a:fld>
            <a:endParaRPr lang="de-DE" altLang="he-IL"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5700782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A69B1A-5CB2-4929-A87C-AE03DA47A72D}" type="slidenum">
              <a:rPr lang="de-DE" altLang="he-IL" sz="1300">
                <a:solidFill>
                  <a:srgbClr val="000000"/>
                </a:solidFill>
              </a:rPr>
              <a:pPr>
                <a:spcBef>
                  <a:spcPct val="0"/>
                </a:spcBef>
              </a:pPr>
              <a:t>79</a:t>
            </a:fld>
            <a:endParaRPr lang="de-DE" altLang="he-IL" sz="1300">
              <a:solidFill>
                <a:srgbClr val="000000"/>
              </a:solidFill>
            </a:endParaRPr>
          </a:p>
        </p:txBody>
      </p:sp>
      <p:sp>
        <p:nvSpPr>
          <p:cNvPr id="307203" name="Rectangle 2"/>
          <p:cNvSpPr>
            <a:spLocks noGrp="1" noRot="1" noChangeAspect="1" noChangeArrowheads="1" noTextEdit="1"/>
          </p:cNvSpPr>
          <p:nvPr>
            <p:ph type="sldImg"/>
          </p:nvPr>
        </p:nvSpPr>
        <p:spPr>
          <a:xfrm>
            <a:off x="138113" y="768350"/>
            <a:ext cx="6824662" cy="3836988"/>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he-IL"/>
          </a:p>
        </p:txBody>
      </p:sp>
    </p:spTree>
    <p:extLst>
      <p:ext uri="{BB962C8B-B14F-4D97-AF65-F5344CB8AC3E}">
        <p14:creationId xmlns:p14="http://schemas.microsoft.com/office/powerpoint/2010/main" val="25700782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spcBef>
                <a:spcPct val="30000"/>
              </a:spcBef>
              <a:defRPr sz="1200">
                <a:solidFill>
                  <a:schemeClr val="tx1"/>
                </a:solidFill>
                <a:latin typeface="Times New Roman" panose="02020603050405020304" pitchFamily="18" charset="0"/>
              </a:defRPr>
            </a:lvl1pPr>
            <a:lvl2pPr marL="770736" indent="-296437" defTabSz="989771">
              <a:spcBef>
                <a:spcPct val="30000"/>
              </a:spcBef>
              <a:defRPr sz="1200">
                <a:solidFill>
                  <a:schemeClr val="tx1"/>
                </a:solidFill>
                <a:latin typeface="Times New Roman" panose="02020603050405020304" pitchFamily="18" charset="0"/>
              </a:defRPr>
            </a:lvl2pPr>
            <a:lvl3pPr marL="1185748" indent="-237150" defTabSz="989771">
              <a:spcBef>
                <a:spcPct val="30000"/>
              </a:spcBef>
              <a:defRPr sz="1200">
                <a:solidFill>
                  <a:schemeClr val="tx1"/>
                </a:solidFill>
                <a:latin typeface="Times New Roman" panose="02020603050405020304" pitchFamily="18" charset="0"/>
              </a:defRPr>
            </a:lvl3pPr>
            <a:lvl4pPr marL="1660047" indent="-237150" defTabSz="989771">
              <a:spcBef>
                <a:spcPct val="30000"/>
              </a:spcBef>
              <a:defRPr sz="1200">
                <a:solidFill>
                  <a:schemeClr val="tx1"/>
                </a:solidFill>
                <a:latin typeface="Times New Roman" panose="02020603050405020304" pitchFamily="18" charset="0"/>
              </a:defRPr>
            </a:lvl4pPr>
            <a:lvl5pPr marL="2134347" indent="-237150" defTabSz="989771">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2ECDE6-E9EB-45C0-BAD1-032594AEE4C6}" type="slidenum">
              <a:rPr lang="de-DE" altLang="he-IL" sz="1300">
                <a:solidFill>
                  <a:srgbClr val="000000"/>
                </a:solidFill>
              </a:rPr>
              <a:pPr>
                <a:spcBef>
                  <a:spcPct val="0"/>
                </a:spcBef>
              </a:pPr>
              <a:t>80</a:t>
            </a:fld>
            <a:endParaRPr lang="de-DE" altLang="he-IL" sz="1300">
              <a:solidFill>
                <a:srgbClr val="000000"/>
              </a:solidFill>
            </a:endParaRPr>
          </a:p>
        </p:txBody>
      </p:sp>
      <p:sp>
        <p:nvSpPr>
          <p:cNvPr id="309251" name="Rectangle 2"/>
          <p:cNvSpPr>
            <a:spLocks noGrp="1" noRot="1" noChangeAspect="1" noChangeArrowheads="1" noTextEdit="1"/>
          </p:cNvSpPr>
          <p:nvPr>
            <p:ph type="sldImg"/>
          </p:nvPr>
        </p:nvSpPr>
        <p:spPr>
          <a:xfrm>
            <a:off x="138113" y="768350"/>
            <a:ext cx="6824662" cy="3836988"/>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1998603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Folienbildplatzhalter 1"/>
          <p:cNvSpPr>
            <a:spLocks noGrp="1" noRot="1" noChangeAspect="1" noTextEdit="1"/>
          </p:cNvSpPr>
          <p:nvPr>
            <p:ph type="sldImg"/>
          </p:nvPr>
        </p:nvSpPr>
        <p:spPr>
          <a:xfrm>
            <a:off x="138113" y="768350"/>
            <a:ext cx="6824662" cy="3836988"/>
          </a:xfrm>
          <a:ln/>
        </p:spPr>
      </p:sp>
      <p:sp>
        <p:nvSpPr>
          <p:cNvPr id="3112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13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defRPr sz="4100">
                <a:solidFill>
                  <a:schemeClr val="tx1"/>
                </a:solidFill>
                <a:latin typeface="Times New Roman" panose="02020603050405020304" pitchFamily="18" charset="0"/>
              </a:defRPr>
            </a:lvl1pPr>
            <a:lvl2pPr marL="770736" indent="-296437" defTabSz="989771">
              <a:defRPr sz="4100">
                <a:solidFill>
                  <a:schemeClr val="tx1"/>
                </a:solidFill>
                <a:latin typeface="Times New Roman" panose="02020603050405020304" pitchFamily="18" charset="0"/>
              </a:defRPr>
            </a:lvl2pPr>
            <a:lvl3pPr marL="1185748" indent="-237150" defTabSz="989771">
              <a:defRPr sz="4100">
                <a:solidFill>
                  <a:schemeClr val="tx1"/>
                </a:solidFill>
                <a:latin typeface="Times New Roman" panose="02020603050405020304" pitchFamily="18" charset="0"/>
              </a:defRPr>
            </a:lvl3pPr>
            <a:lvl4pPr marL="1660047" indent="-237150" defTabSz="989771">
              <a:defRPr sz="4100">
                <a:solidFill>
                  <a:schemeClr val="tx1"/>
                </a:solidFill>
                <a:latin typeface="Times New Roman" panose="02020603050405020304" pitchFamily="18" charset="0"/>
              </a:defRPr>
            </a:lvl4pPr>
            <a:lvl5pPr marL="2134347" indent="-237150" defTabSz="989771">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fld id="{17339A2F-0F2F-4F42-A99B-76DBD929B4C7}" type="slidenum">
              <a:rPr lang="de-DE" altLang="he-IL" sz="1300">
                <a:solidFill>
                  <a:srgbClr val="000000"/>
                </a:solidFill>
              </a:rPr>
              <a:pPr/>
              <a:t>81</a:t>
            </a:fld>
            <a:endParaRPr lang="de-DE" altLang="he-IL" sz="1300">
              <a:solidFill>
                <a:srgbClr val="000000"/>
              </a:solidFill>
            </a:endParaRPr>
          </a:p>
        </p:txBody>
      </p:sp>
    </p:spTree>
    <p:extLst>
      <p:ext uri="{BB962C8B-B14F-4D97-AF65-F5344CB8AC3E}">
        <p14:creationId xmlns:p14="http://schemas.microsoft.com/office/powerpoint/2010/main" val="36922783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Folienbildplatzhalter 1"/>
          <p:cNvSpPr>
            <a:spLocks noGrp="1" noRot="1" noChangeAspect="1" noTextEdit="1"/>
          </p:cNvSpPr>
          <p:nvPr>
            <p:ph type="sldImg"/>
          </p:nvPr>
        </p:nvSpPr>
        <p:spPr>
          <a:xfrm>
            <a:off x="138113" y="768350"/>
            <a:ext cx="6824662" cy="3836988"/>
          </a:xfrm>
          <a:ln/>
        </p:spPr>
      </p:sp>
      <p:sp>
        <p:nvSpPr>
          <p:cNvPr id="3133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33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defRPr sz="4100">
                <a:solidFill>
                  <a:schemeClr val="tx1"/>
                </a:solidFill>
                <a:latin typeface="Times New Roman" panose="02020603050405020304" pitchFamily="18" charset="0"/>
              </a:defRPr>
            </a:lvl1pPr>
            <a:lvl2pPr marL="770736" indent="-296437" defTabSz="989771">
              <a:defRPr sz="4100">
                <a:solidFill>
                  <a:schemeClr val="tx1"/>
                </a:solidFill>
                <a:latin typeface="Times New Roman" panose="02020603050405020304" pitchFamily="18" charset="0"/>
              </a:defRPr>
            </a:lvl2pPr>
            <a:lvl3pPr marL="1185748" indent="-237150" defTabSz="989771">
              <a:defRPr sz="4100">
                <a:solidFill>
                  <a:schemeClr val="tx1"/>
                </a:solidFill>
                <a:latin typeface="Times New Roman" panose="02020603050405020304" pitchFamily="18" charset="0"/>
              </a:defRPr>
            </a:lvl3pPr>
            <a:lvl4pPr marL="1660047" indent="-237150" defTabSz="989771">
              <a:defRPr sz="4100">
                <a:solidFill>
                  <a:schemeClr val="tx1"/>
                </a:solidFill>
                <a:latin typeface="Times New Roman" panose="02020603050405020304" pitchFamily="18" charset="0"/>
              </a:defRPr>
            </a:lvl4pPr>
            <a:lvl5pPr marL="2134347" indent="-237150" defTabSz="989771">
              <a:defRPr sz="4100">
                <a:solidFill>
                  <a:schemeClr val="tx1"/>
                </a:solidFill>
                <a:latin typeface="Times New Roman" panose="02020603050405020304" pitchFamily="18" charset="0"/>
              </a:defRPr>
            </a:lvl5pPr>
            <a:lvl6pPr marL="2608646" indent="-237150" defTabSz="989771" eaLnBrk="0" fontAlgn="base" hangingPunct="0">
              <a:spcBef>
                <a:spcPct val="0"/>
              </a:spcBef>
              <a:spcAft>
                <a:spcPct val="0"/>
              </a:spcAft>
              <a:defRPr sz="4100">
                <a:solidFill>
                  <a:schemeClr val="tx1"/>
                </a:solidFill>
                <a:latin typeface="Times New Roman" panose="02020603050405020304" pitchFamily="18" charset="0"/>
              </a:defRPr>
            </a:lvl6pPr>
            <a:lvl7pPr marL="3082945" indent="-237150" defTabSz="989771" eaLnBrk="0" fontAlgn="base" hangingPunct="0">
              <a:spcBef>
                <a:spcPct val="0"/>
              </a:spcBef>
              <a:spcAft>
                <a:spcPct val="0"/>
              </a:spcAft>
              <a:defRPr sz="4100">
                <a:solidFill>
                  <a:schemeClr val="tx1"/>
                </a:solidFill>
                <a:latin typeface="Times New Roman" panose="02020603050405020304" pitchFamily="18" charset="0"/>
              </a:defRPr>
            </a:lvl7pPr>
            <a:lvl8pPr marL="3557245" indent="-237150" defTabSz="989771" eaLnBrk="0" fontAlgn="base" hangingPunct="0">
              <a:spcBef>
                <a:spcPct val="0"/>
              </a:spcBef>
              <a:spcAft>
                <a:spcPct val="0"/>
              </a:spcAft>
              <a:defRPr sz="4100">
                <a:solidFill>
                  <a:schemeClr val="tx1"/>
                </a:solidFill>
                <a:latin typeface="Times New Roman" panose="02020603050405020304" pitchFamily="18" charset="0"/>
              </a:defRPr>
            </a:lvl8pPr>
            <a:lvl9pPr marL="4031544" indent="-237150" defTabSz="989771" eaLnBrk="0" fontAlgn="base" hangingPunct="0">
              <a:spcBef>
                <a:spcPct val="0"/>
              </a:spcBef>
              <a:spcAft>
                <a:spcPct val="0"/>
              </a:spcAft>
              <a:defRPr sz="4100">
                <a:solidFill>
                  <a:schemeClr val="tx1"/>
                </a:solidFill>
                <a:latin typeface="Times New Roman" panose="02020603050405020304" pitchFamily="18" charset="0"/>
              </a:defRPr>
            </a:lvl9pPr>
          </a:lstStyle>
          <a:p>
            <a:fld id="{9E7B389F-56BA-4797-BCAB-53E6E4C37761}" type="slidenum">
              <a:rPr lang="de-DE" altLang="he-IL" sz="1300">
                <a:solidFill>
                  <a:srgbClr val="000000"/>
                </a:solidFill>
              </a:rPr>
              <a:pPr/>
              <a:t>82</a:t>
            </a:fld>
            <a:endParaRPr lang="de-DE" altLang="he-IL" sz="1300">
              <a:solidFill>
                <a:srgbClr val="000000"/>
              </a:solidFill>
            </a:endParaRPr>
          </a:p>
        </p:txBody>
      </p:sp>
    </p:spTree>
    <p:extLst>
      <p:ext uri="{BB962C8B-B14F-4D97-AF65-F5344CB8AC3E}">
        <p14:creationId xmlns:p14="http://schemas.microsoft.com/office/powerpoint/2010/main" val="687413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7 – קפיצה למסקנות 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1A2917A-6488-4069-AD66-A3E2204CA847}" type="slidenum">
              <a:rPr lang="de-DE"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A2917A-6488-4069-AD66-A3E2204CA847}"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1A2917A-6488-4069-AD66-A3E2204CA847}" type="slidenum">
              <a:rPr lang="de-DE"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7 – קפיצה למסקנות 2</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baseline="0">
                <a:solidFill>
                  <a:schemeClr val="tx1"/>
                </a:solidFill>
                <a:latin typeface="+mj-lt"/>
                <a:cs typeface="+mn-cs"/>
              </a:defRPr>
            </a:lvl1p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91A2917A-6488-4069-AD66-A3E2204CA847}" type="slidenum">
              <a:rPr lang="de-DE"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latin typeface="+mn-lt"/>
                <a:ea typeface="+mn-ea"/>
                <a:cs typeface="+mn-cs"/>
              </a:rPr>
              <a:t>–</a:t>
            </a:r>
            <a:r>
              <a:rPr lang="en-US" altLang="de-DE" dirty="0">
                <a:latin typeface="+mn-lt"/>
                <a:ea typeface="+mn-ea"/>
                <a:cs typeface="+mn-cs"/>
              </a:rPr>
              <a:t> MCT 7 A</a:t>
            </a:r>
            <a:r>
              <a:rPr lang="he-IL" altLang="de-DE" dirty="0">
                <a:latin typeface="+mn-lt"/>
                <a:ea typeface="+mn-ea"/>
                <a:cs typeface="+mn-cs"/>
              </a:rPr>
              <a:t>קפיצה למסקנות 2</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12</a:t>
            </a:r>
            <a:r>
              <a:rPr lang="nl-NL" sz="160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20429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10242" name="Rectangle 5"/>
          <p:cNvSpPr>
            <a:spLocks noGrp="1" noChangeArrowheads="1"/>
          </p:cNvSpPr>
          <p:nvPr>
            <p:ph idx="1"/>
          </p:nvPr>
        </p:nvSpPr>
        <p:spPr/>
        <p:txBody>
          <a:bodyPr>
            <a:noAutofit/>
          </a:bodyPr>
          <a:lstStyle/>
          <a:p>
            <a:pPr rtl="1" eaLnBrk="1" hangingPunct="1"/>
            <a:r>
              <a:rPr lang="he-IL" altLang="fr-FR" sz="2400" dirty="0">
                <a:solidFill>
                  <a:srgbClr val="333333"/>
                </a:solidFill>
              </a:rPr>
              <a:t>לעיתים קרובות אנחנו מסיקים מסקנות מבלי לדעת את האמת המלאה</a:t>
            </a:r>
            <a:endParaRPr lang="en-US" altLang="fr-FR" sz="2400" dirty="0">
              <a:solidFill>
                <a:srgbClr val="333333"/>
              </a:solidFill>
            </a:endParaRPr>
          </a:p>
          <a:p>
            <a:pPr marL="342900" indent="-342900" rtl="1" eaLnBrk="1" hangingPunct="1">
              <a:buClr>
                <a:srgbClr val="333333"/>
              </a:buClr>
              <a:buSzPct val="80000"/>
              <a:buFont typeface="WingDings"/>
              <a:buChar char=""/>
            </a:pPr>
            <a:r>
              <a:rPr lang="he-IL" altLang="fr-FR" sz="2400" dirty="0">
                <a:solidFill>
                  <a:srgbClr val="333333"/>
                </a:solidFill>
              </a:rPr>
              <a:t>סיבות/יתרונות: </a:t>
            </a:r>
            <a:r>
              <a:rPr lang="he-IL" altLang="fr-FR" sz="2400" dirty="0">
                <a:solidFill>
                  <a:srgbClr val="004992"/>
                </a:solidFill>
              </a:rPr>
              <a:t>??? </a:t>
            </a:r>
            <a:r>
              <a:rPr lang="he-IL" altLang="fr-FR" sz="2400" dirty="0">
                <a:solidFill>
                  <a:srgbClr val="FFFFFF"/>
                </a:solidFill>
              </a:rPr>
              <a:t>חסכון בזמן, נותן הרגשת ביטחון, נראה החלטי ומוכשר בעייני </a:t>
            </a:r>
            <a:r>
              <a:rPr lang="he-IL" altLang="fr-FR" sz="2400">
                <a:solidFill>
                  <a:srgbClr val="FFFFFF"/>
                </a:solidFill>
              </a:rPr>
              <a:t>אחרים (”החלטה </a:t>
            </a:r>
            <a:r>
              <a:rPr lang="he-IL" altLang="fr-FR" sz="2400" dirty="0">
                <a:solidFill>
                  <a:srgbClr val="FFFFFF"/>
                </a:solidFill>
              </a:rPr>
              <a:t>שגויה עדיפה על </a:t>
            </a:r>
            <a:r>
              <a:rPr lang="he-IL" altLang="fr-FR" sz="2400">
                <a:solidFill>
                  <a:srgbClr val="FFFFFF"/>
                </a:solidFill>
              </a:rPr>
              <a:t>אי החלטה“)</a:t>
            </a:r>
            <a:endParaRPr lang="he-IL" altLang="fr-FR" sz="2400" dirty="0">
              <a:solidFill>
                <a:srgbClr val="FFFFFF"/>
              </a:solidFill>
            </a:endParaRPr>
          </a:p>
          <a:p>
            <a:pPr marL="342900" indent="-342900" rtl="1" eaLnBrk="1" hangingPunct="1">
              <a:buClr>
                <a:srgbClr val="333333"/>
              </a:buClr>
              <a:buSzPct val="80000"/>
              <a:buFont typeface="WingDings"/>
              <a:buChar char=""/>
            </a:pPr>
            <a:r>
              <a:rPr lang="he-IL" altLang="fr-FR" sz="2400" dirty="0">
                <a:solidFill>
                  <a:srgbClr val="333333"/>
                </a:solidFill>
              </a:rPr>
              <a:t>חסרונות: </a:t>
            </a:r>
            <a:r>
              <a:rPr lang="he-IL" altLang="fr-FR" sz="2400" dirty="0">
                <a:solidFill>
                  <a:srgbClr val="004992"/>
                </a:solidFill>
              </a:rPr>
              <a:t>??? </a:t>
            </a:r>
            <a:r>
              <a:rPr lang="he-IL" altLang="fr-FR" sz="2400" dirty="0">
                <a:solidFill>
                  <a:srgbClr val="FFFFFF"/>
                </a:solidFill>
              </a:rPr>
              <a:t>סיכון בקבלת החלטה שגויה או מסוכנת</a:t>
            </a:r>
            <a:endParaRPr lang="en-US" altLang="fr-FR" sz="2400" dirty="0">
              <a:solidFill>
                <a:srgbClr val="FFFFFF"/>
              </a:solidFill>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6C86A5FA-D8AA-4280-AC0E-CEB875905856}"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10242" name="Rectangle 5"/>
          <p:cNvSpPr>
            <a:spLocks noGrp="1" noChangeArrowheads="1"/>
          </p:cNvSpPr>
          <p:nvPr>
            <p:ph idx="1"/>
          </p:nvPr>
        </p:nvSpPr>
        <p:spPr/>
        <p:txBody>
          <a:bodyPr>
            <a:noAutofit/>
          </a:bodyPr>
          <a:lstStyle/>
          <a:p>
            <a:pPr rtl="1" eaLnBrk="1" hangingPunct="1"/>
            <a:r>
              <a:rPr lang="he-IL" altLang="fr-FR" sz="2400" dirty="0">
                <a:solidFill>
                  <a:srgbClr val="333333"/>
                </a:solidFill>
              </a:rPr>
              <a:t>לעיתים קרובות אנחנו מסיקים מסקנות מבלי לדעת את האמת המלאה</a:t>
            </a:r>
            <a:endParaRPr lang="en-US" altLang="fr-FR" sz="2400" dirty="0">
              <a:solidFill>
                <a:srgbClr val="333333"/>
              </a:solidFill>
            </a:endParaRPr>
          </a:p>
          <a:p>
            <a:pPr marL="342900" indent="-342900" rtl="1" eaLnBrk="1" hangingPunct="1">
              <a:buClr>
                <a:srgbClr val="000000"/>
              </a:buClr>
              <a:buSzPct val="80000"/>
              <a:buFont typeface="WingDings"/>
              <a:buChar char=""/>
            </a:pPr>
            <a:r>
              <a:rPr lang="he-IL" altLang="fr-FR" sz="2400" dirty="0">
                <a:solidFill>
                  <a:srgbClr val="333333"/>
                </a:solidFill>
              </a:rPr>
              <a:t>סיבות/יתרונות: </a:t>
            </a:r>
            <a:r>
              <a:rPr lang="he-IL" altLang="fr-FR" sz="2400" dirty="0">
                <a:solidFill>
                  <a:srgbClr val="004992"/>
                </a:solidFill>
              </a:rPr>
              <a:t>חסכון בזמן, נותן הרגשת ביטחון, נראה החלטי ומוכשר בעייני </a:t>
            </a:r>
            <a:r>
              <a:rPr lang="he-IL" altLang="fr-FR" sz="2400">
                <a:solidFill>
                  <a:srgbClr val="004992"/>
                </a:solidFill>
              </a:rPr>
              <a:t>אחרים (”החלטה </a:t>
            </a:r>
            <a:r>
              <a:rPr lang="he-IL" altLang="fr-FR" sz="2400" dirty="0">
                <a:solidFill>
                  <a:srgbClr val="004992"/>
                </a:solidFill>
              </a:rPr>
              <a:t>שגויה עדיפה על </a:t>
            </a:r>
            <a:r>
              <a:rPr lang="he-IL" altLang="fr-FR" sz="2400">
                <a:solidFill>
                  <a:srgbClr val="004992"/>
                </a:solidFill>
              </a:rPr>
              <a:t>אי החלטה“)</a:t>
            </a:r>
            <a:endParaRPr lang="he-IL" altLang="fr-FR" sz="2400" dirty="0">
              <a:solidFill>
                <a:srgbClr val="004992"/>
              </a:solidFill>
            </a:endParaRPr>
          </a:p>
          <a:p>
            <a:pPr marL="342900" indent="-342900">
              <a:buClr>
                <a:srgbClr val="333333"/>
              </a:buClr>
              <a:buSzPct val="80000"/>
              <a:buFont typeface="WingDings"/>
              <a:buChar char=""/>
            </a:pPr>
            <a:r>
              <a:rPr lang="he-IL" altLang="fr-FR" sz="2400" dirty="0">
                <a:solidFill>
                  <a:srgbClr val="333333"/>
                </a:solidFill>
              </a:rPr>
              <a:t>חסרונות: </a:t>
            </a:r>
            <a:r>
              <a:rPr lang="he-IL" altLang="fr-FR" sz="2400" dirty="0">
                <a:solidFill>
                  <a:srgbClr val="004992"/>
                </a:solidFill>
              </a:rPr>
              <a:t>??? </a:t>
            </a:r>
            <a:r>
              <a:rPr lang="he-IL" altLang="fr-FR" sz="2400" dirty="0">
                <a:solidFill>
                  <a:srgbClr val="FFFFFF"/>
                </a:solidFill>
              </a:rPr>
              <a:t>סיכון בקבלת החלטה שגויה או מסוכנת</a:t>
            </a:r>
            <a:endParaRPr lang="en-US" altLang="fr-FR" sz="2400" dirty="0">
              <a:solidFill>
                <a:srgbClr val="FFFFFF"/>
              </a:solidFill>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6C86A5FA-D8AA-4280-AC0E-CEB875905856}" type="slidenum">
              <a:rPr lang="de-DE" altLang="de-DE" smtClean="0"/>
              <a:pPr>
                <a:defRPr/>
              </a:pPr>
              <a:t>3</a:t>
            </a:fld>
            <a:endParaRPr lang="de-DE" altLang="de-DE"/>
          </a:p>
        </p:txBody>
      </p:sp>
    </p:spTree>
    <p:extLst>
      <p:ext uri="{BB962C8B-B14F-4D97-AF65-F5344CB8AC3E}">
        <p14:creationId xmlns:p14="http://schemas.microsoft.com/office/powerpoint/2010/main" val="728910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a:t>
            </a:r>
            <a:endParaRPr lang="en-US" sz="3600">
              <a:latin typeface="+mn-lt"/>
              <a:ea typeface="+mn-ea"/>
              <a:cs typeface="+mn-cs"/>
            </a:endParaRPr>
          </a:p>
        </p:txBody>
      </p:sp>
      <p:sp>
        <p:nvSpPr>
          <p:cNvPr id="10242" name="Rectangle 5"/>
          <p:cNvSpPr>
            <a:spLocks noGrp="1" noChangeArrowheads="1"/>
          </p:cNvSpPr>
          <p:nvPr>
            <p:ph idx="1"/>
          </p:nvPr>
        </p:nvSpPr>
        <p:spPr/>
        <p:txBody>
          <a:bodyPr>
            <a:noAutofit/>
          </a:bodyPr>
          <a:lstStyle/>
          <a:p>
            <a:pPr rtl="1" eaLnBrk="1" hangingPunct="1"/>
            <a:r>
              <a:rPr lang="he-IL" altLang="fr-FR" sz="2400" dirty="0">
                <a:solidFill>
                  <a:srgbClr val="333333"/>
                </a:solidFill>
              </a:rPr>
              <a:t>לעיתים קרובות אנחנו מסיקים מסקנות מבלי לדעת את האמת המלאה</a:t>
            </a:r>
            <a:endParaRPr lang="en-US" altLang="fr-FR" sz="2400" dirty="0">
              <a:solidFill>
                <a:srgbClr val="333333"/>
              </a:solidFill>
            </a:endParaRPr>
          </a:p>
          <a:p>
            <a:pPr marL="342900" indent="-342900" rtl="1" eaLnBrk="1" hangingPunct="1">
              <a:buClr>
                <a:srgbClr val="000000"/>
              </a:buClr>
              <a:buSzPct val="80000"/>
              <a:buFont typeface="WingDings"/>
              <a:buChar char=""/>
            </a:pPr>
            <a:r>
              <a:rPr lang="he-IL" altLang="fr-FR" sz="2400" dirty="0">
                <a:solidFill>
                  <a:srgbClr val="333333"/>
                </a:solidFill>
              </a:rPr>
              <a:t>סיבות/יתרונות: </a:t>
            </a:r>
            <a:r>
              <a:rPr lang="he-IL" altLang="fr-FR" sz="2400" dirty="0">
                <a:solidFill>
                  <a:srgbClr val="004992"/>
                </a:solidFill>
              </a:rPr>
              <a:t>חסכון בזמן, נותן הרגשת ביטחון, נראה החלטי ומוכשר בעייני </a:t>
            </a:r>
            <a:r>
              <a:rPr lang="he-IL" altLang="fr-FR" sz="2400">
                <a:solidFill>
                  <a:srgbClr val="004992"/>
                </a:solidFill>
              </a:rPr>
              <a:t>אחרים (”החלטה </a:t>
            </a:r>
            <a:r>
              <a:rPr lang="he-IL" altLang="fr-FR" sz="2400" dirty="0">
                <a:solidFill>
                  <a:srgbClr val="004992"/>
                </a:solidFill>
              </a:rPr>
              <a:t>שגויה עדיפה על </a:t>
            </a:r>
            <a:r>
              <a:rPr lang="he-IL" altLang="fr-FR" sz="2400">
                <a:solidFill>
                  <a:srgbClr val="004992"/>
                </a:solidFill>
              </a:rPr>
              <a:t>אי החלטה“)</a:t>
            </a:r>
            <a:endParaRPr lang="he-IL" altLang="fr-FR" sz="2400" dirty="0">
              <a:solidFill>
                <a:srgbClr val="004992"/>
              </a:solidFill>
            </a:endParaRPr>
          </a:p>
          <a:p>
            <a:pPr marL="342900" indent="-342900" rtl="1" eaLnBrk="1" hangingPunct="1">
              <a:buClr>
                <a:srgbClr val="333333"/>
              </a:buClr>
              <a:buSzPct val="80000"/>
              <a:buFont typeface="WingDings"/>
              <a:buChar char=""/>
            </a:pPr>
            <a:r>
              <a:rPr lang="he-IL" altLang="fr-FR" sz="2400" dirty="0">
                <a:solidFill>
                  <a:srgbClr val="333333"/>
                </a:solidFill>
              </a:rPr>
              <a:t>חסרונות: </a:t>
            </a:r>
            <a:r>
              <a:rPr lang="he-IL" altLang="fr-FR" sz="2400" dirty="0">
                <a:solidFill>
                  <a:srgbClr val="004992"/>
                </a:solidFill>
              </a:rPr>
              <a:t>סיכון בקבלת החלטה שגויה או מסוכנת</a:t>
            </a:r>
            <a:endParaRPr lang="en-US" altLang="fr-FR" sz="2400" dirty="0">
              <a:solidFill>
                <a:srgbClr val="004992"/>
              </a:solidFill>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6C86A5FA-D8AA-4280-AC0E-CEB875905856}" type="slidenum">
              <a:rPr lang="de-DE" altLang="de-DE" smtClean="0"/>
              <a:pPr>
                <a:defRPr/>
              </a:pPr>
              <a:t>4</a:t>
            </a:fld>
            <a:endParaRPr lang="de-DE" altLang="de-DE"/>
          </a:p>
        </p:txBody>
      </p:sp>
    </p:spTree>
    <p:extLst>
      <p:ext uri="{BB962C8B-B14F-4D97-AF65-F5344CB8AC3E}">
        <p14:creationId xmlns:p14="http://schemas.microsoft.com/office/powerpoint/2010/main" val="2537522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a:t>
            </a:r>
            <a:br>
              <a:rPr lang="he-IL" sz="3600">
                <a:solidFill>
                  <a:srgbClr val="004992"/>
                </a:solidFill>
                <a:latin typeface="+mn-lt"/>
                <a:ea typeface="+mn-ea"/>
                <a:cs typeface="+mn-cs"/>
              </a:rPr>
            </a:br>
            <a:r>
              <a:rPr lang="he-IL">
                <a:solidFill>
                  <a:srgbClr val="004992"/>
                </a:solidFill>
                <a:latin typeface="+mn-lt"/>
                <a:ea typeface="+mn-ea"/>
                <a:cs typeface="+mn-cs"/>
              </a:rPr>
              <a:t>באילו מצבים אנחנו מסיקים מסקנות מבלי לדעת את האמת כולה?</a:t>
            </a:r>
            <a:endParaRPr lang="en-US" dirty="0">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830371321"/>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מתי?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דוגמה</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 כשיש לנו גישה מוגבלת למידע.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כאשר יש לנו נסיון קודם אשר ממנו אנו מכלילים.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כשההחלטה לא ממש משנה.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2CD5827D-9173-4B1D-A3E2-C9D8F5D7C71E}"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a:t>
            </a:r>
            <a:br>
              <a:rPr lang="he-IL" sz="3600">
                <a:solidFill>
                  <a:srgbClr val="004992"/>
                </a:solidFill>
                <a:latin typeface="+mn-lt"/>
                <a:ea typeface="+mn-ea"/>
                <a:cs typeface="+mn-cs"/>
              </a:rPr>
            </a:br>
            <a:r>
              <a:rPr lang="he-IL">
                <a:solidFill>
                  <a:srgbClr val="004992"/>
                </a:solidFill>
                <a:latin typeface="+mn-lt"/>
                <a:ea typeface="+mn-ea"/>
                <a:cs typeface="+mn-cs"/>
              </a:rPr>
              <a:t>באילו מצבים אנחנו מסיקים מסקנות מבלי לדעת את האמת כולה?</a:t>
            </a:r>
            <a:endParaRPr lang="en-US" dirty="0">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306321707"/>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מתי?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דוגמה</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 </a:t>
                      </a:r>
                      <a:r>
                        <a:rPr kumimoji="0" lang="he-IL" sz="2400" b="0" i="0" u="none" strike="noStrike" cap="none" normalizeH="0" baseline="0">
                          <a:ln>
                            <a:noFill/>
                          </a:ln>
                          <a:solidFill>
                            <a:srgbClr val="333333"/>
                          </a:solidFill>
                          <a:effectLst/>
                          <a:latin typeface="+mn-lt"/>
                          <a:ea typeface="+mn-ea"/>
                          <a:cs typeface="+mn-cs"/>
                        </a:rPr>
                        <a:t>כשיש לנו גישה מוגבלת למידע.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ראיון עבודה: אפשרות מוגבלת להכיר מראש את מקום העבודה ואת העמיתים החדשים.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כאשר יש לנו נסיון קודם אשר ממנו אנו מכלילים.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כשההחלטה לא ממש משנה.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2CD5827D-9173-4B1D-A3E2-C9D8F5D7C71E}" type="slidenum">
              <a:rPr lang="de-DE" altLang="de-DE" smtClean="0"/>
              <a:pPr>
                <a:defRPr/>
              </a:pPr>
              <a:t>6</a:t>
            </a:fld>
            <a:endParaRPr lang="de-DE" altLang="de-DE"/>
          </a:p>
        </p:txBody>
      </p:sp>
    </p:spTree>
    <p:extLst>
      <p:ext uri="{BB962C8B-B14F-4D97-AF65-F5344CB8AC3E}">
        <p14:creationId xmlns:p14="http://schemas.microsoft.com/office/powerpoint/2010/main" val="1197602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a:t>
            </a:r>
            <a:br>
              <a:rPr lang="he-IL" sz="3600">
                <a:solidFill>
                  <a:srgbClr val="004992"/>
                </a:solidFill>
                <a:latin typeface="+mn-lt"/>
                <a:ea typeface="+mn-ea"/>
                <a:cs typeface="+mn-cs"/>
              </a:rPr>
            </a:br>
            <a:r>
              <a:rPr lang="he-IL">
                <a:solidFill>
                  <a:srgbClr val="004992"/>
                </a:solidFill>
                <a:latin typeface="+mn-lt"/>
                <a:ea typeface="+mn-ea"/>
                <a:cs typeface="+mn-cs"/>
              </a:rPr>
              <a:t>באילו מצבים אנחנו מסיקים מסקנות מבלי לדעת את האמת כולה?</a:t>
            </a:r>
            <a:endParaRPr lang="en-US" dirty="0">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938565474"/>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מתי?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דוגמה</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 </a:t>
                      </a:r>
                      <a:r>
                        <a:rPr kumimoji="0" lang="he-IL" sz="2400" b="0" i="0" u="none" strike="noStrike" cap="none" normalizeH="0" baseline="0">
                          <a:ln>
                            <a:noFill/>
                          </a:ln>
                          <a:solidFill>
                            <a:srgbClr val="333333"/>
                          </a:solidFill>
                          <a:effectLst/>
                          <a:latin typeface="+mn-lt"/>
                          <a:ea typeface="+mn-ea"/>
                          <a:cs typeface="+mn-cs"/>
                        </a:rPr>
                        <a:t>כשיש לנו גישה מוגבלת למידע.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ראיון עבודה: אפשרות מוגבלת להכיר מראש את מקום העבודה ואת העמיתים החדשים.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כאשר יש לנו נסיון קודם אשר ממנו אנו מכלילים.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הכללות יתר מובילות לדעות קדומות (”ראית אחד ראית את כולם“).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כשההחלטה לא ממש משנה.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2CD5827D-9173-4B1D-A3E2-C9D8F5D7C71E}" type="slidenum">
              <a:rPr lang="de-DE" altLang="de-DE" smtClean="0"/>
              <a:pPr>
                <a:defRPr/>
              </a:pPr>
              <a:t>7</a:t>
            </a:fld>
            <a:endParaRPr lang="de-DE" altLang="de-DE"/>
          </a:p>
        </p:txBody>
      </p:sp>
    </p:spTree>
    <p:extLst>
      <p:ext uri="{BB962C8B-B14F-4D97-AF65-F5344CB8AC3E}">
        <p14:creationId xmlns:p14="http://schemas.microsoft.com/office/powerpoint/2010/main" val="3979752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a:t>
            </a:r>
            <a:br>
              <a:rPr lang="he-IL" sz="3600">
                <a:solidFill>
                  <a:srgbClr val="004992"/>
                </a:solidFill>
                <a:latin typeface="+mn-lt"/>
                <a:ea typeface="+mn-ea"/>
                <a:cs typeface="+mn-cs"/>
              </a:rPr>
            </a:br>
            <a:r>
              <a:rPr lang="he-IL">
                <a:solidFill>
                  <a:srgbClr val="004992"/>
                </a:solidFill>
                <a:latin typeface="+mn-lt"/>
                <a:ea typeface="+mn-ea"/>
                <a:cs typeface="+mn-cs"/>
              </a:rPr>
              <a:t>באילו מצבים אנחנו מסיקים מסקנות מבלי לדעת את האמת כולה?</a:t>
            </a:r>
            <a:endParaRPr lang="en-US" dirty="0">
              <a:solidFill>
                <a:srgbClr val="004992"/>
              </a:solidFill>
              <a:latin typeface="+mn-lt"/>
              <a:ea typeface="+mn-ea"/>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151000271"/>
              </p:ext>
            </p:extLst>
          </p:nvPr>
        </p:nvGraphicFramePr>
        <p:xfrm>
          <a:off x="408955" y="2416737"/>
          <a:ext cx="11376000" cy="4036615"/>
        </p:xfrm>
        <a:graphic>
          <a:graphicData uri="http://schemas.openxmlformats.org/drawingml/2006/table">
            <a:tbl>
              <a:tblPr rtl="1">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מתי?</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דוגמה</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 </a:t>
                      </a:r>
                      <a:r>
                        <a:rPr kumimoji="0" lang="he-IL" sz="2400" b="0" i="0" u="none" strike="noStrike" cap="none" normalizeH="0" baseline="0">
                          <a:ln>
                            <a:noFill/>
                          </a:ln>
                          <a:solidFill>
                            <a:srgbClr val="333333"/>
                          </a:solidFill>
                          <a:effectLst/>
                          <a:latin typeface="+mn-lt"/>
                          <a:ea typeface="+mn-ea"/>
                          <a:cs typeface="+mn-cs"/>
                        </a:rPr>
                        <a:t>כשיש לנו גישה מוגבלת למידע.</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ראיון עבודה: אפשרות מוגבלת להכיר מראש את מקום העבודה ואת העמיתים החדשים.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כאשר יש לנו נסיון קודם אשר ממנו אנו מכלילים.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הכללות יתר מובילות לדעות קדומות (”ראית אחד ראית את כולם“).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 כשההחלטה לא ממש משנה.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בחירת סוג של עוגה, צבע גרביים, מה לאכול בצהריים וכד'.</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2CD5827D-9173-4B1D-A3E2-C9D8F5D7C71E}" type="slidenum">
              <a:rPr lang="de-DE" altLang="de-DE" smtClean="0"/>
              <a:pPr>
                <a:defRPr/>
              </a:pPr>
              <a:t>8</a:t>
            </a:fld>
            <a:endParaRPr lang="de-DE" altLang="de-DE"/>
          </a:p>
        </p:txBody>
      </p:sp>
    </p:spTree>
    <p:extLst>
      <p:ext uri="{BB962C8B-B14F-4D97-AF65-F5344CB8AC3E}">
        <p14:creationId xmlns:p14="http://schemas.microsoft.com/office/powerpoint/2010/main" val="4209560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קפיצה למסקנות ”בפעולה“</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1915030110"/>
              </p:ext>
            </p:extLst>
          </p:nvPr>
        </p:nvGraphicFramePr>
        <p:xfrm>
          <a:off x="408955" y="2203704"/>
          <a:ext cx="11376000" cy="4206240"/>
        </p:xfrm>
        <a:graphic>
          <a:graphicData uri="http://schemas.openxmlformats.org/drawingml/2006/table">
            <a:tbl>
              <a:tblPr rtl="1">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תחום</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דוגמה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r>
                        <a:rPr lang="he-IL" sz="2400" kern="1200" dirty="0">
                          <a:solidFill>
                            <a:schemeClr val="dk1"/>
                          </a:solidFill>
                          <a:effectLst/>
                          <a:latin typeface="Calibri Light" panose="020F0302020204030204" pitchFamily="34" charset="0"/>
                          <a:ea typeface="+mn-ea"/>
                          <a:cs typeface="Calibri Light" panose="020F0302020204030204" pitchFamily="34" charset="0"/>
                        </a:rPr>
                        <a:t>בשנת 1983, מגזין החדשות הגרמני </a:t>
                      </a:r>
                      <a:r>
                        <a:rPr lang="he-IL" sz="2400" i="1" kern="1200" dirty="0">
                          <a:solidFill>
                            <a:schemeClr val="dk1"/>
                          </a:solidFill>
                          <a:effectLst/>
                          <a:latin typeface="Calibri Light" panose="020F0302020204030204" pitchFamily="34" charset="0"/>
                          <a:ea typeface="+mn-ea"/>
                          <a:cs typeface="Calibri Light" panose="020F0302020204030204" pitchFamily="34" charset="0"/>
                        </a:rPr>
                        <a:t>שטרן</a:t>
                      </a:r>
                      <a:r>
                        <a:rPr lang="he-IL" sz="2400" kern="1200" dirty="0">
                          <a:solidFill>
                            <a:schemeClr val="dk1"/>
                          </a:solidFill>
                          <a:effectLst/>
                          <a:latin typeface="Calibri Light" panose="020F0302020204030204" pitchFamily="34" charset="0"/>
                          <a:ea typeface="+mn-ea"/>
                          <a:cs typeface="Calibri Light" panose="020F0302020204030204" pitchFamily="34" charset="0"/>
                        </a:rPr>
                        <a:t> (בגרמנית "כוכב") פרסם את יומניו הסודיים לכאורה של אדולף היטלר, מנהיג המשטר הנאצי בגרמניה (1933-1945). המגזין שילם 9.3 מיליון מארק גרמני (כ- 5 מיליון אירו) עבורם, על אף שהיו עדויות מוקדמות לזיוף. לדוגמה, שיר שלפי היומנים נכתב על ידי היטלר עצמו התגלה בשנת 1980 כעבודה של כותב אחר. </a:t>
                      </a:r>
                      <a:endParaRPr lang="de-DE" sz="2400" kern="1200" dirty="0">
                        <a:solidFill>
                          <a:schemeClr val="dk1"/>
                        </a:solidFill>
                        <a:effectLst/>
                        <a:latin typeface="Calibri Light" panose="020F0302020204030204" pitchFamily="34" charset="0"/>
                        <a:ea typeface="+mn-ea"/>
                        <a:cs typeface="Calibri Light" panose="020F0302020204030204" pitchFamily="34" charset="0"/>
                      </a:endParaRPr>
                    </a:p>
                    <a:p>
                      <a:pPr algn="r" rtl="1"/>
                      <a:r>
                        <a:rPr lang="he-IL" sz="2400" kern="1200" dirty="0">
                          <a:solidFill>
                            <a:schemeClr val="dk1"/>
                          </a:solidFill>
                          <a:effectLst/>
                          <a:latin typeface="Calibri Light" panose="020F0302020204030204" pitchFamily="34" charset="0"/>
                          <a:ea typeface="+mn-ea"/>
                          <a:cs typeface="Calibri Light" panose="020F0302020204030204" pitchFamily="34" charset="0"/>
                        </a:rPr>
                        <a:t>כמה ימים לאחר פרסום היומנים ב</a:t>
                      </a:r>
                      <a:r>
                        <a:rPr lang="he-IL" sz="2400" i="1" kern="1200" dirty="0">
                          <a:solidFill>
                            <a:schemeClr val="dk1"/>
                          </a:solidFill>
                          <a:effectLst/>
                          <a:latin typeface="Calibri Light" panose="020F0302020204030204" pitchFamily="34" charset="0"/>
                          <a:ea typeface="+mn-ea"/>
                          <a:cs typeface="Calibri Light" panose="020F0302020204030204" pitchFamily="34" charset="0"/>
                        </a:rPr>
                        <a:t>שטרן</a:t>
                      </a:r>
                      <a:r>
                        <a:rPr lang="he-IL" sz="2400" kern="1200" dirty="0">
                          <a:solidFill>
                            <a:schemeClr val="dk1"/>
                          </a:solidFill>
                          <a:effectLst/>
                          <a:latin typeface="Calibri Light" panose="020F0302020204030204" pitchFamily="34" charset="0"/>
                          <a:ea typeface="+mn-ea"/>
                          <a:cs typeface="Calibri Light" panose="020F0302020204030204" pitchFamily="34" charset="0"/>
                        </a:rPr>
                        <a:t>, הוכיחה חקירה שנעשתה בידי המשטרה הפלילית הפדרלית (</a:t>
                      </a:r>
                      <a:r>
                        <a:rPr lang="en-US" sz="2400" kern="1200" dirty="0">
                          <a:solidFill>
                            <a:schemeClr val="dk1"/>
                          </a:solidFill>
                          <a:effectLst/>
                          <a:latin typeface="Calibri Light" panose="020F0302020204030204" pitchFamily="34" charset="0"/>
                          <a:ea typeface="+mn-ea"/>
                          <a:cs typeface="Calibri Light" panose="020F0302020204030204" pitchFamily="34" charset="0"/>
                        </a:rPr>
                        <a:t>BKA</a:t>
                      </a:r>
                      <a:r>
                        <a:rPr lang="he-IL" sz="2400" kern="1200" dirty="0">
                          <a:solidFill>
                            <a:schemeClr val="dk1"/>
                          </a:solidFill>
                          <a:effectLst/>
                          <a:latin typeface="Calibri Light" panose="020F0302020204030204" pitchFamily="34" charset="0"/>
                          <a:ea typeface="+mn-ea"/>
                          <a:cs typeface="Calibri Light" panose="020F0302020204030204" pitchFamily="34" charset="0"/>
                        </a:rPr>
                        <a:t>) מעבר לכל ספק שהיומנים היו מזויפים. הם נוצרו על ידי זייפן האמנות קונרד קוג'או.  </a:t>
                      </a:r>
                      <a:endParaRPr lang="de-DE" sz="2400" kern="1200" dirty="0">
                        <a:solidFill>
                          <a:schemeClr val="dk1"/>
                        </a:solidFill>
                        <a:effectLst/>
                        <a:latin typeface="Calibri Light" panose="020F0302020204030204" pitchFamily="34" charset="0"/>
                        <a:ea typeface="+mn-ea"/>
                        <a:cs typeface="Calibri Light" panose="020F0302020204030204" pitchFamily="34" charset="0"/>
                      </a:endParaRPr>
                    </a:p>
                    <a:p>
                      <a:pPr algn="r" rtl="1"/>
                      <a:r>
                        <a:rPr lang="he-IL" sz="2400" kern="1200" dirty="0">
                          <a:solidFill>
                            <a:schemeClr val="dk1"/>
                          </a:solidFill>
                          <a:effectLst/>
                          <a:latin typeface="Calibri Light" panose="020F0302020204030204" pitchFamily="34" charset="0"/>
                          <a:ea typeface="+mn-ea"/>
                          <a:cs typeface="Calibri Light" panose="020F0302020204030204" pitchFamily="34" charset="0"/>
                        </a:rPr>
                        <a:t>לו </a:t>
                      </a:r>
                      <a:r>
                        <a:rPr lang="he-IL" sz="2400" i="1" kern="1200" dirty="0">
                          <a:solidFill>
                            <a:schemeClr val="dk1"/>
                          </a:solidFill>
                          <a:effectLst/>
                          <a:latin typeface="Calibri Light" panose="020F0302020204030204" pitchFamily="34" charset="0"/>
                          <a:ea typeface="+mn-ea"/>
                          <a:cs typeface="Calibri Light" panose="020F0302020204030204" pitchFamily="34" charset="0"/>
                        </a:rPr>
                        <a:t>שטרן</a:t>
                      </a:r>
                      <a:r>
                        <a:rPr lang="he-IL" sz="2400" kern="1200" dirty="0">
                          <a:solidFill>
                            <a:schemeClr val="dk1"/>
                          </a:solidFill>
                          <a:effectLst/>
                          <a:latin typeface="Calibri Light" panose="020F0302020204030204" pitchFamily="34" charset="0"/>
                          <a:ea typeface="+mn-ea"/>
                          <a:cs typeface="Calibri Light" panose="020F0302020204030204" pitchFamily="34" charset="0"/>
                        </a:rPr>
                        <a:t> היו ממתינים לסיום חקירת המשטרה הפלילית הפדרלית, השערורייה הייתה נחסכת.</a:t>
                      </a:r>
                      <a:endParaRPr lang="de-DE" sz="2400" kern="1200" dirty="0">
                        <a:solidFill>
                          <a:schemeClr val="dk1"/>
                        </a:solidFill>
                        <a:effectLst/>
                        <a:latin typeface="Calibri Light" panose="020F0302020204030204" pitchFamily="34" charset="0"/>
                        <a:ea typeface="+mn-ea"/>
                        <a:cs typeface="Calibri Light" panose="020F0302020204030204"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9609607" y="5085184"/>
            <a:ext cx="1584176" cy="773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a:lnSpc>
                <a:spcPct val="107000"/>
              </a:lnSpc>
              <a:spcAft>
                <a:spcPts val="800"/>
              </a:spcAft>
              <a:buNone/>
            </a:pPr>
            <a:r>
              <a:rPr lang="he-IL" sz="1400" b="0" dirty="0">
                <a:effectLst/>
                <a:latin typeface="Calibri Light" panose="020F0302020204030204" pitchFamily="34" charset="0"/>
                <a:ea typeface="Calibri" panose="020F0502020204030204" pitchFamily="34" charset="0"/>
                <a:cs typeface="Calibri Light" panose="020F0302020204030204" pitchFamily="34" charset="0"/>
              </a:rPr>
              <a:t>שער מגזין </a:t>
            </a:r>
            <a:r>
              <a:rPr lang="he-IL" sz="1400" b="0" i="1" dirty="0">
                <a:effectLst/>
                <a:latin typeface="Calibri Light" panose="020F0302020204030204" pitchFamily="34" charset="0"/>
                <a:ea typeface="Calibri" panose="020F0502020204030204" pitchFamily="34" charset="0"/>
                <a:cs typeface="Calibri Light" panose="020F0302020204030204" pitchFamily="34" charset="0"/>
              </a:rPr>
              <a:t>שטרן</a:t>
            </a:r>
            <a:r>
              <a:rPr lang="he-IL" sz="1400" b="0" dirty="0">
                <a:effectLst/>
                <a:latin typeface="Calibri Light" panose="020F0302020204030204" pitchFamily="34" charset="0"/>
                <a:ea typeface="Calibri" panose="020F0502020204030204" pitchFamily="34" charset="0"/>
                <a:cs typeface="Calibri Light" panose="020F0302020204030204" pitchFamily="34" charset="0"/>
              </a:rPr>
              <a:t>, שפרסם את יומני היטלר המזויפים</a:t>
            </a:r>
            <a:endParaRPr lang="de-DE" sz="1400" b="0" dirty="0">
              <a:effectLst/>
              <a:latin typeface="Calibri Light" panose="020F0302020204030204" pitchFamily="34" charset="0"/>
              <a:ea typeface="Calibri" panose="020F0502020204030204" pitchFamily="34" charset="0"/>
              <a:cs typeface="Calibri Light" panose="020F0302020204030204" pitchFamily="34" charset="0"/>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9</a:t>
            </a:fld>
            <a:endParaRPr lang="de-DE" altLang="de-DE"/>
          </a:p>
        </p:txBody>
      </p:sp>
      <p:pic>
        <p:nvPicPr>
          <p:cNvPr id="8" name="Grafik 7">
            <a:extLst>
              <a:ext uri="{FF2B5EF4-FFF2-40B4-BE49-F238E27FC236}">
                <a16:creationId xmlns:a16="http://schemas.microsoft.com/office/drawing/2014/main" id="{C069E425-0C42-4BC1-9C19-DC68C857BA9C}"/>
              </a:ext>
            </a:extLst>
          </p:cNvPr>
          <p:cNvPicPr>
            <a:picLocks noChangeAspect="1"/>
          </p:cNvPicPr>
          <p:nvPr/>
        </p:nvPicPr>
        <p:blipFill>
          <a:blip r:embed="rId3"/>
          <a:stretch>
            <a:fillRect/>
          </a:stretch>
        </p:blipFill>
        <p:spPr>
          <a:xfrm>
            <a:off x="9625979" y="285844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a:t>
            </a:r>
            <a:r>
              <a:rPr lang="he-IL" sz="3600">
                <a:solidFill>
                  <a:srgbClr val="004992"/>
                </a:solidFill>
                <a:latin typeface="+mn-lt"/>
                <a:ea typeface="+mn-ea"/>
                <a:cs typeface="+mn-cs"/>
              </a:rPr>
              <a:t>למסקנות ”בפעולה“</a:t>
            </a:r>
            <a:br>
              <a:rPr lang="he-IL" sz="3600" dirty="0">
                <a:solidFill>
                  <a:srgbClr val="004992"/>
                </a:solidFill>
                <a:latin typeface="+mn-lt"/>
                <a:ea typeface="+mn-ea"/>
                <a:cs typeface="+mn-cs"/>
              </a:rPr>
            </a:br>
            <a:r>
              <a:rPr lang="he-IL" dirty="0">
                <a:solidFill>
                  <a:srgbClr val="004992"/>
                </a:solidFill>
                <a:latin typeface="+mn-lt"/>
                <a:ea typeface="+mn-ea"/>
                <a:cs typeface="+mn-cs"/>
              </a:rPr>
              <a:t>- אגדה אורבנית -</a:t>
            </a:r>
            <a:br>
              <a:rPr lang="he-IL" dirty="0">
                <a:solidFill>
                  <a:srgbClr val="004992"/>
                </a:solidFill>
                <a:latin typeface="+mn-lt"/>
                <a:ea typeface="+mn-ea"/>
                <a:cs typeface="+mn-cs"/>
              </a:rPr>
            </a:br>
            <a:r>
              <a:rPr lang="he-IL" sz="2000" dirty="0">
                <a:solidFill>
                  <a:srgbClr val="004992"/>
                </a:solidFill>
                <a:latin typeface="+mn-lt"/>
                <a:ea typeface="+mn-ea"/>
                <a:cs typeface="+mn-cs"/>
              </a:rPr>
              <a:t>(</a:t>
            </a:r>
            <a:r>
              <a:rPr lang="he-IL" altLang="fr-FR" sz="2000" dirty="0">
                <a:latin typeface="+mn-lt"/>
                <a:ea typeface="+mn-ea"/>
                <a:cs typeface="+mn-cs"/>
              </a:rPr>
              <a:t>תרגול חלופי נמצא בסוף המצגת)</a:t>
            </a:r>
            <a:endParaRPr lang="en-US" sz="2000"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2584349203"/>
              </p:ext>
            </p:extLst>
          </p:nvPr>
        </p:nvGraphicFramePr>
        <p:xfrm>
          <a:off x="408955" y="2697480"/>
          <a:ext cx="11376000" cy="4023350"/>
        </p:xfrm>
        <a:graphic>
          <a:graphicData uri="http://schemas.openxmlformats.org/drawingml/2006/table">
            <a:tbl>
              <a:tblPr rtl="1">
                <a:tableStyleId>{21E4AEA4-8DFA-4A89-87EB-49C32662AFE0}</a:tableStyleId>
              </a:tblPr>
              <a:tblGrid>
                <a:gridCol w="2094234">
                  <a:extLst>
                    <a:ext uri="{9D8B030D-6E8A-4147-A177-3AD203B41FA5}">
                      <a16:colId xmlns:a16="http://schemas.microsoft.com/office/drawing/2014/main" val="20000"/>
                    </a:ext>
                  </a:extLst>
                </a:gridCol>
                <a:gridCol w="7031832">
                  <a:extLst>
                    <a:ext uri="{9D8B030D-6E8A-4147-A177-3AD203B41FA5}">
                      <a16:colId xmlns:a16="http://schemas.microsoft.com/office/drawing/2014/main" val="20001"/>
                    </a:ext>
                  </a:extLst>
                </a:gridCol>
                <a:gridCol w="2249934">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אגדה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בעד ונגד</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”הוכחות“</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מאז אמצע 1980 היו שמועות כי הסימונים על חפיסת מרלבורו מצביעות על כך שהקו-קלאקס-קלאן היא הבעלים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he-IL" sz="2000" b="1" i="0" u="none" strike="noStrike" cap="none" normalizeH="0" baseline="0" dirty="0">
                          <a:ln>
                            <a:noFill/>
                          </a:ln>
                          <a:solidFill>
                            <a:srgbClr val="333333"/>
                          </a:solidFill>
                          <a:effectLst/>
                          <a:latin typeface="+mn-lt"/>
                          <a:ea typeface="+mn-ea"/>
                          <a:cs typeface="+mn-cs"/>
                        </a:rPr>
                        <a:t>בעד:</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endParaRPr kumimoji="0" lang="he-IL" sz="2000" b="1" i="0" u="none" strike="noStrike" cap="none" normalizeH="0" baseline="0" dirty="0">
                        <a:ln>
                          <a:noFill/>
                        </a:ln>
                        <a:solidFill>
                          <a:srgbClr val="004992"/>
                        </a:solidFill>
                        <a:effectLst/>
                        <a:latin typeface="+mn-lt"/>
                        <a:ea typeface="+mn-ea"/>
                        <a:cs typeface="+mn-cs"/>
                      </a:endParaRP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הסימון האדום על הרקע הלבן יוצר את </a:t>
                      </a:r>
                      <a:r>
                        <a:rPr kumimoji="0" lang="he-IL" sz="2000" b="0" i="0" u="none" strike="noStrike" cap="none" normalizeH="0" baseline="0">
                          <a:ln>
                            <a:noFill/>
                          </a:ln>
                          <a:solidFill>
                            <a:srgbClr val="FFFFFF"/>
                          </a:solidFill>
                          <a:effectLst/>
                          <a:latin typeface="+mn-lt"/>
                          <a:ea typeface="+mn-ea"/>
                          <a:cs typeface="+mn-cs"/>
                        </a:rPr>
                        <a:t>האות ”</a:t>
                      </a:r>
                      <a:r>
                        <a:rPr kumimoji="0" lang="en-US" sz="2000" b="0" i="0" u="none" strike="noStrike" cap="none" normalizeH="0" baseline="0">
                          <a:ln>
                            <a:noFill/>
                          </a:ln>
                          <a:solidFill>
                            <a:srgbClr val="FFFFFF"/>
                          </a:solidFill>
                          <a:effectLst/>
                          <a:latin typeface="+mn-lt"/>
                          <a:ea typeface="+mn-ea"/>
                          <a:cs typeface="+mn-cs"/>
                        </a:rPr>
                        <a:t>K“.</a:t>
                      </a:r>
                      <a:endParaRPr kumimoji="0" lang="en-US" sz="2000" b="0" i="0" u="none" strike="noStrike" cap="none" normalizeH="0" baseline="0" dirty="0">
                        <a:ln>
                          <a:noFill/>
                        </a:ln>
                        <a:solidFill>
                          <a:srgbClr val="FFFFFF"/>
                        </a:solidFill>
                        <a:effectLst/>
                        <a:latin typeface="+mn-lt"/>
                        <a:ea typeface="+mn-ea"/>
                        <a:cs typeface="+mn-cs"/>
                      </a:endParaRP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היפוך </a:t>
                      </a:r>
                      <a:r>
                        <a:rPr kumimoji="0" lang="he-IL" sz="2000" b="0" i="0" u="none" strike="noStrike" cap="none" normalizeH="0" baseline="0">
                          <a:ln>
                            <a:noFill/>
                          </a:ln>
                          <a:solidFill>
                            <a:srgbClr val="FFFFFF"/>
                          </a:solidFill>
                          <a:effectLst/>
                          <a:latin typeface="+mn-lt"/>
                          <a:ea typeface="+mn-ea"/>
                          <a:cs typeface="+mn-cs"/>
                        </a:rPr>
                        <a:t>של ”</a:t>
                      </a:r>
                      <a:r>
                        <a:rPr kumimoji="0" lang="en-US" sz="2000" b="0" i="0" u="none" strike="noStrike" cap="none" normalizeH="0" baseline="0">
                          <a:ln>
                            <a:noFill/>
                          </a:ln>
                          <a:solidFill>
                            <a:srgbClr val="FFFFFF"/>
                          </a:solidFill>
                          <a:effectLst/>
                          <a:latin typeface="+mn-lt"/>
                          <a:ea typeface="+mn-ea"/>
                          <a:cs typeface="+mn-cs"/>
                        </a:rPr>
                        <a:t>Mar</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נקרא </a:t>
                      </a:r>
                      <a:r>
                        <a:rPr kumimoji="0" lang="he-IL" sz="2000" b="0" i="0" u="none" strike="noStrike" cap="none" normalizeH="0" baseline="0">
                          <a:ln>
                            <a:noFill/>
                          </a:ln>
                          <a:solidFill>
                            <a:srgbClr val="FFFFFF"/>
                          </a:solidFill>
                          <a:effectLst/>
                          <a:latin typeface="+mn-lt"/>
                          <a:ea typeface="+mn-ea"/>
                          <a:cs typeface="+mn-cs"/>
                        </a:rPr>
                        <a:t>כמו ”</a:t>
                      </a:r>
                      <a:r>
                        <a:rPr kumimoji="0" lang="en-US" sz="2000" b="0" i="0" u="none" strike="noStrike" cap="none" normalizeH="0" baseline="0">
                          <a:ln>
                            <a:noFill/>
                          </a:ln>
                          <a:solidFill>
                            <a:srgbClr val="FFFFFF"/>
                          </a:solidFill>
                          <a:effectLst/>
                          <a:latin typeface="+mn-lt"/>
                          <a:ea typeface="+mn-ea"/>
                          <a:cs typeface="+mn-cs"/>
                        </a:rPr>
                        <a:t>jew</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(יהודי), קריאה הפוכה </a:t>
                      </a:r>
                      <a:r>
                        <a:rPr kumimoji="0" lang="he-IL" sz="2000" b="0" i="0" u="none" strike="noStrike" cap="none" normalizeH="0" baseline="0">
                          <a:ln>
                            <a:noFill/>
                          </a:ln>
                          <a:solidFill>
                            <a:srgbClr val="FFFFFF"/>
                          </a:solidFill>
                          <a:effectLst/>
                          <a:latin typeface="+mn-lt"/>
                          <a:ea typeface="+mn-ea"/>
                          <a:cs typeface="+mn-cs"/>
                        </a:rPr>
                        <a:t>של ”</a:t>
                      </a:r>
                      <a:r>
                        <a:rPr kumimoji="0" lang="en-US" sz="2000" b="0" i="0" u="none" strike="noStrike" cap="none" normalizeH="0" baseline="0">
                          <a:ln>
                            <a:noFill/>
                          </a:ln>
                          <a:solidFill>
                            <a:srgbClr val="FFFFFF"/>
                          </a:solidFill>
                          <a:effectLst/>
                          <a:latin typeface="+mn-lt"/>
                          <a:ea typeface="+mn-ea"/>
                          <a:cs typeface="+mn-cs"/>
                        </a:rPr>
                        <a:t>lboro</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נשמע </a:t>
                      </a:r>
                      <a:r>
                        <a:rPr kumimoji="0" lang="he-IL" sz="2000" b="0" i="0" u="none" strike="noStrike" cap="none" normalizeH="0" baseline="0">
                          <a:ln>
                            <a:noFill/>
                          </a:ln>
                          <a:solidFill>
                            <a:srgbClr val="FFFFFF"/>
                          </a:solidFill>
                          <a:effectLst/>
                          <a:latin typeface="+mn-lt"/>
                          <a:ea typeface="+mn-ea"/>
                          <a:cs typeface="+mn-cs"/>
                        </a:rPr>
                        <a:t>כמו ”</a:t>
                      </a:r>
                      <a:r>
                        <a:rPr kumimoji="0" lang="en-US" sz="2000" b="0" i="0" u="none" strike="noStrike" cap="none" normalizeH="0" baseline="0">
                          <a:ln>
                            <a:noFill/>
                          </a:ln>
                          <a:solidFill>
                            <a:srgbClr val="FFFFFF"/>
                          </a:solidFill>
                          <a:effectLst/>
                          <a:latin typeface="+mn-lt"/>
                          <a:ea typeface="+mn-ea"/>
                          <a:cs typeface="+mn-cs"/>
                        </a:rPr>
                        <a:t>horrible</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(נורא) </a:t>
                      </a:r>
                      <a:r>
                        <a:rPr kumimoji="0" lang="he-IL" sz="2000" b="0" i="0" u="none" strike="noStrike" cap="none" normalizeH="0" baseline="0">
                          <a:ln>
                            <a:noFill/>
                          </a:ln>
                          <a:solidFill>
                            <a:srgbClr val="FFFFFF"/>
                          </a:solidFill>
                          <a:effectLst/>
                          <a:latin typeface="+mn-lt"/>
                          <a:ea typeface="+mn-ea"/>
                          <a:cs typeface="+mn-cs"/>
                        </a:rPr>
                        <a:t>= ”יהודי נורא“ </a:t>
                      </a:r>
                      <a:r>
                        <a:rPr kumimoji="0" lang="he-IL" sz="2000" b="0" i="0" u="none" strike="noStrike" cap="none" normalizeH="0" baseline="0" dirty="0">
                          <a:ln>
                            <a:noFill/>
                          </a:ln>
                          <a:solidFill>
                            <a:srgbClr val="FFFFFF"/>
                          </a:solidFill>
                          <a:effectLst/>
                          <a:latin typeface="+mn-lt"/>
                          <a:ea typeface="+mn-ea"/>
                          <a:cs typeface="+mn-cs"/>
                        </a:rPr>
                        <a:t>(ראו משמאל). </a:t>
                      </a: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המוטו </a:t>
                      </a:r>
                      <a:r>
                        <a:rPr kumimoji="0" lang="en-US" sz="2000" b="0" i="0" u="none" strike="noStrike" cap="none" normalizeH="0" baseline="0" dirty="0" err="1">
                          <a:ln>
                            <a:noFill/>
                          </a:ln>
                          <a:solidFill>
                            <a:srgbClr val="FFFFFF"/>
                          </a:solidFill>
                          <a:effectLst/>
                          <a:latin typeface="+mn-lt"/>
                          <a:ea typeface="+mn-ea"/>
                          <a:cs typeface="+mn-cs"/>
                        </a:rPr>
                        <a:t>veni</a:t>
                      </a:r>
                      <a:r>
                        <a:rPr kumimoji="0" lang="en-US" sz="2000" b="0" i="0" u="none" strike="noStrike" cap="none" normalizeH="0" baseline="0" dirty="0">
                          <a:ln>
                            <a:noFill/>
                          </a:ln>
                          <a:solidFill>
                            <a:srgbClr val="FFFFFF"/>
                          </a:solidFill>
                          <a:effectLst/>
                          <a:latin typeface="+mn-lt"/>
                          <a:ea typeface="+mn-ea"/>
                          <a:cs typeface="+mn-cs"/>
                        </a:rPr>
                        <a:t>, </a:t>
                      </a:r>
                      <a:r>
                        <a:rPr kumimoji="0" lang="en-US" sz="2000" b="0" i="0" u="none" strike="noStrike" cap="none" normalizeH="0" baseline="0" dirty="0" err="1">
                          <a:ln>
                            <a:noFill/>
                          </a:ln>
                          <a:solidFill>
                            <a:srgbClr val="FFFFFF"/>
                          </a:solidFill>
                          <a:effectLst/>
                          <a:latin typeface="+mn-lt"/>
                          <a:ea typeface="+mn-ea"/>
                          <a:cs typeface="+mn-cs"/>
                        </a:rPr>
                        <a:t>vidi</a:t>
                      </a:r>
                      <a:r>
                        <a:rPr kumimoji="0" lang="en-US" sz="2000" b="0" i="0" u="none" strike="noStrike" cap="none" normalizeH="0" baseline="0">
                          <a:ln>
                            <a:noFill/>
                          </a:ln>
                          <a:solidFill>
                            <a:srgbClr val="FFFFFF"/>
                          </a:solidFill>
                          <a:effectLst/>
                          <a:latin typeface="+mn-lt"/>
                          <a:ea typeface="+mn-ea"/>
                          <a:cs typeface="+mn-cs"/>
                        </a:rPr>
                        <a:t>, vici”</a:t>
                      </a:r>
                      <a:r>
                        <a:rPr kumimoji="0" lang="he-IL" sz="2000" b="0" i="0" u="none" strike="noStrike" cap="none" normalizeH="0" baseline="0">
                          <a:ln>
                            <a:noFill/>
                          </a:ln>
                          <a:solidFill>
                            <a:srgbClr val="FFFFFF"/>
                          </a:solidFill>
                          <a:effectLst/>
                          <a:latin typeface="+mn-lt"/>
                          <a:ea typeface="+mn-ea"/>
                          <a:cs typeface="+mn-cs"/>
                        </a:rPr>
                        <a:t>“ </a:t>
                      </a:r>
                      <a:r>
                        <a:rPr kumimoji="0" lang="he-IL" sz="2000" b="0" i="0" u="none" strike="noStrike" cap="none" normalizeH="0" baseline="0" dirty="0">
                          <a:ln>
                            <a:noFill/>
                          </a:ln>
                          <a:solidFill>
                            <a:srgbClr val="FFFFFF"/>
                          </a:solidFill>
                          <a:effectLst/>
                          <a:latin typeface="+mn-lt"/>
                          <a:ea typeface="+mn-ea"/>
                          <a:cs typeface="+mn-cs"/>
                        </a:rPr>
                        <a:t>(באתי, ראיתי, ניצחתי) היה ידוע כסיסמה של ה-</a:t>
                      </a:r>
                      <a:r>
                        <a:rPr kumimoji="0" lang="en-US" sz="2000" b="0" i="0" u="none" strike="noStrike" cap="none" normalizeH="0" baseline="0" dirty="0">
                          <a:ln>
                            <a:noFill/>
                          </a:ln>
                          <a:solidFill>
                            <a:srgbClr val="FFFFFF"/>
                          </a:solidFill>
                          <a:effectLst/>
                          <a:latin typeface="+mn-lt"/>
                          <a:ea typeface="+mn-ea"/>
                          <a:cs typeface="+mn-cs"/>
                        </a:rPr>
                        <a:t>KKK.</a:t>
                      </a:r>
                    </a:p>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he-IL" sz="2000" b="1" i="0" u="none" strike="noStrike" cap="none" normalizeH="0" baseline="0" dirty="0">
                          <a:ln>
                            <a:noFill/>
                          </a:ln>
                          <a:solidFill>
                            <a:srgbClr val="333333"/>
                          </a:solidFill>
                          <a:effectLst/>
                          <a:latin typeface="+mn-lt"/>
                          <a:ea typeface="+mn-ea"/>
                          <a:cs typeface="+mn-cs"/>
                        </a:rPr>
                        <a:t>נגד:</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endParaRPr kumimoji="0" lang="he-IL" sz="2000" b="1" i="0" u="none" strike="noStrike" cap="none" normalizeH="0" baseline="0" dirty="0">
                        <a:ln>
                          <a:noFill/>
                        </a:ln>
                        <a:solidFill>
                          <a:srgbClr val="004992"/>
                        </a:solidFill>
                        <a:effectLst/>
                        <a:latin typeface="+mn-lt"/>
                        <a:ea typeface="+mn-ea"/>
                        <a:cs typeface="+mn-cs"/>
                      </a:endParaRP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מרלבורו נוסדה על ידי האנגלי פיליפ מוריס; אין לו שום קשר ל </a:t>
                      </a:r>
                      <a:r>
                        <a:rPr kumimoji="0" lang="en-US" sz="2000" b="0" i="0" u="none" strike="noStrike" cap="none" normalizeH="0" baseline="0" dirty="0">
                          <a:ln>
                            <a:noFill/>
                          </a:ln>
                          <a:solidFill>
                            <a:srgbClr val="FFFFFF"/>
                          </a:solidFill>
                          <a:effectLst/>
                          <a:latin typeface="+mn-lt"/>
                          <a:ea typeface="+mn-ea"/>
                          <a:cs typeface="+mn-cs"/>
                        </a:rPr>
                        <a:t>KKK.</a:t>
                      </a: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מרלבורו נקראת על שם הרחוב של המפעל בלונדון: רחוב מרלבורו.</a:t>
                      </a: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המוטו לא קשור ל-</a:t>
                      </a:r>
                      <a:r>
                        <a:rPr kumimoji="0" lang="en-US" sz="2000" b="0" i="0" u="none" strike="noStrike" cap="none" normalizeH="0" baseline="0" dirty="0">
                          <a:ln>
                            <a:noFill/>
                          </a:ln>
                          <a:solidFill>
                            <a:srgbClr val="FFFFFF"/>
                          </a:solidFill>
                          <a:effectLst/>
                          <a:latin typeface="+mn-lt"/>
                          <a:ea typeface="+mn-ea"/>
                          <a:cs typeface="+mn-cs"/>
                        </a:rPr>
                        <a:t>KKK.</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74"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rot="10788152">
            <a:off x="1196158"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17" name="Caption_21"/>
          <p:cNvSpPr txBox="1">
            <a:spLocks noChangeArrowheads="1"/>
          </p:cNvSpPr>
          <p:nvPr/>
        </p:nvSpPr>
        <p:spPr bwMode="auto">
          <a:xfrm>
            <a:off x="48915"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8" name="Caption_22"/>
          <p:cNvSpPr txBox="1">
            <a:spLocks noChangeArrowheads="1"/>
          </p:cNvSpPr>
          <p:nvPr/>
        </p:nvSpPr>
        <p:spPr bwMode="auto">
          <a:xfrm>
            <a:off x="533786"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9" name="Caption_23"/>
          <p:cNvSpPr txBox="1">
            <a:spLocks noChangeArrowheads="1"/>
          </p:cNvSpPr>
          <p:nvPr/>
        </p:nvSpPr>
        <p:spPr bwMode="auto">
          <a:xfrm>
            <a:off x="1788794"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2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he-IL" altLang="de-DE" sz="2000" b="0" dirty="0">
                <a:solidFill>
                  <a:srgbClr val="333333"/>
                </a:solidFill>
                <a:latin typeface="+mn-lt"/>
                <a:ea typeface="+mn-ea"/>
                <a:cs typeface="+mn-cs"/>
              </a:rPr>
              <a:t>מרלבורו היא בבעלות קו-קלאקס-קלאן (</a:t>
            </a:r>
            <a:r>
              <a:rPr lang="en-US" altLang="de-DE" sz="2000" b="0" dirty="0">
                <a:solidFill>
                  <a:srgbClr val="333333"/>
                </a:solidFill>
                <a:latin typeface="+mn-lt"/>
                <a:ea typeface="+mn-ea"/>
                <a:cs typeface="+mn-cs"/>
              </a:rPr>
              <a:t>KKK</a:t>
            </a:r>
            <a:r>
              <a:rPr lang="he-IL" altLang="de-DE" sz="2000" b="0" dirty="0">
                <a:solidFill>
                  <a:srgbClr val="333333"/>
                </a:solidFill>
                <a:latin typeface="+mn-lt"/>
                <a:ea typeface="+mn-ea"/>
                <a:cs typeface="+mn-cs"/>
              </a:rPr>
              <a:t>)?</a:t>
            </a:r>
            <a:endParaRPr lang="fa-IR" altLang="de-DE" sz="2000" b="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a:t>
            </a:r>
            <a:r>
              <a:rPr lang="he-IL" sz="3600">
                <a:solidFill>
                  <a:srgbClr val="004992"/>
                </a:solidFill>
                <a:latin typeface="+mn-lt"/>
                <a:ea typeface="+mn-ea"/>
                <a:cs typeface="+mn-cs"/>
              </a:rPr>
              <a:t>למסקנות ”בפעולה“</a:t>
            </a:r>
            <a:br>
              <a:rPr lang="he-IL" sz="3600" dirty="0">
                <a:solidFill>
                  <a:srgbClr val="004992"/>
                </a:solidFill>
                <a:latin typeface="+mn-lt"/>
                <a:ea typeface="+mn-ea"/>
                <a:cs typeface="+mn-cs"/>
              </a:rPr>
            </a:br>
            <a:r>
              <a:rPr lang="he-IL" dirty="0">
                <a:solidFill>
                  <a:srgbClr val="004992"/>
                </a:solidFill>
                <a:latin typeface="+mn-lt"/>
                <a:ea typeface="+mn-ea"/>
                <a:cs typeface="+mn-cs"/>
              </a:rPr>
              <a:t>- אגדה אורבנית -</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759684206"/>
              </p:ext>
            </p:extLst>
          </p:nvPr>
        </p:nvGraphicFramePr>
        <p:xfrm>
          <a:off x="408955" y="2697480"/>
          <a:ext cx="11376000" cy="4023350"/>
        </p:xfrm>
        <a:graphic>
          <a:graphicData uri="http://schemas.openxmlformats.org/drawingml/2006/table">
            <a:tbl>
              <a:tblPr rtl="1">
                <a:tableStyleId>{21E4AEA4-8DFA-4A89-87EB-49C32662AFE0}</a:tableStyleId>
              </a:tblPr>
              <a:tblGrid>
                <a:gridCol w="2094234">
                  <a:extLst>
                    <a:ext uri="{9D8B030D-6E8A-4147-A177-3AD203B41FA5}">
                      <a16:colId xmlns:a16="http://schemas.microsoft.com/office/drawing/2014/main" val="20000"/>
                    </a:ext>
                  </a:extLst>
                </a:gridCol>
                <a:gridCol w="7031832">
                  <a:extLst>
                    <a:ext uri="{9D8B030D-6E8A-4147-A177-3AD203B41FA5}">
                      <a16:colId xmlns:a16="http://schemas.microsoft.com/office/drawing/2014/main" val="20001"/>
                    </a:ext>
                  </a:extLst>
                </a:gridCol>
                <a:gridCol w="2249934">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אגדה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בעד ונגד</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”הוכחות“</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מאז אמצע 1980 היו שמועות כי הסימונים על חפיסת מרלבורו מצביעות על כך שהקו-קלאקס-קלאן היא הבעלים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he-IL" sz="2000" b="1" i="0" u="none" strike="noStrike" cap="none" normalizeH="0" baseline="0" dirty="0">
                          <a:ln>
                            <a:noFill/>
                          </a:ln>
                          <a:solidFill>
                            <a:srgbClr val="333333"/>
                          </a:solidFill>
                          <a:effectLst/>
                          <a:latin typeface="+mn-lt"/>
                          <a:ea typeface="+mn-ea"/>
                          <a:cs typeface="+mn-cs"/>
                        </a:rPr>
                        <a:t>בעד:</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הסימון האדום על הרקע הלבן יוצר את האות </a:t>
                      </a:r>
                      <a:r>
                        <a:rPr kumimoji="0" lang="de-DE"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K“.</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היפוך של ”</a:t>
                      </a:r>
                      <a:r>
                        <a:rPr kumimoji="0" lang="en-US" sz="2000" b="0" i="0" u="none" strike="noStrike" cap="none" normalizeH="0" baseline="0" dirty="0">
                          <a:ln>
                            <a:noFill/>
                          </a:ln>
                          <a:solidFill>
                            <a:srgbClr val="333333"/>
                          </a:solidFill>
                          <a:effectLst/>
                          <a:latin typeface="+mn-lt"/>
                          <a:ea typeface="+mn-ea"/>
                          <a:cs typeface="+mn-cs"/>
                        </a:rPr>
                        <a:t>Mar</a:t>
                      </a:r>
                      <a:r>
                        <a:rPr kumimoji="0" lang="he-IL" sz="2000" b="0" i="0" u="none" strike="noStrike" cap="none" normalizeH="0" baseline="0" dirty="0">
                          <a:ln>
                            <a:noFill/>
                          </a:ln>
                          <a:solidFill>
                            <a:srgbClr val="333333"/>
                          </a:solidFill>
                          <a:effectLst/>
                          <a:latin typeface="+mn-lt"/>
                          <a:ea typeface="+mn-ea"/>
                          <a:cs typeface="+mn-cs"/>
                        </a:rPr>
                        <a:t>“ נקרא כמו ”</a:t>
                      </a:r>
                      <a:r>
                        <a:rPr kumimoji="0" lang="en-US" sz="2000" b="0" i="0" u="none" strike="noStrike" cap="none" normalizeH="0" baseline="0" dirty="0">
                          <a:ln>
                            <a:noFill/>
                          </a:ln>
                          <a:solidFill>
                            <a:srgbClr val="333333"/>
                          </a:solidFill>
                          <a:effectLst/>
                          <a:latin typeface="+mn-lt"/>
                          <a:ea typeface="+mn-ea"/>
                          <a:cs typeface="+mn-cs"/>
                        </a:rPr>
                        <a:t>jew</a:t>
                      </a:r>
                      <a:r>
                        <a:rPr kumimoji="0" lang="he-IL" sz="2000" b="0" i="0" u="none" strike="noStrike" cap="none" normalizeH="0" baseline="0" dirty="0">
                          <a:ln>
                            <a:noFill/>
                          </a:ln>
                          <a:solidFill>
                            <a:srgbClr val="333333"/>
                          </a:solidFill>
                          <a:effectLst/>
                          <a:latin typeface="+mn-lt"/>
                          <a:ea typeface="+mn-ea"/>
                          <a:cs typeface="+mn-cs"/>
                        </a:rPr>
                        <a:t>“ (יהודי), קריאה הפוכה של ”</a:t>
                      </a:r>
                      <a:r>
                        <a:rPr kumimoji="0" lang="en-US" sz="2000" b="0" i="0" u="none" strike="noStrike" cap="none" normalizeH="0" baseline="0" dirty="0" err="1">
                          <a:ln>
                            <a:noFill/>
                          </a:ln>
                          <a:solidFill>
                            <a:srgbClr val="333333"/>
                          </a:solidFill>
                          <a:effectLst/>
                          <a:latin typeface="+mn-lt"/>
                          <a:ea typeface="+mn-ea"/>
                          <a:cs typeface="+mn-cs"/>
                        </a:rPr>
                        <a:t>lboro</a:t>
                      </a:r>
                      <a:r>
                        <a:rPr kumimoji="0" lang="he-IL" sz="2000" b="0" i="0" u="none" strike="noStrike" cap="none" normalizeH="0" baseline="0" dirty="0">
                          <a:ln>
                            <a:noFill/>
                          </a:ln>
                          <a:solidFill>
                            <a:srgbClr val="333333"/>
                          </a:solidFill>
                          <a:effectLst/>
                          <a:latin typeface="+mn-lt"/>
                          <a:ea typeface="+mn-ea"/>
                          <a:cs typeface="+mn-cs"/>
                        </a:rPr>
                        <a:t>“ נשמע כמו ”</a:t>
                      </a:r>
                      <a:r>
                        <a:rPr kumimoji="0" lang="en-US" sz="2000" b="0" i="0" u="none" strike="noStrike" cap="none" normalizeH="0" baseline="0" dirty="0">
                          <a:ln>
                            <a:noFill/>
                          </a:ln>
                          <a:solidFill>
                            <a:srgbClr val="333333"/>
                          </a:solidFill>
                          <a:effectLst/>
                          <a:latin typeface="+mn-lt"/>
                          <a:ea typeface="+mn-ea"/>
                          <a:cs typeface="+mn-cs"/>
                        </a:rPr>
                        <a:t>horrible</a:t>
                      </a:r>
                      <a:r>
                        <a:rPr kumimoji="0" lang="he-IL" sz="2000" b="0" i="0" u="none" strike="noStrike" cap="none" normalizeH="0" baseline="0" dirty="0">
                          <a:ln>
                            <a:noFill/>
                          </a:ln>
                          <a:solidFill>
                            <a:srgbClr val="333333"/>
                          </a:solidFill>
                          <a:effectLst/>
                          <a:latin typeface="+mn-lt"/>
                          <a:ea typeface="+mn-ea"/>
                          <a:cs typeface="+mn-cs"/>
                        </a:rPr>
                        <a:t>“ (נורא) = ”יהודי נורא“ (ראו משמאל). </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המוטו </a:t>
                      </a:r>
                      <a:r>
                        <a:rPr kumimoji="0" lang="en-US" sz="2000" b="0" i="0" u="none" strike="noStrike" cap="none" normalizeH="0" baseline="0" dirty="0" err="1">
                          <a:ln>
                            <a:noFill/>
                          </a:ln>
                          <a:solidFill>
                            <a:srgbClr val="333333"/>
                          </a:solidFill>
                          <a:effectLst/>
                          <a:latin typeface="+mn-lt"/>
                          <a:ea typeface="+mn-ea"/>
                          <a:cs typeface="+mn-cs"/>
                        </a:rPr>
                        <a:t>veni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vidi</a:t>
                      </a:r>
                      <a:r>
                        <a:rPr kumimoji="0" lang="en-US" sz="2000" b="0" i="0" u="none" strike="noStrike" cap="none" normalizeH="0" baseline="0" dirty="0">
                          <a:ln>
                            <a:noFill/>
                          </a:ln>
                          <a:solidFill>
                            <a:srgbClr val="333333"/>
                          </a:solidFill>
                          <a:effectLst/>
                          <a:latin typeface="+mn-lt"/>
                          <a:ea typeface="+mn-ea"/>
                          <a:cs typeface="+mn-cs"/>
                        </a:rPr>
                        <a:t>, vici”</a:t>
                      </a:r>
                      <a:r>
                        <a:rPr kumimoji="0" lang="he-IL" sz="2000" b="0" i="0" u="none" strike="noStrike" cap="none" normalizeH="0" baseline="0" dirty="0">
                          <a:ln>
                            <a:noFill/>
                          </a:ln>
                          <a:solidFill>
                            <a:srgbClr val="333333"/>
                          </a:solidFill>
                          <a:effectLst/>
                          <a:latin typeface="+mn-lt"/>
                          <a:ea typeface="+mn-ea"/>
                          <a:cs typeface="+mn-cs"/>
                        </a:rPr>
                        <a:t>“ (באתי, ראיתי, ניצחתי) היה ידוע כסיסמה של ה-</a:t>
                      </a:r>
                      <a:r>
                        <a:rPr kumimoji="0" lang="en-US" sz="2000" b="0" i="0" u="none" strike="noStrike" cap="none" normalizeH="0" baseline="0" dirty="0">
                          <a:ln>
                            <a:noFill/>
                          </a:ln>
                          <a:solidFill>
                            <a:srgbClr val="333333"/>
                          </a:solidFill>
                          <a:effectLst/>
                          <a:latin typeface="+mn-lt"/>
                          <a:ea typeface="+mn-ea"/>
                          <a:cs typeface="+mn-cs"/>
                        </a:rPr>
                        <a:t>KKK.</a:t>
                      </a:r>
                    </a:p>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he-IL" sz="2000" b="1" i="0" u="none" strike="noStrike" cap="none" normalizeH="0" baseline="0" dirty="0">
                          <a:ln>
                            <a:noFill/>
                          </a:ln>
                          <a:solidFill>
                            <a:srgbClr val="333333"/>
                          </a:solidFill>
                          <a:effectLst/>
                          <a:latin typeface="+mn-lt"/>
                          <a:ea typeface="+mn-ea"/>
                          <a:cs typeface="+mn-cs"/>
                        </a:rPr>
                        <a:t>נגד:</a:t>
                      </a:r>
                      <a:r>
                        <a:rPr kumimoji="0" lang="he-IL" sz="2000" b="0" i="0" u="none" strike="noStrike" cap="none" normalizeH="0" baseline="0" dirty="0">
                          <a:ln>
                            <a:noFill/>
                          </a:ln>
                          <a:solidFill>
                            <a:srgbClr val="333333"/>
                          </a:solidFill>
                          <a:effectLst/>
                          <a:latin typeface="+mn-lt"/>
                          <a:ea typeface="+mn-ea"/>
                          <a:cs typeface="+mn-cs"/>
                        </a:rPr>
                        <a:t> </a:t>
                      </a:r>
                      <a:r>
                        <a:rPr kumimoji="0" lang="he-IL" sz="2000" b="0" i="0" u="none" strike="noStrike" cap="none" normalizeH="0" baseline="0" dirty="0">
                          <a:ln>
                            <a:noFill/>
                          </a:ln>
                          <a:solidFill>
                            <a:srgbClr val="004992"/>
                          </a:solidFill>
                          <a:effectLst/>
                          <a:latin typeface="+mn-lt"/>
                          <a:ea typeface="+mn-ea"/>
                          <a:cs typeface="+mn-cs"/>
                        </a:rPr>
                        <a:t>???</a:t>
                      </a:r>
                      <a:endParaRPr kumimoji="0" lang="he-IL" sz="2000" b="1" i="0" u="none" strike="noStrike" cap="none" normalizeH="0" baseline="0" dirty="0">
                        <a:ln>
                          <a:noFill/>
                        </a:ln>
                        <a:solidFill>
                          <a:srgbClr val="004992"/>
                        </a:solidFill>
                        <a:effectLst/>
                        <a:latin typeface="+mn-lt"/>
                        <a:ea typeface="+mn-ea"/>
                        <a:cs typeface="+mn-cs"/>
                      </a:endParaRP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מרלבורו נוסדה על ידי האנגלי פיליפ מוריס; אין לו שום קשר ל </a:t>
                      </a:r>
                      <a:r>
                        <a:rPr kumimoji="0" lang="en-US" sz="2000" b="0" i="0" u="none" strike="noStrike" cap="none" normalizeH="0" baseline="0" dirty="0">
                          <a:ln>
                            <a:noFill/>
                          </a:ln>
                          <a:solidFill>
                            <a:srgbClr val="FFFFFF"/>
                          </a:solidFill>
                          <a:effectLst/>
                          <a:latin typeface="+mn-lt"/>
                          <a:ea typeface="+mn-ea"/>
                          <a:cs typeface="+mn-cs"/>
                        </a:rPr>
                        <a:t>KKK.</a:t>
                      </a: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מרלבורו נקראת על שם הרחוב של המפעל בלונדון: רחוב מרלבורו.</a:t>
                      </a:r>
                    </a:p>
                    <a:p>
                      <a:pPr marL="342900" marR="0" lvl="0" indent="-342900" algn="r" defTabSz="914400" rtl="1" eaLnBrk="1" fontAlgn="base" latinLnBrk="0" hangingPunct="1">
                        <a:lnSpc>
                          <a:spcPct val="100000"/>
                        </a:lnSpc>
                        <a:spcBef>
                          <a:spcPct val="20000"/>
                        </a:spcBef>
                        <a:spcAft>
                          <a:spcPct val="0"/>
                        </a:spcAft>
                        <a:buClr>
                          <a:srgbClr val="FFFFFF"/>
                        </a:buClr>
                        <a:buSzTx/>
                        <a:buFont typeface="WingDings"/>
                        <a:buChar char=""/>
                        <a:tabLst/>
                      </a:pPr>
                      <a:r>
                        <a:rPr kumimoji="0" lang="he-IL" sz="2000" b="0" i="0" u="none" strike="noStrike" cap="none" normalizeH="0" baseline="0" dirty="0">
                          <a:ln>
                            <a:noFill/>
                          </a:ln>
                          <a:solidFill>
                            <a:srgbClr val="FFFFFF"/>
                          </a:solidFill>
                          <a:effectLst/>
                          <a:latin typeface="+mn-lt"/>
                          <a:ea typeface="+mn-ea"/>
                          <a:cs typeface="+mn-cs"/>
                        </a:rPr>
                        <a:t>המוטו לא קשור ל-</a:t>
                      </a:r>
                      <a:r>
                        <a:rPr kumimoji="0" lang="en-US" sz="2000" b="0" i="0" u="none" strike="noStrike" cap="none" normalizeH="0" baseline="0" dirty="0">
                          <a:ln>
                            <a:noFill/>
                          </a:ln>
                          <a:solidFill>
                            <a:srgbClr val="FFFFFF"/>
                          </a:solidFill>
                          <a:effectLst/>
                          <a:latin typeface="+mn-lt"/>
                          <a:ea typeface="+mn-ea"/>
                          <a:cs typeface="+mn-cs"/>
                        </a:rPr>
                        <a:t>KKK.</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he-IL" altLang="de-DE" sz="2000" b="0" dirty="0">
                <a:solidFill>
                  <a:srgbClr val="333333"/>
                </a:solidFill>
                <a:latin typeface="+mn-lt"/>
                <a:ea typeface="+mn-ea"/>
                <a:cs typeface="+mn-cs"/>
              </a:rPr>
              <a:t>מרלבורו היא בבעלות קו-קלאקס-קלאן (</a:t>
            </a:r>
            <a:r>
              <a:rPr lang="en-US" altLang="de-DE" sz="2000" b="0" dirty="0">
                <a:solidFill>
                  <a:srgbClr val="333333"/>
                </a:solidFill>
                <a:latin typeface="+mn-lt"/>
                <a:ea typeface="+mn-ea"/>
                <a:cs typeface="+mn-cs"/>
              </a:rPr>
              <a:t>KKK</a:t>
            </a:r>
            <a:r>
              <a:rPr lang="he-IL" altLang="de-DE" sz="2000" b="0" dirty="0">
                <a:solidFill>
                  <a:srgbClr val="333333"/>
                </a:solidFill>
                <a:latin typeface="+mn-lt"/>
                <a:ea typeface="+mn-ea"/>
                <a:cs typeface="+mn-cs"/>
              </a:rPr>
              <a:t>)?</a:t>
            </a:r>
            <a:endParaRPr lang="fa-IR" altLang="de-DE" sz="2000" b="0" dirty="0">
              <a:solidFill>
                <a:srgbClr val="333333"/>
              </a:solidFill>
              <a:latin typeface="+mn-lt"/>
              <a:ea typeface="+mn-ea"/>
              <a:cs typeface="+mn-cs"/>
            </a:endParaRPr>
          </a:p>
        </p:txBody>
      </p:sp>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74"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rot="10788152">
            <a:off x="1196158"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17" name="Caption_21"/>
          <p:cNvSpPr txBox="1">
            <a:spLocks noChangeArrowheads="1"/>
          </p:cNvSpPr>
          <p:nvPr/>
        </p:nvSpPr>
        <p:spPr bwMode="auto">
          <a:xfrm>
            <a:off x="48915"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8" name="Caption_22"/>
          <p:cNvSpPr txBox="1">
            <a:spLocks noChangeArrowheads="1"/>
          </p:cNvSpPr>
          <p:nvPr/>
        </p:nvSpPr>
        <p:spPr bwMode="auto">
          <a:xfrm>
            <a:off x="533786"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9" name="Caption_23"/>
          <p:cNvSpPr txBox="1">
            <a:spLocks noChangeArrowheads="1"/>
          </p:cNvSpPr>
          <p:nvPr/>
        </p:nvSpPr>
        <p:spPr bwMode="auto">
          <a:xfrm>
            <a:off x="1788794"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11</a:t>
            </a:fld>
            <a:endParaRPr lang="de-DE" altLang="de-DE"/>
          </a:p>
        </p:txBody>
      </p:sp>
    </p:spTree>
    <p:extLst>
      <p:ext uri="{BB962C8B-B14F-4D97-AF65-F5344CB8AC3E}">
        <p14:creationId xmlns:p14="http://schemas.microsoft.com/office/powerpoint/2010/main" val="2992359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a:t>
            </a:r>
            <a:r>
              <a:rPr lang="he-IL" sz="3600">
                <a:solidFill>
                  <a:srgbClr val="004992"/>
                </a:solidFill>
                <a:latin typeface="+mn-lt"/>
                <a:ea typeface="+mn-ea"/>
                <a:cs typeface="+mn-cs"/>
              </a:rPr>
              <a:t>למסקנות ”בפעולה“</a:t>
            </a:r>
            <a:br>
              <a:rPr lang="he-IL" sz="3600" dirty="0">
                <a:solidFill>
                  <a:srgbClr val="004992"/>
                </a:solidFill>
                <a:latin typeface="+mn-lt"/>
                <a:ea typeface="+mn-ea"/>
                <a:cs typeface="+mn-cs"/>
              </a:rPr>
            </a:br>
            <a:r>
              <a:rPr lang="he-IL" dirty="0">
                <a:solidFill>
                  <a:srgbClr val="004992"/>
                </a:solidFill>
                <a:latin typeface="+mn-lt"/>
                <a:ea typeface="+mn-ea"/>
                <a:cs typeface="+mn-cs"/>
              </a:rPr>
              <a:t>- אגדה אורבנית -</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1463506874"/>
              </p:ext>
            </p:extLst>
          </p:nvPr>
        </p:nvGraphicFramePr>
        <p:xfrm>
          <a:off x="408955" y="2697480"/>
          <a:ext cx="11376000" cy="4023350"/>
        </p:xfrm>
        <a:graphic>
          <a:graphicData uri="http://schemas.openxmlformats.org/drawingml/2006/table">
            <a:tbl>
              <a:tblPr rtl="1">
                <a:tableStyleId>{21E4AEA4-8DFA-4A89-87EB-49C32662AFE0}</a:tableStyleId>
              </a:tblPr>
              <a:tblGrid>
                <a:gridCol w="2094234">
                  <a:extLst>
                    <a:ext uri="{9D8B030D-6E8A-4147-A177-3AD203B41FA5}">
                      <a16:colId xmlns:a16="http://schemas.microsoft.com/office/drawing/2014/main" val="20000"/>
                    </a:ext>
                  </a:extLst>
                </a:gridCol>
                <a:gridCol w="7031832">
                  <a:extLst>
                    <a:ext uri="{9D8B030D-6E8A-4147-A177-3AD203B41FA5}">
                      <a16:colId xmlns:a16="http://schemas.microsoft.com/office/drawing/2014/main" val="20001"/>
                    </a:ext>
                  </a:extLst>
                </a:gridCol>
                <a:gridCol w="2249934">
                  <a:extLst>
                    <a:ext uri="{9D8B030D-6E8A-4147-A177-3AD203B41FA5}">
                      <a16:colId xmlns:a16="http://schemas.microsoft.com/office/drawing/2014/main" val="20002"/>
                    </a:ext>
                  </a:extLst>
                </a:gridCol>
              </a:tblGrid>
              <a:tr h="457200">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אגדה</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בעד ונגד</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”הוכחות“</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000" b="0" i="0" u="none" strike="noStrike" cap="none" normalizeH="0" baseline="0">
                          <a:ln>
                            <a:noFill/>
                          </a:ln>
                          <a:solidFill>
                            <a:srgbClr val="333333"/>
                          </a:solidFill>
                          <a:effectLst/>
                          <a:latin typeface="+mn-lt"/>
                          <a:ea typeface="+mn-ea"/>
                          <a:cs typeface="+mn-cs"/>
                        </a:rPr>
                        <a:t>מאז אמצע 1980 היו שמועות כי הסימונים על חפיסת מרלבורו מצביעות על כך שהקו-קלאקס-קלאן היא הבעלים</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he-IL" sz="2000" b="1" i="0" u="none" strike="noStrike" cap="none" normalizeH="0" baseline="0" dirty="0">
                          <a:ln>
                            <a:noFill/>
                          </a:ln>
                          <a:solidFill>
                            <a:srgbClr val="333333"/>
                          </a:solidFill>
                          <a:effectLst/>
                          <a:latin typeface="+mn-lt"/>
                          <a:ea typeface="+mn-ea"/>
                          <a:cs typeface="+mn-cs"/>
                        </a:rPr>
                        <a:t>בעד:</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הסימון האדום על הרקע הלבן יוצר את האות </a:t>
                      </a:r>
                      <a:r>
                        <a:rPr kumimoji="0" lang="de-DE" sz="2000" b="0" i="0" u="none" strike="noStrike" cap="none" normalizeH="0" baseline="0" dirty="0">
                          <a:ln>
                            <a:noFill/>
                          </a:ln>
                          <a:solidFill>
                            <a:srgbClr val="333333"/>
                          </a:solidFill>
                          <a:effectLst/>
                          <a:latin typeface="+mn-lt"/>
                          <a:ea typeface="+mn-ea"/>
                          <a:cs typeface="+mn-cs"/>
                        </a:rPr>
                        <a:t>„</a:t>
                      </a:r>
                      <a:r>
                        <a:rPr kumimoji="0" lang="en-US" sz="2000" b="0" i="0" u="none" strike="noStrike" cap="none" normalizeH="0" baseline="0" dirty="0">
                          <a:ln>
                            <a:noFill/>
                          </a:ln>
                          <a:solidFill>
                            <a:srgbClr val="333333"/>
                          </a:solidFill>
                          <a:effectLst/>
                          <a:latin typeface="+mn-lt"/>
                          <a:ea typeface="+mn-ea"/>
                          <a:cs typeface="+mn-cs"/>
                        </a:rPr>
                        <a:t>K“.</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היפוך של ”</a:t>
                      </a:r>
                      <a:r>
                        <a:rPr kumimoji="0" lang="en-US" sz="2000" b="0" i="0" u="none" strike="noStrike" cap="none" normalizeH="0" baseline="0" dirty="0">
                          <a:ln>
                            <a:noFill/>
                          </a:ln>
                          <a:solidFill>
                            <a:srgbClr val="333333"/>
                          </a:solidFill>
                          <a:effectLst/>
                          <a:latin typeface="+mn-lt"/>
                          <a:ea typeface="+mn-ea"/>
                          <a:cs typeface="+mn-cs"/>
                        </a:rPr>
                        <a:t>Mar</a:t>
                      </a:r>
                      <a:r>
                        <a:rPr kumimoji="0" lang="he-IL" sz="2000" b="0" i="0" u="none" strike="noStrike" cap="none" normalizeH="0" baseline="0" dirty="0">
                          <a:ln>
                            <a:noFill/>
                          </a:ln>
                          <a:solidFill>
                            <a:srgbClr val="333333"/>
                          </a:solidFill>
                          <a:effectLst/>
                          <a:latin typeface="+mn-lt"/>
                          <a:ea typeface="+mn-ea"/>
                          <a:cs typeface="+mn-cs"/>
                        </a:rPr>
                        <a:t>“ נקרא כמו ”</a:t>
                      </a:r>
                      <a:r>
                        <a:rPr kumimoji="0" lang="en-US" sz="2000" b="0" i="0" u="none" strike="noStrike" cap="none" normalizeH="0" baseline="0" dirty="0">
                          <a:ln>
                            <a:noFill/>
                          </a:ln>
                          <a:solidFill>
                            <a:srgbClr val="333333"/>
                          </a:solidFill>
                          <a:effectLst/>
                          <a:latin typeface="+mn-lt"/>
                          <a:ea typeface="+mn-ea"/>
                          <a:cs typeface="+mn-cs"/>
                        </a:rPr>
                        <a:t>jew</a:t>
                      </a:r>
                      <a:r>
                        <a:rPr kumimoji="0" lang="he-IL" sz="2000" b="0" i="0" u="none" strike="noStrike" cap="none" normalizeH="0" baseline="0" dirty="0">
                          <a:ln>
                            <a:noFill/>
                          </a:ln>
                          <a:solidFill>
                            <a:srgbClr val="333333"/>
                          </a:solidFill>
                          <a:effectLst/>
                          <a:latin typeface="+mn-lt"/>
                          <a:ea typeface="+mn-ea"/>
                          <a:cs typeface="+mn-cs"/>
                        </a:rPr>
                        <a:t>“ (יהודי), קריאה הפוכה של ”</a:t>
                      </a:r>
                      <a:r>
                        <a:rPr kumimoji="0" lang="en-US" sz="2000" b="0" i="0" u="none" strike="noStrike" cap="none" normalizeH="0" baseline="0" dirty="0" err="1">
                          <a:ln>
                            <a:noFill/>
                          </a:ln>
                          <a:solidFill>
                            <a:srgbClr val="333333"/>
                          </a:solidFill>
                          <a:effectLst/>
                          <a:latin typeface="+mn-lt"/>
                          <a:ea typeface="+mn-ea"/>
                          <a:cs typeface="+mn-cs"/>
                        </a:rPr>
                        <a:t>lboro</a:t>
                      </a:r>
                      <a:r>
                        <a:rPr kumimoji="0" lang="he-IL" sz="2000" b="0" i="0" u="none" strike="noStrike" cap="none" normalizeH="0" baseline="0" dirty="0">
                          <a:ln>
                            <a:noFill/>
                          </a:ln>
                          <a:solidFill>
                            <a:srgbClr val="333333"/>
                          </a:solidFill>
                          <a:effectLst/>
                          <a:latin typeface="+mn-lt"/>
                          <a:ea typeface="+mn-ea"/>
                          <a:cs typeface="+mn-cs"/>
                        </a:rPr>
                        <a:t>“ נשמע כמו ”</a:t>
                      </a:r>
                      <a:r>
                        <a:rPr kumimoji="0" lang="en-US" sz="2000" b="0" i="0" u="none" strike="noStrike" cap="none" normalizeH="0" baseline="0" dirty="0">
                          <a:ln>
                            <a:noFill/>
                          </a:ln>
                          <a:solidFill>
                            <a:srgbClr val="333333"/>
                          </a:solidFill>
                          <a:effectLst/>
                          <a:latin typeface="+mn-lt"/>
                          <a:ea typeface="+mn-ea"/>
                          <a:cs typeface="+mn-cs"/>
                        </a:rPr>
                        <a:t>horrible</a:t>
                      </a:r>
                      <a:r>
                        <a:rPr kumimoji="0" lang="he-IL" sz="2000" b="0" i="0" u="none" strike="noStrike" cap="none" normalizeH="0" baseline="0" dirty="0">
                          <a:ln>
                            <a:noFill/>
                          </a:ln>
                          <a:solidFill>
                            <a:srgbClr val="333333"/>
                          </a:solidFill>
                          <a:effectLst/>
                          <a:latin typeface="+mn-lt"/>
                          <a:ea typeface="+mn-ea"/>
                          <a:cs typeface="+mn-cs"/>
                        </a:rPr>
                        <a:t>“ (נורא) = ”יהודי נורא“ (ראו משמאל). </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המוטו </a:t>
                      </a:r>
                      <a:r>
                        <a:rPr kumimoji="0" lang="en-US" sz="2000" b="0" i="0" u="none" strike="noStrike" cap="none" normalizeH="0" baseline="0" dirty="0" err="1">
                          <a:ln>
                            <a:noFill/>
                          </a:ln>
                          <a:solidFill>
                            <a:srgbClr val="333333"/>
                          </a:solidFill>
                          <a:effectLst/>
                          <a:latin typeface="+mn-lt"/>
                          <a:ea typeface="+mn-ea"/>
                          <a:cs typeface="+mn-cs"/>
                        </a:rPr>
                        <a:t>veni</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vidi</a:t>
                      </a:r>
                      <a:r>
                        <a:rPr kumimoji="0" lang="en-US" sz="2000" b="0" i="0" u="none" strike="noStrike" cap="none" normalizeH="0" baseline="0" dirty="0">
                          <a:ln>
                            <a:noFill/>
                          </a:ln>
                          <a:solidFill>
                            <a:srgbClr val="333333"/>
                          </a:solidFill>
                          <a:effectLst/>
                          <a:latin typeface="+mn-lt"/>
                          <a:ea typeface="+mn-ea"/>
                          <a:cs typeface="+mn-cs"/>
                        </a:rPr>
                        <a:t>, vici”</a:t>
                      </a:r>
                      <a:r>
                        <a:rPr kumimoji="0" lang="he-IL" sz="2000" b="0" i="0" u="none" strike="noStrike" cap="none" normalizeH="0" baseline="0" dirty="0">
                          <a:ln>
                            <a:noFill/>
                          </a:ln>
                          <a:solidFill>
                            <a:srgbClr val="333333"/>
                          </a:solidFill>
                          <a:effectLst/>
                          <a:latin typeface="+mn-lt"/>
                          <a:ea typeface="+mn-ea"/>
                          <a:cs typeface="+mn-cs"/>
                        </a:rPr>
                        <a:t>“ (באתי, ראיתי, ניצחתי) היה ידוע כסיסמה של ה-</a:t>
                      </a:r>
                      <a:r>
                        <a:rPr kumimoji="0" lang="en-US" sz="2000" b="0" i="0" u="none" strike="noStrike" cap="none" normalizeH="0" baseline="0" dirty="0">
                          <a:ln>
                            <a:noFill/>
                          </a:ln>
                          <a:solidFill>
                            <a:srgbClr val="333333"/>
                          </a:solidFill>
                          <a:effectLst/>
                          <a:latin typeface="+mn-lt"/>
                          <a:ea typeface="+mn-ea"/>
                          <a:cs typeface="+mn-cs"/>
                        </a:rPr>
                        <a:t>KKK.</a:t>
                      </a:r>
                    </a:p>
                    <a:p>
                      <a:pPr marL="268288" marR="0" lvl="0" indent="-268288" algn="r" defTabSz="914400" rtl="1" eaLnBrk="1" fontAlgn="base" latinLnBrk="0" hangingPunct="1">
                        <a:lnSpc>
                          <a:spcPct val="100000"/>
                        </a:lnSpc>
                        <a:spcBef>
                          <a:spcPct val="20000"/>
                        </a:spcBef>
                        <a:spcAft>
                          <a:spcPct val="0"/>
                        </a:spcAft>
                        <a:buClr>
                          <a:srgbClr val="333333"/>
                        </a:buClr>
                        <a:buSzTx/>
                        <a:buFontTx/>
                        <a:buNone/>
                        <a:tabLst/>
                      </a:pPr>
                      <a:r>
                        <a:rPr kumimoji="0" lang="he-IL" sz="2000" b="1" i="0" u="none" strike="noStrike" cap="none" normalizeH="0" baseline="0" dirty="0">
                          <a:ln>
                            <a:noFill/>
                          </a:ln>
                          <a:solidFill>
                            <a:srgbClr val="333333"/>
                          </a:solidFill>
                          <a:effectLst/>
                          <a:latin typeface="+mn-lt"/>
                          <a:ea typeface="+mn-ea"/>
                          <a:cs typeface="+mn-cs"/>
                        </a:rPr>
                        <a:t>נגד:</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מרלבורו נוסדה על ידי האנגלי פיליפ מוריס; אין לו שום קשר ל </a:t>
                      </a:r>
                      <a:r>
                        <a:rPr kumimoji="0" lang="en-US" sz="2000" b="0" i="0" u="none" strike="noStrike" cap="none" normalizeH="0" baseline="0" dirty="0">
                          <a:ln>
                            <a:noFill/>
                          </a:ln>
                          <a:solidFill>
                            <a:srgbClr val="333333"/>
                          </a:solidFill>
                          <a:effectLst/>
                          <a:latin typeface="+mn-lt"/>
                          <a:ea typeface="+mn-ea"/>
                          <a:cs typeface="+mn-cs"/>
                        </a:rPr>
                        <a:t>KKK.</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מרלבורו נקראת על שם הרחוב של המפעל בלונדון: רחוב מרלבורו.</a:t>
                      </a:r>
                    </a:p>
                    <a:p>
                      <a:pPr marL="342900" marR="0" lvl="0" indent="-342900" algn="r" defTabSz="914400" rtl="1" eaLnBrk="1" fontAlgn="base" latinLnBrk="0" hangingPunct="1">
                        <a:lnSpc>
                          <a:spcPct val="100000"/>
                        </a:lnSpc>
                        <a:spcBef>
                          <a:spcPct val="20000"/>
                        </a:spcBef>
                        <a:spcAft>
                          <a:spcPct val="0"/>
                        </a:spcAft>
                        <a:buClr>
                          <a:srgbClr val="333333"/>
                        </a:buClr>
                        <a:buSzTx/>
                        <a:buFont typeface="WingDings"/>
                        <a:buChar char=""/>
                        <a:tabLst/>
                      </a:pPr>
                      <a:r>
                        <a:rPr kumimoji="0" lang="he-IL" sz="2000" b="0" i="0" u="none" strike="noStrike" cap="none" normalizeH="0" baseline="0" dirty="0">
                          <a:ln>
                            <a:noFill/>
                          </a:ln>
                          <a:solidFill>
                            <a:srgbClr val="333333"/>
                          </a:solidFill>
                          <a:effectLst/>
                          <a:latin typeface="+mn-lt"/>
                          <a:ea typeface="+mn-ea"/>
                          <a:cs typeface="+mn-cs"/>
                        </a:rPr>
                        <a:t>המוטו לא קשור ל-</a:t>
                      </a:r>
                      <a:r>
                        <a:rPr kumimoji="0" lang="en-US" sz="2000" b="0" i="0" u="none" strike="noStrike" cap="none" normalizeH="0" baseline="0" dirty="0">
                          <a:ln>
                            <a:noFill/>
                          </a:ln>
                          <a:solidFill>
                            <a:srgbClr val="333333"/>
                          </a:solidFill>
                          <a:effectLst/>
                          <a:latin typeface="+mn-lt"/>
                          <a:ea typeface="+mn-ea"/>
                          <a:cs typeface="+mn-cs"/>
                        </a:rPr>
                        <a:t>KKK.</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15" marB="4571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74"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rot="10788152">
            <a:off x="1196158"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Mar</a:t>
            </a:r>
            <a:endParaRPr lang="en-US" altLang="de-DE" sz="1800" b="0" dirty="0">
              <a:latin typeface="+mn-lt"/>
              <a:ea typeface="+mn-ea"/>
              <a:cs typeface="+mn-cs"/>
            </a:endParaRPr>
          </a:p>
        </p:txBody>
      </p:sp>
      <p:sp>
        <p:nvSpPr>
          <p:cNvPr id="17" name="Caption_21"/>
          <p:cNvSpPr txBox="1">
            <a:spLocks noChangeArrowheads="1"/>
          </p:cNvSpPr>
          <p:nvPr/>
        </p:nvSpPr>
        <p:spPr bwMode="auto">
          <a:xfrm>
            <a:off x="48915"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ea typeface="+mn-ea"/>
                <a:cs typeface="+mn-cs"/>
              </a:rPr>
              <a:t>lboro = orobl = horrible</a:t>
            </a:r>
            <a:endParaRPr lang="en-US" altLang="de-DE" sz="1800" b="0" dirty="0">
              <a:latin typeface="+mn-lt"/>
              <a:ea typeface="+mn-ea"/>
              <a:cs typeface="+mn-cs"/>
            </a:endParaRPr>
          </a:p>
        </p:txBody>
      </p:sp>
      <p:sp>
        <p:nvSpPr>
          <p:cNvPr id="18" name="Caption_22"/>
          <p:cNvSpPr txBox="1">
            <a:spLocks noChangeArrowheads="1"/>
          </p:cNvSpPr>
          <p:nvPr/>
        </p:nvSpPr>
        <p:spPr bwMode="auto">
          <a:xfrm>
            <a:off x="533786"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Mar =</a:t>
            </a:r>
            <a:endParaRPr lang="en-US" altLang="de-DE" sz="1800" b="0" dirty="0">
              <a:latin typeface="+mn-lt"/>
              <a:ea typeface="+mn-ea"/>
              <a:cs typeface="+mn-cs"/>
            </a:endParaRPr>
          </a:p>
        </p:txBody>
      </p:sp>
      <p:sp>
        <p:nvSpPr>
          <p:cNvPr id="19" name="Caption_23"/>
          <p:cNvSpPr txBox="1">
            <a:spLocks noChangeArrowheads="1"/>
          </p:cNvSpPr>
          <p:nvPr/>
        </p:nvSpPr>
        <p:spPr bwMode="auto">
          <a:xfrm>
            <a:off x="1788794" y="587727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ea typeface="+mn-ea"/>
                <a:cs typeface="+mn-cs"/>
              </a:rPr>
              <a:t>= jew?</a:t>
            </a:r>
            <a:endParaRPr lang="en-US" altLang="de-DE" sz="1800" b="0" dirty="0">
              <a:latin typeface="+mn-lt"/>
              <a:ea typeface="+mn-ea"/>
              <a:cs typeface="+mn-cs"/>
            </a:endParaRPr>
          </a:p>
        </p:txBody>
      </p:sp>
      <p:sp>
        <p:nvSpPr>
          <p:cNvPr id="2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he-IL" altLang="de-DE" sz="2000" b="0" dirty="0">
                <a:solidFill>
                  <a:srgbClr val="333333"/>
                </a:solidFill>
                <a:latin typeface="+mn-lt"/>
                <a:ea typeface="+mn-ea"/>
                <a:cs typeface="+mn-cs"/>
              </a:rPr>
              <a:t>מרלבורו היא בבעלות קו-קלאקס-קלאן (</a:t>
            </a:r>
            <a:r>
              <a:rPr lang="en-US" altLang="de-DE" sz="2000" b="0" dirty="0">
                <a:solidFill>
                  <a:srgbClr val="333333"/>
                </a:solidFill>
                <a:latin typeface="+mn-lt"/>
                <a:ea typeface="+mn-ea"/>
                <a:cs typeface="+mn-cs"/>
              </a:rPr>
              <a:t>KKK</a:t>
            </a:r>
            <a:r>
              <a:rPr lang="he-IL" altLang="de-DE" sz="2000" b="0" dirty="0">
                <a:solidFill>
                  <a:srgbClr val="333333"/>
                </a:solidFill>
                <a:latin typeface="+mn-lt"/>
                <a:ea typeface="+mn-ea"/>
                <a:cs typeface="+mn-cs"/>
              </a:rPr>
              <a:t>)?</a:t>
            </a:r>
            <a:endParaRPr lang="fa-IR" altLang="de-DE" sz="2000" b="0" dirty="0">
              <a:solidFill>
                <a:srgbClr val="333333"/>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12</a:t>
            </a:fld>
            <a:endParaRPr lang="de-DE" altLang="de-DE"/>
          </a:p>
        </p:txBody>
      </p:sp>
    </p:spTree>
    <p:extLst>
      <p:ext uri="{BB962C8B-B14F-4D97-AF65-F5344CB8AC3E}">
        <p14:creationId xmlns:p14="http://schemas.microsoft.com/office/powerpoint/2010/main" val="2578027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a:t>
            </a:r>
            <a:r>
              <a:rPr lang="he-IL" sz="3600">
                <a:solidFill>
                  <a:srgbClr val="004992"/>
                </a:solidFill>
                <a:latin typeface="+mn-lt"/>
                <a:ea typeface="+mn-ea"/>
                <a:cs typeface="+mn-cs"/>
              </a:rPr>
              <a:t>למסקנות ”בפעולה“</a:t>
            </a:r>
            <a:br>
              <a:rPr lang="he-IL" sz="3600" dirty="0">
                <a:solidFill>
                  <a:srgbClr val="004992"/>
                </a:solidFill>
                <a:latin typeface="+mn-lt"/>
                <a:ea typeface="+mn-ea"/>
                <a:cs typeface="+mn-cs"/>
              </a:rPr>
            </a:br>
            <a:r>
              <a:rPr lang="he-IL" dirty="0">
                <a:solidFill>
                  <a:srgbClr val="004992"/>
                </a:solidFill>
                <a:latin typeface="+mn-lt"/>
                <a:ea typeface="+mn-ea"/>
                <a:cs typeface="+mn-cs"/>
              </a:rPr>
              <a:t>- אגדה אורבנית -</a:t>
            </a:r>
            <a:endParaRPr lang="en-US" dirty="0">
              <a:solidFill>
                <a:srgbClr val="004992"/>
              </a:solidFill>
              <a:latin typeface="+mn-lt"/>
              <a:ea typeface="+mn-ea"/>
              <a:cs typeface="+mn-cs"/>
            </a:endParaRP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400" dirty="0">
                <a:latin typeface="+mn-lt"/>
                <a:ea typeface="+mn-ea"/>
                <a:cs typeface="+mn-cs"/>
              </a:rPr>
              <a:t>לא!</a:t>
            </a: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r" rtl="1" eaLnBrk="1" hangingPunct="1">
              <a:spcBef>
                <a:spcPct val="0"/>
              </a:spcBef>
              <a:buClrTx/>
              <a:buFontTx/>
              <a:buNone/>
            </a:pPr>
            <a:r>
              <a:rPr lang="he-IL" altLang="de-DE" sz="2000" b="0" dirty="0">
                <a:solidFill>
                  <a:srgbClr val="333333"/>
                </a:solidFill>
                <a:latin typeface="+mn-lt"/>
                <a:ea typeface="+mn-ea"/>
                <a:cs typeface="+mn-cs"/>
              </a:rPr>
              <a:t>האם מרלבורו היא בבעלות הקו-קלאקס-קלאן?</a:t>
            </a: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נוצרה האגדה האורבנית הזו ותיאוריות קשר אחרות?</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rtl="0" fontAlgn="base"/>
            <a:r>
              <a:rPr lang="en-US" altLang="fr-FR"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נוצרה האגדה האורבנית הזו ותיאוריות קשר אחרות?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הן בדרך כלל מרגשות יותר מן המציאות!</a:t>
            </a:r>
          </a:p>
          <a:p>
            <a:pPr marL="342900" lvl="0" indent="-342900" defTabSz="914400" fontAlgn="base">
              <a:buClr>
                <a:srgbClr val="333333"/>
              </a:buClr>
              <a:buSzPct val="80000"/>
              <a:buFont typeface="WingDings"/>
              <a:buChar char=""/>
            </a:pPr>
            <a:r>
              <a:rPr lang="he-IL" altLang="fr-FR" sz="2400" dirty="0">
                <a:solidFill>
                  <a:srgbClr val="333333"/>
                </a:solidFill>
              </a:rPr>
              <a:t>הן מבוססות על הצהרות שקשה לבדוק או להוכיח (</a:t>
            </a:r>
            <a:r>
              <a:rPr lang="he-IL" altLang="fr-FR" sz="2400">
                <a:solidFill>
                  <a:srgbClr val="333333"/>
                </a:solidFill>
              </a:rPr>
              <a:t>למשל ש”באתי</a:t>
            </a:r>
            <a:r>
              <a:rPr lang="he-IL" altLang="fr-FR" sz="2400" dirty="0">
                <a:solidFill>
                  <a:srgbClr val="333333"/>
                </a:solidFill>
              </a:rPr>
              <a:t>, ראיתי</a:t>
            </a:r>
            <a:r>
              <a:rPr lang="he-IL" altLang="fr-FR" sz="2400">
                <a:solidFill>
                  <a:srgbClr val="333333"/>
                </a:solidFill>
              </a:rPr>
              <a:t>, ניצחתי“ </a:t>
            </a:r>
            <a:r>
              <a:rPr lang="he-IL" altLang="fr-FR" sz="2400" dirty="0">
                <a:solidFill>
                  <a:srgbClr val="333333"/>
                </a:solidFill>
              </a:rPr>
              <a:t>הוא המוטו של ה-</a:t>
            </a:r>
            <a:r>
              <a:rPr lang="en-US" altLang="fr-FR" sz="2400" dirty="0">
                <a:solidFill>
                  <a:srgbClr val="333333"/>
                </a:solidFill>
              </a:rPr>
              <a:t>KKK</a:t>
            </a:r>
            <a:r>
              <a:rPr lang="he-IL" altLang="fr-FR" sz="2400" dirty="0">
                <a:solidFill>
                  <a:srgbClr val="333333"/>
                </a:solidFill>
              </a:rPr>
              <a:t>. טעות!)</a:t>
            </a:r>
          </a:p>
          <a:p>
            <a:pPr marL="342900" lvl="0" indent="-342900" defTabSz="914400" fontAlgn="base">
              <a:buClr>
                <a:srgbClr val="333333"/>
              </a:buClr>
              <a:buSzPct val="80000"/>
              <a:buFont typeface="WingDings"/>
              <a:buChar char=""/>
            </a:pPr>
            <a:r>
              <a:rPr lang="he-IL" altLang="fr-FR" sz="2400" dirty="0">
                <a:solidFill>
                  <a:srgbClr val="333333"/>
                </a:solidFill>
              </a:rPr>
              <a:t>הן מסוות הסברים אלטרנטיבים (למשל, שיבוש </a:t>
            </a:r>
            <a:r>
              <a:rPr lang="he-IL" altLang="fr-FR" sz="2400">
                <a:solidFill>
                  <a:srgbClr val="333333"/>
                </a:solidFill>
              </a:rPr>
              <a:t>השם ”מרלבורו“ </a:t>
            </a:r>
            <a:r>
              <a:rPr lang="he-IL" altLang="fr-FR" sz="2400" dirty="0">
                <a:solidFill>
                  <a:srgbClr val="333333"/>
                </a:solidFill>
              </a:rPr>
              <a:t>יכול ליצור משמעויות שונות. לדוגמה, אפשר למצור את </a:t>
            </a:r>
            <a:r>
              <a:rPr lang="he-IL" altLang="fr-FR" sz="2400">
                <a:solidFill>
                  <a:srgbClr val="333333"/>
                </a:solidFill>
              </a:rPr>
              <a:t>המילים ”בור“ או ”רובל“).</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אגדות לעיתים מבוססות על עובדות שהוצאו מהקשרן. גם המשמעויות של עובדות אלו מנופחות יתר על המידה (במבט ראשון </a:t>
            </a:r>
            <a:r>
              <a:rPr lang="he-IL" altLang="fr-FR" sz="2400">
                <a:solidFill>
                  <a:srgbClr val="333333"/>
                </a:solidFill>
              </a:rPr>
              <a:t>שלושת ה-”</a:t>
            </a:r>
            <a:r>
              <a:rPr lang="en-US" altLang="fr-FR" sz="2400">
                <a:solidFill>
                  <a:srgbClr val="333333"/>
                </a:solidFill>
              </a:rPr>
              <a:t>K</a:t>
            </a:r>
            <a:r>
              <a:rPr lang="he-IL" altLang="fr-FR" sz="2400">
                <a:solidFill>
                  <a:srgbClr val="333333"/>
                </a:solidFill>
              </a:rPr>
              <a:t>“ </a:t>
            </a:r>
            <a:r>
              <a:rPr lang="he-IL" altLang="fr-FR" sz="2400" dirty="0">
                <a:solidFill>
                  <a:srgbClr val="333333"/>
                </a:solidFill>
              </a:rPr>
              <a:t>האדומים מאד מרשימים אבל הם לא מוכיחים כלום!)</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נוצרה האגדה האורבנית הזו ותיאוריות קשר אחרות?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לאורך ההיסטוריה ישנן דוגמאות רבות בהן מיעוטים ואנשים מנודים הואשמו לשווא בשל אסונות לא נשלטים. </a:t>
            </a:r>
            <a:r>
              <a:rPr lang="he-IL" altLang="fr-FR" sz="2400" dirty="0">
                <a:solidFill>
                  <a:srgbClr val="333333"/>
                </a:solidFill>
              </a:rPr>
              <a:t>למשל, בימי הביניים, כשהיה יבול דל האשימו מכשפות או מיעוטים.</a:t>
            </a:r>
          </a:p>
          <a:p>
            <a:pPr marL="342900" lvl="0" indent="-342900" defTabSz="914400" fontAlgn="base">
              <a:buClr>
                <a:srgbClr val="333333"/>
              </a:buClr>
              <a:buSzPct val="80000"/>
              <a:buFont typeface="WingDings"/>
              <a:buChar char=""/>
            </a:pPr>
            <a:r>
              <a:rPr lang="he-IL" altLang="fr-FR" sz="2400" dirty="0">
                <a:solidFill>
                  <a:srgbClr val="333333"/>
                </a:solidFill>
              </a:rPr>
              <a:t>ההסברים הפשוטים הללו הפחיתו מתח וחרדה וסיפקו אשליה של שליטה.</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אנחנו עושים את זה?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מחקרים מראים שאנשים רבים עם פסיכוזה (אבל לא כולם!) </a:t>
            </a:r>
            <a:r>
              <a:rPr lang="he-IL" altLang="fr-FR" sz="2400" dirty="0">
                <a:solidFill>
                  <a:srgbClr val="004992"/>
                </a:solidFill>
              </a:rPr>
              <a:t>מקבלים החלטות על בסיס מידע מועט</a:t>
            </a:r>
            <a:r>
              <a:rPr lang="he-IL" altLang="fr-FR" sz="2400" dirty="0">
                <a:solidFill>
                  <a:srgbClr val="333333"/>
                </a:solidFill>
              </a:rPr>
              <a:t>. </a:t>
            </a:r>
            <a:br>
              <a:rPr lang="he-IL" altLang="fr-FR" sz="2400" dirty="0">
                <a:solidFill>
                  <a:srgbClr val="333333"/>
                </a:solidFill>
              </a:rPr>
            </a:br>
            <a:r>
              <a:rPr lang="he-IL" altLang="fr-FR" sz="2400" dirty="0">
                <a:solidFill>
                  <a:srgbClr val="333333"/>
                </a:solidFill>
              </a:rPr>
              <a:t>סגנון כזה של קבלת החלטות יכול בקלות להוביל לטעויות.</a:t>
            </a:r>
            <a:br>
              <a:rPr lang="he-IL" altLang="fr-FR" sz="2400" dirty="0">
                <a:solidFill>
                  <a:srgbClr val="333333"/>
                </a:solidFill>
              </a:rPr>
            </a:br>
            <a:r>
              <a:rPr lang="he-IL" altLang="fr-FR" sz="2400" dirty="0">
                <a:solidFill>
                  <a:srgbClr val="333333"/>
                </a:solidFill>
              </a:rPr>
              <a:t>לכן, עדיף לקחת החלטה לאחר </a:t>
            </a:r>
            <a:r>
              <a:rPr lang="he-IL" altLang="fr-FR" sz="2400" dirty="0">
                <a:solidFill>
                  <a:srgbClr val="004992"/>
                </a:solidFill>
              </a:rPr>
              <a:t>שנלקח בחשבון כל המידע הזמין</a:t>
            </a:r>
            <a:r>
              <a:rPr lang="he-IL" altLang="fr-FR"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17</a:t>
            </a:fld>
            <a:endParaRPr lang="de-DE" altLang="de-DE"/>
          </a:p>
        </p:txBody>
      </p:sp>
    </p:spTree>
    <p:extLst>
      <p:ext uri="{BB962C8B-B14F-4D97-AF65-F5344CB8AC3E}">
        <p14:creationId xmlns:p14="http://schemas.microsoft.com/office/powerpoint/2010/main" val="2302716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מדוע אנחנו עושים את זה?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מחקרים מראים שאנשים רבים עם פסיכוזה (אבל לא כולם!) </a:t>
            </a:r>
            <a:r>
              <a:rPr lang="he-IL" altLang="fr-FR" sz="2400" dirty="0">
                <a:solidFill>
                  <a:srgbClr val="004992"/>
                </a:solidFill>
              </a:rPr>
              <a:t>מקבלים החלטות על בסיס מידע מועט</a:t>
            </a:r>
            <a:r>
              <a:rPr lang="he-IL" altLang="fr-FR" sz="2400" dirty="0">
                <a:solidFill>
                  <a:srgbClr val="333333"/>
                </a:solidFill>
              </a:rPr>
              <a:t>. </a:t>
            </a:r>
            <a:br>
              <a:rPr lang="he-IL" altLang="fr-FR" sz="2400" dirty="0">
                <a:solidFill>
                  <a:srgbClr val="333333"/>
                </a:solidFill>
              </a:rPr>
            </a:br>
            <a:r>
              <a:rPr lang="he-IL" altLang="fr-FR" sz="2400" dirty="0">
                <a:solidFill>
                  <a:srgbClr val="333333"/>
                </a:solidFill>
              </a:rPr>
              <a:t>סגנון כזה של קבלת החלטות יכול בקלות להוביל לטעויות.</a:t>
            </a:r>
            <a:br>
              <a:rPr lang="he-IL" altLang="fr-FR" sz="2400" dirty="0">
                <a:solidFill>
                  <a:srgbClr val="333333"/>
                </a:solidFill>
              </a:rPr>
            </a:br>
            <a:r>
              <a:rPr lang="he-IL" altLang="fr-FR" sz="2400" dirty="0">
                <a:solidFill>
                  <a:srgbClr val="333333"/>
                </a:solidFill>
              </a:rPr>
              <a:t>לכן, עדיף לקחת החלטה לאחר </a:t>
            </a:r>
            <a:r>
              <a:rPr lang="he-IL" altLang="fr-FR" sz="2400" dirty="0">
                <a:solidFill>
                  <a:srgbClr val="004992"/>
                </a:solidFill>
              </a:rPr>
              <a:t>שנלקח בחשבון כל המידע הזמין</a:t>
            </a:r>
            <a:r>
              <a:rPr lang="he-IL" altLang="fr-FR" sz="2400" dirty="0">
                <a:solidFill>
                  <a:srgbClr val="333333"/>
                </a:solidFill>
              </a:rPr>
              <a:t>.</a:t>
            </a:r>
            <a:endParaRPr lang="de-DE"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עבור אנשים רבים עם פסיכוזה </a:t>
            </a:r>
            <a:r>
              <a:rPr lang="de-DE" altLang="fr-FR" sz="2400" dirty="0">
                <a:solidFill>
                  <a:srgbClr val="333333"/>
                </a:solidFill>
              </a:rPr>
              <a:t>)</a:t>
            </a:r>
            <a:r>
              <a:rPr lang="he-IL" altLang="fr-FR" sz="2400" dirty="0">
                <a:solidFill>
                  <a:srgbClr val="333333"/>
                </a:solidFill>
              </a:rPr>
              <a:t>אבל לא כולם!</a:t>
            </a:r>
            <a:r>
              <a:rPr lang="de-DE" altLang="fr-FR" sz="2400" dirty="0">
                <a:solidFill>
                  <a:srgbClr val="333333"/>
                </a:solidFill>
              </a:rPr>
              <a:t>(</a:t>
            </a:r>
            <a:r>
              <a:rPr lang="he-IL" altLang="fr-FR" sz="2400" dirty="0">
                <a:solidFill>
                  <a:srgbClr val="333333"/>
                </a:solidFill>
              </a:rPr>
              <a:t> תפיסת המציאות משתנה. ניתנות פרשנויות לא סבירות בעוד אנשים אחרים היו מתעלמים.</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18</a:t>
            </a:fld>
            <a:endParaRPr lang="de-DE" altLang="de-DE"/>
          </a:p>
        </p:txBody>
      </p:sp>
    </p:spTree>
    <p:extLst>
      <p:ext uri="{BB962C8B-B14F-4D97-AF65-F5344CB8AC3E}">
        <p14:creationId xmlns:p14="http://schemas.microsoft.com/office/powerpoint/2010/main" val="1194789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dirty="0">
                <a:latin typeface="+mn-lt"/>
                <a:ea typeface="+mn-ea"/>
                <a:cs typeface="+mn-cs"/>
              </a:rPr>
              <a:t>כיצד קפיצה למסקנות מקדמת פרשנות מוטעית בזמן פסיכוזה – דוגמאות</a:t>
            </a:r>
            <a:endParaRPr lang="en-US" sz="3600" dirty="0">
              <a:latin typeface="+mn-lt"/>
              <a:ea typeface="+mn-ea"/>
              <a:cs typeface="+mn-cs"/>
            </a:endParaRPr>
          </a:p>
        </p:txBody>
      </p:sp>
      <p:sp>
        <p:nvSpPr>
          <p:cNvPr id="40985" name="Rechteck 4"/>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ctr" rtl="1" eaLnBrk="1" hangingPunct="1">
              <a:spcBef>
                <a:spcPct val="0"/>
              </a:spcBef>
              <a:buClrTx/>
              <a:buFontTx/>
              <a:buNone/>
            </a:pPr>
            <a:r>
              <a:rPr lang="he-IL" altLang="de-DE" sz="2400" b="0" dirty="0">
                <a:solidFill>
                  <a:srgbClr val="004992"/>
                </a:solidFill>
                <a:latin typeface="+mn-lt"/>
                <a:ea typeface="+mn-ea"/>
                <a:cs typeface="+mn-cs"/>
              </a:rPr>
              <a:t>מישהו חווה משהו דומה שהוא רוצה לספר עליו?</a:t>
            </a:r>
            <a:r>
              <a:rPr lang="en-US" altLang="de-DE" sz="2400" b="0" dirty="0">
                <a:solidFill>
                  <a:srgbClr val="004992"/>
                </a:solidFill>
                <a:latin typeface="+mn-lt"/>
                <a:ea typeface="+mn-ea"/>
                <a:cs typeface="+mn-cs"/>
              </a:rPr>
              <a:t> </a:t>
            </a:r>
            <a:endParaRPr lang="de-DE" altLang="de-DE" sz="2400" b="0" dirty="0">
              <a:solidFill>
                <a:srgbClr val="004992"/>
              </a:solidFill>
              <a:latin typeface="+mn-lt"/>
              <a:ea typeface="+mn-ea"/>
              <a:cs typeface="+mn-cs"/>
            </a:endParaRPr>
          </a:p>
        </p:txBody>
      </p:sp>
      <p:graphicFrame>
        <p:nvGraphicFramePr>
          <p:cNvPr id="8" name="Content Placeholder 8"/>
          <p:cNvGraphicFramePr>
            <a:graphicFrameLocks/>
          </p:cNvGraphicFramePr>
          <p:nvPr>
            <p:extLst>
              <p:ext uri="{D42A27DB-BD31-4B8C-83A1-F6EECF244321}">
                <p14:modId xmlns:p14="http://schemas.microsoft.com/office/powerpoint/2010/main" val="217275210"/>
              </p:ext>
            </p:extLst>
          </p:nvPr>
        </p:nvGraphicFramePr>
        <p:xfrm>
          <a:off x="409575" y="2276872"/>
          <a:ext cx="11339514" cy="3474735"/>
        </p:xfrm>
        <a:graphic>
          <a:graphicData uri="http://schemas.openxmlformats.org/drawingml/2006/table">
            <a:tbl>
              <a:tblPr rtl="1" firstRow="1" bandRow="1">
                <a:tableStyleId>{21E4AEA4-8DFA-4A89-87EB-49C32662AFE0}</a:tableStyleId>
              </a:tblPr>
              <a:tblGrid>
                <a:gridCol w="3695530">
                  <a:extLst>
                    <a:ext uri="{9D8B030D-6E8A-4147-A177-3AD203B41FA5}">
                      <a16:colId xmlns:a16="http://schemas.microsoft.com/office/drawing/2014/main" val="20000"/>
                    </a:ext>
                  </a:extLst>
                </a:gridCol>
                <a:gridCol w="3864146">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ארוע</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הסברים בזמן פסיכוזה</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מה קרה באמת</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3">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תאריך השחרור שלך שונה למועד מאוחר יותר.</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he-IL" sz="2400" b="0" i="0" u="none" strike="noStrike" cap="none" normalizeH="0" baseline="0" dirty="0">
                          <a:ln>
                            <a:noFill/>
                          </a:ln>
                          <a:solidFill>
                            <a:srgbClr val="333333"/>
                          </a:solidFill>
                          <a:effectLst/>
                          <a:latin typeface="+mn-lt"/>
                          <a:ea typeface="+mn-ea"/>
                          <a:cs typeface="+mn-cs"/>
                        </a:rPr>
                        <a:t>אתה משוכנע שהרופאים הרימו ידיים.</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במפתיע, התפנה מקום בדיור שרצית.</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3">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המילים ”אתה </a:t>
                      </a:r>
                      <a:r>
                        <a:rPr kumimoji="0" lang="he-IL" sz="2400" b="0" i="0" u="none" strike="noStrike" cap="none" normalizeH="0" baseline="0" dirty="0">
                          <a:ln>
                            <a:noFill/>
                          </a:ln>
                          <a:solidFill>
                            <a:srgbClr val="333333"/>
                          </a:solidFill>
                          <a:effectLst/>
                          <a:latin typeface="+mn-lt"/>
                          <a:ea typeface="+mn-ea"/>
                          <a:cs typeface="+mn-cs"/>
                        </a:rPr>
                        <a:t>לא </a:t>
                      </a:r>
                      <a:r>
                        <a:rPr kumimoji="0" lang="he-IL" sz="2400" b="0" i="0" u="none" strike="noStrike" cap="none" normalizeH="0" baseline="0">
                          <a:ln>
                            <a:noFill/>
                          </a:ln>
                          <a:solidFill>
                            <a:srgbClr val="333333"/>
                          </a:solidFill>
                          <a:effectLst/>
                          <a:latin typeface="+mn-lt"/>
                          <a:ea typeface="+mn-ea"/>
                          <a:cs typeface="+mn-cs"/>
                        </a:rPr>
                        <a:t>שווה כלום“ </a:t>
                      </a:r>
                      <a:r>
                        <a:rPr kumimoji="0" lang="he-IL" sz="2400" b="0" i="0" u="none" strike="noStrike" cap="none" normalizeH="0" baseline="0" dirty="0">
                          <a:ln>
                            <a:noFill/>
                          </a:ln>
                          <a:solidFill>
                            <a:srgbClr val="333333"/>
                          </a:solidFill>
                          <a:effectLst/>
                          <a:latin typeface="+mn-lt"/>
                          <a:ea typeface="+mn-ea"/>
                          <a:cs typeface="+mn-cs"/>
                        </a:rPr>
                        <a:t>הולמות בראשך.</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אתה משוכנע כי זה נגרם עי אנטנה סלולרית שנמצאת על הגג.</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a:ln>
                            <a:noFill/>
                          </a:ln>
                          <a:solidFill>
                            <a:srgbClr val="333333"/>
                          </a:solidFill>
                          <a:effectLst/>
                          <a:latin typeface="+mn-lt"/>
                          <a:ea typeface="+mn-ea"/>
                          <a:cs typeface="+mn-cs"/>
                        </a:rPr>
                        <a:t>רוב האנשים חווים מפעם לפעם מחשבות שליליות כלפי עצמם.</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3">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תרפיסטית משתמשת במילה שבדיוק עמדת לומר.</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התרפיסטית קוראת את מחשבותיך.</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r" defTabSz="914400" rtl="1" eaLnBrk="1" fontAlgn="base" latinLnBrk="0" hangingPunct="1">
                        <a:lnSpc>
                          <a:spcPct val="100000"/>
                        </a:lnSpc>
                        <a:spcBef>
                          <a:spcPct val="20000"/>
                        </a:spcBef>
                        <a:spcAft>
                          <a:spcPct val="0"/>
                        </a:spcAft>
                        <a:buClr>
                          <a:srgbClr val="336699"/>
                        </a:buClr>
                        <a:buSzTx/>
                        <a:buFontTx/>
                        <a:buNone/>
                        <a:tabLst/>
                      </a:pPr>
                      <a:r>
                        <a:rPr kumimoji="0" lang="he-IL" sz="2400" b="0" i="0" u="none" strike="noStrike" cap="none" normalizeH="0" baseline="0" dirty="0">
                          <a:ln>
                            <a:noFill/>
                          </a:ln>
                          <a:solidFill>
                            <a:srgbClr val="333333"/>
                          </a:solidFill>
                          <a:effectLst/>
                          <a:latin typeface="+mn-lt"/>
                          <a:ea typeface="+mn-ea"/>
                          <a:cs typeface="+mn-cs"/>
                        </a:rPr>
                        <a:t>המילה הייתה מתבקשת מתוך ההקשר של השיחה.</a:t>
                      </a:r>
                      <a:endParaRPr kumimoji="0" lang="de-DE" sz="24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2CD5827D-9173-4B1D-A3E2-C9D8F5D7C71E}"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בתרגילים הבאים יוצגו בפניך ציורים שונים. נסה לזהות את הכותרת הנכונה עבור כל ציור ותפסול את הלא </a:t>
            </a:r>
            <a:r>
              <a:rPr lang="he-IL" altLang="fr-FR" sz="2400">
                <a:solidFill>
                  <a:srgbClr val="333333"/>
                </a:solidFill>
              </a:rPr>
              <a:t>מתאימות.</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20</a:t>
            </a:fld>
            <a:endParaRPr lang="de-DE" altLang="de-DE"/>
          </a:p>
        </p:txBody>
      </p:sp>
    </p:spTree>
    <p:extLst>
      <p:ext uri="{BB962C8B-B14F-4D97-AF65-F5344CB8AC3E}">
        <p14:creationId xmlns:p14="http://schemas.microsoft.com/office/powerpoint/2010/main" val="4176233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בתרגילים הבאים יוצגו בפניך ציורים שונים. נסה לזהות את הכותרת הנכונה עבור כל ציור ותפסול את הלא מתאימות.</a:t>
            </a:r>
          </a:p>
          <a:p>
            <a:pPr marL="342900" lvl="0" indent="-342900" defTabSz="914400" fontAlgn="base">
              <a:buClr>
                <a:srgbClr val="333333"/>
              </a:buClr>
              <a:buSzPct val="80000"/>
              <a:buFont typeface="WingDings"/>
              <a:buChar char=""/>
            </a:pPr>
            <a:r>
              <a:rPr lang="he-IL" altLang="fr-FR" sz="2400" dirty="0">
                <a:solidFill>
                  <a:srgbClr val="333333"/>
                </a:solidFill>
              </a:rPr>
              <a:t>דון </a:t>
            </a:r>
            <a:r>
              <a:rPr lang="he-IL" altLang="fr-FR" sz="2400" i="1" dirty="0">
                <a:solidFill>
                  <a:srgbClr val="004992"/>
                </a:solidFill>
              </a:rPr>
              <a:t>בעד ונגד </a:t>
            </a:r>
            <a:r>
              <a:rPr lang="he-IL" altLang="fr-FR" sz="2400" dirty="0">
                <a:solidFill>
                  <a:srgbClr val="333333"/>
                </a:solidFill>
              </a:rPr>
              <a:t>עבור כל </a:t>
            </a:r>
            <a:r>
              <a:rPr lang="he-IL" altLang="fr-FR" sz="2400">
                <a:solidFill>
                  <a:srgbClr val="333333"/>
                </a:solidFill>
              </a:rPr>
              <a:t>פרשנות.</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21</a:t>
            </a:fld>
            <a:endParaRPr lang="de-DE" altLang="de-DE"/>
          </a:p>
        </p:txBody>
      </p:sp>
    </p:spTree>
    <p:extLst>
      <p:ext uri="{BB962C8B-B14F-4D97-AF65-F5344CB8AC3E}">
        <p14:creationId xmlns:p14="http://schemas.microsoft.com/office/powerpoint/2010/main" val="738096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בתרגילים הבאים יוצגו בפניך ציורים שונים. נסה לזהות את הכותרת הנכונה עבור כל ציור ותפסול את הלא מתאימות.</a:t>
            </a:r>
          </a:p>
          <a:p>
            <a:pPr marL="342900" lvl="0" indent="-342900" defTabSz="914400" fontAlgn="base">
              <a:buClr>
                <a:srgbClr val="333333"/>
              </a:buClr>
              <a:buSzPct val="80000"/>
              <a:buFont typeface="WingDings"/>
              <a:buChar char=""/>
            </a:pPr>
            <a:r>
              <a:rPr lang="he-IL" altLang="fr-FR" sz="2400" dirty="0">
                <a:solidFill>
                  <a:srgbClr val="333333"/>
                </a:solidFill>
              </a:rPr>
              <a:t>דון </a:t>
            </a:r>
            <a:r>
              <a:rPr lang="he-IL" altLang="fr-FR" sz="2400" i="1" dirty="0">
                <a:solidFill>
                  <a:srgbClr val="004992"/>
                </a:solidFill>
              </a:rPr>
              <a:t>בעד ונגד </a:t>
            </a:r>
            <a:r>
              <a:rPr lang="he-IL" altLang="fr-FR" sz="2400" dirty="0">
                <a:solidFill>
                  <a:srgbClr val="333333"/>
                </a:solidFill>
              </a:rPr>
              <a:t>עבור כל פרשנות.</a:t>
            </a:r>
          </a:p>
          <a:p>
            <a:pPr marL="342900" lvl="0" indent="-342900" defTabSz="914400" fontAlgn="base">
              <a:buClr>
                <a:srgbClr val="333333"/>
              </a:buClr>
              <a:buSzPct val="80000"/>
              <a:buFont typeface="WingDings"/>
              <a:buChar char=""/>
            </a:pPr>
            <a:r>
              <a:rPr lang="he-IL" altLang="fr-FR" sz="2400" dirty="0">
                <a:solidFill>
                  <a:srgbClr val="333333"/>
                </a:solidFill>
              </a:rPr>
              <a:t>אנא הערך גם את מידת הביטחון בשיפוט </a:t>
            </a:r>
            <a:r>
              <a:rPr lang="he-IL" altLang="fr-FR" sz="2400">
                <a:solidFill>
                  <a:srgbClr val="333333"/>
                </a:solidFill>
              </a:rPr>
              <a:t>שלך.</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22</a:t>
            </a:fld>
            <a:endParaRPr lang="de-DE" altLang="de-DE"/>
          </a:p>
        </p:txBody>
      </p:sp>
    </p:spTree>
    <p:extLst>
      <p:ext uri="{BB962C8B-B14F-4D97-AF65-F5344CB8AC3E}">
        <p14:creationId xmlns:p14="http://schemas.microsoft.com/office/powerpoint/2010/main" val="4269787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תירגול</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בתרגילים הבאים יוצגו בפניך ציורים שונים. נסה לזהות את הכותרת הנכונה עבור כל ציור ותפסול את הלא מתאימות.</a:t>
            </a:r>
          </a:p>
          <a:p>
            <a:pPr marL="342900" lvl="0" indent="-342900" defTabSz="914400" fontAlgn="base">
              <a:buClr>
                <a:srgbClr val="333333"/>
              </a:buClr>
              <a:buSzPct val="80000"/>
              <a:buFont typeface="WingDings"/>
              <a:buChar char=""/>
            </a:pPr>
            <a:r>
              <a:rPr lang="he-IL" altLang="fr-FR" sz="2400" dirty="0">
                <a:solidFill>
                  <a:srgbClr val="333333"/>
                </a:solidFill>
              </a:rPr>
              <a:t>דון </a:t>
            </a:r>
            <a:r>
              <a:rPr lang="he-IL" altLang="fr-FR" sz="2400" i="1" dirty="0">
                <a:solidFill>
                  <a:srgbClr val="004992"/>
                </a:solidFill>
              </a:rPr>
              <a:t>בעד ונגד </a:t>
            </a:r>
            <a:r>
              <a:rPr lang="he-IL" altLang="fr-FR" sz="2400" dirty="0">
                <a:solidFill>
                  <a:srgbClr val="333333"/>
                </a:solidFill>
              </a:rPr>
              <a:t>עבור כל פרשנות.</a:t>
            </a:r>
          </a:p>
          <a:p>
            <a:pPr marL="342900" lvl="0" indent="-342900" defTabSz="914400" fontAlgn="base">
              <a:buClr>
                <a:srgbClr val="333333"/>
              </a:buClr>
              <a:buSzPct val="80000"/>
              <a:buFont typeface="WingDings"/>
              <a:buChar char=""/>
            </a:pPr>
            <a:r>
              <a:rPr lang="he-IL" altLang="fr-FR" sz="2400" dirty="0">
                <a:solidFill>
                  <a:srgbClr val="333333"/>
                </a:solidFill>
              </a:rPr>
              <a:t>אנא הערך גם את מידת הביטחון בשיפוט שלך.</a:t>
            </a:r>
          </a:p>
          <a:p>
            <a:pPr marL="342900" lvl="0" indent="-342900" defTabSz="914400" fontAlgn="base">
              <a:buClr>
                <a:srgbClr val="333333"/>
              </a:buClr>
              <a:buSzPct val="80000"/>
              <a:buFont typeface="WingDings"/>
              <a:buChar char=""/>
            </a:pPr>
            <a:r>
              <a:rPr lang="he-IL" altLang="fr-FR" sz="2400" dirty="0">
                <a:solidFill>
                  <a:srgbClr val="333333"/>
                </a:solidFill>
              </a:rPr>
              <a:t>תן תשומת לב מיוחדת לפרשנות שבבירור נראית לא מתאימה.</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23</a:t>
            </a:fld>
            <a:endParaRPr lang="de-DE" altLang="de-DE"/>
          </a:p>
        </p:txBody>
      </p:sp>
    </p:spTree>
    <p:extLst>
      <p:ext uri="{BB962C8B-B14F-4D97-AF65-F5344CB8AC3E}">
        <p14:creationId xmlns:p14="http://schemas.microsoft.com/office/powerpoint/2010/main" val="2712170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וידוי על ניאוף</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חיזור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הודעה על מותו של קרוב משפחה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מוכר פרחים</a:t>
            </a:r>
            <a:endParaRPr lang="en-US" altLang="fr-FR" sz="2400" b="0" dirty="0">
              <a:solidFill>
                <a:srgbClr val="333333"/>
              </a:solidFill>
              <a:latin typeface="+mn-lt"/>
              <a:ea typeface="+mn-ea"/>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410"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וידוי על ניאוף</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חיזור</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(1896 ,</a:t>
            </a:r>
            <a:r>
              <a:rPr lang="en-US" altLang="fr-FR" sz="1800" b="0" dirty="0">
                <a:solidFill>
                  <a:srgbClr val="004992"/>
                </a:solidFill>
                <a:latin typeface="+mn-lt"/>
                <a:ea typeface="+mn-ea"/>
                <a:cs typeface="+mn-cs"/>
              </a:rPr>
              <a:t>Karl </a:t>
            </a:r>
            <a:r>
              <a:rPr lang="en-US" altLang="fr-FR" sz="1800" b="0" dirty="0" err="1">
                <a:solidFill>
                  <a:srgbClr val="004992"/>
                </a:solidFill>
                <a:latin typeface="+mn-lt"/>
                <a:ea typeface="+mn-ea"/>
                <a:cs typeface="+mn-cs"/>
              </a:rPr>
              <a:t>Zewy</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הודעה על מותו של קרוב משפחה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מוכר פרחים</a:t>
            </a:r>
            <a:endParaRPr lang="en-US" altLang="fr-FR" sz="2400" b="0" dirty="0">
              <a:solidFill>
                <a:srgbClr val="333333"/>
              </a:solidFill>
              <a:latin typeface="+mn-lt"/>
              <a:ea typeface="+mn-ea"/>
              <a:cs typeface="+mn-cs"/>
            </a:endParaRPr>
          </a:p>
        </p:txBody>
      </p:sp>
      <p:pic>
        <p:nvPicPr>
          <p:cNvPr id="8"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410"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BD5005-2C69-40F9-8C06-416EF5F0131D}"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הנזיר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השיכור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הכימאי הקורא</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תולעת הספרים</a:t>
            </a:r>
            <a:endParaRPr lang="en-US" altLang="fr-FR" sz="2400" b="0" dirty="0">
              <a:solidFill>
                <a:srgbClr val="333333"/>
              </a:solidFill>
              <a:latin typeface="+mn-lt"/>
              <a:ea typeface="+mn-ea"/>
              <a:cs typeface="+mn-cs"/>
            </a:endParaRP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42"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הנזיר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השיכור</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הכימאי הקורא</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(1756-1824 ,</a:t>
            </a:r>
            <a:r>
              <a:rPr lang="en-US" altLang="fr-FR" sz="1800" b="0" dirty="0">
                <a:solidFill>
                  <a:srgbClr val="004992"/>
                </a:solidFill>
                <a:latin typeface="+mn-lt"/>
                <a:ea typeface="+mn-ea"/>
                <a:cs typeface="+mn-cs"/>
              </a:rPr>
              <a:t>J. P. von Langer</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תולעת הספרים</a:t>
            </a:r>
            <a:endParaRPr lang="en-US" altLang="fr-FR" sz="2400" b="0" dirty="0">
              <a:solidFill>
                <a:srgbClr val="333333"/>
              </a:solidFill>
              <a:latin typeface="+mn-lt"/>
              <a:ea typeface="+mn-ea"/>
              <a:cs typeface="+mn-cs"/>
            </a:endParaRPr>
          </a:p>
        </p:txBody>
      </p:sp>
      <p:pic>
        <p:nvPicPr>
          <p:cNvPr id="8"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42"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BD5005-2C69-40F9-8C06-416EF5F0131D}"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חדר המשרתים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החולה המדומה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המשורר העני</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מקלט לחסרי בית</a:t>
            </a:r>
            <a:endParaRPr lang="he-IL" altLang="fr-FR" sz="2400" b="0" dirty="0">
              <a:solidFill>
                <a:srgbClr val="333333"/>
              </a:solidFill>
              <a:latin typeface="+mn-lt"/>
              <a:ea typeface="+mn-ea"/>
              <a:cs typeface="+mn-cs"/>
            </a:endParaRP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233"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חדר המשרתים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החולה המדומה</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המשורר העני</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(1835 ,</a:t>
            </a:r>
            <a:r>
              <a:rPr lang="en-US" altLang="fr-FR" sz="1800" b="0" dirty="0">
                <a:solidFill>
                  <a:srgbClr val="004992"/>
                </a:solidFill>
                <a:latin typeface="+mn-lt"/>
                <a:ea typeface="+mn-ea"/>
                <a:cs typeface="+mn-cs"/>
              </a:rPr>
              <a:t>Carl </a:t>
            </a:r>
            <a:r>
              <a:rPr lang="en-US" altLang="fr-FR" sz="1800" b="0" dirty="0" err="1">
                <a:solidFill>
                  <a:srgbClr val="004992"/>
                </a:solidFill>
                <a:latin typeface="+mn-lt"/>
                <a:ea typeface="+mn-ea"/>
                <a:cs typeface="+mn-cs"/>
              </a:rPr>
              <a:t>Spitzweg</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מקלט לחסרי בית</a:t>
            </a:r>
          </a:p>
        </p:txBody>
      </p:sp>
      <p:pic>
        <p:nvPicPr>
          <p:cNvPr id="8"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233"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המכשפה הרעה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הנער השמח לאיד</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גנב הנעליים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התוכחה</a:t>
            </a: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המכשפה הרעה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הנער השמח לאיד</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גנב הנעליים</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התוכחה</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(1846 ,</a:t>
            </a:r>
            <a:r>
              <a:rPr lang="en-US" altLang="fr-FR" sz="1800" b="0" dirty="0">
                <a:solidFill>
                  <a:srgbClr val="004992"/>
                </a:solidFill>
                <a:latin typeface="+mn-lt"/>
                <a:ea typeface="+mn-ea"/>
                <a:cs typeface="+mn-cs"/>
              </a:rPr>
              <a:t>Ferdinand Georg </a:t>
            </a:r>
            <a:r>
              <a:rPr lang="en-US" altLang="fr-FR" sz="1800" b="0" dirty="0" err="1">
                <a:solidFill>
                  <a:srgbClr val="004992"/>
                </a:solidFill>
                <a:latin typeface="+mn-lt"/>
                <a:ea typeface="+mn-ea"/>
                <a:cs typeface="+mn-cs"/>
              </a:rPr>
              <a:t>Waldmüller</a:t>
            </a:r>
            <a:r>
              <a:rPr lang="he-IL" altLang="fr-FR" sz="1800" b="0" dirty="0">
                <a:solidFill>
                  <a:srgbClr val="004992"/>
                </a:solidFill>
                <a:latin typeface="+mn-lt"/>
                <a:ea typeface="+mn-ea"/>
                <a:cs typeface="+mn-cs"/>
              </a:rPr>
              <a:t>)</a:t>
            </a:r>
          </a:p>
        </p:txBody>
      </p:sp>
      <p:pic>
        <p:nvPicPr>
          <p:cNvPr id="8"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BD5005-2C69-40F9-8C06-416EF5F0131D}"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הביקור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שקוע בלימודים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המשורר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הספרייה של סבא</a:t>
            </a:r>
            <a:endParaRPr lang="en-US" altLang="fr-FR" sz="2400" b="0" dirty="0">
              <a:solidFill>
                <a:srgbClr val="333333"/>
              </a:solidFill>
              <a:latin typeface="+mn-lt"/>
              <a:ea typeface="+mn-ea"/>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הביקור</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(1849 ,</a:t>
            </a:r>
            <a:r>
              <a:rPr lang="en-US" altLang="fr-FR" sz="1800" b="0" dirty="0">
                <a:solidFill>
                  <a:srgbClr val="004992"/>
                </a:solidFill>
                <a:latin typeface="+mn-lt"/>
                <a:ea typeface="+mn-ea"/>
                <a:cs typeface="+mn-cs"/>
              </a:rPr>
              <a:t>Carl </a:t>
            </a:r>
            <a:r>
              <a:rPr lang="en-US" altLang="fr-FR" sz="1800" b="0" dirty="0" err="1">
                <a:solidFill>
                  <a:srgbClr val="004992"/>
                </a:solidFill>
                <a:latin typeface="+mn-lt"/>
                <a:ea typeface="+mn-ea"/>
                <a:cs typeface="+mn-cs"/>
              </a:rPr>
              <a:t>Spitzweg</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שקוע בלימודים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המשורר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הספרייה של סבא</a:t>
            </a:r>
            <a:endParaRPr lang="en-US" altLang="fr-FR" sz="2400" b="0" dirty="0">
              <a:solidFill>
                <a:srgbClr val="333333"/>
              </a:solidFill>
              <a:latin typeface="+mn-lt"/>
              <a:ea typeface="+mn-ea"/>
              <a:cs typeface="+mn-cs"/>
            </a:endParaRPr>
          </a:p>
        </p:txBody>
      </p:sp>
      <p:pic>
        <p:nvPicPr>
          <p:cNvPr id="8"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BD5005-2C69-40F9-8C06-416EF5F0131D}"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dirty="0">
                <a:solidFill>
                  <a:srgbClr val="333333"/>
                </a:solidFill>
                <a:latin typeface="+mn-lt"/>
                <a:ea typeface="+mn-ea"/>
                <a:cs typeface="+mn-cs"/>
              </a:rPr>
              <a:t>]</a:t>
            </a:r>
            <a:r>
              <a:rPr lang="he-IL" altLang="ko-KR" b="0" i="1" spc="-5" dirty="0">
                <a:solidFill>
                  <a:srgbClr val="333333"/>
                </a:solidFill>
                <a:latin typeface="+mn-lt"/>
                <a:ea typeface="+mn-ea"/>
                <a:cs typeface="+mn-cs"/>
              </a:rPr>
              <a:t>למאמנים: </a:t>
            </a:r>
          </a:p>
          <a:p>
            <a:pPr marL="635" algn="r" defTabSz="914400" rtl="1" eaLnBrk="0" fontAlgn="base" hangingPunct="0">
              <a:spcBef>
                <a:spcPts val="894"/>
              </a:spcBef>
              <a:spcAft>
                <a:spcPct val="0"/>
              </a:spcAft>
            </a:pPr>
            <a:r>
              <a:rPr lang="he-IL" altLang="ko-KR" b="0" dirty="0">
                <a:solidFill>
                  <a:srgbClr val="333333"/>
                </a:solidFill>
                <a:latin typeface="+mn-lt"/>
                <a:ea typeface="+mn-ea"/>
                <a:cs typeface="+mn-cs"/>
              </a:rPr>
              <a:t>חלק מסרטוני הוידאו כוללים שפה שעלולה להיות לא הולמת לכל הקהלים והתרבויות. אנא סננו בקפידה את החומרים לפני הצגתם.</a:t>
            </a:r>
            <a:r>
              <a:rPr lang="ar-SA" altLang="ko-KR" b="0" dirty="0">
                <a:solidFill>
                  <a:srgbClr val="333333"/>
                </a:solidFill>
                <a:latin typeface="+mn-lt"/>
                <a:ea typeface="+mn-ea"/>
                <a:cs typeface="+mn-cs"/>
              </a:rPr>
              <a:t>]</a:t>
            </a:r>
          </a:p>
        </p:txBody>
      </p:sp>
      <p:grpSp>
        <p:nvGrpSpPr>
          <p:cNvPr id="7" name="Group 6"/>
          <p:cNvGrpSpPr/>
          <p:nvPr/>
        </p:nvGrpSpPr>
        <p:grpSpPr>
          <a:xfrm>
            <a:off x="481720"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a typeface="+mn-ea"/>
                <a:cs typeface="+mn-cs"/>
              </a:endParaRPr>
            </a:p>
          </p:txBody>
        </p:sp>
      </p:grpSp>
      <p:sp>
        <p:nvSpPr>
          <p:cNvPr id="3" name="Footer Placeholder 2"/>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6C86A5FA-D8AA-4280-AC0E-CEB875905856}" type="slidenum">
              <a:rPr lang="de-DE" altLang="de-DE" smtClean="0"/>
              <a:pPr>
                <a:defRPr/>
              </a:pPr>
              <a:t>34</a:t>
            </a:fld>
            <a:endParaRPr lang="de-DE" altLang="de-DE"/>
          </a:p>
        </p:txBody>
      </p:sp>
    </p:spTree>
    <p:extLst>
      <p:ext uri="{BB962C8B-B14F-4D97-AF65-F5344CB8AC3E}">
        <p14:creationId xmlns:p14="http://schemas.microsoft.com/office/powerpoint/2010/main" val="3620425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מתייצב מול החיה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השיכור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סיוט</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תאונת ציד</a:t>
            </a:r>
            <a:endParaRPr lang="en-US" altLang="fr-FR" sz="2400" b="0" dirty="0">
              <a:solidFill>
                <a:srgbClr val="333333"/>
              </a:solidFill>
              <a:latin typeface="+mn-lt"/>
              <a:ea typeface="+mn-ea"/>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280"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מתייצב מול החיה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השיכור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סיוט</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תאונת ציד</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(1839 ,</a:t>
            </a:r>
            <a:r>
              <a:rPr lang="en-US" altLang="fr-FR" sz="1800" b="0" dirty="0">
                <a:solidFill>
                  <a:srgbClr val="004992"/>
                </a:solidFill>
                <a:latin typeface="+mn-lt"/>
                <a:ea typeface="+mn-ea"/>
                <a:cs typeface="+mn-cs"/>
              </a:rPr>
              <a:t>Carl </a:t>
            </a:r>
            <a:r>
              <a:rPr lang="en-US" altLang="fr-FR" sz="1800" b="0" dirty="0" err="1">
                <a:solidFill>
                  <a:srgbClr val="004992"/>
                </a:solidFill>
                <a:latin typeface="+mn-lt"/>
                <a:ea typeface="+mn-ea"/>
                <a:cs typeface="+mn-cs"/>
              </a:rPr>
              <a:t>Spitzweg</a:t>
            </a:r>
            <a:r>
              <a:rPr lang="he-IL" altLang="fr-FR" sz="1800" b="0" dirty="0">
                <a:solidFill>
                  <a:srgbClr val="004992"/>
                </a:solidFill>
                <a:latin typeface="+mn-lt"/>
                <a:ea typeface="+mn-ea"/>
                <a:cs typeface="+mn-cs"/>
              </a:rPr>
              <a:t>)</a:t>
            </a:r>
            <a:endParaRPr lang="en-US" altLang="fr-FR" sz="1800" b="0" dirty="0">
              <a:solidFill>
                <a:srgbClr val="004992"/>
              </a:solidFill>
              <a:latin typeface="+mn-lt"/>
              <a:ea typeface="+mn-ea"/>
              <a:cs typeface="+mn-cs"/>
            </a:endParaRPr>
          </a:p>
        </p:txBody>
      </p:sp>
      <p:pic>
        <p:nvPicPr>
          <p:cNvPr id="8"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280"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BD5005-2C69-40F9-8C06-416EF5F0131D}"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ההילולה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המכתב הקוזאקי</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היאבקות ידיים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לפני הקרב</a:t>
            </a: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ההילולה</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המכתב הקוזאקי</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(1891 ,</a:t>
            </a:r>
            <a:r>
              <a:rPr lang="en-US" altLang="fr-FR" sz="1800" b="0" dirty="0" err="1">
                <a:solidFill>
                  <a:srgbClr val="004992"/>
                </a:solidFill>
                <a:latin typeface="+mn-lt"/>
                <a:ea typeface="+mn-ea"/>
                <a:cs typeface="+mn-cs"/>
              </a:rPr>
              <a:t>Ilja</a:t>
            </a:r>
            <a:r>
              <a:rPr lang="en-US" altLang="fr-FR" sz="1800" b="0" dirty="0">
                <a:solidFill>
                  <a:srgbClr val="004992"/>
                </a:solidFill>
                <a:latin typeface="+mn-lt"/>
                <a:ea typeface="+mn-ea"/>
                <a:cs typeface="+mn-cs"/>
              </a:rPr>
              <a:t> </a:t>
            </a:r>
            <a:r>
              <a:rPr lang="en-US" altLang="fr-FR" sz="1800" b="0" dirty="0" err="1">
                <a:solidFill>
                  <a:srgbClr val="004992"/>
                </a:solidFill>
                <a:latin typeface="+mn-lt"/>
                <a:ea typeface="+mn-ea"/>
                <a:cs typeface="+mn-cs"/>
              </a:rPr>
              <a:t>Jefimowitsch</a:t>
            </a:r>
            <a:r>
              <a:rPr lang="en-US" altLang="fr-FR" sz="1800" b="0" dirty="0">
                <a:solidFill>
                  <a:srgbClr val="004992"/>
                </a:solidFill>
                <a:latin typeface="+mn-lt"/>
                <a:ea typeface="+mn-ea"/>
                <a:cs typeface="+mn-cs"/>
              </a:rPr>
              <a:t> </a:t>
            </a:r>
            <a:r>
              <a:rPr lang="en-US" altLang="fr-FR" sz="1800" b="0" dirty="0" err="1">
                <a:solidFill>
                  <a:srgbClr val="004992"/>
                </a:solidFill>
                <a:latin typeface="+mn-lt"/>
                <a:ea typeface="+mn-ea"/>
                <a:cs typeface="+mn-cs"/>
              </a:rPr>
              <a:t>Repin</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היאבקות ידיים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לפני הקרב</a:t>
            </a: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מסיבת יומולדת לילדים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הלמדן</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מנוחת הנווד</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האופטומטריסט</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מסיבת יומולדת לילדים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הלמדן</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מנוחת הנווד</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האופטומטריסט</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(1826-1911 ,</a:t>
            </a:r>
            <a:r>
              <a:rPr lang="en-US" altLang="fr-FR" sz="1800" b="0" dirty="0">
                <a:solidFill>
                  <a:srgbClr val="004992"/>
                </a:solidFill>
                <a:latin typeface="+mn-lt"/>
                <a:ea typeface="+mn-ea"/>
                <a:cs typeface="+mn-cs"/>
              </a:rPr>
              <a:t>Frederick Daniel Hardy</a:t>
            </a:r>
            <a:r>
              <a:rPr lang="he-IL" altLang="fr-FR" sz="1800" b="0" dirty="0">
                <a:solidFill>
                  <a:srgbClr val="004992"/>
                </a:solidFill>
                <a:latin typeface="+mn-lt"/>
                <a:ea typeface="+mn-ea"/>
                <a:cs typeface="+mn-cs"/>
              </a:rPr>
              <a:t>)</a:t>
            </a:r>
          </a:p>
        </p:txBody>
      </p:sp>
      <p:pic>
        <p:nvPicPr>
          <p:cNvPr id="8"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המרעיל של סלמנקה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מוכר המים של סביליה </a:t>
            </a:r>
            <a:endParaRPr lang="de-DE" altLang="fr-FR" sz="2400" b="0" dirty="0">
              <a:solidFill>
                <a:srgbClr val="333333"/>
              </a:solidFill>
              <a:latin typeface="+mn-lt"/>
              <a:ea typeface="+mn-ea"/>
              <a:cs typeface="+mn-cs"/>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מבחן יין במלגה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האלכוהוליסט של מדריד</a:t>
            </a: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940"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המרעיל של סלמנקה</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מוכר המים של סביליה</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(1623 ,</a:t>
            </a:r>
            <a:r>
              <a:rPr lang="en-US" altLang="fr-FR" sz="1800" b="0" dirty="0">
                <a:solidFill>
                  <a:srgbClr val="004992"/>
                </a:solidFill>
                <a:latin typeface="+mn-lt"/>
                <a:ea typeface="+mn-ea"/>
                <a:cs typeface="+mn-cs"/>
              </a:rPr>
              <a:t>Diego Velázquez</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מבחן יין במלגה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האלכוהוליסט של מדריד</a:t>
            </a:r>
          </a:p>
        </p:txBody>
      </p:sp>
      <p:pic>
        <p:nvPicPr>
          <p:cNvPr id="8"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940"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BD5005-2C69-40F9-8C06-416EF5F0131D}"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הפרש</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טיול של יום ראשון</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האלמן</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המאהב המושמץ</a:t>
            </a: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068"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הפרש</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טיול של יום ראשון</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האלמן</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(1844 ,</a:t>
            </a:r>
            <a:r>
              <a:rPr lang="en-US" altLang="fr-FR" sz="1800" b="0" dirty="0">
                <a:solidFill>
                  <a:srgbClr val="004992"/>
                </a:solidFill>
                <a:latin typeface="+mn-lt"/>
                <a:ea typeface="+mn-ea"/>
                <a:cs typeface="+mn-cs"/>
              </a:rPr>
              <a:t>Carl </a:t>
            </a:r>
            <a:r>
              <a:rPr lang="en-US" altLang="fr-FR" sz="1800" b="0" dirty="0" err="1">
                <a:solidFill>
                  <a:srgbClr val="004992"/>
                </a:solidFill>
                <a:latin typeface="+mn-lt"/>
                <a:ea typeface="+mn-ea"/>
                <a:cs typeface="+mn-cs"/>
              </a:rPr>
              <a:t>Spitzweg</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המאהב המושמץ</a:t>
            </a:r>
          </a:p>
        </p:txBody>
      </p:sp>
      <p:pic>
        <p:nvPicPr>
          <p:cNvPr id="8"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068"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הפדיקור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ההתייעצות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כריתה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המעריץ</a:t>
            </a: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762"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הפדיקור</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(1873 ,</a:t>
            </a:r>
            <a:r>
              <a:rPr lang="en-US" altLang="fr-FR" sz="1800" b="0" dirty="0">
                <a:solidFill>
                  <a:srgbClr val="004992"/>
                </a:solidFill>
                <a:latin typeface="+mn-lt"/>
                <a:ea typeface="+mn-ea"/>
                <a:cs typeface="+mn-cs"/>
              </a:rPr>
              <a:t>Edgar Degas</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ההתייעצות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כריתה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המעריץ</a:t>
            </a:r>
          </a:p>
        </p:txBody>
      </p:sp>
      <p:pic>
        <p:nvPicPr>
          <p:cNvPr id="8"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762"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המרדף אחר העיתון</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חסרי הבית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כניסה בלתי חוקית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גנבי הפירות</a:t>
            </a:r>
            <a:endParaRPr lang="de-DE" altLang="fr-FR" sz="2400" b="0" dirty="0">
              <a:solidFill>
                <a:srgbClr val="333333"/>
              </a:solidFill>
              <a:latin typeface="+mn-lt"/>
              <a:ea typeface="+mn-ea"/>
              <a:cs typeface="+mn-cs"/>
            </a:endParaRP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14"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המרדף אחר העיתון</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חסרי הבית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כניסה בלתי חוקית</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גנבי הפירות</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(1848 ,</a:t>
            </a:r>
            <a:r>
              <a:rPr lang="en-US" altLang="fr-FR" sz="1800" b="0" dirty="0">
                <a:solidFill>
                  <a:srgbClr val="004992"/>
                </a:solidFill>
                <a:latin typeface="+mn-lt"/>
                <a:ea typeface="+mn-ea"/>
                <a:cs typeface="+mn-cs"/>
              </a:rPr>
              <a:t>Hermann Kauffmann</a:t>
            </a:r>
            <a:r>
              <a:rPr lang="he-IL" altLang="fr-FR" sz="1800" b="0" dirty="0">
                <a:solidFill>
                  <a:srgbClr val="004992"/>
                </a:solidFill>
                <a:latin typeface="+mn-lt"/>
                <a:ea typeface="+mn-ea"/>
                <a:cs typeface="+mn-cs"/>
              </a:rPr>
              <a:t>)</a:t>
            </a:r>
            <a:endParaRPr lang="de-DE" altLang="fr-FR" sz="1800" b="0" dirty="0">
              <a:solidFill>
                <a:srgbClr val="004992"/>
              </a:solidFill>
              <a:latin typeface="+mn-lt"/>
              <a:ea typeface="+mn-ea"/>
              <a:cs typeface="+mn-cs"/>
            </a:endParaRPr>
          </a:p>
        </p:txBody>
      </p:sp>
      <p:pic>
        <p:nvPicPr>
          <p:cNvPr id="8"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14"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הקציר</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תפילת ערב</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הלוויה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הסוכן</a:t>
            </a: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571"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הקציר</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תפילת ערב</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(1859 ,</a:t>
            </a:r>
            <a:r>
              <a:rPr lang="en-US" altLang="fr-FR" sz="1800" b="0" dirty="0">
                <a:solidFill>
                  <a:srgbClr val="004992"/>
                </a:solidFill>
                <a:latin typeface="+mn-lt"/>
                <a:ea typeface="+mn-ea"/>
                <a:cs typeface="+mn-cs"/>
              </a:rPr>
              <a:t>Jean-</a:t>
            </a:r>
            <a:r>
              <a:rPr lang="en-US" altLang="fr-FR" sz="1800" b="0" dirty="0" err="1">
                <a:solidFill>
                  <a:srgbClr val="004992"/>
                </a:solidFill>
                <a:latin typeface="+mn-lt"/>
                <a:ea typeface="+mn-ea"/>
                <a:cs typeface="+mn-cs"/>
              </a:rPr>
              <a:t>Fancois</a:t>
            </a:r>
            <a:r>
              <a:rPr lang="en-US" altLang="fr-FR" sz="1800" b="0" dirty="0">
                <a:solidFill>
                  <a:srgbClr val="004992"/>
                </a:solidFill>
                <a:latin typeface="+mn-lt"/>
                <a:ea typeface="+mn-ea"/>
                <a:cs typeface="+mn-cs"/>
              </a:rPr>
              <a:t> Millet</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הלוויה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הסוכן</a:t>
            </a:r>
          </a:p>
        </p:txBody>
      </p:sp>
      <p:pic>
        <p:nvPicPr>
          <p:cNvPr id="8"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571"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ההליכה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ממתינה לסירת הדיג</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האבלים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במנוסה</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624"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ההליכה</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ממתינה לסירת הדיג</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(1837-1904 ,</a:t>
            </a:r>
            <a:r>
              <a:rPr lang="en-US" altLang="fr-FR" sz="1800" b="0" dirty="0">
                <a:solidFill>
                  <a:srgbClr val="004992"/>
                </a:solidFill>
                <a:latin typeface="+mn-lt"/>
                <a:ea typeface="+mn-ea"/>
                <a:cs typeface="+mn-cs"/>
              </a:rPr>
              <a:t>Philip </a:t>
            </a:r>
            <a:r>
              <a:rPr lang="en-US" altLang="fr-FR" sz="1800" b="0" dirty="0" err="1">
                <a:solidFill>
                  <a:srgbClr val="004992"/>
                </a:solidFill>
                <a:latin typeface="+mn-lt"/>
                <a:ea typeface="+mn-ea"/>
                <a:cs typeface="+mn-cs"/>
              </a:rPr>
              <a:t>Lodewijk</a:t>
            </a:r>
            <a:r>
              <a:rPr lang="en-US" altLang="fr-FR" sz="1800" b="0" dirty="0">
                <a:solidFill>
                  <a:srgbClr val="004992"/>
                </a:solidFill>
                <a:latin typeface="+mn-lt"/>
                <a:ea typeface="+mn-ea"/>
                <a:cs typeface="+mn-cs"/>
              </a:rPr>
              <a:t> F. </a:t>
            </a:r>
            <a:r>
              <a:rPr lang="en-US" altLang="fr-FR" sz="1800" b="0" dirty="0" err="1">
                <a:solidFill>
                  <a:srgbClr val="004992"/>
                </a:solidFill>
                <a:latin typeface="+mn-lt"/>
                <a:ea typeface="+mn-ea"/>
                <a:cs typeface="+mn-cs"/>
              </a:rPr>
              <a:t>Sadée</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האבלים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במנוסה</a:t>
            </a:r>
          </a:p>
        </p:txBody>
      </p:sp>
      <p:pic>
        <p:nvPicPr>
          <p:cNvPr id="8"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624"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3"/>
          <p:cNvSpPr txBox="1">
            <a:spLocks noChangeArrowheads="1"/>
          </p:cNvSpPr>
          <p:nvPr/>
        </p:nvSpPr>
        <p:spPr bwMode="auto">
          <a:xfrm>
            <a:off x="41148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algn="r" rtl="1" eaLnBrk="1" hangingPunct="1">
              <a:lnSpc>
                <a:spcPct val="105000"/>
              </a:lnSpc>
              <a:spcBef>
                <a:spcPts val="1999"/>
              </a:spcBef>
              <a:spcAft>
                <a:spcPts val="0"/>
              </a:spcAft>
              <a:buClr>
                <a:srgbClr val="333333"/>
              </a:buClr>
              <a:buNone/>
            </a:pPr>
            <a:r>
              <a:rPr lang="he-IL" altLang="fr-FR" sz="2400" b="0">
                <a:solidFill>
                  <a:srgbClr val="333333"/>
                </a:solidFill>
                <a:latin typeface="+mn-lt"/>
                <a:ea typeface="+mn-ea"/>
                <a:cs typeface="+mn-cs"/>
              </a:rPr>
              <a:t>מה קורה כאן?</a:t>
            </a:r>
            <a:endParaRPr lang="en-US" altLang="fr-FR" sz="2400" b="0" dirty="0">
              <a:solidFill>
                <a:srgbClr val="333333"/>
              </a:solidFill>
              <a:latin typeface="+mn-lt"/>
              <a:ea typeface="+mn-ea"/>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Text Box 15"/>
          <p:cNvSpPr txBox="1">
            <a:spLocks noChangeArrowheads="1"/>
          </p:cNvSpPr>
          <p:nvPr/>
        </p:nvSpPr>
        <p:spPr bwMode="auto">
          <a:xfrm>
            <a:off x="411480" y="1664208"/>
            <a:ext cx="5349240" cy="4251960"/>
          </a:xfrm>
          <a:prstGeom prst="rect">
            <a:avLst/>
          </a:prstGeom>
          <a:solidFill>
            <a:srgbClr val="FFFFFF"/>
          </a:solidFill>
          <a:ln w="9525">
            <a:noFill/>
            <a:miter lim="800000"/>
            <a:headEnd/>
            <a:tailEnd/>
          </a:ln>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הילד שונא לנגן בכינור אבל הוריו מכריחים אותו.</a:t>
            </a:r>
          </a:p>
          <a:p>
            <a:pPr marL="457200" lvl="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הילד העיוור מתאווה להיות מסוגל לנגן בכינור.</a:t>
            </a:r>
          </a:p>
          <a:p>
            <a:pPr marL="457200" lvl="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הילד שבר את הכינור יקר הערך של אביו והוא מפחד לאמר לו.</a:t>
            </a:r>
          </a:p>
          <a:p>
            <a:pPr marL="457200" lvl="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הילד הוא מוזיקאי מחונן והוא מתרכז לקראת הקונצרט.</a:t>
            </a:r>
            <a:endParaRPr lang="en-US" altLang="fr-FR" sz="2400" b="0" dirty="0">
              <a:solidFill>
                <a:srgbClr val="333333"/>
              </a:solidFill>
              <a:latin typeface="+mn-lt"/>
              <a:ea typeface="+mn-ea"/>
              <a:cs typeface="+mn-cs"/>
            </a:endParaRP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855"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5"/>
          <p:cNvSpPr txBox="1">
            <a:spLocks noChangeArrowheads="1"/>
          </p:cNvSpPr>
          <p:nvPr/>
        </p:nvSpPr>
        <p:spPr bwMode="auto">
          <a:xfrm>
            <a:off x="411480" y="1664208"/>
            <a:ext cx="5349240" cy="4251960"/>
          </a:xfrm>
          <a:prstGeom prst="rect">
            <a:avLst/>
          </a:prstGeom>
          <a:solidFill>
            <a:srgbClr val="FFFFFF"/>
          </a:solidFill>
          <a:ln w="9525">
            <a:noFill/>
            <a:miter lim="800000"/>
            <a:headEnd/>
            <a:tailEnd/>
          </a:ln>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הילד שונא לנגן בכינור אבל הוריו מכריחים אותו.</a:t>
            </a:r>
          </a:p>
          <a:p>
            <a:pPr marL="457200" lvl="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הילד העיוור מתאווה להיות מסוגל לנגן בכינור.</a:t>
            </a:r>
          </a:p>
          <a:p>
            <a:pPr marL="457200" lvl="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הילד שבר את הכינור יקר הערך של אביו והוא מפחד לאמר לו.</a:t>
            </a:r>
          </a:p>
          <a:p>
            <a:pPr marL="457200" lvl="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הילד הוא מוזיקאי מחונן והוא מתרכז לקראת הקונצרט.</a:t>
            </a:r>
            <a:endParaRPr lang="en-US" altLang="fr-FR" sz="2400" b="0"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מכתב האהבה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השכן המרושע</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שינוי מקום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הטופוגרף</a:t>
            </a: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659"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מכתב האהבה</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(1860,</a:t>
            </a:r>
            <a:r>
              <a:rPr lang="en-US" altLang="fr-FR" sz="1800" b="0" dirty="0">
                <a:solidFill>
                  <a:srgbClr val="004992"/>
                </a:solidFill>
                <a:latin typeface="+mn-lt"/>
                <a:ea typeface="+mn-ea"/>
                <a:cs typeface="+mn-cs"/>
              </a:rPr>
              <a:t>Carl </a:t>
            </a:r>
            <a:r>
              <a:rPr lang="en-US" altLang="fr-FR" sz="1800" b="0" dirty="0" err="1">
                <a:solidFill>
                  <a:srgbClr val="004992"/>
                </a:solidFill>
                <a:latin typeface="+mn-lt"/>
                <a:ea typeface="+mn-ea"/>
                <a:cs typeface="+mn-cs"/>
              </a:rPr>
              <a:t>Spitzweg</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השכן המרושע</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שינוי מקום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הטופוגרף</a:t>
            </a:r>
          </a:p>
        </p:txBody>
      </p:sp>
      <p:pic>
        <p:nvPicPr>
          <p:cNvPr id="8"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3659"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שחיתות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המשיח</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ריבית סנטים</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האציל והשודד</a:t>
            </a:r>
            <a:endParaRPr lang="en-US" altLang="fr-FR" sz="2400" b="0" dirty="0">
              <a:solidFill>
                <a:srgbClr val="333333"/>
              </a:solidFill>
              <a:latin typeface="+mn-lt"/>
              <a:ea typeface="+mn-ea"/>
              <a:cs typeface="+mn-cs"/>
            </a:endParaRP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272"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שחיתות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המשיח</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ריבית סנטים</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(1524 ,</a:t>
            </a:r>
            <a:r>
              <a:rPr lang="en-US" altLang="fr-FR" sz="1800" b="0" dirty="0" err="1">
                <a:solidFill>
                  <a:srgbClr val="004992"/>
                </a:solidFill>
                <a:latin typeface="+mn-lt"/>
                <a:ea typeface="+mn-ea"/>
                <a:cs typeface="+mn-cs"/>
              </a:rPr>
              <a:t>Tizian</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האציל והשודד</a:t>
            </a:r>
            <a:endParaRPr lang="en-US" altLang="fr-FR" sz="2400" b="0" dirty="0">
              <a:solidFill>
                <a:srgbClr val="333333"/>
              </a:solidFill>
              <a:latin typeface="+mn-lt"/>
              <a:ea typeface="+mn-ea"/>
              <a:cs typeface="+mn-cs"/>
            </a:endParaRPr>
          </a:p>
        </p:txBody>
      </p:sp>
      <p:pic>
        <p:nvPicPr>
          <p:cNvPr id="8"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272"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השיכור האידיוט</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נשים רכלניות</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הזמנה לריקוד</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a:solidFill>
                  <a:srgbClr val="333333"/>
                </a:solidFill>
                <a:latin typeface="+mn-lt"/>
                <a:ea typeface="+mn-ea"/>
                <a:cs typeface="+mn-cs"/>
              </a:rPr>
              <a:t>סעודה לוויה</a:t>
            </a:r>
          </a:p>
        </p:txBody>
      </p:sp>
      <p:pic>
        <p:nvPicPr>
          <p:cNvPr id="7"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825"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השיכור האידיוט</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נשים רכלניות</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הזמנה לריקוד</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(1834-1911 ,</a:t>
            </a:r>
            <a:r>
              <a:rPr lang="en-US" altLang="fr-FR" sz="1800" b="0" dirty="0">
                <a:solidFill>
                  <a:srgbClr val="004992"/>
                </a:solidFill>
                <a:latin typeface="+mn-lt"/>
                <a:ea typeface="+mn-ea"/>
                <a:cs typeface="+mn-cs"/>
              </a:rPr>
              <a:t>Peter </a:t>
            </a:r>
            <a:r>
              <a:rPr lang="en-US" altLang="fr-FR" sz="1800" b="0" dirty="0" err="1">
                <a:solidFill>
                  <a:srgbClr val="004992"/>
                </a:solidFill>
                <a:latin typeface="+mn-lt"/>
                <a:ea typeface="+mn-ea"/>
                <a:cs typeface="+mn-cs"/>
              </a:rPr>
              <a:t>Buamgartner</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סעודה לוויה</a:t>
            </a: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825"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2"/>
          <p:cNvSpPr txBox="1">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עדים לרצח</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הדרמה</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בקולנוע</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הכלה הנמלטת</a:t>
            </a: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114"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2"/>
          <p:cNvSpPr txBox="1">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buChar cha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עדים לרצח</a:t>
            </a: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ea typeface="+mn-ea"/>
                <a:cs typeface="+mn-cs"/>
              </a:rPr>
              <a:t>הדרמה</a:t>
            </a:r>
            <a:br>
              <a:rPr lang="he-IL" altLang="fr-FR" sz="2400" b="0" dirty="0">
                <a:solidFill>
                  <a:srgbClr val="004992"/>
                </a:solidFill>
                <a:latin typeface="+mn-lt"/>
                <a:ea typeface="+mn-ea"/>
                <a:cs typeface="+mn-cs"/>
              </a:rPr>
            </a:br>
            <a:r>
              <a:rPr lang="he-IL" altLang="fr-FR" sz="1800" b="0" dirty="0">
                <a:solidFill>
                  <a:srgbClr val="004992"/>
                </a:solidFill>
                <a:latin typeface="+mn-lt"/>
                <a:ea typeface="+mn-ea"/>
                <a:cs typeface="+mn-cs"/>
              </a:rPr>
              <a:t>(1831/32 ,</a:t>
            </a:r>
            <a:r>
              <a:rPr lang="en-US" altLang="fr-FR" sz="1800" b="0" dirty="0">
                <a:solidFill>
                  <a:srgbClr val="004992"/>
                </a:solidFill>
                <a:latin typeface="+mn-lt"/>
                <a:ea typeface="+mn-ea"/>
                <a:cs typeface="+mn-cs"/>
              </a:rPr>
              <a:t>Daumier </a:t>
            </a:r>
            <a:r>
              <a:rPr lang="en-US" altLang="fr-FR" sz="1800" b="0" dirty="0" err="1">
                <a:solidFill>
                  <a:srgbClr val="004992"/>
                </a:solidFill>
                <a:latin typeface="+mn-lt"/>
                <a:ea typeface="+mn-ea"/>
                <a:cs typeface="+mn-cs"/>
              </a:rPr>
              <a:t>Honoré</a:t>
            </a:r>
            <a:r>
              <a:rPr lang="he-IL" altLang="fr-FR" sz="1800" b="0" dirty="0">
                <a:solidFill>
                  <a:srgbClr val="004992"/>
                </a:solidFill>
                <a:latin typeface="+mn-lt"/>
                <a:ea typeface="+mn-ea"/>
                <a:cs typeface="+mn-cs"/>
              </a:rPr>
              <a:t>)</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בקולנוע</a:t>
            </a: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ea typeface="+mn-ea"/>
                <a:cs typeface="+mn-cs"/>
              </a:rPr>
              <a:t>הכלה הנמלטת</a:t>
            </a:r>
          </a:p>
        </p:txBody>
      </p:sp>
      <p:pic>
        <p:nvPicPr>
          <p:cNvPr id="8"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114"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5" name="Slide Number Placeholder 4"/>
          <p:cNvSpPr>
            <a:spLocks noGrp="1"/>
          </p:cNvSpPr>
          <p:nvPr>
            <p:ph type="sldNum" sz="quarter" idx="12"/>
          </p:nvPr>
        </p:nvSpPr>
        <p:spPr/>
        <p:txBody>
          <a:bodyPr/>
          <a:lstStyle/>
          <a:p>
            <a:pPr>
              <a:defRPr/>
            </a:pPr>
            <a:fld id="{2CBD5005-2C69-40F9-8C06-416EF5F0131D}"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b="1" dirty="0">
                <a:solidFill>
                  <a:srgbClr val="333333"/>
                </a:solidFill>
              </a:rPr>
              <a:t>מטרות לימוד:</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כאשר שיפוט הוא חשוב ורציני, עדיף להמנע ממסקנות חפוזות וכדאי לקחת בחשבון כל אינפורמציה </a:t>
            </a:r>
            <a:r>
              <a:rPr lang="he-IL" altLang="fr-FR">
                <a:solidFill>
                  <a:srgbClr val="333333"/>
                </a:solidFill>
              </a:rPr>
              <a:t>רלוונטית (”עדיף </a:t>
            </a:r>
            <a:r>
              <a:rPr lang="he-IL" altLang="fr-FR" dirty="0">
                <a:solidFill>
                  <a:srgbClr val="333333"/>
                </a:solidFill>
              </a:rPr>
              <a:t>ללכת על בטוח </a:t>
            </a:r>
            <a:r>
              <a:rPr lang="he-IL" altLang="fr-FR">
                <a:solidFill>
                  <a:srgbClr val="333333"/>
                </a:solidFill>
              </a:rPr>
              <a:t>מאשר להצטער“).</a:t>
            </a:r>
            <a:endParaRPr lang="he-IL" altLang="fr-FR" dirty="0">
              <a:solidFill>
                <a:srgbClr val="333333"/>
              </a:solidFill>
            </a:endParaRP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b="1" dirty="0">
                <a:solidFill>
                  <a:srgbClr val="333333"/>
                </a:solidFill>
              </a:rPr>
              <a:t>מטרות לימוד:</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כאשר שיפוט הוא חשוב ורציני, עדיף להמנע ממסקנות חפוזות וכדאי לקחת בחשבון כל אינפורמציה רלוונטית (”עדיף ללכת על בטוח מאשר להצטער“).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דוגמה: האיש ממלמל. </a:t>
            </a:r>
            <a:r>
              <a:rPr lang="he-IL" altLang="fr-FR" i="1" dirty="0">
                <a:solidFill>
                  <a:srgbClr val="004992"/>
                </a:solidFill>
              </a:rPr>
              <a:t>האם הוא שיכור?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התבוננות קרובה יותר: האם האיש מגיע מבר או מריח מאלכוהול?</a:t>
            </a:r>
            <a:br>
              <a:rPr lang="he-IL" altLang="fr-FR" dirty="0">
                <a:solidFill>
                  <a:srgbClr val="333333"/>
                </a:solidFill>
              </a:rPr>
            </a:br>
            <a:r>
              <a:rPr lang="he-IL" altLang="fr-FR" i="1" dirty="0">
                <a:solidFill>
                  <a:srgbClr val="004992"/>
                </a:solidFill>
              </a:rPr>
              <a:t>ייתכן והאיש סובל מהפרעה בדיבור לאחר שבץ, או ליקוי בדיבור.</a:t>
            </a: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65</a:t>
            </a:fld>
            <a:endParaRPr lang="de-DE" altLang="de-DE"/>
          </a:p>
        </p:txBody>
      </p:sp>
    </p:spTree>
    <p:extLst>
      <p:ext uri="{BB962C8B-B14F-4D97-AF65-F5344CB8AC3E}">
        <p14:creationId xmlns:p14="http://schemas.microsoft.com/office/powerpoint/2010/main" val="15324053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b="1" dirty="0">
                <a:solidFill>
                  <a:srgbClr val="333333"/>
                </a:solidFill>
              </a:rPr>
              <a:t>מטרות לימוד:</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כאשר שיפוט הוא חשוב ורציני, עדיף להמנע ממסקנות חפוזות וכדאי לקחת בחשבון כל אינפורמציה רלוונטית (”עדיף ללכת על בטוח מאשר להצטער“).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דוגמה: האיש ממלמל. </a:t>
            </a:r>
            <a:r>
              <a:rPr lang="he-IL" altLang="fr-FR" i="1" dirty="0">
                <a:solidFill>
                  <a:srgbClr val="004992"/>
                </a:solidFill>
              </a:rPr>
              <a:t>האם הוא שיכור?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התבוננות קרובה יותר: האם האיש מגיע מבר או מריח מאלכוהול?</a:t>
            </a:r>
            <a:br>
              <a:rPr lang="he-IL" altLang="fr-FR" dirty="0">
                <a:solidFill>
                  <a:srgbClr val="333333"/>
                </a:solidFill>
              </a:rPr>
            </a:br>
            <a:r>
              <a:rPr lang="he-IL" altLang="fr-FR" i="1" dirty="0">
                <a:solidFill>
                  <a:srgbClr val="004992"/>
                </a:solidFill>
              </a:rPr>
              <a:t>ייתכן והאיש סובל מהפרעה בדיבור לאחר שבץ, או ליקוי בדיבור.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זכור כי מסקנות חפוזות מגבירות את הסבירות לטעות.</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בארועים פחות חשובים אנו יכולים לעשות החלטה חפוזה (למשל: איזה מותג יוגורט לבחור, סוג של עוגה).</a:t>
            </a: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66</a:t>
            </a:fld>
            <a:endParaRPr lang="de-DE" altLang="de-DE"/>
          </a:p>
        </p:txBody>
      </p:sp>
    </p:spTree>
    <p:extLst>
      <p:ext uri="{BB962C8B-B14F-4D97-AF65-F5344CB8AC3E}">
        <p14:creationId xmlns:p14="http://schemas.microsoft.com/office/powerpoint/2010/main" val="5376805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b="1" dirty="0">
                <a:solidFill>
                  <a:srgbClr val="333333"/>
                </a:solidFill>
              </a:rPr>
              <a:t>מטרות לימוד:</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כאשר שיפוט הוא חשוב ורציני, עדיף להמנע ממסקנות חפוזות וכדאי לקחת בחשבון כל אינפורמציה רלוונטית (”עדיף ללכת על בטוח מאשר להצטער“).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דוגמה: האיש ממלמל. </a:t>
            </a:r>
            <a:r>
              <a:rPr lang="he-IL" altLang="fr-FR" i="1" dirty="0">
                <a:solidFill>
                  <a:srgbClr val="004992"/>
                </a:solidFill>
              </a:rPr>
              <a:t>האם הוא שיכור?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התבוננות קרובה יותר: האם האיש מגיע מבר או מריח מאלכוהול?</a:t>
            </a:r>
            <a:br>
              <a:rPr lang="he-IL" altLang="fr-FR" dirty="0">
                <a:solidFill>
                  <a:srgbClr val="333333"/>
                </a:solidFill>
              </a:rPr>
            </a:br>
            <a:r>
              <a:rPr lang="he-IL" altLang="fr-FR" i="1" dirty="0">
                <a:solidFill>
                  <a:srgbClr val="004992"/>
                </a:solidFill>
              </a:rPr>
              <a:t>ייתכן והאיש סובל מהפרעה בדיבור לאחר שבץ, או ליקוי בדיבור.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זכור כי מסקנות חפוזות מגבירות את הסבירות לטעות.</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בארועים פחות חשובים אנו יכולים לעשות החלטה חפוזה (למשל: איזה מותג יוגורט לבחור, סוג של עוגה).</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לטעות זה אנושי. תהיה מוכן לאפשרות שעשית טעות.</a:t>
            </a: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67</a:t>
            </a:fld>
            <a:endParaRPr lang="de-DE" altLang="de-DE"/>
          </a:p>
        </p:txBody>
      </p:sp>
    </p:spTree>
    <p:extLst>
      <p:ext uri="{BB962C8B-B14F-4D97-AF65-F5344CB8AC3E}">
        <p14:creationId xmlns:p14="http://schemas.microsoft.com/office/powerpoint/2010/main" val="38417613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b="1" dirty="0">
                <a:solidFill>
                  <a:srgbClr val="333333"/>
                </a:solidFill>
              </a:rPr>
              <a:t>מטרות לימוד:</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כאשר שיפוט הוא חשוב ורציני, עדיף להמנע ממסקנות חפוזות וכדאי לקחת בחשבון כל אינפורמציה רלוונטית (”עדיף ללכת על בטוח מאשר להצטער“).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דוגמה: האיש ממלמל. </a:t>
            </a:r>
            <a:r>
              <a:rPr lang="he-IL" altLang="fr-FR" i="1" dirty="0">
                <a:solidFill>
                  <a:srgbClr val="004992"/>
                </a:solidFill>
              </a:rPr>
              <a:t>האם הוא שיכור?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התבוננות קרובה יותר: האם האיש מגיע מבר או מריח מאלכוהול?</a:t>
            </a:r>
            <a:br>
              <a:rPr lang="he-IL" altLang="fr-FR" dirty="0">
                <a:solidFill>
                  <a:srgbClr val="333333"/>
                </a:solidFill>
              </a:rPr>
            </a:br>
            <a:r>
              <a:rPr lang="he-IL" altLang="fr-FR" i="1" dirty="0">
                <a:solidFill>
                  <a:srgbClr val="004992"/>
                </a:solidFill>
              </a:rPr>
              <a:t>ייתכן והאיש סובל מהפרעה בדיבור לאחר שבץ, או ליקוי בדיבור.</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זכור כי מסקנות חפוזות מגבירות את הסבירות לטעות.</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בארועים פחות חשובים אנו יכולים לעשות החלטה חפוזה (למשל: איזה מותג יוגורט לבחור, סוג של עוגה).</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לטעות זה אנושי. תהיה מוכן לאפשרות שעשית טעות.</a:t>
            </a:r>
          </a:p>
          <a:p>
            <a:pPr marL="285750" lvl="0" indent="-285750" defTabSz="914400" fontAlgn="base">
              <a:lnSpc>
                <a:spcPct val="100000"/>
              </a:lnSpc>
              <a:spcBef>
                <a:spcPts val="1200"/>
              </a:spcBef>
              <a:buClr>
                <a:srgbClr val="333333"/>
              </a:buClr>
              <a:buSzPct val="80000"/>
              <a:buFont typeface="WingDings"/>
              <a:buChar char=""/>
            </a:pPr>
            <a:r>
              <a:rPr lang="he-IL" altLang="fr-FR" dirty="0">
                <a:solidFill>
                  <a:srgbClr val="333333"/>
                </a:solidFill>
              </a:rPr>
              <a:t>בססו החלטות חשובות על עובדות מוצקות, ניחושים הם ”יועצים גרועים“. תמיד קחו בחשבון את התוצאות של שיקול דעת מוטעה.</a:t>
            </a:r>
            <a:endParaRPr lang="en-US"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68</a:t>
            </a:fld>
            <a:endParaRPr lang="de-DE" altLang="de-DE"/>
          </a:p>
        </p:txBody>
      </p:sp>
    </p:spTree>
    <p:extLst>
      <p:ext uri="{BB962C8B-B14F-4D97-AF65-F5344CB8AC3E}">
        <p14:creationId xmlns:p14="http://schemas.microsoft.com/office/powerpoint/2010/main" val="2345145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pPr>
            <a:r>
              <a:rPr lang="he-IL" altLang="fr-FR" sz="2400" dirty="0">
                <a:solidFill>
                  <a:srgbClr val="333333"/>
                </a:solidFill>
              </a:rPr>
              <a:t>אנשים רבים בעלי פסיכוזה </a:t>
            </a:r>
            <a:r>
              <a:rPr lang="en-US" altLang="fr-FR" sz="2400" dirty="0">
                <a:solidFill>
                  <a:srgbClr val="333333"/>
                </a:solidFill>
              </a:rPr>
              <a:t>)</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 סגנון כזה של הנמקה יכול להיות מוגבר כשמישהו נמצא תחת לחץ </a:t>
            </a:r>
            <a:r>
              <a:rPr lang="he-IL" altLang="fr-FR" sz="2400">
                <a:solidFill>
                  <a:srgbClr val="333333"/>
                </a:solidFill>
              </a:rPr>
              <a:t>ורוצה ”לשחרר קיטור“.</a:t>
            </a:r>
            <a:endParaRPr lang="he-IL" altLang="fr-FR" sz="2400" dirty="0">
              <a:solidFill>
                <a:srgbClr val="333333"/>
              </a:solidFill>
            </a:endParaRP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pPr>
            <a:r>
              <a:rPr lang="he-IL" altLang="fr-FR" sz="2400" dirty="0">
                <a:solidFill>
                  <a:srgbClr val="333333"/>
                </a:solidFill>
              </a:rPr>
              <a:t>אנשים רבים בעלי פסיכוזה </a:t>
            </a:r>
            <a:r>
              <a:rPr lang="en-US" altLang="fr-FR" sz="2400" dirty="0">
                <a:solidFill>
                  <a:srgbClr val="333333"/>
                </a:solidFill>
              </a:rPr>
              <a:t>)</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 סגנון כזה של הנמקה יכול להיות מוגבר כשמישהו נמצא תחת לחץ </a:t>
            </a:r>
            <a:r>
              <a:rPr lang="he-IL" altLang="fr-FR" sz="2400">
                <a:solidFill>
                  <a:srgbClr val="333333"/>
                </a:solidFill>
              </a:rPr>
              <a:t>ורוצה ”לשחרר קיטור“.</a:t>
            </a:r>
            <a:endParaRPr lang="he-IL" altLang="fr-FR" sz="2400" dirty="0">
              <a:solidFill>
                <a:srgbClr val="333333"/>
              </a:solidFill>
            </a:endParaRPr>
          </a:p>
          <a:p>
            <a:pPr lvl="0" defTabSz="914400" fontAlgn="base">
              <a:buClr>
                <a:srgbClr val="006699"/>
              </a:buClr>
            </a:pPr>
            <a:r>
              <a:rPr lang="he-IL" altLang="fr-FR" sz="2400" dirty="0">
                <a:solidFill>
                  <a:srgbClr val="004992"/>
                </a:solidFill>
              </a:rPr>
              <a:t>דוגמה אמיתית: </a:t>
            </a:r>
            <a:r>
              <a:rPr lang="he-IL" altLang="fr-FR" sz="2400" dirty="0">
                <a:solidFill>
                  <a:srgbClr val="333333"/>
                </a:solidFill>
              </a:rPr>
              <a:t>אלטון רוצה לנסוע לאוניברסיטה עם המכונית שלו אבל לא יכול למצוא את המפתחות. הוא חושב שהשוער גנב את המפתחות שלו כדי למנוע ממנו נסיעה לקמפוס.</a:t>
            </a:r>
          </a:p>
          <a:p>
            <a:pPr lvl="0" defTabSz="914400" fontAlgn="base">
              <a:lnSpc>
                <a:spcPct val="100000"/>
              </a:lnSpc>
              <a:spcBef>
                <a:spcPts val="1200"/>
              </a:spcBef>
              <a:buClr>
                <a:srgbClr val="006699"/>
              </a:buClr>
            </a:pPr>
            <a:r>
              <a:rPr lang="he-IL" altLang="fr-FR" sz="2400" dirty="0">
                <a:solidFill>
                  <a:srgbClr val="004992"/>
                </a:solidFill>
              </a:rPr>
              <a:t>רקע: </a:t>
            </a:r>
            <a:r>
              <a:rPr lang="he-IL" altLang="fr-FR" sz="2400" dirty="0">
                <a:solidFill>
                  <a:srgbClr val="333333"/>
                </a:solidFill>
              </a:rPr>
              <a:t>הוא משוכנע שאנשים באוניברסיטה רוצים לגרש אותו.</a:t>
            </a:r>
          </a:p>
          <a:p>
            <a:pPr lvl="0" defTabSz="914400" fontAlgn="base">
              <a:lnSpc>
                <a:spcPct val="100000"/>
              </a:lnSpc>
              <a:spcBef>
                <a:spcPts val="1200"/>
              </a:spcBef>
              <a:buClr>
                <a:srgbClr val="006699"/>
              </a:buClr>
            </a:pPr>
            <a:r>
              <a:rPr lang="he-IL" altLang="fr-FR" sz="2400" dirty="0">
                <a:solidFill>
                  <a:srgbClr val="004992"/>
                </a:solidFill>
              </a:rPr>
              <a:t>אבל</a:t>
            </a:r>
            <a:r>
              <a:rPr lang="de-DE" altLang="fr-FR" sz="2400" dirty="0">
                <a:solidFill>
                  <a:srgbClr val="004992"/>
                </a:solidFill>
              </a:rPr>
              <a:t>:</a:t>
            </a:r>
            <a:r>
              <a:rPr lang="he-IL" altLang="fr-FR" sz="2400" dirty="0">
                <a:solidFill>
                  <a:srgbClr val="004992"/>
                </a:solidFill>
              </a:rPr>
              <a:t> </a:t>
            </a:r>
            <a:r>
              <a:rPr lang="he-IL" altLang="fr-FR" sz="2400" dirty="0">
                <a:solidFill>
                  <a:srgbClr val="333333"/>
                </a:solidFill>
              </a:rPr>
              <a:t>מדוע שהשוער יהיה מעוניין לגרש אותו מהאוניברסיטה? איך הגיעו לידיו מפתחות המכונית?</a:t>
            </a:r>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70</a:t>
            </a:fld>
            <a:endParaRPr lang="de-DE" altLang="de-DE"/>
          </a:p>
        </p:txBody>
      </p:sp>
    </p:spTree>
    <p:extLst>
      <p:ext uri="{BB962C8B-B14F-4D97-AF65-F5344CB8AC3E}">
        <p14:creationId xmlns:p14="http://schemas.microsoft.com/office/powerpoint/2010/main" val="15857740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pPr>
            <a:r>
              <a:rPr lang="he-IL" altLang="fr-FR" sz="2400" dirty="0">
                <a:solidFill>
                  <a:srgbClr val="333333"/>
                </a:solidFill>
              </a:rPr>
              <a:t>אנשים רבים בעלי פסיכוזה </a:t>
            </a:r>
            <a:r>
              <a:rPr lang="en-US" altLang="fr-FR" sz="2400" dirty="0">
                <a:solidFill>
                  <a:srgbClr val="333333"/>
                </a:solidFill>
              </a:rPr>
              <a:t>)</a:t>
            </a:r>
            <a:r>
              <a:rPr lang="he-IL" altLang="fr-FR" sz="2400" dirty="0">
                <a:solidFill>
                  <a:srgbClr val="333333"/>
                </a:solidFill>
              </a:rPr>
              <a:t>אך לא כולם</a:t>
            </a:r>
            <a:r>
              <a:rPr lang="en-US" altLang="fr-FR" sz="2400" dirty="0">
                <a:solidFill>
                  <a:srgbClr val="333333"/>
                </a:solidFill>
              </a:rPr>
              <a:t>(</a:t>
            </a:r>
            <a:r>
              <a:rPr lang="he-IL" altLang="fr-FR" sz="2400" dirty="0">
                <a:solidFill>
                  <a:srgbClr val="333333"/>
                </a:solidFill>
              </a:rPr>
              <a:t> נוטים לקפוץ למסקנות ולגבש דעות קיצוניות. סגנון כזה של הנמקה יכול להיות מוגבר כשמישהו נמצא תחת לחץ </a:t>
            </a:r>
            <a:r>
              <a:rPr lang="he-IL" altLang="fr-FR" sz="2400">
                <a:solidFill>
                  <a:srgbClr val="333333"/>
                </a:solidFill>
              </a:rPr>
              <a:t>ורוצה ”לשחרר קיטור“.</a:t>
            </a:r>
            <a:endParaRPr lang="he-IL" altLang="fr-FR" sz="2400" dirty="0">
              <a:solidFill>
                <a:srgbClr val="333333"/>
              </a:solidFill>
            </a:endParaRPr>
          </a:p>
          <a:p>
            <a:pPr lvl="0" defTabSz="914400" fontAlgn="base">
              <a:buClr>
                <a:srgbClr val="006699"/>
              </a:buClr>
            </a:pPr>
            <a:r>
              <a:rPr lang="he-IL" altLang="fr-FR" sz="2400" dirty="0">
                <a:solidFill>
                  <a:srgbClr val="004992"/>
                </a:solidFill>
              </a:rPr>
              <a:t>דוגמה אמיתית: </a:t>
            </a:r>
            <a:r>
              <a:rPr lang="he-IL" altLang="fr-FR" sz="2400" dirty="0">
                <a:solidFill>
                  <a:srgbClr val="333333"/>
                </a:solidFill>
              </a:rPr>
              <a:t>אלטון רוצה לנסוע לאוניברסיטה עם המכונית שלו אבל לא יכול למצוא את המפתחות. הוא חושב שהשוער גנב את המפתחות שלו כדי למנוע ממנו נסיעה לקמפוס.</a:t>
            </a:r>
          </a:p>
          <a:p>
            <a:pPr lvl="0" defTabSz="914400" fontAlgn="base">
              <a:lnSpc>
                <a:spcPct val="100000"/>
              </a:lnSpc>
              <a:spcBef>
                <a:spcPts val="1200"/>
              </a:spcBef>
              <a:buClr>
                <a:srgbClr val="006699"/>
              </a:buClr>
            </a:pPr>
            <a:r>
              <a:rPr lang="he-IL" altLang="fr-FR" sz="2400" dirty="0">
                <a:solidFill>
                  <a:srgbClr val="004992"/>
                </a:solidFill>
              </a:rPr>
              <a:t>רקע: </a:t>
            </a:r>
            <a:r>
              <a:rPr lang="he-IL" altLang="fr-FR" sz="2400" dirty="0">
                <a:solidFill>
                  <a:srgbClr val="333333"/>
                </a:solidFill>
              </a:rPr>
              <a:t>הוא משוכנע שאנשים באוניברסיטה רוצים לגרש אותו.</a:t>
            </a:r>
          </a:p>
          <a:p>
            <a:pPr lvl="0" defTabSz="914400" fontAlgn="base">
              <a:lnSpc>
                <a:spcPct val="100000"/>
              </a:lnSpc>
              <a:spcBef>
                <a:spcPts val="1200"/>
              </a:spcBef>
              <a:buClr>
                <a:srgbClr val="006699"/>
              </a:buClr>
            </a:pPr>
            <a:r>
              <a:rPr lang="he-IL" altLang="fr-FR" sz="2400" dirty="0">
                <a:solidFill>
                  <a:srgbClr val="004992"/>
                </a:solidFill>
              </a:rPr>
              <a:t>אבל</a:t>
            </a:r>
            <a:r>
              <a:rPr lang="de-DE" altLang="fr-FR" sz="2400" dirty="0">
                <a:solidFill>
                  <a:srgbClr val="004992"/>
                </a:solidFill>
              </a:rPr>
              <a:t>:</a:t>
            </a:r>
            <a:r>
              <a:rPr lang="he-IL" altLang="fr-FR" sz="2400" dirty="0">
                <a:solidFill>
                  <a:srgbClr val="004992"/>
                </a:solidFill>
              </a:rPr>
              <a:t> </a:t>
            </a:r>
            <a:r>
              <a:rPr lang="he-IL" altLang="fr-FR" sz="2400" dirty="0">
                <a:solidFill>
                  <a:srgbClr val="333333"/>
                </a:solidFill>
              </a:rPr>
              <a:t>מדוע שהשוער יהיה מעוניין לגרש אותו מהאוניברסיטה? איך הגיעו לידיו מפתחות המכונית?</a:t>
            </a:r>
          </a:p>
          <a:p>
            <a:pPr lvl="0" defTabSz="914400" fontAlgn="base">
              <a:buClr>
                <a:srgbClr val="006699"/>
              </a:buClr>
            </a:pPr>
            <a:r>
              <a:rPr lang="he-IL" altLang="fr-FR" sz="2400" dirty="0">
                <a:solidFill>
                  <a:srgbClr val="333333"/>
                </a:solidFill>
              </a:rPr>
              <a:t>לפני שתאשים מישהו בהאשמות חמורות, עליך לאסוף מידע ממקורות רבים ככל האפשר ולדון במגוון אפשרויות ודעות עם אנשים שאתה סומך עליהם.</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71</a:t>
            </a:fld>
            <a:endParaRPr lang="de-DE" altLang="de-DE"/>
          </a:p>
        </p:txBody>
      </p:sp>
    </p:spTree>
    <p:extLst>
      <p:ext uri="{BB962C8B-B14F-4D97-AF65-F5344CB8AC3E}">
        <p14:creationId xmlns:p14="http://schemas.microsoft.com/office/powerpoint/2010/main" val="8847793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ea typeface="+mn-ea"/>
                <a:cs typeface="+mn-cs"/>
              </a:rPr>
              <a:t>www.uke.de/mct_app</a:t>
            </a:r>
            <a:endParaRPr lang="de-DE" b="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8" name="Slide Number Placeholder 7"/>
          <p:cNvSpPr>
            <a:spLocks noGrp="1"/>
          </p:cNvSpPr>
          <p:nvPr>
            <p:ph type="sldNum" sz="quarter" idx="12"/>
          </p:nvPr>
        </p:nvSpPr>
        <p:spPr/>
        <p:txBody>
          <a:bodyPr/>
          <a:lstStyle/>
          <a:p>
            <a:pPr>
              <a:defRPr/>
            </a:pPr>
            <a:fld id="{6C86A5FA-D8AA-4280-AC0E-CEB875905856}" type="slidenum">
              <a:rPr lang="de-DE" altLang="de-DE" smtClean="0"/>
              <a:pPr>
                <a:defRPr/>
              </a:pPr>
              <a:t>72</a:t>
            </a:fld>
            <a:endParaRPr lang="de-DE" altLang="de-DE"/>
          </a:p>
        </p:txBody>
      </p:sp>
    </p:spTree>
    <p:extLst>
      <p:ext uri="{BB962C8B-B14F-4D97-AF65-F5344CB8AC3E}">
        <p14:creationId xmlns:p14="http://schemas.microsoft.com/office/powerpoint/2010/main" val="3407442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18319457"/>
              </p:ext>
            </p:extLst>
          </p:nvPr>
        </p:nvGraphicFramePr>
        <p:xfrm>
          <a:off x="408954" y="2011680"/>
          <a:ext cx="11375999" cy="2736977"/>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he-IL" sz="1000" kern="1200" dirty="0">
                          <a:solidFill>
                            <a:schemeClr val="dk1"/>
                          </a:solidFill>
                          <a:effectLst/>
                          <a:latin typeface="+mn-lt"/>
                          <a:ea typeface="+mn-ea"/>
                          <a:cs typeface="+mn-cs"/>
                        </a:rPr>
                        <a:t>שער מגזין </a:t>
                      </a:r>
                      <a:r>
                        <a:rPr lang="he-IL" sz="1000" i="1" kern="1200" dirty="0">
                          <a:solidFill>
                            <a:schemeClr val="dk1"/>
                          </a:solidFill>
                          <a:effectLst/>
                          <a:latin typeface="+mn-lt"/>
                          <a:ea typeface="+mn-ea"/>
                          <a:cs typeface="+mn-cs"/>
                        </a:rPr>
                        <a:t>שטרן</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gn="r" rtl="1">
                        <a:lnSpc>
                          <a:spcPct val="107000"/>
                        </a:lnSpc>
                        <a:spcAft>
                          <a:spcPts val="800"/>
                        </a:spcAft>
                      </a:pPr>
                      <a:r>
                        <a:rPr lang="he-IL" sz="1000" dirty="0">
                          <a:effectLst/>
                          <a:latin typeface="Calibri Light" panose="020F0302020204030204" pitchFamily="34" charset="0"/>
                          <a:ea typeface="Times New Roman" panose="02020603050405020304" pitchFamily="18" charset="0"/>
                          <a:cs typeface="Calibri Light" panose="020F0302020204030204" pitchFamily="34" charset="0"/>
                        </a:rPr>
                        <a:t>ליצירה זו יש רישיון תחת מדיניות "שימוש הוגן". </a:t>
                      </a:r>
                      <a:endParaRPr lang="de-DE" sz="1000" dirty="0">
                        <a:effectLst/>
                        <a:latin typeface="Calibri Light" panose="020F0302020204030204" pitchFamily="34" charset="0"/>
                        <a:ea typeface="Calibri" panose="020F0502020204030204" pitchFamily="34" charset="0"/>
                        <a:cs typeface="Calibri Light" panose="020F0302020204030204" pitchFamily="34" charset="0"/>
                      </a:endParaRPr>
                    </a:p>
                    <a:p>
                      <a:pPr algn="r" rtl="1">
                        <a:lnSpc>
                          <a:spcPct val="107000"/>
                        </a:lnSpc>
                        <a:spcAft>
                          <a:spcPts val="800"/>
                        </a:spcAft>
                      </a:pPr>
                      <a:r>
                        <a:rPr lang="he-IL" sz="1000" dirty="0">
                          <a:effectLst/>
                          <a:latin typeface="Calibri Light" panose="020F0302020204030204" pitchFamily="34" charset="0"/>
                          <a:ea typeface="Times New Roman" panose="02020603050405020304" pitchFamily="18" charset="0"/>
                          <a:cs typeface="Calibri Light" panose="020F0302020204030204" pitchFamily="34" charset="0"/>
                        </a:rPr>
                        <a:t>אם הנך חושד/ת בהפרת זכויות יוצרים, אנא צור/י איתנו קשר. </a:t>
                      </a:r>
                      <a:endParaRPr lang="de-DE" sz="10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he-IL" sz="1000" kern="1200" dirty="0">
                          <a:solidFill>
                            <a:schemeClr val="dk1"/>
                          </a:solidFill>
                          <a:effectLst/>
                          <a:latin typeface="+mn-lt"/>
                          <a:ea typeface="+mn-ea"/>
                          <a:cs typeface="+mn-cs"/>
                        </a:rPr>
                        <a:t>עמוד השער של מגזין </a:t>
                      </a:r>
                      <a:r>
                        <a:rPr lang="he-IL" sz="1000" i="1" kern="1200" dirty="0">
                          <a:solidFill>
                            <a:schemeClr val="dk1"/>
                          </a:solidFill>
                          <a:effectLst/>
                          <a:latin typeface="+mn-lt"/>
                          <a:ea typeface="+mn-ea"/>
                          <a:cs typeface="+mn-cs"/>
                        </a:rPr>
                        <a:t>שטרן</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mn-lt"/>
                          <a:ea typeface="+mn-ea"/>
                          <a:cs typeface="+mn-cs"/>
                        </a:rPr>
                        <a:t>miss_blackbutterlfy</a:t>
                      </a:r>
                      <a:r>
                        <a:rPr kumimoji="0" lang="en-US" sz="1000" b="0" i="0" u="none" strike="noStrike" cap="none" normalizeH="0" baseline="0" dirty="0">
                          <a:ln>
                            <a:noFill/>
                          </a:ln>
                          <a:solidFill>
                            <a:srgbClr val="333333"/>
                          </a:solidFill>
                          <a:effectLst/>
                          <a:latin typeface="+mn-lt"/>
                          <a:ea typeface="+mn-ea"/>
                          <a:cs typeface="+mn-cs"/>
                        </a:rPr>
                        <a:t>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2CBD5005-2C69-40F9-8C06-416EF5F0131D}" type="slidenum">
              <a:rPr lang="de-DE" altLang="de-DE" smtClean="0"/>
              <a:pPr>
                <a:defRPr/>
              </a:pPr>
              <a:t>73</a:t>
            </a:fld>
            <a:endParaRPr lang="de-DE" altLang="de-DE"/>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4025299453"/>
              </p:ext>
            </p:extLst>
          </p:nvPr>
        </p:nvGraphicFramePr>
        <p:xfrm>
          <a:off x="411480"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מאמינים בתאוריות קונספירציה</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טיעונים בעד</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74</a:t>
            </a:fld>
            <a:endParaRPr lang="de-DE" altLang="de-DE"/>
          </a:p>
        </p:txBody>
      </p:sp>
    </p:spTree>
    <p:extLst>
      <p:ext uri="{BB962C8B-B14F-4D97-AF65-F5344CB8AC3E}">
        <p14:creationId xmlns:p14="http://schemas.microsoft.com/office/powerpoint/2010/main" val="25597319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3254185363"/>
              </p:ext>
            </p:extLst>
          </p:nvPr>
        </p:nvGraphicFramePr>
        <p:xfrm>
          <a:off x="411480"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endParaRPr kumimoji="0" lang="de-DE" altLang="de-DE" sz="2400" b="0" i="0" u="none" strike="noStrike" cap="none" normalizeH="0" baseline="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מניעים לכאורה </a:t>
                      </a:r>
                      <a:r>
                        <a:rPr kumimoji="0" lang="he-IL" altLang="de-DE" sz="2400" b="0" i="0" u="none" strike="noStrike" cap="none" normalizeH="0" baseline="0">
                          <a:ln>
                            <a:noFill/>
                          </a:ln>
                          <a:solidFill>
                            <a:srgbClr val="333333"/>
                          </a:solidFill>
                          <a:effectLst/>
                          <a:latin typeface="+mn-lt"/>
                          <a:ea typeface="+mn-ea"/>
                          <a:cs typeface="+mn-cs"/>
                        </a:rPr>
                        <a:t>של ארה”ב</a:t>
                      </a:r>
                      <a:r>
                        <a:rPr kumimoji="0" lang="he-IL" altLang="de-DE" sz="2400" b="0" i="0" u="none" strike="noStrike" cap="none" normalizeH="0" baseline="0" dirty="0">
                          <a:ln>
                            <a:noFill/>
                          </a:ln>
                          <a:solidFill>
                            <a:srgbClr val="333333"/>
                          </a:solidFill>
                          <a:effectLst/>
                          <a:latin typeface="+mn-lt"/>
                          <a:ea typeface="+mn-ea"/>
                          <a:cs typeface="+mn-cs"/>
                        </a:rPr>
                        <a:t>:</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a:ln>
                            <a:noFill/>
                          </a:ln>
                          <a:solidFill>
                            <a:srgbClr val="333333"/>
                          </a:solidFill>
                          <a:effectLst/>
                          <a:latin typeface="+mn-lt"/>
                          <a:ea typeface="+mn-ea"/>
                          <a:cs typeface="+mn-cs"/>
                        </a:rPr>
                        <a:t>“ניצחון טכנולוגי” </a:t>
                      </a:r>
                      <a:r>
                        <a:rPr kumimoji="0" lang="he-IL" altLang="de-DE" sz="2400" b="0" i="0" u="none" strike="noStrike" cap="none" normalizeH="0" baseline="0" dirty="0">
                          <a:ln>
                            <a:noFill/>
                          </a:ln>
                          <a:solidFill>
                            <a:srgbClr val="333333"/>
                          </a:solidFill>
                          <a:effectLst/>
                          <a:latin typeface="+mn-lt"/>
                          <a:ea typeface="+mn-ea"/>
                          <a:cs typeface="+mn-cs"/>
                        </a:rPr>
                        <a:t>במירוץ לחלל נגד ברית המועצות ששיגרה בהצלחה לווין לחלל קודם לכן.</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הסחת דעת ממלחמת ויאטנם</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a:ln>
                            <a:noFill/>
                          </a:ln>
                          <a:solidFill>
                            <a:srgbClr val="333333"/>
                          </a:solidFill>
                          <a:effectLst/>
                          <a:latin typeface="+mn-lt"/>
                          <a:ea typeface="+mn-ea"/>
                          <a:cs typeface="+mn-cs"/>
                        </a:rPr>
                        <a:t>נאס“א </a:t>
                      </a:r>
                      <a:r>
                        <a:rPr kumimoji="0" lang="he-IL" altLang="de-DE" sz="2400" b="0" i="0" u="none" strike="noStrike" cap="none" normalizeH="0" baseline="0" dirty="0">
                          <a:ln>
                            <a:noFill/>
                          </a:ln>
                          <a:solidFill>
                            <a:srgbClr val="333333"/>
                          </a:solidFill>
                          <a:effectLst/>
                          <a:latin typeface="+mn-lt"/>
                          <a:ea typeface="+mn-ea"/>
                          <a:cs typeface="+mn-cs"/>
                        </a:rPr>
                        <a:t>בעצמה ביימה את הנחיתה על הירח בגלל פחד מקיצוצי הממשלה בתקציב</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75</a:t>
            </a:fld>
            <a:endParaRPr lang="de-DE" altLang="de-DE"/>
          </a:p>
        </p:txBody>
      </p:sp>
    </p:spTree>
    <p:extLst>
      <p:ext uri="{BB962C8B-B14F-4D97-AF65-F5344CB8AC3E}">
        <p14:creationId xmlns:p14="http://schemas.microsoft.com/office/powerpoint/2010/main" val="10937102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2747252577"/>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בעד: </a:t>
                      </a:r>
                      <a:r>
                        <a:rPr kumimoji="0" lang="he-IL" altLang="de-DE" sz="2400" b="0" i="0" u="none" strike="noStrike" cap="none" normalizeH="0" baseline="0" dirty="0">
                          <a:ln>
                            <a:noFill/>
                          </a:ln>
                          <a:solidFill>
                            <a:srgbClr val="004992"/>
                          </a:solidFill>
                          <a:effectLst/>
                          <a:latin typeface="+mn-lt"/>
                          <a:ea typeface="+mn-ea"/>
                          <a:cs typeface="+mn-cs"/>
                        </a:rPr>
                        <a:t>???</a:t>
                      </a:r>
                      <a:endParaRPr kumimoji="0" lang="he-IL" altLang="de-DE" sz="2400" b="1"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76</a:t>
            </a:fld>
            <a:endParaRPr lang="de-DE" altLang="de-DE"/>
          </a:p>
        </p:txBody>
      </p:sp>
    </p:spTree>
    <p:extLst>
      <p:ext uri="{BB962C8B-B14F-4D97-AF65-F5344CB8AC3E}">
        <p14:creationId xmlns:p14="http://schemas.microsoft.com/office/powerpoint/2010/main" val="30915263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5"/>
          <p:cNvGraphicFramePr>
            <a:graphicFrameLocks noGrp="1"/>
          </p:cNvGraphicFramePr>
          <p:nvPr>
            <p:extLst>
              <p:ext uri="{D42A27DB-BD31-4B8C-83A1-F6EECF244321}">
                <p14:modId xmlns:p14="http://schemas.microsoft.com/office/powerpoint/2010/main" val="3226984791"/>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dirty="0">
                          <a:ln>
                            <a:noFill/>
                          </a:ln>
                          <a:solidFill>
                            <a:srgbClr val="000000"/>
                          </a:solidFill>
                          <a:effectLst/>
                          <a:latin typeface="+mn-lt"/>
                          <a:ea typeface="+mn-ea"/>
                          <a:cs typeface="+mn-cs"/>
                        </a:rPr>
                        <a:t>אגדה אורבנית</a:t>
                      </a:r>
                      <a:endParaRPr kumimoji="0" lang="de-DE"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0000"/>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000000"/>
                          </a:solidFill>
                          <a:effectLst/>
                          <a:latin typeface="+mn-lt"/>
                          <a:ea typeface="+mn-ea"/>
                          <a:cs typeface="+mn-cs"/>
                        </a:rPr>
                        <a:t>”</a:t>
                      </a:r>
                      <a:r>
                        <a:rPr kumimoji="0" lang="he-IL" altLang="de-DE" sz="2400" b="0" i="0" u="none" strike="noStrike" cap="none" normalizeH="0" baseline="0">
                          <a:ln>
                            <a:noFill/>
                          </a:ln>
                          <a:solidFill>
                            <a:srgbClr val="000000"/>
                          </a:solidFill>
                          <a:effectLst/>
                          <a:latin typeface="+mn-lt"/>
                          <a:ea typeface="+mn-ea"/>
                          <a:cs typeface="+mn-cs"/>
                        </a:rPr>
                        <a:t>הוכח</a:t>
                      </a:r>
                      <a:r>
                        <a:rPr kumimoji="0" lang="de-DE" altLang="de-DE" sz="2400" b="0" i="0" u="none" strike="noStrike" cap="none" normalizeH="0" baseline="0">
                          <a:ln>
                            <a:noFill/>
                          </a:ln>
                          <a:solidFill>
                            <a:srgbClr val="000000"/>
                          </a:solidFill>
                          <a:effectLst/>
                          <a:latin typeface="+mn-lt"/>
                          <a:ea typeface="+mn-ea"/>
                          <a:cs typeface="+mn-cs"/>
                        </a:rPr>
                        <a:t>“</a:t>
                      </a:r>
                      <a:endParaRPr kumimoji="0" lang="en-US" altLang="de-DE" sz="2400" b="0" i="0" u="none" strike="noStrike" cap="none" normalizeH="0" baseline="0" dirty="0">
                        <a:ln>
                          <a:noFill/>
                        </a:ln>
                        <a:solidFill>
                          <a:srgbClr val="000000"/>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בעד:</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a:ln>
                            <a:noFill/>
                          </a:ln>
                          <a:solidFill>
                            <a:srgbClr val="333333"/>
                          </a:solidFill>
                          <a:effectLst/>
                          <a:latin typeface="+mn-lt"/>
                          <a:ea typeface="+mn-ea"/>
                          <a:cs typeface="+mn-cs"/>
                        </a:rPr>
                        <a:t>”דגל מתנופף“: </a:t>
                      </a:r>
                      <a:r>
                        <a:rPr kumimoji="0" lang="he-IL" altLang="de-DE" sz="2400" b="0" i="0" u="none" strike="noStrike" cap="none" normalizeH="0" baseline="0" dirty="0">
                          <a:ln>
                            <a:noFill/>
                          </a:ln>
                          <a:solidFill>
                            <a:srgbClr val="333333"/>
                          </a:solidFill>
                          <a:effectLst/>
                          <a:latin typeface="+mn-lt"/>
                          <a:ea typeface="+mn-ea"/>
                          <a:cs typeface="+mn-cs"/>
                        </a:rPr>
                        <a:t>בלתי אפשרי משום שאין אטמוספירה/מזג אוויר על הירח.</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תמונות של שמים ללא כוכבים וצללים שונים מעידים על הפקה של סרט באולפן.</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מסר הרדיו של האסטרונאוט ארמסטרונג: הוא ענה בחזרה מהר מידי למשפט האחרון של ניקסון. לאותות רדיו לוקח זמן ארוך יותר להגיע לכדור הארץ מאשר לתגובה של ארמסטרונג. </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77</a:t>
            </a:fld>
            <a:endParaRPr lang="de-DE" altLang="de-DE"/>
          </a:p>
        </p:txBody>
      </p:sp>
    </p:spTree>
    <p:extLst>
      <p:ext uri="{BB962C8B-B14F-4D97-AF65-F5344CB8AC3E}">
        <p14:creationId xmlns:p14="http://schemas.microsoft.com/office/powerpoint/2010/main" val="39996830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7" name="Group 19"/>
          <p:cNvGraphicFramePr>
            <a:graphicFrameLocks noGrp="1"/>
          </p:cNvGraphicFramePr>
          <p:nvPr>
            <p:extLst>
              <p:ext uri="{D42A27DB-BD31-4B8C-83A1-F6EECF244321}">
                <p14:modId xmlns:p14="http://schemas.microsoft.com/office/powerpoint/2010/main" val="550946549"/>
              </p:ext>
            </p:extLst>
          </p:nvPr>
        </p:nvGraphicFramePr>
        <p:xfrm>
          <a:off x="408955" y="2248940"/>
          <a:ext cx="11376000" cy="2962684"/>
        </p:xfrm>
        <a:graphic>
          <a:graphicData uri="http://schemas.openxmlformats.org/drawingml/2006/table">
            <a:tbl>
              <a:tblPr rtl="1">
                <a:tableStyleId>{21E4AEA4-8DFA-4A89-87EB-49C32662AFE0}</a:tableStyleId>
              </a:tblPr>
              <a:tblGrid>
                <a:gridCol w="2255450">
                  <a:extLst>
                    <a:ext uri="{9D8B030D-6E8A-4147-A177-3AD203B41FA5}">
                      <a16:colId xmlns:a16="http://schemas.microsoft.com/office/drawing/2014/main" val="20000"/>
                    </a:ext>
                  </a:extLst>
                </a:gridCol>
                <a:gridCol w="5642576">
                  <a:extLst>
                    <a:ext uri="{9D8B030D-6E8A-4147-A177-3AD203B41FA5}">
                      <a16:colId xmlns:a16="http://schemas.microsoft.com/office/drawing/2014/main" val="20001"/>
                    </a:ext>
                  </a:extLst>
                </a:gridCol>
                <a:gridCol w="3477974">
                  <a:extLst>
                    <a:ext uri="{9D8B030D-6E8A-4147-A177-3AD203B41FA5}">
                      <a16:colId xmlns:a16="http://schemas.microsoft.com/office/drawing/2014/main" val="20002"/>
                    </a:ext>
                  </a:extLst>
                </a:gridCol>
              </a:tblGrid>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4992"/>
                          </a:solidFill>
                          <a:effectLst/>
                          <a:latin typeface="+mn-lt"/>
                          <a:ea typeface="+mn-ea"/>
                          <a:cs typeface="+mn-cs"/>
                        </a:rPr>
                        <a:t>אגדה אורבנית</a:t>
                      </a:r>
                      <a:endParaRPr kumimoji="0" lang="de-DE" altLang="de-DE" sz="24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000" b="0" i="0" u="none" strike="noStrike" cap="none" normalizeH="0" baseline="0">
                          <a:ln>
                            <a:noFill/>
                          </a:ln>
                          <a:solidFill>
                            <a:srgbClr val="004992"/>
                          </a:solidFill>
                          <a:effectLst/>
                          <a:latin typeface="+mn-lt"/>
                          <a:ea typeface="+mn-ea"/>
                          <a:cs typeface="+mn-cs"/>
                        </a:rPr>
                        <a:t>לכאורה, הנחיתה על הירח ב 1969 מעולם לא קרתה והייתה למעשה מזוייפת.</a:t>
                      </a:r>
                      <a:endParaRPr kumimoji="0" lang="de-DE" altLang="de-DE" sz="20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1800" b="1" i="0" u="none" strike="noStrike" cap="none" normalizeH="0" baseline="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alt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790402066"/>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dirty="0">
                          <a:ln>
                            <a:noFill/>
                          </a:ln>
                          <a:solidFill>
                            <a:srgbClr val="004992"/>
                          </a:solidFill>
                          <a:effectLst/>
                          <a:latin typeface="+mn-lt"/>
                          <a:ea typeface="+mn-ea"/>
                          <a:cs typeface="+mn-cs"/>
                        </a:rPr>
                        <a:t>אגדה אורבנית</a:t>
                      </a:r>
                      <a:endParaRPr kumimoji="0" lang="de-DE" altLang="de-DE" sz="24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נגד: </a:t>
                      </a:r>
                      <a:r>
                        <a:rPr kumimoji="0" lang="he-IL" altLang="de-DE" sz="2400" b="0" i="0" u="none" strike="noStrike" cap="none" normalizeH="0" baseline="0" dirty="0">
                          <a:ln>
                            <a:noFill/>
                          </a:ln>
                          <a:solidFill>
                            <a:srgbClr val="004992"/>
                          </a:solidFill>
                          <a:effectLst/>
                          <a:latin typeface="+mn-lt"/>
                          <a:ea typeface="+mn-ea"/>
                          <a:cs typeface="+mn-cs"/>
                        </a:rPr>
                        <a:t>???</a:t>
                      </a:r>
                      <a:endParaRPr kumimoji="0" lang="he-IL" altLang="de-DE" sz="2400" b="1"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78</a:t>
            </a:fld>
            <a:endParaRPr lang="de-DE" altLang="de-DE"/>
          </a:p>
        </p:txBody>
      </p:sp>
    </p:spTree>
    <p:extLst>
      <p:ext uri="{BB962C8B-B14F-4D97-AF65-F5344CB8AC3E}">
        <p14:creationId xmlns:p14="http://schemas.microsoft.com/office/powerpoint/2010/main" val="6963493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7" name="Group 19"/>
          <p:cNvGraphicFramePr>
            <a:graphicFrameLocks noGrp="1"/>
          </p:cNvGraphicFramePr>
          <p:nvPr>
            <p:extLst>
              <p:ext uri="{D42A27DB-BD31-4B8C-83A1-F6EECF244321}">
                <p14:modId xmlns:p14="http://schemas.microsoft.com/office/powerpoint/2010/main" val="541793875"/>
              </p:ext>
            </p:extLst>
          </p:nvPr>
        </p:nvGraphicFramePr>
        <p:xfrm>
          <a:off x="408955" y="2248940"/>
          <a:ext cx="11376000" cy="2962684"/>
        </p:xfrm>
        <a:graphic>
          <a:graphicData uri="http://schemas.openxmlformats.org/drawingml/2006/table">
            <a:tbl>
              <a:tblPr rtl="1">
                <a:tableStyleId>{21E4AEA4-8DFA-4A89-87EB-49C32662AFE0}</a:tableStyleId>
              </a:tblPr>
              <a:tblGrid>
                <a:gridCol w="2255450">
                  <a:extLst>
                    <a:ext uri="{9D8B030D-6E8A-4147-A177-3AD203B41FA5}">
                      <a16:colId xmlns:a16="http://schemas.microsoft.com/office/drawing/2014/main" val="20000"/>
                    </a:ext>
                  </a:extLst>
                </a:gridCol>
                <a:gridCol w="5642576">
                  <a:extLst>
                    <a:ext uri="{9D8B030D-6E8A-4147-A177-3AD203B41FA5}">
                      <a16:colId xmlns:a16="http://schemas.microsoft.com/office/drawing/2014/main" val="20001"/>
                    </a:ext>
                  </a:extLst>
                </a:gridCol>
                <a:gridCol w="3477974">
                  <a:extLst>
                    <a:ext uri="{9D8B030D-6E8A-4147-A177-3AD203B41FA5}">
                      <a16:colId xmlns:a16="http://schemas.microsoft.com/office/drawing/2014/main" val="20002"/>
                    </a:ext>
                  </a:extLst>
                </a:gridCol>
              </a:tblGrid>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004992"/>
                          </a:solidFill>
                          <a:effectLst/>
                          <a:latin typeface="+mn-lt"/>
                          <a:ea typeface="+mn-ea"/>
                          <a:cs typeface="+mn-cs"/>
                        </a:rPr>
                        <a:t>אגדה אורבנית</a:t>
                      </a:r>
                      <a:endParaRPr kumimoji="0" lang="de-DE" altLang="de-DE" sz="24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de-DE" sz="2000" b="0" i="0" u="none" strike="noStrike" cap="none" normalizeH="0" baseline="0">
                          <a:ln>
                            <a:noFill/>
                          </a:ln>
                          <a:solidFill>
                            <a:srgbClr val="004992"/>
                          </a:solidFill>
                          <a:effectLst/>
                          <a:latin typeface="+mn-lt"/>
                          <a:ea typeface="+mn-ea"/>
                          <a:cs typeface="+mn-cs"/>
                        </a:rPr>
                        <a:t>לכאורה, הנחיתה על הירח ב 1969 מעולם לא קרתה והייתה למעשה מזוייפת.</a:t>
                      </a:r>
                      <a:endParaRPr kumimoji="0" lang="de-DE" altLang="de-DE" sz="2000" b="0" i="0" u="none" strike="noStrike" cap="none" normalizeH="0" baseline="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ct val="20000"/>
                        </a:spcBef>
                        <a:spcAft>
                          <a:spcPct val="0"/>
                        </a:spcAft>
                        <a:buClr>
                          <a:srgbClr val="006699"/>
                        </a:buClr>
                        <a:buSzTx/>
                        <a:buFontTx/>
                        <a:buNone/>
                        <a:tabLst/>
                      </a:pPr>
                      <a:r>
                        <a:rPr kumimoji="0" lang="he-IL" altLang="de-DE" sz="1800" b="1" i="0" u="none" strike="noStrike" cap="none" normalizeH="0" baseline="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ct val="20000"/>
                        </a:spcBef>
                        <a:spcAft>
                          <a:spcPct val="0"/>
                        </a:spcAft>
                        <a:buClr>
                          <a:srgbClr val="006699"/>
                        </a:buClr>
                        <a:buSzTx/>
                        <a:buFontTx/>
                        <a:buAutoNum type="arabicPeriod"/>
                        <a:tabLst/>
                      </a:pPr>
                      <a:r>
                        <a:rPr kumimoji="0" lang="he-IL" altLang="de-DE" sz="1800" b="0" i="0" u="none" strike="noStrike" cap="none" normalizeH="0" baseline="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endParaRPr kumimoji="0" lang="en-US" alt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קפיצה למסקנות ”אין אקשן“</a:t>
            </a:r>
            <a:br>
              <a:rPr lang="he-IL" sz="3600">
                <a:solidFill>
                  <a:srgbClr val="004992"/>
                </a:solidFill>
                <a:latin typeface="+mn-lt"/>
                <a:ea typeface="+mn-ea"/>
                <a:cs typeface="+mn-cs"/>
              </a:rPr>
            </a:br>
            <a:r>
              <a:rPr lang="he-IL">
                <a:solidFill>
                  <a:srgbClr val="004992"/>
                </a:solidFill>
                <a:latin typeface="+mn-lt"/>
                <a:ea typeface="+mn-ea"/>
                <a:cs typeface="+mn-cs"/>
              </a:rPr>
              <a:t>- אגדות אורבניות-</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3641763948"/>
              </p:ext>
            </p:extLst>
          </p:nvPr>
        </p:nvGraphicFramePr>
        <p:xfrm>
          <a:off x="408955" y="2194560"/>
          <a:ext cx="11376001" cy="4480574"/>
        </p:xfrm>
        <a:graphic>
          <a:graphicData uri="http://schemas.openxmlformats.org/drawingml/2006/table">
            <a:tbl>
              <a:tblPr rtl="1">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dirty="0">
                          <a:ln>
                            <a:noFill/>
                          </a:ln>
                          <a:solidFill>
                            <a:srgbClr val="004992"/>
                          </a:solidFill>
                          <a:effectLst/>
                          <a:latin typeface="+mn-lt"/>
                          <a:ea typeface="+mn-ea"/>
                          <a:cs typeface="+mn-cs"/>
                        </a:rPr>
                        <a:t>אגדה אורבנית</a:t>
                      </a:r>
                      <a:endParaRPr kumimoji="0" lang="de-DE" altLang="de-DE" sz="2400" b="0" i="0" u="none" strike="noStrike" cap="none" normalizeH="0" baseline="0" dirty="0">
                        <a:ln>
                          <a:noFill/>
                        </a:ln>
                        <a:solidFill>
                          <a:srgbClr val="004992"/>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he-IL" altLang="de-DE" sz="2400" b="0" i="0" u="none" strike="noStrike" cap="none" normalizeH="0" baseline="0">
                          <a:ln>
                            <a:noFill/>
                          </a:ln>
                          <a:solidFill>
                            <a:srgbClr val="333333"/>
                          </a:solidFill>
                          <a:effectLst/>
                          <a:latin typeface="+mn-lt"/>
                          <a:ea typeface="+mn-ea"/>
                          <a:cs typeface="+mn-cs"/>
                        </a:rPr>
                        <a:t>מאמינים בתאוריות קונספירציה</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r>
                        <a:rPr kumimoji="0" lang="en-US" altLang="de-DE" sz="2400" b="0" i="0" u="none" strike="noStrike" cap="none" normalizeH="0" baseline="0">
                          <a:ln>
                            <a:noFill/>
                          </a:ln>
                          <a:solidFill>
                            <a:srgbClr val="333333"/>
                          </a:solidFill>
                          <a:effectLst/>
                          <a:latin typeface="+mn-lt"/>
                          <a:ea typeface="+mn-ea"/>
                          <a:cs typeface="+mn-cs"/>
                        </a:rPr>
                        <a:t>”</a:t>
                      </a:r>
                      <a:r>
                        <a:rPr kumimoji="0" lang="he-IL" altLang="de-DE" sz="2400" b="0" i="0" u="none" strike="noStrike" cap="none" normalizeH="0" baseline="0">
                          <a:ln>
                            <a:noFill/>
                          </a:ln>
                          <a:solidFill>
                            <a:srgbClr val="333333"/>
                          </a:solidFill>
                          <a:effectLst/>
                          <a:latin typeface="+mn-lt"/>
                          <a:ea typeface="+mn-ea"/>
                          <a:cs typeface="+mn-cs"/>
                        </a:rPr>
                        <a:t>הוכח</a:t>
                      </a:r>
                      <a:r>
                        <a:rPr kumimoji="0" lang="de-DE" altLang="de-DE" sz="2400" b="0" i="0" u="none" strike="noStrike" cap="none" normalizeH="0" baseline="0">
                          <a:ln>
                            <a:noFill/>
                          </a:ln>
                          <a:solidFill>
                            <a:srgbClr val="333333"/>
                          </a:solidFill>
                          <a:effectLst/>
                          <a:latin typeface="+mn-lt"/>
                          <a:ea typeface="+mn-ea"/>
                          <a:cs typeface="+mn-cs"/>
                        </a:rPr>
                        <a:t>“</a:t>
                      </a: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Tx/>
                        <a:buSzTx/>
                        <a:buFontTx/>
                        <a:buNone/>
                        <a:tabLst/>
                      </a:pPr>
                      <a:r>
                        <a:rPr kumimoji="0" lang="he-IL" altLang="de-DE" sz="2400" b="0" i="0" u="none" strike="noStrike" cap="none" normalizeH="0" baseline="0" dirty="0">
                          <a:ln>
                            <a:noFill/>
                          </a:ln>
                          <a:solidFill>
                            <a:srgbClr val="333333"/>
                          </a:solidFill>
                          <a:effectLst/>
                          <a:latin typeface="+mn-lt"/>
                          <a:ea typeface="+mn-ea"/>
                          <a:cs typeface="+mn-cs"/>
                        </a:rPr>
                        <a:t>לכאורה, הנחיתה על הירח ב 1969 מעולם לא קרתה והייתה למעשה מזוייפת.</a:t>
                      </a:r>
                      <a:endParaRPr kumimoji="0" lang="de-DE"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marL="533400" indent="-533400">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533400" marR="0" lvl="0" indent="-533400" algn="r" defTabSz="914400" rtl="1" eaLnBrk="1" fontAlgn="base" latinLnBrk="0" hangingPunct="1">
                        <a:lnSpc>
                          <a:spcPct val="100000"/>
                        </a:lnSpc>
                        <a:spcBef>
                          <a:spcPts val="1200"/>
                        </a:spcBef>
                        <a:spcAft>
                          <a:spcPct val="0"/>
                        </a:spcAft>
                        <a:buClr>
                          <a:srgbClr val="333333"/>
                        </a:buClr>
                        <a:buSzTx/>
                        <a:buFontTx/>
                        <a:buNone/>
                        <a:tabLst/>
                      </a:pPr>
                      <a:r>
                        <a:rPr kumimoji="0" lang="he-IL" altLang="de-DE" sz="2400" b="1" i="0" u="none" strike="noStrike" cap="none" normalizeH="0" baseline="0" dirty="0">
                          <a:ln>
                            <a:noFill/>
                          </a:ln>
                          <a:solidFill>
                            <a:srgbClr val="333333"/>
                          </a:solidFill>
                          <a:effectLst/>
                          <a:latin typeface="+mn-lt"/>
                          <a:ea typeface="+mn-ea"/>
                          <a:cs typeface="+mn-cs"/>
                        </a:rPr>
                        <a:t>נגד:</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הדגל המתנופף נגרם בשל תקיעת המוט בחוזקה בשטח הירח </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צילומי לילה לא יכולים לתפוס מקור אור חלש בגלל זמני חשיפה -&gt; אין כוכבים. </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הצללים השונים נגרמו בגלל שטח הירח שאינו חלק.</a:t>
                      </a:r>
                    </a:p>
                    <a:p>
                      <a:pPr marL="533400" marR="0" lvl="0" indent="-533400" algn="r" defTabSz="914400" rtl="1" eaLnBrk="1" fontAlgn="base" latinLnBrk="0" hangingPunct="1">
                        <a:lnSpc>
                          <a:spcPct val="100000"/>
                        </a:lnSpc>
                        <a:spcBef>
                          <a:spcPts val="1200"/>
                        </a:spcBef>
                        <a:spcAft>
                          <a:spcPct val="0"/>
                        </a:spcAft>
                        <a:buClr>
                          <a:srgbClr val="333333"/>
                        </a:buClr>
                        <a:buSzTx/>
                        <a:buFontTx/>
                        <a:buAutoNum type="arabicPeriod"/>
                        <a:tabLst/>
                      </a:pPr>
                      <a:r>
                        <a:rPr kumimoji="0" lang="he-IL" altLang="de-DE" sz="2400" b="0" i="0" u="none" strike="noStrike" cap="none" normalizeH="0" baseline="0" dirty="0">
                          <a:ln>
                            <a:noFill/>
                          </a:ln>
                          <a:solidFill>
                            <a:srgbClr val="333333"/>
                          </a:solidFill>
                          <a:effectLst/>
                          <a:latin typeface="+mn-lt"/>
                          <a:ea typeface="+mn-ea"/>
                          <a:cs typeface="+mn-cs"/>
                        </a:rPr>
                        <a:t>הראיון נערך על מנת להעלים את הדיליי שהיה במקור בדיאלוג בין ניקסון וארמסטרונג. </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rgbClr val="336699"/>
                        </a:buClr>
                        <a:defRPr sz="2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spcBef>
                          <a:spcPct val="20000"/>
                        </a:spcBef>
                        <a:buClr>
                          <a:srgbClr val="336699"/>
                        </a:buClr>
                        <a:defRPr sz="2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spcBef>
                          <a:spcPct val="20000"/>
                        </a:spcBef>
                        <a:buClr>
                          <a:srgbClr val="336699"/>
                        </a:buClr>
                        <a:defRPr sz="20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spcBef>
                          <a:spcPct val="20000"/>
                        </a:spcBef>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29718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34290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3886200" indent="-228600" eaLnBrk="0" fontAlgn="base" hangingPunct="0">
                        <a:spcBef>
                          <a:spcPct val="20000"/>
                        </a:spcBef>
                        <a:spcAft>
                          <a:spcPct val="0"/>
                        </a:spcAft>
                        <a:buClr>
                          <a:srgbClr val="336699"/>
                        </a:buClr>
                        <a:defRPr>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marR="0" lvl="0" indent="0" algn="r" defTabSz="914400" rtl="1" eaLnBrk="1" fontAlgn="base" latinLnBrk="0" hangingPunct="1">
                        <a:lnSpc>
                          <a:spcPct val="100000"/>
                        </a:lnSpc>
                        <a:spcBef>
                          <a:spcPts val="1200"/>
                        </a:spcBef>
                        <a:spcAft>
                          <a:spcPct val="0"/>
                        </a:spcAft>
                        <a:buClr>
                          <a:srgbClr val="006699"/>
                        </a:buClr>
                        <a:buSzTx/>
                        <a:buFontTx/>
                        <a:buNone/>
                        <a:tabLst/>
                      </a:pPr>
                      <a:endParaRPr kumimoji="0" lang="en-US" altLang="de-DE" sz="24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828"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79</a:t>
            </a:fld>
            <a:endParaRPr lang="de-DE" altLang="de-DE"/>
          </a:p>
        </p:txBody>
      </p:sp>
    </p:spTree>
    <p:extLst>
      <p:ext uri="{BB962C8B-B14F-4D97-AF65-F5344CB8AC3E}">
        <p14:creationId xmlns:p14="http://schemas.microsoft.com/office/powerpoint/2010/main" val="7640486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קפיצה למסקנות ”אין אקשן“</a:t>
            </a:r>
            <a:br>
              <a:rPr lang="he-IL" sz="3600" dirty="0">
                <a:solidFill>
                  <a:srgbClr val="004992"/>
                </a:solidFill>
                <a:latin typeface="+mn-lt"/>
                <a:ea typeface="+mn-ea"/>
                <a:cs typeface="+mn-cs"/>
              </a:rPr>
            </a:br>
            <a:r>
              <a:rPr lang="he-IL" dirty="0">
                <a:solidFill>
                  <a:srgbClr val="004992"/>
                </a:solidFill>
                <a:latin typeface="+mn-lt"/>
                <a:ea typeface="+mn-ea"/>
                <a:cs typeface="+mn-cs"/>
              </a:rPr>
              <a:t>- אגדות אורבניות-</a:t>
            </a:r>
            <a:endParaRPr lang="en-US" dirty="0">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3706"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5"/>
          <p:cNvSpPr txBox="1">
            <a:spLocks noChangeArrowheads="1"/>
          </p:cNvSpPr>
          <p:nvPr/>
        </p:nvSpPr>
        <p:spPr bwMode="auto">
          <a:xfrm>
            <a:off x="446220"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buClrTx/>
              <a:buFontTx/>
              <a:buNone/>
            </a:pPr>
            <a:r>
              <a:rPr lang="he-IL" altLang="de-DE" sz="2400" b="0" dirty="0">
                <a:latin typeface="Calibri Light"/>
                <a:cs typeface="+mn-cs"/>
              </a:rPr>
              <a:t>הבמאי רולנד אמריך (היום השלישי): ”הנחיתה על הירח (...) הייתה פשוט טובה מידי. דבר כזה בלתי אפשרי היה לביים בשנות ה- 60'. אפילו עם הציוד של היום זה יציב בעיות.“ </a:t>
            </a:r>
            <a:endParaRPr lang="de-DE" altLang="de-DE" sz="2400" b="0" i="1" dirty="0">
              <a:latin typeface="Calibri Light"/>
              <a:cs typeface="+mn-cs"/>
            </a:endParaRPr>
          </a:p>
        </p:txBody>
      </p:sp>
      <p:sp>
        <p:nvSpPr>
          <p:cNvPr id="13" name="Caption_12"/>
          <p:cNvSpPr txBox="1">
            <a:spLocks noChangeArrowheads="1"/>
          </p:cNvSpPr>
          <p:nvPr/>
        </p:nvSpPr>
        <p:spPr bwMode="auto">
          <a:xfrm>
            <a:off x="446220" y="475266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None/>
            </a:pPr>
            <a:r>
              <a:rPr lang="he-IL" sz="1200" b="0" dirty="0">
                <a:solidFill>
                  <a:srgbClr val="333333"/>
                </a:solidFill>
                <a:latin typeface="+mn-lt"/>
                <a:cs typeface="+mn-cs"/>
              </a:rPr>
              <a:t>מקור: הטלווזיה הגרמנית, ערוץ </a:t>
            </a:r>
            <a:r>
              <a:rPr lang="en-US" sz="1200" b="0" dirty="0">
                <a:solidFill>
                  <a:srgbClr val="333333"/>
                </a:solidFill>
                <a:latin typeface="+mn-lt"/>
                <a:cs typeface="+mn-cs"/>
              </a:rPr>
              <a:t>ZDF: “</a:t>
            </a:r>
            <a:r>
              <a:rPr lang="en-US" sz="1200" b="0" dirty="0" err="1">
                <a:solidFill>
                  <a:srgbClr val="333333"/>
                </a:solidFill>
                <a:latin typeface="+mn-lt"/>
                <a:cs typeface="+mn-cs"/>
              </a:rPr>
              <a:t>Vorsicht</a:t>
            </a:r>
            <a:r>
              <a:rPr lang="en-US" sz="1200" b="0" dirty="0">
                <a:solidFill>
                  <a:srgbClr val="333333"/>
                </a:solidFill>
                <a:latin typeface="+mn-lt"/>
                <a:cs typeface="+mn-cs"/>
              </a:rPr>
              <a:t> </a:t>
            </a:r>
            <a:r>
              <a:rPr lang="en-US" sz="1200" b="0" dirty="0" err="1">
                <a:solidFill>
                  <a:srgbClr val="333333"/>
                </a:solidFill>
                <a:latin typeface="+mn-lt"/>
                <a:cs typeface="+mn-cs"/>
              </a:rPr>
              <a:t>Verschwörung</a:t>
            </a:r>
            <a:r>
              <a:rPr lang="en-US" sz="1200" b="0" dirty="0">
                <a:solidFill>
                  <a:srgbClr val="333333"/>
                </a:solidFill>
                <a:latin typeface="+mn-lt"/>
                <a:cs typeface="+mn-cs"/>
              </a:rPr>
              <a:t>”</a:t>
            </a:r>
            <a:r>
              <a:rPr lang="he-IL" sz="1200" b="0" dirty="0">
                <a:solidFill>
                  <a:srgbClr val="333333"/>
                </a:solidFill>
                <a:latin typeface="+mn-lt"/>
                <a:cs typeface="+mn-cs"/>
              </a:rPr>
              <a:t> (זהירות קונספירציה)</a:t>
            </a:r>
            <a:endParaRPr lang="de-DE" sz="1200" b="0" dirty="0">
              <a:solidFill>
                <a:srgbClr val="333333"/>
              </a:solidFill>
              <a:latin typeface="+mn-lt"/>
              <a:cs typeface="+mn-cs"/>
            </a:endParaRPr>
          </a:p>
        </p:txBody>
      </p:sp>
      <p:sp>
        <p:nvSpPr>
          <p:cNvPr id="14"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algn="r" rtl="1" fontAlgn="base">
              <a:spcBef>
                <a:spcPct val="0"/>
              </a:spcBef>
              <a:spcAft>
                <a:spcPct val="0"/>
              </a:spcAft>
              <a:defRPr/>
            </a:pPr>
            <a:r>
              <a:rPr lang="he-IL" sz="2200" b="0" dirty="0">
                <a:solidFill>
                  <a:srgbClr val="000000"/>
                </a:solidFill>
                <a:latin typeface="Calibri Light"/>
                <a:ea typeface="ＭＳ Ｐゴシック" panose="020B0600070205080204" pitchFamily="34" charset="-128"/>
                <a:cs typeface="+mn-cs"/>
              </a:rPr>
              <a:t>האם הנחיתה על הירח זוייפה על ידשי ממשלת ארה”ב?</a:t>
            </a:r>
            <a:endParaRPr lang="de-DE" sz="2200" b="0" dirty="0">
              <a:solidFill>
                <a:srgbClr val="000000"/>
              </a:solidFill>
              <a:latin typeface="Calibri Light"/>
              <a:ea typeface="ＭＳ Ｐゴシック" panose="020B0600070205080204" pitchFamily="34" charset="-128"/>
              <a:cs typeface="+mn-cs"/>
            </a:endParaRPr>
          </a:p>
        </p:txBody>
      </p:sp>
      <p:sp>
        <p:nvSpPr>
          <p:cNvPr id="15" name="Caption_13"/>
          <p:cNvSpPr/>
          <p:nvPr/>
        </p:nvSpPr>
        <p:spPr>
          <a:xfrm>
            <a:off x="408955" y="2649106"/>
            <a:ext cx="11376000" cy="707886"/>
          </a:xfrm>
          <a:prstGeom prst="rect">
            <a:avLst/>
          </a:prstGeom>
        </p:spPr>
        <p:txBody>
          <a:bodyPr wrap="none">
            <a:noAutofit/>
          </a:bodyPr>
          <a:lstStyle/>
          <a:p>
            <a:pPr algn="ctr" rtl="1">
              <a:spcBef>
                <a:spcPts val="0"/>
              </a:spcBef>
            </a:pPr>
            <a:r>
              <a:rPr lang="he-IL" altLang="de-DE" sz="4000" b="0" dirty="0">
                <a:solidFill>
                  <a:srgbClr val="FF0000"/>
                </a:solidFill>
                <a:latin typeface="Calibri Light"/>
                <a:cs typeface="+mn-cs"/>
              </a:rPr>
              <a:t>לא!</a:t>
            </a:r>
            <a:endParaRPr lang="de-DE" altLang="de-DE" sz="4000" b="0" dirty="0">
              <a:latin typeface="Calibri Light"/>
              <a:cs typeface="+mn-cs"/>
            </a:endParaRPr>
          </a:p>
        </p:txBody>
      </p:sp>
      <p:sp>
        <p:nvSpPr>
          <p:cNvPr id="5" name="Footer Placeholder 4"/>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6" name="Slide Number Placeholder 5"/>
          <p:cNvSpPr>
            <a:spLocks noGrp="1"/>
          </p:cNvSpPr>
          <p:nvPr>
            <p:ph type="sldNum" sz="quarter" idx="12"/>
          </p:nvPr>
        </p:nvSpPr>
        <p:spPr/>
        <p:txBody>
          <a:bodyPr/>
          <a:lstStyle/>
          <a:p>
            <a:pPr>
              <a:defRPr/>
            </a:pPr>
            <a:fld id="{2CD5827D-9173-4B1D-A3E2-C9D8F5D7C71E}" type="slidenum">
              <a:rPr lang="de-DE" altLang="de-DE" smtClean="0"/>
              <a:pPr>
                <a:defRPr/>
              </a:pPr>
              <a:t>80</a:t>
            </a:fld>
            <a:endParaRPr lang="de-DE" altLang="de-DE"/>
          </a:p>
        </p:txBody>
      </p:sp>
    </p:spTree>
    <p:extLst>
      <p:ext uri="{BB962C8B-B14F-4D97-AF65-F5344CB8AC3E}">
        <p14:creationId xmlns:p14="http://schemas.microsoft.com/office/powerpoint/2010/main" val="332611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z="3600" dirty="0">
                <a:solidFill>
                  <a:srgbClr val="004992"/>
                </a:solidFill>
                <a:latin typeface="+mn-lt"/>
                <a:ea typeface="+mn-ea"/>
                <a:cs typeface="+mn-cs"/>
              </a:rPr>
              <a:t>איך התעוררה האגדה האורבנית הזו ותיאוריות קונספירציה אחרות?</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81</a:t>
            </a:fld>
            <a:endParaRPr lang="de-DE" altLang="de-DE"/>
          </a:p>
        </p:txBody>
      </p:sp>
    </p:spTree>
    <p:extLst>
      <p:ext uri="{BB962C8B-B14F-4D97-AF65-F5344CB8AC3E}">
        <p14:creationId xmlns:p14="http://schemas.microsoft.com/office/powerpoint/2010/main" val="28651901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e-IL" sz="3600">
                <a:latin typeface="+mn-lt"/>
                <a:ea typeface="+mn-ea"/>
                <a:cs typeface="+mn-cs"/>
              </a:rPr>
              <a:t>איך התעוררה האגדה האורבנית הזו ותיאוריות קונספירציה אחרות?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לעיתים קרובות הן יותר מרתקות מהמציאות.</a:t>
            </a:r>
          </a:p>
          <a:p>
            <a:pPr marL="342900" lvl="0" indent="-342900" defTabSz="914400" fontAlgn="base">
              <a:buClr>
                <a:srgbClr val="333333"/>
              </a:buClr>
              <a:buSzPct val="80000"/>
              <a:buFont typeface="WingDings"/>
              <a:buChar char=""/>
            </a:pPr>
            <a:r>
              <a:rPr lang="he-IL" altLang="fr-FR" sz="2400" dirty="0">
                <a:solidFill>
                  <a:srgbClr val="333333"/>
                </a:solidFill>
              </a:rPr>
              <a:t>הן מבוססות על עובדות שקשה לבדוק ואנשים מאמינים בהן בקלות (לדוגמא- דגל מתנופף מרמז שהתמונות צולמה על כדור הארץ)</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הן מסתירות הסברים אלטרנטיביים (לדוגמא- השמיים נטולי הכוכבים יכולים להיות מוסברים ע”י המגבלות הטכניות של צילום לילה)</a:t>
            </a:r>
            <a:r>
              <a:rPr lang="de-DE" altLang="fr-FR" sz="2400" dirty="0">
                <a:solidFill>
                  <a:srgbClr val="333333"/>
                </a:solidFill>
              </a:rPr>
              <a:t>.</a:t>
            </a:r>
            <a:endParaRPr lang="he-IL"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אגדות אורבניות מוציאות עובדות מקונטקסט ולוקחות אותן לקיצוניות.</a:t>
            </a:r>
            <a:endParaRPr lang="en-US" sz="2400" dirty="0"/>
          </a:p>
        </p:txBody>
      </p:sp>
      <p:sp>
        <p:nvSpPr>
          <p:cNvPr id="6" name="Footer Placeholder 5"/>
          <p:cNvSpPr>
            <a:spLocks noGrp="1"/>
          </p:cNvSpPr>
          <p:nvPr>
            <p:ph type="ftr" sz="quarter" idx="11"/>
          </p:nvPr>
        </p:nvSpPr>
        <p:spPr/>
        <p:txBody>
          <a:bodyPr/>
          <a:lstStyle/>
          <a:p>
            <a:pPr>
              <a:defRPr/>
            </a:pPr>
            <a:r>
              <a:rPr lang="he-IL"/>
              <a:t>קוגניטיבי-אימון מטא 7 – קפיצה למסקנות 2</a:t>
            </a:r>
            <a:endParaRPr lang="de-DE"/>
          </a:p>
        </p:txBody>
      </p:sp>
      <p:sp>
        <p:nvSpPr>
          <p:cNvPr id="7" name="Slide Number Placeholder 6"/>
          <p:cNvSpPr>
            <a:spLocks noGrp="1"/>
          </p:cNvSpPr>
          <p:nvPr>
            <p:ph type="sldNum" sz="quarter" idx="12"/>
          </p:nvPr>
        </p:nvSpPr>
        <p:spPr/>
        <p:txBody>
          <a:bodyPr/>
          <a:lstStyle/>
          <a:p>
            <a:pPr>
              <a:defRPr/>
            </a:pPr>
            <a:fld id="{6C86A5FA-D8AA-4280-AC0E-CEB875905856}" type="slidenum">
              <a:rPr lang="de-DE" altLang="de-DE" smtClean="0"/>
              <a:pPr>
                <a:defRPr/>
              </a:pPr>
              <a:t>82</a:t>
            </a:fld>
            <a:endParaRPr lang="de-DE" altLang="de-DE"/>
          </a:p>
        </p:txBody>
      </p:sp>
    </p:spTree>
    <p:extLst>
      <p:ext uri="{BB962C8B-B14F-4D97-AF65-F5344CB8AC3E}">
        <p14:creationId xmlns:p14="http://schemas.microsoft.com/office/powerpoint/2010/main" val="300201088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3856</Words>
  <Application>Microsoft Office PowerPoint</Application>
  <PresentationFormat>Benutzerdefiniert</PresentationFormat>
  <Paragraphs>707</Paragraphs>
  <Slides>82</Slides>
  <Notes>82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82</vt:i4>
      </vt:variant>
    </vt:vector>
  </HeadingPairs>
  <TitlesOfParts>
    <vt:vector size="88" baseType="lpstr">
      <vt:lpstr>Times New Roman</vt:lpstr>
      <vt:lpstr>Symbol</vt:lpstr>
      <vt:lpstr>WingDings</vt:lpstr>
      <vt:lpstr>Arial</vt:lpstr>
      <vt:lpstr>Calibri Light</vt:lpstr>
      <vt:lpstr>UKE_PPT-Vorlage_16zu9</vt:lpstr>
      <vt:lpstr> – MCT 7 Aקפיצה למסקנות 2</vt:lpstr>
      <vt:lpstr>קפיצה למסקנות</vt:lpstr>
      <vt:lpstr>קפיצה למסקנות</vt:lpstr>
      <vt:lpstr>קפיצה למסקנות</vt:lpstr>
      <vt:lpstr>קפיצה למסקנות באילו מצבים אנחנו מסיקים מסקנות מבלי לדעת את האמת כולה?</vt:lpstr>
      <vt:lpstr>קפיצה למסקנות באילו מצבים אנחנו מסיקים מסקנות מבלי לדעת את האמת כולה?</vt:lpstr>
      <vt:lpstr>קפיצה למסקנות באילו מצבים אנחנו מסיקים מסקנות מבלי לדעת את האמת כולה?</vt:lpstr>
      <vt:lpstr>קפיצה למסקנות באילו מצבים אנחנו מסיקים מסקנות מבלי לדעת את האמת כולה?</vt:lpstr>
      <vt:lpstr>קפיצה למסקנות ”בפעולה“</vt:lpstr>
      <vt:lpstr>קפיצה למסקנות ”בפעולה“ - אגדה אורבנית - (תרגול חלופי נמצא בסוף המצגת)</vt:lpstr>
      <vt:lpstr>קפיצה למסקנות ”בפעולה“ - אגדה אורבנית -</vt:lpstr>
      <vt:lpstr>קפיצה למסקנות ”בפעולה“ - אגדה אורבנית -</vt:lpstr>
      <vt:lpstr>קפיצה למסקנות ”בפעולה“ - אגדה אורבנית -</vt:lpstr>
      <vt:lpstr>כיצד נוצרה האגדה האורבנית הזו ותיאוריות קשר אחרות?</vt:lpstr>
      <vt:lpstr>כיצד נוצרה האגדה האורבנית הזו ותיאוריות קשר אחרות?</vt:lpstr>
      <vt:lpstr>כיצד נוצרה האגדה האורבנית הזו ותיאוריות קשר אחרות?</vt:lpstr>
      <vt:lpstr>מדוע אנחנו עושים את זה?</vt:lpstr>
      <vt:lpstr>מדוע אנחנו עושים את זה?</vt:lpstr>
      <vt:lpstr>כיצד קפיצה למסקנות מקדמת פרשנות מוטעית בזמן פסיכוזה – דוגמאות</vt:lpstr>
      <vt:lpstr>תירגול</vt:lpstr>
      <vt:lpstr>תירגול</vt:lpstr>
      <vt:lpstr>תירגול</vt:lpstr>
      <vt:lpstr>תירגול</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אופציונלי: סרטון וידאו</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יישום בחיי היום-יום</vt:lpstr>
      <vt:lpstr>יישום בחיי היום-יום</vt:lpstr>
      <vt:lpstr>יישום בחיי היום-יום</vt:lpstr>
      <vt:lpstr>יישום בחיי היום-יום</vt:lpstr>
      <vt:lpstr>יישום בחיי היום-יום</vt:lpstr>
      <vt:lpstr>מה לזה ולפסיכוזה?</vt:lpstr>
      <vt:lpstr>מה לזה ולפסיכוזה?</vt:lpstr>
      <vt:lpstr>מה לזה ולפסיכוזה?</vt:lpstr>
      <vt:lpstr>תודה על תשומת הלב!</vt:lpstr>
      <vt:lpstr>PowerPoint-Präsentation</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קפיצה למסקנות ”אין אקשן“ - אגדות אורבניות-</vt:lpstr>
      <vt:lpstr>איך התעוררה האגדה האורבנית הזו ותיאוריות קונספירציה אחרות?</vt:lpstr>
      <vt:lpstr>איך התעוררה האגדה האורבנית הזו ותיאוריות קונספירציה אחרות?</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309</cp:revision>
  <dcterms:created xsi:type="dcterms:W3CDTF">2004-06-30T16:15:23Z</dcterms:created>
  <dcterms:modified xsi:type="dcterms:W3CDTF">2022-12-23T12:48:24Z</dcterms:modified>
</cp:coreProperties>
</file>