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8" r:id="rId1"/>
  </p:sldMasterIdLst>
  <p:notesMasterIdLst>
    <p:notesMasterId r:id="rId57"/>
  </p:notesMasterIdLst>
  <p:handoutMasterIdLst>
    <p:handoutMasterId r:id="rId58"/>
  </p:handoutMasterIdLst>
  <p:sldIdLst>
    <p:sldId id="469" r:id="rId2"/>
    <p:sldId id="321" r:id="rId3"/>
    <p:sldId id="311" r:id="rId4"/>
    <p:sldId id="312" r:id="rId5"/>
    <p:sldId id="401" r:id="rId6"/>
    <p:sldId id="445" r:id="rId7"/>
    <p:sldId id="444" r:id="rId8"/>
    <p:sldId id="443" r:id="rId9"/>
    <p:sldId id="403" r:id="rId10"/>
    <p:sldId id="447" r:id="rId11"/>
    <p:sldId id="446" r:id="rId12"/>
    <p:sldId id="405" r:id="rId13"/>
    <p:sldId id="448" r:id="rId14"/>
    <p:sldId id="407" r:id="rId15"/>
    <p:sldId id="450" r:id="rId16"/>
    <p:sldId id="449" r:id="rId17"/>
    <p:sldId id="355" r:id="rId18"/>
    <p:sldId id="409" r:id="rId19"/>
    <p:sldId id="452" r:id="rId20"/>
    <p:sldId id="451" r:id="rId21"/>
    <p:sldId id="328" r:id="rId22"/>
    <p:sldId id="411" r:id="rId23"/>
    <p:sldId id="454" r:id="rId24"/>
    <p:sldId id="453" r:id="rId25"/>
    <p:sldId id="413" r:id="rId26"/>
    <p:sldId id="455" r:id="rId27"/>
    <p:sldId id="432" r:id="rId28"/>
    <p:sldId id="414" r:id="rId29"/>
    <p:sldId id="389" r:id="rId30"/>
    <p:sldId id="390" r:id="rId31"/>
    <p:sldId id="391" r:id="rId32"/>
    <p:sldId id="415" r:id="rId33"/>
    <p:sldId id="456" r:id="rId34"/>
    <p:sldId id="441" r:id="rId35"/>
    <p:sldId id="416" r:id="rId36"/>
    <p:sldId id="418" r:id="rId37"/>
    <p:sldId id="458" r:id="rId38"/>
    <p:sldId id="457" r:id="rId39"/>
    <p:sldId id="420" r:id="rId40"/>
    <p:sldId id="460" r:id="rId41"/>
    <p:sldId id="459" r:id="rId42"/>
    <p:sldId id="435" r:id="rId43"/>
    <p:sldId id="463" r:id="rId44"/>
    <p:sldId id="462" r:id="rId45"/>
    <p:sldId id="461" r:id="rId46"/>
    <p:sldId id="426" r:id="rId47"/>
    <p:sldId id="466" r:id="rId48"/>
    <p:sldId id="465" r:id="rId49"/>
    <p:sldId id="464" r:id="rId50"/>
    <p:sldId id="439" r:id="rId51"/>
    <p:sldId id="468" r:id="rId52"/>
    <p:sldId id="467" r:id="rId53"/>
    <p:sldId id="442" r:id="rId54"/>
    <p:sldId id="427" r:id="rId55"/>
    <p:sldId id="428" r:id="rId56"/>
  </p:sldIdLst>
  <p:sldSz cx="12195175" cy="6858000"/>
  <p:notesSz cx="7099300" cy="10234613"/>
  <p:embeddedFontLst>
    <p:embeddedFont>
      <p:font typeface="Calibri" panose="020F0502020204030204" pitchFamily="34" charset="0"/>
      <p:regular r:id="rId59"/>
      <p:bold r:id="rId60"/>
      <p:italic r:id="rId61"/>
      <p:boldItalic r:id="rId62"/>
    </p:embeddedFont>
    <p:embeddedFont>
      <p:font typeface="Calibri Light" panose="020F0302020204030204" pitchFamily="34" charset="0"/>
      <p:regular r:id="rId63"/>
      <p:italic r:id="rId64"/>
    </p:embeddedFont>
  </p:embeddedFontLst>
  <p:defaultTextStyle>
    <a:defPPr>
      <a:defRPr lang="de-DE"/>
    </a:defPPr>
    <a:lvl1pPr algn="l" rtl="0" fontAlgn="base">
      <a:spcBef>
        <a:spcPct val="0"/>
      </a:spcBef>
      <a:spcAft>
        <a:spcPct val="0"/>
      </a:spcAft>
      <a:defRPr lang="en-US" b="1" kern="1200">
        <a:solidFill>
          <a:schemeClr val="tx1"/>
        </a:solidFill>
        <a:latin typeface="+mn-lt"/>
        <a:ea typeface="+mn-ea"/>
        <a:cs typeface="+mn-cs"/>
      </a:defRPr>
    </a:lvl1pPr>
    <a:lvl2pPr marL="457200" algn="l" rtl="0" fontAlgn="base">
      <a:spcBef>
        <a:spcPct val="0"/>
      </a:spcBef>
      <a:spcAft>
        <a:spcPct val="0"/>
      </a:spcAft>
      <a:defRPr lang="en-US" b="1" kern="1200">
        <a:solidFill>
          <a:schemeClr val="tx1"/>
        </a:solidFill>
        <a:latin typeface="+mn-lt"/>
        <a:ea typeface="+mn-ea"/>
        <a:cs typeface="+mn-cs"/>
      </a:defRPr>
    </a:lvl2pPr>
    <a:lvl3pPr marL="914400" algn="l" rtl="0" fontAlgn="base">
      <a:spcBef>
        <a:spcPct val="0"/>
      </a:spcBef>
      <a:spcAft>
        <a:spcPct val="0"/>
      </a:spcAft>
      <a:defRPr lang="en-US" b="1" kern="1200">
        <a:solidFill>
          <a:schemeClr val="tx1"/>
        </a:solidFill>
        <a:latin typeface="+mn-lt"/>
        <a:ea typeface="+mn-ea"/>
        <a:cs typeface="+mn-cs"/>
      </a:defRPr>
    </a:lvl3pPr>
    <a:lvl4pPr marL="1371600" algn="l" rtl="0" fontAlgn="base">
      <a:spcBef>
        <a:spcPct val="0"/>
      </a:spcBef>
      <a:spcAft>
        <a:spcPct val="0"/>
      </a:spcAft>
      <a:defRPr lang="en-US" b="1" kern="1200">
        <a:solidFill>
          <a:schemeClr val="tx1"/>
        </a:solidFill>
        <a:latin typeface="+mn-lt"/>
        <a:ea typeface="+mn-ea"/>
        <a:cs typeface="+mn-cs"/>
      </a:defRPr>
    </a:lvl4pPr>
    <a:lvl5pPr marL="1828800" algn="l" rtl="0" fontAlgn="base">
      <a:spcBef>
        <a:spcPct val="0"/>
      </a:spcBef>
      <a:spcAft>
        <a:spcPct val="0"/>
      </a:spcAft>
      <a:defRPr lang="en-US" b="1" kern="1200">
        <a:solidFill>
          <a:schemeClr val="tx1"/>
        </a:solidFill>
        <a:latin typeface="+mn-lt"/>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3158">
          <p15:clr>
            <a:srgbClr val="A4A3A4"/>
          </p15:clr>
        </p15:guide>
        <p15:guide id="2" pos="2880">
          <p15:clr>
            <a:srgbClr val="A4A3A4"/>
          </p15:clr>
        </p15:guide>
        <p15:guide id="3"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CC"/>
    <a:srgbClr val="66FF33"/>
    <a:srgbClr val="FFFF00"/>
    <a:srgbClr val="FF0000"/>
    <a:srgbClr val="ADC0CB"/>
    <a:srgbClr val="FFCC99"/>
    <a:srgbClr val="FFFFCC"/>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525" autoAdjust="0"/>
    <p:restoredTop sz="94660"/>
  </p:normalViewPr>
  <p:slideViewPr>
    <p:cSldViewPr>
      <p:cViewPr varScale="1">
        <p:scale>
          <a:sx n="67" d="100"/>
          <a:sy n="67" d="100"/>
        </p:scale>
        <p:origin x="660" y="52"/>
      </p:cViewPr>
      <p:guideLst>
        <p:guide orient="horz" pos="3158"/>
        <p:guide pos="2880"/>
        <p:guide pos="384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50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font" Target="fonts/font5.fntdata"/><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handoutMaster" Target="handoutMasters/handoutMaster1.xml"/><Relationship Id="rId66"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61"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2.fntdata"/><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6.fntdata"/><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1.fntdata"/><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4.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0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charset="0"/>
              </a:defRPr>
            </a:lvl1pPr>
          </a:lstStyle>
          <a:p>
            <a:pPr>
              <a:defRPr/>
            </a:pPr>
            <a:endParaRPr lang="en-GB"/>
          </a:p>
        </p:txBody>
      </p:sp>
      <p:sp>
        <p:nvSpPr>
          <p:cNvPr id="270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charset="0"/>
              </a:defRPr>
            </a:lvl1pPr>
          </a:lstStyle>
          <a:p>
            <a:pPr>
              <a:defRPr/>
            </a:pPr>
            <a:endParaRPr lang="en-GB"/>
          </a:p>
        </p:txBody>
      </p:sp>
      <p:sp>
        <p:nvSpPr>
          <p:cNvPr id="270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charset="0"/>
              </a:defRPr>
            </a:lvl1pPr>
          </a:lstStyle>
          <a:p>
            <a:pPr>
              <a:defRPr/>
            </a:pPr>
            <a:endParaRPr lang="en-GB"/>
          </a:p>
        </p:txBody>
      </p:sp>
      <p:sp>
        <p:nvSpPr>
          <p:cNvPr id="270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E86B15C3-2FD6-4DE1-9D41-278BA9BA6E69}" type="slidenum">
              <a:rPr lang="en-GB" altLang="de-DE"/>
              <a:pPr/>
              <a:t>‹Nr.›</a:t>
            </a:fld>
            <a:endParaRPr lang="en-GB" altLang="de-DE"/>
          </a:p>
        </p:txBody>
      </p:sp>
    </p:spTree>
    <p:extLst>
      <p:ext uri="{BB962C8B-B14F-4D97-AF65-F5344CB8AC3E}">
        <p14:creationId xmlns:p14="http://schemas.microsoft.com/office/powerpoint/2010/main" val="1708789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charset="0"/>
              </a:defRPr>
            </a:lvl1pPr>
          </a:lstStyle>
          <a:p>
            <a:pPr>
              <a:defRPr/>
            </a:pPr>
            <a:endParaRPr lang="de-DE"/>
          </a:p>
        </p:txBody>
      </p:sp>
      <p:sp>
        <p:nvSpPr>
          <p:cNvPr id="20992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charset="0"/>
              </a:defRPr>
            </a:lvl1pPr>
          </a:lstStyle>
          <a:p>
            <a:pPr>
              <a:defRPr/>
            </a:pPr>
            <a:endParaRPr lang="de-DE"/>
          </a:p>
        </p:txBody>
      </p:sp>
      <p:sp>
        <p:nvSpPr>
          <p:cNvPr id="56324"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charset="0"/>
              </a:defRPr>
            </a:lvl1pPr>
          </a:lstStyle>
          <a:p>
            <a:pPr>
              <a:defRPr/>
            </a:pPr>
            <a:endParaRPr lang="de-DE"/>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E6C1A689-16F6-430C-8BA0-01FDBB4322EC}" type="slidenum">
              <a:rPr lang="de-DE" altLang="de-DE"/>
              <a:pPr/>
              <a:t>‹Nr.›</a:t>
            </a:fld>
            <a:endParaRPr lang="de-DE" altLang="de-DE"/>
          </a:p>
        </p:txBody>
      </p:sp>
    </p:spTree>
    <p:extLst>
      <p:ext uri="{BB962C8B-B14F-4D97-AF65-F5344CB8AC3E}">
        <p14:creationId xmlns:p14="http://schemas.microsoft.com/office/powerpoint/2010/main" val="297318788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A052750-26BD-45F6-8449-69268C7D0B4F}" type="slidenum">
              <a:rPr lang="de-DE" altLang="de-DE" sz="1300"/>
              <a:pPr eaLnBrk="1" hangingPunct="1">
                <a:spcBef>
                  <a:spcPct val="0"/>
                </a:spcBef>
              </a:pPr>
              <a:t>2</a:t>
            </a:fld>
            <a:endParaRPr lang="de-DE" altLang="de-DE" sz="1300"/>
          </a:p>
        </p:txBody>
      </p:sp>
      <p:sp>
        <p:nvSpPr>
          <p:cNvPr id="58371" name="Rectangle 2"/>
          <p:cNvSpPr>
            <a:spLocks noGrp="1" noRot="1" noChangeAspect="1" noChangeArrowheads="1" noTextEdit="1"/>
          </p:cNvSpPr>
          <p:nvPr>
            <p:ph type="sldImg"/>
          </p:nvPr>
        </p:nvSpPr>
        <p:spPr>
          <a:xfrm>
            <a:off x="138113" y="768350"/>
            <a:ext cx="6823075" cy="3836988"/>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324923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EA2F7D3-AA87-46BA-98E9-162D01FD3080}" type="slidenum">
              <a:rPr lang="de-DE" altLang="de-DE" sz="1300"/>
              <a:pPr eaLnBrk="1" hangingPunct="1">
                <a:spcBef>
                  <a:spcPct val="0"/>
                </a:spcBef>
              </a:pPr>
              <a:t>3</a:t>
            </a:fld>
            <a:endParaRPr lang="de-DE" altLang="de-DE" sz="1300"/>
          </a:p>
        </p:txBody>
      </p:sp>
      <p:sp>
        <p:nvSpPr>
          <p:cNvPr id="59395" name="Rectangle 2"/>
          <p:cNvSpPr>
            <a:spLocks noGrp="1" noRot="1" noChangeAspect="1" noChangeArrowheads="1" noTextEdit="1"/>
          </p:cNvSpPr>
          <p:nvPr>
            <p:ph type="sldImg"/>
          </p:nvPr>
        </p:nvSpPr>
        <p:spPr>
          <a:xfrm>
            <a:off x="138113" y="768350"/>
            <a:ext cx="6823075" cy="3836988"/>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441850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2DC4D80-B4B2-4276-BECD-6331E40A3004}" type="slidenum">
              <a:rPr lang="de-DE" altLang="de-DE" sz="1300"/>
              <a:pPr eaLnBrk="1" hangingPunct="1">
                <a:spcBef>
                  <a:spcPct val="0"/>
                </a:spcBef>
              </a:pPr>
              <a:t>4</a:t>
            </a:fld>
            <a:endParaRPr lang="de-DE" altLang="de-DE" sz="1300"/>
          </a:p>
        </p:txBody>
      </p:sp>
      <p:sp>
        <p:nvSpPr>
          <p:cNvPr id="60419" name="Rectangle 2"/>
          <p:cNvSpPr>
            <a:spLocks noGrp="1" noRot="1" noChangeAspect="1" noChangeArrowheads="1" noTextEdit="1"/>
          </p:cNvSpPr>
          <p:nvPr>
            <p:ph type="sldImg"/>
          </p:nvPr>
        </p:nvSpPr>
        <p:spPr>
          <a:xfrm>
            <a:off x="138113" y="768350"/>
            <a:ext cx="6823075" cy="3836988"/>
          </a:xfrm>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285690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A7B18B5-E7A0-4B7E-9701-2C42CBEC2D93}" type="slidenum">
              <a:rPr lang="de-DE" altLang="de-DE" sz="1300"/>
              <a:pPr eaLnBrk="1" hangingPunct="1">
                <a:spcBef>
                  <a:spcPct val="0"/>
                </a:spcBef>
              </a:pPr>
              <a:t>5</a:t>
            </a:fld>
            <a:endParaRPr lang="de-DE" altLang="de-DE" sz="1300"/>
          </a:p>
        </p:txBody>
      </p:sp>
      <p:sp>
        <p:nvSpPr>
          <p:cNvPr id="64515" name="Rectangle 2"/>
          <p:cNvSpPr>
            <a:spLocks noGrp="1" noRot="1" noChangeAspect="1" noChangeArrowheads="1" noTextEdit="1"/>
          </p:cNvSpPr>
          <p:nvPr>
            <p:ph type="sldImg"/>
          </p:nvPr>
        </p:nvSpPr>
        <p:spPr>
          <a:xfrm>
            <a:off x="138113" y="768350"/>
            <a:ext cx="6823075"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899665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A7B18B5-E7A0-4B7E-9701-2C42CBEC2D93}" type="slidenum">
              <a:rPr lang="de-DE" altLang="de-DE" sz="1300"/>
              <a:pPr eaLnBrk="1" hangingPunct="1">
                <a:spcBef>
                  <a:spcPct val="0"/>
                </a:spcBef>
              </a:pPr>
              <a:t>6</a:t>
            </a:fld>
            <a:endParaRPr lang="de-DE" altLang="de-DE" sz="1300"/>
          </a:p>
        </p:txBody>
      </p:sp>
      <p:sp>
        <p:nvSpPr>
          <p:cNvPr id="64515" name="Rectangle 2"/>
          <p:cNvSpPr>
            <a:spLocks noGrp="1" noRot="1" noChangeAspect="1" noChangeArrowheads="1" noTextEdit="1"/>
          </p:cNvSpPr>
          <p:nvPr>
            <p:ph type="sldImg"/>
          </p:nvPr>
        </p:nvSpPr>
        <p:spPr>
          <a:xfrm>
            <a:off x="138113" y="768350"/>
            <a:ext cx="6823075"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899665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A7B18B5-E7A0-4B7E-9701-2C42CBEC2D93}" type="slidenum">
              <a:rPr lang="de-DE" altLang="de-DE" sz="1300"/>
              <a:pPr eaLnBrk="1" hangingPunct="1">
                <a:spcBef>
                  <a:spcPct val="0"/>
                </a:spcBef>
              </a:pPr>
              <a:t>7</a:t>
            </a:fld>
            <a:endParaRPr lang="de-DE" altLang="de-DE" sz="1300"/>
          </a:p>
        </p:txBody>
      </p:sp>
      <p:sp>
        <p:nvSpPr>
          <p:cNvPr id="64515" name="Rectangle 2"/>
          <p:cNvSpPr>
            <a:spLocks noGrp="1" noRot="1" noChangeAspect="1" noChangeArrowheads="1" noTextEdit="1"/>
          </p:cNvSpPr>
          <p:nvPr>
            <p:ph type="sldImg"/>
          </p:nvPr>
        </p:nvSpPr>
        <p:spPr>
          <a:xfrm>
            <a:off x="138113" y="768350"/>
            <a:ext cx="6823075"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899665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A7B18B5-E7A0-4B7E-9701-2C42CBEC2D93}" type="slidenum">
              <a:rPr lang="de-DE" altLang="de-DE" sz="1300"/>
              <a:pPr eaLnBrk="1" hangingPunct="1">
                <a:spcBef>
                  <a:spcPct val="0"/>
                </a:spcBef>
              </a:pPr>
              <a:t>8</a:t>
            </a:fld>
            <a:endParaRPr lang="de-DE" altLang="de-DE" sz="1300"/>
          </a:p>
        </p:txBody>
      </p:sp>
      <p:sp>
        <p:nvSpPr>
          <p:cNvPr id="64515" name="Rectangle 2"/>
          <p:cNvSpPr>
            <a:spLocks noGrp="1" noRot="1" noChangeAspect="1" noChangeArrowheads="1" noTextEdit="1"/>
          </p:cNvSpPr>
          <p:nvPr>
            <p:ph type="sldImg"/>
          </p:nvPr>
        </p:nvSpPr>
        <p:spPr>
          <a:xfrm>
            <a:off x="138113" y="768350"/>
            <a:ext cx="6823075"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899665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44F5017-37EF-4F20-ACAE-BE1B424BC4AA}" type="slidenum">
              <a:rPr lang="de-DE" altLang="de-DE" sz="1300"/>
              <a:pPr eaLnBrk="1" hangingPunct="1">
                <a:spcBef>
                  <a:spcPct val="0"/>
                </a:spcBef>
              </a:pPr>
              <a:t>9</a:t>
            </a:fld>
            <a:endParaRPr lang="de-DE" altLang="de-DE" sz="1300"/>
          </a:p>
        </p:txBody>
      </p:sp>
      <p:sp>
        <p:nvSpPr>
          <p:cNvPr id="67587" name="Rectangle 2"/>
          <p:cNvSpPr>
            <a:spLocks noGrp="1" noRot="1" noChangeAspect="1" noChangeArrowheads="1" noTextEdit="1"/>
          </p:cNvSpPr>
          <p:nvPr>
            <p:ph type="sldImg"/>
          </p:nvPr>
        </p:nvSpPr>
        <p:spPr>
          <a:xfrm>
            <a:off x="138113" y="768350"/>
            <a:ext cx="6823075" cy="3836988"/>
          </a:xfrm>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473183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44F5017-37EF-4F20-ACAE-BE1B424BC4AA}" type="slidenum">
              <a:rPr lang="de-DE" altLang="de-DE" sz="1300"/>
              <a:pPr eaLnBrk="1" hangingPunct="1">
                <a:spcBef>
                  <a:spcPct val="0"/>
                </a:spcBef>
              </a:pPr>
              <a:t>10</a:t>
            </a:fld>
            <a:endParaRPr lang="de-DE" altLang="de-DE" sz="1300"/>
          </a:p>
        </p:txBody>
      </p:sp>
      <p:sp>
        <p:nvSpPr>
          <p:cNvPr id="67587" name="Rectangle 2"/>
          <p:cNvSpPr>
            <a:spLocks noGrp="1" noRot="1" noChangeAspect="1" noChangeArrowheads="1" noTextEdit="1"/>
          </p:cNvSpPr>
          <p:nvPr>
            <p:ph type="sldImg"/>
          </p:nvPr>
        </p:nvSpPr>
        <p:spPr>
          <a:xfrm>
            <a:off x="138113" y="768350"/>
            <a:ext cx="6823075" cy="3836988"/>
          </a:xfrm>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473183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44F5017-37EF-4F20-ACAE-BE1B424BC4AA}" type="slidenum">
              <a:rPr lang="de-DE" altLang="de-DE" sz="1300"/>
              <a:pPr eaLnBrk="1" hangingPunct="1">
                <a:spcBef>
                  <a:spcPct val="0"/>
                </a:spcBef>
              </a:pPr>
              <a:t>11</a:t>
            </a:fld>
            <a:endParaRPr lang="de-DE" altLang="de-DE" sz="1300"/>
          </a:p>
        </p:txBody>
      </p:sp>
      <p:sp>
        <p:nvSpPr>
          <p:cNvPr id="67587" name="Rectangle 2"/>
          <p:cNvSpPr>
            <a:spLocks noGrp="1" noRot="1" noChangeAspect="1" noChangeArrowheads="1" noTextEdit="1"/>
          </p:cNvSpPr>
          <p:nvPr>
            <p:ph type="sldImg"/>
          </p:nvPr>
        </p:nvSpPr>
        <p:spPr>
          <a:xfrm>
            <a:off x="138113" y="768350"/>
            <a:ext cx="6823075" cy="3836988"/>
          </a:xfrm>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473183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61AD0D3-5E95-4BFC-ACA2-53AF5300E239}" type="slidenum">
              <a:rPr lang="de-DE" altLang="de-DE" sz="1300"/>
              <a:pPr eaLnBrk="1" hangingPunct="1">
                <a:spcBef>
                  <a:spcPct val="0"/>
                </a:spcBef>
              </a:pPr>
              <a:t>12</a:t>
            </a:fld>
            <a:endParaRPr lang="de-DE" altLang="de-DE" sz="1300"/>
          </a:p>
        </p:txBody>
      </p:sp>
      <p:sp>
        <p:nvSpPr>
          <p:cNvPr id="68611" name="Rectangle 2"/>
          <p:cNvSpPr>
            <a:spLocks noGrp="1" noRot="1" noChangeAspect="1" noChangeArrowheads="1" noTextEdit="1"/>
          </p:cNvSpPr>
          <p:nvPr>
            <p:ph type="sldImg"/>
          </p:nvPr>
        </p:nvSpPr>
        <p:spPr>
          <a:xfrm>
            <a:off x="138113" y="768350"/>
            <a:ext cx="6823075" cy="3836988"/>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305482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pPr/>
              <a:t>13</a:t>
            </a:fld>
            <a:endParaRPr lang="de-DE" dirty="0"/>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256315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9E841FD-EFB1-4F2C-AFC1-6D95B5C2670B}" type="slidenum">
              <a:rPr lang="de-DE" altLang="de-DE" sz="1300"/>
              <a:pPr eaLnBrk="1" hangingPunct="1">
                <a:spcBef>
                  <a:spcPct val="0"/>
                </a:spcBef>
              </a:pPr>
              <a:t>14</a:t>
            </a:fld>
            <a:endParaRPr lang="de-DE" altLang="de-DE"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777917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9E841FD-EFB1-4F2C-AFC1-6D95B5C2670B}" type="slidenum">
              <a:rPr lang="de-DE" altLang="de-DE" sz="1300"/>
              <a:pPr eaLnBrk="1" hangingPunct="1">
                <a:spcBef>
                  <a:spcPct val="0"/>
                </a:spcBef>
              </a:pPr>
              <a:t>15</a:t>
            </a:fld>
            <a:endParaRPr lang="de-DE" altLang="de-DE"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777917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9E841FD-EFB1-4F2C-AFC1-6D95B5C2670B}" type="slidenum">
              <a:rPr lang="de-DE" altLang="de-DE" sz="1300"/>
              <a:pPr eaLnBrk="1" hangingPunct="1">
                <a:spcBef>
                  <a:spcPct val="0"/>
                </a:spcBef>
              </a:pPr>
              <a:t>16</a:t>
            </a:fld>
            <a:endParaRPr lang="de-DE" altLang="de-DE"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777917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17C070C-C6B3-4B4C-8A16-DE587C149E58}" type="slidenum">
              <a:rPr lang="de-DE" altLang="de-DE" sz="1300"/>
              <a:pPr eaLnBrk="1" hangingPunct="1">
                <a:spcBef>
                  <a:spcPct val="0"/>
                </a:spcBef>
              </a:pPr>
              <a:t>17</a:t>
            </a:fld>
            <a:endParaRPr lang="de-DE" altLang="de-DE" sz="1300"/>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897039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69463D7-131B-4FCD-8BF5-2D2FB415D2A8}" type="slidenum">
              <a:rPr lang="de-DE" altLang="de-DE" sz="1300"/>
              <a:pPr eaLnBrk="1" hangingPunct="1">
                <a:spcBef>
                  <a:spcPct val="0"/>
                </a:spcBef>
              </a:pPr>
              <a:t>18</a:t>
            </a:fld>
            <a:endParaRPr lang="de-DE" altLang="de-DE" sz="1300"/>
          </a:p>
        </p:txBody>
      </p:sp>
      <p:sp>
        <p:nvSpPr>
          <p:cNvPr id="76803" name="Rectangle 2"/>
          <p:cNvSpPr>
            <a:spLocks noGrp="1" noRot="1" noChangeAspect="1" noChangeArrowheads="1" noTextEdit="1"/>
          </p:cNvSpPr>
          <p:nvPr>
            <p:ph type="sldImg"/>
          </p:nvPr>
        </p:nvSpPr>
        <p:spPr>
          <a:xfrm>
            <a:off x="138113" y="768350"/>
            <a:ext cx="6823075" cy="3836988"/>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976749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69463D7-131B-4FCD-8BF5-2D2FB415D2A8}" type="slidenum">
              <a:rPr lang="de-DE" altLang="de-DE" sz="1300"/>
              <a:pPr eaLnBrk="1" hangingPunct="1">
                <a:spcBef>
                  <a:spcPct val="0"/>
                </a:spcBef>
              </a:pPr>
              <a:t>19</a:t>
            </a:fld>
            <a:endParaRPr lang="de-DE" altLang="de-DE" sz="1300"/>
          </a:p>
        </p:txBody>
      </p:sp>
      <p:sp>
        <p:nvSpPr>
          <p:cNvPr id="76803" name="Rectangle 2"/>
          <p:cNvSpPr>
            <a:spLocks noGrp="1" noRot="1" noChangeAspect="1" noChangeArrowheads="1" noTextEdit="1"/>
          </p:cNvSpPr>
          <p:nvPr>
            <p:ph type="sldImg"/>
          </p:nvPr>
        </p:nvSpPr>
        <p:spPr>
          <a:xfrm>
            <a:off x="138113" y="768350"/>
            <a:ext cx="6823075" cy="3836988"/>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976749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69463D7-131B-4FCD-8BF5-2D2FB415D2A8}" type="slidenum">
              <a:rPr lang="de-DE" altLang="de-DE" sz="1300"/>
              <a:pPr eaLnBrk="1" hangingPunct="1">
                <a:spcBef>
                  <a:spcPct val="0"/>
                </a:spcBef>
              </a:pPr>
              <a:t>20</a:t>
            </a:fld>
            <a:endParaRPr lang="de-DE" altLang="de-DE" sz="1300"/>
          </a:p>
        </p:txBody>
      </p:sp>
      <p:sp>
        <p:nvSpPr>
          <p:cNvPr id="76803" name="Rectangle 2"/>
          <p:cNvSpPr>
            <a:spLocks noGrp="1" noRot="1" noChangeAspect="1" noChangeArrowheads="1" noTextEdit="1"/>
          </p:cNvSpPr>
          <p:nvPr>
            <p:ph type="sldImg"/>
          </p:nvPr>
        </p:nvSpPr>
        <p:spPr>
          <a:xfrm>
            <a:off x="138113" y="768350"/>
            <a:ext cx="6823075" cy="3836988"/>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976749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3F73E5E-F98E-44D3-8CDA-960E5BEE3D64}" type="slidenum">
              <a:rPr lang="de-DE" altLang="de-DE" sz="1300"/>
              <a:pPr eaLnBrk="1" hangingPunct="1">
                <a:spcBef>
                  <a:spcPct val="0"/>
                </a:spcBef>
              </a:pPr>
              <a:t>21</a:t>
            </a:fld>
            <a:endParaRPr lang="de-DE"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187941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D6D7045-497F-4D66-9264-00E5F7BAE042}" type="slidenum">
              <a:rPr lang="de-DE" altLang="de-DE" sz="1300"/>
              <a:pPr eaLnBrk="1" hangingPunct="1">
                <a:spcBef>
                  <a:spcPct val="0"/>
                </a:spcBef>
              </a:pPr>
              <a:t>22</a:t>
            </a:fld>
            <a:endParaRPr lang="de-DE" altLang="de-DE" sz="1300"/>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1411401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D6D7045-497F-4D66-9264-00E5F7BAE042}" type="slidenum">
              <a:rPr lang="de-DE" altLang="de-DE" sz="1300"/>
              <a:pPr eaLnBrk="1" hangingPunct="1">
                <a:spcBef>
                  <a:spcPct val="0"/>
                </a:spcBef>
              </a:pPr>
              <a:t>23</a:t>
            </a:fld>
            <a:endParaRPr lang="de-DE" altLang="de-DE" sz="1300"/>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1411401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D6D7045-497F-4D66-9264-00E5F7BAE042}" type="slidenum">
              <a:rPr lang="de-DE" altLang="de-DE" sz="1300"/>
              <a:pPr eaLnBrk="1" hangingPunct="1">
                <a:spcBef>
                  <a:spcPct val="0"/>
                </a:spcBef>
              </a:pPr>
              <a:t>24</a:t>
            </a:fld>
            <a:endParaRPr lang="de-DE" altLang="de-DE" sz="1300"/>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1411401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B41AF2C-29EE-4C17-9257-C356DFCCE999}" type="slidenum">
              <a:rPr lang="de-DE" altLang="de-DE" sz="1300"/>
              <a:pPr eaLnBrk="1" hangingPunct="1">
                <a:spcBef>
                  <a:spcPct val="0"/>
                </a:spcBef>
              </a:pPr>
              <a:t>25</a:t>
            </a:fld>
            <a:endParaRPr lang="de-DE" altLang="de-DE" sz="1300"/>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3193215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B41AF2C-29EE-4C17-9257-C356DFCCE999}" type="slidenum">
              <a:rPr lang="de-DE" altLang="de-DE" sz="1300"/>
              <a:pPr eaLnBrk="1" hangingPunct="1">
                <a:spcBef>
                  <a:spcPct val="0"/>
                </a:spcBef>
              </a:pPr>
              <a:t>26</a:t>
            </a:fld>
            <a:endParaRPr lang="de-DE" altLang="de-DE" sz="1300"/>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3193215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2463C11-1FEA-427C-B2F4-210DE9E0DD95}" type="slidenum">
              <a:rPr lang="de-DE" altLang="de-DE" sz="1300"/>
              <a:pPr eaLnBrk="1" hangingPunct="1">
                <a:spcBef>
                  <a:spcPct val="0"/>
                </a:spcBef>
              </a:pPr>
              <a:t>27</a:t>
            </a:fld>
            <a:endParaRPr lang="de-DE" altLang="de-DE" sz="1300"/>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1304096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A977463-F87B-498E-A00E-2F2886B87F88}" type="slidenum">
              <a:rPr lang="de-DE" altLang="de-DE" sz="1300"/>
              <a:pPr eaLnBrk="1" hangingPunct="1">
                <a:spcBef>
                  <a:spcPct val="0"/>
                </a:spcBef>
              </a:pPr>
              <a:t>28</a:t>
            </a:fld>
            <a:endParaRPr lang="de-DE" altLang="de-DE" sz="1300"/>
          </a:p>
        </p:txBody>
      </p:sp>
      <p:sp>
        <p:nvSpPr>
          <p:cNvPr id="84995" name="Rectangle 2"/>
          <p:cNvSpPr>
            <a:spLocks noGrp="1" noRot="1" noChangeAspect="1" noChangeArrowheads="1" noTextEdit="1"/>
          </p:cNvSpPr>
          <p:nvPr>
            <p:ph type="sldImg"/>
          </p:nvPr>
        </p:nvSpPr>
        <p:spPr>
          <a:xfrm>
            <a:off x="138113" y="768350"/>
            <a:ext cx="6823075" cy="3836988"/>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919328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0490DE1-A238-41FE-8968-89BB633D8CC6}" type="slidenum">
              <a:rPr lang="de-DE" altLang="de-DE" sz="1300"/>
              <a:pPr eaLnBrk="1" hangingPunct="1">
                <a:spcBef>
                  <a:spcPct val="0"/>
                </a:spcBef>
              </a:pPr>
              <a:t>29</a:t>
            </a:fld>
            <a:endParaRPr lang="de-DE" altLang="de-DE" sz="1300"/>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9383275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BFF1F84-6611-4DD8-B202-DA6F5C714E7B}" type="slidenum">
              <a:rPr lang="de-DE" altLang="de-DE" sz="1300"/>
              <a:pPr eaLnBrk="1" hangingPunct="1">
                <a:spcBef>
                  <a:spcPct val="0"/>
                </a:spcBef>
              </a:pPr>
              <a:t>30</a:t>
            </a:fld>
            <a:endParaRPr lang="de-DE" altLang="de-DE"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9159921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59C71D7-4B78-4974-B4CB-3890A4CC6186}" type="slidenum">
              <a:rPr lang="de-DE" altLang="de-DE" sz="1300"/>
              <a:pPr eaLnBrk="1" hangingPunct="1">
                <a:spcBef>
                  <a:spcPct val="0"/>
                </a:spcBef>
              </a:pPr>
              <a:t>31</a:t>
            </a:fld>
            <a:endParaRPr lang="de-DE" altLang="de-DE" sz="1300"/>
          </a:p>
        </p:txBody>
      </p:sp>
      <p:sp>
        <p:nvSpPr>
          <p:cNvPr id="88067" name="Rectangle 2"/>
          <p:cNvSpPr>
            <a:spLocks noGrp="1" noRot="1" noChangeAspect="1" noChangeArrowheads="1" noTextEdit="1"/>
          </p:cNvSpPr>
          <p:nvPr>
            <p:ph type="sldImg"/>
          </p:nvPr>
        </p:nvSpPr>
        <p:spPr>
          <a:xfrm>
            <a:off x="138113" y="768350"/>
            <a:ext cx="6823075"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latin typeface="Arial" panose="020B0604020202020204" pitchFamily="34" charset="0"/>
            </a:endParaRPr>
          </a:p>
        </p:txBody>
      </p:sp>
    </p:spTree>
    <p:extLst>
      <p:ext uri="{BB962C8B-B14F-4D97-AF65-F5344CB8AC3E}">
        <p14:creationId xmlns:p14="http://schemas.microsoft.com/office/powerpoint/2010/main" val="332636006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B60F991-0D7E-4E4A-8DB1-8C086C7CC8BE}" type="slidenum">
              <a:rPr lang="de-DE" altLang="de-DE" sz="1300"/>
              <a:pPr eaLnBrk="1" hangingPunct="1">
                <a:spcBef>
                  <a:spcPct val="0"/>
                </a:spcBef>
              </a:pPr>
              <a:t>32</a:t>
            </a:fld>
            <a:endParaRPr lang="de-DE" altLang="de-DE" sz="1300"/>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6479614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B60F991-0D7E-4E4A-8DB1-8C086C7CC8BE}" type="slidenum">
              <a:rPr lang="de-DE" altLang="de-DE" sz="1300"/>
              <a:pPr eaLnBrk="1" hangingPunct="1">
                <a:spcBef>
                  <a:spcPct val="0"/>
                </a:spcBef>
              </a:pPr>
              <a:t>33</a:t>
            </a:fld>
            <a:endParaRPr lang="de-DE" altLang="de-DE" sz="1300"/>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6479614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34</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2A229CD-69D6-406F-A028-2352B6A35766}" type="slidenum">
              <a:rPr lang="de-DE" altLang="de-DE" sz="1300"/>
              <a:pPr eaLnBrk="1" hangingPunct="1">
                <a:spcBef>
                  <a:spcPct val="0"/>
                </a:spcBef>
              </a:pPr>
              <a:t>35</a:t>
            </a:fld>
            <a:endParaRPr lang="de-DE" altLang="de-DE" sz="1300"/>
          </a:p>
        </p:txBody>
      </p:sp>
      <p:sp>
        <p:nvSpPr>
          <p:cNvPr id="92163" name="Rectangle 2"/>
          <p:cNvSpPr>
            <a:spLocks noGrp="1" noRot="1" noChangeAspect="1" noChangeArrowheads="1" noTextEdit="1"/>
          </p:cNvSpPr>
          <p:nvPr>
            <p:ph type="sldImg"/>
          </p:nvPr>
        </p:nvSpPr>
        <p:spPr>
          <a:xfrm>
            <a:off x="138113" y="768350"/>
            <a:ext cx="6823075" cy="3836988"/>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791488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5F352E5-66E5-4C39-8D0E-D5CC7CFA9B04}" type="slidenum">
              <a:rPr lang="de-DE" altLang="de-DE" sz="1300"/>
              <a:pPr eaLnBrk="1" hangingPunct="1">
                <a:spcBef>
                  <a:spcPct val="0"/>
                </a:spcBef>
              </a:pPr>
              <a:t>36</a:t>
            </a:fld>
            <a:endParaRPr lang="de-DE" altLang="de-DE" sz="1300"/>
          </a:p>
        </p:txBody>
      </p:sp>
      <p:sp>
        <p:nvSpPr>
          <p:cNvPr id="9523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9523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3151145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5F352E5-66E5-4C39-8D0E-D5CC7CFA9B04}" type="slidenum">
              <a:rPr lang="de-DE" altLang="de-DE" sz="1300"/>
              <a:pPr eaLnBrk="1" hangingPunct="1">
                <a:spcBef>
                  <a:spcPct val="0"/>
                </a:spcBef>
              </a:pPr>
              <a:t>37</a:t>
            </a:fld>
            <a:endParaRPr lang="de-DE" altLang="de-DE" sz="1300"/>
          </a:p>
        </p:txBody>
      </p:sp>
      <p:sp>
        <p:nvSpPr>
          <p:cNvPr id="9523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9523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3151145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5F352E5-66E5-4C39-8D0E-D5CC7CFA9B04}" type="slidenum">
              <a:rPr lang="de-DE" altLang="de-DE" sz="1300"/>
              <a:pPr eaLnBrk="1" hangingPunct="1">
                <a:spcBef>
                  <a:spcPct val="0"/>
                </a:spcBef>
              </a:pPr>
              <a:t>38</a:t>
            </a:fld>
            <a:endParaRPr lang="de-DE" altLang="de-DE" sz="1300"/>
          </a:p>
        </p:txBody>
      </p:sp>
      <p:sp>
        <p:nvSpPr>
          <p:cNvPr id="9523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9523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3151145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6AA7FE7-98AF-43E3-9839-6FB574FDBC6E}" type="slidenum">
              <a:rPr lang="de-DE" altLang="de-DE" sz="1300"/>
              <a:pPr eaLnBrk="1" hangingPunct="1">
                <a:spcBef>
                  <a:spcPct val="0"/>
                </a:spcBef>
              </a:pPr>
              <a:t>39</a:t>
            </a:fld>
            <a:endParaRPr lang="de-DE" altLang="de-DE" sz="1300"/>
          </a:p>
        </p:txBody>
      </p:sp>
      <p:sp>
        <p:nvSpPr>
          <p:cNvPr id="98307" name="Rectangle 2"/>
          <p:cNvSpPr>
            <a:spLocks noGrp="1" noRot="1" noChangeAspect="1" noChangeArrowheads="1" noTextEdit="1"/>
          </p:cNvSpPr>
          <p:nvPr>
            <p:ph type="sldImg"/>
          </p:nvPr>
        </p:nvSpPr>
        <p:spPr>
          <a:xfrm>
            <a:off x="138113" y="768350"/>
            <a:ext cx="6823075" cy="3836988"/>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0855174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6AA7FE7-98AF-43E3-9839-6FB574FDBC6E}" type="slidenum">
              <a:rPr lang="de-DE" altLang="de-DE" sz="1300"/>
              <a:pPr eaLnBrk="1" hangingPunct="1">
                <a:spcBef>
                  <a:spcPct val="0"/>
                </a:spcBef>
              </a:pPr>
              <a:t>40</a:t>
            </a:fld>
            <a:endParaRPr lang="de-DE" altLang="de-DE" sz="1300"/>
          </a:p>
        </p:txBody>
      </p:sp>
      <p:sp>
        <p:nvSpPr>
          <p:cNvPr id="98307" name="Rectangle 2"/>
          <p:cNvSpPr>
            <a:spLocks noGrp="1" noRot="1" noChangeAspect="1" noChangeArrowheads="1" noTextEdit="1"/>
          </p:cNvSpPr>
          <p:nvPr>
            <p:ph type="sldImg"/>
          </p:nvPr>
        </p:nvSpPr>
        <p:spPr>
          <a:xfrm>
            <a:off x="138113" y="768350"/>
            <a:ext cx="6823075" cy="3836988"/>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0855174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6AA7FE7-98AF-43E3-9839-6FB574FDBC6E}" type="slidenum">
              <a:rPr lang="de-DE" altLang="de-DE" sz="1300"/>
              <a:pPr eaLnBrk="1" hangingPunct="1">
                <a:spcBef>
                  <a:spcPct val="0"/>
                </a:spcBef>
              </a:pPr>
              <a:t>41</a:t>
            </a:fld>
            <a:endParaRPr lang="de-DE" altLang="de-DE" sz="1300"/>
          </a:p>
        </p:txBody>
      </p:sp>
      <p:sp>
        <p:nvSpPr>
          <p:cNvPr id="98307" name="Rectangle 2"/>
          <p:cNvSpPr>
            <a:spLocks noGrp="1" noRot="1" noChangeAspect="1" noChangeArrowheads="1" noTextEdit="1"/>
          </p:cNvSpPr>
          <p:nvPr>
            <p:ph type="sldImg"/>
          </p:nvPr>
        </p:nvSpPr>
        <p:spPr>
          <a:xfrm>
            <a:off x="138113" y="768350"/>
            <a:ext cx="6823075" cy="3836988"/>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0855174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A379CA5-D3F3-49A9-9540-506204E86364}" type="slidenum">
              <a:rPr lang="de-DE" altLang="de-DE" sz="1300"/>
              <a:pPr eaLnBrk="1" hangingPunct="1">
                <a:spcBef>
                  <a:spcPct val="0"/>
                </a:spcBef>
              </a:pPr>
              <a:t>42</a:t>
            </a:fld>
            <a:endParaRPr lang="de-DE" altLang="de-DE" sz="1300"/>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0190090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A379CA5-D3F3-49A9-9540-506204E86364}" type="slidenum">
              <a:rPr lang="de-DE" altLang="de-DE" sz="1300"/>
              <a:pPr eaLnBrk="1" hangingPunct="1">
                <a:spcBef>
                  <a:spcPct val="0"/>
                </a:spcBef>
              </a:pPr>
              <a:t>43</a:t>
            </a:fld>
            <a:endParaRPr lang="de-DE" altLang="de-DE" sz="1300"/>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0190090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A379CA5-D3F3-49A9-9540-506204E86364}" type="slidenum">
              <a:rPr lang="de-DE" altLang="de-DE" sz="1300"/>
              <a:pPr eaLnBrk="1" hangingPunct="1">
                <a:spcBef>
                  <a:spcPct val="0"/>
                </a:spcBef>
              </a:pPr>
              <a:t>44</a:t>
            </a:fld>
            <a:endParaRPr lang="de-DE" altLang="de-DE" sz="1300"/>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0190090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A379CA5-D3F3-49A9-9540-506204E86364}" type="slidenum">
              <a:rPr lang="de-DE" altLang="de-DE" sz="1300"/>
              <a:pPr eaLnBrk="1" hangingPunct="1">
                <a:spcBef>
                  <a:spcPct val="0"/>
                </a:spcBef>
              </a:pPr>
              <a:t>45</a:t>
            </a:fld>
            <a:endParaRPr lang="de-DE" altLang="de-DE" sz="1300"/>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0190090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1213534-BFF7-43B8-8D57-091E0D20E94E}" type="slidenum">
              <a:rPr lang="de-DE" altLang="de-DE" sz="1300"/>
              <a:pPr eaLnBrk="1" hangingPunct="1">
                <a:spcBef>
                  <a:spcPct val="0"/>
                </a:spcBef>
              </a:pPr>
              <a:t>46</a:t>
            </a:fld>
            <a:endParaRPr lang="de-DE" altLang="de-DE" sz="1300"/>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3842012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1213534-BFF7-43B8-8D57-091E0D20E94E}" type="slidenum">
              <a:rPr lang="de-DE" altLang="de-DE" sz="1300"/>
              <a:pPr eaLnBrk="1" hangingPunct="1">
                <a:spcBef>
                  <a:spcPct val="0"/>
                </a:spcBef>
              </a:pPr>
              <a:t>47</a:t>
            </a:fld>
            <a:endParaRPr lang="de-DE" altLang="de-DE" sz="1300"/>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3842012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1213534-BFF7-43B8-8D57-091E0D20E94E}" type="slidenum">
              <a:rPr lang="de-DE" altLang="de-DE" sz="1300"/>
              <a:pPr eaLnBrk="1" hangingPunct="1">
                <a:spcBef>
                  <a:spcPct val="0"/>
                </a:spcBef>
              </a:pPr>
              <a:t>48</a:t>
            </a:fld>
            <a:endParaRPr lang="de-DE" altLang="de-DE" sz="1300"/>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3842012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1213534-BFF7-43B8-8D57-091E0D20E94E}" type="slidenum">
              <a:rPr lang="de-DE" altLang="de-DE" sz="1300"/>
              <a:pPr eaLnBrk="1" hangingPunct="1">
                <a:spcBef>
                  <a:spcPct val="0"/>
                </a:spcBef>
              </a:pPr>
              <a:t>49</a:t>
            </a:fld>
            <a:endParaRPr lang="de-DE" altLang="de-DE" sz="1300"/>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3842012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A0A01C9-9A09-4C8D-ADC2-474E32DD688B}" type="slidenum">
              <a:rPr lang="de-DE" altLang="de-DE" sz="1300"/>
              <a:pPr eaLnBrk="1" hangingPunct="1">
                <a:spcBef>
                  <a:spcPct val="0"/>
                </a:spcBef>
              </a:pPr>
              <a:t>50</a:t>
            </a:fld>
            <a:endParaRPr lang="de-DE" altLang="de-DE" sz="1300"/>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8174775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A0A01C9-9A09-4C8D-ADC2-474E32DD688B}" type="slidenum">
              <a:rPr lang="de-DE" altLang="de-DE" sz="1300"/>
              <a:pPr eaLnBrk="1" hangingPunct="1">
                <a:spcBef>
                  <a:spcPct val="0"/>
                </a:spcBef>
              </a:pPr>
              <a:t>51</a:t>
            </a:fld>
            <a:endParaRPr lang="de-DE" altLang="de-DE" sz="1300"/>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8174775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A0A01C9-9A09-4C8D-ADC2-474E32DD688B}" type="slidenum">
              <a:rPr lang="de-DE" altLang="de-DE" sz="1300"/>
              <a:pPr eaLnBrk="1" hangingPunct="1">
                <a:spcBef>
                  <a:spcPct val="0"/>
                </a:spcBef>
              </a:pPr>
              <a:t>52</a:t>
            </a:fld>
            <a:endParaRPr lang="de-DE" altLang="de-DE" sz="1300"/>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8174775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53</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33BF656-F744-4C8C-A05A-1A67AD030C36}" type="slidenum">
              <a:rPr lang="de-DE" altLang="de-DE" sz="1300"/>
              <a:pPr eaLnBrk="1" hangingPunct="1">
                <a:spcBef>
                  <a:spcPct val="0"/>
                </a:spcBef>
              </a:pPr>
              <a:t>54</a:t>
            </a:fld>
            <a:endParaRPr lang="de-DE" altLang="de-DE" sz="1300"/>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9755275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68258B0-A72E-4701-9F5D-33D51D9CECC8}" type="slidenum">
              <a:rPr lang="de-DE" altLang="de-DE" sz="1300"/>
              <a:pPr eaLnBrk="1" hangingPunct="1">
                <a:spcBef>
                  <a:spcPct val="0"/>
                </a:spcBef>
              </a:pPr>
              <a:t>55</a:t>
            </a:fld>
            <a:endParaRPr lang="de-DE" altLang="de-DE" sz="1300"/>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811281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hi-IN" altLang="ko-KR" dirty="0">
                <a:solidFill>
                  <a:srgbClr val="004992"/>
                </a:solidFill>
              </a:rPr>
              <a:t>मेटाकौगनिनटभ प्रनिक्षण (</a:t>
            </a:r>
            <a:r>
              <a:rPr lang="en-US" altLang="ko-KR" dirty="0">
                <a:solidFill>
                  <a:srgbClr val="004992"/>
                </a:solidFill>
              </a:rPr>
              <a:t>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hi-IN" altLang="ko-KR" sz="1000" b="0" dirty="0">
                <a:latin typeface="+mj-lt"/>
                <a:cs typeface="+mn-cs"/>
              </a:rPr>
              <a:t>इस प्रभाग मेंजिन जित्रोंका इस्तेमाल हुआ हैउनके इस्तेमाल की अनुमजत कृ पापूर्वक कलाकाररोंतथा मुद्रजिकाररओों(कॉपीराईट हरल्डर) द्वारा क्रमशः जिया गया है. अजिक िानकारी (कलाकार, शीर्वक) इस प्रस्तुजत के अोंत मेंजिया गया है.</a:t>
            </a:r>
            <a:endParaRPr lang="es-ES" altLang="de-DE" sz="1000" b="0" dirty="0">
              <a:latin typeface="+mj-lt"/>
              <a:cs typeface="+mn-cs"/>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hi-IN"/>
              <a:t>मेटाकौगनिनटभ प्रनिक्षण 8 – आत्मविश्वास तथा मनोदश</a:t>
            </a:r>
            <a:endParaRPr lang="de-DE"/>
          </a:p>
        </p:txBody>
      </p:sp>
      <p:sp>
        <p:nvSpPr>
          <p:cNvPr id="4" name="Slide Number Placeholder 3"/>
          <p:cNvSpPr>
            <a:spLocks noGrp="1"/>
          </p:cNvSpPr>
          <p:nvPr>
            <p:ph type="sldNum" sz="quarter" idx="12"/>
          </p:nvPr>
        </p:nvSpPr>
        <p:spPr bwMode="gray"/>
        <p:txBody>
          <a:bodyPr/>
          <a:lstStyle>
            <a:lvl1pPr>
              <a:defRPr b="0"/>
            </a:lvl1pPr>
          </a:lstStyle>
          <a:p>
            <a:fld id="{731A6840-B1AE-479B-AF98-AA224522A9F4}"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hi-IN"/>
              <a:t>मेटाकौगनिनटभ प्रनिक्षण 8 – आत्मविश्वास तथा मनोदश</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fld id="{DEDBE2DC-AB17-457C-83B3-F52DDBB1AF31}"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hi-IN"/>
              <a:t>मेटाकौगनिनटभ प्रनिक्षण 8 – आत्मविश्वास तथा मनोदश</a:t>
            </a:r>
            <a:endParaRPr lang="de-DE"/>
          </a:p>
        </p:txBody>
      </p:sp>
      <p:sp>
        <p:nvSpPr>
          <p:cNvPr id="7" name="Slide Number Placeholder 6"/>
          <p:cNvSpPr>
            <a:spLocks noGrp="1"/>
          </p:cNvSpPr>
          <p:nvPr>
            <p:ph type="sldNum" sz="quarter" idx="12"/>
          </p:nvPr>
        </p:nvSpPr>
        <p:spPr bwMode="gray"/>
        <p:txBody>
          <a:bodyPr/>
          <a:lstStyle>
            <a:lvl1pPr>
              <a:defRPr b="0"/>
            </a:lvl1pPr>
          </a:lstStyle>
          <a:p>
            <a:fld id="{0416B87F-D5C8-44D8-8228-12DF0C2C79BC}"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hi-IN"/>
              <a:t>मेटाकौगनिनटभ प्रनिक्षण 8 – आत्मविश्वास तथा मनोदश</a:t>
            </a:r>
            <a:endParaRPr lang="de-DE"/>
          </a:p>
        </p:txBody>
      </p:sp>
      <p:sp>
        <p:nvSpPr>
          <p:cNvPr id="7" name="Slide Number Placeholder 6"/>
          <p:cNvSpPr>
            <a:spLocks noGrp="1"/>
          </p:cNvSpPr>
          <p:nvPr>
            <p:ph type="sldNum" sz="quarter" idx="12"/>
          </p:nvPr>
        </p:nvSpPr>
        <p:spPr bwMode="gray"/>
        <p:txBody>
          <a:bodyPr/>
          <a:lstStyle>
            <a:lvl1pPr>
              <a:defRPr b="0"/>
            </a:lvl1pPr>
          </a:lstStyle>
          <a:p>
            <a:fld id="{731A6840-B1AE-479B-AF98-AA224522A9F4}"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hi-IN"/>
              <a:t>मेटाकौगनिनटभ प्रनिक्षण 8 – आत्मविश्वास तथा मनोदश</a:t>
            </a:r>
            <a:endParaRPr lang="de-DE"/>
          </a:p>
        </p:txBody>
      </p:sp>
      <p:sp>
        <p:nvSpPr>
          <p:cNvPr id="7" name="Slide Number Placeholder 6"/>
          <p:cNvSpPr>
            <a:spLocks noGrp="1"/>
          </p:cNvSpPr>
          <p:nvPr>
            <p:ph type="sldNum" sz="quarter" idx="12"/>
          </p:nvPr>
        </p:nvSpPr>
        <p:spPr bwMode="gray"/>
        <p:txBody>
          <a:bodyPr/>
          <a:lstStyle>
            <a:lvl1pPr>
              <a:defRPr b="0"/>
            </a:lvl1pPr>
          </a:lstStyle>
          <a:p>
            <a:fld id="{731A6840-B1AE-479B-AF98-AA224522A9F4}"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hi-IN"/>
              <a:t>मेटाकौगनिनटभ प्रनिक्षण 8 – आत्मविश्वास तथा मनोदश</a:t>
            </a:r>
            <a:endParaRPr lang="de-DE"/>
          </a:p>
        </p:txBody>
      </p:sp>
      <p:sp>
        <p:nvSpPr>
          <p:cNvPr id="5" name="Slide Number Placeholder 4"/>
          <p:cNvSpPr>
            <a:spLocks noGrp="1"/>
          </p:cNvSpPr>
          <p:nvPr>
            <p:ph type="sldNum" sz="quarter" idx="12"/>
          </p:nvPr>
        </p:nvSpPr>
        <p:spPr bwMode="gray"/>
        <p:txBody>
          <a:bodyPr/>
          <a:lstStyle>
            <a:lvl1pPr>
              <a:defRPr b="0"/>
            </a:lvl1pPr>
          </a:lstStyle>
          <a:p>
            <a:fld id="{941B673E-4500-4F1C-B6BE-DA2F57C474F4}"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hi-IN"/>
              <a:t>मेटाकौगनिनटभ प्रनिक्षण 8 – आत्मविश्वास तथा मनोदश</a:t>
            </a:r>
            <a:endParaRPr lang="de-DE"/>
          </a:p>
        </p:txBody>
      </p:sp>
      <p:sp>
        <p:nvSpPr>
          <p:cNvPr id="4" name="Slide Number Placeholder 3"/>
          <p:cNvSpPr>
            <a:spLocks noGrp="1"/>
          </p:cNvSpPr>
          <p:nvPr>
            <p:ph type="sldNum" sz="quarter" idx="12"/>
          </p:nvPr>
        </p:nvSpPr>
        <p:spPr bwMode="gray"/>
        <p:txBody>
          <a:bodyPr/>
          <a:lstStyle>
            <a:lvl1pPr>
              <a:defRPr b="0"/>
            </a:lvl1pPr>
          </a:lstStyle>
          <a:p>
            <a:fld id="{8614E2B5-4D09-48ED-98D6-8B2DDB8361B6}"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hi-IN" dirty="0"/>
              <a:t>मेटाकौगनिनटभ प्रनिक्षण 8 – आत्मविश्वास तथा मनोदश</a:t>
            </a:r>
            <a:endParaRPr lang="de-DE" dirty="0"/>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731A6840-B1AE-479B-AF98-AA224522A9F4}"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3.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4.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3.xml"/><Relationship Id="rId1" Type="http://schemas.openxmlformats.org/officeDocument/2006/relationships/slideLayout" Target="../slideLayouts/slideLayout5.xml"/><Relationship Id="rId4" Type="http://schemas.openxmlformats.org/officeDocument/2006/relationships/image" Target="../media/image27.png"/></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MCT 8 A – </a:t>
            </a:r>
            <a:r>
              <a:rPr lang="hi-IN" altLang="ko-KR">
                <a:latin typeface="+mn-lt"/>
                <a:ea typeface="+mn-ea"/>
                <a:cs typeface="+mn-cs"/>
              </a:rPr>
              <a:t>आत्मविश्वास तथा मनोदश</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&amp; Woodward</a:t>
            </a:r>
            <a:r>
              <a:rPr lang="nl-NL" sz="1600" dirty="0">
                <a:solidFill>
                  <a:srgbClr val="004992"/>
                </a:solidFill>
              </a:rPr>
              <a:t> (8|22)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33830517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altLang="de-DE" sz="3600">
                <a:latin typeface="+mn-lt"/>
                <a:ea typeface="+mn-ea"/>
                <a:cs typeface="+mn-cs"/>
              </a:rPr>
              <a:t>हम यह क्यों कर रहे हैं?</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hi-IN" altLang="de-DE" sz="2400">
                <a:solidFill>
                  <a:srgbClr val="333333"/>
                </a:solidFill>
              </a:rPr>
              <a:t>मानसिक समस्याओं से ग्रसित अनेक लोगों के सोंचने के ढंग में ऐसी त्रुटियाँ हो सकती हैं जो </a:t>
            </a:r>
            <a:r>
              <a:rPr lang="hi-IN" altLang="de-DE" sz="2400">
                <a:solidFill>
                  <a:srgbClr val="004992"/>
                </a:solidFill>
              </a:rPr>
              <a:t>विषाद (डिप्रेसन)</a:t>
            </a:r>
            <a:r>
              <a:rPr lang="hi-IN" altLang="de-DE" sz="2400">
                <a:solidFill>
                  <a:srgbClr val="333333"/>
                </a:solidFill>
              </a:rPr>
              <a:t> को जन्म दें.</a:t>
            </a:r>
            <a:endParaRPr lang="en-US" altLang="de-DE" sz="2400" dirty="0">
              <a:solidFill>
                <a:srgbClr val="333333"/>
              </a:solidFill>
            </a:endParaRPr>
          </a:p>
          <a:p>
            <a:pPr lvl="0" defTabSz="914400" fontAlgn="base"/>
            <a:r>
              <a:rPr lang="hi-IN" altLang="de-DE" sz="2400" dirty="0">
                <a:solidFill>
                  <a:srgbClr val="333333"/>
                </a:solidFill>
              </a:rPr>
              <a:t>सोंचने की इन त्रुटियों को गहन तथा सतत प्रशिक्षण के द्वारा बदला जा सकता है.</a:t>
            </a:r>
            <a:endParaRPr lang="en-US" sz="2400" dirty="0"/>
          </a:p>
        </p:txBody>
      </p:sp>
      <p:sp>
        <p:nvSpPr>
          <p:cNvPr id="5" name="Footer Placeholder 4"/>
          <p:cNvSpPr>
            <a:spLocks noGrp="1"/>
          </p:cNvSpPr>
          <p:nvPr>
            <p:ph type="ftr" sz="quarter" idx="11"/>
          </p:nvPr>
        </p:nvSpPr>
        <p:spPr/>
        <p:txBody>
          <a:bodyPr/>
          <a:lstStyle/>
          <a:p>
            <a:pPr>
              <a:defRPr/>
            </a:pPr>
            <a:r>
              <a:rPr lang="hi-IN">
                <a:latin typeface="+mn-lt"/>
              </a:rPr>
              <a:t>मेटाकौगनिनटभ प्रनिक्षण 8 – आत्मविश्वास तथा मनोदश</a:t>
            </a:r>
            <a:endParaRPr lang="de-DE">
              <a:latin typeface="+mn-lt"/>
            </a:endParaRPr>
          </a:p>
        </p:txBody>
      </p:sp>
      <p:sp>
        <p:nvSpPr>
          <p:cNvPr id="6" name="Slide Number Placeholder 5"/>
          <p:cNvSpPr>
            <a:spLocks noGrp="1"/>
          </p:cNvSpPr>
          <p:nvPr>
            <p:ph type="sldNum" sz="quarter" idx="12"/>
          </p:nvPr>
        </p:nvSpPr>
        <p:spPr/>
        <p:txBody>
          <a:bodyPr/>
          <a:lstStyle/>
          <a:p>
            <a:fld id="{DEDBE2DC-AB17-457C-83B3-F52DDBB1AF31}" type="slidenum">
              <a:rPr lang="de-DE" altLang="de-DE" smtClean="0">
                <a:latin typeface="+mn-lt"/>
              </a:rPr>
              <a:pPr/>
              <a:t>2</a:t>
            </a:fld>
            <a:endParaRPr lang="de-DE" altLang="de-DE">
              <a:latin typeface="+mn-l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dirty="0">
                <a:solidFill>
                  <a:srgbClr val="004992"/>
                </a:solidFill>
                <a:latin typeface="+mn-lt"/>
                <a:ea typeface="+mn-ea"/>
                <a:cs typeface="+mn-cs"/>
              </a:rPr>
              <a:t>विषाद के लक्षण?</a:t>
            </a:r>
            <a:endParaRPr lang="en-US" sz="3600" dirty="0">
              <a:solidFill>
                <a:srgbClr val="004992"/>
              </a:solidFill>
              <a:latin typeface="+mn-lt"/>
              <a:ea typeface="+mn-ea"/>
              <a:cs typeface="+mn-cs"/>
            </a:endParaRPr>
          </a:p>
        </p:txBody>
      </p:sp>
      <p:pic>
        <p:nvPicPr>
          <p:cNvPr id="7" name="Picture 4" descr="bearbeitet">
            <a:extLst>
              <a:ext uri="{FF2B5EF4-FFF2-40B4-BE49-F238E27FC236}">
                <a16:creationId xmlns:a16="http://schemas.microsoft.com/office/drawing/2014/main" id="{1499207F-CF66-4440-98EE-130757EA86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1748" y="2520944"/>
            <a:ext cx="5174414" cy="3931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6147">
            <a:extLst>
              <a:ext uri="{FF2B5EF4-FFF2-40B4-BE49-F238E27FC236}">
                <a16:creationId xmlns:a16="http://schemas.microsoft.com/office/drawing/2014/main" id="{416EB4E4-FACD-477F-9E50-063681292200}"/>
              </a:ext>
            </a:extLst>
          </p:cNvPr>
          <p:cNvSpPr txBox="1">
            <a:spLocks noChangeArrowheads="1"/>
          </p:cNvSpPr>
          <p:nvPr/>
        </p:nvSpPr>
        <p:spPr bwMode="auto">
          <a:xfrm>
            <a:off x="3491748" y="2028501"/>
            <a:ext cx="5174414"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algn="ctr" eaLnBrk="1" hangingPunct="1">
              <a:spcBef>
                <a:spcPct val="0"/>
              </a:spcBef>
              <a:buClrTx/>
              <a:buFontTx/>
              <a:buNone/>
            </a:pPr>
            <a:r>
              <a:rPr lang="de-DE" altLang="de-DE" sz="2400" b="0" dirty="0">
                <a:solidFill>
                  <a:srgbClr val="004992"/>
                </a:solidFill>
                <a:latin typeface="+mn-lt"/>
              </a:rPr>
              <a:t>???</a:t>
            </a:r>
          </a:p>
        </p:txBody>
      </p:sp>
      <p:sp>
        <p:nvSpPr>
          <p:cNvPr id="5" name="Footer Placeholder 4"/>
          <p:cNvSpPr>
            <a:spLocks noGrp="1"/>
          </p:cNvSpPr>
          <p:nvPr>
            <p:ph type="ftr" sz="quarter" idx="11"/>
          </p:nvPr>
        </p:nvSpPr>
        <p:spPr/>
        <p:txBody>
          <a:bodyPr/>
          <a:lstStyle/>
          <a:p>
            <a:pPr>
              <a:defRPr/>
            </a:pPr>
            <a:r>
              <a:rPr lang="hi-IN">
                <a:latin typeface="+mn-lt"/>
              </a:rPr>
              <a:t>मेटाकौगनिनटभ प्रनिक्षण 8 – आत्मविश्वास तथा मनोदश</a:t>
            </a:r>
            <a:endParaRPr lang="de-DE">
              <a:latin typeface="+mn-lt"/>
            </a:endParaRPr>
          </a:p>
        </p:txBody>
      </p:sp>
      <p:sp>
        <p:nvSpPr>
          <p:cNvPr id="9" name="Slide Number Placeholder 8"/>
          <p:cNvSpPr>
            <a:spLocks noGrp="1"/>
          </p:cNvSpPr>
          <p:nvPr>
            <p:ph type="sldNum" sz="quarter" idx="12"/>
          </p:nvPr>
        </p:nvSpPr>
        <p:spPr/>
        <p:txBody>
          <a:bodyPr/>
          <a:lstStyle/>
          <a:p>
            <a:fld id="{941B673E-4500-4F1C-B6BE-DA2F57C474F4}" type="slidenum">
              <a:rPr lang="de-DE" altLang="de-DE" smtClean="0">
                <a:latin typeface="+mn-lt"/>
              </a:rPr>
              <a:pPr/>
              <a:t>3</a:t>
            </a:fld>
            <a:endParaRPr lang="de-DE" altLang="de-DE">
              <a:latin typeface="+mn-l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विषाद के लक्षण?</a:t>
            </a:r>
            <a:endParaRPr lang="en-US" sz="3600">
              <a:latin typeface="+mn-lt"/>
              <a:ea typeface="+mn-ea"/>
              <a:cs typeface="+mn-cs"/>
            </a:endParaRPr>
          </a:p>
        </p:txBody>
      </p:sp>
      <p:sp>
        <p:nvSpPr>
          <p:cNvPr id="5" name="Content Placeholder 4"/>
          <p:cNvSpPr>
            <a:spLocks noGrp="1"/>
          </p:cNvSpPr>
          <p:nvPr>
            <p:ph idx="1"/>
          </p:nvPr>
        </p:nvSpPr>
        <p:spPr/>
        <p:txBody>
          <a:bodyPr/>
          <a:lstStyle/>
          <a:p>
            <a:pPr marL="457200" lvl="0" indent="-457200" defTabSz="914400" fontAlgn="base">
              <a:buFont typeface="+mj-lt"/>
              <a:buAutoNum type="arabicPeriod"/>
            </a:pPr>
            <a:r>
              <a:rPr lang="hi-IN" altLang="de-DE" sz="2400" dirty="0">
                <a:solidFill>
                  <a:srgbClr val="333333"/>
                </a:solidFill>
              </a:rPr>
              <a:t>उदासी</a:t>
            </a:r>
            <a:r>
              <a:rPr lang="en-US" altLang="de-DE" sz="2400" dirty="0">
                <a:solidFill>
                  <a:srgbClr val="333333"/>
                </a:solidFill>
              </a:rPr>
              <a:t>, </a:t>
            </a:r>
            <a:r>
              <a:rPr lang="hi-IN" altLang="de-DE" sz="2400" dirty="0">
                <a:solidFill>
                  <a:srgbClr val="333333"/>
                </a:solidFill>
              </a:rPr>
              <a:t>विषादी मनोदशा (मूड)</a:t>
            </a:r>
            <a:endParaRPr lang="en-US" altLang="de-DE" sz="2400" dirty="0">
              <a:solidFill>
                <a:srgbClr val="333333"/>
              </a:solidFill>
            </a:endParaRPr>
          </a:p>
          <a:p>
            <a:pPr marL="457200" lvl="0" indent="-457200" defTabSz="914400" fontAlgn="base">
              <a:buFont typeface="+mj-lt"/>
              <a:buAutoNum type="arabicPeriod"/>
            </a:pPr>
            <a:r>
              <a:rPr lang="hi-IN" altLang="de-DE" sz="2400" dirty="0">
                <a:solidFill>
                  <a:srgbClr val="333333"/>
                </a:solidFill>
              </a:rPr>
              <a:t>कुछ करने की प्रेरणा का आभाव</a:t>
            </a:r>
            <a:endParaRPr lang="en-US" altLang="de-DE" sz="2400" dirty="0">
              <a:solidFill>
                <a:srgbClr val="333333"/>
              </a:solidFill>
            </a:endParaRPr>
          </a:p>
          <a:p>
            <a:pPr marL="457200" lvl="0" indent="-457200" defTabSz="914400" fontAlgn="base">
              <a:buFont typeface="+mj-lt"/>
              <a:buAutoNum type="arabicPeriod"/>
            </a:pPr>
            <a:r>
              <a:rPr lang="hi-IN" altLang="de-DE" sz="2400" dirty="0">
                <a:solidFill>
                  <a:srgbClr val="333333"/>
                </a:solidFill>
              </a:rPr>
              <a:t>निम्न आत्मसम्मान</a:t>
            </a:r>
            <a:r>
              <a:rPr lang="en-US" altLang="de-DE" sz="2400" dirty="0">
                <a:solidFill>
                  <a:srgbClr val="333333"/>
                </a:solidFill>
              </a:rPr>
              <a:t>, </a:t>
            </a:r>
            <a:r>
              <a:rPr lang="hi-IN" altLang="de-DE" sz="2400" dirty="0">
                <a:solidFill>
                  <a:srgbClr val="333333"/>
                </a:solidFill>
              </a:rPr>
              <a:t>दूसरों के द्वारा तिरस्कृत किये जाने का भय</a:t>
            </a:r>
          </a:p>
          <a:p>
            <a:pPr marL="457200" lvl="0" indent="-457200" defTabSz="914400" fontAlgn="base">
              <a:buFont typeface="+mj-lt"/>
              <a:buAutoNum type="arabicPeriod"/>
            </a:pPr>
            <a:r>
              <a:rPr lang="hi-IN" altLang="de-DE" sz="2400" dirty="0">
                <a:solidFill>
                  <a:srgbClr val="333333"/>
                </a:solidFill>
              </a:rPr>
              <a:t>भय (उदाहरण</a:t>
            </a:r>
            <a:r>
              <a:rPr lang="hi-IN" altLang="de-DE" sz="2400">
                <a:solidFill>
                  <a:srgbClr val="333333"/>
                </a:solidFill>
              </a:rPr>
              <a:t>: “भविष्य </a:t>
            </a:r>
            <a:r>
              <a:rPr lang="hi-IN" altLang="de-DE" sz="2400" dirty="0">
                <a:solidFill>
                  <a:srgbClr val="333333"/>
                </a:solidFill>
              </a:rPr>
              <a:t>में </a:t>
            </a:r>
            <a:r>
              <a:rPr lang="hi-IN" altLang="de-DE" sz="2400">
                <a:solidFill>
                  <a:srgbClr val="333333"/>
                </a:solidFill>
              </a:rPr>
              <a:t>क्या होगा”)</a:t>
            </a:r>
            <a:endParaRPr lang="en-US" altLang="de-DE" sz="2400" dirty="0">
              <a:solidFill>
                <a:srgbClr val="333333"/>
              </a:solidFill>
            </a:endParaRPr>
          </a:p>
          <a:p>
            <a:pPr marL="457200" lvl="0" indent="-457200" defTabSz="914400" fontAlgn="base">
              <a:buFont typeface="+mj-lt"/>
              <a:buAutoNum type="arabicPeriod"/>
            </a:pPr>
            <a:r>
              <a:rPr lang="hi-IN" altLang="de-DE" sz="2400" dirty="0">
                <a:solidFill>
                  <a:srgbClr val="333333"/>
                </a:solidFill>
              </a:rPr>
              <a:t>नींद की समस्या</a:t>
            </a:r>
            <a:r>
              <a:rPr lang="en-US" altLang="de-DE" sz="2400" dirty="0">
                <a:solidFill>
                  <a:srgbClr val="333333"/>
                </a:solidFill>
              </a:rPr>
              <a:t>, </a:t>
            </a:r>
            <a:r>
              <a:rPr lang="hi-IN" altLang="de-DE" sz="2400" dirty="0">
                <a:solidFill>
                  <a:srgbClr val="333333"/>
                </a:solidFill>
              </a:rPr>
              <a:t>दर्द</a:t>
            </a:r>
            <a:endParaRPr lang="en-US" altLang="de-DE" sz="2400" dirty="0">
              <a:solidFill>
                <a:srgbClr val="333333"/>
              </a:solidFill>
            </a:endParaRPr>
          </a:p>
          <a:p>
            <a:pPr marL="457200" lvl="0" indent="-457200" defTabSz="914400" fontAlgn="base">
              <a:buFont typeface="+mj-lt"/>
              <a:buAutoNum type="arabicPeriod"/>
            </a:pPr>
            <a:r>
              <a:rPr lang="hi-IN" altLang="de-DE" sz="2400" dirty="0">
                <a:solidFill>
                  <a:srgbClr val="333333"/>
                </a:solidFill>
              </a:rPr>
              <a:t>संज्ञानात्मक त्रुटियाँ (जैसे एकाग्रचित्त होने में दिक्कत</a:t>
            </a:r>
            <a:r>
              <a:rPr lang="en-US" altLang="de-DE" sz="2400" dirty="0">
                <a:solidFill>
                  <a:srgbClr val="333333"/>
                </a:solidFill>
              </a:rPr>
              <a:t>, </a:t>
            </a:r>
            <a:r>
              <a:rPr lang="hi-IN" altLang="de-DE" sz="2400" dirty="0">
                <a:solidFill>
                  <a:srgbClr val="333333"/>
                </a:solidFill>
              </a:rPr>
              <a:t>स्मरण में दिक्कत)</a:t>
            </a:r>
            <a:endParaRPr lang="en-US" altLang="de-DE" sz="2400" dirty="0">
              <a:solidFill>
                <a:srgbClr val="333333"/>
              </a:solidFill>
            </a:endParaRPr>
          </a:p>
          <a:p>
            <a:pPr lvl="0" defTabSz="914400" fontAlgn="base"/>
            <a:r>
              <a:rPr lang="de-DE"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hi-IN">
                <a:latin typeface="+mn-lt"/>
              </a:rPr>
              <a:t>मेटाकौगनिनटभ प्रनिक्षण 8 – आत्मविश्वास तथा मनोदश</a:t>
            </a:r>
            <a:endParaRPr lang="de-DE">
              <a:latin typeface="+mn-lt"/>
            </a:endParaRPr>
          </a:p>
        </p:txBody>
      </p:sp>
      <p:sp>
        <p:nvSpPr>
          <p:cNvPr id="7" name="Slide Number Placeholder 6"/>
          <p:cNvSpPr>
            <a:spLocks noGrp="1"/>
          </p:cNvSpPr>
          <p:nvPr>
            <p:ph type="sldNum" sz="quarter" idx="12"/>
          </p:nvPr>
        </p:nvSpPr>
        <p:spPr/>
        <p:txBody>
          <a:bodyPr/>
          <a:lstStyle/>
          <a:p>
            <a:fld id="{DEDBE2DC-AB17-457C-83B3-F52DDBB1AF31}" type="slidenum">
              <a:rPr lang="de-DE" altLang="de-DE" smtClean="0">
                <a:latin typeface="+mn-lt"/>
              </a:rPr>
              <a:pPr/>
              <a:t>4</a:t>
            </a:fld>
            <a:endParaRPr lang="de-DE" altLang="de-DE">
              <a:latin typeface="+mn-l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21"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altLang="de-DE" sz="3600" dirty="0">
                <a:latin typeface="+mn-lt"/>
                <a:ea typeface="+mn-ea"/>
                <a:cs typeface="+mn-cs"/>
              </a:rPr>
              <a:t>क्या मैं जन्म से ऐसा था.....</a:t>
            </a:r>
            <a:r>
              <a:rPr lang="en-US" altLang="de-DE" sz="3600" dirty="0">
                <a:latin typeface="+mn-lt"/>
                <a:ea typeface="+mn-ea"/>
                <a:cs typeface="+mn-cs"/>
              </a:rPr>
              <a:t> </a:t>
            </a:r>
            <a:r>
              <a:rPr lang="hi-IN" altLang="de-DE" sz="3600" dirty="0">
                <a:latin typeface="+mn-lt"/>
                <a:ea typeface="+mn-ea"/>
                <a:cs typeface="+mn-cs"/>
              </a:rPr>
              <a:t>क्या मैं ऐसा हो गया?</a:t>
            </a:r>
            <a:endParaRPr lang="de-DE" altLang="de-DE" sz="3600" dirty="0">
              <a:latin typeface="+mn-lt"/>
              <a:ea typeface="+mn-ea"/>
              <a:cs typeface="+mn-cs"/>
            </a:endParaRPr>
          </a:p>
        </p:txBody>
      </p:sp>
      <p:sp>
        <p:nvSpPr>
          <p:cNvPr id="9218" name="Rectangle 2"/>
          <p:cNvSpPr>
            <a:spLocks noGrp="1" noChangeArrowheads="1"/>
          </p:cNvSpPr>
          <p:nvPr>
            <p:ph idx="1"/>
          </p:nvPr>
        </p:nvSpPr>
        <p:spPr>
          <a:xfrm>
            <a:off x="408955" y="2204864"/>
            <a:ext cx="8321040" cy="4248000"/>
          </a:xfrm>
        </p:spPr>
        <p:txBody>
          <a:bodyPr>
            <a:noAutofit/>
          </a:bodyPr>
          <a:lstStyle/>
          <a:p>
            <a:pPr eaLnBrk="1" hangingPunct="1"/>
            <a:r>
              <a:rPr lang="hi-IN" altLang="de-DE" sz="2400" dirty="0">
                <a:solidFill>
                  <a:srgbClr val="333333"/>
                </a:solidFill>
              </a:rPr>
              <a:t>क्या हमारा खुश या दुखी होना पूर्व-निर्धारित होता है</a:t>
            </a:r>
            <a:r>
              <a:rPr lang="en-US" altLang="de-DE" sz="2400" dirty="0">
                <a:solidFill>
                  <a:srgbClr val="333333"/>
                </a:solidFill>
              </a:rPr>
              <a:t>? </a:t>
            </a:r>
            <a:r>
              <a:rPr lang="hi-IN" altLang="de-DE" sz="2400" dirty="0">
                <a:solidFill>
                  <a:srgbClr val="333333"/>
                </a:solidFill>
              </a:rPr>
              <a:t>क्या हमारी संवेगात्मक अवस्थाएं समय के साथ बदलती हैं</a:t>
            </a:r>
            <a:r>
              <a:rPr lang="en-US" altLang="de-DE" sz="2400" dirty="0">
                <a:solidFill>
                  <a:srgbClr val="333333"/>
                </a:solidFill>
              </a:rPr>
              <a:t>?</a:t>
            </a:r>
          </a:p>
        </p:txBody>
      </p:sp>
      <p:pic>
        <p:nvPicPr>
          <p:cNvPr id="9"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hi-IN">
                <a:latin typeface="+mn-lt"/>
              </a:rPr>
              <a:t>मेटाकौगनिनटभ प्रनिक्षण 8 – आत्मविश्वास तथा मनोदश</a:t>
            </a:r>
            <a:endParaRPr lang="de-DE">
              <a:latin typeface="+mn-lt"/>
            </a:endParaRPr>
          </a:p>
        </p:txBody>
      </p:sp>
      <p:sp>
        <p:nvSpPr>
          <p:cNvPr id="5" name="Slide Number Placeholder 4"/>
          <p:cNvSpPr>
            <a:spLocks noGrp="1"/>
          </p:cNvSpPr>
          <p:nvPr>
            <p:ph type="sldNum" sz="quarter" idx="12"/>
          </p:nvPr>
        </p:nvSpPr>
        <p:spPr/>
        <p:txBody>
          <a:bodyPr/>
          <a:lstStyle/>
          <a:p>
            <a:fld id="{DEDBE2DC-AB17-457C-83B3-F52DDBB1AF31}" type="slidenum">
              <a:rPr lang="de-DE" altLang="de-DE" smtClean="0">
                <a:latin typeface="+mn-lt"/>
              </a:rPr>
              <a:pPr/>
              <a:t>5</a:t>
            </a:fld>
            <a:endParaRPr lang="de-DE" altLang="de-DE">
              <a:latin typeface="+mn-l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21"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altLang="de-DE" sz="3600" dirty="0">
                <a:latin typeface="+mn-lt"/>
                <a:ea typeface="+mn-ea"/>
                <a:cs typeface="+mn-cs"/>
              </a:rPr>
              <a:t>क्या मैं जन्म से ऐसा था.....</a:t>
            </a:r>
            <a:r>
              <a:rPr lang="en-US" altLang="de-DE" sz="3600" dirty="0">
                <a:latin typeface="+mn-lt"/>
                <a:ea typeface="+mn-ea"/>
                <a:cs typeface="+mn-cs"/>
              </a:rPr>
              <a:t> </a:t>
            </a:r>
            <a:r>
              <a:rPr lang="hi-IN" altLang="de-DE" sz="3600" dirty="0">
                <a:latin typeface="+mn-lt"/>
                <a:ea typeface="+mn-ea"/>
                <a:cs typeface="+mn-cs"/>
              </a:rPr>
              <a:t>क्या मैं ऐसा हो गया?</a:t>
            </a:r>
            <a:endParaRPr lang="de-DE" altLang="de-DE" sz="3600" dirty="0">
              <a:latin typeface="+mn-lt"/>
              <a:ea typeface="+mn-ea"/>
              <a:cs typeface="+mn-cs"/>
            </a:endParaRPr>
          </a:p>
        </p:txBody>
      </p:sp>
      <p:sp>
        <p:nvSpPr>
          <p:cNvPr id="9218" name="Rectangle 2"/>
          <p:cNvSpPr>
            <a:spLocks noGrp="1" noChangeArrowheads="1"/>
          </p:cNvSpPr>
          <p:nvPr>
            <p:ph idx="1"/>
          </p:nvPr>
        </p:nvSpPr>
        <p:spPr>
          <a:xfrm>
            <a:off x="408955" y="2204864"/>
            <a:ext cx="8321040" cy="4248000"/>
          </a:xfrm>
        </p:spPr>
        <p:txBody>
          <a:bodyPr>
            <a:noAutofit/>
          </a:bodyPr>
          <a:lstStyle/>
          <a:p>
            <a:pPr eaLnBrk="1" hangingPunct="1"/>
            <a:r>
              <a:rPr lang="hi-IN" altLang="de-DE" sz="2400" dirty="0">
                <a:solidFill>
                  <a:srgbClr val="333333"/>
                </a:solidFill>
              </a:rPr>
              <a:t>क्या हमारा खुश या दुखी होना पूर्व-निर्धारित होता है</a:t>
            </a:r>
            <a:r>
              <a:rPr lang="en-US" altLang="de-DE" sz="2400" dirty="0">
                <a:solidFill>
                  <a:srgbClr val="333333"/>
                </a:solidFill>
              </a:rPr>
              <a:t>? </a:t>
            </a:r>
            <a:r>
              <a:rPr lang="hi-IN" altLang="de-DE" sz="2400" dirty="0">
                <a:solidFill>
                  <a:srgbClr val="333333"/>
                </a:solidFill>
              </a:rPr>
              <a:t>क्या हमारी संवेगात्मक अवस्थाएं समय के साथ बदलती हैं</a:t>
            </a:r>
            <a:r>
              <a:rPr lang="en-US" altLang="de-DE" sz="2400" dirty="0">
                <a:solidFill>
                  <a:srgbClr val="333333"/>
                </a:solidFill>
              </a:rPr>
              <a:t>?</a:t>
            </a:r>
            <a:endParaRPr lang="hi-IN" altLang="de-DE" sz="2400" dirty="0">
              <a:solidFill>
                <a:srgbClr val="333333"/>
              </a:solidFill>
            </a:endParaRPr>
          </a:p>
          <a:p>
            <a:pPr marL="342900" indent="-342900" eaLnBrk="1" hangingPunct="1">
              <a:buClr>
                <a:srgbClr val="333333"/>
              </a:buClr>
              <a:buFont typeface="WingDings"/>
              <a:buChar char=""/>
            </a:pPr>
            <a:r>
              <a:rPr lang="hi-IN" altLang="de-DE" sz="2400">
                <a:solidFill>
                  <a:srgbClr val="004992"/>
                </a:solidFill>
              </a:rPr>
              <a:t>“प्रकृति”: </a:t>
            </a:r>
            <a:r>
              <a:rPr lang="hi-IN" altLang="de-DE" sz="2400" dirty="0">
                <a:solidFill>
                  <a:srgbClr val="333333"/>
                </a:solidFill>
              </a:rPr>
              <a:t>कुछ ऐसे प्रमाण मिले हैं जिनसे इस बात की ओर इशारा होता है की हममें से कुछ में विषादी विचारों या विषाद के पनपने की सम्भावना अधिक होती </a:t>
            </a:r>
            <a:r>
              <a:rPr lang="hi-IN" altLang="de-DE" sz="2400">
                <a:solidFill>
                  <a:srgbClr val="333333"/>
                </a:solidFill>
              </a:rPr>
              <a:t>है.</a:t>
            </a:r>
            <a:endParaRPr lang="en-US" altLang="de-DE" sz="2400" dirty="0">
              <a:solidFill>
                <a:srgbClr val="333333"/>
              </a:solidFill>
            </a:endParaRPr>
          </a:p>
        </p:txBody>
      </p:sp>
      <p:pic>
        <p:nvPicPr>
          <p:cNvPr id="9"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hi-IN">
                <a:latin typeface="+mn-lt"/>
              </a:rPr>
              <a:t>मेटाकौगनिनटभ प्रनिक्षण 8 – आत्मविश्वास तथा मनोदश</a:t>
            </a:r>
            <a:endParaRPr lang="de-DE">
              <a:latin typeface="+mn-lt"/>
            </a:endParaRPr>
          </a:p>
        </p:txBody>
      </p:sp>
      <p:sp>
        <p:nvSpPr>
          <p:cNvPr id="5" name="Slide Number Placeholder 4"/>
          <p:cNvSpPr>
            <a:spLocks noGrp="1"/>
          </p:cNvSpPr>
          <p:nvPr>
            <p:ph type="sldNum" sz="quarter" idx="12"/>
          </p:nvPr>
        </p:nvSpPr>
        <p:spPr/>
        <p:txBody>
          <a:bodyPr/>
          <a:lstStyle/>
          <a:p>
            <a:fld id="{DEDBE2DC-AB17-457C-83B3-F52DDBB1AF31}" type="slidenum">
              <a:rPr lang="de-DE" altLang="de-DE" smtClean="0">
                <a:latin typeface="+mn-lt"/>
              </a:rPr>
              <a:pPr/>
              <a:t>6</a:t>
            </a:fld>
            <a:endParaRPr lang="de-DE" altLang="de-DE">
              <a:latin typeface="+mn-lt"/>
            </a:endParaRPr>
          </a:p>
        </p:txBody>
      </p:sp>
    </p:spTree>
    <p:extLst>
      <p:ext uri="{BB962C8B-B14F-4D97-AF65-F5344CB8AC3E}">
        <p14:creationId xmlns:p14="http://schemas.microsoft.com/office/powerpoint/2010/main" val="22841453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21"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altLang="de-DE" sz="3600" dirty="0">
                <a:latin typeface="+mn-lt"/>
                <a:ea typeface="+mn-ea"/>
                <a:cs typeface="+mn-cs"/>
              </a:rPr>
              <a:t>क्या मैं जन्म से ऐसा था.....</a:t>
            </a:r>
            <a:r>
              <a:rPr lang="en-US" altLang="de-DE" sz="3600" dirty="0">
                <a:latin typeface="+mn-lt"/>
                <a:ea typeface="+mn-ea"/>
                <a:cs typeface="+mn-cs"/>
              </a:rPr>
              <a:t> </a:t>
            </a:r>
            <a:r>
              <a:rPr lang="hi-IN" altLang="de-DE" sz="3600" dirty="0">
                <a:latin typeface="+mn-lt"/>
                <a:ea typeface="+mn-ea"/>
                <a:cs typeface="+mn-cs"/>
              </a:rPr>
              <a:t>क्या मैं ऐसा हो गया?</a:t>
            </a:r>
            <a:endParaRPr lang="de-DE" altLang="de-DE" sz="3600" dirty="0">
              <a:latin typeface="+mn-lt"/>
              <a:ea typeface="+mn-ea"/>
              <a:cs typeface="+mn-cs"/>
            </a:endParaRPr>
          </a:p>
        </p:txBody>
      </p:sp>
      <p:sp>
        <p:nvSpPr>
          <p:cNvPr id="9218" name="Rectangle 2"/>
          <p:cNvSpPr>
            <a:spLocks noGrp="1" noChangeArrowheads="1"/>
          </p:cNvSpPr>
          <p:nvPr>
            <p:ph idx="1"/>
          </p:nvPr>
        </p:nvSpPr>
        <p:spPr>
          <a:xfrm>
            <a:off x="408955" y="2204864"/>
            <a:ext cx="8321040" cy="4248000"/>
          </a:xfrm>
        </p:spPr>
        <p:txBody>
          <a:bodyPr>
            <a:noAutofit/>
          </a:bodyPr>
          <a:lstStyle/>
          <a:p>
            <a:pPr eaLnBrk="1" hangingPunct="1"/>
            <a:r>
              <a:rPr lang="hi-IN" altLang="de-DE" sz="2400" dirty="0">
                <a:solidFill>
                  <a:srgbClr val="333333"/>
                </a:solidFill>
              </a:rPr>
              <a:t>क्या हमारा खुश या दुखी होना पूर्व-निर्धारित होता है</a:t>
            </a:r>
            <a:r>
              <a:rPr lang="en-US" altLang="de-DE" sz="2400" dirty="0">
                <a:solidFill>
                  <a:srgbClr val="333333"/>
                </a:solidFill>
              </a:rPr>
              <a:t>? </a:t>
            </a:r>
            <a:r>
              <a:rPr lang="hi-IN" altLang="de-DE" sz="2400" dirty="0">
                <a:solidFill>
                  <a:srgbClr val="333333"/>
                </a:solidFill>
              </a:rPr>
              <a:t>क्या हमारी संवेगात्मक अवस्थाएं समय के साथ बदलती हैं</a:t>
            </a:r>
            <a:r>
              <a:rPr lang="en-US" altLang="de-DE" sz="2400" dirty="0">
                <a:solidFill>
                  <a:srgbClr val="333333"/>
                </a:solidFill>
              </a:rPr>
              <a:t>?</a:t>
            </a:r>
            <a:endParaRPr lang="hi-IN" altLang="de-DE" sz="2400" dirty="0">
              <a:solidFill>
                <a:srgbClr val="333333"/>
              </a:solidFill>
            </a:endParaRPr>
          </a:p>
          <a:p>
            <a:pPr marL="342900" indent="-342900" eaLnBrk="1" hangingPunct="1">
              <a:buClr>
                <a:srgbClr val="333333"/>
              </a:buClr>
              <a:buFont typeface="WingDings"/>
              <a:buChar char=""/>
            </a:pPr>
            <a:r>
              <a:rPr lang="hi-IN" altLang="de-DE" sz="2400">
                <a:solidFill>
                  <a:srgbClr val="004992"/>
                </a:solidFill>
              </a:rPr>
              <a:t>“प्रकृति”: </a:t>
            </a:r>
            <a:r>
              <a:rPr lang="hi-IN" altLang="de-DE" sz="2400" dirty="0">
                <a:solidFill>
                  <a:srgbClr val="333333"/>
                </a:solidFill>
              </a:rPr>
              <a:t>कुछ ऐसे प्रमाण मिले हैं जिनसे इस बात की ओर इशारा होता है की हममें से कुछ में विषादी विचारों या विषाद के पनपने की सम्भावना अधिक होती है.</a:t>
            </a:r>
            <a:endParaRPr lang="en-US" altLang="de-DE" sz="2400" dirty="0">
              <a:solidFill>
                <a:srgbClr val="333333"/>
              </a:solidFill>
            </a:endParaRPr>
          </a:p>
          <a:p>
            <a:pPr marL="342900" indent="-342900" eaLnBrk="1" hangingPunct="1">
              <a:buClr>
                <a:srgbClr val="000000"/>
              </a:buClr>
              <a:buFont typeface="WingDings"/>
              <a:buChar char=""/>
            </a:pPr>
            <a:r>
              <a:rPr lang="hi-IN" altLang="de-DE" sz="2400">
                <a:solidFill>
                  <a:srgbClr val="004992"/>
                </a:solidFill>
              </a:rPr>
              <a:t>“पालन-पोषण”: </a:t>
            </a:r>
            <a:r>
              <a:rPr lang="hi-IN" altLang="de-DE" sz="2400" dirty="0">
                <a:solidFill>
                  <a:srgbClr val="333333"/>
                </a:solidFill>
              </a:rPr>
              <a:t>नकारात्मक जीवन की परिस्थितियां व्यक्ति के अन्दर नकारात्मक स्व-अवलोकन को जन्म दे सकते </a:t>
            </a:r>
            <a:r>
              <a:rPr lang="hi-IN" altLang="de-DE" sz="2400">
                <a:solidFill>
                  <a:srgbClr val="333333"/>
                </a:solidFill>
              </a:rPr>
              <a:t>हैं.</a:t>
            </a:r>
            <a:endParaRPr lang="en-US" altLang="de-DE" sz="2400" dirty="0">
              <a:solidFill>
                <a:srgbClr val="333333"/>
              </a:solidFill>
            </a:endParaRPr>
          </a:p>
        </p:txBody>
      </p:sp>
      <p:pic>
        <p:nvPicPr>
          <p:cNvPr id="9"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hi-IN">
                <a:latin typeface="+mn-lt"/>
              </a:rPr>
              <a:t>मेटाकौगनिनटभ प्रनिक्षण 8 – आत्मविश्वास तथा मनोदश</a:t>
            </a:r>
            <a:endParaRPr lang="de-DE">
              <a:latin typeface="+mn-lt"/>
            </a:endParaRPr>
          </a:p>
        </p:txBody>
      </p:sp>
      <p:sp>
        <p:nvSpPr>
          <p:cNvPr id="5" name="Slide Number Placeholder 4"/>
          <p:cNvSpPr>
            <a:spLocks noGrp="1"/>
          </p:cNvSpPr>
          <p:nvPr>
            <p:ph type="sldNum" sz="quarter" idx="12"/>
          </p:nvPr>
        </p:nvSpPr>
        <p:spPr/>
        <p:txBody>
          <a:bodyPr/>
          <a:lstStyle/>
          <a:p>
            <a:fld id="{DEDBE2DC-AB17-457C-83B3-F52DDBB1AF31}" type="slidenum">
              <a:rPr lang="de-DE" altLang="de-DE" smtClean="0">
                <a:latin typeface="+mn-lt"/>
              </a:rPr>
              <a:pPr/>
              <a:t>7</a:t>
            </a:fld>
            <a:endParaRPr lang="de-DE" altLang="de-DE">
              <a:latin typeface="+mn-lt"/>
            </a:endParaRPr>
          </a:p>
        </p:txBody>
      </p:sp>
    </p:spTree>
    <p:extLst>
      <p:ext uri="{BB962C8B-B14F-4D97-AF65-F5344CB8AC3E}">
        <p14:creationId xmlns:p14="http://schemas.microsoft.com/office/powerpoint/2010/main" val="41659387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21"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altLang="de-DE" sz="3600" dirty="0">
                <a:latin typeface="+mn-lt"/>
                <a:ea typeface="+mn-ea"/>
                <a:cs typeface="+mn-cs"/>
              </a:rPr>
              <a:t>क्या मैं जन्म से ऐसा था.....</a:t>
            </a:r>
            <a:r>
              <a:rPr lang="en-US" altLang="de-DE" sz="3600" dirty="0">
                <a:latin typeface="+mn-lt"/>
                <a:ea typeface="+mn-ea"/>
                <a:cs typeface="+mn-cs"/>
              </a:rPr>
              <a:t> </a:t>
            </a:r>
            <a:r>
              <a:rPr lang="hi-IN" altLang="de-DE" sz="3600" dirty="0">
                <a:latin typeface="+mn-lt"/>
                <a:ea typeface="+mn-ea"/>
                <a:cs typeface="+mn-cs"/>
              </a:rPr>
              <a:t>क्या मैं ऐसा हो गया?</a:t>
            </a:r>
            <a:endParaRPr lang="de-DE" altLang="de-DE" sz="3600" dirty="0">
              <a:latin typeface="+mn-lt"/>
              <a:ea typeface="+mn-ea"/>
              <a:cs typeface="+mn-cs"/>
            </a:endParaRPr>
          </a:p>
        </p:txBody>
      </p:sp>
      <p:sp>
        <p:nvSpPr>
          <p:cNvPr id="9218" name="Rectangle 2"/>
          <p:cNvSpPr>
            <a:spLocks noGrp="1" noChangeArrowheads="1"/>
          </p:cNvSpPr>
          <p:nvPr>
            <p:ph idx="1"/>
          </p:nvPr>
        </p:nvSpPr>
        <p:spPr>
          <a:xfrm>
            <a:off x="408955" y="2204864"/>
            <a:ext cx="8321040" cy="4248000"/>
          </a:xfrm>
        </p:spPr>
        <p:txBody>
          <a:bodyPr>
            <a:noAutofit/>
          </a:bodyPr>
          <a:lstStyle/>
          <a:p>
            <a:pPr eaLnBrk="1" hangingPunct="1"/>
            <a:r>
              <a:rPr lang="hi-IN" altLang="de-DE" sz="2400" dirty="0">
                <a:solidFill>
                  <a:srgbClr val="333333"/>
                </a:solidFill>
              </a:rPr>
              <a:t>क्या हमारा खुश या दुखी होना पूर्व-निर्धारित होता है</a:t>
            </a:r>
            <a:r>
              <a:rPr lang="en-US" altLang="de-DE" sz="2400" dirty="0">
                <a:solidFill>
                  <a:srgbClr val="333333"/>
                </a:solidFill>
              </a:rPr>
              <a:t>? </a:t>
            </a:r>
            <a:r>
              <a:rPr lang="hi-IN" altLang="de-DE" sz="2400" dirty="0">
                <a:solidFill>
                  <a:srgbClr val="333333"/>
                </a:solidFill>
              </a:rPr>
              <a:t>क्या हमारी संवेगात्मक अवस्थाएं समय के साथ बदलती हैं</a:t>
            </a:r>
            <a:r>
              <a:rPr lang="en-US" altLang="de-DE" sz="2400" dirty="0">
                <a:solidFill>
                  <a:srgbClr val="333333"/>
                </a:solidFill>
              </a:rPr>
              <a:t>?</a:t>
            </a:r>
            <a:endParaRPr lang="hi-IN" altLang="de-DE" sz="2400" dirty="0">
              <a:solidFill>
                <a:srgbClr val="333333"/>
              </a:solidFill>
            </a:endParaRPr>
          </a:p>
          <a:p>
            <a:pPr marL="342900" indent="-342900" eaLnBrk="1" hangingPunct="1">
              <a:buClr>
                <a:srgbClr val="333333"/>
              </a:buClr>
              <a:buFont typeface="WingDings"/>
              <a:buChar char=""/>
            </a:pPr>
            <a:r>
              <a:rPr lang="hi-IN" altLang="de-DE" sz="2400">
                <a:solidFill>
                  <a:srgbClr val="004992"/>
                </a:solidFill>
              </a:rPr>
              <a:t>“प्रकृति”: </a:t>
            </a:r>
            <a:r>
              <a:rPr lang="hi-IN" altLang="de-DE" sz="2400" dirty="0">
                <a:solidFill>
                  <a:srgbClr val="333333"/>
                </a:solidFill>
              </a:rPr>
              <a:t>कुछ ऐसे प्रमाण मिले हैं जिनसे इस बात की ओर इशारा होता है की हममें से कुछ में विषादी विचारों या विषाद के पनपने की सम्भावना अधिक होती है.</a:t>
            </a:r>
            <a:endParaRPr lang="en-US" altLang="de-DE" sz="2400" dirty="0">
              <a:solidFill>
                <a:srgbClr val="333333"/>
              </a:solidFill>
            </a:endParaRPr>
          </a:p>
          <a:p>
            <a:pPr marL="342900" indent="-342900" eaLnBrk="1" hangingPunct="1">
              <a:buClr>
                <a:srgbClr val="000000"/>
              </a:buClr>
              <a:buFont typeface="WingDings"/>
              <a:buChar char=""/>
            </a:pPr>
            <a:r>
              <a:rPr lang="hi-IN" altLang="de-DE" sz="2400">
                <a:solidFill>
                  <a:srgbClr val="004992"/>
                </a:solidFill>
              </a:rPr>
              <a:t>“पालन-पोषण”: </a:t>
            </a:r>
            <a:r>
              <a:rPr lang="hi-IN" altLang="de-DE" sz="2400" dirty="0">
                <a:solidFill>
                  <a:srgbClr val="333333"/>
                </a:solidFill>
              </a:rPr>
              <a:t>नकारात्मक जीवन की परिस्थितियां व्यक्ति के अन्दर नकारात्मक स्व-अवलोकन को जन्म दे सकते हैं.</a:t>
            </a:r>
          </a:p>
          <a:p>
            <a:pPr lvl="0" defTabSz="914400" fontAlgn="base"/>
            <a:r>
              <a:rPr lang="hi-IN" altLang="de-DE" sz="2400" b="1" dirty="0">
                <a:solidFill>
                  <a:srgbClr val="004992"/>
                </a:solidFill>
              </a:rPr>
              <a:t>लेकिन:</a:t>
            </a:r>
            <a:r>
              <a:rPr lang="hi-IN" altLang="de-DE" sz="2400" dirty="0">
                <a:solidFill>
                  <a:srgbClr val="004992"/>
                </a:solidFill>
              </a:rPr>
              <a:t> दोनों ही स्थितियों में विषादी विचारों को बदला जा सकता है. याद रखें विषाद को ख़त्म किया जा सकता है</a:t>
            </a:r>
            <a:r>
              <a:rPr lang="en-US" altLang="de-DE" sz="2400" dirty="0">
                <a:solidFill>
                  <a:srgbClr val="004992"/>
                </a:solidFill>
              </a:rPr>
              <a:t>!</a:t>
            </a:r>
            <a:endParaRPr lang="en-US" altLang="de-DE" sz="2400" dirty="0">
              <a:solidFill>
                <a:srgbClr val="333333"/>
              </a:solidFill>
            </a:endParaRPr>
          </a:p>
        </p:txBody>
      </p:sp>
      <p:pic>
        <p:nvPicPr>
          <p:cNvPr id="9"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hi-IN">
                <a:latin typeface="+mn-lt"/>
              </a:rPr>
              <a:t>मेटाकौगनिनटभ प्रनिक्षण 8 – आत्मविश्वास तथा मनोदश</a:t>
            </a:r>
            <a:endParaRPr lang="de-DE">
              <a:latin typeface="+mn-lt"/>
            </a:endParaRPr>
          </a:p>
        </p:txBody>
      </p:sp>
      <p:sp>
        <p:nvSpPr>
          <p:cNvPr id="5" name="Slide Number Placeholder 4"/>
          <p:cNvSpPr>
            <a:spLocks noGrp="1"/>
          </p:cNvSpPr>
          <p:nvPr>
            <p:ph type="sldNum" sz="quarter" idx="12"/>
          </p:nvPr>
        </p:nvSpPr>
        <p:spPr/>
        <p:txBody>
          <a:bodyPr/>
          <a:lstStyle/>
          <a:p>
            <a:fld id="{DEDBE2DC-AB17-457C-83B3-F52DDBB1AF31}" type="slidenum">
              <a:rPr lang="de-DE" altLang="de-DE" smtClean="0">
                <a:latin typeface="+mn-lt"/>
              </a:rPr>
              <a:pPr/>
              <a:t>8</a:t>
            </a:fld>
            <a:endParaRPr lang="de-DE" altLang="de-DE">
              <a:latin typeface="+mn-lt"/>
            </a:endParaRPr>
          </a:p>
        </p:txBody>
      </p:sp>
    </p:spTree>
    <p:extLst>
      <p:ext uri="{BB962C8B-B14F-4D97-AF65-F5344CB8AC3E}">
        <p14:creationId xmlns:p14="http://schemas.microsoft.com/office/powerpoint/2010/main" val="6685612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i-IN" sz="3600">
                <a:solidFill>
                  <a:srgbClr val="004992"/>
                </a:solidFill>
                <a:latin typeface="+mn-lt"/>
                <a:ea typeface="+mn-ea"/>
                <a:cs typeface="+mn-cs"/>
              </a:rPr>
              <a:t>मनोविकार तथा विषाद</a:t>
            </a:r>
            <a:br>
              <a:rPr lang="hi-IN" sz="3600">
                <a:solidFill>
                  <a:srgbClr val="004992"/>
                </a:solidFill>
                <a:latin typeface="+mn-lt"/>
                <a:ea typeface="+mn-ea"/>
                <a:cs typeface="+mn-cs"/>
              </a:rPr>
            </a:br>
            <a:r>
              <a:rPr lang="hi-IN">
                <a:solidFill>
                  <a:srgbClr val="004992"/>
                </a:solidFill>
                <a:latin typeface="+mn-lt"/>
                <a:ea typeface="+mn-ea"/>
                <a:cs typeface="+mn-cs"/>
              </a:rPr>
              <a:t>मनोविकार का आत्म-सम्मान पर प्रभाव</a:t>
            </a:r>
            <a:endParaRPr lang="en-US">
              <a:solidFill>
                <a:srgbClr val="004992"/>
              </a:solidFill>
              <a:latin typeface="+mn-lt"/>
              <a:ea typeface="+mn-ea"/>
              <a:cs typeface="+mn-cs"/>
            </a:endParaRPr>
          </a:p>
        </p:txBody>
      </p:sp>
      <p:graphicFrame>
        <p:nvGraphicFramePr>
          <p:cNvPr id="12"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380713094"/>
              </p:ext>
            </p:extLst>
          </p:nvPr>
        </p:nvGraphicFramePr>
        <p:xfrm>
          <a:off x="408955" y="2276872"/>
          <a:ext cx="8686800" cy="408429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2000" b="0" i="0" u="none" strike="noStrike" cap="none" normalizeH="0" baseline="0" dirty="0">
                          <a:ln>
                            <a:noFill/>
                          </a:ln>
                          <a:solidFill>
                            <a:srgbClr val="333333"/>
                          </a:solidFill>
                          <a:effectLst/>
                          <a:latin typeface="+mn-lt"/>
                          <a:ea typeface="+mn-ea"/>
                          <a:cs typeface="+mn-cs"/>
                        </a:rPr>
                        <a:t>मनोदशा (मिजाज) पर मनोविकार के नकारात्मक प्रभाव</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2000" b="0" i="0" u="none" strike="noStrike" cap="none" normalizeH="0" baseline="0">
                          <a:ln>
                            <a:noFill/>
                          </a:ln>
                          <a:solidFill>
                            <a:srgbClr val="333333"/>
                          </a:solidFill>
                          <a:effectLst/>
                          <a:latin typeface="+mn-lt"/>
                          <a:ea typeface="+mn-ea"/>
                          <a:cs typeface="+mn-cs"/>
                        </a:rPr>
                        <a:t>मनोदशा (मिजाज) पर मनोविकार के अल्पकालिक सकारात्मक प्रभाव</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325370"/>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325370"/>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hi-IN">
                <a:latin typeface="+mn-lt"/>
              </a:rPr>
              <a:t>मेटाकौगनिनटभ प्रनिक्षण 8 – आत्मविश्वास तथा मनोदश</a:t>
            </a:r>
            <a:endParaRPr lang="de-DE">
              <a:latin typeface="+mn-lt"/>
            </a:endParaRPr>
          </a:p>
        </p:txBody>
      </p:sp>
      <p:sp>
        <p:nvSpPr>
          <p:cNvPr id="6" name="Slide Number Placeholder 5"/>
          <p:cNvSpPr>
            <a:spLocks noGrp="1"/>
          </p:cNvSpPr>
          <p:nvPr>
            <p:ph type="sldNum" sz="quarter" idx="12"/>
          </p:nvPr>
        </p:nvSpPr>
        <p:spPr/>
        <p:txBody>
          <a:bodyPr/>
          <a:lstStyle/>
          <a:p>
            <a:fld id="{941B673E-4500-4F1C-B6BE-DA2F57C474F4}" type="slidenum">
              <a:rPr lang="de-DE" altLang="de-DE" smtClean="0">
                <a:latin typeface="+mn-lt"/>
              </a:rPr>
              <a:pPr/>
              <a:t>9</a:t>
            </a:fld>
            <a:endParaRPr lang="de-DE" altLang="de-DE">
              <a:latin typeface="+mn-l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i-IN" sz="3600">
                <a:solidFill>
                  <a:srgbClr val="004992"/>
                </a:solidFill>
                <a:latin typeface="+mn-lt"/>
                <a:ea typeface="+mn-ea"/>
                <a:cs typeface="+mn-cs"/>
              </a:rPr>
              <a:t>मनोविकार तथा विषाद</a:t>
            </a:r>
            <a:br>
              <a:rPr lang="hi-IN" sz="3600">
                <a:solidFill>
                  <a:srgbClr val="004992"/>
                </a:solidFill>
                <a:latin typeface="+mn-lt"/>
                <a:ea typeface="+mn-ea"/>
                <a:cs typeface="+mn-cs"/>
              </a:rPr>
            </a:br>
            <a:r>
              <a:rPr lang="hi-IN">
                <a:solidFill>
                  <a:srgbClr val="004992"/>
                </a:solidFill>
                <a:latin typeface="+mn-lt"/>
                <a:ea typeface="+mn-ea"/>
                <a:cs typeface="+mn-cs"/>
              </a:rPr>
              <a:t>मनोविकार का आत्म-सम्मान पर प्रभाव</a:t>
            </a:r>
            <a:endParaRPr lang="en-US">
              <a:solidFill>
                <a:srgbClr val="004992"/>
              </a:solidFill>
              <a:latin typeface="+mn-lt"/>
              <a:ea typeface="+mn-ea"/>
              <a:cs typeface="+mn-cs"/>
            </a:endParaRPr>
          </a:p>
        </p:txBody>
      </p:sp>
      <p:graphicFrame>
        <p:nvGraphicFramePr>
          <p:cNvPr id="12"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1489730852"/>
              </p:ext>
            </p:extLst>
          </p:nvPr>
        </p:nvGraphicFramePr>
        <p:xfrm>
          <a:off x="408955" y="2276872"/>
          <a:ext cx="8686800" cy="408429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2000" b="0" i="0" u="none" strike="noStrike" cap="none" normalizeH="0" baseline="0" dirty="0">
                          <a:ln>
                            <a:noFill/>
                          </a:ln>
                          <a:solidFill>
                            <a:srgbClr val="333333"/>
                          </a:solidFill>
                          <a:effectLst/>
                          <a:latin typeface="+mn-lt"/>
                          <a:ea typeface="+mn-ea"/>
                          <a:cs typeface="+mn-cs"/>
                        </a:rPr>
                        <a:t>मनोदशा (मिजाज) पर मनोविकार के नकारात्मक प्रभाव</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2000" b="0" i="0" u="none" strike="noStrike" cap="none" normalizeH="0" baseline="0">
                          <a:ln>
                            <a:noFill/>
                          </a:ln>
                          <a:solidFill>
                            <a:srgbClr val="333333"/>
                          </a:solidFill>
                          <a:effectLst/>
                          <a:latin typeface="+mn-lt"/>
                          <a:ea typeface="+mn-ea"/>
                          <a:cs typeface="+mn-cs"/>
                        </a:rPr>
                        <a:t>मनोदशा (मिजाज) पर मनोविकार के अल्पकालिक सकारात्मक प्रभाव</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2000" b="0" i="0" u="none" strike="noStrike" cap="none" normalizeH="0" baseline="0" dirty="0">
                          <a:ln>
                            <a:noFill/>
                          </a:ln>
                          <a:solidFill>
                            <a:srgbClr val="333333"/>
                          </a:solidFill>
                          <a:effectLst/>
                          <a:latin typeface="+mn-lt"/>
                          <a:ea typeface="+mn-ea"/>
                          <a:cs typeface="+mn-cs"/>
                        </a:rPr>
                        <a:t>मनोविकार के दौरान: लगातार भय का</a:t>
                      </a:r>
                      <a:r>
                        <a:rPr kumimoji="0" lang="en-US" sz="2000" b="0" i="0" u="none" strike="noStrike" cap="none" normalizeH="0" baseline="0" dirty="0">
                          <a:ln>
                            <a:noFill/>
                          </a:ln>
                          <a:solidFill>
                            <a:srgbClr val="333333"/>
                          </a:solidFill>
                          <a:effectLst/>
                          <a:latin typeface="+mn-lt"/>
                          <a:ea typeface="+mn-ea"/>
                          <a:cs typeface="+mn-cs"/>
                        </a:rPr>
                        <a:t> </a:t>
                      </a:r>
                      <a:r>
                        <a:rPr kumimoji="0" lang="hi-IN" sz="2000" b="0" i="0" u="none" strike="noStrike" cap="none" normalizeH="0" baseline="0" dirty="0">
                          <a:ln>
                            <a:noFill/>
                          </a:ln>
                          <a:solidFill>
                            <a:srgbClr val="333333"/>
                          </a:solidFill>
                          <a:effectLst/>
                          <a:latin typeface="+mn-lt"/>
                          <a:ea typeface="+mn-ea"/>
                          <a:cs typeface="+mn-cs"/>
                        </a:rPr>
                        <a:t>अनुभव</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2000" b="0" i="0" u="none" strike="noStrike" cap="none" normalizeH="0" baseline="0" dirty="0">
                          <a:ln>
                            <a:noFill/>
                          </a:ln>
                          <a:solidFill>
                            <a:srgbClr val="333333"/>
                          </a:solidFill>
                          <a:effectLst/>
                          <a:latin typeface="+mn-lt"/>
                          <a:ea typeface="+mn-ea"/>
                          <a:cs typeface="+mn-cs"/>
                        </a:rPr>
                        <a:t>परेशान तथा अपमानित करने वाले</a:t>
                      </a:r>
                      <a:r>
                        <a:rPr kumimoji="0" lang="en-US" sz="2000" b="0" i="0" u="none" strike="noStrike" cap="none" normalizeH="0" baseline="0" dirty="0">
                          <a:ln>
                            <a:noFill/>
                          </a:ln>
                          <a:solidFill>
                            <a:srgbClr val="333333"/>
                          </a:solidFill>
                          <a:effectLst/>
                          <a:latin typeface="+mn-lt"/>
                          <a:ea typeface="+mn-ea"/>
                          <a:cs typeface="+mn-cs"/>
                        </a:rPr>
                        <a:t> </a:t>
                      </a:r>
                      <a:r>
                        <a:rPr kumimoji="0" lang="hi-IN" sz="2000" b="0" i="0" u="none" strike="noStrike" cap="none" normalizeH="0" baseline="0" dirty="0">
                          <a:ln>
                            <a:noFill/>
                          </a:ln>
                          <a:solidFill>
                            <a:srgbClr val="333333"/>
                          </a:solidFill>
                          <a:effectLst/>
                          <a:latin typeface="+mn-lt"/>
                          <a:ea typeface="+mn-ea"/>
                          <a:cs typeface="+mn-cs"/>
                        </a:rPr>
                        <a:t>आवाज़ों का आना</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2000" b="0" i="0" u="none" strike="noStrike" cap="none" normalizeH="0" baseline="0" dirty="0">
                          <a:ln>
                            <a:noFill/>
                          </a:ln>
                          <a:solidFill>
                            <a:srgbClr val="333333"/>
                          </a:solidFill>
                          <a:effectLst/>
                          <a:latin typeface="+mn-lt"/>
                          <a:ea typeface="+mn-ea"/>
                          <a:cs typeface="+mn-cs"/>
                        </a:rPr>
                        <a:t>मनोविकार के बाद: शर्म महसूस करना,</a:t>
                      </a:r>
                      <a:r>
                        <a:rPr kumimoji="0" lang="en-US" sz="2000" b="0" i="0" u="none" strike="noStrike" cap="none" normalizeH="0" baseline="0" dirty="0">
                          <a:ln>
                            <a:noFill/>
                          </a:ln>
                          <a:solidFill>
                            <a:srgbClr val="333333"/>
                          </a:solidFill>
                          <a:effectLst/>
                          <a:latin typeface="+mn-lt"/>
                          <a:ea typeface="+mn-ea"/>
                          <a:cs typeface="+mn-cs"/>
                        </a:rPr>
                        <a:t> </a:t>
                      </a:r>
                      <a:r>
                        <a:rPr kumimoji="0" lang="hi-IN" sz="2000" b="0" i="0" u="none" strike="noStrike" cap="none" normalizeH="0" baseline="0" dirty="0">
                          <a:ln>
                            <a:noFill/>
                          </a:ln>
                          <a:solidFill>
                            <a:srgbClr val="333333"/>
                          </a:solidFill>
                          <a:effectLst/>
                          <a:latin typeface="+mn-lt"/>
                          <a:ea typeface="+mn-ea"/>
                          <a:cs typeface="+mn-cs"/>
                        </a:rPr>
                        <a:t>ऐसा लगना की भविष्य बर्बाद हो गया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325370"/>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325370"/>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hi-IN">
                <a:latin typeface="+mn-lt"/>
              </a:rPr>
              <a:t>मेटाकौगनिनटभ प्रनिक्षण 8 – आत्मविश्वास तथा मनोदश</a:t>
            </a:r>
            <a:endParaRPr lang="de-DE">
              <a:latin typeface="+mn-lt"/>
            </a:endParaRPr>
          </a:p>
        </p:txBody>
      </p:sp>
      <p:sp>
        <p:nvSpPr>
          <p:cNvPr id="6" name="Slide Number Placeholder 5"/>
          <p:cNvSpPr>
            <a:spLocks noGrp="1"/>
          </p:cNvSpPr>
          <p:nvPr>
            <p:ph type="sldNum" sz="quarter" idx="12"/>
          </p:nvPr>
        </p:nvSpPr>
        <p:spPr/>
        <p:txBody>
          <a:bodyPr/>
          <a:lstStyle/>
          <a:p>
            <a:fld id="{941B673E-4500-4F1C-B6BE-DA2F57C474F4}" type="slidenum">
              <a:rPr lang="de-DE" altLang="de-DE" smtClean="0">
                <a:latin typeface="+mn-lt"/>
              </a:rPr>
              <a:pPr/>
              <a:t>10</a:t>
            </a:fld>
            <a:endParaRPr lang="de-DE" altLang="de-DE">
              <a:latin typeface="+mn-lt"/>
            </a:endParaRPr>
          </a:p>
        </p:txBody>
      </p:sp>
    </p:spTree>
    <p:extLst>
      <p:ext uri="{BB962C8B-B14F-4D97-AF65-F5344CB8AC3E}">
        <p14:creationId xmlns:p14="http://schemas.microsoft.com/office/powerpoint/2010/main" val="34978896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i-IN" sz="3600">
                <a:solidFill>
                  <a:srgbClr val="004992"/>
                </a:solidFill>
                <a:latin typeface="+mn-lt"/>
                <a:ea typeface="+mn-ea"/>
                <a:cs typeface="+mn-cs"/>
              </a:rPr>
              <a:t>मनोविकार तथा विषाद</a:t>
            </a:r>
            <a:br>
              <a:rPr lang="hi-IN" sz="3600">
                <a:solidFill>
                  <a:srgbClr val="004992"/>
                </a:solidFill>
                <a:latin typeface="+mn-lt"/>
                <a:ea typeface="+mn-ea"/>
                <a:cs typeface="+mn-cs"/>
              </a:rPr>
            </a:br>
            <a:r>
              <a:rPr lang="hi-IN">
                <a:solidFill>
                  <a:srgbClr val="004992"/>
                </a:solidFill>
                <a:latin typeface="+mn-lt"/>
                <a:ea typeface="+mn-ea"/>
                <a:cs typeface="+mn-cs"/>
              </a:rPr>
              <a:t>मनोविकार का आत्म-सम्मान पर प्रभाव</a:t>
            </a:r>
            <a:endParaRPr lang="en-US">
              <a:solidFill>
                <a:srgbClr val="004992"/>
              </a:solidFill>
              <a:latin typeface="+mn-lt"/>
              <a:ea typeface="+mn-ea"/>
              <a:cs typeface="+mn-cs"/>
            </a:endParaRPr>
          </a:p>
        </p:txBody>
      </p:sp>
      <p:graphicFrame>
        <p:nvGraphicFramePr>
          <p:cNvPr id="12"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2048967751"/>
              </p:ext>
            </p:extLst>
          </p:nvPr>
        </p:nvGraphicFramePr>
        <p:xfrm>
          <a:off x="408955" y="2276872"/>
          <a:ext cx="8686800" cy="408429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2000" b="0" i="0" u="none" strike="noStrike" cap="none" normalizeH="0" baseline="0">
                          <a:ln>
                            <a:noFill/>
                          </a:ln>
                          <a:solidFill>
                            <a:srgbClr val="333333"/>
                          </a:solidFill>
                          <a:effectLst/>
                          <a:latin typeface="+mn-lt"/>
                          <a:ea typeface="+mn-ea"/>
                          <a:cs typeface="+mn-cs"/>
                        </a:rPr>
                        <a:t>मनोदशा (मिजाज) पर मनोविकार के नकारात्मक प्रभाव</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2000" b="0" i="0" u="none" strike="noStrike" cap="none" normalizeH="0" baseline="0">
                          <a:ln>
                            <a:noFill/>
                          </a:ln>
                          <a:solidFill>
                            <a:srgbClr val="333333"/>
                          </a:solidFill>
                          <a:effectLst/>
                          <a:latin typeface="+mn-lt"/>
                          <a:ea typeface="+mn-ea"/>
                          <a:cs typeface="+mn-cs"/>
                        </a:rPr>
                        <a:t>मनोदशा (मिजाज) पर मनोविकार के अल्पकालिक सकारात्मक प्रभाव</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2000" b="0" i="0" u="none" strike="noStrike" cap="none" normalizeH="0" baseline="0" dirty="0">
                          <a:ln>
                            <a:noFill/>
                          </a:ln>
                          <a:solidFill>
                            <a:srgbClr val="333333"/>
                          </a:solidFill>
                          <a:effectLst/>
                          <a:latin typeface="+mn-lt"/>
                          <a:ea typeface="+mn-ea"/>
                          <a:cs typeface="+mn-cs"/>
                        </a:rPr>
                        <a:t>मनोविकार के दौरान: लगातार भय का</a:t>
                      </a:r>
                      <a:r>
                        <a:rPr kumimoji="0" lang="en-US" sz="2000" b="0" i="0" u="none" strike="noStrike" cap="none" normalizeH="0" baseline="0" dirty="0">
                          <a:ln>
                            <a:noFill/>
                          </a:ln>
                          <a:solidFill>
                            <a:srgbClr val="333333"/>
                          </a:solidFill>
                          <a:effectLst/>
                          <a:latin typeface="+mn-lt"/>
                          <a:ea typeface="+mn-ea"/>
                          <a:cs typeface="+mn-cs"/>
                        </a:rPr>
                        <a:t> </a:t>
                      </a:r>
                      <a:r>
                        <a:rPr kumimoji="0" lang="hi-IN" sz="2000" b="0" i="0" u="none" strike="noStrike" cap="none" normalizeH="0" baseline="0" dirty="0">
                          <a:ln>
                            <a:noFill/>
                          </a:ln>
                          <a:solidFill>
                            <a:srgbClr val="333333"/>
                          </a:solidFill>
                          <a:effectLst/>
                          <a:latin typeface="+mn-lt"/>
                          <a:ea typeface="+mn-ea"/>
                          <a:cs typeface="+mn-cs"/>
                        </a:rPr>
                        <a:t>अनुभव</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2000" b="0" i="0" u="none" strike="noStrike" cap="none" normalizeH="0" baseline="0">
                          <a:ln>
                            <a:noFill/>
                          </a:ln>
                          <a:solidFill>
                            <a:srgbClr val="333333"/>
                          </a:solidFill>
                          <a:effectLst/>
                          <a:latin typeface="+mn-lt"/>
                          <a:ea typeface="+mn-ea"/>
                          <a:cs typeface="+mn-cs"/>
                        </a:rPr>
                        <a:t>मनोविकार के दौरान: आवेग, ऐसा लगना की “अंततः कुछ हो रहा है.”</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2000" b="0" i="0" u="none" strike="noStrike" cap="none" normalizeH="0" baseline="0" dirty="0">
                          <a:ln>
                            <a:noFill/>
                          </a:ln>
                          <a:solidFill>
                            <a:srgbClr val="333333"/>
                          </a:solidFill>
                          <a:effectLst/>
                          <a:latin typeface="+mn-lt"/>
                          <a:ea typeface="+mn-ea"/>
                          <a:cs typeface="+mn-cs"/>
                        </a:rPr>
                        <a:t>परेशान तथा अपमानित करने वाले</a:t>
                      </a:r>
                      <a:r>
                        <a:rPr kumimoji="0" lang="en-US" sz="2000" b="0" i="0" u="none" strike="noStrike" cap="none" normalizeH="0" baseline="0" dirty="0">
                          <a:ln>
                            <a:noFill/>
                          </a:ln>
                          <a:solidFill>
                            <a:srgbClr val="333333"/>
                          </a:solidFill>
                          <a:effectLst/>
                          <a:latin typeface="+mn-lt"/>
                          <a:ea typeface="+mn-ea"/>
                          <a:cs typeface="+mn-cs"/>
                        </a:rPr>
                        <a:t> </a:t>
                      </a:r>
                      <a:r>
                        <a:rPr kumimoji="0" lang="hi-IN" sz="2000" b="0" i="0" u="none" strike="noStrike" cap="none" normalizeH="0" baseline="0" dirty="0">
                          <a:ln>
                            <a:noFill/>
                          </a:ln>
                          <a:solidFill>
                            <a:srgbClr val="333333"/>
                          </a:solidFill>
                          <a:effectLst/>
                          <a:latin typeface="+mn-lt"/>
                          <a:ea typeface="+mn-ea"/>
                          <a:cs typeface="+mn-cs"/>
                        </a:rPr>
                        <a:t>आवाज़ों का आना</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2000" b="0" i="0" u="none" strike="noStrike" cap="none" normalizeH="0" baseline="0">
                          <a:ln>
                            <a:noFill/>
                          </a:ln>
                          <a:solidFill>
                            <a:srgbClr val="333333"/>
                          </a:solidFill>
                          <a:effectLst/>
                          <a:latin typeface="+mn-lt"/>
                          <a:ea typeface="+mn-ea"/>
                          <a:cs typeface="+mn-cs"/>
                        </a:rPr>
                        <a:t>बड़ाई करने वाली आवाजें आना.</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2000" b="0" i="0" u="none" strike="noStrike" cap="none" normalizeH="0" baseline="0" dirty="0">
                          <a:ln>
                            <a:noFill/>
                          </a:ln>
                          <a:solidFill>
                            <a:srgbClr val="333333"/>
                          </a:solidFill>
                          <a:effectLst/>
                          <a:latin typeface="+mn-lt"/>
                          <a:ea typeface="+mn-ea"/>
                          <a:cs typeface="+mn-cs"/>
                        </a:rPr>
                        <a:t>मनोविकार के बाद: शर्म महसूस करना,</a:t>
                      </a:r>
                      <a:r>
                        <a:rPr kumimoji="0" lang="en-US" sz="2000" b="0" i="0" u="none" strike="noStrike" cap="none" normalizeH="0" baseline="0" dirty="0">
                          <a:ln>
                            <a:noFill/>
                          </a:ln>
                          <a:solidFill>
                            <a:srgbClr val="333333"/>
                          </a:solidFill>
                          <a:effectLst/>
                          <a:latin typeface="+mn-lt"/>
                          <a:ea typeface="+mn-ea"/>
                          <a:cs typeface="+mn-cs"/>
                        </a:rPr>
                        <a:t> </a:t>
                      </a:r>
                      <a:r>
                        <a:rPr kumimoji="0" lang="hi-IN" sz="2000" b="0" i="0" u="none" strike="noStrike" cap="none" normalizeH="0" baseline="0" dirty="0">
                          <a:ln>
                            <a:noFill/>
                          </a:ln>
                          <a:solidFill>
                            <a:srgbClr val="333333"/>
                          </a:solidFill>
                          <a:effectLst/>
                          <a:latin typeface="+mn-lt"/>
                          <a:ea typeface="+mn-ea"/>
                          <a:cs typeface="+mn-cs"/>
                        </a:rPr>
                        <a:t>ऐसा लगना की भविष्य बर्बाद हो गया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2000" b="0" i="0" u="none" strike="noStrike" cap="none" normalizeH="0" baseline="0" dirty="0">
                          <a:ln>
                            <a:noFill/>
                          </a:ln>
                          <a:solidFill>
                            <a:srgbClr val="333333"/>
                          </a:solidFill>
                          <a:effectLst/>
                          <a:latin typeface="+mn-lt"/>
                          <a:ea typeface="+mn-ea"/>
                          <a:cs typeface="+mn-cs"/>
                        </a:rPr>
                        <a:t>व्यामोह के दौरान: शक्ति, महत्व का अहसास</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325370"/>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325370"/>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hi-IN">
                <a:latin typeface="+mn-lt"/>
              </a:rPr>
              <a:t>मेटाकौगनिनटभ प्रनिक्षण 8 – आत्मविश्वास तथा मनोदश</a:t>
            </a:r>
            <a:endParaRPr lang="de-DE">
              <a:latin typeface="+mn-lt"/>
            </a:endParaRPr>
          </a:p>
        </p:txBody>
      </p:sp>
      <p:sp>
        <p:nvSpPr>
          <p:cNvPr id="6" name="Slide Number Placeholder 5"/>
          <p:cNvSpPr>
            <a:spLocks noGrp="1"/>
          </p:cNvSpPr>
          <p:nvPr>
            <p:ph type="sldNum" sz="quarter" idx="12"/>
          </p:nvPr>
        </p:nvSpPr>
        <p:spPr/>
        <p:txBody>
          <a:bodyPr/>
          <a:lstStyle/>
          <a:p>
            <a:fld id="{941B673E-4500-4F1C-B6BE-DA2F57C474F4}" type="slidenum">
              <a:rPr lang="de-DE" altLang="de-DE" smtClean="0">
                <a:latin typeface="+mn-lt"/>
              </a:rPr>
              <a:pPr/>
              <a:t>11</a:t>
            </a:fld>
            <a:endParaRPr lang="de-DE" altLang="de-DE">
              <a:latin typeface="+mn-lt"/>
            </a:endParaRPr>
          </a:p>
        </p:txBody>
      </p:sp>
    </p:spTree>
    <p:extLst>
      <p:ext uri="{BB962C8B-B14F-4D97-AF65-F5344CB8AC3E}">
        <p14:creationId xmlns:p14="http://schemas.microsoft.com/office/powerpoint/2010/main" val="4477676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i-IN" sz="3600">
                <a:solidFill>
                  <a:srgbClr val="004992"/>
                </a:solidFill>
                <a:latin typeface="+mn-lt"/>
                <a:ea typeface="+mn-ea"/>
                <a:cs typeface="+mn-cs"/>
              </a:rPr>
              <a:t>मनोविकार तथा विषाद</a:t>
            </a:r>
            <a:br>
              <a:rPr lang="hi-IN" sz="3600">
                <a:solidFill>
                  <a:srgbClr val="004992"/>
                </a:solidFill>
                <a:latin typeface="+mn-lt"/>
                <a:ea typeface="+mn-ea"/>
                <a:cs typeface="+mn-cs"/>
              </a:rPr>
            </a:br>
            <a:r>
              <a:rPr lang="hi-IN">
                <a:solidFill>
                  <a:srgbClr val="004992"/>
                </a:solidFill>
                <a:latin typeface="+mn-lt"/>
                <a:ea typeface="+mn-ea"/>
                <a:cs typeface="+mn-cs"/>
              </a:rPr>
              <a:t>मनोविकार का आत्म-सम्मान पर प्रभाव</a:t>
            </a:r>
            <a:endParaRPr lang="en-US">
              <a:solidFill>
                <a:srgbClr val="004992"/>
              </a:solidFill>
              <a:latin typeface="+mn-lt"/>
              <a:ea typeface="+mn-ea"/>
              <a:cs typeface="+mn-cs"/>
            </a:endParaRPr>
          </a:p>
        </p:txBody>
      </p:sp>
      <p:sp>
        <p:nvSpPr>
          <p:cNvPr id="5" name="Content Placeholder 4"/>
          <p:cNvSpPr>
            <a:spLocks noGrp="1"/>
          </p:cNvSpPr>
          <p:nvPr>
            <p:ph idx="1"/>
          </p:nvPr>
        </p:nvSpPr>
        <p:spPr>
          <a:xfrm>
            <a:off x="408955" y="2204864"/>
            <a:ext cx="8412480" cy="4248000"/>
          </a:xfrm>
        </p:spPr>
        <p:txBody>
          <a:bodyPr/>
          <a:lstStyle/>
          <a:p>
            <a:pPr lvl="0" defTabSz="914400" fontAlgn="base">
              <a:buClr>
                <a:srgbClr val="004992"/>
              </a:buClr>
            </a:pPr>
            <a:r>
              <a:rPr lang="hi-IN" altLang="de-DE" sz="2000" dirty="0">
                <a:solidFill>
                  <a:srgbClr val="333333"/>
                </a:solidFill>
              </a:rPr>
              <a:t>आत्म-सम्मान पर मनोविकार के </a:t>
            </a:r>
            <a:r>
              <a:rPr lang="hi-IN" altLang="de-DE" sz="2000" b="1" i="1" dirty="0">
                <a:solidFill>
                  <a:srgbClr val="333333"/>
                </a:solidFill>
              </a:rPr>
              <a:t>अल्पकालिक सकारात्मक प्रभाव</a:t>
            </a:r>
            <a:r>
              <a:rPr lang="hi-IN" altLang="de-DE" sz="2000" dirty="0">
                <a:solidFill>
                  <a:srgbClr val="333333"/>
                </a:solidFill>
              </a:rPr>
              <a:t> सामान्यतः </a:t>
            </a:r>
            <a:r>
              <a:rPr lang="hi-IN" altLang="de-DE" sz="2000" b="1" i="1" dirty="0">
                <a:solidFill>
                  <a:srgbClr val="333333"/>
                </a:solidFill>
              </a:rPr>
              <a:t>नकारात्मक प्रभावों</a:t>
            </a:r>
            <a:r>
              <a:rPr lang="hi-IN" altLang="de-DE" sz="2000" dirty="0">
                <a:solidFill>
                  <a:srgbClr val="333333"/>
                </a:solidFill>
              </a:rPr>
              <a:t> के द्वारा जल्द ही समाप्त कर दिए जाते हैं</a:t>
            </a:r>
            <a:r>
              <a:rPr lang="en-US" altLang="de-DE" sz="2000" dirty="0">
                <a:solidFill>
                  <a:srgbClr val="333333"/>
                </a:solidFill>
              </a:rPr>
              <a:t>;</a:t>
            </a:r>
            <a:r>
              <a:rPr lang="hi-IN" altLang="de-DE" sz="2000" dirty="0">
                <a:solidFill>
                  <a:srgbClr val="333333"/>
                </a:solidFill>
              </a:rPr>
              <a:t> उदाहरण के लिए</a:t>
            </a:r>
            <a:r>
              <a:rPr lang="en-US" altLang="de-DE" sz="2000" dirty="0">
                <a:solidFill>
                  <a:srgbClr val="333333"/>
                </a:solidFill>
              </a:rPr>
              <a:t>,</a:t>
            </a:r>
            <a:endParaRPr lang="hi-IN" altLang="de-DE" sz="2000" dirty="0">
              <a:solidFill>
                <a:srgbClr val="333333"/>
              </a:solidFill>
            </a:endParaRPr>
          </a:p>
          <a:p>
            <a:pPr marL="342900" lvl="0" indent="-342900" defTabSz="914400" fontAlgn="base">
              <a:buClr>
                <a:srgbClr val="333333"/>
              </a:buClr>
              <a:buFont typeface="WingDings"/>
              <a:buChar char=""/>
            </a:pPr>
            <a:r>
              <a:rPr lang="hi-IN" altLang="de-DE" sz="2000" dirty="0">
                <a:solidFill>
                  <a:srgbClr val="004992"/>
                </a:solidFill>
              </a:rPr>
              <a:t>क़र्ज़: </a:t>
            </a:r>
            <a:r>
              <a:rPr lang="hi-IN" altLang="de-DE" sz="2000" dirty="0">
                <a:solidFill>
                  <a:srgbClr val="333333"/>
                </a:solidFill>
              </a:rPr>
              <a:t>जब मनोविकार से पीड़ित व्यक्ति स्वयं को बिना किसी आधार के अमीर और प्रसिद्द समझने लगता है.</a:t>
            </a:r>
          </a:p>
          <a:p>
            <a:pPr marL="342900" lvl="0" indent="-342900" defTabSz="914400" fontAlgn="base">
              <a:buClr>
                <a:srgbClr val="000000"/>
              </a:buClr>
              <a:buFont typeface="WingDings"/>
              <a:buChar char=""/>
            </a:pPr>
            <a:r>
              <a:rPr lang="hi-IN" altLang="de-DE" sz="2000" dirty="0">
                <a:solidFill>
                  <a:srgbClr val="004992"/>
                </a:solidFill>
              </a:rPr>
              <a:t>अकेलापन: </a:t>
            </a:r>
            <a:r>
              <a:rPr lang="hi-IN" altLang="de-DE" sz="2000" dirty="0">
                <a:solidFill>
                  <a:srgbClr val="333333"/>
                </a:solidFill>
              </a:rPr>
              <a:t>कुछ दोस्त अपना मुंह मोड़ लेते हैं.</a:t>
            </a:r>
          </a:p>
          <a:p>
            <a:pPr marL="342900" lvl="0" indent="-342900" defTabSz="914400" fontAlgn="base">
              <a:buClr>
                <a:srgbClr val="000000"/>
              </a:buClr>
              <a:buFont typeface="WingDings"/>
              <a:buChar char=""/>
            </a:pPr>
            <a:r>
              <a:rPr lang="hi-IN" altLang="de-DE" sz="2000" dirty="0">
                <a:solidFill>
                  <a:srgbClr val="004992"/>
                </a:solidFill>
              </a:rPr>
              <a:t>कार्य-स्थल: </a:t>
            </a:r>
            <a:r>
              <a:rPr lang="hi-IN" altLang="de-DE" sz="2000" dirty="0">
                <a:solidFill>
                  <a:srgbClr val="333333"/>
                </a:solidFill>
              </a:rPr>
              <a:t>कार्य-स्थल पर अनुपयुक्त व्यवहारों के कारण काम से निकला जाना.</a:t>
            </a:r>
            <a:endParaRPr lang="en-US" altLang="de-DE" sz="2000" dirty="0">
              <a:solidFill>
                <a:srgbClr val="333333"/>
              </a:solidFill>
            </a:endParaRPr>
          </a:p>
          <a:p>
            <a:pPr lvl="0" defTabSz="914400" fontAlgn="base">
              <a:buClr>
                <a:srgbClr val="004992"/>
              </a:buClr>
            </a:pPr>
            <a:r>
              <a:rPr lang="hi-IN" altLang="de-DE" sz="2000" dirty="0">
                <a:solidFill>
                  <a:srgbClr val="004992"/>
                </a:solidFill>
              </a:rPr>
              <a:t>ध्यान रखें की मनोविकार के दौरान दी गयी दवाओं को बिना चिकित्सक के सलाह के छोड़ना इन समस्याओं को पुनः निमंत्रण देना है.</a:t>
            </a:r>
            <a:endParaRPr lang="en-US" sz="2000" dirty="0">
              <a:solidFill>
                <a:srgbClr val="004992"/>
              </a:solidFill>
            </a:endParaRPr>
          </a:p>
        </p:txBody>
      </p:sp>
      <p:pic>
        <p:nvPicPr>
          <p:cNvPr id="8"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hi-IN">
                <a:latin typeface="+mn-lt"/>
              </a:rPr>
              <a:t>मेटाकौगनिनटभ प्रनिक्षण 8 – आत्मविश्वास तथा मनोदश</a:t>
            </a:r>
            <a:endParaRPr lang="de-DE">
              <a:latin typeface="+mn-lt"/>
            </a:endParaRPr>
          </a:p>
        </p:txBody>
      </p:sp>
      <p:sp>
        <p:nvSpPr>
          <p:cNvPr id="9" name="Slide Number Placeholder 8"/>
          <p:cNvSpPr>
            <a:spLocks noGrp="1"/>
          </p:cNvSpPr>
          <p:nvPr>
            <p:ph type="sldNum" sz="quarter" idx="12"/>
          </p:nvPr>
        </p:nvSpPr>
        <p:spPr/>
        <p:txBody>
          <a:bodyPr/>
          <a:lstStyle/>
          <a:p>
            <a:fld id="{DEDBE2DC-AB17-457C-83B3-F52DDBB1AF31}" type="slidenum">
              <a:rPr lang="de-DE" altLang="de-DE" smtClean="0">
                <a:latin typeface="+mn-lt"/>
              </a:rPr>
              <a:pPr/>
              <a:t>12</a:t>
            </a:fld>
            <a:endParaRPr lang="de-DE" altLang="de-DE">
              <a:latin typeface="+mn-l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feld 15"/>
          <p:cNvSpPr txBox="1"/>
          <p:nvPr/>
        </p:nvSpPr>
        <p:spPr>
          <a:xfrm>
            <a:off x="3558224" y="5115160"/>
            <a:ext cx="5761584" cy="1015663"/>
          </a:xfrm>
          <a:prstGeom prst="rect">
            <a:avLst/>
          </a:prstGeom>
          <a:noFill/>
        </p:spPr>
        <p:txBody>
          <a:bodyPr wrap="square" rtlCol="0">
            <a:noAutofit/>
          </a:bodyPr>
          <a:lstStyle/>
          <a:p>
            <a:pPr marL="182558"/>
            <a:r>
              <a:rPr lang="de-DE" dirty="0">
                <a:solidFill>
                  <a:schemeClr val="bg1"/>
                </a:solidFill>
              </a:rPr>
              <a:t>... viele wichtige Erinnerungen gehen ebenfalls verloren </a:t>
            </a:r>
            <a:br>
              <a:rPr lang="de-DE" dirty="0">
                <a:solidFill>
                  <a:schemeClr val="bg1"/>
                </a:solidFill>
              </a:rPr>
            </a:br>
            <a:r>
              <a:rPr lang="de-DE" dirty="0">
                <a:solidFill>
                  <a:schemeClr val="bg1"/>
                </a:solidFill>
              </a:rPr>
              <a:t>(Termine, Urlaubserinnerungen,  Schulwissen ...).</a:t>
            </a:r>
            <a:endParaRPr lang="de-DE" b="1" dirty="0">
              <a:solidFill>
                <a:schemeClr val="bg1"/>
              </a:solidFill>
            </a:endParaRPr>
          </a:p>
        </p:txBody>
      </p:sp>
      <p:sp>
        <p:nvSpPr>
          <p:cNvPr id="21" name="Titel 1">
            <a:extLst>
              <a:ext uri="{FF2B5EF4-FFF2-40B4-BE49-F238E27FC236}">
                <a16:creationId xmlns:a16="http://schemas.microsoft.com/office/drawing/2014/main" id="{2B40BB36-ADDC-7C48-90C6-98C3B159DE6C}"/>
              </a:ext>
            </a:extLst>
          </p:cNvPr>
          <p:cNvSpPr txBox="1">
            <a:spLocks/>
          </p:cNvSpPr>
          <p:nvPr/>
        </p:nvSpPr>
        <p:spPr>
          <a:xfrm>
            <a:off x="0" y="846000"/>
            <a:ext cx="12195175" cy="6012000"/>
          </a:xfrm>
          <a:prstGeom prst="rect">
            <a:avLst/>
          </a:prstGeom>
          <a:solidFill>
            <a:srgbClr val="8BB3CE">
              <a:alpha val="60000"/>
            </a:srgbClr>
          </a:solidFill>
        </p:spPr>
        <p:txBody>
          <a:bodyPr vert="horz" lIns="91440" tIns="45720" rIns="91440" bIns="45720" rtlCol="0" anchor="ctr" anchorCtr="0">
            <a:normAutofit/>
          </a:bodyPr>
          <a:lstStyle/>
          <a:p>
            <a:pPr marL="190500" lvl="0" algn="ctr" defTabSz="914377">
              <a:lnSpc>
                <a:spcPct val="90000"/>
              </a:lnSpc>
              <a:spcBef>
                <a:spcPct val="0"/>
              </a:spcBef>
              <a:defRPr/>
            </a:pPr>
            <a:endParaRPr kumimoji="0" lang="de-DE" sz="3600" b="0" i="0" u="none" strike="noStrike" kern="1200" cap="none" spc="0" normalizeH="0" baseline="0" noProof="0" dirty="0">
              <a:ln>
                <a:noFill/>
              </a:ln>
              <a:effectLst/>
              <a:uLnTx/>
              <a:uFillTx/>
              <a:latin typeface="+mj-lt"/>
              <a:ea typeface="+mj-ea"/>
              <a:cs typeface="+mj-cs"/>
            </a:endParaRPr>
          </a:p>
        </p:txBody>
      </p:sp>
      <p:sp>
        <p:nvSpPr>
          <p:cNvPr id="9" name="object 3"/>
          <p:cNvSpPr/>
          <p:nvPr/>
        </p:nvSpPr>
        <p:spPr>
          <a:xfrm>
            <a:off x="8185819" y="844502"/>
            <a:ext cx="4009357" cy="6007549"/>
          </a:xfrm>
          <a:prstGeom prst="rect">
            <a:avLst/>
          </a:prstGeom>
          <a:blipFill>
            <a:blip r:embed="rId3" cstate="print"/>
            <a:stretch>
              <a:fillRect/>
            </a:stretch>
          </a:blipFill>
        </p:spPr>
        <p:txBody>
          <a:bodyPr wrap="square" lIns="0" tIns="0" rIns="0" bIns="0" rtlCol="0"/>
          <a:lstStyle/>
          <a:p>
            <a:endParaRPr/>
          </a:p>
        </p:txBody>
      </p:sp>
      <p:sp>
        <p:nvSpPr>
          <p:cNvPr id="2" name="Textfeld 1"/>
          <p:cNvSpPr txBox="1"/>
          <p:nvPr/>
        </p:nvSpPr>
        <p:spPr bwMode="gray">
          <a:xfrm>
            <a:off x="8054" y="906432"/>
            <a:ext cx="8177765" cy="5951568"/>
          </a:xfrm>
          <a:prstGeom prst="rect">
            <a:avLst/>
          </a:prstGeom>
          <a:noFill/>
        </p:spPr>
        <p:txBody>
          <a:bodyPr wrap="square" lIns="0" tIns="0" rIns="0" bIns="0" rtlCol="0" anchor="ctr">
            <a:noAutofit/>
          </a:bodyPr>
          <a:lstStyle/>
          <a:p>
            <a:pPr marL="190500" lvl="0" algn="ctr" defTabSz="914377">
              <a:lnSpc>
                <a:spcPct val="90000"/>
              </a:lnSpc>
              <a:defRPr/>
            </a:pPr>
            <a:r>
              <a:rPr lang="hi-IN" sz="3600" dirty="0">
                <a:solidFill>
                  <a:srgbClr val="004992"/>
                </a:solidFill>
              </a:rPr>
              <a:t>विषाद</a:t>
            </a:r>
            <a:r>
              <a:rPr lang="hi-IN" sz="3600" dirty="0">
                <a:solidFill>
                  <a:srgbClr val="333333"/>
                </a:solidFill>
              </a:rPr>
              <a:t> तथा </a:t>
            </a:r>
            <a:r>
              <a:rPr lang="hi-IN" sz="3600" dirty="0">
                <a:solidFill>
                  <a:srgbClr val="004992"/>
                </a:solidFill>
              </a:rPr>
              <a:t>निम्न-आत्मसम्मान </a:t>
            </a:r>
            <a:r>
              <a:rPr lang="hi-IN" sz="3600" dirty="0">
                <a:solidFill>
                  <a:srgbClr val="333333"/>
                </a:solidFill>
              </a:rPr>
              <a:t>से ग्रसित लोगों की आम तौर पर चिंतन-शैली कैसी होती है?</a:t>
            </a:r>
            <a:endParaRPr lang="de-DE" sz="3600" dirty="0">
              <a:solidFill>
                <a:srgbClr val="333333"/>
              </a:solidFill>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8 – आत्मविश्वास तथा मनोदश</a:t>
            </a:r>
            <a:endParaRPr lang="de-DE">
              <a:latin typeface="+mn-lt"/>
            </a:endParaRPr>
          </a:p>
        </p:txBody>
      </p:sp>
      <p:sp>
        <p:nvSpPr>
          <p:cNvPr id="4" name="Slide Number Placeholder 3"/>
          <p:cNvSpPr>
            <a:spLocks noGrp="1"/>
          </p:cNvSpPr>
          <p:nvPr>
            <p:ph type="sldNum" sz="quarter" idx="12"/>
          </p:nvPr>
        </p:nvSpPr>
        <p:spPr/>
        <p:txBody>
          <a:bodyPr/>
          <a:lstStyle/>
          <a:p>
            <a:fld id="{DEDBE2DC-AB17-457C-83B3-F52DDBB1AF31}" type="slidenum">
              <a:rPr lang="de-DE" altLang="de-DE" smtClean="0">
                <a:latin typeface="+mn-lt"/>
              </a:rPr>
              <a:pPr/>
              <a:t>13</a:t>
            </a:fld>
            <a:endParaRPr lang="de-DE" altLang="de-DE">
              <a:latin typeface="+mn-lt"/>
            </a:endParaRPr>
          </a:p>
        </p:txBody>
      </p:sp>
    </p:spTree>
    <p:extLst>
      <p:ext uri="{BB962C8B-B14F-4D97-AF65-F5344CB8AC3E}">
        <p14:creationId xmlns:p14="http://schemas.microsoft.com/office/powerpoint/2010/main" val="13486899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i-IN" altLang="de-DE" sz="3600">
                <a:solidFill>
                  <a:srgbClr val="004992"/>
                </a:solidFill>
                <a:latin typeface="+mn-lt"/>
                <a:ea typeface="+mn-ea"/>
                <a:cs typeface="+mn-cs"/>
              </a:rPr>
              <a:t>1. अति-सामान्यीकरण</a:t>
            </a:r>
            <a:br>
              <a:rPr lang="hi-IN" altLang="de-DE" sz="3600">
                <a:solidFill>
                  <a:srgbClr val="004992"/>
                </a:solidFill>
                <a:latin typeface="+mn-lt"/>
                <a:ea typeface="+mn-ea"/>
                <a:cs typeface="+mn-cs"/>
              </a:rPr>
            </a:br>
            <a:r>
              <a:rPr lang="hi-IN" altLang="de-DE">
                <a:solidFill>
                  <a:srgbClr val="004992"/>
                </a:solidFill>
                <a:latin typeface="+mn-lt"/>
                <a:ea typeface="+mn-ea"/>
                <a:cs typeface="+mn-cs"/>
              </a:rPr>
              <a:t>अधिक वास्तविक तथा सहायक मूल्यांकन क्या होगा?</a:t>
            </a:r>
            <a:endParaRPr lang="de-DE" altLang="de-DE">
              <a:solidFill>
                <a:srgbClr val="004992"/>
              </a:solidFill>
              <a:latin typeface="+mn-lt"/>
              <a:ea typeface="+mn-ea"/>
              <a:cs typeface="+mn-cs"/>
            </a:endParaRPr>
          </a:p>
        </p:txBody>
      </p:sp>
      <p:graphicFrame>
        <p:nvGraphicFramePr>
          <p:cNvPr id="7" name="Group 1027">
            <a:extLst>
              <a:ext uri="{FF2B5EF4-FFF2-40B4-BE49-F238E27FC236}">
                <a16:creationId xmlns:a16="http://schemas.microsoft.com/office/drawing/2014/main" id="{B0CA5927-F8C3-42A8-8D90-2882AC7478B4}"/>
              </a:ext>
            </a:extLst>
          </p:cNvPr>
          <p:cNvGraphicFramePr>
            <a:graphicFrameLocks noGrp="1"/>
          </p:cNvGraphicFramePr>
          <p:nvPr>
            <p:extLst>
              <p:ext uri="{D42A27DB-BD31-4B8C-83A1-F6EECF244321}">
                <p14:modId xmlns:p14="http://schemas.microsoft.com/office/powerpoint/2010/main" val="1006668230"/>
              </p:ext>
            </p:extLst>
          </p:nvPr>
        </p:nvGraphicFramePr>
        <p:xfrm>
          <a:off x="408955" y="2204864"/>
          <a:ext cx="11376000" cy="3505210"/>
        </p:xfrm>
        <a:graphic>
          <a:graphicData uri="http://schemas.openxmlformats.org/drawingml/2006/table">
            <a:tbl>
              <a:tblPr>
                <a:tableStyleId>{21E4AEA4-8DFA-4A89-87EB-49C32662AFE0}</a:tableStyleId>
              </a:tblPr>
              <a:tblGrid>
                <a:gridCol w="4613600">
                  <a:extLst>
                    <a:ext uri="{9D8B030D-6E8A-4147-A177-3AD203B41FA5}">
                      <a16:colId xmlns:a16="http://schemas.microsoft.com/office/drawing/2014/main" val="20000"/>
                    </a:ext>
                  </a:extLst>
                </a:gridCol>
                <a:gridCol w="676240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2000" b="0" i="0" u="none" strike="noStrike" cap="none" normalizeH="0" baseline="0" dirty="0">
                          <a:ln>
                            <a:noFill/>
                          </a:ln>
                          <a:solidFill>
                            <a:srgbClr val="333333"/>
                          </a:solidFill>
                          <a:effectLst/>
                          <a:latin typeface="+mn-lt"/>
                          <a:ea typeface="+mn-ea"/>
                          <a:cs typeface="+mn-cs"/>
                        </a:rPr>
                        <a:t>घटना</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2000" b="1" i="1" u="none" strike="noStrike" cap="none" normalizeH="0" baseline="0" dirty="0">
                          <a:ln>
                            <a:noFill/>
                          </a:ln>
                          <a:solidFill>
                            <a:srgbClr val="333333"/>
                          </a:solidFill>
                          <a:effectLst/>
                          <a:latin typeface="+mn-lt"/>
                          <a:ea typeface="+mn-ea"/>
                          <a:cs typeface="+mn-cs"/>
                        </a:rPr>
                        <a:t>त्रुटिपूर्ण सामान्यीकरण</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2000" b="0" i="0" u="none" strike="noStrike" cap="none" normalizeH="0" baseline="0" dirty="0">
                          <a:ln>
                            <a:noFill/>
                          </a:ln>
                          <a:solidFill>
                            <a:srgbClr val="333333"/>
                          </a:solidFill>
                          <a:effectLst/>
                          <a:latin typeface="+mn-lt"/>
                          <a:ea typeface="+mn-ea"/>
                          <a:cs typeface="+mn-cs"/>
                        </a:rPr>
                        <a:t>सकारात्मक/उपयोगी मूल्यांकन</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1800" b="0" i="0" u="none" strike="noStrike" cap="none" normalizeH="0" baseline="0">
                          <a:ln>
                            <a:noFill/>
                          </a:ln>
                          <a:solidFill>
                            <a:srgbClr val="333333"/>
                          </a:solidFill>
                          <a:effectLst/>
                          <a:latin typeface="+mn-lt"/>
                          <a:ea typeface="+mn-ea"/>
                          <a:cs typeface="+mn-cs"/>
                        </a:rPr>
                        <a:t>आपने अंग्रेज़ी के एक शब्द का गलत प्रयोग किया; आपको एक किताब समझ में नहीं आयी.</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1800" b="1" i="1" u="none" strike="noStrike" cap="none" normalizeH="0" baseline="0">
                          <a:ln>
                            <a:noFill/>
                          </a:ln>
                          <a:solidFill>
                            <a:srgbClr val="333333"/>
                          </a:solidFill>
                          <a:effectLst/>
                          <a:latin typeface="+mn-lt"/>
                          <a:ea typeface="+mn-ea"/>
                          <a:cs typeface="+mn-cs"/>
                        </a:rPr>
                        <a:t>“मैं मूर्ख हूँ”</a:t>
                      </a:r>
                      <a:endParaRPr kumimoji="0" lang="hi-IN" sz="18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1800" b="0" i="0" u="none" strike="noStrike" cap="none" normalizeH="0" baseline="0">
                          <a:ln>
                            <a:noFill/>
                          </a:ln>
                          <a:solidFill>
                            <a:srgbClr val="333333"/>
                          </a:solidFill>
                          <a:effectLst/>
                          <a:latin typeface="+mn-lt"/>
                          <a:ea typeface="+mn-ea"/>
                          <a:cs typeface="+mn-cs"/>
                        </a:rPr>
                        <a:t>परीक्षा में फेल हो गए</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1800" b="1" i="1" u="none" strike="noStrike" cap="none" normalizeH="0" baseline="0">
                          <a:ln>
                            <a:noFill/>
                          </a:ln>
                          <a:solidFill>
                            <a:srgbClr val="333333"/>
                          </a:solidFill>
                          <a:effectLst/>
                          <a:latin typeface="+mn-lt"/>
                          <a:ea typeface="+mn-ea"/>
                          <a:cs typeface="+mn-cs"/>
                        </a:rPr>
                        <a:t>“मैं </a:t>
                      </a:r>
                      <a:r>
                        <a:rPr kumimoji="0" lang="hi-IN" sz="1800" b="1" i="1" u="none" strike="noStrike" cap="none" normalizeH="0" baseline="0" dirty="0">
                          <a:ln>
                            <a:noFill/>
                          </a:ln>
                          <a:solidFill>
                            <a:srgbClr val="333333"/>
                          </a:solidFill>
                          <a:effectLst/>
                          <a:latin typeface="+mn-lt"/>
                          <a:ea typeface="+mn-ea"/>
                          <a:cs typeface="+mn-cs"/>
                        </a:rPr>
                        <a:t>एक हारा हुआ </a:t>
                      </a:r>
                      <a:r>
                        <a:rPr kumimoji="0" lang="hi-IN" sz="1800" b="1" i="1" u="none" strike="noStrike" cap="none" normalizeH="0" baseline="0">
                          <a:ln>
                            <a:noFill/>
                          </a:ln>
                          <a:solidFill>
                            <a:srgbClr val="333333"/>
                          </a:solidFill>
                          <a:effectLst/>
                          <a:latin typeface="+mn-lt"/>
                          <a:ea typeface="+mn-ea"/>
                          <a:cs typeface="+mn-cs"/>
                        </a:rPr>
                        <a:t>इन्सान हूँ”</a:t>
                      </a:r>
                      <a:endParaRPr kumimoji="0" lang="hi-IN" sz="18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1800" b="0" i="0" u="none" strike="noStrike" cap="none" normalizeH="0" baseline="0" dirty="0">
                          <a:ln>
                            <a:noFill/>
                          </a:ln>
                          <a:solidFill>
                            <a:srgbClr val="333333"/>
                          </a:solidFill>
                          <a:effectLst/>
                          <a:latin typeface="+mn-lt"/>
                          <a:ea typeface="+mn-ea"/>
                          <a:cs typeface="+mn-cs"/>
                        </a:rPr>
                        <a:t>वाद-विवाद के दौरान आपकी आलोचना होती है.</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1800" b="1" i="1" u="none" strike="noStrike" cap="none" normalizeH="0" baseline="0">
                          <a:ln>
                            <a:noFill/>
                          </a:ln>
                          <a:solidFill>
                            <a:srgbClr val="333333"/>
                          </a:solidFill>
                          <a:effectLst/>
                          <a:latin typeface="+mn-lt"/>
                          <a:ea typeface="+mn-ea"/>
                          <a:cs typeface="+mn-cs"/>
                        </a:rPr>
                        <a:t>“मैं अनुपयोगी हूँ”</a:t>
                      </a:r>
                      <a:endParaRPr kumimoji="0" lang="hi-IN" sz="18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1800" b="0" i="0" u="none" strike="noStrike" cap="none" normalizeH="0" baseline="0" dirty="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4" name="Footer Placeholder 3"/>
          <p:cNvSpPr>
            <a:spLocks noGrp="1"/>
          </p:cNvSpPr>
          <p:nvPr>
            <p:ph type="ftr" sz="quarter" idx="11"/>
          </p:nvPr>
        </p:nvSpPr>
        <p:spPr/>
        <p:txBody>
          <a:bodyPr/>
          <a:lstStyle/>
          <a:p>
            <a:pPr>
              <a:defRPr/>
            </a:pPr>
            <a:r>
              <a:rPr lang="hi-IN">
                <a:latin typeface="+mn-lt"/>
              </a:rPr>
              <a:t>मेटाकौगनिनटभ प्रनिक्षण 8 – आत्मविश्वास तथा मनोदश</a:t>
            </a:r>
            <a:endParaRPr lang="de-DE">
              <a:latin typeface="+mn-lt"/>
            </a:endParaRPr>
          </a:p>
        </p:txBody>
      </p:sp>
      <p:sp>
        <p:nvSpPr>
          <p:cNvPr id="5" name="Slide Number Placeholder 4"/>
          <p:cNvSpPr>
            <a:spLocks noGrp="1"/>
          </p:cNvSpPr>
          <p:nvPr>
            <p:ph type="sldNum" sz="quarter" idx="12"/>
          </p:nvPr>
        </p:nvSpPr>
        <p:spPr/>
        <p:txBody>
          <a:bodyPr/>
          <a:lstStyle/>
          <a:p>
            <a:fld id="{941B673E-4500-4F1C-B6BE-DA2F57C474F4}" type="slidenum">
              <a:rPr lang="de-DE" altLang="de-DE" smtClean="0">
                <a:latin typeface="+mn-lt"/>
              </a:rPr>
              <a:pPr/>
              <a:t>14</a:t>
            </a:fld>
            <a:endParaRPr lang="de-DE" altLang="de-DE">
              <a:latin typeface="+mn-l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i-IN" altLang="de-DE" sz="3600">
                <a:solidFill>
                  <a:srgbClr val="004992"/>
                </a:solidFill>
                <a:latin typeface="+mn-lt"/>
                <a:ea typeface="+mn-ea"/>
                <a:cs typeface="+mn-cs"/>
              </a:rPr>
              <a:t>1. अति-सामान्यीकरण</a:t>
            </a:r>
            <a:br>
              <a:rPr lang="hi-IN" altLang="de-DE" sz="3600">
                <a:solidFill>
                  <a:srgbClr val="004992"/>
                </a:solidFill>
                <a:latin typeface="+mn-lt"/>
                <a:ea typeface="+mn-ea"/>
                <a:cs typeface="+mn-cs"/>
              </a:rPr>
            </a:br>
            <a:r>
              <a:rPr lang="hi-IN" altLang="de-DE">
                <a:solidFill>
                  <a:srgbClr val="004992"/>
                </a:solidFill>
                <a:latin typeface="+mn-lt"/>
                <a:ea typeface="+mn-ea"/>
                <a:cs typeface="+mn-cs"/>
              </a:rPr>
              <a:t>अधिक वास्तविक तथा सहायक मूल्यांकन क्या होगा?</a:t>
            </a:r>
            <a:endParaRPr lang="de-DE" altLang="de-DE">
              <a:solidFill>
                <a:srgbClr val="004992"/>
              </a:solidFill>
              <a:latin typeface="+mn-lt"/>
              <a:ea typeface="+mn-ea"/>
              <a:cs typeface="+mn-cs"/>
            </a:endParaRPr>
          </a:p>
        </p:txBody>
      </p:sp>
      <p:graphicFrame>
        <p:nvGraphicFramePr>
          <p:cNvPr id="7" name="Group 1027">
            <a:extLst>
              <a:ext uri="{FF2B5EF4-FFF2-40B4-BE49-F238E27FC236}">
                <a16:creationId xmlns:a16="http://schemas.microsoft.com/office/drawing/2014/main" id="{B0CA5927-F8C3-42A8-8D90-2882AC7478B4}"/>
              </a:ext>
            </a:extLst>
          </p:cNvPr>
          <p:cNvGraphicFramePr>
            <a:graphicFrameLocks noGrp="1"/>
          </p:cNvGraphicFramePr>
          <p:nvPr>
            <p:extLst>
              <p:ext uri="{D42A27DB-BD31-4B8C-83A1-F6EECF244321}">
                <p14:modId xmlns:p14="http://schemas.microsoft.com/office/powerpoint/2010/main" val="2217448358"/>
              </p:ext>
            </p:extLst>
          </p:nvPr>
        </p:nvGraphicFramePr>
        <p:xfrm>
          <a:off x="408955" y="2204864"/>
          <a:ext cx="11376000" cy="3505210"/>
        </p:xfrm>
        <a:graphic>
          <a:graphicData uri="http://schemas.openxmlformats.org/drawingml/2006/table">
            <a:tbl>
              <a:tblPr>
                <a:tableStyleId>{21E4AEA4-8DFA-4A89-87EB-49C32662AFE0}</a:tableStyleId>
              </a:tblPr>
              <a:tblGrid>
                <a:gridCol w="4613600">
                  <a:extLst>
                    <a:ext uri="{9D8B030D-6E8A-4147-A177-3AD203B41FA5}">
                      <a16:colId xmlns:a16="http://schemas.microsoft.com/office/drawing/2014/main" val="20000"/>
                    </a:ext>
                  </a:extLst>
                </a:gridCol>
                <a:gridCol w="676240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2000" b="0" i="0" u="none" strike="noStrike" cap="none" normalizeH="0" baseline="0" dirty="0">
                          <a:ln>
                            <a:noFill/>
                          </a:ln>
                          <a:solidFill>
                            <a:srgbClr val="333333"/>
                          </a:solidFill>
                          <a:effectLst/>
                          <a:latin typeface="+mn-lt"/>
                          <a:ea typeface="+mn-ea"/>
                          <a:cs typeface="+mn-cs"/>
                        </a:rPr>
                        <a:t>घटना</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2000" b="1" i="1" u="none" strike="noStrike" cap="none" normalizeH="0" baseline="0" dirty="0">
                          <a:ln>
                            <a:noFill/>
                          </a:ln>
                          <a:solidFill>
                            <a:srgbClr val="333333"/>
                          </a:solidFill>
                          <a:effectLst/>
                          <a:latin typeface="+mn-lt"/>
                          <a:ea typeface="+mn-ea"/>
                          <a:cs typeface="+mn-cs"/>
                        </a:rPr>
                        <a:t>त्रुटिपूर्ण सामान्यीकरण</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2000" b="0" i="0" u="none" strike="noStrike" cap="none" normalizeH="0" baseline="0" dirty="0">
                          <a:ln>
                            <a:noFill/>
                          </a:ln>
                          <a:solidFill>
                            <a:srgbClr val="333333"/>
                          </a:solidFill>
                          <a:effectLst/>
                          <a:latin typeface="+mn-lt"/>
                          <a:ea typeface="+mn-ea"/>
                          <a:cs typeface="+mn-cs"/>
                        </a:rPr>
                        <a:t>सकारात्मक/उपयोगी मूल्यांकन</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1800" b="0" i="0" u="none" strike="noStrike" cap="none" normalizeH="0" baseline="0">
                          <a:ln>
                            <a:noFill/>
                          </a:ln>
                          <a:solidFill>
                            <a:srgbClr val="333333"/>
                          </a:solidFill>
                          <a:effectLst/>
                          <a:latin typeface="+mn-lt"/>
                          <a:ea typeface="+mn-ea"/>
                          <a:cs typeface="+mn-cs"/>
                        </a:rPr>
                        <a:t>आपने अंग्रेज़ी के एक शब्द का गलत प्रयोग किया; आपको एक किताब समझ में नहीं आयी.</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1800" b="1" i="1" u="none" strike="noStrike" cap="none" normalizeH="0" baseline="0" dirty="0">
                          <a:ln>
                            <a:noFill/>
                          </a:ln>
                          <a:solidFill>
                            <a:srgbClr val="333333"/>
                          </a:solidFill>
                          <a:effectLst/>
                          <a:latin typeface="+mn-lt"/>
                          <a:ea typeface="+mn-ea"/>
                          <a:cs typeface="+mn-cs"/>
                        </a:rPr>
                        <a:t>“मैं मूर्ख हूँ”</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1800" b="0" i="0" u="none" strike="noStrike" cap="none" normalizeH="0" baseline="0" dirty="0">
                          <a:ln>
                            <a:noFill/>
                          </a:ln>
                          <a:solidFill>
                            <a:srgbClr val="333333"/>
                          </a:solidFill>
                          <a:effectLst/>
                          <a:latin typeface="+mn-lt"/>
                          <a:ea typeface="+mn-ea"/>
                          <a:cs typeface="+mn-cs"/>
                        </a:rPr>
                        <a:t>“कोई पूर्ण नहीं होता”</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1800" b="0" i="0" u="none" strike="noStrike" cap="none" normalizeH="0" baseline="0" dirty="0">
                          <a:ln>
                            <a:noFill/>
                          </a:ln>
                          <a:solidFill>
                            <a:srgbClr val="333333"/>
                          </a:solidFill>
                          <a:effectLst/>
                          <a:latin typeface="+mn-lt"/>
                          <a:ea typeface="+mn-ea"/>
                          <a:cs typeface="+mn-cs"/>
                        </a:rPr>
                        <a:t>“क्या मैं सचमुच यह किताब पढना चाहता हूँ”</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1800" b="0" i="0" u="none" strike="noStrike" cap="none" normalizeH="0" baseline="0">
                          <a:ln>
                            <a:noFill/>
                          </a:ln>
                          <a:solidFill>
                            <a:srgbClr val="333333"/>
                          </a:solidFill>
                          <a:effectLst/>
                          <a:latin typeface="+mn-lt"/>
                          <a:ea typeface="+mn-ea"/>
                          <a:cs typeface="+mn-cs"/>
                        </a:rPr>
                        <a:t>परीक्षा में फेल हो गए</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1800" b="1" i="1" u="none" strike="noStrike" cap="none" normalizeH="0" baseline="0">
                          <a:ln>
                            <a:noFill/>
                          </a:ln>
                          <a:solidFill>
                            <a:srgbClr val="333333"/>
                          </a:solidFill>
                          <a:effectLst/>
                          <a:latin typeface="+mn-lt"/>
                          <a:ea typeface="+mn-ea"/>
                          <a:cs typeface="+mn-cs"/>
                        </a:rPr>
                        <a:t>“मैं </a:t>
                      </a:r>
                      <a:r>
                        <a:rPr kumimoji="0" lang="hi-IN" sz="1800" b="1" i="1" u="none" strike="noStrike" cap="none" normalizeH="0" baseline="0" dirty="0">
                          <a:ln>
                            <a:noFill/>
                          </a:ln>
                          <a:solidFill>
                            <a:srgbClr val="333333"/>
                          </a:solidFill>
                          <a:effectLst/>
                          <a:latin typeface="+mn-lt"/>
                          <a:ea typeface="+mn-ea"/>
                          <a:cs typeface="+mn-cs"/>
                        </a:rPr>
                        <a:t>एक हारा हुआ </a:t>
                      </a:r>
                      <a:r>
                        <a:rPr kumimoji="0" lang="hi-IN" sz="1800" b="1" i="1" u="none" strike="noStrike" cap="none" normalizeH="0" baseline="0">
                          <a:ln>
                            <a:noFill/>
                          </a:ln>
                          <a:solidFill>
                            <a:srgbClr val="333333"/>
                          </a:solidFill>
                          <a:effectLst/>
                          <a:latin typeface="+mn-lt"/>
                          <a:ea typeface="+mn-ea"/>
                          <a:cs typeface="+mn-cs"/>
                        </a:rPr>
                        <a:t>इन्सान हूँ”</a:t>
                      </a:r>
                      <a:endParaRPr kumimoji="0" lang="hi-IN" sz="18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1800" b="0" i="0" u="none" strike="noStrike" cap="none" normalizeH="0" baseline="0">
                          <a:ln>
                            <a:noFill/>
                          </a:ln>
                          <a:solidFill>
                            <a:srgbClr val="333333"/>
                          </a:solidFill>
                          <a:effectLst/>
                          <a:latin typeface="+mn-lt"/>
                          <a:ea typeface="+mn-ea"/>
                          <a:cs typeface="+mn-cs"/>
                        </a:rPr>
                        <a:t>“अगली </a:t>
                      </a:r>
                      <a:r>
                        <a:rPr kumimoji="0" lang="hi-IN" sz="1800" b="0" i="0" u="none" strike="noStrike" cap="none" normalizeH="0" baseline="0" dirty="0">
                          <a:ln>
                            <a:noFill/>
                          </a:ln>
                          <a:solidFill>
                            <a:srgbClr val="333333"/>
                          </a:solidFill>
                          <a:effectLst/>
                          <a:latin typeface="+mn-lt"/>
                          <a:ea typeface="+mn-ea"/>
                          <a:cs typeface="+mn-cs"/>
                        </a:rPr>
                        <a:t>बार मैं अधिक </a:t>
                      </a:r>
                      <a:r>
                        <a:rPr kumimoji="0" lang="hi-IN" sz="1800" b="0" i="0" u="none" strike="noStrike" cap="none" normalizeH="0" baseline="0">
                          <a:ln>
                            <a:noFill/>
                          </a:ln>
                          <a:solidFill>
                            <a:srgbClr val="333333"/>
                          </a:solidFill>
                          <a:effectLst/>
                          <a:latin typeface="+mn-lt"/>
                          <a:ea typeface="+mn-ea"/>
                          <a:cs typeface="+mn-cs"/>
                        </a:rPr>
                        <a:t>मेहनत करूंगा”</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1800" b="0" i="0" u="none" strike="noStrike" cap="none" normalizeH="0" baseline="0" dirty="0">
                          <a:ln>
                            <a:noFill/>
                          </a:ln>
                          <a:solidFill>
                            <a:srgbClr val="333333"/>
                          </a:solidFill>
                          <a:effectLst/>
                          <a:latin typeface="+mn-lt"/>
                          <a:ea typeface="+mn-ea"/>
                          <a:cs typeface="+mn-cs"/>
                        </a:rPr>
                        <a:t>वाद-विवाद के दौरान आपकी आलोचना होती है.</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1800" b="1" i="1" u="none" strike="noStrike" cap="none" normalizeH="0" baseline="0">
                          <a:ln>
                            <a:noFill/>
                          </a:ln>
                          <a:solidFill>
                            <a:srgbClr val="333333"/>
                          </a:solidFill>
                          <a:effectLst/>
                          <a:latin typeface="+mn-lt"/>
                          <a:ea typeface="+mn-ea"/>
                          <a:cs typeface="+mn-cs"/>
                        </a:rPr>
                        <a:t>“मैं अनुपयोगी हूँ”</a:t>
                      </a:r>
                      <a:endParaRPr kumimoji="0" lang="hi-IN" sz="18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1800" b="0" i="0" u="none" strike="noStrike" cap="none" normalizeH="0" baseline="0">
                          <a:ln>
                            <a:noFill/>
                          </a:ln>
                          <a:solidFill>
                            <a:srgbClr val="333333"/>
                          </a:solidFill>
                          <a:effectLst/>
                          <a:latin typeface="+mn-lt"/>
                          <a:ea typeface="+mn-ea"/>
                          <a:cs typeface="+mn-cs"/>
                        </a:rPr>
                        <a:t>“शायद </a:t>
                      </a:r>
                      <a:r>
                        <a:rPr kumimoji="0" lang="hi-IN" sz="1800" b="0" i="0" u="none" strike="noStrike" cap="none" normalizeH="0" baseline="0" dirty="0">
                          <a:ln>
                            <a:noFill/>
                          </a:ln>
                          <a:solidFill>
                            <a:srgbClr val="333333"/>
                          </a:solidFill>
                          <a:effectLst/>
                          <a:latin typeface="+mn-lt"/>
                          <a:ea typeface="+mn-ea"/>
                          <a:cs typeface="+mn-cs"/>
                        </a:rPr>
                        <a:t>दूसरा व्यक्ति सही है, इस प्रकार शायद मैं कुछ </a:t>
                      </a:r>
                      <a:r>
                        <a:rPr kumimoji="0" lang="hi-IN" sz="1800" b="0" i="0" u="none" strike="noStrike" cap="none" normalizeH="0" baseline="0">
                          <a:ln>
                            <a:noFill/>
                          </a:ln>
                          <a:solidFill>
                            <a:srgbClr val="333333"/>
                          </a:solidFill>
                          <a:effectLst/>
                          <a:latin typeface="+mn-lt"/>
                          <a:ea typeface="+mn-ea"/>
                          <a:cs typeface="+mn-cs"/>
                        </a:rPr>
                        <a:t>और सीखूं”</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4" name="Footer Placeholder 3"/>
          <p:cNvSpPr>
            <a:spLocks noGrp="1"/>
          </p:cNvSpPr>
          <p:nvPr>
            <p:ph type="ftr" sz="quarter" idx="11"/>
          </p:nvPr>
        </p:nvSpPr>
        <p:spPr/>
        <p:txBody>
          <a:bodyPr/>
          <a:lstStyle/>
          <a:p>
            <a:pPr>
              <a:defRPr/>
            </a:pPr>
            <a:r>
              <a:rPr lang="hi-IN">
                <a:latin typeface="+mn-lt"/>
              </a:rPr>
              <a:t>मेटाकौगनिनटभ प्रनिक्षण 8 – आत्मविश्वास तथा मनोदश</a:t>
            </a:r>
            <a:endParaRPr lang="de-DE">
              <a:latin typeface="+mn-lt"/>
            </a:endParaRPr>
          </a:p>
        </p:txBody>
      </p:sp>
      <p:sp>
        <p:nvSpPr>
          <p:cNvPr id="5" name="Slide Number Placeholder 4"/>
          <p:cNvSpPr>
            <a:spLocks noGrp="1"/>
          </p:cNvSpPr>
          <p:nvPr>
            <p:ph type="sldNum" sz="quarter" idx="12"/>
          </p:nvPr>
        </p:nvSpPr>
        <p:spPr/>
        <p:txBody>
          <a:bodyPr/>
          <a:lstStyle/>
          <a:p>
            <a:fld id="{941B673E-4500-4F1C-B6BE-DA2F57C474F4}" type="slidenum">
              <a:rPr lang="de-DE" altLang="de-DE" smtClean="0">
                <a:latin typeface="+mn-lt"/>
              </a:rPr>
              <a:pPr/>
              <a:t>15</a:t>
            </a:fld>
            <a:endParaRPr lang="de-DE" altLang="de-DE">
              <a:latin typeface="+mn-lt"/>
            </a:endParaRPr>
          </a:p>
        </p:txBody>
      </p:sp>
    </p:spTree>
    <p:extLst>
      <p:ext uri="{BB962C8B-B14F-4D97-AF65-F5344CB8AC3E}">
        <p14:creationId xmlns:p14="http://schemas.microsoft.com/office/powerpoint/2010/main" val="26094940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i-IN" altLang="de-DE" sz="3600">
                <a:solidFill>
                  <a:srgbClr val="004992"/>
                </a:solidFill>
                <a:latin typeface="+mn-lt"/>
                <a:ea typeface="+mn-ea"/>
                <a:cs typeface="+mn-cs"/>
              </a:rPr>
              <a:t>1. अति-सामान्यीकरण</a:t>
            </a:r>
            <a:br>
              <a:rPr lang="hi-IN" altLang="de-DE" sz="3600">
                <a:solidFill>
                  <a:srgbClr val="004992"/>
                </a:solidFill>
                <a:latin typeface="+mn-lt"/>
                <a:ea typeface="+mn-ea"/>
                <a:cs typeface="+mn-cs"/>
              </a:rPr>
            </a:br>
            <a:r>
              <a:rPr lang="hi-IN" altLang="de-DE">
                <a:solidFill>
                  <a:srgbClr val="004992"/>
                </a:solidFill>
                <a:latin typeface="+mn-lt"/>
                <a:ea typeface="+mn-ea"/>
                <a:cs typeface="+mn-cs"/>
              </a:rPr>
              <a:t>अधिक वास्तविक तथा सहायक मूल्यांकन क्या होगा?</a:t>
            </a:r>
            <a:endParaRPr lang="de-DE" altLang="de-DE">
              <a:solidFill>
                <a:srgbClr val="004992"/>
              </a:solidFill>
              <a:latin typeface="+mn-lt"/>
              <a:ea typeface="+mn-ea"/>
              <a:cs typeface="+mn-cs"/>
            </a:endParaRPr>
          </a:p>
        </p:txBody>
      </p:sp>
      <p:sp>
        <p:nvSpPr>
          <p:cNvPr id="17428" name="Rectangle 20"/>
          <p:cNvSpPr>
            <a:spLocks noChangeArrowheads="1"/>
          </p:cNvSpPr>
          <p:nvPr/>
        </p:nvSpPr>
        <p:spPr bwMode="auto">
          <a:xfrm>
            <a:off x="408955" y="5957272"/>
            <a:ext cx="1137600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eaLnBrk="0" hangingPunct="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eaLnBrk="0" hangingPunct="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eaLnBrk="1" hangingPunct="1">
              <a:spcBef>
                <a:spcPts val="1200"/>
              </a:spcBef>
              <a:buFont typeface="Wingdings" panose="05000000000000000000" pitchFamily="2" charset="2"/>
              <a:buNone/>
            </a:pPr>
            <a:r>
              <a:rPr lang="hi-IN" altLang="de-DE" sz="1800" b="0" dirty="0">
                <a:solidFill>
                  <a:srgbClr val="004992"/>
                </a:solidFill>
                <a:latin typeface="+mn-lt"/>
              </a:rPr>
              <a:t>गलतियाँ होने दें!: </a:t>
            </a:r>
            <a:r>
              <a:rPr lang="hi-IN" altLang="de-DE" sz="1800" b="0" dirty="0">
                <a:solidFill>
                  <a:srgbClr val="333333"/>
                </a:solidFill>
                <a:latin typeface="+mn-lt"/>
              </a:rPr>
              <a:t>कोई अपने आप में पूर्ण नहीं होता! अगर आप हकलाते हैं तो इसका यह मतलब नहीं की आप अपने आप को प्रस्तुत नहीं कर सकते हैं. अगर आप कभी-कभी गलती करते हैं तो इसका यह मतलब नहीं की आप मूर्ख हैं. </a:t>
            </a:r>
            <a:endParaRPr lang="en-US" altLang="de-DE" sz="1800" b="0" dirty="0">
              <a:solidFill>
                <a:srgbClr val="333333"/>
              </a:solidFill>
              <a:latin typeface="+mn-lt"/>
            </a:endParaRPr>
          </a:p>
        </p:txBody>
      </p:sp>
      <p:graphicFrame>
        <p:nvGraphicFramePr>
          <p:cNvPr id="7" name="Group 1027">
            <a:extLst>
              <a:ext uri="{FF2B5EF4-FFF2-40B4-BE49-F238E27FC236}">
                <a16:creationId xmlns:a16="http://schemas.microsoft.com/office/drawing/2014/main" id="{B0CA5927-F8C3-42A8-8D90-2882AC7478B4}"/>
              </a:ext>
            </a:extLst>
          </p:cNvPr>
          <p:cNvGraphicFramePr>
            <a:graphicFrameLocks noGrp="1"/>
          </p:cNvGraphicFramePr>
          <p:nvPr>
            <p:extLst>
              <p:ext uri="{D42A27DB-BD31-4B8C-83A1-F6EECF244321}">
                <p14:modId xmlns:p14="http://schemas.microsoft.com/office/powerpoint/2010/main" val="1785710580"/>
              </p:ext>
            </p:extLst>
          </p:nvPr>
        </p:nvGraphicFramePr>
        <p:xfrm>
          <a:off x="408955" y="2204864"/>
          <a:ext cx="11376000" cy="3505210"/>
        </p:xfrm>
        <a:graphic>
          <a:graphicData uri="http://schemas.openxmlformats.org/drawingml/2006/table">
            <a:tbl>
              <a:tblPr>
                <a:tableStyleId>{21E4AEA4-8DFA-4A89-87EB-49C32662AFE0}</a:tableStyleId>
              </a:tblPr>
              <a:tblGrid>
                <a:gridCol w="4613600">
                  <a:extLst>
                    <a:ext uri="{9D8B030D-6E8A-4147-A177-3AD203B41FA5}">
                      <a16:colId xmlns:a16="http://schemas.microsoft.com/office/drawing/2014/main" val="20000"/>
                    </a:ext>
                  </a:extLst>
                </a:gridCol>
                <a:gridCol w="676240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2000" b="0" i="0" u="none" strike="noStrike" cap="none" normalizeH="0" baseline="0" dirty="0">
                          <a:ln>
                            <a:noFill/>
                          </a:ln>
                          <a:solidFill>
                            <a:srgbClr val="333333"/>
                          </a:solidFill>
                          <a:effectLst/>
                          <a:latin typeface="+mn-lt"/>
                          <a:ea typeface="+mn-ea"/>
                          <a:cs typeface="+mn-cs"/>
                        </a:rPr>
                        <a:t>घटना</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2000" b="1" i="1" u="none" strike="noStrike" cap="none" normalizeH="0" baseline="0" dirty="0">
                          <a:ln>
                            <a:noFill/>
                          </a:ln>
                          <a:solidFill>
                            <a:srgbClr val="333333"/>
                          </a:solidFill>
                          <a:effectLst/>
                          <a:latin typeface="+mn-lt"/>
                          <a:ea typeface="+mn-ea"/>
                          <a:cs typeface="+mn-cs"/>
                        </a:rPr>
                        <a:t>त्रुटिपूर्ण सामान्यीकरण</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2000" b="0" i="0" u="none" strike="noStrike" cap="none" normalizeH="0" baseline="0" dirty="0">
                          <a:ln>
                            <a:noFill/>
                          </a:ln>
                          <a:solidFill>
                            <a:srgbClr val="333333"/>
                          </a:solidFill>
                          <a:effectLst/>
                          <a:latin typeface="+mn-lt"/>
                          <a:ea typeface="+mn-ea"/>
                          <a:cs typeface="+mn-cs"/>
                        </a:rPr>
                        <a:t>सकारात्मक/उपयोगी मूल्यांकन</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1800" b="0" i="0" u="none" strike="noStrike" cap="none" normalizeH="0" baseline="0">
                          <a:ln>
                            <a:noFill/>
                          </a:ln>
                          <a:solidFill>
                            <a:srgbClr val="333333"/>
                          </a:solidFill>
                          <a:effectLst/>
                          <a:latin typeface="+mn-lt"/>
                          <a:ea typeface="+mn-ea"/>
                          <a:cs typeface="+mn-cs"/>
                        </a:rPr>
                        <a:t>आपने अंग्रेज़ी के एक शब्द का गलत प्रयोग किया; आपको एक किताब समझ में नहीं आयी.</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1800" b="1" i="1" u="none" strike="noStrike" cap="none" normalizeH="0" baseline="0" dirty="0">
                          <a:ln>
                            <a:noFill/>
                          </a:ln>
                          <a:solidFill>
                            <a:srgbClr val="333333"/>
                          </a:solidFill>
                          <a:effectLst/>
                          <a:latin typeface="+mn-lt"/>
                          <a:ea typeface="+mn-ea"/>
                          <a:cs typeface="+mn-cs"/>
                        </a:rPr>
                        <a:t>“मैं मूर्ख हूँ”</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1800" b="0" i="0" u="none" strike="noStrike" cap="none" normalizeH="0" baseline="0" dirty="0">
                          <a:ln>
                            <a:noFill/>
                          </a:ln>
                          <a:solidFill>
                            <a:srgbClr val="333333"/>
                          </a:solidFill>
                          <a:effectLst/>
                          <a:latin typeface="+mn-lt"/>
                          <a:ea typeface="+mn-ea"/>
                          <a:cs typeface="+mn-cs"/>
                        </a:rPr>
                        <a:t>“कोई पूर्ण नहीं होता”</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1800" b="0" i="0" u="none" strike="noStrike" cap="none" normalizeH="0" baseline="0" dirty="0">
                          <a:ln>
                            <a:noFill/>
                          </a:ln>
                          <a:solidFill>
                            <a:srgbClr val="333333"/>
                          </a:solidFill>
                          <a:effectLst/>
                          <a:latin typeface="+mn-lt"/>
                          <a:ea typeface="+mn-ea"/>
                          <a:cs typeface="+mn-cs"/>
                        </a:rPr>
                        <a:t>“क्या मैं सचमुच यह किताब पढना चाहता हूँ”</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1800" b="0" i="0" u="none" strike="noStrike" cap="none" normalizeH="0" baseline="0">
                          <a:ln>
                            <a:noFill/>
                          </a:ln>
                          <a:solidFill>
                            <a:srgbClr val="333333"/>
                          </a:solidFill>
                          <a:effectLst/>
                          <a:latin typeface="+mn-lt"/>
                          <a:ea typeface="+mn-ea"/>
                          <a:cs typeface="+mn-cs"/>
                        </a:rPr>
                        <a:t>परीक्षा में फेल हो गए</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1800" b="1" i="1" u="none" strike="noStrike" cap="none" normalizeH="0" baseline="0">
                          <a:ln>
                            <a:noFill/>
                          </a:ln>
                          <a:solidFill>
                            <a:srgbClr val="333333"/>
                          </a:solidFill>
                          <a:effectLst/>
                          <a:latin typeface="+mn-lt"/>
                          <a:ea typeface="+mn-ea"/>
                          <a:cs typeface="+mn-cs"/>
                        </a:rPr>
                        <a:t>“मैं </a:t>
                      </a:r>
                      <a:r>
                        <a:rPr kumimoji="0" lang="hi-IN" sz="1800" b="1" i="1" u="none" strike="noStrike" cap="none" normalizeH="0" baseline="0" dirty="0">
                          <a:ln>
                            <a:noFill/>
                          </a:ln>
                          <a:solidFill>
                            <a:srgbClr val="333333"/>
                          </a:solidFill>
                          <a:effectLst/>
                          <a:latin typeface="+mn-lt"/>
                          <a:ea typeface="+mn-ea"/>
                          <a:cs typeface="+mn-cs"/>
                        </a:rPr>
                        <a:t>एक हारा हुआ </a:t>
                      </a:r>
                      <a:r>
                        <a:rPr kumimoji="0" lang="hi-IN" sz="1800" b="1" i="1" u="none" strike="noStrike" cap="none" normalizeH="0" baseline="0">
                          <a:ln>
                            <a:noFill/>
                          </a:ln>
                          <a:solidFill>
                            <a:srgbClr val="333333"/>
                          </a:solidFill>
                          <a:effectLst/>
                          <a:latin typeface="+mn-lt"/>
                          <a:ea typeface="+mn-ea"/>
                          <a:cs typeface="+mn-cs"/>
                        </a:rPr>
                        <a:t>इन्सान हूँ”</a:t>
                      </a:r>
                      <a:endParaRPr kumimoji="0" lang="hi-IN" sz="18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1800" b="0" i="0" u="none" strike="noStrike" cap="none" normalizeH="0" baseline="0">
                          <a:ln>
                            <a:noFill/>
                          </a:ln>
                          <a:solidFill>
                            <a:srgbClr val="333333"/>
                          </a:solidFill>
                          <a:effectLst/>
                          <a:latin typeface="+mn-lt"/>
                          <a:ea typeface="+mn-ea"/>
                          <a:cs typeface="+mn-cs"/>
                        </a:rPr>
                        <a:t>“अगली </a:t>
                      </a:r>
                      <a:r>
                        <a:rPr kumimoji="0" lang="hi-IN" sz="1800" b="0" i="0" u="none" strike="noStrike" cap="none" normalizeH="0" baseline="0" dirty="0">
                          <a:ln>
                            <a:noFill/>
                          </a:ln>
                          <a:solidFill>
                            <a:srgbClr val="333333"/>
                          </a:solidFill>
                          <a:effectLst/>
                          <a:latin typeface="+mn-lt"/>
                          <a:ea typeface="+mn-ea"/>
                          <a:cs typeface="+mn-cs"/>
                        </a:rPr>
                        <a:t>बार मैं अधिक </a:t>
                      </a:r>
                      <a:r>
                        <a:rPr kumimoji="0" lang="hi-IN" sz="1800" b="0" i="0" u="none" strike="noStrike" cap="none" normalizeH="0" baseline="0">
                          <a:ln>
                            <a:noFill/>
                          </a:ln>
                          <a:solidFill>
                            <a:srgbClr val="333333"/>
                          </a:solidFill>
                          <a:effectLst/>
                          <a:latin typeface="+mn-lt"/>
                          <a:ea typeface="+mn-ea"/>
                          <a:cs typeface="+mn-cs"/>
                        </a:rPr>
                        <a:t>मेहनत करूंगा”</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1800" b="0" i="0" u="none" strike="noStrike" cap="none" normalizeH="0" baseline="0" dirty="0">
                          <a:ln>
                            <a:noFill/>
                          </a:ln>
                          <a:solidFill>
                            <a:srgbClr val="333333"/>
                          </a:solidFill>
                          <a:effectLst/>
                          <a:latin typeface="+mn-lt"/>
                          <a:ea typeface="+mn-ea"/>
                          <a:cs typeface="+mn-cs"/>
                        </a:rPr>
                        <a:t>वाद-विवाद के दौरान आपकी आलोचना होती है.</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1800" b="1" i="1" u="none" strike="noStrike" cap="none" normalizeH="0" baseline="0">
                          <a:ln>
                            <a:noFill/>
                          </a:ln>
                          <a:solidFill>
                            <a:srgbClr val="333333"/>
                          </a:solidFill>
                          <a:effectLst/>
                          <a:latin typeface="+mn-lt"/>
                          <a:ea typeface="+mn-ea"/>
                          <a:cs typeface="+mn-cs"/>
                        </a:rPr>
                        <a:t>“मैं अनुपयोगी हूँ”</a:t>
                      </a:r>
                      <a:endParaRPr kumimoji="0" lang="hi-IN" sz="18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1800" b="0" i="0" u="none" strike="noStrike" cap="none" normalizeH="0" baseline="0">
                          <a:ln>
                            <a:noFill/>
                          </a:ln>
                          <a:solidFill>
                            <a:srgbClr val="333333"/>
                          </a:solidFill>
                          <a:effectLst/>
                          <a:latin typeface="+mn-lt"/>
                          <a:ea typeface="+mn-ea"/>
                          <a:cs typeface="+mn-cs"/>
                        </a:rPr>
                        <a:t>“शायद </a:t>
                      </a:r>
                      <a:r>
                        <a:rPr kumimoji="0" lang="hi-IN" sz="1800" b="0" i="0" u="none" strike="noStrike" cap="none" normalizeH="0" baseline="0" dirty="0">
                          <a:ln>
                            <a:noFill/>
                          </a:ln>
                          <a:solidFill>
                            <a:srgbClr val="333333"/>
                          </a:solidFill>
                          <a:effectLst/>
                          <a:latin typeface="+mn-lt"/>
                          <a:ea typeface="+mn-ea"/>
                          <a:cs typeface="+mn-cs"/>
                        </a:rPr>
                        <a:t>दूसरा व्यक्ति सही है, इस प्रकार शायद मैं कुछ </a:t>
                      </a:r>
                      <a:r>
                        <a:rPr kumimoji="0" lang="hi-IN" sz="1800" b="0" i="0" u="none" strike="noStrike" cap="none" normalizeH="0" baseline="0">
                          <a:ln>
                            <a:noFill/>
                          </a:ln>
                          <a:solidFill>
                            <a:srgbClr val="333333"/>
                          </a:solidFill>
                          <a:effectLst/>
                          <a:latin typeface="+mn-lt"/>
                          <a:ea typeface="+mn-ea"/>
                          <a:cs typeface="+mn-cs"/>
                        </a:rPr>
                        <a:t>और सीखूं”</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4" name="Footer Placeholder 3"/>
          <p:cNvSpPr>
            <a:spLocks noGrp="1"/>
          </p:cNvSpPr>
          <p:nvPr>
            <p:ph type="ftr" sz="quarter" idx="11"/>
          </p:nvPr>
        </p:nvSpPr>
        <p:spPr/>
        <p:txBody>
          <a:bodyPr/>
          <a:lstStyle/>
          <a:p>
            <a:pPr>
              <a:defRPr/>
            </a:pPr>
            <a:r>
              <a:rPr lang="hi-IN">
                <a:latin typeface="+mn-lt"/>
              </a:rPr>
              <a:t>मेटाकौगनिनटभ प्रनिक्षण 8 – आत्मविश्वास तथा मनोदश</a:t>
            </a:r>
            <a:endParaRPr lang="de-DE">
              <a:latin typeface="+mn-lt"/>
            </a:endParaRPr>
          </a:p>
        </p:txBody>
      </p:sp>
      <p:sp>
        <p:nvSpPr>
          <p:cNvPr id="5" name="Slide Number Placeholder 4"/>
          <p:cNvSpPr>
            <a:spLocks noGrp="1"/>
          </p:cNvSpPr>
          <p:nvPr>
            <p:ph type="sldNum" sz="quarter" idx="12"/>
          </p:nvPr>
        </p:nvSpPr>
        <p:spPr/>
        <p:txBody>
          <a:bodyPr/>
          <a:lstStyle/>
          <a:p>
            <a:fld id="{941B673E-4500-4F1C-B6BE-DA2F57C474F4}" type="slidenum">
              <a:rPr lang="de-DE" altLang="de-DE" smtClean="0">
                <a:latin typeface="+mn-lt"/>
              </a:rPr>
              <a:pPr/>
              <a:t>16</a:t>
            </a:fld>
            <a:endParaRPr lang="de-DE" altLang="de-DE">
              <a:latin typeface="+mn-lt"/>
            </a:endParaRPr>
          </a:p>
        </p:txBody>
      </p:sp>
    </p:spTree>
    <p:extLst>
      <p:ext uri="{BB962C8B-B14F-4D97-AF65-F5344CB8AC3E}">
        <p14:creationId xmlns:p14="http://schemas.microsoft.com/office/powerpoint/2010/main" val="8404021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hi-IN" sz="3600">
                <a:latin typeface="+mn-lt"/>
                <a:ea typeface="+mn-ea"/>
                <a:cs typeface="+mn-cs"/>
              </a:rPr>
              <a:t>वस्तुतः आप एक अपूर्णता या त्रुटी का सामान्यीकरण सारे चीजों पर न करें!</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i-IN" altLang="de-DE" sz="2400" dirty="0">
                <a:solidFill>
                  <a:srgbClr val="333333"/>
                </a:solidFill>
              </a:rPr>
              <a:t>हरेक व्यक्ति जटिल होता है - एक मोजैक के समान हम छोटे-छोटे भागों से (अच्छे और बुरे दोनों) से मिलकर बने हैं.</a:t>
            </a:r>
            <a:endParaRPr lang="en-US" altLang="de-DE" sz="2400" dirty="0">
              <a:solidFill>
                <a:srgbClr val="333333"/>
              </a:solidFill>
            </a:endParaRPr>
          </a:p>
          <a:p>
            <a:pPr lvl="0" defTabSz="914400" fontAlgn="base">
              <a:lnSpc>
                <a:spcPct val="100000"/>
              </a:lnSpc>
              <a:spcBef>
                <a:spcPts val="1200"/>
              </a:spcBef>
            </a:pPr>
            <a:r>
              <a:rPr lang="hi-IN" altLang="de-DE" sz="2400" dirty="0">
                <a:solidFill>
                  <a:srgbClr val="333333"/>
                </a:solidFill>
              </a:rPr>
              <a:t>इसके अलावा मानवीय विशेषताओं को परिभाषित करने के अलग-अलग ढंग हो सकते है.</a:t>
            </a:r>
            <a:endParaRPr lang="en-US" altLang="de-DE" sz="2400" dirty="0">
              <a:solidFill>
                <a:srgbClr val="333333"/>
              </a:solidFill>
            </a:endParaRPr>
          </a:p>
          <a:p>
            <a:pPr lvl="0" defTabSz="914400" fontAlgn="base">
              <a:lnSpc>
                <a:spcPct val="100000"/>
              </a:lnSpc>
              <a:spcBef>
                <a:spcPts val="1200"/>
              </a:spcBef>
            </a:pPr>
            <a:r>
              <a:rPr lang="hi-IN" altLang="de-DE" sz="2400" dirty="0">
                <a:solidFill>
                  <a:srgbClr val="004992"/>
                </a:solidFill>
              </a:rPr>
              <a:t>आकर्षण क्या है</a:t>
            </a:r>
            <a:r>
              <a:rPr lang="en-US" altLang="de-DE" sz="2400" dirty="0">
                <a:solidFill>
                  <a:srgbClr val="004992"/>
                </a:solidFill>
              </a:rPr>
              <a:t>? </a:t>
            </a:r>
            <a:r>
              <a:rPr lang="hi-IN" altLang="de-DE" sz="2400" dirty="0">
                <a:solidFill>
                  <a:srgbClr val="333333"/>
                </a:solidFill>
              </a:rPr>
              <a:t>आतंरिक या बाहरी सुन्दरता</a:t>
            </a:r>
            <a:r>
              <a:rPr lang="en-US" altLang="de-DE" sz="2400" dirty="0">
                <a:solidFill>
                  <a:srgbClr val="333333"/>
                </a:solidFill>
              </a:rPr>
              <a:t>, </a:t>
            </a:r>
            <a:r>
              <a:rPr lang="hi-IN" altLang="de-DE" sz="2400" dirty="0">
                <a:solidFill>
                  <a:srgbClr val="333333"/>
                </a:solidFill>
              </a:rPr>
              <a:t>एक अच्छा शरीर</a:t>
            </a:r>
            <a:r>
              <a:rPr lang="en-US" altLang="de-DE" sz="2400" dirty="0">
                <a:solidFill>
                  <a:srgbClr val="333333"/>
                </a:solidFill>
              </a:rPr>
              <a:t>???</a:t>
            </a:r>
          </a:p>
          <a:p>
            <a:pPr lvl="0" defTabSz="914400" fontAlgn="base">
              <a:lnSpc>
                <a:spcPct val="100000"/>
              </a:lnSpc>
              <a:spcBef>
                <a:spcPts val="1200"/>
              </a:spcBef>
            </a:pPr>
            <a:r>
              <a:rPr lang="hi-IN" altLang="de-DE" sz="2400" dirty="0">
                <a:solidFill>
                  <a:srgbClr val="004992"/>
                </a:solidFill>
              </a:rPr>
              <a:t>सफलता क्या है</a:t>
            </a:r>
            <a:r>
              <a:rPr lang="en-US" altLang="de-DE" sz="2400" dirty="0">
                <a:solidFill>
                  <a:srgbClr val="004992"/>
                </a:solidFill>
              </a:rPr>
              <a:t>? </a:t>
            </a:r>
            <a:r>
              <a:rPr lang="hi-IN" altLang="de-DE" sz="2400" dirty="0">
                <a:solidFill>
                  <a:srgbClr val="333333"/>
                </a:solidFill>
              </a:rPr>
              <a:t>कैरिअर</a:t>
            </a:r>
            <a:r>
              <a:rPr lang="en-US" altLang="de-DE" sz="2400" dirty="0">
                <a:solidFill>
                  <a:srgbClr val="333333"/>
                </a:solidFill>
              </a:rPr>
              <a:t>, </a:t>
            </a:r>
            <a:r>
              <a:rPr lang="hi-IN" altLang="de-DE" sz="2400" dirty="0">
                <a:solidFill>
                  <a:srgbClr val="333333"/>
                </a:solidFill>
              </a:rPr>
              <a:t>बहुत</a:t>
            </a:r>
            <a:r>
              <a:rPr lang="en-US" altLang="de-DE" sz="2400" dirty="0">
                <a:solidFill>
                  <a:srgbClr val="333333"/>
                </a:solidFill>
              </a:rPr>
              <a:t> </a:t>
            </a:r>
            <a:r>
              <a:rPr lang="hi-IN" altLang="de-DE" sz="2400" dirty="0">
                <a:solidFill>
                  <a:srgbClr val="333333"/>
                </a:solidFill>
              </a:rPr>
              <a:t>सारे दोस्त</a:t>
            </a:r>
            <a:r>
              <a:rPr lang="en-US" altLang="de-DE" sz="2400" dirty="0">
                <a:solidFill>
                  <a:srgbClr val="333333"/>
                </a:solidFill>
              </a:rPr>
              <a:t>, </a:t>
            </a:r>
            <a:r>
              <a:rPr lang="hi-IN" altLang="de-DE" sz="2400" dirty="0">
                <a:solidFill>
                  <a:srgbClr val="333333"/>
                </a:solidFill>
              </a:rPr>
              <a:t>अपने</a:t>
            </a:r>
            <a:r>
              <a:rPr lang="en-US" altLang="de-DE" sz="2400" dirty="0">
                <a:solidFill>
                  <a:srgbClr val="333333"/>
                </a:solidFill>
              </a:rPr>
              <a:t> </a:t>
            </a:r>
            <a:r>
              <a:rPr lang="hi-IN" altLang="de-DE" sz="2400" dirty="0">
                <a:solidFill>
                  <a:srgbClr val="333333"/>
                </a:solidFill>
              </a:rPr>
              <a:t>आप तथा जीवन</a:t>
            </a:r>
            <a:r>
              <a:rPr lang="en-US" altLang="de-DE" sz="2400" dirty="0">
                <a:solidFill>
                  <a:srgbClr val="333333"/>
                </a:solidFill>
              </a:rPr>
              <a:t> </a:t>
            </a:r>
            <a:r>
              <a:rPr lang="hi-IN" altLang="de-DE" sz="2400" dirty="0">
                <a:solidFill>
                  <a:srgbClr val="333333"/>
                </a:solidFill>
              </a:rPr>
              <a:t>से</a:t>
            </a:r>
            <a:r>
              <a:rPr lang="en-US" altLang="de-DE" sz="2400" dirty="0">
                <a:solidFill>
                  <a:srgbClr val="333333"/>
                </a:solidFill>
              </a:rPr>
              <a:t> </a:t>
            </a:r>
            <a:r>
              <a:rPr lang="hi-IN" altLang="de-DE" sz="2400" dirty="0">
                <a:solidFill>
                  <a:srgbClr val="333333"/>
                </a:solidFill>
              </a:rPr>
              <a:t>संतुष्ट</a:t>
            </a:r>
            <a:r>
              <a:rPr lang="en-US" altLang="de-DE" sz="2400" dirty="0">
                <a:solidFill>
                  <a:srgbClr val="333333"/>
                </a:solidFill>
              </a:rPr>
              <a:t>??? </a:t>
            </a:r>
            <a:endParaRPr lang="en-US" sz="2400" dirty="0">
              <a:solidFill>
                <a:srgbClr val="333333"/>
              </a:solidFill>
            </a:endParaRPr>
          </a:p>
        </p:txBody>
      </p:sp>
      <p:pic>
        <p:nvPicPr>
          <p:cNvPr id="8" name="Picture 8" descr="Lady-bug - flickr - Kaleidoscope Mosaic - cclicense">
            <a:extLst>
              <a:ext uri="{FF2B5EF4-FFF2-40B4-BE49-F238E27FC236}">
                <a16:creationId xmlns:a16="http://schemas.microsoft.com/office/drawing/2014/main" id="{B5D9EA91-F30B-4523-A16F-029B38AD10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4775" y="4931359"/>
            <a:ext cx="3200400" cy="1926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hi-IN">
                <a:latin typeface="+mn-lt"/>
              </a:rPr>
              <a:t>मेटाकौगनिनटभ प्रनिक्षण 8 – आत्मविश्वास तथा मनोदश</a:t>
            </a:r>
            <a:endParaRPr lang="de-DE">
              <a:latin typeface="+mn-lt"/>
            </a:endParaRPr>
          </a:p>
        </p:txBody>
      </p:sp>
      <p:sp>
        <p:nvSpPr>
          <p:cNvPr id="9" name="Slide Number Placeholder 8"/>
          <p:cNvSpPr>
            <a:spLocks noGrp="1"/>
          </p:cNvSpPr>
          <p:nvPr>
            <p:ph type="sldNum" sz="quarter" idx="12"/>
          </p:nvPr>
        </p:nvSpPr>
        <p:spPr/>
        <p:txBody>
          <a:bodyPr/>
          <a:lstStyle/>
          <a:p>
            <a:fld id="{DEDBE2DC-AB17-457C-83B3-F52DDBB1AF31}" type="slidenum">
              <a:rPr lang="de-DE" altLang="de-DE" smtClean="0">
                <a:latin typeface="+mn-lt"/>
              </a:rPr>
              <a:pPr/>
              <a:t>17</a:t>
            </a:fld>
            <a:endParaRPr lang="de-DE" altLang="de-DE">
              <a:latin typeface="+mn-l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i-IN" altLang="de-DE" sz="3600">
                <a:solidFill>
                  <a:srgbClr val="004992"/>
                </a:solidFill>
                <a:latin typeface="+mn-lt"/>
                <a:ea typeface="+mn-ea"/>
                <a:cs typeface="+mn-cs"/>
              </a:rPr>
              <a:t>2. चयनित (अपूर्ण) प्रत्यक्षण</a:t>
            </a:r>
            <a:br>
              <a:rPr lang="hi-IN" altLang="de-DE" sz="3600">
                <a:solidFill>
                  <a:srgbClr val="004992"/>
                </a:solidFill>
                <a:latin typeface="+mn-lt"/>
                <a:ea typeface="+mn-ea"/>
                <a:cs typeface="+mn-cs"/>
              </a:rPr>
            </a:br>
            <a:r>
              <a:rPr lang="hi-IN" altLang="de-DE">
                <a:solidFill>
                  <a:srgbClr val="004992"/>
                </a:solidFill>
                <a:latin typeface="+mn-lt"/>
                <a:ea typeface="+mn-ea"/>
                <a:cs typeface="+mn-cs"/>
              </a:rPr>
              <a:t>अधिक वास्तविक तथा सहायक मूल्यांकन क्या होगा?</a:t>
            </a:r>
            <a:endParaRPr lang="de-DE" altLang="de-DE">
              <a:solidFill>
                <a:srgbClr val="004992"/>
              </a:solidFill>
              <a:latin typeface="+mn-lt"/>
              <a:ea typeface="+mn-ea"/>
              <a:cs typeface="+mn-cs"/>
            </a:endParaRPr>
          </a:p>
        </p:txBody>
      </p:sp>
      <p:pic>
        <p:nvPicPr>
          <p:cNvPr id="10" name="Picture 24" descr="Ride on - Bold&amp;Blond - flickr - cc_noncommercial">
            <a:extLst>
              <a:ext uri="{FF2B5EF4-FFF2-40B4-BE49-F238E27FC236}">
                <a16:creationId xmlns:a16="http://schemas.microsoft.com/office/drawing/2014/main" id="{1183FEA2-BFF6-4A52-8E23-F4E4A4F8D9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3830" y="914400"/>
            <a:ext cx="247134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hi-IN">
                <a:latin typeface="+mn-lt"/>
              </a:rPr>
              <a:t>मेटाकौगनिनटभ प्रनिक्षण 8 – आत्मविश्वास तथा मनोदश</a:t>
            </a:r>
            <a:endParaRPr lang="de-DE">
              <a:latin typeface="+mn-lt"/>
            </a:endParaRPr>
          </a:p>
        </p:txBody>
      </p:sp>
      <p:sp>
        <p:nvSpPr>
          <p:cNvPr id="5" name="Slide Number Placeholder 4"/>
          <p:cNvSpPr>
            <a:spLocks noGrp="1"/>
          </p:cNvSpPr>
          <p:nvPr>
            <p:ph type="sldNum" sz="quarter" idx="12"/>
          </p:nvPr>
        </p:nvSpPr>
        <p:spPr/>
        <p:txBody>
          <a:bodyPr/>
          <a:lstStyle/>
          <a:p>
            <a:fld id="{941B673E-4500-4F1C-B6BE-DA2F57C474F4}" type="slidenum">
              <a:rPr lang="de-DE" altLang="de-DE" smtClean="0">
                <a:latin typeface="+mn-lt"/>
              </a:rPr>
              <a:pPr/>
              <a:t>18</a:t>
            </a:fld>
            <a:endParaRPr lang="de-DE" altLang="de-DE">
              <a:latin typeface="+mn-lt"/>
            </a:endParaRPr>
          </a:p>
        </p:txBody>
      </p:sp>
      <p:graphicFrame>
        <p:nvGraphicFramePr>
          <p:cNvPr id="14" name="Group 1050">
            <a:extLst>
              <a:ext uri="{FF2B5EF4-FFF2-40B4-BE49-F238E27FC236}">
                <a16:creationId xmlns:a16="http://schemas.microsoft.com/office/drawing/2014/main" id="{D34F7E3F-07ED-49DE-8E7F-0AE992932C82}"/>
              </a:ext>
            </a:extLst>
          </p:cNvPr>
          <p:cNvGraphicFramePr>
            <a:graphicFrameLocks noGrp="1"/>
          </p:cNvGraphicFramePr>
          <p:nvPr>
            <p:extLst>
              <p:ext uri="{D42A27DB-BD31-4B8C-83A1-F6EECF244321}">
                <p14:modId xmlns:p14="http://schemas.microsoft.com/office/powerpoint/2010/main" val="3757131657"/>
              </p:ext>
            </p:extLst>
          </p:nvPr>
        </p:nvGraphicFramePr>
        <p:xfrm>
          <a:off x="408955" y="2834640"/>
          <a:ext cx="11376000" cy="2743212"/>
        </p:xfrm>
        <a:graphic>
          <a:graphicData uri="http://schemas.openxmlformats.org/drawingml/2006/table">
            <a:tbl>
              <a:tblPr>
                <a:tableStyleId>{21E4AEA4-8DFA-4A89-87EB-49C32662AFE0}</a:tableStyleId>
              </a:tblPr>
              <a:tblGrid>
                <a:gridCol w="3312368">
                  <a:extLst>
                    <a:ext uri="{9D8B030D-6E8A-4147-A177-3AD203B41FA5}">
                      <a16:colId xmlns:a16="http://schemas.microsoft.com/office/drawing/2014/main" val="20000"/>
                    </a:ext>
                  </a:extLst>
                </a:gridCol>
                <a:gridCol w="2808312">
                  <a:extLst>
                    <a:ext uri="{9D8B030D-6E8A-4147-A177-3AD203B41FA5}">
                      <a16:colId xmlns:a16="http://schemas.microsoft.com/office/drawing/2014/main" val="20001"/>
                    </a:ext>
                  </a:extLst>
                </a:gridCol>
                <a:gridCol w="525532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2400" b="0" i="0" u="none" strike="noStrike" cap="none" normalizeH="0" baseline="0" dirty="0">
                          <a:ln>
                            <a:noFill/>
                          </a:ln>
                          <a:solidFill>
                            <a:srgbClr val="333333"/>
                          </a:solidFill>
                          <a:effectLst/>
                          <a:latin typeface="+mn-lt"/>
                          <a:ea typeface="+mn-ea"/>
                          <a:cs typeface="+mn-cs"/>
                        </a:rPr>
                        <a:t>घटना</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2400" b="0" i="0" u="none" strike="noStrike" cap="none" normalizeH="0" baseline="0">
                          <a:ln>
                            <a:noFill/>
                          </a:ln>
                          <a:solidFill>
                            <a:srgbClr val="333333"/>
                          </a:solidFill>
                          <a:effectLst/>
                          <a:latin typeface="+mn-lt"/>
                          <a:ea typeface="+mn-ea"/>
                          <a:cs typeface="+mn-cs"/>
                        </a:rPr>
                        <a:t>अपूर्ण मूल्यांकन</a:t>
                      </a:r>
                      <a:endParaRPr kumimoji="0" lang="de-DE" sz="2400" b="0" i="0" u="none" strike="noStrike" cap="none" normalizeH="0" baseline="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2400" b="0" i="0" u="none" strike="noStrike" cap="none" normalizeH="0" baseline="0" dirty="0">
                          <a:ln>
                            <a:noFill/>
                          </a:ln>
                          <a:solidFill>
                            <a:srgbClr val="333333"/>
                          </a:solidFill>
                          <a:effectLst/>
                          <a:latin typeface="+mn-lt"/>
                          <a:ea typeface="+mn-ea"/>
                          <a:cs typeface="+mn-cs"/>
                        </a:rPr>
                        <a:t>पूर्ण मूल्यांकन</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2400" b="0" i="0" u="none" strike="noStrike" cap="none" normalizeH="0" baseline="0" dirty="0">
                          <a:ln>
                            <a:noFill/>
                          </a:ln>
                          <a:solidFill>
                            <a:srgbClr val="333333"/>
                          </a:solidFill>
                          <a:effectLst/>
                          <a:latin typeface="+mn-lt"/>
                          <a:ea typeface="+mn-ea"/>
                          <a:cs typeface="+mn-cs"/>
                        </a:rPr>
                        <a:t>आपका एक अच्छा मित्र आपके जन्मदिन के पार्टी में नहीं आता है.</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2400" b="0" i="0" u="none" strike="noStrike" cap="none" normalizeH="0" baseline="0">
                          <a:ln>
                            <a:noFill/>
                          </a:ln>
                          <a:solidFill>
                            <a:srgbClr val="333333"/>
                          </a:solidFill>
                          <a:effectLst/>
                          <a:latin typeface="+mn-lt"/>
                          <a:ea typeface="+mn-ea"/>
                          <a:cs typeface="+mn-cs"/>
                        </a:rPr>
                        <a:t>निराशा</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2400" b="0" i="0" u="none" strike="noStrike" cap="none" normalizeH="0" baseline="0" dirty="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hi-IN" sz="2400" b="0" i="0" u="none" strike="noStrike" cap="none" normalizeH="0" baseline="0">
                          <a:ln>
                            <a:noFill/>
                          </a:ln>
                          <a:solidFill>
                            <a:srgbClr val="333333"/>
                          </a:solidFill>
                          <a:effectLst/>
                          <a:latin typeface="+mn-lt"/>
                          <a:ea typeface="+mn-ea"/>
                          <a:cs typeface="+mn-cs"/>
                        </a:rPr>
                        <a:t>लोग साथ में खड़े हैं, वे आपकी तरफ देख रहे हैं.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2400" b="0" i="0" u="none" strike="noStrike" cap="none" normalizeH="0" baseline="0">
                          <a:ln>
                            <a:noFill/>
                          </a:ln>
                          <a:solidFill>
                            <a:srgbClr val="333333"/>
                          </a:solidFill>
                          <a:effectLst/>
                          <a:latin typeface="+mn-lt"/>
                          <a:ea typeface="+mn-ea"/>
                          <a:cs typeface="+mn-cs"/>
                        </a:rPr>
                        <a:t>“वे </a:t>
                      </a:r>
                      <a:r>
                        <a:rPr kumimoji="0" lang="hi-IN" sz="2400" b="0" i="0" u="none" strike="noStrike" cap="none" normalizeH="0" baseline="0" dirty="0">
                          <a:ln>
                            <a:noFill/>
                          </a:ln>
                          <a:solidFill>
                            <a:srgbClr val="333333"/>
                          </a:solidFill>
                          <a:effectLst/>
                          <a:latin typeface="+mn-lt"/>
                          <a:ea typeface="+mn-ea"/>
                          <a:cs typeface="+mn-cs"/>
                        </a:rPr>
                        <a:t>मुझ पर हँस </a:t>
                      </a:r>
                      <a:r>
                        <a:rPr kumimoji="0" lang="hi-IN" sz="2400" b="0" i="0" u="none" strike="noStrike" cap="none" normalizeH="0" baseline="0">
                          <a:ln>
                            <a:noFill/>
                          </a:ln>
                          <a:solidFill>
                            <a:srgbClr val="333333"/>
                          </a:solidFill>
                          <a:effectLst/>
                          <a:latin typeface="+mn-lt"/>
                          <a:ea typeface="+mn-ea"/>
                          <a:cs typeface="+mn-cs"/>
                        </a:rPr>
                        <a:t>रहे हैं”</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2400" b="0" i="0" u="none" strike="noStrike" cap="none" normalizeH="0" baseline="0" dirty="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i-IN" altLang="de-DE" sz="3600">
                <a:solidFill>
                  <a:srgbClr val="004992"/>
                </a:solidFill>
                <a:latin typeface="+mn-lt"/>
                <a:ea typeface="+mn-ea"/>
                <a:cs typeface="+mn-cs"/>
              </a:rPr>
              <a:t>2. चयनित (अपूर्ण) प्रत्यक्षण</a:t>
            </a:r>
            <a:br>
              <a:rPr lang="hi-IN" altLang="de-DE" sz="3600">
                <a:solidFill>
                  <a:srgbClr val="004992"/>
                </a:solidFill>
                <a:latin typeface="+mn-lt"/>
                <a:ea typeface="+mn-ea"/>
                <a:cs typeface="+mn-cs"/>
              </a:rPr>
            </a:br>
            <a:r>
              <a:rPr lang="hi-IN" altLang="de-DE">
                <a:solidFill>
                  <a:srgbClr val="004992"/>
                </a:solidFill>
                <a:latin typeface="+mn-lt"/>
                <a:ea typeface="+mn-ea"/>
                <a:cs typeface="+mn-cs"/>
              </a:rPr>
              <a:t>अधिक वास्तविक तथा सहायक मूल्यांकन क्या होगा?</a:t>
            </a:r>
            <a:endParaRPr lang="de-DE" altLang="de-DE">
              <a:solidFill>
                <a:srgbClr val="004992"/>
              </a:solidFill>
              <a:latin typeface="+mn-lt"/>
              <a:ea typeface="+mn-ea"/>
              <a:cs typeface="+mn-cs"/>
            </a:endParaRPr>
          </a:p>
        </p:txBody>
      </p:sp>
      <p:graphicFrame>
        <p:nvGraphicFramePr>
          <p:cNvPr id="9" name="Group 1050">
            <a:extLst>
              <a:ext uri="{FF2B5EF4-FFF2-40B4-BE49-F238E27FC236}">
                <a16:creationId xmlns:a16="http://schemas.microsoft.com/office/drawing/2014/main" id="{D34F7E3F-07ED-49DE-8E7F-0AE992932C82}"/>
              </a:ext>
            </a:extLst>
          </p:cNvPr>
          <p:cNvGraphicFramePr>
            <a:graphicFrameLocks noGrp="1"/>
          </p:cNvGraphicFramePr>
          <p:nvPr>
            <p:extLst>
              <p:ext uri="{D42A27DB-BD31-4B8C-83A1-F6EECF244321}">
                <p14:modId xmlns:p14="http://schemas.microsoft.com/office/powerpoint/2010/main" val="852674859"/>
              </p:ext>
            </p:extLst>
          </p:nvPr>
        </p:nvGraphicFramePr>
        <p:xfrm>
          <a:off x="408955" y="2834640"/>
          <a:ext cx="11376000" cy="2743212"/>
        </p:xfrm>
        <a:graphic>
          <a:graphicData uri="http://schemas.openxmlformats.org/drawingml/2006/table">
            <a:tbl>
              <a:tblPr>
                <a:tableStyleId>{21E4AEA4-8DFA-4A89-87EB-49C32662AFE0}</a:tableStyleId>
              </a:tblPr>
              <a:tblGrid>
                <a:gridCol w="3312368">
                  <a:extLst>
                    <a:ext uri="{9D8B030D-6E8A-4147-A177-3AD203B41FA5}">
                      <a16:colId xmlns:a16="http://schemas.microsoft.com/office/drawing/2014/main" val="20000"/>
                    </a:ext>
                  </a:extLst>
                </a:gridCol>
                <a:gridCol w="2808312">
                  <a:extLst>
                    <a:ext uri="{9D8B030D-6E8A-4147-A177-3AD203B41FA5}">
                      <a16:colId xmlns:a16="http://schemas.microsoft.com/office/drawing/2014/main" val="20001"/>
                    </a:ext>
                  </a:extLst>
                </a:gridCol>
                <a:gridCol w="525532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2400" b="0" i="0" u="none" strike="noStrike" cap="none" normalizeH="0" baseline="0" dirty="0">
                          <a:ln>
                            <a:noFill/>
                          </a:ln>
                          <a:solidFill>
                            <a:srgbClr val="333333"/>
                          </a:solidFill>
                          <a:effectLst/>
                          <a:latin typeface="+mn-lt"/>
                          <a:ea typeface="+mn-ea"/>
                          <a:cs typeface="+mn-cs"/>
                        </a:rPr>
                        <a:t>घटना</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2400" b="0" i="0" u="none" strike="noStrike" cap="none" normalizeH="0" baseline="0">
                          <a:ln>
                            <a:noFill/>
                          </a:ln>
                          <a:solidFill>
                            <a:srgbClr val="333333"/>
                          </a:solidFill>
                          <a:effectLst/>
                          <a:latin typeface="+mn-lt"/>
                          <a:ea typeface="+mn-ea"/>
                          <a:cs typeface="+mn-cs"/>
                        </a:rPr>
                        <a:t>अपूर्ण मूल्यांकन</a:t>
                      </a:r>
                      <a:endParaRPr kumimoji="0" lang="de-DE" sz="2400" b="0" i="0" u="none" strike="noStrike" cap="none" normalizeH="0" baseline="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2400" b="0" i="0" u="none" strike="noStrike" cap="none" normalizeH="0" baseline="0" dirty="0">
                          <a:ln>
                            <a:noFill/>
                          </a:ln>
                          <a:solidFill>
                            <a:srgbClr val="333333"/>
                          </a:solidFill>
                          <a:effectLst/>
                          <a:latin typeface="+mn-lt"/>
                          <a:ea typeface="+mn-ea"/>
                          <a:cs typeface="+mn-cs"/>
                        </a:rPr>
                        <a:t>पूर्ण मूल्यांकन</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2400" b="0" i="0" u="none" strike="noStrike" cap="none" normalizeH="0" baseline="0" dirty="0">
                          <a:ln>
                            <a:noFill/>
                          </a:ln>
                          <a:solidFill>
                            <a:srgbClr val="333333"/>
                          </a:solidFill>
                          <a:effectLst/>
                          <a:latin typeface="+mn-lt"/>
                          <a:ea typeface="+mn-ea"/>
                          <a:cs typeface="+mn-cs"/>
                        </a:rPr>
                        <a:t>आपका एक अच्छा मित्र आपके जन्मदिन के पार्टी में नहीं आता है.</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2400" b="0" i="0" u="none" strike="noStrike" cap="none" normalizeH="0" baseline="0">
                          <a:ln>
                            <a:noFill/>
                          </a:ln>
                          <a:solidFill>
                            <a:srgbClr val="333333"/>
                          </a:solidFill>
                          <a:effectLst/>
                          <a:latin typeface="+mn-lt"/>
                          <a:ea typeface="+mn-ea"/>
                          <a:cs typeface="+mn-cs"/>
                        </a:rPr>
                        <a:t>निराशा</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2400" b="0" i="0" u="none" strike="noStrike" cap="none" normalizeH="0" baseline="0" dirty="0">
                          <a:ln>
                            <a:noFill/>
                          </a:ln>
                          <a:solidFill>
                            <a:srgbClr val="333333"/>
                          </a:solidFill>
                          <a:effectLst/>
                          <a:latin typeface="+mn-lt"/>
                          <a:ea typeface="+mn-ea"/>
                          <a:cs typeface="+mn-cs"/>
                        </a:rPr>
                        <a:t>पार्टी में दुसरे लोग आये और उन्होंने आनंद उठाया.</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hi-IN" sz="2400" b="0" i="0" u="none" strike="noStrike" cap="none" normalizeH="0" baseline="0">
                          <a:ln>
                            <a:noFill/>
                          </a:ln>
                          <a:solidFill>
                            <a:srgbClr val="333333"/>
                          </a:solidFill>
                          <a:effectLst/>
                          <a:latin typeface="+mn-lt"/>
                          <a:ea typeface="+mn-ea"/>
                          <a:cs typeface="+mn-cs"/>
                        </a:rPr>
                        <a:t>लोग साथ में खड़े हैं, वे आपकी तरफ देख रहे हैं.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2400" b="0" i="0" u="none" strike="noStrike" cap="none" normalizeH="0" baseline="0">
                          <a:ln>
                            <a:noFill/>
                          </a:ln>
                          <a:solidFill>
                            <a:srgbClr val="333333"/>
                          </a:solidFill>
                          <a:effectLst/>
                          <a:latin typeface="+mn-lt"/>
                          <a:ea typeface="+mn-ea"/>
                          <a:cs typeface="+mn-cs"/>
                        </a:rPr>
                        <a:t>“वे </a:t>
                      </a:r>
                      <a:r>
                        <a:rPr kumimoji="0" lang="hi-IN" sz="2400" b="0" i="0" u="none" strike="noStrike" cap="none" normalizeH="0" baseline="0" dirty="0">
                          <a:ln>
                            <a:noFill/>
                          </a:ln>
                          <a:solidFill>
                            <a:srgbClr val="333333"/>
                          </a:solidFill>
                          <a:effectLst/>
                          <a:latin typeface="+mn-lt"/>
                          <a:ea typeface="+mn-ea"/>
                          <a:cs typeface="+mn-cs"/>
                        </a:rPr>
                        <a:t>मुझ पर हँस </a:t>
                      </a:r>
                      <a:r>
                        <a:rPr kumimoji="0" lang="hi-IN" sz="2400" b="0" i="0" u="none" strike="noStrike" cap="none" normalizeH="0" baseline="0">
                          <a:ln>
                            <a:noFill/>
                          </a:ln>
                          <a:solidFill>
                            <a:srgbClr val="333333"/>
                          </a:solidFill>
                          <a:effectLst/>
                          <a:latin typeface="+mn-lt"/>
                          <a:ea typeface="+mn-ea"/>
                          <a:cs typeface="+mn-cs"/>
                        </a:rPr>
                        <a:t>रहे हैं”</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hi-IN" sz="2400" b="0" i="0" u="none" strike="noStrike" cap="none" normalizeH="0" baseline="0" dirty="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0" name="Picture 24" descr="Ride on - Bold&amp;Blond - flickr - cc_noncommercial">
            <a:extLst>
              <a:ext uri="{FF2B5EF4-FFF2-40B4-BE49-F238E27FC236}">
                <a16:creationId xmlns:a16="http://schemas.microsoft.com/office/drawing/2014/main" id="{1183FEA2-BFF6-4A52-8E23-F4E4A4F8D9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3830" y="914400"/>
            <a:ext cx="247134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hi-IN">
                <a:latin typeface="+mn-lt"/>
              </a:rPr>
              <a:t>मेटाकौगनिनटभ प्रनिक्षण 8 – आत्मविश्वास तथा मनोदश</a:t>
            </a:r>
            <a:endParaRPr lang="de-DE">
              <a:latin typeface="+mn-lt"/>
            </a:endParaRPr>
          </a:p>
        </p:txBody>
      </p:sp>
      <p:sp>
        <p:nvSpPr>
          <p:cNvPr id="5" name="Slide Number Placeholder 4"/>
          <p:cNvSpPr>
            <a:spLocks noGrp="1"/>
          </p:cNvSpPr>
          <p:nvPr>
            <p:ph type="sldNum" sz="quarter" idx="12"/>
          </p:nvPr>
        </p:nvSpPr>
        <p:spPr/>
        <p:txBody>
          <a:bodyPr/>
          <a:lstStyle/>
          <a:p>
            <a:fld id="{941B673E-4500-4F1C-B6BE-DA2F57C474F4}" type="slidenum">
              <a:rPr lang="de-DE" altLang="de-DE" smtClean="0">
                <a:latin typeface="+mn-lt"/>
              </a:rPr>
              <a:pPr/>
              <a:t>19</a:t>
            </a:fld>
            <a:endParaRPr lang="de-DE" altLang="de-DE">
              <a:latin typeface="+mn-lt"/>
            </a:endParaRPr>
          </a:p>
        </p:txBody>
      </p:sp>
    </p:spTree>
    <p:extLst>
      <p:ext uri="{BB962C8B-B14F-4D97-AF65-F5344CB8AC3E}">
        <p14:creationId xmlns:p14="http://schemas.microsoft.com/office/powerpoint/2010/main" val="38311442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i-IN" altLang="de-DE" sz="3600">
                <a:solidFill>
                  <a:srgbClr val="004992"/>
                </a:solidFill>
                <a:latin typeface="+mn-lt"/>
                <a:ea typeface="+mn-ea"/>
                <a:cs typeface="+mn-cs"/>
              </a:rPr>
              <a:t>2. चयनित (अपूर्ण) प्रत्यक्षण</a:t>
            </a:r>
            <a:br>
              <a:rPr lang="hi-IN" altLang="de-DE" sz="3600">
                <a:solidFill>
                  <a:srgbClr val="004992"/>
                </a:solidFill>
                <a:latin typeface="+mn-lt"/>
                <a:ea typeface="+mn-ea"/>
                <a:cs typeface="+mn-cs"/>
              </a:rPr>
            </a:br>
            <a:r>
              <a:rPr lang="hi-IN" altLang="de-DE">
                <a:solidFill>
                  <a:srgbClr val="004992"/>
                </a:solidFill>
                <a:latin typeface="+mn-lt"/>
                <a:ea typeface="+mn-ea"/>
                <a:cs typeface="+mn-cs"/>
              </a:rPr>
              <a:t>अधिक वास्तविक तथा सहायक मूल्यांकन क्या होगा?</a:t>
            </a:r>
            <a:endParaRPr lang="de-DE" altLang="de-DE">
              <a:solidFill>
                <a:srgbClr val="004992"/>
              </a:solidFill>
              <a:latin typeface="+mn-lt"/>
              <a:ea typeface="+mn-ea"/>
              <a:cs typeface="+mn-cs"/>
            </a:endParaRPr>
          </a:p>
        </p:txBody>
      </p:sp>
      <p:graphicFrame>
        <p:nvGraphicFramePr>
          <p:cNvPr id="9" name="Group 1050">
            <a:extLst>
              <a:ext uri="{FF2B5EF4-FFF2-40B4-BE49-F238E27FC236}">
                <a16:creationId xmlns:a16="http://schemas.microsoft.com/office/drawing/2014/main" id="{D34F7E3F-07ED-49DE-8E7F-0AE992932C82}"/>
              </a:ext>
            </a:extLst>
          </p:cNvPr>
          <p:cNvGraphicFramePr>
            <a:graphicFrameLocks noGrp="1"/>
          </p:cNvGraphicFramePr>
          <p:nvPr>
            <p:extLst>
              <p:ext uri="{D42A27DB-BD31-4B8C-83A1-F6EECF244321}">
                <p14:modId xmlns:p14="http://schemas.microsoft.com/office/powerpoint/2010/main" val="2146108456"/>
              </p:ext>
            </p:extLst>
          </p:nvPr>
        </p:nvGraphicFramePr>
        <p:xfrm>
          <a:off x="408955" y="2834640"/>
          <a:ext cx="11376000" cy="2743212"/>
        </p:xfrm>
        <a:graphic>
          <a:graphicData uri="http://schemas.openxmlformats.org/drawingml/2006/table">
            <a:tbl>
              <a:tblPr>
                <a:tableStyleId>{21E4AEA4-8DFA-4A89-87EB-49C32662AFE0}</a:tableStyleId>
              </a:tblPr>
              <a:tblGrid>
                <a:gridCol w="3312368">
                  <a:extLst>
                    <a:ext uri="{9D8B030D-6E8A-4147-A177-3AD203B41FA5}">
                      <a16:colId xmlns:a16="http://schemas.microsoft.com/office/drawing/2014/main" val="20000"/>
                    </a:ext>
                  </a:extLst>
                </a:gridCol>
                <a:gridCol w="2808312">
                  <a:extLst>
                    <a:ext uri="{9D8B030D-6E8A-4147-A177-3AD203B41FA5}">
                      <a16:colId xmlns:a16="http://schemas.microsoft.com/office/drawing/2014/main" val="20001"/>
                    </a:ext>
                  </a:extLst>
                </a:gridCol>
                <a:gridCol w="525532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2400" b="0" i="0" u="none" strike="noStrike" cap="none" normalizeH="0" baseline="0" dirty="0">
                          <a:ln>
                            <a:noFill/>
                          </a:ln>
                          <a:solidFill>
                            <a:srgbClr val="333333"/>
                          </a:solidFill>
                          <a:effectLst/>
                          <a:latin typeface="+mn-lt"/>
                          <a:ea typeface="+mn-ea"/>
                          <a:cs typeface="+mn-cs"/>
                        </a:rPr>
                        <a:t>घटना</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2400" b="0" i="0" u="none" strike="noStrike" cap="none" normalizeH="0" baseline="0">
                          <a:ln>
                            <a:noFill/>
                          </a:ln>
                          <a:solidFill>
                            <a:srgbClr val="333333"/>
                          </a:solidFill>
                          <a:effectLst/>
                          <a:latin typeface="+mn-lt"/>
                          <a:ea typeface="+mn-ea"/>
                          <a:cs typeface="+mn-cs"/>
                        </a:rPr>
                        <a:t>अपूर्ण मूल्यांकन</a:t>
                      </a:r>
                      <a:endParaRPr kumimoji="0" lang="de-DE" sz="2400" b="0" i="0" u="none" strike="noStrike" cap="none" normalizeH="0" baseline="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2400" b="0" i="0" u="none" strike="noStrike" cap="none" normalizeH="0" baseline="0">
                          <a:ln>
                            <a:noFill/>
                          </a:ln>
                          <a:solidFill>
                            <a:srgbClr val="333333"/>
                          </a:solidFill>
                          <a:effectLst/>
                          <a:latin typeface="+mn-lt"/>
                          <a:ea typeface="+mn-ea"/>
                          <a:cs typeface="+mn-cs"/>
                        </a:rPr>
                        <a:t>पूर्ण मूल्यांकन</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2400" b="0" i="0" u="none" strike="noStrike" cap="none" normalizeH="0" baseline="0" dirty="0">
                          <a:ln>
                            <a:noFill/>
                          </a:ln>
                          <a:solidFill>
                            <a:srgbClr val="333333"/>
                          </a:solidFill>
                          <a:effectLst/>
                          <a:latin typeface="+mn-lt"/>
                          <a:ea typeface="+mn-ea"/>
                          <a:cs typeface="+mn-cs"/>
                        </a:rPr>
                        <a:t>आपका एक अच्छा मित्र आपके जन्मदिन के पार्टी में नहीं आता है.</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2400" b="0" i="0" u="none" strike="noStrike" cap="none" normalizeH="0" baseline="0">
                          <a:ln>
                            <a:noFill/>
                          </a:ln>
                          <a:solidFill>
                            <a:srgbClr val="333333"/>
                          </a:solidFill>
                          <a:effectLst/>
                          <a:latin typeface="+mn-lt"/>
                          <a:ea typeface="+mn-ea"/>
                          <a:cs typeface="+mn-cs"/>
                        </a:rPr>
                        <a:t>निराशा</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2400" b="0" i="0" u="none" strike="noStrike" cap="none" normalizeH="0" baseline="0" dirty="0">
                          <a:ln>
                            <a:noFill/>
                          </a:ln>
                          <a:solidFill>
                            <a:srgbClr val="333333"/>
                          </a:solidFill>
                          <a:effectLst/>
                          <a:latin typeface="+mn-lt"/>
                          <a:ea typeface="+mn-ea"/>
                          <a:cs typeface="+mn-cs"/>
                        </a:rPr>
                        <a:t>पार्टी में दुसरे लोग आये और उन्होंने आनंद उठाया.</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hi-IN" sz="2400" b="0" i="0" u="none" strike="noStrike" cap="none" normalizeH="0" baseline="0">
                          <a:ln>
                            <a:noFill/>
                          </a:ln>
                          <a:solidFill>
                            <a:srgbClr val="333333"/>
                          </a:solidFill>
                          <a:effectLst/>
                          <a:latin typeface="+mn-lt"/>
                          <a:ea typeface="+mn-ea"/>
                          <a:cs typeface="+mn-cs"/>
                        </a:rPr>
                        <a:t>लोग साथ में खड़े हैं, वे आपकी तरफ देख रहे हैं.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2400" b="0" i="0" u="none" strike="noStrike" cap="none" normalizeH="0" baseline="0">
                          <a:ln>
                            <a:noFill/>
                          </a:ln>
                          <a:solidFill>
                            <a:srgbClr val="333333"/>
                          </a:solidFill>
                          <a:effectLst/>
                          <a:latin typeface="+mn-lt"/>
                          <a:ea typeface="+mn-ea"/>
                          <a:cs typeface="+mn-cs"/>
                        </a:rPr>
                        <a:t>“वे </a:t>
                      </a:r>
                      <a:r>
                        <a:rPr kumimoji="0" lang="hi-IN" sz="2400" b="0" i="0" u="none" strike="noStrike" cap="none" normalizeH="0" baseline="0" dirty="0">
                          <a:ln>
                            <a:noFill/>
                          </a:ln>
                          <a:solidFill>
                            <a:srgbClr val="333333"/>
                          </a:solidFill>
                          <a:effectLst/>
                          <a:latin typeface="+mn-lt"/>
                          <a:ea typeface="+mn-ea"/>
                          <a:cs typeface="+mn-cs"/>
                        </a:rPr>
                        <a:t>मुझ पर हँस </a:t>
                      </a:r>
                      <a:r>
                        <a:rPr kumimoji="0" lang="hi-IN" sz="2400" b="0" i="0" u="none" strike="noStrike" cap="none" normalizeH="0" baseline="0">
                          <a:ln>
                            <a:noFill/>
                          </a:ln>
                          <a:solidFill>
                            <a:srgbClr val="333333"/>
                          </a:solidFill>
                          <a:effectLst/>
                          <a:latin typeface="+mn-lt"/>
                          <a:ea typeface="+mn-ea"/>
                          <a:cs typeface="+mn-cs"/>
                        </a:rPr>
                        <a:t>रहे हैं”</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2400" b="0" i="0" u="none" strike="noStrike" cap="none" normalizeH="0" baseline="0" dirty="0">
                          <a:ln>
                            <a:noFill/>
                          </a:ln>
                          <a:solidFill>
                            <a:srgbClr val="333333"/>
                          </a:solidFill>
                          <a:effectLst/>
                          <a:latin typeface="+mn-lt"/>
                          <a:ea typeface="+mn-ea"/>
                          <a:cs typeface="+mn-cs"/>
                        </a:rPr>
                        <a:t>यह एक संयोग है की वे मेरी तरफ देख रहे हैं. हो सकता है वे मझे कोई और समझ रहे हैं.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0" name="Picture 24" descr="Ride on - Bold&amp;Blond - flickr - cc_noncommercial">
            <a:extLst>
              <a:ext uri="{FF2B5EF4-FFF2-40B4-BE49-F238E27FC236}">
                <a16:creationId xmlns:a16="http://schemas.microsoft.com/office/drawing/2014/main" id="{1183FEA2-BFF6-4A52-8E23-F4E4A4F8D9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3830" y="914400"/>
            <a:ext cx="247134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 29">
            <a:extLst>
              <a:ext uri="{FF2B5EF4-FFF2-40B4-BE49-F238E27FC236}">
                <a16:creationId xmlns:a16="http://schemas.microsoft.com/office/drawing/2014/main" id="{AA5387A8-A96F-4FFD-A5B2-72BB44FF9EC0}"/>
              </a:ext>
            </a:extLst>
          </p:cNvPr>
          <p:cNvSpPr>
            <a:spLocks noChangeArrowheads="1"/>
          </p:cNvSpPr>
          <p:nvPr/>
        </p:nvSpPr>
        <p:spPr bwMode="auto">
          <a:xfrm>
            <a:off x="408955" y="5832688"/>
            <a:ext cx="1137600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eaLnBrk="1" hangingPunct="1">
              <a:spcBef>
                <a:spcPts val="1200"/>
              </a:spcBef>
              <a:buFont typeface="Wingdings" panose="05000000000000000000" pitchFamily="2" charset="2"/>
              <a:buNone/>
            </a:pPr>
            <a:r>
              <a:rPr lang="hi-IN" altLang="de-DE" sz="2400" b="0">
                <a:solidFill>
                  <a:srgbClr val="004992"/>
                </a:solidFill>
                <a:latin typeface="+mn-lt"/>
              </a:rPr>
              <a:t>“मन का पढना” </a:t>
            </a:r>
            <a:r>
              <a:rPr lang="hi-IN" altLang="de-DE" sz="2400" b="0" dirty="0">
                <a:solidFill>
                  <a:srgbClr val="333333"/>
                </a:solidFill>
                <a:latin typeface="+mn-lt"/>
              </a:rPr>
              <a:t>दूसरों के व्यवहार की अति-व्याख्या करने से बचें. एक परिस्थिति के अनेक कारण हो सकते हैं!</a:t>
            </a:r>
            <a:endParaRPr lang="en-US" altLang="de-DE" sz="2400" b="0" dirty="0">
              <a:solidFill>
                <a:srgbClr val="333333"/>
              </a:solidFill>
              <a:latin typeface="+mn-lt"/>
            </a:endParaRPr>
          </a:p>
        </p:txBody>
      </p:sp>
      <p:sp>
        <p:nvSpPr>
          <p:cNvPr id="4" name="Footer Placeholder 3"/>
          <p:cNvSpPr>
            <a:spLocks noGrp="1"/>
          </p:cNvSpPr>
          <p:nvPr>
            <p:ph type="ftr" sz="quarter" idx="11"/>
          </p:nvPr>
        </p:nvSpPr>
        <p:spPr/>
        <p:txBody>
          <a:bodyPr/>
          <a:lstStyle/>
          <a:p>
            <a:pPr>
              <a:defRPr/>
            </a:pPr>
            <a:r>
              <a:rPr lang="hi-IN">
                <a:latin typeface="+mn-lt"/>
              </a:rPr>
              <a:t>मेटाकौगनिनटभ प्रनिक्षण 8 – आत्मविश्वास तथा मनोदश</a:t>
            </a:r>
            <a:endParaRPr lang="de-DE">
              <a:latin typeface="+mn-lt"/>
            </a:endParaRPr>
          </a:p>
        </p:txBody>
      </p:sp>
      <p:sp>
        <p:nvSpPr>
          <p:cNvPr id="5" name="Slide Number Placeholder 4"/>
          <p:cNvSpPr>
            <a:spLocks noGrp="1"/>
          </p:cNvSpPr>
          <p:nvPr>
            <p:ph type="sldNum" sz="quarter" idx="12"/>
          </p:nvPr>
        </p:nvSpPr>
        <p:spPr/>
        <p:txBody>
          <a:bodyPr/>
          <a:lstStyle/>
          <a:p>
            <a:fld id="{941B673E-4500-4F1C-B6BE-DA2F57C474F4}" type="slidenum">
              <a:rPr lang="de-DE" altLang="de-DE" smtClean="0">
                <a:latin typeface="+mn-lt"/>
              </a:rPr>
              <a:pPr/>
              <a:t>20</a:t>
            </a:fld>
            <a:endParaRPr lang="de-DE" altLang="de-DE">
              <a:latin typeface="+mn-lt"/>
            </a:endParaRPr>
          </a:p>
        </p:txBody>
      </p:sp>
    </p:spTree>
    <p:extLst>
      <p:ext uri="{BB962C8B-B14F-4D97-AF65-F5344CB8AC3E}">
        <p14:creationId xmlns:p14="http://schemas.microsoft.com/office/powerpoint/2010/main" val="112890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altLang="de-DE" sz="3600" dirty="0">
                <a:solidFill>
                  <a:srgbClr val="004992"/>
                </a:solidFill>
                <a:latin typeface="+mn-lt"/>
                <a:ea typeface="+mn-ea"/>
                <a:cs typeface="+mn-cs"/>
              </a:rPr>
              <a:t>3. अपने मानकों को आखिरी मानक समझ लेना</a:t>
            </a:r>
            <a:endParaRPr lang="de-DE" altLang="de-DE" sz="3600" dirty="0">
              <a:solidFill>
                <a:srgbClr val="004992"/>
              </a:solidFill>
              <a:latin typeface="+mn-lt"/>
              <a:ea typeface="+mn-ea"/>
              <a:cs typeface="+mn-cs"/>
            </a:endParaRPr>
          </a:p>
        </p:txBody>
      </p:sp>
      <p:sp>
        <p:nvSpPr>
          <p:cNvPr id="22531" name="Rectangle 3"/>
          <p:cNvSpPr>
            <a:spLocks noGrp="1" noChangeArrowheads="1"/>
          </p:cNvSpPr>
          <p:nvPr>
            <p:ph idx="1"/>
          </p:nvPr>
        </p:nvSpPr>
        <p:spPr/>
        <p:txBody>
          <a:bodyPr>
            <a:noAutofit/>
          </a:bodyPr>
          <a:lstStyle/>
          <a:p>
            <a:pPr eaLnBrk="1" hangingPunct="1">
              <a:buClr>
                <a:srgbClr val="333333"/>
              </a:buClr>
            </a:pPr>
            <a:r>
              <a:rPr lang="hi-IN" altLang="de-DE" sz="2400" dirty="0">
                <a:solidFill>
                  <a:srgbClr val="004992"/>
                </a:solidFill>
              </a:rPr>
              <a:t>इस बात में अंतर होता है की मैं स्वयं को कैसे देखता हूँ तथा लोग मुझे कैसे देखते हैं</a:t>
            </a:r>
            <a:r>
              <a:rPr lang="en-US" altLang="de-DE" sz="2400" dirty="0">
                <a:solidFill>
                  <a:srgbClr val="004992"/>
                </a:solidFill>
              </a:rPr>
              <a:t>!</a:t>
            </a:r>
            <a:endParaRPr lang="hi-IN" altLang="de-DE" sz="2400" dirty="0">
              <a:solidFill>
                <a:srgbClr val="004992"/>
              </a:solidFill>
            </a:endParaRPr>
          </a:p>
          <a:p>
            <a:pPr marL="342900" indent="-342900" eaLnBrk="1" hangingPunct="1">
              <a:buClr>
                <a:srgbClr val="333333"/>
              </a:buClr>
              <a:buFont typeface="WingDings"/>
              <a:buChar char=""/>
            </a:pPr>
            <a:r>
              <a:rPr lang="hi-IN" altLang="de-DE" sz="2400" dirty="0">
                <a:solidFill>
                  <a:srgbClr val="333333"/>
                </a:solidFill>
              </a:rPr>
              <a:t>अगर मैं अपने आप को कुरूप</a:t>
            </a:r>
            <a:r>
              <a:rPr lang="en-US" altLang="de-DE" sz="2400" dirty="0">
                <a:solidFill>
                  <a:srgbClr val="333333"/>
                </a:solidFill>
              </a:rPr>
              <a:t>,</a:t>
            </a:r>
            <a:r>
              <a:rPr lang="hi-IN" altLang="de-DE" sz="2400" dirty="0">
                <a:solidFill>
                  <a:srgbClr val="333333"/>
                </a:solidFill>
              </a:rPr>
              <a:t> अनुपयोगी आदि</a:t>
            </a:r>
            <a:r>
              <a:rPr lang="en-US" altLang="de-DE" sz="2400" dirty="0">
                <a:solidFill>
                  <a:srgbClr val="333333"/>
                </a:solidFill>
              </a:rPr>
              <a:t> </a:t>
            </a:r>
            <a:r>
              <a:rPr lang="hi-IN" altLang="de-DE" sz="2400" dirty="0">
                <a:solidFill>
                  <a:srgbClr val="333333"/>
                </a:solidFill>
              </a:rPr>
              <a:t>समझूं</a:t>
            </a:r>
            <a:r>
              <a:rPr lang="en-US" altLang="de-DE" sz="2400" dirty="0">
                <a:solidFill>
                  <a:srgbClr val="333333"/>
                </a:solidFill>
              </a:rPr>
              <a:t> </a:t>
            </a:r>
            <a:r>
              <a:rPr lang="hi-IN" altLang="de-DE" sz="2400" dirty="0">
                <a:solidFill>
                  <a:srgbClr val="333333"/>
                </a:solidFill>
              </a:rPr>
              <a:t>तो कोई जरूरी नहीं है की दुसरे भी मेरे बारे में ऐसा विचार रखें.</a:t>
            </a:r>
          </a:p>
          <a:p>
            <a:pPr marL="342900" indent="-342900" eaLnBrk="1" hangingPunct="1">
              <a:buClr>
                <a:srgbClr val="333333"/>
              </a:buClr>
              <a:buFont typeface="WingDings"/>
              <a:buChar char=""/>
            </a:pPr>
            <a:r>
              <a:rPr lang="hi-IN" altLang="de-DE" sz="2400" dirty="0">
                <a:solidFill>
                  <a:srgbClr val="333333"/>
                </a:solidFill>
              </a:rPr>
              <a:t>अक्सर मतभिन्नताएं होती हैं तथा कोई जरूरी नहीं है मेरे रूप अथवा बुद्धि से सम्बंधित दृष्टिकोण को दुसरे भी मानें.</a:t>
            </a:r>
            <a:endParaRPr lang="de-DE" alt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hi-IN">
                <a:latin typeface="+mn-lt"/>
              </a:rPr>
              <a:t>मेटाकौगनिनटभ प्रनिक्षण 8 – आत्मविश्वास तथा मनोदश</a:t>
            </a:r>
            <a:endParaRPr lang="de-DE">
              <a:latin typeface="+mn-lt"/>
            </a:endParaRPr>
          </a:p>
        </p:txBody>
      </p:sp>
      <p:sp>
        <p:nvSpPr>
          <p:cNvPr id="5" name="Slide Number Placeholder 4"/>
          <p:cNvSpPr>
            <a:spLocks noGrp="1"/>
          </p:cNvSpPr>
          <p:nvPr>
            <p:ph type="sldNum" sz="quarter" idx="12"/>
          </p:nvPr>
        </p:nvSpPr>
        <p:spPr/>
        <p:txBody>
          <a:bodyPr/>
          <a:lstStyle/>
          <a:p>
            <a:fld id="{DEDBE2DC-AB17-457C-83B3-F52DDBB1AF31}" type="slidenum">
              <a:rPr lang="de-DE" altLang="de-DE" smtClean="0">
                <a:latin typeface="+mn-lt"/>
              </a:rPr>
              <a:pPr/>
              <a:t>21</a:t>
            </a:fld>
            <a:endParaRPr lang="de-DE" altLang="de-DE">
              <a:latin typeface="+mn-l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hi-IN" sz="3600" dirty="0">
                <a:solidFill>
                  <a:srgbClr val="004992"/>
                </a:solidFill>
                <a:latin typeface="+mn-lt"/>
                <a:ea typeface="+mn-ea"/>
                <a:cs typeface="+mn-cs"/>
              </a:rPr>
              <a:t>4. सकारात्मक प्रतिपुष्टि (फीडबैक) को नकारना, लेकिन नकारात्मक</a:t>
            </a:r>
            <a:r>
              <a:rPr lang="en-US" sz="3600" dirty="0">
                <a:solidFill>
                  <a:srgbClr val="004992"/>
                </a:solidFill>
                <a:latin typeface="+mn-lt"/>
                <a:ea typeface="+mn-ea"/>
                <a:cs typeface="+mn-cs"/>
              </a:rPr>
              <a:t> </a:t>
            </a:r>
            <a:r>
              <a:rPr lang="hi-IN" sz="3600" dirty="0">
                <a:solidFill>
                  <a:srgbClr val="004992"/>
                </a:solidFill>
                <a:latin typeface="+mn-lt"/>
                <a:ea typeface="+mn-ea"/>
                <a:cs typeface="+mn-cs"/>
              </a:rPr>
              <a:t>प्रतिपुष्टि को बिना जांचे-परखे स्वीकार कर लेना</a:t>
            </a:r>
            <a:br>
              <a:rPr lang="hi-IN" sz="3600" dirty="0">
                <a:solidFill>
                  <a:srgbClr val="004992"/>
                </a:solidFill>
                <a:latin typeface="+mn-lt"/>
                <a:ea typeface="+mn-ea"/>
                <a:cs typeface="+mn-cs"/>
              </a:rPr>
            </a:br>
            <a:r>
              <a:rPr lang="hi-IN" dirty="0">
                <a:solidFill>
                  <a:srgbClr val="004992"/>
                </a:solidFill>
                <a:latin typeface="+mn-lt"/>
                <a:ea typeface="+mn-ea"/>
                <a:cs typeface="+mn-cs"/>
              </a:rPr>
              <a:t>अधिक वास्तविक तथा सहायक मूल्यांकन क्या होगा?</a:t>
            </a:r>
            <a:endParaRPr lang="en-US" dirty="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i-IN">
                <a:latin typeface="+mn-lt"/>
              </a:rPr>
              <a:t>मेटाकौगनिनटभ प्रनिक्षण 8 – आत्मविश्वास तथा मनोदश</a:t>
            </a:r>
            <a:endParaRPr lang="de-DE">
              <a:latin typeface="+mn-lt"/>
            </a:endParaRPr>
          </a:p>
        </p:txBody>
      </p:sp>
      <p:sp>
        <p:nvSpPr>
          <p:cNvPr id="5" name="Slide Number Placeholder 4"/>
          <p:cNvSpPr>
            <a:spLocks noGrp="1"/>
          </p:cNvSpPr>
          <p:nvPr>
            <p:ph type="sldNum" sz="quarter" idx="12"/>
          </p:nvPr>
        </p:nvSpPr>
        <p:spPr/>
        <p:txBody>
          <a:bodyPr/>
          <a:lstStyle/>
          <a:p>
            <a:fld id="{941B673E-4500-4F1C-B6BE-DA2F57C474F4}" type="slidenum">
              <a:rPr lang="de-DE" altLang="de-DE" smtClean="0">
                <a:latin typeface="+mn-lt"/>
              </a:rPr>
              <a:pPr/>
              <a:t>22</a:t>
            </a:fld>
            <a:endParaRPr lang="de-DE" altLang="de-DE">
              <a:latin typeface="+mn-lt"/>
            </a:endParaRPr>
          </a:p>
        </p:txBody>
      </p:sp>
      <p:pic>
        <p:nvPicPr>
          <p:cNvPr id="12" name="Picture 6" descr="Big Thumbs Up - Oldmaison - flickr - ccc">
            <a:extLst>
              <a:ext uri="{FF2B5EF4-FFF2-40B4-BE49-F238E27FC236}">
                <a16:creationId xmlns:a16="http://schemas.microsoft.com/office/drawing/2014/main" id="{B530AC12-76F8-4598-88EB-21985911CC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3573016"/>
            <a:ext cx="1657781"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7" descr="Complaints thumbs down-784494 - Oldmaison - flickr - cc">
            <a:extLst>
              <a:ext uri="{FF2B5EF4-FFF2-40B4-BE49-F238E27FC236}">
                <a16:creationId xmlns:a16="http://schemas.microsoft.com/office/drawing/2014/main" id="{03FAD2BA-5E41-45A5-AD47-8AA8003CBF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6455" y="4977730"/>
            <a:ext cx="2017709"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1"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2421805228"/>
              </p:ext>
            </p:extLst>
          </p:nvPr>
        </p:nvGraphicFramePr>
        <p:xfrm>
          <a:off x="1812737" y="2834640"/>
          <a:ext cx="9972219" cy="3505178"/>
        </p:xfrm>
        <a:graphic>
          <a:graphicData uri="http://schemas.openxmlformats.org/drawingml/2006/table">
            <a:tbl>
              <a:tblPr>
                <a:tableStyleId>{21E4AEA4-8DFA-4A89-87EB-49C32662AFE0}</a:tableStyleId>
              </a:tblPr>
              <a:tblGrid>
                <a:gridCol w="3278538">
                  <a:extLst>
                    <a:ext uri="{9D8B030D-6E8A-4147-A177-3AD203B41FA5}">
                      <a16:colId xmlns:a16="http://schemas.microsoft.com/office/drawing/2014/main" val="20000"/>
                    </a:ext>
                  </a:extLst>
                </a:gridCol>
                <a:gridCol w="6693681">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2000" b="0" i="0" u="none" strike="noStrike" cap="none" normalizeH="0" baseline="0" dirty="0">
                          <a:ln>
                            <a:noFill/>
                          </a:ln>
                          <a:solidFill>
                            <a:srgbClr val="333333"/>
                          </a:solidFill>
                          <a:effectLst/>
                          <a:latin typeface="+mn-lt"/>
                          <a:ea typeface="+mn-ea"/>
                          <a:cs typeface="+mn-cs"/>
                        </a:rPr>
                        <a:t>घटना</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2000" b="1" i="1" u="none" strike="noStrike" cap="none" normalizeH="0" baseline="0" dirty="0">
                          <a:ln>
                            <a:noFill/>
                          </a:ln>
                          <a:solidFill>
                            <a:srgbClr val="333333"/>
                          </a:solidFill>
                          <a:effectLst/>
                          <a:latin typeface="+mn-lt"/>
                          <a:ea typeface="+mn-ea"/>
                          <a:cs typeface="+mn-cs"/>
                        </a:rPr>
                        <a:t>विषादी मूल्यांकन</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2000" b="0" i="0" u="none" strike="noStrike" cap="none" normalizeH="0" baseline="0" dirty="0">
                          <a:ln>
                            <a:noFill/>
                          </a:ln>
                          <a:solidFill>
                            <a:srgbClr val="333333"/>
                          </a:solidFill>
                          <a:effectLst/>
                          <a:latin typeface="+mn-lt"/>
                          <a:ea typeface="+mn-ea"/>
                          <a:cs typeface="+mn-cs"/>
                        </a:rPr>
                        <a:t>सकारात्मक/उपयोगी मूल्यांकन</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2000" b="0" i="0" u="none" strike="noStrike" cap="none" normalizeH="0" baseline="0">
                          <a:ln>
                            <a:noFill/>
                          </a:ln>
                          <a:solidFill>
                            <a:srgbClr val="333333"/>
                          </a:solidFill>
                          <a:effectLst/>
                          <a:latin typeface="+mn-lt"/>
                          <a:ea typeface="+mn-ea"/>
                          <a:cs typeface="+mn-cs"/>
                        </a:rPr>
                        <a:t>आप अपने प्रदर्शन के लिए बड़ाई सुनते हैं</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2000" b="1" i="1" u="none" strike="noStrike" cap="none" normalizeH="0" baseline="0">
                          <a:ln>
                            <a:noFill/>
                          </a:ln>
                          <a:solidFill>
                            <a:srgbClr val="333333"/>
                          </a:solidFill>
                          <a:effectLst/>
                          <a:latin typeface="+mn-lt"/>
                          <a:ea typeface="+mn-ea"/>
                          <a:cs typeface="+mn-cs"/>
                        </a:rPr>
                        <a:t>“वह</a:t>
                      </a:r>
                      <a:r>
                        <a:rPr kumimoji="0" lang="hi-IN" sz="2000" b="1" i="1" u="none" strike="noStrike" cap="none" normalizeH="0" baseline="0" dirty="0">
                          <a:ln>
                            <a:noFill/>
                          </a:ln>
                          <a:solidFill>
                            <a:srgbClr val="333333"/>
                          </a:solidFill>
                          <a:effectLst/>
                          <a:latin typeface="+mn-lt"/>
                          <a:ea typeface="+mn-ea"/>
                          <a:cs typeface="+mn-cs"/>
                        </a:rPr>
                        <a:t> व्यक्ति मुझे सिर्फ खुश करने की कोशिश करता है - वह बेईमान</a:t>
                      </a:r>
                      <a:r>
                        <a:rPr kumimoji="0" lang="hi-IN" sz="2000" b="1" i="1" u="none" strike="noStrike" cap="none" normalizeH="0" baseline="0">
                          <a:ln>
                            <a:noFill/>
                          </a:ln>
                          <a:solidFill>
                            <a:srgbClr val="333333"/>
                          </a:solidFill>
                          <a:effectLst/>
                          <a:latin typeface="+mn-lt"/>
                          <a:ea typeface="+mn-ea"/>
                          <a:cs typeface="+mn-cs"/>
                        </a:rPr>
                        <a:t> है”, “सिर्फ</a:t>
                      </a:r>
                      <a:r>
                        <a:rPr kumimoji="0" lang="hi-IN" sz="2000" b="1" i="1" u="none" strike="noStrike" cap="none" normalizeH="0" baseline="0" dirty="0">
                          <a:ln>
                            <a:noFill/>
                          </a:ln>
                          <a:solidFill>
                            <a:srgbClr val="333333"/>
                          </a:solidFill>
                          <a:effectLst/>
                          <a:latin typeface="+mn-lt"/>
                          <a:ea typeface="+mn-ea"/>
                          <a:cs typeface="+mn-cs"/>
                        </a:rPr>
                        <a:t> वही ऐसा सोंचता </a:t>
                      </a:r>
                      <a:r>
                        <a:rPr kumimoji="0" lang="hi-IN" sz="2000" b="1" i="1" u="none" strike="noStrike" cap="none" normalizeH="0" baseline="0">
                          <a:ln>
                            <a:noFill/>
                          </a:ln>
                          <a:solidFill>
                            <a:srgbClr val="333333"/>
                          </a:solidFill>
                          <a:effectLst/>
                          <a:latin typeface="+mn-lt"/>
                          <a:ea typeface="+mn-ea"/>
                          <a:cs typeface="+mn-cs"/>
                        </a:rPr>
                        <a:t>है.....”</a:t>
                      </a:r>
                      <a:endParaRPr kumimoji="0" lang="en-US" sz="20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2000" b="0" i="0" u="none" strike="noStrike" cap="none" normalizeH="0" baseline="0">
                          <a:ln>
                            <a:noFill/>
                          </a:ln>
                          <a:solidFill>
                            <a:srgbClr val="333333"/>
                          </a:solidFill>
                          <a:effectLst/>
                          <a:latin typeface="+mn-lt"/>
                          <a:ea typeface="+mn-ea"/>
                          <a:cs typeface="+mn-cs"/>
                        </a:rPr>
                        <a:t>आप की आलोचना होती है!</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2000" b="1" i="1" u="none" strike="noStrike" cap="none" normalizeH="0" baseline="0">
                          <a:ln>
                            <a:noFill/>
                          </a:ln>
                          <a:solidFill>
                            <a:srgbClr val="333333"/>
                          </a:solidFill>
                          <a:effectLst/>
                          <a:latin typeface="+mn-lt"/>
                          <a:ea typeface="+mn-ea"/>
                          <a:cs typeface="+mn-cs"/>
                        </a:rPr>
                        <a:t>“मेरे</a:t>
                      </a:r>
                      <a:r>
                        <a:rPr kumimoji="0" lang="hi-IN" sz="2000" b="1" i="1" u="none" strike="noStrike" cap="none" normalizeH="0" baseline="0" dirty="0">
                          <a:ln>
                            <a:noFill/>
                          </a:ln>
                          <a:solidFill>
                            <a:srgbClr val="333333"/>
                          </a:solidFill>
                          <a:effectLst/>
                          <a:latin typeface="+mn-lt"/>
                          <a:ea typeface="+mn-ea"/>
                          <a:cs typeface="+mn-cs"/>
                        </a:rPr>
                        <a:t> बारे में सबको पता चल गया, मैं बेकार </a:t>
                      </a:r>
                      <a:r>
                        <a:rPr kumimoji="0" lang="hi-IN" sz="2000" b="1" i="1" u="none" strike="noStrike" cap="none" normalizeH="0" baseline="0">
                          <a:ln>
                            <a:noFill/>
                          </a:ln>
                          <a:solidFill>
                            <a:srgbClr val="333333"/>
                          </a:solidFill>
                          <a:effectLst/>
                          <a:latin typeface="+mn-lt"/>
                          <a:ea typeface="+mn-ea"/>
                          <a:cs typeface="+mn-cs"/>
                        </a:rPr>
                        <a:t>हूँ.......”</a:t>
                      </a:r>
                      <a:endParaRPr kumimoji="0" lang="en-US" sz="20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hi-IN" sz="3600" dirty="0">
                <a:solidFill>
                  <a:srgbClr val="004992"/>
                </a:solidFill>
                <a:latin typeface="+mn-lt"/>
                <a:ea typeface="+mn-ea"/>
                <a:cs typeface="+mn-cs"/>
              </a:rPr>
              <a:t>4. सकारात्मक प्रतिपुष्टि (फीडबैक) को नकारना, लेकिन नकारात्मक</a:t>
            </a:r>
            <a:r>
              <a:rPr lang="en-US" sz="3600" dirty="0">
                <a:solidFill>
                  <a:srgbClr val="004992"/>
                </a:solidFill>
                <a:latin typeface="+mn-lt"/>
                <a:ea typeface="+mn-ea"/>
                <a:cs typeface="+mn-cs"/>
              </a:rPr>
              <a:t> </a:t>
            </a:r>
            <a:r>
              <a:rPr lang="hi-IN" sz="3600" dirty="0">
                <a:solidFill>
                  <a:srgbClr val="004992"/>
                </a:solidFill>
                <a:latin typeface="+mn-lt"/>
                <a:ea typeface="+mn-ea"/>
                <a:cs typeface="+mn-cs"/>
              </a:rPr>
              <a:t>प्रतिपुष्टि को बिना जांचे-परखे स्वीकार कर लेना</a:t>
            </a:r>
            <a:br>
              <a:rPr lang="hi-IN" sz="3600" dirty="0">
                <a:solidFill>
                  <a:srgbClr val="004992"/>
                </a:solidFill>
                <a:latin typeface="+mn-lt"/>
                <a:ea typeface="+mn-ea"/>
                <a:cs typeface="+mn-cs"/>
              </a:rPr>
            </a:br>
            <a:r>
              <a:rPr lang="hi-IN" dirty="0">
                <a:solidFill>
                  <a:srgbClr val="004992"/>
                </a:solidFill>
                <a:latin typeface="+mn-lt"/>
                <a:ea typeface="+mn-ea"/>
                <a:cs typeface="+mn-cs"/>
              </a:rPr>
              <a:t>अधिक वास्तविक तथा सहायक मूल्यांकन क्या होगा?</a:t>
            </a:r>
            <a:endParaRPr lang="en-US" dirty="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i-IN">
                <a:latin typeface="+mn-lt"/>
              </a:rPr>
              <a:t>मेटाकौगनिनटभ प्रनिक्षण 8 – आत्मविश्वास तथा मनोदश</a:t>
            </a:r>
            <a:endParaRPr lang="de-DE">
              <a:latin typeface="+mn-lt"/>
            </a:endParaRPr>
          </a:p>
        </p:txBody>
      </p:sp>
      <p:sp>
        <p:nvSpPr>
          <p:cNvPr id="5" name="Slide Number Placeholder 4"/>
          <p:cNvSpPr>
            <a:spLocks noGrp="1"/>
          </p:cNvSpPr>
          <p:nvPr>
            <p:ph type="sldNum" sz="quarter" idx="12"/>
          </p:nvPr>
        </p:nvSpPr>
        <p:spPr/>
        <p:txBody>
          <a:bodyPr/>
          <a:lstStyle/>
          <a:p>
            <a:fld id="{941B673E-4500-4F1C-B6BE-DA2F57C474F4}" type="slidenum">
              <a:rPr lang="de-DE" altLang="de-DE" smtClean="0">
                <a:latin typeface="+mn-lt"/>
              </a:rPr>
              <a:pPr/>
              <a:t>23</a:t>
            </a:fld>
            <a:endParaRPr lang="de-DE" altLang="de-DE">
              <a:latin typeface="+mn-lt"/>
            </a:endParaRPr>
          </a:p>
        </p:txBody>
      </p:sp>
      <p:pic>
        <p:nvPicPr>
          <p:cNvPr id="12" name="Picture 6" descr="Big Thumbs Up - Oldmaison - flickr - ccc">
            <a:extLst>
              <a:ext uri="{FF2B5EF4-FFF2-40B4-BE49-F238E27FC236}">
                <a16:creationId xmlns:a16="http://schemas.microsoft.com/office/drawing/2014/main" id="{B530AC12-76F8-4598-88EB-21985911CC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3573016"/>
            <a:ext cx="1657781"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7" descr="Complaints thumbs down-784494 - Oldmaison - flickr - cc">
            <a:extLst>
              <a:ext uri="{FF2B5EF4-FFF2-40B4-BE49-F238E27FC236}">
                <a16:creationId xmlns:a16="http://schemas.microsoft.com/office/drawing/2014/main" id="{03FAD2BA-5E41-45A5-AD47-8AA8003CBF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6455" y="4977730"/>
            <a:ext cx="2017709"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1"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2746370639"/>
              </p:ext>
            </p:extLst>
          </p:nvPr>
        </p:nvGraphicFramePr>
        <p:xfrm>
          <a:off x="1812737" y="2834640"/>
          <a:ext cx="9972219" cy="3505178"/>
        </p:xfrm>
        <a:graphic>
          <a:graphicData uri="http://schemas.openxmlformats.org/drawingml/2006/table">
            <a:tbl>
              <a:tblPr>
                <a:tableStyleId>{21E4AEA4-8DFA-4A89-87EB-49C32662AFE0}</a:tableStyleId>
              </a:tblPr>
              <a:tblGrid>
                <a:gridCol w="3278538">
                  <a:extLst>
                    <a:ext uri="{9D8B030D-6E8A-4147-A177-3AD203B41FA5}">
                      <a16:colId xmlns:a16="http://schemas.microsoft.com/office/drawing/2014/main" val="20000"/>
                    </a:ext>
                  </a:extLst>
                </a:gridCol>
                <a:gridCol w="6693681">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2000" b="0" i="0" u="none" strike="noStrike" cap="none" normalizeH="0" baseline="0" dirty="0">
                          <a:ln>
                            <a:noFill/>
                          </a:ln>
                          <a:solidFill>
                            <a:srgbClr val="333333"/>
                          </a:solidFill>
                          <a:effectLst/>
                          <a:latin typeface="+mn-lt"/>
                          <a:ea typeface="+mn-ea"/>
                          <a:cs typeface="+mn-cs"/>
                        </a:rPr>
                        <a:t>घटना</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2000" b="1" i="1" u="none" strike="noStrike" cap="none" normalizeH="0" baseline="0" dirty="0">
                          <a:ln>
                            <a:noFill/>
                          </a:ln>
                          <a:solidFill>
                            <a:srgbClr val="333333"/>
                          </a:solidFill>
                          <a:effectLst/>
                          <a:latin typeface="+mn-lt"/>
                          <a:ea typeface="+mn-ea"/>
                          <a:cs typeface="+mn-cs"/>
                        </a:rPr>
                        <a:t>विषादी मूल्यांकन</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2000" b="0" i="0" u="none" strike="noStrike" cap="none" normalizeH="0" baseline="0" dirty="0">
                          <a:ln>
                            <a:noFill/>
                          </a:ln>
                          <a:solidFill>
                            <a:srgbClr val="333333"/>
                          </a:solidFill>
                          <a:effectLst/>
                          <a:latin typeface="+mn-lt"/>
                          <a:ea typeface="+mn-ea"/>
                          <a:cs typeface="+mn-cs"/>
                        </a:rPr>
                        <a:t>सकारात्मक/उपयोगी मूल्यांकन</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2000" b="0" i="0" u="none" strike="noStrike" cap="none" normalizeH="0" baseline="0">
                          <a:ln>
                            <a:noFill/>
                          </a:ln>
                          <a:solidFill>
                            <a:srgbClr val="333333"/>
                          </a:solidFill>
                          <a:effectLst/>
                          <a:latin typeface="+mn-lt"/>
                          <a:ea typeface="+mn-ea"/>
                          <a:cs typeface="+mn-cs"/>
                        </a:rPr>
                        <a:t>आप अपने प्रदर्शन के लिए बड़ाई सुनते हैं</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2000" b="1" i="1" u="none" strike="noStrike" cap="none" normalizeH="0" baseline="0">
                          <a:ln>
                            <a:noFill/>
                          </a:ln>
                          <a:solidFill>
                            <a:srgbClr val="333333"/>
                          </a:solidFill>
                          <a:effectLst/>
                          <a:latin typeface="+mn-lt"/>
                          <a:ea typeface="+mn-ea"/>
                          <a:cs typeface="+mn-cs"/>
                        </a:rPr>
                        <a:t>“वह</a:t>
                      </a:r>
                      <a:r>
                        <a:rPr kumimoji="0" lang="hi-IN" sz="2000" b="1" i="1" u="none" strike="noStrike" cap="none" normalizeH="0" baseline="0" dirty="0">
                          <a:ln>
                            <a:noFill/>
                          </a:ln>
                          <a:solidFill>
                            <a:srgbClr val="333333"/>
                          </a:solidFill>
                          <a:effectLst/>
                          <a:latin typeface="+mn-lt"/>
                          <a:ea typeface="+mn-ea"/>
                          <a:cs typeface="+mn-cs"/>
                        </a:rPr>
                        <a:t> व्यक्ति मुझे सिर्फ खुश करने की कोशिश करता है - वह बेईमान</a:t>
                      </a:r>
                      <a:r>
                        <a:rPr kumimoji="0" lang="hi-IN" sz="2000" b="1" i="1" u="none" strike="noStrike" cap="none" normalizeH="0" baseline="0">
                          <a:ln>
                            <a:noFill/>
                          </a:ln>
                          <a:solidFill>
                            <a:srgbClr val="333333"/>
                          </a:solidFill>
                          <a:effectLst/>
                          <a:latin typeface="+mn-lt"/>
                          <a:ea typeface="+mn-ea"/>
                          <a:cs typeface="+mn-cs"/>
                        </a:rPr>
                        <a:t> है”, “सिर्फ</a:t>
                      </a:r>
                      <a:r>
                        <a:rPr kumimoji="0" lang="hi-IN" sz="2000" b="1" i="1" u="none" strike="noStrike" cap="none" normalizeH="0" baseline="0" dirty="0">
                          <a:ln>
                            <a:noFill/>
                          </a:ln>
                          <a:solidFill>
                            <a:srgbClr val="333333"/>
                          </a:solidFill>
                          <a:effectLst/>
                          <a:latin typeface="+mn-lt"/>
                          <a:ea typeface="+mn-ea"/>
                          <a:cs typeface="+mn-cs"/>
                        </a:rPr>
                        <a:t> वही ऐसा सोंचता </a:t>
                      </a:r>
                      <a:r>
                        <a:rPr kumimoji="0" lang="hi-IN" sz="2000" b="1" i="1" u="none" strike="noStrike" cap="none" normalizeH="0" baseline="0">
                          <a:ln>
                            <a:noFill/>
                          </a:ln>
                          <a:solidFill>
                            <a:srgbClr val="333333"/>
                          </a:solidFill>
                          <a:effectLst/>
                          <a:latin typeface="+mn-lt"/>
                          <a:ea typeface="+mn-ea"/>
                          <a:cs typeface="+mn-cs"/>
                        </a:rPr>
                        <a:t>है.....”</a:t>
                      </a:r>
                      <a:endParaRPr kumimoji="0" lang="en-US" sz="20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2000" b="0" i="0" u="none" strike="noStrike" cap="none" normalizeH="0" baseline="0">
                          <a:ln>
                            <a:noFill/>
                          </a:ln>
                          <a:solidFill>
                            <a:srgbClr val="333333"/>
                          </a:solidFill>
                          <a:effectLst/>
                          <a:latin typeface="+mn-lt"/>
                          <a:ea typeface="+mn-ea"/>
                          <a:cs typeface="+mn-cs"/>
                        </a:rPr>
                        <a:t>“अच्छा </a:t>
                      </a:r>
                      <a:r>
                        <a:rPr kumimoji="0" lang="hi-IN" sz="2000" b="0" i="0" u="none" strike="noStrike" cap="none" normalizeH="0" baseline="0" dirty="0">
                          <a:ln>
                            <a:noFill/>
                          </a:ln>
                          <a:solidFill>
                            <a:srgbClr val="333333"/>
                          </a:solidFill>
                          <a:effectLst/>
                          <a:latin typeface="+mn-lt"/>
                          <a:ea typeface="+mn-ea"/>
                          <a:cs typeface="+mn-cs"/>
                        </a:rPr>
                        <a:t>है, किसी ने तो मेरी उपलब्धियों को स्वीकार </a:t>
                      </a:r>
                      <a:r>
                        <a:rPr kumimoji="0" lang="hi-IN" sz="2000" b="0" i="0" u="none" strike="noStrike" cap="none" normalizeH="0" baseline="0">
                          <a:ln>
                            <a:noFill/>
                          </a:ln>
                          <a:solidFill>
                            <a:srgbClr val="333333"/>
                          </a:solidFill>
                          <a:effectLst/>
                          <a:latin typeface="+mn-lt"/>
                          <a:ea typeface="+mn-ea"/>
                          <a:cs typeface="+mn-cs"/>
                        </a:rPr>
                        <a:t>किया!”</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2000" b="0" i="0" u="none" strike="noStrike" cap="none" normalizeH="0" baseline="0">
                          <a:ln>
                            <a:noFill/>
                          </a:ln>
                          <a:solidFill>
                            <a:srgbClr val="333333"/>
                          </a:solidFill>
                          <a:effectLst/>
                          <a:latin typeface="+mn-lt"/>
                          <a:ea typeface="+mn-ea"/>
                          <a:cs typeface="+mn-cs"/>
                        </a:rPr>
                        <a:t>आप की आलोचना होती है!</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2000" b="1" i="1" u="none" strike="noStrike" cap="none" normalizeH="0" baseline="0">
                          <a:ln>
                            <a:noFill/>
                          </a:ln>
                          <a:solidFill>
                            <a:srgbClr val="333333"/>
                          </a:solidFill>
                          <a:effectLst/>
                          <a:latin typeface="+mn-lt"/>
                          <a:ea typeface="+mn-ea"/>
                          <a:cs typeface="+mn-cs"/>
                        </a:rPr>
                        <a:t>“मेरे</a:t>
                      </a:r>
                      <a:r>
                        <a:rPr kumimoji="0" lang="hi-IN" sz="2000" b="1" i="1" u="none" strike="noStrike" cap="none" normalizeH="0" baseline="0" dirty="0">
                          <a:ln>
                            <a:noFill/>
                          </a:ln>
                          <a:solidFill>
                            <a:srgbClr val="333333"/>
                          </a:solidFill>
                          <a:effectLst/>
                          <a:latin typeface="+mn-lt"/>
                          <a:ea typeface="+mn-ea"/>
                          <a:cs typeface="+mn-cs"/>
                        </a:rPr>
                        <a:t> बारे में सबको पता चल गया, मैं बेकार </a:t>
                      </a:r>
                      <a:r>
                        <a:rPr kumimoji="0" lang="hi-IN" sz="2000" b="1" i="1" u="none" strike="noStrike" cap="none" normalizeH="0" baseline="0">
                          <a:ln>
                            <a:noFill/>
                          </a:ln>
                          <a:solidFill>
                            <a:srgbClr val="333333"/>
                          </a:solidFill>
                          <a:effectLst/>
                          <a:latin typeface="+mn-lt"/>
                          <a:ea typeface="+mn-ea"/>
                          <a:cs typeface="+mn-cs"/>
                        </a:rPr>
                        <a:t>हूँ.......”</a:t>
                      </a:r>
                      <a:endParaRPr kumimoji="0" lang="en-US" sz="20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3541572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hi-IN" sz="3600" dirty="0">
                <a:solidFill>
                  <a:srgbClr val="004992"/>
                </a:solidFill>
                <a:latin typeface="+mn-lt"/>
                <a:ea typeface="+mn-ea"/>
                <a:cs typeface="+mn-cs"/>
              </a:rPr>
              <a:t>4. सकारात्मक प्रतिपुष्टि (फीडबैक) को नकारना, लेकिन नकारात्मक</a:t>
            </a:r>
            <a:r>
              <a:rPr lang="en-US" sz="3600" dirty="0">
                <a:solidFill>
                  <a:srgbClr val="004992"/>
                </a:solidFill>
                <a:latin typeface="+mn-lt"/>
                <a:ea typeface="+mn-ea"/>
                <a:cs typeface="+mn-cs"/>
              </a:rPr>
              <a:t> </a:t>
            </a:r>
            <a:r>
              <a:rPr lang="hi-IN" sz="3600" dirty="0">
                <a:solidFill>
                  <a:srgbClr val="004992"/>
                </a:solidFill>
                <a:latin typeface="+mn-lt"/>
                <a:ea typeface="+mn-ea"/>
                <a:cs typeface="+mn-cs"/>
              </a:rPr>
              <a:t>प्रतिपुष्टि को बिना जांचे-परखे स्वीकार कर लेना</a:t>
            </a:r>
            <a:br>
              <a:rPr lang="hi-IN" sz="3600" dirty="0">
                <a:solidFill>
                  <a:srgbClr val="004992"/>
                </a:solidFill>
                <a:latin typeface="+mn-lt"/>
                <a:ea typeface="+mn-ea"/>
                <a:cs typeface="+mn-cs"/>
              </a:rPr>
            </a:br>
            <a:r>
              <a:rPr lang="hi-IN" dirty="0">
                <a:solidFill>
                  <a:srgbClr val="004992"/>
                </a:solidFill>
                <a:latin typeface="+mn-lt"/>
                <a:ea typeface="+mn-ea"/>
                <a:cs typeface="+mn-cs"/>
              </a:rPr>
              <a:t>अधिक वास्तविक तथा सहायक मूल्यांकन क्या होगा?</a:t>
            </a:r>
            <a:endParaRPr lang="en-US" dirty="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i-IN">
                <a:latin typeface="+mn-lt"/>
              </a:rPr>
              <a:t>मेटाकौगनिनटभ प्रनिक्षण 8 – आत्मविश्वास तथा मनोदश</a:t>
            </a:r>
            <a:endParaRPr lang="de-DE">
              <a:latin typeface="+mn-lt"/>
            </a:endParaRPr>
          </a:p>
        </p:txBody>
      </p:sp>
      <p:sp>
        <p:nvSpPr>
          <p:cNvPr id="5" name="Slide Number Placeholder 4"/>
          <p:cNvSpPr>
            <a:spLocks noGrp="1"/>
          </p:cNvSpPr>
          <p:nvPr>
            <p:ph type="sldNum" sz="quarter" idx="12"/>
          </p:nvPr>
        </p:nvSpPr>
        <p:spPr/>
        <p:txBody>
          <a:bodyPr/>
          <a:lstStyle/>
          <a:p>
            <a:fld id="{941B673E-4500-4F1C-B6BE-DA2F57C474F4}" type="slidenum">
              <a:rPr lang="de-DE" altLang="de-DE" smtClean="0">
                <a:latin typeface="+mn-lt"/>
              </a:rPr>
              <a:pPr/>
              <a:t>24</a:t>
            </a:fld>
            <a:endParaRPr lang="de-DE" altLang="de-DE">
              <a:latin typeface="+mn-lt"/>
            </a:endParaRPr>
          </a:p>
        </p:txBody>
      </p:sp>
      <p:pic>
        <p:nvPicPr>
          <p:cNvPr id="12" name="Picture 6" descr="Big Thumbs Up - Oldmaison - flickr - ccc">
            <a:extLst>
              <a:ext uri="{FF2B5EF4-FFF2-40B4-BE49-F238E27FC236}">
                <a16:creationId xmlns:a16="http://schemas.microsoft.com/office/drawing/2014/main" id="{B530AC12-76F8-4598-88EB-21985911CC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3573016"/>
            <a:ext cx="1657781"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7" descr="Complaints thumbs down-784494 - Oldmaison - flickr - cc">
            <a:extLst>
              <a:ext uri="{FF2B5EF4-FFF2-40B4-BE49-F238E27FC236}">
                <a16:creationId xmlns:a16="http://schemas.microsoft.com/office/drawing/2014/main" id="{03FAD2BA-5E41-45A5-AD47-8AA8003CBF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6455" y="4977730"/>
            <a:ext cx="2017709"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1"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3083497726"/>
              </p:ext>
            </p:extLst>
          </p:nvPr>
        </p:nvGraphicFramePr>
        <p:xfrm>
          <a:off x="1812737" y="2834640"/>
          <a:ext cx="9972219" cy="3505178"/>
        </p:xfrm>
        <a:graphic>
          <a:graphicData uri="http://schemas.openxmlformats.org/drawingml/2006/table">
            <a:tbl>
              <a:tblPr>
                <a:tableStyleId>{21E4AEA4-8DFA-4A89-87EB-49C32662AFE0}</a:tableStyleId>
              </a:tblPr>
              <a:tblGrid>
                <a:gridCol w="3278538">
                  <a:extLst>
                    <a:ext uri="{9D8B030D-6E8A-4147-A177-3AD203B41FA5}">
                      <a16:colId xmlns:a16="http://schemas.microsoft.com/office/drawing/2014/main" val="20000"/>
                    </a:ext>
                  </a:extLst>
                </a:gridCol>
                <a:gridCol w="6693681">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2000" b="0" i="0" u="none" strike="noStrike" cap="none" normalizeH="0" baseline="0" dirty="0">
                          <a:ln>
                            <a:noFill/>
                          </a:ln>
                          <a:solidFill>
                            <a:srgbClr val="333333"/>
                          </a:solidFill>
                          <a:effectLst/>
                          <a:latin typeface="+mn-lt"/>
                          <a:ea typeface="+mn-ea"/>
                          <a:cs typeface="+mn-cs"/>
                        </a:rPr>
                        <a:t>घटना</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2000" b="1" i="1" u="none" strike="noStrike" cap="none" normalizeH="0" baseline="0" dirty="0">
                          <a:ln>
                            <a:noFill/>
                          </a:ln>
                          <a:solidFill>
                            <a:srgbClr val="333333"/>
                          </a:solidFill>
                          <a:effectLst/>
                          <a:latin typeface="+mn-lt"/>
                          <a:ea typeface="+mn-ea"/>
                          <a:cs typeface="+mn-cs"/>
                        </a:rPr>
                        <a:t>विषादी मूल्यांकन</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2000" b="0" i="0" u="none" strike="noStrike" cap="none" normalizeH="0" baseline="0" dirty="0">
                          <a:ln>
                            <a:noFill/>
                          </a:ln>
                          <a:solidFill>
                            <a:srgbClr val="333333"/>
                          </a:solidFill>
                          <a:effectLst/>
                          <a:latin typeface="+mn-lt"/>
                          <a:ea typeface="+mn-ea"/>
                          <a:cs typeface="+mn-cs"/>
                        </a:rPr>
                        <a:t>सकारात्मक/उपयोगी मूल्यांकन</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2000" b="0" i="0" u="none" strike="noStrike" cap="none" normalizeH="0" baseline="0">
                          <a:ln>
                            <a:noFill/>
                          </a:ln>
                          <a:solidFill>
                            <a:srgbClr val="333333"/>
                          </a:solidFill>
                          <a:effectLst/>
                          <a:latin typeface="+mn-lt"/>
                          <a:ea typeface="+mn-ea"/>
                          <a:cs typeface="+mn-cs"/>
                        </a:rPr>
                        <a:t>आप अपने प्रदर्शन के लिए बड़ाई सुनते हैं</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2000" b="1" i="1" u="none" strike="noStrike" cap="none" normalizeH="0" baseline="0">
                          <a:ln>
                            <a:noFill/>
                          </a:ln>
                          <a:solidFill>
                            <a:srgbClr val="333333"/>
                          </a:solidFill>
                          <a:effectLst/>
                          <a:latin typeface="+mn-lt"/>
                          <a:ea typeface="+mn-ea"/>
                          <a:cs typeface="+mn-cs"/>
                        </a:rPr>
                        <a:t>“वह</a:t>
                      </a:r>
                      <a:r>
                        <a:rPr kumimoji="0" lang="hi-IN" sz="2000" b="1" i="1" u="none" strike="noStrike" cap="none" normalizeH="0" baseline="0" dirty="0">
                          <a:ln>
                            <a:noFill/>
                          </a:ln>
                          <a:solidFill>
                            <a:srgbClr val="333333"/>
                          </a:solidFill>
                          <a:effectLst/>
                          <a:latin typeface="+mn-lt"/>
                          <a:ea typeface="+mn-ea"/>
                          <a:cs typeface="+mn-cs"/>
                        </a:rPr>
                        <a:t> व्यक्ति मुझे सिर्फ खुश करने की कोशिश करता है - वह बेईमान</a:t>
                      </a:r>
                      <a:r>
                        <a:rPr kumimoji="0" lang="hi-IN" sz="2000" b="1" i="1" u="none" strike="noStrike" cap="none" normalizeH="0" baseline="0">
                          <a:ln>
                            <a:noFill/>
                          </a:ln>
                          <a:solidFill>
                            <a:srgbClr val="333333"/>
                          </a:solidFill>
                          <a:effectLst/>
                          <a:latin typeface="+mn-lt"/>
                          <a:ea typeface="+mn-ea"/>
                          <a:cs typeface="+mn-cs"/>
                        </a:rPr>
                        <a:t> है”, “सिर्फ</a:t>
                      </a:r>
                      <a:r>
                        <a:rPr kumimoji="0" lang="hi-IN" sz="2000" b="1" i="1" u="none" strike="noStrike" cap="none" normalizeH="0" baseline="0" dirty="0">
                          <a:ln>
                            <a:noFill/>
                          </a:ln>
                          <a:solidFill>
                            <a:srgbClr val="333333"/>
                          </a:solidFill>
                          <a:effectLst/>
                          <a:latin typeface="+mn-lt"/>
                          <a:ea typeface="+mn-ea"/>
                          <a:cs typeface="+mn-cs"/>
                        </a:rPr>
                        <a:t> वही ऐसा सोंचता </a:t>
                      </a:r>
                      <a:r>
                        <a:rPr kumimoji="0" lang="hi-IN" sz="2000" b="1" i="1" u="none" strike="noStrike" cap="none" normalizeH="0" baseline="0">
                          <a:ln>
                            <a:noFill/>
                          </a:ln>
                          <a:solidFill>
                            <a:srgbClr val="333333"/>
                          </a:solidFill>
                          <a:effectLst/>
                          <a:latin typeface="+mn-lt"/>
                          <a:ea typeface="+mn-ea"/>
                          <a:cs typeface="+mn-cs"/>
                        </a:rPr>
                        <a:t>है.....”</a:t>
                      </a:r>
                      <a:endParaRPr kumimoji="0" lang="en-US" sz="20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2000" b="0" i="0" u="none" strike="noStrike" cap="none" normalizeH="0" baseline="0">
                          <a:ln>
                            <a:noFill/>
                          </a:ln>
                          <a:solidFill>
                            <a:srgbClr val="333333"/>
                          </a:solidFill>
                          <a:effectLst/>
                          <a:latin typeface="+mn-lt"/>
                          <a:ea typeface="+mn-ea"/>
                          <a:cs typeface="+mn-cs"/>
                        </a:rPr>
                        <a:t>“अच्छा </a:t>
                      </a:r>
                      <a:r>
                        <a:rPr kumimoji="0" lang="hi-IN" sz="2000" b="0" i="0" u="none" strike="noStrike" cap="none" normalizeH="0" baseline="0" dirty="0">
                          <a:ln>
                            <a:noFill/>
                          </a:ln>
                          <a:solidFill>
                            <a:srgbClr val="333333"/>
                          </a:solidFill>
                          <a:effectLst/>
                          <a:latin typeface="+mn-lt"/>
                          <a:ea typeface="+mn-ea"/>
                          <a:cs typeface="+mn-cs"/>
                        </a:rPr>
                        <a:t>है, किसी ने तो मेरी उपलब्धियों को स्वीकार </a:t>
                      </a:r>
                      <a:r>
                        <a:rPr kumimoji="0" lang="hi-IN" sz="2000" b="0" i="0" u="none" strike="noStrike" cap="none" normalizeH="0" baseline="0">
                          <a:ln>
                            <a:noFill/>
                          </a:ln>
                          <a:solidFill>
                            <a:srgbClr val="333333"/>
                          </a:solidFill>
                          <a:effectLst/>
                          <a:latin typeface="+mn-lt"/>
                          <a:ea typeface="+mn-ea"/>
                          <a:cs typeface="+mn-cs"/>
                        </a:rPr>
                        <a:t>किया!”</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2000" b="0" i="0" u="none" strike="noStrike" cap="none" normalizeH="0" baseline="0">
                          <a:ln>
                            <a:noFill/>
                          </a:ln>
                          <a:solidFill>
                            <a:srgbClr val="333333"/>
                          </a:solidFill>
                          <a:effectLst/>
                          <a:latin typeface="+mn-lt"/>
                          <a:ea typeface="+mn-ea"/>
                          <a:cs typeface="+mn-cs"/>
                        </a:rPr>
                        <a:t>आप की आलोचना होती है!</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2000" b="1" i="1" u="none" strike="noStrike" cap="none" normalizeH="0" baseline="0">
                          <a:ln>
                            <a:noFill/>
                          </a:ln>
                          <a:solidFill>
                            <a:srgbClr val="333333"/>
                          </a:solidFill>
                          <a:effectLst/>
                          <a:latin typeface="+mn-lt"/>
                          <a:ea typeface="+mn-ea"/>
                          <a:cs typeface="+mn-cs"/>
                        </a:rPr>
                        <a:t>“मेरे</a:t>
                      </a:r>
                      <a:r>
                        <a:rPr kumimoji="0" lang="hi-IN" sz="2000" b="1" i="1" u="none" strike="noStrike" cap="none" normalizeH="0" baseline="0" dirty="0">
                          <a:ln>
                            <a:noFill/>
                          </a:ln>
                          <a:solidFill>
                            <a:srgbClr val="333333"/>
                          </a:solidFill>
                          <a:effectLst/>
                          <a:latin typeface="+mn-lt"/>
                          <a:ea typeface="+mn-ea"/>
                          <a:cs typeface="+mn-cs"/>
                        </a:rPr>
                        <a:t> बारे में सबको पता चल गया, मैं बेकार </a:t>
                      </a:r>
                      <a:r>
                        <a:rPr kumimoji="0" lang="hi-IN" sz="2000" b="1" i="1" u="none" strike="noStrike" cap="none" normalizeH="0" baseline="0">
                          <a:ln>
                            <a:noFill/>
                          </a:ln>
                          <a:solidFill>
                            <a:srgbClr val="333333"/>
                          </a:solidFill>
                          <a:effectLst/>
                          <a:latin typeface="+mn-lt"/>
                          <a:ea typeface="+mn-ea"/>
                          <a:cs typeface="+mn-cs"/>
                        </a:rPr>
                        <a:t>हूँ.......”</a:t>
                      </a:r>
                      <a:endParaRPr kumimoji="0" lang="en-US" sz="20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2000" b="0" i="0" u="none" strike="noStrike" cap="none" normalizeH="0" baseline="0">
                          <a:ln>
                            <a:noFill/>
                          </a:ln>
                          <a:solidFill>
                            <a:srgbClr val="333333"/>
                          </a:solidFill>
                          <a:effectLst/>
                          <a:latin typeface="+mn-lt"/>
                          <a:ea typeface="+mn-ea"/>
                          <a:cs typeface="+mn-cs"/>
                        </a:rPr>
                        <a:t>“दुसरे </a:t>
                      </a:r>
                      <a:r>
                        <a:rPr kumimoji="0" lang="hi-IN" sz="2000" b="0" i="0" u="none" strike="noStrike" cap="none" normalizeH="0" baseline="0" dirty="0">
                          <a:ln>
                            <a:noFill/>
                          </a:ln>
                          <a:solidFill>
                            <a:srgbClr val="333333"/>
                          </a:solidFill>
                          <a:effectLst/>
                          <a:latin typeface="+mn-lt"/>
                          <a:ea typeface="+mn-ea"/>
                          <a:cs typeface="+mn-cs"/>
                        </a:rPr>
                        <a:t>व्यक्ति के लिए शायद आज बुरा दिन </a:t>
                      </a:r>
                      <a:r>
                        <a:rPr kumimoji="0" lang="hi-IN" sz="2000" b="0" i="0" u="none" strike="noStrike" cap="none" normalizeH="0" baseline="0">
                          <a:ln>
                            <a:noFill/>
                          </a:ln>
                          <a:solidFill>
                            <a:srgbClr val="333333"/>
                          </a:solidFill>
                          <a:effectLst/>
                          <a:latin typeface="+mn-lt"/>
                          <a:ea typeface="+mn-ea"/>
                          <a:cs typeface="+mn-cs"/>
                        </a:rPr>
                        <a:t>रहा होगा”, “क्या </a:t>
                      </a:r>
                      <a:r>
                        <a:rPr kumimoji="0" lang="hi-IN" sz="2000" b="0" i="0" u="none" strike="noStrike" cap="none" normalizeH="0" baseline="0" dirty="0">
                          <a:ln>
                            <a:noFill/>
                          </a:ln>
                          <a:solidFill>
                            <a:srgbClr val="333333"/>
                          </a:solidFill>
                          <a:effectLst/>
                          <a:latin typeface="+mn-lt"/>
                          <a:ea typeface="+mn-ea"/>
                          <a:cs typeface="+mn-cs"/>
                        </a:rPr>
                        <a:t>मैं इस प्रतिपुष्टि का लाभ उठा सकता </a:t>
                      </a:r>
                      <a:r>
                        <a:rPr kumimoji="0" lang="hi-IN" sz="2000" b="0" i="0" u="none" strike="noStrike" cap="none" normalizeH="0" baseline="0">
                          <a:ln>
                            <a:noFill/>
                          </a:ln>
                          <a:solidFill>
                            <a:srgbClr val="333333"/>
                          </a:solidFill>
                          <a:effectLst/>
                          <a:latin typeface="+mn-lt"/>
                          <a:ea typeface="+mn-ea"/>
                          <a:cs typeface="+mn-cs"/>
                        </a:rPr>
                        <a:t>हूँ?”</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6012971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hi-IN" sz="3600" dirty="0">
                <a:solidFill>
                  <a:srgbClr val="004992"/>
                </a:solidFill>
                <a:latin typeface="+mn-lt"/>
                <a:ea typeface="+mn-ea"/>
                <a:cs typeface="+mn-cs"/>
              </a:rPr>
              <a:t>5</a:t>
            </a:r>
            <a:r>
              <a:rPr lang="hi-IN" sz="3600">
                <a:solidFill>
                  <a:srgbClr val="004992"/>
                </a:solidFill>
                <a:latin typeface="+mn-lt"/>
                <a:ea typeface="+mn-ea"/>
                <a:cs typeface="+mn-cs"/>
              </a:rPr>
              <a:t>. “पूर्ण-अथवा-कुछ </a:t>
            </a:r>
            <a:r>
              <a:rPr lang="hi-IN" sz="3600" dirty="0">
                <a:solidFill>
                  <a:srgbClr val="004992"/>
                </a:solidFill>
                <a:latin typeface="+mn-lt"/>
                <a:ea typeface="+mn-ea"/>
                <a:cs typeface="+mn-cs"/>
              </a:rPr>
              <a:t>नहीं </a:t>
            </a:r>
            <a:r>
              <a:rPr lang="hi-IN" sz="3600">
                <a:solidFill>
                  <a:srgbClr val="004992"/>
                </a:solidFill>
                <a:latin typeface="+mn-lt"/>
                <a:ea typeface="+mn-ea"/>
                <a:cs typeface="+mn-cs"/>
              </a:rPr>
              <a:t>चिंतन शैली”/</a:t>
            </a:r>
            <a:r>
              <a:rPr lang="hi-IN" sz="3600" dirty="0">
                <a:solidFill>
                  <a:srgbClr val="004992"/>
                </a:solidFill>
                <a:latin typeface="+mn-lt"/>
                <a:ea typeface="+mn-ea"/>
                <a:cs typeface="+mn-cs"/>
              </a:rPr>
              <a:t>प्रलयकारी चिंतन</a:t>
            </a:r>
            <a:br>
              <a:rPr lang="hi-IN" sz="3600" dirty="0">
                <a:solidFill>
                  <a:srgbClr val="004992"/>
                </a:solidFill>
                <a:latin typeface="+mn-lt"/>
                <a:ea typeface="+mn-ea"/>
                <a:cs typeface="+mn-cs"/>
              </a:rPr>
            </a:br>
            <a:r>
              <a:rPr lang="hi-IN" dirty="0">
                <a:solidFill>
                  <a:srgbClr val="004992"/>
                </a:solidFill>
                <a:latin typeface="+mn-lt"/>
                <a:ea typeface="+mn-ea"/>
                <a:cs typeface="+mn-cs"/>
              </a:rPr>
              <a:t>अधिक वास्तविक तथा सहायक मूल्यांकन क्या होगा?</a:t>
            </a:r>
            <a:endParaRPr lang="en-US" dirty="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i-IN">
                <a:latin typeface="+mn-lt"/>
              </a:rPr>
              <a:t>मेटाकौगनिनटभ प्रनिक्षण 8 – आत्मविश्वास तथा मनोदश</a:t>
            </a:r>
            <a:endParaRPr lang="de-DE">
              <a:latin typeface="+mn-lt"/>
            </a:endParaRPr>
          </a:p>
        </p:txBody>
      </p:sp>
      <p:sp>
        <p:nvSpPr>
          <p:cNvPr id="5" name="Slide Number Placeholder 4"/>
          <p:cNvSpPr>
            <a:spLocks noGrp="1"/>
          </p:cNvSpPr>
          <p:nvPr>
            <p:ph type="sldNum" sz="quarter" idx="12"/>
          </p:nvPr>
        </p:nvSpPr>
        <p:spPr/>
        <p:txBody>
          <a:bodyPr/>
          <a:lstStyle/>
          <a:p>
            <a:fld id="{941B673E-4500-4F1C-B6BE-DA2F57C474F4}" type="slidenum">
              <a:rPr lang="de-DE" altLang="de-DE" smtClean="0">
                <a:latin typeface="+mn-lt"/>
              </a:rPr>
              <a:pPr/>
              <a:t>25</a:t>
            </a:fld>
            <a:endParaRPr lang="de-DE" altLang="de-DE">
              <a:latin typeface="+mn-lt"/>
            </a:endParaRPr>
          </a:p>
        </p:txBody>
      </p:sp>
      <p:graphicFrame>
        <p:nvGraphicFramePr>
          <p:cNvPr id="8" name="Group 48">
            <a:extLst>
              <a:ext uri="{FF2B5EF4-FFF2-40B4-BE49-F238E27FC236}">
                <a16:creationId xmlns:a16="http://schemas.microsoft.com/office/drawing/2014/main" id="{87DB5DFE-1848-49EF-996E-C8C8B7878045}"/>
              </a:ext>
            </a:extLst>
          </p:cNvPr>
          <p:cNvGraphicFramePr>
            <a:graphicFrameLocks noGrp="1"/>
          </p:cNvGraphicFramePr>
          <p:nvPr>
            <p:extLst>
              <p:ext uri="{D42A27DB-BD31-4B8C-83A1-F6EECF244321}">
                <p14:modId xmlns:p14="http://schemas.microsoft.com/office/powerpoint/2010/main" val="1119851305"/>
              </p:ext>
            </p:extLst>
          </p:nvPr>
        </p:nvGraphicFramePr>
        <p:xfrm>
          <a:off x="408955" y="2633472"/>
          <a:ext cx="11376000" cy="185928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2000" b="0" i="0" u="none" strike="noStrike" cap="none" normalizeH="0" baseline="0" dirty="0">
                          <a:ln>
                            <a:noFill/>
                          </a:ln>
                          <a:solidFill>
                            <a:srgbClr val="333333"/>
                          </a:solidFill>
                          <a:effectLst/>
                          <a:latin typeface="+mn-lt"/>
                          <a:ea typeface="+mn-ea"/>
                          <a:cs typeface="+mn-cs"/>
                        </a:rPr>
                        <a:t>घटना</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2000" b="1" i="1" u="none" strike="noStrike" cap="none" normalizeH="0" baseline="0" dirty="0">
                          <a:ln>
                            <a:noFill/>
                          </a:ln>
                          <a:solidFill>
                            <a:srgbClr val="333333"/>
                          </a:solidFill>
                          <a:effectLst/>
                          <a:latin typeface="+mn-lt"/>
                          <a:ea typeface="+mn-ea"/>
                          <a:cs typeface="+mn-cs"/>
                        </a:rPr>
                        <a:t>विषादी मूल्यांकन</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2000" b="0" i="0" u="none" strike="noStrike" cap="none" normalizeH="0" baseline="0" dirty="0">
                          <a:ln>
                            <a:noFill/>
                          </a:ln>
                          <a:solidFill>
                            <a:srgbClr val="333333"/>
                          </a:solidFill>
                          <a:effectLst/>
                          <a:latin typeface="+mn-lt"/>
                          <a:ea typeface="+mn-ea"/>
                          <a:cs typeface="+mn-cs"/>
                        </a:rPr>
                        <a:t>सकारात्मक/उपयोगी मूल्यांकन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2000" b="0" i="0" u="none" strike="noStrike" cap="none" normalizeH="0" baseline="0">
                          <a:ln>
                            <a:noFill/>
                          </a:ln>
                          <a:solidFill>
                            <a:srgbClr val="333333"/>
                          </a:solidFill>
                          <a:effectLst/>
                          <a:latin typeface="+mn-lt"/>
                          <a:ea typeface="+mn-ea"/>
                          <a:cs typeface="+mn-cs"/>
                        </a:rPr>
                        <a:t>आप अपने चमड़े पर एक काला धब्बा देखते हैं</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2000" b="1" i="1" u="none" strike="noStrike" cap="none" normalizeH="0" baseline="0">
                          <a:ln>
                            <a:noFill/>
                          </a:ln>
                          <a:solidFill>
                            <a:srgbClr val="333333"/>
                          </a:solidFill>
                          <a:effectLst/>
                          <a:latin typeface="+mn-lt"/>
                          <a:ea typeface="+mn-ea"/>
                          <a:cs typeface="+mn-cs"/>
                        </a:rPr>
                        <a:t>“मुझे </a:t>
                      </a:r>
                      <a:r>
                        <a:rPr kumimoji="0" lang="hi-IN" sz="2000" b="1" i="1" u="none" strike="noStrike" cap="none" normalizeH="0" baseline="0" dirty="0">
                          <a:ln>
                            <a:noFill/>
                          </a:ln>
                          <a:solidFill>
                            <a:srgbClr val="333333"/>
                          </a:solidFill>
                          <a:effectLst/>
                          <a:latin typeface="+mn-lt"/>
                          <a:ea typeface="+mn-ea"/>
                          <a:cs typeface="+mn-cs"/>
                        </a:rPr>
                        <a:t>कैंसर हो रहा है, मैं मरने ही </a:t>
                      </a:r>
                      <a:r>
                        <a:rPr kumimoji="0" lang="hi-IN" sz="2000" b="1" i="1" u="none" strike="noStrike" cap="none" normalizeH="0" baseline="0">
                          <a:ln>
                            <a:noFill/>
                          </a:ln>
                          <a:solidFill>
                            <a:srgbClr val="333333"/>
                          </a:solidFill>
                          <a:effectLst/>
                          <a:latin typeface="+mn-lt"/>
                          <a:ea typeface="+mn-ea"/>
                          <a:cs typeface="+mn-cs"/>
                        </a:rPr>
                        <a:t>वाला हूँ” </a:t>
                      </a:r>
                      <a:endParaRPr kumimoji="0" lang="hi-IN" sz="20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21623" y="4664281"/>
            <a:ext cx="3273552" cy="2193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hi-IN" sz="3600" dirty="0">
                <a:solidFill>
                  <a:srgbClr val="004992"/>
                </a:solidFill>
                <a:latin typeface="+mn-lt"/>
                <a:ea typeface="+mn-ea"/>
                <a:cs typeface="+mn-cs"/>
              </a:rPr>
              <a:t>5</a:t>
            </a:r>
            <a:r>
              <a:rPr lang="hi-IN" sz="3600">
                <a:solidFill>
                  <a:srgbClr val="004992"/>
                </a:solidFill>
                <a:latin typeface="+mn-lt"/>
                <a:ea typeface="+mn-ea"/>
                <a:cs typeface="+mn-cs"/>
              </a:rPr>
              <a:t>. “पूर्ण-अथवा-कुछ </a:t>
            </a:r>
            <a:r>
              <a:rPr lang="hi-IN" sz="3600" dirty="0">
                <a:solidFill>
                  <a:srgbClr val="004992"/>
                </a:solidFill>
                <a:latin typeface="+mn-lt"/>
                <a:ea typeface="+mn-ea"/>
                <a:cs typeface="+mn-cs"/>
              </a:rPr>
              <a:t>नहीं </a:t>
            </a:r>
            <a:r>
              <a:rPr lang="hi-IN" sz="3600">
                <a:solidFill>
                  <a:srgbClr val="004992"/>
                </a:solidFill>
                <a:latin typeface="+mn-lt"/>
                <a:ea typeface="+mn-ea"/>
                <a:cs typeface="+mn-cs"/>
              </a:rPr>
              <a:t>चिंतन शैली”/</a:t>
            </a:r>
            <a:r>
              <a:rPr lang="hi-IN" sz="3600" dirty="0">
                <a:solidFill>
                  <a:srgbClr val="004992"/>
                </a:solidFill>
                <a:latin typeface="+mn-lt"/>
                <a:ea typeface="+mn-ea"/>
                <a:cs typeface="+mn-cs"/>
              </a:rPr>
              <a:t>प्रलयकारी चिंतन</a:t>
            </a:r>
            <a:br>
              <a:rPr lang="hi-IN" sz="3600" dirty="0">
                <a:solidFill>
                  <a:srgbClr val="004992"/>
                </a:solidFill>
                <a:latin typeface="+mn-lt"/>
                <a:ea typeface="+mn-ea"/>
                <a:cs typeface="+mn-cs"/>
              </a:rPr>
            </a:br>
            <a:r>
              <a:rPr lang="hi-IN" dirty="0">
                <a:solidFill>
                  <a:srgbClr val="004992"/>
                </a:solidFill>
                <a:latin typeface="+mn-lt"/>
                <a:ea typeface="+mn-ea"/>
                <a:cs typeface="+mn-cs"/>
              </a:rPr>
              <a:t>अधिक वास्तविक तथा सहायक मूल्यांकन क्या होगा?</a:t>
            </a:r>
            <a:endParaRPr lang="en-US" dirty="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i-IN">
                <a:latin typeface="+mn-lt"/>
              </a:rPr>
              <a:t>मेटाकौगनिनटभ प्रनिक्षण 8 – आत्मविश्वास तथा मनोदश</a:t>
            </a:r>
            <a:endParaRPr lang="de-DE">
              <a:latin typeface="+mn-lt"/>
            </a:endParaRPr>
          </a:p>
        </p:txBody>
      </p:sp>
      <p:sp>
        <p:nvSpPr>
          <p:cNvPr id="5" name="Slide Number Placeholder 4"/>
          <p:cNvSpPr>
            <a:spLocks noGrp="1"/>
          </p:cNvSpPr>
          <p:nvPr>
            <p:ph type="sldNum" sz="quarter" idx="12"/>
          </p:nvPr>
        </p:nvSpPr>
        <p:spPr/>
        <p:txBody>
          <a:bodyPr/>
          <a:lstStyle/>
          <a:p>
            <a:fld id="{941B673E-4500-4F1C-B6BE-DA2F57C474F4}" type="slidenum">
              <a:rPr lang="de-DE" altLang="de-DE" smtClean="0">
                <a:latin typeface="+mn-lt"/>
              </a:rPr>
              <a:pPr/>
              <a:t>26</a:t>
            </a:fld>
            <a:endParaRPr lang="de-DE" altLang="de-DE">
              <a:latin typeface="+mn-lt"/>
            </a:endParaRPr>
          </a:p>
        </p:txBody>
      </p:sp>
      <p:graphicFrame>
        <p:nvGraphicFramePr>
          <p:cNvPr id="8" name="Group 48">
            <a:extLst>
              <a:ext uri="{FF2B5EF4-FFF2-40B4-BE49-F238E27FC236}">
                <a16:creationId xmlns:a16="http://schemas.microsoft.com/office/drawing/2014/main" id="{87DB5DFE-1848-49EF-996E-C8C8B7878045}"/>
              </a:ext>
            </a:extLst>
          </p:cNvPr>
          <p:cNvGraphicFramePr>
            <a:graphicFrameLocks noGrp="1"/>
          </p:cNvGraphicFramePr>
          <p:nvPr>
            <p:extLst>
              <p:ext uri="{D42A27DB-BD31-4B8C-83A1-F6EECF244321}">
                <p14:modId xmlns:p14="http://schemas.microsoft.com/office/powerpoint/2010/main" val="672452657"/>
              </p:ext>
            </p:extLst>
          </p:nvPr>
        </p:nvGraphicFramePr>
        <p:xfrm>
          <a:off x="408955" y="2633472"/>
          <a:ext cx="11376000" cy="185928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2000" b="0" i="0" u="none" strike="noStrike" cap="none" normalizeH="0" baseline="0">
                          <a:ln>
                            <a:noFill/>
                          </a:ln>
                          <a:solidFill>
                            <a:srgbClr val="333333"/>
                          </a:solidFill>
                          <a:effectLst/>
                          <a:latin typeface="+mn-lt"/>
                          <a:ea typeface="+mn-ea"/>
                          <a:cs typeface="+mn-cs"/>
                        </a:rPr>
                        <a:t>घटना</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2000" b="1" i="1" u="none" strike="noStrike" cap="none" normalizeH="0" baseline="0" dirty="0">
                          <a:ln>
                            <a:noFill/>
                          </a:ln>
                          <a:solidFill>
                            <a:srgbClr val="333333"/>
                          </a:solidFill>
                          <a:effectLst/>
                          <a:latin typeface="+mn-lt"/>
                          <a:ea typeface="+mn-ea"/>
                          <a:cs typeface="+mn-cs"/>
                        </a:rPr>
                        <a:t>विषादी मूल्यांकन</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2000" b="0" i="0" u="none" strike="noStrike" cap="none" normalizeH="0" baseline="0" dirty="0">
                          <a:ln>
                            <a:noFill/>
                          </a:ln>
                          <a:solidFill>
                            <a:srgbClr val="333333"/>
                          </a:solidFill>
                          <a:effectLst/>
                          <a:latin typeface="+mn-lt"/>
                          <a:ea typeface="+mn-ea"/>
                          <a:cs typeface="+mn-cs"/>
                        </a:rPr>
                        <a:t>सकारात्मक/उपयोगी मूल्यांकन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2000" b="0" i="0" u="none" strike="noStrike" cap="none" normalizeH="0" baseline="0">
                          <a:ln>
                            <a:noFill/>
                          </a:ln>
                          <a:solidFill>
                            <a:srgbClr val="333333"/>
                          </a:solidFill>
                          <a:effectLst/>
                          <a:latin typeface="+mn-lt"/>
                          <a:ea typeface="+mn-ea"/>
                          <a:cs typeface="+mn-cs"/>
                        </a:rPr>
                        <a:t>आप अपने चमड़े पर एक काला धब्बा देखते हैं</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2000" b="1" i="1" u="none" strike="noStrike" cap="none" normalizeH="0" baseline="0">
                          <a:ln>
                            <a:noFill/>
                          </a:ln>
                          <a:solidFill>
                            <a:srgbClr val="333333"/>
                          </a:solidFill>
                          <a:effectLst/>
                          <a:latin typeface="+mn-lt"/>
                          <a:ea typeface="+mn-ea"/>
                          <a:cs typeface="+mn-cs"/>
                        </a:rPr>
                        <a:t>“मुझे </a:t>
                      </a:r>
                      <a:r>
                        <a:rPr kumimoji="0" lang="hi-IN" sz="2000" b="1" i="1" u="none" strike="noStrike" cap="none" normalizeH="0" baseline="0" dirty="0">
                          <a:ln>
                            <a:noFill/>
                          </a:ln>
                          <a:solidFill>
                            <a:srgbClr val="333333"/>
                          </a:solidFill>
                          <a:effectLst/>
                          <a:latin typeface="+mn-lt"/>
                          <a:ea typeface="+mn-ea"/>
                          <a:cs typeface="+mn-cs"/>
                        </a:rPr>
                        <a:t>कैंसर हो रहा है, मैं मरने ही </a:t>
                      </a:r>
                      <a:r>
                        <a:rPr kumimoji="0" lang="hi-IN" sz="2000" b="1" i="1" u="none" strike="noStrike" cap="none" normalizeH="0" baseline="0">
                          <a:ln>
                            <a:noFill/>
                          </a:ln>
                          <a:solidFill>
                            <a:srgbClr val="333333"/>
                          </a:solidFill>
                          <a:effectLst/>
                          <a:latin typeface="+mn-lt"/>
                          <a:ea typeface="+mn-ea"/>
                          <a:cs typeface="+mn-cs"/>
                        </a:rPr>
                        <a:t>वाला हूँ” </a:t>
                      </a:r>
                      <a:endParaRPr kumimoji="0" lang="hi-IN" sz="20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2000" b="0" i="0" u="none" strike="noStrike" cap="none" normalizeH="0" baseline="0" dirty="0">
                          <a:ln>
                            <a:noFill/>
                          </a:ln>
                          <a:solidFill>
                            <a:srgbClr val="333333"/>
                          </a:solidFill>
                          <a:effectLst/>
                          <a:latin typeface="+mn-lt"/>
                          <a:ea typeface="+mn-ea"/>
                          <a:cs typeface="+mn-cs"/>
                        </a:rPr>
                        <a:t>दूसरों से पूछें या चिकित्सक से मिले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21623" y="4664281"/>
            <a:ext cx="3273552" cy="2193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636049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i-IN" altLang="de-DE" sz="3600">
                <a:solidFill>
                  <a:srgbClr val="004992"/>
                </a:solidFill>
                <a:latin typeface="+mn-lt"/>
                <a:ea typeface="+mn-ea"/>
                <a:cs typeface="+mn-cs"/>
              </a:rPr>
              <a:t>6. नकारात्मक सोंचों का दमन</a:t>
            </a:r>
            <a:br>
              <a:rPr lang="hi-IN" altLang="de-DE" sz="3600">
                <a:solidFill>
                  <a:srgbClr val="004992"/>
                </a:solidFill>
                <a:latin typeface="+mn-lt"/>
                <a:ea typeface="+mn-ea"/>
                <a:cs typeface="+mn-cs"/>
              </a:rPr>
            </a:br>
            <a:r>
              <a:rPr lang="hi-IN" altLang="de-DE">
                <a:solidFill>
                  <a:srgbClr val="004992"/>
                </a:solidFill>
                <a:latin typeface="+mn-lt"/>
                <a:ea typeface="+mn-ea"/>
                <a:cs typeface="+mn-cs"/>
              </a:rPr>
              <a:t>अधिक वास्तविक तथा सहायक मूल्यांकन क्या होगा?</a:t>
            </a:r>
            <a:endParaRPr lang="de-DE" altLang="de-DE">
              <a:solidFill>
                <a:srgbClr val="004992"/>
              </a:solidFill>
              <a:latin typeface="+mn-lt"/>
              <a:ea typeface="+mn-ea"/>
              <a:cs typeface="+mn-cs"/>
            </a:endParaRPr>
          </a:p>
        </p:txBody>
      </p:sp>
      <p:graphicFrame>
        <p:nvGraphicFramePr>
          <p:cNvPr id="8" name="Group 33">
            <a:extLst>
              <a:ext uri="{FF2B5EF4-FFF2-40B4-BE49-F238E27FC236}">
                <a16:creationId xmlns:a16="http://schemas.microsoft.com/office/drawing/2014/main" id="{24E9BA93-ED9F-4E13-9B47-5F21DD81E0A9}"/>
              </a:ext>
            </a:extLst>
          </p:cNvPr>
          <p:cNvGraphicFramePr>
            <a:graphicFrameLocks noGrp="1"/>
          </p:cNvGraphicFramePr>
          <p:nvPr>
            <p:extLst>
              <p:ext uri="{D42A27DB-BD31-4B8C-83A1-F6EECF244321}">
                <p14:modId xmlns:p14="http://schemas.microsoft.com/office/powerpoint/2010/main" val="3739488587"/>
              </p:ext>
            </p:extLst>
          </p:nvPr>
        </p:nvGraphicFramePr>
        <p:xfrm>
          <a:off x="408955" y="2636912"/>
          <a:ext cx="11376000" cy="192024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2000" b="0" i="0" u="none" strike="noStrike" cap="none" normalizeH="0" baseline="0" dirty="0">
                          <a:ln>
                            <a:noFill/>
                          </a:ln>
                          <a:solidFill>
                            <a:srgbClr val="333333"/>
                          </a:solidFill>
                          <a:effectLst/>
                          <a:latin typeface="+mn-lt"/>
                          <a:ea typeface="+mn-ea"/>
                          <a:cs typeface="+mn-cs"/>
                        </a:rPr>
                        <a:t>घटना</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2000" b="1" i="1" u="none" strike="noStrike" cap="none" normalizeH="0" baseline="0" dirty="0">
                          <a:ln>
                            <a:noFill/>
                          </a:ln>
                          <a:solidFill>
                            <a:srgbClr val="333333"/>
                          </a:solidFill>
                          <a:effectLst/>
                          <a:latin typeface="+mn-lt"/>
                          <a:ea typeface="+mn-ea"/>
                          <a:cs typeface="+mn-cs"/>
                        </a:rPr>
                        <a:t>समस्याजनक मूल्यांकन</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2000" b="0" i="0" u="none" strike="noStrike" cap="none" normalizeH="0" baseline="0">
                          <a:ln>
                            <a:noFill/>
                          </a:ln>
                          <a:solidFill>
                            <a:srgbClr val="333333"/>
                          </a:solidFill>
                          <a:effectLst/>
                          <a:latin typeface="+mn-lt"/>
                          <a:ea typeface="+mn-ea"/>
                          <a:cs typeface="+mn-cs"/>
                        </a:rPr>
                        <a:t>सकारात्मक/उपयोगी मूल्यांकन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2000" b="0" i="0" u="none" strike="noStrike" cap="none" normalizeH="0" baseline="0">
                          <a:ln>
                            <a:noFill/>
                          </a:ln>
                          <a:solidFill>
                            <a:srgbClr val="333333"/>
                          </a:solidFill>
                          <a:effectLst/>
                          <a:latin typeface="+mn-lt"/>
                          <a:ea typeface="+mn-ea"/>
                          <a:cs typeface="+mn-cs"/>
                        </a:rPr>
                        <a:t>आपको बार-बार नकारात्मक चिंतन आते हैं (जैसे “आप किसी योग्य नहीं हैं”, “आप मूर्ख हैं”)</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hi-IN" sz="2000" b="1" i="1" u="none" strike="noStrike" cap="none" normalizeH="0" baseline="0" dirty="0">
                          <a:ln>
                            <a:noFill/>
                          </a:ln>
                          <a:solidFill>
                            <a:srgbClr val="333333"/>
                          </a:solidFill>
                          <a:effectLst/>
                          <a:latin typeface="+mn-lt"/>
                          <a:ea typeface="+mn-ea"/>
                          <a:cs typeface="+mn-cs"/>
                        </a:rPr>
                        <a:t>“मुझे इन नकारात्मक विचारों पर ध्यान नहीं देना चाहिए</a:t>
                      </a:r>
                      <a:r>
                        <a:rPr kumimoji="0" lang="de-DE" sz="2000" b="1" i="1" u="none" strike="noStrike" cap="none" normalizeH="0" baseline="0" dirty="0">
                          <a:ln>
                            <a:noFill/>
                          </a:ln>
                          <a:solidFill>
                            <a:srgbClr val="333333"/>
                          </a:solidFill>
                          <a:effectLst/>
                          <a:latin typeface="+mn-lt"/>
                          <a:ea typeface="+mn-ea"/>
                          <a:cs typeface="+mn-cs"/>
                        </a:rPr>
                        <a:t> </a:t>
                      </a:r>
                      <a:r>
                        <a:rPr kumimoji="0" lang="hi-IN" sz="2000" b="1" i="1" u="none" strike="noStrike" cap="none" normalizeH="0" baseline="0" dirty="0">
                          <a:ln>
                            <a:noFill/>
                          </a:ln>
                          <a:solidFill>
                            <a:srgbClr val="333333"/>
                          </a:solidFill>
                          <a:effectLst/>
                          <a:latin typeface="+mn-lt"/>
                          <a:ea typeface="+mn-ea"/>
                          <a:cs typeface="+mn-cs"/>
                        </a:rPr>
                        <a:t>” ... लेकिन ऐसा हो नहीं पाता है (अगले अभ्यास को देखें)</a:t>
                      </a:r>
                    </a:p>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hi-IN" sz="2000" b="0" i="0" u="none" strike="noStrike" cap="none" normalizeH="0" baseline="0" dirty="0">
                          <a:ln>
                            <a:noFill/>
                          </a:ln>
                          <a:solidFill>
                            <a:srgbClr val="004992"/>
                          </a:solidFill>
                          <a:effectLst/>
                          <a:latin typeface="+mn-lt"/>
                          <a:ea typeface="+mn-ea"/>
                          <a:cs typeface="+mn-cs"/>
                        </a:rPr>
                        <a:t>???</a:t>
                      </a:r>
                      <a:r>
                        <a:rPr kumimoji="0" lang="hi-IN" sz="2000" b="0" i="0" u="none" strike="noStrike" cap="none" normalizeH="0" baseline="0" dirty="0">
                          <a:ln>
                            <a:noFill/>
                          </a:ln>
                          <a:solidFill>
                            <a:srgbClr val="333333"/>
                          </a:solidFill>
                          <a:effectLst/>
                          <a:latin typeface="+mn-lt"/>
                          <a:ea typeface="+mn-ea"/>
                          <a:cs typeface="+mn-cs"/>
                        </a:rPr>
                        <a:t>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42" descr="Coulrophobia - Tarnishedrose - flickr - cc_noncommercial">
            <a:extLst>
              <a:ext uri="{FF2B5EF4-FFF2-40B4-BE49-F238E27FC236}">
                <a16:creationId xmlns:a16="http://schemas.microsoft.com/office/drawing/2014/main" id="{FD87A611-EAA5-477D-A7DE-8E57DCC78E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11652" y="4663440"/>
            <a:ext cx="1483523" cy="219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hi-IN">
                <a:latin typeface="+mn-lt"/>
              </a:rPr>
              <a:t>मेटाकौगनिनटभ प्रनिक्षण 8 – आत्मविश्वास तथा मनोदश</a:t>
            </a:r>
            <a:endParaRPr lang="de-DE">
              <a:latin typeface="+mn-lt"/>
            </a:endParaRPr>
          </a:p>
        </p:txBody>
      </p:sp>
      <p:sp>
        <p:nvSpPr>
          <p:cNvPr id="5" name="Slide Number Placeholder 4"/>
          <p:cNvSpPr>
            <a:spLocks noGrp="1"/>
          </p:cNvSpPr>
          <p:nvPr>
            <p:ph type="sldNum" sz="quarter" idx="12"/>
          </p:nvPr>
        </p:nvSpPr>
        <p:spPr/>
        <p:txBody>
          <a:bodyPr/>
          <a:lstStyle/>
          <a:p>
            <a:fld id="{941B673E-4500-4F1C-B6BE-DA2F57C474F4}" type="slidenum">
              <a:rPr lang="de-DE" altLang="de-DE" smtClean="0">
                <a:latin typeface="+mn-lt"/>
              </a:rPr>
              <a:pPr/>
              <a:t>27</a:t>
            </a:fld>
            <a:endParaRPr lang="de-DE" altLang="de-DE">
              <a:latin typeface="+mn-l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i-IN" altLang="de-DE" sz="3600">
                <a:solidFill>
                  <a:srgbClr val="004992"/>
                </a:solidFill>
                <a:latin typeface="+mn-lt"/>
                <a:ea typeface="+mn-ea"/>
                <a:cs typeface="+mn-cs"/>
              </a:rPr>
              <a:t>6. नकारात्मक सोंचों का दमन</a:t>
            </a:r>
            <a:br>
              <a:rPr lang="hi-IN" altLang="de-DE" sz="3600">
                <a:solidFill>
                  <a:srgbClr val="004992"/>
                </a:solidFill>
                <a:latin typeface="+mn-lt"/>
                <a:ea typeface="+mn-ea"/>
                <a:cs typeface="+mn-cs"/>
              </a:rPr>
            </a:br>
            <a:r>
              <a:rPr lang="hi-IN" altLang="de-DE">
                <a:solidFill>
                  <a:srgbClr val="004992"/>
                </a:solidFill>
                <a:latin typeface="+mn-lt"/>
                <a:ea typeface="+mn-ea"/>
                <a:cs typeface="+mn-cs"/>
              </a:rPr>
              <a:t>अधिक वास्तविक तथा सहायक मूल्यांकन क्या होगा?</a:t>
            </a:r>
            <a:endParaRPr lang="de-DE" altLang="de-DE">
              <a:solidFill>
                <a:srgbClr val="004992"/>
              </a:solidFill>
              <a:latin typeface="+mn-lt"/>
              <a:ea typeface="+mn-ea"/>
              <a:cs typeface="+mn-cs"/>
            </a:endParaRPr>
          </a:p>
        </p:txBody>
      </p:sp>
      <p:graphicFrame>
        <p:nvGraphicFramePr>
          <p:cNvPr id="7" name="Group 33">
            <a:extLst>
              <a:ext uri="{FF2B5EF4-FFF2-40B4-BE49-F238E27FC236}">
                <a16:creationId xmlns:a16="http://schemas.microsoft.com/office/drawing/2014/main" id="{24E9BA93-ED9F-4E13-9B47-5F21DD81E0A9}"/>
              </a:ext>
            </a:extLst>
          </p:cNvPr>
          <p:cNvGraphicFramePr>
            <a:graphicFrameLocks noGrp="1"/>
          </p:cNvGraphicFramePr>
          <p:nvPr>
            <p:extLst>
              <p:ext uri="{D42A27DB-BD31-4B8C-83A1-F6EECF244321}">
                <p14:modId xmlns:p14="http://schemas.microsoft.com/office/powerpoint/2010/main" val="857235138"/>
              </p:ext>
            </p:extLst>
          </p:nvPr>
        </p:nvGraphicFramePr>
        <p:xfrm>
          <a:off x="408955" y="2636912"/>
          <a:ext cx="11376000" cy="283464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2000" b="0" i="0" u="none" strike="noStrike" cap="none" normalizeH="0" baseline="0" dirty="0">
                          <a:ln>
                            <a:noFill/>
                          </a:ln>
                          <a:solidFill>
                            <a:srgbClr val="333333"/>
                          </a:solidFill>
                          <a:effectLst/>
                          <a:latin typeface="+mn-lt"/>
                          <a:ea typeface="+mn-ea"/>
                          <a:cs typeface="+mn-cs"/>
                        </a:rPr>
                        <a:t>घटना</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2000" b="1" i="1" u="none" strike="noStrike" cap="none" normalizeH="0" baseline="0" dirty="0">
                          <a:ln>
                            <a:noFill/>
                          </a:ln>
                          <a:solidFill>
                            <a:srgbClr val="333333"/>
                          </a:solidFill>
                          <a:effectLst/>
                          <a:latin typeface="+mn-lt"/>
                          <a:ea typeface="+mn-ea"/>
                          <a:cs typeface="+mn-cs"/>
                        </a:rPr>
                        <a:t>समस्याजनक मूल्यांकन</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2000" b="0" i="0" u="none" strike="noStrike" cap="none" normalizeH="0" baseline="0" dirty="0">
                          <a:ln>
                            <a:noFill/>
                          </a:ln>
                          <a:solidFill>
                            <a:srgbClr val="333333"/>
                          </a:solidFill>
                          <a:effectLst/>
                          <a:latin typeface="+mn-lt"/>
                          <a:ea typeface="+mn-ea"/>
                          <a:cs typeface="+mn-cs"/>
                        </a:rPr>
                        <a:t>सकारात्मक/उपयोगी मूल्यांकन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2000" b="0" i="0" u="none" strike="noStrike" cap="none" normalizeH="0" baseline="0">
                          <a:ln>
                            <a:noFill/>
                          </a:ln>
                          <a:solidFill>
                            <a:srgbClr val="333333"/>
                          </a:solidFill>
                          <a:effectLst/>
                          <a:latin typeface="+mn-lt"/>
                          <a:ea typeface="+mn-ea"/>
                          <a:cs typeface="+mn-cs"/>
                        </a:rPr>
                        <a:t>आपको बार-बार नकारात्मक चिंतन आते हैं (जैसे “आप किसी योग्य नहीं हैं”, “आप मूर्ख हैं”)</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hi-IN" sz="2000" b="1" i="1" u="none" strike="noStrike" cap="none" normalizeH="0" baseline="0" dirty="0">
                          <a:ln>
                            <a:noFill/>
                          </a:ln>
                          <a:solidFill>
                            <a:srgbClr val="333333"/>
                          </a:solidFill>
                          <a:effectLst/>
                          <a:latin typeface="+mn-lt"/>
                          <a:ea typeface="+mn-ea"/>
                          <a:cs typeface="+mn-cs"/>
                        </a:rPr>
                        <a:t>“मुझे इन नकारात्मक विचारों पर ध्यान नहीं देना चाहिए</a:t>
                      </a:r>
                      <a:r>
                        <a:rPr kumimoji="0" lang="de-DE" sz="2000" b="1" i="1" u="none" strike="noStrike" cap="none" normalizeH="0" baseline="0" dirty="0">
                          <a:ln>
                            <a:noFill/>
                          </a:ln>
                          <a:solidFill>
                            <a:srgbClr val="333333"/>
                          </a:solidFill>
                          <a:effectLst/>
                          <a:latin typeface="+mn-lt"/>
                          <a:ea typeface="+mn-ea"/>
                          <a:cs typeface="+mn-cs"/>
                        </a:rPr>
                        <a:t> </a:t>
                      </a:r>
                      <a:r>
                        <a:rPr kumimoji="0" lang="hi-IN" sz="2000" b="1" i="1" u="none" strike="noStrike" cap="none" normalizeH="0" baseline="0" dirty="0">
                          <a:ln>
                            <a:noFill/>
                          </a:ln>
                          <a:solidFill>
                            <a:srgbClr val="333333"/>
                          </a:solidFill>
                          <a:effectLst/>
                          <a:latin typeface="+mn-lt"/>
                          <a:ea typeface="+mn-ea"/>
                          <a:cs typeface="+mn-cs"/>
                        </a:rPr>
                        <a:t>” ... लेकिन ऐसा हो नहीं पाता है (अगले अभ्यास को देखें)</a:t>
                      </a:r>
                    </a:p>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hi-IN" sz="2000" b="0" i="0" u="none" strike="noStrike" cap="none" normalizeH="0" baseline="0" dirty="0">
                          <a:ln>
                            <a:noFill/>
                          </a:ln>
                          <a:solidFill>
                            <a:srgbClr val="333333"/>
                          </a:solidFill>
                          <a:effectLst/>
                          <a:latin typeface="+mn-lt"/>
                          <a:ea typeface="+mn-ea"/>
                          <a:cs typeface="+mn-cs"/>
                        </a:rPr>
                        <a:t>अपने आप से पूछें, क्या ये विचार सही हैं. इन विचारों के विरूद्ध क्या तर्क हैं? उन कार्यों में खुद को लगायें जिन में आपको आनंद आता हो, ताकि आप का ध्यान उन नकारात्मक विचारों से दूर हो. </a:t>
                      </a:r>
                      <a:endParaRPr kumimoji="0" lang="es-E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4" name="Footer Placeholder 3"/>
          <p:cNvSpPr>
            <a:spLocks noGrp="1"/>
          </p:cNvSpPr>
          <p:nvPr>
            <p:ph type="ftr" sz="quarter" idx="11"/>
          </p:nvPr>
        </p:nvSpPr>
        <p:spPr/>
        <p:txBody>
          <a:bodyPr/>
          <a:lstStyle/>
          <a:p>
            <a:pPr>
              <a:defRPr/>
            </a:pPr>
            <a:r>
              <a:rPr lang="hi-IN">
                <a:latin typeface="+mn-lt"/>
              </a:rPr>
              <a:t>मेटाकौगनिनटभ प्रनिक्षण 8 – आत्मविश्वास तथा मनोदश</a:t>
            </a:r>
            <a:endParaRPr lang="de-DE">
              <a:latin typeface="+mn-lt"/>
            </a:endParaRPr>
          </a:p>
        </p:txBody>
      </p:sp>
      <p:sp>
        <p:nvSpPr>
          <p:cNvPr id="5" name="Slide Number Placeholder 4"/>
          <p:cNvSpPr>
            <a:spLocks noGrp="1"/>
          </p:cNvSpPr>
          <p:nvPr>
            <p:ph type="sldNum" sz="quarter" idx="12"/>
          </p:nvPr>
        </p:nvSpPr>
        <p:spPr/>
        <p:txBody>
          <a:bodyPr/>
          <a:lstStyle/>
          <a:p>
            <a:fld id="{941B673E-4500-4F1C-B6BE-DA2F57C474F4}" type="slidenum">
              <a:rPr lang="de-DE" altLang="de-DE" smtClean="0">
                <a:latin typeface="+mn-lt"/>
              </a:rPr>
              <a:pPr/>
              <a:t>28</a:t>
            </a:fld>
            <a:endParaRPr lang="de-DE" altLang="de-DE">
              <a:latin typeface="+mn-l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altLang="de-DE" sz="3600" dirty="0">
                <a:solidFill>
                  <a:srgbClr val="004992"/>
                </a:solidFill>
                <a:latin typeface="+mn-lt"/>
                <a:ea typeface="+mn-ea"/>
                <a:cs typeface="+mn-cs"/>
              </a:rPr>
              <a:t>6. नकारात्मक सोंचों का दमन</a:t>
            </a:r>
            <a:endParaRPr lang="de-DE" altLang="de-DE"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r>
              <a:rPr lang="hi-IN" altLang="de-DE" sz="2400" dirty="0">
                <a:solidFill>
                  <a:srgbClr val="333333"/>
                </a:solidFill>
              </a:rPr>
              <a:t>परेशान करने वाले विचारों का दमन आसान नहीं होता है.</a:t>
            </a:r>
            <a:r>
              <a:rPr lang="en-US" altLang="de-DE" sz="2400" dirty="0">
                <a:solidFill>
                  <a:srgbClr val="333333"/>
                </a:solidFill>
              </a:rPr>
              <a:t> </a:t>
            </a:r>
            <a:r>
              <a:rPr lang="hi-IN" altLang="de-DE" sz="2400" dirty="0">
                <a:solidFill>
                  <a:srgbClr val="333333"/>
                </a:solidFill>
              </a:rPr>
              <a:t>किसी चीज़ को नहीं सोंचने का प्रयास उससे सम्बंधित विचारों में और इजाफा कर देता है.</a:t>
            </a:r>
            <a:endParaRPr lang="en-US" altLang="de-DE" sz="2400" dirty="0">
              <a:solidFill>
                <a:srgbClr val="333333"/>
              </a:solidFill>
            </a:endParaRPr>
          </a:p>
          <a:p>
            <a:r>
              <a:rPr lang="hi-IN" altLang="de-DE" sz="2400" dirty="0">
                <a:solidFill>
                  <a:srgbClr val="333333"/>
                </a:solidFill>
              </a:rPr>
              <a:t>इसे प्रयास करें!</a:t>
            </a:r>
            <a:br>
              <a:rPr lang="hi-IN" altLang="de-DE" sz="2400" dirty="0">
                <a:solidFill>
                  <a:srgbClr val="333333"/>
                </a:solidFill>
              </a:rPr>
            </a:br>
            <a:r>
              <a:rPr lang="hi-IN" altLang="de-DE" sz="2400" dirty="0">
                <a:solidFill>
                  <a:srgbClr val="004992"/>
                </a:solidFill>
              </a:rPr>
              <a:t>अगले मिनट में हाथी के बारे में न सोंचने का प्रयास करें!</a:t>
            </a:r>
            <a:endParaRPr lang="en-US" sz="2400" dirty="0">
              <a:solidFill>
                <a:srgbClr val="004992"/>
              </a:solidFill>
            </a:endParaRPr>
          </a:p>
        </p:txBody>
      </p:sp>
      <p:sp>
        <p:nvSpPr>
          <p:cNvPr id="5" name="Footer Placeholder 4"/>
          <p:cNvSpPr>
            <a:spLocks noGrp="1"/>
          </p:cNvSpPr>
          <p:nvPr>
            <p:ph type="ftr" sz="quarter" idx="11"/>
          </p:nvPr>
        </p:nvSpPr>
        <p:spPr/>
        <p:txBody>
          <a:bodyPr/>
          <a:lstStyle/>
          <a:p>
            <a:pPr>
              <a:defRPr/>
            </a:pPr>
            <a:r>
              <a:rPr lang="hi-IN">
                <a:latin typeface="+mn-lt"/>
              </a:rPr>
              <a:t>मेटाकौगनिनटभ प्रनिक्षण 8 – आत्मविश्वास तथा मनोदश</a:t>
            </a:r>
            <a:endParaRPr lang="de-DE">
              <a:latin typeface="+mn-lt"/>
            </a:endParaRPr>
          </a:p>
        </p:txBody>
      </p:sp>
      <p:sp>
        <p:nvSpPr>
          <p:cNvPr id="6" name="Slide Number Placeholder 5"/>
          <p:cNvSpPr>
            <a:spLocks noGrp="1"/>
          </p:cNvSpPr>
          <p:nvPr>
            <p:ph type="sldNum" sz="quarter" idx="12"/>
          </p:nvPr>
        </p:nvSpPr>
        <p:spPr/>
        <p:txBody>
          <a:bodyPr/>
          <a:lstStyle/>
          <a:p>
            <a:fld id="{DEDBE2DC-AB17-457C-83B3-F52DDBB1AF31}" type="slidenum">
              <a:rPr lang="de-DE" altLang="de-DE" smtClean="0">
                <a:latin typeface="+mn-lt"/>
              </a:rPr>
              <a:pPr/>
              <a:t>29</a:t>
            </a:fld>
            <a:endParaRPr lang="de-DE" altLang="de-DE">
              <a:latin typeface="+mn-l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i-IN" altLang="de-DE" sz="3600" dirty="0">
                <a:solidFill>
                  <a:srgbClr val="004992"/>
                </a:solidFill>
                <a:latin typeface="+mn-lt"/>
                <a:ea typeface="+mn-ea"/>
                <a:cs typeface="+mn-cs"/>
              </a:rPr>
              <a:t>6. नकारात्मक सोंचों का दमन</a:t>
            </a:r>
            <a:br>
              <a:rPr lang="hi-IN" altLang="de-DE" sz="3600" dirty="0">
                <a:solidFill>
                  <a:srgbClr val="004992"/>
                </a:solidFill>
                <a:latin typeface="+mn-lt"/>
                <a:ea typeface="+mn-ea"/>
                <a:cs typeface="+mn-cs"/>
              </a:rPr>
            </a:br>
            <a:r>
              <a:rPr lang="hi-IN" altLang="de-DE" dirty="0">
                <a:solidFill>
                  <a:srgbClr val="004992"/>
                </a:solidFill>
                <a:latin typeface="+mn-lt"/>
                <a:ea typeface="+mn-ea"/>
                <a:cs typeface="+mn-cs"/>
              </a:rPr>
              <a:t>क्या यह काम करता है? नहीं!</a:t>
            </a:r>
            <a:endParaRPr lang="de-DE" altLang="de-DE" dirty="0">
              <a:solidFill>
                <a:srgbClr val="004992"/>
              </a:solidFill>
              <a:latin typeface="+mn-lt"/>
              <a:ea typeface="+mn-ea"/>
              <a:cs typeface="+mn-cs"/>
            </a:endParaRPr>
          </a:p>
        </p:txBody>
      </p:sp>
      <p:sp>
        <p:nvSpPr>
          <p:cNvPr id="4" name="Content Placeholder 3"/>
          <p:cNvSpPr>
            <a:spLocks noGrp="1"/>
          </p:cNvSpPr>
          <p:nvPr>
            <p:ph idx="1"/>
          </p:nvPr>
        </p:nvSpPr>
        <p:spPr/>
        <p:txBody>
          <a:bodyPr/>
          <a:lstStyle/>
          <a:p>
            <a:r>
              <a:rPr lang="hi-IN" altLang="de-DE" sz="2400" dirty="0">
                <a:solidFill>
                  <a:srgbClr val="333333"/>
                </a:solidFill>
              </a:rPr>
              <a:t>आप में से अधिकतर ने या तो हाथी के बारे में सोंचा होगा या हाथी से सम्बंधित किसी चीज़ (जैसे चिड़ियाघर) के बारे में सोंचा होगा.</a:t>
            </a:r>
            <a:endParaRPr lang="en-US" altLang="de-DE" sz="2400" dirty="0">
              <a:solidFill>
                <a:srgbClr val="333333"/>
              </a:solidFill>
            </a:endParaRPr>
          </a:p>
          <a:p>
            <a:r>
              <a:rPr lang="hi-IN" altLang="de-DE" sz="2400" dirty="0">
                <a:solidFill>
                  <a:srgbClr val="333333"/>
                </a:solidFill>
              </a:rPr>
              <a:t>जब कोई किसी नकारात्मक विचार को दबाने का प्रयास करता है तो यह चीज़ और शक्तिशाली ढंग से घटित होता है (जैसे “मैं हरा हुआ हूँ”). यह विचार इस हद तक शक्तिशाली हो जा सकता है मानो उस पर व्यक्ति का नियंत्रण ही नहीं हो!</a:t>
            </a:r>
            <a:endParaRPr lang="en-US" sz="2400" dirty="0">
              <a:solidFill>
                <a:srgbClr val="333333"/>
              </a:solidFill>
            </a:endParaRPr>
          </a:p>
        </p:txBody>
      </p:sp>
      <p:pic>
        <p:nvPicPr>
          <p:cNvPr id="7" name="Picture 6">
            <a:extLst>
              <a:ext uri="{FF2B5EF4-FFF2-40B4-BE49-F238E27FC236}">
                <a16:creationId xmlns:a16="http://schemas.microsoft.com/office/drawing/2014/main" id="{BF3607A4-8041-422C-9E0F-2F545CE7E7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51975" y="4751222"/>
            <a:ext cx="2743200" cy="2106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hi-IN">
                <a:latin typeface="+mn-lt"/>
              </a:rPr>
              <a:t>मेटाकौगनिनटभ प्रनिक्षण 8 – आत्मविश्वास तथा मनोदश</a:t>
            </a:r>
            <a:endParaRPr lang="de-DE">
              <a:latin typeface="+mn-lt"/>
            </a:endParaRPr>
          </a:p>
        </p:txBody>
      </p:sp>
      <p:sp>
        <p:nvSpPr>
          <p:cNvPr id="8" name="Slide Number Placeholder 7"/>
          <p:cNvSpPr>
            <a:spLocks noGrp="1"/>
          </p:cNvSpPr>
          <p:nvPr>
            <p:ph type="sldNum" sz="quarter" idx="12"/>
          </p:nvPr>
        </p:nvSpPr>
        <p:spPr/>
        <p:txBody>
          <a:bodyPr/>
          <a:lstStyle/>
          <a:p>
            <a:fld id="{DEDBE2DC-AB17-457C-83B3-F52DDBB1AF31}" type="slidenum">
              <a:rPr lang="de-DE" altLang="de-DE" smtClean="0">
                <a:latin typeface="+mn-lt"/>
              </a:rPr>
              <a:pPr/>
              <a:t>30</a:t>
            </a:fld>
            <a:endParaRPr lang="de-DE" altLang="de-DE">
              <a:latin typeface="+mn-l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altLang="de-DE" sz="3600">
                <a:latin typeface="+mn-lt"/>
                <a:ea typeface="+mn-ea"/>
                <a:cs typeface="+mn-cs"/>
              </a:rPr>
              <a:t>अच्छा यह होगा की:</a:t>
            </a:r>
            <a:endParaRPr lang="de-DE" altLang="de-DE" sz="3600">
              <a:latin typeface="+mn-lt"/>
              <a:ea typeface="+mn-ea"/>
              <a:cs typeface="+mn-cs"/>
            </a:endParaRPr>
          </a:p>
        </p:txBody>
      </p:sp>
      <p:sp>
        <p:nvSpPr>
          <p:cNvPr id="32771" name="Rectangle 3"/>
          <p:cNvSpPr>
            <a:spLocks noGrp="1" noChangeArrowheads="1"/>
          </p:cNvSpPr>
          <p:nvPr>
            <p:ph idx="1"/>
          </p:nvPr>
        </p:nvSpPr>
        <p:spPr/>
        <p:txBody>
          <a:bodyPr>
            <a:noAutofit/>
          </a:bodyPr>
          <a:lstStyle/>
          <a:p>
            <a:pPr eaLnBrk="1" hangingPunct="1"/>
            <a:r>
              <a:rPr lang="hi-IN" altLang="de-DE" sz="2400" dirty="0">
                <a:solidFill>
                  <a:srgbClr val="333333"/>
                </a:solidFill>
              </a:rPr>
              <a:t>अगर आप पर कोई नकारात्मक विचार हावी हो रहा हो तो उसे</a:t>
            </a:r>
            <a:r>
              <a:rPr lang="en-US" altLang="de-DE" sz="2400" dirty="0">
                <a:solidFill>
                  <a:srgbClr val="333333"/>
                </a:solidFill>
              </a:rPr>
              <a:t> </a:t>
            </a:r>
            <a:r>
              <a:rPr lang="hi-IN" altLang="de-DE" sz="2400" dirty="0">
                <a:solidFill>
                  <a:srgbClr val="333333"/>
                </a:solidFill>
              </a:rPr>
              <a:t>सक्रिय</a:t>
            </a:r>
            <a:r>
              <a:rPr lang="en-US" altLang="de-DE" sz="2400" dirty="0">
                <a:solidFill>
                  <a:srgbClr val="333333"/>
                </a:solidFill>
              </a:rPr>
              <a:t> </a:t>
            </a:r>
            <a:r>
              <a:rPr lang="hi-IN" altLang="de-DE" sz="2400" dirty="0">
                <a:solidFill>
                  <a:srgbClr val="333333"/>
                </a:solidFill>
              </a:rPr>
              <a:t>रूप से दबाने के स्थान पर (इससे वह और बढेगा ही)</a:t>
            </a:r>
            <a:r>
              <a:rPr lang="en-US" altLang="de-DE" sz="2400" dirty="0">
                <a:solidFill>
                  <a:srgbClr val="333333"/>
                </a:solidFill>
              </a:rPr>
              <a:t>, </a:t>
            </a:r>
            <a:r>
              <a:rPr lang="hi-IN" altLang="de-DE" sz="2400" dirty="0">
                <a:solidFill>
                  <a:srgbClr val="333333"/>
                </a:solidFill>
              </a:rPr>
              <a:t>अपने अन्दर चल रही चीजों का आत्मनिरीक्षण करने का प्रयास करें - जैसे चिड़ियाघर में एक व्यक्ति खतरनाक जानवरों को एक सुरक्षित दूरी से देखता है.</a:t>
            </a:r>
            <a:endParaRPr lang="en-US" altLang="de-DE" sz="2400" dirty="0">
              <a:solidFill>
                <a:srgbClr val="333333"/>
              </a:solidFill>
            </a:endParaRPr>
          </a:p>
          <a:p>
            <a:pPr eaLnBrk="1" hangingPunct="1"/>
            <a:r>
              <a:rPr lang="hi-IN" altLang="de-DE" sz="2400" dirty="0">
                <a:solidFill>
                  <a:srgbClr val="004992"/>
                </a:solidFill>
              </a:rPr>
              <a:t>विचार स्वयं ही धीरे-धीरे समाप्त हो जायेंगे.</a:t>
            </a:r>
            <a:endParaRPr lang="de-DE" altLang="de-DE" sz="2400" dirty="0">
              <a:solidFill>
                <a:srgbClr val="004992"/>
              </a:solidFill>
            </a:endParaRPr>
          </a:p>
        </p:txBody>
      </p:sp>
      <p:pic>
        <p:nvPicPr>
          <p:cNvPr id="8" name="Picture 4">
            <a:extLst>
              <a:ext uri="{FF2B5EF4-FFF2-40B4-BE49-F238E27FC236}">
                <a16:creationId xmlns:a16="http://schemas.microsoft.com/office/drawing/2014/main" id="{A49E8917-0F7C-4A22-97C7-E5E33578AF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81061" y="4114799"/>
            <a:ext cx="2214114" cy="2743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hi-IN">
                <a:latin typeface="+mn-lt"/>
              </a:rPr>
              <a:t>मेटाकौगनिनटभ प्रनिक्षण 8 – आत्मविश्वास तथा मनोदश</a:t>
            </a:r>
            <a:endParaRPr lang="de-DE">
              <a:latin typeface="+mn-lt"/>
            </a:endParaRPr>
          </a:p>
        </p:txBody>
      </p:sp>
      <p:sp>
        <p:nvSpPr>
          <p:cNvPr id="5" name="Slide Number Placeholder 4"/>
          <p:cNvSpPr>
            <a:spLocks noGrp="1"/>
          </p:cNvSpPr>
          <p:nvPr>
            <p:ph type="sldNum" sz="quarter" idx="12"/>
          </p:nvPr>
        </p:nvSpPr>
        <p:spPr/>
        <p:txBody>
          <a:bodyPr/>
          <a:lstStyle/>
          <a:p>
            <a:fld id="{DEDBE2DC-AB17-457C-83B3-F52DDBB1AF31}" type="slidenum">
              <a:rPr lang="de-DE" altLang="de-DE" smtClean="0">
                <a:latin typeface="+mn-lt"/>
              </a:rPr>
              <a:pPr/>
              <a:t>31</a:t>
            </a:fld>
            <a:endParaRPr lang="de-DE" altLang="de-DE">
              <a:latin typeface="+mn-l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solidFill>
                  <a:srgbClr val="004992"/>
                </a:solidFill>
                <a:latin typeface="+mn-lt"/>
                <a:ea typeface="+mn-ea"/>
                <a:cs typeface="+mn-cs"/>
              </a:rPr>
              <a:t>7. विचारों में अन्य त्रुटियाँ</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a:lnSpc>
                <a:spcPct val="100000"/>
              </a:lnSpc>
              <a:spcBef>
                <a:spcPts val="1200"/>
              </a:spcBef>
            </a:pPr>
            <a:r>
              <a:rPr lang="hi-IN" altLang="de-DE" sz="2000" b="1" dirty="0">
                <a:solidFill>
                  <a:srgbClr val="004992"/>
                </a:solidFill>
              </a:rPr>
              <a:t>दूसरों के साथ अपनी तुलना</a:t>
            </a:r>
            <a:endParaRPr lang="en-US" altLang="de-DE" sz="2000" b="1" dirty="0">
              <a:solidFill>
                <a:srgbClr val="004992"/>
              </a:solidFill>
            </a:endParaRPr>
          </a:p>
          <a:p>
            <a:pPr marL="342900" lvl="1" indent="-342900" defTabSz="914400">
              <a:lnSpc>
                <a:spcPct val="100000"/>
              </a:lnSpc>
              <a:spcBef>
                <a:spcPts val="1200"/>
              </a:spcBef>
              <a:spcAft>
                <a:spcPts val="0"/>
              </a:spcAft>
              <a:buClr>
                <a:srgbClr val="333333"/>
              </a:buClr>
              <a:buFont typeface="WingDings"/>
              <a:buChar char=""/>
            </a:pPr>
            <a:r>
              <a:rPr lang="hi-IN" altLang="de-DE" sz="2000" dirty="0">
                <a:solidFill>
                  <a:srgbClr val="333333"/>
                </a:solidFill>
              </a:rPr>
              <a:t>दूसरों के साथ अपनी अत्यधिक तुलना न करें!</a:t>
            </a:r>
            <a:endParaRPr lang="en-US" altLang="de-DE" sz="2000" dirty="0">
              <a:solidFill>
                <a:srgbClr val="333333"/>
              </a:solidFill>
            </a:endParaRPr>
          </a:p>
          <a:p>
            <a:pPr marL="342900" lvl="1" indent="-342900" defTabSz="914400">
              <a:lnSpc>
                <a:spcPct val="100000"/>
              </a:lnSpc>
              <a:spcBef>
                <a:spcPts val="1200"/>
              </a:spcBef>
              <a:spcAft>
                <a:spcPts val="0"/>
              </a:spcAft>
              <a:buClr>
                <a:srgbClr val="333333"/>
              </a:buClr>
              <a:buFont typeface="WingDings"/>
              <a:buChar char=""/>
            </a:pPr>
            <a:r>
              <a:rPr lang="hi-IN" altLang="de-DE" sz="2000" dirty="0">
                <a:solidFill>
                  <a:srgbClr val="333333"/>
                </a:solidFill>
              </a:rPr>
              <a:t>हमेशा कुछ ऐसे लोग होंगे जो अधिक सफल</a:t>
            </a:r>
            <a:r>
              <a:rPr lang="en-US" altLang="de-DE" sz="2000" dirty="0">
                <a:solidFill>
                  <a:srgbClr val="333333"/>
                </a:solidFill>
              </a:rPr>
              <a:t>, </a:t>
            </a:r>
            <a:r>
              <a:rPr lang="hi-IN" altLang="de-DE" sz="2000" dirty="0">
                <a:solidFill>
                  <a:srgbClr val="333333"/>
                </a:solidFill>
              </a:rPr>
              <a:t>अधिक लोकप्रिय</a:t>
            </a:r>
            <a:r>
              <a:rPr lang="en-US" altLang="de-DE" sz="2000" dirty="0">
                <a:solidFill>
                  <a:srgbClr val="333333"/>
                </a:solidFill>
              </a:rPr>
              <a:t>, </a:t>
            </a:r>
            <a:r>
              <a:rPr lang="hi-IN" altLang="de-DE" sz="2000" dirty="0">
                <a:solidFill>
                  <a:srgbClr val="333333"/>
                </a:solidFill>
              </a:rPr>
              <a:t>तथा अधिक आकर्षक होंगे. परन्तु</a:t>
            </a:r>
            <a:r>
              <a:rPr lang="en-US" altLang="de-DE" sz="2000" dirty="0">
                <a:solidFill>
                  <a:srgbClr val="333333"/>
                </a:solidFill>
              </a:rPr>
              <a:t>, </a:t>
            </a:r>
            <a:r>
              <a:rPr lang="hi-IN" altLang="de-DE" sz="2000" dirty="0">
                <a:solidFill>
                  <a:srgbClr val="333333"/>
                </a:solidFill>
              </a:rPr>
              <a:t>जब आप इन लोगों को ध्यान से देखेंगे तो पाएंगे की इनकी अपनी कमजोरियाँ और समस्याएँ हैं.</a:t>
            </a:r>
          </a:p>
        </p:txBody>
      </p:sp>
      <p:sp>
        <p:nvSpPr>
          <p:cNvPr id="9" name="Footer Placeholder 8"/>
          <p:cNvSpPr>
            <a:spLocks noGrp="1"/>
          </p:cNvSpPr>
          <p:nvPr>
            <p:ph type="ftr" sz="quarter" idx="11"/>
          </p:nvPr>
        </p:nvSpPr>
        <p:spPr/>
        <p:txBody>
          <a:bodyPr/>
          <a:lstStyle/>
          <a:p>
            <a:pPr>
              <a:defRPr/>
            </a:pPr>
            <a:r>
              <a:rPr lang="hi-IN">
                <a:latin typeface="+mn-lt"/>
              </a:rPr>
              <a:t>मेटाकौगनिनटभ प्रनिक्षण 8 – आत्मविश्वास तथा मनोदश</a:t>
            </a:r>
            <a:endParaRPr lang="de-DE">
              <a:latin typeface="+mn-lt"/>
            </a:endParaRPr>
          </a:p>
        </p:txBody>
      </p:sp>
      <p:sp>
        <p:nvSpPr>
          <p:cNvPr id="10" name="Slide Number Placeholder 9"/>
          <p:cNvSpPr>
            <a:spLocks noGrp="1"/>
          </p:cNvSpPr>
          <p:nvPr>
            <p:ph type="sldNum" sz="quarter" idx="12"/>
          </p:nvPr>
        </p:nvSpPr>
        <p:spPr/>
        <p:txBody>
          <a:bodyPr/>
          <a:lstStyle/>
          <a:p>
            <a:fld id="{DEDBE2DC-AB17-457C-83B3-F52DDBB1AF31}" type="slidenum">
              <a:rPr lang="de-DE" altLang="de-DE" smtClean="0">
                <a:latin typeface="+mn-lt"/>
              </a:rPr>
              <a:pPr/>
              <a:t>32</a:t>
            </a:fld>
            <a:endParaRPr lang="de-DE" altLang="de-DE">
              <a:latin typeface="+mn-l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solidFill>
                  <a:srgbClr val="004992"/>
                </a:solidFill>
                <a:latin typeface="+mn-lt"/>
                <a:ea typeface="+mn-ea"/>
                <a:cs typeface="+mn-cs"/>
              </a:rPr>
              <a:t>7. विचारों में अन्य त्रुटियाँ</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a:lnSpc>
                <a:spcPct val="100000"/>
              </a:lnSpc>
              <a:spcBef>
                <a:spcPts val="1200"/>
              </a:spcBef>
            </a:pPr>
            <a:r>
              <a:rPr lang="hi-IN" altLang="de-DE" sz="2000" b="1" dirty="0">
                <a:solidFill>
                  <a:srgbClr val="004992"/>
                </a:solidFill>
              </a:rPr>
              <a:t>दूसरों के साथ अपनी तुलना</a:t>
            </a:r>
            <a:endParaRPr lang="en-US" altLang="de-DE" sz="2000" b="1" dirty="0">
              <a:solidFill>
                <a:srgbClr val="004992"/>
              </a:solidFill>
            </a:endParaRPr>
          </a:p>
          <a:p>
            <a:pPr marL="342900" lvl="1" indent="-342900" defTabSz="914400">
              <a:lnSpc>
                <a:spcPct val="100000"/>
              </a:lnSpc>
              <a:spcBef>
                <a:spcPts val="1200"/>
              </a:spcBef>
              <a:spcAft>
                <a:spcPts val="0"/>
              </a:spcAft>
              <a:buClr>
                <a:srgbClr val="333333"/>
              </a:buClr>
              <a:buFont typeface="WingDings"/>
              <a:buChar char=""/>
            </a:pPr>
            <a:r>
              <a:rPr lang="hi-IN" altLang="de-DE" sz="2000" dirty="0">
                <a:solidFill>
                  <a:srgbClr val="333333"/>
                </a:solidFill>
              </a:rPr>
              <a:t>दूसरों के साथ अपनी अत्यधिक तुलना न करें!</a:t>
            </a:r>
            <a:endParaRPr lang="en-US" altLang="de-DE" sz="2000" dirty="0">
              <a:solidFill>
                <a:srgbClr val="333333"/>
              </a:solidFill>
            </a:endParaRPr>
          </a:p>
          <a:p>
            <a:pPr marL="342900" lvl="1" indent="-342900" defTabSz="914400">
              <a:lnSpc>
                <a:spcPct val="100000"/>
              </a:lnSpc>
              <a:spcBef>
                <a:spcPts val="1200"/>
              </a:spcBef>
              <a:spcAft>
                <a:spcPts val="0"/>
              </a:spcAft>
              <a:buClr>
                <a:srgbClr val="333333"/>
              </a:buClr>
              <a:buFont typeface="WingDings"/>
              <a:buChar char=""/>
            </a:pPr>
            <a:r>
              <a:rPr lang="hi-IN" altLang="de-DE" sz="2000" dirty="0">
                <a:solidFill>
                  <a:srgbClr val="333333"/>
                </a:solidFill>
              </a:rPr>
              <a:t>हमेशा कुछ ऐसे लोग होंगे जो अधिक सफल</a:t>
            </a:r>
            <a:r>
              <a:rPr lang="en-US" altLang="de-DE" sz="2000" dirty="0">
                <a:solidFill>
                  <a:srgbClr val="333333"/>
                </a:solidFill>
              </a:rPr>
              <a:t>, </a:t>
            </a:r>
            <a:r>
              <a:rPr lang="hi-IN" altLang="de-DE" sz="2000" dirty="0">
                <a:solidFill>
                  <a:srgbClr val="333333"/>
                </a:solidFill>
              </a:rPr>
              <a:t>अधिक लोकप्रिय</a:t>
            </a:r>
            <a:r>
              <a:rPr lang="en-US" altLang="de-DE" sz="2000" dirty="0">
                <a:solidFill>
                  <a:srgbClr val="333333"/>
                </a:solidFill>
              </a:rPr>
              <a:t>, </a:t>
            </a:r>
            <a:r>
              <a:rPr lang="hi-IN" altLang="de-DE" sz="2000" dirty="0">
                <a:solidFill>
                  <a:srgbClr val="333333"/>
                </a:solidFill>
              </a:rPr>
              <a:t>तथा अधिक आकर्षक होंगे. परन्तु</a:t>
            </a:r>
            <a:r>
              <a:rPr lang="en-US" altLang="de-DE" sz="2000" dirty="0">
                <a:solidFill>
                  <a:srgbClr val="333333"/>
                </a:solidFill>
              </a:rPr>
              <a:t>, </a:t>
            </a:r>
            <a:r>
              <a:rPr lang="hi-IN" altLang="de-DE" sz="2000" dirty="0">
                <a:solidFill>
                  <a:srgbClr val="333333"/>
                </a:solidFill>
              </a:rPr>
              <a:t>जब आप इन लोगों को ध्यान से देखेंगे तो पाएंगे की इनकी अपनी कमजोरियाँ और समस्याएँ हैं.</a:t>
            </a:r>
          </a:p>
          <a:p>
            <a:pPr lvl="0" defTabSz="914400"/>
            <a:r>
              <a:rPr lang="hi-IN" altLang="de-DE" sz="2000" b="1" dirty="0">
                <a:solidFill>
                  <a:srgbClr val="004992"/>
                </a:solidFill>
              </a:rPr>
              <a:t>परम माँगें:</a:t>
            </a:r>
            <a:endParaRPr lang="de-DE" altLang="de-DE" sz="2000" b="1" dirty="0">
              <a:solidFill>
                <a:srgbClr val="004992"/>
              </a:solidFill>
            </a:endParaRPr>
          </a:p>
          <a:p>
            <a:pPr marL="342900" lvl="0" indent="-342900" defTabSz="914400">
              <a:lnSpc>
                <a:spcPct val="100000"/>
              </a:lnSpc>
              <a:spcBef>
                <a:spcPts val="1200"/>
              </a:spcBef>
              <a:buClr>
                <a:srgbClr val="000000"/>
              </a:buClr>
              <a:buFont typeface="WingDings"/>
              <a:buChar char=""/>
            </a:pPr>
            <a:r>
              <a:rPr lang="hi-IN" altLang="de-DE" sz="2000" b="1" dirty="0">
                <a:solidFill>
                  <a:srgbClr val="333333"/>
                </a:solidFill>
              </a:rPr>
              <a:t>अपने ऊपर अत्यधिक तथा अनर्गल माँगें न रखें</a:t>
            </a:r>
            <a:r>
              <a:rPr lang="en-US" altLang="de-DE" sz="2000" b="1" dirty="0">
                <a:solidFill>
                  <a:srgbClr val="333333"/>
                </a:solidFill>
              </a:rPr>
              <a:t>, </a:t>
            </a:r>
            <a:r>
              <a:rPr lang="hi-IN" altLang="de-DE" sz="2000" b="1" dirty="0">
                <a:solidFill>
                  <a:srgbClr val="333333"/>
                </a:solidFill>
              </a:rPr>
              <a:t>जैसे:</a:t>
            </a:r>
            <a:endParaRPr lang="en-US" altLang="de-DE" sz="2000" b="1" dirty="0">
              <a:solidFill>
                <a:srgbClr val="004992"/>
              </a:solidFill>
            </a:endParaRPr>
          </a:p>
          <a:p>
            <a:pPr marL="342900" lvl="1" indent="-342900" defTabSz="914400">
              <a:lnSpc>
                <a:spcPct val="100000"/>
              </a:lnSpc>
              <a:spcBef>
                <a:spcPts val="1200"/>
              </a:spcBef>
              <a:spcAft>
                <a:spcPts val="0"/>
              </a:spcAft>
              <a:buClr>
                <a:srgbClr val="FFFFFF"/>
              </a:buClr>
              <a:buFont typeface="WingDings"/>
              <a:buChar char=""/>
            </a:pPr>
            <a:r>
              <a:rPr lang="hi-IN" altLang="de-DE" sz="2000" dirty="0">
                <a:solidFill>
                  <a:srgbClr val="333333"/>
                </a:solidFill>
              </a:rPr>
              <a:t>अपने ऊपर अत्यधिक तथा अनर्गल माँगें न रखें</a:t>
            </a:r>
            <a:r>
              <a:rPr lang="en-US" altLang="de-DE" sz="2000" dirty="0">
                <a:solidFill>
                  <a:srgbClr val="333333"/>
                </a:solidFill>
              </a:rPr>
              <a:t>, </a:t>
            </a:r>
            <a:r>
              <a:rPr lang="hi-IN" altLang="de-DE" sz="2000" dirty="0">
                <a:solidFill>
                  <a:srgbClr val="333333"/>
                </a:solidFill>
              </a:rPr>
              <a:t>जैसे:</a:t>
            </a:r>
            <a:endParaRPr lang="en-US" altLang="de-DE" sz="2000" dirty="0">
              <a:solidFill>
                <a:srgbClr val="333333"/>
              </a:solidFill>
            </a:endParaRPr>
          </a:p>
          <a:p>
            <a:pPr marL="342900" lvl="1" indent="-342900" defTabSz="914400">
              <a:lnSpc>
                <a:spcPct val="100000"/>
              </a:lnSpc>
              <a:spcBef>
                <a:spcPts val="1200"/>
              </a:spcBef>
              <a:spcAft>
                <a:spcPts val="0"/>
              </a:spcAft>
              <a:buClr>
                <a:srgbClr val="FFFFFF"/>
              </a:buClr>
              <a:buFont typeface="WingDings"/>
              <a:buChar char=""/>
            </a:pPr>
            <a:r>
              <a:rPr lang="hi-IN" altLang="de-DE" sz="2000">
                <a:solidFill>
                  <a:srgbClr val="333333"/>
                </a:solidFill>
              </a:rPr>
              <a:t>“मैं </a:t>
            </a:r>
            <a:r>
              <a:rPr lang="hi-IN" altLang="de-DE" sz="2000" dirty="0">
                <a:solidFill>
                  <a:srgbClr val="333333"/>
                </a:solidFill>
              </a:rPr>
              <a:t>हमेशा </a:t>
            </a:r>
            <a:r>
              <a:rPr lang="hi-IN" altLang="de-DE" sz="2000">
                <a:solidFill>
                  <a:srgbClr val="333333"/>
                </a:solidFill>
              </a:rPr>
              <a:t>सुन्दर लगूँ”</a:t>
            </a:r>
            <a:endParaRPr lang="en-US" altLang="de-DE" sz="2000" dirty="0">
              <a:solidFill>
                <a:srgbClr val="333333"/>
              </a:solidFill>
            </a:endParaRPr>
          </a:p>
          <a:p>
            <a:pPr marL="342900" lvl="1" indent="-342900" defTabSz="914400">
              <a:lnSpc>
                <a:spcPct val="100000"/>
              </a:lnSpc>
              <a:spcBef>
                <a:spcPts val="1200"/>
              </a:spcBef>
              <a:spcAft>
                <a:spcPts val="0"/>
              </a:spcAft>
              <a:buClr>
                <a:srgbClr val="FFFFFF"/>
              </a:buClr>
              <a:buFont typeface="WingDings"/>
              <a:buChar char=""/>
            </a:pPr>
            <a:r>
              <a:rPr lang="hi-IN" altLang="de-DE" sz="2000">
                <a:solidFill>
                  <a:srgbClr val="333333"/>
                </a:solidFill>
              </a:rPr>
              <a:t>“मुझे </a:t>
            </a:r>
            <a:r>
              <a:rPr lang="hi-IN" altLang="de-DE" sz="2000" dirty="0">
                <a:solidFill>
                  <a:srgbClr val="333333"/>
                </a:solidFill>
              </a:rPr>
              <a:t>लोग सबसे अधिक </a:t>
            </a:r>
            <a:r>
              <a:rPr lang="hi-IN" altLang="de-DE" sz="2000">
                <a:solidFill>
                  <a:srgbClr val="333333"/>
                </a:solidFill>
              </a:rPr>
              <a:t>पसंद करें”</a:t>
            </a:r>
            <a:endParaRPr lang="en-US" sz="2000" dirty="0"/>
          </a:p>
        </p:txBody>
      </p:sp>
      <p:pic>
        <p:nvPicPr>
          <p:cNvPr id="8" name="Picture 18" descr="Barbie@2_bearbeitet_4 - treesee flickr">
            <a:extLst>
              <a:ext uri="{FF2B5EF4-FFF2-40B4-BE49-F238E27FC236}">
                <a16:creationId xmlns:a16="http://schemas.microsoft.com/office/drawing/2014/main" id="{499E280B-0996-47C0-9C96-1FDAA69609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92509" y="4114799"/>
            <a:ext cx="2402666" cy="2743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ooter Placeholder 8"/>
          <p:cNvSpPr>
            <a:spLocks noGrp="1"/>
          </p:cNvSpPr>
          <p:nvPr>
            <p:ph type="ftr" sz="quarter" idx="11"/>
          </p:nvPr>
        </p:nvSpPr>
        <p:spPr/>
        <p:txBody>
          <a:bodyPr/>
          <a:lstStyle/>
          <a:p>
            <a:pPr>
              <a:defRPr/>
            </a:pPr>
            <a:r>
              <a:rPr lang="hi-IN">
                <a:latin typeface="+mn-lt"/>
              </a:rPr>
              <a:t>मेटाकौगनिनटभ प्रनिक्षण 8 – आत्मविश्वास तथा मनोदश</a:t>
            </a:r>
            <a:endParaRPr lang="de-DE">
              <a:latin typeface="+mn-lt"/>
            </a:endParaRPr>
          </a:p>
        </p:txBody>
      </p:sp>
      <p:sp>
        <p:nvSpPr>
          <p:cNvPr id="10" name="Slide Number Placeholder 9"/>
          <p:cNvSpPr>
            <a:spLocks noGrp="1"/>
          </p:cNvSpPr>
          <p:nvPr>
            <p:ph type="sldNum" sz="quarter" idx="12"/>
          </p:nvPr>
        </p:nvSpPr>
        <p:spPr/>
        <p:txBody>
          <a:bodyPr/>
          <a:lstStyle/>
          <a:p>
            <a:fld id="{DEDBE2DC-AB17-457C-83B3-F52DDBB1AF31}" type="slidenum">
              <a:rPr lang="de-DE" altLang="de-DE" smtClean="0">
                <a:latin typeface="+mn-lt"/>
              </a:rPr>
              <a:pPr/>
              <a:t>33</a:t>
            </a:fld>
            <a:endParaRPr lang="de-DE" altLang="de-DE">
              <a:latin typeface="+mn-lt"/>
            </a:endParaRPr>
          </a:p>
        </p:txBody>
      </p:sp>
    </p:spTree>
    <p:extLst>
      <p:ext uri="{BB962C8B-B14F-4D97-AF65-F5344CB8AC3E}">
        <p14:creationId xmlns:p14="http://schemas.microsoft.com/office/powerpoint/2010/main" val="33363151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hi-IN" altLang="ko-KR" sz="3600" spc="-5" dirty="0">
                <a:latin typeface="+mn-lt"/>
                <a:ea typeface="+mn-ea"/>
                <a:cs typeface="+mn-cs"/>
              </a:rPr>
              <a:t>वैकल्पिक: विडिओ क्लिप</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hi-IN" altLang="ko-KR" sz="2400" dirty="0">
                <a:solidFill>
                  <a:srgbClr val="004992"/>
                </a:solidFill>
              </a:rPr>
              <a:t>वैकल्पिक: आज के विषय से सम्बंधित विडिओ क्लिप निम्नांकित वेब साईट पर उपलब्ध है</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hi-IN" altLang="ko-KR" sz="2400" dirty="0">
                <a:solidFill>
                  <a:srgbClr val="333333"/>
                </a:solidFill>
              </a:rPr>
              <a:t>विडिओ देखने के बाद आप इस बात पर चर्चा कर सकते हैं कि यह आज के विषय से किस प्रकार सम्बंधित है</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b="0" spc="-5" dirty="0">
                <a:solidFill>
                  <a:srgbClr val="333333"/>
                </a:solidFill>
              </a:rPr>
              <a:t>[</a:t>
            </a:r>
            <a:r>
              <a:rPr lang="hi-IN" altLang="ko-KR" b="0" i="1" spc="-5" dirty="0">
                <a:solidFill>
                  <a:srgbClr val="333333"/>
                </a:solidFill>
              </a:rPr>
              <a:t>प्रशिक्षकों के लिए</a:t>
            </a:r>
            <a:r>
              <a:rPr lang="en-US" altLang="ko-KR" b="0" i="1" spc="-5" dirty="0">
                <a:solidFill>
                  <a:srgbClr val="333333"/>
                </a:solidFill>
              </a:rPr>
              <a:t>:</a:t>
            </a:r>
            <a:endParaRPr b="0" dirty="0">
              <a:solidFill>
                <a:srgbClr val="333333"/>
              </a:solidFill>
            </a:endParaRPr>
          </a:p>
          <a:p>
            <a:pPr marL="12700" marR="5080" defTabSz="914400" eaLnBrk="0" fontAlgn="base" hangingPunct="0">
              <a:spcBef>
                <a:spcPts val="800"/>
              </a:spcBef>
              <a:spcAft>
                <a:spcPct val="0"/>
              </a:spcAft>
            </a:pPr>
            <a:r>
              <a:rPr lang="hi-IN" altLang="ko-KR" b="0" dirty="0">
                <a:solidFill>
                  <a:srgbClr val="333333"/>
                </a:solidFill>
              </a:rPr>
              <a:t>कुछ विडिओ क्लिप्स में ऐसे भाषा या संवाद हो सकते हैं जो हर आयु तथा हर संस्कृति के लोगों </a:t>
            </a:r>
          </a:p>
          <a:p>
            <a:pPr marL="12700" marR="5080" defTabSz="914400" eaLnBrk="0" fontAlgn="base" hangingPunct="0">
              <a:spcBef>
                <a:spcPts val="800"/>
              </a:spcBef>
              <a:spcAft>
                <a:spcPct val="0"/>
              </a:spcAft>
            </a:pPr>
            <a:r>
              <a:rPr lang="hi-IN" altLang="ko-KR" b="0" dirty="0">
                <a:solidFill>
                  <a:srgbClr val="333333"/>
                </a:solidFill>
              </a:rPr>
              <a:t>के लिए उपयुक्त न हों. कृपया विडिओ को दिखलाने के पहले</a:t>
            </a:r>
            <a:r>
              <a:rPr lang="en-US" altLang="ko-KR" b="0" dirty="0">
                <a:solidFill>
                  <a:srgbClr val="333333"/>
                </a:solidFill>
              </a:rPr>
              <a:t> </a:t>
            </a:r>
            <a:r>
              <a:rPr lang="hi-IN" altLang="ko-KR" b="0" dirty="0">
                <a:solidFill>
                  <a:srgbClr val="333333"/>
                </a:solidFill>
              </a:rPr>
              <a:t>स्वयं इसकी उपयुक्तता, जिन लोगों को आप इसे दिखलाने जा रहे हैं उनके सन्दर्भ में, सुनिश्चित कर लें</a:t>
            </a:r>
            <a:r>
              <a:rPr lang="en-US" altLang="ko-KR" b="0" dirty="0">
                <a:solidFill>
                  <a:srgbClr val="333333"/>
                </a:solidFill>
              </a:rPr>
              <a:t>.</a:t>
            </a:r>
            <a:r>
              <a:rPr lang="de-DE" b="0" dirty="0">
                <a:solidFill>
                  <a:srgbClr val="333333"/>
                </a:solidFill>
              </a:rPr>
              <a:t>]</a:t>
            </a:r>
          </a:p>
        </p:txBody>
      </p:sp>
      <p:sp>
        <p:nvSpPr>
          <p:cNvPr id="5" name="Footer Placeholder 4"/>
          <p:cNvSpPr>
            <a:spLocks noGrp="1"/>
          </p:cNvSpPr>
          <p:nvPr>
            <p:ph type="ftr" sz="quarter" idx="11"/>
          </p:nvPr>
        </p:nvSpPr>
        <p:spPr/>
        <p:txBody>
          <a:bodyPr/>
          <a:lstStyle/>
          <a:p>
            <a:pPr>
              <a:defRPr/>
            </a:pPr>
            <a:r>
              <a:rPr lang="hi-IN">
                <a:latin typeface="+mn-lt"/>
              </a:rPr>
              <a:t>मेटाकौगनिनटभ प्रनिक्षण 8 – आत्मविश्वास तथा मनोदश</a:t>
            </a:r>
            <a:endParaRPr lang="de-DE">
              <a:latin typeface="+mn-lt"/>
            </a:endParaRPr>
          </a:p>
        </p:txBody>
      </p:sp>
      <p:sp>
        <p:nvSpPr>
          <p:cNvPr id="6" name="Slide Number Placeholder 5"/>
          <p:cNvSpPr>
            <a:spLocks noGrp="1"/>
          </p:cNvSpPr>
          <p:nvPr>
            <p:ph type="sldNum" sz="quarter" idx="12"/>
          </p:nvPr>
        </p:nvSpPr>
        <p:spPr/>
        <p:txBody>
          <a:bodyPr/>
          <a:lstStyle/>
          <a:p>
            <a:fld id="{DEDBE2DC-AB17-457C-83B3-F52DDBB1AF31}" type="slidenum">
              <a:rPr lang="de-DE" altLang="de-DE" smtClean="0">
                <a:latin typeface="+mn-lt"/>
              </a:rPr>
              <a:pPr/>
              <a:t>34</a:t>
            </a:fld>
            <a:endParaRPr lang="de-DE" altLang="de-DE">
              <a:latin typeface="+mn-lt"/>
            </a:endParaRPr>
          </a:p>
        </p:txBody>
      </p:sp>
      <p:grpSp>
        <p:nvGrpSpPr>
          <p:cNvPr id="21" name="Group 20"/>
          <p:cNvGrpSpPr/>
          <p:nvPr/>
        </p:nvGrpSpPr>
        <p:grpSpPr>
          <a:xfrm>
            <a:off x="9875318" y="4383231"/>
            <a:ext cx="1838137" cy="1828164"/>
            <a:chOff x="9875318" y="4383231"/>
            <a:chExt cx="1838137" cy="1828164"/>
          </a:xfrm>
        </p:grpSpPr>
        <p:sp>
          <p:nvSpPr>
            <p:cNvPr id="27"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endParaRPr>
            </a:p>
          </p:txBody>
        </p:sp>
        <p:sp>
          <p:nvSpPr>
            <p:cNvPr id="28"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endParaRPr>
            </a:p>
          </p:txBody>
        </p:sp>
        <p:sp>
          <p:nvSpPr>
            <p:cNvPr id="29"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endParaRPr>
            </a:p>
          </p:txBody>
        </p:sp>
        <p:sp>
          <p:nvSpPr>
            <p:cNvPr id="30"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endParaRPr>
            </a:p>
          </p:txBody>
        </p:sp>
        <p:sp>
          <p:nvSpPr>
            <p:cNvPr id="31"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endParaRPr>
            </a:p>
          </p:txBody>
        </p:sp>
        <p:sp>
          <p:nvSpPr>
            <p:cNvPr id="3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endParaRPr>
            </a:p>
          </p:txBody>
        </p:sp>
        <p:sp>
          <p:nvSpPr>
            <p:cNvPr id="3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endParaRPr>
            </a:p>
          </p:txBody>
        </p:sp>
        <p:sp>
          <p:nvSpPr>
            <p:cNvPr id="3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endParaRPr>
            </a:p>
          </p:txBody>
        </p:sp>
        <p:sp>
          <p:nvSpPr>
            <p:cNvPr id="3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endParaRPr>
            </a:p>
          </p:txBody>
        </p:sp>
      </p:grpSp>
    </p:spTree>
    <p:extLst>
      <p:ext uri="{BB962C8B-B14F-4D97-AF65-F5344CB8AC3E}">
        <p14:creationId xmlns:p14="http://schemas.microsoft.com/office/powerpoint/2010/main" val="144367004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altLang="de-DE" sz="3600">
                <a:latin typeface="+mn-lt"/>
                <a:ea typeface="+mn-ea"/>
                <a:cs typeface="+mn-cs"/>
              </a:rPr>
              <a:t>अपने सकारात्मक पक्षों को पहचानिए</a:t>
            </a:r>
            <a:endParaRPr lang="en-US" altLang="de-DE" sz="3600">
              <a:latin typeface="+mn-lt"/>
              <a:ea typeface="+mn-ea"/>
              <a:cs typeface="+mn-cs"/>
            </a:endParaRPr>
          </a:p>
        </p:txBody>
      </p:sp>
      <p:sp>
        <p:nvSpPr>
          <p:cNvPr id="36866" name="Rectangle 2"/>
          <p:cNvSpPr>
            <a:spLocks noGrp="1" noChangeArrowheads="1"/>
          </p:cNvSpPr>
          <p:nvPr>
            <p:ph idx="1"/>
          </p:nvPr>
        </p:nvSpPr>
        <p:spPr/>
        <p:txBody>
          <a:bodyPr>
            <a:noAutofit/>
          </a:bodyPr>
          <a:lstStyle/>
          <a:p>
            <a:pPr marL="342900" indent="-342900" eaLnBrk="1" hangingPunct="1">
              <a:buClr>
                <a:srgbClr val="333333"/>
              </a:buClr>
              <a:buFont typeface="WingDings"/>
              <a:buChar char=""/>
            </a:pPr>
            <a:r>
              <a:rPr lang="hi-IN" altLang="de-DE" sz="2400" dirty="0">
                <a:solidFill>
                  <a:srgbClr val="333333"/>
                </a:solidFill>
              </a:rPr>
              <a:t>अपने कमजोरियों में उलझे रहने के स्थान पर अपने सबल पक्षों पर</a:t>
            </a:r>
            <a:br>
              <a:rPr lang="en-US" altLang="de-DE" sz="2400" dirty="0">
                <a:solidFill>
                  <a:srgbClr val="333333"/>
                </a:solidFill>
              </a:rPr>
            </a:br>
            <a:r>
              <a:rPr lang="hi-IN" altLang="de-DE" sz="2400" dirty="0">
                <a:solidFill>
                  <a:srgbClr val="333333"/>
                </a:solidFill>
              </a:rPr>
              <a:t>ध्यान दें</a:t>
            </a:r>
            <a:endParaRPr lang="en-US" altLang="de-DE" sz="2400" dirty="0">
              <a:solidFill>
                <a:srgbClr val="333333"/>
              </a:solidFill>
            </a:endParaRPr>
          </a:p>
          <a:p>
            <a:pPr marL="342900" indent="-342900" eaLnBrk="1" hangingPunct="1">
              <a:buClr>
                <a:srgbClr val="333333"/>
              </a:buClr>
              <a:buFont typeface="WingDings"/>
              <a:buChar char=""/>
            </a:pPr>
            <a:r>
              <a:rPr lang="hi-IN" altLang="de-DE" sz="2400" dirty="0">
                <a:solidFill>
                  <a:srgbClr val="333333"/>
                </a:solidFill>
              </a:rPr>
              <a:t>हरेक व्यक्ति में ऐसे सबल पक्ष होते हैं जिन पर आपको अभिमान हो तथा वह हर किसी में न हो</a:t>
            </a:r>
            <a:br>
              <a:rPr lang="en-US" altLang="de-DE" sz="2400" dirty="0">
                <a:solidFill>
                  <a:srgbClr val="333333"/>
                </a:solidFill>
              </a:rPr>
            </a:br>
            <a:r>
              <a:rPr lang="hi-IN" altLang="de-DE" sz="2400" dirty="0">
                <a:solidFill>
                  <a:srgbClr val="004992"/>
                </a:solidFill>
              </a:rPr>
              <a:t>...कोई ज़रूरी नहीं है की वे विश्व-कीर्तिमान हों या कोई प्रसिद्द अविष्कार</a:t>
            </a:r>
            <a:endParaRPr lang="en-US" altLang="de-DE" sz="2400" dirty="0">
              <a:solidFill>
                <a:srgbClr val="004992"/>
              </a:solidFill>
            </a:endParaRPr>
          </a:p>
        </p:txBody>
      </p:sp>
      <p:sp>
        <p:nvSpPr>
          <p:cNvPr id="4" name="Footer Placeholder 3"/>
          <p:cNvSpPr>
            <a:spLocks noGrp="1"/>
          </p:cNvSpPr>
          <p:nvPr>
            <p:ph type="ftr" sz="quarter" idx="11"/>
          </p:nvPr>
        </p:nvSpPr>
        <p:spPr/>
        <p:txBody>
          <a:bodyPr/>
          <a:lstStyle/>
          <a:p>
            <a:pPr>
              <a:defRPr/>
            </a:pPr>
            <a:r>
              <a:rPr lang="hi-IN">
                <a:latin typeface="+mn-lt"/>
              </a:rPr>
              <a:t>मेटाकौगनिनटभ प्रनिक्षण 8 – आत्मविश्वास तथा मनोदश</a:t>
            </a:r>
            <a:endParaRPr lang="de-DE">
              <a:latin typeface="+mn-lt"/>
            </a:endParaRPr>
          </a:p>
        </p:txBody>
      </p:sp>
      <p:sp>
        <p:nvSpPr>
          <p:cNvPr id="5" name="Slide Number Placeholder 4"/>
          <p:cNvSpPr>
            <a:spLocks noGrp="1"/>
          </p:cNvSpPr>
          <p:nvPr>
            <p:ph type="sldNum" sz="quarter" idx="12"/>
          </p:nvPr>
        </p:nvSpPr>
        <p:spPr/>
        <p:txBody>
          <a:bodyPr/>
          <a:lstStyle/>
          <a:p>
            <a:fld id="{DEDBE2DC-AB17-457C-83B3-F52DDBB1AF31}" type="slidenum">
              <a:rPr lang="de-DE" altLang="de-DE" smtClean="0">
                <a:latin typeface="+mn-lt"/>
              </a:rPr>
              <a:pPr/>
              <a:t>35</a:t>
            </a:fld>
            <a:endParaRPr lang="de-DE" altLang="de-DE">
              <a:latin typeface="+mn-lt"/>
            </a:endParaRPr>
          </a:p>
        </p:txBody>
      </p:sp>
      <p:pic>
        <p:nvPicPr>
          <p:cNvPr id="8" name="Picture 10" descr="JUMPING - c a muller - flickr - cc_noncommercial">
            <a:extLst>
              <a:ext uri="{FF2B5EF4-FFF2-40B4-BE49-F238E27FC236}">
                <a16:creationId xmlns:a16="http://schemas.microsoft.com/office/drawing/2014/main" id="{49805A46-E6B6-47DA-AEB9-B97179F06E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0" name="Rectangle 4"/>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altLang="de-DE" sz="3600">
                <a:latin typeface="+mn-lt"/>
                <a:ea typeface="+mn-ea"/>
                <a:cs typeface="+mn-cs"/>
              </a:rPr>
              <a:t>अपने सकारात्मक पक्षों को पहचानिए</a:t>
            </a:r>
            <a:endParaRPr lang="en-US" altLang="de-DE" sz="3600">
              <a:latin typeface="+mn-lt"/>
              <a:ea typeface="+mn-ea"/>
              <a:cs typeface="+mn-cs"/>
            </a:endParaRPr>
          </a:p>
        </p:txBody>
      </p:sp>
      <p:sp>
        <p:nvSpPr>
          <p:cNvPr id="39938" name="Rectangle 2"/>
          <p:cNvSpPr>
            <a:spLocks noGrp="1" noChangeArrowheads="1"/>
          </p:cNvSpPr>
          <p:nvPr>
            <p:ph idx="1"/>
          </p:nvPr>
        </p:nvSpPr>
        <p:spPr/>
        <p:txBody>
          <a:bodyPr>
            <a:noAutofit/>
          </a:bodyPr>
          <a:lstStyle/>
          <a:p>
            <a:pPr marL="457200" indent="-457200" eaLnBrk="1" hangingPunct="1">
              <a:lnSpc>
                <a:spcPct val="100000"/>
              </a:lnSpc>
              <a:spcBef>
                <a:spcPts val="0"/>
              </a:spcBef>
              <a:buFont typeface="+mj-lt"/>
              <a:buAutoNum type="arabicPeriod"/>
            </a:pPr>
            <a:r>
              <a:rPr lang="hi-IN" altLang="de-DE" sz="2400" dirty="0">
                <a:solidFill>
                  <a:srgbClr val="004992"/>
                </a:solidFill>
              </a:rPr>
              <a:t>अपने सबल पक्षों के बारे में सोंचें</a:t>
            </a:r>
            <a:br>
              <a:rPr lang="en-US" altLang="de-DE" sz="2400" dirty="0">
                <a:solidFill>
                  <a:srgbClr val="004992"/>
                </a:solidFill>
              </a:rPr>
            </a:br>
            <a:r>
              <a:rPr lang="hi-IN" altLang="de-DE" sz="2400" dirty="0">
                <a:solidFill>
                  <a:srgbClr val="333333"/>
                </a:solidFill>
              </a:rPr>
              <a:t>मेरे अन्दर क्या योग्यताएं हैं</a:t>
            </a:r>
            <a:r>
              <a:rPr lang="en-US" altLang="de-DE" sz="2400" dirty="0">
                <a:solidFill>
                  <a:srgbClr val="333333"/>
                </a:solidFill>
              </a:rPr>
              <a:t>? </a:t>
            </a:r>
            <a:r>
              <a:rPr lang="hi-IN" altLang="de-DE" sz="2400" dirty="0">
                <a:solidFill>
                  <a:srgbClr val="333333"/>
                </a:solidFill>
              </a:rPr>
              <a:t>भूत में मुझे किन बातों के लिए सराहा</a:t>
            </a:r>
            <a:br>
              <a:rPr lang="en-US" altLang="de-DE" sz="2400" dirty="0">
                <a:solidFill>
                  <a:srgbClr val="333333"/>
                </a:solidFill>
              </a:rPr>
            </a:br>
            <a:r>
              <a:rPr lang="hi-IN" altLang="de-DE" sz="2400" dirty="0">
                <a:solidFill>
                  <a:srgbClr val="333333"/>
                </a:solidFill>
              </a:rPr>
              <a:t>गया है</a:t>
            </a:r>
            <a:r>
              <a:rPr lang="en-US" altLang="de-DE" sz="2400" dirty="0">
                <a:solidFill>
                  <a:srgbClr val="333333"/>
                </a:solidFill>
              </a:rPr>
              <a:t>?</a:t>
            </a:r>
            <a:br>
              <a:rPr lang="en-US" altLang="de-DE" sz="2400" dirty="0">
                <a:solidFill>
                  <a:srgbClr val="333333"/>
                </a:solidFill>
              </a:rPr>
            </a:br>
            <a:r>
              <a:rPr lang="hi-IN" altLang="de-DE" dirty="0">
                <a:solidFill>
                  <a:srgbClr val="333333"/>
                </a:solidFill>
              </a:rPr>
              <a:t>उदाहरणतः क्या मुझमें तकनिकी क्षमताएं अच्छी हैं....</a:t>
            </a:r>
            <a:endParaRPr lang="en-US" altLang="de-DE" sz="2400" dirty="0">
              <a:solidFill>
                <a:srgbClr val="333333"/>
              </a:solidFill>
            </a:endParaRPr>
          </a:p>
        </p:txBody>
      </p:sp>
      <p:pic>
        <p:nvPicPr>
          <p:cNvPr id="8"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hi-IN">
                <a:latin typeface="+mn-lt"/>
              </a:rPr>
              <a:t>मेटाकौगनिनटभ प्रनिक्षण 8 – आत्मविश्वास तथा मनोदश</a:t>
            </a:r>
            <a:endParaRPr lang="de-DE">
              <a:latin typeface="+mn-lt"/>
            </a:endParaRPr>
          </a:p>
        </p:txBody>
      </p:sp>
      <p:sp>
        <p:nvSpPr>
          <p:cNvPr id="5" name="Slide Number Placeholder 4"/>
          <p:cNvSpPr>
            <a:spLocks noGrp="1"/>
          </p:cNvSpPr>
          <p:nvPr>
            <p:ph type="sldNum" sz="quarter" idx="12"/>
          </p:nvPr>
        </p:nvSpPr>
        <p:spPr/>
        <p:txBody>
          <a:bodyPr/>
          <a:lstStyle/>
          <a:p>
            <a:fld id="{DEDBE2DC-AB17-457C-83B3-F52DDBB1AF31}" type="slidenum">
              <a:rPr lang="de-DE" altLang="de-DE" smtClean="0">
                <a:latin typeface="+mn-lt"/>
              </a:rPr>
              <a:pPr/>
              <a:t>36</a:t>
            </a:fld>
            <a:endParaRPr lang="de-DE" altLang="de-DE">
              <a:latin typeface="+mn-lt"/>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0" name="Rectangle 4"/>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altLang="de-DE" sz="3600">
                <a:latin typeface="+mn-lt"/>
                <a:ea typeface="+mn-ea"/>
                <a:cs typeface="+mn-cs"/>
              </a:rPr>
              <a:t>अपने सकारात्मक पक्षों को पहचानिए</a:t>
            </a:r>
            <a:endParaRPr lang="en-US" altLang="de-DE" sz="3600">
              <a:latin typeface="+mn-lt"/>
              <a:ea typeface="+mn-ea"/>
              <a:cs typeface="+mn-cs"/>
            </a:endParaRPr>
          </a:p>
        </p:txBody>
      </p:sp>
      <p:sp>
        <p:nvSpPr>
          <p:cNvPr id="39938" name="Rectangle 2"/>
          <p:cNvSpPr>
            <a:spLocks noGrp="1" noChangeArrowheads="1"/>
          </p:cNvSpPr>
          <p:nvPr>
            <p:ph idx="1"/>
          </p:nvPr>
        </p:nvSpPr>
        <p:spPr/>
        <p:txBody>
          <a:bodyPr>
            <a:noAutofit/>
          </a:bodyPr>
          <a:lstStyle/>
          <a:p>
            <a:pPr marL="457200" indent="-457200" eaLnBrk="1" hangingPunct="1">
              <a:lnSpc>
                <a:spcPct val="100000"/>
              </a:lnSpc>
              <a:spcBef>
                <a:spcPts val="0"/>
              </a:spcBef>
              <a:buFont typeface="+mj-lt"/>
              <a:buAutoNum type="arabicPeriod"/>
            </a:pPr>
            <a:r>
              <a:rPr lang="hi-IN" altLang="de-DE" sz="2400" dirty="0">
                <a:solidFill>
                  <a:srgbClr val="004992"/>
                </a:solidFill>
              </a:rPr>
              <a:t>अपने सबल पक्षों के बारे में सोंचें</a:t>
            </a:r>
            <a:br>
              <a:rPr lang="en-US" altLang="de-DE" sz="2400" dirty="0">
                <a:solidFill>
                  <a:srgbClr val="004992"/>
                </a:solidFill>
              </a:rPr>
            </a:br>
            <a:r>
              <a:rPr lang="hi-IN" altLang="de-DE" sz="2400" dirty="0">
                <a:solidFill>
                  <a:srgbClr val="333333"/>
                </a:solidFill>
              </a:rPr>
              <a:t>मेरे अन्दर क्या योग्यताएं हैं</a:t>
            </a:r>
            <a:r>
              <a:rPr lang="en-US" altLang="de-DE" sz="2400" dirty="0">
                <a:solidFill>
                  <a:srgbClr val="333333"/>
                </a:solidFill>
              </a:rPr>
              <a:t>? </a:t>
            </a:r>
            <a:r>
              <a:rPr lang="hi-IN" altLang="de-DE" sz="2400" dirty="0">
                <a:solidFill>
                  <a:srgbClr val="333333"/>
                </a:solidFill>
              </a:rPr>
              <a:t>भूत में मुझे किन बातों के लिए सराहा</a:t>
            </a:r>
            <a:br>
              <a:rPr lang="en-US" altLang="de-DE" sz="2400" dirty="0">
                <a:solidFill>
                  <a:srgbClr val="333333"/>
                </a:solidFill>
              </a:rPr>
            </a:br>
            <a:r>
              <a:rPr lang="hi-IN" altLang="de-DE" sz="2400" dirty="0">
                <a:solidFill>
                  <a:srgbClr val="333333"/>
                </a:solidFill>
              </a:rPr>
              <a:t>गया है</a:t>
            </a:r>
            <a:r>
              <a:rPr lang="en-US" altLang="de-DE" sz="2400" dirty="0">
                <a:solidFill>
                  <a:srgbClr val="333333"/>
                </a:solidFill>
              </a:rPr>
              <a:t>?</a:t>
            </a:r>
            <a:br>
              <a:rPr lang="en-US" altLang="de-DE" sz="2400" dirty="0">
                <a:solidFill>
                  <a:srgbClr val="333333"/>
                </a:solidFill>
              </a:rPr>
            </a:br>
            <a:r>
              <a:rPr lang="hi-IN" altLang="de-DE" dirty="0">
                <a:solidFill>
                  <a:srgbClr val="333333"/>
                </a:solidFill>
              </a:rPr>
              <a:t>उदाहरणतः क्या मुझमें तकनिकी क्षमताएं अच्छी हैं....</a:t>
            </a:r>
            <a:endParaRPr lang="de-DE" altLang="de-DE" dirty="0">
              <a:solidFill>
                <a:srgbClr val="333333"/>
              </a:solidFill>
            </a:endParaRPr>
          </a:p>
          <a:p>
            <a:pPr marL="457200" indent="-457200" eaLnBrk="1" hangingPunct="1">
              <a:buFont typeface="+mj-lt"/>
              <a:buAutoNum type="arabicPeriod"/>
            </a:pPr>
            <a:r>
              <a:rPr lang="hi-IN" altLang="de-DE" sz="2400" dirty="0">
                <a:solidFill>
                  <a:srgbClr val="004992"/>
                </a:solidFill>
              </a:rPr>
              <a:t>परिस्थितिविशेष के बारे में सोंचें</a:t>
            </a:r>
            <a:br>
              <a:rPr lang="en-US" altLang="de-DE" sz="2400" dirty="0">
                <a:solidFill>
                  <a:srgbClr val="004992"/>
                </a:solidFill>
              </a:rPr>
            </a:br>
            <a:r>
              <a:rPr lang="hi-IN" altLang="de-DE" sz="2400" dirty="0">
                <a:solidFill>
                  <a:srgbClr val="333333"/>
                </a:solidFill>
              </a:rPr>
              <a:t>कहाँ</a:t>
            </a:r>
            <a:r>
              <a:rPr lang="en-US" altLang="de-DE" sz="2400" dirty="0">
                <a:solidFill>
                  <a:srgbClr val="333333"/>
                </a:solidFill>
              </a:rPr>
              <a:t> </a:t>
            </a:r>
            <a:r>
              <a:rPr lang="hi-IN" altLang="de-DE" sz="2400" dirty="0">
                <a:solidFill>
                  <a:srgbClr val="333333"/>
                </a:solidFill>
              </a:rPr>
              <a:t>और कब</a:t>
            </a:r>
            <a:r>
              <a:rPr lang="en-US" altLang="de-DE" sz="2400" dirty="0">
                <a:solidFill>
                  <a:srgbClr val="333333"/>
                </a:solidFill>
              </a:rPr>
              <a:t>? </a:t>
            </a:r>
            <a:r>
              <a:rPr lang="hi-IN" altLang="de-DE" sz="2400" dirty="0">
                <a:solidFill>
                  <a:srgbClr val="333333"/>
                </a:solidFill>
              </a:rPr>
              <a:t>मैंने क्या किया और किसने मुझे प्रतिपुष्टि दी</a:t>
            </a:r>
            <a:r>
              <a:rPr lang="en-US" altLang="de-DE" sz="2400" dirty="0">
                <a:solidFill>
                  <a:srgbClr val="333333"/>
                </a:solidFill>
              </a:rPr>
              <a:t>?</a:t>
            </a:r>
            <a:br>
              <a:rPr lang="en-US" altLang="de-DE" sz="2400" dirty="0">
                <a:solidFill>
                  <a:srgbClr val="333333"/>
                </a:solidFill>
              </a:rPr>
            </a:br>
            <a:r>
              <a:rPr lang="hi-IN" altLang="de-DE" dirty="0">
                <a:solidFill>
                  <a:srgbClr val="333333"/>
                </a:solidFill>
              </a:rPr>
              <a:t>उदाहरणतः पिछले सप्ताह</a:t>
            </a:r>
            <a:r>
              <a:rPr lang="en-US" altLang="de-DE" dirty="0">
                <a:solidFill>
                  <a:srgbClr val="333333"/>
                </a:solidFill>
              </a:rPr>
              <a:t>, </a:t>
            </a:r>
            <a:r>
              <a:rPr lang="hi-IN" altLang="de-DE" dirty="0">
                <a:solidFill>
                  <a:srgbClr val="333333"/>
                </a:solidFill>
              </a:rPr>
              <a:t>मैंने एक दोस्त को उसके घर को सजाने में मदद किया था.....</a:t>
            </a:r>
            <a:endParaRPr lang="en-US" altLang="de-DE" sz="2400" dirty="0">
              <a:solidFill>
                <a:srgbClr val="333333"/>
              </a:solidFill>
            </a:endParaRPr>
          </a:p>
        </p:txBody>
      </p:sp>
      <p:pic>
        <p:nvPicPr>
          <p:cNvPr id="8"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hi-IN">
                <a:latin typeface="+mn-lt"/>
              </a:rPr>
              <a:t>मेटाकौगनिनटभ प्रनिक्षण 8 – आत्मविश्वास तथा मनोदश</a:t>
            </a:r>
            <a:endParaRPr lang="de-DE">
              <a:latin typeface="+mn-lt"/>
            </a:endParaRPr>
          </a:p>
        </p:txBody>
      </p:sp>
      <p:sp>
        <p:nvSpPr>
          <p:cNvPr id="5" name="Slide Number Placeholder 4"/>
          <p:cNvSpPr>
            <a:spLocks noGrp="1"/>
          </p:cNvSpPr>
          <p:nvPr>
            <p:ph type="sldNum" sz="quarter" idx="12"/>
          </p:nvPr>
        </p:nvSpPr>
        <p:spPr/>
        <p:txBody>
          <a:bodyPr/>
          <a:lstStyle/>
          <a:p>
            <a:fld id="{DEDBE2DC-AB17-457C-83B3-F52DDBB1AF31}" type="slidenum">
              <a:rPr lang="de-DE" altLang="de-DE" smtClean="0">
                <a:latin typeface="+mn-lt"/>
              </a:rPr>
              <a:pPr/>
              <a:t>37</a:t>
            </a:fld>
            <a:endParaRPr lang="de-DE" altLang="de-DE">
              <a:latin typeface="+mn-lt"/>
            </a:endParaRPr>
          </a:p>
        </p:txBody>
      </p:sp>
    </p:spTree>
    <p:extLst>
      <p:ext uri="{BB962C8B-B14F-4D97-AF65-F5344CB8AC3E}">
        <p14:creationId xmlns:p14="http://schemas.microsoft.com/office/powerpoint/2010/main" val="110104474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0" name="Rectangle 4"/>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altLang="de-DE" sz="3600">
                <a:latin typeface="+mn-lt"/>
                <a:ea typeface="+mn-ea"/>
                <a:cs typeface="+mn-cs"/>
              </a:rPr>
              <a:t>अपने सकारात्मक पक्षों को पहचानिए</a:t>
            </a:r>
            <a:endParaRPr lang="en-US" altLang="de-DE" sz="3600">
              <a:latin typeface="+mn-lt"/>
              <a:ea typeface="+mn-ea"/>
              <a:cs typeface="+mn-cs"/>
            </a:endParaRPr>
          </a:p>
        </p:txBody>
      </p:sp>
      <p:sp>
        <p:nvSpPr>
          <p:cNvPr id="39938" name="Rectangle 2"/>
          <p:cNvSpPr>
            <a:spLocks noGrp="1" noChangeArrowheads="1"/>
          </p:cNvSpPr>
          <p:nvPr>
            <p:ph idx="1"/>
          </p:nvPr>
        </p:nvSpPr>
        <p:spPr/>
        <p:txBody>
          <a:bodyPr>
            <a:noAutofit/>
          </a:bodyPr>
          <a:lstStyle/>
          <a:p>
            <a:pPr marL="457200" indent="-457200" eaLnBrk="1" hangingPunct="1">
              <a:lnSpc>
                <a:spcPct val="100000"/>
              </a:lnSpc>
              <a:spcBef>
                <a:spcPts val="0"/>
              </a:spcBef>
              <a:buFont typeface="+mj-lt"/>
              <a:buAutoNum type="arabicPeriod"/>
            </a:pPr>
            <a:r>
              <a:rPr lang="hi-IN" altLang="de-DE" sz="2400" dirty="0">
                <a:solidFill>
                  <a:srgbClr val="004992"/>
                </a:solidFill>
              </a:rPr>
              <a:t>अपने सबल पक्षों के बारे में सोंचें</a:t>
            </a:r>
            <a:br>
              <a:rPr lang="en-US" altLang="de-DE" sz="2400" dirty="0">
                <a:solidFill>
                  <a:srgbClr val="004992"/>
                </a:solidFill>
              </a:rPr>
            </a:br>
            <a:r>
              <a:rPr lang="hi-IN" altLang="de-DE" sz="2400" dirty="0">
                <a:solidFill>
                  <a:srgbClr val="333333"/>
                </a:solidFill>
              </a:rPr>
              <a:t>मेरे अन्दर क्या योग्यताएं हैं</a:t>
            </a:r>
            <a:r>
              <a:rPr lang="en-US" altLang="de-DE" sz="2400" dirty="0">
                <a:solidFill>
                  <a:srgbClr val="333333"/>
                </a:solidFill>
              </a:rPr>
              <a:t>? </a:t>
            </a:r>
            <a:r>
              <a:rPr lang="hi-IN" altLang="de-DE" sz="2400" dirty="0">
                <a:solidFill>
                  <a:srgbClr val="333333"/>
                </a:solidFill>
              </a:rPr>
              <a:t>भूत में मुझे किन बातों के लिए सराहा</a:t>
            </a:r>
            <a:br>
              <a:rPr lang="en-US" altLang="de-DE" sz="2400" dirty="0">
                <a:solidFill>
                  <a:srgbClr val="333333"/>
                </a:solidFill>
              </a:rPr>
            </a:br>
            <a:r>
              <a:rPr lang="hi-IN" altLang="de-DE" sz="2400" dirty="0">
                <a:solidFill>
                  <a:srgbClr val="333333"/>
                </a:solidFill>
              </a:rPr>
              <a:t>गया है</a:t>
            </a:r>
            <a:r>
              <a:rPr lang="en-US" altLang="de-DE" sz="2400" dirty="0">
                <a:solidFill>
                  <a:srgbClr val="333333"/>
                </a:solidFill>
              </a:rPr>
              <a:t>?</a:t>
            </a:r>
            <a:br>
              <a:rPr lang="en-US" altLang="de-DE" sz="2400" dirty="0">
                <a:solidFill>
                  <a:srgbClr val="333333"/>
                </a:solidFill>
              </a:rPr>
            </a:br>
            <a:r>
              <a:rPr lang="hi-IN" altLang="de-DE" dirty="0">
                <a:solidFill>
                  <a:srgbClr val="333333"/>
                </a:solidFill>
              </a:rPr>
              <a:t>उदाहरणतः क्या मुझमें तकनिकी क्षमताएं अच्छी हैं....</a:t>
            </a:r>
            <a:endParaRPr lang="de-DE" altLang="de-DE" dirty="0">
              <a:solidFill>
                <a:srgbClr val="333333"/>
              </a:solidFill>
            </a:endParaRPr>
          </a:p>
          <a:p>
            <a:pPr marL="457200" indent="-457200" eaLnBrk="1" hangingPunct="1">
              <a:buFont typeface="+mj-lt"/>
              <a:buAutoNum type="arabicPeriod"/>
            </a:pPr>
            <a:r>
              <a:rPr lang="hi-IN" altLang="de-DE" sz="2400" dirty="0">
                <a:solidFill>
                  <a:srgbClr val="004992"/>
                </a:solidFill>
              </a:rPr>
              <a:t>परिस्थितिविशेष के बारे में सोंचें</a:t>
            </a:r>
            <a:br>
              <a:rPr lang="en-US" altLang="de-DE" sz="2400" dirty="0">
                <a:solidFill>
                  <a:srgbClr val="004992"/>
                </a:solidFill>
              </a:rPr>
            </a:br>
            <a:r>
              <a:rPr lang="hi-IN" altLang="de-DE" sz="2400" dirty="0">
                <a:solidFill>
                  <a:srgbClr val="333333"/>
                </a:solidFill>
              </a:rPr>
              <a:t>कहाँ</a:t>
            </a:r>
            <a:r>
              <a:rPr lang="en-US" altLang="de-DE" sz="2400" dirty="0">
                <a:solidFill>
                  <a:srgbClr val="333333"/>
                </a:solidFill>
              </a:rPr>
              <a:t> </a:t>
            </a:r>
            <a:r>
              <a:rPr lang="hi-IN" altLang="de-DE" sz="2400" dirty="0">
                <a:solidFill>
                  <a:srgbClr val="333333"/>
                </a:solidFill>
              </a:rPr>
              <a:t>और कब</a:t>
            </a:r>
            <a:r>
              <a:rPr lang="en-US" altLang="de-DE" sz="2400" dirty="0">
                <a:solidFill>
                  <a:srgbClr val="333333"/>
                </a:solidFill>
              </a:rPr>
              <a:t>? </a:t>
            </a:r>
            <a:r>
              <a:rPr lang="hi-IN" altLang="de-DE" sz="2400" dirty="0">
                <a:solidFill>
                  <a:srgbClr val="333333"/>
                </a:solidFill>
              </a:rPr>
              <a:t>मैंने क्या किया और किसने मुझे प्रतिपुष्टि दी</a:t>
            </a:r>
            <a:r>
              <a:rPr lang="en-US" altLang="de-DE" sz="2400" dirty="0">
                <a:solidFill>
                  <a:srgbClr val="333333"/>
                </a:solidFill>
              </a:rPr>
              <a:t>?</a:t>
            </a:r>
            <a:br>
              <a:rPr lang="en-US" altLang="de-DE" sz="2400" dirty="0">
                <a:solidFill>
                  <a:srgbClr val="333333"/>
                </a:solidFill>
              </a:rPr>
            </a:br>
            <a:r>
              <a:rPr lang="hi-IN" altLang="de-DE" dirty="0">
                <a:solidFill>
                  <a:srgbClr val="333333"/>
                </a:solidFill>
              </a:rPr>
              <a:t>उदाहरणतः पिछले सप्ताह</a:t>
            </a:r>
            <a:r>
              <a:rPr lang="en-US" altLang="de-DE" dirty="0">
                <a:solidFill>
                  <a:srgbClr val="333333"/>
                </a:solidFill>
              </a:rPr>
              <a:t>, </a:t>
            </a:r>
            <a:r>
              <a:rPr lang="hi-IN" altLang="de-DE" dirty="0">
                <a:solidFill>
                  <a:srgbClr val="333333"/>
                </a:solidFill>
              </a:rPr>
              <a:t>मैंने एक दोस्त को उसके घर को सजाने में मदद किया था.....</a:t>
            </a:r>
            <a:endParaRPr lang="de-DE" altLang="de-DE" dirty="0">
              <a:solidFill>
                <a:srgbClr val="333333"/>
              </a:solidFill>
            </a:endParaRPr>
          </a:p>
          <a:p>
            <a:pPr marL="457200" indent="-457200" eaLnBrk="1" hangingPunct="1">
              <a:buFont typeface="+mj-lt"/>
              <a:buAutoNum type="arabicPeriod"/>
            </a:pPr>
            <a:r>
              <a:rPr lang="hi-IN" altLang="de-DE" sz="2400" dirty="0">
                <a:solidFill>
                  <a:srgbClr val="004992"/>
                </a:solidFill>
              </a:rPr>
              <a:t>इसे लिखें!</a:t>
            </a:r>
            <a:br>
              <a:rPr lang="en-US" altLang="de-DE" sz="2400" dirty="0">
                <a:solidFill>
                  <a:srgbClr val="004992"/>
                </a:solidFill>
              </a:rPr>
            </a:br>
            <a:r>
              <a:rPr lang="hi-IN" altLang="de-DE" sz="2400" dirty="0">
                <a:solidFill>
                  <a:srgbClr val="333333"/>
                </a:solidFill>
              </a:rPr>
              <a:t>इन्हें पढ़ा करें. जब उदासी हो तो इन चीजों को याद करें (उदाहरणतः जब आपको लगे की आप किसी योग्य नहीं हैं)</a:t>
            </a:r>
            <a:endParaRPr lang="en-US" altLang="de-DE" sz="2400" dirty="0">
              <a:solidFill>
                <a:srgbClr val="333333"/>
              </a:solidFill>
            </a:endParaRPr>
          </a:p>
        </p:txBody>
      </p:sp>
      <p:pic>
        <p:nvPicPr>
          <p:cNvPr id="8"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hi-IN">
                <a:latin typeface="+mn-lt"/>
              </a:rPr>
              <a:t>मेटाकौगनिनटभ प्रनिक्षण 8 – आत्मविश्वास तथा मनोदश</a:t>
            </a:r>
            <a:endParaRPr lang="de-DE">
              <a:latin typeface="+mn-lt"/>
            </a:endParaRPr>
          </a:p>
        </p:txBody>
      </p:sp>
      <p:sp>
        <p:nvSpPr>
          <p:cNvPr id="5" name="Slide Number Placeholder 4"/>
          <p:cNvSpPr>
            <a:spLocks noGrp="1"/>
          </p:cNvSpPr>
          <p:nvPr>
            <p:ph type="sldNum" sz="quarter" idx="12"/>
          </p:nvPr>
        </p:nvSpPr>
        <p:spPr/>
        <p:txBody>
          <a:bodyPr/>
          <a:lstStyle/>
          <a:p>
            <a:fld id="{DEDBE2DC-AB17-457C-83B3-F52DDBB1AF31}" type="slidenum">
              <a:rPr lang="de-DE" altLang="de-DE" smtClean="0">
                <a:latin typeface="+mn-lt"/>
              </a:rPr>
              <a:pPr/>
              <a:t>38</a:t>
            </a:fld>
            <a:endParaRPr lang="de-DE" altLang="de-DE">
              <a:latin typeface="+mn-lt"/>
            </a:endParaRPr>
          </a:p>
        </p:txBody>
      </p:sp>
    </p:spTree>
    <p:extLst>
      <p:ext uri="{BB962C8B-B14F-4D97-AF65-F5344CB8AC3E}">
        <p14:creationId xmlns:p14="http://schemas.microsoft.com/office/powerpoint/2010/main" val="34866074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उदासी/निम्न आत्म-सम्मान से निकलने के उपाय</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i-IN" altLang="de-DE" sz="2400">
                <a:solidFill>
                  <a:srgbClr val="333333"/>
                </a:solidFill>
              </a:rPr>
              <a:t>हरेक</a:t>
            </a:r>
            <a:r>
              <a:rPr lang="en-US" altLang="de-DE" sz="2400" dirty="0">
                <a:solidFill>
                  <a:srgbClr val="333333"/>
                </a:solidFill>
              </a:rPr>
              <a:t> </a:t>
            </a:r>
            <a:r>
              <a:rPr lang="hi-IN" altLang="de-DE" sz="2400" dirty="0">
                <a:solidFill>
                  <a:srgbClr val="333333"/>
                </a:solidFill>
              </a:rPr>
              <a:t>शाम को</a:t>
            </a:r>
            <a:r>
              <a:rPr lang="en-US" altLang="de-DE" sz="2400" dirty="0">
                <a:solidFill>
                  <a:srgbClr val="333333"/>
                </a:solidFill>
              </a:rPr>
              <a:t>, </a:t>
            </a:r>
            <a:r>
              <a:rPr lang="hi-IN" altLang="de-DE" sz="2400" dirty="0">
                <a:solidFill>
                  <a:srgbClr val="333333"/>
                </a:solidFill>
              </a:rPr>
              <a:t>उस</a:t>
            </a:r>
            <a:r>
              <a:rPr lang="en-US" altLang="de-DE" sz="2400" dirty="0">
                <a:solidFill>
                  <a:srgbClr val="333333"/>
                </a:solidFill>
              </a:rPr>
              <a:t> </a:t>
            </a:r>
            <a:r>
              <a:rPr lang="hi-IN" altLang="de-DE" sz="2400" dirty="0">
                <a:solidFill>
                  <a:srgbClr val="333333"/>
                </a:solidFill>
              </a:rPr>
              <a:t>दिन के</a:t>
            </a:r>
            <a:r>
              <a:rPr lang="en-US" altLang="de-DE" sz="2400" dirty="0">
                <a:solidFill>
                  <a:srgbClr val="333333"/>
                </a:solidFill>
              </a:rPr>
              <a:t> </a:t>
            </a:r>
            <a:r>
              <a:rPr lang="hi-IN" altLang="de-DE" sz="2400" dirty="0">
                <a:solidFill>
                  <a:srgbClr val="333333"/>
                </a:solidFill>
              </a:rPr>
              <a:t>कुछ</a:t>
            </a:r>
            <a:r>
              <a:rPr lang="en-US" altLang="de-DE" sz="2400" dirty="0">
                <a:solidFill>
                  <a:srgbClr val="333333"/>
                </a:solidFill>
              </a:rPr>
              <a:t> (</a:t>
            </a:r>
            <a:r>
              <a:rPr lang="hi-IN" altLang="de-DE" sz="2400" dirty="0">
                <a:solidFill>
                  <a:srgbClr val="333333"/>
                </a:solidFill>
              </a:rPr>
              <a:t>लगभग</a:t>
            </a:r>
            <a:r>
              <a:rPr lang="en-US" altLang="de-DE" sz="2400" dirty="0">
                <a:solidFill>
                  <a:srgbClr val="333333"/>
                </a:solidFill>
              </a:rPr>
              <a:t> </a:t>
            </a:r>
            <a:r>
              <a:rPr lang="hi-IN" altLang="de-DE" sz="2400" dirty="0">
                <a:solidFill>
                  <a:srgbClr val="333333"/>
                </a:solidFill>
              </a:rPr>
              <a:t>५)</a:t>
            </a:r>
            <a:r>
              <a:rPr lang="en-US" altLang="de-DE" sz="2400" dirty="0">
                <a:solidFill>
                  <a:srgbClr val="333333"/>
                </a:solidFill>
              </a:rPr>
              <a:t> </a:t>
            </a:r>
            <a:r>
              <a:rPr lang="hi-IN" altLang="de-DE" sz="2400" dirty="0">
                <a:solidFill>
                  <a:srgbClr val="333333"/>
                </a:solidFill>
              </a:rPr>
              <a:t>सकारात्मक</a:t>
            </a:r>
            <a:r>
              <a:rPr lang="en-US" altLang="de-DE" sz="2400" dirty="0">
                <a:solidFill>
                  <a:srgbClr val="333333"/>
                </a:solidFill>
              </a:rPr>
              <a:t> </a:t>
            </a:r>
            <a:r>
              <a:rPr lang="hi-IN" altLang="de-DE" sz="2400" dirty="0">
                <a:solidFill>
                  <a:srgbClr val="333333"/>
                </a:solidFill>
              </a:rPr>
              <a:t>चीजों को</a:t>
            </a:r>
            <a:r>
              <a:rPr lang="en-US" altLang="de-DE" sz="2400" dirty="0">
                <a:solidFill>
                  <a:srgbClr val="333333"/>
                </a:solidFill>
              </a:rPr>
              <a:t> </a:t>
            </a:r>
            <a:r>
              <a:rPr lang="hi-IN" altLang="de-DE" sz="2400" dirty="0">
                <a:solidFill>
                  <a:srgbClr val="333333"/>
                </a:solidFill>
              </a:rPr>
              <a:t>लिखें.</a:t>
            </a:r>
            <a:r>
              <a:rPr lang="en-US" altLang="de-DE" sz="2400" dirty="0">
                <a:solidFill>
                  <a:srgbClr val="333333"/>
                </a:solidFill>
              </a:rPr>
              <a:t> </a:t>
            </a:r>
            <a:r>
              <a:rPr lang="hi-IN" altLang="de-DE" sz="2400" dirty="0">
                <a:solidFill>
                  <a:srgbClr val="333333"/>
                </a:solidFill>
              </a:rPr>
              <a:t>इसके</a:t>
            </a:r>
            <a:r>
              <a:rPr lang="en-US" altLang="de-DE" sz="2400" dirty="0">
                <a:solidFill>
                  <a:srgbClr val="333333"/>
                </a:solidFill>
              </a:rPr>
              <a:t> </a:t>
            </a:r>
            <a:r>
              <a:rPr lang="hi-IN" altLang="de-DE" sz="2400" dirty="0">
                <a:solidFill>
                  <a:srgbClr val="333333"/>
                </a:solidFill>
              </a:rPr>
              <a:t>बाद</a:t>
            </a:r>
            <a:r>
              <a:rPr lang="en-US" altLang="de-DE" sz="2400" dirty="0">
                <a:solidFill>
                  <a:srgbClr val="333333"/>
                </a:solidFill>
              </a:rPr>
              <a:t> </a:t>
            </a:r>
            <a:r>
              <a:rPr lang="hi-IN" altLang="de-DE" sz="2400" dirty="0">
                <a:solidFill>
                  <a:srgbClr val="333333"/>
                </a:solidFill>
              </a:rPr>
              <a:t>इन चीजों</a:t>
            </a:r>
            <a:r>
              <a:rPr lang="en-US" altLang="de-DE" sz="2400" dirty="0">
                <a:solidFill>
                  <a:srgbClr val="333333"/>
                </a:solidFill>
              </a:rPr>
              <a:t> </a:t>
            </a:r>
            <a:r>
              <a:rPr lang="hi-IN" altLang="de-DE" sz="2400" dirty="0">
                <a:solidFill>
                  <a:srgbClr val="333333"/>
                </a:solidFill>
              </a:rPr>
              <a:t>पर</a:t>
            </a:r>
            <a:r>
              <a:rPr lang="en-US" altLang="de-DE" sz="2400" dirty="0">
                <a:solidFill>
                  <a:srgbClr val="333333"/>
                </a:solidFill>
              </a:rPr>
              <a:t> </a:t>
            </a:r>
            <a:r>
              <a:rPr lang="hi-IN" altLang="de-DE" sz="2400" dirty="0">
                <a:solidFill>
                  <a:srgbClr val="333333"/>
                </a:solidFill>
              </a:rPr>
              <a:t>मनन</a:t>
            </a:r>
            <a:r>
              <a:rPr lang="en-US" altLang="de-DE" sz="2400" dirty="0">
                <a:solidFill>
                  <a:srgbClr val="333333"/>
                </a:solidFill>
              </a:rPr>
              <a:t> </a:t>
            </a:r>
            <a:r>
              <a:rPr lang="hi-IN" altLang="de-DE" sz="2400">
                <a:solidFill>
                  <a:srgbClr val="333333"/>
                </a:solidFill>
              </a:rPr>
              <a:t>करें.</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hi-IN">
                <a:latin typeface="+mn-lt"/>
              </a:rPr>
              <a:t>मेटाकौगनिनटभ प्रनिक्षण 8 – आत्मविश्वास तथा मनोदश</a:t>
            </a:r>
            <a:endParaRPr lang="de-DE">
              <a:latin typeface="+mn-lt"/>
            </a:endParaRPr>
          </a:p>
        </p:txBody>
      </p:sp>
      <p:sp>
        <p:nvSpPr>
          <p:cNvPr id="9" name="Slide Number Placeholder 8"/>
          <p:cNvSpPr>
            <a:spLocks noGrp="1"/>
          </p:cNvSpPr>
          <p:nvPr>
            <p:ph type="sldNum" sz="quarter" idx="12"/>
          </p:nvPr>
        </p:nvSpPr>
        <p:spPr/>
        <p:txBody>
          <a:bodyPr/>
          <a:lstStyle/>
          <a:p>
            <a:fld id="{DEDBE2DC-AB17-457C-83B3-F52DDBB1AF31}" type="slidenum">
              <a:rPr lang="de-DE" altLang="de-DE" smtClean="0">
                <a:latin typeface="+mn-lt"/>
              </a:rPr>
              <a:pPr/>
              <a:t>39</a:t>
            </a:fld>
            <a:endParaRPr lang="de-DE" altLang="de-DE">
              <a:latin typeface="+mn-l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उदासी/निम्न आत्म-सम्मान से निकलने के उपाय</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i-IN" altLang="de-DE" sz="2400">
                <a:solidFill>
                  <a:srgbClr val="333333"/>
                </a:solidFill>
              </a:rPr>
              <a:t>हरेक</a:t>
            </a:r>
            <a:r>
              <a:rPr lang="en-US" altLang="de-DE" sz="2400" dirty="0">
                <a:solidFill>
                  <a:srgbClr val="333333"/>
                </a:solidFill>
              </a:rPr>
              <a:t> </a:t>
            </a:r>
            <a:r>
              <a:rPr lang="hi-IN" altLang="de-DE" sz="2400" dirty="0">
                <a:solidFill>
                  <a:srgbClr val="333333"/>
                </a:solidFill>
              </a:rPr>
              <a:t>शाम को</a:t>
            </a:r>
            <a:r>
              <a:rPr lang="en-US" altLang="de-DE" sz="2400" dirty="0">
                <a:solidFill>
                  <a:srgbClr val="333333"/>
                </a:solidFill>
              </a:rPr>
              <a:t>, </a:t>
            </a:r>
            <a:r>
              <a:rPr lang="hi-IN" altLang="de-DE" sz="2400" dirty="0">
                <a:solidFill>
                  <a:srgbClr val="333333"/>
                </a:solidFill>
              </a:rPr>
              <a:t>उस</a:t>
            </a:r>
            <a:r>
              <a:rPr lang="en-US" altLang="de-DE" sz="2400" dirty="0">
                <a:solidFill>
                  <a:srgbClr val="333333"/>
                </a:solidFill>
              </a:rPr>
              <a:t> </a:t>
            </a:r>
            <a:r>
              <a:rPr lang="hi-IN" altLang="de-DE" sz="2400" dirty="0">
                <a:solidFill>
                  <a:srgbClr val="333333"/>
                </a:solidFill>
              </a:rPr>
              <a:t>दिन के</a:t>
            </a:r>
            <a:r>
              <a:rPr lang="en-US" altLang="de-DE" sz="2400" dirty="0">
                <a:solidFill>
                  <a:srgbClr val="333333"/>
                </a:solidFill>
              </a:rPr>
              <a:t> </a:t>
            </a:r>
            <a:r>
              <a:rPr lang="hi-IN" altLang="de-DE" sz="2400" dirty="0">
                <a:solidFill>
                  <a:srgbClr val="333333"/>
                </a:solidFill>
              </a:rPr>
              <a:t>कुछ</a:t>
            </a:r>
            <a:r>
              <a:rPr lang="en-US" altLang="de-DE" sz="2400" dirty="0">
                <a:solidFill>
                  <a:srgbClr val="333333"/>
                </a:solidFill>
              </a:rPr>
              <a:t> (</a:t>
            </a:r>
            <a:r>
              <a:rPr lang="hi-IN" altLang="de-DE" sz="2400" dirty="0">
                <a:solidFill>
                  <a:srgbClr val="333333"/>
                </a:solidFill>
              </a:rPr>
              <a:t>लगभग</a:t>
            </a:r>
            <a:r>
              <a:rPr lang="en-US" altLang="de-DE" sz="2400" dirty="0">
                <a:solidFill>
                  <a:srgbClr val="333333"/>
                </a:solidFill>
              </a:rPr>
              <a:t> </a:t>
            </a:r>
            <a:r>
              <a:rPr lang="hi-IN" altLang="de-DE" sz="2400" dirty="0">
                <a:solidFill>
                  <a:srgbClr val="333333"/>
                </a:solidFill>
              </a:rPr>
              <a:t>५)</a:t>
            </a:r>
            <a:r>
              <a:rPr lang="en-US" altLang="de-DE" sz="2400" dirty="0">
                <a:solidFill>
                  <a:srgbClr val="333333"/>
                </a:solidFill>
              </a:rPr>
              <a:t> </a:t>
            </a:r>
            <a:r>
              <a:rPr lang="hi-IN" altLang="de-DE" sz="2400" dirty="0">
                <a:solidFill>
                  <a:srgbClr val="333333"/>
                </a:solidFill>
              </a:rPr>
              <a:t>सकारात्मक</a:t>
            </a:r>
            <a:r>
              <a:rPr lang="en-US" altLang="de-DE" sz="2400" dirty="0">
                <a:solidFill>
                  <a:srgbClr val="333333"/>
                </a:solidFill>
              </a:rPr>
              <a:t> </a:t>
            </a:r>
            <a:r>
              <a:rPr lang="hi-IN" altLang="de-DE" sz="2400" dirty="0">
                <a:solidFill>
                  <a:srgbClr val="333333"/>
                </a:solidFill>
              </a:rPr>
              <a:t>चीजों को</a:t>
            </a:r>
            <a:r>
              <a:rPr lang="en-US" altLang="de-DE" sz="2400" dirty="0">
                <a:solidFill>
                  <a:srgbClr val="333333"/>
                </a:solidFill>
              </a:rPr>
              <a:t> </a:t>
            </a:r>
            <a:r>
              <a:rPr lang="hi-IN" altLang="de-DE" sz="2400" dirty="0">
                <a:solidFill>
                  <a:srgbClr val="333333"/>
                </a:solidFill>
              </a:rPr>
              <a:t>लिखें.</a:t>
            </a:r>
            <a:r>
              <a:rPr lang="en-US" altLang="de-DE" sz="2400" dirty="0">
                <a:solidFill>
                  <a:srgbClr val="333333"/>
                </a:solidFill>
              </a:rPr>
              <a:t> </a:t>
            </a:r>
            <a:r>
              <a:rPr lang="hi-IN" altLang="de-DE" sz="2400" dirty="0">
                <a:solidFill>
                  <a:srgbClr val="333333"/>
                </a:solidFill>
              </a:rPr>
              <a:t>इसके</a:t>
            </a:r>
            <a:r>
              <a:rPr lang="en-US" altLang="de-DE" sz="2400" dirty="0">
                <a:solidFill>
                  <a:srgbClr val="333333"/>
                </a:solidFill>
              </a:rPr>
              <a:t> </a:t>
            </a:r>
            <a:r>
              <a:rPr lang="hi-IN" altLang="de-DE" sz="2400" dirty="0">
                <a:solidFill>
                  <a:srgbClr val="333333"/>
                </a:solidFill>
              </a:rPr>
              <a:t>बाद</a:t>
            </a:r>
            <a:r>
              <a:rPr lang="en-US" altLang="de-DE" sz="2400" dirty="0">
                <a:solidFill>
                  <a:srgbClr val="333333"/>
                </a:solidFill>
              </a:rPr>
              <a:t> </a:t>
            </a:r>
            <a:r>
              <a:rPr lang="hi-IN" altLang="de-DE" sz="2400" dirty="0">
                <a:solidFill>
                  <a:srgbClr val="333333"/>
                </a:solidFill>
              </a:rPr>
              <a:t>इन चीजों</a:t>
            </a:r>
            <a:r>
              <a:rPr lang="en-US" altLang="de-DE" sz="2400" dirty="0">
                <a:solidFill>
                  <a:srgbClr val="333333"/>
                </a:solidFill>
              </a:rPr>
              <a:t> </a:t>
            </a:r>
            <a:r>
              <a:rPr lang="hi-IN" altLang="de-DE" sz="2400" dirty="0">
                <a:solidFill>
                  <a:srgbClr val="333333"/>
                </a:solidFill>
              </a:rPr>
              <a:t>पर</a:t>
            </a:r>
            <a:r>
              <a:rPr lang="en-US" altLang="de-DE" sz="2400" dirty="0">
                <a:solidFill>
                  <a:srgbClr val="333333"/>
                </a:solidFill>
              </a:rPr>
              <a:t> </a:t>
            </a:r>
            <a:r>
              <a:rPr lang="hi-IN" altLang="de-DE" sz="2400" dirty="0">
                <a:solidFill>
                  <a:srgbClr val="333333"/>
                </a:solidFill>
              </a:rPr>
              <a:t>मनन</a:t>
            </a:r>
            <a:r>
              <a:rPr lang="en-US" altLang="de-DE" sz="2400" dirty="0">
                <a:solidFill>
                  <a:srgbClr val="333333"/>
                </a:solidFill>
              </a:rPr>
              <a:t> </a:t>
            </a:r>
            <a:r>
              <a:rPr lang="hi-IN" altLang="de-DE" sz="2400" dirty="0">
                <a:solidFill>
                  <a:srgbClr val="333333"/>
                </a:solidFill>
              </a:rPr>
              <a:t>करें.</a:t>
            </a:r>
          </a:p>
          <a:p>
            <a:pPr marL="342900" lvl="0" indent="-342900" defTabSz="914400" fontAlgn="base">
              <a:buClr>
                <a:srgbClr val="333333"/>
              </a:buClr>
              <a:buFont typeface="WingDings"/>
              <a:buChar char=""/>
            </a:pPr>
            <a:r>
              <a:rPr lang="hi-IN" altLang="de-DE" sz="2400" dirty="0">
                <a:solidFill>
                  <a:srgbClr val="333333"/>
                </a:solidFill>
              </a:rPr>
              <a:t>आईने</a:t>
            </a:r>
            <a:r>
              <a:rPr lang="en-US" altLang="de-DE" sz="2400" dirty="0">
                <a:solidFill>
                  <a:srgbClr val="333333"/>
                </a:solidFill>
              </a:rPr>
              <a:t> </a:t>
            </a:r>
            <a:r>
              <a:rPr lang="hi-IN" altLang="de-DE" sz="2400" dirty="0">
                <a:solidFill>
                  <a:srgbClr val="333333"/>
                </a:solidFill>
              </a:rPr>
              <a:t>के</a:t>
            </a:r>
            <a:r>
              <a:rPr lang="en-US" altLang="de-DE" sz="2400" dirty="0">
                <a:solidFill>
                  <a:srgbClr val="333333"/>
                </a:solidFill>
              </a:rPr>
              <a:t> </a:t>
            </a:r>
            <a:r>
              <a:rPr lang="hi-IN" altLang="de-DE" sz="2400" dirty="0">
                <a:solidFill>
                  <a:srgbClr val="333333"/>
                </a:solidFill>
              </a:rPr>
              <a:t>सामने</a:t>
            </a:r>
            <a:r>
              <a:rPr lang="en-US" altLang="de-DE" sz="2400" dirty="0">
                <a:solidFill>
                  <a:srgbClr val="333333"/>
                </a:solidFill>
              </a:rPr>
              <a:t> </a:t>
            </a:r>
            <a:r>
              <a:rPr lang="hi-IN" altLang="de-DE" sz="2400" dirty="0">
                <a:solidFill>
                  <a:srgbClr val="333333"/>
                </a:solidFill>
              </a:rPr>
              <a:t>स्वयं को</a:t>
            </a:r>
            <a:r>
              <a:rPr lang="en-US" altLang="de-DE" sz="2400" dirty="0">
                <a:solidFill>
                  <a:srgbClr val="333333"/>
                </a:solidFill>
              </a:rPr>
              <a:t> </a:t>
            </a:r>
            <a:r>
              <a:rPr lang="hi-IN" altLang="de-DE" sz="2400" dirty="0">
                <a:solidFill>
                  <a:srgbClr val="333333"/>
                </a:solidFill>
              </a:rPr>
              <a:t>बोलें</a:t>
            </a:r>
            <a:r>
              <a:rPr lang="hi-IN" altLang="de-DE" sz="2400">
                <a:solidFill>
                  <a:srgbClr val="333333"/>
                </a:solidFill>
              </a:rPr>
              <a:t>: “मैं </a:t>
            </a:r>
            <a:r>
              <a:rPr lang="hi-IN" altLang="de-DE" sz="2400" dirty="0">
                <a:solidFill>
                  <a:srgbClr val="333333"/>
                </a:solidFill>
              </a:rPr>
              <a:t>अपने आप को पसंद </a:t>
            </a:r>
            <a:r>
              <a:rPr lang="hi-IN" altLang="de-DE" sz="2400">
                <a:solidFill>
                  <a:srgbClr val="333333"/>
                </a:solidFill>
              </a:rPr>
              <a:t>करता हूँ” या “मैं </a:t>
            </a:r>
            <a:r>
              <a:rPr lang="hi-IN" altLang="de-DE" sz="2400" dirty="0">
                <a:solidFill>
                  <a:srgbClr val="333333"/>
                </a:solidFill>
              </a:rPr>
              <a:t>तुम्हे पसंद </a:t>
            </a:r>
            <a:r>
              <a:rPr lang="hi-IN" altLang="de-DE" sz="2400">
                <a:solidFill>
                  <a:srgbClr val="333333"/>
                </a:solidFill>
              </a:rPr>
              <a:t>करता हूँ” </a:t>
            </a:r>
            <a:r>
              <a:rPr lang="hi-IN" altLang="de-DE" sz="2400" dirty="0">
                <a:solidFill>
                  <a:srgbClr val="333333"/>
                </a:solidFill>
              </a:rPr>
              <a:t>(ध्यान रखें शुरू में ऐसा करना आपको मूर्खतापूर्ण लग सकता </a:t>
            </a:r>
            <a:r>
              <a:rPr lang="hi-IN" altLang="de-DE" sz="2400">
                <a:solidFill>
                  <a:srgbClr val="333333"/>
                </a:solidFill>
              </a:rPr>
              <a:t>है).</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hi-IN">
                <a:latin typeface="+mn-lt"/>
              </a:rPr>
              <a:t>मेटाकौगनिनटभ प्रनिक्षण 8 – आत्मविश्वास तथा मनोदश</a:t>
            </a:r>
            <a:endParaRPr lang="de-DE">
              <a:latin typeface="+mn-lt"/>
            </a:endParaRPr>
          </a:p>
        </p:txBody>
      </p:sp>
      <p:sp>
        <p:nvSpPr>
          <p:cNvPr id="9" name="Slide Number Placeholder 8"/>
          <p:cNvSpPr>
            <a:spLocks noGrp="1"/>
          </p:cNvSpPr>
          <p:nvPr>
            <p:ph type="sldNum" sz="quarter" idx="12"/>
          </p:nvPr>
        </p:nvSpPr>
        <p:spPr/>
        <p:txBody>
          <a:bodyPr/>
          <a:lstStyle/>
          <a:p>
            <a:fld id="{DEDBE2DC-AB17-457C-83B3-F52DDBB1AF31}" type="slidenum">
              <a:rPr lang="de-DE" altLang="de-DE" smtClean="0">
                <a:latin typeface="+mn-lt"/>
              </a:rPr>
              <a:pPr/>
              <a:t>40</a:t>
            </a:fld>
            <a:endParaRPr lang="de-DE" altLang="de-DE">
              <a:latin typeface="+mn-lt"/>
            </a:endParaRPr>
          </a:p>
        </p:txBody>
      </p:sp>
    </p:spTree>
    <p:extLst>
      <p:ext uri="{BB962C8B-B14F-4D97-AF65-F5344CB8AC3E}">
        <p14:creationId xmlns:p14="http://schemas.microsoft.com/office/powerpoint/2010/main" val="4462306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उदासी/निम्न आत्म-सम्मान से निकलने के उपाय</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i-IN" altLang="de-DE" sz="2400">
                <a:solidFill>
                  <a:srgbClr val="333333"/>
                </a:solidFill>
              </a:rPr>
              <a:t>हरेक</a:t>
            </a:r>
            <a:r>
              <a:rPr lang="en-US" altLang="de-DE" sz="2400" dirty="0">
                <a:solidFill>
                  <a:srgbClr val="333333"/>
                </a:solidFill>
              </a:rPr>
              <a:t> </a:t>
            </a:r>
            <a:r>
              <a:rPr lang="hi-IN" altLang="de-DE" sz="2400" dirty="0">
                <a:solidFill>
                  <a:srgbClr val="333333"/>
                </a:solidFill>
              </a:rPr>
              <a:t>शाम को</a:t>
            </a:r>
            <a:r>
              <a:rPr lang="en-US" altLang="de-DE" sz="2400" dirty="0">
                <a:solidFill>
                  <a:srgbClr val="333333"/>
                </a:solidFill>
              </a:rPr>
              <a:t>, </a:t>
            </a:r>
            <a:r>
              <a:rPr lang="hi-IN" altLang="de-DE" sz="2400" dirty="0">
                <a:solidFill>
                  <a:srgbClr val="333333"/>
                </a:solidFill>
              </a:rPr>
              <a:t>उस</a:t>
            </a:r>
            <a:r>
              <a:rPr lang="en-US" altLang="de-DE" sz="2400" dirty="0">
                <a:solidFill>
                  <a:srgbClr val="333333"/>
                </a:solidFill>
              </a:rPr>
              <a:t> </a:t>
            </a:r>
            <a:r>
              <a:rPr lang="hi-IN" altLang="de-DE" sz="2400" dirty="0">
                <a:solidFill>
                  <a:srgbClr val="333333"/>
                </a:solidFill>
              </a:rPr>
              <a:t>दिन के</a:t>
            </a:r>
            <a:r>
              <a:rPr lang="en-US" altLang="de-DE" sz="2400" dirty="0">
                <a:solidFill>
                  <a:srgbClr val="333333"/>
                </a:solidFill>
              </a:rPr>
              <a:t> </a:t>
            </a:r>
            <a:r>
              <a:rPr lang="hi-IN" altLang="de-DE" sz="2400" dirty="0">
                <a:solidFill>
                  <a:srgbClr val="333333"/>
                </a:solidFill>
              </a:rPr>
              <a:t>कुछ</a:t>
            </a:r>
            <a:r>
              <a:rPr lang="en-US" altLang="de-DE" sz="2400" dirty="0">
                <a:solidFill>
                  <a:srgbClr val="333333"/>
                </a:solidFill>
              </a:rPr>
              <a:t> (</a:t>
            </a:r>
            <a:r>
              <a:rPr lang="hi-IN" altLang="de-DE" sz="2400" dirty="0">
                <a:solidFill>
                  <a:srgbClr val="333333"/>
                </a:solidFill>
              </a:rPr>
              <a:t>लगभग</a:t>
            </a:r>
            <a:r>
              <a:rPr lang="en-US" altLang="de-DE" sz="2400" dirty="0">
                <a:solidFill>
                  <a:srgbClr val="333333"/>
                </a:solidFill>
              </a:rPr>
              <a:t> </a:t>
            </a:r>
            <a:r>
              <a:rPr lang="hi-IN" altLang="de-DE" sz="2400" dirty="0">
                <a:solidFill>
                  <a:srgbClr val="333333"/>
                </a:solidFill>
              </a:rPr>
              <a:t>५)</a:t>
            </a:r>
            <a:r>
              <a:rPr lang="en-US" altLang="de-DE" sz="2400" dirty="0">
                <a:solidFill>
                  <a:srgbClr val="333333"/>
                </a:solidFill>
              </a:rPr>
              <a:t> </a:t>
            </a:r>
            <a:r>
              <a:rPr lang="hi-IN" altLang="de-DE" sz="2400" dirty="0">
                <a:solidFill>
                  <a:srgbClr val="333333"/>
                </a:solidFill>
              </a:rPr>
              <a:t>सकारात्मक</a:t>
            </a:r>
            <a:r>
              <a:rPr lang="en-US" altLang="de-DE" sz="2400" dirty="0">
                <a:solidFill>
                  <a:srgbClr val="333333"/>
                </a:solidFill>
              </a:rPr>
              <a:t> </a:t>
            </a:r>
            <a:r>
              <a:rPr lang="hi-IN" altLang="de-DE" sz="2400" dirty="0">
                <a:solidFill>
                  <a:srgbClr val="333333"/>
                </a:solidFill>
              </a:rPr>
              <a:t>चीजों को</a:t>
            </a:r>
            <a:r>
              <a:rPr lang="en-US" altLang="de-DE" sz="2400" dirty="0">
                <a:solidFill>
                  <a:srgbClr val="333333"/>
                </a:solidFill>
              </a:rPr>
              <a:t> </a:t>
            </a:r>
            <a:r>
              <a:rPr lang="hi-IN" altLang="de-DE" sz="2400" dirty="0">
                <a:solidFill>
                  <a:srgbClr val="333333"/>
                </a:solidFill>
              </a:rPr>
              <a:t>लिखें.</a:t>
            </a:r>
            <a:r>
              <a:rPr lang="en-US" altLang="de-DE" sz="2400" dirty="0">
                <a:solidFill>
                  <a:srgbClr val="333333"/>
                </a:solidFill>
              </a:rPr>
              <a:t> </a:t>
            </a:r>
            <a:r>
              <a:rPr lang="hi-IN" altLang="de-DE" sz="2400" dirty="0">
                <a:solidFill>
                  <a:srgbClr val="333333"/>
                </a:solidFill>
              </a:rPr>
              <a:t>इसके</a:t>
            </a:r>
            <a:r>
              <a:rPr lang="en-US" altLang="de-DE" sz="2400" dirty="0">
                <a:solidFill>
                  <a:srgbClr val="333333"/>
                </a:solidFill>
              </a:rPr>
              <a:t> </a:t>
            </a:r>
            <a:r>
              <a:rPr lang="hi-IN" altLang="de-DE" sz="2400" dirty="0">
                <a:solidFill>
                  <a:srgbClr val="333333"/>
                </a:solidFill>
              </a:rPr>
              <a:t>बाद</a:t>
            </a:r>
            <a:r>
              <a:rPr lang="en-US" altLang="de-DE" sz="2400" dirty="0">
                <a:solidFill>
                  <a:srgbClr val="333333"/>
                </a:solidFill>
              </a:rPr>
              <a:t> </a:t>
            </a:r>
            <a:r>
              <a:rPr lang="hi-IN" altLang="de-DE" sz="2400" dirty="0">
                <a:solidFill>
                  <a:srgbClr val="333333"/>
                </a:solidFill>
              </a:rPr>
              <a:t>इन चीजों</a:t>
            </a:r>
            <a:r>
              <a:rPr lang="en-US" altLang="de-DE" sz="2400" dirty="0">
                <a:solidFill>
                  <a:srgbClr val="333333"/>
                </a:solidFill>
              </a:rPr>
              <a:t> </a:t>
            </a:r>
            <a:r>
              <a:rPr lang="hi-IN" altLang="de-DE" sz="2400" dirty="0">
                <a:solidFill>
                  <a:srgbClr val="333333"/>
                </a:solidFill>
              </a:rPr>
              <a:t>पर</a:t>
            </a:r>
            <a:r>
              <a:rPr lang="en-US" altLang="de-DE" sz="2400" dirty="0">
                <a:solidFill>
                  <a:srgbClr val="333333"/>
                </a:solidFill>
              </a:rPr>
              <a:t> </a:t>
            </a:r>
            <a:r>
              <a:rPr lang="hi-IN" altLang="de-DE" sz="2400" dirty="0">
                <a:solidFill>
                  <a:srgbClr val="333333"/>
                </a:solidFill>
              </a:rPr>
              <a:t>मनन</a:t>
            </a:r>
            <a:r>
              <a:rPr lang="en-US" altLang="de-DE" sz="2400" dirty="0">
                <a:solidFill>
                  <a:srgbClr val="333333"/>
                </a:solidFill>
              </a:rPr>
              <a:t> </a:t>
            </a:r>
            <a:r>
              <a:rPr lang="hi-IN" altLang="de-DE" sz="2400" dirty="0">
                <a:solidFill>
                  <a:srgbClr val="333333"/>
                </a:solidFill>
              </a:rPr>
              <a:t>करें.</a:t>
            </a:r>
          </a:p>
          <a:p>
            <a:pPr marL="342900" lvl="0" indent="-342900" defTabSz="914400" fontAlgn="base">
              <a:buClr>
                <a:srgbClr val="333333"/>
              </a:buClr>
              <a:buFont typeface="WingDings"/>
              <a:buChar char=""/>
            </a:pPr>
            <a:r>
              <a:rPr lang="hi-IN" altLang="de-DE" sz="2400" dirty="0">
                <a:solidFill>
                  <a:srgbClr val="333333"/>
                </a:solidFill>
              </a:rPr>
              <a:t>आईने</a:t>
            </a:r>
            <a:r>
              <a:rPr lang="en-US" altLang="de-DE" sz="2400" dirty="0">
                <a:solidFill>
                  <a:srgbClr val="333333"/>
                </a:solidFill>
              </a:rPr>
              <a:t> </a:t>
            </a:r>
            <a:r>
              <a:rPr lang="hi-IN" altLang="de-DE" sz="2400" dirty="0">
                <a:solidFill>
                  <a:srgbClr val="333333"/>
                </a:solidFill>
              </a:rPr>
              <a:t>के</a:t>
            </a:r>
            <a:r>
              <a:rPr lang="en-US" altLang="de-DE" sz="2400" dirty="0">
                <a:solidFill>
                  <a:srgbClr val="333333"/>
                </a:solidFill>
              </a:rPr>
              <a:t> </a:t>
            </a:r>
            <a:r>
              <a:rPr lang="hi-IN" altLang="de-DE" sz="2400" dirty="0">
                <a:solidFill>
                  <a:srgbClr val="333333"/>
                </a:solidFill>
              </a:rPr>
              <a:t>सामने</a:t>
            </a:r>
            <a:r>
              <a:rPr lang="en-US" altLang="de-DE" sz="2400" dirty="0">
                <a:solidFill>
                  <a:srgbClr val="333333"/>
                </a:solidFill>
              </a:rPr>
              <a:t> </a:t>
            </a:r>
            <a:r>
              <a:rPr lang="hi-IN" altLang="de-DE" sz="2400" dirty="0">
                <a:solidFill>
                  <a:srgbClr val="333333"/>
                </a:solidFill>
              </a:rPr>
              <a:t>स्वयं को</a:t>
            </a:r>
            <a:r>
              <a:rPr lang="en-US" altLang="de-DE" sz="2400" dirty="0">
                <a:solidFill>
                  <a:srgbClr val="333333"/>
                </a:solidFill>
              </a:rPr>
              <a:t> </a:t>
            </a:r>
            <a:r>
              <a:rPr lang="hi-IN" altLang="de-DE" sz="2400" dirty="0">
                <a:solidFill>
                  <a:srgbClr val="333333"/>
                </a:solidFill>
              </a:rPr>
              <a:t>बोलें</a:t>
            </a:r>
            <a:r>
              <a:rPr lang="hi-IN" altLang="de-DE" sz="2400">
                <a:solidFill>
                  <a:srgbClr val="333333"/>
                </a:solidFill>
              </a:rPr>
              <a:t>: “मैं </a:t>
            </a:r>
            <a:r>
              <a:rPr lang="hi-IN" altLang="de-DE" sz="2400" dirty="0">
                <a:solidFill>
                  <a:srgbClr val="333333"/>
                </a:solidFill>
              </a:rPr>
              <a:t>अपने आप को पसंद </a:t>
            </a:r>
            <a:r>
              <a:rPr lang="hi-IN" altLang="de-DE" sz="2400">
                <a:solidFill>
                  <a:srgbClr val="333333"/>
                </a:solidFill>
              </a:rPr>
              <a:t>करता हूँ” या “मैं </a:t>
            </a:r>
            <a:r>
              <a:rPr lang="hi-IN" altLang="de-DE" sz="2400" dirty="0">
                <a:solidFill>
                  <a:srgbClr val="333333"/>
                </a:solidFill>
              </a:rPr>
              <a:t>तुम्हे पसंद </a:t>
            </a:r>
            <a:r>
              <a:rPr lang="hi-IN" altLang="de-DE" sz="2400">
                <a:solidFill>
                  <a:srgbClr val="333333"/>
                </a:solidFill>
              </a:rPr>
              <a:t>करता हूँ” </a:t>
            </a:r>
            <a:r>
              <a:rPr lang="hi-IN" altLang="de-DE" sz="2400" dirty="0">
                <a:solidFill>
                  <a:srgbClr val="333333"/>
                </a:solidFill>
              </a:rPr>
              <a:t>(ध्यान रखें शुरू में ऐसा करना आपको मूर्खतापूर्ण लग सकता है).</a:t>
            </a:r>
          </a:p>
          <a:p>
            <a:pPr marL="342900" lvl="0" indent="-342900" defTabSz="914400" fontAlgn="base">
              <a:buClr>
                <a:srgbClr val="333333"/>
              </a:buClr>
              <a:buFont typeface="WingDings"/>
              <a:buChar char=""/>
            </a:pPr>
            <a:r>
              <a:rPr lang="hi-IN" altLang="de-DE" sz="2400" dirty="0">
                <a:solidFill>
                  <a:srgbClr val="333333"/>
                </a:solidFill>
              </a:rPr>
              <a:t>दूसरों के द्वारा किये गए तारीफ़ को स्वीकार करें तथा इन्हें लिख कर उस समय के लिए रखें जब आप कठिन पलों से गुजर रहे हों.</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hi-IN">
                <a:latin typeface="+mn-lt"/>
              </a:rPr>
              <a:t>मेटाकौगनिनटभ प्रनिक्षण 8 – आत्मविश्वास तथा मनोदश</a:t>
            </a:r>
            <a:endParaRPr lang="de-DE">
              <a:latin typeface="+mn-lt"/>
            </a:endParaRPr>
          </a:p>
        </p:txBody>
      </p:sp>
      <p:sp>
        <p:nvSpPr>
          <p:cNvPr id="9" name="Slide Number Placeholder 8"/>
          <p:cNvSpPr>
            <a:spLocks noGrp="1"/>
          </p:cNvSpPr>
          <p:nvPr>
            <p:ph type="sldNum" sz="quarter" idx="12"/>
          </p:nvPr>
        </p:nvSpPr>
        <p:spPr/>
        <p:txBody>
          <a:bodyPr/>
          <a:lstStyle/>
          <a:p>
            <a:fld id="{DEDBE2DC-AB17-457C-83B3-F52DDBB1AF31}" type="slidenum">
              <a:rPr lang="de-DE" altLang="de-DE" smtClean="0">
                <a:latin typeface="+mn-lt"/>
              </a:rPr>
              <a:pPr/>
              <a:t>41</a:t>
            </a:fld>
            <a:endParaRPr lang="de-DE" altLang="de-DE">
              <a:latin typeface="+mn-lt"/>
            </a:endParaRPr>
          </a:p>
        </p:txBody>
      </p:sp>
    </p:spTree>
    <p:extLst>
      <p:ext uri="{BB962C8B-B14F-4D97-AF65-F5344CB8AC3E}">
        <p14:creationId xmlns:p14="http://schemas.microsoft.com/office/powerpoint/2010/main" val="6649040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उदासी/निम्न आत्म-सम्मान से निकलने के उपाय</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i-IN" altLang="de-DE" sz="2400">
                <a:solidFill>
                  <a:srgbClr val="333333"/>
                </a:solidFill>
              </a:rPr>
              <a:t>उन परिस्थितियों को याद करने का प्रयास करें जब आपने</a:t>
            </a:r>
            <a:r>
              <a:rPr lang="en-US" altLang="de-DE" sz="2400" dirty="0">
                <a:solidFill>
                  <a:srgbClr val="333333"/>
                </a:solidFill>
              </a:rPr>
              <a:t> </a:t>
            </a:r>
            <a:r>
              <a:rPr lang="hi-IN" altLang="de-DE" sz="2400" dirty="0">
                <a:solidFill>
                  <a:srgbClr val="333333"/>
                </a:solidFill>
              </a:rPr>
              <a:t>सचमुच अच्छा</a:t>
            </a:r>
            <a:r>
              <a:rPr lang="en-US" altLang="de-DE" sz="2400" dirty="0">
                <a:solidFill>
                  <a:srgbClr val="333333"/>
                </a:solidFill>
              </a:rPr>
              <a:t> </a:t>
            </a:r>
            <a:r>
              <a:rPr lang="hi-IN" altLang="de-DE" sz="2400" dirty="0">
                <a:solidFill>
                  <a:srgbClr val="333333"/>
                </a:solidFill>
              </a:rPr>
              <a:t>महसूस किया - इन्हें अपने सारे ज्ञानेन्द्रियों के अनुभवों के साथ याद करने का प्रयास करें (दृश्य</a:t>
            </a:r>
            <a:r>
              <a:rPr lang="en-US" altLang="de-DE" sz="2400" dirty="0">
                <a:solidFill>
                  <a:srgbClr val="333333"/>
                </a:solidFill>
              </a:rPr>
              <a:t>, </a:t>
            </a:r>
            <a:r>
              <a:rPr lang="hi-IN" altLang="de-DE" sz="2400" dirty="0">
                <a:solidFill>
                  <a:srgbClr val="333333"/>
                </a:solidFill>
              </a:rPr>
              <a:t>श्रवण</a:t>
            </a:r>
            <a:r>
              <a:rPr lang="en-US" altLang="de-DE" sz="2400" dirty="0">
                <a:solidFill>
                  <a:srgbClr val="333333"/>
                </a:solidFill>
              </a:rPr>
              <a:t>, </a:t>
            </a:r>
            <a:r>
              <a:rPr lang="hi-IN" altLang="de-DE" sz="2400" dirty="0">
                <a:solidFill>
                  <a:srgbClr val="333333"/>
                </a:solidFill>
              </a:rPr>
              <a:t>अहसास....). आप किसी फोटो एल्बम का सहारा ले सकते </a:t>
            </a:r>
            <a:r>
              <a:rPr lang="hi-IN" altLang="de-DE" sz="2400">
                <a:solidFill>
                  <a:srgbClr val="333333"/>
                </a:solidFill>
              </a:rPr>
              <a:t>हैं.</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hi-IN">
                <a:latin typeface="+mn-lt"/>
              </a:rPr>
              <a:t>मेटाकौगनिनटभ प्रनिक्षण 8 – आत्मविश्वास तथा मनोदश</a:t>
            </a:r>
            <a:endParaRPr lang="de-DE">
              <a:latin typeface="+mn-lt"/>
            </a:endParaRPr>
          </a:p>
        </p:txBody>
      </p:sp>
      <p:sp>
        <p:nvSpPr>
          <p:cNvPr id="9" name="Slide Number Placeholder 8"/>
          <p:cNvSpPr>
            <a:spLocks noGrp="1"/>
          </p:cNvSpPr>
          <p:nvPr>
            <p:ph type="sldNum" sz="quarter" idx="12"/>
          </p:nvPr>
        </p:nvSpPr>
        <p:spPr/>
        <p:txBody>
          <a:bodyPr/>
          <a:lstStyle/>
          <a:p>
            <a:fld id="{DEDBE2DC-AB17-457C-83B3-F52DDBB1AF31}" type="slidenum">
              <a:rPr lang="de-DE" altLang="de-DE" smtClean="0">
                <a:latin typeface="+mn-lt"/>
              </a:rPr>
              <a:pPr/>
              <a:t>42</a:t>
            </a:fld>
            <a:endParaRPr lang="de-DE" altLang="de-DE">
              <a:latin typeface="+mn-l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उदासी/निम्न आत्म-सम्मान से निकलने के उपाय</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i-IN" altLang="de-DE" sz="2400">
                <a:solidFill>
                  <a:srgbClr val="333333"/>
                </a:solidFill>
              </a:rPr>
              <a:t>उन परिस्थितियों को याद करने का प्रयास करें जब आपने</a:t>
            </a:r>
            <a:r>
              <a:rPr lang="en-US" altLang="de-DE" sz="2400" dirty="0">
                <a:solidFill>
                  <a:srgbClr val="333333"/>
                </a:solidFill>
              </a:rPr>
              <a:t> </a:t>
            </a:r>
            <a:r>
              <a:rPr lang="hi-IN" altLang="de-DE" sz="2400" dirty="0">
                <a:solidFill>
                  <a:srgbClr val="333333"/>
                </a:solidFill>
              </a:rPr>
              <a:t>सचमुच अच्छा</a:t>
            </a:r>
            <a:r>
              <a:rPr lang="en-US" altLang="de-DE" sz="2400" dirty="0">
                <a:solidFill>
                  <a:srgbClr val="333333"/>
                </a:solidFill>
              </a:rPr>
              <a:t> </a:t>
            </a:r>
            <a:r>
              <a:rPr lang="hi-IN" altLang="de-DE" sz="2400" dirty="0">
                <a:solidFill>
                  <a:srgbClr val="333333"/>
                </a:solidFill>
              </a:rPr>
              <a:t>महसूस किया - इन्हें अपने सारे ज्ञानेन्द्रियों के अनुभवों के साथ याद करने का प्रयास करें (दृश्य</a:t>
            </a:r>
            <a:r>
              <a:rPr lang="en-US" altLang="de-DE" sz="2400" dirty="0">
                <a:solidFill>
                  <a:srgbClr val="333333"/>
                </a:solidFill>
              </a:rPr>
              <a:t>, </a:t>
            </a:r>
            <a:r>
              <a:rPr lang="hi-IN" altLang="de-DE" sz="2400" dirty="0">
                <a:solidFill>
                  <a:srgbClr val="333333"/>
                </a:solidFill>
              </a:rPr>
              <a:t>श्रवण</a:t>
            </a:r>
            <a:r>
              <a:rPr lang="en-US" altLang="de-DE" sz="2400" dirty="0">
                <a:solidFill>
                  <a:srgbClr val="333333"/>
                </a:solidFill>
              </a:rPr>
              <a:t>, </a:t>
            </a:r>
            <a:r>
              <a:rPr lang="hi-IN" altLang="de-DE" sz="2400" dirty="0">
                <a:solidFill>
                  <a:srgbClr val="333333"/>
                </a:solidFill>
              </a:rPr>
              <a:t>अहसास....). आप किसी फोटो एल्बम का सहारा ले सकते हैं.</a:t>
            </a:r>
          </a:p>
          <a:p>
            <a:pPr marL="342900" lvl="0" indent="-342900" defTabSz="914400" fontAlgn="base">
              <a:buClr>
                <a:srgbClr val="333333"/>
              </a:buClr>
              <a:buFont typeface="WingDings"/>
              <a:buChar char=""/>
            </a:pPr>
            <a:r>
              <a:rPr lang="hi-IN" altLang="de-DE" sz="2400" dirty="0">
                <a:solidFill>
                  <a:srgbClr val="333333"/>
                </a:solidFill>
              </a:rPr>
              <a:t>उन चीजों को करें जो आप सचमुच पसंद करते हैं - संभव हो तो दूसरों के साथ (उदाहरणतः फिल्म देखने जाना</a:t>
            </a:r>
            <a:r>
              <a:rPr lang="en-US" altLang="de-DE" sz="2400" dirty="0">
                <a:solidFill>
                  <a:srgbClr val="333333"/>
                </a:solidFill>
              </a:rPr>
              <a:t>, </a:t>
            </a:r>
            <a:r>
              <a:rPr lang="hi-IN" altLang="de-DE" sz="2400" dirty="0">
                <a:solidFill>
                  <a:srgbClr val="333333"/>
                </a:solidFill>
              </a:rPr>
              <a:t>कैफे </a:t>
            </a:r>
            <a:r>
              <a:rPr lang="hi-IN" altLang="de-DE" sz="2400">
                <a:solidFill>
                  <a:srgbClr val="333333"/>
                </a:solidFill>
              </a:rPr>
              <a:t>जाना).</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hi-IN">
                <a:latin typeface="+mn-lt"/>
              </a:rPr>
              <a:t>मेटाकौगनिनटभ प्रनिक्षण 8 – आत्मविश्वास तथा मनोदश</a:t>
            </a:r>
            <a:endParaRPr lang="de-DE">
              <a:latin typeface="+mn-lt"/>
            </a:endParaRPr>
          </a:p>
        </p:txBody>
      </p:sp>
      <p:sp>
        <p:nvSpPr>
          <p:cNvPr id="9" name="Slide Number Placeholder 8"/>
          <p:cNvSpPr>
            <a:spLocks noGrp="1"/>
          </p:cNvSpPr>
          <p:nvPr>
            <p:ph type="sldNum" sz="quarter" idx="12"/>
          </p:nvPr>
        </p:nvSpPr>
        <p:spPr/>
        <p:txBody>
          <a:bodyPr/>
          <a:lstStyle/>
          <a:p>
            <a:fld id="{DEDBE2DC-AB17-457C-83B3-F52DDBB1AF31}" type="slidenum">
              <a:rPr lang="de-DE" altLang="de-DE" smtClean="0">
                <a:latin typeface="+mn-lt"/>
              </a:rPr>
              <a:pPr/>
              <a:t>43</a:t>
            </a:fld>
            <a:endParaRPr lang="de-DE" altLang="de-DE">
              <a:latin typeface="+mn-lt"/>
            </a:endParaRPr>
          </a:p>
        </p:txBody>
      </p:sp>
    </p:spTree>
    <p:extLst>
      <p:ext uri="{BB962C8B-B14F-4D97-AF65-F5344CB8AC3E}">
        <p14:creationId xmlns:p14="http://schemas.microsoft.com/office/powerpoint/2010/main" val="303495919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उदासी/निम्न आत्म-सम्मान से निकलने के उपाय</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i-IN" altLang="de-DE" sz="2400">
                <a:solidFill>
                  <a:srgbClr val="333333"/>
                </a:solidFill>
              </a:rPr>
              <a:t>उन परिस्थितियों को याद करने का प्रयास करें जब आपने</a:t>
            </a:r>
            <a:r>
              <a:rPr lang="en-US" altLang="de-DE" sz="2400" dirty="0">
                <a:solidFill>
                  <a:srgbClr val="333333"/>
                </a:solidFill>
              </a:rPr>
              <a:t> </a:t>
            </a:r>
            <a:r>
              <a:rPr lang="hi-IN" altLang="de-DE" sz="2400" dirty="0">
                <a:solidFill>
                  <a:srgbClr val="333333"/>
                </a:solidFill>
              </a:rPr>
              <a:t>सचमुच अच्छा</a:t>
            </a:r>
            <a:r>
              <a:rPr lang="en-US" altLang="de-DE" sz="2400" dirty="0">
                <a:solidFill>
                  <a:srgbClr val="333333"/>
                </a:solidFill>
              </a:rPr>
              <a:t> </a:t>
            </a:r>
            <a:r>
              <a:rPr lang="hi-IN" altLang="de-DE" sz="2400" dirty="0">
                <a:solidFill>
                  <a:srgbClr val="333333"/>
                </a:solidFill>
              </a:rPr>
              <a:t>महसूस किया - इन्हें अपने सारे ज्ञानेन्द्रियों के अनुभवों के साथ याद करने का प्रयास करें (दृश्य</a:t>
            </a:r>
            <a:r>
              <a:rPr lang="en-US" altLang="de-DE" sz="2400" dirty="0">
                <a:solidFill>
                  <a:srgbClr val="333333"/>
                </a:solidFill>
              </a:rPr>
              <a:t>, </a:t>
            </a:r>
            <a:r>
              <a:rPr lang="hi-IN" altLang="de-DE" sz="2400" dirty="0">
                <a:solidFill>
                  <a:srgbClr val="333333"/>
                </a:solidFill>
              </a:rPr>
              <a:t>श्रवण</a:t>
            </a:r>
            <a:r>
              <a:rPr lang="en-US" altLang="de-DE" sz="2400" dirty="0">
                <a:solidFill>
                  <a:srgbClr val="333333"/>
                </a:solidFill>
              </a:rPr>
              <a:t>, </a:t>
            </a:r>
            <a:r>
              <a:rPr lang="hi-IN" altLang="de-DE" sz="2400" dirty="0">
                <a:solidFill>
                  <a:srgbClr val="333333"/>
                </a:solidFill>
              </a:rPr>
              <a:t>अहसास....). आप किसी फोटो एल्बम का सहारा ले सकते हैं.</a:t>
            </a:r>
          </a:p>
          <a:p>
            <a:pPr marL="342900" lvl="0" indent="-342900" defTabSz="914400" fontAlgn="base">
              <a:buClr>
                <a:srgbClr val="333333"/>
              </a:buClr>
              <a:buFont typeface="WingDings"/>
              <a:buChar char=""/>
            </a:pPr>
            <a:r>
              <a:rPr lang="hi-IN" altLang="de-DE" sz="2400" dirty="0">
                <a:solidFill>
                  <a:srgbClr val="333333"/>
                </a:solidFill>
              </a:rPr>
              <a:t>उन चीजों को करें जो आप सचमुच पसंद करते हैं - संभव हो तो दूसरों के साथ (उदाहरणतः फिल्म देखने जाना</a:t>
            </a:r>
            <a:r>
              <a:rPr lang="en-US" altLang="de-DE" sz="2400" dirty="0">
                <a:solidFill>
                  <a:srgbClr val="333333"/>
                </a:solidFill>
              </a:rPr>
              <a:t>, </a:t>
            </a:r>
            <a:r>
              <a:rPr lang="hi-IN" altLang="de-DE" sz="2400" dirty="0">
                <a:solidFill>
                  <a:srgbClr val="333333"/>
                </a:solidFill>
              </a:rPr>
              <a:t>कैफे जाना).</a:t>
            </a:r>
          </a:p>
          <a:p>
            <a:pPr marL="342900" lvl="0" indent="-342900" defTabSz="914400" fontAlgn="base">
              <a:buClr>
                <a:srgbClr val="333333"/>
              </a:buClr>
              <a:buFont typeface="WingDings"/>
              <a:buChar char=""/>
            </a:pPr>
            <a:r>
              <a:rPr lang="hi-IN" altLang="de-DE" sz="2400" dirty="0">
                <a:solidFill>
                  <a:srgbClr val="333333"/>
                </a:solidFill>
              </a:rPr>
              <a:t>कसरत करें (कम से कम २० मिनट के लिए) - लेकिन स्वयं को अनावश्यक परेशान न करें. हो सके तो स्टेमिना बढ़ाने वाले कसरत</a:t>
            </a:r>
            <a:r>
              <a:rPr lang="en-US" altLang="de-DE" sz="2400" dirty="0">
                <a:solidFill>
                  <a:srgbClr val="333333"/>
                </a:solidFill>
              </a:rPr>
              <a:t>, </a:t>
            </a:r>
            <a:r>
              <a:rPr lang="hi-IN" altLang="de-DE" sz="2400" dirty="0">
                <a:solidFill>
                  <a:srgbClr val="333333"/>
                </a:solidFill>
              </a:rPr>
              <a:t>जैसे जॉगिंग </a:t>
            </a:r>
            <a:r>
              <a:rPr lang="hi-IN" altLang="de-DE" sz="2400">
                <a:solidFill>
                  <a:srgbClr val="333333"/>
                </a:solidFill>
              </a:rPr>
              <a:t>करें.</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hi-IN">
                <a:latin typeface="+mn-lt"/>
              </a:rPr>
              <a:t>मेटाकौगनिनटभ प्रनिक्षण 8 – आत्मविश्वास तथा मनोदश</a:t>
            </a:r>
            <a:endParaRPr lang="de-DE">
              <a:latin typeface="+mn-lt"/>
            </a:endParaRPr>
          </a:p>
        </p:txBody>
      </p:sp>
      <p:sp>
        <p:nvSpPr>
          <p:cNvPr id="9" name="Slide Number Placeholder 8"/>
          <p:cNvSpPr>
            <a:spLocks noGrp="1"/>
          </p:cNvSpPr>
          <p:nvPr>
            <p:ph type="sldNum" sz="quarter" idx="12"/>
          </p:nvPr>
        </p:nvSpPr>
        <p:spPr/>
        <p:txBody>
          <a:bodyPr/>
          <a:lstStyle/>
          <a:p>
            <a:fld id="{DEDBE2DC-AB17-457C-83B3-F52DDBB1AF31}" type="slidenum">
              <a:rPr lang="de-DE" altLang="de-DE" smtClean="0">
                <a:latin typeface="+mn-lt"/>
              </a:rPr>
              <a:pPr/>
              <a:t>44</a:t>
            </a:fld>
            <a:endParaRPr lang="de-DE" altLang="de-DE">
              <a:latin typeface="+mn-lt"/>
            </a:endParaRPr>
          </a:p>
        </p:txBody>
      </p:sp>
    </p:spTree>
    <p:extLst>
      <p:ext uri="{BB962C8B-B14F-4D97-AF65-F5344CB8AC3E}">
        <p14:creationId xmlns:p14="http://schemas.microsoft.com/office/powerpoint/2010/main" val="32351138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उदासी/निम्न आत्म-सम्मान से निकलने के उपाय</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i-IN" altLang="de-DE" sz="2400">
                <a:solidFill>
                  <a:srgbClr val="333333"/>
                </a:solidFill>
              </a:rPr>
              <a:t>उन परिस्थितियों को याद करने का प्रयास करें जब आपने</a:t>
            </a:r>
            <a:r>
              <a:rPr lang="en-US" altLang="de-DE" sz="2400" dirty="0">
                <a:solidFill>
                  <a:srgbClr val="333333"/>
                </a:solidFill>
              </a:rPr>
              <a:t> </a:t>
            </a:r>
            <a:r>
              <a:rPr lang="hi-IN" altLang="de-DE" sz="2400" dirty="0">
                <a:solidFill>
                  <a:srgbClr val="333333"/>
                </a:solidFill>
              </a:rPr>
              <a:t>सचमुच अच्छा</a:t>
            </a:r>
            <a:r>
              <a:rPr lang="en-US" altLang="de-DE" sz="2400" dirty="0">
                <a:solidFill>
                  <a:srgbClr val="333333"/>
                </a:solidFill>
              </a:rPr>
              <a:t> </a:t>
            </a:r>
            <a:r>
              <a:rPr lang="hi-IN" altLang="de-DE" sz="2400" dirty="0">
                <a:solidFill>
                  <a:srgbClr val="333333"/>
                </a:solidFill>
              </a:rPr>
              <a:t>महसूस किया - इन्हें अपने सारे ज्ञानेन्द्रियों के अनुभवों के साथ याद करने का प्रयास करें (दृश्य</a:t>
            </a:r>
            <a:r>
              <a:rPr lang="en-US" altLang="de-DE" sz="2400" dirty="0">
                <a:solidFill>
                  <a:srgbClr val="333333"/>
                </a:solidFill>
              </a:rPr>
              <a:t>, </a:t>
            </a:r>
            <a:r>
              <a:rPr lang="hi-IN" altLang="de-DE" sz="2400" dirty="0">
                <a:solidFill>
                  <a:srgbClr val="333333"/>
                </a:solidFill>
              </a:rPr>
              <a:t>श्रवण</a:t>
            </a:r>
            <a:r>
              <a:rPr lang="en-US" altLang="de-DE" sz="2400" dirty="0">
                <a:solidFill>
                  <a:srgbClr val="333333"/>
                </a:solidFill>
              </a:rPr>
              <a:t>, </a:t>
            </a:r>
            <a:r>
              <a:rPr lang="hi-IN" altLang="de-DE" sz="2400" dirty="0">
                <a:solidFill>
                  <a:srgbClr val="333333"/>
                </a:solidFill>
              </a:rPr>
              <a:t>अहसास....). आप किसी फोटो एल्बम का सहारा ले सकते हैं.</a:t>
            </a:r>
          </a:p>
          <a:p>
            <a:pPr marL="342900" lvl="0" indent="-342900" defTabSz="914400" fontAlgn="base">
              <a:buClr>
                <a:srgbClr val="333333"/>
              </a:buClr>
              <a:buFont typeface="WingDings"/>
              <a:buChar char=""/>
            </a:pPr>
            <a:r>
              <a:rPr lang="hi-IN" altLang="de-DE" sz="2400" dirty="0">
                <a:solidFill>
                  <a:srgbClr val="333333"/>
                </a:solidFill>
              </a:rPr>
              <a:t>उन चीजों को करें जो आप सचमुच पसंद करते हैं - संभव हो तो दूसरों के साथ (उदाहरणतः फिल्म देखने जाना</a:t>
            </a:r>
            <a:r>
              <a:rPr lang="en-US" altLang="de-DE" sz="2400" dirty="0">
                <a:solidFill>
                  <a:srgbClr val="333333"/>
                </a:solidFill>
              </a:rPr>
              <a:t>, </a:t>
            </a:r>
            <a:r>
              <a:rPr lang="hi-IN" altLang="de-DE" sz="2400" dirty="0">
                <a:solidFill>
                  <a:srgbClr val="333333"/>
                </a:solidFill>
              </a:rPr>
              <a:t>कैफे जाना).</a:t>
            </a:r>
          </a:p>
          <a:p>
            <a:pPr marL="342900" lvl="0" indent="-342900" defTabSz="914400" fontAlgn="base">
              <a:buClr>
                <a:srgbClr val="333333"/>
              </a:buClr>
              <a:buFont typeface="WingDings"/>
              <a:buChar char=""/>
            </a:pPr>
            <a:r>
              <a:rPr lang="hi-IN" altLang="de-DE" sz="2400" dirty="0">
                <a:solidFill>
                  <a:srgbClr val="333333"/>
                </a:solidFill>
              </a:rPr>
              <a:t>कसरत करें (कम से कम २० मिनट के लिए) - लेकिन स्वयं को अनावश्यक परेशान न करें. हो सके तो स्टेमिना बढ़ाने वाले कसरत</a:t>
            </a:r>
            <a:r>
              <a:rPr lang="en-US" altLang="de-DE" sz="2400" dirty="0">
                <a:solidFill>
                  <a:srgbClr val="333333"/>
                </a:solidFill>
              </a:rPr>
              <a:t>, </a:t>
            </a:r>
            <a:r>
              <a:rPr lang="hi-IN" altLang="de-DE" sz="2400" dirty="0">
                <a:solidFill>
                  <a:srgbClr val="333333"/>
                </a:solidFill>
              </a:rPr>
              <a:t>जैसे जॉगिंग करें.</a:t>
            </a:r>
          </a:p>
          <a:p>
            <a:pPr marL="342900" lvl="0" indent="-342900" defTabSz="914400" fontAlgn="base">
              <a:buClr>
                <a:srgbClr val="333333"/>
              </a:buClr>
              <a:buFont typeface="WingDings"/>
              <a:buChar char=""/>
            </a:pPr>
            <a:r>
              <a:rPr lang="hi-IN" altLang="de-DE" sz="2400" dirty="0">
                <a:solidFill>
                  <a:srgbClr val="333333"/>
                </a:solidFill>
              </a:rPr>
              <a:t>अपना पसंदीदा संगीत सुनें.</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hi-IN">
                <a:latin typeface="+mn-lt"/>
              </a:rPr>
              <a:t>मेटाकौगनिनटभ प्रनिक्षण 8 – आत्मविश्वास तथा मनोदश</a:t>
            </a:r>
            <a:endParaRPr lang="de-DE">
              <a:latin typeface="+mn-lt"/>
            </a:endParaRPr>
          </a:p>
        </p:txBody>
      </p:sp>
      <p:sp>
        <p:nvSpPr>
          <p:cNvPr id="9" name="Slide Number Placeholder 8"/>
          <p:cNvSpPr>
            <a:spLocks noGrp="1"/>
          </p:cNvSpPr>
          <p:nvPr>
            <p:ph type="sldNum" sz="quarter" idx="12"/>
          </p:nvPr>
        </p:nvSpPr>
        <p:spPr/>
        <p:txBody>
          <a:bodyPr/>
          <a:lstStyle/>
          <a:p>
            <a:fld id="{DEDBE2DC-AB17-457C-83B3-F52DDBB1AF31}" type="slidenum">
              <a:rPr lang="de-DE" altLang="de-DE" smtClean="0">
                <a:latin typeface="+mn-lt"/>
              </a:rPr>
              <a:pPr/>
              <a:t>45</a:t>
            </a:fld>
            <a:endParaRPr lang="de-DE" altLang="de-DE">
              <a:latin typeface="+mn-lt"/>
            </a:endParaRPr>
          </a:p>
        </p:txBody>
      </p:sp>
    </p:spTree>
    <p:extLst>
      <p:ext uri="{BB962C8B-B14F-4D97-AF65-F5344CB8AC3E}">
        <p14:creationId xmlns:p14="http://schemas.microsoft.com/office/powerpoint/2010/main" val="194362147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dirty="0">
                <a:solidFill>
                  <a:srgbClr val="004992"/>
                </a:solidFill>
                <a:latin typeface="+mn-lt"/>
                <a:ea typeface="+mn-ea"/>
                <a:cs typeface="+mn-cs"/>
              </a:rPr>
              <a:t>दैनिक जीवन में इनका प्रयोग</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i-IN" altLang="de-DE" sz="2400" b="1" dirty="0">
                <a:solidFill>
                  <a:srgbClr val="333333"/>
                </a:solidFill>
              </a:rPr>
              <a:t>सीखने के उदेश्य</a:t>
            </a:r>
            <a:r>
              <a:rPr lang="en-US" altLang="de-DE" sz="2400" b="1" dirty="0">
                <a:solidFill>
                  <a:srgbClr val="333333"/>
                </a:solidFill>
              </a:rPr>
              <a:t>:</a:t>
            </a:r>
            <a:endParaRPr lang="hi-IN" altLang="de-DE" sz="2400" b="1" dirty="0">
              <a:solidFill>
                <a:srgbClr val="333333"/>
              </a:solidFill>
            </a:endParaRPr>
          </a:p>
          <a:p>
            <a:pPr marL="342900" lvl="0" indent="-342900" defTabSz="914400" fontAlgn="base">
              <a:buClr>
                <a:srgbClr val="333333"/>
              </a:buClr>
              <a:buFont typeface="WingDings"/>
              <a:buChar char=""/>
            </a:pPr>
            <a:r>
              <a:rPr lang="hi-IN" altLang="de-DE" sz="2400" dirty="0">
                <a:solidFill>
                  <a:srgbClr val="333333"/>
                </a:solidFill>
              </a:rPr>
              <a:t>डिप्रेसन कभी न ख़त्म होने वाली समस्या नहीं है.</a:t>
            </a:r>
            <a:endParaRPr lang="en-US" sz="2400" dirty="0"/>
          </a:p>
        </p:txBody>
      </p:sp>
      <p:sp>
        <p:nvSpPr>
          <p:cNvPr id="6" name="Footer Placeholder 5"/>
          <p:cNvSpPr>
            <a:spLocks noGrp="1"/>
          </p:cNvSpPr>
          <p:nvPr>
            <p:ph type="ftr" sz="quarter" idx="11"/>
          </p:nvPr>
        </p:nvSpPr>
        <p:spPr/>
        <p:txBody>
          <a:bodyPr/>
          <a:lstStyle/>
          <a:p>
            <a:pPr>
              <a:defRPr/>
            </a:pPr>
            <a:r>
              <a:rPr lang="hi-IN">
                <a:latin typeface="+mn-lt"/>
              </a:rPr>
              <a:t>मेटाकौगनिनटभ प्रनिक्षण 8 – आत्मविश्वास तथा मनोदश</a:t>
            </a:r>
            <a:endParaRPr lang="de-DE">
              <a:latin typeface="+mn-lt"/>
            </a:endParaRPr>
          </a:p>
        </p:txBody>
      </p:sp>
      <p:sp>
        <p:nvSpPr>
          <p:cNvPr id="7" name="Slide Number Placeholder 6"/>
          <p:cNvSpPr>
            <a:spLocks noGrp="1"/>
          </p:cNvSpPr>
          <p:nvPr>
            <p:ph type="sldNum" sz="quarter" idx="12"/>
          </p:nvPr>
        </p:nvSpPr>
        <p:spPr/>
        <p:txBody>
          <a:bodyPr/>
          <a:lstStyle/>
          <a:p>
            <a:fld id="{DEDBE2DC-AB17-457C-83B3-F52DDBB1AF31}" type="slidenum">
              <a:rPr lang="de-DE" altLang="de-DE" smtClean="0">
                <a:latin typeface="+mn-lt"/>
              </a:rPr>
              <a:pPr/>
              <a:t>46</a:t>
            </a:fld>
            <a:endParaRPr lang="de-DE" altLang="de-DE">
              <a:latin typeface="+mn-l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dirty="0">
                <a:solidFill>
                  <a:srgbClr val="004992"/>
                </a:solidFill>
                <a:latin typeface="+mn-lt"/>
                <a:ea typeface="+mn-ea"/>
                <a:cs typeface="+mn-cs"/>
              </a:rPr>
              <a:t>दैनिक जीवन में इनका प्रयोग</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i-IN" altLang="de-DE" sz="2400" b="1" dirty="0">
                <a:solidFill>
                  <a:srgbClr val="333333"/>
                </a:solidFill>
              </a:rPr>
              <a:t>सीखने के उदेश्य</a:t>
            </a:r>
            <a:r>
              <a:rPr lang="en-US" altLang="de-DE" sz="2400" b="1" dirty="0">
                <a:solidFill>
                  <a:srgbClr val="333333"/>
                </a:solidFill>
              </a:rPr>
              <a:t>:</a:t>
            </a:r>
            <a:endParaRPr lang="hi-IN" altLang="de-DE" sz="2400" b="1" dirty="0">
              <a:solidFill>
                <a:srgbClr val="333333"/>
              </a:solidFill>
            </a:endParaRPr>
          </a:p>
          <a:p>
            <a:pPr marL="342900" lvl="0" indent="-342900" defTabSz="914400" fontAlgn="base">
              <a:buClr>
                <a:srgbClr val="333333"/>
              </a:buClr>
              <a:buFont typeface="WingDings"/>
              <a:buChar char=""/>
            </a:pPr>
            <a:r>
              <a:rPr lang="hi-IN" altLang="de-DE" sz="2400" dirty="0">
                <a:solidFill>
                  <a:srgbClr val="333333"/>
                </a:solidFill>
              </a:rPr>
              <a:t>डिप्रेसन कभी न ख़त्म होने वाली समस्या नहीं है.</a:t>
            </a:r>
            <a:endParaRPr lang="de-DE" altLang="de-DE" sz="2400" dirty="0">
              <a:solidFill>
                <a:srgbClr val="333333"/>
              </a:solidFill>
            </a:endParaRPr>
          </a:p>
          <a:p>
            <a:pPr marL="342900" lvl="0" indent="-342900" defTabSz="914400" fontAlgn="base">
              <a:buClr>
                <a:srgbClr val="333333"/>
              </a:buClr>
              <a:buFont typeface="WingDings"/>
              <a:buChar char=""/>
            </a:pPr>
            <a:r>
              <a:rPr lang="hi-IN" altLang="de-DE" sz="2400" dirty="0">
                <a:solidFill>
                  <a:srgbClr val="333333"/>
                </a:solidFill>
              </a:rPr>
              <a:t>डिप्रेसन के दौरान होने वाले सोंच की त्रुटियों के बारे में जानकारी रखें तथा उन्हें परिवर्तित करने का प्रयास </a:t>
            </a:r>
            <a:r>
              <a:rPr lang="hi-IN" altLang="de-DE" sz="2400">
                <a:solidFill>
                  <a:srgbClr val="333333"/>
                </a:solidFill>
              </a:rPr>
              <a:t>करें.</a:t>
            </a:r>
            <a:endParaRPr lang="en-US" sz="2400" dirty="0"/>
          </a:p>
        </p:txBody>
      </p:sp>
      <p:sp>
        <p:nvSpPr>
          <p:cNvPr id="6" name="Footer Placeholder 5"/>
          <p:cNvSpPr>
            <a:spLocks noGrp="1"/>
          </p:cNvSpPr>
          <p:nvPr>
            <p:ph type="ftr" sz="quarter" idx="11"/>
          </p:nvPr>
        </p:nvSpPr>
        <p:spPr/>
        <p:txBody>
          <a:bodyPr/>
          <a:lstStyle/>
          <a:p>
            <a:pPr>
              <a:defRPr/>
            </a:pPr>
            <a:r>
              <a:rPr lang="hi-IN">
                <a:latin typeface="+mn-lt"/>
              </a:rPr>
              <a:t>मेटाकौगनिनटभ प्रनिक्षण 8 – आत्मविश्वास तथा मनोदश</a:t>
            </a:r>
            <a:endParaRPr lang="de-DE">
              <a:latin typeface="+mn-lt"/>
            </a:endParaRPr>
          </a:p>
        </p:txBody>
      </p:sp>
      <p:sp>
        <p:nvSpPr>
          <p:cNvPr id="7" name="Slide Number Placeholder 6"/>
          <p:cNvSpPr>
            <a:spLocks noGrp="1"/>
          </p:cNvSpPr>
          <p:nvPr>
            <p:ph type="sldNum" sz="quarter" idx="12"/>
          </p:nvPr>
        </p:nvSpPr>
        <p:spPr/>
        <p:txBody>
          <a:bodyPr/>
          <a:lstStyle/>
          <a:p>
            <a:fld id="{DEDBE2DC-AB17-457C-83B3-F52DDBB1AF31}" type="slidenum">
              <a:rPr lang="de-DE" altLang="de-DE" smtClean="0">
                <a:latin typeface="+mn-lt"/>
              </a:rPr>
              <a:pPr/>
              <a:t>47</a:t>
            </a:fld>
            <a:endParaRPr lang="de-DE" altLang="de-DE">
              <a:latin typeface="+mn-lt"/>
            </a:endParaRPr>
          </a:p>
        </p:txBody>
      </p:sp>
    </p:spTree>
    <p:extLst>
      <p:ext uri="{BB962C8B-B14F-4D97-AF65-F5344CB8AC3E}">
        <p14:creationId xmlns:p14="http://schemas.microsoft.com/office/powerpoint/2010/main" val="413074110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dirty="0">
                <a:solidFill>
                  <a:srgbClr val="004992"/>
                </a:solidFill>
                <a:latin typeface="+mn-lt"/>
                <a:ea typeface="+mn-ea"/>
                <a:cs typeface="+mn-cs"/>
              </a:rPr>
              <a:t>दैनिक जीवन में इनका प्रयोग</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i-IN" altLang="de-DE" sz="2400" b="1" dirty="0">
                <a:solidFill>
                  <a:srgbClr val="333333"/>
                </a:solidFill>
              </a:rPr>
              <a:t>सीखने के उदेश्य</a:t>
            </a:r>
            <a:r>
              <a:rPr lang="en-US" altLang="de-DE" sz="2400" b="1" dirty="0">
                <a:solidFill>
                  <a:srgbClr val="333333"/>
                </a:solidFill>
              </a:rPr>
              <a:t>:</a:t>
            </a:r>
            <a:endParaRPr lang="hi-IN" altLang="de-DE" sz="2400" b="1" dirty="0">
              <a:solidFill>
                <a:srgbClr val="333333"/>
              </a:solidFill>
            </a:endParaRPr>
          </a:p>
          <a:p>
            <a:pPr marL="342900" lvl="0" indent="-342900" defTabSz="914400" fontAlgn="base">
              <a:buClr>
                <a:srgbClr val="333333"/>
              </a:buClr>
              <a:buFont typeface="WingDings"/>
              <a:buChar char=""/>
            </a:pPr>
            <a:r>
              <a:rPr lang="hi-IN" altLang="de-DE" sz="2400" dirty="0">
                <a:solidFill>
                  <a:srgbClr val="333333"/>
                </a:solidFill>
              </a:rPr>
              <a:t>डिप्रेसन कभी न ख़त्म होने वाली समस्या नहीं है.</a:t>
            </a:r>
            <a:endParaRPr lang="de-DE" altLang="de-DE" sz="2400" dirty="0">
              <a:solidFill>
                <a:srgbClr val="333333"/>
              </a:solidFill>
            </a:endParaRPr>
          </a:p>
          <a:p>
            <a:pPr marL="342900" lvl="0" indent="-342900" defTabSz="914400" fontAlgn="base">
              <a:buClr>
                <a:srgbClr val="333333"/>
              </a:buClr>
              <a:buFont typeface="WingDings"/>
              <a:buChar char=""/>
            </a:pPr>
            <a:r>
              <a:rPr lang="hi-IN" altLang="de-DE" sz="2400" dirty="0">
                <a:solidFill>
                  <a:srgbClr val="333333"/>
                </a:solidFill>
              </a:rPr>
              <a:t>डिप्रेसन के दौरान होने वाले सोंच की त्रुटियों के बारे में जानकारी रखें तथा उन्हें परिवर्तित करने का प्रयास करें.</a:t>
            </a:r>
            <a:endParaRPr lang="de-DE" altLang="de-DE" sz="2400" dirty="0">
              <a:solidFill>
                <a:srgbClr val="333333"/>
              </a:solidFill>
            </a:endParaRPr>
          </a:p>
          <a:p>
            <a:pPr marL="342900" lvl="0" indent="-342900" defTabSz="914400" fontAlgn="base">
              <a:buClr>
                <a:srgbClr val="333333"/>
              </a:buClr>
              <a:buFont typeface="WingDings"/>
              <a:buChar char=""/>
            </a:pPr>
            <a:r>
              <a:rPr lang="hi-IN" altLang="de-DE" sz="2400" dirty="0">
                <a:solidFill>
                  <a:srgbClr val="333333"/>
                </a:solidFill>
              </a:rPr>
              <a:t>अभी बताये गए उपायों में से कुछ का प्रयोग सतत रूप से अपने विषाद को कम करने के लिए </a:t>
            </a:r>
            <a:r>
              <a:rPr lang="hi-IN" altLang="de-DE" sz="2400">
                <a:solidFill>
                  <a:srgbClr val="333333"/>
                </a:solidFill>
              </a:rPr>
              <a:t>करें.</a:t>
            </a:r>
            <a:endParaRPr lang="en-US" sz="2400" dirty="0"/>
          </a:p>
        </p:txBody>
      </p:sp>
      <p:sp>
        <p:nvSpPr>
          <p:cNvPr id="6" name="Footer Placeholder 5"/>
          <p:cNvSpPr>
            <a:spLocks noGrp="1"/>
          </p:cNvSpPr>
          <p:nvPr>
            <p:ph type="ftr" sz="quarter" idx="11"/>
          </p:nvPr>
        </p:nvSpPr>
        <p:spPr/>
        <p:txBody>
          <a:bodyPr/>
          <a:lstStyle/>
          <a:p>
            <a:pPr>
              <a:defRPr/>
            </a:pPr>
            <a:r>
              <a:rPr lang="hi-IN">
                <a:latin typeface="+mn-lt"/>
              </a:rPr>
              <a:t>मेटाकौगनिनटभ प्रनिक्षण 8 – आत्मविश्वास तथा मनोदश</a:t>
            </a:r>
            <a:endParaRPr lang="de-DE">
              <a:latin typeface="+mn-lt"/>
            </a:endParaRPr>
          </a:p>
        </p:txBody>
      </p:sp>
      <p:sp>
        <p:nvSpPr>
          <p:cNvPr id="7" name="Slide Number Placeholder 6"/>
          <p:cNvSpPr>
            <a:spLocks noGrp="1"/>
          </p:cNvSpPr>
          <p:nvPr>
            <p:ph type="sldNum" sz="quarter" idx="12"/>
          </p:nvPr>
        </p:nvSpPr>
        <p:spPr/>
        <p:txBody>
          <a:bodyPr/>
          <a:lstStyle/>
          <a:p>
            <a:fld id="{DEDBE2DC-AB17-457C-83B3-F52DDBB1AF31}" type="slidenum">
              <a:rPr lang="de-DE" altLang="de-DE" smtClean="0">
                <a:latin typeface="+mn-lt"/>
              </a:rPr>
              <a:pPr/>
              <a:t>48</a:t>
            </a:fld>
            <a:endParaRPr lang="de-DE" altLang="de-DE">
              <a:latin typeface="+mn-lt"/>
            </a:endParaRPr>
          </a:p>
        </p:txBody>
      </p:sp>
    </p:spTree>
    <p:extLst>
      <p:ext uri="{BB962C8B-B14F-4D97-AF65-F5344CB8AC3E}">
        <p14:creationId xmlns:p14="http://schemas.microsoft.com/office/powerpoint/2010/main" val="319662225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dirty="0">
                <a:solidFill>
                  <a:srgbClr val="004992"/>
                </a:solidFill>
                <a:latin typeface="+mn-lt"/>
                <a:ea typeface="+mn-ea"/>
                <a:cs typeface="+mn-cs"/>
              </a:rPr>
              <a:t>दैनिक जीवन में इनका प्रयोग</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i-IN" altLang="de-DE" sz="2400" b="1" dirty="0">
                <a:solidFill>
                  <a:srgbClr val="333333"/>
                </a:solidFill>
              </a:rPr>
              <a:t>सीखने के उदेश्य</a:t>
            </a:r>
            <a:r>
              <a:rPr lang="en-US" altLang="de-DE" sz="2400" b="1" dirty="0">
                <a:solidFill>
                  <a:srgbClr val="333333"/>
                </a:solidFill>
              </a:rPr>
              <a:t>:</a:t>
            </a:r>
            <a:endParaRPr lang="hi-IN" altLang="de-DE" sz="2400" b="1" dirty="0">
              <a:solidFill>
                <a:srgbClr val="333333"/>
              </a:solidFill>
            </a:endParaRPr>
          </a:p>
          <a:p>
            <a:pPr marL="342900" lvl="0" indent="-342900" defTabSz="914400" fontAlgn="base">
              <a:buClr>
                <a:srgbClr val="333333"/>
              </a:buClr>
              <a:buFont typeface="WingDings"/>
              <a:buChar char=""/>
            </a:pPr>
            <a:r>
              <a:rPr lang="hi-IN" altLang="de-DE" sz="2400" dirty="0">
                <a:solidFill>
                  <a:srgbClr val="333333"/>
                </a:solidFill>
              </a:rPr>
              <a:t>डिप्रेसन कभी न ख़त्म होने वाली समस्या नहीं है.</a:t>
            </a:r>
            <a:endParaRPr lang="de-DE" altLang="de-DE" sz="2400" dirty="0">
              <a:solidFill>
                <a:srgbClr val="333333"/>
              </a:solidFill>
            </a:endParaRPr>
          </a:p>
          <a:p>
            <a:pPr marL="342900" lvl="0" indent="-342900" defTabSz="914400" fontAlgn="base">
              <a:buClr>
                <a:srgbClr val="333333"/>
              </a:buClr>
              <a:buFont typeface="WingDings"/>
              <a:buChar char=""/>
            </a:pPr>
            <a:r>
              <a:rPr lang="hi-IN" altLang="de-DE" sz="2400" dirty="0">
                <a:solidFill>
                  <a:srgbClr val="333333"/>
                </a:solidFill>
              </a:rPr>
              <a:t>डिप्रेसन के दौरान होने वाले सोंच की त्रुटियों के बारे में जानकारी रखें तथा उन्हें परिवर्तित करने का प्रयास करें.</a:t>
            </a:r>
            <a:endParaRPr lang="de-DE" altLang="de-DE" sz="2400" dirty="0">
              <a:solidFill>
                <a:srgbClr val="333333"/>
              </a:solidFill>
            </a:endParaRPr>
          </a:p>
          <a:p>
            <a:pPr marL="342900" lvl="0" indent="-342900" defTabSz="914400" fontAlgn="base">
              <a:buClr>
                <a:srgbClr val="333333"/>
              </a:buClr>
              <a:buFont typeface="WingDings"/>
              <a:buChar char=""/>
            </a:pPr>
            <a:r>
              <a:rPr lang="hi-IN" altLang="de-DE" sz="2400" dirty="0">
                <a:solidFill>
                  <a:srgbClr val="333333"/>
                </a:solidFill>
              </a:rPr>
              <a:t>अभी बताये गए उपायों में से कुछ का प्रयोग सतत रूप से अपने विषाद को कम करने के लिए करें.</a:t>
            </a:r>
          </a:p>
          <a:p>
            <a:pPr marL="342900" lvl="0" indent="-342900" defTabSz="914400" fontAlgn="base">
              <a:buClr>
                <a:srgbClr val="333333"/>
              </a:buClr>
              <a:buFont typeface="WingDings"/>
              <a:buChar char=""/>
            </a:pPr>
            <a:r>
              <a:rPr lang="hi-IN" altLang="de-DE" sz="2400" dirty="0">
                <a:solidFill>
                  <a:srgbClr val="333333"/>
                </a:solidFill>
              </a:rPr>
              <a:t>अगर अधिक विषाद का अनुभव हो रहा हो तो किसी नोचिकित्सक</a:t>
            </a:r>
            <a:r>
              <a:rPr lang="en-US" altLang="de-DE" sz="2400" dirty="0">
                <a:solidFill>
                  <a:srgbClr val="333333"/>
                </a:solidFill>
              </a:rPr>
              <a:t> </a:t>
            </a:r>
            <a:r>
              <a:rPr lang="hi-IN" altLang="de-DE" sz="2400" dirty="0">
                <a:solidFill>
                  <a:srgbClr val="333333"/>
                </a:solidFill>
              </a:rPr>
              <a:t>अथवा</a:t>
            </a:r>
            <a:r>
              <a:rPr lang="en-US" altLang="de-DE" sz="2400" dirty="0">
                <a:solidFill>
                  <a:srgbClr val="333333"/>
                </a:solidFill>
              </a:rPr>
              <a:t> </a:t>
            </a:r>
            <a:r>
              <a:rPr lang="hi-IN" altLang="de-DE" sz="2400" dirty="0">
                <a:solidFill>
                  <a:srgbClr val="333333"/>
                </a:solidFill>
              </a:rPr>
              <a:t>नैदानिक</a:t>
            </a:r>
            <a:r>
              <a:rPr lang="en-US" altLang="de-DE" sz="2400" dirty="0">
                <a:solidFill>
                  <a:srgbClr val="333333"/>
                </a:solidFill>
              </a:rPr>
              <a:t> </a:t>
            </a:r>
            <a:r>
              <a:rPr lang="hi-IN" altLang="de-DE" sz="2400" dirty="0">
                <a:solidFill>
                  <a:srgbClr val="333333"/>
                </a:solidFill>
              </a:rPr>
              <a:t>मनोवैज्ञानिक</a:t>
            </a:r>
            <a:r>
              <a:rPr lang="en-US" altLang="de-DE" sz="2400" dirty="0">
                <a:solidFill>
                  <a:srgbClr val="333333"/>
                </a:solidFill>
              </a:rPr>
              <a:t> </a:t>
            </a:r>
            <a:r>
              <a:rPr lang="hi-IN" altLang="de-DE" sz="2400" dirty="0">
                <a:solidFill>
                  <a:srgbClr val="333333"/>
                </a:solidFill>
              </a:rPr>
              <a:t>से अवश्य मिलें.</a:t>
            </a:r>
            <a:endParaRPr lang="en-US" sz="2400" dirty="0"/>
          </a:p>
        </p:txBody>
      </p:sp>
      <p:sp>
        <p:nvSpPr>
          <p:cNvPr id="6" name="Footer Placeholder 5"/>
          <p:cNvSpPr>
            <a:spLocks noGrp="1"/>
          </p:cNvSpPr>
          <p:nvPr>
            <p:ph type="ftr" sz="quarter" idx="11"/>
          </p:nvPr>
        </p:nvSpPr>
        <p:spPr/>
        <p:txBody>
          <a:bodyPr/>
          <a:lstStyle/>
          <a:p>
            <a:pPr>
              <a:defRPr/>
            </a:pPr>
            <a:r>
              <a:rPr lang="hi-IN">
                <a:latin typeface="+mn-lt"/>
              </a:rPr>
              <a:t>मेटाकौगनिनटभ प्रनिक्षण 8 – आत्मविश्वास तथा मनोदश</a:t>
            </a:r>
            <a:endParaRPr lang="de-DE">
              <a:latin typeface="+mn-lt"/>
            </a:endParaRPr>
          </a:p>
        </p:txBody>
      </p:sp>
      <p:sp>
        <p:nvSpPr>
          <p:cNvPr id="7" name="Slide Number Placeholder 6"/>
          <p:cNvSpPr>
            <a:spLocks noGrp="1"/>
          </p:cNvSpPr>
          <p:nvPr>
            <p:ph type="sldNum" sz="quarter" idx="12"/>
          </p:nvPr>
        </p:nvSpPr>
        <p:spPr/>
        <p:txBody>
          <a:bodyPr/>
          <a:lstStyle/>
          <a:p>
            <a:fld id="{DEDBE2DC-AB17-457C-83B3-F52DDBB1AF31}" type="slidenum">
              <a:rPr lang="de-DE" altLang="de-DE" smtClean="0">
                <a:latin typeface="+mn-lt"/>
              </a:rPr>
              <a:pPr/>
              <a:t>49</a:t>
            </a:fld>
            <a:endParaRPr lang="de-DE" altLang="de-DE">
              <a:latin typeface="+mn-lt"/>
            </a:endParaRPr>
          </a:p>
        </p:txBody>
      </p:sp>
    </p:spTree>
    <p:extLst>
      <p:ext uri="{BB962C8B-B14F-4D97-AF65-F5344CB8AC3E}">
        <p14:creationId xmlns:p14="http://schemas.microsoft.com/office/powerpoint/2010/main" val="32679447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मनोविकार से इसका क्या सम्बन्ध है?</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i-IN" altLang="de-DE" sz="2000" dirty="0">
                <a:solidFill>
                  <a:srgbClr val="333333"/>
                </a:solidFill>
              </a:rPr>
              <a:t>मनोविकार से पीड़ित अनेक लोगों में निम्न आत्म-सम्मान देखा जाता है</a:t>
            </a:r>
            <a:r>
              <a:rPr lang="en-US" altLang="de-DE" sz="2000" dirty="0">
                <a:solidFill>
                  <a:srgbClr val="333333"/>
                </a:solidFill>
              </a:rPr>
              <a:t>, </a:t>
            </a:r>
            <a:r>
              <a:rPr lang="hi-IN" altLang="de-DE" sz="2000" dirty="0">
                <a:solidFill>
                  <a:srgbClr val="333333"/>
                </a:solidFill>
              </a:rPr>
              <a:t>खासकर मनोविकार के एपिसोड के बाद (शर्म लगना</a:t>
            </a:r>
            <a:r>
              <a:rPr lang="en-US" altLang="de-DE" sz="2000" dirty="0">
                <a:solidFill>
                  <a:srgbClr val="333333"/>
                </a:solidFill>
              </a:rPr>
              <a:t>, </a:t>
            </a:r>
            <a:r>
              <a:rPr lang="hi-IN" altLang="de-DE" sz="2000" dirty="0">
                <a:solidFill>
                  <a:srgbClr val="333333"/>
                </a:solidFill>
              </a:rPr>
              <a:t>दोस्तों के मुंह मोड़ने का भय).</a:t>
            </a:r>
            <a:endParaRPr lang="en-US" altLang="de-DE" sz="2000" dirty="0">
              <a:solidFill>
                <a:srgbClr val="333333"/>
              </a:solidFill>
            </a:endParaRPr>
          </a:p>
        </p:txBody>
      </p:sp>
      <p:sp>
        <p:nvSpPr>
          <p:cNvPr id="6" name="Footer Placeholder 5"/>
          <p:cNvSpPr>
            <a:spLocks noGrp="1"/>
          </p:cNvSpPr>
          <p:nvPr>
            <p:ph type="ftr" sz="quarter" idx="11"/>
          </p:nvPr>
        </p:nvSpPr>
        <p:spPr/>
        <p:txBody>
          <a:bodyPr/>
          <a:lstStyle/>
          <a:p>
            <a:pPr>
              <a:defRPr/>
            </a:pPr>
            <a:r>
              <a:rPr lang="hi-IN">
                <a:latin typeface="+mn-lt"/>
              </a:rPr>
              <a:t>मेटाकौगनिनटभ प्रनिक्षण 8 – आत्मविश्वास तथा मनोदश</a:t>
            </a:r>
            <a:endParaRPr lang="de-DE">
              <a:latin typeface="+mn-lt"/>
            </a:endParaRPr>
          </a:p>
        </p:txBody>
      </p:sp>
      <p:sp>
        <p:nvSpPr>
          <p:cNvPr id="7" name="Slide Number Placeholder 6"/>
          <p:cNvSpPr>
            <a:spLocks noGrp="1"/>
          </p:cNvSpPr>
          <p:nvPr>
            <p:ph type="sldNum" sz="quarter" idx="12"/>
          </p:nvPr>
        </p:nvSpPr>
        <p:spPr/>
        <p:txBody>
          <a:bodyPr/>
          <a:lstStyle/>
          <a:p>
            <a:fld id="{DEDBE2DC-AB17-457C-83B3-F52DDBB1AF31}" type="slidenum">
              <a:rPr lang="de-DE" altLang="de-DE" smtClean="0">
                <a:latin typeface="+mn-lt"/>
              </a:rPr>
              <a:pPr/>
              <a:t>50</a:t>
            </a:fld>
            <a:endParaRPr lang="de-DE" altLang="de-DE">
              <a:latin typeface="+mn-lt"/>
            </a:endParaRPr>
          </a:p>
        </p:txBody>
      </p:sp>
    </p:spTree>
    <p:extLst>
      <p:ext uri="{BB962C8B-B14F-4D97-AF65-F5344CB8AC3E}">
        <p14:creationId xmlns:p14="http://schemas.microsoft.com/office/powerpoint/2010/main" val="373889567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मनोविकार से इसका क्या सम्बन्ध है?</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i-IN" altLang="de-DE" sz="2000" dirty="0">
                <a:solidFill>
                  <a:srgbClr val="333333"/>
                </a:solidFill>
              </a:rPr>
              <a:t>मनोविकार से पीड़ित अनेक लोगों में निम्न आत्म-सम्मान देखा जाता है</a:t>
            </a:r>
            <a:r>
              <a:rPr lang="en-US" altLang="de-DE" sz="2000" dirty="0">
                <a:solidFill>
                  <a:srgbClr val="333333"/>
                </a:solidFill>
              </a:rPr>
              <a:t>, </a:t>
            </a:r>
            <a:r>
              <a:rPr lang="hi-IN" altLang="de-DE" sz="2000" dirty="0">
                <a:solidFill>
                  <a:srgbClr val="333333"/>
                </a:solidFill>
              </a:rPr>
              <a:t>खासकर मनोविकार के एपिसोड के बाद (शर्म लगना</a:t>
            </a:r>
            <a:r>
              <a:rPr lang="en-US" altLang="de-DE" sz="2000" dirty="0">
                <a:solidFill>
                  <a:srgbClr val="333333"/>
                </a:solidFill>
              </a:rPr>
              <a:t>, </a:t>
            </a:r>
            <a:r>
              <a:rPr lang="hi-IN" altLang="de-DE" sz="2000" dirty="0">
                <a:solidFill>
                  <a:srgbClr val="333333"/>
                </a:solidFill>
              </a:rPr>
              <a:t>दोस्तों के मुंह मोड़ने का भय).</a:t>
            </a:r>
            <a:endParaRPr lang="en-US" altLang="de-DE" sz="2000" dirty="0">
              <a:solidFill>
                <a:srgbClr val="333333"/>
              </a:solidFill>
            </a:endParaRPr>
          </a:p>
          <a:p>
            <a:pPr lvl="0" defTabSz="914400" fontAlgn="base">
              <a:lnSpc>
                <a:spcPct val="100000"/>
              </a:lnSpc>
              <a:spcBef>
                <a:spcPts val="1200"/>
              </a:spcBef>
            </a:pPr>
            <a:r>
              <a:rPr lang="hi-IN" altLang="de-DE" sz="2000" dirty="0">
                <a:solidFill>
                  <a:srgbClr val="333333"/>
                </a:solidFill>
              </a:rPr>
              <a:t>मनोविकार के दौरान भय के अलावा लोग दुसरे संवेगों का भी प्रदर्शन कर अकते हैं</a:t>
            </a:r>
            <a:r>
              <a:rPr lang="en-US" altLang="de-DE" sz="2000" dirty="0">
                <a:solidFill>
                  <a:srgbClr val="333333"/>
                </a:solidFill>
              </a:rPr>
              <a:t>, </a:t>
            </a:r>
            <a:r>
              <a:rPr lang="hi-IN" altLang="de-DE" sz="2000" dirty="0">
                <a:solidFill>
                  <a:srgbClr val="333333"/>
                </a:solidFill>
              </a:rPr>
              <a:t>जैसे:</a:t>
            </a:r>
          </a:p>
          <a:p>
            <a:pPr marL="342900" lvl="0" indent="-342900" defTabSz="914400" fontAlgn="base">
              <a:lnSpc>
                <a:spcPct val="100000"/>
              </a:lnSpc>
              <a:spcBef>
                <a:spcPts val="1200"/>
              </a:spcBef>
              <a:buClr>
                <a:srgbClr val="333333"/>
              </a:buClr>
              <a:buFont typeface="WingDings"/>
              <a:buChar char=""/>
            </a:pPr>
            <a:r>
              <a:rPr lang="hi-IN" altLang="de-DE" sz="2000">
                <a:solidFill>
                  <a:srgbClr val="004992"/>
                </a:solidFill>
              </a:rPr>
              <a:t>उत्तेजना (“कुछ </a:t>
            </a:r>
            <a:r>
              <a:rPr lang="hi-IN" altLang="de-DE" sz="2000" dirty="0">
                <a:solidFill>
                  <a:srgbClr val="004992"/>
                </a:solidFill>
              </a:rPr>
              <a:t>तो सचमुच हो </a:t>
            </a:r>
            <a:r>
              <a:rPr lang="hi-IN" altLang="de-DE" sz="2000">
                <a:solidFill>
                  <a:srgbClr val="004992"/>
                </a:solidFill>
              </a:rPr>
              <a:t>रहा है”)</a:t>
            </a:r>
            <a:endParaRPr lang="hi-IN" altLang="de-DE" sz="2000" dirty="0">
              <a:solidFill>
                <a:srgbClr val="004992"/>
              </a:solidFill>
            </a:endParaRPr>
          </a:p>
          <a:p>
            <a:pPr marL="342900" lvl="0" indent="-342900" defTabSz="914400" fontAlgn="base">
              <a:lnSpc>
                <a:spcPct val="100000"/>
              </a:lnSpc>
              <a:spcBef>
                <a:spcPts val="1200"/>
              </a:spcBef>
              <a:buClr>
                <a:srgbClr val="333333"/>
              </a:buClr>
              <a:buFont typeface="WingDings"/>
              <a:buChar char=""/>
            </a:pPr>
            <a:r>
              <a:rPr lang="hi-IN" altLang="de-DE" sz="2000" dirty="0">
                <a:solidFill>
                  <a:srgbClr val="004992"/>
                </a:solidFill>
              </a:rPr>
              <a:t>लक्ष्य का भाव (मैं महत्वपूर्ण हूँ</a:t>
            </a:r>
            <a:r>
              <a:rPr lang="en-US" altLang="de-DE" sz="2000" dirty="0">
                <a:solidFill>
                  <a:srgbClr val="004992"/>
                </a:solidFill>
              </a:rPr>
              <a:t>, </a:t>
            </a:r>
            <a:r>
              <a:rPr lang="hi-IN" altLang="de-DE" sz="2000" dirty="0">
                <a:solidFill>
                  <a:srgbClr val="004992"/>
                </a:solidFill>
              </a:rPr>
              <a:t>मिसन को पूरा करना है)</a:t>
            </a:r>
          </a:p>
        </p:txBody>
      </p:sp>
      <p:sp>
        <p:nvSpPr>
          <p:cNvPr id="6" name="Footer Placeholder 5"/>
          <p:cNvSpPr>
            <a:spLocks noGrp="1"/>
          </p:cNvSpPr>
          <p:nvPr>
            <p:ph type="ftr" sz="quarter" idx="11"/>
          </p:nvPr>
        </p:nvSpPr>
        <p:spPr/>
        <p:txBody>
          <a:bodyPr/>
          <a:lstStyle/>
          <a:p>
            <a:pPr>
              <a:defRPr/>
            </a:pPr>
            <a:r>
              <a:rPr lang="hi-IN">
                <a:latin typeface="+mn-lt"/>
              </a:rPr>
              <a:t>मेटाकौगनिनटभ प्रनिक्षण 8 – आत्मविश्वास तथा मनोदश</a:t>
            </a:r>
            <a:endParaRPr lang="de-DE">
              <a:latin typeface="+mn-lt"/>
            </a:endParaRPr>
          </a:p>
        </p:txBody>
      </p:sp>
      <p:sp>
        <p:nvSpPr>
          <p:cNvPr id="7" name="Slide Number Placeholder 6"/>
          <p:cNvSpPr>
            <a:spLocks noGrp="1"/>
          </p:cNvSpPr>
          <p:nvPr>
            <p:ph type="sldNum" sz="quarter" idx="12"/>
          </p:nvPr>
        </p:nvSpPr>
        <p:spPr/>
        <p:txBody>
          <a:bodyPr/>
          <a:lstStyle/>
          <a:p>
            <a:fld id="{DEDBE2DC-AB17-457C-83B3-F52DDBB1AF31}" type="slidenum">
              <a:rPr lang="de-DE" altLang="de-DE" smtClean="0">
                <a:latin typeface="+mn-lt"/>
              </a:rPr>
              <a:pPr/>
              <a:t>51</a:t>
            </a:fld>
            <a:endParaRPr lang="de-DE" altLang="de-DE">
              <a:latin typeface="+mn-lt"/>
            </a:endParaRPr>
          </a:p>
        </p:txBody>
      </p:sp>
    </p:spTree>
    <p:extLst>
      <p:ext uri="{BB962C8B-B14F-4D97-AF65-F5344CB8AC3E}">
        <p14:creationId xmlns:p14="http://schemas.microsoft.com/office/powerpoint/2010/main" val="190806121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मनोविकार से इसका क्या सम्बन्ध है?</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i-IN" altLang="de-DE" sz="2000" dirty="0">
                <a:solidFill>
                  <a:srgbClr val="333333"/>
                </a:solidFill>
              </a:rPr>
              <a:t>मनोविकार से पीड़ित अनेक लोगों में निम्न आत्म-सम्मान देखा जाता है</a:t>
            </a:r>
            <a:r>
              <a:rPr lang="en-US" altLang="de-DE" sz="2000" dirty="0">
                <a:solidFill>
                  <a:srgbClr val="333333"/>
                </a:solidFill>
              </a:rPr>
              <a:t>, </a:t>
            </a:r>
            <a:r>
              <a:rPr lang="hi-IN" altLang="de-DE" sz="2000" dirty="0">
                <a:solidFill>
                  <a:srgbClr val="333333"/>
                </a:solidFill>
              </a:rPr>
              <a:t>खासकर मनोविकार के एपिसोड के बाद (शर्म लगना</a:t>
            </a:r>
            <a:r>
              <a:rPr lang="en-US" altLang="de-DE" sz="2000" dirty="0">
                <a:solidFill>
                  <a:srgbClr val="333333"/>
                </a:solidFill>
              </a:rPr>
              <a:t>, </a:t>
            </a:r>
            <a:r>
              <a:rPr lang="hi-IN" altLang="de-DE" sz="2000" dirty="0">
                <a:solidFill>
                  <a:srgbClr val="333333"/>
                </a:solidFill>
              </a:rPr>
              <a:t>दोस्तों के मुंह मोड़ने का भय).</a:t>
            </a:r>
            <a:endParaRPr lang="en-US" altLang="de-DE" sz="2000" dirty="0">
              <a:solidFill>
                <a:srgbClr val="333333"/>
              </a:solidFill>
            </a:endParaRPr>
          </a:p>
          <a:p>
            <a:pPr lvl="0" defTabSz="914400" fontAlgn="base">
              <a:lnSpc>
                <a:spcPct val="100000"/>
              </a:lnSpc>
              <a:spcBef>
                <a:spcPts val="1200"/>
              </a:spcBef>
            </a:pPr>
            <a:r>
              <a:rPr lang="hi-IN" altLang="de-DE" sz="2000" dirty="0">
                <a:solidFill>
                  <a:srgbClr val="333333"/>
                </a:solidFill>
              </a:rPr>
              <a:t>मनोविकार के दौरान भय के अलावा लोग दुसरे संवेगों का भी प्रदर्शन कर अकते हैं</a:t>
            </a:r>
            <a:r>
              <a:rPr lang="en-US" altLang="de-DE" sz="2000" dirty="0">
                <a:solidFill>
                  <a:srgbClr val="333333"/>
                </a:solidFill>
              </a:rPr>
              <a:t>, </a:t>
            </a:r>
            <a:r>
              <a:rPr lang="hi-IN" altLang="de-DE" sz="2000" dirty="0">
                <a:solidFill>
                  <a:srgbClr val="333333"/>
                </a:solidFill>
              </a:rPr>
              <a:t>जैसे:</a:t>
            </a:r>
          </a:p>
          <a:p>
            <a:pPr marL="342900" lvl="0" indent="-342900" defTabSz="914400" fontAlgn="base">
              <a:lnSpc>
                <a:spcPct val="100000"/>
              </a:lnSpc>
              <a:spcBef>
                <a:spcPts val="1200"/>
              </a:spcBef>
              <a:buClr>
                <a:srgbClr val="333333"/>
              </a:buClr>
              <a:buFont typeface="WingDings"/>
              <a:buChar char=""/>
            </a:pPr>
            <a:r>
              <a:rPr lang="hi-IN" altLang="de-DE" sz="2000">
                <a:solidFill>
                  <a:srgbClr val="004992"/>
                </a:solidFill>
              </a:rPr>
              <a:t>उत्तेजना (“कुछ </a:t>
            </a:r>
            <a:r>
              <a:rPr lang="hi-IN" altLang="de-DE" sz="2000" dirty="0">
                <a:solidFill>
                  <a:srgbClr val="004992"/>
                </a:solidFill>
              </a:rPr>
              <a:t>तो सचमुच हो </a:t>
            </a:r>
            <a:r>
              <a:rPr lang="hi-IN" altLang="de-DE" sz="2000">
                <a:solidFill>
                  <a:srgbClr val="004992"/>
                </a:solidFill>
              </a:rPr>
              <a:t>रहा है”)</a:t>
            </a:r>
            <a:endParaRPr lang="hi-IN" altLang="de-DE" sz="2000" dirty="0">
              <a:solidFill>
                <a:srgbClr val="004992"/>
              </a:solidFill>
            </a:endParaRPr>
          </a:p>
          <a:p>
            <a:pPr marL="342900" lvl="0" indent="-342900" defTabSz="914400" fontAlgn="base">
              <a:lnSpc>
                <a:spcPct val="100000"/>
              </a:lnSpc>
              <a:spcBef>
                <a:spcPts val="1200"/>
              </a:spcBef>
              <a:buClr>
                <a:srgbClr val="333333"/>
              </a:buClr>
              <a:buFont typeface="WingDings"/>
              <a:buChar char=""/>
            </a:pPr>
            <a:r>
              <a:rPr lang="hi-IN" altLang="de-DE" sz="2000" dirty="0">
                <a:solidFill>
                  <a:srgbClr val="004992"/>
                </a:solidFill>
              </a:rPr>
              <a:t>लक्ष्य का भाव (मैं महत्वपूर्ण हूँ</a:t>
            </a:r>
            <a:r>
              <a:rPr lang="en-US" altLang="de-DE" sz="2000" dirty="0">
                <a:solidFill>
                  <a:srgbClr val="004992"/>
                </a:solidFill>
              </a:rPr>
              <a:t>, </a:t>
            </a:r>
            <a:r>
              <a:rPr lang="hi-IN" altLang="de-DE" sz="2000" dirty="0">
                <a:solidFill>
                  <a:srgbClr val="004992"/>
                </a:solidFill>
              </a:rPr>
              <a:t>मिसन को पूरा करना है)</a:t>
            </a:r>
          </a:p>
          <a:p>
            <a:pPr lvl="0" defTabSz="914400" fontAlgn="base">
              <a:lnSpc>
                <a:spcPct val="100000"/>
              </a:lnSpc>
              <a:spcBef>
                <a:spcPts val="1200"/>
              </a:spcBef>
            </a:pPr>
            <a:r>
              <a:rPr lang="hi-IN" altLang="de-DE" sz="2000" dirty="0">
                <a:solidFill>
                  <a:srgbClr val="004992"/>
                </a:solidFill>
              </a:rPr>
              <a:t>उदाहरण: </a:t>
            </a:r>
            <a:r>
              <a:rPr lang="hi-IN" altLang="de-DE" sz="2000" dirty="0">
                <a:solidFill>
                  <a:srgbClr val="333333"/>
                </a:solidFill>
              </a:rPr>
              <a:t>रमेश को लगता है की सी. आइ. डी. उसके पीछे पड़ा है. वह जब कम से लौटता है तो एक ही आदमी तीन दिनों से उसके बस पर एक स्थान से चढ़ता है.</a:t>
            </a:r>
          </a:p>
          <a:p>
            <a:pPr lvl="0" defTabSz="914400" fontAlgn="base">
              <a:lnSpc>
                <a:spcPct val="100000"/>
              </a:lnSpc>
              <a:spcBef>
                <a:spcPts val="1200"/>
              </a:spcBef>
            </a:pPr>
            <a:r>
              <a:rPr lang="hi-IN" altLang="de-DE" sz="2000" dirty="0">
                <a:solidFill>
                  <a:srgbClr val="004992"/>
                </a:solidFill>
              </a:rPr>
              <a:t>भाव: </a:t>
            </a:r>
            <a:r>
              <a:rPr lang="hi-IN" altLang="de-DE" sz="2000" dirty="0">
                <a:solidFill>
                  <a:srgbClr val="333333"/>
                </a:solidFill>
              </a:rPr>
              <a:t>भय तथा चिंता.</a:t>
            </a:r>
          </a:p>
          <a:p>
            <a:pPr lvl="0" defTabSz="914400" fontAlgn="base">
              <a:lnSpc>
                <a:spcPct val="100000"/>
              </a:lnSpc>
              <a:spcBef>
                <a:spcPts val="1200"/>
              </a:spcBef>
            </a:pPr>
            <a:r>
              <a:rPr lang="hi-IN" altLang="de-DE" sz="2000" dirty="0">
                <a:solidFill>
                  <a:srgbClr val="004992"/>
                </a:solidFill>
              </a:rPr>
              <a:t>लेकिन: </a:t>
            </a:r>
            <a:r>
              <a:rPr lang="hi-IN" altLang="de-DE" sz="2000" dirty="0">
                <a:solidFill>
                  <a:srgbClr val="333333"/>
                </a:solidFill>
              </a:rPr>
              <a:t>यह सिर्फ एक संयोग हो सकता है! संभवतः</a:t>
            </a:r>
            <a:r>
              <a:rPr lang="en-US" altLang="de-DE" sz="2000" dirty="0">
                <a:solidFill>
                  <a:srgbClr val="333333"/>
                </a:solidFill>
              </a:rPr>
              <a:t>, </a:t>
            </a:r>
            <a:r>
              <a:rPr lang="hi-IN" altLang="de-DE" sz="2000" dirty="0">
                <a:solidFill>
                  <a:srgbClr val="333333"/>
                </a:solidFill>
              </a:rPr>
              <a:t>दोनों लोग एक ही बस में अपने डेली रूटीन के कारण एक ही बस पर चढ़ते हैं.</a:t>
            </a:r>
            <a:endParaRPr lang="en-US" sz="2000" dirty="0">
              <a:solidFill>
                <a:srgbClr val="333333"/>
              </a:solidFill>
            </a:endParaRPr>
          </a:p>
        </p:txBody>
      </p:sp>
      <p:sp>
        <p:nvSpPr>
          <p:cNvPr id="6" name="Footer Placeholder 5"/>
          <p:cNvSpPr>
            <a:spLocks noGrp="1"/>
          </p:cNvSpPr>
          <p:nvPr>
            <p:ph type="ftr" sz="quarter" idx="11"/>
          </p:nvPr>
        </p:nvSpPr>
        <p:spPr/>
        <p:txBody>
          <a:bodyPr/>
          <a:lstStyle/>
          <a:p>
            <a:pPr>
              <a:defRPr/>
            </a:pPr>
            <a:r>
              <a:rPr lang="hi-IN">
                <a:latin typeface="+mn-lt"/>
              </a:rPr>
              <a:t>मेटाकौगनिनटभ प्रनिक्षण 8 – आत्मविश्वास तथा मनोदश</a:t>
            </a:r>
            <a:endParaRPr lang="de-DE">
              <a:latin typeface="+mn-lt"/>
            </a:endParaRPr>
          </a:p>
        </p:txBody>
      </p:sp>
      <p:sp>
        <p:nvSpPr>
          <p:cNvPr id="7" name="Slide Number Placeholder 6"/>
          <p:cNvSpPr>
            <a:spLocks noGrp="1"/>
          </p:cNvSpPr>
          <p:nvPr>
            <p:ph type="sldNum" sz="quarter" idx="12"/>
          </p:nvPr>
        </p:nvSpPr>
        <p:spPr/>
        <p:txBody>
          <a:bodyPr/>
          <a:lstStyle/>
          <a:p>
            <a:fld id="{DEDBE2DC-AB17-457C-83B3-F52DDBB1AF31}" type="slidenum">
              <a:rPr lang="de-DE" altLang="de-DE" smtClean="0">
                <a:latin typeface="+mn-lt"/>
              </a:rPr>
              <a:pPr/>
              <a:t>52</a:t>
            </a:fld>
            <a:endParaRPr lang="de-DE" altLang="de-DE">
              <a:latin typeface="+mn-lt"/>
            </a:endParaRPr>
          </a:p>
        </p:txBody>
      </p:sp>
    </p:spTree>
    <p:extLst>
      <p:ext uri="{BB962C8B-B14F-4D97-AF65-F5344CB8AC3E}">
        <p14:creationId xmlns:p14="http://schemas.microsoft.com/office/powerpoint/2010/main" val="256794748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hi-IN" altLang="ko-KR" sz="3600" dirty="0">
                <a:latin typeface="+mn-lt"/>
                <a:ea typeface="+mn-ea"/>
                <a:cs typeface="+mn-cs"/>
              </a:rPr>
              <a:t>ध्यान देने के लिए आपका धन्यवाद!</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hi-IN" altLang="ko-KR" i="1" dirty="0">
                <a:solidFill>
                  <a:srgbClr val="004992"/>
                </a:solidFill>
              </a:rPr>
              <a:t>प्रशिक्षकों के लिए</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hi-IN" altLang="ko-KR" dirty="0">
                <a:solidFill>
                  <a:srgbClr val="004992"/>
                </a:solidFill>
              </a:rPr>
              <a:t>कृपया वर्कशीट हाथ करें। हमारे ऐप </a:t>
            </a:r>
            <a:r>
              <a:rPr lang="en-US" altLang="ko-KR" dirty="0">
                <a:solidFill>
                  <a:srgbClr val="004992"/>
                </a:solidFill>
              </a:rPr>
              <a:t>COGITO (</a:t>
            </a:r>
            <a:r>
              <a:rPr lang="hi-IN" altLang="ko-KR" dirty="0">
                <a:solidFill>
                  <a:srgbClr val="004992"/>
                </a:solidFill>
              </a:rPr>
              <a:t>मुफ्त डाउनलोड) का परिचय दें।</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b="0" spc="-10" dirty="0">
                <a:solidFill>
                  <a:srgbClr val="333333"/>
                </a:solidFill>
              </a:rPr>
              <a:t>www.uke.de/mct_app</a:t>
            </a:r>
            <a:endParaRPr lang="de-DE" b="0" dirty="0">
              <a:solidFill>
                <a:srgbClr val="333333"/>
              </a:solidFill>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7" name="Footer Placeholder 6"/>
          <p:cNvSpPr>
            <a:spLocks noGrp="1"/>
          </p:cNvSpPr>
          <p:nvPr>
            <p:ph type="ftr" sz="quarter" idx="11"/>
          </p:nvPr>
        </p:nvSpPr>
        <p:spPr/>
        <p:txBody>
          <a:bodyPr/>
          <a:lstStyle/>
          <a:p>
            <a:pPr>
              <a:defRPr/>
            </a:pPr>
            <a:r>
              <a:rPr lang="hi-IN">
                <a:latin typeface="+mn-lt"/>
              </a:rPr>
              <a:t>मेटाकौगनिनटभ प्रनिक्षण 8 – आत्मविश्वास तथा मनोदश</a:t>
            </a:r>
            <a:endParaRPr lang="de-DE">
              <a:latin typeface="+mn-lt"/>
            </a:endParaRPr>
          </a:p>
        </p:txBody>
      </p:sp>
      <p:sp>
        <p:nvSpPr>
          <p:cNvPr id="8" name="Slide Number Placeholder 7"/>
          <p:cNvSpPr>
            <a:spLocks noGrp="1"/>
          </p:cNvSpPr>
          <p:nvPr>
            <p:ph type="sldNum" sz="quarter" idx="12"/>
          </p:nvPr>
        </p:nvSpPr>
        <p:spPr/>
        <p:txBody>
          <a:bodyPr/>
          <a:lstStyle/>
          <a:p>
            <a:fld id="{DEDBE2DC-AB17-457C-83B3-F52DDBB1AF31}" type="slidenum">
              <a:rPr lang="de-DE" altLang="de-DE" smtClean="0">
                <a:latin typeface="+mn-lt"/>
              </a:rPr>
              <a:pPr/>
              <a:t>53</a:t>
            </a:fld>
            <a:endParaRPr lang="de-DE" altLang="de-DE">
              <a:latin typeface="+mn-lt"/>
            </a:endParaRPr>
          </a:p>
        </p:txBody>
      </p:sp>
    </p:spTree>
    <p:extLst>
      <p:ext uri="{BB962C8B-B14F-4D97-AF65-F5344CB8AC3E}">
        <p14:creationId xmlns:p14="http://schemas.microsoft.com/office/powerpoint/2010/main" val="105379436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4048843166"/>
              </p:ext>
            </p:extLst>
          </p:nvPr>
        </p:nvGraphicFramePr>
        <p:xfrm>
          <a:off x="408954" y="2011680"/>
          <a:ext cx="11375999" cy="445008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Fotograf/Künstler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lonesome:cycler</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flickr</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It rained for weeks</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CC</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Dark clouds/dunkle Wolken</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mn-lt"/>
                          <a:ea typeface="+mn-ea"/>
                          <a:cs typeface="+mn-cs"/>
                        </a:rPr>
                        <a:t>Littledan77</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flickr</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mn-lt"/>
                          <a:ea typeface="+mn-ea"/>
                          <a:cs typeface="+mn-cs"/>
                        </a:rPr>
                        <a:t>Dispair</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CC</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I was born that way…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/Ich bin halt so geboren....</a:t>
                      </a:r>
                      <a:endParaRPr kumimoji="0" lang="de-DE" altLang="de-DE" sz="1000" b="0" i="0" u="none" strike="noStrike" cap="none" normalizeH="0" baseline="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Viciarg</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http://viciarg.deviantart.com/</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bare</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PP (only for use in MCT/ausschließlich für die Verwendung im MKT)</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Psychosis &amp; Depression/Psychose &amp; Depression</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mn-lt"/>
                          <a:ea typeface="+mn-ea"/>
                          <a:cs typeface="+mn-cs"/>
                        </a:rPr>
                        <a:t>C♥rm3n </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flickr</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mn-lt"/>
                          <a:ea typeface="+mn-ea"/>
                          <a:cs typeface="+mn-cs"/>
                        </a:rPr>
                        <a:t>yourewonderingandthinking</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CC</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Brooding/Grübeln</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Lady-bug</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flickr</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Kaleidoscope Mosaic</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CC</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Mosaic/</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Mosaik</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Bold&amp;Blond </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flickr</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Ride on</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CC</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Tunnel/Tunnel</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Felipe Morin</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flickr</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The Prison •.</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CC</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Person in the eye/Person im Auge</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Oldmaison</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flickr</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Big thumbs Up </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CC</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Thumbs up/Daumen hoch</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Oldmaison</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flickr.</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altLang="de-DE" sz="1000" b="0" i="0" u="none" strike="noStrike" cap="none" normalizeH="0" baseline="0">
                          <a:ln>
                            <a:noFill/>
                          </a:ln>
                          <a:solidFill>
                            <a:srgbClr val="333333"/>
                          </a:solidFill>
                          <a:effectLst/>
                          <a:latin typeface="+mn-lt"/>
                          <a:ea typeface="+mn-ea"/>
                          <a:cs typeface="+mn-cs"/>
                        </a:rPr>
                        <a:t>Complaints thumbs down-784494</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CC</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mn-lt"/>
                          <a:ea typeface="+mn-ea"/>
                          <a:cs typeface="+mn-cs"/>
                        </a:rPr>
                        <a:t>Thumbs down/Daumen runter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5" name="Footer Placeholder 4"/>
          <p:cNvSpPr>
            <a:spLocks noGrp="1"/>
          </p:cNvSpPr>
          <p:nvPr>
            <p:ph type="ftr" sz="quarter" idx="11"/>
          </p:nvPr>
        </p:nvSpPr>
        <p:spPr/>
        <p:txBody>
          <a:bodyPr/>
          <a:lstStyle/>
          <a:p>
            <a:pPr>
              <a:defRPr/>
            </a:pPr>
            <a:r>
              <a:rPr lang="hi-IN">
                <a:latin typeface="+mn-lt"/>
              </a:rPr>
              <a:t>मेटाकौगनिनटभ प्रनिक्षण 8 – आत्मविश्वास तथा मनोदश</a:t>
            </a:r>
            <a:endParaRPr lang="de-DE">
              <a:latin typeface="+mn-lt"/>
            </a:endParaRPr>
          </a:p>
        </p:txBody>
      </p:sp>
      <p:sp>
        <p:nvSpPr>
          <p:cNvPr id="7" name="Slide Number Placeholder 6"/>
          <p:cNvSpPr>
            <a:spLocks noGrp="1"/>
          </p:cNvSpPr>
          <p:nvPr>
            <p:ph type="sldNum" sz="quarter" idx="12"/>
          </p:nvPr>
        </p:nvSpPr>
        <p:spPr/>
        <p:txBody>
          <a:bodyPr/>
          <a:lstStyle/>
          <a:p>
            <a:fld id="{8614E2B5-4D09-48ED-98D6-8B2DDB8361B6}" type="slidenum">
              <a:rPr lang="de-DE" altLang="de-DE" smtClean="0">
                <a:latin typeface="+mn-lt"/>
              </a:rPr>
              <a:pPr/>
              <a:t>54</a:t>
            </a:fld>
            <a:endParaRPr lang="de-DE" altLang="de-DE">
              <a:latin typeface="+mn-lt"/>
            </a:endParaRPr>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n-lt"/>
                <a:cs typeface="+mn-cs"/>
              </a:rPr>
              <a:t>A full list can be obtained via </a:t>
            </a:r>
            <a:r>
              <a:rPr lang="de-DE" altLang="de-DE" sz="1200" b="0" u="sng" dirty="0">
                <a:solidFill>
                  <a:srgbClr val="333333"/>
                </a:solidFill>
                <a:latin typeface="+mn-lt"/>
                <a:cs typeface="+mn-cs"/>
              </a:rPr>
              <a:t>www.uke.de/mct</a:t>
            </a:r>
            <a:r>
              <a:rPr lang="de-DE" altLang="de-DE" sz="1200" b="0" dirty="0">
                <a:solidFill>
                  <a:srgbClr val="333333"/>
                </a:solidFill>
                <a:latin typeface="+mn-lt"/>
                <a:cs typeface="+mn-cs"/>
              </a:rPr>
              <a:t>. </a:t>
            </a:r>
            <a:r>
              <a:rPr lang="en-GB" altLang="de-DE" sz="1200" b="0" dirty="0">
                <a:solidFill>
                  <a:srgbClr val="333333"/>
                </a:solidFill>
                <a:latin typeface="+mn-lt"/>
                <a:cs typeface="+mn-cs"/>
              </a:rPr>
              <a:t>If we have involuntarily breached copyright, please</a:t>
            </a:r>
            <a:r>
              <a:rPr lang="de-DE" altLang="de-DE" sz="1200" b="0" dirty="0">
                <a:solidFill>
                  <a:srgbClr val="333333"/>
                </a:solidFill>
                <a:latin typeface="+mn-lt"/>
                <a:cs typeface="+mn-cs"/>
              </a:rPr>
              <a:t> accept our apologies. In this case, we kindly ask creators for their</a:t>
            </a:r>
            <a:r>
              <a:rPr lang="en-GB" altLang="de-DE" sz="1200" b="0" dirty="0">
                <a:solidFill>
                  <a:srgbClr val="333333"/>
                </a:solidFill>
                <a:latin typeface="+mn-lt"/>
                <a:cs typeface="+mn-cs"/>
              </a:rPr>
              <a:t> permission to use their work under </a:t>
            </a:r>
            <a:r>
              <a:rPr lang="en-GB" altLang="de-DE" sz="1200" b="0">
                <a:solidFill>
                  <a:srgbClr val="333333"/>
                </a:solidFill>
                <a:latin typeface="+mn-lt"/>
                <a:cs typeface="+mn-cs"/>
              </a:rPr>
              <a:t>the “fair use” </a:t>
            </a:r>
            <a:r>
              <a:rPr lang="en-GB" altLang="de-DE" sz="1200" b="0" dirty="0">
                <a:solidFill>
                  <a:srgbClr val="333333"/>
                </a:solidFill>
                <a:latin typeface="+mn-lt"/>
                <a:cs typeface="+mn-cs"/>
              </a:rPr>
              <a:t>policy.</a:t>
            </a:r>
            <a:br>
              <a:rPr lang="de-DE" altLang="de-DE" sz="1200" b="0" dirty="0">
                <a:solidFill>
                  <a:srgbClr val="333333"/>
                </a:solidFill>
                <a:latin typeface="+mn-lt"/>
                <a:cs typeface="+mn-cs"/>
              </a:rPr>
            </a:br>
            <a:r>
              <a:rPr lang="de-DE" altLang="de-DE" sz="1200" b="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n-lt"/>
                <a:cs typeface="+mn-cs"/>
              </a:rPr>
              <a:t>www.uke.de/mkt</a:t>
            </a:r>
            <a:r>
              <a:rPr lang="de-DE" altLang="de-DE" sz="1200" b="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2094905758"/>
              </p:ext>
            </p:extLst>
          </p:nvPr>
        </p:nvGraphicFramePr>
        <p:xfrm>
          <a:off x="408954" y="2011680"/>
          <a:ext cx="11375999" cy="350520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Fotograf/Künstler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LunaDiRimmel</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flickr</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Panic room.</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Panic/Panik</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Tarnishedrose</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flickr</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 Coulrophobia VII ::</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CC</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mn-lt"/>
                          <a:ea typeface="+mn-ea"/>
                          <a:cs typeface="+mn-cs"/>
                        </a:rPr>
                        <a:t>Fear of clowns/Angst vor Clown</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exfordy</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Addo Elephant National</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Park</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Elephant/Elefant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furryscaly</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Fierce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Leopard behind fence/ Leopard hinter Zaun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Oldmaison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Barbie@2</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Barbie/Barbie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c.a.muller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JUMPING</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Jumping/Springen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GreyArea</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Smiley Face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Smiley</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5" name="Footer Placeholder 4"/>
          <p:cNvSpPr>
            <a:spLocks noGrp="1"/>
          </p:cNvSpPr>
          <p:nvPr>
            <p:ph type="ftr" sz="quarter" idx="11"/>
          </p:nvPr>
        </p:nvSpPr>
        <p:spPr/>
        <p:txBody>
          <a:bodyPr/>
          <a:lstStyle/>
          <a:p>
            <a:pPr>
              <a:defRPr/>
            </a:pPr>
            <a:r>
              <a:rPr lang="hi-IN">
                <a:latin typeface="+mn-lt"/>
              </a:rPr>
              <a:t>मेटाकौगनिनटभ प्रनिक्षण 8 – आत्मविश्वास तथा मनोदश</a:t>
            </a:r>
            <a:endParaRPr lang="de-DE">
              <a:latin typeface="+mn-lt"/>
            </a:endParaRPr>
          </a:p>
        </p:txBody>
      </p:sp>
      <p:sp>
        <p:nvSpPr>
          <p:cNvPr id="7" name="Slide Number Placeholder 6"/>
          <p:cNvSpPr>
            <a:spLocks noGrp="1"/>
          </p:cNvSpPr>
          <p:nvPr>
            <p:ph type="sldNum" sz="quarter" idx="12"/>
          </p:nvPr>
        </p:nvSpPr>
        <p:spPr/>
        <p:txBody>
          <a:bodyPr/>
          <a:lstStyle/>
          <a:p>
            <a:fld id="{8614E2B5-4D09-48ED-98D6-8B2DDB8361B6}" type="slidenum">
              <a:rPr lang="de-DE" altLang="de-DE" smtClean="0">
                <a:latin typeface="+mn-lt"/>
              </a:rPr>
              <a:pPr/>
              <a:t>55</a:t>
            </a:fld>
            <a:endParaRPr lang="de-DE" altLang="de-DE">
              <a:latin typeface="+mn-lt"/>
            </a:endParaRPr>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n-lt"/>
                <a:cs typeface="+mn-cs"/>
              </a:rPr>
              <a:t>A full list can be obtained via </a:t>
            </a:r>
            <a:r>
              <a:rPr lang="de-DE" altLang="de-DE" sz="1200" b="0" u="sng" dirty="0">
                <a:solidFill>
                  <a:srgbClr val="333333"/>
                </a:solidFill>
                <a:latin typeface="+mn-lt"/>
                <a:cs typeface="+mn-cs"/>
              </a:rPr>
              <a:t>www.uke.de/mct</a:t>
            </a:r>
            <a:r>
              <a:rPr lang="de-DE" altLang="de-DE" sz="1200" b="0" dirty="0">
                <a:solidFill>
                  <a:srgbClr val="333333"/>
                </a:solidFill>
                <a:latin typeface="+mn-lt"/>
                <a:cs typeface="+mn-cs"/>
              </a:rPr>
              <a:t>. </a:t>
            </a:r>
            <a:r>
              <a:rPr lang="en-GB" altLang="de-DE" sz="1200" b="0" dirty="0">
                <a:solidFill>
                  <a:srgbClr val="333333"/>
                </a:solidFill>
                <a:latin typeface="+mn-lt"/>
                <a:cs typeface="+mn-cs"/>
              </a:rPr>
              <a:t>If we have involuntarily breached copyright, please</a:t>
            </a:r>
            <a:r>
              <a:rPr lang="de-DE" altLang="de-DE" sz="1200" b="0" dirty="0">
                <a:solidFill>
                  <a:srgbClr val="333333"/>
                </a:solidFill>
                <a:latin typeface="+mn-lt"/>
                <a:cs typeface="+mn-cs"/>
              </a:rPr>
              <a:t> accept our apologies. In this case, we kindly ask creators for their</a:t>
            </a:r>
            <a:r>
              <a:rPr lang="en-GB" altLang="de-DE" sz="1200" b="0" dirty="0">
                <a:solidFill>
                  <a:srgbClr val="333333"/>
                </a:solidFill>
                <a:latin typeface="+mn-lt"/>
                <a:cs typeface="+mn-cs"/>
              </a:rPr>
              <a:t> permission to use their work under </a:t>
            </a:r>
            <a:r>
              <a:rPr lang="en-GB" altLang="de-DE" sz="1200" b="0">
                <a:solidFill>
                  <a:srgbClr val="333333"/>
                </a:solidFill>
                <a:latin typeface="+mn-lt"/>
                <a:cs typeface="+mn-cs"/>
              </a:rPr>
              <a:t>the “fair use” </a:t>
            </a:r>
            <a:r>
              <a:rPr lang="en-GB" altLang="de-DE" sz="1200" b="0" dirty="0">
                <a:solidFill>
                  <a:srgbClr val="333333"/>
                </a:solidFill>
                <a:latin typeface="+mn-lt"/>
                <a:cs typeface="+mn-cs"/>
              </a:rPr>
              <a:t>policy.</a:t>
            </a:r>
            <a:br>
              <a:rPr lang="de-DE" altLang="de-DE" sz="1200" b="0" dirty="0">
                <a:solidFill>
                  <a:srgbClr val="333333"/>
                </a:solidFill>
                <a:latin typeface="+mn-lt"/>
                <a:cs typeface="+mn-cs"/>
              </a:rPr>
            </a:br>
            <a:r>
              <a:rPr lang="de-DE" altLang="de-DE" sz="1200" b="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n-lt"/>
                <a:cs typeface="+mn-cs"/>
              </a:rPr>
              <a:t>www.uke.de/mkt</a:t>
            </a:r>
            <a:r>
              <a:rPr lang="de-DE" altLang="de-DE" sz="1200" b="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4962</Words>
  <Application>Microsoft Office PowerPoint</Application>
  <PresentationFormat>Benutzerdefiniert</PresentationFormat>
  <Paragraphs>571</Paragraphs>
  <Slides>55</Slides>
  <Notes>55</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55</vt:i4>
      </vt:variant>
    </vt:vector>
  </HeadingPairs>
  <TitlesOfParts>
    <vt:vector size="62" baseType="lpstr">
      <vt:lpstr>Calibri</vt:lpstr>
      <vt:lpstr>Calibri Light</vt:lpstr>
      <vt:lpstr>Arial</vt:lpstr>
      <vt:lpstr>Symbol</vt:lpstr>
      <vt:lpstr>Wingdings</vt:lpstr>
      <vt:lpstr>Wingdings</vt:lpstr>
      <vt:lpstr>UKE_PPT-Vorlage_16zu9</vt:lpstr>
      <vt:lpstr>MCT 8 A – आत्मविश्वास तथा मनोदश</vt:lpstr>
      <vt:lpstr>हम यह क्यों कर रहे हैं?</vt:lpstr>
      <vt:lpstr>विषाद के लक्षण?</vt:lpstr>
      <vt:lpstr>विषाद के लक्षण?</vt:lpstr>
      <vt:lpstr>क्या मैं जन्म से ऐसा था..... क्या मैं ऐसा हो गया?</vt:lpstr>
      <vt:lpstr>क्या मैं जन्म से ऐसा था..... क्या मैं ऐसा हो गया?</vt:lpstr>
      <vt:lpstr>क्या मैं जन्म से ऐसा था..... क्या मैं ऐसा हो गया?</vt:lpstr>
      <vt:lpstr>क्या मैं जन्म से ऐसा था..... क्या मैं ऐसा हो गया?</vt:lpstr>
      <vt:lpstr>मनोविकार तथा विषाद मनोविकार का आत्म-सम्मान पर प्रभाव</vt:lpstr>
      <vt:lpstr>मनोविकार तथा विषाद मनोविकार का आत्म-सम्मान पर प्रभाव</vt:lpstr>
      <vt:lpstr>मनोविकार तथा विषाद मनोविकार का आत्म-सम्मान पर प्रभाव</vt:lpstr>
      <vt:lpstr>मनोविकार तथा विषाद मनोविकार का आत्म-सम्मान पर प्रभाव</vt:lpstr>
      <vt:lpstr>PowerPoint-Präsentation</vt:lpstr>
      <vt:lpstr>1. अति-सामान्यीकरण अधिक वास्तविक तथा सहायक मूल्यांकन क्या होगा?</vt:lpstr>
      <vt:lpstr>1. अति-सामान्यीकरण अधिक वास्तविक तथा सहायक मूल्यांकन क्या होगा?</vt:lpstr>
      <vt:lpstr>1. अति-सामान्यीकरण अधिक वास्तविक तथा सहायक मूल्यांकन क्या होगा?</vt:lpstr>
      <vt:lpstr>वस्तुतः आप एक अपूर्णता या त्रुटी का सामान्यीकरण सारे चीजों पर न करें!</vt:lpstr>
      <vt:lpstr>2. चयनित (अपूर्ण) प्रत्यक्षण अधिक वास्तविक तथा सहायक मूल्यांकन क्या होगा?</vt:lpstr>
      <vt:lpstr>2. चयनित (अपूर्ण) प्रत्यक्षण अधिक वास्तविक तथा सहायक मूल्यांकन क्या होगा?</vt:lpstr>
      <vt:lpstr>2. चयनित (अपूर्ण) प्रत्यक्षण अधिक वास्तविक तथा सहायक मूल्यांकन क्या होगा?</vt:lpstr>
      <vt:lpstr>3. अपने मानकों को आखिरी मानक समझ लेना</vt:lpstr>
      <vt:lpstr>4. सकारात्मक प्रतिपुष्टि (फीडबैक) को नकारना, लेकिन नकारात्मक प्रतिपुष्टि को बिना जांचे-परखे स्वीकार कर लेना अधिक वास्तविक तथा सहायक मूल्यांकन क्या होगा?</vt:lpstr>
      <vt:lpstr>4. सकारात्मक प्रतिपुष्टि (फीडबैक) को नकारना, लेकिन नकारात्मक प्रतिपुष्टि को बिना जांचे-परखे स्वीकार कर लेना अधिक वास्तविक तथा सहायक मूल्यांकन क्या होगा?</vt:lpstr>
      <vt:lpstr>4. सकारात्मक प्रतिपुष्टि (फीडबैक) को नकारना, लेकिन नकारात्मक प्रतिपुष्टि को बिना जांचे-परखे स्वीकार कर लेना अधिक वास्तविक तथा सहायक मूल्यांकन क्या होगा?</vt:lpstr>
      <vt:lpstr>5. “पूर्ण-अथवा-कुछ नहीं चिंतन शैली”/प्रलयकारी चिंतन अधिक वास्तविक तथा सहायक मूल्यांकन क्या होगा?</vt:lpstr>
      <vt:lpstr>5. “पूर्ण-अथवा-कुछ नहीं चिंतन शैली”/प्रलयकारी चिंतन अधिक वास्तविक तथा सहायक मूल्यांकन क्या होगा?</vt:lpstr>
      <vt:lpstr>6. नकारात्मक सोंचों का दमन अधिक वास्तविक तथा सहायक मूल्यांकन क्या होगा?</vt:lpstr>
      <vt:lpstr>6. नकारात्मक सोंचों का दमन अधिक वास्तविक तथा सहायक मूल्यांकन क्या होगा?</vt:lpstr>
      <vt:lpstr>6. नकारात्मक सोंचों का दमन</vt:lpstr>
      <vt:lpstr>6. नकारात्मक सोंचों का दमन क्या यह काम करता है? नहीं!</vt:lpstr>
      <vt:lpstr>अच्छा यह होगा की:</vt:lpstr>
      <vt:lpstr>7. विचारों में अन्य त्रुटियाँ</vt:lpstr>
      <vt:lpstr>7. विचारों में अन्य त्रुटियाँ</vt:lpstr>
      <vt:lpstr>वैकल्पिक: विडिओ क्लिप</vt:lpstr>
      <vt:lpstr>अपने सकारात्मक पक्षों को पहचानिए</vt:lpstr>
      <vt:lpstr>अपने सकारात्मक पक्षों को पहचानिए</vt:lpstr>
      <vt:lpstr>अपने सकारात्मक पक्षों को पहचानिए</vt:lpstr>
      <vt:lpstr>अपने सकारात्मक पक्षों को पहचानिए</vt:lpstr>
      <vt:lpstr>उदासी/निम्न आत्म-सम्मान से निकलने के उपाय</vt:lpstr>
      <vt:lpstr>उदासी/निम्न आत्म-सम्मान से निकलने के उपाय</vt:lpstr>
      <vt:lpstr>उदासी/निम्न आत्म-सम्मान से निकलने के उपाय</vt:lpstr>
      <vt:lpstr>उदासी/निम्न आत्म-सम्मान से निकलने के उपाय</vt:lpstr>
      <vt:lpstr>उदासी/निम्न आत्म-सम्मान से निकलने के उपाय</vt:lpstr>
      <vt:lpstr>उदासी/निम्न आत्म-सम्मान से निकलने के उपाय</vt:lpstr>
      <vt:lpstr>उदासी/निम्न आत्म-सम्मान से निकलने के उपाय</vt:lpstr>
      <vt:lpstr>दैनिक जीवन में इनका प्रयोग</vt:lpstr>
      <vt:lpstr>दैनिक जीवन में इनका प्रयोग</vt:lpstr>
      <vt:lpstr>दैनिक जीवन में इनका प्रयोग</vt:lpstr>
      <vt:lpstr>दैनिक जीवन में इनका प्रयोग</vt:lpstr>
      <vt:lpstr>मनोविकार से इसका क्या सम्बन्ध है?</vt:lpstr>
      <vt:lpstr>मनोविकार से इसका क्या सम्बन्ध है?</vt:lpstr>
      <vt:lpstr>मनोविकार से इसका क्या सम्बन्ध है?</vt:lpstr>
      <vt:lpstr>ध्यान देने के लिए आपका धन्यवाद!</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235</cp:revision>
  <dcterms:created xsi:type="dcterms:W3CDTF">2004-06-30T16:15:23Z</dcterms:created>
  <dcterms:modified xsi:type="dcterms:W3CDTF">2022-08-29T09:58:27Z</dcterms:modified>
</cp:coreProperties>
</file>