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28" r:id="rId2"/>
    <p:sldId id="377" r:id="rId3"/>
    <p:sldId id="410" r:id="rId4"/>
    <p:sldId id="409" r:id="rId5"/>
    <p:sldId id="408" r:id="rId6"/>
    <p:sldId id="288" r:id="rId7"/>
    <p:sldId id="262" r:id="rId8"/>
    <p:sldId id="263" r:id="rId9"/>
    <p:sldId id="404" r:id="rId10"/>
    <p:sldId id="379" r:id="rId11"/>
    <p:sldId id="411" r:id="rId12"/>
    <p:sldId id="382" r:id="rId13"/>
    <p:sldId id="413" r:id="rId14"/>
    <p:sldId id="412" r:id="rId15"/>
    <p:sldId id="373" r:id="rId16"/>
    <p:sldId id="414" r:id="rId17"/>
    <p:sldId id="403" r:id="rId18"/>
    <p:sldId id="415" r:id="rId19"/>
    <p:sldId id="385" r:id="rId20"/>
    <p:sldId id="416" r:id="rId21"/>
    <p:sldId id="343" r:id="rId22"/>
    <p:sldId id="386" r:id="rId23"/>
    <p:sldId id="344" r:id="rId24"/>
    <p:sldId id="390" r:id="rId25"/>
    <p:sldId id="418" r:id="rId26"/>
    <p:sldId id="417" r:id="rId27"/>
    <p:sldId id="392" r:id="rId28"/>
    <p:sldId id="420" r:id="rId29"/>
    <p:sldId id="419" r:id="rId30"/>
    <p:sldId id="298" r:id="rId31"/>
    <p:sldId id="349" r:id="rId32"/>
    <p:sldId id="350" r:id="rId33"/>
    <p:sldId id="351" r:id="rId34"/>
    <p:sldId id="365" r:id="rId35"/>
    <p:sldId id="393" r:id="rId36"/>
    <p:sldId id="421" r:id="rId37"/>
    <p:sldId id="422" r:id="rId38"/>
    <p:sldId id="397" r:id="rId39"/>
    <p:sldId id="425" r:id="rId40"/>
    <p:sldId id="424" r:id="rId41"/>
    <p:sldId id="423" r:id="rId42"/>
    <p:sldId id="398" r:id="rId43"/>
    <p:sldId id="426" r:id="rId44"/>
    <p:sldId id="277" r:id="rId45"/>
    <p:sldId id="405" r:id="rId46"/>
    <p:sldId id="427" r:id="rId47"/>
    <p:sldId id="407"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7563" autoAdjust="0"/>
    <p:restoredTop sz="95915" autoAdjust="0"/>
  </p:normalViewPr>
  <p:slideViewPr>
    <p:cSldViewPr snapToGrid="0">
      <p:cViewPr varScale="1">
        <p:scale>
          <a:sx n="67" d="100"/>
          <a:sy n="67" d="100"/>
        </p:scale>
        <p:origin x="948" y="52"/>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29.08.2022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3441104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2655769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653093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3110611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644023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1567256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529280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622558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1257671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352322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345046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1308736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2583347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37085033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2866588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40992407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19667612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2283142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4493420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19125863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8860657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783669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37449929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39515953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cs typeface="+mn-cs"/>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cs typeface="+mn-cs"/>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9 – स्व-आदर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9 – स्व-आदर</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9 – स्व-आदर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9 – स्व-आदर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9 – स्व-आदर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9 – स्व-आदर</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9 – स्व-आदर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9 – स्व-आदर</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hi-IN" altLang="ko-KR">
                <a:latin typeface="+mn-lt"/>
                <a:ea typeface="+mn-ea"/>
                <a:cs typeface="+mn-cs"/>
              </a:rPr>
              <a:t>स्व-आदर</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72088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स्व-आदर: यह क्या है?</a:t>
            </a:r>
            <a:endParaRPr lang="de-DE" sz="3600" dirty="0">
              <a:solidFill>
                <a:srgbClr val="004992"/>
              </a:solidFill>
              <a:latin typeface="+mn-lt"/>
              <a:ea typeface="+mn-ea"/>
              <a:cs typeface="+mn-cs"/>
            </a:endParaRPr>
          </a:p>
        </p:txBody>
      </p:sp>
      <p:sp>
        <p:nvSpPr>
          <p:cNvPr id="467971" name="Rectangle 3"/>
          <p:cNvSpPr>
            <a:spLocks noGrp="1" noChangeArrowheads="1"/>
          </p:cNvSpPr>
          <p:nvPr>
            <p:ph idx="1"/>
          </p:nvPr>
        </p:nvSpPr>
        <p:spPr>
          <a:xfrm>
            <a:off x="6517757" y="2204864"/>
            <a:ext cx="5231197" cy="4248000"/>
          </a:xfrm>
        </p:spPr>
        <p:txBody>
          <a:bodyPr>
            <a:noAutofit/>
          </a:bodyPr>
          <a:lstStyle/>
          <a:p>
            <a:pPr eaLnBrk="1" hangingPunct="1">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425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स्व-आदर: यह क्या है?</a:t>
            </a:r>
            <a:endParaRPr lang="de-DE" sz="3600" dirty="0">
              <a:solidFill>
                <a:srgbClr val="004992"/>
              </a:solidFill>
              <a:latin typeface="+mn-lt"/>
              <a:ea typeface="+mn-ea"/>
              <a:cs typeface="+mn-cs"/>
            </a:endParaRPr>
          </a:p>
        </p:txBody>
      </p:sp>
      <p:sp>
        <p:nvSpPr>
          <p:cNvPr id="467971" name="Rectangle 3"/>
          <p:cNvSpPr>
            <a:spLocks noGrp="1" noChangeArrowheads="1"/>
          </p:cNvSpPr>
          <p:nvPr>
            <p:ph idx="1"/>
          </p:nvPr>
        </p:nvSpPr>
        <p:spPr>
          <a:xfrm>
            <a:off x="6517757" y="2204864"/>
            <a:ext cx="5231197" cy="4248000"/>
          </a:xfrm>
        </p:spPr>
        <p:txBody>
          <a:bodyPr>
            <a:noAutofit/>
          </a:bodyPr>
          <a:lstStyle/>
          <a:p>
            <a:pPr marL="342900" indent="-342900" eaLnBrk="1" hangingPunct="1">
              <a:buClr>
                <a:srgbClr val="333333"/>
              </a:buClr>
              <a:buFont typeface="WingDings"/>
              <a:buChar char=""/>
              <a:defRPr/>
            </a:pPr>
            <a:r>
              <a:rPr lang="hi-IN" sz="2400" dirty="0">
                <a:solidFill>
                  <a:srgbClr val="333333"/>
                </a:solidFill>
              </a:rPr>
              <a:t>हमारी नज़रों में हमारी अहमियत</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895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स्व-आदर: यह क्या है?</a:t>
            </a:r>
            <a:endParaRPr lang="de-DE" sz="3600" dirty="0">
              <a:solidFill>
                <a:srgbClr val="004992"/>
              </a:solidFill>
              <a:latin typeface="+mn-lt"/>
              <a:ea typeface="+mn-ea"/>
              <a:cs typeface="+mn-cs"/>
            </a:endParaRPr>
          </a:p>
        </p:txBody>
      </p:sp>
      <p:sp>
        <p:nvSpPr>
          <p:cNvPr id="467971" name="Rectangle 3"/>
          <p:cNvSpPr>
            <a:spLocks noGrp="1" noChangeArrowheads="1"/>
          </p:cNvSpPr>
          <p:nvPr>
            <p:ph idx="1"/>
          </p:nvPr>
        </p:nvSpPr>
        <p:spPr>
          <a:xfrm>
            <a:off x="6517757" y="2204864"/>
            <a:ext cx="5231197" cy="4248000"/>
          </a:xfrm>
        </p:spPr>
        <p:txBody>
          <a:bodyPr>
            <a:noAutofit/>
          </a:bodyPr>
          <a:lstStyle/>
          <a:p>
            <a:pPr marL="342900" indent="-342900" eaLnBrk="1" hangingPunct="1">
              <a:buClr>
                <a:srgbClr val="333333"/>
              </a:buClr>
              <a:buFont typeface="WingDings"/>
              <a:buChar char=""/>
              <a:defRPr/>
            </a:pPr>
            <a:r>
              <a:rPr lang="hi-IN" sz="2400" dirty="0">
                <a:solidFill>
                  <a:srgbClr val="333333"/>
                </a:solidFill>
              </a:rPr>
              <a:t>हमारी नज़रों में हमारी अहमियत</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hi-IN" sz="2400">
                <a:solidFill>
                  <a:srgbClr val="333333"/>
                </a:solidFill>
              </a:rPr>
              <a:t>हम </a:t>
            </a:r>
            <a:r>
              <a:rPr lang="hi-IN" sz="2400" dirty="0">
                <a:solidFill>
                  <a:srgbClr val="333333"/>
                </a:solidFill>
              </a:rPr>
              <a:t>अपना मूल्यांकन कैसे करते </a:t>
            </a:r>
            <a:r>
              <a:rPr lang="hi-IN" sz="2400">
                <a:solidFill>
                  <a:srgbClr val="333333"/>
                </a:solidFill>
              </a:rPr>
              <a:t>हैं</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450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स्व-आदर: यह क्या है?</a:t>
            </a:r>
            <a:endParaRPr lang="de-DE" sz="3600" dirty="0">
              <a:solidFill>
                <a:srgbClr val="004992"/>
              </a:solidFill>
              <a:latin typeface="+mn-lt"/>
              <a:ea typeface="+mn-ea"/>
              <a:cs typeface="+mn-cs"/>
            </a:endParaRPr>
          </a:p>
        </p:txBody>
      </p:sp>
      <p:sp>
        <p:nvSpPr>
          <p:cNvPr id="467971" name="Rectangle 3"/>
          <p:cNvSpPr>
            <a:spLocks noGrp="1" noChangeArrowheads="1"/>
          </p:cNvSpPr>
          <p:nvPr>
            <p:ph idx="1"/>
          </p:nvPr>
        </p:nvSpPr>
        <p:spPr>
          <a:xfrm>
            <a:off x="6517757" y="2204864"/>
            <a:ext cx="5231197" cy="4248000"/>
          </a:xfrm>
        </p:spPr>
        <p:txBody>
          <a:bodyPr>
            <a:noAutofit/>
          </a:bodyPr>
          <a:lstStyle/>
          <a:p>
            <a:pPr marL="342900" indent="-342900" eaLnBrk="1" hangingPunct="1">
              <a:buClr>
                <a:srgbClr val="333333"/>
              </a:buClr>
              <a:buFont typeface="WingDings"/>
              <a:buChar char=""/>
              <a:defRPr/>
            </a:pPr>
            <a:r>
              <a:rPr lang="hi-IN" sz="2400" dirty="0">
                <a:solidFill>
                  <a:srgbClr val="333333"/>
                </a:solidFill>
              </a:rPr>
              <a:t>हमारी नज़रों में हमारी अहमियत</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hi-IN" sz="2400">
                <a:solidFill>
                  <a:srgbClr val="333333"/>
                </a:solidFill>
              </a:rPr>
              <a:t>हम </a:t>
            </a:r>
            <a:r>
              <a:rPr lang="hi-IN" sz="2400" dirty="0">
                <a:solidFill>
                  <a:srgbClr val="333333"/>
                </a:solidFill>
              </a:rPr>
              <a:t>अपना मूल्यांकन कैसे करते हैं</a:t>
            </a:r>
            <a:r>
              <a:rPr lang="de-DE" sz="2400" dirty="0">
                <a:solidFill>
                  <a:srgbClr val="333333"/>
                </a:solidFill>
              </a:rPr>
              <a:t>.</a:t>
            </a:r>
          </a:p>
          <a:p>
            <a:pPr marL="342900" indent="-342900">
              <a:buClr>
                <a:srgbClr val="333333"/>
              </a:buClr>
              <a:buFont typeface="WingDings"/>
              <a:buChar char=""/>
              <a:defRPr/>
            </a:pPr>
            <a:r>
              <a:rPr lang="hi-IN" sz="2400" dirty="0">
                <a:solidFill>
                  <a:srgbClr val="333333"/>
                </a:solidFill>
              </a:rPr>
              <a:t>ज़रूरी नहीं है की इसका दुसरे आपके बारे में क्या सोंचते हैं से कोई सम्बन्ध हो</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83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निम्न आत्म-मूल्यांकन हमारे मानसिक स्वास्थ्य को प्रभावित कर सकता है</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जिन लोगों को मानसिक रोग होता है उनमे प्रायः निम्न आत्म-मूल्यांकन की प्रवृति देखी जाती है</a:t>
            </a:r>
            <a:r>
              <a:rPr lang="en-US" sz="2400" dirty="0">
                <a:solidFill>
                  <a:srgbClr val="333333"/>
                </a:solidFill>
              </a:rPr>
              <a:t>.</a:t>
            </a:r>
          </a:p>
          <a:p>
            <a:pPr marL="342900" indent="-342900">
              <a:buClr>
                <a:srgbClr val="333333"/>
              </a:buClr>
              <a:buFont typeface="WingDings"/>
              <a:buChar char=""/>
            </a:pPr>
            <a:r>
              <a:rPr lang="hi-IN" sz="2400" dirty="0">
                <a:solidFill>
                  <a:srgbClr val="333333"/>
                </a:solidFill>
              </a:rPr>
              <a:t>निम्न आत्म-मूल्यांकन या स्व-आदर अनेक मनोवैज्ञानिक समस्याओं को जन्म दे सकता है. जैसे</a:t>
            </a:r>
            <a:r>
              <a:rPr lang="en-US" sz="2400" dirty="0">
                <a:solidFill>
                  <a:srgbClr val="333333"/>
                </a:solidFill>
              </a:rPr>
              <a:t>:</a:t>
            </a:r>
            <a:endParaRPr lang="de-DE" sz="2400" dirty="0">
              <a:solidFill>
                <a:srgbClr val="333333"/>
              </a:solidFill>
            </a:endParaRPr>
          </a:p>
          <a:p>
            <a:pPr marL="774827" lvl="3" indent="-342900">
              <a:spcBef>
                <a:spcPts val="1999"/>
              </a:spcBef>
              <a:buClr>
                <a:srgbClr val="333333"/>
              </a:buClr>
              <a:buFont typeface="WingDings"/>
              <a:buChar char=""/>
            </a:pPr>
            <a:r>
              <a:rPr lang="hi-IN" sz="2400" dirty="0">
                <a:solidFill>
                  <a:srgbClr val="333333"/>
                </a:solidFill>
              </a:rPr>
              <a:t>अपनी क्षमताओं पर संदेह</a:t>
            </a:r>
          </a:p>
          <a:p>
            <a:pPr marL="774827" lvl="3" indent="-342900">
              <a:spcBef>
                <a:spcPts val="1999"/>
              </a:spcBef>
              <a:buClr>
                <a:srgbClr val="333333"/>
              </a:buClr>
              <a:buFont typeface="WingDings"/>
              <a:buChar char=""/>
            </a:pPr>
            <a:r>
              <a:rPr lang="hi-IN" sz="2400" dirty="0">
                <a:solidFill>
                  <a:srgbClr val="333333"/>
                </a:solidFill>
              </a:rPr>
              <a:t>भय</a:t>
            </a:r>
          </a:p>
          <a:p>
            <a:pPr marL="774827" lvl="3" indent="-342900">
              <a:spcBef>
                <a:spcPts val="1999"/>
              </a:spcBef>
              <a:buClr>
                <a:srgbClr val="333333"/>
              </a:buClr>
              <a:buFont typeface="WingDings"/>
              <a:buChar char=""/>
            </a:pPr>
            <a:r>
              <a:rPr lang="hi-IN" sz="2400" dirty="0">
                <a:solidFill>
                  <a:srgbClr val="333333"/>
                </a:solidFill>
              </a:rPr>
              <a:t>विषाद (डिप्रेसन) के लक्षण</a:t>
            </a:r>
          </a:p>
          <a:p>
            <a:pPr marL="774827" lvl="3" indent="-342900">
              <a:spcBef>
                <a:spcPts val="1999"/>
              </a:spcBef>
              <a:buClr>
                <a:srgbClr val="333333"/>
              </a:buClr>
              <a:buFont typeface="WingDings"/>
              <a:buChar char=""/>
            </a:pPr>
            <a:r>
              <a:rPr lang="hi-IN" sz="2400" dirty="0">
                <a:solidFill>
                  <a:srgbClr val="333333"/>
                </a:solidFill>
              </a:rPr>
              <a:t>अकेलापन</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स्वस्थ आत्म-मूल्यांकन तथा अति आत्म-मूल्यांकन के बीच अंतर</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000" dirty="0">
                <a:solidFill>
                  <a:srgbClr val="333333"/>
                </a:solidFill>
              </a:rPr>
              <a:t>मनोरोग के दौरान अनके लोग (हालाँकि सभी नहीं) ऐसा महसूस करते हैं की उन्हें सजा दी जा रही है. ऐसा सोंचना निम्न आत्म-मूल्यांकन को जन्म दे सकता है. दूसरी तरफ, कुछ लोगों में अतिरंजित आत्म-मूल्यांकन हो सकता है यदि उन्हें लगे की वे कुछ खास काम के लिए विशेष रूप से चुने गए हैं.</a:t>
            </a:r>
            <a:endParaRPr lang="en-US" sz="2000" dirty="0">
              <a:solidFill>
                <a:srgbClr val="333333"/>
              </a:solidFill>
            </a:endParaRPr>
          </a:p>
          <a:p>
            <a:pPr>
              <a:defRPr/>
            </a:pPr>
            <a:endParaRPr lang="en-US" sz="2000" dirty="0">
              <a:solidFill>
                <a:srgbClr val="333333"/>
              </a:solidFill>
            </a:endParaRPr>
          </a:p>
          <a:p>
            <a:pPr>
              <a:defRPr/>
            </a:pPr>
            <a:endParaRPr lang="en-US" sz="2000" dirty="0">
              <a:solidFill>
                <a:srgbClr val="333333"/>
              </a:solidFill>
            </a:endParaRPr>
          </a:p>
          <a:p>
            <a:pPr>
              <a:defRPr/>
            </a:pPr>
            <a:r>
              <a:rPr lang="hi-IN" sz="2000" b="1" dirty="0">
                <a:solidFill>
                  <a:srgbClr val="004992"/>
                </a:solidFill>
              </a:rPr>
              <a:t>ध्यान रहे</a:t>
            </a:r>
            <a:r>
              <a:rPr lang="en-US" sz="2000" b="1" dirty="0">
                <a:solidFill>
                  <a:srgbClr val="004992"/>
                </a:solidFill>
              </a:rPr>
              <a:t>: </a:t>
            </a:r>
            <a:r>
              <a:rPr lang="hi-IN" sz="2000" dirty="0">
                <a:solidFill>
                  <a:srgbClr val="333333"/>
                </a:solidFill>
              </a:rPr>
              <a:t>ऐसे अतिरंजित विचार (जैसे हम दूसरों से अधिक शक्तिशाली या महत्वपूर्ण हैं) कुछ समय के लिए हमारे स्व-आदर को बढ़ा सकते हैं परन्तु इनका ‘स्वस्थ’ आत्म-मूल्यांकन से कुछ लेना-देना नहीं है!</a:t>
            </a:r>
            <a:endParaRPr lang="en-US" sz="2000" dirty="0">
              <a:solidFill>
                <a:srgbClr val="333333"/>
              </a:solidFill>
            </a:endParaRPr>
          </a:p>
          <a:p>
            <a:pPr marL="342900" indent="-342900">
              <a:buClr>
                <a:srgbClr val="333333"/>
              </a:buClr>
              <a:buFont typeface="WingDings"/>
              <a:buChar char=""/>
              <a:defRPr/>
            </a:pPr>
            <a:r>
              <a:rPr lang="hi-IN" sz="2000" dirty="0">
                <a:solidFill>
                  <a:srgbClr val="333333"/>
                </a:solidFill>
              </a:rPr>
              <a:t>यह अनुभूति ज्यादा समय तक नहीं रहेगी</a:t>
            </a:r>
          </a:p>
          <a:p>
            <a:pPr marL="342900" indent="-342900">
              <a:buClr>
                <a:srgbClr val="333333"/>
              </a:buClr>
              <a:buFont typeface="WingDings"/>
              <a:buChar char=""/>
              <a:defRPr/>
            </a:pPr>
            <a:r>
              <a:rPr lang="en-US" sz="2000" dirty="0">
                <a:solidFill>
                  <a:srgbClr val="333333"/>
                </a:solidFill>
              </a:rPr>
              <a:t>... </a:t>
            </a:r>
            <a:r>
              <a:rPr lang="hi-IN" sz="2000" dirty="0">
                <a:solidFill>
                  <a:srgbClr val="333333"/>
                </a:solidFill>
              </a:rPr>
              <a:t>तथा यह वास्तविकता एवं वास्तविक शक्तियों पर आधारित नहीं होते</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322269"/>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लेकिन…</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हम सभी में कुछ न कुछ वास्तविक बल/शक्ति/गुण होते हैं, हमें सिर्फ इन्हें खोजने तथा समझने की ज़रुरत होती </a:t>
            </a:r>
            <a:r>
              <a:rPr lang="hi-IN" sz="2400">
                <a:solidFill>
                  <a:srgbClr val="333333"/>
                </a:solidFill>
              </a:rPr>
              <a:t>है</a:t>
            </a:r>
            <a:r>
              <a:rPr lang="de-DE" sz="2400">
                <a:solidFill>
                  <a:srgbClr val="333333"/>
                </a:solidFill>
              </a:rPr>
              <a:t>.</a:t>
            </a:r>
            <a:endParaRPr lang="hi-IN" sz="2400">
              <a:solidFill>
                <a:srgbClr val="333333"/>
              </a:solidFill>
            </a:endParaRPr>
          </a:p>
          <a:p>
            <a:pPr marL="342900" indent="-342900">
              <a:buClr>
                <a:srgbClr val="333333"/>
              </a:buClr>
              <a:buFont typeface="WingDings"/>
              <a:buChar char=""/>
            </a:pPr>
            <a:r>
              <a:rPr lang="hi-IN" sz="2400">
                <a:solidFill>
                  <a:srgbClr val="333333"/>
                </a:solidFill>
              </a:rPr>
              <a:t>आपको </a:t>
            </a:r>
            <a:r>
              <a:rPr lang="hi-IN" sz="2400" dirty="0">
                <a:solidFill>
                  <a:srgbClr val="333333"/>
                </a:solidFill>
              </a:rPr>
              <a:t>इन शक्तियों/गुणों पर गर्व होना चाहिए!</a:t>
            </a:r>
          </a:p>
          <a:p>
            <a:pPr marL="342900" indent="-342900">
              <a:buClr>
                <a:srgbClr val="333333"/>
              </a:buClr>
              <a:buFont typeface="WingDings"/>
              <a:buChar char=""/>
            </a:pPr>
            <a:r>
              <a:rPr lang="hi-IN" sz="2400" dirty="0">
                <a:solidFill>
                  <a:srgbClr val="333333"/>
                </a:solidFill>
              </a:rPr>
              <a:t>इन शक्तियों/गुणों का आभास हमारे स्व-आदर का आधार होता </a:t>
            </a:r>
            <a:r>
              <a:rPr lang="hi-IN" sz="2400">
                <a:solidFill>
                  <a:srgbClr val="333333"/>
                </a:solidFill>
              </a:rPr>
              <a:t>है</a:t>
            </a:r>
            <a:r>
              <a:rPr lang="de-DE" sz="2400">
                <a:solidFill>
                  <a:srgbClr val="333333"/>
                </a:solidFill>
              </a:rPr>
              <a:t>.</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333333"/>
                </a:solidFill>
              </a:rPr>
              <a:t>मनोविकार से पीड़ित अनेक व्यक्ति (हालाँकि सभी नहीं !!!)</a:t>
            </a:r>
            <a:r>
              <a:rPr lang="de-DE" sz="2400" i="1" dirty="0">
                <a:solidFill>
                  <a:srgbClr val="333333"/>
                </a:solidFill>
              </a:rPr>
              <a:t>, </a:t>
            </a:r>
            <a:r>
              <a:rPr lang="hi-IN" sz="2400" dirty="0">
                <a:solidFill>
                  <a:srgbClr val="333333"/>
                </a:solidFill>
              </a:rPr>
              <a:t>प्रायः नकारात्मक अंतर्वैयक्तिक अनुभवों के कारण स्वयं का निम्न आत्म-मूल्यांकन करते हैं </a:t>
            </a:r>
            <a:r>
              <a:rPr lang="de-DE" sz="2400" dirty="0">
                <a:solidFill>
                  <a:srgbClr val="333333"/>
                </a:solidFill>
              </a:rPr>
              <a:t>I</a:t>
            </a:r>
            <a:r>
              <a:rPr lang="hi-IN" sz="2400" dirty="0">
                <a:solidFill>
                  <a:srgbClr val="333333"/>
                </a:solidFill>
              </a:rPr>
              <a:t> आत्म-मूल्यांकन तथा विषादी लक्षणों में सुधार मानसिक स्थिरता को बढाता है </a:t>
            </a:r>
            <a:r>
              <a:rPr lang="de-DE" sz="2400" dirty="0">
                <a:solidFill>
                  <a:srgbClr val="333333"/>
                </a:solidFill>
              </a:rPr>
              <a:t>I</a:t>
            </a:r>
            <a:r>
              <a:rPr lang="hi-IN" sz="2400" dirty="0">
                <a:solidFill>
                  <a:srgbClr val="333333"/>
                </a:solidFill>
              </a:rPr>
              <a:t> यह मनोविकार के लक्षणों को कम करने में भी मदद कर सकता है </a:t>
            </a:r>
            <a:r>
              <a:rPr lang="de-DE" sz="2400" dirty="0">
                <a:solidFill>
                  <a:srgbClr val="333333"/>
                </a:solidFill>
              </a:rPr>
              <a:t>I.</a:t>
            </a: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4147719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स्व-आदर के श्रोत</a:t>
            </a:r>
            <a:endParaRPr lang="de-DE" sz="3600" dirty="0">
              <a:latin typeface="+mn-lt"/>
              <a:ea typeface="+mn-ea"/>
              <a:cs typeface="+mn-cs"/>
            </a:endParaRPr>
          </a:p>
        </p:txBody>
      </p:sp>
      <p:sp>
        <p:nvSpPr>
          <p:cNvPr id="27650" name="Rectangle 15"/>
          <p:cNvSpPr>
            <a:spLocks noGrp="1" noChangeArrowheads="1"/>
          </p:cNvSpPr>
          <p:nvPr>
            <p:ph idx="1"/>
          </p:nvPr>
        </p:nvSpPr>
        <p:spPr>
          <a:xfrm>
            <a:off x="408954" y="2204864"/>
            <a:ext cx="6675120" cy="4248000"/>
          </a:xfrm>
        </p:spPr>
        <p:txBody>
          <a:bodyPr>
            <a:noAutofit/>
          </a:bodyPr>
          <a:lstStyle/>
          <a:p>
            <a:pPr marL="342900" indent="-342900" eaLnBrk="1" hangingPunct="1">
              <a:buClr>
                <a:srgbClr val="333333"/>
              </a:buClr>
              <a:buFont typeface="WingDings"/>
              <a:buChar char=""/>
            </a:pPr>
            <a:r>
              <a:rPr lang="hi-IN" sz="2400" dirty="0">
                <a:solidFill>
                  <a:srgbClr val="333333"/>
                </a:solidFill>
              </a:rPr>
              <a:t>स्व-आदर स्थिर नहीं होता है, तथा आपके जीवन के विभिन्न भागों में तथा विभिन्न रूपों में देखा जा सकता है (दाँयी ओर एक अलमीरा के रूप में सांकेतिक रूप से दिखाया गया है)</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5"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hi-IN">
                <a:solidFill>
                  <a:srgbClr val="333333"/>
                </a:solidFill>
              </a:rPr>
              <a:t>रिश्ते</a:t>
            </a:r>
            <a:endParaRPr lang="de-DE" dirty="0">
              <a:solidFill>
                <a:srgbClr val="333333"/>
              </a:solidFill>
            </a:endParaRPr>
          </a:p>
        </p:txBody>
      </p:sp>
      <p:sp>
        <p:nvSpPr>
          <p:cNvPr id="16" name="Caption_19"/>
          <p:cNvSpPr txBox="1">
            <a:spLocks noChangeArrowheads="1"/>
          </p:cNvSpPr>
          <p:nvPr/>
        </p:nvSpPr>
        <p:spPr bwMode="auto">
          <a:xfrm>
            <a:off x="8224174"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24"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Tree>
    <p:extLst>
      <p:ext uri="{BB962C8B-B14F-4D97-AF65-F5344CB8AC3E}">
        <p14:creationId xmlns:p14="http://schemas.microsoft.com/office/powerpoint/2010/main" val="901587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स्व-आदर के श्रोत</a:t>
            </a:r>
            <a:endParaRPr lang="de-DE" sz="3600" dirty="0">
              <a:latin typeface="+mn-lt"/>
              <a:ea typeface="+mn-ea"/>
              <a:cs typeface="+mn-cs"/>
            </a:endParaRPr>
          </a:p>
        </p:txBody>
      </p:sp>
      <p:sp>
        <p:nvSpPr>
          <p:cNvPr id="27650" name="Rectangle 15"/>
          <p:cNvSpPr>
            <a:spLocks noGrp="1" noChangeArrowheads="1"/>
          </p:cNvSpPr>
          <p:nvPr>
            <p:ph idx="1"/>
          </p:nvPr>
        </p:nvSpPr>
        <p:spPr>
          <a:xfrm>
            <a:off x="408954" y="2204864"/>
            <a:ext cx="6675120" cy="4248000"/>
          </a:xfrm>
        </p:spPr>
        <p:txBody>
          <a:bodyPr>
            <a:noAutofit/>
          </a:bodyPr>
          <a:lstStyle/>
          <a:p>
            <a:pPr marL="342900" indent="-342900" eaLnBrk="1" hangingPunct="1">
              <a:buClr>
                <a:srgbClr val="333333"/>
              </a:buClr>
              <a:buFont typeface="WingDings"/>
              <a:buChar char=""/>
            </a:pPr>
            <a:r>
              <a:rPr lang="hi-IN" sz="2400" dirty="0">
                <a:solidFill>
                  <a:srgbClr val="333333"/>
                </a:solidFill>
              </a:rPr>
              <a:t>स्व-आदर स्थिर नहीं होता है, तथा आपके जीवन के विभिन्न भागों में तथा विभिन्न रूपों में देखा जा सकता है (दाँयी ओर एक अलमीरा के रूप में सांकेतिक रूप से दिखाया गया है)</a:t>
            </a:r>
            <a:r>
              <a:rPr lang="en-US" sz="2400" dirty="0">
                <a:solidFill>
                  <a:srgbClr val="333333"/>
                </a:solidFill>
              </a:rPr>
              <a:t>.</a:t>
            </a:r>
          </a:p>
          <a:p>
            <a:pPr marL="342900" indent="-342900" eaLnBrk="1" hangingPunct="1">
              <a:buClr>
                <a:srgbClr val="333333"/>
              </a:buClr>
              <a:buFont typeface="WingDings"/>
              <a:buChar char=""/>
            </a:pPr>
            <a:r>
              <a:rPr lang="hi-IN" sz="2400" dirty="0">
                <a:solidFill>
                  <a:srgbClr val="333333"/>
                </a:solidFill>
              </a:rPr>
              <a:t>महत्वपूर्ण यह है की हम सिर्फ अपनी कमजोरियों पर ध्यान देते हैं (अलमारी के खाली भाग) या अपनी क्षमताओं पर भी ध्यान देते हैं (अलमारी के भरे हुए भाग)</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5"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hi-IN">
                <a:solidFill>
                  <a:srgbClr val="333333"/>
                </a:solidFill>
              </a:rPr>
              <a:t>रिश्ते</a:t>
            </a:r>
            <a:endParaRPr lang="de-DE" dirty="0">
              <a:solidFill>
                <a:srgbClr val="333333"/>
              </a:solidFill>
            </a:endParaRPr>
          </a:p>
        </p:txBody>
      </p:sp>
      <p:sp>
        <p:nvSpPr>
          <p:cNvPr id="16" name="Caption_19"/>
          <p:cNvSpPr txBox="1">
            <a:spLocks noChangeArrowheads="1"/>
          </p:cNvSpPr>
          <p:nvPr/>
        </p:nvSpPr>
        <p:spPr bwMode="auto">
          <a:xfrm>
            <a:off x="8224174"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24"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Tree>
    <p:extLst>
      <p:ext uri="{BB962C8B-B14F-4D97-AF65-F5344CB8AC3E}">
        <p14:creationId xmlns:p14="http://schemas.microsoft.com/office/powerpoint/2010/main" val="3458859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निम्न स्व-आदर रखने वाले लोग…</a:t>
            </a:r>
            <a:endParaRPr lang="en-US" sz="3600">
              <a:latin typeface="+mn-lt"/>
              <a:ea typeface="+mn-ea"/>
              <a:cs typeface="+mn-cs"/>
            </a:endParaRPr>
          </a:p>
        </p:txBody>
      </p:sp>
      <p:sp>
        <p:nvSpPr>
          <p:cNvPr id="5" name="Content Placeholder 4"/>
          <p:cNvSpPr>
            <a:spLocks noGrp="1"/>
          </p:cNvSpPr>
          <p:nvPr>
            <p:ph idx="1"/>
          </p:nvPr>
        </p:nvSpPr>
        <p:spPr>
          <a:xfrm>
            <a:off x="408955" y="2204864"/>
            <a:ext cx="6583680" cy="4248000"/>
          </a:xfrm>
        </p:spPr>
        <p:txBody>
          <a:bodyPr/>
          <a:lstStyle/>
          <a:p>
            <a:pPr marL="342900" lvl="0" indent="-342900" defTabSz="914400" fontAlgn="base">
              <a:buClr>
                <a:srgbClr val="333333"/>
              </a:buClr>
              <a:buFont typeface="WingDings"/>
              <a:buChar char=""/>
            </a:pPr>
            <a:r>
              <a:rPr lang="de-DE" sz="2400">
                <a:solidFill>
                  <a:srgbClr val="333333"/>
                </a:solidFill>
              </a:rPr>
              <a:t>… </a:t>
            </a:r>
            <a:r>
              <a:rPr lang="hi-IN" sz="2400" dirty="0">
                <a:solidFill>
                  <a:srgbClr val="333333"/>
                </a:solidFill>
              </a:rPr>
              <a:t>अपनी सिर्फ कमियों और दूसरों के बलों को देखते </a:t>
            </a:r>
            <a:r>
              <a:rPr lang="hi-IN" sz="2400">
                <a:solidFill>
                  <a:srgbClr val="333333"/>
                </a:solidFill>
              </a:rPr>
              <a:t>हैं</a:t>
            </a:r>
            <a:r>
              <a:rPr 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12</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hi-IN">
                <a:solidFill>
                  <a:srgbClr val="333333"/>
                </a:solidFill>
              </a:rPr>
              <a:t>रिश्ते</a:t>
            </a:r>
            <a:endParaRPr lang="de-DE" dirty="0">
              <a:solidFill>
                <a:srgbClr val="333333"/>
              </a:solidFill>
            </a:endParaRPr>
          </a:p>
        </p:txBody>
      </p:sp>
      <p:sp>
        <p:nvSpPr>
          <p:cNvPr id="28" name="Caption_19"/>
          <p:cNvSpPr txBox="1">
            <a:spLocks noChangeArrowheads="1"/>
          </p:cNvSpPr>
          <p:nvPr/>
        </p:nvSpPr>
        <p:spPr bwMode="auto">
          <a:xfrm>
            <a:off x="8224174"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29"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30"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31"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Tree>
    <p:extLst>
      <p:ext uri="{BB962C8B-B14F-4D97-AF65-F5344CB8AC3E}">
        <p14:creationId xmlns:p14="http://schemas.microsoft.com/office/powerpoint/2010/main" val="3307318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निम्न स्व-आदर रखने वाले लोग…</a:t>
            </a:r>
            <a:endParaRPr lang="en-US" sz="3600">
              <a:latin typeface="+mn-lt"/>
              <a:ea typeface="+mn-ea"/>
              <a:cs typeface="+mn-cs"/>
            </a:endParaRPr>
          </a:p>
        </p:txBody>
      </p:sp>
      <p:sp>
        <p:nvSpPr>
          <p:cNvPr id="5" name="Content Placeholder 4"/>
          <p:cNvSpPr>
            <a:spLocks noGrp="1"/>
          </p:cNvSpPr>
          <p:nvPr>
            <p:ph idx="1"/>
          </p:nvPr>
        </p:nvSpPr>
        <p:spPr>
          <a:xfrm>
            <a:off x="408955" y="2204864"/>
            <a:ext cx="6583680" cy="4248000"/>
          </a:xfrm>
        </p:spPr>
        <p:txBody>
          <a:bodyPr/>
          <a:lstStyle/>
          <a:p>
            <a:pPr marL="342900" lvl="0" indent="-342900" defTabSz="914400" fontAlgn="base">
              <a:buClr>
                <a:srgbClr val="333333"/>
              </a:buClr>
              <a:buFont typeface="WingDings"/>
              <a:buChar char=""/>
            </a:pPr>
            <a:r>
              <a:rPr lang="de-DE" sz="2400">
                <a:solidFill>
                  <a:srgbClr val="333333"/>
                </a:solidFill>
              </a:rPr>
              <a:t>… </a:t>
            </a:r>
            <a:r>
              <a:rPr lang="hi-IN" sz="2400" dirty="0">
                <a:solidFill>
                  <a:srgbClr val="333333"/>
                </a:solidFill>
              </a:rPr>
              <a:t>अपनी सिर्फ कमियों और दूसरों के बलों को देखते हैं</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 </a:t>
            </a:r>
            <a:r>
              <a:rPr lang="hi-IN" sz="2400" dirty="0">
                <a:solidFill>
                  <a:srgbClr val="333333"/>
                </a:solidFill>
              </a:rPr>
              <a:t>अपने प्रति नकारात्मक दृष्टिकोण रखते हैं (जैसे</a:t>
            </a:r>
            <a:r>
              <a:rPr lang="hi-IN" sz="2400">
                <a:solidFill>
                  <a:srgbClr val="333333"/>
                </a:solidFill>
              </a:rPr>
              <a:t>, “मैं </a:t>
            </a:r>
            <a:r>
              <a:rPr lang="hi-IN" sz="2400" dirty="0">
                <a:solidFill>
                  <a:srgbClr val="333333"/>
                </a:solidFill>
              </a:rPr>
              <a:t>किसी लायक </a:t>
            </a:r>
            <a:r>
              <a:rPr lang="hi-IN" sz="2400">
                <a:solidFill>
                  <a:srgbClr val="333333"/>
                </a:solidFill>
              </a:rPr>
              <a:t>नहीं हूँ”)</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13</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hi-IN">
                <a:solidFill>
                  <a:srgbClr val="333333"/>
                </a:solidFill>
              </a:rPr>
              <a:t>रिश्ते</a:t>
            </a:r>
            <a:endParaRPr lang="de-DE" dirty="0">
              <a:solidFill>
                <a:srgbClr val="333333"/>
              </a:solidFill>
            </a:endParaRPr>
          </a:p>
        </p:txBody>
      </p:sp>
      <p:sp>
        <p:nvSpPr>
          <p:cNvPr id="28" name="Caption_19"/>
          <p:cNvSpPr txBox="1">
            <a:spLocks noChangeArrowheads="1"/>
          </p:cNvSpPr>
          <p:nvPr/>
        </p:nvSpPr>
        <p:spPr bwMode="auto">
          <a:xfrm>
            <a:off x="8224174"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29"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30"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31"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Tree>
    <p:extLst>
      <p:ext uri="{BB962C8B-B14F-4D97-AF65-F5344CB8AC3E}">
        <p14:creationId xmlns:p14="http://schemas.microsoft.com/office/powerpoint/2010/main" val="4196131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निम्न स्व-आदर रखने वाले लोग…</a:t>
            </a:r>
            <a:endParaRPr lang="en-US" sz="3600">
              <a:latin typeface="+mn-lt"/>
              <a:ea typeface="+mn-ea"/>
              <a:cs typeface="+mn-cs"/>
            </a:endParaRPr>
          </a:p>
        </p:txBody>
      </p:sp>
      <p:sp>
        <p:nvSpPr>
          <p:cNvPr id="5" name="Content Placeholder 4"/>
          <p:cNvSpPr>
            <a:spLocks noGrp="1"/>
          </p:cNvSpPr>
          <p:nvPr>
            <p:ph idx="1"/>
          </p:nvPr>
        </p:nvSpPr>
        <p:spPr>
          <a:xfrm>
            <a:off x="408955" y="2204864"/>
            <a:ext cx="6583680" cy="4248000"/>
          </a:xfrm>
        </p:spPr>
        <p:txBody>
          <a:bodyPr/>
          <a:lstStyle/>
          <a:p>
            <a:pPr marL="342900" lvl="0" indent="-342900" defTabSz="914400" fontAlgn="base">
              <a:buClr>
                <a:srgbClr val="333333"/>
              </a:buClr>
              <a:buFont typeface="WingDings"/>
              <a:buChar char=""/>
            </a:pPr>
            <a:r>
              <a:rPr lang="de-DE" sz="2400">
                <a:solidFill>
                  <a:srgbClr val="333333"/>
                </a:solidFill>
              </a:rPr>
              <a:t>… </a:t>
            </a:r>
            <a:r>
              <a:rPr lang="hi-IN" sz="2400" dirty="0">
                <a:solidFill>
                  <a:srgbClr val="333333"/>
                </a:solidFill>
              </a:rPr>
              <a:t>अपनी सिर्फ कमियों और दूसरों के बलों को देखते हैं</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 </a:t>
            </a:r>
            <a:r>
              <a:rPr lang="hi-IN" sz="2400" dirty="0">
                <a:solidFill>
                  <a:srgbClr val="333333"/>
                </a:solidFill>
              </a:rPr>
              <a:t>अपने प्रति नकारात्मक दृष्टिकोण रखते हैं (जैसे</a:t>
            </a:r>
            <a:r>
              <a:rPr lang="hi-IN" sz="2400">
                <a:solidFill>
                  <a:srgbClr val="333333"/>
                </a:solidFill>
              </a:rPr>
              <a:t>, “मैं </a:t>
            </a:r>
            <a:r>
              <a:rPr lang="hi-IN" sz="2400" dirty="0">
                <a:solidFill>
                  <a:srgbClr val="333333"/>
                </a:solidFill>
              </a:rPr>
              <a:t>किसी लायक </a:t>
            </a:r>
            <a:r>
              <a:rPr lang="hi-IN" sz="2400">
                <a:solidFill>
                  <a:srgbClr val="333333"/>
                </a:solidFill>
              </a:rPr>
              <a:t>नहीं हूँ”)</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de-DE" sz="2400" dirty="0">
                <a:solidFill>
                  <a:srgbClr val="333333"/>
                </a:solidFill>
              </a:rPr>
              <a:t>… </a:t>
            </a:r>
            <a:r>
              <a:rPr lang="hi-IN" sz="2400" dirty="0">
                <a:solidFill>
                  <a:srgbClr val="333333"/>
                </a:solidFill>
              </a:rPr>
              <a:t>सम्पूर्ण व्यक्ति तथा उसके किसी पक्ष/व्यवहार में फर्क नहीं करते हैं (उदाहरण के लिए किसी एक चीज़ में असफल होने पर स्वयं को एक असफल व्यक्ति मान लेना)</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14</a:t>
            </a:fld>
            <a:endParaRPr lang="de-DE">
              <a:latin typeface="+mn-lt"/>
            </a:endParaRPr>
          </a:p>
        </p:txBody>
      </p:sp>
      <p:pic>
        <p:nvPicPr>
          <p:cNvPr id="2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7" name="Caption_18"/>
          <p:cNvSpPr txBox="1">
            <a:spLocks noChangeArrowheads="1"/>
          </p:cNvSpPr>
          <p:nvPr/>
        </p:nvSpPr>
        <p:spPr bwMode="auto">
          <a:xfrm>
            <a:off x="8093783" y="2408046"/>
            <a:ext cx="1371600" cy="365760"/>
          </a:xfrm>
          <a:prstGeom prst="rect">
            <a:avLst/>
          </a:prstGeom>
          <a:solidFill>
            <a:schemeClr val="bg1"/>
          </a:solidFill>
          <a:ln w="9525">
            <a:noFill/>
            <a:miter lim="800000"/>
            <a:headEnd/>
            <a:tailEnd/>
          </a:ln>
        </p:spPr>
        <p:txBody>
          <a:bodyPr wrap="square">
            <a:spAutoFit/>
          </a:bodyPr>
          <a:lstStyle/>
          <a:p>
            <a:pPr algn="ctr"/>
            <a:r>
              <a:rPr lang="hi-IN">
                <a:solidFill>
                  <a:srgbClr val="333333"/>
                </a:solidFill>
              </a:rPr>
              <a:t>रिश्ते</a:t>
            </a:r>
            <a:endParaRPr lang="de-DE" dirty="0">
              <a:solidFill>
                <a:srgbClr val="333333"/>
              </a:solidFill>
            </a:endParaRPr>
          </a:p>
        </p:txBody>
      </p:sp>
      <p:sp>
        <p:nvSpPr>
          <p:cNvPr id="28" name="Caption_19"/>
          <p:cNvSpPr txBox="1">
            <a:spLocks noChangeArrowheads="1"/>
          </p:cNvSpPr>
          <p:nvPr/>
        </p:nvSpPr>
        <p:spPr bwMode="auto">
          <a:xfrm>
            <a:off x="8224174"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29"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30"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31"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Tree>
    <p:extLst>
      <p:ext uri="{BB962C8B-B14F-4D97-AF65-F5344CB8AC3E}">
        <p14:creationId xmlns:p14="http://schemas.microsoft.com/office/powerpoint/2010/main" val="47551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यह नहीं भूलें…</a:t>
            </a:r>
            <a:endParaRPr 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sp>
        <p:nvSpPr>
          <p:cNvPr id="17" name="Textfeld 1"/>
          <p:cNvSpPr txBox="1">
            <a:spLocks noChangeArrowheads="1"/>
          </p:cNvSpPr>
          <p:nvPr/>
        </p:nvSpPr>
        <p:spPr bwMode="auto">
          <a:xfrm>
            <a:off x="4586207" y="2317695"/>
            <a:ext cx="927028" cy="369332"/>
          </a:xfrm>
          <a:prstGeom prst="rect">
            <a:avLst/>
          </a:prstGeom>
          <a:solidFill>
            <a:srgbClr val="FFFFFF"/>
          </a:solidFill>
          <a:ln w="9525">
            <a:noFill/>
            <a:miter lim="800000"/>
            <a:headEnd/>
            <a:tailEnd/>
          </a:ln>
        </p:spPr>
        <p:txBody>
          <a:bodyPr wrap="square">
            <a:noAutofit/>
          </a:bodyPr>
          <a:lstStyle/>
          <a:p>
            <a:r>
              <a:rPr lang="hi-IN" dirty="0">
                <a:solidFill>
                  <a:srgbClr val="333333"/>
                </a:solidFill>
              </a:rPr>
              <a:t>रिश्ते</a:t>
            </a:r>
            <a:endParaRPr lang="de-DE" dirty="0">
              <a:solidFill>
                <a:srgbClr val="333333"/>
              </a:solidFill>
            </a:endParaRPr>
          </a:p>
        </p:txBody>
      </p:sp>
      <p:sp>
        <p:nvSpPr>
          <p:cNvPr id="18" name="Textfeld 8"/>
          <p:cNvSpPr txBox="1">
            <a:spLocks noChangeArrowheads="1"/>
          </p:cNvSpPr>
          <p:nvPr/>
        </p:nvSpPr>
        <p:spPr bwMode="auto">
          <a:xfrm>
            <a:off x="4593473" y="3008111"/>
            <a:ext cx="1623000" cy="369332"/>
          </a:xfrm>
          <a:prstGeom prst="rect">
            <a:avLst/>
          </a:prstGeom>
          <a:solidFill>
            <a:srgbClr val="FFFFFF"/>
          </a:solidFill>
          <a:ln w="9525">
            <a:noFill/>
            <a:miter lim="800000"/>
            <a:headEnd/>
            <a:tailEnd/>
          </a:ln>
        </p:spPr>
        <p:txBody>
          <a:bodyPr wrap="square">
            <a:noAutofit/>
          </a:bodyPr>
          <a:lstStyle/>
          <a:p>
            <a:r>
              <a:rPr lang="de-DE" dirty="0">
                <a:solidFill>
                  <a:srgbClr val="333333"/>
                </a:solidFill>
              </a:rPr>
              <a:t>  </a:t>
            </a:r>
            <a:r>
              <a:rPr lang="hi-IN" dirty="0">
                <a:solidFill>
                  <a:srgbClr val="333333"/>
                </a:solidFill>
              </a:rPr>
              <a:t>काम-काज</a:t>
            </a:r>
            <a:endParaRPr lang="de-DE" dirty="0">
              <a:solidFill>
                <a:srgbClr val="333333"/>
              </a:solidFill>
            </a:endParaRPr>
          </a:p>
        </p:txBody>
      </p:sp>
      <p:sp>
        <p:nvSpPr>
          <p:cNvPr id="19" name="Textfeld 6"/>
          <p:cNvSpPr txBox="1">
            <a:spLocks noChangeArrowheads="1"/>
          </p:cNvSpPr>
          <p:nvPr/>
        </p:nvSpPr>
        <p:spPr bwMode="auto">
          <a:xfrm>
            <a:off x="6933887" y="3184385"/>
            <a:ext cx="755198" cy="369332"/>
          </a:xfrm>
          <a:prstGeom prst="rect">
            <a:avLst/>
          </a:prstGeom>
          <a:solidFill>
            <a:srgbClr val="FFFFFF"/>
          </a:solidFill>
          <a:ln w="9525">
            <a:noFill/>
            <a:miter lim="800000"/>
            <a:headEnd/>
            <a:tailEnd/>
          </a:ln>
        </p:spPr>
        <p:txBody>
          <a:bodyPr wrap="square">
            <a:noAutofit/>
          </a:bodyPr>
          <a:lstStyle/>
          <a:p>
            <a:r>
              <a:rPr lang="hi-IN" dirty="0">
                <a:solidFill>
                  <a:srgbClr val="333333"/>
                </a:solidFill>
              </a:rPr>
              <a:t>खेल</a:t>
            </a:r>
            <a:endParaRPr lang="de-DE" dirty="0">
              <a:solidFill>
                <a:srgbClr val="333333"/>
              </a:solidFill>
            </a:endParaRPr>
          </a:p>
        </p:txBody>
      </p:sp>
      <p:sp>
        <p:nvSpPr>
          <p:cNvPr id="20" name="Textfeld 10"/>
          <p:cNvSpPr txBox="1">
            <a:spLocks noChangeArrowheads="1"/>
          </p:cNvSpPr>
          <p:nvPr/>
        </p:nvSpPr>
        <p:spPr bwMode="auto">
          <a:xfrm>
            <a:off x="6933887" y="4322298"/>
            <a:ext cx="978156" cy="369332"/>
          </a:xfrm>
          <a:prstGeom prst="rect">
            <a:avLst/>
          </a:prstGeom>
          <a:solidFill>
            <a:srgbClr val="FFFFFF"/>
          </a:solidFill>
          <a:ln w="9525">
            <a:noFill/>
            <a:miter lim="800000"/>
            <a:headEnd/>
            <a:tailEnd/>
          </a:ln>
        </p:spPr>
        <p:txBody>
          <a:bodyPr wrap="square">
            <a:noAutofit/>
          </a:bodyPr>
          <a:lstStyle/>
          <a:p>
            <a:r>
              <a:rPr lang="de-DE" dirty="0">
                <a:solidFill>
                  <a:srgbClr val="333333"/>
                </a:solidFill>
              </a:rPr>
              <a:t> </a:t>
            </a:r>
            <a:r>
              <a:rPr lang="hi-IN" dirty="0">
                <a:solidFill>
                  <a:srgbClr val="333333"/>
                </a:solidFill>
              </a:rPr>
              <a:t>शौक </a:t>
            </a:r>
            <a:endParaRPr lang="de-DE" dirty="0">
              <a:solidFill>
                <a:srgbClr val="333333"/>
              </a:solidFill>
            </a:endParaRPr>
          </a:p>
        </p:txBody>
      </p:sp>
      <p:sp>
        <p:nvSpPr>
          <p:cNvPr id="22" name="Textfeld 7"/>
          <p:cNvSpPr txBox="1">
            <a:spLocks noChangeArrowheads="1"/>
          </p:cNvSpPr>
          <p:nvPr/>
        </p:nvSpPr>
        <p:spPr bwMode="auto">
          <a:xfrm>
            <a:off x="4520587" y="3863606"/>
            <a:ext cx="1149265" cy="369332"/>
          </a:xfrm>
          <a:prstGeom prst="rect">
            <a:avLst/>
          </a:prstGeom>
          <a:solidFill>
            <a:srgbClr val="FFFFFF"/>
          </a:solidFill>
          <a:ln w="9525">
            <a:noFill/>
            <a:miter lim="800000"/>
            <a:headEnd/>
            <a:tailEnd/>
          </a:ln>
        </p:spPr>
        <p:txBody>
          <a:bodyPr wrap="square">
            <a:noAutofit/>
          </a:bodyPr>
          <a:lstStyle/>
          <a:p>
            <a:r>
              <a:rPr lang="hi-IN" dirty="0">
                <a:solidFill>
                  <a:srgbClr val="333333"/>
                </a:solidFill>
              </a:rPr>
              <a:t>आवरण</a:t>
            </a:r>
            <a:endParaRPr lang="de-DE" dirty="0">
              <a:solidFill>
                <a:srgbClr val="333333"/>
              </a:solidFill>
            </a:endParaRPr>
          </a:p>
        </p:txBody>
      </p:sp>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33"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पिछले बार मेरा स्कूल के खेल टीम में चयन हुआ था. मैं क्रिकेट अच्छा नहीं खेलता हूँ पर फुटबॉल में मेरी अच्छी पकड़ है. मैं डांस भी अच्छा करता हूँ...</a:t>
            </a:r>
            <a:endParaRPr lang="de-DE" i="1" dirty="0">
              <a:solidFill>
                <a:srgbClr val="333333"/>
              </a:solidFill>
            </a:endParaRPr>
          </a:p>
        </p:txBody>
      </p:sp>
      <p:sp>
        <p:nvSpPr>
          <p:cNvPr id="34"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मैं अच्छा खाना बना लेता हूँ. संगीत और राजनीति में मेरा अच्छा ज्ञान है. मैं फिल्मों में अभिरूचि रखता हूँ...</a:t>
            </a:r>
            <a:endParaRPr lang="de-DE" i="1" dirty="0">
              <a:solidFill>
                <a:srgbClr val="333333"/>
              </a:solidFill>
            </a:endParaRPr>
          </a:p>
        </p:txBody>
      </p:sp>
      <p:sp>
        <p:nvSpPr>
          <p:cNvPr id="35"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मुझे अपने आँख और बाल अच्छे लगते हैं, काश मैं थोडा और लम्बा होता...</a:t>
            </a:r>
            <a:endParaRPr lang="de-DE" i="1" dirty="0">
              <a:solidFill>
                <a:srgbClr val="333333"/>
              </a:solidFill>
            </a:endParaRPr>
          </a:p>
        </p:txBody>
      </p:sp>
      <p:sp>
        <p:nvSpPr>
          <p:cNvPr id="36" name="Caption_25"/>
          <p:cNvSpPr>
            <a:spLocks noChangeArrowheads="1"/>
          </p:cNvSpPr>
          <p:nvPr/>
        </p:nvSpPr>
        <p:spPr bwMode="auto">
          <a:xfrm>
            <a:off x="680251" y="3192777"/>
            <a:ext cx="3351884" cy="1035119"/>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अभी मैं बेरोजगार हूँ, परन्तु पहले मैंने बहुत सारे काम सफलता पूर्वक किये हैं... </a:t>
            </a:r>
            <a:endParaRPr lang="de-DE" i="1" dirty="0">
              <a:solidFill>
                <a:srgbClr val="333333"/>
              </a:solidFill>
            </a:endParaRPr>
          </a:p>
        </p:txBody>
      </p:sp>
      <p:sp>
        <p:nvSpPr>
          <p:cNvPr id="37"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मैं अच्छा श्रोता हूँ, अति विश्वसनीय हूँ, दोस्ती बना कर रखता हों तथा दूसरों को हँसाता हूँ...</a:t>
            </a:r>
            <a:endParaRPr lang="de-DE" dirty="0">
              <a:solidFill>
                <a:srgbClr val="333333"/>
              </a:solidFill>
            </a:endParaRPr>
          </a:p>
        </p:txBody>
      </p:sp>
      <p:sp>
        <p:nvSpPr>
          <p:cNvPr id="42" name="Caption_18"/>
          <p:cNvSpPr txBox="1">
            <a:spLocks noChangeArrowheads="1"/>
          </p:cNvSpPr>
          <p:nvPr/>
        </p:nvSpPr>
        <p:spPr bwMode="auto">
          <a:xfrm>
            <a:off x="4707607" y="240804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रिश्ते</a:t>
            </a:r>
            <a:endParaRPr lang="de-DE" dirty="0">
              <a:solidFill>
                <a:srgbClr val="333333"/>
              </a:solidFill>
            </a:endParaRPr>
          </a:p>
        </p:txBody>
      </p:sp>
      <p:sp>
        <p:nvSpPr>
          <p:cNvPr id="43" name="Caption_19"/>
          <p:cNvSpPr txBox="1">
            <a:spLocks noChangeArrowheads="1"/>
          </p:cNvSpPr>
          <p:nvPr/>
        </p:nvSpPr>
        <p:spPr bwMode="auto">
          <a:xfrm>
            <a:off x="4837998"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44"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45"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46"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Tree>
    <p:extLst>
      <p:ext uri="{BB962C8B-B14F-4D97-AF65-F5344CB8AC3E}">
        <p14:creationId xmlns:p14="http://schemas.microsoft.com/office/powerpoint/2010/main" val="175397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यह नहीं भूलें…</a:t>
            </a:r>
            <a:endParaRPr 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sp>
        <p:nvSpPr>
          <p:cNvPr id="17" name="Textfeld 1"/>
          <p:cNvSpPr txBox="1">
            <a:spLocks noChangeArrowheads="1"/>
          </p:cNvSpPr>
          <p:nvPr/>
        </p:nvSpPr>
        <p:spPr bwMode="auto">
          <a:xfrm>
            <a:off x="4586207" y="2317695"/>
            <a:ext cx="927028" cy="369332"/>
          </a:xfrm>
          <a:prstGeom prst="rect">
            <a:avLst/>
          </a:prstGeom>
          <a:solidFill>
            <a:srgbClr val="FFFFFF"/>
          </a:solidFill>
          <a:ln w="9525">
            <a:noFill/>
            <a:miter lim="800000"/>
            <a:headEnd/>
            <a:tailEnd/>
          </a:ln>
        </p:spPr>
        <p:txBody>
          <a:bodyPr wrap="square">
            <a:noAutofit/>
          </a:bodyPr>
          <a:lstStyle/>
          <a:p>
            <a:r>
              <a:rPr lang="hi-IN" dirty="0">
                <a:solidFill>
                  <a:srgbClr val="333333"/>
                </a:solidFill>
              </a:rPr>
              <a:t>रिश्ते</a:t>
            </a:r>
            <a:endParaRPr lang="de-DE" dirty="0">
              <a:solidFill>
                <a:srgbClr val="333333"/>
              </a:solidFill>
            </a:endParaRPr>
          </a:p>
        </p:txBody>
      </p:sp>
      <p:sp>
        <p:nvSpPr>
          <p:cNvPr id="18" name="Textfeld 8"/>
          <p:cNvSpPr txBox="1">
            <a:spLocks noChangeArrowheads="1"/>
          </p:cNvSpPr>
          <p:nvPr/>
        </p:nvSpPr>
        <p:spPr bwMode="auto">
          <a:xfrm>
            <a:off x="4593473" y="3008111"/>
            <a:ext cx="1623000" cy="369332"/>
          </a:xfrm>
          <a:prstGeom prst="rect">
            <a:avLst/>
          </a:prstGeom>
          <a:solidFill>
            <a:srgbClr val="FFFFFF"/>
          </a:solidFill>
          <a:ln w="9525">
            <a:noFill/>
            <a:miter lim="800000"/>
            <a:headEnd/>
            <a:tailEnd/>
          </a:ln>
        </p:spPr>
        <p:txBody>
          <a:bodyPr wrap="square">
            <a:noAutofit/>
          </a:bodyPr>
          <a:lstStyle/>
          <a:p>
            <a:r>
              <a:rPr lang="de-DE" dirty="0">
                <a:solidFill>
                  <a:srgbClr val="333333"/>
                </a:solidFill>
              </a:rPr>
              <a:t>  </a:t>
            </a:r>
            <a:r>
              <a:rPr lang="hi-IN" dirty="0">
                <a:solidFill>
                  <a:srgbClr val="333333"/>
                </a:solidFill>
              </a:rPr>
              <a:t>काम-काज</a:t>
            </a:r>
            <a:endParaRPr lang="de-DE" dirty="0">
              <a:solidFill>
                <a:srgbClr val="333333"/>
              </a:solidFill>
            </a:endParaRPr>
          </a:p>
        </p:txBody>
      </p:sp>
      <p:sp>
        <p:nvSpPr>
          <p:cNvPr id="19" name="Textfeld 6"/>
          <p:cNvSpPr txBox="1">
            <a:spLocks noChangeArrowheads="1"/>
          </p:cNvSpPr>
          <p:nvPr/>
        </p:nvSpPr>
        <p:spPr bwMode="auto">
          <a:xfrm>
            <a:off x="6933887" y="3184385"/>
            <a:ext cx="755198" cy="369332"/>
          </a:xfrm>
          <a:prstGeom prst="rect">
            <a:avLst/>
          </a:prstGeom>
          <a:solidFill>
            <a:srgbClr val="FFFFFF"/>
          </a:solidFill>
          <a:ln w="9525">
            <a:noFill/>
            <a:miter lim="800000"/>
            <a:headEnd/>
            <a:tailEnd/>
          </a:ln>
        </p:spPr>
        <p:txBody>
          <a:bodyPr wrap="square">
            <a:noAutofit/>
          </a:bodyPr>
          <a:lstStyle/>
          <a:p>
            <a:r>
              <a:rPr lang="hi-IN" dirty="0">
                <a:solidFill>
                  <a:srgbClr val="333333"/>
                </a:solidFill>
              </a:rPr>
              <a:t>खेल</a:t>
            </a:r>
            <a:endParaRPr lang="de-DE" dirty="0">
              <a:solidFill>
                <a:srgbClr val="333333"/>
              </a:solidFill>
            </a:endParaRPr>
          </a:p>
        </p:txBody>
      </p:sp>
      <p:sp>
        <p:nvSpPr>
          <p:cNvPr id="20" name="Textfeld 10"/>
          <p:cNvSpPr txBox="1">
            <a:spLocks noChangeArrowheads="1"/>
          </p:cNvSpPr>
          <p:nvPr/>
        </p:nvSpPr>
        <p:spPr bwMode="auto">
          <a:xfrm>
            <a:off x="6933887" y="4322298"/>
            <a:ext cx="978156" cy="369332"/>
          </a:xfrm>
          <a:prstGeom prst="rect">
            <a:avLst/>
          </a:prstGeom>
          <a:solidFill>
            <a:srgbClr val="FFFFFF"/>
          </a:solidFill>
          <a:ln w="9525">
            <a:noFill/>
            <a:miter lim="800000"/>
            <a:headEnd/>
            <a:tailEnd/>
          </a:ln>
        </p:spPr>
        <p:txBody>
          <a:bodyPr wrap="square">
            <a:noAutofit/>
          </a:bodyPr>
          <a:lstStyle/>
          <a:p>
            <a:r>
              <a:rPr lang="de-DE" dirty="0">
                <a:solidFill>
                  <a:srgbClr val="333333"/>
                </a:solidFill>
              </a:rPr>
              <a:t> </a:t>
            </a:r>
            <a:r>
              <a:rPr lang="hi-IN" dirty="0">
                <a:solidFill>
                  <a:srgbClr val="333333"/>
                </a:solidFill>
              </a:rPr>
              <a:t>शौक </a:t>
            </a:r>
            <a:endParaRPr lang="de-DE" dirty="0">
              <a:solidFill>
                <a:srgbClr val="333333"/>
              </a:solidFill>
            </a:endParaRPr>
          </a:p>
        </p:txBody>
      </p:sp>
      <p:sp>
        <p:nvSpPr>
          <p:cNvPr id="22" name="Textfeld 7"/>
          <p:cNvSpPr txBox="1">
            <a:spLocks noChangeArrowheads="1"/>
          </p:cNvSpPr>
          <p:nvPr/>
        </p:nvSpPr>
        <p:spPr bwMode="auto">
          <a:xfrm>
            <a:off x="4520587" y="3863606"/>
            <a:ext cx="1149265" cy="369332"/>
          </a:xfrm>
          <a:prstGeom prst="rect">
            <a:avLst/>
          </a:prstGeom>
          <a:solidFill>
            <a:srgbClr val="FFFFFF"/>
          </a:solidFill>
          <a:ln w="9525">
            <a:noFill/>
            <a:miter lim="800000"/>
            <a:headEnd/>
            <a:tailEnd/>
          </a:ln>
        </p:spPr>
        <p:txBody>
          <a:bodyPr wrap="square">
            <a:noAutofit/>
          </a:bodyPr>
          <a:lstStyle/>
          <a:p>
            <a:r>
              <a:rPr lang="hi-IN" dirty="0">
                <a:solidFill>
                  <a:srgbClr val="333333"/>
                </a:solidFill>
              </a:rPr>
              <a:t>आवरण</a:t>
            </a:r>
            <a:endParaRPr lang="de-DE" dirty="0">
              <a:solidFill>
                <a:srgbClr val="333333"/>
              </a:solidFill>
            </a:endParaRPr>
          </a:p>
        </p:txBody>
      </p:sp>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33"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पिछले बार मेरा स्कूल के खेल टीम में चयन हुआ था. मैं क्रिकेट अच्छा नहीं खेलता हूँ पर फुटबॉल में मेरी अच्छी पकड़ है. मैं डांस भी अच्छा करता हूँ...</a:t>
            </a:r>
            <a:endParaRPr lang="de-DE" i="1" dirty="0">
              <a:solidFill>
                <a:srgbClr val="333333"/>
              </a:solidFill>
            </a:endParaRPr>
          </a:p>
        </p:txBody>
      </p:sp>
      <p:sp>
        <p:nvSpPr>
          <p:cNvPr id="34"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मैं अच्छा खाना बना लेता हूँ. संगीत और राजनीति में मेरा अच्छा ज्ञान है. मैं फिल्मों में अभिरूचि रखता हूँ...</a:t>
            </a:r>
            <a:endParaRPr lang="de-DE" i="1" dirty="0">
              <a:solidFill>
                <a:srgbClr val="333333"/>
              </a:solidFill>
            </a:endParaRPr>
          </a:p>
        </p:txBody>
      </p:sp>
      <p:sp>
        <p:nvSpPr>
          <p:cNvPr id="35"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मुझे अपने आँख और बाल अच्छे लगते हैं, काश मैं थोडा और लम्बा होता...</a:t>
            </a:r>
            <a:endParaRPr lang="de-DE" i="1" dirty="0">
              <a:solidFill>
                <a:srgbClr val="333333"/>
              </a:solidFill>
            </a:endParaRPr>
          </a:p>
        </p:txBody>
      </p:sp>
      <p:sp>
        <p:nvSpPr>
          <p:cNvPr id="36" name="Caption_25"/>
          <p:cNvSpPr>
            <a:spLocks noChangeArrowheads="1"/>
          </p:cNvSpPr>
          <p:nvPr/>
        </p:nvSpPr>
        <p:spPr bwMode="auto">
          <a:xfrm>
            <a:off x="680251" y="3192777"/>
            <a:ext cx="3351884" cy="1035119"/>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अभी मैं बेरोजगार हूँ, परन्तु पहले मैंने बहुत सारे काम सफलता पूर्वक किये हैं... </a:t>
            </a:r>
            <a:endParaRPr lang="de-DE" i="1" dirty="0">
              <a:solidFill>
                <a:srgbClr val="333333"/>
              </a:solidFill>
            </a:endParaRPr>
          </a:p>
        </p:txBody>
      </p:sp>
      <p:sp>
        <p:nvSpPr>
          <p:cNvPr id="37"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hi-IN" i="1">
                <a:solidFill>
                  <a:srgbClr val="333333"/>
                </a:solidFill>
              </a:rPr>
              <a:t>मैं अच्छा श्रोता हूँ, अति विश्वसनीय हूँ, दोस्ती बना कर रखता हों तथा दूसरों को हँसाता हूँ...</a:t>
            </a:r>
            <a:endParaRPr lang="de-DE" dirty="0">
              <a:solidFill>
                <a:srgbClr val="333333"/>
              </a:solidFill>
            </a:endParaRPr>
          </a:p>
        </p:txBody>
      </p:sp>
      <p:sp>
        <p:nvSpPr>
          <p:cNvPr id="42" name="Caption_18"/>
          <p:cNvSpPr txBox="1">
            <a:spLocks noChangeArrowheads="1"/>
          </p:cNvSpPr>
          <p:nvPr/>
        </p:nvSpPr>
        <p:spPr bwMode="auto">
          <a:xfrm>
            <a:off x="4707607" y="240804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रिश्ते</a:t>
            </a:r>
            <a:endParaRPr lang="de-DE" dirty="0">
              <a:solidFill>
                <a:srgbClr val="333333"/>
              </a:solidFill>
            </a:endParaRPr>
          </a:p>
        </p:txBody>
      </p:sp>
      <p:sp>
        <p:nvSpPr>
          <p:cNvPr id="43" name="Caption_19"/>
          <p:cNvSpPr txBox="1">
            <a:spLocks noChangeArrowheads="1"/>
          </p:cNvSpPr>
          <p:nvPr/>
        </p:nvSpPr>
        <p:spPr bwMode="auto">
          <a:xfrm>
            <a:off x="4837998" y="3440714"/>
            <a:ext cx="1371600" cy="365760"/>
          </a:xfrm>
          <a:prstGeom prst="rect">
            <a:avLst/>
          </a:prstGeom>
          <a:solidFill>
            <a:schemeClr val="bg1"/>
          </a:solidFill>
          <a:ln w="9525">
            <a:noFill/>
            <a:miter lim="800000"/>
            <a:headEnd/>
            <a:tailEnd/>
          </a:ln>
        </p:spPr>
        <p:txBody>
          <a:bodyPr>
            <a:spAutoFit/>
          </a:bodyPr>
          <a:lstStyle/>
          <a:p>
            <a:pPr algn="ctr"/>
            <a:r>
              <a:rPr lang="hi-IN" dirty="0">
                <a:solidFill>
                  <a:srgbClr val="333333"/>
                </a:solidFill>
              </a:rPr>
              <a:t>काम-काज</a:t>
            </a:r>
            <a:endParaRPr lang="de-DE" dirty="0">
              <a:solidFill>
                <a:srgbClr val="333333"/>
              </a:solidFill>
            </a:endParaRPr>
          </a:p>
        </p:txBody>
      </p:sp>
      <p:sp>
        <p:nvSpPr>
          <p:cNvPr id="44"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आवरण </a:t>
            </a:r>
            <a:endParaRPr lang="de-DE" dirty="0">
              <a:solidFill>
                <a:srgbClr val="333333"/>
              </a:solidFill>
            </a:endParaRPr>
          </a:p>
        </p:txBody>
      </p:sp>
      <p:sp>
        <p:nvSpPr>
          <p:cNvPr id="45"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खेल</a:t>
            </a:r>
            <a:endParaRPr lang="de-DE" dirty="0">
              <a:solidFill>
                <a:srgbClr val="333333"/>
              </a:solidFill>
            </a:endParaRPr>
          </a:p>
        </p:txBody>
      </p:sp>
      <p:sp>
        <p:nvSpPr>
          <p:cNvPr id="46"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hi-IN" dirty="0">
                <a:solidFill>
                  <a:srgbClr val="333333"/>
                </a:solidFill>
              </a:rPr>
              <a:t>शौक </a:t>
            </a:r>
            <a:endParaRPr lang="de-DE" dirty="0">
              <a:solidFill>
                <a:srgbClr val="333333"/>
              </a:solidFill>
            </a:endParaRPr>
          </a:p>
        </p:txBody>
      </p:sp>
      <p:sp>
        <p:nvSpPr>
          <p:cNvPr id="23"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hi-IN" sz="2000">
                <a:solidFill>
                  <a:srgbClr val="004992"/>
                </a:solidFill>
              </a:rPr>
              <a:t>किस खाली भाग पर आपने लम्बे समय से ध्यान नहीं दिया है? उसके उंदर क्या छुपा खजाना हो सकता है?</a:t>
            </a:r>
            <a:endParaRPr lang="fr-FR" sz="2000" dirty="0">
              <a:solidFill>
                <a:srgbClr val="004992"/>
              </a:solidFill>
            </a:endParaRPr>
          </a:p>
        </p:txBody>
      </p:sp>
    </p:spTree>
    <p:extLst>
      <p:ext uri="{BB962C8B-B14F-4D97-AF65-F5344CB8AC3E}">
        <p14:creationId xmlns:p14="http://schemas.microsoft.com/office/powerpoint/2010/main" val="2969245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उच्च स्व-आदर के लोगों की क्या पहचान होती है?</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defRPr/>
            </a:pPr>
            <a:r>
              <a:rPr lang="hi-IN" sz="2400" dirty="0">
                <a:solidFill>
                  <a:srgbClr val="333333"/>
                </a:solidFill>
              </a:rPr>
              <a:t>आवाज़</a:t>
            </a:r>
            <a:r>
              <a:rPr lang="de-DE" sz="2400" dirty="0">
                <a:solidFill>
                  <a:srgbClr val="333333"/>
                </a:solidFill>
              </a:rPr>
              <a:t>: </a:t>
            </a:r>
            <a:r>
              <a:rPr lang="de-DE" sz="2400" dirty="0">
                <a:solidFill>
                  <a:srgbClr val="004992"/>
                </a:solidFill>
              </a:rPr>
              <a:t>??? </a:t>
            </a:r>
            <a:r>
              <a:rPr lang="hi-IN" sz="2400" dirty="0">
                <a:solidFill>
                  <a:srgbClr val="FFFFFF"/>
                </a:solidFill>
              </a:rPr>
              <a:t>स्पष्ट, अच्छी अभियक्ति, आवाज़ का सही स्र</a:t>
            </a:r>
            <a:endParaRPr lang="de-DE" sz="2400" dirty="0">
              <a:solidFill>
                <a:srgbClr val="FFFFFF"/>
              </a:solidFill>
            </a:endParaRPr>
          </a:p>
          <a:p>
            <a:pPr marL="342900" indent="-342900">
              <a:buClr>
                <a:srgbClr val="333333"/>
              </a:buClr>
              <a:buFont typeface="WingDings"/>
              <a:buChar char=""/>
              <a:defRPr/>
            </a:pPr>
            <a:r>
              <a:rPr lang="hi-IN" sz="2400" dirty="0">
                <a:solidFill>
                  <a:srgbClr val="333333"/>
                </a:solidFill>
              </a:rPr>
              <a:t>चेहरे के हाव-भाव</a:t>
            </a:r>
            <a:r>
              <a:rPr lang="de-DE" sz="2400" dirty="0">
                <a:solidFill>
                  <a:srgbClr val="333333"/>
                </a:solidFill>
              </a:rPr>
              <a:t>: </a:t>
            </a:r>
            <a:r>
              <a:rPr lang="de-DE" sz="2400" dirty="0">
                <a:solidFill>
                  <a:srgbClr val="004992"/>
                </a:solidFill>
              </a:rPr>
              <a:t>??? </a:t>
            </a:r>
            <a:r>
              <a:rPr lang="hi-IN" sz="2400" dirty="0">
                <a:solidFill>
                  <a:srgbClr val="FFFFFF"/>
                </a:solidFill>
              </a:rPr>
              <a:t>आँख मिला कर रखना, आत्म-विश्वास से पूर्ण</a:t>
            </a:r>
          </a:p>
          <a:p>
            <a:pPr marL="342900" indent="-342900">
              <a:buClr>
                <a:srgbClr val="333333"/>
              </a:buClr>
              <a:buFont typeface="WingDings"/>
              <a:buChar char=""/>
              <a:defRPr/>
            </a:pPr>
            <a:r>
              <a:rPr lang="hi-IN" sz="2400" dirty="0">
                <a:solidFill>
                  <a:srgbClr val="333333"/>
                </a:solidFill>
              </a:rPr>
              <a:t>शारीरिक दशा</a:t>
            </a:r>
            <a:r>
              <a:rPr lang="de-DE" sz="2400" dirty="0">
                <a:solidFill>
                  <a:srgbClr val="333333"/>
                </a:solidFill>
              </a:rPr>
              <a:t>: </a:t>
            </a:r>
            <a:r>
              <a:rPr lang="de-DE" sz="2400" dirty="0">
                <a:solidFill>
                  <a:srgbClr val="004992"/>
                </a:solidFill>
              </a:rPr>
              <a:t>??? </a:t>
            </a:r>
            <a:r>
              <a:rPr lang="hi-IN" sz="2400" dirty="0">
                <a:solidFill>
                  <a:srgbClr val="FFFFFF"/>
                </a:solidFill>
              </a:rPr>
              <a:t>सीधी</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296133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उच्च स्व-आदर के लोगों की क्या पहचान होती है?</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defRPr/>
            </a:pPr>
            <a:r>
              <a:rPr lang="hi-IN" sz="2400" dirty="0">
                <a:solidFill>
                  <a:srgbClr val="333333"/>
                </a:solidFill>
              </a:rPr>
              <a:t>आवाज़</a:t>
            </a:r>
            <a:r>
              <a:rPr lang="de-DE" sz="2400" dirty="0">
                <a:solidFill>
                  <a:srgbClr val="333333"/>
                </a:solidFill>
              </a:rPr>
              <a:t>: </a:t>
            </a:r>
            <a:r>
              <a:rPr lang="hi-IN" sz="2400" dirty="0">
                <a:solidFill>
                  <a:srgbClr val="004992"/>
                </a:solidFill>
              </a:rPr>
              <a:t>स्पष्ट, अच्छी अभियक्ति, आवाज़ का सही स्तर</a:t>
            </a:r>
            <a:endParaRPr lang="de-DE" sz="2400" dirty="0">
              <a:solidFill>
                <a:srgbClr val="004992"/>
              </a:solidFill>
            </a:endParaRPr>
          </a:p>
          <a:p>
            <a:pPr marL="342900" indent="-342900">
              <a:buClr>
                <a:srgbClr val="333333"/>
              </a:buClr>
              <a:buFont typeface="WingDings"/>
              <a:buChar char=""/>
              <a:defRPr/>
            </a:pPr>
            <a:r>
              <a:rPr lang="hi-IN" sz="2400" dirty="0">
                <a:solidFill>
                  <a:srgbClr val="333333"/>
                </a:solidFill>
              </a:rPr>
              <a:t>चेहरे के हाव-भाव</a:t>
            </a:r>
            <a:r>
              <a:rPr lang="de-DE" sz="2400" dirty="0">
                <a:solidFill>
                  <a:srgbClr val="333333"/>
                </a:solidFill>
              </a:rPr>
              <a:t>: </a:t>
            </a:r>
            <a:r>
              <a:rPr lang="hi-IN" sz="2400" dirty="0">
                <a:solidFill>
                  <a:srgbClr val="004992"/>
                </a:solidFill>
              </a:rPr>
              <a:t>आँख मिला कर रखना, आत्म-विश्वास से पूर्ण</a:t>
            </a:r>
          </a:p>
          <a:p>
            <a:pPr marL="342900" indent="-342900">
              <a:buClr>
                <a:srgbClr val="333333"/>
              </a:buClr>
              <a:buFont typeface="WingDings"/>
              <a:buChar char=""/>
              <a:defRPr/>
            </a:pPr>
            <a:r>
              <a:rPr lang="hi-IN" sz="2400" dirty="0">
                <a:solidFill>
                  <a:srgbClr val="333333"/>
                </a:solidFill>
              </a:rPr>
              <a:t>शारीरिक दशा</a:t>
            </a:r>
            <a:r>
              <a:rPr lang="de-DE" sz="2400" dirty="0">
                <a:solidFill>
                  <a:srgbClr val="333333"/>
                </a:solidFill>
              </a:rPr>
              <a:t>: </a:t>
            </a:r>
            <a:r>
              <a:rPr lang="hi-IN" sz="2400" dirty="0">
                <a:solidFill>
                  <a:srgbClr val="004992"/>
                </a:solidFill>
              </a:rPr>
              <a:t>सीधी</a:t>
            </a:r>
          </a:p>
          <a:p>
            <a:pPr lvl="0" defTabSz="914400" fontAlgn="base"/>
            <a:r>
              <a:rPr lang="hi-IN" sz="2400" dirty="0">
                <a:solidFill>
                  <a:srgbClr val="004992"/>
                </a:solidFill>
              </a:rPr>
              <a:t>जैसा की किसी भी चीज़ के साथ होता है: अतिशय न करें (उदाहरण के लिए नज़रें मिला कर रखने का मतलब घूरना नहीं होता है, दूसरों को बार-बार बाधित न करें).</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198502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उच्च स्व-आदर की कुछ विशेषताएँ जो अप्रत्यक्ष होते हैं</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029200" cy="4248000"/>
          </a:xfrm>
        </p:spPr>
        <p:txBody>
          <a:bodyPr>
            <a:noAutofit/>
          </a:bodyPr>
          <a:lstStyle/>
          <a:p>
            <a:pPr>
              <a:buClr>
                <a:srgbClr val="333333"/>
              </a:buClr>
              <a:defRPr/>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4030880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उच्च स्व-आदर की कुछ विशेषताएँ जो अप्रत्यक्ष होते हैं</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029200" cy="4248000"/>
          </a:xfrm>
        </p:spPr>
        <p:txBody>
          <a:bodyPr>
            <a:noAutofit/>
          </a:bodyPr>
          <a:lstStyle/>
          <a:p>
            <a:pPr marL="342900" indent="-342900">
              <a:buClr>
                <a:srgbClr val="333333"/>
              </a:buClr>
              <a:buFont typeface="WingDings"/>
              <a:buChar char=""/>
              <a:defRPr/>
            </a:pPr>
            <a:r>
              <a:rPr lang="hi-IN" sz="2400" dirty="0">
                <a:solidFill>
                  <a:srgbClr val="333333"/>
                </a:solidFill>
              </a:rPr>
              <a:t>अपनी क्षमताओं में विश्वास</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hi-IN" sz="2400" dirty="0">
                <a:solidFill>
                  <a:srgbClr val="333333"/>
                </a:solidFill>
              </a:rPr>
              <a:t>अपनी त्रुटियों तथा असफलताओं को स्वीकार करना (बिना खुद के अनावश्यक निम्न-मूल्यांकन के</a:t>
            </a:r>
            <a:r>
              <a:rPr lang="hi-IN" sz="2400">
                <a:solidFill>
                  <a:srgbClr val="333333"/>
                </a:solidFill>
              </a:rPr>
              <a:t>)</a:t>
            </a:r>
            <a:r>
              <a:rPr lang="en-US" sz="2400">
                <a:solidFill>
                  <a:srgbClr val="333333"/>
                </a:solidFill>
              </a:rPr>
              <a:t>.</a:t>
            </a:r>
          </a:p>
          <a:p>
            <a:pPr marL="342900" indent="-342900">
              <a:buClr>
                <a:srgbClr val="333333"/>
              </a:buClr>
              <a:buFont typeface="WingDings"/>
              <a:buChar char=""/>
              <a:defRPr/>
            </a:pPr>
            <a:r>
              <a:rPr lang="hi-IN" sz="2400">
                <a:solidFill>
                  <a:srgbClr val="333333"/>
                </a:solidFill>
              </a:rPr>
              <a:t>अंतर्निरिक्षण </a:t>
            </a:r>
            <a:r>
              <a:rPr lang="hi-IN" sz="2400" dirty="0">
                <a:solidFill>
                  <a:srgbClr val="333333"/>
                </a:solidFill>
              </a:rPr>
              <a:t>करने वाले, सीखने के लिए तैयार (अपनी असफलताओं/त्रुटियों से)</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hi-IN" sz="2400" dirty="0">
                <a:solidFill>
                  <a:srgbClr val="333333"/>
                </a:solidFill>
              </a:rPr>
              <a:t>अपने प्रति सकारात्मक दृष्टिकोण (उदाहरण के लिए सफलता के लिए स्वयं की प्रशंसा करना</a:t>
            </a:r>
            <a:r>
              <a:rPr lang="hi-IN" sz="2400">
                <a:solidFill>
                  <a:srgbClr val="333333"/>
                </a:solidFill>
              </a:rPr>
              <a:t>)</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4045697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अपनी शक्तियों/क्षमताओं को पहचानना</a:t>
            </a:r>
            <a:endParaRPr lang="de-DE" sz="3600" dirty="0">
              <a:latin typeface="+mn-lt"/>
              <a:ea typeface="+mn-ea"/>
              <a:cs typeface="+mn-cs"/>
            </a:endParaRPr>
          </a:p>
        </p:txBody>
      </p:sp>
      <p:sp>
        <p:nvSpPr>
          <p:cNvPr id="7" name="Inhaltsplatzhalter 2"/>
          <p:cNvSpPr>
            <a:spLocks noGrp="1"/>
          </p:cNvSpPr>
          <p:nvPr>
            <p:ph idx="1"/>
          </p:nvPr>
        </p:nvSpPr>
        <p:spPr/>
        <p:txBody>
          <a:bodyPr wrap="square">
            <a:noAutofit/>
          </a:bodyPr>
          <a:lstStyle/>
          <a:p>
            <a:pPr>
              <a:defRPr/>
            </a:pPr>
            <a:r>
              <a:rPr lang="hi-IN" sz="2400" dirty="0">
                <a:solidFill>
                  <a:srgbClr val="004992"/>
                </a:solidFill>
              </a:rPr>
              <a:t>कभी-कभी हमारे लिए अपनी शक्तियों/क्षमताओं को पहचानना क्यों कठिन हो जाता है?</a:t>
            </a:r>
            <a:endParaRPr lang="en-US" sz="2400" dirty="0">
              <a:solidFill>
                <a:srgbClr val="004992"/>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hi-IN" sz="2400" dirty="0">
                <a:solidFill>
                  <a:srgbClr val="333333"/>
                </a:solidFill>
              </a:rPr>
              <a:t>सामान्य मान्यताएं</a:t>
            </a:r>
            <a:r>
              <a:rPr lang="hi-IN" sz="2400">
                <a:solidFill>
                  <a:srgbClr val="333333"/>
                </a:solidFill>
              </a:rPr>
              <a:t>: “अगर </a:t>
            </a:r>
            <a:r>
              <a:rPr lang="hi-IN" sz="2400" dirty="0">
                <a:solidFill>
                  <a:srgbClr val="333333"/>
                </a:solidFill>
              </a:rPr>
              <a:t>मैं खुद की बड़ाई करूंगा तो मैं अहंकारी हो </a:t>
            </a:r>
            <a:r>
              <a:rPr lang="hi-IN" sz="2400">
                <a:solidFill>
                  <a:srgbClr val="333333"/>
                </a:solidFill>
              </a:rPr>
              <a:t>जाऊंगा</a:t>
            </a:r>
            <a:r>
              <a:rPr lang="en-US" sz="2400">
                <a:solidFill>
                  <a:srgbClr val="333333"/>
                </a:solidFill>
              </a:rPr>
              <a:t>.</a:t>
            </a:r>
            <a:r>
              <a:rPr lang="hi-IN" sz="240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hi-IN" sz="2400" dirty="0">
                <a:solidFill>
                  <a:srgbClr val="333333"/>
                </a:solidFill>
              </a:rPr>
              <a:t>अनेक बार मानसिक बीमारी के दौरान भी हमारे लिए अपनी शक्तियों/क्षमताओं को पहचानना या उन्हें परिलक्षित करना कठिन हो जाता है</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अपनी शक्तियों/क्षमताओं को पहचानना</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hi-IN" sz="2400" dirty="0">
                <a:solidFill>
                  <a:srgbClr val="004992"/>
                </a:solidFill>
              </a:rPr>
              <a:t>खोये हुए खजाने को पुनः प्राप्त करना</a:t>
            </a:r>
            <a:r>
              <a:rPr lang="de-DE" sz="2400" dirty="0">
                <a:solidFill>
                  <a:srgbClr val="004992"/>
                </a:solidFill>
              </a:rPr>
              <a:t>:</a:t>
            </a:r>
          </a:p>
          <a:p>
            <a:pPr marL="342900" indent="-342900">
              <a:buClr>
                <a:srgbClr val="333333"/>
              </a:buClr>
              <a:buFont typeface="WingDings"/>
              <a:buChar char=""/>
            </a:pPr>
            <a:r>
              <a:rPr lang="hi-IN" sz="2400" dirty="0">
                <a:solidFill>
                  <a:srgbClr val="333333"/>
                </a:solidFill>
              </a:rPr>
              <a:t>अपने दोस्तों या परिवार के सदस्यों से सिर्फ यह पूछिए की वे आपकी किन शक्तियों/क्षमताओं के कारण आपका सम्मान करते हैं</a:t>
            </a:r>
            <a:r>
              <a:rPr lang="en-US" sz="2400" dirty="0">
                <a:solidFill>
                  <a:srgbClr val="333333"/>
                </a:solidFill>
              </a:rPr>
              <a:t>.</a:t>
            </a:r>
          </a:p>
          <a:p>
            <a:pPr marL="342900" indent="-342900">
              <a:buClr>
                <a:srgbClr val="333333"/>
              </a:buClr>
              <a:buFont typeface="WingDings"/>
              <a:buChar char=""/>
            </a:pPr>
            <a:r>
              <a:rPr lang="hi-IN" sz="2400" dirty="0">
                <a:solidFill>
                  <a:srgbClr val="333333"/>
                </a:solidFill>
              </a:rPr>
              <a:t>कुछ ऐसे जीवन के वास्तविक उदाहरणों के बारे में सोंचिये जब आपने किसी परिस्थिति का अच्छे से सामना किया तथा इसके लिए आपकी सराहना भी हुई (छोटी चीजें भी महत्वपूर्ण हैं)</a:t>
            </a:r>
            <a:r>
              <a:rPr lang="en-US" sz="2400" dirty="0">
                <a:solidFill>
                  <a:srgbClr val="333333"/>
                </a:solidFill>
              </a:rPr>
              <a:t>.</a:t>
            </a:r>
          </a:p>
          <a:p>
            <a:pPr marL="342900" indent="-342900">
              <a:buClr>
                <a:srgbClr val="333333"/>
              </a:buClr>
              <a:buFont typeface="WingDings"/>
              <a:buChar char=""/>
            </a:pPr>
            <a:r>
              <a:rPr lang="de-DE" sz="2400" dirty="0">
                <a:solidFill>
                  <a:srgbClr val="333333"/>
                </a:solidFill>
              </a:rPr>
              <a:t>… </a:t>
            </a:r>
            <a:r>
              <a:rPr lang="hi-IN" sz="2400" dirty="0">
                <a:solidFill>
                  <a:srgbClr val="333333"/>
                </a:solidFill>
              </a:rPr>
              <a:t>और इन अनुभवों को </a:t>
            </a:r>
            <a:r>
              <a:rPr lang="hi-IN" sz="2400">
                <a:solidFill>
                  <a:srgbClr val="333333"/>
                </a:solidFill>
              </a:rPr>
              <a:t>अपने “खुशिओं की डायरी” </a:t>
            </a:r>
            <a:r>
              <a:rPr lang="hi-IN" sz="2400" dirty="0">
                <a:solidFill>
                  <a:srgbClr val="333333"/>
                </a:solidFill>
              </a:rPr>
              <a:t>में लिखिए ताकि बुरे समय में आप उन्हें याद कर सकें</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rPr>
              <a:t>* </a:t>
            </a:r>
            <a:r>
              <a:rPr lang="hi-IN" sz="1400">
                <a:solidFill>
                  <a:srgbClr val="333333"/>
                </a:solidFill>
              </a:rPr>
              <a:t>आपकी “खुशिओं की डायरी” </a:t>
            </a:r>
            <a:r>
              <a:rPr lang="hi-IN" sz="1400" dirty="0">
                <a:solidFill>
                  <a:srgbClr val="333333"/>
                </a:solidFill>
              </a:rPr>
              <a:t>में दिन के सिर्फ सकारात्मक पहलू लिखे जाने चाहिए </a:t>
            </a:r>
            <a:endParaRPr lang="de-DE" sz="1400" dirty="0">
              <a:solidFill>
                <a:srgbClr val="333333"/>
              </a:solidFill>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extLst>
      <p:ext uri="{BB962C8B-B14F-4D97-AF65-F5344CB8AC3E}">
        <p14:creationId xmlns:p14="http://schemas.microsoft.com/office/powerpoint/2010/main" val="704496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hi-IN" sz="2400" dirty="0">
                <a:solidFill>
                  <a:srgbClr val="004992"/>
                </a:solidFill>
              </a:rPr>
              <a:t>अपने बारे में आप क्या पसंद करते हैं?</a:t>
            </a:r>
            <a:endParaRPr lang="de-DE" sz="2400" dirty="0">
              <a:solidFill>
                <a:srgbClr val="004992"/>
              </a:solidFill>
            </a:endParaRPr>
          </a:p>
          <a:p>
            <a:pPr algn="ctr">
              <a:defRPr/>
            </a:pPr>
            <a:r>
              <a:rPr lang="hi-IN" sz="2400" dirty="0">
                <a:solidFill>
                  <a:srgbClr val="004992"/>
                </a:solidFill>
              </a:rPr>
              <a:t>किन चीजों में आपको कुशलता हासिल है</a:t>
            </a:r>
            <a:r>
              <a:rPr lang="de-DE" sz="2400" dirty="0">
                <a:solidFill>
                  <a:srgbClr val="004992"/>
                </a:solidFill>
              </a:rPr>
              <a:t>?</a:t>
            </a:r>
          </a:p>
          <a:p>
            <a:pPr algn="ctr">
              <a:defRPr/>
            </a:pPr>
            <a:r>
              <a:rPr lang="hi-IN" sz="2400" dirty="0">
                <a:solidFill>
                  <a:srgbClr val="333333"/>
                </a:solidFill>
              </a:rPr>
              <a:t>हरेक के बारे में एक शक्ति/क्षमता के बारे में सोंचिये</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 2</a:t>
            </a:r>
            <a:endParaRPr lang="de-DE" sz="3600" dirty="0">
              <a:solidFill>
                <a:srgbClr val="004992"/>
              </a:solidFill>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खड़े हो जाएँ तथा अपने सिर को आगे की ओर थोडा झुका लें</a:t>
            </a:r>
            <a:r>
              <a:rPr lang="de-DE" sz="2400" dirty="0">
                <a:solidFill>
                  <a:srgbClr val="333333"/>
                </a:solidFill>
              </a:rPr>
              <a:t>.</a:t>
            </a:r>
          </a:p>
          <a:p>
            <a:pPr marL="342900" indent="-342900">
              <a:buClr>
                <a:srgbClr val="333333"/>
              </a:buClr>
              <a:buFont typeface="WingDings"/>
              <a:buChar char=""/>
            </a:pPr>
            <a:r>
              <a:rPr lang="hi-IN" sz="2400" dirty="0">
                <a:solidFill>
                  <a:srgbClr val="333333"/>
                </a:solidFill>
              </a:rPr>
              <a:t>निचे देखें, तथा अपने बाँहों, पीठ को भी आगे की तरफ थोडा झुका लें</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3157104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 2</a:t>
            </a:r>
            <a:endParaRPr lang="de-DE" sz="3600" dirty="0">
              <a:solidFill>
                <a:srgbClr val="004992"/>
              </a:solidFill>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खड़े हो जाएँ तथा अपने सिर को आगे की ओर थोडा झुका लें</a:t>
            </a:r>
            <a:r>
              <a:rPr lang="de-DE" sz="2400" dirty="0">
                <a:solidFill>
                  <a:srgbClr val="333333"/>
                </a:solidFill>
              </a:rPr>
              <a:t>.</a:t>
            </a:r>
          </a:p>
          <a:p>
            <a:pPr marL="342900" indent="-342900">
              <a:buClr>
                <a:srgbClr val="333333"/>
              </a:buClr>
              <a:buFont typeface="WingDings"/>
              <a:buChar char=""/>
            </a:pPr>
            <a:r>
              <a:rPr lang="hi-IN" sz="2400" dirty="0">
                <a:solidFill>
                  <a:srgbClr val="333333"/>
                </a:solidFill>
              </a:rPr>
              <a:t>निचे देखें, तथा अपने बाँहों, पीठ को भी आगे की तरफ थोडा झुका लें</a:t>
            </a:r>
            <a:r>
              <a:rPr lang="de-DE" sz="2400" dirty="0">
                <a:solidFill>
                  <a:srgbClr val="333333"/>
                </a:solidFill>
              </a:rPr>
              <a:t>.</a:t>
            </a:r>
          </a:p>
          <a:p>
            <a:pPr marL="342900" indent="-342900">
              <a:buClr>
                <a:srgbClr val="333333"/>
              </a:buClr>
              <a:buFont typeface="WingDings"/>
              <a:buChar char=""/>
            </a:pPr>
            <a:r>
              <a:rPr lang="hi-IN" sz="2400" dirty="0">
                <a:solidFill>
                  <a:srgbClr val="333333"/>
                </a:solidFill>
              </a:rPr>
              <a:t>इस स्थिति में कमरे में </a:t>
            </a:r>
            <a:r>
              <a:rPr lang="hi-IN" sz="2400">
                <a:solidFill>
                  <a:srgbClr val="333333"/>
                </a:solidFill>
              </a:rPr>
              <a:t>टहलें</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49925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 2</a:t>
            </a:r>
            <a:endParaRPr lang="de-DE" sz="3600" dirty="0">
              <a:solidFill>
                <a:srgbClr val="004992"/>
              </a:solidFill>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खड़े हो जाएँ तथा अपने सिर को आगे की ओर थोडा झुका लें</a:t>
            </a:r>
            <a:r>
              <a:rPr lang="de-DE" sz="2400" dirty="0">
                <a:solidFill>
                  <a:srgbClr val="333333"/>
                </a:solidFill>
              </a:rPr>
              <a:t>.</a:t>
            </a:r>
          </a:p>
          <a:p>
            <a:pPr marL="342900" indent="-342900">
              <a:buClr>
                <a:srgbClr val="333333"/>
              </a:buClr>
              <a:buFont typeface="WingDings"/>
              <a:buChar char=""/>
            </a:pPr>
            <a:r>
              <a:rPr lang="hi-IN" sz="2400" dirty="0">
                <a:solidFill>
                  <a:srgbClr val="333333"/>
                </a:solidFill>
              </a:rPr>
              <a:t>निचे देखें, तथा अपने बाँहों, पीठ को भी आगे की तरफ थोडा झुका लें</a:t>
            </a:r>
            <a:r>
              <a:rPr lang="de-DE" sz="2400" dirty="0">
                <a:solidFill>
                  <a:srgbClr val="333333"/>
                </a:solidFill>
              </a:rPr>
              <a:t>.</a:t>
            </a:r>
          </a:p>
          <a:p>
            <a:pPr marL="342900" indent="-342900">
              <a:buClr>
                <a:srgbClr val="333333"/>
              </a:buClr>
              <a:buFont typeface="WingDings"/>
              <a:buChar char=""/>
            </a:pPr>
            <a:r>
              <a:rPr lang="hi-IN" sz="2400" dirty="0">
                <a:solidFill>
                  <a:srgbClr val="333333"/>
                </a:solidFill>
              </a:rPr>
              <a:t>इस स्थिति में कमरे में टहलें</a:t>
            </a:r>
            <a:r>
              <a:rPr lang="de-DE" sz="2400" dirty="0">
                <a:solidFill>
                  <a:srgbClr val="333333"/>
                </a:solidFill>
              </a:rPr>
              <a:t>!</a:t>
            </a:r>
          </a:p>
          <a:p>
            <a:pPr algn="ctr"/>
            <a:r>
              <a:rPr lang="hi-IN" sz="2400" dirty="0">
                <a:solidFill>
                  <a:srgbClr val="004992"/>
                </a:solidFill>
              </a:rPr>
              <a:t>यह कैसा लगता है</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1907028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अब अपने शरीर को सीधा कर लें</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1246432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अब अपने शरीर को सीधा कर लें</a:t>
            </a:r>
            <a:r>
              <a:rPr lang="en-US" sz="2400" dirty="0">
                <a:solidFill>
                  <a:srgbClr val="333333"/>
                </a:solidFill>
              </a:rPr>
              <a:t>.</a:t>
            </a:r>
          </a:p>
          <a:p>
            <a:pPr marL="342900" indent="-342900">
              <a:buClr>
                <a:srgbClr val="333333"/>
              </a:buClr>
              <a:buFont typeface="WingDings"/>
              <a:buChar char=""/>
            </a:pPr>
            <a:r>
              <a:rPr lang="hi-IN" sz="2400" dirty="0">
                <a:solidFill>
                  <a:srgbClr val="333333"/>
                </a:solidFill>
              </a:rPr>
              <a:t>इस स्थिति में कमरे में </a:t>
            </a:r>
            <a:r>
              <a:rPr lang="hi-IN" sz="2400">
                <a:solidFill>
                  <a:srgbClr val="333333"/>
                </a:solidFill>
              </a:rPr>
              <a:t>टहलें</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3447378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अब अपने शरीर को सीधा कर लें</a:t>
            </a:r>
            <a:r>
              <a:rPr lang="en-US" sz="2400" dirty="0">
                <a:solidFill>
                  <a:srgbClr val="333333"/>
                </a:solidFill>
              </a:rPr>
              <a:t>.</a:t>
            </a:r>
          </a:p>
          <a:p>
            <a:pPr marL="342900" indent="-342900">
              <a:buClr>
                <a:srgbClr val="333333"/>
              </a:buClr>
              <a:buFont typeface="WingDings"/>
              <a:buChar char=""/>
            </a:pPr>
            <a:r>
              <a:rPr lang="hi-IN" sz="2400" dirty="0">
                <a:solidFill>
                  <a:srgbClr val="333333"/>
                </a:solidFill>
              </a:rPr>
              <a:t>इस स्थिति में कमरे में टहलें</a:t>
            </a:r>
            <a:r>
              <a:rPr lang="de-DE" sz="2400" dirty="0">
                <a:solidFill>
                  <a:srgbClr val="333333"/>
                </a:solidFill>
              </a:rPr>
              <a:t>!</a:t>
            </a:r>
          </a:p>
          <a:p>
            <a:pPr algn="ctr"/>
            <a:r>
              <a:rPr lang="hi-IN" sz="2400" dirty="0">
                <a:solidFill>
                  <a:srgbClr val="004992"/>
                </a:solidFill>
              </a:rPr>
              <a:t>यह कैसा लगता है</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3663538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अभ्यास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333333"/>
                </a:solidFill>
              </a:rPr>
              <a:t>आपने शायद यह महसूस किया होगा की जब आप सीधे खड़े थे, तब आपने खुद को ज्यादा अच्छा महसूस किया</a:t>
            </a:r>
            <a:r>
              <a:rPr lang="en-US" sz="2400" dirty="0">
                <a:solidFill>
                  <a:srgbClr val="333333"/>
                </a:solidFill>
              </a:rPr>
              <a:t>.</a:t>
            </a:r>
          </a:p>
          <a:p>
            <a:pPr marL="342900" indent="-342900">
              <a:buClr>
                <a:srgbClr val="333333"/>
              </a:buClr>
              <a:buFont typeface="WingDings"/>
              <a:buChar char=""/>
              <a:defRPr/>
            </a:pPr>
            <a:r>
              <a:rPr lang="hi-IN" sz="2400" dirty="0">
                <a:solidFill>
                  <a:srgbClr val="333333"/>
                </a:solidFill>
              </a:rPr>
              <a:t>एक सीधा और दृढ़ शारीरिक भाव न सिर्फ दूसरों के सामने आपको एक सबल व्यक्ति के रूप में प्रस्तुत करता है बल्कि इसका आपके आत्म-मूल्यांकन पर भी सकारात्मक प्रभाव पड़ता है</a:t>
            </a:r>
            <a:r>
              <a:rPr lang="en-US" sz="2400" dirty="0">
                <a:solidFill>
                  <a:srgbClr val="333333"/>
                </a:solidFill>
              </a:rPr>
              <a:t>.</a:t>
            </a:r>
          </a:p>
          <a:p>
            <a:pPr marL="342900" indent="-342900">
              <a:buClr>
                <a:srgbClr val="333333"/>
              </a:buClr>
              <a:buFont typeface="WingDings"/>
              <a:buChar char=""/>
              <a:defRPr/>
            </a:pPr>
            <a:r>
              <a:rPr lang="hi-IN" sz="2400" dirty="0">
                <a:solidFill>
                  <a:srgbClr val="333333"/>
                </a:solidFill>
              </a:rPr>
              <a:t>आत्म-विश्वास तथा सही शारीरिक भाव का विकास: एक ऐसा शारीरिक भाव जो कहता हो</a:t>
            </a:r>
            <a:r>
              <a:rPr lang="hi-IN" sz="2400">
                <a:solidFill>
                  <a:srgbClr val="333333"/>
                </a:solidFill>
              </a:rPr>
              <a:t>, “मुझमें आत्म-विश्वास है” </a:t>
            </a:r>
            <a:r>
              <a:rPr lang="hi-IN" sz="2400" dirty="0">
                <a:solidFill>
                  <a:srgbClr val="333333"/>
                </a:solidFill>
              </a:rPr>
              <a:t>(सीधा शरीर, आँखें मिलाना तथा स्पष्ट आवाज़) आपके अन्दर वास्तविक क्षमताओं तथा आत्म-विश्वास को जन्म देता है</a:t>
            </a:r>
            <a:r>
              <a:rPr lang="en-US" sz="2400" dirty="0">
                <a:solidFill>
                  <a:srgbClr val="333333"/>
                </a:solidFill>
              </a:rPr>
              <a:t>.</a:t>
            </a:r>
          </a:p>
          <a:p>
            <a:pPr algn="ctr">
              <a:tabLst>
                <a:tab pos="271463" algn="l"/>
              </a:tabLst>
              <a:defRPr/>
            </a:pPr>
            <a:r>
              <a:rPr lang="hi-IN" sz="2400" dirty="0">
                <a:solidFill>
                  <a:srgbClr val="004992"/>
                </a:solidFill>
              </a:rPr>
              <a:t>जो शरीर के सही भाव से प्रारंभ होता है वह धीरे-धीरे सकारात्मक अभिवृति में बदल जाता है</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एक ही चीज़ बार-बार सोंचना: गोले के अन्दर घूमना और आगे नहीं बढ़ना</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7498080" cy="4248000"/>
          </a:xfrm>
        </p:spPr>
        <p:txBody>
          <a:bodyPr>
            <a:noAutofit/>
          </a:bodyPr>
          <a:lstStyle/>
          <a:p>
            <a:pPr marL="342900" indent="-342900" fontAlgn="auto">
              <a:buClr>
                <a:srgbClr val="333333"/>
              </a:buClr>
              <a:buFont typeface="WingDings"/>
              <a:buChar char=""/>
              <a:defRPr/>
            </a:pPr>
            <a:r>
              <a:rPr lang="hi-IN" sz="2400" dirty="0">
                <a:solidFill>
                  <a:srgbClr val="333333"/>
                </a:solidFill>
              </a:rPr>
              <a:t>अनेक लोग जिन्हें मनोवैज्ञानिक समस्याएँ होती हैं वे एक ही चीज़ के बारे में बार-बार सोंचते रहते हैं.</a:t>
            </a:r>
            <a:endParaRPr lang="en-US" sz="2400" dirty="0">
              <a:solidFill>
                <a:srgbClr val="333333"/>
              </a:solidFill>
            </a:endParaRPr>
          </a:p>
          <a:p>
            <a:pPr marL="342900" indent="-342900" fontAlgn="auto">
              <a:buClr>
                <a:srgbClr val="333333"/>
              </a:buClr>
              <a:buFont typeface="WingDings"/>
              <a:buChar char=""/>
              <a:defRPr/>
            </a:pPr>
            <a:r>
              <a:rPr lang="hi-IN" sz="2400" dirty="0">
                <a:solidFill>
                  <a:srgbClr val="004992"/>
                </a:solidFill>
              </a:rPr>
              <a:t>क्या आपको कभी लगता है की आप भी एक ही चीज़ के बारे में बार-बार सोंचते रहते हैं?</a:t>
            </a:r>
            <a:endParaRPr lang="de-DE" sz="2400" b="1" kern="1200" dirty="0">
              <a:solidFill>
                <a:srgbClr val="004992"/>
              </a:solidFill>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समस्याएँ</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498080" cy="4248000"/>
          </a:xfrm>
        </p:spPr>
        <p:txBody>
          <a:bodyPr>
            <a:noAutofit/>
          </a:bodyPr>
          <a:lstStyle/>
          <a:p>
            <a:pPr fontAlgn="auto">
              <a:defRPr/>
            </a:pPr>
            <a:r>
              <a:rPr lang="hi-IN" sz="2400" dirty="0">
                <a:solidFill>
                  <a:srgbClr val="004992"/>
                </a:solidFill>
              </a:rPr>
              <a:t>एक ही चीज़ के बारे में बार-बार सोंचना अनेक कारणों से गलत है:</a:t>
            </a:r>
            <a:endParaRPr lang="de-DE" sz="2400" dirty="0">
              <a:solidFill>
                <a:srgbClr val="004992"/>
              </a:solidFill>
            </a:endParaRPr>
          </a:p>
          <a:p>
            <a:pPr marL="342900" indent="-342900" fontAlgn="auto">
              <a:buClr>
                <a:srgbClr val="333333"/>
              </a:buClr>
              <a:buFont typeface="WingDings"/>
              <a:buChar char=""/>
              <a:defRPr/>
            </a:pPr>
            <a:r>
              <a:rPr lang="hi-IN" sz="2400" dirty="0">
                <a:solidFill>
                  <a:srgbClr val="333333"/>
                </a:solidFill>
              </a:rPr>
              <a:t>विचार एक वृत्त या गोले में घूम रहे हैं: समस्याएँ बनी हुई हैं तथा उनका समाधान नहीं हो रहा है.</a:t>
            </a:r>
          </a:p>
          <a:p>
            <a:pPr marL="342900" indent="-342900" fontAlgn="auto">
              <a:buClr>
                <a:srgbClr val="333333"/>
              </a:buClr>
              <a:buFont typeface="WingDings"/>
              <a:buChar char=""/>
              <a:defRPr/>
            </a:pPr>
            <a:r>
              <a:rPr lang="hi-IN" sz="2400" dirty="0">
                <a:solidFill>
                  <a:srgbClr val="333333"/>
                </a:solidFill>
              </a:rPr>
              <a:t>आत्म-सम्मान और भी नीचे आ जाता है क्योंकि अधिक उपयोगी विचारों एवं कार्यों पर ध्यान नहीं जाता है.</a:t>
            </a:r>
          </a:p>
          <a:p>
            <a:pPr marL="342900" indent="-342900" fontAlgn="auto">
              <a:buClr>
                <a:srgbClr val="333333"/>
              </a:buClr>
              <a:buFont typeface="WingDings"/>
              <a:buChar char=""/>
              <a:defRPr/>
            </a:pPr>
            <a:r>
              <a:rPr lang="hi-IN" sz="2400" dirty="0">
                <a:solidFill>
                  <a:srgbClr val="333333"/>
                </a:solidFill>
              </a:rPr>
              <a:t>लक्ष्य निर्धारित चिंतन से विपरीत ये विचार बार-बार सिर्फ स्वयं को दोष देना या गलत ठहराने के तरफ निर्देशित होते हैं.</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करना चाहिए?</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hi-IN" sz="2400" dirty="0">
                <a:solidFill>
                  <a:srgbClr val="333333"/>
                </a:solidFill>
              </a:rPr>
              <a:t>सर्वप्रथम तो यह आवश्यक है कि यह माना जाये की बार-बार एक ही चीज़ के बारे में सोंचना एक समस्या है न की कोई उपयोगी कार्यनीति. सिर्फ बार-बार सोंचने से समस्या का समाधान नहीं हो जाता</a:t>
            </a:r>
            <a:r>
              <a:rPr lang="de-DE" sz="2400" dirty="0">
                <a:solidFill>
                  <a:srgbClr val="333333"/>
                </a:solidFill>
              </a:rPr>
              <a:t>.</a:t>
            </a:r>
          </a:p>
          <a:p>
            <a:pPr marL="342900" lvl="0" indent="-342900" defTabSz="914400">
              <a:buClr>
                <a:srgbClr val="333333"/>
              </a:buClr>
              <a:buFont typeface="WingDings"/>
              <a:buChar char=""/>
              <a:defRPr/>
            </a:pPr>
            <a:r>
              <a:rPr lang="hi-IN" sz="2400" dirty="0">
                <a:solidFill>
                  <a:srgbClr val="004992"/>
                </a:solidFill>
              </a:rPr>
              <a:t>सिर्फ मनन करते रहना विचारों तक ही सिमित रह जाते हैं</a:t>
            </a:r>
            <a:r>
              <a:rPr lang="de-DE" sz="2400" dirty="0">
                <a:solidFill>
                  <a:srgbClr val="004992"/>
                </a:solidFill>
              </a:rPr>
              <a:t>... </a:t>
            </a:r>
            <a:r>
              <a:rPr lang="hi-IN" sz="2400" dirty="0">
                <a:solidFill>
                  <a:srgbClr val="333333"/>
                </a:solidFill>
              </a:rPr>
              <a:t>यह वास्तविक नहीं होते!</a:t>
            </a:r>
            <a:endParaRPr lang="de-DE" sz="2400" dirty="0">
              <a:solidFill>
                <a:srgbClr val="333333"/>
              </a:solidFill>
            </a:endParaRPr>
          </a:p>
          <a:p>
            <a:pPr marL="342900" lvl="0" indent="-342900" defTabSz="914400">
              <a:buClr>
                <a:srgbClr val="333333"/>
              </a:buClr>
              <a:buFont typeface="WingDings"/>
              <a:buChar char=""/>
              <a:defRPr/>
            </a:pPr>
            <a:r>
              <a:rPr lang="hi-IN" sz="2400" dirty="0">
                <a:solidFill>
                  <a:srgbClr val="333333"/>
                </a:solidFill>
              </a:rPr>
              <a:t>इन विचारों पर ध्यान दीजिये, परन्तु इन्हें बहुत अधिक महत्व मत दीजिये</a:t>
            </a:r>
            <a:r>
              <a:rPr 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अत्यधिक मनन करना या बार-बार एक ही चीज़ को सोंचते रहने को रोकने के उपाय १</a:t>
            </a:r>
            <a:endParaRPr lang="de-DE" sz="3600" dirty="0">
              <a:latin typeface="+mn-lt"/>
              <a:ea typeface="+mn-ea"/>
              <a:cs typeface="+mn-cs"/>
            </a:endParaRPr>
          </a:p>
        </p:txBody>
      </p:sp>
      <p:sp>
        <p:nvSpPr>
          <p:cNvPr id="4" name="Content Placeholder 3"/>
          <p:cNvSpPr>
            <a:spLocks noGrp="1"/>
          </p:cNvSpPr>
          <p:nvPr>
            <p:ph idx="1"/>
          </p:nvPr>
        </p:nvSpPr>
        <p:spPr>
          <a:xfrm>
            <a:off x="408954" y="2204864"/>
            <a:ext cx="5120640" cy="4248000"/>
          </a:xfrm>
        </p:spPr>
        <p:txBody>
          <a:bodyPr/>
          <a:lstStyle/>
          <a:p>
            <a:pPr marL="342900" lvl="0" indent="-342900" defTabSz="914400">
              <a:buClr>
                <a:srgbClr val="333333"/>
              </a:buClr>
              <a:buFont typeface="WingDings"/>
              <a:buChar char=""/>
              <a:defRPr/>
            </a:pPr>
            <a:r>
              <a:rPr lang="hi-IN" sz="2000" dirty="0">
                <a:solidFill>
                  <a:srgbClr val="333333"/>
                </a:solidFill>
              </a:rPr>
              <a:t>बिना स्वयं के निम्न मूल्यांकन के इस बात पर ध्यान दीजिये की जब यह विचार आते हैं तो आपके साथ क्या होता </a:t>
            </a:r>
            <a:r>
              <a:rPr lang="hi-IN" sz="2000">
                <a:solidFill>
                  <a:srgbClr val="333333"/>
                </a:solidFill>
              </a:rPr>
              <a:t>है (“मैं </a:t>
            </a:r>
            <a:r>
              <a:rPr lang="hi-IN" sz="2000" dirty="0">
                <a:solidFill>
                  <a:srgbClr val="333333"/>
                </a:solidFill>
              </a:rPr>
              <a:t>मूर्ख हूँ, मैं एक ही चीज़ को बार-बार सोंचने से अपने आप को नहीं रोक सकता </a:t>
            </a:r>
            <a:r>
              <a:rPr lang="hi-IN" sz="2000">
                <a:solidFill>
                  <a:srgbClr val="333333"/>
                </a:solidFill>
              </a:rPr>
              <a:t>हूँ!”, “मेरे </a:t>
            </a:r>
            <a:r>
              <a:rPr lang="hi-IN" sz="2000" dirty="0">
                <a:solidFill>
                  <a:srgbClr val="333333"/>
                </a:solidFill>
              </a:rPr>
              <a:t>साथ ये समस्या क्यों </a:t>
            </a:r>
            <a:r>
              <a:rPr lang="hi-IN" sz="2000">
                <a:solidFill>
                  <a:srgbClr val="333333"/>
                </a:solidFill>
              </a:rPr>
              <a:t>है?”)</a:t>
            </a:r>
            <a:endParaRPr lang="de-DE" sz="2000" dirty="0">
              <a:solidFill>
                <a:srgbClr val="333333"/>
              </a:solidFill>
            </a:endParaRPr>
          </a:p>
          <a:p>
            <a:pPr marL="342900" lvl="0" indent="-342900" defTabSz="914400">
              <a:buClr>
                <a:srgbClr val="333333"/>
              </a:buClr>
              <a:buFont typeface="WingDings"/>
              <a:buChar char=""/>
              <a:defRPr/>
            </a:pPr>
            <a:r>
              <a:rPr lang="hi-IN" sz="2000" dirty="0">
                <a:solidFill>
                  <a:srgbClr val="333333"/>
                </a:solidFill>
              </a:rPr>
              <a:t>इन विचारों को ऐसे देखिये जैसे स्टेशन से ट्रेन छूट रही हो, आकाश में बादल आगे बढ़ रहे हों, या हवा में पत्ते उड़ रहे हों.</a:t>
            </a:r>
          </a:p>
          <a:p>
            <a:pPr lvl="0" defTabSz="914400" eaLnBrk="0" fontAlgn="base" hangingPunct="0">
              <a:buClr>
                <a:srgbClr val="006699"/>
              </a:buClr>
              <a:tabLst>
                <a:tab pos="84137" algn="l"/>
              </a:tabLst>
              <a:defRPr/>
            </a:pPr>
            <a:r>
              <a:rPr lang="hi-IN" sz="2000" kern="0" dirty="0">
                <a:solidFill>
                  <a:srgbClr val="004992"/>
                </a:solidFill>
              </a:rPr>
              <a:t>ये नकारात्मक तथा समस्याग्रस्त विचार इस लिए हमेशा नहीं बने रहते हैं की यह सही हैं बल्कि इस लिए बने रहते हैं की इनसे आप डरते हैं. और इसी कारण आप इनके बारे में बार-बार सोंचते रहते हैं.</a:t>
            </a:r>
            <a:endParaRPr lang="en-US" sz="2000" dirty="0"/>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अत्यधिक मनन करना या बार-बार एक ही चीज़ को सोंचते रहने को रोकने के उपाय 2: शारीरिक व्यायाम</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004992"/>
                </a:solidFill>
              </a:rPr>
              <a:t>शारीरिक व्यायाम</a:t>
            </a:r>
          </a:p>
          <a:p>
            <a:pPr marL="457200" indent="-457200">
              <a:buFont typeface="+mj-lt"/>
              <a:buAutoNum type="arabicPeriod"/>
              <a:defRPr/>
            </a:pPr>
            <a:r>
              <a:rPr lang="hi-IN" sz="2400" dirty="0">
                <a:solidFill>
                  <a:srgbClr val="333333"/>
                </a:solidFill>
              </a:rPr>
              <a:t>खड़े हों!</a:t>
            </a:r>
          </a:p>
          <a:p>
            <a:pPr marL="457200" indent="-457200">
              <a:buFont typeface="+mj-lt"/>
              <a:buAutoNum type="arabicPeriod"/>
              <a:defRPr/>
            </a:pPr>
            <a:r>
              <a:rPr lang="hi-IN" sz="2400" dirty="0">
                <a:solidFill>
                  <a:srgbClr val="333333"/>
                </a:solidFill>
              </a:rPr>
              <a:t>अपना दायाँ हाथ बाएं कंधे पर रखें</a:t>
            </a:r>
          </a:p>
          <a:p>
            <a:pPr marL="457200" indent="-457200">
              <a:buFont typeface="+mj-lt"/>
              <a:buAutoNum type="arabicPeriod"/>
              <a:defRPr/>
            </a:pPr>
            <a:r>
              <a:rPr lang="hi-IN" sz="2400" dirty="0">
                <a:solidFill>
                  <a:srgbClr val="333333"/>
                </a:solidFill>
              </a:rPr>
              <a:t>अपना बायाँ हाँथ दायें कंधे पर रखें</a:t>
            </a:r>
          </a:p>
          <a:p>
            <a:pPr marL="457200" indent="-457200">
              <a:buFont typeface="+mj-lt"/>
              <a:buAutoNum type="arabicPeriod"/>
              <a:defRPr/>
            </a:pPr>
            <a:r>
              <a:rPr lang="hi-IN" sz="2400" dirty="0">
                <a:solidFill>
                  <a:srgbClr val="333333"/>
                </a:solidFill>
              </a:rPr>
              <a:t>एक पैर को उठायें...</a:t>
            </a:r>
          </a:p>
          <a:p>
            <a:pPr marL="457200" indent="-457200">
              <a:buFont typeface="+mj-lt"/>
              <a:buAutoNum type="arabicPeriod"/>
              <a:defRPr/>
            </a:pPr>
            <a:r>
              <a:rPr lang="hi-IN" sz="2400" dirty="0">
                <a:solidFill>
                  <a:srgbClr val="333333"/>
                </a:solidFill>
              </a:rPr>
              <a:t>...</a:t>
            </a:r>
            <a:r>
              <a:rPr lang="de-DE" sz="2400" dirty="0">
                <a:solidFill>
                  <a:srgbClr val="333333"/>
                </a:solidFill>
              </a:rPr>
              <a:t> </a:t>
            </a:r>
            <a:r>
              <a:rPr lang="hi-IN" sz="2400" dirty="0">
                <a:solidFill>
                  <a:srgbClr val="333333"/>
                </a:solidFill>
              </a:rPr>
              <a:t>अब उसे घुमाएँ</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4113381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अत्यधिक मनन करना या बार-बार एक ही चीज़ को सोंचते रहने को रोकने के उपाय 2: शारीरिक व्यायाम</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004992"/>
                </a:solidFill>
              </a:rPr>
              <a:t>शारीरिक व्यायाम</a:t>
            </a:r>
          </a:p>
          <a:p>
            <a:pPr marL="457200" indent="-457200">
              <a:buFont typeface="+mj-lt"/>
              <a:buAutoNum type="arabicPeriod"/>
              <a:defRPr/>
            </a:pPr>
            <a:r>
              <a:rPr lang="hi-IN" sz="2400" dirty="0">
                <a:solidFill>
                  <a:srgbClr val="333333"/>
                </a:solidFill>
              </a:rPr>
              <a:t>खड़े हों!</a:t>
            </a:r>
          </a:p>
          <a:p>
            <a:pPr marL="457200" indent="-457200">
              <a:buFont typeface="+mj-lt"/>
              <a:buAutoNum type="arabicPeriod"/>
              <a:defRPr/>
            </a:pPr>
            <a:r>
              <a:rPr lang="hi-IN" sz="2400" dirty="0">
                <a:solidFill>
                  <a:srgbClr val="333333"/>
                </a:solidFill>
              </a:rPr>
              <a:t>अपना दायाँ हाथ बाएं कंधे पर रखें</a:t>
            </a:r>
          </a:p>
          <a:p>
            <a:pPr marL="457200" indent="-457200">
              <a:buFont typeface="+mj-lt"/>
              <a:buAutoNum type="arabicPeriod"/>
              <a:defRPr/>
            </a:pPr>
            <a:r>
              <a:rPr lang="hi-IN" sz="2400" dirty="0">
                <a:solidFill>
                  <a:srgbClr val="333333"/>
                </a:solidFill>
              </a:rPr>
              <a:t>अपना बायाँ हाँथ दायें कंधे पर रखें</a:t>
            </a:r>
          </a:p>
          <a:p>
            <a:pPr marL="457200" indent="-457200">
              <a:buFont typeface="+mj-lt"/>
              <a:buAutoNum type="arabicPeriod"/>
              <a:defRPr/>
            </a:pPr>
            <a:r>
              <a:rPr lang="hi-IN" sz="2400" dirty="0">
                <a:solidFill>
                  <a:srgbClr val="333333"/>
                </a:solidFill>
              </a:rPr>
              <a:t>एक पैर को उठायें...</a:t>
            </a:r>
          </a:p>
          <a:p>
            <a:pPr marL="457200" indent="-457200">
              <a:buFont typeface="+mj-lt"/>
              <a:buAutoNum type="arabicPeriod"/>
              <a:defRPr/>
            </a:pPr>
            <a:r>
              <a:rPr lang="hi-IN" sz="2400" dirty="0">
                <a:solidFill>
                  <a:srgbClr val="333333"/>
                </a:solidFill>
              </a:rPr>
              <a:t>...</a:t>
            </a:r>
            <a:r>
              <a:rPr lang="de-DE" sz="2400" dirty="0">
                <a:solidFill>
                  <a:srgbClr val="333333"/>
                </a:solidFill>
              </a:rPr>
              <a:t> </a:t>
            </a:r>
            <a:r>
              <a:rPr lang="hi-IN" sz="2400" dirty="0">
                <a:solidFill>
                  <a:srgbClr val="333333"/>
                </a:solidFill>
              </a:rPr>
              <a:t>अब उसे घुमाएँ</a:t>
            </a:r>
          </a:p>
          <a:p>
            <a:pPr>
              <a:defRPr/>
            </a:pPr>
            <a:r>
              <a:rPr lang="hi-IN" sz="2400" dirty="0">
                <a:solidFill>
                  <a:srgbClr val="004992"/>
                </a:solidFill>
              </a:rPr>
              <a:t>किस चीज़ के बारे में आप सोंच रहे हैं?</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2557054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अत्यधिक मनन करना या बार-बार एक ही चीज़ को सोंचते रहने को रोकने के उपाय 2: शारीरिक व्यायाम</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004992"/>
                </a:solidFill>
              </a:rPr>
              <a:t>शारीरिक व्यायाम</a:t>
            </a:r>
          </a:p>
          <a:p>
            <a:pPr marL="457200" indent="-457200">
              <a:buFont typeface="+mj-lt"/>
              <a:buAutoNum type="arabicPeriod"/>
              <a:defRPr/>
            </a:pPr>
            <a:r>
              <a:rPr lang="hi-IN" sz="2400" dirty="0">
                <a:solidFill>
                  <a:srgbClr val="333333"/>
                </a:solidFill>
              </a:rPr>
              <a:t>खड़े हों!</a:t>
            </a:r>
          </a:p>
          <a:p>
            <a:pPr marL="457200" indent="-457200">
              <a:buFont typeface="+mj-lt"/>
              <a:buAutoNum type="arabicPeriod"/>
              <a:defRPr/>
            </a:pPr>
            <a:r>
              <a:rPr lang="hi-IN" sz="2400" dirty="0">
                <a:solidFill>
                  <a:srgbClr val="333333"/>
                </a:solidFill>
              </a:rPr>
              <a:t>अपना दायाँ हाथ बाएं कंधे पर रखें</a:t>
            </a:r>
          </a:p>
          <a:p>
            <a:pPr marL="457200" indent="-457200">
              <a:buFont typeface="+mj-lt"/>
              <a:buAutoNum type="arabicPeriod"/>
              <a:defRPr/>
            </a:pPr>
            <a:r>
              <a:rPr lang="hi-IN" sz="2400" dirty="0">
                <a:solidFill>
                  <a:srgbClr val="333333"/>
                </a:solidFill>
              </a:rPr>
              <a:t>अपना बायाँ हाँथ दायें कंधे पर रखें</a:t>
            </a:r>
          </a:p>
          <a:p>
            <a:pPr marL="457200" indent="-457200">
              <a:buFont typeface="+mj-lt"/>
              <a:buAutoNum type="arabicPeriod"/>
              <a:defRPr/>
            </a:pPr>
            <a:r>
              <a:rPr lang="hi-IN" sz="2400" dirty="0">
                <a:solidFill>
                  <a:srgbClr val="333333"/>
                </a:solidFill>
              </a:rPr>
              <a:t>एक पैर को उठायें...</a:t>
            </a:r>
          </a:p>
          <a:p>
            <a:pPr marL="457200" indent="-457200">
              <a:buFont typeface="+mj-lt"/>
              <a:buAutoNum type="arabicPeriod"/>
              <a:defRPr/>
            </a:pPr>
            <a:r>
              <a:rPr lang="hi-IN" sz="2400" dirty="0">
                <a:solidFill>
                  <a:srgbClr val="333333"/>
                </a:solidFill>
              </a:rPr>
              <a:t>...</a:t>
            </a:r>
            <a:r>
              <a:rPr lang="de-DE" sz="2400" dirty="0">
                <a:solidFill>
                  <a:srgbClr val="333333"/>
                </a:solidFill>
              </a:rPr>
              <a:t> </a:t>
            </a:r>
            <a:r>
              <a:rPr lang="hi-IN" sz="2400" dirty="0">
                <a:solidFill>
                  <a:srgbClr val="333333"/>
                </a:solidFill>
              </a:rPr>
              <a:t>अब उसे घुमाएँ</a:t>
            </a:r>
          </a:p>
          <a:p>
            <a:pPr>
              <a:defRPr/>
            </a:pPr>
            <a:r>
              <a:rPr lang="hi-IN" sz="2400" dirty="0">
                <a:solidFill>
                  <a:srgbClr val="004992"/>
                </a:solidFill>
              </a:rPr>
              <a:t>चूंकि आपको इस व्यायाम पर ध्यान लगाना है, यह आपको अनावश्यक मनन-चिंतन से दूर रखता है.</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803924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अपने स्व-आदर को बढाने के कुछ उपाय</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अपनी इच्छाओं को दूसरों के सामने अभिव्यक्त करें</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2581844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अपने स्व-आदर को बढाने के कुछ उपाय</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अपनी इच्छाओं को दूसरों के सामने अभिव्यक्त करें</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अपनी बातों को स्पष्ट रूप से प्रकट </a:t>
            </a:r>
            <a:r>
              <a:rPr lang="hi-IN" sz="2400">
                <a:solidFill>
                  <a:srgbClr val="333333"/>
                </a:solidFill>
              </a:rPr>
              <a:t>करें</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2145905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अपने स्व-आदर को बढाने के कुछ उपाय</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अपनी इच्छाओं को दूसरों के सामने अभिव्यक्त करें</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अपनी बातों को स्पष्ट रूप से प्रकट करें</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लोगों से नज़रें मिला कर बात करें (पहले आप जिन्हें जानते हैं उनके साथ यह प्रारंभ करें तथा बाद में अपरिचितों के साथ भी करें</a:t>
            </a:r>
            <a:r>
              <a:rPr lang="hi-IN" sz="2400">
                <a:solidFill>
                  <a:srgbClr val="333333"/>
                </a:solidFill>
              </a:rPr>
              <a:t>)</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271355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अपने स्व-आदर को बढाने के कुछ उपाय</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अपनी इच्छाओं को दूसरों के सामने अभिव्यक्त करें</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अपनी बातों को स्पष्ट रूप से प्रकट करें</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लोगों से नज़रें मिला कर बात करें (पहले आप जिन्हें जानते हैं उनके साथ यह प्रारंभ करें तथा बाद में अपरिचितों के साथ भी करें)</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सीधा खड़े हों: इस शारीरिक भाव का आपके अपने स्व-मूल्यांकन/आत्म-सम्मान पर तथा आपके आस-पास के लोगों पर पड़ने वाले प्रभाव को याद करें</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439090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होमवर्क</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hi-IN" sz="2000" dirty="0">
                <a:solidFill>
                  <a:srgbClr val="004992"/>
                </a:solidFill>
              </a:rPr>
              <a:t>हर दिन आपके साथ जो सकारात्मक होता है उसे पहचानने के कुछ सरल उपाय</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hi-IN" sz="2000" dirty="0">
                <a:solidFill>
                  <a:srgbClr val="333333"/>
                </a:solidFill>
              </a:rPr>
              <a:t>घर से निकलने की पहले आप अपनी दायीं ओर के पॉकेट में कुछ कागज के छोटे टुकड़े या मनके ले लें</a:t>
            </a:r>
            <a:r>
              <a:rPr lang="de-DE" sz="2000" dirty="0">
                <a:solidFill>
                  <a:srgbClr val="333333"/>
                </a:solidFill>
              </a:rPr>
              <a:t>.</a:t>
            </a:r>
            <a:endParaRPr lang="hi-IN" sz="2000" dirty="0">
              <a:solidFill>
                <a:srgbClr val="333333"/>
              </a:solidFill>
            </a:endParaRPr>
          </a:p>
          <a:p>
            <a:pPr marL="342900" indent="-342900">
              <a:lnSpc>
                <a:spcPct val="100000"/>
              </a:lnSpc>
              <a:spcBef>
                <a:spcPts val="1200"/>
              </a:spcBef>
              <a:buClr>
                <a:srgbClr val="333333"/>
              </a:buClr>
              <a:buFont typeface="WingDings"/>
              <a:buChar char=""/>
              <a:defRPr/>
            </a:pPr>
            <a:r>
              <a:rPr lang="hi-IN" sz="2000" dirty="0">
                <a:solidFill>
                  <a:srgbClr val="333333"/>
                </a:solidFill>
              </a:rPr>
              <a:t>ज़ब भी कुछ सकारात्मक होता हो (उदाहरण के लिए यदि कोई दोस्त आपको देख कर मुस्कुराता हो, किसी से किसी बात पर मज़ेदार चर्चा हुई हो, खाना ज़ायकेदार हो, इत्यादि), अपने दायें पॉकेट से एक कागज के टुकड़े या मनके को बायीं पॉकेट में डाल लें.</a:t>
            </a:r>
          </a:p>
          <a:p>
            <a:pPr marL="342900" indent="-342900">
              <a:lnSpc>
                <a:spcPct val="100000"/>
              </a:lnSpc>
              <a:spcBef>
                <a:spcPts val="1200"/>
              </a:spcBef>
              <a:buClr>
                <a:srgbClr val="333333"/>
              </a:buClr>
              <a:buFont typeface="WingDings"/>
              <a:buChar char=""/>
              <a:defRPr/>
            </a:pPr>
            <a:r>
              <a:rPr lang="hi-IN" sz="2000" dirty="0">
                <a:solidFill>
                  <a:srgbClr val="333333"/>
                </a:solidFill>
              </a:rPr>
              <a:t>ज़ब आप रात को घर लौटें तो बायीं ओर के पॉकेट से सारे कागज के टुकड़े या मनके को बाहर निकल लें तथा याद करें की दिन में कितनी सारी सुखद अनुभूतियाँ आपको हुईं.</a:t>
            </a:r>
          </a:p>
          <a:p>
            <a:pPr marL="342900" indent="-342900">
              <a:lnSpc>
                <a:spcPct val="100000"/>
              </a:lnSpc>
              <a:spcBef>
                <a:spcPts val="1200"/>
              </a:spcBef>
              <a:buClr>
                <a:srgbClr val="333333"/>
              </a:buClr>
              <a:buFont typeface="WingDings"/>
              <a:buChar char=""/>
              <a:defRPr/>
            </a:pPr>
            <a:r>
              <a:rPr lang="hi-IN" sz="2000" dirty="0">
                <a:solidFill>
                  <a:srgbClr val="333333"/>
                </a:solidFill>
              </a:rPr>
              <a:t>ऐसा करने से आप ख़ुशी के हर क्षण का आनंद उठा पाते हैं. दुर्भाग्य से हम सुखद चीजों पर कम ध्यान देते हैं एवं उन्हें तेज़ी से पार कर जाने देते हैं</a:t>
            </a:r>
            <a:r>
              <a:rPr lang="en-IN" sz="2000" dirty="0">
                <a:solidFill>
                  <a:srgbClr val="333333"/>
                </a:solidFill>
              </a:rPr>
              <a:t>.</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2089976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होमवर्क</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hi-IN" sz="2000" dirty="0">
                <a:solidFill>
                  <a:srgbClr val="004992"/>
                </a:solidFill>
              </a:rPr>
              <a:t>हर दिन आपके साथ जो सकारात्मक होता है उसे पहचानने के कुछ सरल उपाय</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hi-IN" sz="2000" dirty="0">
                <a:solidFill>
                  <a:srgbClr val="333333"/>
                </a:solidFill>
              </a:rPr>
              <a:t>घर से निकलने की पहले आप अपनी दायीं ओर के पॉकेट में कुछ कागज के छोटे टुकड़े या मनके ले लें</a:t>
            </a:r>
            <a:r>
              <a:rPr lang="de-DE" sz="2000" dirty="0">
                <a:solidFill>
                  <a:srgbClr val="333333"/>
                </a:solidFill>
              </a:rPr>
              <a:t>.</a:t>
            </a:r>
            <a:endParaRPr lang="hi-IN" sz="2000" dirty="0">
              <a:solidFill>
                <a:srgbClr val="333333"/>
              </a:solidFill>
            </a:endParaRPr>
          </a:p>
          <a:p>
            <a:pPr marL="342900" indent="-342900">
              <a:lnSpc>
                <a:spcPct val="100000"/>
              </a:lnSpc>
              <a:spcBef>
                <a:spcPts val="1200"/>
              </a:spcBef>
              <a:buClr>
                <a:srgbClr val="333333"/>
              </a:buClr>
              <a:buFont typeface="WingDings"/>
              <a:buChar char=""/>
              <a:defRPr/>
            </a:pPr>
            <a:r>
              <a:rPr lang="hi-IN" sz="2000" dirty="0">
                <a:solidFill>
                  <a:srgbClr val="333333"/>
                </a:solidFill>
              </a:rPr>
              <a:t>ज़ब भी कुछ सकारात्मक होता हो (उदाहरण के लिए यदि कोई दोस्त आपको देख कर मुस्कुराता हो, किसी से किसी बात पर मज़ेदार चर्चा हुई हो, खाना ज़ायकेदार हो, इत्यादि), अपने दायें पॉकेट से एक कागज के टुकड़े या मनके को बायीं पॉकेट में डाल लें.</a:t>
            </a:r>
          </a:p>
          <a:p>
            <a:pPr marL="342900" indent="-342900">
              <a:lnSpc>
                <a:spcPct val="100000"/>
              </a:lnSpc>
              <a:spcBef>
                <a:spcPts val="1200"/>
              </a:spcBef>
              <a:buClr>
                <a:srgbClr val="333333"/>
              </a:buClr>
              <a:buFont typeface="WingDings"/>
              <a:buChar char=""/>
              <a:defRPr/>
            </a:pPr>
            <a:r>
              <a:rPr lang="hi-IN" sz="2000" dirty="0">
                <a:solidFill>
                  <a:srgbClr val="333333"/>
                </a:solidFill>
              </a:rPr>
              <a:t>ज़ब आप रात को घर लौटें तो बायीं ओर के पॉकेट से सारे कागज के टुकड़े या मनके को बाहर निकल लें तथा याद करें की दिन में कितनी सारी सुखद अनुभूतियाँ आपको हुईं.</a:t>
            </a:r>
          </a:p>
          <a:p>
            <a:pPr marL="342900" indent="-342900">
              <a:lnSpc>
                <a:spcPct val="100000"/>
              </a:lnSpc>
              <a:spcBef>
                <a:spcPts val="1200"/>
              </a:spcBef>
              <a:buClr>
                <a:srgbClr val="333333"/>
              </a:buClr>
              <a:buFont typeface="WingDings"/>
              <a:buChar char=""/>
              <a:defRPr/>
            </a:pPr>
            <a:r>
              <a:rPr lang="hi-IN" sz="2000" dirty="0">
                <a:solidFill>
                  <a:srgbClr val="333333"/>
                </a:solidFill>
              </a:rPr>
              <a:t>ऐसा करने से आप ख़ुशी के हर क्षण का आनंद उठा पाते हैं. दुर्भाग्य से हम सुखद चीजों पर कम ध्यान देते हैं एवं उन्हें तेज़ी से पार कर जाने देते हैं</a:t>
            </a:r>
            <a:r>
              <a:rPr lang="en-IN" sz="2000" dirty="0">
                <a:solidFill>
                  <a:srgbClr val="333333"/>
                </a:solidFill>
              </a:rPr>
              <a:t>.</a:t>
            </a:r>
            <a:endParaRPr lang="de-DE" sz="2000" dirty="0">
              <a:solidFill>
                <a:srgbClr val="004992"/>
              </a:solidFill>
            </a:endParaRPr>
          </a:p>
          <a:p>
            <a:pPr algn="ctr">
              <a:lnSpc>
                <a:spcPct val="100000"/>
              </a:lnSpc>
              <a:spcBef>
                <a:spcPts val="1200"/>
              </a:spcBef>
            </a:pPr>
            <a:r>
              <a:rPr lang="hi-IN" sz="2000" dirty="0">
                <a:solidFill>
                  <a:srgbClr val="004992"/>
                </a:solidFill>
              </a:rPr>
              <a:t>क्या आप कोई अन्य विधियाँ जानते हैं जिनसे हम हर दिन की अपनी छोटी-छोटी खुशियों को याद रख सकें तथा उनका आनंद उठा सकें</a:t>
            </a:r>
            <a:r>
              <a:rPr lang="de-DE" sz="2000" dirty="0">
                <a:solidFill>
                  <a:srgbClr val="004992"/>
                </a:solidFill>
              </a:rPr>
              <a:t>?</a:t>
            </a: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33935460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दैनिक जीवन में स्थानांतरण</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b="1" dirty="0">
                <a:solidFill>
                  <a:srgbClr val="333333"/>
                </a:solidFill>
              </a:rPr>
              <a:t>सीखने के उद्देश्य</a:t>
            </a:r>
            <a:r>
              <a:rPr lang="de-DE" sz="2400" b="1" dirty="0">
                <a:solidFill>
                  <a:srgbClr val="333333"/>
                </a:solidFill>
              </a:rPr>
              <a:t>:</a:t>
            </a:r>
          </a:p>
          <a:p>
            <a:pPr marL="342900" indent="-342900">
              <a:buClr>
                <a:srgbClr val="333333"/>
              </a:buClr>
              <a:buFont typeface="WingDings"/>
              <a:buChar char=""/>
              <a:defRPr/>
            </a:pPr>
            <a:r>
              <a:rPr lang="hi-IN" sz="2400" dirty="0">
                <a:solidFill>
                  <a:srgbClr val="333333"/>
                </a:solidFill>
              </a:rPr>
              <a:t>स्व-आदर वह मूल्य है जो एक व्यक्ति अपने आप को देता है</a:t>
            </a:r>
            <a:r>
              <a:rPr lang="de-DE" sz="2400" dirty="0">
                <a:solidFill>
                  <a:srgbClr val="333333"/>
                </a:solidFill>
              </a:rPr>
              <a:t>.</a:t>
            </a:r>
          </a:p>
          <a:p>
            <a:pPr marL="342900" indent="-342900">
              <a:buClr>
                <a:srgbClr val="333333"/>
              </a:buClr>
              <a:buFont typeface="WingDings"/>
              <a:buChar char=""/>
              <a:defRPr/>
            </a:pPr>
            <a:r>
              <a:rPr lang="hi-IN" sz="2400" dirty="0">
                <a:solidFill>
                  <a:srgbClr val="333333"/>
                </a:solidFill>
              </a:rPr>
              <a:t>जीवन के विभिन्न पहलुओं में अपने शक्तियों/गुणों/क्षमताओं को पहचानें तथा अभी जिन उपायों की हमने चर्चा की उनका उपयोग कर अपने स्व-आदर को बढ़ाएं</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defRPr/>
            </a:pPr>
            <a:r>
              <a:rPr lang="hi-IN" sz="2400" dirty="0">
                <a:solidFill>
                  <a:srgbClr val="333333"/>
                </a:solidFill>
              </a:rPr>
              <a:t>जिन शक्तियों/गुणों/क्षमताओं पर आपने कभी ध्यान नहीं दिया या लगभग भूल गए हों उन्हें </a:t>
            </a:r>
            <a:r>
              <a:rPr lang="hi-IN" sz="2400">
                <a:solidFill>
                  <a:srgbClr val="333333"/>
                </a:solidFill>
              </a:rPr>
              <a:t>अपनी “खुशियों की डायरी” </a:t>
            </a:r>
            <a:r>
              <a:rPr lang="hi-IN" sz="2400" dirty="0">
                <a:solidFill>
                  <a:srgbClr val="333333"/>
                </a:solidFill>
              </a:rPr>
              <a:t>या दोस्तों/सम्बन्धियों से पूछ कर पुनः जागृत करने का प्रयास करें.</a:t>
            </a:r>
            <a:endParaRPr lang="de-DE" sz="2400" dirty="0">
              <a:solidFill>
                <a:srgbClr val="333333"/>
              </a:solidFill>
            </a:endParaRPr>
          </a:p>
          <a:p>
            <a:pPr marL="342900" indent="-342900">
              <a:buClr>
                <a:srgbClr val="333333"/>
              </a:buClr>
              <a:buFont typeface="WingDings"/>
              <a:buChar char=""/>
              <a:defRPr/>
            </a:pPr>
            <a:r>
              <a:rPr lang="hi-IN" sz="2400" dirty="0">
                <a:solidFill>
                  <a:srgbClr val="333333"/>
                </a:solidFill>
              </a:rPr>
              <a:t>हर दिन आने वाले खुशियों के पल पर ध्यान दें</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i-IN" sz="2000" dirty="0">
                <a:solidFill>
                  <a:srgbClr val="333333"/>
                </a:solidFill>
              </a:rPr>
              <a:t>मनोविकार से पीड़ित अनेक व्यक्ति</a:t>
            </a:r>
            <a:r>
              <a:rPr lang="de-DE" sz="2000" i="1" dirty="0">
                <a:solidFill>
                  <a:srgbClr val="333333"/>
                </a:solidFill>
              </a:rPr>
              <a:t>i</a:t>
            </a:r>
            <a:r>
              <a:rPr lang="hi-IN" sz="2000" dirty="0">
                <a:solidFill>
                  <a:srgbClr val="333333"/>
                </a:solidFill>
              </a:rPr>
              <a:t> (हालाँकि सभी नहीं !!!) अपना निम्न आत्म-मूल्यांकन करते हैं तथा उनमें नकारात्मक सोंच की प्रवृति होती है (उदाहरण के लिए एक ही चीज़ पर सोंचते रहना)</a:t>
            </a:r>
            <a:r>
              <a:rPr lang="de-DE" sz="2000" i="1" dirty="0">
                <a:solidFill>
                  <a:srgbClr val="333333"/>
                </a:solidFill>
              </a:rPr>
              <a:t>, </a:t>
            </a:r>
            <a:r>
              <a:rPr lang="hi-IN" sz="2000" dirty="0">
                <a:solidFill>
                  <a:srgbClr val="333333"/>
                </a:solidFill>
              </a:rPr>
              <a:t>जो उनके आत्म-मूल्यांकन को और भी कम कर सकता है </a:t>
            </a:r>
            <a:r>
              <a:rPr lang="de-DE" sz="2000" dirty="0">
                <a:solidFill>
                  <a:srgbClr val="333333"/>
                </a:solidFill>
              </a:rPr>
              <a:t>I</a:t>
            </a:r>
            <a:endParaRPr lang="hi-IN"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498954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i-IN" sz="2000" dirty="0">
                <a:solidFill>
                  <a:srgbClr val="333333"/>
                </a:solidFill>
              </a:rPr>
              <a:t>मनोविकार से पीड़ित अनेक व्यक्ति</a:t>
            </a:r>
            <a:r>
              <a:rPr lang="de-DE" sz="2000" i="1" dirty="0">
                <a:solidFill>
                  <a:srgbClr val="333333"/>
                </a:solidFill>
              </a:rPr>
              <a:t>i</a:t>
            </a:r>
            <a:r>
              <a:rPr lang="hi-IN" sz="2000" dirty="0">
                <a:solidFill>
                  <a:srgbClr val="333333"/>
                </a:solidFill>
              </a:rPr>
              <a:t> (हालाँकि सभी नहीं !!!) अपना निम्न आत्म-मूल्यांकन करते हैं तथा उनमें नकारात्मक सोंच की प्रवृति होती है (उदाहरण के लिए एक ही चीज़ पर सोंचते रहना)</a:t>
            </a:r>
            <a:r>
              <a:rPr lang="de-DE" sz="2000" i="1" dirty="0">
                <a:solidFill>
                  <a:srgbClr val="333333"/>
                </a:solidFill>
              </a:rPr>
              <a:t>, </a:t>
            </a:r>
            <a:r>
              <a:rPr lang="hi-IN" sz="2000" dirty="0">
                <a:solidFill>
                  <a:srgbClr val="333333"/>
                </a:solidFill>
              </a:rPr>
              <a:t>जो उनके आत्म-मूल्यांकन को और भी कम कर सकता है </a:t>
            </a:r>
            <a:r>
              <a:rPr lang="de-DE" sz="2000" dirty="0">
                <a:solidFill>
                  <a:srgbClr val="333333"/>
                </a:solidFill>
              </a:rPr>
              <a:t>I</a:t>
            </a:r>
            <a:endParaRPr lang="hi-IN" sz="2000" dirty="0">
              <a:solidFill>
                <a:srgbClr val="333333"/>
              </a:solidFill>
            </a:endParaRPr>
          </a:p>
          <a:p>
            <a:pPr>
              <a:lnSpc>
                <a:spcPct val="100000"/>
              </a:lnSpc>
              <a:spcBef>
                <a:spcPts val="1200"/>
              </a:spcBef>
            </a:pPr>
            <a:r>
              <a:rPr lang="hi-IN" sz="2000" dirty="0">
                <a:solidFill>
                  <a:srgbClr val="004992"/>
                </a:solidFill>
              </a:rPr>
              <a:t>उदाहरण: </a:t>
            </a:r>
            <a:r>
              <a:rPr lang="hi-IN" sz="2000" dirty="0">
                <a:solidFill>
                  <a:srgbClr val="333333"/>
                </a:solidFill>
              </a:rPr>
              <a:t>हरि को प्रशिक्षण के पश्चात् होने वाले एक परीक्षा में कम अंक प्राप्त हुए </a:t>
            </a:r>
            <a:r>
              <a:rPr lang="de-DE" sz="2000" dirty="0">
                <a:solidFill>
                  <a:srgbClr val="333333"/>
                </a:solidFill>
              </a:rPr>
              <a:t>I</a:t>
            </a:r>
          </a:p>
          <a:p>
            <a:pPr>
              <a:lnSpc>
                <a:spcPct val="100000"/>
              </a:lnSpc>
              <a:spcBef>
                <a:spcPts val="1200"/>
              </a:spcBef>
            </a:pPr>
            <a:r>
              <a:rPr lang="hi-IN" sz="2000" dirty="0">
                <a:solidFill>
                  <a:srgbClr val="004992"/>
                </a:solidFill>
              </a:rPr>
              <a:t>मूल्यांकन: </a:t>
            </a:r>
            <a:r>
              <a:rPr lang="hi-IN" sz="2000" dirty="0">
                <a:solidFill>
                  <a:srgbClr val="333333"/>
                </a:solidFill>
              </a:rPr>
              <a:t>शुरुआत में उसने यह सोंचा कि वह एक अच्छा कर्मचारी नहीं है</a:t>
            </a:r>
            <a:r>
              <a:rPr lang="de-DE" sz="2000" dirty="0">
                <a:solidFill>
                  <a:srgbClr val="333333"/>
                </a:solidFill>
              </a:rPr>
              <a:t>;</a:t>
            </a:r>
            <a:r>
              <a:rPr lang="hi-IN" sz="2000" dirty="0">
                <a:solidFill>
                  <a:srgbClr val="333333"/>
                </a:solidFill>
              </a:rPr>
              <a:t> परन्तु धीरे-धीरे उसने स्वयं का एक व्यक्ति के रूप में ही अव्मूल्यांकन प्रारंभ कर दिया </a:t>
            </a:r>
            <a:r>
              <a:rPr lang="de-DE" sz="2000" dirty="0">
                <a:solidFill>
                  <a:srgbClr val="333333"/>
                </a:solidFill>
              </a:rPr>
              <a:t>I</a:t>
            </a:r>
            <a:r>
              <a:rPr lang="hi-IN" sz="2000" dirty="0">
                <a:solidFill>
                  <a:srgbClr val="333333"/>
                </a:solidFill>
              </a:rPr>
              <a:t> अब वह उदास महसूस करता है तथा स्वयं की क्षमताओं पर उसे शंका होती है </a:t>
            </a:r>
            <a:r>
              <a:rPr lang="de-DE" sz="2000" dirty="0">
                <a:solidFill>
                  <a:srgbClr val="333333"/>
                </a:solidFill>
              </a:rPr>
              <a:t>I</a:t>
            </a:r>
          </a:p>
          <a:p>
            <a:pPr>
              <a:lnSpc>
                <a:spcPct val="100000"/>
              </a:lnSpc>
              <a:spcBef>
                <a:spcPts val="1200"/>
              </a:spcBef>
            </a:pPr>
            <a:r>
              <a:rPr lang="hi-IN" sz="2000" dirty="0">
                <a:solidFill>
                  <a:srgbClr val="004992"/>
                </a:solidFill>
              </a:rPr>
              <a:t>लेकिन: </a:t>
            </a:r>
            <a:r>
              <a:rPr lang="hi-IN" sz="2000" dirty="0">
                <a:solidFill>
                  <a:srgbClr val="333333"/>
                </a:solidFill>
              </a:rPr>
              <a:t>हरि के दोस्त उसे धीरे-धीरे यह समझने में मदद करते हैं कि उक्त परीक्षा ने उसे एक व्यक्ति के रूप में नहीं जांचा है</a:t>
            </a:r>
            <a:r>
              <a:rPr lang="de-DE" sz="2000" dirty="0">
                <a:solidFill>
                  <a:srgbClr val="333333"/>
                </a:solidFill>
              </a:rPr>
              <a:t>,</a:t>
            </a:r>
            <a:r>
              <a:rPr lang="hi-IN" sz="2000" dirty="0">
                <a:solidFill>
                  <a:srgbClr val="333333"/>
                </a:solidFill>
              </a:rPr>
              <a:t> बल्कि यह उसके एक क्षेत्र-विशेष में प्रदर्शन का उदाहरण है </a:t>
            </a:r>
            <a:r>
              <a:rPr lang="de-DE" sz="2000" dirty="0">
                <a:solidFill>
                  <a:srgbClr val="333333"/>
                </a:solidFill>
              </a:rPr>
              <a:t>I</a:t>
            </a:r>
            <a:r>
              <a:rPr lang="hi-IN" sz="2000" dirty="0">
                <a:solidFill>
                  <a:srgbClr val="333333"/>
                </a:solidFill>
              </a:rPr>
              <a:t> यह ठीक है की वह परिणाम को हल्के में न ले</a:t>
            </a:r>
            <a:r>
              <a:rPr lang="de-DE" sz="2000" dirty="0">
                <a:solidFill>
                  <a:srgbClr val="333333"/>
                </a:solidFill>
              </a:rPr>
              <a:t>,</a:t>
            </a:r>
            <a:r>
              <a:rPr lang="hi-IN" sz="2000" dirty="0">
                <a:solidFill>
                  <a:srgbClr val="333333"/>
                </a:solidFill>
              </a:rPr>
              <a:t> लेकिन यह भी जरूरी है की वह अपने सबल पक्षों को भी ध्यान में रखे (अपने कार्य के क्षेत्र में तथा अन्य क्षेत्रों में) तथा अपने प्रति अन्यथा आलोचनापूर्ण दृष्टिकोण न रखे </a:t>
            </a:r>
            <a:r>
              <a:rPr lang="de-DE" sz="2000" dirty="0">
                <a:solidFill>
                  <a:srgbClr val="333333"/>
                </a:solidFill>
              </a:rPr>
              <a:t>I</a:t>
            </a:r>
          </a:p>
          <a:p>
            <a:pPr>
              <a:lnSpc>
                <a:spcPct val="100000"/>
              </a:lnSpc>
              <a:spcBef>
                <a:spcPts val="1200"/>
              </a:spcBef>
            </a:pPr>
            <a:r>
              <a:rPr lang="hi-IN" sz="2000" dirty="0">
                <a:solidFill>
                  <a:srgbClr val="004992"/>
                </a:solidFill>
              </a:rPr>
              <a:t>महत्वपूर्ण बात: यदि आपको कभी असफलताओं का सामना करना भी पड़े</a:t>
            </a:r>
            <a:r>
              <a:rPr lang="de-DE" sz="2000" dirty="0">
                <a:solidFill>
                  <a:srgbClr val="004992"/>
                </a:solidFill>
              </a:rPr>
              <a:t>, </a:t>
            </a:r>
            <a:r>
              <a:rPr lang="hi-IN" sz="2000" dirty="0">
                <a:solidFill>
                  <a:srgbClr val="004992"/>
                </a:solidFill>
              </a:rPr>
              <a:t>तब भी आप कभी भी उन बातों को नज़रंदाज़ न करें जो आपके जीवन में अच्छी हुई हों </a:t>
            </a:r>
            <a:r>
              <a:rPr lang="de-DE" sz="2000" dirty="0">
                <a:solidFill>
                  <a:srgbClr val="004992"/>
                </a:solidFill>
              </a:rPr>
              <a:t>I</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552135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62462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9 – स्व-आदर</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9176663"/>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mn-lt"/>
                          <a:ea typeface="+mn-ea"/>
                          <a:cs typeface="+mn-cs"/>
                        </a:rPr>
                        <a:t>Michael </a:t>
                      </a:r>
                      <a:r>
                        <a:rPr lang="en-US" sz="1000" b="0" i="0" u="none"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Neues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bookshelf/Bücherregal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mn-lt"/>
                          <a:ea typeface="+mn-ea"/>
                          <a:cs typeface="+mn-cs"/>
                        </a:rPr>
                        <a:t>businesswoman/</a:t>
                      </a:r>
                      <a:r>
                        <a:rPr lang="en-US" sz="1000" b="0" i="0" u="none"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mn-lt"/>
                          <a:ea typeface="+mn-ea"/>
                          <a:cs typeface="+mn-cs"/>
                        </a:rPr>
                        <a:t>Smiling </a:t>
                      </a:r>
                      <a:r>
                        <a:rPr lang="de-DE" sz="1000" b="0" i="0" u="none" kern="1200" dirty="0" err="1">
                          <a:solidFill>
                            <a:srgbClr val="333333"/>
                          </a:solidFill>
                          <a:effectLst/>
                          <a:latin typeface="+mn-lt"/>
                          <a:ea typeface="+mn-ea"/>
                          <a:cs typeface="+mn-cs"/>
                        </a:rPr>
                        <a:t>businessman</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portrait of a smiling man/Portrait eines lächelnden Mannes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mn-lt"/>
                          <a:ea typeface="+mn-ea"/>
                          <a:cs typeface="+mn-cs"/>
                        </a:rPr>
                        <a:t>Old Jewelry Box</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mn-lt"/>
                          <a:ea typeface="+mn-ea"/>
                          <a:cs typeface="+mn-cs"/>
                        </a:rPr>
                        <a:t>old jewelry box/Alter </a:t>
                      </a:r>
                      <a:r>
                        <a:rPr lang="en-US" sz="1000" b="0" i="0" u="none"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mn-lt"/>
                          <a:ea typeface="+mn-ea"/>
                          <a:cs typeface="+mn-cs"/>
                        </a:rPr>
                        <a:t>Beatrice Murch</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mn-lt"/>
                          <a:ea typeface="+mn-ea"/>
                          <a:cs typeface="+mn-cs"/>
                        </a:rPr>
                        <a:t>El </a:t>
                      </a:r>
                      <a:r>
                        <a:rPr lang="de-DE" sz="1000" b="0" i="0" u="none" kern="1200" dirty="0" err="1">
                          <a:solidFill>
                            <a:srgbClr val="333333"/>
                          </a:solidFill>
                          <a:effectLst/>
                          <a:latin typeface="+mn-lt"/>
                          <a:ea typeface="+mn-ea"/>
                          <a:cs typeface="+mn-cs"/>
                        </a:rPr>
                        <a:t>pensador</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mn-lt"/>
                          <a:ea typeface="+mn-ea"/>
                          <a:cs typeface="+mn-cs"/>
                        </a:rPr>
                        <a:t>gianni</a:t>
                      </a:r>
                      <a:r>
                        <a:rPr lang="en-US" sz="1000" b="0" i="0" u="none" kern="1200" dirty="0">
                          <a:solidFill>
                            <a:srgbClr val="333333"/>
                          </a:solidFill>
                          <a:effectLst/>
                          <a:latin typeface="+mn-lt"/>
                          <a:ea typeface="+mn-ea"/>
                          <a:cs typeface="+mn-cs"/>
                        </a:rPr>
                        <a:t> del buffalo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mn-lt"/>
                          <a:ea typeface="+mn-ea"/>
                          <a:cs typeface="+mn-cs"/>
                        </a:rPr>
                        <a:t>Ancona, Marche, </a:t>
                      </a:r>
                      <a:r>
                        <a:rPr lang="it-IT" sz="1000" b="0" i="0" u="none" kern="1200" dirty="0" err="1">
                          <a:solidFill>
                            <a:srgbClr val="333333"/>
                          </a:solidFill>
                          <a:effectLst/>
                          <a:latin typeface="+mn-lt"/>
                          <a:ea typeface="+mn-ea"/>
                          <a:cs typeface="+mn-cs"/>
                        </a:rPr>
                        <a:t>Italy</a:t>
                      </a:r>
                      <a:r>
                        <a:rPr lang="it-IT" sz="1000" b="0" i="0" u="none" kern="1200" dirty="0">
                          <a:solidFill>
                            <a:srgbClr val="333333"/>
                          </a:solidFill>
                          <a:effectLst/>
                          <a:latin typeface="+mn-lt"/>
                          <a:ea typeface="+mn-ea"/>
                          <a:cs typeface="+mn-cs"/>
                        </a:rPr>
                        <a:t> - Clouds 4</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3669</Words>
  <Application>Microsoft Office PowerPoint</Application>
  <PresentationFormat>Benutzerdefiniert</PresentationFormat>
  <Paragraphs>438</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Calibri</vt:lpstr>
      <vt:lpstr>Calibri Light</vt:lpstr>
      <vt:lpstr>Times New Roman</vt:lpstr>
      <vt:lpstr>Arial</vt:lpstr>
      <vt:lpstr>Symbol</vt:lpstr>
      <vt:lpstr>Wingdings</vt:lpstr>
      <vt:lpstr>Wingdings</vt:lpstr>
      <vt:lpstr>UKE_PPT-Vorlage_16zu9</vt:lpstr>
      <vt:lpstr>MCT 9 I – स्व-आदर</vt:lpstr>
      <vt:lpstr>स्व-आदर: यह क्या है?</vt:lpstr>
      <vt:lpstr>स्व-आदर: यह क्या है?</vt:lpstr>
      <vt:lpstr>स्व-आदर: यह क्या है?</vt:lpstr>
      <vt:lpstr>स्व-आदर: यह क्या है?</vt:lpstr>
      <vt:lpstr>निम्न आत्म-मूल्यांकन हमारे मानसिक स्वास्थ्य को प्रभावित कर सकता है</vt:lpstr>
      <vt:lpstr>स्वस्थ आत्म-मूल्यांकन तथा अति आत्म-मूल्यांकन के बीच अंतर</vt:lpstr>
      <vt:lpstr>लेकिन…</vt:lpstr>
      <vt:lpstr>हम यह क्यों कर रहे हैं?</vt:lpstr>
      <vt:lpstr>स्व-आदर के श्रोत</vt:lpstr>
      <vt:lpstr>स्व-आदर के श्रोत</vt:lpstr>
      <vt:lpstr>निम्न स्व-आदर रखने वाले लोग…</vt:lpstr>
      <vt:lpstr>निम्न स्व-आदर रखने वाले लोग…</vt:lpstr>
      <vt:lpstr>निम्न स्व-आदर रखने वाले लोग…</vt:lpstr>
      <vt:lpstr>यह नहीं भूलें…</vt:lpstr>
      <vt:lpstr>यह नहीं भूलें…</vt:lpstr>
      <vt:lpstr>उच्च स्व-आदर के लोगों की क्या पहचान होती है?</vt:lpstr>
      <vt:lpstr>उच्च स्व-आदर के लोगों की क्या पहचान होती है?</vt:lpstr>
      <vt:lpstr>उच्च स्व-आदर की कुछ विशेषताएँ जो अप्रत्यक्ष होते हैं</vt:lpstr>
      <vt:lpstr>उच्च स्व-आदर की कुछ विशेषताएँ जो अप्रत्यक्ष होते हैं</vt:lpstr>
      <vt:lpstr>अपनी शक्तियों/क्षमताओं को पहचानना</vt:lpstr>
      <vt:lpstr>अपनी शक्तियों/क्षमताओं को पहचानना</vt:lpstr>
      <vt:lpstr>अभ्यास 1</vt:lpstr>
      <vt:lpstr>अभ्यास 2</vt:lpstr>
      <vt:lpstr>अभ्यास 2</vt:lpstr>
      <vt:lpstr>अभ्यास 2</vt:lpstr>
      <vt:lpstr>अभ्यास 2</vt:lpstr>
      <vt:lpstr>अभ्यास 2</vt:lpstr>
      <vt:lpstr>अभ्यास 2</vt:lpstr>
      <vt:lpstr>अभ्यास 2</vt:lpstr>
      <vt:lpstr>एक ही चीज़ बार-बार सोंचना: गोले के अन्दर घूमना और आगे नहीं बढ़ना</vt:lpstr>
      <vt:lpstr>समस्याएँ</vt:lpstr>
      <vt:lpstr>क्या करना चाहिए?</vt:lpstr>
      <vt:lpstr>अत्यधिक मनन करना या बार-बार एक ही चीज़ को सोंचते रहने को रोकने के उपाय १</vt:lpstr>
      <vt:lpstr>अत्यधिक मनन करना या बार-बार एक ही चीज़ को सोंचते रहने को रोकने के उपाय 2: शारीरिक व्यायाम</vt:lpstr>
      <vt:lpstr>अत्यधिक मनन करना या बार-बार एक ही चीज़ को सोंचते रहने को रोकने के उपाय 2: शारीरिक व्यायाम</vt:lpstr>
      <vt:lpstr>अत्यधिक मनन करना या बार-बार एक ही चीज़ को सोंचते रहने को रोकने के उपाय 2: शारीरिक व्यायाम</vt:lpstr>
      <vt:lpstr>अपने स्व-आदर को बढाने के कुछ उपाय</vt:lpstr>
      <vt:lpstr>अपने स्व-आदर को बढाने के कुछ उपाय</vt:lpstr>
      <vt:lpstr>अपने स्व-आदर को बढाने के कुछ उपाय</vt:lpstr>
      <vt:lpstr>अपने स्व-आदर को बढाने के कुछ उपाय</vt:lpstr>
      <vt:lpstr>होमवर्क</vt:lpstr>
      <vt:lpstr>होमवर्क</vt:lpstr>
      <vt:lpstr>दैनिक जीवन में स्थानांतरण</vt:lpstr>
      <vt:lpstr>मनोविकार से इसका क्या सम्बन्ध है?</vt:lpstr>
      <vt:lpstr>मनोविकार से इसका क्या सम्बन्ध है?</vt:lpstr>
      <vt:lpstr>ध्यान देने के लिए आपका धन्यवाद!</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307</cp:revision>
  <dcterms:created xsi:type="dcterms:W3CDTF">2015-06-01T16:15:11Z</dcterms:created>
  <dcterms:modified xsi:type="dcterms:W3CDTF">2022-08-29T10:00:24Z</dcterms:modified>
</cp:coreProperties>
</file>