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5" r:id="rId1"/>
  </p:sldMasterIdLst>
  <p:notesMasterIdLst>
    <p:notesMasterId r:id="rId38"/>
  </p:notesMasterIdLst>
  <p:handoutMasterIdLst>
    <p:handoutMasterId r:id="rId39"/>
  </p:handoutMasterIdLst>
  <p:sldIdLst>
    <p:sldId id="441" r:id="rId2"/>
    <p:sldId id="390" r:id="rId3"/>
    <p:sldId id="391" r:id="rId4"/>
    <p:sldId id="392" r:id="rId5"/>
    <p:sldId id="393" r:id="rId6"/>
    <p:sldId id="388" r:id="rId7"/>
    <p:sldId id="394" r:id="rId8"/>
    <p:sldId id="426" r:id="rId9"/>
    <p:sldId id="425" r:id="rId10"/>
    <p:sldId id="396" r:id="rId11"/>
    <p:sldId id="428" r:id="rId12"/>
    <p:sldId id="427" r:id="rId13"/>
    <p:sldId id="330" r:id="rId14"/>
    <p:sldId id="398" r:id="rId15"/>
    <p:sldId id="430" r:id="rId16"/>
    <p:sldId id="429" r:id="rId17"/>
    <p:sldId id="332" r:id="rId18"/>
    <p:sldId id="364" r:id="rId19"/>
    <p:sldId id="431" r:id="rId20"/>
    <p:sldId id="386" r:id="rId21"/>
    <p:sldId id="416" r:id="rId22"/>
    <p:sldId id="432" r:id="rId23"/>
    <p:sldId id="434" r:id="rId24"/>
    <p:sldId id="433" r:id="rId25"/>
    <p:sldId id="409" r:id="rId26"/>
    <p:sldId id="435" r:id="rId27"/>
    <p:sldId id="437" r:id="rId28"/>
    <p:sldId id="438" r:id="rId29"/>
    <p:sldId id="423" r:id="rId30"/>
    <p:sldId id="413" r:id="rId31"/>
    <p:sldId id="401" r:id="rId32"/>
    <p:sldId id="440" r:id="rId33"/>
    <p:sldId id="439" r:id="rId34"/>
    <p:sldId id="369" r:id="rId35"/>
    <p:sldId id="424" r:id="rId36"/>
    <p:sldId id="406" r:id="rId37"/>
  </p:sldIdLst>
  <p:sldSz cx="12195175" cy="6858000"/>
  <p:notesSz cx="7099300" cy="10234613"/>
  <p:embeddedFontLs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6699"/>
    <a:srgbClr val="3333CC"/>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2" autoAdjust="0"/>
    <p:restoredTop sz="94664" autoAdjust="0"/>
  </p:normalViewPr>
  <p:slideViewPr>
    <p:cSldViewPr>
      <p:cViewPr varScale="1">
        <p:scale>
          <a:sx n="67" d="100"/>
          <a:sy n="67" d="100"/>
        </p:scale>
        <p:origin x="624" y="52"/>
      </p:cViewPr>
      <p:guideLst>
        <p:guide orient="horz" pos="3022"/>
        <p:guide pos="340"/>
        <p:guide pos="453"/>
      </p:guideLst>
    </p:cSldViewPr>
  </p:slideViewPr>
  <p:outlineViewPr>
    <p:cViewPr>
      <p:scale>
        <a:sx n="33" d="100"/>
        <a:sy n="33" d="100"/>
      </p:scale>
      <p:origin x="0" y="2448"/>
    </p:cViewPr>
  </p:outlineViewPr>
  <p:notesTextViewPr>
    <p:cViewPr>
      <p:scale>
        <a:sx n="100" d="100"/>
        <a:sy n="100" d="100"/>
      </p:scale>
      <p:origin x="0" y="0"/>
    </p:cViewPr>
  </p:notesTextViewPr>
  <p:sorterViewPr>
    <p:cViewPr>
      <p:scale>
        <a:sx n="75" d="100"/>
        <a:sy n="75" d="100"/>
      </p:scale>
      <p:origin x="0" y="143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328B8E2E-1F20-462D-8DE9-8E4E6EC3D9AE}" type="slidenum">
              <a:rPr lang="en-US" altLang="de-DE"/>
              <a:pPr/>
              <a:t>‹Nr.›</a:t>
            </a:fld>
            <a:endParaRPr lang="en-US" altLang="de-DE"/>
          </a:p>
        </p:txBody>
      </p:sp>
    </p:spTree>
    <p:extLst>
      <p:ext uri="{BB962C8B-B14F-4D97-AF65-F5344CB8AC3E}">
        <p14:creationId xmlns:p14="http://schemas.microsoft.com/office/powerpoint/2010/main" val="4137410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5734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08AC9345-8BA2-4FCF-A9E5-EAC00CD67CB5}" type="slidenum">
              <a:rPr lang="en-US" altLang="de-DE"/>
              <a:pPr/>
              <a:t>‹Nr.›</a:t>
            </a:fld>
            <a:endParaRPr lang="en-US" altLang="de-DE"/>
          </a:p>
        </p:txBody>
      </p:sp>
    </p:spTree>
    <p:extLst>
      <p:ext uri="{BB962C8B-B14F-4D97-AF65-F5344CB8AC3E}">
        <p14:creationId xmlns:p14="http://schemas.microsoft.com/office/powerpoint/2010/main" val="15582281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5393A4-8882-45A9-9EE4-31B0BFD96FA1}" type="slidenum">
              <a:rPr lang="en-US" altLang="de-DE" sz="1300"/>
              <a:pPr eaLnBrk="1" hangingPunct="1">
                <a:spcBef>
                  <a:spcPct val="0"/>
                </a:spcBef>
              </a:pPr>
              <a:t>2</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8980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B2EA02-234A-41ED-9BE1-33E1C6881F7F}" type="slidenum">
              <a:rPr lang="en-US" altLang="de-DE" sz="1300"/>
              <a:pPr eaLnBrk="1" hangingPunct="1">
                <a:spcBef>
                  <a:spcPct val="0"/>
                </a:spcBef>
              </a:pPr>
              <a:t>3</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1424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BDBDEE-1935-4EA3-8BE4-B3A7ACF96222}" type="slidenum">
              <a:rPr lang="en-US" altLang="de-DE" sz="1300"/>
              <a:pPr eaLnBrk="1" hangingPunct="1">
                <a:spcBef>
                  <a:spcPct val="0"/>
                </a:spcBef>
              </a:pPr>
              <a:t>4</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5373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E50219-3176-4C04-86A7-A06AC790706D}" type="slidenum">
              <a:rPr lang="en-US" altLang="de-DE" sz="1300"/>
              <a:pPr eaLnBrk="1" hangingPunct="1">
                <a:spcBef>
                  <a:spcPct val="0"/>
                </a:spcBef>
              </a:pPr>
              <a:t>5</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0095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F9A93D-CED8-4735-94C0-64E8BBDE2537}" type="slidenum">
              <a:rPr lang="en-US" altLang="de-DE" sz="1300"/>
              <a:pPr eaLnBrk="1" hangingPunct="1">
                <a:spcBef>
                  <a:spcPct val="0"/>
                </a:spcBef>
              </a:pPr>
              <a:t>6</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8551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B28DB-83CE-43D8-AC42-556443644B1E}" type="slidenum">
              <a:rPr lang="en-US" altLang="de-DE" sz="1300"/>
              <a:pPr eaLnBrk="1" hangingPunct="1">
                <a:spcBef>
                  <a:spcPct val="0"/>
                </a:spcBef>
              </a:pPr>
              <a:t>7</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026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B28DB-83CE-43D8-AC42-556443644B1E}" type="slidenum">
              <a:rPr lang="en-US" altLang="de-DE" sz="1300"/>
              <a:pPr eaLnBrk="1" hangingPunct="1">
                <a:spcBef>
                  <a:spcPct val="0"/>
                </a:spcBef>
              </a:pPr>
              <a:t>8</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026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B28DB-83CE-43D8-AC42-556443644B1E}" type="slidenum">
              <a:rPr lang="en-US" altLang="de-DE" sz="1300"/>
              <a:pPr eaLnBrk="1" hangingPunct="1">
                <a:spcBef>
                  <a:spcPct val="0"/>
                </a:spcBef>
              </a:pPr>
              <a:t>9</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026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BA67B9-27F4-4DCC-87B4-48B0FFFB65E6}" type="slidenum">
              <a:rPr lang="en-US" altLang="de-DE" sz="1300"/>
              <a:pPr eaLnBrk="1" hangingPunct="1">
                <a:spcBef>
                  <a:spcPct val="0"/>
                </a:spcBef>
              </a:pPr>
              <a:t>10</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0812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BA67B9-27F4-4DCC-87B4-48B0FFFB65E6}" type="slidenum">
              <a:rPr lang="en-US" altLang="de-DE" sz="1300"/>
              <a:pPr eaLnBrk="1" hangingPunct="1">
                <a:spcBef>
                  <a:spcPct val="0"/>
                </a:spcBef>
              </a:pPr>
              <a:t>11</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0812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BA67B9-27F4-4DCC-87B4-48B0FFFB65E6}" type="slidenum">
              <a:rPr lang="en-US" altLang="de-DE" sz="1300"/>
              <a:pPr eaLnBrk="1" hangingPunct="1">
                <a:spcBef>
                  <a:spcPct val="0"/>
                </a:spcBef>
              </a:pPr>
              <a:t>12</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0812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BB8567-A2B1-48D3-8B87-7D5EF58EB203}" type="slidenum">
              <a:rPr lang="en-US" altLang="de-DE" sz="1300"/>
              <a:pPr eaLnBrk="1" hangingPunct="1">
                <a:spcBef>
                  <a:spcPct val="0"/>
                </a:spcBef>
              </a:pPr>
              <a:t>13</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656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439762-13B4-48F2-BC57-3FD89E156580}" type="slidenum">
              <a:rPr lang="en-US" altLang="de-DE" sz="1300"/>
              <a:pPr eaLnBrk="1" hangingPunct="1">
                <a:spcBef>
                  <a:spcPct val="0"/>
                </a:spcBef>
              </a:pPr>
              <a:t>14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370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439762-13B4-48F2-BC57-3FD89E156580}" type="slidenum">
              <a:rPr lang="en-US" altLang="de-DE" sz="1300"/>
              <a:pPr eaLnBrk="1" hangingPunct="1">
                <a:spcBef>
                  <a:spcPct val="0"/>
                </a:spcBef>
              </a:pPr>
              <a:t>15</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370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439762-13B4-48F2-BC57-3FD89E156580}" type="slidenum">
              <a:rPr lang="en-US" altLang="de-DE" sz="1300"/>
              <a:pPr eaLnBrk="1" hangingPunct="1">
                <a:spcBef>
                  <a:spcPct val="0"/>
                </a:spcBef>
              </a:pPr>
              <a:t>16</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370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899374-DD7C-426D-A6C4-25D2371DF0C0}" type="slidenum">
              <a:rPr lang="en-US" altLang="de-DE" sz="1300"/>
              <a:pPr eaLnBrk="1" hangingPunct="1">
                <a:spcBef>
                  <a:spcPct val="0"/>
                </a:spcBef>
              </a:pPr>
              <a:t>17</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455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44F327-5DC2-47DD-A2AD-A7F0C5D3555F}" type="slidenum">
              <a:rPr lang="en-US" altLang="de-DE" sz="1300"/>
              <a:pPr eaLnBrk="1" hangingPunct="1">
                <a:spcBef>
                  <a:spcPct val="0"/>
                </a:spcBef>
              </a:pPr>
              <a:t>18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4177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44F327-5DC2-47DD-A2AD-A7F0C5D3555F}" type="slidenum">
              <a:rPr lang="en-US" altLang="de-DE" sz="1300"/>
              <a:pPr eaLnBrk="1" hangingPunct="1">
                <a:spcBef>
                  <a:spcPct val="0"/>
                </a:spcBef>
              </a:pPr>
              <a:t>19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4177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6168FF-1ACF-4657-805F-DFAF4DECBE75}" type="slidenum">
              <a:rPr lang="en-US" altLang="de-DE" sz="1300"/>
              <a:pPr eaLnBrk="1" hangingPunct="1">
                <a:spcBef>
                  <a:spcPct val="0"/>
                </a:spcBef>
              </a:pPr>
              <a:t>20</a:t>
            </a:fld>
            <a:endParaRPr lang="en-US" altLang="de-DE" sz="1300"/>
          </a:p>
        </p:txBody>
      </p:sp>
      <p:sp>
        <p:nvSpPr>
          <p:cNvPr id="77827" name="Rectangle 2"/>
          <p:cNvSpPr>
            <a:spLocks noGrp="1" noRot="1" noChangeAspect="1" noChangeArrowheads="1" noTextEdit="1"/>
          </p:cNvSpPr>
          <p:nvPr>
            <p:ph type="sldImg"/>
          </p:nvPr>
        </p:nvSpPr>
        <p:spPr>
          <a:xfrm>
            <a:off x="139700" y="768350"/>
            <a:ext cx="6821488"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6606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FB61EF-73C2-4C1D-A352-B66B84D38967}" type="slidenum">
              <a:rPr lang="en-US" altLang="de-DE" sz="1300"/>
              <a:pPr eaLnBrk="1" hangingPunct="1">
                <a:spcBef>
                  <a:spcPct val="0"/>
                </a:spcBef>
              </a:pPr>
              <a:t>21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714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FB61EF-73C2-4C1D-A352-B66B84D38967}" type="slidenum">
              <a:rPr lang="en-US" altLang="de-DE" sz="1300"/>
              <a:pPr eaLnBrk="1" hangingPunct="1">
                <a:spcBef>
                  <a:spcPct val="0"/>
                </a:spcBef>
              </a:pPr>
              <a:t>22</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714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BA556D-54C1-4999-9FF1-AED3906F713E}" type="slidenum">
              <a:rPr lang="en-US" altLang="de-DE" sz="1300"/>
              <a:pPr eaLnBrk="1" hangingPunct="1">
                <a:spcBef>
                  <a:spcPct val="0"/>
                </a:spcBef>
              </a:pPr>
              <a:t>23</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3155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BA556D-54C1-4999-9FF1-AED3906F713E}" type="slidenum">
              <a:rPr lang="en-US" altLang="de-DE" sz="1300"/>
              <a:pPr eaLnBrk="1" hangingPunct="1">
                <a:spcBef>
                  <a:spcPct val="0"/>
                </a:spcBef>
              </a:pPr>
              <a:t>24</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3155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25BB7F-279C-46B0-92A8-283007115D17}" type="slidenum">
              <a:rPr lang="en-US" altLang="de-DE" sz="1300"/>
              <a:pPr eaLnBrk="1" hangingPunct="1">
                <a:spcBef>
                  <a:spcPct val="0"/>
                </a:spcBef>
              </a:pPr>
              <a:t>25</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393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A9729C-9A57-40DB-B018-5B744011D1F5}" type="slidenum">
              <a:rPr lang="en-US" altLang="de-DE" sz="1300"/>
              <a:pPr eaLnBrk="1" hangingPunct="1">
                <a:spcBef>
                  <a:spcPct val="0"/>
                </a:spcBef>
              </a:pPr>
              <a:t>26</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450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4D14C9-28E3-4A96-9298-7DB298FA41EC}" type="slidenum">
              <a:rPr lang="en-US" altLang="de-DE" sz="1300"/>
              <a:pPr eaLnBrk="1" hangingPunct="1">
                <a:spcBef>
                  <a:spcPct val="0"/>
                </a:spcBef>
              </a:pPr>
              <a:t>27</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1508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44E8D2-2111-4C2E-BDFF-97763FAFC726}" type="slidenum">
              <a:rPr lang="en-US" altLang="de-DE" sz="1300"/>
              <a:pPr eaLnBrk="1" hangingPunct="1">
                <a:spcBef>
                  <a:spcPct val="0"/>
                </a:spcBef>
              </a:pPr>
              <a:t>28</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6092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29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2944ED-F5DA-4EB7-AA41-0568ABDC1589}" type="slidenum">
              <a:rPr lang="en-US" altLang="de-DE" sz="1300"/>
              <a:pPr eaLnBrk="1" hangingPunct="1">
                <a:spcBef>
                  <a:spcPct val="0"/>
                </a:spcBef>
              </a:pPr>
              <a:t>30</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8050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24A38-E85B-4C57-9050-897BC86FF490}" type="slidenum">
              <a:rPr lang="en-US" altLang="de-DE" sz="1300"/>
              <a:pPr eaLnBrk="1" hangingPunct="1">
                <a:spcBef>
                  <a:spcPct val="0"/>
                </a:spcBef>
              </a:pPr>
              <a:t>31</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890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24A38-E85B-4C57-9050-897BC86FF490}" type="slidenum">
              <a:rPr lang="en-US" altLang="de-DE" sz="1300"/>
              <a:pPr eaLnBrk="1" hangingPunct="1">
                <a:spcBef>
                  <a:spcPct val="0"/>
                </a:spcBef>
              </a:pPr>
              <a:t>32</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890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24A38-E85B-4C57-9050-897BC86FF490}" type="slidenum">
              <a:rPr lang="en-US" altLang="de-DE" sz="1300"/>
              <a:pPr eaLnBrk="1" hangingPunct="1">
                <a:spcBef>
                  <a:spcPct val="0"/>
                </a:spcBef>
              </a:pPr>
              <a:t>33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8901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9EA5CB-6DEE-4209-A2EF-1DB57A335809}" type="slidenum">
              <a:rPr lang="en-US" altLang="de-DE" sz="1300"/>
              <a:pPr eaLnBrk="1" hangingPunct="1">
                <a:spcBef>
                  <a:spcPct val="0"/>
                </a:spcBef>
              </a:pPr>
              <a:t>34</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4347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9252D1-5E97-4924-AFC4-DC710F62FFDB}" type="slidenum">
              <a:rPr lang="en-US" altLang="de-DE" sz="1300"/>
              <a:pPr eaLnBrk="1" hangingPunct="1">
                <a:spcBef>
                  <a:spcPct val="0"/>
                </a:spcBef>
              </a:pPr>
              <a:t>36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67600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4" name="Slide Number Placeholder 3"/>
          <p:cNvSpPr>
            <a:spLocks noGrp="1"/>
          </p:cNvSpPr>
          <p:nvPr>
            <p:ph type="sldNum" sz="quarter" idx="12"/>
          </p:nvPr>
        </p:nvSpPr>
        <p:spPr bwMode="gray"/>
        <p:txBody>
          <a:bodyPr/>
          <a:lstStyle>
            <a:lvl1pPr>
              <a:defRPr b="0"/>
            </a:lvl1pPr>
          </a:lstStyle>
          <a:p>
            <a:fld id="{8D710637-C54E-4D1F-B9C1-4F856F73145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6 – समानुभूति जाहिर करना</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D2BABDD-2EBF-46A9-814C-6197F369AA0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7" name="Slide Number Placeholder 6"/>
          <p:cNvSpPr>
            <a:spLocks noGrp="1"/>
          </p:cNvSpPr>
          <p:nvPr>
            <p:ph type="sldNum" sz="quarter" idx="12"/>
          </p:nvPr>
        </p:nvSpPr>
        <p:spPr bwMode="gray"/>
        <p:txBody>
          <a:bodyPr/>
          <a:lstStyle>
            <a:lvl1pPr>
              <a:defRPr b="0"/>
            </a:lvl1pPr>
          </a:lstStyle>
          <a:p>
            <a:fld id="{CE401FCD-DE62-4533-830F-8FBCA639808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7" name="Slide Number Placeholder 6"/>
          <p:cNvSpPr>
            <a:spLocks noGrp="1"/>
          </p:cNvSpPr>
          <p:nvPr>
            <p:ph type="sldNum" sz="quarter" idx="12"/>
          </p:nvPr>
        </p:nvSpPr>
        <p:spPr bwMode="gray"/>
        <p:txBody>
          <a:bodyPr/>
          <a:lstStyle>
            <a:lvl1pPr>
              <a:defRPr b="0"/>
            </a:lvl1pPr>
          </a:lstStyle>
          <a:p>
            <a:fld id="{8D710637-C54E-4D1F-B9C1-4F856F73145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7" name="Slide Number Placeholder 6"/>
          <p:cNvSpPr>
            <a:spLocks noGrp="1"/>
          </p:cNvSpPr>
          <p:nvPr>
            <p:ph type="sldNum" sz="quarter" idx="12"/>
          </p:nvPr>
        </p:nvSpPr>
        <p:spPr bwMode="gray"/>
        <p:txBody>
          <a:bodyPr/>
          <a:lstStyle>
            <a:lvl1pPr>
              <a:defRPr b="0"/>
            </a:lvl1pPr>
          </a:lstStyle>
          <a:p>
            <a:fld id="{8D710637-C54E-4D1F-B9C1-4F856F73145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5" name="Slide Number Placeholder 4"/>
          <p:cNvSpPr>
            <a:spLocks noGrp="1"/>
          </p:cNvSpPr>
          <p:nvPr>
            <p:ph type="sldNum" sz="quarter" idx="12"/>
          </p:nvPr>
        </p:nvSpPr>
        <p:spPr bwMode="gray"/>
        <p:txBody>
          <a:bodyPr/>
          <a:lstStyle>
            <a:lvl1pPr>
              <a:defRPr b="0"/>
            </a:lvl1pPr>
          </a:lstStyle>
          <a:p>
            <a:fld id="{AFF05D49-8A95-4748-8165-19F1ED25970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4" name="Slide Number Placeholder 3"/>
          <p:cNvSpPr>
            <a:spLocks noGrp="1"/>
          </p:cNvSpPr>
          <p:nvPr>
            <p:ph type="sldNum" sz="quarter" idx="12"/>
          </p:nvPr>
        </p:nvSpPr>
        <p:spPr bwMode="gray"/>
        <p:txBody>
          <a:bodyPr/>
          <a:lstStyle>
            <a:lvl1pPr>
              <a:defRPr b="0"/>
            </a:lvl1pPr>
          </a:lstStyle>
          <a:p>
            <a:fld id="{8C3D4592-354F-44BD-AEC7-7CDD4275486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6 – समानुभूति जाहिर करना</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D710637-C54E-4D1F-B9C1-4F856F73145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6 A – </a:t>
            </a:r>
            <a:r>
              <a:rPr lang="hi-IN" altLang="ko-KR" dirty="0">
                <a:latin typeface="+mn-lt"/>
                <a:ea typeface="+mn-ea"/>
                <a:cs typeface="+mn-cs"/>
              </a:rPr>
              <a:t>समानुभूति जाहिर करना</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27534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जब आप किसी को जानने का प्रयास करते हैं तो सर्वप्रथम कहाँ देखते हैं? एक अच्छे मूल्यांकन के लिए ये संकेत कितने विश्वशनीय होते हैं?</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a:t>
            </a:fld>
            <a:endParaRPr lang="de-DE" altLang="de-DE">
              <a:latin typeface="+mn-lt"/>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जब आप किसी को जानने का प्रयास करते हैं तो सर्वप्रथम कहाँ देखते हैं? एक अच्छे मूल्यांकन के लिए ये संकेत कितने विश्वशनीय होते हैं?</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i-IN" altLang="de-DE" sz="2000">
                <a:latin typeface="+mn-lt"/>
              </a:rPr>
              <a:t>हाँथ?</a:t>
            </a:r>
            <a:endParaRPr lang="de-DE" altLang="de-DE" sz="2000" dirty="0">
              <a:latin typeface="+mn-lt"/>
            </a:endParaRPr>
          </a:p>
        </p:txBody>
      </p:sp>
      <p:sp>
        <p:nvSpPr>
          <p:cNvPr id="13"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5"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hi-IN" i="1" spc="-5"/>
              <a:t>अन्य ?...</a:t>
            </a:r>
            <a:endParaRPr dirty="0"/>
          </a:p>
        </p:txBody>
      </p:sp>
      <p:sp>
        <p:nvSpPr>
          <p:cNvPr id="16"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i-IN" altLang="de-DE" sz="2000" dirty="0">
                <a:latin typeface="+mn-lt"/>
              </a:rPr>
              <a:t>शारीरिक वस्था/</a:t>
            </a:r>
            <a:br>
              <a:rPr lang="en-US" altLang="de-DE" sz="2000" dirty="0">
                <a:latin typeface="+mn-lt"/>
              </a:rPr>
            </a:br>
            <a:r>
              <a:rPr lang="hi-IN" altLang="de-DE" sz="2000" dirty="0">
                <a:latin typeface="+mn-lt"/>
              </a:rPr>
              <a:t>ढंग?</a:t>
            </a:r>
            <a:endParaRPr lang="de-DE" altLang="de-DE" sz="2000" dirty="0">
              <a:latin typeface="+mn-lt"/>
            </a:endParaRPr>
          </a:p>
        </p:txBody>
      </p:sp>
      <p:sp>
        <p:nvSpPr>
          <p:cNvPr id="17"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i-IN" altLang="de-DE" sz="2000">
                <a:latin typeface="+mn-lt"/>
              </a:rPr>
              <a:t>आँखें?</a:t>
            </a:r>
            <a:endParaRPr lang="de-DE" altLang="de-DE" sz="2000" dirty="0">
              <a:latin typeface="+mn-lt"/>
            </a:endParaRPr>
          </a:p>
        </p:txBody>
      </p:sp>
      <p:sp>
        <p:nvSpPr>
          <p:cNvPr id="18"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hi-IN" altLang="de-DE" sz="2000">
                <a:solidFill>
                  <a:srgbClr val="333333"/>
                </a:solidFill>
                <a:latin typeface="+mn-lt"/>
              </a:rPr>
              <a:t>भाषा?</a:t>
            </a:r>
            <a:endParaRPr lang="de-DE" altLang="de-DE" sz="2000" dirty="0">
              <a:solidFill>
                <a:srgbClr val="333333"/>
              </a:solidFill>
              <a:latin typeface="+mn-lt"/>
            </a:endParaRPr>
          </a:p>
        </p:txBody>
      </p:sp>
      <p:sp>
        <p:nvSpPr>
          <p:cNvPr id="19"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hi-IN" altLang="de-DE" sz="2000">
                <a:solidFill>
                  <a:srgbClr val="333333"/>
                </a:solidFill>
                <a:latin typeface="+mn-lt"/>
              </a:rPr>
              <a:t>वस्त्र ?</a:t>
            </a:r>
            <a:endParaRPr lang="de-DE" altLang="de-DE" sz="2000" dirty="0">
              <a:solidFill>
                <a:srgbClr val="333333"/>
              </a:solidFill>
              <a:latin typeface="+mn-lt"/>
            </a:endParaRPr>
          </a:p>
        </p:txBody>
      </p:sp>
      <p:sp>
        <p:nvSpPr>
          <p:cNvPr id="20"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सूचनाओं के अन्य किन स्रोतों का उपयोग किया जा सकता है? वे कितने विश्वशनीय होंगे?</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4</a:t>
            </a:fld>
            <a:endParaRPr lang="de-DE" altLang="de-DE">
              <a:latin typeface="+mn-lt"/>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सूचनाओं के अन्य किन स्रोतों का उपयोग किया जा सकता है? वे कितने विश्वशनीय होंगे?</a:t>
            </a:r>
            <a:endParaRPr lang="en-US" sz="3600">
              <a:latin typeface="+mn-lt"/>
              <a:ea typeface="+mn-ea"/>
              <a:cs typeface="+mn-cs"/>
            </a:endParaRPr>
          </a:p>
        </p:txBody>
      </p:sp>
      <p:sp>
        <p:nvSpPr>
          <p:cNvPr id="5" name="Content Placeholder 4"/>
          <p:cNvSpPr>
            <a:spLocks noGrp="1"/>
          </p:cNvSpPr>
          <p:nvPr>
            <p:ph idx="1"/>
          </p:nvPr>
        </p:nvSpPr>
        <p:spPr>
          <a:xfrm>
            <a:off x="408955" y="2204864"/>
            <a:ext cx="6217920" cy="4248000"/>
          </a:xfrm>
        </p:spPr>
        <p:txBody>
          <a:bodyPr/>
          <a:lstStyle/>
          <a:p>
            <a:pPr marL="342900" lvl="0" indent="-342900" defTabSz="914400" fontAlgn="base">
              <a:buClr>
                <a:srgbClr val="333333"/>
              </a:buClr>
              <a:buFont typeface="WingDings"/>
              <a:buChar char=""/>
            </a:pPr>
            <a:r>
              <a:rPr lang="hi-IN" altLang="de-DE" sz="2400">
                <a:solidFill>
                  <a:srgbClr val="333333"/>
                </a:solidFill>
              </a:rPr>
              <a:t>उस व्यक्ति के बारे में पहले से जानकारी</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उस जैसे लोगों या समूह के बारे में पहले से जानकारी</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पूर्वानुमान</a:t>
            </a:r>
          </a:p>
          <a:p>
            <a:pPr marL="342900" lvl="0" indent="-342900" defTabSz="914400" fontAlgn="base">
              <a:buClr>
                <a:srgbClr val="333333"/>
              </a:buClr>
              <a:buFont typeface="WingDings"/>
              <a:buChar char=""/>
            </a:pPr>
            <a:r>
              <a:rPr lang="hi-IN" altLang="de-DE" sz="2400" dirty="0">
                <a:solidFill>
                  <a:srgbClr val="333333"/>
                </a:solidFill>
              </a:rPr>
              <a:t>उस व्यक्ति या समूह के बारे में कुछ लिखा हुआ</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5</a:t>
            </a:fld>
            <a:endParaRPr lang="de-DE" altLang="de-DE">
              <a:latin typeface="+mn-lt"/>
            </a:endParaRPr>
          </a:p>
        </p:txBody>
      </p:sp>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i-IN" sz="3600">
                <a:solidFill>
                  <a:srgbClr val="004992"/>
                </a:solidFill>
                <a:latin typeface="+mn-lt"/>
                <a:ea typeface="+mn-ea"/>
                <a:cs typeface="+mn-cs"/>
              </a:rPr>
              <a:t>कुछ सामाजिक संकेतों के लाभ एवं हानियाँ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i-IN" sz="2400">
                <a:solidFill>
                  <a:srgbClr val="333333"/>
                </a:solidFill>
              </a:rPr>
              <a:t>किसी व्यक्ति के बारे में मूल्यांकन से सम्बंधित तत्वों के बारे में विचार-विमर्श करने के बाद हम इन सामाजिक संकेतों के लाभ एवं हानियों के तरफ़ अपना ध्यान केंद्रित करेंगे</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7</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74642397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भाषा:</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कोई क्या कहता है एवं किस प्रकार कहता है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hi-IN" b="1">
                <a:solidFill>
                  <a:srgbClr val="333333"/>
                </a:solidFill>
              </a:rPr>
              <a:t>उदाहरण: </a:t>
            </a:r>
            <a:endParaRPr lang="en-US" b="1" dirty="0">
              <a:solidFill>
                <a:srgbClr val="333333"/>
              </a:solidFill>
            </a:endParaRPr>
          </a:p>
        </p:txBody>
      </p:sp>
      <p:sp>
        <p:nvSpPr>
          <p:cNvPr id="12" name="Caption_14"/>
          <p:cNvSpPr>
            <a:spLocks noChangeArrowheads="1"/>
          </p:cNvSpPr>
          <p:nvPr/>
        </p:nvSpPr>
        <p:spPr bwMode="auto">
          <a:xfrm>
            <a:off x="624979" y="4663430"/>
            <a:ext cx="3383280" cy="1005840"/>
          </a:xfrm>
          <a:prstGeom prst="ellipse">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hi-IN" altLang="de-DE" sz="1600" b="1">
                <a:solidFill>
                  <a:srgbClr val="333333"/>
                </a:solidFill>
                <a:latin typeface="+mn-lt"/>
              </a:rPr>
              <a:t>जिनके घर शीशों के होते हैं दूसरों के घर पत्थर नहीं फेंकते </a:t>
            </a:r>
            <a:endParaRPr lang="en-US" altLang="de-DE" sz="1600" b="1"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8</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40352486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भाषा:</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कोई क्या कहता है एवं किस प्रकार कहता है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तथ्य:</a:t>
                      </a:r>
                      <a:r>
                        <a:rPr kumimoji="0" lang="hi-IN" sz="2000" b="0" i="0" u="none" strike="noStrike" cap="none" normalizeH="0" baseline="0" dirty="0">
                          <a:ln>
                            <a:noFill/>
                          </a:ln>
                          <a:solidFill>
                            <a:srgbClr val="333333"/>
                          </a:solidFill>
                          <a:effectLst/>
                          <a:latin typeface="+mn-lt"/>
                          <a:ea typeface="+mn-ea"/>
                          <a:cs typeface="+mn-cs"/>
                        </a:rPr>
                        <a:t> सीधे बात-चीत के लिए भाषा बहुत जरूरी है</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स्वर:</a:t>
                      </a:r>
                      <a:r>
                        <a:rPr kumimoji="0" lang="hi-IN" sz="2000" b="0" i="0" u="none" strike="noStrike" cap="none" normalizeH="0" baseline="0" dirty="0">
                          <a:ln>
                            <a:noFill/>
                          </a:ln>
                          <a:solidFill>
                            <a:srgbClr val="333333"/>
                          </a:solidFill>
                          <a:effectLst/>
                          <a:latin typeface="+mn-lt"/>
                          <a:ea typeface="+mn-ea"/>
                          <a:cs typeface="+mn-cs"/>
                        </a:rPr>
                        <a:t> स्वर-शैली (उदाहरंतः व्यंग्यात्मक), शब्दों का चुनाव (उदाहरंतः घमंड भरा, तथ्यात्मक) इत्यादि एक व्यक्ति के बारे में आपको काफी कुछ बता सकते हैं</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hi-IN" b="1">
                <a:solidFill>
                  <a:srgbClr val="333333"/>
                </a:solidFill>
              </a:rPr>
              <a:t>उदाहरण: </a:t>
            </a:r>
            <a:endParaRPr lang="en-US" b="1" dirty="0">
              <a:solidFill>
                <a:srgbClr val="333333"/>
              </a:solidFill>
            </a:endParaRPr>
          </a:p>
        </p:txBody>
      </p:sp>
      <p:sp>
        <p:nvSpPr>
          <p:cNvPr id="12" name="Caption_14"/>
          <p:cNvSpPr>
            <a:spLocks noChangeArrowheads="1"/>
          </p:cNvSpPr>
          <p:nvPr/>
        </p:nvSpPr>
        <p:spPr bwMode="auto">
          <a:xfrm>
            <a:off x="624979" y="4663430"/>
            <a:ext cx="3383280" cy="1005840"/>
          </a:xfrm>
          <a:prstGeom prst="ellipse">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hi-IN" altLang="de-DE" sz="1600" b="1">
                <a:solidFill>
                  <a:srgbClr val="333333"/>
                </a:solidFill>
                <a:latin typeface="+mn-lt"/>
              </a:rPr>
              <a:t>जिनके घर शीशों के होते हैं दूसरों के घर पत्थर नहीं फेंकते </a:t>
            </a:r>
            <a:endParaRPr lang="en-US" altLang="de-DE" sz="1600" b="1" dirty="0">
              <a:solidFill>
                <a:srgbClr val="333333"/>
              </a:solidFill>
              <a:latin typeface="+mn-lt"/>
            </a:endParaRPr>
          </a:p>
        </p:txBody>
      </p:sp>
    </p:spTree>
    <p:extLst>
      <p:ext uri="{BB962C8B-B14F-4D97-AF65-F5344CB8AC3E}">
        <p14:creationId xmlns:p14="http://schemas.microsoft.com/office/powerpoint/2010/main" val="1522226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9</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32506316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भाषा:</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कोई क्या कहता है एवं किस प्रकार कहता है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तथ्य:</a:t>
                      </a:r>
                      <a:r>
                        <a:rPr kumimoji="0" lang="hi-IN" sz="2000" b="0" i="0" u="none" strike="noStrike" cap="none" normalizeH="0" baseline="0" dirty="0">
                          <a:ln>
                            <a:noFill/>
                          </a:ln>
                          <a:solidFill>
                            <a:srgbClr val="333333"/>
                          </a:solidFill>
                          <a:effectLst/>
                          <a:latin typeface="+mn-lt"/>
                          <a:ea typeface="+mn-ea"/>
                          <a:cs typeface="+mn-cs"/>
                        </a:rPr>
                        <a:t> सीधे बात-चीत के लिए भाषा बहुत जरूरी है</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स्वर:</a:t>
                      </a:r>
                      <a:r>
                        <a:rPr kumimoji="0" lang="hi-IN" sz="2000" b="0" i="0" u="none" strike="noStrike" cap="none" normalizeH="0" baseline="0" dirty="0">
                          <a:ln>
                            <a:noFill/>
                          </a:ln>
                          <a:solidFill>
                            <a:srgbClr val="333333"/>
                          </a:solidFill>
                          <a:effectLst/>
                          <a:latin typeface="+mn-lt"/>
                          <a:ea typeface="+mn-ea"/>
                          <a:cs typeface="+mn-cs"/>
                        </a:rPr>
                        <a:t> स्वर-शैली (उदाहरंतः व्यंग्यात्मक), शब्दों का चुनाव (उदाहरंतः घमंड भरा, तथ्यात्मक) इत्यादि एक व्यक्ति के बारे में आपको काफी कुछ बता सकते हैं</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तथ्य:</a:t>
                      </a:r>
                      <a:r>
                        <a:rPr kumimoji="0" lang="hi-IN" sz="2000" b="0" i="0" u="none" strike="noStrike" cap="none" normalizeH="0" baseline="0" dirty="0">
                          <a:ln>
                            <a:noFill/>
                          </a:ln>
                          <a:solidFill>
                            <a:srgbClr val="333333"/>
                          </a:solidFill>
                          <a:effectLst/>
                          <a:latin typeface="+mn-lt"/>
                          <a:ea typeface="+mn-ea"/>
                          <a:cs typeface="+mn-cs"/>
                        </a:rPr>
                        <a:t> प्रायः लोग क्या सोंचते हैं एवं क्या बोलते हैं इसमे फर्क होता है तथा यह फर्क या तो इस कारण हो सकता है की हम भद्र बनने का प्रयास करते हैं या फ़िर इस कारण भी हो सकता है हमने चीजों को ठीक से नहीं समझा एवं एक गलतफहमी का विकास हो गया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स्वर:</a:t>
                      </a:r>
                      <a:r>
                        <a:rPr kumimoji="0" lang="hi-IN" sz="2000" b="0" i="0" u="none" strike="noStrike" cap="none" normalizeH="0" baseline="0" dirty="0">
                          <a:ln>
                            <a:noFill/>
                          </a:ln>
                          <a:solidFill>
                            <a:srgbClr val="333333"/>
                          </a:solidFill>
                          <a:effectLst/>
                          <a:latin typeface="+mn-lt"/>
                          <a:ea typeface="+mn-ea"/>
                          <a:cs typeface="+mn-cs"/>
                        </a:rPr>
                        <a:t> कुछ लोग जब बोलते हैं तो उनके संवाद संवेग-विहीन प्रतीत होते हैं, परन्तु ऐसे लोग अन्दर से संवेदनाशील हो सकते हैं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hi-IN" b="1">
                <a:solidFill>
                  <a:srgbClr val="333333"/>
                </a:solidFill>
              </a:rPr>
              <a:t>उदाहरण: </a:t>
            </a:r>
            <a:endParaRPr lang="en-US" b="1" dirty="0">
              <a:solidFill>
                <a:srgbClr val="333333"/>
              </a:solidFill>
            </a:endParaRPr>
          </a:p>
        </p:txBody>
      </p:sp>
      <p:sp>
        <p:nvSpPr>
          <p:cNvPr id="12" name="Caption_14"/>
          <p:cNvSpPr>
            <a:spLocks noChangeArrowheads="1"/>
          </p:cNvSpPr>
          <p:nvPr/>
        </p:nvSpPr>
        <p:spPr bwMode="auto">
          <a:xfrm>
            <a:off x="624979" y="4663430"/>
            <a:ext cx="3383280" cy="1005840"/>
          </a:xfrm>
          <a:prstGeom prst="ellipse">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hi-IN" altLang="de-DE" sz="1600" b="1">
                <a:solidFill>
                  <a:srgbClr val="333333"/>
                </a:solidFill>
                <a:latin typeface="+mn-lt"/>
              </a:rPr>
              <a:t>जिनके घर शीशों के होते हैं दूसरों के घर पत्थर नहीं फेंकते </a:t>
            </a:r>
            <a:endParaRPr lang="en-US" altLang="de-DE" sz="1600" b="1" dirty="0">
              <a:solidFill>
                <a:srgbClr val="333333"/>
              </a:solidFill>
              <a:latin typeface="+mn-lt"/>
            </a:endParaRPr>
          </a:p>
        </p:txBody>
      </p:sp>
    </p:spTree>
    <p:extLst>
      <p:ext uri="{BB962C8B-B14F-4D97-AF65-F5344CB8AC3E}">
        <p14:creationId xmlns:p14="http://schemas.microsoft.com/office/powerpoint/2010/main" val="3543732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68140258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किसी व्यक्ति के बारे मैं पहले की जानकारी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11</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791070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किसी व्यक्ति के बारे मैं पहले की जानकारी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2000" b="0" i="0" u="none" strike="noStrike" cap="none" normalizeH="0" baseline="0" dirty="0">
                          <a:ln>
                            <a:noFill/>
                          </a:ln>
                          <a:solidFill>
                            <a:srgbClr val="333333"/>
                          </a:solidFill>
                          <a:effectLst/>
                          <a:latin typeface="+mn-lt"/>
                          <a:ea typeface="+mn-ea"/>
                          <a:cs typeface="+mn-cs"/>
                        </a:rPr>
                        <a:t>पहले की जानकारी एक व्यक्ति के बारे मैं निर्णय लेने में मदद कर सकता है, ख़ास कर यदि आप उस व्यक्ति से मिलते-जुलते परिस्थितियों में मिल चुके हों</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654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19828457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किसी व्यक्ति के बारे मैं पहले की जानकारी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2000" b="0" i="0" u="none" strike="noStrike" cap="none" normalizeH="0" baseline="0" dirty="0">
                          <a:ln>
                            <a:noFill/>
                          </a:ln>
                          <a:solidFill>
                            <a:srgbClr val="333333"/>
                          </a:solidFill>
                          <a:effectLst/>
                          <a:latin typeface="+mn-lt"/>
                          <a:ea typeface="+mn-ea"/>
                          <a:cs typeface="+mn-cs"/>
                        </a:rPr>
                        <a:t>पहले की जानकारी एक व्यक्ति के बारे मैं निर्णय लेने में मदद कर सकता है, ख़ास कर यदि आप उस व्यक्ति से मिलते-जुलते परिस्थितियों में मिल चुके हों</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2000" b="0" i="0" u="none" strike="noStrike" cap="none" normalizeH="0" baseline="0" dirty="0">
                          <a:ln>
                            <a:noFill/>
                          </a:ln>
                          <a:solidFill>
                            <a:srgbClr val="333333"/>
                          </a:solidFill>
                          <a:effectLst/>
                          <a:latin typeface="+mn-lt"/>
                          <a:ea typeface="+mn-ea"/>
                          <a:cs typeface="+mn-cs"/>
                        </a:rPr>
                        <a:t>लोग परिस्थितियों, मूड (अवस्था), अथवा सिर्फ़ संयोगवश अलग-अलग ढंग से बर्ताव कर सकते हैं. कोई भी व्यक्ति हरेक परिस्थिति में अच्छा या बुरा अथवा खुश या दुखी नहीं होता है. कोई व्यक्ति अपने परिवार के साथ काफी खुला हुआ परन्तु दोस्तों के साथ शर्मीला हो सकता है. कभी-कभी तो हम इस सम्बन्ध में स्वयं के बारे में ही काफी आश्चर्यचकित महसूस करते हैं.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646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13</a:t>
            </a:fld>
            <a:endParaRPr lang="de-DE" altLang="de-DE">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178526526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अंतर्ज्ञान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hi-IN" altLang="de-DE" sz="2000">
                <a:solidFill>
                  <a:srgbClr val="333333"/>
                </a:solidFill>
                <a:latin typeface="+mn-lt"/>
                <a:ea typeface="+mn-ea"/>
              </a:rPr>
              <a:t>कुत्तों के बारे में यह कहा जाता है की उन्हें इस बात के अनुभूति की क्षमता होती है की उन्हें किसी व्यक्ति से खतरा है या नहीं </a:t>
            </a:r>
            <a:endParaRPr lang="en-US" altLang="de-DE" sz="200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14</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427643512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अंतर्ज्ञान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महत्वपूर्ण सूचना: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अंतर्ज्ञान (या सहज ज्ञान) को अनुभव पर आधारित ज्ञान के रूप में देखा जा सकता है. कभी-कभी हमारी सहजवृति (</a:t>
                      </a:r>
                      <a:r>
                        <a:rPr kumimoji="0" lang="pt-BR" sz="1800" b="0" i="0" u="none" strike="noStrike" cap="none" normalizeH="0" baseline="0" dirty="0">
                          <a:ln>
                            <a:noFill/>
                          </a:ln>
                          <a:solidFill>
                            <a:srgbClr val="333333"/>
                          </a:solidFill>
                          <a:effectLst/>
                          <a:latin typeface="+mn-lt"/>
                          <a:ea typeface="+mn-ea"/>
                          <a:cs typeface="+mn-cs"/>
                        </a:rPr>
                        <a:t>instinct) </a:t>
                      </a:r>
                      <a:r>
                        <a:rPr kumimoji="0" lang="hi-IN" sz="1800" b="0" i="0" u="none" strike="noStrike" cap="none" normalizeH="0" baseline="0" dirty="0">
                          <a:ln>
                            <a:noFill/>
                          </a:ln>
                          <a:solidFill>
                            <a:srgbClr val="333333"/>
                          </a:solidFill>
                          <a:effectLst/>
                          <a:latin typeface="+mn-lt"/>
                          <a:ea typeface="+mn-ea"/>
                          <a:cs typeface="+mn-cs"/>
                        </a:rPr>
                        <a:t>तर्क के तुलना में बेहतर होती 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1400">
                <a:latin typeface="+mn-lt"/>
              </a:rPr>
              <a:t>भय</a:t>
            </a:r>
            <a:endParaRPr lang="en-US" altLang="de-DE" sz="1400" dirty="0">
              <a:latin typeface="+mn-lt"/>
            </a:endParaRPr>
          </a:p>
        </p:txBody>
      </p:sp>
      <p:sp>
        <p:nvSpPr>
          <p:cNvPr id="17"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400">
                <a:latin typeface="+mn-lt"/>
              </a:rPr>
              <a:t>आनंद </a:t>
            </a:r>
            <a:endParaRPr lang="en-US" altLang="de-DE" sz="1400" dirty="0">
              <a:latin typeface="+mn-lt"/>
            </a:endParaRPr>
          </a:p>
        </p:txBody>
      </p:sp>
      <p:sp>
        <p:nvSpPr>
          <p:cNvPr id="18"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उदाहरंतः भय-पूर्ण फ़िल्म </a:t>
            </a:r>
            <a:endParaRPr lang="en-US" altLang="de-DE" sz="1200" dirty="0">
              <a:latin typeface="+mn-lt"/>
            </a:endParaRPr>
          </a:p>
        </p:txBody>
      </p:sp>
      <p:sp>
        <p:nvSpPr>
          <p:cNvPr id="19"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सर्कस की यादें </a:t>
            </a:r>
            <a:endParaRPr lang="en-US" altLang="de-DE" sz="1200" dirty="0">
              <a:latin typeface="+mn-lt"/>
            </a:endParaRPr>
          </a:p>
        </p:txBody>
      </p:sp>
      <p:sp>
        <p:nvSpPr>
          <p:cNvPr id="20" name="Caption_28"/>
          <p:cNvSpPr txBox="1">
            <a:spLocks noChangeArrowheads="1"/>
          </p:cNvSpPr>
          <p:nvPr/>
        </p:nvSpPr>
        <p:spPr bwMode="auto">
          <a:xfrm>
            <a:off x="552970" y="3966637"/>
            <a:ext cx="3470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i-IN" altLang="de-DE" sz="1400" b="1" dirty="0">
                <a:latin typeface="+mn-lt"/>
              </a:rPr>
              <a:t>मजाकिया, डरावना</a:t>
            </a:r>
          </a:p>
          <a:p>
            <a:pPr lvl="0" algn="ctr" eaLnBrk="1" hangingPunct="1">
              <a:spcBef>
                <a:spcPts val="0"/>
              </a:spcBef>
              <a:spcAft>
                <a:spcPts val="0"/>
              </a:spcAft>
              <a:buNone/>
            </a:pPr>
            <a:r>
              <a:rPr lang="hi-IN" altLang="de-DE" sz="1400" dirty="0">
                <a:latin typeface="+mn-lt"/>
              </a:rPr>
              <a:t>आपके मूड (अवस्था) पर निर्भर करता है!</a:t>
            </a:r>
            <a:endParaRPr lang="en-GB" altLang="de-DE" sz="1400" dirty="0">
              <a:solidFill>
                <a:srgbClr val="333333"/>
              </a:solidFill>
              <a:latin typeface="+mn-lt"/>
            </a:endParaRPr>
          </a:p>
        </p:txBody>
      </p:sp>
      <p:sp>
        <p:nvSpPr>
          <p:cNvPr id="21" name="Caption_29"/>
          <p:cNvSpPr>
            <a:spLocks noChangeArrowheads="1"/>
          </p:cNvSpPr>
          <p:nvPr/>
        </p:nvSpPr>
        <p:spPr bwMode="auto">
          <a:xfrm>
            <a:off x="1909088" y="450912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15</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409642336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अंतर्ज्ञान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महत्वपूर्ण सूचना: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अंतर्ज्ञान (या सहज ज्ञान) को अनुभव पर आधारित ज्ञान के रूप में देखा जा सकता है. कभी-कभी हमारी सहजवृति (</a:t>
                      </a:r>
                      <a:r>
                        <a:rPr kumimoji="0" lang="pt-BR" sz="1800" b="0" i="0" u="none" strike="noStrike" cap="none" normalizeH="0" baseline="0" dirty="0">
                          <a:ln>
                            <a:noFill/>
                          </a:ln>
                          <a:solidFill>
                            <a:srgbClr val="333333"/>
                          </a:solidFill>
                          <a:effectLst/>
                          <a:latin typeface="+mn-lt"/>
                          <a:ea typeface="+mn-ea"/>
                          <a:cs typeface="+mn-cs"/>
                        </a:rPr>
                        <a:t>instinct) </a:t>
                      </a:r>
                      <a:r>
                        <a:rPr kumimoji="0" lang="hi-IN" sz="1800" b="0" i="0" u="none" strike="noStrike" cap="none" normalizeH="0" baseline="0" dirty="0">
                          <a:ln>
                            <a:noFill/>
                          </a:ln>
                          <a:solidFill>
                            <a:srgbClr val="333333"/>
                          </a:solidFill>
                          <a:effectLst/>
                          <a:latin typeface="+mn-lt"/>
                          <a:ea typeface="+mn-ea"/>
                          <a:cs typeface="+mn-cs"/>
                        </a:rPr>
                        <a:t>तर्क के तुलना में बेहतर होती 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ध्यान: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हमारे वर्तमान संवेग (</a:t>
                      </a:r>
                      <a:r>
                        <a:rPr kumimoji="0" lang="pt-BR" sz="1800" b="0" i="0" u="none" strike="noStrike" cap="none" normalizeH="0" baseline="0" dirty="0">
                          <a:ln>
                            <a:noFill/>
                          </a:ln>
                          <a:solidFill>
                            <a:srgbClr val="333333"/>
                          </a:solidFill>
                          <a:effectLst/>
                          <a:latin typeface="+mn-lt"/>
                          <a:ea typeface="+mn-ea"/>
                          <a:cs typeface="+mn-cs"/>
                        </a:rPr>
                        <a:t>emotions) </a:t>
                      </a:r>
                      <a:r>
                        <a:rPr kumimoji="0" lang="hi-IN" sz="1800" b="0" i="0" u="none" strike="noStrike" cap="none" normalizeH="0" baseline="0" dirty="0">
                          <a:ln>
                            <a:noFill/>
                          </a:ln>
                          <a:solidFill>
                            <a:srgbClr val="333333"/>
                          </a:solidFill>
                          <a:effectLst/>
                          <a:latin typeface="+mn-lt"/>
                          <a:ea typeface="+mn-ea"/>
                          <a:cs typeface="+mn-cs"/>
                        </a:rPr>
                        <a:t>हमारे प्रत्यक्षण (देखने के ढंग), विचार को प्रभावित कर सकते हैं; उदाहरंतः</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hi-IN" sz="1800" b="0" i="0" u="none" strike="noStrike" cap="none" normalizeH="0" baseline="0" dirty="0">
                          <a:ln>
                            <a:noFill/>
                          </a:ln>
                          <a:solidFill>
                            <a:srgbClr val="004992"/>
                          </a:solidFill>
                          <a:effectLst/>
                          <a:latin typeface="+mn-lt"/>
                          <a:ea typeface="+mn-ea"/>
                          <a:cs typeface="+mn-cs"/>
                        </a:rPr>
                        <a:t>क्रोध:</a:t>
                      </a:r>
                      <a:r>
                        <a:rPr kumimoji="0" lang="hi-IN" sz="1800" b="0" i="0" u="none" strike="noStrike" cap="none" normalizeH="0" baseline="0" dirty="0">
                          <a:ln>
                            <a:noFill/>
                          </a:ln>
                          <a:solidFill>
                            <a:srgbClr val="333333"/>
                          </a:solidFill>
                          <a:effectLst/>
                          <a:latin typeface="+mn-lt"/>
                          <a:ea typeface="+mn-ea"/>
                          <a:cs typeface="+mn-cs"/>
                        </a:rPr>
                        <a:t> दूसरों के द्वारा स्वयं के न समझे जाने की भावना, विश्वास का आभाव </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hi-IN" sz="1800" b="0" i="0" u="none" strike="noStrike" cap="none" normalizeH="0" baseline="0" dirty="0">
                          <a:ln>
                            <a:noFill/>
                          </a:ln>
                          <a:solidFill>
                            <a:srgbClr val="004992"/>
                          </a:solidFill>
                          <a:effectLst/>
                          <a:latin typeface="+mn-lt"/>
                          <a:ea typeface="+mn-ea"/>
                          <a:cs typeface="+mn-cs"/>
                        </a:rPr>
                        <a:t>विषाद (</a:t>
                      </a:r>
                      <a:r>
                        <a:rPr kumimoji="0" lang="pt-BR" sz="1800" b="0" i="0" u="none" strike="noStrike" cap="none" normalizeH="0" baseline="0" dirty="0">
                          <a:ln>
                            <a:noFill/>
                          </a:ln>
                          <a:solidFill>
                            <a:srgbClr val="004992"/>
                          </a:solidFill>
                          <a:effectLst/>
                          <a:latin typeface="+mn-lt"/>
                          <a:ea typeface="+mn-ea"/>
                          <a:cs typeface="+mn-cs"/>
                        </a:rPr>
                        <a:t>depression):</a:t>
                      </a:r>
                      <a:r>
                        <a:rPr kumimoji="0" lang="pt-BR"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हर चीज़ वास्तिवकता से ज्यादा निराशाजनक लगती हैं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1400">
                <a:latin typeface="+mn-lt"/>
              </a:rPr>
              <a:t>भय</a:t>
            </a:r>
            <a:endParaRPr lang="en-US" altLang="de-DE" sz="1400" dirty="0">
              <a:latin typeface="+mn-lt"/>
            </a:endParaRPr>
          </a:p>
        </p:txBody>
      </p:sp>
      <p:sp>
        <p:nvSpPr>
          <p:cNvPr id="17"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400">
                <a:latin typeface="+mn-lt"/>
              </a:rPr>
              <a:t>आनंद </a:t>
            </a:r>
            <a:endParaRPr lang="en-US" altLang="de-DE" sz="1400" dirty="0">
              <a:latin typeface="+mn-lt"/>
            </a:endParaRPr>
          </a:p>
        </p:txBody>
      </p:sp>
      <p:sp>
        <p:nvSpPr>
          <p:cNvPr id="18"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उदाहरंतः भय-पूर्ण फ़िल्म </a:t>
            </a:r>
            <a:endParaRPr lang="en-US" altLang="de-DE" sz="1200" dirty="0">
              <a:latin typeface="+mn-lt"/>
            </a:endParaRPr>
          </a:p>
        </p:txBody>
      </p:sp>
      <p:sp>
        <p:nvSpPr>
          <p:cNvPr id="19"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सर्कस की यादें </a:t>
            </a:r>
            <a:endParaRPr lang="en-US" altLang="de-DE" sz="1200" dirty="0">
              <a:latin typeface="+mn-lt"/>
            </a:endParaRPr>
          </a:p>
        </p:txBody>
      </p:sp>
      <p:sp>
        <p:nvSpPr>
          <p:cNvPr id="20" name="Caption_28"/>
          <p:cNvSpPr txBox="1">
            <a:spLocks noChangeArrowheads="1"/>
          </p:cNvSpPr>
          <p:nvPr/>
        </p:nvSpPr>
        <p:spPr bwMode="auto">
          <a:xfrm>
            <a:off x="552970" y="3966637"/>
            <a:ext cx="3470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i-IN" altLang="de-DE" sz="1400" b="1" dirty="0">
                <a:latin typeface="+mn-lt"/>
              </a:rPr>
              <a:t>मजाकिया, डरावना</a:t>
            </a:r>
          </a:p>
          <a:p>
            <a:pPr lvl="0" algn="ctr" eaLnBrk="1" hangingPunct="1">
              <a:spcBef>
                <a:spcPts val="0"/>
              </a:spcBef>
              <a:spcAft>
                <a:spcPts val="0"/>
              </a:spcAft>
              <a:buNone/>
            </a:pPr>
            <a:r>
              <a:rPr lang="hi-IN" altLang="de-DE" sz="1400" dirty="0">
                <a:latin typeface="+mn-lt"/>
              </a:rPr>
              <a:t>आपके मूड (अवस्था) पर निर्भर करता है!</a:t>
            </a:r>
            <a:endParaRPr lang="en-GB" altLang="de-DE" sz="1400" dirty="0">
              <a:solidFill>
                <a:srgbClr val="333333"/>
              </a:solidFill>
              <a:latin typeface="+mn-lt"/>
            </a:endParaRPr>
          </a:p>
        </p:txBody>
      </p:sp>
      <p:sp>
        <p:nvSpPr>
          <p:cNvPr id="21" name="Caption_29"/>
          <p:cNvSpPr>
            <a:spLocks noChangeArrowheads="1"/>
          </p:cNvSpPr>
          <p:nvPr/>
        </p:nvSpPr>
        <p:spPr bwMode="auto">
          <a:xfrm>
            <a:off x="1909088" y="450912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289783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16</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251466342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अंतर्ज्ञान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महत्वपूर्ण सूचना: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अंतर्ज्ञान (या सहज ज्ञान) को अनुभव पर आधारित ज्ञान के रूप में देखा जा सकता है. कभी-कभी हमारी सहजवृति (</a:t>
                      </a:r>
                      <a:r>
                        <a:rPr kumimoji="0" lang="pt-BR" sz="1800" b="0" i="0" u="none" strike="noStrike" cap="none" normalizeH="0" baseline="0" dirty="0">
                          <a:ln>
                            <a:noFill/>
                          </a:ln>
                          <a:solidFill>
                            <a:srgbClr val="333333"/>
                          </a:solidFill>
                          <a:effectLst/>
                          <a:latin typeface="+mn-lt"/>
                          <a:ea typeface="+mn-ea"/>
                          <a:cs typeface="+mn-cs"/>
                        </a:rPr>
                        <a:t>instinct) </a:t>
                      </a:r>
                      <a:r>
                        <a:rPr kumimoji="0" lang="hi-IN" sz="1800" b="0" i="0" u="none" strike="noStrike" cap="none" normalizeH="0" baseline="0" dirty="0">
                          <a:ln>
                            <a:noFill/>
                          </a:ln>
                          <a:solidFill>
                            <a:srgbClr val="333333"/>
                          </a:solidFill>
                          <a:effectLst/>
                          <a:latin typeface="+mn-lt"/>
                          <a:ea typeface="+mn-ea"/>
                          <a:cs typeface="+mn-cs"/>
                        </a:rPr>
                        <a:t>तर्क के तुलना में बेहतर होती 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ध्यान: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हमारे वर्तमान संवेग (</a:t>
                      </a:r>
                      <a:r>
                        <a:rPr kumimoji="0" lang="pt-BR" sz="1800" b="0" i="0" u="none" strike="noStrike" cap="none" normalizeH="0" baseline="0" dirty="0">
                          <a:ln>
                            <a:noFill/>
                          </a:ln>
                          <a:solidFill>
                            <a:srgbClr val="333333"/>
                          </a:solidFill>
                          <a:effectLst/>
                          <a:latin typeface="+mn-lt"/>
                          <a:ea typeface="+mn-ea"/>
                          <a:cs typeface="+mn-cs"/>
                        </a:rPr>
                        <a:t>emotions) </a:t>
                      </a:r>
                      <a:r>
                        <a:rPr kumimoji="0" lang="hi-IN" sz="1800" b="0" i="0" u="none" strike="noStrike" cap="none" normalizeH="0" baseline="0" dirty="0">
                          <a:ln>
                            <a:noFill/>
                          </a:ln>
                          <a:solidFill>
                            <a:srgbClr val="333333"/>
                          </a:solidFill>
                          <a:effectLst/>
                          <a:latin typeface="+mn-lt"/>
                          <a:ea typeface="+mn-ea"/>
                          <a:cs typeface="+mn-cs"/>
                        </a:rPr>
                        <a:t>हमारे प्रत्यक्षण (देखने के ढंग), विचार को प्रभावित कर सकते हैं; उदाहरंतः</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hi-IN" sz="1800" b="0" i="0" u="none" strike="noStrike" cap="none" normalizeH="0" baseline="0" dirty="0">
                          <a:ln>
                            <a:noFill/>
                          </a:ln>
                          <a:solidFill>
                            <a:srgbClr val="004992"/>
                          </a:solidFill>
                          <a:effectLst/>
                          <a:latin typeface="+mn-lt"/>
                          <a:ea typeface="+mn-ea"/>
                          <a:cs typeface="+mn-cs"/>
                        </a:rPr>
                        <a:t>क्रोध:</a:t>
                      </a:r>
                      <a:r>
                        <a:rPr kumimoji="0" lang="hi-IN" sz="1800" b="0" i="0" u="none" strike="noStrike" cap="none" normalizeH="0" baseline="0" dirty="0">
                          <a:ln>
                            <a:noFill/>
                          </a:ln>
                          <a:solidFill>
                            <a:srgbClr val="333333"/>
                          </a:solidFill>
                          <a:effectLst/>
                          <a:latin typeface="+mn-lt"/>
                          <a:ea typeface="+mn-ea"/>
                          <a:cs typeface="+mn-cs"/>
                        </a:rPr>
                        <a:t> दूसरों के द्वारा स्वयं के न समझे जाने की भावना, विश्वास का आभाव </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hi-IN" sz="1800" b="0" i="0" u="none" strike="noStrike" cap="none" normalizeH="0" baseline="0" dirty="0">
                          <a:ln>
                            <a:noFill/>
                          </a:ln>
                          <a:solidFill>
                            <a:srgbClr val="004992"/>
                          </a:solidFill>
                          <a:effectLst/>
                          <a:latin typeface="+mn-lt"/>
                          <a:ea typeface="+mn-ea"/>
                          <a:cs typeface="+mn-cs"/>
                        </a:rPr>
                        <a:t>विषाद (</a:t>
                      </a:r>
                      <a:r>
                        <a:rPr kumimoji="0" lang="pt-BR" sz="1800" b="0" i="0" u="none" strike="noStrike" cap="none" normalizeH="0" baseline="0" dirty="0">
                          <a:ln>
                            <a:noFill/>
                          </a:ln>
                          <a:solidFill>
                            <a:srgbClr val="004992"/>
                          </a:solidFill>
                          <a:effectLst/>
                          <a:latin typeface="+mn-lt"/>
                          <a:ea typeface="+mn-ea"/>
                          <a:cs typeface="+mn-cs"/>
                        </a:rPr>
                        <a:t>depression):</a:t>
                      </a:r>
                      <a:r>
                        <a:rPr kumimoji="0" lang="pt-BR"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हर चीज़ वास्तिवकता से ज्यादा निराशाजनक लगती हैं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हमें अपनी सहजवृतियों को सुनना चाहिए परन्तु उनपर विवेकशून्य हो कर विश्वास नहीं करना चाहिए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1400">
                <a:latin typeface="+mn-lt"/>
              </a:rPr>
              <a:t>भय</a:t>
            </a:r>
            <a:endParaRPr lang="en-US" altLang="de-DE" sz="1400" dirty="0">
              <a:latin typeface="+mn-lt"/>
            </a:endParaRPr>
          </a:p>
        </p:txBody>
      </p:sp>
      <p:sp>
        <p:nvSpPr>
          <p:cNvPr id="17"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400">
                <a:latin typeface="+mn-lt"/>
              </a:rPr>
              <a:t>आनंद </a:t>
            </a:r>
            <a:endParaRPr lang="en-US" altLang="de-DE" sz="1400" dirty="0">
              <a:latin typeface="+mn-lt"/>
            </a:endParaRPr>
          </a:p>
        </p:txBody>
      </p:sp>
      <p:sp>
        <p:nvSpPr>
          <p:cNvPr id="18"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उदाहरंतः भय-पूर्ण फ़िल्म </a:t>
            </a:r>
            <a:endParaRPr lang="en-US" altLang="de-DE" sz="1200" dirty="0">
              <a:latin typeface="+mn-lt"/>
            </a:endParaRPr>
          </a:p>
        </p:txBody>
      </p:sp>
      <p:sp>
        <p:nvSpPr>
          <p:cNvPr id="19"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सर्कस की यादें </a:t>
            </a:r>
            <a:endParaRPr lang="en-US" altLang="de-DE" sz="1200" dirty="0">
              <a:latin typeface="+mn-lt"/>
            </a:endParaRPr>
          </a:p>
        </p:txBody>
      </p:sp>
      <p:sp>
        <p:nvSpPr>
          <p:cNvPr id="20" name="Caption_28"/>
          <p:cNvSpPr txBox="1">
            <a:spLocks noChangeArrowheads="1"/>
          </p:cNvSpPr>
          <p:nvPr/>
        </p:nvSpPr>
        <p:spPr bwMode="auto">
          <a:xfrm>
            <a:off x="552970" y="3966637"/>
            <a:ext cx="3470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i-IN" altLang="de-DE" sz="1400" b="1" dirty="0">
                <a:latin typeface="+mn-lt"/>
              </a:rPr>
              <a:t>मजाकिया, डरावना</a:t>
            </a:r>
          </a:p>
          <a:p>
            <a:pPr lvl="0" algn="ctr" eaLnBrk="1" hangingPunct="1">
              <a:spcBef>
                <a:spcPts val="0"/>
              </a:spcBef>
              <a:spcAft>
                <a:spcPts val="0"/>
              </a:spcAft>
              <a:buNone/>
            </a:pPr>
            <a:r>
              <a:rPr lang="hi-IN" altLang="de-DE" sz="1400" dirty="0">
                <a:latin typeface="+mn-lt"/>
              </a:rPr>
              <a:t>आपके मूड (अवस्था) पर निर्भर करता है!</a:t>
            </a:r>
            <a:endParaRPr lang="en-GB" altLang="de-DE" sz="1400" dirty="0">
              <a:solidFill>
                <a:srgbClr val="333333"/>
              </a:solidFill>
              <a:latin typeface="+mn-lt"/>
            </a:endParaRPr>
          </a:p>
        </p:txBody>
      </p:sp>
      <p:sp>
        <p:nvSpPr>
          <p:cNvPr id="21" name="Caption_29"/>
          <p:cNvSpPr>
            <a:spLocks noChangeArrowheads="1"/>
          </p:cNvSpPr>
          <p:nvPr/>
        </p:nvSpPr>
        <p:spPr bwMode="auto">
          <a:xfrm>
            <a:off x="1909088" y="450912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222406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दिखावट तथा वास्तविकता !</a:t>
            </a:r>
            <a:endParaRPr lang="en-US" sz="3600">
              <a:latin typeface="+mn-lt"/>
              <a:ea typeface="+mn-ea"/>
              <a:cs typeface="+mn-cs"/>
            </a:endParaRPr>
          </a:p>
        </p:txBody>
      </p:sp>
      <p:sp>
        <p:nvSpPr>
          <p:cNvPr id="5" name="Content Placeholder 4"/>
          <p:cNvSpPr>
            <a:spLocks noGrp="1"/>
          </p:cNvSpPr>
          <p:nvPr>
            <p:ph idx="1"/>
          </p:nvPr>
        </p:nvSpPr>
        <p:spPr/>
        <p:txBody>
          <a:bodyPr/>
          <a:lstStyle/>
          <a:p>
            <a:r>
              <a:rPr lang="hi-IN" sz="2400" dirty="0">
                <a:solidFill>
                  <a:srgbClr val="004992"/>
                </a:solidFill>
              </a:rPr>
              <a:t>... अब तक विचार किए गए किसी भी पहलू (उदाहरंतः, भाषा) को पुरी तरह से अकेला देखकर विश्वास नहीं किया जा सकता है</a:t>
            </a:r>
          </a:p>
          <a:p>
            <a:r>
              <a:rPr lang="hi-IN" sz="2400" i="1" dirty="0">
                <a:solidFill>
                  <a:srgbClr val="333333"/>
                </a:solidFill>
              </a:rPr>
              <a:t>हमें सारे पहलुओं पर ध्यान देना चाहिए</a:t>
            </a:r>
            <a:br>
              <a:rPr lang="en-US" sz="2400" dirty="0">
                <a:solidFill>
                  <a:srgbClr val="333333"/>
                </a:solidFill>
              </a:rPr>
            </a:br>
            <a:r>
              <a:rPr lang="hi-IN" sz="2400" dirty="0">
                <a:solidFill>
                  <a:srgbClr val="333333"/>
                </a:solidFill>
              </a:rPr>
              <a:t>एक साथ मिलाये जाने पर यह हमें किसी जटिल परिस्थिति को समझने में मदद करते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लोग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 से पता चला है की मानसिक समस्याओं से पीड़ित अनेक </a:t>
            </a:r>
            <a:r>
              <a:rPr lang="en-US" altLang="de-DE" sz="2400" dirty="0">
                <a:solidFill>
                  <a:srgbClr val="333333"/>
                </a:solidFill>
              </a:rPr>
              <a:t>(</a:t>
            </a:r>
            <a:r>
              <a:rPr lang="hi-IN" altLang="de-DE" sz="2400" dirty="0">
                <a:solidFill>
                  <a:srgbClr val="333333"/>
                </a:solidFill>
              </a:rPr>
              <a:t>हालाँकि सभी नहीं</a:t>
            </a:r>
            <a:r>
              <a:rPr lang="en-US" altLang="de-DE" sz="2400" dirty="0">
                <a:solidFill>
                  <a:srgbClr val="333333"/>
                </a:solidFill>
              </a:rPr>
              <a:t>!) </a:t>
            </a:r>
            <a:r>
              <a:rPr lang="hi-IN" altLang="de-DE" sz="2400" dirty="0">
                <a:solidFill>
                  <a:srgbClr val="333333"/>
                </a:solidFill>
              </a:rPr>
              <a:t>लोगों को निम्नाकित क्षेत्रों में समस्या होती है</a:t>
            </a:r>
            <a:r>
              <a:rPr lang="en-US" altLang="de-DE" sz="2400" dirty="0">
                <a:solidFill>
                  <a:srgbClr val="333333"/>
                </a:solidFill>
              </a:rPr>
              <a:t>:</a:t>
            </a:r>
          </a:p>
          <a:p>
            <a:pPr marL="342900" lvl="0" indent="-342900" defTabSz="914400" fontAlgn="base">
              <a:buClr>
                <a:srgbClr val="333333"/>
              </a:buClr>
              <a:buSzPct val="80000"/>
              <a:buFont typeface="WingDings"/>
              <a:buChar char=""/>
            </a:pPr>
            <a:r>
              <a:rPr lang="hi-IN" altLang="de-DE" sz="2400" dirty="0">
                <a:solidFill>
                  <a:srgbClr val="004992"/>
                </a:solidFill>
              </a:rPr>
              <a:t>लोगों के चेहरे के हाव</a:t>
            </a:r>
            <a:r>
              <a:rPr lang="en-US" altLang="de-DE" sz="2400" dirty="0">
                <a:solidFill>
                  <a:srgbClr val="004992"/>
                </a:solidFill>
              </a:rPr>
              <a:t>-</a:t>
            </a:r>
            <a:r>
              <a:rPr lang="hi-IN" altLang="de-DE" sz="2400" dirty="0">
                <a:solidFill>
                  <a:srgbClr val="004992"/>
                </a:solidFill>
              </a:rPr>
              <a:t>भाव को समझने तथा उनके मूल्यांकन में </a:t>
            </a:r>
            <a:r>
              <a:rPr lang="en-US" altLang="de-DE" sz="2400" dirty="0">
                <a:solidFill>
                  <a:srgbClr val="004992"/>
                </a:solidFill>
              </a:rPr>
              <a:t>(</a:t>
            </a:r>
            <a:r>
              <a:rPr lang="hi-IN" altLang="de-DE" sz="2400" dirty="0">
                <a:solidFill>
                  <a:srgbClr val="004992"/>
                </a:solidFill>
              </a:rPr>
              <a:t>उदाहरंतः खुशी</a:t>
            </a:r>
            <a:r>
              <a:rPr lang="en-US" altLang="de-DE" sz="2400" dirty="0">
                <a:solidFill>
                  <a:srgbClr val="004992"/>
                </a:solidFill>
              </a:rPr>
              <a:t>, </a:t>
            </a:r>
            <a:r>
              <a:rPr lang="hi-IN" altLang="de-DE" sz="2400" dirty="0">
                <a:solidFill>
                  <a:srgbClr val="004992"/>
                </a:solidFill>
              </a:rPr>
              <a:t>दुःख</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3" name="Slide Number Placeholder 2"/>
          <p:cNvSpPr>
            <a:spLocks noGrp="1"/>
          </p:cNvSpPr>
          <p:nvPr>
            <p:ph type="sldNum" sz="quarter" idx="12"/>
          </p:nvPr>
        </p:nvSpPr>
        <p:spPr/>
        <p:txBody>
          <a:bodyPr/>
          <a:lstStyle/>
          <a:p>
            <a:fld id="{0D2BABDD-2EBF-46A9-814C-6197F369AA0F}"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लोग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 से पता चला है की मानसिक समस्याओं से पीड़ित अनेक </a:t>
            </a:r>
            <a:r>
              <a:rPr lang="en-US" altLang="de-DE" sz="2400" dirty="0">
                <a:solidFill>
                  <a:srgbClr val="333333"/>
                </a:solidFill>
              </a:rPr>
              <a:t>(</a:t>
            </a:r>
            <a:r>
              <a:rPr lang="hi-IN" altLang="de-DE" sz="2400" dirty="0">
                <a:solidFill>
                  <a:srgbClr val="333333"/>
                </a:solidFill>
              </a:rPr>
              <a:t>हालाँकि सभी नहीं</a:t>
            </a:r>
            <a:r>
              <a:rPr lang="en-US" altLang="de-DE" sz="2400" dirty="0">
                <a:solidFill>
                  <a:srgbClr val="333333"/>
                </a:solidFill>
              </a:rPr>
              <a:t>!) </a:t>
            </a:r>
            <a:r>
              <a:rPr lang="hi-IN" altLang="de-DE" sz="2400" dirty="0">
                <a:solidFill>
                  <a:srgbClr val="333333"/>
                </a:solidFill>
              </a:rPr>
              <a:t>लोगों को निम्नाकित क्षेत्रों में समस्या होती है</a:t>
            </a:r>
            <a:r>
              <a:rPr lang="en-US" altLang="de-DE" sz="2400" dirty="0">
                <a:solidFill>
                  <a:srgbClr val="333333"/>
                </a:solidFill>
              </a:rPr>
              <a:t>:</a:t>
            </a:r>
          </a:p>
          <a:p>
            <a:pPr marL="342900" lvl="0" indent="-342900" defTabSz="914400" fontAlgn="base">
              <a:buClr>
                <a:srgbClr val="333333"/>
              </a:buClr>
              <a:buSzPct val="80000"/>
              <a:buFont typeface="WingDings"/>
              <a:buChar char=""/>
            </a:pPr>
            <a:r>
              <a:rPr lang="hi-IN" altLang="de-DE" sz="2400" dirty="0">
                <a:solidFill>
                  <a:srgbClr val="004992"/>
                </a:solidFill>
              </a:rPr>
              <a:t>लोगों के चेहरे के हाव</a:t>
            </a:r>
            <a:r>
              <a:rPr lang="en-US" altLang="de-DE" sz="2400" dirty="0">
                <a:solidFill>
                  <a:srgbClr val="004992"/>
                </a:solidFill>
              </a:rPr>
              <a:t>-</a:t>
            </a:r>
            <a:r>
              <a:rPr lang="hi-IN" altLang="de-DE" sz="2400" dirty="0">
                <a:solidFill>
                  <a:srgbClr val="004992"/>
                </a:solidFill>
              </a:rPr>
              <a:t>भाव को समझने तथा उनके मूल्यांकन में </a:t>
            </a:r>
            <a:r>
              <a:rPr lang="en-US" altLang="de-DE" sz="2400" dirty="0">
                <a:solidFill>
                  <a:srgbClr val="004992"/>
                </a:solidFill>
              </a:rPr>
              <a:t>(</a:t>
            </a:r>
            <a:r>
              <a:rPr lang="hi-IN" altLang="de-DE" sz="2400" dirty="0">
                <a:solidFill>
                  <a:srgbClr val="004992"/>
                </a:solidFill>
              </a:rPr>
              <a:t>उदाहरंतः खुशी</a:t>
            </a:r>
            <a:r>
              <a:rPr lang="en-US" altLang="de-DE" sz="2400" dirty="0">
                <a:solidFill>
                  <a:srgbClr val="004992"/>
                </a:solidFill>
              </a:rPr>
              <a:t>, </a:t>
            </a:r>
            <a:r>
              <a:rPr lang="hi-IN" altLang="de-DE" sz="2400" dirty="0">
                <a:solidFill>
                  <a:srgbClr val="004992"/>
                </a:solidFill>
              </a:rPr>
              <a:t>दुःख</a:t>
            </a:r>
            <a:r>
              <a:rPr lang="en-US" altLang="de-DE" sz="2400" dirty="0">
                <a:solidFill>
                  <a:srgbClr val="004992"/>
                </a:solidFill>
              </a:rPr>
              <a:t>)</a:t>
            </a:r>
          </a:p>
          <a:p>
            <a:pPr marL="342900" lvl="0" indent="-342900" defTabSz="914400" fontAlgn="base">
              <a:buClr>
                <a:srgbClr val="333333"/>
              </a:buClr>
              <a:buSzPct val="80000"/>
              <a:buFont typeface="WingDings"/>
              <a:buChar char=""/>
            </a:pPr>
            <a:r>
              <a:rPr lang="hi-IN" altLang="de-DE" sz="2400" dirty="0">
                <a:solidFill>
                  <a:srgbClr val="004992"/>
                </a:solidFill>
              </a:rPr>
              <a:t>लोगों के वर्तमान व्यव्हार के आधार पर उनके मंशाओं</a:t>
            </a:r>
            <a:r>
              <a:rPr lang="en-US" altLang="de-DE" sz="2400" dirty="0">
                <a:solidFill>
                  <a:srgbClr val="004992"/>
                </a:solidFill>
              </a:rPr>
              <a:t>/ </a:t>
            </a:r>
            <a:r>
              <a:rPr lang="hi-IN" altLang="de-DE" sz="2400" dirty="0">
                <a:solidFill>
                  <a:srgbClr val="004992"/>
                </a:solidFill>
              </a:rPr>
              <a:t>भविष्य के क्रियाओं के बारे में अनुमान लगाने में</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3" name="Slide Number Placeholder 2"/>
          <p:cNvSpPr>
            <a:spLocks noGrp="1"/>
          </p:cNvSpPr>
          <p:nvPr>
            <p:ph type="sldNum" sz="quarter" idx="12"/>
          </p:nvPr>
        </p:nvSpPr>
        <p:spPr/>
        <p:txBody>
          <a:bodyPr/>
          <a:lstStyle/>
          <a:p>
            <a:fld id="{0D2BABDD-2EBF-46A9-814C-6197F369AA0F}" type="slidenum">
              <a:rPr lang="de-DE" altLang="de-DE" smtClean="0">
                <a:latin typeface="+mn-lt"/>
              </a:rPr>
              <a:pPr/>
              <a:t>19</a:t>
            </a:fld>
            <a:endParaRPr lang="de-DE" altLang="de-DE">
              <a:latin typeface="+mn-lt"/>
            </a:endParaRPr>
          </a:p>
        </p:txBody>
      </p:sp>
    </p:spTree>
    <p:extLst>
      <p:ext uri="{BB962C8B-B14F-4D97-AF65-F5344CB8AC3E}">
        <p14:creationId xmlns:p14="http://schemas.microsoft.com/office/powerpoint/2010/main" val="3641414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dirty="0">
                <a:solidFill>
                  <a:srgbClr val="004992"/>
                </a:solidFill>
                <a:latin typeface="+mn-lt"/>
                <a:ea typeface="+mn-ea"/>
                <a:cs typeface="+mn-cs"/>
              </a:rPr>
              <a:t>समानुभूति का अभाव किस प्रकार से मनोविक्रिती के दौरान ग़लत व्याख्याओं (गलतफहमियों) को विकसित करता है – उदाहरण</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20</a:t>
            </a:fld>
            <a:endParaRPr lang="de-DE" altLang="de-DE">
              <a:latin typeface="+mn-lt"/>
            </a:endParaRPr>
          </a:p>
        </p:txBody>
      </p:sp>
      <p:sp>
        <p:nvSpPr>
          <p:cNvPr id="34842"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2000" dirty="0">
                <a:solidFill>
                  <a:srgbClr val="004992"/>
                </a:solidFill>
                <a:latin typeface="+mn-lt"/>
              </a:rPr>
              <a:t>क्या आपमें से कोई किसी व्यक्तिगत अनुभव को साझा कर सकता है?</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4068285274"/>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489527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मनोविकार के दौरान व्याख्या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मनोविकार के दौरान व्याख्या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दूसरी व्याख्याएँ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व्यक्ति ट्रेन में आपके तरफ़ लगातार देख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मुझे परेशान करने वाला व्यक्ति आज मेरे सामने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आपके अजीब व्यवहार (उदाहरंतः आपने धुप का चस्मा लगा रखा है) के कारण आपने स्वयं ही लोगों का ध्यान आकर्षित किया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बॉस आपके गलतियों की आलोचना करते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आपको पुरा विश्वास है की आपको नौकरी से निकाल दिया जाएगा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बॉस ने ज्यादा गुस्सा दिखलाया लेकिन आपको नौकरी से निकालने का उनका कोई ध्येय नहीं है. वो थोड़े ज्यादा गुस्सैल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एक दोस्त समाचार-पत्र में स्कूल में ख़राब प्रदर्शन करने वाले छात्रों से सम्बंधित समाचार पढ़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वह आपके स्कूल में ख़राब प्रदर्शनों, जब आप स्कूल में थे, के तरफ़ इशारा कर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यह सिर्फ़ एक संयोग है की दोस्त उस समाचार को पढ़ने में रूचि ले रहा है, वह स्कूल की आपकी समस्याओं के बारे में कुछ भी नहीं जानता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अभ्यास</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अब आपको कुछ हास्यास्पद घटना</a:t>
            </a:r>
            <a:r>
              <a:rPr lang="de-DE" altLang="de-DE" sz="2400" dirty="0">
                <a:solidFill>
                  <a:srgbClr val="333333"/>
                </a:solidFill>
              </a:rPr>
              <a:t>-</a:t>
            </a:r>
            <a:r>
              <a:rPr lang="hi-IN" altLang="de-DE" sz="2400" dirty="0">
                <a:solidFill>
                  <a:srgbClr val="333333"/>
                </a:solidFill>
              </a:rPr>
              <a:t>क्रमों को दिखलाया जाएगा</a:t>
            </a:r>
          </a:p>
          <a:p>
            <a:pPr marL="342900" lvl="0" indent="-342900" defTabSz="914400" fontAlgn="base">
              <a:buClr>
                <a:srgbClr val="333333"/>
              </a:buClr>
              <a:buFont typeface="WingDings"/>
              <a:buChar char=""/>
            </a:pPr>
            <a:r>
              <a:rPr lang="hi-IN" altLang="de-DE" sz="2400" dirty="0">
                <a:solidFill>
                  <a:srgbClr val="333333"/>
                </a:solidFill>
              </a:rPr>
              <a:t>आपको इस बात पर विचार</a:t>
            </a:r>
            <a:r>
              <a:rPr lang="de-DE" altLang="de-DE" sz="2400" dirty="0">
                <a:solidFill>
                  <a:srgbClr val="333333"/>
                </a:solidFill>
              </a:rPr>
              <a:t>-</a:t>
            </a:r>
            <a:r>
              <a:rPr lang="hi-IN" altLang="de-DE" sz="2400" dirty="0">
                <a:solidFill>
                  <a:srgbClr val="333333"/>
                </a:solidFill>
              </a:rPr>
              <a:t>विमर्श करना है की उस कहानी के पात्र एक</a:t>
            </a:r>
            <a:r>
              <a:rPr lang="de-DE" altLang="de-DE" sz="2400" dirty="0">
                <a:solidFill>
                  <a:srgbClr val="333333"/>
                </a:solidFill>
              </a:rPr>
              <a:t>-</a:t>
            </a:r>
            <a:r>
              <a:rPr lang="hi-IN" altLang="de-DE" sz="2400" dirty="0">
                <a:solidFill>
                  <a:srgbClr val="333333"/>
                </a:solidFill>
              </a:rPr>
              <a:t>दुसरे के बारे में क्या सोंच सकते हैं</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अभ्यास</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अब आपको कुछ हास्यास्पद घटना</a:t>
            </a:r>
            <a:r>
              <a:rPr lang="de-DE" altLang="de-DE" sz="2400" dirty="0">
                <a:solidFill>
                  <a:srgbClr val="333333"/>
                </a:solidFill>
              </a:rPr>
              <a:t>-</a:t>
            </a:r>
            <a:r>
              <a:rPr lang="hi-IN" altLang="de-DE" sz="2400" dirty="0">
                <a:solidFill>
                  <a:srgbClr val="333333"/>
                </a:solidFill>
              </a:rPr>
              <a:t>क्रमों को दिखलाया जाएगा</a:t>
            </a:r>
          </a:p>
          <a:p>
            <a:pPr marL="342900" lvl="0" indent="-342900" defTabSz="914400" fontAlgn="base">
              <a:buClr>
                <a:srgbClr val="333333"/>
              </a:buClr>
              <a:buFont typeface="WingDings"/>
              <a:buChar char=""/>
            </a:pPr>
            <a:r>
              <a:rPr lang="hi-IN" altLang="de-DE" sz="2400" dirty="0">
                <a:solidFill>
                  <a:srgbClr val="333333"/>
                </a:solidFill>
              </a:rPr>
              <a:t>आपको इस बात पर विचार</a:t>
            </a:r>
            <a:r>
              <a:rPr lang="de-DE" altLang="de-DE" sz="2400" dirty="0">
                <a:solidFill>
                  <a:srgbClr val="333333"/>
                </a:solidFill>
              </a:rPr>
              <a:t>-</a:t>
            </a:r>
            <a:r>
              <a:rPr lang="hi-IN" altLang="de-DE" sz="2400" dirty="0">
                <a:solidFill>
                  <a:srgbClr val="333333"/>
                </a:solidFill>
              </a:rPr>
              <a:t>विमर्श करना है की उस कहानी के पात्र एक</a:t>
            </a:r>
            <a:r>
              <a:rPr lang="de-DE" altLang="de-DE" sz="2400" dirty="0">
                <a:solidFill>
                  <a:srgbClr val="333333"/>
                </a:solidFill>
              </a:rPr>
              <a:t>-</a:t>
            </a:r>
            <a:r>
              <a:rPr lang="hi-IN" altLang="de-DE" sz="2400" dirty="0">
                <a:solidFill>
                  <a:srgbClr val="333333"/>
                </a:solidFill>
              </a:rPr>
              <a:t>दुसरे के बारे में क्या सोंच सकते हैं</a:t>
            </a:r>
            <a:endParaRPr lang="en-US" altLang="de-DE" sz="2400" dirty="0">
              <a:solidFill>
                <a:srgbClr val="333333"/>
              </a:solidFill>
            </a:endParaRPr>
          </a:p>
          <a:p>
            <a:pPr lvl="0" defTabSz="914400" fontAlgn="base">
              <a:buClr>
                <a:srgbClr val="336699"/>
              </a:buClr>
            </a:pPr>
            <a:endParaRPr lang="hi-IN" altLang="de-DE" sz="2400" dirty="0">
              <a:solidFill>
                <a:srgbClr val="333333"/>
              </a:solidFill>
            </a:endParaRPr>
          </a:p>
          <a:p>
            <a:pPr lvl="0" defTabSz="914400" fontAlgn="base"/>
            <a:r>
              <a:rPr lang="hi-IN" altLang="de-DE" sz="2400" b="1" dirty="0">
                <a:solidFill>
                  <a:srgbClr val="004992"/>
                </a:solidFill>
              </a:rPr>
              <a:t>महत्वपूर्ण</a:t>
            </a:r>
          </a:p>
          <a:p>
            <a:pPr marL="342900" lvl="0" indent="-342900" defTabSz="914400" fontAlgn="base">
              <a:buClr>
                <a:srgbClr val="333333"/>
              </a:buClr>
              <a:buFont typeface="WingDings"/>
              <a:buChar char=""/>
            </a:pPr>
            <a:r>
              <a:rPr lang="hi-IN" altLang="de-DE" sz="2400" dirty="0">
                <a:solidFill>
                  <a:srgbClr val="333333"/>
                </a:solidFill>
              </a:rPr>
              <a:t>जो सूचनाएं आपको उपलब्ध हैं तथा कहानी के पात्रों को सूचनाएं </a:t>
            </a:r>
            <a:r>
              <a:rPr lang="en-US" altLang="de-DE" sz="2400" dirty="0">
                <a:solidFill>
                  <a:srgbClr val="333333"/>
                </a:solidFill>
              </a:rPr>
              <a:t>(</a:t>
            </a:r>
            <a:r>
              <a:rPr lang="hi-IN" altLang="de-DE" sz="2400" dirty="0">
                <a:solidFill>
                  <a:srgbClr val="333333"/>
                </a:solidFill>
              </a:rPr>
              <a:t>जो सूचनाएं एक</a:t>
            </a:r>
            <a:r>
              <a:rPr lang="en-US" altLang="de-DE" sz="2400" dirty="0">
                <a:solidFill>
                  <a:srgbClr val="333333"/>
                </a:solidFill>
              </a:rPr>
              <a:t>-</a:t>
            </a:r>
            <a:r>
              <a:rPr lang="hi-IN" altLang="de-DE" sz="2400" dirty="0">
                <a:solidFill>
                  <a:srgbClr val="333333"/>
                </a:solidFill>
              </a:rPr>
              <a:t>दुसरे के सम्बन्ध में ज्ञात होगा</a:t>
            </a:r>
            <a:r>
              <a:rPr lang="en-US" altLang="de-DE" sz="2400" dirty="0">
                <a:solidFill>
                  <a:srgbClr val="333333"/>
                </a:solidFill>
              </a:rPr>
              <a:t>)</a:t>
            </a:r>
            <a:endParaRPr lang="hi-IN"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एक स्पष्ट उत्तर देने के लिए आपको और किन अतिरिक्त सूचनाओं की जरूरत होगी</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22</a:t>
            </a:fld>
            <a:endParaRPr lang="de-DE" altLang="de-DE">
              <a:latin typeface="+mn-lt"/>
            </a:endParaRPr>
          </a:p>
        </p:txBody>
      </p:sp>
    </p:spTree>
    <p:extLst>
      <p:ext uri="{BB962C8B-B14F-4D97-AF65-F5344CB8AC3E}">
        <p14:creationId xmlns:p14="http://schemas.microsoft.com/office/powerpoint/2010/main" val="1043771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23</a:t>
            </a:fld>
            <a:endParaRPr lang="de-DE" altLang="de-DE">
              <a:latin typeface="+mn-lt"/>
            </a:endParaRPr>
          </a:p>
        </p:txBody>
      </p:sp>
      <p:pic>
        <p:nvPicPr>
          <p:cNvPr id="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5"/>
          <p:cNvSpPr>
            <a:spLocks noChangeArrowheads="1"/>
          </p:cNvSpPr>
          <p:nvPr/>
        </p:nvSpPr>
        <p:spPr bwMode="auto">
          <a:xfrm>
            <a:off x="2209155" y="2358467"/>
            <a:ext cx="155448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मिठाईयां! क्या बात है! </a:t>
            </a:r>
          </a:p>
          <a:p>
            <a:pPr algn="ctr" eaLnBrk="1" hangingPunct="1">
              <a:spcBef>
                <a:spcPct val="0"/>
              </a:spcBef>
              <a:buFontTx/>
              <a:buNone/>
            </a:pPr>
            <a:r>
              <a:rPr lang="hi-IN" altLang="de-DE" sz="1400" b="1" dirty="0">
                <a:solidFill>
                  <a:srgbClr val="000000"/>
                </a:solidFill>
                <a:latin typeface="+mn-lt"/>
              </a:rPr>
              <a:t>धन्यवाद् </a:t>
            </a:r>
            <a:endParaRPr lang="de-DE" altLang="de-DE" sz="1400" b="1" dirty="0">
              <a:solidFill>
                <a:srgbClr val="000000"/>
              </a:solidFill>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4753155" y="2132856"/>
            <a:ext cx="3216640" cy="106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6"/>
          <p:cNvSpPr txBox="1">
            <a:spLocks noChangeArrowheads="1"/>
          </p:cNvSpPr>
          <p:nvPr/>
        </p:nvSpPr>
        <p:spPr bwMode="auto">
          <a:xfrm>
            <a:off x="5089475" y="2358467"/>
            <a:ext cx="24207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 मिठाईयां नहीं खा सकती </a:t>
            </a:r>
          </a:p>
          <a:p>
            <a:pPr algn="ctr" eaLnBrk="1" hangingPunct="1">
              <a:spcBef>
                <a:spcPct val="0"/>
              </a:spcBef>
              <a:buFontTx/>
              <a:buNone/>
            </a:pPr>
            <a:r>
              <a:rPr lang="hi-IN" altLang="de-DE" sz="1400" b="1" dirty="0">
                <a:solidFill>
                  <a:srgbClr val="000000"/>
                </a:solidFill>
                <a:latin typeface="+mn-lt"/>
              </a:rPr>
              <a:t>क्योंकि मुझे चीनी की समस्या है </a:t>
            </a:r>
            <a:endParaRPr lang="de-DE" altLang="de-DE" sz="1400" b="1" dirty="0">
              <a:solidFill>
                <a:srgbClr val="000000"/>
              </a:solidFill>
              <a:latin typeface="+mn-lt"/>
            </a:endParaRPr>
          </a:p>
        </p:txBody>
      </p:sp>
      <p:sp>
        <p:nvSpPr>
          <p:cNvPr id="17"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2400" dirty="0">
                <a:solidFill>
                  <a:srgbClr val="333333"/>
                </a:solidFill>
                <a:latin typeface="+mn-lt"/>
              </a:rPr>
              <a:t>आपके हिसाब से लड़की अपनी दादी के अगले जन्म-दिन पर उनके लिए क्या लाएगी?</a:t>
            </a:r>
            <a:r>
              <a:rPr lang="en-US" altLang="de-DE" sz="2400" dirty="0">
                <a:solidFill>
                  <a:srgbClr val="333333"/>
                </a:solidFill>
                <a:latin typeface="+mn-lt"/>
              </a:rPr>
              <a:t> </a:t>
            </a:r>
            <a:r>
              <a:rPr lang="hi-IN" altLang="de-DE" sz="2400" dirty="0">
                <a:solidFill>
                  <a:srgbClr val="333333"/>
                </a:solidFill>
                <a:latin typeface="+mn-lt"/>
              </a:rPr>
              <a:t>क्या दादी-माँ खुश होंगी?</a:t>
            </a:r>
            <a:endParaRPr lang="de-DE" altLang="de-DE" sz="2400" dirty="0">
              <a:solidFill>
                <a:srgbClr val="333333"/>
              </a:solidFill>
              <a:latin typeface="+mn-lt"/>
            </a:endParaRPr>
          </a:p>
        </p:txBody>
      </p:sp>
    </p:spTree>
    <p:extLst>
      <p:ext uri="{BB962C8B-B14F-4D97-AF65-F5344CB8AC3E}">
        <p14:creationId xmlns:p14="http://schemas.microsoft.com/office/powerpoint/2010/main" val="2355147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दादी-माँ का जन्मदिन</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24</a:t>
            </a:fld>
            <a:endParaRPr lang="de-DE" altLang="de-DE">
              <a:latin typeface="+mn-lt"/>
            </a:endParaRPr>
          </a:p>
        </p:txBody>
      </p:sp>
      <p:pic>
        <p:nvPicPr>
          <p:cNvPr id="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hi-IN" altLang="de-DE" sz="2000" b="1" dirty="0">
                <a:solidFill>
                  <a:srgbClr val="004992"/>
                </a:solidFill>
                <a:latin typeface="+mn-lt"/>
              </a:rPr>
              <a:t>संभवतः</a:t>
            </a:r>
            <a:r>
              <a:rPr lang="en-US" altLang="de-DE" sz="2000" b="1" dirty="0">
                <a:solidFill>
                  <a:srgbClr val="004992"/>
                </a:solidFill>
                <a:latin typeface="+mn-lt"/>
              </a:rPr>
              <a:t> </a:t>
            </a:r>
            <a:r>
              <a:rPr lang="hi-IN" altLang="de-DE" sz="2000" dirty="0">
                <a:solidFill>
                  <a:srgbClr val="333333"/>
                </a:solidFill>
                <a:latin typeface="+mn-lt"/>
              </a:rPr>
              <a:t>पुनः मिठाईयां, क्योंकि दादी-माँ उन्हें देखकर काफी खुश हुईं थी</a:t>
            </a:r>
          </a:p>
          <a:p>
            <a:pPr eaLnBrk="1" hangingPunct="1">
              <a:spcBef>
                <a:spcPts val="1200"/>
              </a:spcBef>
              <a:spcAft>
                <a:spcPts val="0"/>
              </a:spcAft>
              <a:buNone/>
            </a:pPr>
            <a:r>
              <a:rPr lang="hi-IN" altLang="de-DE" sz="2000" b="1" dirty="0">
                <a:solidFill>
                  <a:srgbClr val="004992"/>
                </a:solidFill>
                <a:latin typeface="+mn-lt"/>
              </a:rPr>
              <a:t>कम सम्भावना: </a:t>
            </a:r>
            <a:r>
              <a:rPr lang="hi-IN" altLang="de-DE" sz="2000" dirty="0">
                <a:solidFill>
                  <a:srgbClr val="333333"/>
                </a:solidFill>
                <a:latin typeface="+mn-lt"/>
              </a:rPr>
              <a:t>लड़की यह समझ गई हो की दादी-माँ को मिठाईयां नहीं पसंद है तथा वह अगले जन्म-दिन पर कोई दूसरा चीज़ ले कर आएगी </a:t>
            </a:r>
            <a:endParaRPr lang="de-DE" altLang="de-DE" sz="2000" dirty="0">
              <a:solidFill>
                <a:srgbClr val="333333"/>
              </a:solidFill>
              <a:latin typeface="+mn-lt"/>
            </a:endParaRPr>
          </a:p>
        </p:txBody>
      </p:sp>
      <p:sp>
        <p:nvSpPr>
          <p:cNvPr id="12" name="Caption_15"/>
          <p:cNvSpPr>
            <a:spLocks noChangeArrowheads="1"/>
          </p:cNvSpPr>
          <p:nvPr/>
        </p:nvSpPr>
        <p:spPr bwMode="auto">
          <a:xfrm>
            <a:off x="2209155" y="2358467"/>
            <a:ext cx="155448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मिठाईयां! क्या बात है! </a:t>
            </a:r>
          </a:p>
          <a:p>
            <a:pPr algn="ctr" eaLnBrk="1" hangingPunct="1">
              <a:spcBef>
                <a:spcPct val="0"/>
              </a:spcBef>
              <a:buFontTx/>
              <a:buNone/>
            </a:pPr>
            <a:r>
              <a:rPr lang="hi-IN" altLang="de-DE" sz="1400" b="1" dirty="0">
                <a:solidFill>
                  <a:srgbClr val="000000"/>
                </a:solidFill>
                <a:latin typeface="+mn-lt"/>
              </a:rPr>
              <a:t>धन्यवाद् </a:t>
            </a:r>
            <a:endParaRPr lang="de-DE" altLang="de-DE" sz="1400" b="1" dirty="0">
              <a:solidFill>
                <a:srgbClr val="000000"/>
              </a:solidFill>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4753155" y="2132856"/>
            <a:ext cx="3216640" cy="106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6"/>
          <p:cNvSpPr txBox="1">
            <a:spLocks noChangeArrowheads="1"/>
          </p:cNvSpPr>
          <p:nvPr/>
        </p:nvSpPr>
        <p:spPr bwMode="auto">
          <a:xfrm>
            <a:off x="5089475" y="2358467"/>
            <a:ext cx="24207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 मिठाईयां नहीं खा सकती </a:t>
            </a:r>
          </a:p>
          <a:p>
            <a:pPr algn="ctr" eaLnBrk="1" hangingPunct="1">
              <a:spcBef>
                <a:spcPct val="0"/>
              </a:spcBef>
              <a:buFontTx/>
              <a:buNone/>
            </a:pPr>
            <a:r>
              <a:rPr lang="hi-IN" altLang="de-DE" sz="1400" b="1" dirty="0">
                <a:solidFill>
                  <a:srgbClr val="000000"/>
                </a:solidFill>
                <a:latin typeface="+mn-lt"/>
              </a:rPr>
              <a:t>क्योंकि मुझे चीनी की समस्या है </a:t>
            </a:r>
            <a:endParaRPr lang="de-DE" altLang="de-DE" sz="1400" b="1" dirty="0">
              <a:solidFill>
                <a:srgbClr val="000000"/>
              </a:solidFill>
              <a:latin typeface="+mn-lt"/>
            </a:endParaRPr>
          </a:p>
        </p:txBody>
      </p:sp>
    </p:spTree>
    <p:extLst>
      <p:ext uri="{BB962C8B-B14F-4D97-AF65-F5344CB8AC3E}">
        <p14:creationId xmlns:p14="http://schemas.microsoft.com/office/powerpoint/2010/main" val="3617651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चलें देखें!</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25</a:t>
            </a:fld>
            <a:endParaRPr lang="de-DE" altLang="de-DE">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26</a:t>
            </a:fld>
            <a:endParaRPr lang="de-DE" altLang="de-DE">
              <a:latin typeface="+mn-lt"/>
            </a:endParaRPr>
          </a:p>
        </p:txBody>
      </p:sp>
      <p:pic>
        <p:nvPicPr>
          <p:cNvPr id="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p:nvPr/>
        </p:nvSpPr>
        <p:spPr>
          <a:xfrm>
            <a:off x="2065139" y="5884164"/>
            <a:ext cx="8046720" cy="788421"/>
          </a:xfrm>
          <a:prstGeom prst="rect">
            <a:avLst/>
          </a:prstGeom>
        </p:spPr>
        <p:txBody>
          <a:bodyPr wrap="square" lIns="0" tIns="12700" rIns="0" bIns="0">
            <a:spAutoFit/>
          </a:bodyPr>
          <a:lstStyle/>
          <a:p>
            <a:pPr algn="ctr" eaLnBrk="1" fontAlgn="auto" hangingPunct="1">
              <a:lnSpc>
                <a:spcPct val="105000"/>
              </a:lnSpc>
              <a:spcBef>
                <a:spcPts val="0"/>
              </a:spcBef>
              <a:spcAft>
                <a:spcPts val="0"/>
              </a:spcAft>
              <a:defRPr/>
            </a:pPr>
            <a:r>
              <a:rPr lang="hi-IN" sz="2400" spc="-10" dirty="0">
                <a:solidFill>
                  <a:srgbClr val="004992"/>
                </a:solidFill>
              </a:rPr>
              <a:t>क्या बॉस कठोर ह्रदय का है? </a:t>
            </a:r>
          </a:p>
          <a:p>
            <a:pPr algn="ctr" eaLnBrk="1" fontAlgn="auto" hangingPunct="1">
              <a:lnSpc>
                <a:spcPct val="105000"/>
              </a:lnSpc>
              <a:spcBef>
                <a:spcPts val="0"/>
              </a:spcBef>
              <a:spcAft>
                <a:spcPts val="0"/>
              </a:spcAft>
              <a:defRPr/>
            </a:pPr>
            <a:r>
              <a:rPr lang="hi-IN" sz="2400" spc="-10" dirty="0">
                <a:solidFill>
                  <a:srgbClr val="004992"/>
                </a:solidFill>
              </a:rPr>
              <a:t>क्या हमें यह निर्धारित करने के लिए अतिरिक्त सूचनाओं की जरूरत है?</a:t>
            </a:r>
            <a:endParaRPr sz="2400" dirty="0">
              <a:solidFill>
                <a:srgbClr val="004992"/>
              </a:solidFill>
            </a:endParaRPr>
          </a:p>
        </p:txBody>
      </p:sp>
      <p:sp>
        <p:nvSpPr>
          <p:cNvPr id="10"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hi-IN" sz="1100"/>
              <a:t>मुझे बहुत दुःख है !</a:t>
            </a:r>
            <a:endParaRPr sz="1100" dirty="0"/>
          </a:p>
        </p:txBody>
      </p:sp>
      <p:sp>
        <p:nvSpPr>
          <p:cNvPr id="11"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hi-IN" altLang="de-DE" sz="1100" dirty="0">
                <a:latin typeface="+mn-lt"/>
              </a:rPr>
              <a:t>अब मैं काम कैसे कर पाऊंगी?</a:t>
            </a:r>
            <a:endParaRPr lang="de-DE" altLang="de-DE" sz="1100" dirty="0">
              <a:latin typeface="+mn-lt"/>
            </a:endParaRPr>
          </a:p>
        </p:txBody>
      </p:sp>
      <p:sp>
        <p:nvSpPr>
          <p:cNvPr id="12"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hi-IN" altLang="de-DE" sz="1100">
                <a:latin typeface="+mn-lt"/>
              </a:rPr>
              <a:t>इसे मैं स्वीकार नहीं कर सकता</a:t>
            </a:r>
            <a:endParaRPr lang="de-DE" altLang="de-DE" sz="1100" dirty="0">
              <a:latin typeface="+mn-lt"/>
            </a:endParaRPr>
          </a:p>
        </p:txBody>
      </p:sp>
    </p:spTree>
    <p:extLst>
      <p:ext uri="{BB962C8B-B14F-4D97-AF65-F5344CB8AC3E}">
        <p14:creationId xmlns:p14="http://schemas.microsoft.com/office/powerpoint/2010/main" val="2508552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27</a:t>
            </a:fld>
            <a:endParaRPr lang="de-DE" altLang="de-DE">
              <a:latin typeface="+mn-lt"/>
            </a:endParaRPr>
          </a:p>
        </p:txBody>
      </p:sp>
      <p:sp>
        <p:nvSpPr>
          <p:cNvPr id="46088" name="Rectangle 8"/>
          <p:cNvSpPr>
            <a:spLocks noChangeArrowheads="1"/>
          </p:cNvSpPr>
          <p:nvPr/>
        </p:nvSpPr>
        <p:spPr bwMode="auto">
          <a:xfrm>
            <a:off x="4389120" y="1600200"/>
            <a:ext cx="548640" cy="6400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200" b="1" dirty="0">
                <a:solidFill>
                  <a:srgbClr val="333333"/>
                </a:solidFill>
                <a:latin typeface="+mn-lt"/>
              </a:rPr>
              <a:t>खिलौने </a:t>
            </a:r>
            <a:endParaRPr lang="en-US" altLang="de-DE" sz="1200" b="1" dirty="0">
              <a:solidFill>
                <a:srgbClr val="333333"/>
              </a:solidFill>
              <a:latin typeface="+mn-lt"/>
            </a:endParaRPr>
          </a:p>
          <a:p>
            <a:pPr algn="ctr" eaLnBrk="1" hangingPunct="1">
              <a:spcBef>
                <a:spcPct val="0"/>
              </a:spcBef>
              <a:buFontTx/>
              <a:buNone/>
            </a:pPr>
            <a:r>
              <a:rPr lang="hi-IN" altLang="de-DE" sz="1200" b="1" dirty="0">
                <a:solidFill>
                  <a:srgbClr val="333333"/>
                </a:solidFill>
                <a:latin typeface="+mn-lt"/>
              </a:rPr>
              <a:t>वाला </a:t>
            </a:r>
            <a:endParaRPr lang="en-US" altLang="de-DE" sz="1200" b="1" dirty="0">
              <a:solidFill>
                <a:srgbClr val="333333"/>
              </a:solidFill>
              <a:latin typeface="+mn-lt"/>
            </a:endParaRPr>
          </a:p>
          <a:p>
            <a:pPr algn="ctr" eaLnBrk="1" hangingPunct="1">
              <a:spcBef>
                <a:spcPct val="0"/>
              </a:spcBef>
              <a:buFontTx/>
              <a:buNone/>
            </a:pPr>
            <a:r>
              <a:rPr lang="hi-IN" altLang="de-DE" sz="1200" b="1" dirty="0">
                <a:solidFill>
                  <a:srgbClr val="333333"/>
                </a:solidFill>
                <a:latin typeface="+mn-lt"/>
              </a:rPr>
              <a:t>बन्दूक</a:t>
            </a:r>
            <a:r>
              <a:rPr lang="hi-IN" altLang="de-DE" sz="1200" dirty="0">
                <a:solidFill>
                  <a:srgbClr val="333333"/>
                </a:solidFill>
                <a:latin typeface="+mn-lt"/>
              </a:rPr>
              <a:t> </a:t>
            </a:r>
            <a:endParaRPr lang="de-DE" altLang="de-DE" sz="1200" dirty="0">
              <a:solidFill>
                <a:srgbClr val="333333"/>
              </a:solidFill>
              <a:latin typeface="+mn-lt"/>
            </a:endParaRPr>
          </a:p>
        </p:txBody>
      </p:sp>
      <p:pic>
        <p:nvPicPr>
          <p:cNvPr id="1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hi-IN" altLang="de-DE" sz="1100" b="1">
                <a:solidFill>
                  <a:sysClr val="windowText" lastClr="000000"/>
                </a:solidFill>
              </a:rPr>
              <a:t>जाओ खेलो बच्चे </a:t>
            </a:r>
            <a:endParaRPr lang="en-GB" altLang="de-DE" sz="1100" b="1" dirty="0">
              <a:solidFill>
                <a:sysClr val="windowText" lastClr="000000"/>
              </a:solidFill>
            </a:endParaRPr>
          </a:p>
        </p:txBody>
      </p:sp>
      <p:sp>
        <p:nvSpPr>
          <p:cNvPr id="1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hi-IN" altLang="de-DE" sz="1100" b="1">
                <a:latin typeface="+mn-lt"/>
                <a:ea typeface="+mn-ea"/>
              </a:rPr>
              <a:t>बैं</a:t>
            </a:r>
          </a:p>
          <a:p>
            <a:pPr algn="ctr" eaLnBrk="1" hangingPunct="1">
              <a:spcBef>
                <a:spcPct val="0"/>
              </a:spcBef>
              <a:buFontTx/>
              <a:buNone/>
            </a:pPr>
            <a:r>
              <a:rPr lang="hi-IN" altLang="de-DE" sz="1100" b="1">
                <a:latin typeface="+mn-lt"/>
                <a:ea typeface="+mn-ea"/>
              </a:rPr>
              <a:t>क</a:t>
            </a:r>
            <a:endParaRPr lang="en-US" altLang="de-DE" sz="4400" b="1" dirty="0">
              <a:latin typeface="+mn-lt"/>
              <a:ea typeface="+mn-ea"/>
            </a:endParaRPr>
          </a:p>
        </p:txBody>
      </p:sp>
      <p:pic>
        <p:nvPicPr>
          <p:cNvPr id="1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hi-IN" altLang="de-DE" sz="1100" b="1"/>
              <a:t>पैसे दे दो वरना मैं गोली मार दूँगा </a:t>
            </a:r>
            <a:endParaRPr lang="de-DE" altLang="de-DE" sz="1100" dirty="0"/>
          </a:p>
        </p:txBody>
      </p:sp>
      <p:sp>
        <p:nvSpPr>
          <p:cNvPr id="19"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18"/>
          <p:cNvSpPr txBox="1"/>
          <p:nvPr/>
        </p:nvSpPr>
        <p:spPr>
          <a:xfrm>
            <a:off x="3417468" y="5884164"/>
            <a:ext cx="5326584" cy="382477"/>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hi-IN" sz="2400" spc="-10">
                <a:solidFill>
                  <a:srgbClr val="004992"/>
                </a:solidFill>
              </a:rPr>
              <a:t>क्या बैंक कर्मचारी भयभीत है? </a:t>
            </a:r>
            <a:endParaRPr sz="2400" dirty="0">
              <a:solidFill>
                <a:srgbClr val="004992"/>
              </a:solidFill>
            </a:endParaRPr>
          </a:p>
        </p:txBody>
      </p:sp>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8"/>
          <p:cNvSpPr/>
          <p:nvPr/>
        </p:nvSpPr>
        <p:spPr>
          <a:xfrm>
            <a:off x="5449515" y="1700808"/>
            <a:ext cx="411480" cy="169277"/>
          </a:xfrm>
          <a:prstGeom prst="rect">
            <a:avLst/>
          </a:prstGeom>
          <a:solidFill>
            <a:schemeClr val="bg1"/>
          </a:solidFill>
        </p:spPr>
        <p:txBody>
          <a:bodyPr wrap="square" lIns="0" tIns="0" rIns="0" bIns="0">
            <a:noAutofit/>
          </a:bodyPr>
          <a:lstStyle/>
          <a:p>
            <a:pPr algn="ctr"/>
            <a:r>
              <a:rPr lang="hi-IN" sz="1000" b="1" dirty="0"/>
              <a:t>क्या बात है</a:t>
            </a:r>
            <a:endParaRPr lang="en-US" sz="1000" b="1" dirty="0"/>
          </a:p>
        </p:txBody>
      </p:sp>
      <p:sp>
        <p:nvSpPr>
          <p:cNvPr id="13"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sp>
        <p:nvSpPr>
          <p:cNvPr id="2" name="Textfeld 1">
            <a:extLst>
              <a:ext uri="{FF2B5EF4-FFF2-40B4-BE49-F238E27FC236}">
                <a16:creationId xmlns:a16="http://schemas.microsoft.com/office/drawing/2014/main" id="{95C8581A-12AB-49F5-A393-4EE6CCBD79EE}"/>
              </a:ext>
            </a:extLst>
          </p:cNvPr>
          <p:cNvSpPr txBox="1"/>
          <p:nvPr/>
        </p:nvSpPr>
        <p:spPr bwMode="gray">
          <a:xfrm>
            <a:off x="6817837" y="2121058"/>
            <a:ext cx="270350" cy="119222"/>
          </a:xfrm>
          <a:prstGeom prst="rect">
            <a:avLst/>
          </a:prstGeom>
          <a:solidFill>
            <a:srgbClr val="FFDF00"/>
          </a:solidFill>
        </p:spPr>
        <p:txBody>
          <a:bodyPr wrap="square" lIns="0" tIns="0" rIns="0" bIns="0" rtlCol="0">
            <a:noAutofit/>
          </a:bodyPr>
          <a:lstStyle/>
          <a:p>
            <a:pPr>
              <a:lnSpc>
                <a:spcPct val="105000"/>
              </a:lnSpc>
            </a:pPr>
            <a:r>
              <a:rPr lang="de-DE" sz="800" dirty="0">
                <a:latin typeface="+mj-lt"/>
              </a:rPr>
              <a:t>423,-</a:t>
            </a:r>
          </a:p>
        </p:txBody>
      </p:sp>
    </p:spTree>
    <p:extLst>
      <p:ext uri="{BB962C8B-B14F-4D97-AF65-F5344CB8AC3E}">
        <p14:creationId xmlns:p14="http://schemas.microsoft.com/office/powerpoint/2010/main" val="2450537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28</a:t>
            </a:fld>
            <a:endParaRPr lang="de-DE" altLang="de-DE">
              <a:latin typeface="+mn-lt"/>
            </a:endParaRPr>
          </a:p>
        </p:txBody>
      </p:sp>
      <p:pic>
        <p:nvPicPr>
          <p:cNvPr id="7"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hi-IN" sz="2400" spc="-5">
                <a:solidFill>
                  <a:srgbClr val="004992"/>
                </a:solidFill>
              </a:rPr>
              <a:t>क्या पिता-पुत्र समुद्र में जायंगे ?</a:t>
            </a:r>
            <a:endParaRPr sz="2400" dirty="0">
              <a:solidFill>
                <a:srgbClr val="004992"/>
              </a:solidFill>
            </a:endParaRPr>
          </a:p>
        </p:txBody>
      </p:sp>
      <p:sp>
        <p:nvSpPr>
          <p:cNvPr id="11"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rPr>
              <a:t> </a:t>
            </a:r>
          </a:p>
        </p:txBody>
      </p:sp>
      <p:sp>
        <p:nvSpPr>
          <p:cNvPr id="10"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rPr>
              <a:t> </a:t>
            </a:r>
          </a:p>
        </p:txBody>
      </p:sp>
      <p:sp>
        <p:nvSpPr>
          <p:cNvPr id="8"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hi-IN" sz="1050" b="1" spc="-5">
                <a:solidFill>
                  <a:srgbClr val="333333"/>
                </a:solidFill>
              </a:rPr>
              <a:t>सावधान! समुद्र में एक तूफ़ान आने वाला है! कृपया समुद्र तट से दूर चले जायें!</a:t>
            </a:r>
            <a:endParaRPr lang="en-US" sz="1050" b="1" spc="-5" dirty="0">
              <a:solidFill>
                <a:srgbClr val="333333"/>
              </a:solidFill>
            </a:endParaRPr>
          </a:p>
        </p:txBody>
      </p:sp>
    </p:spTree>
    <p:extLst>
      <p:ext uri="{BB962C8B-B14F-4D97-AF65-F5344CB8AC3E}">
        <p14:creationId xmlns:p14="http://schemas.microsoft.com/office/powerpoint/2010/main" val="1281576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0D2BABDD-2EBF-46A9-814C-6197F369AA0F}" type="slidenum">
              <a:rPr lang="de-DE" altLang="de-DE" smtClean="0">
                <a:latin typeface="+mn-lt"/>
              </a:rPr>
              <a:pPr/>
              <a:t>29</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hi-IN" altLang="ko-KR" i="1" spc="-5" dirty="0">
                <a:solidFill>
                  <a:srgbClr val="333333"/>
                </a:solidFill>
              </a:rPr>
              <a:t>प्रशिक्षकों के लिए</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hi-IN" altLang="ko-KR" dirty="0">
                <a:solidFill>
                  <a:srgbClr val="333333"/>
                </a:solidFill>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dirty="0">
                <a:solidFill>
                  <a:srgbClr val="333333"/>
                </a:solidFill>
              </a:rPr>
              <a:t>के लिए उपयुक्त न हों. कृपया विडिओ को दिखलाने के पहले</a:t>
            </a:r>
            <a:r>
              <a:rPr lang="en-US" altLang="ko-KR" dirty="0">
                <a:solidFill>
                  <a:srgbClr val="333333"/>
                </a:solidFill>
              </a:rPr>
              <a:t> </a:t>
            </a:r>
            <a:r>
              <a:rPr lang="hi-IN" altLang="ko-KR" dirty="0">
                <a:solidFill>
                  <a:srgbClr val="333333"/>
                </a:solidFill>
              </a:rPr>
              <a:t>स्वयं इसकी उपयुक्तता, जिन लोगों को आप इसे दिखलाने जा रहे हैं उनके सन्दर्भ में, सुनिश्चित कर लें</a:t>
            </a:r>
            <a:r>
              <a:rPr lang="en-US" altLang="ko-KR" dirty="0">
                <a:solidFill>
                  <a:srgbClr val="333333"/>
                </a:solidFill>
              </a:rPr>
              <a:t>.</a:t>
            </a:r>
            <a:r>
              <a:rPr lang="de-DE" dirty="0">
                <a:solidFill>
                  <a:srgbClr val="333333"/>
                </a:solidFill>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219116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30</a:t>
            </a:fld>
            <a:endParaRPr lang="de-DE" altLang="de-DE">
              <a:latin typeface="+mn-lt"/>
            </a:endParaRPr>
          </a:p>
        </p:txBody>
      </p:sp>
      <p:pic>
        <p:nvPicPr>
          <p:cNvPr id="6"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hi-IN" altLang="de-DE" sz="2400">
                <a:solidFill>
                  <a:srgbClr val="004992"/>
                </a:solidFill>
                <a:latin typeface="+mn-lt"/>
              </a:rPr>
              <a:t>माँ क्या सोंचती है? क्या वह सही है? </a:t>
            </a:r>
            <a:endParaRPr lang="de-DE" altLang="de-DE" sz="2400" dirty="0">
              <a:solidFill>
                <a:srgbClr val="004992"/>
              </a:solidFill>
              <a:latin typeface="+mn-lt"/>
            </a:endParaRPr>
          </a:p>
        </p:txBody>
      </p:sp>
      <p:sp>
        <p:nvSpPr>
          <p:cNvPr id="8"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hi-IN" altLang="de-DE" sz="1200" b="1"/>
              <a:t>माँ मुझे बहुत जोरों की भूख लगी है...क्या मैं खा सकता हूँ?</a:t>
            </a:r>
            <a:endParaRPr lang="de-DE" altLang="de-DE"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लागु किया जाना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बहुत सारी गलतफहमियां</a:t>
            </a:r>
            <a:r>
              <a:rPr lang="de-DE" altLang="de-DE" sz="2400" dirty="0">
                <a:solidFill>
                  <a:srgbClr val="004992"/>
                </a:solidFill>
              </a:rPr>
              <a:t>, </a:t>
            </a:r>
            <a:r>
              <a:rPr lang="hi-IN" altLang="de-DE" sz="2400" dirty="0">
                <a:solidFill>
                  <a:srgbClr val="004992"/>
                </a:solidFill>
              </a:rPr>
              <a:t>यहाँ तक की अनेक आपसी संघर्ष इस कारण प्रारम्भ होते हैं की लोगों के द्वारा दूसरों के मन में क्या है</a:t>
            </a:r>
            <a:r>
              <a:rPr lang="de-DE" altLang="de-DE" sz="2400" dirty="0">
                <a:solidFill>
                  <a:srgbClr val="004992"/>
                </a:solidFill>
              </a:rPr>
              <a:t>, </a:t>
            </a:r>
            <a:r>
              <a:rPr lang="hi-IN" altLang="de-DE" sz="2400" dirty="0">
                <a:solidFill>
                  <a:srgbClr val="004992"/>
                </a:solidFill>
              </a:rPr>
              <a:t>के बारे में ग़लत अनुमान लगा लिया जाता है </a:t>
            </a:r>
            <a:r>
              <a:rPr lang="de-DE" altLang="de-DE" sz="2400" dirty="0">
                <a:solidFill>
                  <a:srgbClr val="333333"/>
                </a:solidFill>
              </a:rPr>
              <a:t>(</a:t>
            </a:r>
            <a:r>
              <a:rPr lang="hi-IN" altLang="de-DE" sz="2400" dirty="0">
                <a:solidFill>
                  <a:srgbClr val="333333"/>
                </a:solidFill>
              </a:rPr>
              <a:t>उदाहरंतः यदि आप अपने दोस्तों को यह नहीं बताएँगे की आप उस क्षण अच्छा महसूस नहीं कर रहे हैं तो आप ऐसा उम्मीद न करें की वह आप पर अलग से ध्यान देगा</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लागु किया जाना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बहुत सारी गलतफहमियां</a:t>
            </a:r>
            <a:r>
              <a:rPr lang="de-DE" altLang="de-DE" sz="2400" dirty="0">
                <a:solidFill>
                  <a:srgbClr val="004992"/>
                </a:solidFill>
              </a:rPr>
              <a:t>, </a:t>
            </a:r>
            <a:r>
              <a:rPr lang="hi-IN" altLang="de-DE" sz="2400" dirty="0">
                <a:solidFill>
                  <a:srgbClr val="004992"/>
                </a:solidFill>
              </a:rPr>
              <a:t>यहाँ तक की अनेक आपसी संघर्ष इस कारण प्रारम्भ होते हैं की लोगों के द्वारा दूसरों के मन में क्या है</a:t>
            </a:r>
            <a:r>
              <a:rPr lang="de-DE" altLang="de-DE" sz="2400" dirty="0">
                <a:solidFill>
                  <a:srgbClr val="004992"/>
                </a:solidFill>
              </a:rPr>
              <a:t>, </a:t>
            </a:r>
            <a:r>
              <a:rPr lang="hi-IN" altLang="de-DE" sz="2400" dirty="0">
                <a:solidFill>
                  <a:srgbClr val="004992"/>
                </a:solidFill>
              </a:rPr>
              <a:t>के बारे में ग़लत अनुमान लगा लिया जाता है </a:t>
            </a:r>
            <a:r>
              <a:rPr lang="de-DE" altLang="de-DE" sz="2400" dirty="0">
                <a:solidFill>
                  <a:srgbClr val="333333"/>
                </a:solidFill>
              </a:rPr>
              <a:t>(</a:t>
            </a:r>
            <a:r>
              <a:rPr lang="hi-IN" altLang="de-DE" sz="2400" dirty="0">
                <a:solidFill>
                  <a:srgbClr val="333333"/>
                </a:solidFill>
              </a:rPr>
              <a:t>उदाहरंतः यदि आप अपने दोस्तों को यह नहीं बताएँगे की आप उस क्षण अच्छा महसूस नहीं कर रहे हैं तो आप ऐसा उम्मीद न करें की वह आप पर अलग से ध्यान देगा</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जटिल सामाजिक परिस्थितियों का विभिन्न पहलुओं से मूल्यांकन का प्रयास करें तथा सभी उपलब्ध सूचनाओं को ध्यान में रखें</a:t>
            </a:r>
            <a:r>
              <a:rPr lang="de-DE" altLang="de-DE" sz="2400" dirty="0">
                <a:solidFill>
                  <a:srgbClr val="333333"/>
                </a:solidFill>
              </a:rPr>
              <a:t>. </a:t>
            </a:r>
            <a:r>
              <a:rPr lang="hi-IN" altLang="de-DE" sz="2400" dirty="0">
                <a:solidFill>
                  <a:srgbClr val="333333"/>
                </a:solidFill>
              </a:rPr>
              <a:t>आप जितनी अधिक सूचनाओं पर ध्यान देंगे उतना ही अधिक सही निर्णय पर </a:t>
            </a:r>
            <a:r>
              <a:rPr lang="hi-IN" altLang="de-DE" sz="2400">
                <a:solidFill>
                  <a:srgbClr val="333333"/>
                </a:solidFill>
              </a:rPr>
              <a:t>पहुँच पाएंगे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32</a:t>
            </a:fld>
            <a:endParaRPr lang="de-DE" altLang="de-DE">
              <a:latin typeface="+mn-lt"/>
            </a:endParaRPr>
          </a:p>
        </p:txBody>
      </p:sp>
    </p:spTree>
    <p:extLst>
      <p:ext uri="{BB962C8B-B14F-4D97-AF65-F5344CB8AC3E}">
        <p14:creationId xmlns:p14="http://schemas.microsoft.com/office/powerpoint/2010/main" val="1419520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लागु किया जाना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बहुत सारी गलतफहमियां</a:t>
            </a:r>
            <a:r>
              <a:rPr lang="de-DE" altLang="de-DE" sz="2400" dirty="0">
                <a:solidFill>
                  <a:srgbClr val="004992"/>
                </a:solidFill>
              </a:rPr>
              <a:t>, </a:t>
            </a:r>
            <a:r>
              <a:rPr lang="hi-IN" altLang="de-DE" sz="2400" dirty="0">
                <a:solidFill>
                  <a:srgbClr val="004992"/>
                </a:solidFill>
              </a:rPr>
              <a:t>यहाँ तक की अनेक आपसी संघर्ष इस कारण प्रारम्भ होते हैं की लोगों के द्वारा दूसरों के मन में क्या है</a:t>
            </a:r>
            <a:r>
              <a:rPr lang="de-DE" altLang="de-DE" sz="2400" dirty="0">
                <a:solidFill>
                  <a:srgbClr val="004992"/>
                </a:solidFill>
              </a:rPr>
              <a:t>, </a:t>
            </a:r>
            <a:r>
              <a:rPr lang="hi-IN" altLang="de-DE" sz="2400" dirty="0">
                <a:solidFill>
                  <a:srgbClr val="004992"/>
                </a:solidFill>
              </a:rPr>
              <a:t>के बारे में ग़लत अनुमान लगा लिया जाता है </a:t>
            </a:r>
            <a:r>
              <a:rPr lang="de-DE" altLang="de-DE" sz="2400" dirty="0">
                <a:solidFill>
                  <a:srgbClr val="333333"/>
                </a:solidFill>
              </a:rPr>
              <a:t>(</a:t>
            </a:r>
            <a:r>
              <a:rPr lang="hi-IN" altLang="de-DE" sz="2400" dirty="0">
                <a:solidFill>
                  <a:srgbClr val="333333"/>
                </a:solidFill>
              </a:rPr>
              <a:t>उदाहरंतः यदि आप अपने दोस्तों को यह नहीं बताएँगे की आप उस क्षण अच्छा महसूस नहीं कर रहे हैं तो आप ऐसा उम्मीद न करें की वह आप पर अलग से ध्यान देगा</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जटिल सामाजिक परिस्थितियों का विभिन्न पहलुओं से मूल्यांकन का प्रयास करें तथा सभी उपलब्ध सूचनाओं को ध्यान में रखें</a:t>
            </a:r>
            <a:r>
              <a:rPr lang="de-DE" altLang="de-DE" sz="2400" dirty="0">
                <a:solidFill>
                  <a:srgbClr val="333333"/>
                </a:solidFill>
              </a:rPr>
              <a:t>. </a:t>
            </a:r>
            <a:r>
              <a:rPr lang="hi-IN" altLang="de-DE" sz="2400" dirty="0">
                <a:solidFill>
                  <a:srgbClr val="333333"/>
                </a:solidFill>
              </a:rPr>
              <a:t>आप जितनी अधिक सूचनाओं पर ध्यान देंगे उतना ही अधिक सही निर्णय पर पहुँच पाएंगे</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सावधान</a:t>
            </a:r>
            <a:r>
              <a:rPr lang="en-US" altLang="de-DE" sz="2400" dirty="0">
                <a:solidFill>
                  <a:srgbClr val="333333"/>
                </a:solidFill>
              </a:rPr>
              <a:t>: </a:t>
            </a:r>
            <a:r>
              <a:rPr lang="hi-IN" altLang="de-DE" sz="2400" dirty="0">
                <a:solidFill>
                  <a:srgbClr val="333333"/>
                </a:solidFill>
              </a:rPr>
              <a:t>हमारी वर्तमान मनोदशा किसी चीज़ को देखने</a:t>
            </a:r>
            <a:r>
              <a:rPr lang="en-US" altLang="de-DE" sz="2400" dirty="0">
                <a:solidFill>
                  <a:srgbClr val="333333"/>
                </a:solidFill>
              </a:rPr>
              <a:t> </a:t>
            </a:r>
            <a:r>
              <a:rPr lang="hi-IN" altLang="de-DE" sz="2400" dirty="0">
                <a:solidFill>
                  <a:srgbClr val="333333"/>
                </a:solidFill>
              </a:rPr>
              <a:t>के हमारे नज़रिये को प्रभावित करता है </a:t>
            </a:r>
            <a:r>
              <a:rPr lang="en-US" altLang="de-DE" sz="2400" dirty="0">
                <a:solidFill>
                  <a:srgbClr val="333333"/>
                </a:solidFill>
              </a:rPr>
              <a:t>(</a:t>
            </a:r>
            <a:r>
              <a:rPr lang="hi-IN" altLang="de-DE" sz="2400" dirty="0">
                <a:solidFill>
                  <a:srgbClr val="333333"/>
                </a:solidFill>
              </a:rPr>
              <a:t>उदाहरणतः आप किसी व्यक्ति का किस प्रकार से मूल्यांकन करते हैं</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33</a:t>
            </a:fld>
            <a:endParaRPr lang="de-DE" altLang="de-DE">
              <a:latin typeface="+mn-lt"/>
            </a:endParaRPr>
          </a:p>
        </p:txBody>
      </p:sp>
    </p:spTree>
    <p:extLst>
      <p:ext uri="{BB962C8B-B14F-4D97-AF65-F5344CB8AC3E}">
        <p14:creationId xmlns:p14="http://schemas.microsoft.com/office/powerpoint/2010/main" val="693202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मनोविकार से इसका क्या सम्बन्ध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मनोविकार के दौरान लोगों के द्वारा दूसरों के चेहरे के भाव एवं व्यव्हार के ग़लत व्याख्या की सम्भावना होती है</a:t>
            </a:r>
          </a:p>
          <a:p>
            <a:pPr lvl="0" defTabSz="914400" fontAlgn="base"/>
            <a:r>
              <a:rPr lang="hi-IN" altLang="de-DE" sz="2000" dirty="0">
                <a:solidFill>
                  <a:srgbClr val="004992"/>
                </a:solidFill>
              </a:rPr>
              <a:t>उदाहरण</a:t>
            </a:r>
            <a:r>
              <a:rPr lang="en-AU" altLang="de-DE" sz="2000" dirty="0">
                <a:solidFill>
                  <a:srgbClr val="004992"/>
                </a:solidFill>
              </a:rPr>
              <a:t>: </a:t>
            </a:r>
            <a:r>
              <a:rPr lang="hi-IN" altLang="de-DE" sz="2000" dirty="0">
                <a:solidFill>
                  <a:srgbClr val="333333"/>
                </a:solidFill>
              </a:rPr>
              <a:t>रमेश को ऐसा लगता है की लोग उसका मजाक उड़ाते हैं</a:t>
            </a:r>
            <a:r>
              <a:rPr lang="en-AU" altLang="de-DE" sz="2000" dirty="0">
                <a:solidFill>
                  <a:srgbClr val="333333"/>
                </a:solidFill>
              </a:rPr>
              <a:t>!</a:t>
            </a:r>
          </a:p>
          <a:p>
            <a:pPr lvl="0" defTabSz="914400" fontAlgn="base"/>
            <a:r>
              <a:rPr lang="hi-IN" altLang="de-DE" sz="2000" dirty="0">
                <a:solidFill>
                  <a:srgbClr val="004992"/>
                </a:solidFill>
              </a:rPr>
              <a:t>पृष्ठभूमि</a:t>
            </a:r>
            <a:r>
              <a:rPr lang="en-AU" altLang="de-DE" sz="2000" dirty="0">
                <a:solidFill>
                  <a:srgbClr val="004992"/>
                </a:solidFill>
              </a:rPr>
              <a:t>: </a:t>
            </a:r>
            <a:r>
              <a:rPr lang="hi-IN" altLang="de-DE" sz="2000" dirty="0">
                <a:solidFill>
                  <a:srgbClr val="333333"/>
                </a:solidFill>
              </a:rPr>
              <a:t>रमेश रेलवे स्टेशन के मुख्यद्वार से अन्दर आता है जहाँ पर लोग अपने आगंतुकों का इंतजार कर रहे हैं</a:t>
            </a:r>
            <a:r>
              <a:rPr lang="en-AU" altLang="de-DE" sz="2000" dirty="0">
                <a:solidFill>
                  <a:srgbClr val="333333"/>
                </a:solidFill>
              </a:rPr>
              <a:t>. </a:t>
            </a:r>
            <a:r>
              <a:rPr lang="hi-IN" altLang="de-DE" sz="2000" dirty="0">
                <a:solidFill>
                  <a:srgbClr val="333333"/>
                </a:solidFill>
              </a:rPr>
              <a:t>इनमे से दो लोग ज़ोर</a:t>
            </a:r>
            <a:r>
              <a:rPr lang="en-AU" altLang="de-DE" sz="2000" dirty="0">
                <a:solidFill>
                  <a:srgbClr val="333333"/>
                </a:solidFill>
              </a:rPr>
              <a:t>-</a:t>
            </a:r>
            <a:r>
              <a:rPr lang="hi-IN" altLang="de-DE" sz="2000" dirty="0">
                <a:solidFill>
                  <a:srgbClr val="333333"/>
                </a:solidFill>
              </a:rPr>
              <a:t>ज़ोर से हंसने लगते हैं</a:t>
            </a:r>
            <a:r>
              <a:rPr lang="en-AU" altLang="de-DE" sz="2000" dirty="0">
                <a:solidFill>
                  <a:srgbClr val="333333"/>
                </a:solidFill>
              </a:rPr>
              <a:t>. </a:t>
            </a:r>
            <a:r>
              <a:rPr lang="hi-IN" altLang="de-DE" sz="2000" dirty="0">
                <a:solidFill>
                  <a:srgbClr val="333333"/>
                </a:solidFill>
              </a:rPr>
              <a:t>रमेश को ऐसा लगता है की ये लोग भी उसका मजाक उड़ा रहे हैं</a:t>
            </a:r>
            <a:r>
              <a:rPr lang="en-AU" altLang="de-DE" sz="2000" dirty="0">
                <a:solidFill>
                  <a:srgbClr val="333333"/>
                </a:solidFill>
              </a:rPr>
              <a:t>.</a:t>
            </a:r>
          </a:p>
          <a:p>
            <a:pPr lvl="0" defTabSz="914400" fontAlgn="base"/>
            <a:r>
              <a:rPr lang="hi-IN" altLang="de-DE" sz="2000" dirty="0">
                <a:solidFill>
                  <a:srgbClr val="004992"/>
                </a:solidFill>
              </a:rPr>
              <a:t>लेकिन</a:t>
            </a:r>
            <a:r>
              <a:rPr lang="en-AU" altLang="de-DE" sz="2000" dirty="0">
                <a:solidFill>
                  <a:srgbClr val="004992"/>
                </a:solidFill>
              </a:rPr>
              <a:t>: </a:t>
            </a:r>
            <a:r>
              <a:rPr lang="hi-IN" altLang="de-DE" sz="2000" dirty="0">
                <a:solidFill>
                  <a:srgbClr val="333333"/>
                </a:solidFill>
              </a:rPr>
              <a:t>जो लोग भी आगंतुकों का इंतजार कर रहे हैं वे सारे यात्रियों के तरफ़ देख रहे हैं ताकि अपने आगंतुक को खोज पायें</a:t>
            </a:r>
            <a:r>
              <a:rPr lang="en-AU" altLang="de-DE" sz="2000" dirty="0">
                <a:solidFill>
                  <a:srgbClr val="333333"/>
                </a:solidFill>
              </a:rPr>
              <a:t>. </a:t>
            </a:r>
            <a:r>
              <a:rPr lang="hi-IN" altLang="de-DE" sz="2000" dirty="0">
                <a:solidFill>
                  <a:srgbClr val="333333"/>
                </a:solidFill>
              </a:rPr>
              <a:t>जो दो व्यक्ति हंस रहे हैं</a:t>
            </a:r>
            <a:r>
              <a:rPr lang="en-AU" altLang="de-DE" sz="2000" dirty="0">
                <a:solidFill>
                  <a:srgbClr val="333333"/>
                </a:solidFill>
              </a:rPr>
              <a:t>, </a:t>
            </a:r>
            <a:r>
              <a:rPr lang="hi-IN" altLang="de-DE" sz="2000" dirty="0">
                <a:solidFill>
                  <a:srgbClr val="333333"/>
                </a:solidFill>
              </a:rPr>
              <a:t>उन्होंने संभवतः एक दुसरे को बहुत लंबे समय से नहीं देखा है एवं अपने पुराने यादों को बाँट रहे हैं</a:t>
            </a:r>
            <a:r>
              <a:rPr lang="en-AU" altLang="de-DE" sz="2000" dirty="0">
                <a:solidFill>
                  <a:srgbClr val="333333"/>
                </a:solidFill>
              </a:rPr>
              <a:t>. </a:t>
            </a:r>
            <a:r>
              <a:rPr lang="hi-IN" altLang="de-DE" sz="2000" dirty="0">
                <a:solidFill>
                  <a:srgbClr val="333333"/>
                </a:solidFill>
              </a:rPr>
              <a:t>या यह भी सम्भव है की रमेश ने अभी भी होली के उस कपड़े को पहन रखा है जिस पर रंग के छींटे पड़े हैं</a:t>
            </a:r>
            <a:r>
              <a:rPr lang="en-AU" altLang="de-DE" sz="2000" dirty="0">
                <a:solidFill>
                  <a:srgbClr val="333333"/>
                </a:solidFill>
              </a:rPr>
              <a:t>.</a:t>
            </a:r>
          </a:p>
          <a:p>
            <a:pPr lvl="0" defTabSz="914400" fontAlgn="base"/>
            <a:r>
              <a:rPr lang="en-AU" altLang="de-DE" sz="2000">
                <a:solidFill>
                  <a:srgbClr val="333333"/>
                </a:solidFill>
              </a:rPr>
              <a:t>“</a:t>
            </a:r>
            <a:r>
              <a:rPr lang="hi-IN" altLang="de-DE" sz="2000">
                <a:solidFill>
                  <a:srgbClr val="333333"/>
                </a:solidFill>
              </a:rPr>
              <a:t>हम </a:t>
            </a:r>
            <a:r>
              <a:rPr lang="hi-IN" altLang="de-DE" sz="2000" dirty="0">
                <a:solidFill>
                  <a:srgbClr val="333333"/>
                </a:solidFill>
              </a:rPr>
              <a:t>सभी गलतियाँ </a:t>
            </a:r>
            <a:r>
              <a:rPr lang="hi-IN" altLang="de-DE" sz="2000">
                <a:solidFill>
                  <a:srgbClr val="333333"/>
                </a:solidFill>
              </a:rPr>
              <a:t>करते हैं</a:t>
            </a:r>
            <a:r>
              <a:rPr lang="en-AU" altLang="de-DE" sz="2000">
                <a:solidFill>
                  <a:srgbClr val="333333"/>
                </a:solidFill>
              </a:rPr>
              <a:t>” </a:t>
            </a:r>
            <a:r>
              <a:rPr lang="en-AU" altLang="de-DE" sz="2000" dirty="0">
                <a:solidFill>
                  <a:srgbClr val="333333"/>
                </a:solidFill>
              </a:rPr>
              <a:t>- </a:t>
            </a:r>
            <a:r>
              <a:rPr lang="hi-IN" altLang="de-DE" sz="2000" dirty="0">
                <a:solidFill>
                  <a:srgbClr val="333333"/>
                </a:solidFill>
              </a:rPr>
              <a:t>हमेशा चीजों के विभिन्न पहलुओं पर ध्यान दें</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34</a:t>
            </a:fld>
            <a:endParaRPr lang="de-DE" altLang="de-DE">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0D2BABDD-2EBF-46A9-814C-6197F369AA0F}" type="slidenum">
              <a:rPr lang="de-DE" altLang="de-DE" smtClean="0">
                <a:latin typeface="+mn-lt"/>
              </a:rPr>
              <a:pPr/>
              <a:t>35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8"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277523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688885991"/>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Martin Armbruster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3270</Words>
  <Application>Microsoft Office PowerPoint</Application>
  <PresentationFormat>Benutzerdefiniert</PresentationFormat>
  <Paragraphs>377</Paragraphs>
  <Slides>36</Slides>
  <Notes>36</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36</vt:i4>
      </vt:variant>
    </vt:vector>
  </HeadingPairs>
  <TitlesOfParts>
    <vt:vector size="42" baseType="lpstr">
      <vt:lpstr>Calibri</vt:lpstr>
      <vt:lpstr>Calibri Light</vt:lpstr>
      <vt:lpstr>Arial</vt:lpstr>
      <vt:lpstr>Symbol</vt:lpstr>
      <vt:lpstr>Wingdings</vt:lpstr>
      <vt:lpstr>UKE_PPT-Vorlage_16zu9</vt:lpstr>
      <vt:lpstr>MCT 6 A – समानुभूति जाहिर करना</vt:lpstr>
      <vt:lpstr>जब आप किसी को जानने का प्रयास करते हैं तो सर्वप्रथम कहाँ देखते हैं? एक अच्छे मूल्यांकन के लिए ये संकेत कितने विश्वशनीय होते हैं?</vt:lpstr>
      <vt:lpstr>जब आप किसी को जानने का प्रयास करते हैं तो सर्वप्रथम कहाँ देखते हैं? एक अच्छे मूल्यांकन के लिए ये संकेत कितने विश्वशनीय होते हैं?</vt:lpstr>
      <vt:lpstr>सूचनाओं के अन्य किन स्रोतों का उपयोग किया जा सकता है? वे कितने विश्वशनीय होंगे?</vt:lpstr>
      <vt:lpstr>सूचनाओं के अन्य किन स्रोतों का उपयोग किया जा सकता है? वे कितने विश्वशनीय होंगे?</vt:lpstr>
      <vt:lpstr>कुछ सामाजिक संकेतों के लाभ एवं हानियाँ</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दिखावट तथा वास्तविकता !</vt:lpstr>
      <vt:lpstr>हम लोग यह क्यों कर रहे हैं?</vt:lpstr>
      <vt:lpstr>हम लोग यह क्यों कर रहे हैं?</vt:lpstr>
      <vt:lpstr>समानुभूति का अभाव किस प्रकार से मनोविक्रिती के दौरान ग़लत व्याख्याओं (गलतफहमियों) को विकसित करता है – उदाहरण</vt:lpstr>
      <vt:lpstr>अभ्यास</vt:lpstr>
      <vt:lpstr>अभ्यास</vt:lpstr>
      <vt:lpstr>PowerPoint-Präsentation</vt:lpstr>
      <vt:lpstr>दादी-माँ का जन्मदिन</vt:lpstr>
      <vt:lpstr>चलें देखें!</vt:lpstr>
      <vt:lpstr>PowerPoint-Präsentation</vt:lpstr>
      <vt:lpstr>PowerPoint-Präsentation</vt:lpstr>
      <vt:lpstr>PowerPoint-Präsentation</vt:lpstr>
      <vt:lpstr>वैकल्पिक: विडिओ क्लिप</vt:lpstr>
      <vt:lpstr>PowerPoint-Präsentation</vt:lpstr>
      <vt:lpstr>दैनिक जीवन में इनका लागु किया जाना</vt:lpstr>
      <vt:lpstr>दैनिक जीवन में इनका लागु किया जाना</vt:lpstr>
      <vt:lpstr>दैनिक जीवन में इनका लागु किया जाना</vt:lpstr>
      <vt:lpstr>मनोविकार से इसका क्या सम्बन्ध है?</vt:lpstr>
      <vt:lpstr>ध्यान देने के लिए आपका धन्यवाद!</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250</cp:revision>
  <dcterms:created xsi:type="dcterms:W3CDTF">2004-06-30T16:15:23Z</dcterms:created>
  <dcterms:modified xsi:type="dcterms:W3CDTF">2022-08-29T09:52:33Z</dcterms:modified>
</cp:coreProperties>
</file>