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2" r:id="rId1"/>
  </p:sldMasterIdLst>
  <p:notesMasterIdLst>
    <p:notesMasterId r:id="rId54"/>
  </p:notesMasterIdLst>
  <p:handoutMasterIdLst>
    <p:handoutMasterId r:id="rId55"/>
  </p:handoutMasterIdLst>
  <p:sldIdLst>
    <p:sldId id="586" r:id="rId2"/>
    <p:sldId id="516" r:id="rId3"/>
    <p:sldId id="575" r:id="rId4"/>
    <p:sldId id="574" r:id="rId5"/>
    <p:sldId id="513" r:id="rId6"/>
    <p:sldId id="514" r:id="rId7"/>
    <p:sldId id="568" r:id="rId8"/>
    <p:sldId id="578" r:id="rId9"/>
    <p:sldId id="577" r:id="rId10"/>
    <p:sldId id="576" r:id="rId11"/>
    <p:sldId id="301" r:id="rId12"/>
    <p:sldId id="507" r:id="rId13"/>
    <p:sldId id="510" r:id="rId14"/>
    <p:sldId id="511" r:id="rId15"/>
    <p:sldId id="522" r:id="rId16"/>
    <p:sldId id="581" r:id="rId17"/>
    <p:sldId id="580" r:id="rId18"/>
    <p:sldId id="579" r:id="rId19"/>
    <p:sldId id="541" r:id="rId20"/>
    <p:sldId id="542" r:id="rId21"/>
    <p:sldId id="543" r:id="rId22"/>
    <p:sldId id="544" r:id="rId23"/>
    <p:sldId id="545" r:id="rId24"/>
    <p:sldId id="546" r:id="rId25"/>
    <p:sldId id="547" r:id="rId26"/>
    <p:sldId id="548" r:id="rId27"/>
    <p:sldId id="549" r:id="rId28"/>
    <p:sldId id="550" r:id="rId29"/>
    <p:sldId id="551" r:id="rId30"/>
    <p:sldId id="552" r:id="rId31"/>
    <p:sldId id="553" r:id="rId32"/>
    <p:sldId id="554" r:id="rId33"/>
    <p:sldId id="555" r:id="rId34"/>
    <p:sldId id="556" r:id="rId35"/>
    <p:sldId id="557" r:id="rId36"/>
    <p:sldId id="572" r:id="rId37"/>
    <p:sldId id="558" r:id="rId38"/>
    <p:sldId id="559" r:id="rId39"/>
    <p:sldId id="560" r:id="rId40"/>
    <p:sldId id="561" r:id="rId41"/>
    <p:sldId id="562" r:id="rId42"/>
    <p:sldId id="563" r:id="rId43"/>
    <p:sldId id="564" r:id="rId44"/>
    <p:sldId id="565" r:id="rId45"/>
    <p:sldId id="529" r:id="rId46"/>
    <p:sldId id="583" r:id="rId47"/>
    <p:sldId id="582" r:id="rId48"/>
    <p:sldId id="531" r:id="rId49"/>
    <p:sldId id="585" r:id="rId50"/>
    <p:sldId id="584" r:id="rId51"/>
    <p:sldId id="573" r:id="rId52"/>
    <p:sldId id="532" r:id="rId53"/>
  </p:sldIdLst>
  <p:sldSz cx="12195175" cy="6858000"/>
  <p:notesSz cx="7099300" cy="10234613"/>
  <p:embeddedFontLst>
    <p:embeddedFont>
      <p:font typeface="Calibri" panose="020F0502020204030204" pitchFamily="34" charset="0"/>
      <p:regular r:id="rId56"/>
      <p:bold r:id="rId57"/>
      <p:italic r:id="rId58"/>
      <p:boldItalic r:id="rId59"/>
    </p:embeddedFont>
    <p:embeddedFont>
      <p:font typeface="Calibri Light" panose="020F0302020204030204" pitchFamily="34" charset="0"/>
      <p:regular r:id="rId60"/>
      <p:italic r:id="rId61"/>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8EFE"/>
    <a:srgbClr val="FF0066"/>
    <a:srgbClr val="FFFF00"/>
    <a:srgbClr val="FF0000"/>
    <a:srgbClr val="ADC0CB"/>
    <a:srgbClr val="FFCC99"/>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78" autoAdjust="0"/>
    <p:restoredTop sz="99881" autoAdjust="0"/>
  </p:normalViewPr>
  <p:slideViewPr>
    <p:cSldViewPr>
      <p:cViewPr varScale="1">
        <p:scale>
          <a:sx n="67" d="100"/>
          <a:sy n="67" d="100"/>
        </p:scale>
        <p:origin x="748" y="4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F274063-BD53-46B0-89DC-1DF0E366FCE0}" type="slidenum">
              <a:rPr lang="en-GB" altLang="de-DE"/>
              <a:pPr/>
              <a:t>‹Nr.›</a:t>
            </a:fld>
            <a:endParaRPr lang="en-GB" altLang="de-DE"/>
          </a:p>
        </p:txBody>
      </p:sp>
    </p:spTree>
    <p:extLst>
      <p:ext uri="{BB962C8B-B14F-4D97-AF65-F5344CB8AC3E}">
        <p14:creationId xmlns:p14="http://schemas.microsoft.com/office/powerpoint/2010/main" val="3579017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US"/>
          </a:p>
        </p:txBody>
      </p:sp>
      <p:sp>
        <p:nvSpPr>
          <p:cNvPr id="6963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1821EB9-31ED-4E4E-8D39-E016B40C550C}" type="slidenum">
              <a:rPr lang="en-US" altLang="de-DE"/>
              <a:pPr/>
              <a:t>‹Nr.›</a:t>
            </a:fld>
            <a:endParaRPr lang="en-US" altLang="de-DE"/>
          </a:p>
        </p:txBody>
      </p:sp>
    </p:spTree>
    <p:extLst>
      <p:ext uri="{BB962C8B-B14F-4D97-AF65-F5344CB8AC3E}">
        <p14:creationId xmlns:p14="http://schemas.microsoft.com/office/powerpoint/2010/main" val="17289257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4CDA5B-8505-4DA5-B5B6-AAB9C0AAAA36}" type="slidenum">
              <a:rPr lang="en-US" altLang="de-DE" sz="1300"/>
              <a:pPr eaLnBrk="1" hangingPunct="1">
                <a:spcBef>
                  <a:spcPct val="0"/>
                </a:spcBef>
              </a:pPr>
              <a:t>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623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4CDA5B-8505-4DA5-B5B6-AAB9C0AAAA36}" type="slidenum">
              <a:rPr lang="en-US" altLang="de-DE" sz="1300"/>
              <a:pPr eaLnBrk="1" hangingPunct="1">
                <a:spcBef>
                  <a:spcPct val="0"/>
                </a:spcBef>
              </a:pPr>
              <a:t>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623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4CDA5B-8505-4DA5-B5B6-AAB9C0AAAA36}" type="slidenum">
              <a:rPr lang="en-US" altLang="de-DE" sz="1300"/>
              <a:pPr eaLnBrk="1" hangingPunct="1">
                <a:spcBef>
                  <a:spcPct val="0"/>
                </a:spcBef>
              </a:pPr>
              <a:t>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623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821EB9-31ED-4E4E-8D39-E016B40C550C}" type="slidenum">
              <a:rPr lang="en-US" altLang="de-DE" smtClean="0"/>
              <a:pPr/>
              <a:t>5</a:t>
            </a:fld>
            <a:endParaRPr lang="en-US" altLang="de-DE"/>
          </a:p>
        </p:txBody>
      </p:sp>
    </p:spTree>
    <p:extLst>
      <p:ext uri="{BB962C8B-B14F-4D97-AF65-F5344CB8AC3E}">
        <p14:creationId xmlns:p14="http://schemas.microsoft.com/office/powerpoint/2010/main" val="543414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821EB9-31ED-4E4E-8D39-E016B40C550C}" type="slidenum">
              <a:rPr lang="en-US" altLang="de-DE" smtClean="0"/>
              <a:pPr/>
              <a:t>6</a:t>
            </a:fld>
            <a:endParaRPr lang="en-US" altLang="de-DE"/>
          </a:p>
        </p:txBody>
      </p:sp>
    </p:spTree>
    <p:extLst>
      <p:ext uri="{BB962C8B-B14F-4D97-AF65-F5344CB8AC3E}">
        <p14:creationId xmlns:p14="http://schemas.microsoft.com/office/powerpoint/2010/main" val="2148162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92851C-9C66-45AE-9B63-EF03B026E433}" type="slidenum">
              <a:rPr lang="en-US" altLang="de-DE" sz="1300"/>
              <a:pPr eaLnBrk="1" hangingPunct="1">
                <a:spcBef>
                  <a:spcPct val="0"/>
                </a:spcBef>
              </a:pPr>
              <a:t>7</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913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92851C-9C66-45AE-9B63-EF03B026E433}" type="slidenum">
              <a:rPr lang="en-US" altLang="de-DE" sz="1300"/>
              <a:pPr eaLnBrk="1" hangingPunct="1">
                <a:spcBef>
                  <a:spcPct val="0"/>
                </a:spcBef>
              </a:pPr>
              <a:t>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913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92851C-9C66-45AE-9B63-EF03B026E433}" type="slidenum">
              <a:rPr lang="en-US" altLang="de-DE" sz="1300"/>
              <a:pPr eaLnBrk="1" hangingPunct="1">
                <a:spcBef>
                  <a:spcPct val="0"/>
                </a:spcBef>
              </a:pPr>
              <a:t>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913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92851C-9C66-45AE-9B63-EF03B026E433}" type="slidenum">
              <a:rPr lang="en-US" altLang="de-DE" sz="1300"/>
              <a:pPr eaLnBrk="1" hangingPunct="1">
                <a:spcBef>
                  <a:spcPct val="0"/>
                </a:spcBef>
              </a:pPr>
              <a:t>10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913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F678F4-A767-4CBC-9C34-46125F4BBF4B}" type="slidenum">
              <a:rPr lang="en-US" altLang="de-DE" sz="1300"/>
              <a:pPr eaLnBrk="1" hangingPunct="1">
                <a:spcBef>
                  <a:spcPct val="0"/>
                </a:spcBef>
              </a:pPr>
              <a:t>11</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6449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F1FE70-15C4-45F0-90EC-EAC607CD06E3}" type="slidenum">
              <a:rPr lang="en-US" altLang="de-DE" sz="1300"/>
              <a:pPr eaLnBrk="1" hangingPunct="1">
                <a:spcBef>
                  <a:spcPct val="0"/>
                </a:spcBef>
              </a:pPr>
              <a:t>12</a:t>
            </a:fld>
            <a:endParaRPr lang="en-US" altLang="de-DE" sz="1300"/>
          </a:p>
        </p:txBody>
      </p:sp>
      <p:sp>
        <p:nvSpPr>
          <p:cNvPr id="79875" name="Rectangle 2"/>
          <p:cNvSpPr>
            <a:spLocks noGrp="1" noRot="1" noChangeAspect="1" noChangeArrowheads="1" noTextEdit="1"/>
          </p:cNvSpPr>
          <p:nvPr>
            <p:ph type="sldImg"/>
          </p:nvPr>
        </p:nvSpPr>
        <p:spPr>
          <a:xfrm>
            <a:off x="139700" y="768350"/>
            <a:ext cx="6821488"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685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2B99B0-4A90-4097-A09B-8935DBDF28FE}" type="slidenum">
              <a:rPr lang="en-US" altLang="de-DE" sz="1300"/>
              <a:pPr eaLnBrk="1" hangingPunct="1">
                <a:spcBef>
                  <a:spcPct val="0"/>
                </a:spcBef>
              </a:pPr>
              <a:t>13</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680553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A5C8B3-FEF3-40E4-933D-26A5DB88D0C5}" type="slidenum">
              <a:rPr lang="en-US" altLang="de-DE" sz="1300"/>
              <a:pPr eaLnBrk="1" hangingPunct="1">
                <a:spcBef>
                  <a:spcPct val="0"/>
                </a:spcBef>
              </a:pPr>
              <a:t>14</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4030639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884F5A-357F-4409-9ACF-059E4A1F37F6}" type="slidenum">
              <a:rPr lang="en-US" altLang="de-DE" sz="1300"/>
              <a:pPr eaLnBrk="1" hangingPunct="1">
                <a:spcBef>
                  <a:spcPct val="0"/>
                </a:spcBef>
              </a:pPr>
              <a:t>15</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1855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884F5A-357F-4409-9ACF-059E4A1F37F6}" type="slidenum">
              <a:rPr lang="en-US" altLang="de-DE" sz="1300"/>
              <a:pPr eaLnBrk="1" hangingPunct="1">
                <a:spcBef>
                  <a:spcPct val="0"/>
                </a:spcBef>
              </a:pPr>
              <a:t>16</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1855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884F5A-357F-4409-9ACF-059E4A1F37F6}" type="slidenum">
              <a:rPr lang="en-US" altLang="de-DE" sz="1300"/>
              <a:pPr eaLnBrk="1" hangingPunct="1">
                <a:spcBef>
                  <a:spcPct val="0"/>
                </a:spcBef>
              </a:pPr>
              <a:t>17</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1855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884F5A-357F-4409-9ACF-059E4A1F37F6}" type="slidenum">
              <a:rPr lang="en-US" altLang="de-DE" sz="1300"/>
              <a:pPr eaLnBrk="1" hangingPunct="1">
                <a:spcBef>
                  <a:spcPct val="0"/>
                </a:spcBef>
              </a:pPr>
              <a:t>18</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1855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9F8724-27F4-4903-B82D-2FD5113E797F}"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4263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6347DD-44D5-46FF-AEC3-5393802A1113}"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98297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A6BE0C-467C-41D7-A630-F00206577BDA}"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9677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2D19A0-DADF-4CB5-8E05-2212B9FB071D}"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5696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3C26FF-C091-481F-B5A2-B583FD5A482D}"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6992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821EB9-31ED-4E4E-8D39-E016B40C550C}" type="slidenum">
              <a:rPr lang="en-US" altLang="de-DE" smtClean="0"/>
              <a:pPr/>
              <a:t>24</a:t>
            </a:fld>
            <a:endParaRPr lang="en-US" altLang="de-DE"/>
          </a:p>
        </p:txBody>
      </p:sp>
    </p:spTree>
    <p:extLst>
      <p:ext uri="{BB962C8B-B14F-4D97-AF65-F5344CB8AC3E}">
        <p14:creationId xmlns:p14="http://schemas.microsoft.com/office/powerpoint/2010/main" val="722270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821EB9-31ED-4E4E-8D39-E016B40C550C}" type="slidenum">
              <a:rPr lang="en-US" altLang="de-DE" smtClean="0"/>
              <a:pPr/>
              <a:t>25</a:t>
            </a:fld>
            <a:endParaRPr lang="en-US" altLang="de-DE"/>
          </a:p>
        </p:txBody>
      </p:sp>
    </p:spTree>
    <p:extLst>
      <p:ext uri="{BB962C8B-B14F-4D97-AF65-F5344CB8AC3E}">
        <p14:creationId xmlns:p14="http://schemas.microsoft.com/office/powerpoint/2010/main" val="1724776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821EB9-31ED-4E4E-8D39-E016B40C550C}" type="slidenum">
              <a:rPr lang="en-US" altLang="de-DE" smtClean="0"/>
              <a:pPr/>
              <a:t>26</a:t>
            </a:fld>
            <a:endParaRPr lang="en-US" altLang="de-DE"/>
          </a:p>
        </p:txBody>
      </p:sp>
    </p:spTree>
    <p:extLst>
      <p:ext uri="{BB962C8B-B14F-4D97-AF65-F5344CB8AC3E}">
        <p14:creationId xmlns:p14="http://schemas.microsoft.com/office/powerpoint/2010/main" val="4051160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821EB9-31ED-4E4E-8D39-E016B40C550C}" type="slidenum">
              <a:rPr lang="en-US" altLang="de-DE" smtClean="0"/>
              <a:pPr/>
              <a:t>27</a:t>
            </a:fld>
            <a:endParaRPr lang="en-US" altLang="de-DE"/>
          </a:p>
        </p:txBody>
      </p:sp>
    </p:spTree>
    <p:extLst>
      <p:ext uri="{BB962C8B-B14F-4D97-AF65-F5344CB8AC3E}">
        <p14:creationId xmlns:p14="http://schemas.microsoft.com/office/powerpoint/2010/main" val="30433146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0D0E19-E745-4484-85C2-27121AA66000}"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8268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29FEE8-23EB-4928-91A2-21CF680A923E}"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5881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A75D80-AB26-4816-96F9-CABF1B1B78BA}"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6110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8B7D87-3780-4450-9F40-00EAA5AC6093}"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5627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B95CC6-72E5-4D50-AA9E-367D934F7429}"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71727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21174E-5A4B-45D0-8F69-9FFE44DFEB02}"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9950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B50E5C-6ED7-43C8-8B12-EC1572BDA4BB}"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02008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CA48C7-9ECB-4CD9-B429-4A63814A59B6}"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41363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E7FF35-C87D-4ED1-AE50-0206EF7B798D}"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260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37BE2E-E812-402F-A2BA-58A1CC600607}"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5630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9DC734-582B-42A5-99A3-91C032F38D46}"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9092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09C2-0B4B-48E2-B937-E21F8F15987D}" type="slidenum">
              <a:rPr lang="en-US" altLang="de-DE" sz="1300">
                <a:solidFill>
                  <a:srgbClr val="000000"/>
                </a:solidFill>
              </a:rPr>
              <a:pPr eaLnBrk="1" hangingPunct="1">
                <a:spcBef>
                  <a:spcPct val="0"/>
                </a:spcBef>
              </a:pPr>
              <a:t>40</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07546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450494-156D-4854-8F44-F99D54146BD7}"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1522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00F861-0320-45D8-A78E-88FD2FD8F810}"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03052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D70FC2-A198-4EC2-8F47-EC0A5511FBE2}"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18963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9CAA77-59B1-41E6-B1E4-C944CA6C37AA}"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84206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B18965-A733-46D4-ACCF-7EAD687BCD6E}" type="slidenum">
              <a:rPr lang="en-US" altLang="de-DE" sz="1300"/>
              <a:pPr eaLnBrk="1" hangingPunct="1">
                <a:spcBef>
                  <a:spcPct val="0"/>
                </a:spcBef>
              </a:pPr>
              <a:t>45</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91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B18965-A733-46D4-ACCF-7EAD687BCD6E}" type="slidenum">
              <a:rPr lang="en-US" altLang="de-DE" sz="1300"/>
              <a:pPr eaLnBrk="1" hangingPunct="1">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91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B18965-A733-46D4-ACCF-7EAD687BCD6E}" type="slidenum">
              <a:rPr lang="en-US" altLang="de-DE" sz="1300"/>
              <a:pPr eaLnBrk="1" hangingPunct="1">
                <a:spcBef>
                  <a:spcPct val="0"/>
                </a:spcBef>
              </a:pPr>
              <a:t>47</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91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6E215F-DE7D-4F40-A5E1-28EAC8AF05B3}" type="slidenum">
              <a:rPr lang="en-US" altLang="de-DE" sz="1300"/>
              <a:pPr eaLnBrk="1" hangingPunct="1">
                <a:spcBef>
                  <a:spcPct val="0"/>
                </a:spcBef>
              </a:pPr>
              <a:t>48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49653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6E215F-DE7D-4F40-A5E1-28EAC8AF05B3}" type="slidenum">
              <a:rPr lang="en-US" altLang="de-DE" sz="1300"/>
              <a:pPr eaLnBrk="1" hangingPunct="1">
                <a:spcBef>
                  <a:spcPct val="0"/>
                </a:spcBef>
              </a:pPr>
              <a:t>49</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49653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6E215F-DE7D-4F40-A5E1-28EAC8AF05B3}" type="slidenum">
              <a:rPr lang="en-US" altLang="de-DE" sz="1300"/>
              <a:pPr eaLnBrk="1" hangingPunct="1">
                <a:spcBef>
                  <a:spcPct val="0"/>
                </a:spcBef>
              </a:pPr>
              <a:t>50</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49653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C0E936-9313-424A-8FFC-36DFE5F51EC1}" type="slidenum">
              <a:rPr lang="en-US" altLang="de-DE" sz="1300"/>
              <a:pPr eaLnBrk="1" hangingPunct="1">
                <a:spcBef>
                  <a:spcPct val="0"/>
                </a:spcBef>
              </a:pPr>
              <a:t>52</a:t>
            </a:fld>
            <a:endParaRPr lang="en-US"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984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b="0" dirty="0">
                <a:latin typeface="+mj-lt"/>
                <a:cs typeface="+mn-cs"/>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b="0" dirty="0">
              <a:latin typeface="+mj-lt"/>
              <a:cs typeface="+mn-cs"/>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3 – विश्वासों में परिवर्तन</a:t>
            </a:r>
            <a:endParaRPr lang="de-DE"/>
          </a:p>
        </p:txBody>
      </p:sp>
      <p:sp>
        <p:nvSpPr>
          <p:cNvPr id="4" name="Slide Number Placeholder 3"/>
          <p:cNvSpPr>
            <a:spLocks noGrp="1"/>
          </p:cNvSpPr>
          <p:nvPr>
            <p:ph type="sldNum" sz="quarter" idx="12"/>
          </p:nvPr>
        </p:nvSpPr>
        <p:spPr bwMode="gray"/>
        <p:txBody>
          <a:bodyPr/>
          <a:lstStyle>
            <a:lvl1pPr>
              <a:defRPr b="0"/>
            </a:lvl1pPr>
          </a:lstStyle>
          <a:p>
            <a:fld id="{F3038116-B23A-4FB8-9EDA-A34FFEE7BDB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3 – विश्वासों में परिवर्तन</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7C84686-7766-420E-8532-F0AB15FBC86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3 – विश्वासों में परिवर्तन</a:t>
            </a:r>
            <a:endParaRPr lang="de-DE"/>
          </a:p>
        </p:txBody>
      </p:sp>
      <p:sp>
        <p:nvSpPr>
          <p:cNvPr id="7" name="Slide Number Placeholder 6"/>
          <p:cNvSpPr>
            <a:spLocks noGrp="1"/>
          </p:cNvSpPr>
          <p:nvPr>
            <p:ph type="sldNum" sz="quarter" idx="12"/>
          </p:nvPr>
        </p:nvSpPr>
        <p:spPr bwMode="gray"/>
        <p:txBody>
          <a:bodyPr/>
          <a:lstStyle>
            <a:lvl1pPr>
              <a:defRPr b="0"/>
            </a:lvl1pPr>
          </a:lstStyle>
          <a:p>
            <a:fld id="{E2A2F8AD-81F1-4023-B429-AB99144F529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3 – विश्वासों में परिवर्तन</a:t>
            </a:r>
            <a:endParaRPr lang="de-DE"/>
          </a:p>
        </p:txBody>
      </p:sp>
      <p:sp>
        <p:nvSpPr>
          <p:cNvPr id="7" name="Slide Number Placeholder 6"/>
          <p:cNvSpPr>
            <a:spLocks noGrp="1"/>
          </p:cNvSpPr>
          <p:nvPr>
            <p:ph type="sldNum" sz="quarter" idx="12"/>
          </p:nvPr>
        </p:nvSpPr>
        <p:spPr bwMode="gray"/>
        <p:txBody>
          <a:bodyPr/>
          <a:lstStyle>
            <a:lvl1pPr>
              <a:defRPr b="0"/>
            </a:lvl1pPr>
          </a:lstStyle>
          <a:p>
            <a:fld id="{F3038116-B23A-4FB8-9EDA-A34FFEE7BDB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3 – विश्वासों में परिवर्तन</a:t>
            </a:r>
            <a:endParaRPr lang="de-DE"/>
          </a:p>
        </p:txBody>
      </p:sp>
      <p:sp>
        <p:nvSpPr>
          <p:cNvPr id="7" name="Slide Number Placeholder 6"/>
          <p:cNvSpPr>
            <a:spLocks noGrp="1"/>
          </p:cNvSpPr>
          <p:nvPr>
            <p:ph type="sldNum" sz="quarter" idx="12"/>
          </p:nvPr>
        </p:nvSpPr>
        <p:spPr bwMode="gray"/>
        <p:txBody>
          <a:bodyPr/>
          <a:lstStyle>
            <a:lvl1pPr>
              <a:defRPr b="0"/>
            </a:lvl1pPr>
          </a:lstStyle>
          <a:p>
            <a:fld id="{F3038116-B23A-4FB8-9EDA-A34FFEE7BDB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3 – विश्वासों में परिवर्तन</a:t>
            </a:r>
            <a:endParaRPr lang="de-DE"/>
          </a:p>
        </p:txBody>
      </p:sp>
      <p:sp>
        <p:nvSpPr>
          <p:cNvPr id="5" name="Slide Number Placeholder 4"/>
          <p:cNvSpPr>
            <a:spLocks noGrp="1"/>
          </p:cNvSpPr>
          <p:nvPr>
            <p:ph type="sldNum" sz="quarter" idx="12"/>
          </p:nvPr>
        </p:nvSpPr>
        <p:spPr bwMode="gray"/>
        <p:txBody>
          <a:bodyPr/>
          <a:lstStyle>
            <a:lvl1pPr>
              <a:defRPr b="0"/>
            </a:lvl1pPr>
          </a:lstStyle>
          <a:p>
            <a:fld id="{24C6982F-F05C-4A13-8004-AD93ED45A27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3 – विश्वासों में परिवर्तन</a:t>
            </a:r>
            <a:endParaRPr lang="de-DE"/>
          </a:p>
        </p:txBody>
      </p:sp>
      <p:sp>
        <p:nvSpPr>
          <p:cNvPr id="4" name="Slide Number Placeholder 3"/>
          <p:cNvSpPr>
            <a:spLocks noGrp="1"/>
          </p:cNvSpPr>
          <p:nvPr>
            <p:ph type="sldNum" sz="quarter" idx="12"/>
          </p:nvPr>
        </p:nvSpPr>
        <p:spPr bwMode="gray"/>
        <p:txBody>
          <a:bodyPr/>
          <a:lstStyle>
            <a:lvl1pPr>
              <a:defRPr b="0"/>
            </a:lvl1pPr>
          </a:lstStyle>
          <a:p>
            <a:fld id="{038A9F58-537B-4EA0-80B2-158CC92D94C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3 – विश्वासों में परिवर्तन</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3038116-B23A-4FB8-9EDA-A34FFEE7BDB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2.jpe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2.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4.pn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3.jpeg"/></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hi-IN" altLang="ja-JP" dirty="0">
                <a:latin typeface="+mn-lt"/>
                <a:ea typeface="+mn-ea"/>
                <a:cs typeface="+mn-cs"/>
              </a:rPr>
              <a:t>3</a:t>
            </a:r>
            <a:r>
              <a:rPr lang="en-US" altLang="ja-JP">
                <a:latin typeface="+mn-lt"/>
                <a:ea typeface="+mn-ea"/>
                <a:cs typeface="+mn-cs"/>
              </a:rPr>
              <a:t> </a:t>
            </a:r>
            <a:r>
              <a:rPr lang="en-US" altLang="ja-JP" dirty="0">
                <a:latin typeface="+mn-lt"/>
                <a:ea typeface="+mn-ea"/>
                <a:cs typeface="+mn-cs"/>
              </a:rPr>
              <a:t>A – </a:t>
            </a:r>
            <a:r>
              <a:rPr lang="hi-IN" altLang="ko-KR" dirty="0">
                <a:latin typeface="+mn-lt"/>
                <a:ea typeface="+mn-ea"/>
                <a:cs typeface="+mn-cs"/>
              </a:rPr>
              <a:t>विश्वासों में परिवर्तन</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47879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विश्वासों में परिवर्तन</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i-IN" altLang="de-DE" sz="2400" dirty="0">
                <a:solidFill>
                  <a:srgbClr val="333333"/>
                </a:solidFill>
              </a:rPr>
              <a:t>प्रथम अवधारणा पर टिके रहना मानवीय</a:t>
            </a:r>
            <a:r>
              <a:rPr lang="en-US" altLang="de-DE" sz="2400" dirty="0">
                <a:solidFill>
                  <a:srgbClr val="333333"/>
                </a:solidFill>
              </a:rPr>
              <a:t> </a:t>
            </a:r>
            <a:r>
              <a:rPr lang="hi-IN" altLang="de-DE" sz="2400" dirty="0">
                <a:solidFill>
                  <a:srgbClr val="333333"/>
                </a:solidFill>
              </a:rPr>
              <a:t>प्रवृति है</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solidFill>
                  <a:srgbClr val="333333"/>
                </a:solidFill>
                <a:latin typeface="+mn-lt"/>
              </a:rPr>
              <a:t>* </a:t>
            </a:r>
            <a:r>
              <a:rPr lang="hi-IN" altLang="de-DE" sz="1400" b="0" dirty="0">
                <a:solidFill>
                  <a:srgbClr val="333333"/>
                </a:solidFill>
                <a:latin typeface="+mn-lt"/>
              </a:rPr>
              <a:t>आप वही देखते हैं जो आप देखना चाहते हैं.</a:t>
            </a:r>
            <a:r>
              <a:rPr lang="hi-IN" altLang="de-DE" sz="1400" dirty="0">
                <a:solidFill>
                  <a:srgbClr val="333333"/>
                </a:solidFill>
                <a:latin typeface="+mn-lt"/>
              </a:rPr>
              <a:t> </a:t>
            </a:r>
            <a:endParaRPr lang="de-DE" altLang="de-DE" sz="14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विश्वासों में परिवर्तन</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i-IN" altLang="de-DE" sz="2400" dirty="0">
                <a:solidFill>
                  <a:srgbClr val="333333"/>
                </a:solidFill>
              </a:rPr>
              <a:t>प्रथम अवधारणा पर टिके रहना मानवीय</a:t>
            </a:r>
            <a:r>
              <a:rPr lang="en-US" altLang="de-DE" sz="2400" dirty="0">
                <a:solidFill>
                  <a:srgbClr val="333333"/>
                </a:solidFill>
              </a:rPr>
              <a:t> </a:t>
            </a:r>
            <a:r>
              <a:rPr lang="hi-IN" altLang="de-DE" sz="2400" dirty="0">
                <a:solidFill>
                  <a:srgbClr val="333333"/>
                </a:solidFill>
              </a:rPr>
              <a:t>प्रवृति है</a:t>
            </a:r>
            <a:r>
              <a:rPr lang="de-DE" altLang="de-DE" sz="2400"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कारण - सुस्तता</a:t>
            </a:r>
            <a:r>
              <a:rPr lang="en-US" altLang="de-DE" sz="2400" dirty="0">
                <a:solidFill>
                  <a:srgbClr val="333333"/>
                </a:solidFill>
              </a:rPr>
              <a:t>, “</a:t>
            </a:r>
            <a:r>
              <a:rPr lang="hi-IN" altLang="de-DE" sz="2400" dirty="0">
                <a:solidFill>
                  <a:srgbClr val="333333"/>
                </a:solidFill>
              </a:rPr>
              <a:t>संपुष्टि पूर्वाग्रह” (आप वही देखते हैं जो आप देखना चाहते हैं)</a:t>
            </a:r>
            <a:r>
              <a:rPr lang="en-US" altLang="de-DE" sz="2400" dirty="0">
                <a:solidFill>
                  <a:srgbClr val="333333"/>
                </a:solidFill>
              </a:rPr>
              <a:t>, </a:t>
            </a:r>
            <a:r>
              <a:rPr lang="hi-IN" altLang="de-DE" sz="2400" dirty="0">
                <a:solidFill>
                  <a:srgbClr val="333333"/>
                </a:solidFill>
              </a:rPr>
              <a:t>घमंड इत्यादि</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368927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solidFill>
                  <a:srgbClr val="333333"/>
                </a:solidFill>
                <a:latin typeface="+mn-lt"/>
              </a:rPr>
              <a:t>* </a:t>
            </a:r>
            <a:r>
              <a:rPr lang="hi-IN" altLang="de-DE" sz="1400" b="0" dirty="0">
                <a:solidFill>
                  <a:srgbClr val="333333"/>
                </a:solidFill>
                <a:latin typeface="+mn-lt"/>
              </a:rPr>
              <a:t>आप वही देखते हैं जो आप देखना चाहते हैं.</a:t>
            </a:r>
            <a:r>
              <a:rPr lang="hi-IN" altLang="de-DE" sz="1400" dirty="0">
                <a:solidFill>
                  <a:srgbClr val="333333"/>
                </a:solidFill>
                <a:latin typeface="+mn-lt"/>
              </a:rPr>
              <a:t> </a:t>
            </a:r>
            <a:endParaRPr lang="de-DE" altLang="de-DE" sz="14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विश्वासों में परिवर्तन</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i-IN" altLang="de-DE" sz="2400" dirty="0">
                <a:solidFill>
                  <a:srgbClr val="333333"/>
                </a:solidFill>
              </a:rPr>
              <a:t>प्रथम अवधारणा पर टिके रहना मानवीय</a:t>
            </a:r>
            <a:r>
              <a:rPr lang="en-US" altLang="de-DE" sz="2400" dirty="0">
                <a:solidFill>
                  <a:srgbClr val="333333"/>
                </a:solidFill>
              </a:rPr>
              <a:t> </a:t>
            </a:r>
            <a:r>
              <a:rPr lang="hi-IN" altLang="de-DE" sz="2400" dirty="0">
                <a:solidFill>
                  <a:srgbClr val="333333"/>
                </a:solidFill>
              </a:rPr>
              <a:t>प्रवृति है</a:t>
            </a:r>
            <a:r>
              <a:rPr lang="de-DE" altLang="de-DE" sz="2400"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कारण - सुस्तता</a:t>
            </a:r>
            <a:r>
              <a:rPr lang="en-US" altLang="de-DE" sz="2400" dirty="0">
                <a:solidFill>
                  <a:srgbClr val="333333"/>
                </a:solidFill>
              </a:rPr>
              <a:t>, “</a:t>
            </a:r>
            <a:r>
              <a:rPr lang="hi-IN" altLang="de-DE" sz="2400" dirty="0">
                <a:solidFill>
                  <a:srgbClr val="333333"/>
                </a:solidFill>
              </a:rPr>
              <a:t>संपुष्टि पूर्वाग्रह” (आप वही देखते हैं जो आप देखना चाहते हैं)</a:t>
            </a:r>
            <a:r>
              <a:rPr lang="en-US" altLang="de-DE" sz="2400" dirty="0">
                <a:solidFill>
                  <a:srgbClr val="333333"/>
                </a:solidFill>
              </a:rPr>
              <a:t>, </a:t>
            </a:r>
            <a:r>
              <a:rPr lang="hi-IN" altLang="de-DE" sz="2400" dirty="0">
                <a:solidFill>
                  <a:srgbClr val="333333"/>
                </a:solidFill>
              </a:rPr>
              <a:t>घमंड इत्यादि</a:t>
            </a:r>
            <a:r>
              <a:rPr lang="de-DE" altLang="de-DE" sz="2400" dirty="0">
                <a:solidFill>
                  <a:srgbClr val="333333"/>
                </a:solidFill>
              </a:rPr>
              <a:t>.</a:t>
            </a:r>
          </a:p>
          <a:p>
            <a:pPr marL="342900" lvl="0" indent="-342900" defTabSz="914400" fontAlgn="base">
              <a:buClr>
                <a:srgbClr val="000000"/>
              </a:buClr>
              <a:buFont typeface="WingDings"/>
              <a:buChar char=""/>
            </a:pPr>
            <a:r>
              <a:rPr lang="hi-IN" altLang="de-DE" sz="2400" dirty="0">
                <a:solidFill>
                  <a:srgbClr val="333333"/>
                </a:solidFill>
              </a:rPr>
              <a:t>कठ</a:t>
            </a:r>
            <a:r>
              <a:rPr lang="hi-IN" altLang="de-DE" sz="2400" dirty="0">
                <a:solidFill>
                  <a:srgbClr val="004992"/>
                </a:solidFill>
              </a:rPr>
              <a:t>ि</a:t>
            </a:r>
            <a:r>
              <a:rPr lang="hi-IN" altLang="de-DE" sz="2400" dirty="0">
                <a:solidFill>
                  <a:schemeClr val="tx1"/>
                </a:solidFill>
              </a:rPr>
              <a:t>ना</a:t>
            </a:r>
            <a:r>
              <a:rPr lang="hi-IN" altLang="de-DE" sz="2400" dirty="0">
                <a:solidFill>
                  <a:srgbClr val="333333"/>
                </a:solidFill>
              </a:rPr>
              <a:t>ईयां - त्रुटिपूर्ण निर्णय (उदाहरणतः जातिय पूर्वधार्णाएं) बने रहते</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a:t>
            </a:r>
            <a:r>
              <a:rPr lang="hi-IN" altLang="de-DE" sz="2400" dirty="0">
                <a:solidFill>
                  <a:srgbClr val="333333"/>
                </a:solidFill>
              </a:rPr>
              <a:t> त्रुटिपूर्ण</a:t>
            </a:r>
            <a:r>
              <a:rPr lang="en-US" altLang="de-DE" sz="2400" dirty="0">
                <a:solidFill>
                  <a:srgbClr val="333333"/>
                </a:solidFill>
              </a:rPr>
              <a:t> </a:t>
            </a:r>
            <a:r>
              <a:rPr lang="hi-IN" altLang="de-DE" sz="2400" dirty="0">
                <a:solidFill>
                  <a:srgbClr val="333333"/>
                </a:solidFill>
              </a:rPr>
              <a:t>अतिसामान्यीकरण (“एक को देखा</a:t>
            </a:r>
            <a:r>
              <a:rPr lang="en-US" altLang="de-DE" sz="2400" dirty="0">
                <a:solidFill>
                  <a:srgbClr val="333333"/>
                </a:solidFill>
              </a:rPr>
              <a:t>, </a:t>
            </a:r>
            <a:r>
              <a:rPr lang="hi-IN" altLang="de-DE" sz="2400" dirty="0">
                <a:solidFill>
                  <a:srgbClr val="333333"/>
                </a:solidFill>
              </a:rPr>
              <a:t>सब को देख लिया”)</a:t>
            </a:r>
            <a:r>
              <a:rPr lang="en-US" altLang="de-DE" sz="2400" dirty="0">
                <a:solidFill>
                  <a:srgbClr val="333333"/>
                </a:solidFill>
              </a:rPr>
              <a:t>, </a:t>
            </a:r>
            <a:r>
              <a:rPr lang="hi-IN" altLang="de-DE" sz="2400" dirty="0">
                <a:solidFill>
                  <a:srgbClr val="333333"/>
                </a:solidFill>
              </a:rPr>
              <a:t>किसी</a:t>
            </a:r>
            <a:r>
              <a:rPr lang="en-US" altLang="de-DE" sz="2400" dirty="0">
                <a:solidFill>
                  <a:srgbClr val="333333"/>
                </a:solidFill>
              </a:rPr>
              <a:t> </a:t>
            </a:r>
            <a:r>
              <a:rPr lang="hi-IN" altLang="de-DE" sz="2400" dirty="0">
                <a:solidFill>
                  <a:srgbClr val="333333"/>
                </a:solidFill>
              </a:rPr>
              <a:t>व्यक्ति को दूसरा</a:t>
            </a:r>
            <a:r>
              <a:rPr lang="en-US" altLang="de-DE" sz="2400" dirty="0">
                <a:solidFill>
                  <a:srgbClr val="333333"/>
                </a:solidFill>
              </a:rPr>
              <a:t> </a:t>
            </a:r>
            <a:r>
              <a:rPr lang="hi-IN" altLang="de-DE" sz="2400" dirty="0">
                <a:solidFill>
                  <a:srgbClr val="333333"/>
                </a:solidFill>
              </a:rPr>
              <a:t>मौका नहीं दिया जाता है</a:t>
            </a:r>
            <a:r>
              <a:rPr lang="en-US" altLang="de-DE" sz="2400" dirty="0">
                <a:solidFill>
                  <a:srgbClr val="333333"/>
                </a:solidFill>
              </a:rPr>
              <a:t>, </a:t>
            </a:r>
            <a:r>
              <a:rPr lang="hi-IN" altLang="de-DE" sz="2400" dirty="0">
                <a:solidFill>
                  <a:srgbClr val="333333"/>
                </a:solidFill>
              </a:rPr>
              <a:t>जिसे मौका दिया जाना चाहिए था.</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142679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title"/>
          </p:nvPr>
        </p:nvSpPr>
        <p:spPr>
          <a:noFill/>
        </p:spPr>
        <p:txBody>
          <a:bodyPr/>
          <a:lstStyle/>
          <a:p>
            <a:pPr eaLnBrk="1" hangingPunct="1"/>
            <a:r>
              <a:rPr lang="hi-IN" altLang="de-DE" sz="3600">
                <a:solidFill>
                  <a:schemeClr val="accent1"/>
                </a:solidFill>
                <a:latin typeface="+mn-lt"/>
                <a:ea typeface="+mn-ea"/>
                <a:cs typeface="+mn-cs"/>
              </a:rPr>
              <a:t>ज़ब पूर्वानुमान सही नहीं साबित होते हैं</a:t>
            </a:r>
            <a:endParaRPr lang="de-DE" altLang="de-DE" sz="3600">
              <a:solidFill>
                <a:schemeClr val="accent1"/>
              </a:solidFill>
              <a:latin typeface="+mn-lt"/>
              <a:ea typeface="+mn-ea"/>
              <a:cs typeface="+mn-cs"/>
            </a:endParaRPr>
          </a:p>
        </p:txBody>
      </p:sp>
      <p:sp>
        <p:nvSpPr>
          <p:cNvPr id="20482" name="Rectangle 2"/>
          <p:cNvSpPr>
            <a:spLocks noGrp="1" noChangeArrowheads="1"/>
          </p:cNvSpPr>
          <p:nvPr>
            <p:ph idx="1"/>
          </p:nvPr>
        </p:nvSpPr>
        <p:spPr/>
        <p:txBody>
          <a:bodyPr>
            <a:noAutofit/>
          </a:bodyPr>
          <a:lstStyle/>
          <a:p>
            <a:pPr eaLnBrk="1" hangingPunct="1"/>
            <a:r>
              <a:rPr lang="hi-IN" altLang="de-DE" sz="2400" dirty="0">
                <a:solidFill>
                  <a:srgbClr val="333333"/>
                </a:solidFill>
              </a:rPr>
              <a:t>मैरियन कीच नमक एक</a:t>
            </a:r>
            <a:r>
              <a:rPr lang="en-US" altLang="de-DE" sz="2400" dirty="0">
                <a:solidFill>
                  <a:srgbClr val="333333"/>
                </a:solidFill>
              </a:rPr>
              <a:t> </a:t>
            </a:r>
            <a:r>
              <a:rPr lang="hi-IN" altLang="de-DE" sz="2400" dirty="0">
                <a:solidFill>
                  <a:srgbClr val="333333"/>
                </a:solidFill>
              </a:rPr>
              <a:t>महिला</a:t>
            </a:r>
            <a:r>
              <a:rPr lang="en-US" altLang="de-DE" sz="2400" dirty="0">
                <a:solidFill>
                  <a:srgbClr val="333333"/>
                </a:solidFill>
              </a:rPr>
              <a:t> </a:t>
            </a:r>
            <a:r>
              <a:rPr lang="hi-IN" altLang="de-DE" sz="2400" dirty="0">
                <a:solidFill>
                  <a:srgbClr val="333333"/>
                </a:solidFill>
              </a:rPr>
              <a:t>नें एक बार इस बात की उद्घोषणा की कि उसे बाहरी दुनिया से यह सन्देश मिला है कि २१ दिसम्बर</a:t>
            </a:r>
            <a:r>
              <a:rPr lang="en-US" altLang="de-DE" sz="2400" dirty="0">
                <a:solidFill>
                  <a:srgbClr val="333333"/>
                </a:solidFill>
              </a:rPr>
              <a:t>, </a:t>
            </a:r>
            <a:r>
              <a:rPr lang="hi-IN" altLang="de-DE" sz="2400" dirty="0">
                <a:solidFill>
                  <a:srgbClr val="333333"/>
                </a:solidFill>
              </a:rPr>
              <a:t>१९५४ कि सुबह को पूरी</a:t>
            </a:r>
            <a:r>
              <a:rPr lang="en-US" altLang="de-DE" sz="2400" dirty="0">
                <a:solidFill>
                  <a:srgbClr val="333333"/>
                </a:solidFill>
              </a:rPr>
              <a:t> </a:t>
            </a:r>
            <a:r>
              <a:rPr lang="hi-IN" altLang="de-DE" sz="2400" dirty="0">
                <a:solidFill>
                  <a:srgbClr val="333333"/>
                </a:solidFill>
              </a:rPr>
              <a:t>दुनिया बाढ़ से समाप्त</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r>
              <a:rPr lang="hi-IN" altLang="de-DE" sz="2400" dirty="0">
                <a:solidFill>
                  <a:srgbClr val="333333"/>
                </a:solidFill>
              </a:rPr>
              <a:t>जाएगी. उसने यह भी बताया कि वह तथा उसके अनुयायी इस बाढ़ से बच जायेंगे क्योंकि उन्हें बचाने के लिए एक अन्तरिक्ष यान आएगा. नियत समय पर मैरियन तथा उसके अनुयायी एक जगह पर बैठ गए तथा भविष्यवाणी के सच होने का इंतजार करने लगे. समय पार हो गया</a:t>
            </a:r>
            <a:r>
              <a:rPr lang="en-US" altLang="de-DE" sz="2400" dirty="0">
                <a:solidFill>
                  <a:srgbClr val="333333"/>
                </a:solidFill>
              </a:rPr>
              <a:t>, </a:t>
            </a:r>
            <a:r>
              <a:rPr lang="hi-IN" altLang="de-DE" sz="2400" dirty="0">
                <a:solidFill>
                  <a:srgbClr val="333333"/>
                </a:solidFill>
              </a:rPr>
              <a:t>परन्तु न कोई बाढ़ आया</a:t>
            </a:r>
            <a:r>
              <a:rPr lang="en-US" altLang="de-DE" sz="2400" dirty="0">
                <a:solidFill>
                  <a:srgbClr val="333333"/>
                </a:solidFill>
              </a:rPr>
              <a:t>, </a:t>
            </a:r>
            <a:r>
              <a:rPr lang="hi-IN" altLang="de-DE" sz="2400" dirty="0">
                <a:solidFill>
                  <a:srgbClr val="333333"/>
                </a:solidFill>
              </a:rPr>
              <a:t>न कोई अन्तरिक्ष यान.</a:t>
            </a:r>
            <a:endParaRPr lang="en-US" altLang="de-DE" sz="2400" dirty="0">
              <a:solidFill>
                <a:srgbClr val="333333"/>
              </a:solidFill>
            </a:endParaRPr>
          </a:p>
          <a:p>
            <a:pPr algn="ctr" eaLnBrk="1" hangingPunct="1"/>
            <a:r>
              <a:rPr lang="hi-IN" altLang="de-DE" sz="2400" dirty="0">
                <a:solidFill>
                  <a:srgbClr val="004992"/>
                </a:solidFill>
              </a:rPr>
              <a:t>मैरियन तथा उसके अनुयायियों ने इस परिस्थिति कि क्या व्याख्या कि होगी</a:t>
            </a:r>
            <a:r>
              <a:rPr lang="en-US" altLang="de-DE" sz="2400" dirty="0">
                <a:solidFill>
                  <a:srgbClr val="004992"/>
                </a:solidFill>
              </a:rPr>
              <a:t>?</a:t>
            </a:r>
            <a:endParaRPr lang="hi-IN" altLang="de-DE" sz="2400" dirty="0">
              <a:solidFill>
                <a:srgbClr val="004992"/>
              </a:solidFill>
            </a:endParaRPr>
          </a:p>
          <a:p>
            <a:pPr algn="ctr" eaLnBrk="1" hangingPunct="1"/>
            <a:r>
              <a:rPr lang="hi-IN" altLang="de-DE" sz="2400" dirty="0">
                <a:solidFill>
                  <a:srgbClr val="004992"/>
                </a:solidFill>
              </a:rPr>
              <a:t>क्या उन्होंने अपने विश्वास को छोड़ दिया होगा</a:t>
            </a:r>
            <a:r>
              <a:rPr lang="en-US" altLang="de-DE" sz="2400" dirty="0">
                <a:solidFill>
                  <a:srgbClr val="004992"/>
                </a:solidFill>
              </a:rPr>
              <a:t>?</a:t>
            </a:r>
          </a:p>
          <a:p>
            <a:pPr algn="ctr" eaLnBrk="1" hangingPunct="1"/>
            <a:r>
              <a:rPr lang="hi-IN" altLang="de-DE" sz="2400" dirty="0">
                <a:solidFill>
                  <a:srgbClr val="004992"/>
                </a:solidFill>
              </a:rPr>
              <a:t>आप क्या सोंच रहे हैं</a:t>
            </a:r>
            <a:r>
              <a:rPr lang="en-US" altLang="de-DE" sz="2400" dirty="0">
                <a:solidFill>
                  <a:srgbClr val="004992"/>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3" name="Slide Number Placeholder 2"/>
          <p:cNvSpPr>
            <a:spLocks noGrp="1"/>
          </p:cNvSpPr>
          <p:nvPr>
            <p:ph type="sldNum" sz="quarter" idx="12"/>
          </p:nvPr>
        </p:nvSpPr>
        <p:spPr/>
        <p:txBody>
          <a:bodyPr/>
          <a:lstStyle/>
          <a:p>
            <a:fld id="{038A9F58-537B-4EA0-80B2-158CC92D94C4}" type="slidenum">
              <a:rPr lang="de-DE" altLang="de-DE" smtClean="0">
                <a:latin typeface="+mn-lt"/>
              </a:rPr>
              <a:pPr/>
              <a:t>5</a:t>
            </a:fld>
            <a:endParaRPr lang="de-DE" altLang="de-DE">
              <a:latin typeface="+mn-lt"/>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ज़ब पूर्वानुमान सही नहीं साबित होते हैं</a:t>
            </a:r>
            <a:endParaRPr lang="en-US" sz="3600">
              <a:latin typeface="+mn-lt"/>
              <a:ea typeface="+mn-ea"/>
              <a:cs typeface="+mn-cs"/>
            </a:endParaRPr>
          </a:p>
        </p:txBody>
      </p:sp>
      <p:sp>
        <p:nvSpPr>
          <p:cNvPr id="21506" name="Rectangle 3"/>
          <p:cNvSpPr>
            <a:spLocks noGrp="1" noChangeArrowheads="1"/>
          </p:cNvSpPr>
          <p:nvPr>
            <p:ph idx="1"/>
          </p:nvPr>
        </p:nvSpPr>
        <p:spPr>
          <a:xfrm>
            <a:off x="408955" y="2204864"/>
            <a:ext cx="11340000" cy="4248000"/>
          </a:xfrm>
        </p:spPr>
        <p:txBody>
          <a:bodyPr>
            <a:noAutofit/>
          </a:bodyPr>
          <a:lstStyle/>
          <a:p>
            <a:pPr eaLnBrk="1" hangingPunct="1"/>
            <a:r>
              <a:rPr lang="hi-IN" altLang="de-DE" sz="2400" dirty="0">
                <a:solidFill>
                  <a:srgbClr val="333333"/>
                </a:solidFill>
              </a:rPr>
              <a:t>ज़ब मैरियन को यह समझ में आ गया कि उसकी भविष्यवाणी गलत साबित हुई है तो पहले तो उसे विश्वास ही नहीं हुआ तथा वह रोने लगी. बाद में उसने कहा कि भगवान उससे तथा उसके अनुयायिओं से इतने प्रभावित हुए कि उन्होंने बाढ़ को आने से रोक दिया तथा पूरी दुनियां को माफ़ कर दिया.</a:t>
            </a:r>
            <a:endParaRPr lang="de-DE" altLang="de-DE" sz="2400" dirty="0">
              <a:solidFill>
                <a:srgbClr val="333333"/>
              </a:solidFill>
            </a:endParaRPr>
          </a:p>
          <a:p>
            <a:pPr eaLnBrk="1" hangingPunct="1"/>
            <a:r>
              <a:rPr lang="hi-IN" altLang="de-DE" sz="2400" dirty="0">
                <a:solidFill>
                  <a:srgbClr val="004992"/>
                </a:solidFill>
              </a:rPr>
              <a:t>यह व्याख्या इस बात का उदाहरण है कि ज़ब लोगों के पूर्वानुमान सही नहीं साबित होते हैं तो वे उसे किस तरह से उचित ठहराने का प्रयास करते हैं.</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6</a:t>
            </a:fld>
            <a:endParaRPr lang="de-DE" altLang="de-DE">
              <a:latin typeface="+mn-lt"/>
            </a:endParaRPr>
          </a:p>
        </p:txBody>
      </p:sp>
      <p:sp>
        <p:nvSpPr>
          <p:cNvPr id="21507"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a:solidFill>
                  <a:srgbClr val="333333"/>
                </a:solidFill>
                <a:latin typeface="+mn-lt"/>
              </a:rPr>
              <a:t>* Source: Festinger et al., (1956) </a:t>
            </a:r>
            <a:r>
              <a:rPr lang="de-DE" altLang="de-DE" sz="1200" b="0" i="1">
                <a:solidFill>
                  <a:srgbClr val="333333"/>
                </a:solidFill>
                <a:latin typeface="+mn-lt"/>
              </a:rPr>
              <a:t>When Prophecy Fails</a:t>
            </a:r>
            <a:endParaRPr lang="de-DE" altLang="de-DE" sz="1200" b="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लचीलेपन का अभाव (संकुचित दृष्टिकोण)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7</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240043481"/>
              </p:ext>
            </p:extLst>
          </p:nvPr>
        </p:nvGraphicFramePr>
        <p:xfrm>
          <a:off x="408955" y="2203704"/>
          <a:ext cx="11376001" cy="438912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भाग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उदाहरण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गणित-भूगोल</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hi-IN" altLang="ja-JP"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समाज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i-IN"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आपदाएं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i-IN"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लचीलेपन का अभाव (संकुचित दृष्टिकोण)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466295397"/>
              </p:ext>
            </p:extLst>
          </p:nvPr>
        </p:nvGraphicFramePr>
        <p:xfrm>
          <a:off x="408955" y="2203704"/>
          <a:ext cx="11376001" cy="438912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भाग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उदाहरण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गणित-भूगोल</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i-IN" altLang="ja-JP" sz="2400" b="0" i="0" u="none" strike="noStrike" cap="none" normalizeH="0" baseline="0" dirty="0">
                          <a:ln>
                            <a:noFill/>
                          </a:ln>
                          <a:solidFill>
                            <a:srgbClr val="333333"/>
                          </a:solidFill>
                          <a:effectLst/>
                          <a:latin typeface="+mn-lt"/>
                          <a:ea typeface="+mn-ea"/>
                          <a:cs typeface="+mn-cs"/>
                        </a:rPr>
                        <a:t>दुनिया चौरस है! इस सिधान्त को मध्य काल में भी अधिकतर वैज्ञानिकों ने नकार दिया था. परन्तु बीसवीं सदी </a:t>
                      </a:r>
                      <a:r>
                        <a:rPr kumimoji="0" lang="hi-IN" altLang="ja-JP" sz="2400" b="0" i="0" u="none" strike="noStrike" cap="none" normalizeH="0" baseline="0">
                          <a:ln>
                            <a:noFill/>
                          </a:ln>
                          <a:solidFill>
                            <a:srgbClr val="333333"/>
                          </a:solidFill>
                          <a:effectLst/>
                          <a:latin typeface="+mn-lt"/>
                          <a:ea typeface="+mn-ea"/>
                          <a:cs typeface="+mn-cs"/>
                        </a:rPr>
                        <a:t>तक “चौरस पृथ्वी समाज” </a:t>
                      </a:r>
                      <a:r>
                        <a:rPr kumimoji="0" lang="hi-IN" altLang="ja-JP" sz="2400" b="0" i="0" u="none" strike="noStrike" cap="none" normalizeH="0" baseline="0" dirty="0">
                          <a:ln>
                            <a:noFill/>
                          </a:ln>
                          <a:solidFill>
                            <a:srgbClr val="333333"/>
                          </a:solidFill>
                          <a:effectLst/>
                          <a:latin typeface="+mn-lt"/>
                          <a:ea typeface="+mn-ea"/>
                          <a:cs typeface="+mn-cs"/>
                        </a:rPr>
                        <a:t>अपने इस गलत विश्वास पर टिका रहा तथा अन्तरिक्ष से लिए गए पृथ्वी के चित्रों को, जिसमें पृथ्वी गोल दिखती है, एक षड्यंत्र मानता रहा.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समाज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i-IN"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आपदाएं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i-IN"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97074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लचीलेपन का अभाव (संकुचित दृष्टिकोण)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651073323"/>
              </p:ext>
            </p:extLst>
          </p:nvPr>
        </p:nvGraphicFramePr>
        <p:xfrm>
          <a:off x="408955" y="2203704"/>
          <a:ext cx="11376001" cy="438912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भाग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उदाहरण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गणित-भूगोल</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i-IN" altLang="ja-JP" sz="2400" b="0" i="0" u="none" strike="noStrike" cap="none" normalizeH="0" baseline="0" dirty="0">
                          <a:ln>
                            <a:noFill/>
                          </a:ln>
                          <a:solidFill>
                            <a:srgbClr val="333333"/>
                          </a:solidFill>
                          <a:effectLst/>
                          <a:latin typeface="+mn-lt"/>
                          <a:ea typeface="+mn-ea"/>
                          <a:cs typeface="+mn-cs"/>
                        </a:rPr>
                        <a:t>दुनिया चौरस है! इस सिधान्त को मध्य काल में भी अधिकतर वैज्ञानिकों ने नकार दिया था. परन्तु बीसवीं सदी </a:t>
                      </a:r>
                      <a:r>
                        <a:rPr kumimoji="0" lang="hi-IN" altLang="ja-JP" sz="2400" b="0" i="0" u="none" strike="noStrike" cap="none" normalizeH="0" baseline="0">
                          <a:ln>
                            <a:noFill/>
                          </a:ln>
                          <a:solidFill>
                            <a:srgbClr val="333333"/>
                          </a:solidFill>
                          <a:effectLst/>
                          <a:latin typeface="+mn-lt"/>
                          <a:ea typeface="+mn-ea"/>
                          <a:cs typeface="+mn-cs"/>
                        </a:rPr>
                        <a:t>तक “चौरस पृथ्वी समाज” </a:t>
                      </a:r>
                      <a:r>
                        <a:rPr kumimoji="0" lang="hi-IN" altLang="ja-JP" sz="2400" b="0" i="0" u="none" strike="noStrike" cap="none" normalizeH="0" baseline="0" dirty="0">
                          <a:ln>
                            <a:noFill/>
                          </a:ln>
                          <a:solidFill>
                            <a:srgbClr val="333333"/>
                          </a:solidFill>
                          <a:effectLst/>
                          <a:latin typeface="+mn-lt"/>
                          <a:ea typeface="+mn-ea"/>
                          <a:cs typeface="+mn-cs"/>
                        </a:rPr>
                        <a:t>अपने इस गलत विश्वास पर टिका रहा तथा अन्तरिक्ष से लिए गए पृथ्वी के चित्रों को, जिसमें पृथ्वी गोल दिखती है, एक षड्यंत्र मानता रहा.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समाज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hi-IN" sz="2400" b="0" i="0" u="none" strike="noStrike" cap="none" normalizeH="0" baseline="0" dirty="0">
                          <a:ln>
                            <a:noFill/>
                          </a:ln>
                          <a:solidFill>
                            <a:srgbClr val="333333"/>
                          </a:solidFill>
                          <a:effectLst/>
                          <a:latin typeface="+mn-lt"/>
                          <a:ea typeface="+mn-ea"/>
                          <a:cs typeface="+mn-cs"/>
                        </a:rPr>
                        <a:t>किसी गंदे शाषण तंत्र को उसके दुराचारों को जानते हुए भी महिमा मंडित करना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आपदाएं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hi-IN"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3989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लचीलेपन का अभाव (संकुचित दृष्टिकोण)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332884360"/>
              </p:ext>
            </p:extLst>
          </p:nvPr>
        </p:nvGraphicFramePr>
        <p:xfrm>
          <a:off x="408955" y="2203704"/>
          <a:ext cx="11376001" cy="438912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भाग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उदाहरण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गणित-भूगोल</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i-IN" altLang="ja-JP" sz="2400" b="0" i="0" u="none" strike="noStrike" cap="none" normalizeH="0" baseline="0" dirty="0">
                          <a:ln>
                            <a:noFill/>
                          </a:ln>
                          <a:solidFill>
                            <a:srgbClr val="333333"/>
                          </a:solidFill>
                          <a:effectLst/>
                          <a:latin typeface="+mn-lt"/>
                          <a:ea typeface="+mn-ea"/>
                          <a:cs typeface="+mn-cs"/>
                        </a:rPr>
                        <a:t>दुनिया चौरस है! इस सिधान्त को मध्य काल में भी अधिकतर वैज्ञानिकों ने नकार दिया था. परन्तु बीसवीं सदी </a:t>
                      </a:r>
                      <a:r>
                        <a:rPr kumimoji="0" lang="hi-IN" altLang="ja-JP" sz="2400" b="0" i="0" u="none" strike="noStrike" cap="none" normalizeH="0" baseline="0">
                          <a:ln>
                            <a:noFill/>
                          </a:ln>
                          <a:solidFill>
                            <a:srgbClr val="333333"/>
                          </a:solidFill>
                          <a:effectLst/>
                          <a:latin typeface="+mn-lt"/>
                          <a:ea typeface="+mn-ea"/>
                          <a:cs typeface="+mn-cs"/>
                        </a:rPr>
                        <a:t>तक “चौरस पृथ्वी समाज” </a:t>
                      </a:r>
                      <a:r>
                        <a:rPr kumimoji="0" lang="hi-IN" altLang="ja-JP" sz="2400" b="0" i="0" u="none" strike="noStrike" cap="none" normalizeH="0" baseline="0" dirty="0">
                          <a:ln>
                            <a:noFill/>
                          </a:ln>
                          <a:solidFill>
                            <a:srgbClr val="333333"/>
                          </a:solidFill>
                          <a:effectLst/>
                          <a:latin typeface="+mn-lt"/>
                          <a:ea typeface="+mn-ea"/>
                          <a:cs typeface="+mn-cs"/>
                        </a:rPr>
                        <a:t>अपने इस गलत विश्वास पर टिका रहा तथा अन्तरिक्ष से लिए गए पृथ्वी के चित्रों को, जिसमें पृथ्वी गोल दिखती है, एक षड्यंत्र मानता रहा.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समाज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hi-IN" sz="2400" b="0" i="0" u="none" strike="noStrike" cap="none" normalizeH="0" baseline="0" dirty="0">
                          <a:ln>
                            <a:noFill/>
                          </a:ln>
                          <a:solidFill>
                            <a:srgbClr val="333333"/>
                          </a:solidFill>
                          <a:effectLst/>
                          <a:latin typeface="+mn-lt"/>
                          <a:ea typeface="+mn-ea"/>
                          <a:cs typeface="+mn-cs"/>
                        </a:rPr>
                        <a:t>किसी गंदे शाषण तंत्र को उसके दुराचारों को जानते हुए भी महिमा मंडित करना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आपदाएं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hi-IN" sz="2400" b="0" i="0" u="none" strike="noStrike" cap="none" normalizeH="0" baseline="0" dirty="0">
                          <a:ln>
                            <a:noFill/>
                          </a:ln>
                          <a:solidFill>
                            <a:srgbClr val="333333"/>
                          </a:solidFill>
                          <a:effectLst/>
                          <a:latin typeface="+mn-lt"/>
                          <a:ea typeface="+mn-ea"/>
                          <a:cs typeface="+mn-cs"/>
                        </a:rPr>
                        <a:t>चेतावनियों को नज़रंदाज़ करना, अक्सर बचे जा सकने वाले दुर्घटनाओं का कारण बनते हैं (सूनामी में अनेक लोग सिर्फ इस कारण मारे जाते हैं कि वे चेतावनियों को नज़रंदाज़ करते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00243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 यह बताते हैं कि मनोविकार से ग्रसित अनेक लोग </a:t>
            </a:r>
            <a:r>
              <a:rPr lang="de-DE" altLang="de-DE" sz="2400" dirty="0">
                <a:solidFill>
                  <a:srgbClr val="333333"/>
                </a:solidFill>
              </a:rPr>
              <a:t>(</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 अपने विश्वासों के विरूद्ध प्रमाण होते हुए भी उन पर अड़े रहते हैं.</a:t>
            </a:r>
          </a:p>
          <a:p>
            <a:pPr lvl="0" defTabSz="914400" fontAlgn="base"/>
            <a:r>
              <a:rPr lang="hi-IN" altLang="de-DE" sz="2400" dirty="0">
                <a:solidFill>
                  <a:srgbClr val="004992"/>
                </a:solidFill>
              </a:rPr>
              <a:t>यह अंतर्वैयक्तिक समस्याओं को ज़न्म दे सकता है तथा एक स्वस्थ एवं वास्तविकता पर आधारित दृष्टिकोण के विकास में बाधा उत्पन्न करता है.</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3" name="Slide Number Placeholder 2"/>
          <p:cNvSpPr>
            <a:spLocks noGrp="1"/>
          </p:cNvSpPr>
          <p:nvPr>
            <p:ph type="sldNum" sz="quarter" idx="12"/>
          </p:nvPr>
        </p:nvSpPr>
        <p:spPr/>
        <p:txBody>
          <a:bodyPr/>
          <a:lstStyle/>
          <a:p>
            <a:fld id="{E7C84686-7766-420E-8532-F0AB15FBC86D}" type="slidenum">
              <a:rPr lang="de-DE" altLang="de-DE" smtClean="0">
                <a:latin typeface="+mn-lt"/>
              </a:rPr>
              <a:pPr/>
              <a:t>11</a:t>
            </a:fld>
            <a:endParaRPr lang="de-DE" altLang="de-DE">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a:solidFill>
                  <a:srgbClr val="004992"/>
                </a:solidFill>
                <a:latin typeface="+mn-lt"/>
                <a:ea typeface="+mn-ea"/>
                <a:cs typeface="+mn-cs"/>
              </a:rPr>
              <a:t>अत्यंत सख्ती से पकडे या बनाये हुए मत या विश्वास किस प्रकार से मनोविकार के दौरान गलत व्याख्याओं को ज़न्म देते हैं - उदाहरण</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अपने दोस्तों या रिश्तेदारों से किसी विषय पर विचार-विमर्श करने से कतराना</a:t>
            </a:r>
            <a:r>
              <a:rPr lang="en-US" altLang="de-DE" sz="2400" dirty="0">
                <a:solidFill>
                  <a:srgbClr val="333333"/>
                </a:solidFill>
              </a:rPr>
              <a:t>,</a:t>
            </a:r>
            <a:r>
              <a:rPr lang="hi-IN" altLang="de-DE" sz="2400" dirty="0">
                <a:solidFill>
                  <a:srgbClr val="333333"/>
                </a:solidFill>
              </a:rPr>
              <a:t> क्योंकि आपको मतभिन्नता होने का डर है तथा आप अब किसी पर विश्वास नहीं कर पाते हैं.</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जो लोग आपके मतों से अलग मत रखते हैं</a:t>
            </a:r>
            <a:r>
              <a:rPr lang="en-US" altLang="de-DE" sz="2400" dirty="0">
                <a:solidFill>
                  <a:srgbClr val="333333"/>
                </a:solidFill>
              </a:rPr>
              <a:t>, </a:t>
            </a:r>
            <a:r>
              <a:rPr lang="hi-IN" altLang="de-DE" sz="2400" dirty="0">
                <a:solidFill>
                  <a:srgbClr val="333333"/>
                </a:solidFill>
              </a:rPr>
              <a:t>आप उन्हें अपना दुश्मन समझते हैं.</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सूचनाएं किसी एक ही श्रोत से प्राप्त कर उन्हें पूर्णतः विश्वासी सूचना मान लिया जाता है.</a:t>
            </a:r>
          </a:p>
          <a:p>
            <a:pPr lvl="0" algn="ctr" defTabSz="914377"/>
            <a:r>
              <a:rPr lang="hi-IN" altLang="de-DE" sz="2400" dirty="0">
                <a:solidFill>
                  <a:srgbClr val="004992"/>
                </a:solidFill>
              </a:rPr>
              <a:t>क्या आपमें से कोई किसी व्यक्तिगत अनुभव को साझा कर सकता है?</a:t>
            </a:r>
            <a:endParaRPr lang="en-US" sz="2400" dirty="0"/>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3" name="Slide Number Placeholder 2"/>
          <p:cNvSpPr>
            <a:spLocks noGrp="1"/>
          </p:cNvSpPr>
          <p:nvPr>
            <p:ph type="sldNum" sz="quarter" idx="12"/>
          </p:nvPr>
        </p:nvSpPr>
        <p:spPr/>
        <p:txBody>
          <a:bodyPr/>
          <a:lstStyle/>
          <a:p>
            <a:fld id="{E7C84686-7766-420E-8532-F0AB15FBC86D}" type="slidenum">
              <a:rPr lang="de-DE" altLang="de-DE" smtClean="0">
                <a:latin typeface="+mn-lt"/>
              </a: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नीचे दिखाए गए चित्र एक खास समूह के हैं. वह कौन सा समूह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3" name="Slide Number Placeholder 2"/>
          <p:cNvSpPr>
            <a:spLocks noGrp="1"/>
          </p:cNvSpPr>
          <p:nvPr>
            <p:ph type="sldNum" sz="quarter" idx="12"/>
          </p:nvPr>
        </p:nvSpPr>
        <p:spPr/>
        <p:txBody>
          <a:bodyPr/>
          <a:lstStyle/>
          <a:p>
            <a:fld id="{E7C84686-7766-420E-8532-F0AB15FBC86D}" type="slidenum">
              <a:rPr lang="de-DE" altLang="de-DE" smtClean="0">
                <a:latin typeface="+mn-lt"/>
              </a:rPr>
              <a:pPr/>
              <a:t>13</a:t>
            </a:fld>
            <a:endParaRPr lang="de-DE" altLang="de-DE">
              <a:latin typeface="+mn-lt"/>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hi-IN" sz="2400">
                <a:solidFill>
                  <a:srgbClr val="333333"/>
                </a:solidFill>
              </a:rPr>
              <a:t>अगर आप समूह के बारे में आश्वस्त हैं तो अपना ज़वाब दें.</a:t>
            </a:r>
          </a:p>
          <a:p>
            <a:pPr algn="ctr" fontAlgn="auto">
              <a:lnSpc>
                <a:spcPct val="100000"/>
              </a:lnSpc>
              <a:spcBef>
                <a:spcPts val="1200"/>
              </a:spcBef>
              <a:buClr>
                <a:srgbClr val="333333"/>
              </a:buClr>
            </a:pPr>
            <a:r>
              <a:rPr lang="hi-IN" sz="2400">
                <a:solidFill>
                  <a:srgbClr val="333333"/>
                </a:solidFill>
              </a:rPr>
              <a:t>आपको प्रतिपुष्टि (फीडबैक) मिलेगा (“हाँ” या “ना”)</a:t>
            </a:r>
          </a:p>
          <a:p>
            <a:pPr algn="ctr" fontAlgn="auto">
              <a:lnSpc>
                <a:spcPct val="100000"/>
              </a:lnSpc>
              <a:spcBef>
                <a:spcPts val="1200"/>
              </a:spcBef>
              <a:buClr>
                <a:srgbClr val="333333"/>
              </a:buClr>
            </a:pPr>
            <a:r>
              <a:rPr lang="hi-IN" sz="2400">
                <a:solidFill>
                  <a:srgbClr val="333333"/>
                </a:solidFill>
              </a:rPr>
              <a:t>अपनी मान्यता को जांचने के लिए क्रम में अन्य चीजों का सुझाव दें.</a:t>
            </a:r>
            <a:endParaRPr lang="en-US" sz="2400" dirty="0">
              <a:solidFill>
                <a:srgbClr val="33333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वर्ग: प्राणी!</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3" name="Slide Number Placeholder 2"/>
          <p:cNvSpPr>
            <a:spLocks noGrp="1"/>
          </p:cNvSpPr>
          <p:nvPr>
            <p:ph type="sldNum" sz="quarter" idx="12"/>
          </p:nvPr>
        </p:nvSpPr>
        <p:spPr/>
        <p:txBody>
          <a:bodyPr/>
          <a:lstStyle/>
          <a:p>
            <a:fld id="{E7C84686-7766-420E-8532-F0AB15FBC86D}" type="slidenum">
              <a:rPr lang="de-DE" altLang="de-DE" smtClean="0">
                <a:latin typeface="+mn-lt"/>
              </a:rPr>
              <a:pPr/>
              <a:t>14</a:t>
            </a:fld>
            <a:endParaRPr lang="de-DE" altLang="de-DE">
              <a:latin typeface="+mn-lt"/>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861048"/>
            <a:ext cx="11340000" cy="258133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hi-IN" b="1" dirty="0">
                <a:solidFill>
                  <a:srgbClr val="333333"/>
                </a:solidFill>
              </a:rPr>
              <a:t>सामान्य त्रुटी: </a:t>
            </a:r>
            <a:r>
              <a:rPr lang="hi-IN" dirty="0">
                <a:solidFill>
                  <a:srgbClr val="333333"/>
                </a:solidFill>
              </a:rPr>
              <a:t>अधिकतर लोग अपनी मान्यता को सहयोग करने वाले सूचनाओं को हे सिर्फ खोजते हैं (“संपुष्टि पूर्वाग्रह” </a:t>
            </a:r>
            <a:r>
              <a:rPr lang="en-US" dirty="0">
                <a:solidFill>
                  <a:srgbClr val="333333"/>
                </a:solidFill>
              </a:rPr>
              <a:t>Confirmation bias </a:t>
            </a:r>
            <a:r>
              <a:rPr lang="hi-IN" dirty="0">
                <a:solidFill>
                  <a:srgbClr val="333333"/>
                </a:solidFill>
              </a:rPr>
              <a:t>के कारण). यहाँ पर “फूल” सही वर्ग प्रतीत होता है.</a:t>
            </a:r>
            <a:r>
              <a:rPr lang="en-US" dirty="0">
                <a:solidFill>
                  <a:srgbClr val="333333"/>
                </a:solidFill>
              </a:rPr>
              <a:t> </a:t>
            </a:r>
            <a:r>
              <a:rPr lang="hi-IN" dirty="0">
                <a:solidFill>
                  <a:srgbClr val="333333"/>
                </a:solidFill>
              </a:rPr>
              <a:t>अक्सर किसी और विचार या विकल्प पर ध्यान नहीं दिया जाता है.</a:t>
            </a:r>
          </a:p>
          <a:p>
            <a:pPr fontAlgn="auto">
              <a:lnSpc>
                <a:spcPct val="100000"/>
              </a:lnSpc>
              <a:spcBef>
                <a:spcPts val="1200"/>
              </a:spcBef>
              <a:defRPr/>
            </a:pPr>
            <a:r>
              <a:rPr lang="hi-IN" dirty="0">
                <a:solidFill>
                  <a:srgbClr val="333333"/>
                </a:solidFill>
              </a:rPr>
              <a:t>दैनिक जीवन से उदाहरण</a:t>
            </a:r>
          </a:p>
          <a:p>
            <a:pPr marL="285750" indent="-285750" fontAlgn="auto">
              <a:lnSpc>
                <a:spcPct val="100000"/>
              </a:lnSpc>
              <a:spcBef>
                <a:spcPts val="1200"/>
              </a:spcBef>
              <a:buClr>
                <a:srgbClr val="333333"/>
              </a:buClr>
              <a:buFont typeface="WingDings"/>
              <a:buChar char=""/>
              <a:defRPr/>
            </a:pPr>
            <a:r>
              <a:rPr lang="hi-IN" dirty="0">
                <a:solidFill>
                  <a:srgbClr val="333333"/>
                </a:solidFill>
              </a:rPr>
              <a:t>समाचार पत्र मैं लोग सिर्फ अपने मत से मिलते जुलते समाचारों एवं मंतव्यों को पढना चाहते हैं.</a:t>
            </a:r>
          </a:p>
          <a:p>
            <a:pPr marL="285750" indent="-285750" fontAlgn="auto">
              <a:lnSpc>
                <a:spcPct val="100000"/>
              </a:lnSpc>
              <a:spcBef>
                <a:spcPts val="1200"/>
              </a:spcBef>
              <a:buClr>
                <a:srgbClr val="333333"/>
              </a:buClr>
              <a:buFont typeface="WingDings"/>
              <a:buChar char=""/>
              <a:defRPr/>
            </a:pPr>
            <a:r>
              <a:rPr lang="hi-IN" dirty="0">
                <a:solidFill>
                  <a:srgbClr val="333333"/>
                </a:solidFill>
              </a:rPr>
              <a:t>प्रायः लोग वैसे लोगों से जो उनके मतों से अलग मत रखते हैं, विचार-विमर्श करने के स्थान पर बचने का प्रयास करते हैं. </a:t>
            </a:r>
          </a:p>
          <a:p>
            <a:pPr fontAlgn="auto">
              <a:lnSpc>
                <a:spcPct val="100000"/>
              </a:lnSpc>
              <a:spcBef>
                <a:spcPts val="1200"/>
              </a:spcBef>
              <a:defRPr/>
            </a:pPr>
            <a:r>
              <a:rPr lang="hi-IN" dirty="0">
                <a:solidFill>
                  <a:srgbClr val="004992"/>
                </a:solidFill>
              </a:rPr>
              <a:t>इससे पक्षपाती तथा त्रुटिपूर्ण निर्णयों के सामने आने की ज्यादा सम्भावना होती है. </a:t>
            </a:r>
            <a:endParaRPr lang="de-DE" dirty="0">
              <a:solidFill>
                <a:srgbClr val="004992"/>
              </a:solidFill>
            </a:endParaRPr>
          </a:p>
        </p:txBody>
      </p:sp>
      <p:sp>
        <p:nvSpPr>
          <p:cNvPr id="27"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hi-IN" altLang="de-DE" sz="1800" b="0">
                <a:solidFill>
                  <a:srgbClr val="333333"/>
                </a:solidFill>
                <a:latin typeface="+mn-lt"/>
                <a:ea typeface="+mn-ea"/>
              </a:rPr>
              <a:t>अन्य विकल्प</a:t>
            </a:r>
            <a:endParaRPr lang="de-DE" altLang="de-DE" sz="1800" b="0" dirty="0">
              <a:solidFill>
                <a:srgbClr val="333333"/>
              </a:solidFill>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किसी परिदृश्य को दिखलाने वाले तीन चित्रों को दिखलाया जायगा. </a:t>
            </a:r>
            <a:r>
              <a:rPr lang="hi-IN" altLang="de-DE" sz="2400" dirty="0">
                <a:solidFill>
                  <a:srgbClr val="333333"/>
                </a:solidFill>
              </a:rPr>
              <a:t>साथ ही इसके अलग-अलग व्याख्या भी प्रस्तुत किये </a:t>
            </a:r>
            <a:r>
              <a:rPr lang="hi-IN" altLang="de-DE" sz="2400">
                <a:solidFill>
                  <a:srgbClr val="333333"/>
                </a:solidFill>
              </a:rPr>
              <a:t>जायेंगे.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15</a:t>
            </a:fld>
            <a:endParaRPr lang="de-DE" altLang="de-DE">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किसी परिदृश्य को दिखलाने वाले तीन चित्रों को दिखलाया जायगा. </a:t>
            </a:r>
            <a:r>
              <a:rPr lang="hi-IN" altLang="de-DE" sz="2400" dirty="0">
                <a:solidFill>
                  <a:srgbClr val="333333"/>
                </a:solidFill>
              </a:rPr>
              <a:t>साथ ही इसके अलग-अलग व्याख्या भी प्रस्तुत किये जायेंगे.</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चित्रों को उलटे क्रम में दिखलाया गया है. अर्थात सबसे अंतिम घटना को सबसे पहले दिखलाया गया </a:t>
            </a:r>
            <a:r>
              <a:rPr lang="hi-IN" altLang="de-DE" sz="2400">
                <a:solidFill>
                  <a:srgbClr val="333333"/>
                </a:solidFill>
              </a:rPr>
              <a:t>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16</a:t>
            </a:fld>
            <a:endParaRPr lang="de-DE" altLang="de-DE">
              <a:latin typeface="+mn-lt"/>
            </a:endParaRPr>
          </a:p>
        </p:txBody>
      </p:sp>
    </p:spTree>
    <p:extLst>
      <p:ext uri="{BB962C8B-B14F-4D97-AF65-F5344CB8AC3E}">
        <p14:creationId xmlns:p14="http://schemas.microsoft.com/office/powerpoint/2010/main" val="3185328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किसी परिदृश्य को दिखलाने वाले तीन चित्रों को दिखलाया जायगा. साथ ही इसके अलग-अलग व्याख्या भी प्रस्तुत किये जायेंगे.</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चित्रों को उलटे क्रम में दिखलाया गया है. अर्थात सबसे अंतिम घटना को सबसे पहले दिखलाया गया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ज़ब एक चित्र को दिखलाया जायगा तो आपसे हरेक व्याख्या के सम्भावना को मूल्यांकित करने के लिए कहा जायगा. परिदृश्य के प्रत्येक</a:t>
            </a:r>
            <a:r>
              <a:rPr lang="en-US" altLang="de-DE" sz="2400" dirty="0">
                <a:solidFill>
                  <a:srgbClr val="333333"/>
                </a:solidFill>
              </a:rPr>
              <a:t> </a:t>
            </a:r>
            <a:r>
              <a:rPr lang="hi-IN" altLang="de-DE" sz="2400" dirty="0">
                <a:solidFill>
                  <a:srgbClr val="333333"/>
                </a:solidFill>
              </a:rPr>
              <a:t>नए</a:t>
            </a:r>
            <a:r>
              <a:rPr lang="en-US" altLang="de-DE" sz="2400" dirty="0">
                <a:solidFill>
                  <a:srgbClr val="333333"/>
                </a:solidFill>
              </a:rPr>
              <a:t> </a:t>
            </a:r>
            <a:r>
              <a:rPr lang="hi-IN" altLang="de-DE" sz="2400" dirty="0">
                <a:solidFill>
                  <a:srgbClr val="333333"/>
                </a:solidFill>
              </a:rPr>
              <a:t>चित्र को दिखलाये</a:t>
            </a:r>
            <a:r>
              <a:rPr lang="en-US" altLang="de-DE" sz="2400" dirty="0">
                <a:solidFill>
                  <a:srgbClr val="333333"/>
                </a:solidFill>
              </a:rPr>
              <a:t> </a:t>
            </a:r>
            <a:r>
              <a:rPr lang="hi-IN" altLang="de-DE" sz="2400" dirty="0">
                <a:solidFill>
                  <a:srgbClr val="333333"/>
                </a:solidFill>
              </a:rPr>
              <a:t>जाने</a:t>
            </a:r>
            <a:r>
              <a:rPr lang="en-US" altLang="de-DE" sz="2400" dirty="0">
                <a:solidFill>
                  <a:srgbClr val="333333"/>
                </a:solidFill>
              </a:rPr>
              <a:t> </a:t>
            </a:r>
            <a:r>
              <a:rPr lang="hi-IN" altLang="de-DE" sz="2400" dirty="0">
                <a:solidFill>
                  <a:srgbClr val="333333"/>
                </a:solidFill>
              </a:rPr>
              <a:t>के बाद</a:t>
            </a:r>
            <a:r>
              <a:rPr lang="en-US" altLang="de-DE" sz="2400" dirty="0">
                <a:solidFill>
                  <a:srgbClr val="333333"/>
                </a:solidFill>
              </a:rPr>
              <a:t> </a:t>
            </a:r>
            <a:r>
              <a:rPr lang="hi-IN" altLang="de-DE" sz="2400" dirty="0">
                <a:solidFill>
                  <a:srgbClr val="333333"/>
                </a:solidFill>
              </a:rPr>
              <a:t>व्याख्याओं</a:t>
            </a:r>
            <a:r>
              <a:rPr lang="en-US" altLang="de-DE" sz="2400" dirty="0">
                <a:solidFill>
                  <a:srgbClr val="333333"/>
                </a:solidFill>
              </a:rPr>
              <a:t> </a:t>
            </a:r>
            <a:r>
              <a:rPr lang="hi-IN" altLang="de-DE" sz="2400" dirty="0">
                <a:solidFill>
                  <a:srgbClr val="333333"/>
                </a:solidFill>
              </a:rPr>
              <a:t>के संभावनाओं को पुनर्मूल्यांकित करने के लिए कहा जायगा.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17</a:t>
            </a:fld>
            <a:endParaRPr lang="de-DE" altLang="de-DE">
              <a:latin typeface="+mn-lt"/>
            </a:endParaRPr>
          </a:p>
        </p:txBody>
      </p:sp>
    </p:spTree>
    <p:extLst>
      <p:ext uri="{BB962C8B-B14F-4D97-AF65-F5344CB8AC3E}">
        <p14:creationId xmlns:p14="http://schemas.microsoft.com/office/powerpoint/2010/main" val="110683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किसी परिदृश्य को दिखलाने वाले तीन चित्रों को दिखलाया जायगा. साथ ही इसके अलग-अलग व्याख्या भी प्रस्तुत किये जायेंगे.</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चित्रों को उलटे क्रम में दिखलाया गया है. अर्थात सबसे अंतिम घटना को सबसे पहले दिखलाया गया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ज़ब एक चित्र को दिखलाया जायगा तो आपसे हरेक व्याख्या के सम्भावना को मूल्यांकित करने के लिए कहा जायगा. परिदृश्य के प्रत्येक</a:t>
            </a:r>
            <a:r>
              <a:rPr lang="en-US" altLang="de-DE" sz="2400" dirty="0">
                <a:solidFill>
                  <a:srgbClr val="333333"/>
                </a:solidFill>
              </a:rPr>
              <a:t> </a:t>
            </a:r>
            <a:r>
              <a:rPr lang="hi-IN" altLang="de-DE" sz="2400" dirty="0">
                <a:solidFill>
                  <a:srgbClr val="333333"/>
                </a:solidFill>
              </a:rPr>
              <a:t>नए</a:t>
            </a:r>
            <a:r>
              <a:rPr lang="en-US" altLang="de-DE" sz="2400" dirty="0">
                <a:solidFill>
                  <a:srgbClr val="333333"/>
                </a:solidFill>
              </a:rPr>
              <a:t> </a:t>
            </a:r>
            <a:r>
              <a:rPr lang="hi-IN" altLang="de-DE" sz="2400" dirty="0">
                <a:solidFill>
                  <a:srgbClr val="333333"/>
                </a:solidFill>
              </a:rPr>
              <a:t>चित्र को दिखलाये</a:t>
            </a:r>
            <a:r>
              <a:rPr lang="en-US" altLang="de-DE" sz="2400" dirty="0">
                <a:solidFill>
                  <a:srgbClr val="333333"/>
                </a:solidFill>
              </a:rPr>
              <a:t> </a:t>
            </a:r>
            <a:r>
              <a:rPr lang="hi-IN" altLang="de-DE" sz="2400" dirty="0">
                <a:solidFill>
                  <a:srgbClr val="333333"/>
                </a:solidFill>
              </a:rPr>
              <a:t>जाने</a:t>
            </a:r>
            <a:r>
              <a:rPr lang="en-US" altLang="de-DE" sz="2400" dirty="0">
                <a:solidFill>
                  <a:srgbClr val="333333"/>
                </a:solidFill>
              </a:rPr>
              <a:t> </a:t>
            </a:r>
            <a:r>
              <a:rPr lang="hi-IN" altLang="de-DE" sz="2400" dirty="0">
                <a:solidFill>
                  <a:srgbClr val="333333"/>
                </a:solidFill>
              </a:rPr>
              <a:t>के बाद</a:t>
            </a:r>
            <a:r>
              <a:rPr lang="en-US" altLang="de-DE" sz="2400" dirty="0">
                <a:solidFill>
                  <a:srgbClr val="333333"/>
                </a:solidFill>
              </a:rPr>
              <a:t> </a:t>
            </a:r>
            <a:r>
              <a:rPr lang="hi-IN" altLang="de-DE" sz="2400" dirty="0">
                <a:solidFill>
                  <a:srgbClr val="333333"/>
                </a:solidFill>
              </a:rPr>
              <a:t>व्याख्याओं</a:t>
            </a:r>
            <a:r>
              <a:rPr lang="en-US" altLang="de-DE" sz="2400" dirty="0">
                <a:solidFill>
                  <a:srgbClr val="333333"/>
                </a:solidFill>
              </a:rPr>
              <a:t> </a:t>
            </a:r>
            <a:r>
              <a:rPr lang="hi-IN" altLang="de-DE" sz="2400" dirty="0">
                <a:solidFill>
                  <a:srgbClr val="333333"/>
                </a:solidFill>
              </a:rPr>
              <a:t>के संभावनाओं को पुनर्मूल्यांकित करने के लिए कहा जायगा.</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कृपया समूह के साथ इस बात की चर्चा करें की आप अपने मूल्यांकनों के प्रति कितना आश्वस्त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18</a:t>
            </a:fld>
            <a:endParaRPr lang="de-DE" altLang="de-DE">
              <a:latin typeface="+mn-lt"/>
            </a:endParaRPr>
          </a:p>
        </p:txBody>
      </p:sp>
    </p:spTree>
    <p:extLst>
      <p:ext uri="{BB962C8B-B14F-4D97-AF65-F5344CB8AC3E}">
        <p14:creationId xmlns:p14="http://schemas.microsoft.com/office/powerpoint/2010/main" val="1999070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यहाँ पर क्या हुआ होगा?</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19</a:t>
            </a:fld>
            <a:endParaRPr lang="de-DE" altLang="de-DE">
              <a:latin typeface="+mn-lt"/>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लड़का खुश है क्योंकि आख़िरकार किसी नें उसे गोद ले लिया.</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के माता-पिता उसे सराह रहे हैं क्योंकि आग लगने की सूचना सही समय पर उसके द्वारा दे दिए जाने के कारण उस पर काबू पाया जा सका.</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को विद्यालय में अछे अंक प्राप्त हुए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ने आग लगा दी तथा वह पकड़ा नहीं गया.</a:t>
            </a:r>
            <a:endParaRPr lang="en-CA" altLang="de-DE" sz="16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आपको हरेक विकल्प के सही होने की संभावनाएं कितनी लगती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20</a:t>
            </a:fld>
            <a:endParaRPr lang="de-DE" altLang="de-DE">
              <a:latin typeface="+mn-lt"/>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8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लड़का खुश है क्योंकि आख़िरकार किसी नें उसे गोद ले लिया.</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के माता-पिता उसे सराह रहे हैं क्योंकि आग लगने की सूचना सही समय पर उसके द्वारा दे दिए जाने के कारण उस पर काबू पाया जा सका.</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को विद्यालय में अछे अंक प्राप्त हुए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ने आग लगा दी तथा वह पकड़ा नहीं गया.</a:t>
            </a:r>
            <a:endParaRPr lang="en-CA"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नए चित्र के साथ आपके निर्णय में बदलाव आया?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21</a:t>
            </a:fld>
            <a:endParaRPr lang="de-DE" altLang="de-DE">
              <a:latin typeface="+mn-lt"/>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लड़का खुश है क्योंकि आख़िरकार किसी नें उसे गोद ले लिया.</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के माता-पिता उसे सराह रहे हैं क्योंकि आग लगने की सूचना सही समय पर उसके द्वारा दे दिए जाने के कारण उस पर काबू पाया जा सका.</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को विद्यालय में अछे अंक प्राप्त हुए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ने आग लगा दी तथा वह पकड़ा नहीं गया.</a:t>
            </a:r>
            <a:endParaRPr lang="en-CA" altLang="de-DE" sz="16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सम्भावना का पुनर्मूल्यांकन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22</a:t>
            </a:fld>
            <a:endParaRPr lang="de-DE" altLang="de-DE">
              <a:latin typeface="+mn-lt"/>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लड़का खुश है क्योंकि आख़िरकार किसी नें उसे गोद ले लिया.</a:t>
            </a:r>
          </a:p>
          <a:p>
            <a:pPr eaLnBrk="1" hangingPunct="1">
              <a:spcBef>
                <a:spcPts val="1200"/>
              </a:spcBef>
              <a:spcAft>
                <a:spcPts val="0"/>
              </a:spcAft>
              <a:buClr>
                <a:srgbClr val="004992"/>
              </a:buClr>
              <a:buFont typeface="WingDings"/>
              <a:buAutoNum type="arabicPeriod"/>
            </a:pPr>
            <a:r>
              <a:rPr lang="hi-IN" altLang="de-DE" sz="1800" b="0" dirty="0">
                <a:solidFill>
                  <a:srgbClr val="004992"/>
                </a:solidFill>
                <a:latin typeface="+mn-lt"/>
              </a:rPr>
              <a:t>बच्चे के माता-पिता उसे सराह रहे हैं क्योंकि आग लगने की सूचना सही समय पर उसके द्वारा दे दिए जाने के कारण उस पर काबू पाया जा सका.</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को विद्यालय में अछे अंक प्राप्त हुए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बच्चे ने आग लगा दी तथा वह पकड़ा नहीं गया.</a:t>
            </a:r>
            <a:endParaRPr lang="en-CA"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23</a:t>
            </a:fld>
            <a:endParaRPr lang="de-DE" altLang="de-DE">
              <a:latin typeface="+mn-lt"/>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 लोग शेड के अन्दर गाड़ी लगाने के ज़गह के बात पर झगडा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एक व्यक्ति दुसरे व्यक्ति को कह रहा है की उसने गलत ढंग से गाड़ी लगा कर दो गाड़ियों के खड़ा करने के जगह को रोक रखा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भूरे रंग के गाड़ी के चालक की बिना मतलब आलोचना की जा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गाड़ी के दाम को लेकर इन दोनों लोगों में मतभिन्नता है.</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आपको हरेक विकल्प के सही होने की संभावनाएं कितनी लगती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24</a:t>
            </a:fld>
            <a:endParaRPr lang="de-DE" altLang="de-DE">
              <a:latin typeface="+mn-lt"/>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 लोग शेड के अन्दर गाड़ी लगाने के ज़गह के बात पर झगडा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एक व्यक्ति दुसरे व्यक्ति को कह रहा है की उसने गलत ढंग से गाड़ी लगा कर दो गाड़ियों के खड़ा करने के जगह को रोक रखा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भूरे रंग के गाड़ी के चालक की बिना मतलब आलोचना की जा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गाड़ी के दाम को लेकर इन दोनों लोगों में मतभिन्नता है.</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नए चित्र के साथ आपके निर्णय में बदलाव आया?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25</a:t>
            </a:fld>
            <a:endParaRPr lang="de-DE" altLang="de-DE">
              <a:latin typeface="+mn-lt"/>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 लोग शेड के अन्दर गाड़ी लगाने के ज़गह के बात पर झगडा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एक व्यक्ति दुसरे व्यक्ति को कह रहा है की उसने गलत ढंग से गाड़ी लगा कर दो गाड़ियों के खड़ा करने के जगह को रोक रखा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भूरे रंग के गाड़ी के चालक की बिना मतलब आलोचना की जा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गाड़ी के दाम को लेकर इन दोनों लोगों में मतभिन्नता है.</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सम्भावना का पुनर्मूल्यांकन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26</a:t>
            </a:fld>
            <a:endParaRPr lang="de-DE" altLang="de-DE">
              <a:latin typeface="+mn-lt"/>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 लोग शेड के अन्दर गाड़ी लगाने के ज़गह के बात पर झगडा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एक व्यक्ति दुसरे व्यक्ति को कह रहा है की उसने गलत ढंग से गाड़ी लगा कर दो गाड़ियों के खड़ा करने के जगह को रोक रखा है.</a:t>
            </a:r>
          </a:p>
          <a:p>
            <a:pPr eaLnBrk="1" hangingPunct="1">
              <a:spcBef>
                <a:spcPts val="1200"/>
              </a:spcBef>
              <a:spcAft>
                <a:spcPts val="0"/>
              </a:spcAft>
              <a:buClr>
                <a:srgbClr val="004992"/>
              </a:buClr>
              <a:buFont typeface="WingDings"/>
              <a:buAutoNum type="arabicPeriod"/>
            </a:pPr>
            <a:r>
              <a:rPr lang="hi-IN" altLang="de-DE" sz="1800" b="0" dirty="0">
                <a:solidFill>
                  <a:srgbClr val="004992"/>
                </a:solidFill>
                <a:latin typeface="+mn-lt"/>
              </a:rPr>
              <a:t>भूरे रंग के गाड़ी के चालक की बिना मतलब आलोचना की जा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गाड़ी के दाम को लेकर इन दोनों लोगों में मतभिन्नता है.</a:t>
            </a:r>
            <a:endParaRPr lang="de-DE"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27</a:t>
            </a:fld>
            <a:endParaRPr lang="de-DE" altLang="de-DE">
              <a:latin typeface="+mn-lt"/>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इस व्यक्ति का ध्यान फोन आने</a:t>
            </a:r>
            <a:r>
              <a:rPr lang="en-US" altLang="de-DE" sz="1800" b="0" dirty="0">
                <a:solidFill>
                  <a:srgbClr val="333333"/>
                </a:solidFill>
                <a:latin typeface="+mn-lt"/>
              </a:rPr>
              <a:t> </a:t>
            </a:r>
            <a:r>
              <a:rPr lang="hi-IN" altLang="de-DE" sz="1800" b="0" dirty="0">
                <a:solidFill>
                  <a:srgbClr val="333333"/>
                </a:solidFill>
                <a:latin typeface="+mn-lt"/>
              </a:rPr>
              <a:t>से विचलित हो गया तथा पिज्जा का आंटा जिसे वह उछाल रहा था वह उसके सर पर गिर गया.</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मदद की पुकार कर रह है क्योंकि कोई अजीब सा प्राणी उसके माथे पर बैठ गया है</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एक अजीब आकार का टोपी पहन कर एक लड़की को हंसाने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यह भूल गया है की केक कैसे बनाया जाता है तथा इस कारण से वह अपनी माँ को फोन कर केक बनाने की प्रक्रिया पूछ रहा है.</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आपको हरेक विकल्प के सही होने की संभावनाएं कितनी लगती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28</a:t>
            </a:fld>
            <a:endParaRPr lang="de-DE" altLang="de-DE">
              <a:latin typeface="+mn-lt"/>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इस व्यक्ति का ध्यान फोन आने</a:t>
            </a:r>
            <a:r>
              <a:rPr lang="en-US" altLang="de-DE" sz="1800" b="0" dirty="0">
                <a:solidFill>
                  <a:srgbClr val="333333"/>
                </a:solidFill>
                <a:latin typeface="+mn-lt"/>
              </a:rPr>
              <a:t> </a:t>
            </a:r>
            <a:r>
              <a:rPr lang="hi-IN" altLang="de-DE" sz="1800" b="0" dirty="0">
                <a:solidFill>
                  <a:srgbClr val="333333"/>
                </a:solidFill>
                <a:latin typeface="+mn-lt"/>
              </a:rPr>
              <a:t>से विचलित हो गया तथा पिज्जा का आंटा जिसे वह उछाल रहा था वह उसके सर पर गिर गया.</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मदद की पुकार कर रह है क्योंकि कोई अजीब सा प्राणी उसके माथे पर बैठ गया है</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एक अजीब आकार का टोपी पहन कर एक लड़की को हंसाने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यह भूल गया है की केक कैसे बनाया जाता है तथा इस कारण से वह अपनी माँ को फोन कर केक बनाने की प्रक्रिया पूछ रहा है.</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नए चित्र के साथ आपके निर्णय में बदलाव आया?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29</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सम्भावना का पुनर्मूल्यांकन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30</a:t>
            </a:fld>
            <a:endParaRPr lang="de-DE" altLang="de-DE">
              <a:latin typeface="+mn-lt"/>
            </a:endParaRPr>
          </a:p>
        </p:txBody>
      </p:sp>
      <p:sp>
        <p:nvSpPr>
          <p:cNvPr id="4609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इस व्यक्ति का ध्यान फोन आने</a:t>
            </a:r>
            <a:r>
              <a:rPr lang="en-US" altLang="de-DE" sz="1800" b="0" dirty="0">
                <a:solidFill>
                  <a:srgbClr val="333333"/>
                </a:solidFill>
                <a:latin typeface="+mn-lt"/>
              </a:rPr>
              <a:t> </a:t>
            </a:r>
            <a:r>
              <a:rPr lang="hi-IN" altLang="de-DE" sz="1800" b="0" dirty="0">
                <a:solidFill>
                  <a:srgbClr val="333333"/>
                </a:solidFill>
                <a:latin typeface="+mn-lt"/>
              </a:rPr>
              <a:t>से विचलित हो गया तथा पिज्जा का आंटा जिसे वह उछाल रहा था वह उसके सर पर गिर गया.</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मदद की पुकार कर रह है क्योंकि कोई अजीब सा प्राणी उसके माथे पर बैठ गया है</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एक अजीब आकार का टोपी पहन कर एक लड़की को हंसाने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यह भूल गया है की केक कैसे बनाया जाता है तथा इस कारण से वह अपनी माँ को फोन कर केक बनाने की प्रक्रिया पूछ रहा है.</a:t>
            </a:r>
            <a:endParaRPr lang="de-DE" altLang="de-DE" sz="1800" b="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i-IN" altLang="de-DE" sz="1800" b="0" dirty="0">
                <a:solidFill>
                  <a:srgbClr val="004992"/>
                </a:solidFill>
                <a:latin typeface="+mn-lt"/>
              </a:rPr>
              <a:t>इस व्यक्ति का ध्यान फोन आने</a:t>
            </a:r>
            <a:r>
              <a:rPr lang="en-US" altLang="de-DE" sz="1800" b="0" dirty="0">
                <a:solidFill>
                  <a:srgbClr val="004992"/>
                </a:solidFill>
                <a:latin typeface="+mn-lt"/>
              </a:rPr>
              <a:t> </a:t>
            </a:r>
            <a:r>
              <a:rPr lang="hi-IN" altLang="de-DE" sz="1800" b="0" dirty="0">
                <a:solidFill>
                  <a:srgbClr val="004992"/>
                </a:solidFill>
                <a:latin typeface="+mn-lt"/>
              </a:rPr>
              <a:t>से विचलित हो गया तथा पिज्जा का आंटा जिसे वह उछाल रहा था वह उसके सर पर गिर गया.</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मदद की पुकार कर रह है क्योंकि कोई अजीब सा प्राणी उसके माथे पर बैठ गया है</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एक अजीब आकार का टोपी पहन कर एक लड़की को हंसाने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यह भूल गया है की केक कैसे बनाया जाता है तथा इस कारण से वह अपनी माँ को फोन कर केक बनाने की प्रक्रिया पूछ रहा है.</a:t>
            </a:r>
            <a:endParaRPr lang="de-DE"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31</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5"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उसे पीछा कर रही पुलिस को धोखा देने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मज़े के लिए महिला के तैराकी के कपडे को पहनने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इस औरत का अंगरक्षक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का कपडा भींगा हुआ है और इस कारण से वह इस महिला के कपडे चुरा रहा है.</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आपको हरेक विकल्प के सही होने की संभावनाएं कितनी लगती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32</a:t>
            </a:fld>
            <a:endParaRPr lang="de-DE" altLang="de-DE">
              <a:latin typeface="+mn-lt"/>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नए चित्र के साथ आपके निर्णय में बदलाव आया?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33</a:t>
            </a:fld>
            <a:endParaRPr lang="de-DE" altLang="de-DE">
              <a:latin typeface="+mn-lt"/>
            </a:endParaRPr>
          </a:p>
        </p:txBody>
      </p:sp>
      <p:sp>
        <p:nvSpPr>
          <p:cNvPr id="49162"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उसे पीछा कर रही पुलिस को धोखा देने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मज़े के लिए महिला के तैराकी के कपडे को पहनने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इस औरत का अंगरक्षक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का कपडा भींगा हुआ है और इस कारण से वह इस महिला के कपडे चुरा रहा है.</a:t>
            </a:r>
            <a:endParaRPr lang="de-DE" altLang="de-DE" sz="1800" b="0" dirty="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सम्भावना का पुनर्मूल्यांकन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34</a:t>
            </a:fld>
            <a:endParaRPr lang="de-DE" altLang="de-DE">
              <a:latin typeface="+mn-lt"/>
            </a:endParaRPr>
          </a:p>
        </p:txBody>
      </p:sp>
      <p:sp>
        <p:nvSpPr>
          <p:cNvPr id="50188"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उसे पीछा कर रही पुलिस को धोखा देने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मज़े के लिए महिला के तैराकी के कपडे को पहनने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इस औरत का अंगरक्षक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का कपडा भींगा हुआ है और इस कारण से वह इस महिला के कपडे चुरा रहा है.</a:t>
            </a:r>
            <a:endParaRPr lang="de-DE" altLang="de-DE" sz="1800" b="0" dirty="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1"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i-IN" altLang="de-DE" sz="1800" b="0" dirty="0">
                <a:solidFill>
                  <a:srgbClr val="004992"/>
                </a:solidFill>
                <a:latin typeface="+mn-lt"/>
              </a:rPr>
              <a:t>यह व्यक्ति उसे पीछा कर रही पुलिस को धोखा देने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मज़े के लिए महिला के तैराकी के कपडे को पहनने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यह व्यक्ति इस औरत का अंगरक्षक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व्यक्ति का कपडा भींगा हुआ है और इस कारण से वह इस महिला के कपडे चुरा रहा है.</a:t>
            </a:r>
            <a:endParaRPr lang="de-DE"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35</a:t>
            </a:fld>
            <a:endParaRPr lang="de-DE" altLang="de-DE">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E7C84686-7766-420E-8532-F0AB15FBC86D}" type="slidenum">
              <a:rPr lang="de-DE" altLang="de-DE" smtClean="0">
                <a:latin typeface="+mn-lt"/>
              </a:rPr>
              <a:pPr/>
              <a:t>36</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hi-IN" altLang="ko-KR" b="0" i="1" spc="-5" dirty="0">
                <a:solidFill>
                  <a:srgbClr val="333333"/>
                </a:solidFill>
              </a:rPr>
              <a:t>प्रशिक्षकों के लिए</a:t>
            </a:r>
            <a:r>
              <a:rPr lang="en-US" altLang="ko-KR" b="0" i="1" spc="-5" dirty="0">
                <a:solidFill>
                  <a:srgbClr val="333333"/>
                </a:solidFill>
              </a:rPr>
              <a:t>:</a:t>
            </a:r>
            <a:endParaRPr b="0" dirty="0">
              <a:solidFill>
                <a:srgbClr val="333333"/>
              </a:solidFill>
            </a:endParaRPr>
          </a:p>
          <a:p>
            <a:pPr marL="12700" marR="5080" defTabSz="914400" eaLnBrk="0" fontAlgn="base" hangingPunct="0">
              <a:spcBef>
                <a:spcPts val="800"/>
              </a:spcBef>
              <a:spcAft>
                <a:spcPct val="0"/>
              </a:spcAft>
            </a:pPr>
            <a:r>
              <a:rPr lang="hi-IN" altLang="ko-KR" b="0" dirty="0">
                <a:solidFill>
                  <a:srgbClr val="333333"/>
                </a:solidFill>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b="0" dirty="0">
                <a:solidFill>
                  <a:srgbClr val="333333"/>
                </a:solidFill>
              </a:rPr>
              <a:t>के लिए उपयुक्त न हों. कृपया विडिओ को दिखलाने के पहले</a:t>
            </a:r>
            <a:r>
              <a:rPr lang="en-US" altLang="ko-KR" b="0" dirty="0">
                <a:solidFill>
                  <a:srgbClr val="333333"/>
                </a:solidFill>
              </a:rPr>
              <a:t> </a:t>
            </a:r>
            <a:r>
              <a:rPr lang="hi-IN" altLang="ko-KR" b="0" dirty="0">
                <a:solidFill>
                  <a:srgbClr val="333333"/>
                </a:solidFill>
              </a:rPr>
              <a:t>स्वयं इसकी उपयुक्तता, जिन लोगों को आप इसे दिखलाने जा रहे हैं उनके सन्दर्भ में, सुनिश्चित कर लें</a:t>
            </a:r>
            <a:r>
              <a:rPr lang="en-US" altLang="ko-KR" b="0" dirty="0">
                <a:solidFill>
                  <a:srgbClr val="333333"/>
                </a:solidFill>
              </a:rPr>
              <a:t>.</a:t>
            </a:r>
            <a:r>
              <a:rPr lang="de-DE" b="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3522481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पुलिस के कुत्ते एक नाव की चोरी को रोकने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पानी में गिर गयी क्योंकि कुत्ते बिल्ली का पीछा कर रहे थे.</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बिल्ली को बह जाने से रोकने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कुत्तों से बचने के लिए पानी मैं कूद गयी.</a:t>
            </a:r>
            <a:endParaRPr lang="en-CA"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आपको हरेक विकल्प के सही होने की संभावनाएं कितनी लगती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37</a:t>
            </a:fld>
            <a:endParaRPr lang="de-DE" altLang="de-DE">
              <a:latin typeface="+mn-lt"/>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पुलिस के कुत्ते एक नाव की चोरी को रोकने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पानी में गिर गयी क्योंकि कुत्ते बिल्ली का पीछा कर रहे थे.</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बिल्ली को बह जाने से रोकने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कुत्तों से बचने के लिए पानी मैं कूद गयी.</a:t>
            </a:r>
            <a:endParaRPr lang="en-CA"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नए चित्र के साथ आपके निर्णय में बदलाव आया?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38</a:t>
            </a:fld>
            <a:endParaRPr lang="de-DE" altLang="de-DE">
              <a:latin typeface="+mn-lt"/>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1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पुलिस के कुत्ते एक नाव की चोरी को रोकने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पानी में गिर गयी क्योंकि कुत्ते बिल्ली का पीछा कर रहे थे.</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बिल्ली को बह जाने से रोकने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कुत्तों से बचने के लिए पानी मैं कूद गयी.</a:t>
            </a:r>
            <a:endParaRPr lang="en-CA"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सम्भावना का पुनर्मूल्यांकन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39</a:t>
            </a:fld>
            <a:endParaRPr lang="de-DE" altLang="de-DE">
              <a:latin typeface="+mn-lt"/>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पुलिस के कुत्ते एक नाव की चोरी को रोकने का प्रयास कर रहे हैं.</a:t>
            </a:r>
          </a:p>
          <a:p>
            <a:pPr eaLnBrk="1" hangingPunct="1">
              <a:spcBef>
                <a:spcPts val="1200"/>
              </a:spcBef>
              <a:spcAft>
                <a:spcPts val="0"/>
              </a:spcAft>
              <a:buClr>
                <a:srgbClr val="004992"/>
              </a:buClr>
              <a:buFont typeface="WingDings"/>
              <a:buAutoNum type="arabicPeriod"/>
            </a:pPr>
            <a:r>
              <a:rPr lang="hi-IN" altLang="de-DE" sz="1800" b="0" dirty="0">
                <a:solidFill>
                  <a:srgbClr val="004992"/>
                </a:solidFill>
                <a:latin typeface="+mn-lt"/>
              </a:rPr>
              <a:t>लड़की पानी में गिर गयी क्योंकि कुत्ते बिल्ली का पीछा कर रहे थे.</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बिल्ली को बह जाने से रोकने का प्रयास कर रही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कुत्तों से बचने के लिए पानी मैं कूद गयी.</a:t>
            </a:r>
            <a:endParaRPr lang="en-CA"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40</a:t>
            </a:fld>
            <a:endParaRPr lang="de-DE" altLang="de-DE">
              <a:latin typeface="+mn-lt"/>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ने इस व्यक्ति को लुटे जाने से बचाया</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लड़का एक पिए हुए आदमी की मदद कर रहा है</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ने गलती से इस व्यक्ति को टेबल से चोट लगा दी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गली मैं दो पुराने मित्र मिल रहे हैं.</a:t>
            </a:r>
            <a:endParaRPr lang="en-CA"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आपको हरेक विकल्प के सही होने की संभावनाएं कितनी लगती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41</a:t>
            </a:fld>
            <a:endParaRPr lang="de-DE" altLang="de-DE">
              <a:latin typeface="+mn-lt"/>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8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ने इस व्यक्ति को लुटे जाने से बचाया</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लड़का एक पिए हुए आदमी की मदद कर रहा है</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ने गलती से इस व्यक्ति को टेबल से चोट लगा दी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गली मैं दो पुराने मित्र मिल रहे हैं.</a:t>
            </a:r>
            <a:endParaRPr lang="en-CA"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नए चित्र के साथ आपके निर्णय में बदलाव आया?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42</a:t>
            </a:fld>
            <a:endParaRPr lang="de-DE" altLang="de-DE">
              <a:latin typeface="+mn-lt"/>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ने इस व्यक्ति को लुटे जाने से बचाया</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लड़का एक पिए हुए आदमी की मदद कर रहा है</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ने गलती से इस व्यक्ति को टेबल से चोट लगा दी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गली मैं दो पुराने मित्र मिल रहे हैं.</a:t>
            </a:r>
            <a:endParaRPr lang="en-CA"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सम्भावना का पुनर्मूल्यांकन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43</a:t>
            </a:fld>
            <a:endParaRPr lang="de-DE" altLang="de-DE">
              <a:latin typeface="+mn-lt"/>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लड़के ने इस व्यक्ति को लुटे जाने से बचाया</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लड़का एक पिए हुए आदमी की मदद कर रहा है</a:t>
            </a:r>
            <a:r>
              <a:rPr lang="de-DE" altLang="de-DE" sz="1800" b="0" dirty="0">
                <a:solidFill>
                  <a:srgbClr val="333333"/>
                </a:solidFill>
                <a:latin typeface="+mn-lt"/>
              </a:rPr>
              <a:t>.</a:t>
            </a:r>
            <a:endParaRPr lang="hi-IN" altLang="de-DE" sz="1800" b="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hi-IN" altLang="de-DE" sz="1800" b="0" dirty="0">
                <a:solidFill>
                  <a:srgbClr val="004992"/>
                </a:solidFill>
                <a:latin typeface="+mn-lt"/>
              </a:rPr>
              <a:t>लड़के ने गलती से इस व्यक्ति को टेबल से चोट लगा दी है.</a:t>
            </a:r>
          </a:p>
          <a:p>
            <a:pPr eaLnBrk="1" hangingPunct="1">
              <a:spcBef>
                <a:spcPts val="1200"/>
              </a:spcBef>
              <a:spcAft>
                <a:spcPts val="0"/>
              </a:spcAft>
              <a:buClr>
                <a:srgbClr val="333333"/>
              </a:buClr>
              <a:buFont typeface="WingDings"/>
              <a:buAutoNum type="arabicPeriod"/>
            </a:pPr>
            <a:r>
              <a:rPr lang="hi-IN" altLang="de-DE" sz="1800" b="0" dirty="0">
                <a:solidFill>
                  <a:srgbClr val="333333"/>
                </a:solidFill>
                <a:latin typeface="+mn-lt"/>
              </a:rPr>
              <a:t>गली मैं दो पुराने मित्र मिल रहे हैं.</a:t>
            </a:r>
            <a:endParaRPr lang="en-CA"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44</a:t>
            </a:fld>
            <a:endParaRPr lang="de-DE" altLang="de-DE">
              <a:latin typeface="+mn-lt"/>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स्थानांतरण</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कभी-कभी घटनाएँ अपेक्षा के बिलकुल विरूद्ध घटती हैं: ज़ल्दबाज़ी में लिए गए निर्णय अक्सर हमें गलत परिणामों पर पहुंचा देते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स्थानांतरण</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कभी-कभी घटनाएँ अपेक्षा के बिलकुल विरूद्ध घटती हैं: ज़ल्दबाज़ी में लिए गए निर्णय अक्सर हमें गलत परिणामों पर पहुंचा देते हैं.</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आपको विभिन्न संभावित व्याख्याओं पर अवश्य ध्यान देना चाहिए तथा अपने मतों में उनके अनुसार परिवर्तन करना </a:t>
            </a:r>
            <a:r>
              <a:rPr lang="hi-IN" altLang="de-DE" sz="2400">
                <a:solidFill>
                  <a:srgbClr val="333333"/>
                </a:solidFill>
              </a:rPr>
              <a:t>चाहिए.</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46</a:t>
            </a:fld>
            <a:endParaRPr lang="de-DE" altLang="de-DE">
              <a:latin typeface="+mn-lt"/>
            </a:endParaRPr>
          </a:p>
        </p:txBody>
      </p:sp>
    </p:spTree>
    <p:extLst>
      <p:ext uri="{BB962C8B-B14F-4D97-AF65-F5344CB8AC3E}">
        <p14:creationId xmlns:p14="http://schemas.microsoft.com/office/powerpoint/2010/main" val="23688625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स्थानांतरण</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कभी-कभी घटनाएँ अपेक्षा के बिलकुल विरूद्ध घटती हैं: ज़ल्दबाज़ी में लिए गए निर्णय अक्सर हमें गलत परिणामों पर पहुंचा देते हैं.</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आपको विभिन्न संभावित व्याख्याओं पर अवश्य ध्यान देना चाहिए तथा अपने मतों में उनके अनुसार परिवर्तन करना चाहिए.</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अपने निर्णय को सत्यापित करने के लिए जितना संभव हो उतना सूचनाओं का संग्रहण करना चाहिए</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47</a:t>
            </a:fld>
            <a:endParaRPr lang="de-DE" altLang="de-DE">
              <a:latin typeface="+mn-lt"/>
            </a:endParaRPr>
          </a:p>
        </p:txBody>
      </p:sp>
    </p:spTree>
    <p:extLst>
      <p:ext uri="{BB962C8B-B14F-4D97-AF65-F5344CB8AC3E}">
        <p14:creationId xmlns:p14="http://schemas.microsoft.com/office/powerpoint/2010/main" val="9604827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मनोविकार से इसका क्या सम्बन्ध है?</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000" dirty="0">
                <a:solidFill>
                  <a:srgbClr val="333333"/>
                </a:solidFill>
              </a:rPr>
              <a:t>मनोविकार के दौरान लोग त्रुटिपूर्ण विचारों को पकड़ कर रख सकते हैं तथा विरोधी मतों को नज़रंदाज़ कर सकते हैं. कभी-कभी इनका अत्यंत नाटकीय परिणाम सामने आता है.</a:t>
            </a:r>
            <a:endParaRPr lang="de-DE" altLang="de-DE" sz="2000" dirty="0">
              <a:solidFill>
                <a:srgbClr val="333333"/>
              </a:solidFill>
            </a:endParaRPr>
          </a:p>
          <a:p>
            <a:pPr lvl="0" defTabSz="914400" fontAlgn="base"/>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48</a:t>
            </a:fld>
            <a:endParaRPr lang="de-DE" altLang="de-DE">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मनोविकार से इसका क्या सम्बन्ध है?</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000" dirty="0">
                <a:solidFill>
                  <a:srgbClr val="333333"/>
                </a:solidFill>
              </a:rPr>
              <a:t>मनोविकार के दौरान लोग त्रुटिपूर्ण विचारों को पकड़ कर रख सकते हैं तथा विरोधी मतों को नज़रंदाज़ कर सकते हैं. कभी-कभी इनका अत्यंत नाटकीय परिणाम सामने आता है.</a:t>
            </a:r>
            <a:endParaRPr lang="de-DE" altLang="de-DE" sz="2000" dirty="0">
              <a:solidFill>
                <a:srgbClr val="333333"/>
              </a:solidFill>
            </a:endParaRPr>
          </a:p>
          <a:p>
            <a:pPr lvl="0" defTabSz="914400" fontAlgn="base"/>
            <a:r>
              <a:rPr lang="hi-IN" altLang="de-DE" sz="2000" dirty="0">
                <a:solidFill>
                  <a:srgbClr val="004992"/>
                </a:solidFill>
              </a:rPr>
              <a:t>उदाहरन: </a:t>
            </a:r>
            <a:r>
              <a:rPr lang="hi-IN" altLang="de-DE" sz="2000" dirty="0">
                <a:solidFill>
                  <a:srgbClr val="333333"/>
                </a:solidFill>
              </a:rPr>
              <a:t>रमेश ने अपने पिता पर हमला किया क्योंकि उसे इस बात पर पूर्ण विश्वास था की उसके पिता अरसे पहले मर चुके हैं तथा रोबोटों नें उनके शरीर पर कब्ज़ा कर लिया है. यहाँ तक की उसके पिता के घायल हो जाने तथा खून निकलने के बावजूद</a:t>
            </a:r>
            <a:r>
              <a:rPr lang="en-US" altLang="de-DE" sz="2000" dirty="0">
                <a:solidFill>
                  <a:srgbClr val="333333"/>
                </a:solidFill>
              </a:rPr>
              <a:t>, </a:t>
            </a:r>
            <a:r>
              <a:rPr lang="hi-IN" altLang="de-DE" sz="2000" dirty="0">
                <a:solidFill>
                  <a:srgbClr val="333333"/>
                </a:solidFill>
              </a:rPr>
              <a:t>जो उसके विश्वास के विरूद्ध प्रमाण हैं</a:t>
            </a:r>
            <a:r>
              <a:rPr lang="en-US" altLang="de-DE" sz="2000" dirty="0">
                <a:solidFill>
                  <a:srgbClr val="333333"/>
                </a:solidFill>
              </a:rPr>
              <a:t>, </a:t>
            </a:r>
            <a:r>
              <a:rPr lang="hi-IN" altLang="de-DE" sz="2000" dirty="0">
                <a:solidFill>
                  <a:srgbClr val="333333"/>
                </a:solidFill>
              </a:rPr>
              <a:t>रमेश अपने पिता पर शक करता रहा.</a:t>
            </a:r>
          </a:p>
          <a:p>
            <a:pPr lvl="0" defTabSz="914400" fontAlgn="base">
              <a:lnSpc>
                <a:spcPct val="100000"/>
              </a:lnSpc>
              <a:spcBef>
                <a:spcPts val="1200"/>
              </a:spcBef>
            </a:pPr>
            <a:r>
              <a:rPr lang="hi-IN" altLang="de-DE" sz="2000" dirty="0">
                <a:solidFill>
                  <a:srgbClr val="004992"/>
                </a:solidFill>
              </a:rPr>
              <a:t>पृष्ठभूमि: </a:t>
            </a:r>
            <a:r>
              <a:rPr lang="hi-IN" altLang="de-DE" sz="2000" dirty="0">
                <a:solidFill>
                  <a:srgbClr val="333333"/>
                </a:solidFill>
              </a:rPr>
              <a:t>उसे ऐसा लगता था की उसके पिता अजीब ढंग से व्यव्हार करते हैं जो उनके आम व्यवहार से अलग है.</a:t>
            </a:r>
          </a:p>
          <a:p>
            <a:pPr lvl="0" defTabSz="914400" fontAlgn="base">
              <a:lnSpc>
                <a:spcPct val="100000"/>
              </a:lnSpc>
              <a:spcBef>
                <a:spcPts val="1200"/>
              </a:spcBef>
            </a:pPr>
            <a:r>
              <a:rPr lang="hi-IN" altLang="de-DE" sz="2000" dirty="0">
                <a:solidFill>
                  <a:srgbClr val="004992"/>
                </a:solidFill>
              </a:rPr>
              <a:t>हालाँकि: </a:t>
            </a:r>
            <a:r>
              <a:rPr lang="hi-IN" altLang="de-DE" sz="2000" dirty="0">
                <a:solidFill>
                  <a:srgbClr val="333333"/>
                </a:solidFill>
              </a:rPr>
              <a:t>लोग ज़ब बूढ़े होते हैं तो उनमे थोडा परिवर्तन आता है. यह भी संभव है उसके पिता को उनकी अपनी समस्याएँ हों. यह भी संभव है की रमेश की समस्याओंके कारण वे ज्यादा परेशान हों. रमेश के रिश्तेदार उसे इस बात के लिए आश्वस्त नहीं कर पाए की उसके पिता के साथ सब कुछ ठीक है.</a:t>
            </a:r>
          </a:p>
          <a:p>
            <a:pPr lvl="0" defTabSz="914400" fontAlgn="base"/>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49</a:t>
            </a:fld>
            <a:endParaRPr lang="de-DE" altLang="de-DE">
              <a:latin typeface="+mn-lt"/>
            </a:endParaRPr>
          </a:p>
        </p:txBody>
      </p:sp>
    </p:spTree>
    <p:extLst>
      <p:ext uri="{BB962C8B-B14F-4D97-AF65-F5344CB8AC3E}">
        <p14:creationId xmlns:p14="http://schemas.microsoft.com/office/powerpoint/2010/main" val="111383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मनोविकार से इसका क्या सम्बन्ध है?</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000" dirty="0">
                <a:solidFill>
                  <a:srgbClr val="333333"/>
                </a:solidFill>
              </a:rPr>
              <a:t>मनोविकार के दौरान लोग त्रुटिपूर्ण विचारों को पकड़ कर रख सकते हैं तथा विरोधी मतों को नज़रंदाज़ कर सकते हैं. कभी-कभी इनका अत्यंत नाटकीय परिणाम सामने आता है.</a:t>
            </a:r>
            <a:endParaRPr lang="de-DE" altLang="de-DE" sz="2000" dirty="0">
              <a:solidFill>
                <a:srgbClr val="333333"/>
              </a:solidFill>
            </a:endParaRPr>
          </a:p>
          <a:p>
            <a:pPr lvl="0" defTabSz="914400" fontAlgn="base"/>
            <a:r>
              <a:rPr lang="hi-IN" altLang="de-DE" sz="2000" dirty="0">
                <a:solidFill>
                  <a:srgbClr val="004992"/>
                </a:solidFill>
              </a:rPr>
              <a:t>उदाहरन: </a:t>
            </a:r>
            <a:r>
              <a:rPr lang="hi-IN" altLang="de-DE" sz="2000" dirty="0">
                <a:solidFill>
                  <a:srgbClr val="333333"/>
                </a:solidFill>
              </a:rPr>
              <a:t>रमेश ने अपने पिता पर हमला किया क्योंकि उसे इस बात पर पूर्ण विश्वास था की उसके पिता अरसे पहले मर चुके हैं तथा रोबोटों नें उनके शरीर पर कब्ज़ा कर लिया है. यहाँ तक की उसके पिता के घायल हो जाने तथा खून निकलने के बावजूद</a:t>
            </a:r>
            <a:r>
              <a:rPr lang="en-US" altLang="de-DE" sz="2000" dirty="0">
                <a:solidFill>
                  <a:srgbClr val="333333"/>
                </a:solidFill>
              </a:rPr>
              <a:t>, </a:t>
            </a:r>
            <a:r>
              <a:rPr lang="hi-IN" altLang="de-DE" sz="2000" dirty="0">
                <a:solidFill>
                  <a:srgbClr val="333333"/>
                </a:solidFill>
              </a:rPr>
              <a:t>जो उसके विश्वास के विरूद्ध प्रमाण हैं</a:t>
            </a:r>
            <a:r>
              <a:rPr lang="en-US" altLang="de-DE" sz="2000" dirty="0">
                <a:solidFill>
                  <a:srgbClr val="333333"/>
                </a:solidFill>
              </a:rPr>
              <a:t>, </a:t>
            </a:r>
            <a:r>
              <a:rPr lang="hi-IN" altLang="de-DE" sz="2000" dirty="0">
                <a:solidFill>
                  <a:srgbClr val="333333"/>
                </a:solidFill>
              </a:rPr>
              <a:t>रमेश अपने पिता पर शक करता रहा.</a:t>
            </a:r>
          </a:p>
          <a:p>
            <a:pPr lvl="0" defTabSz="914400" fontAlgn="base">
              <a:lnSpc>
                <a:spcPct val="100000"/>
              </a:lnSpc>
              <a:spcBef>
                <a:spcPts val="1200"/>
              </a:spcBef>
            </a:pPr>
            <a:r>
              <a:rPr lang="hi-IN" altLang="de-DE" sz="2000" dirty="0">
                <a:solidFill>
                  <a:srgbClr val="004992"/>
                </a:solidFill>
              </a:rPr>
              <a:t>पृष्ठभूमि: </a:t>
            </a:r>
            <a:r>
              <a:rPr lang="hi-IN" altLang="de-DE" sz="2000" dirty="0">
                <a:solidFill>
                  <a:srgbClr val="333333"/>
                </a:solidFill>
              </a:rPr>
              <a:t>उसे ऐसा लगता था की उसके पिता अजीब ढंग से व्यव्हार करते हैं जो उनके आम व्यवहार से अलग है.</a:t>
            </a:r>
          </a:p>
          <a:p>
            <a:pPr lvl="0" defTabSz="914400" fontAlgn="base">
              <a:lnSpc>
                <a:spcPct val="100000"/>
              </a:lnSpc>
              <a:spcBef>
                <a:spcPts val="1200"/>
              </a:spcBef>
            </a:pPr>
            <a:r>
              <a:rPr lang="hi-IN" altLang="de-DE" sz="2000" dirty="0">
                <a:solidFill>
                  <a:srgbClr val="004992"/>
                </a:solidFill>
              </a:rPr>
              <a:t>हालाँकि: </a:t>
            </a:r>
            <a:r>
              <a:rPr lang="hi-IN" altLang="de-DE" sz="2000" dirty="0">
                <a:solidFill>
                  <a:srgbClr val="333333"/>
                </a:solidFill>
              </a:rPr>
              <a:t>लोग ज़ब बूढ़े होते हैं तो उनमे थोडा परिवर्तन आता है. यह भी संभव है उसके पिता को उनकी अपनी समस्याएँ हों. यह भी संभव है की रमेश की समस्याओंके कारण वे ज्यादा परेशान हों. रमेश के रिश्तेदार उसे इस बात के लिए आश्वस्त नहीं कर पाए की उसके पिता के साथ सब कुछ ठीक है.</a:t>
            </a:r>
          </a:p>
          <a:p>
            <a:pPr lvl="0" defTabSz="914400" fontAlgn="base"/>
            <a:r>
              <a:rPr lang="hi-IN" altLang="de-DE" sz="2000" dirty="0">
                <a:solidFill>
                  <a:srgbClr val="333333"/>
                </a:solidFill>
              </a:rPr>
              <a:t>भय की स्थिति में अपने आप को शांत रखना काफी कठिन होता है. अतः अपने निर्णयों के बारे में सावधान रहें तथा जहाँ तक संभव हो</a:t>
            </a:r>
            <a:r>
              <a:rPr lang="en-US" altLang="de-DE" sz="2000" dirty="0">
                <a:solidFill>
                  <a:srgbClr val="333333"/>
                </a:solidFill>
              </a:rPr>
              <a:t>, </a:t>
            </a:r>
            <a:r>
              <a:rPr lang="hi-IN" altLang="de-DE" sz="2000" dirty="0">
                <a:solidFill>
                  <a:srgbClr val="333333"/>
                </a:solidFill>
              </a:rPr>
              <a:t>आप जिन पर विश्वास करते हैं उनकी सलाह लें.</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50</a:t>
            </a:fld>
            <a:endParaRPr lang="de-DE" altLang="de-DE">
              <a:latin typeface="+mn-lt"/>
            </a:endParaRPr>
          </a:p>
        </p:txBody>
      </p:sp>
    </p:spTree>
    <p:extLst>
      <p:ext uri="{BB962C8B-B14F-4D97-AF65-F5344CB8AC3E}">
        <p14:creationId xmlns:p14="http://schemas.microsoft.com/office/powerpoint/2010/main" val="27931254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E7C84686-7766-420E-8532-F0AB15FBC86D}" type="slidenum">
              <a:rPr lang="de-DE" altLang="de-DE" smtClean="0">
                <a:latin typeface="+mn-lt"/>
              </a:rPr>
              <a:pPr/>
              <a:t>51</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rPr>
              <a:t>www.uke.de/mct_app</a:t>
            </a:r>
            <a:endParaRPr lang="de-DE" b="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702312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3 – विश्वासों में परिवर्तन</a:t>
            </a:r>
            <a:endParaRPr lang="de-DE">
              <a:latin typeface="+mn-lt"/>
            </a:endParaRPr>
          </a:p>
        </p:txBody>
      </p:sp>
      <p:sp>
        <p:nvSpPr>
          <p:cNvPr id="4" name="Slide Number Placeholder 3"/>
          <p:cNvSpPr>
            <a:spLocks noGrp="1"/>
          </p:cNvSpPr>
          <p:nvPr>
            <p:ph type="sldNum" sz="quarter" idx="12"/>
          </p:nvPr>
        </p:nvSpPr>
        <p:spPr/>
        <p:txBody>
          <a:bodyPr/>
          <a:lstStyle/>
          <a:p>
            <a:fld id="{24C6982F-F05C-4A13-8004-AD93ED45A279}" type="slidenum">
              <a:rPr lang="de-DE" altLang="de-DE" smtClean="0">
                <a:latin typeface="+mn-lt"/>
              </a:rPr>
              <a:pPr/>
              <a:t>52</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21972171"/>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Jule Berlin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Sunset at the end of the world</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Sunset/Sonnenuntergang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fmc.nikon.d40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Flower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blossom/Gelbe Blüte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Aussiegall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Pentas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Pink flowers/Pinkfarbene Blumen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Swami Stream</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Mumbai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and pink gerbara/Gelbe und pinkfarbene Gerbera</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e3000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I wanna be your dog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Pug/Mops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moore fun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Jellyfish</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 fish/Qualle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Wesley Oostvogels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High Key Baby Portrait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Baby/Baby</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Benny-Kristin Fischer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Janne Hottenrott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Picrture</a:t>
                      </a:r>
                      <a:r>
                        <a:rPr kumimoji="0" lang="en-GB" altLang="de-DE" sz="1000" b="0" i="0" u="none" strike="noStrike" cap="none" normalizeH="0" baseline="0" dirty="0">
                          <a:ln>
                            <a:noFill/>
                          </a:ln>
                          <a:solidFill>
                            <a:srgbClr val="333333"/>
                          </a:solidFill>
                          <a:effectLst/>
                          <a:latin typeface="+mn-lt"/>
                          <a:ea typeface="+mn-ea"/>
                          <a:cs typeface="+mn-cs"/>
                        </a:rPr>
                        <a:t> sequence parking space is adapted from the </a:t>
                      </a:r>
                      <a:r>
                        <a:rPr kumimoji="0" lang="en-GB" altLang="de-DE" sz="1000" b="0" i="0" u="none" strike="noStrike" cap="none" normalizeH="0" baseline="0" dirty="0" err="1">
                          <a:ln>
                            <a:noFill/>
                          </a:ln>
                          <a:solidFill>
                            <a:srgbClr val="333333"/>
                          </a:solidFill>
                          <a:effectLst/>
                          <a:latin typeface="+mn-lt"/>
                          <a:ea typeface="+mn-ea"/>
                          <a:cs typeface="+mn-cs"/>
                        </a:rPr>
                        <a:t>Wechser</a:t>
                      </a:r>
                      <a:r>
                        <a:rPr kumimoji="0" lang="en-GB" altLang="de-DE" sz="1000" b="0" i="0" u="none" strike="noStrike" cap="none" normalizeH="0" baseline="0" dirty="0">
                          <a:ln>
                            <a:noFill/>
                          </a:ln>
                          <a:solidFill>
                            <a:srgbClr val="333333"/>
                          </a:solidFill>
                          <a:effectLst/>
                          <a:latin typeface="+mn-lt"/>
                          <a:ea typeface="+mn-ea"/>
                          <a:cs typeface="+mn-cs"/>
                        </a:rPr>
                        <a:t> Intelligence Scale/</a:t>
                      </a:r>
                      <a:r>
                        <a:rPr kumimoji="0" lang="en-GB" altLang="de-DE" sz="1000" b="0" i="0" u="none" strike="noStrike" cap="none" normalizeH="0" baseline="0" dirty="0" err="1">
                          <a:ln>
                            <a:noFill/>
                          </a:ln>
                          <a:solidFill>
                            <a:srgbClr val="333333"/>
                          </a:solidFill>
                          <a:effectLst/>
                          <a:latin typeface="+mn-lt"/>
                          <a:ea typeface="+mn-ea"/>
                          <a:cs typeface="+mn-cs"/>
                        </a:rPr>
                        <a:t>Bildersequenz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Parkplatz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Motiv</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ist</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angelehnt</a:t>
                      </a:r>
                      <a:r>
                        <a:rPr kumimoji="0" lang="en-GB" altLang="de-DE" sz="1000" b="0" i="0" u="none" strike="noStrike" cap="none" normalizeH="0" baseline="0" dirty="0">
                          <a:ln>
                            <a:noFill/>
                          </a:ln>
                          <a:solidFill>
                            <a:srgbClr val="333333"/>
                          </a:solidFill>
                          <a:effectLst/>
                          <a:latin typeface="+mn-lt"/>
                          <a:ea typeface="+mn-ea"/>
                          <a:cs typeface="+mn-cs"/>
                        </a:rPr>
                        <a:t> an </a:t>
                      </a:r>
                      <a:r>
                        <a:rPr kumimoji="0" lang="en-GB" altLang="de-DE" sz="1000" b="0" i="0" u="none" strike="noStrike" cap="none" normalizeH="0" baseline="0" dirty="0" err="1">
                          <a:ln>
                            <a:noFill/>
                          </a:ln>
                          <a:solidFill>
                            <a:srgbClr val="333333"/>
                          </a:solidFill>
                          <a:effectLst/>
                          <a:latin typeface="+mn-lt"/>
                          <a:ea typeface="+mn-ea"/>
                          <a:cs typeface="+mn-cs"/>
                        </a:rPr>
                        <a:t>Aufgaben</a:t>
                      </a:r>
                      <a:r>
                        <a:rPr kumimoji="0" lang="en-GB" altLang="de-DE" sz="1000" b="0" i="0" u="none" strike="noStrike" cap="none" normalizeH="0" baseline="0" dirty="0">
                          <a:ln>
                            <a:noFill/>
                          </a:ln>
                          <a:solidFill>
                            <a:srgbClr val="333333"/>
                          </a:solidFill>
                          <a:effectLst/>
                          <a:latin typeface="+mn-lt"/>
                          <a:ea typeface="+mn-ea"/>
                          <a:cs typeface="+mn-cs"/>
                        </a:rPr>
                        <a:t> des Wechsler </a:t>
                      </a:r>
                      <a:r>
                        <a:rPr kumimoji="0" lang="en-GB" altLang="de-DE" sz="1000" b="0" i="0" u="none" strike="noStrike" cap="none" normalizeH="0" baseline="0" dirty="0" err="1">
                          <a:ln>
                            <a:noFill/>
                          </a:ln>
                          <a:solidFill>
                            <a:srgbClr val="333333"/>
                          </a:solidFill>
                          <a:effectLst/>
                          <a:latin typeface="+mn-lt"/>
                          <a:ea typeface="+mn-ea"/>
                          <a:cs typeface="+mn-cs"/>
                        </a:rPr>
                        <a:t>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4662</Words>
  <Application>Microsoft Office PowerPoint</Application>
  <PresentationFormat>Benutzerdefiniert</PresentationFormat>
  <Paragraphs>506</Paragraphs>
  <Slides>52</Slides>
  <Notes>52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52</vt:i4>
      </vt:variant>
    </vt:vector>
  </HeadingPairs>
  <TitlesOfParts>
    <vt:vector size="59" baseType="lpstr">
      <vt:lpstr>Calibri</vt:lpstr>
      <vt:lpstr>Calibri Light</vt:lpstr>
      <vt:lpstr>Arial</vt:lpstr>
      <vt:lpstr>Symbol</vt:lpstr>
      <vt:lpstr>Wingdings</vt:lpstr>
      <vt:lpstr>Wingdings</vt:lpstr>
      <vt:lpstr>UKE_PPT-Vorlage_16zu9</vt:lpstr>
      <vt:lpstr>MCT 3 A – विश्वासों में परिवर्तन</vt:lpstr>
      <vt:lpstr>विश्वासों में परिवर्तन</vt:lpstr>
      <vt:lpstr>विश्वासों में परिवर्तन</vt:lpstr>
      <vt:lpstr>विश्वासों में परिवर्तन</vt:lpstr>
      <vt:lpstr>ज़ब पूर्वानुमान सही नहीं साबित होते हैं</vt:lpstr>
      <vt:lpstr>ज़ब पूर्वानुमान सही नहीं साबित होते हैं</vt:lpstr>
      <vt:lpstr>लचीलेपन का अभाव (संकुचित दृष्टिकोण)</vt:lpstr>
      <vt:lpstr>लचीलेपन का अभाव (संकुचित दृष्टिकोण)</vt:lpstr>
      <vt:lpstr>लचीलेपन का अभाव (संकुचित दृष्टिकोण)</vt:lpstr>
      <vt:lpstr>लचीलेपन का अभाव (संकुचित दृष्टिकोण)</vt:lpstr>
      <vt:lpstr>हम यह क्यों कर रहे हैं?</vt:lpstr>
      <vt:lpstr>अत्यंत सख्ती से पकडे या बनाये हुए मत या विश्वास किस प्रकार से मनोविकार के दौरान गलत व्याख्याओं को ज़न्म देते हैं - उदाहरण</vt:lpstr>
      <vt:lpstr>नीचे दिखाए गए चित्र एक खास समूह के हैं. वह कौन सा समूह है?</vt:lpstr>
      <vt:lpstr>वर्ग: प्राणी!</vt:lpstr>
      <vt:lpstr>अभ्यास</vt:lpstr>
      <vt:lpstr>अभ्यास</vt:lpstr>
      <vt:lpstr>अभ्यास</vt:lpstr>
      <vt:lpstr>अभ्यास</vt:lpstr>
      <vt:lpstr>यहाँ पर क्या हुआ होगा?</vt:lpstr>
      <vt:lpstr>आपको हरेक विकल्प के सही होने की संभावनाएं कितनी लगती हैं?</vt:lpstr>
      <vt:lpstr>क्या नए चित्र के साथ आपके निर्णय में बदलाव आया?</vt:lpstr>
      <vt:lpstr>सम्भावना का पुनर्मूल्यांकन करें</vt:lpstr>
      <vt:lpstr>PowerPoint-Präsentation</vt:lpstr>
      <vt:lpstr>आपको हरेक विकल्प के सही होने की संभावनाएं कितनी लगती हैं?</vt:lpstr>
      <vt:lpstr>क्या नए चित्र के साथ आपके निर्णय में बदलाव आया?</vt:lpstr>
      <vt:lpstr>सम्भावना का पुनर्मूल्यांकन करें</vt:lpstr>
      <vt:lpstr>PowerPoint-Präsentation</vt:lpstr>
      <vt:lpstr>आपको हरेक विकल्प के सही होने की संभावनाएं कितनी लगती हैं?</vt:lpstr>
      <vt:lpstr>क्या नए चित्र के साथ आपके निर्णय में बदलाव आया?</vt:lpstr>
      <vt:lpstr>सम्भावना का पुनर्मूल्यांकन करें</vt:lpstr>
      <vt:lpstr>PowerPoint-Präsentation</vt:lpstr>
      <vt:lpstr>आपको हरेक विकल्प के सही होने की संभावनाएं कितनी लगती हैं?</vt:lpstr>
      <vt:lpstr>क्या नए चित्र के साथ आपके निर्णय में बदलाव आया?</vt:lpstr>
      <vt:lpstr>सम्भावना का पुनर्मूल्यांकन करें</vt:lpstr>
      <vt:lpstr>PowerPoint-Präsentation</vt:lpstr>
      <vt:lpstr>वैकल्पिक: विडिओ क्लिप</vt:lpstr>
      <vt:lpstr>आपको हरेक विकल्प के सही होने की संभावनाएं कितनी लगती हैं?</vt:lpstr>
      <vt:lpstr>क्या नए चित्र के साथ आपके निर्णय में बदलाव आया?</vt:lpstr>
      <vt:lpstr>सम्भावना का पुनर्मूल्यांकन करें</vt:lpstr>
      <vt:lpstr>PowerPoint-Präsentation</vt:lpstr>
      <vt:lpstr>आपको हरेक विकल्प के सही होने की संभावनाएं कितनी लगती हैं?</vt:lpstr>
      <vt:lpstr>क्या नए चित्र के साथ आपके निर्णय में बदलाव आया?</vt:lpstr>
      <vt:lpstr>सम्भावना का पुनर्मूल्यांकन करें</vt:lpstr>
      <vt:lpstr>PowerPoint-Präsentation</vt:lpstr>
      <vt:lpstr>दैनिक जीवन में स्थानांतरण</vt:lpstr>
      <vt:lpstr>दैनिक जीवन में स्थानांतरण</vt:lpstr>
      <vt:lpstr>दैनिक जीवन में स्थानांतरण</vt:lpstr>
      <vt:lpstr>मनोविकार से इसका क्या सम्बन्ध है?</vt:lpstr>
      <vt:lpstr>मनोविकार से इसका क्या सम्बन्ध है?</vt:lpstr>
      <vt:lpstr>मनोविकार से इसका क्या सम्बन्ध है?</vt:lpstr>
      <vt:lpstr>ध्यान देने के लिए आपका धन्यवाद!</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271</cp:revision>
  <dcterms:created xsi:type="dcterms:W3CDTF">2004-06-30T16:15:23Z</dcterms:created>
  <dcterms:modified xsi:type="dcterms:W3CDTF">2022-08-29T09:39:19Z</dcterms:modified>
</cp:coreProperties>
</file>