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60"/>
  </p:notesMasterIdLst>
  <p:handoutMasterIdLst>
    <p:handoutMasterId r:id="rId61"/>
  </p:handoutMasterIdLst>
  <p:sldIdLst>
    <p:sldId id="434" r:id="rId2"/>
    <p:sldId id="389" r:id="rId3"/>
    <p:sldId id="423" r:id="rId4"/>
    <p:sldId id="422" r:id="rId5"/>
    <p:sldId id="290" r:id="rId6"/>
    <p:sldId id="390" r:id="rId7"/>
    <p:sldId id="409" r:id="rId8"/>
    <p:sldId id="369" r:id="rId9"/>
    <p:sldId id="338" r:id="rId10"/>
    <p:sldId id="393" r:id="rId11"/>
    <p:sldId id="424" r:id="rId12"/>
    <p:sldId id="341" r:id="rId13"/>
    <p:sldId id="394" r:id="rId14"/>
    <p:sldId id="396" r:id="rId15"/>
    <p:sldId id="426" r:id="rId16"/>
    <p:sldId id="425" r:id="rId17"/>
    <p:sldId id="410" r:id="rId18"/>
    <p:sldId id="398" r:id="rId19"/>
    <p:sldId id="400" r:id="rId20"/>
    <p:sldId id="428" r:id="rId21"/>
    <p:sldId id="427" r:id="rId22"/>
    <p:sldId id="401" r:id="rId23"/>
    <p:sldId id="402" r:id="rId24"/>
    <p:sldId id="309" r:id="rId25"/>
    <p:sldId id="403" r:id="rId26"/>
    <p:sldId id="367" r:id="rId27"/>
    <p:sldId id="311" r:id="rId28"/>
    <p:sldId id="320" r:id="rId29"/>
    <p:sldId id="366" r:id="rId30"/>
    <p:sldId id="349" r:id="rId31"/>
    <p:sldId id="315" r:id="rId32"/>
    <p:sldId id="414" r:id="rId33"/>
    <p:sldId id="353" r:id="rId34"/>
    <p:sldId id="354" r:id="rId35"/>
    <p:sldId id="355" r:id="rId36"/>
    <p:sldId id="417" r:id="rId37"/>
    <p:sldId id="431" r:id="rId38"/>
    <p:sldId id="430" r:id="rId39"/>
    <p:sldId id="429" r:id="rId40"/>
    <p:sldId id="360" r:id="rId41"/>
    <p:sldId id="314" r:id="rId42"/>
    <p:sldId id="312" r:id="rId43"/>
    <p:sldId id="361" r:id="rId44"/>
    <p:sldId id="365" r:id="rId45"/>
    <p:sldId id="334" r:id="rId46"/>
    <p:sldId id="330" r:id="rId47"/>
    <p:sldId id="323" r:id="rId48"/>
    <p:sldId id="327" r:id="rId49"/>
    <p:sldId id="336" r:id="rId50"/>
    <p:sldId id="322" r:id="rId51"/>
    <p:sldId id="405" r:id="rId52"/>
    <p:sldId id="433" r:id="rId53"/>
    <p:sldId id="432" r:id="rId54"/>
    <p:sldId id="347" r:id="rId55"/>
    <p:sldId id="348" r:id="rId56"/>
    <p:sldId id="421" r:id="rId57"/>
    <p:sldId id="376" r:id="rId58"/>
    <p:sldId id="377" r:id="rId59"/>
  </p:sldIdLst>
  <p:sldSz cx="12195175" cy="6858000"/>
  <p:notesSz cx="7099300" cy="10234613"/>
  <p:embeddedFontLst>
    <p:embeddedFont>
      <p:font typeface="Calibri" panose="020F0502020204030204" pitchFamily="34" charset="0"/>
      <p:regular r:id="rId62"/>
      <p:bold r:id="rId63"/>
      <p:italic r:id="rId64"/>
      <p:boldItalic r:id="rId65"/>
    </p:embeddedFont>
    <p:embeddedFont>
      <p:font typeface="Calibri Light" panose="020F0302020204030204" pitchFamily="34" charset="0"/>
      <p:regular r:id="rId66"/>
      <p:italic r:id="rId67"/>
    </p:embeddedFont>
    <p:embeddedFont>
      <p:font typeface="Verdana" panose="020B0604030504040204" pitchFamily="34" charset="0"/>
      <p:regular r:id="rId68"/>
      <p:bold r:id="rId69"/>
      <p:italic r:id="rId70"/>
      <p:boldItalic r:id="rId71"/>
    </p:embeddedFont>
  </p:embeddedFontLst>
  <p:defaultTextStyle>
    <a:defPPr>
      <a:defRPr lang="en-US"/>
    </a:defPPr>
    <a:lvl1pPr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5pPr>
    <a:lvl6pPr marL="22860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884">
          <p15:clr>
            <a:srgbClr val="A4A3A4"/>
          </p15:clr>
        </p15:guide>
        <p15:guide id="2" pos="5692">
          <p15:clr>
            <a:srgbClr val="A4A3A4"/>
          </p15:clr>
        </p15:guide>
        <p15:guide id="3" pos="75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C3C3F7"/>
    <a:srgbClr val="8DC6FF"/>
    <a:srgbClr val="FFFF00"/>
    <a:srgbClr val="99CCFF"/>
    <a:srgbClr val="CCECFF"/>
    <a:srgbClr val="FF505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21" autoAdjust="0"/>
    <p:restoredTop sz="89888" autoAdjust="0"/>
  </p:normalViewPr>
  <p:slideViewPr>
    <p:cSldViewPr>
      <p:cViewPr varScale="1">
        <p:scale>
          <a:sx n="98" d="100"/>
          <a:sy n="98" d="100"/>
        </p:scale>
        <p:origin x="144" y="52"/>
      </p:cViewPr>
      <p:guideLst>
        <p:guide orient="horz" pos="3884"/>
        <p:guide pos="5692"/>
        <p:guide pos="759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2.fntdata"/><Relationship Id="rId68"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5.fntdata"/><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3.fntdata"/><Relationship Id="rId69" Type="http://schemas.openxmlformats.org/officeDocument/2006/relationships/font" Target="fonts/font8.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1.fntdata"/><Relationship Id="rId70" Type="http://schemas.openxmlformats.org/officeDocument/2006/relationships/font" Target="fonts/font9.fntdata"/><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font" Target="fonts/font4.fntdata"/><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font" Target="fonts/font10.fntdata"/></Relationships>
</file>

<file path=ppt/_rels/viewProps.xml.rels><?xml version="1.0" encoding="UTF-8" standalone="yes"?>
<Relationships xmlns="http://schemas.openxmlformats.org/package/2006/relationships"><Relationship Id="rId1" Type="http://schemas.openxmlformats.org/officeDocument/2006/relationships/slide" Target="slides/slide4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86CB1EC1-19A3-4595-AB19-D2BD4C9C26A8}" type="slidenum">
              <a:rPr lang="en-GB" altLang="de-DE"/>
              <a:pPr/>
              <a:t>‹Nr.›</a:t>
            </a:fld>
            <a:endParaRPr lang="en-GB" altLang="de-DE"/>
          </a:p>
        </p:txBody>
      </p:sp>
    </p:spTree>
    <p:extLst>
      <p:ext uri="{BB962C8B-B14F-4D97-AF65-F5344CB8AC3E}">
        <p14:creationId xmlns:p14="http://schemas.microsoft.com/office/powerpoint/2010/main" val="11375262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pPr>
              <a:defRPr/>
            </a:pPr>
            <a:endParaRPr lang="en-US"/>
          </a:p>
        </p:txBody>
      </p:sp>
      <p:sp>
        <p:nvSpPr>
          <p:cNvPr id="6144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82C28E1B-5399-4237-A9F6-5319FA47BD4F}" type="slidenum">
              <a:rPr lang="en-US" altLang="de-DE"/>
              <a:pPr/>
              <a:t>‹Nr.›</a:t>
            </a:fld>
            <a:endParaRPr lang="en-US" altLang="de-DE"/>
          </a:p>
        </p:txBody>
      </p:sp>
    </p:spTree>
    <p:extLst>
      <p:ext uri="{BB962C8B-B14F-4D97-AF65-F5344CB8AC3E}">
        <p14:creationId xmlns:p14="http://schemas.microsoft.com/office/powerpoint/2010/main" val="46861436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0B17E4C-9DBF-4802-AFA7-0D269F5379A2}" type="slidenum">
              <a:rPr lang="en-US" altLang="de-DE" sz="1300">
                <a:latin typeface="Verdana" panose="020B0604030504040204" pitchFamily="34" charset="0"/>
              </a:rPr>
              <a:pPr eaLnBrk="1" hangingPunct="1">
                <a:spcBef>
                  <a:spcPct val="0"/>
                </a:spcBef>
              </a:pPr>
              <a:t>2</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05662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0B17E4C-9DBF-4802-AFA7-0D269F5379A2}" type="slidenum">
              <a:rPr lang="en-US" altLang="de-DE" sz="1300">
                <a:latin typeface="Verdana" panose="020B0604030504040204" pitchFamily="34" charset="0"/>
              </a:rPr>
              <a:pPr eaLnBrk="1" hangingPunct="1">
                <a:spcBef>
                  <a:spcPct val="0"/>
                </a:spcBef>
              </a:pPr>
              <a:t>3</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05662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0B17E4C-9DBF-4802-AFA7-0D269F5379A2}" type="slidenum">
              <a:rPr lang="en-US" altLang="de-DE" sz="1300">
                <a:latin typeface="Verdana" panose="020B0604030504040204" pitchFamily="34" charset="0"/>
              </a:rPr>
              <a:pPr eaLnBrk="1" hangingPunct="1">
                <a:spcBef>
                  <a:spcPct val="0"/>
                </a:spcBef>
              </a:pPr>
              <a:t>4</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056628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143B385-4F69-40E3-B938-1BC65B967879}" type="slidenum">
              <a:rPr lang="en-US" altLang="de-DE" sz="1300">
                <a:latin typeface="Verdana" panose="020B0604030504040204" pitchFamily="34" charset="0"/>
              </a:rPr>
              <a:pPr eaLnBrk="1" hangingPunct="1">
                <a:spcBef>
                  <a:spcPct val="0"/>
                </a:spcBef>
              </a:pPr>
              <a:t>5</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6254558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34EBFC2-CF93-4267-B409-A3EDEBFDA9AB}" type="slidenum">
              <a:rPr lang="en-US" altLang="de-DE" sz="1300">
                <a:latin typeface="Verdana" panose="020B0604030504040204" pitchFamily="34" charset="0"/>
              </a:rPr>
              <a:pPr eaLnBrk="1" hangingPunct="1">
                <a:spcBef>
                  <a:spcPct val="0"/>
                </a:spcBef>
              </a:pPr>
              <a:t>6</a:t>
            </a:fld>
            <a:endParaRPr lang="en-US" altLang="de-DE" sz="1300">
              <a:latin typeface="Verdana" panose="020B0604030504040204" pitchFamily="34" charset="0"/>
            </a:endParaRPr>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903791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8455B13-89A9-45E2-95BE-506B02D992D3}" type="slidenum">
              <a:rPr lang="en-US" altLang="de-DE" sz="1300">
                <a:latin typeface="Verdana" panose="020B0604030504040204" pitchFamily="34" charset="0"/>
              </a:rPr>
              <a:pPr eaLnBrk="1" hangingPunct="1">
                <a:spcBef>
                  <a:spcPct val="0"/>
                </a:spcBef>
              </a:pPr>
              <a:t>7</a:t>
            </a:fld>
            <a:endParaRPr lang="en-US" altLang="de-DE" sz="1300">
              <a:latin typeface="Verdana" panose="020B0604030504040204" pitchFamily="34"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7316674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9599661-C242-4D26-9A1C-54B17C9CF825}" type="slidenum">
              <a:rPr lang="en-US" altLang="de-DE" sz="1300">
                <a:latin typeface="Verdana" panose="020B0604030504040204" pitchFamily="34" charset="0"/>
              </a:rPr>
              <a:pPr eaLnBrk="1" hangingPunct="1">
                <a:spcBef>
                  <a:spcPct val="0"/>
                </a:spcBef>
              </a:pPr>
              <a:t>8</a:t>
            </a:fld>
            <a:endParaRPr lang="en-US" altLang="de-DE" sz="1300">
              <a:latin typeface="Verdana" panose="020B0604030504040204" pitchFamily="34" charset="0"/>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272663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83ED612-186C-46C4-BF5D-607207DD2927}" type="slidenum">
              <a:rPr lang="en-US" altLang="de-DE" sz="1300">
                <a:latin typeface="Verdana" panose="020B0604030504040204" pitchFamily="34" charset="0"/>
              </a:rPr>
              <a:pPr eaLnBrk="1" hangingPunct="1">
                <a:spcBef>
                  <a:spcPct val="0"/>
                </a:spcBef>
              </a:pPr>
              <a:t>9</a:t>
            </a:fld>
            <a:endParaRPr lang="en-US" altLang="de-DE" sz="1300">
              <a:latin typeface="Verdana" panose="020B0604030504040204" pitchFamily="34" charset="0"/>
            </a:endParaRPr>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710130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6E6FD7F-979C-4572-A900-099C7B9BF8D3}" type="slidenum">
              <a:rPr lang="en-US" altLang="de-DE" sz="1300">
                <a:latin typeface="Verdana" panose="020B0604030504040204" pitchFamily="34" charset="0"/>
              </a:rPr>
              <a:pPr eaLnBrk="1" hangingPunct="1">
                <a:spcBef>
                  <a:spcPct val="0"/>
                </a:spcBef>
              </a:pPr>
              <a:t>10</a:t>
            </a:fld>
            <a:endParaRPr lang="en-US" altLang="de-DE" sz="1300">
              <a:latin typeface="Verdana" panose="020B0604030504040204" pitchFamily="34" charset="0"/>
            </a:endParaRPr>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732407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6E6FD7F-979C-4572-A900-099C7B9BF8D3}" type="slidenum">
              <a:rPr lang="en-US" altLang="de-DE" sz="1300">
                <a:latin typeface="Verdana" panose="020B0604030504040204" pitchFamily="34" charset="0"/>
              </a:rPr>
              <a:pPr eaLnBrk="1" hangingPunct="1">
                <a:spcBef>
                  <a:spcPct val="0"/>
                </a:spcBef>
              </a:pPr>
              <a:t>11</a:t>
            </a:fld>
            <a:endParaRPr lang="en-US" altLang="de-DE" sz="1300">
              <a:latin typeface="Verdana" panose="020B0604030504040204" pitchFamily="34" charset="0"/>
            </a:endParaRPr>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732407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1AD61BB-E35E-4118-90E6-78F346D57972}" type="slidenum">
              <a:rPr lang="en-US" altLang="de-DE" sz="1300">
                <a:latin typeface="Verdana" panose="020B0604030504040204" pitchFamily="34" charset="0"/>
              </a:rPr>
              <a:pPr eaLnBrk="1" hangingPunct="1">
                <a:spcBef>
                  <a:spcPct val="0"/>
                </a:spcBef>
              </a:pPr>
              <a:t>12</a:t>
            </a:fld>
            <a:endParaRPr lang="en-US" altLang="de-DE" sz="1300">
              <a:latin typeface="Verdana" panose="020B0604030504040204" pitchFamily="34" charset="0"/>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931255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9934D03-3A8B-4AF4-A90D-159D2C45FD75}" type="slidenum">
              <a:rPr lang="en-US" altLang="de-DE" sz="1300">
                <a:latin typeface="Verdana" panose="020B0604030504040204" pitchFamily="34" charset="0"/>
              </a:rPr>
              <a:pPr eaLnBrk="1" hangingPunct="1">
                <a:spcBef>
                  <a:spcPct val="0"/>
                </a:spcBef>
              </a:pPr>
              <a:t>13</a:t>
            </a:fld>
            <a:endParaRPr lang="en-US" altLang="de-DE"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392452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B3B722E-061E-45E7-8151-9BF1665F9223}" type="slidenum">
              <a:rPr lang="en-US" altLang="de-DE" sz="1300">
                <a:latin typeface="Verdana" panose="020B0604030504040204" pitchFamily="34" charset="0"/>
              </a:rPr>
              <a:pPr eaLnBrk="1" hangingPunct="1">
                <a:spcBef>
                  <a:spcPct val="0"/>
                </a:spcBef>
              </a:pPr>
              <a:t>14</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1608360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B3B722E-061E-45E7-8151-9BF1665F9223}" type="slidenum">
              <a:rPr lang="en-US" altLang="de-DE" sz="1300">
                <a:latin typeface="Verdana" panose="020B0604030504040204" pitchFamily="34" charset="0"/>
              </a:rPr>
              <a:pPr eaLnBrk="1" hangingPunct="1">
                <a:spcBef>
                  <a:spcPct val="0"/>
                </a:spcBef>
              </a:pPr>
              <a:t>15</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1608360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B3B722E-061E-45E7-8151-9BF1665F9223}" type="slidenum">
              <a:rPr lang="en-US" altLang="de-DE" sz="1300">
                <a:latin typeface="Verdana" panose="020B0604030504040204" pitchFamily="34" charset="0"/>
              </a:rPr>
              <a:pPr eaLnBrk="1" hangingPunct="1">
                <a:spcBef>
                  <a:spcPct val="0"/>
                </a:spcBef>
              </a:pPr>
              <a:t>16</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1608360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60B441B-412C-4209-9947-D02D489360BF}" type="slidenum">
              <a:rPr lang="en-US" altLang="de-DE" sz="1300">
                <a:latin typeface="Verdana" panose="020B0604030504040204" pitchFamily="34" charset="0"/>
              </a:rPr>
              <a:pPr eaLnBrk="1" hangingPunct="1">
                <a:spcBef>
                  <a:spcPct val="0"/>
                </a:spcBef>
              </a:pPr>
              <a:t>17</a:t>
            </a:fld>
            <a:endParaRPr lang="en-US" altLang="de-DE" sz="1300">
              <a:latin typeface="Verdana" panose="020B0604030504040204" pitchFamily="34" charset="0"/>
            </a:endParaRPr>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4801733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D2CBFC8-9B05-41B2-A765-AFAA3ADA29C5}" type="slidenum">
              <a:rPr lang="en-US" altLang="de-DE" sz="1300">
                <a:latin typeface="Verdana" panose="020B0604030504040204" pitchFamily="34" charset="0"/>
              </a:rPr>
              <a:pPr eaLnBrk="1" hangingPunct="1">
                <a:spcBef>
                  <a:spcPct val="0"/>
                </a:spcBef>
              </a:pPr>
              <a:t>18</a:t>
            </a:fld>
            <a:endParaRPr lang="en-US" altLang="de-DE" sz="1300">
              <a:latin typeface="Verdana" panose="020B0604030504040204" pitchFamily="34" charset="0"/>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0041827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2501AA0-2ACC-43AB-B5E6-41A40060D6AA}" type="slidenum">
              <a:rPr lang="en-US" altLang="de-DE" sz="1300">
                <a:latin typeface="Verdana" panose="020B0604030504040204" pitchFamily="34" charset="0"/>
              </a:rPr>
              <a:pPr eaLnBrk="1" hangingPunct="1">
                <a:spcBef>
                  <a:spcPct val="0"/>
                </a:spcBef>
              </a:pPr>
              <a:t>19</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2297576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2501AA0-2ACC-43AB-B5E6-41A40060D6AA}" type="slidenum">
              <a:rPr lang="en-US" altLang="de-DE" sz="1300">
                <a:latin typeface="Verdana" panose="020B0604030504040204" pitchFamily="34" charset="0"/>
              </a:rPr>
              <a:pPr eaLnBrk="1" hangingPunct="1">
                <a:spcBef>
                  <a:spcPct val="0"/>
                </a:spcBef>
              </a:pPr>
              <a:t>20</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2297576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2501AA0-2ACC-43AB-B5E6-41A40060D6AA}" type="slidenum">
              <a:rPr lang="en-US" altLang="de-DE" sz="1300">
                <a:latin typeface="Verdana" panose="020B0604030504040204" pitchFamily="34" charset="0"/>
              </a:rPr>
              <a:pPr eaLnBrk="1" hangingPunct="1">
                <a:spcBef>
                  <a:spcPct val="0"/>
                </a:spcBef>
              </a:pPr>
              <a:t>21</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2297576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708601E-D287-4B1B-972E-29BFFE54107F}" type="slidenum">
              <a:rPr lang="en-US" altLang="de-DE" sz="1300">
                <a:latin typeface="Verdana" panose="020B0604030504040204" pitchFamily="34" charset="0"/>
              </a:rPr>
              <a:pPr eaLnBrk="1" hangingPunct="1">
                <a:spcBef>
                  <a:spcPct val="0"/>
                </a:spcBef>
              </a:pPr>
              <a:t>22</a:t>
            </a:fld>
            <a:endParaRPr lang="en-US" altLang="de-DE"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0731998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B14FDD4-11E5-4595-B7D9-B5D703DA983E}" type="slidenum">
              <a:rPr lang="en-US" altLang="de-DE" sz="1300">
                <a:latin typeface="Verdana" panose="020B0604030504040204" pitchFamily="34" charset="0"/>
              </a:rPr>
              <a:pPr eaLnBrk="1" hangingPunct="1">
                <a:spcBef>
                  <a:spcPct val="0"/>
                </a:spcBef>
              </a:pPr>
              <a:t>23</a:t>
            </a:fld>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6720794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4CEC646-B70B-4325-B4AA-0CF042AA7550}" type="slidenum">
              <a:rPr lang="en-US" altLang="de-DE" sz="1300">
                <a:latin typeface="Verdana" panose="020B0604030504040204" pitchFamily="34" charset="0"/>
              </a:rPr>
              <a:pPr eaLnBrk="1" hangingPunct="1">
                <a:spcBef>
                  <a:spcPct val="0"/>
                </a:spcBef>
              </a:pPr>
              <a:t>24</a:t>
            </a:fld>
            <a:endParaRPr lang="en-US" altLang="de-DE" sz="1300">
              <a:latin typeface="Verdana" panose="020B0604030504040204" pitchFamily="34" charset="0"/>
            </a:endParaRPr>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220898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F04B1B9-CB09-46E0-AF09-AB68D0E971D0}" type="slidenum">
              <a:rPr lang="en-US" altLang="de-DE" sz="1300">
                <a:latin typeface="Verdana" panose="020B0604030504040204" pitchFamily="34" charset="0"/>
              </a:rPr>
              <a:pPr eaLnBrk="1" hangingPunct="1">
                <a:spcBef>
                  <a:spcPct val="0"/>
                </a:spcBef>
              </a:pPr>
              <a:t>25</a:t>
            </a:fld>
            <a:endParaRPr lang="en-US" altLang="de-DE" sz="1300">
              <a:latin typeface="Verdana" panose="020B0604030504040204" pitchFamily="34" charset="0"/>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80830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DEEBCD4-B86B-4865-9F5F-DEF981657941}" type="slidenum">
              <a:rPr lang="en-US" altLang="de-DE" sz="1300">
                <a:latin typeface="Verdana" panose="020B0604030504040204" pitchFamily="34" charset="0"/>
              </a:rPr>
              <a:pPr eaLnBrk="1" hangingPunct="1">
                <a:spcBef>
                  <a:spcPct val="0"/>
                </a:spcBef>
              </a:pPr>
              <a:t>26</a:t>
            </a:fld>
            <a:endParaRPr lang="en-US" altLang="de-DE" sz="1300">
              <a:latin typeface="Verdana" panose="020B0604030504040204" pitchFamily="34" charset="0"/>
            </a:endParaRPr>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996551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69E0698-C1A1-400A-A9EF-09D34D7B2E54}" type="slidenum">
              <a:rPr lang="en-US" altLang="de-DE" sz="1300">
                <a:latin typeface="Verdana" panose="020B0604030504040204" pitchFamily="34" charset="0"/>
              </a:rPr>
              <a:pPr eaLnBrk="1" hangingPunct="1">
                <a:spcBef>
                  <a:spcPct val="0"/>
                </a:spcBef>
              </a:pPr>
              <a:t>27</a:t>
            </a:fld>
            <a:endParaRPr lang="en-US" altLang="de-DE" sz="1300">
              <a:latin typeface="Verdana" panose="020B0604030504040204" pitchFamily="34"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902263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FF04366B-0D88-4920-8A18-95F02C5F2716}" type="slidenum">
              <a:rPr lang="en-US" altLang="de-DE" sz="1300">
                <a:latin typeface="Verdana" panose="020B0604030504040204" pitchFamily="34" charset="0"/>
              </a:rPr>
              <a:pPr eaLnBrk="1" hangingPunct="1">
                <a:spcBef>
                  <a:spcPct val="0"/>
                </a:spcBef>
              </a:pPr>
              <a:t>28</a:t>
            </a:fld>
            <a:endParaRPr lang="en-US" altLang="de-DE" sz="1300">
              <a:latin typeface="Verdana" panose="020B0604030504040204" pitchFamily="34" charset="0"/>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499405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79EBD56-58F3-4281-8A8E-8C14B89DA0D9}" type="slidenum">
              <a:rPr lang="en-US" altLang="de-DE" sz="1300">
                <a:latin typeface="Verdana" panose="020B0604030504040204" pitchFamily="34" charset="0"/>
              </a:rPr>
              <a:pPr eaLnBrk="1" hangingPunct="1">
                <a:spcBef>
                  <a:spcPct val="0"/>
                </a:spcBef>
              </a:pPr>
              <a:t>29</a:t>
            </a:fld>
            <a:endParaRPr lang="en-US" altLang="de-DE" sz="1300">
              <a:latin typeface="Verdana" panose="020B0604030504040204" pitchFamily="34" charset="0"/>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321113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C64A8EC-84BB-46EC-8CD6-6452565C51B6}" type="slidenum">
              <a:rPr lang="en-US" altLang="de-DE" sz="1300">
                <a:latin typeface="Verdana" panose="020B0604030504040204" pitchFamily="34" charset="0"/>
              </a:rPr>
              <a:pPr eaLnBrk="1" hangingPunct="1">
                <a:spcBef>
                  <a:spcPct val="0"/>
                </a:spcBef>
              </a:pPr>
              <a:t>30</a:t>
            </a:fld>
            <a:endParaRPr lang="en-US" altLang="de-DE" sz="1300">
              <a:latin typeface="Verdana" panose="020B0604030504040204" pitchFamily="34" charset="0"/>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346865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3F3AB85-7256-4DF6-A33B-D801DD0BA4D6}" type="slidenum">
              <a:rPr lang="en-US" altLang="de-DE" sz="1300">
                <a:latin typeface="Verdana" panose="020B0604030504040204" pitchFamily="34" charset="0"/>
              </a:rPr>
              <a:pPr eaLnBrk="1" hangingPunct="1">
                <a:spcBef>
                  <a:spcPct val="0"/>
                </a:spcBef>
              </a:pPr>
              <a:t>31</a:t>
            </a:fld>
            <a:endParaRPr lang="en-US" altLang="de-DE" sz="1300">
              <a:latin typeface="Verdana" panose="020B0604030504040204" pitchFamily="34" charset="0"/>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398114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84FC57F-E2C8-439D-847B-C5F38D514C6A}" type="slidenum">
              <a:rPr lang="en-US" altLang="de-DE" sz="1300">
                <a:latin typeface="Verdana" panose="020B0604030504040204" pitchFamily="34" charset="0"/>
              </a:rPr>
              <a:pPr eaLnBrk="1" hangingPunct="1">
                <a:spcBef>
                  <a:spcPct val="0"/>
                </a:spcBef>
              </a:pPr>
              <a:t>32</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352310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39AA368-6EB6-4C9B-96FE-632DBC1BDD94}" type="slidenum">
              <a:rPr lang="en-US" altLang="de-DE" sz="1300">
                <a:latin typeface="Verdana" panose="020B0604030504040204" pitchFamily="34" charset="0"/>
              </a:rPr>
              <a:pPr eaLnBrk="1" hangingPunct="1">
                <a:spcBef>
                  <a:spcPct val="0"/>
                </a:spcBef>
              </a:pPr>
              <a:t>33</a:t>
            </a:fld>
            <a:endParaRPr lang="en-US" altLang="de-DE" sz="1300">
              <a:latin typeface="Verdana" panose="020B0604030504040204" pitchFamily="34" charset="0"/>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780407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3FF13B8-465F-4E11-9BE1-A9E1E1522AA8}" type="slidenum">
              <a:rPr lang="en-US" altLang="de-DE" sz="1300">
                <a:latin typeface="Verdana" panose="020B0604030504040204" pitchFamily="34" charset="0"/>
              </a:rPr>
              <a:pPr eaLnBrk="1" hangingPunct="1">
                <a:spcBef>
                  <a:spcPct val="0"/>
                </a:spcBef>
              </a:pPr>
              <a:t>34</a:t>
            </a:fld>
            <a:endParaRPr lang="en-US" altLang="de-DE" sz="1300">
              <a:latin typeface="Verdana" panose="020B0604030504040204" pitchFamily="34" charset="0"/>
            </a:endParaRPr>
          </a:p>
        </p:txBody>
      </p:sp>
      <p:sp>
        <p:nvSpPr>
          <p:cNvPr id="96259" name="Rectangle 1026"/>
          <p:cNvSpPr>
            <a:spLocks noGrp="1" noRot="1" noChangeAspect="1" noChangeArrowheads="1" noTextEdit="1"/>
          </p:cNvSpPr>
          <p:nvPr>
            <p:ph type="sldImg"/>
          </p:nvPr>
        </p:nvSpPr>
        <p:spPr>
          <a:xfrm>
            <a:off x="138113" y="768350"/>
            <a:ext cx="6823075" cy="3836988"/>
          </a:xfrm>
          <a:ln/>
        </p:spPr>
      </p:sp>
      <p:sp>
        <p:nvSpPr>
          <p:cNvPr id="962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057886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61E0FF4-465C-49D4-B9E1-E0BD5A445DB5}" type="slidenum">
              <a:rPr lang="en-US" altLang="de-DE" sz="1300">
                <a:latin typeface="Verdana" panose="020B0604030504040204" pitchFamily="34" charset="0"/>
              </a:rPr>
              <a:pPr eaLnBrk="1" hangingPunct="1">
                <a:spcBef>
                  <a:spcPct val="0"/>
                </a:spcBef>
              </a:pPr>
              <a:t>35</a:t>
            </a:fld>
            <a:endParaRPr lang="en-US" altLang="de-DE" sz="1300">
              <a:latin typeface="Verdana" panose="020B0604030504040204" pitchFamily="34" charset="0"/>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485755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1602512-B9D1-460B-BDE6-BA6AEFF0D246}" type="slidenum">
              <a:rPr lang="en-US" altLang="de-DE" sz="1300">
                <a:latin typeface="Verdana" panose="020B0604030504040204" pitchFamily="34" charset="0"/>
              </a:rPr>
              <a:pPr eaLnBrk="1" hangingPunct="1">
                <a:spcBef>
                  <a:spcPct val="0"/>
                </a:spcBef>
              </a:pPr>
              <a:t>36</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012833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1602512-B9D1-460B-BDE6-BA6AEFF0D246}" type="slidenum">
              <a:rPr lang="en-US" altLang="de-DE" sz="1300">
                <a:latin typeface="Verdana" panose="020B0604030504040204" pitchFamily="34" charset="0"/>
              </a:rPr>
              <a:pPr eaLnBrk="1" hangingPunct="1">
                <a:spcBef>
                  <a:spcPct val="0"/>
                </a:spcBef>
              </a:pPr>
              <a:t>37</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012833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1602512-B9D1-460B-BDE6-BA6AEFF0D246}" type="slidenum">
              <a:rPr lang="en-US" altLang="de-DE" sz="1300">
                <a:latin typeface="Verdana" panose="020B0604030504040204" pitchFamily="34" charset="0"/>
              </a:rPr>
              <a:pPr eaLnBrk="1" hangingPunct="1">
                <a:spcBef>
                  <a:spcPct val="0"/>
                </a:spcBef>
              </a:pPr>
              <a:t>38</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012833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1602512-B9D1-460B-BDE6-BA6AEFF0D246}" type="slidenum">
              <a:rPr lang="en-US" altLang="de-DE" sz="1300">
                <a:latin typeface="Verdana" panose="020B0604030504040204" pitchFamily="34" charset="0"/>
              </a:rPr>
              <a:pPr eaLnBrk="1" hangingPunct="1">
                <a:spcBef>
                  <a:spcPct val="0"/>
                </a:spcBef>
              </a:pPr>
              <a:t>39</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01283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744EC43-ACB9-4824-B13C-32489CB685AB}" type="slidenum">
              <a:rPr lang="en-US" altLang="de-DE" sz="1300">
                <a:latin typeface="Verdana" panose="020B0604030504040204" pitchFamily="34" charset="0"/>
              </a:rPr>
              <a:pPr eaLnBrk="1" hangingPunct="1">
                <a:spcBef>
                  <a:spcPct val="0"/>
                </a:spcBef>
              </a:pPr>
              <a:t>40</a:t>
            </a:fld>
            <a:endParaRPr lang="en-US" altLang="de-DE" sz="1300">
              <a:latin typeface="Verdana" panose="020B0604030504040204" pitchFamily="34" charset="0"/>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287284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23BA06D-81E3-4123-9FE7-BB20E42938F6}" type="slidenum">
              <a:rPr lang="en-US" altLang="de-DE" sz="1300">
                <a:latin typeface="Verdana" panose="020B0604030504040204" pitchFamily="34" charset="0"/>
              </a:rPr>
              <a:pPr eaLnBrk="1" hangingPunct="1">
                <a:spcBef>
                  <a:spcPct val="0"/>
                </a:spcBef>
              </a:pPr>
              <a:t>41</a:t>
            </a:fld>
            <a:endParaRPr lang="en-US" altLang="de-DE" sz="1300">
              <a:latin typeface="Verdana" panose="020B0604030504040204" pitchFamily="34" charset="0"/>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0921479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683E88B-30EB-4046-AD50-FDD3D6EBFFCB}" type="slidenum">
              <a:rPr lang="en-US" altLang="de-DE" sz="1300">
                <a:latin typeface="Verdana" panose="020B0604030504040204" pitchFamily="34" charset="0"/>
              </a:rPr>
              <a:pPr eaLnBrk="1" hangingPunct="1">
                <a:spcBef>
                  <a:spcPct val="0"/>
                </a:spcBef>
              </a:pPr>
              <a:t>42</a:t>
            </a:fld>
            <a:endParaRPr lang="en-US" altLang="de-DE" sz="1300">
              <a:latin typeface="Verdana" panose="020B0604030504040204" pitchFamily="34" charset="0"/>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5708566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1CEDE9F-682A-4336-927C-1E3CBA42F09D}" type="slidenum">
              <a:rPr lang="en-US" altLang="de-DE" sz="1300">
                <a:latin typeface="Verdana" panose="020B0604030504040204" pitchFamily="34" charset="0"/>
              </a:rPr>
              <a:pPr eaLnBrk="1" hangingPunct="1">
                <a:spcBef>
                  <a:spcPct val="0"/>
                </a:spcBef>
              </a:pPr>
              <a:t>43</a:t>
            </a:fld>
            <a:endParaRPr lang="en-US" altLang="de-DE" sz="1300">
              <a:latin typeface="Verdana" panose="020B0604030504040204" pitchFamily="34" charset="0"/>
            </a:endParaRPr>
          </a:p>
        </p:txBody>
      </p:sp>
      <p:sp>
        <p:nvSpPr>
          <p:cNvPr id="105475" name="Rectangle 1026"/>
          <p:cNvSpPr>
            <a:spLocks noGrp="1" noRot="1" noChangeAspect="1" noChangeArrowheads="1" noTextEdit="1"/>
          </p:cNvSpPr>
          <p:nvPr>
            <p:ph type="sldImg"/>
          </p:nvPr>
        </p:nvSpPr>
        <p:spPr>
          <a:xfrm>
            <a:off x="138113" y="768350"/>
            <a:ext cx="6823075" cy="3836988"/>
          </a:xfrm>
          <a:ln/>
        </p:spPr>
      </p:sp>
      <p:sp>
        <p:nvSpPr>
          <p:cNvPr id="1054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213081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9E9367A-10EB-49E5-A93F-A6008CC9E5DB}" type="slidenum">
              <a:rPr lang="en-US" altLang="de-DE" sz="1300">
                <a:latin typeface="Verdana" panose="020B0604030504040204" pitchFamily="34" charset="0"/>
              </a:rPr>
              <a:pPr eaLnBrk="1" hangingPunct="1">
                <a:spcBef>
                  <a:spcPct val="0"/>
                </a:spcBef>
              </a:pPr>
              <a:t>44</a:t>
            </a:fld>
            <a:endParaRPr lang="en-US" altLang="de-DE" sz="1300">
              <a:latin typeface="Verdana" panose="020B0604030504040204" pitchFamily="34" charset="0"/>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320032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96AED49-8EB7-460D-B59D-993F714053CC}" type="slidenum">
              <a:rPr lang="en-US" altLang="de-DE" sz="1300">
                <a:latin typeface="Verdana" panose="020B0604030504040204" pitchFamily="34" charset="0"/>
              </a:rPr>
              <a:pPr eaLnBrk="1" hangingPunct="1">
                <a:spcBef>
                  <a:spcPct val="0"/>
                </a:spcBef>
              </a:pPr>
              <a:t>45</a:t>
            </a:fld>
            <a:endParaRPr lang="en-US" altLang="de-DE" sz="1300">
              <a:latin typeface="Verdana" panose="020B0604030504040204" pitchFamily="34" charset="0"/>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662331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E66CF48-0B8B-45B2-BA03-3385DCE13FC3}" type="slidenum">
              <a:rPr lang="en-US" altLang="de-DE" sz="1300">
                <a:latin typeface="Verdana" panose="020B0604030504040204" pitchFamily="34" charset="0"/>
              </a:rPr>
              <a:pPr eaLnBrk="1" hangingPunct="1">
                <a:spcBef>
                  <a:spcPct val="0"/>
                </a:spcBef>
              </a:pPr>
              <a:t>46</a:t>
            </a:fld>
            <a:endParaRPr lang="en-US" altLang="de-DE" sz="1300">
              <a:latin typeface="Verdana" panose="020B0604030504040204" pitchFamily="34" charset="0"/>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503531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2AED26B-0EA8-47EE-8796-E7A79DB8C491}" type="slidenum">
              <a:rPr lang="en-US" altLang="de-DE" sz="1300">
                <a:latin typeface="Verdana" panose="020B0604030504040204" pitchFamily="34" charset="0"/>
              </a:rPr>
              <a:pPr eaLnBrk="1" hangingPunct="1">
                <a:spcBef>
                  <a:spcPct val="0"/>
                </a:spcBef>
              </a:pPr>
              <a:t>47</a:t>
            </a:fld>
            <a:endParaRPr lang="en-US" altLang="de-DE"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469993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005303E-9ED7-44BB-BDB5-E55AC23283C3}" type="slidenum">
              <a:rPr lang="en-US" altLang="de-DE" sz="1300">
                <a:latin typeface="Verdana" panose="020B0604030504040204" pitchFamily="34" charset="0"/>
              </a:rPr>
              <a:pPr eaLnBrk="1" hangingPunct="1">
                <a:spcBef>
                  <a:spcPct val="0"/>
                </a:spcBef>
              </a:pPr>
              <a:t>48</a:t>
            </a:fld>
            <a:endParaRPr lang="en-US" altLang="de-DE"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921789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BB7A5C1-BAA0-4CE5-9D4B-6A935F88D3C7}" type="slidenum">
              <a:rPr lang="en-US" altLang="de-DE" sz="1300">
                <a:latin typeface="Verdana" panose="020B0604030504040204" pitchFamily="34" charset="0"/>
              </a:rPr>
              <a:pPr eaLnBrk="1" hangingPunct="1">
                <a:spcBef>
                  <a:spcPct val="0"/>
                </a:spcBef>
              </a:pPr>
              <a:t>49</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8096647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FCB8B43-CEC5-4C1D-947E-2C41A23670D1}" type="slidenum">
              <a:rPr lang="en-US" altLang="de-DE" sz="1300">
                <a:latin typeface="Verdana" panose="020B0604030504040204" pitchFamily="34" charset="0"/>
              </a:rPr>
              <a:pPr eaLnBrk="1" hangingPunct="1">
                <a:spcBef>
                  <a:spcPct val="0"/>
                </a:spcBef>
              </a:pPr>
              <a:t>50</a:t>
            </a:fld>
            <a:endParaRPr lang="en-US" altLang="de-DE" sz="1300">
              <a:latin typeface="Verdana" panose="020B0604030504040204" pitchFamily="34" charset="0"/>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0887766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6E9EBF8-5B4D-4A65-8CEC-830F5DD42728}" type="slidenum">
              <a:rPr lang="en-US" altLang="de-DE" sz="1300">
                <a:latin typeface="Verdana" panose="020B0604030504040204" pitchFamily="34" charset="0"/>
              </a:rPr>
              <a:pPr eaLnBrk="1" hangingPunct="1">
                <a:spcBef>
                  <a:spcPct val="0"/>
                </a:spcBef>
              </a:pPr>
              <a:t>51</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0265585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6E9EBF8-5B4D-4A65-8CEC-830F5DD42728}" type="slidenum">
              <a:rPr lang="en-US" altLang="de-DE" sz="1300">
                <a:latin typeface="Verdana" panose="020B0604030504040204" pitchFamily="34" charset="0"/>
              </a:rPr>
              <a:pPr eaLnBrk="1" hangingPunct="1">
                <a:spcBef>
                  <a:spcPct val="0"/>
                </a:spcBef>
              </a:pPr>
              <a:t>52</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0265585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6E9EBF8-5B4D-4A65-8CEC-830F5DD42728}" type="slidenum">
              <a:rPr lang="en-US" altLang="de-DE" sz="1300">
                <a:latin typeface="Verdana" panose="020B0604030504040204" pitchFamily="34" charset="0"/>
              </a:rPr>
              <a:pPr eaLnBrk="1" hangingPunct="1">
                <a:spcBef>
                  <a:spcPct val="0"/>
                </a:spcBef>
              </a:pPr>
              <a:t>53</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0265585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40C4C6E-C8DD-4CDB-BA4A-2F1D68A94CB4}" type="slidenum">
              <a:rPr lang="en-US" altLang="de-DE" sz="1300">
                <a:latin typeface="Verdana" panose="020B0604030504040204" pitchFamily="34" charset="0"/>
              </a:rPr>
              <a:pPr eaLnBrk="1" hangingPunct="1">
                <a:spcBef>
                  <a:spcPct val="0"/>
                </a:spcBef>
              </a:pPr>
              <a:t>54</a:t>
            </a:fld>
            <a:endParaRPr lang="en-US" altLang="de-DE" sz="1300">
              <a:latin typeface="Verdana" panose="020B0604030504040204" pitchFamily="34" charset="0"/>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6462093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19CA64A-7F08-4167-9663-F9FFC7D94C0D}" type="slidenum">
              <a:rPr lang="en-US" altLang="de-DE" sz="1300">
                <a:latin typeface="Verdana" panose="020B0604030504040204" pitchFamily="34" charset="0"/>
              </a:rPr>
              <a:pPr eaLnBrk="1" hangingPunct="1">
                <a:spcBef>
                  <a:spcPct val="0"/>
                </a:spcBef>
              </a:pPr>
              <a:t>55</a:t>
            </a:fld>
            <a:endParaRPr lang="en-US" altLang="de-DE" sz="1300">
              <a:latin typeface="Verdana" panose="020B0604030504040204" pitchFamily="34" charset="0"/>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7582826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E2B002A-7406-467B-9852-8194526381CB}" type="slidenum">
              <a:rPr lang="en-US" altLang="de-DE" sz="1300">
                <a:latin typeface="Verdana" panose="020B0604030504040204" pitchFamily="34" charset="0"/>
              </a:rPr>
              <a:pPr eaLnBrk="1" hangingPunct="1">
                <a:spcBef>
                  <a:spcPct val="0"/>
                </a:spcBef>
              </a:pPr>
              <a:t>57</a:t>
            </a:fld>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9174167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B2E83C1-3C28-4265-B504-0364EAFFC39A}" type="slidenum">
              <a:rPr lang="en-US" altLang="de-DE" sz="1300">
                <a:latin typeface="Verdana" panose="020B0604030504040204" pitchFamily="34" charset="0"/>
              </a:rPr>
              <a:pPr eaLnBrk="1" hangingPunct="1">
                <a:spcBef>
                  <a:spcPct val="0"/>
                </a:spcBef>
              </a:pPr>
              <a:t>58</a:t>
            </a:fld>
            <a:endParaRPr lang="en-US" altLang="de-DE" sz="1300">
              <a:latin typeface="Verdana" panose="020B0604030504040204" pitchFamily="34" charset="0"/>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558718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hi-IN" altLang="ko-KR" dirty="0">
                <a:solidFill>
                  <a:srgbClr val="004992"/>
                </a:solidFill>
              </a:rPr>
              <a:t>मेटाकौगनिनटभ प्रनिक्षण (</a:t>
            </a:r>
            <a:r>
              <a:rPr lang="en-US" altLang="ko-KR"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i-IN" altLang="ko-KR" sz="1000" dirty="0">
                <a:latin typeface="+mj-lt"/>
              </a:rPr>
              <a:t>इस प्रभाग मेंजिन जित्रोंका इस्तेमाल हुआ हैउनके इस्तेमाल की अनुमजत कृ पापूर्वक कलाकाररोंतथा मुद्रजिकाररओों(कॉपीराईट हरल्डर) द्वारा क्रमशः जिया गया है. अजिक िानकारी (कलाकार, शीर्वक) इस प्रस्तुजत के अोंत मेंजिया गया है.</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hi-IN"/>
              <a:t>मेटाकौगनिनटभ प्रनिक्षण 1 – आरोपणदोष देना तथा श्रेय लेना</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hi-IN"/>
              <a:t>मेटाकौगनिनटभ प्रनिक्षण 1 – आरोपणदोष देना तथा श्रेय लेना</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hi-IN"/>
              <a:t>मेटाकौगनिनटभ प्रनिक्षण 1 – आरोपणदोष देना तथा श्रेय लेना</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hi-IN"/>
              <a:t>मेटाकौगनिनटभ प्रनिक्षण 1 – आरोपणदोष देना तथा श्रेय लेना</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hi-IN"/>
              <a:t>मेटाकौगनिनटभ प्रनिक्षण 1 – आरोपणदोष देना तथा श्रेय लेना</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hi-IN"/>
              <a:t>मेटाकौगनिनटभ प्रनिक्षण 1 – आरोपणदोष देना तथा श्रेय लेना</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hi-IN"/>
              <a:t>मेटाकौगनिनटभ प्रनिक्षण 1 – आरोपणदोष देना तथा श्रेय लेना</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hi-IN"/>
              <a:t>मेटाकौगनिनटभ प्रनिक्षण 1 – आरोपणदोष देना तथा श्रेय लेना</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1 A – </a:t>
            </a:r>
            <a:r>
              <a:rPr lang="hi-IN" altLang="ko-KR" dirty="0">
                <a:latin typeface="+mn-lt"/>
                <a:ea typeface="+mn-ea"/>
                <a:cs typeface="+mn-cs"/>
              </a:rPr>
              <a:t>आरोपण - दोष देना तथा श्रेय लेना</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(12|22)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63239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आरोपण: दोष देना तथा श्रेय लेना</a:t>
            </a:r>
            <a:endParaRPr lang="de-DE" altLang="de-DE" sz="3600">
              <a:latin typeface="+mn-lt"/>
              <a:ea typeface="+mn-ea"/>
              <a:cs typeface="+mn-cs"/>
            </a:endParaRPr>
          </a:p>
        </p:txBody>
      </p:sp>
      <p:sp>
        <p:nvSpPr>
          <p:cNvPr id="5122" name="Rectangle 2"/>
          <p:cNvSpPr>
            <a:spLocks noGrp="1" noChangeArrowheads="1"/>
          </p:cNvSpPr>
          <p:nvPr>
            <p:ph idx="1"/>
          </p:nvPr>
        </p:nvSpPr>
        <p:spPr>
          <a:noFill/>
        </p:spPr>
        <p:txBody>
          <a:bodyPr>
            <a:noAutofit/>
          </a:bodyPr>
          <a:lstStyle/>
          <a:p>
            <a:pPr eaLnBrk="1" hangingPunct="1">
              <a:tabLst>
                <a:tab pos="0" algn="l"/>
              </a:tabLst>
            </a:pPr>
            <a:r>
              <a:rPr lang="hi-IN" altLang="de-DE" sz="2400" dirty="0">
                <a:solidFill>
                  <a:srgbClr val="333333"/>
                </a:solidFill>
              </a:rPr>
              <a:t>आरोपण</a:t>
            </a:r>
            <a:r>
              <a:rPr lang="en-US" altLang="de-DE" sz="2400" dirty="0">
                <a:solidFill>
                  <a:srgbClr val="333333"/>
                </a:solidFill>
              </a:rPr>
              <a:t> = </a:t>
            </a:r>
            <a:r>
              <a:rPr lang="hi-IN" altLang="de-DE" sz="2400" dirty="0">
                <a:solidFill>
                  <a:srgbClr val="333333"/>
                </a:solidFill>
              </a:rPr>
              <a:t>घटनाओं के कारणों का अनुमान लगाना</a:t>
            </a:r>
            <a:r>
              <a:rPr lang="en-US" altLang="de-DE" sz="2400" dirty="0">
                <a:solidFill>
                  <a:srgbClr val="333333"/>
                </a:solidFill>
              </a:rPr>
              <a:t> (</a:t>
            </a:r>
            <a:r>
              <a:rPr lang="hi-IN" altLang="de-DE" sz="2400" dirty="0">
                <a:solidFill>
                  <a:srgbClr val="333333"/>
                </a:solidFill>
              </a:rPr>
              <a:t>उदाहरण</a:t>
            </a:r>
            <a:r>
              <a:rPr lang="en-US" altLang="de-DE" sz="2400" dirty="0">
                <a:solidFill>
                  <a:srgbClr val="333333"/>
                </a:solidFill>
              </a:rPr>
              <a:t> - </a:t>
            </a:r>
            <a:r>
              <a:rPr lang="hi-IN" altLang="de-DE" sz="2400" dirty="0">
                <a:solidFill>
                  <a:srgbClr val="333333"/>
                </a:solidFill>
              </a:rPr>
              <a:t>आरोपण</a:t>
            </a:r>
            <a:r>
              <a:rPr lang="en-US" altLang="de-DE" sz="2400" dirty="0">
                <a:solidFill>
                  <a:srgbClr val="333333"/>
                </a:solidFill>
              </a:rPr>
              <a:t>: </a:t>
            </a:r>
            <a:r>
              <a:rPr lang="hi-IN" altLang="de-DE" sz="2400" dirty="0">
                <a:solidFill>
                  <a:srgbClr val="333333"/>
                </a:solidFill>
              </a:rPr>
              <a:t>दोष देना तथा श्रेय लेना</a:t>
            </a:r>
            <a:r>
              <a:rPr lang="en-US" altLang="de-DE" sz="2400" dirty="0">
                <a:solidFill>
                  <a:srgbClr val="333333"/>
                </a:solidFill>
              </a:rPr>
              <a:t>)</a:t>
            </a:r>
          </a:p>
        </p:txBody>
      </p:sp>
      <p:sp>
        <p:nvSpPr>
          <p:cNvPr id="2" name="Footer Placeholder 1"/>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a:t>
            </a:fld>
            <a:endParaRPr lang="de-DE" dirty="0">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dirty="0">
                <a:latin typeface="+mn-lt"/>
                <a:ea typeface="+mn-ea"/>
                <a:cs typeface="+mn-cs"/>
              </a:rPr>
              <a:t>आरोपण: दोष देना तथा श्रेय लेना</a:t>
            </a:r>
            <a:endParaRPr lang="de-DE" altLang="de-DE" sz="3600" dirty="0">
              <a:latin typeface="+mn-lt"/>
              <a:ea typeface="+mn-ea"/>
              <a:cs typeface="+mn-cs"/>
            </a:endParaRPr>
          </a:p>
        </p:txBody>
      </p:sp>
      <p:sp>
        <p:nvSpPr>
          <p:cNvPr id="5122" name="Rectangle 2"/>
          <p:cNvSpPr>
            <a:spLocks noGrp="1" noChangeArrowheads="1"/>
          </p:cNvSpPr>
          <p:nvPr>
            <p:ph idx="1"/>
          </p:nvPr>
        </p:nvSpPr>
        <p:spPr>
          <a:noFill/>
        </p:spPr>
        <p:txBody>
          <a:bodyPr>
            <a:noAutofit/>
          </a:bodyPr>
          <a:lstStyle/>
          <a:p>
            <a:pPr eaLnBrk="1" hangingPunct="1">
              <a:tabLst>
                <a:tab pos="0" algn="l"/>
              </a:tabLst>
            </a:pPr>
            <a:r>
              <a:rPr lang="hi-IN" altLang="de-DE" sz="2400" dirty="0">
                <a:solidFill>
                  <a:srgbClr val="333333"/>
                </a:solidFill>
              </a:rPr>
              <a:t>आरोपण</a:t>
            </a:r>
            <a:r>
              <a:rPr lang="en-US" altLang="de-DE" sz="2400" dirty="0">
                <a:solidFill>
                  <a:srgbClr val="333333"/>
                </a:solidFill>
              </a:rPr>
              <a:t> = </a:t>
            </a:r>
            <a:r>
              <a:rPr lang="hi-IN" altLang="de-DE" sz="2400" dirty="0">
                <a:solidFill>
                  <a:srgbClr val="333333"/>
                </a:solidFill>
              </a:rPr>
              <a:t>घटनाओं के कारणों का अनुमान लगाना</a:t>
            </a:r>
            <a:r>
              <a:rPr lang="en-US" altLang="de-DE" sz="2400" dirty="0">
                <a:solidFill>
                  <a:srgbClr val="333333"/>
                </a:solidFill>
              </a:rPr>
              <a:t> (</a:t>
            </a:r>
            <a:r>
              <a:rPr lang="hi-IN" altLang="de-DE" sz="2400" dirty="0">
                <a:solidFill>
                  <a:srgbClr val="333333"/>
                </a:solidFill>
              </a:rPr>
              <a:t>उदाहरण</a:t>
            </a:r>
            <a:r>
              <a:rPr lang="en-US" altLang="de-DE" sz="2400" dirty="0">
                <a:solidFill>
                  <a:srgbClr val="333333"/>
                </a:solidFill>
              </a:rPr>
              <a:t> - </a:t>
            </a:r>
            <a:r>
              <a:rPr lang="hi-IN" altLang="de-DE" sz="2400" dirty="0">
                <a:solidFill>
                  <a:srgbClr val="333333"/>
                </a:solidFill>
              </a:rPr>
              <a:t>आरोपण</a:t>
            </a:r>
            <a:r>
              <a:rPr lang="en-US" altLang="de-DE" sz="2400" dirty="0">
                <a:solidFill>
                  <a:srgbClr val="333333"/>
                </a:solidFill>
              </a:rPr>
              <a:t>: </a:t>
            </a:r>
            <a:r>
              <a:rPr lang="hi-IN" altLang="de-DE" sz="2400" dirty="0">
                <a:solidFill>
                  <a:srgbClr val="333333"/>
                </a:solidFill>
              </a:rPr>
              <a:t>दोष देना तथा श्रेय लेना</a:t>
            </a:r>
            <a:r>
              <a:rPr lang="en-US" altLang="de-DE" sz="2400" dirty="0">
                <a:solidFill>
                  <a:srgbClr val="333333"/>
                </a:solidFill>
              </a:rPr>
              <a:t>)</a:t>
            </a:r>
          </a:p>
          <a:p>
            <a:pPr eaLnBrk="1" hangingPunct="1">
              <a:tabLst>
                <a:tab pos="0" algn="l"/>
              </a:tabLst>
            </a:pPr>
            <a:r>
              <a:rPr lang="hi-IN" altLang="de-DE" sz="2400" dirty="0">
                <a:solidFill>
                  <a:srgbClr val="333333"/>
                </a:solidFill>
              </a:rPr>
              <a:t>हम अक्सर इस बात को नज़रअंदाज़</a:t>
            </a:r>
            <a:r>
              <a:rPr lang="en-US" altLang="de-DE" sz="2400" dirty="0">
                <a:solidFill>
                  <a:srgbClr val="333333"/>
                </a:solidFill>
              </a:rPr>
              <a:t> </a:t>
            </a:r>
            <a:r>
              <a:rPr lang="hi-IN" altLang="de-DE" sz="2400" dirty="0">
                <a:solidFill>
                  <a:srgbClr val="333333"/>
                </a:solidFill>
              </a:rPr>
              <a:t>कर देते हैं की एक घटना के अनेक कारण हो सकते</a:t>
            </a:r>
            <a:r>
              <a:rPr lang="en-US" altLang="de-DE" sz="2400" dirty="0">
                <a:solidFill>
                  <a:srgbClr val="333333"/>
                </a:solidFill>
              </a:rPr>
              <a:t> </a:t>
            </a:r>
            <a:r>
              <a:rPr lang="hi-IN" altLang="de-DE" sz="2400" dirty="0">
                <a:solidFill>
                  <a:srgbClr val="333333"/>
                </a:solidFill>
              </a:rPr>
              <a:t>हैं</a:t>
            </a:r>
            <a:r>
              <a:rPr lang="en-US" altLang="de-DE" sz="2400" dirty="0">
                <a:solidFill>
                  <a:srgbClr val="333333"/>
                </a:solidFill>
              </a:rPr>
              <a:t> </a:t>
            </a:r>
          </a:p>
        </p:txBody>
      </p:sp>
      <p:sp>
        <p:nvSpPr>
          <p:cNvPr id="2" name="Footer Placeholder 1"/>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a:t>
            </a:fld>
            <a:endParaRPr lang="de-DE" dirty="0">
              <a:latin typeface="+mn-lt"/>
              <a:cs typeface="+mn-cs"/>
            </a:endParaRPr>
          </a:p>
        </p:txBody>
      </p:sp>
    </p:spTree>
    <p:extLst>
      <p:ext uri="{BB962C8B-B14F-4D97-AF65-F5344CB8AC3E}">
        <p14:creationId xmlns:p14="http://schemas.microsoft.com/office/powerpoint/2010/main" val="1567533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dirty="0">
                <a:solidFill>
                  <a:srgbClr val="004992"/>
                </a:solidFill>
                <a:latin typeface="+mn-lt"/>
                <a:ea typeface="+mn-ea"/>
                <a:cs typeface="+mn-cs"/>
              </a:rPr>
              <a:t>आरोपण: दोष देना तथा श्रेय लेना</a:t>
            </a:r>
            <a:endParaRPr lang="de-DE" altLang="de-DE" sz="3600" dirty="0">
              <a:solidFill>
                <a:srgbClr val="004992"/>
              </a:solidFill>
              <a:latin typeface="+mn-lt"/>
              <a:ea typeface="+mn-ea"/>
              <a:cs typeface="+mn-cs"/>
            </a:endParaRPr>
          </a:p>
        </p:txBody>
      </p:sp>
      <p:sp>
        <p:nvSpPr>
          <p:cNvPr id="5122" name="Rectangle 2"/>
          <p:cNvSpPr>
            <a:spLocks noGrp="1" noChangeArrowheads="1"/>
          </p:cNvSpPr>
          <p:nvPr>
            <p:ph idx="1"/>
          </p:nvPr>
        </p:nvSpPr>
        <p:spPr>
          <a:noFill/>
        </p:spPr>
        <p:txBody>
          <a:bodyPr>
            <a:noAutofit/>
          </a:bodyPr>
          <a:lstStyle/>
          <a:p>
            <a:pPr eaLnBrk="1" hangingPunct="1">
              <a:tabLst>
                <a:tab pos="0" algn="l"/>
              </a:tabLst>
            </a:pPr>
            <a:r>
              <a:rPr lang="hi-IN" altLang="de-DE" sz="2400" dirty="0">
                <a:solidFill>
                  <a:srgbClr val="333333"/>
                </a:solidFill>
              </a:rPr>
              <a:t>आरोपण</a:t>
            </a:r>
            <a:r>
              <a:rPr lang="en-US" altLang="de-DE" sz="2400" dirty="0">
                <a:solidFill>
                  <a:srgbClr val="333333"/>
                </a:solidFill>
              </a:rPr>
              <a:t> = </a:t>
            </a:r>
            <a:r>
              <a:rPr lang="hi-IN" altLang="de-DE" sz="2400" dirty="0">
                <a:solidFill>
                  <a:srgbClr val="333333"/>
                </a:solidFill>
              </a:rPr>
              <a:t>घटनाओं के कारणों का अनुमान लगाना</a:t>
            </a:r>
            <a:r>
              <a:rPr lang="en-US" altLang="de-DE" sz="2400" dirty="0">
                <a:solidFill>
                  <a:srgbClr val="333333"/>
                </a:solidFill>
              </a:rPr>
              <a:t> (</a:t>
            </a:r>
            <a:r>
              <a:rPr lang="hi-IN" altLang="de-DE" sz="2400" dirty="0">
                <a:solidFill>
                  <a:srgbClr val="333333"/>
                </a:solidFill>
              </a:rPr>
              <a:t>उदाहरण</a:t>
            </a:r>
            <a:r>
              <a:rPr lang="en-US" altLang="de-DE" sz="2400" dirty="0">
                <a:solidFill>
                  <a:srgbClr val="333333"/>
                </a:solidFill>
              </a:rPr>
              <a:t> - </a:t>
            </a:r>
            <a:r>
              <a:rPr lang="hi-IN" altLang="de-DE" sz="2400" dirty="0">
                <a:solidFill>
                  <a:srgbClr val="333333"/>
                </a:solidFill>
              </a:rPr>
              <a:t>आरोपण</a:t>
            </a:r>
            <a:r>
              <a:rPr lang="en-US" altLang="de-DE" sz="2400" dirty="0">
                <a:solidFill>
                  <a:srgbClr val="333333"/>
                </a:solidFill>
              </a:rPr>
              <a:t>: </a:t>
            </a:r>
            <a:r>
              <a:rPr lang="hi-IN" altLang="de-DE" sz="2400" dirty="0">
                <a:solidFill>
                  <a:srgbClr val="333333"/>
                </a:solidFill>
              </a:rPr>
              <a:t>दोष देना तथा श्रेय लेना</a:t>
            </a:r>
            <a:r>
              <a:rPr lang="en-US" altLang="de-DE" sz="2400" dirty="0">
                <a:solidFill>
                  <a:srgbClr val="333333"/>
                </a:solidFill>
              </a:rPr>
              <a:t>)</a:t>
            </a:r>
          </a:p>
          <a:p>
            <a:pPr eaLnBrk="1" hangingPunct="1">
              <a:tabLst>
                <a:tab pos="0" algn="l"/>
              </a:tabLst>
            </a:pPr>
            <a:r>
              <a:rPr lang="hi-IN" altLang="de-DE" sz="2400" dirty="0">
                <a:solidFill>
                  <a:srgbClr val="333333"/>
                </a:solidFill>
              </a:rPr>
              <a:t>हम अक्सर इस बात को नज़रअंदाज़</a:t>
            </a:r>
            <a:r>
              <a:rPr lang="en-US" altLang="de-DE" sz="2400" dirty="0">
                <a:solidFill>
                  <a:srgbClr val="333333"/>
                </a:solidFill>
              </a:rPr>
              <a:t> </a:t>
            </a:r>
            <a:r>
              <a:rPr lang="hi-IN" altLang="de-DE" sz="2400" dirty="0">
                <a:solidFill>
                  <a:srgbClr val="333333"/>
                </a:solidFill>
              </a:rPr>
              <a:t>कर देते हैं की एक घटना के अनेक कारण हो सकते</a:t>
            </a:r>
            <a:r>
              <a:rPr lang="en-US" altLang="de-DE" sz="2400" dirty="0">
                <a:solidFill>
                  <a:srgbClr val="333333"/>
                </a:solidFill>
              </a:rPr>
              <a:t> </a:t>
            </a:r>
            <a:r>
              <a:rPr lang="hi-IN" altLang="de-DE" sz="2400" dirty="0">
                <a:solidFill>
                  <a:srgbClr val="333333"/>
                </a:solidFill>
              </a:rPr>
              <a:t>हैं</a:t>
            </a:r>
            <a:endParaRPr lang="en-US" altLang="de-DE" sz="2400" dirty="0">
              <a:solidFill>
                <a:srgbClr val="333333"/>
              </a:solidFill>
            </a:endParaRPr>
          </a:p>
          <a:p>
            <a:pPr eaLnBrk="1" hangingPunct="1">
              <a:tabLst>
                <a:tab pos="0" algn="l"/>
              </a:tabLst>
            </a:pPr>
            <a:endParaRPr lang="en-US" altLang="de-DE" sz="2400" dirty="0">
              <a:solidFill>
                <a:srgbClr val="333333"/>
              </a:solidFill>
            </a:endParaRPr>
          </a:p>
          <a:p>
            <a:pPr eaLnBrk="1" hangingPunct="1">
              <a:tabLst>
                <a:tab pos="0" algn="l"/>
              </a:tabLst>
            </a:pPr>
            <a:r>
              <a:rPr lang="hi-IN" altLang="de-DE" sz="2400" dirty="0">
                <a:solidFill>
                  <a:srgbClr val="004992"/>
                </a:solidFill>
              </a:rPr>
              <a:t>निम्नांकित</a:t>
            </a:r>
            <a:r>
              <a:rPr lang="en-US" altLang="de-DE" sz="2400" dirty="0">
                <a:solidFill>
                  <a:srgbClr val="004992"/>
                </a:solidFill>
              </a:rPr>
              <a:t> </a:t>
            </a:r>
            <a:r>
              <a:rPr lang="hi-IN" altLang="de-DE" sz="2400" dirty="0">
                <a:solidFill>
                  <a:srgbClr val="004992"/>
                </a:solidFill>
              </a:rPr>
              <a:t>घटना किन</a:t>
            </a:r>
            <a:r>
              <a:rPr lang="en-US" altLang="de-DE" sz="2400" dirty="0">
                <a:solidFill>
                  <a:srgbClr val="004992"/>
                </a:solidFill>
              </a:rPr>
              <a:t> </a:t>
            </a:r>
            <a:r>
              <a:rPr lang="hi-IN" altLang="de-DE" sz="2400" dirty="0">
                <a:solidFill>
                  <a:srgbClr val="004992"/>
                </a:solidFill>
              </a:rPr>
              <a:t>कारणों</a:t>
            </a:r>
            <a:r>
              <a:rPr lang="en-US" altLang="de-DE" sz="2400" dirty="0">
                <a:solidFill>
                  <a:srgbClr val="004992"/>
                </a:solidFill>
              </a:rPr>
              <a:t> </a:t>
            </a:r>
            <a:r>
              <a:rPr lang="hi-IN" altLang="de-DE" sz="2400" dirty="0">
                <a:solidFill>
                  <a:srgbClr val="004992"/>
                </a:solidFill>
              </a:rPr>
              <a:t>का परिणाम हो सकता है</a:t>
            </a:r>
            <a:r>
              <a:rPr lang="en-US" altLang="de-DE" sz="2400" dirty="0">
                <a:solidFill>
                  <a:srgbClr val="004992"/>
                </a:solidFill>
              </a:rPr>
              <a:t>?</a:t>
            </a:r>
            <a:br>
              <a:rPr lang="en-US" altLang="de-DE" sz="2400" dirty="0">
                <a:solidFill>
                  <a:srgbClr val="333333"/>
                </a:solidFill>
              </a:rPr>
            </a:br>
            <a:r>
              <a:rPr lang="hi-IN" altLang="de-DE" sz="2400" dirty="0">
                <a:solidFill>
                  <a:srgbClr val="333333"/>
                </a:solidFill>
              </a:rPr>
              <a:t>आपने</a:t>
            </a:r>
            <a:r>
              <a:rPr lang="en-US" altLang="de-DE" sz="2400" dirty="0">
                <a:solidFill>
                  <a:srgbClr val="333333"/>
                </a:solidFill>
              </a:rPr>
              <a:t> </a:t>
            </a:r>
            <a:r>
              <a:rPr lang="hi-IN" altLang="de-DE" sz="2400" dirty="0">
                <a:solidFill>
                  <a:srgbClr val="333333"/>
                </a:solidFill>
              </a:rPr>
              <a:t>अपने दोस्त के साथ</a:t>
            </a:r>
            <a:r>
              <a:rPr lang="en-US" altLang="de-DE" sz="2400" dirty="0">
                <a:solidFill>
                  <a:srgbClr val="333333"/>
                </a:solidFill>
              </a:rPr>
              <a:t> </a:t>
            </a:r>
            <a:r>
              <a:rPr lang="hi-IN" altLang="de-DE" sz="2400" dirty="0">
                <a:solidFill>
                  <a:srgbClr val="333333"/>
                </a:solidFill>
              </a:rPr>
              <a:t>एक मिटिंग तय किया</a:t>
            </a:r>
            <a:r>
              <a:rPr lang="en-US" altLang="de-DE" sz="2400" dirty="0">
                <a:solidFill>
                  <a:srgbClr val="333333"/>
                </a:solidFill>
              </a:rPr>
              <a:t> </a:t>
            </a:r>
            <a:r>
              <a:rPr lang="hi-IN" altLang="de-DE" sz="2400" dirty="0">
                <a:solidFill>
                  <a:srgbClr val="333333"/>
                </a:solidFill>
              </a:rPr>
              <a:t>तथा वह</a:t>
            </a:r>
            <a:r>
              <a:rPr lang="en-US" altLang="de-DE" sz="2400" dirty="0">
                <a:solidFill>
                  <a:srgbClr val="333333"/>
                </a:solidFill>
              </a:rPr>
              <a:t> </a:t>
            </a:r>
            <a:r>
              <a:rPr lang="hi-IN" altLang="de-DE" sz="2400" dirty="0">
                <a:solidFill>
                  <a:srgbClr val="333333"/>
                </a:solidFill>
              </a:rPr>
              <a:t>इसमें</a:t>
            </a:r>
            <a:r>
              <a:rPr lang="en-US" altLang="de-DE" sz="2400" dirty="0">
                <a:solidFill>
                  <a:srgbClr val="333333"/>
                </a:solidFill>
              </a:rPr>
              <a:t> </a:t>
            </a:r>
            <a:r>
              <a:rPr lang="hi-IN" altLang="de-DE" sz="2400" dirty="0">
                <a:solidFill>
                  <a:srgbClr val="333333"/>
                </a:solidFill>
              </a:rPr>
              <a:t>नहीं आया.</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a:t>
            </a:fld>
            <a:endParaRPr lang="de-DE" dirty="0">
              <a:latin typeface="+mn-lt"/>
              <a:cs typeface="+mn-cs"/>
            </a:endParaRPr>
          </a:p>
        </p:txBody>
      </p:sp>
    </p:spTree>
    <p:extLst>
      <p:ext uri="{BB962C8B-B14F-4D97-AF65-F5344CB8AC3E}">
        <p14:creationId xmlns:p14="http://schemas.microsoft.com/office/powerpoint/2010/main" val="10921870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dirty="0">
                <a:latin typeface="+mn-lt"/>
                <a:ea typeface="+mn-ea"/>
                <a:cs typeface="+mn-cs"/>
              </a:rPr>
              <a:t>व्याख्याएँ</a:t>
            </a:r>
            <a:endParaRPr lang="en-CA" alt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i-IN" altLang="de-DE" sz="2400" dirty="0">
                <a:solidFill>
                  <a:srgbClr val="333333"/>
                </a:solidFill>
              </a:rPr>
              <a:t>दोस्त ने ऐसा क्यों किया? </a:t>
            </a:r>
          </a:p>
          <a:p>
            <a:pPr lvl="0" defTabSz="914400" fontAlgn="base"/>
            <a:r>
              <a:rPr lang="hi-IN" altLang="de-DE" sz="2400" dirty="0">
                <a:solidFill>
                  <a:srgbClr val="004992"/>
                </a:solidFill>
              </a:rPr>
              <a:t>इस व्यवहार के संभावित कारण</a:t>
            </a:r>
            <a:r>
              <a:rPr lang="en-US" altLang="de-DE" sz="2400" dirty="0">
                <a:solidFill>
                  <a:srgbClr val="004992"/>
                </a:solidFill>
              </a:rPr>
              <a:t> </a:t>
            </a:r>
            <a:r>
              <a:rPr lang="en-CA" altLang="de-DE" sz="2400" dirty="0">
                <a:solidFill>
                  <a:srgbClr val="004992"/>
                </a:solidFill>
              </a:rPr>
              <a:t>…</a:t>
            </a:r>
          </a:p>
          <a:p>
            <a:pPr lvl="0" defTabSz="914400" fontAlgn="base"/>
            <a:r>
              <a:rPr lang="en-CA"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a:t>
            </a:fld>
            <a:endParaRPr lang="de-DE" dirty="0">
              <a:latin typeface="+mn-lt"/>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dirty="0">
                <a:latin typeface="+mn-lt"/>
                <a:ea typeface="+mn-ea"/>
                <a:cs typeface="+mn-cs"/>
              </a:rPr>
              <a:t>व्याख्याएँ</a:t>
            </a:r>
            <a:endParaRPr lang="en-CA" alt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i-IN" altLang="de-DE" sz="2400" dirty="0">
                <a:solidFill>
                  <a:srgbClr val="333333"/>
                </a:solidFill>
              </a:rPr>
              <a:t>दोस्त ने ऐसा क्यों किया? </a:t>
            </a:r>
          </a:p>
          <a:p>
            <a:pPr lvl="0" defTabSz="914400" fontAlgn="base"/>
            <a:r>
              <a:rPr lang="hi-IN" altLang="de-DE" sz="2400" dirty="0">
                <a:solidFill>
                  <a:srgbClr val="004992"/>
                </a:solidFill>
              </a:rPr>
              <a:t>इस व्यवहार के संभावित कारण</a:t>
            </a:r>
            <a:r>
              <a:rPr lang="en-US" altLang="de-DE" sz="2400" dirty="0">
                <a:solidFill>
                  <a:srgbClr val="004992"/>
                </a:solidFill>
              </a:rPr>
              <a:t> </a:t>
            </a:r>
            <a:r>
              <a:rPr lang="en-CA" altLang="de-DE" sz="2400" dirty="0">
                <a:solidFill>
                  <a:srgbClr val="004992"/>
                </a:solidFill>
              </a:rPr>
              <a:t>…</a:t>
            </a:r>
          </a:p>
          <a:p>
            <a:pPr marL="342900" lvl="0" indent="-342900" defTabSz="914400" fontAlgn="base">
              <a:buClr>
                <a:srgbClr val="333333"/>
              </a:buClr>
              <a:buFont typeface="WingDings"/>
              <a:buChar char=""/>
            </a:pPr>
            <a:r>
              <a:rPr lang="hi-IN" altLang="de-DE" sz="2400" dirty="0">
                <a:solidFill>
                  <a:srgbClr val="333333"/>
                </a:solidFill>
              </a:rPr>
              <a:t>मैं उसके लिए महत्वपूर्ण नहीं हूँ</a:t>
            </a:r>
            <a:r>
              <a:rPr lang="en-US" altLang="de-DE" sz="2400" dirty="0">
                <a:solidFill>
                  <a:srgbClr val="333333"/>
                </a:solidFill>
              </a:rPr>
              <a:t>,</a:t>
            </a:r>
            <a:r>
              <a:rPr lang="hi-IN" altLang="de-DE" sz="2400" dirty="0">
                <a:solidFill>
                  <a:srgbClr val="333333"/>
                </a:solidFill>
              </a:rPr>
              <a:t> उसने ऐसा करने की हिम्मत किसी और के साथ नहीं किया होता</a:t>
            </a:r>
            <a:r>
              <a:rPr lang="de-DE"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उसे भूलने की आदत है - उसे समय का अंदाज़ा नहीं रहा होगा.</a:t>
            </a:r>
            <a:endParaRPr lang="en-CA"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उसकी गाड़ी ख़राब हो गयी होगी.</a:t>
            </a:r>
            <a:endParaRPr lang="en-US" sz="2400" dirty="0"/>
          </a:p>
        </p:txBody>
      </p:sp>
      <p:sp>
        <p:nvSpPr>
          <p:cNvPr id="2" name="Footer Placeholder 1"/>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6</a:t>
            </a:fld>
            <a:endParaRPr lang="de-DE" dirty="0">
              <a:latin typeface="+mn-lt"/>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dirty="0">
                <a:latin typeface="+mn-lt"/>
                <a:ea typeface="+mn-ea"/>
                <a:cs typeface="+mn-cs"/>
              </a:rPr>
              <a:t>व्याख्याएँ</a:t>
            </a:r>
            <a:endParaRPr lang="en-CA" alt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i-IN" altLang="de-DE" sz="2400" dirty="0">
                <a:solidFill>
                  <a:srgbClr val="333333"/>
                </a:solidFill>
              </a:rPr>
              <a:t>दोस्त ने ऐसा क्यों किया? </a:t>
            </a:r>
          </a:p>
          <a:p>
            <a:pPr lvl="0" defTabSz="914400" fontAlgn="base"/>
            <a:r>
              <a:rPr lang="hi-IN" altLang="de-DE" sz="2400" dirty="0">
                <a:solidFill>
                  <a:srgbClr val="004992"/>
                </a:solidFill>
              </a:rPr>
              <a:t>इस व्यवहार के संभावित कारण</a:t>
            </a:r>
            <a:r>
              <a:rPr lang="en-US" altLang="de-DE" sz="2400" dirty="0">
                <a:solidFill>
                  <a:srgbClr val="004992"/>
                </a:solidFill>
              </a:rPr>
              <a:t> </a:t>
            </a:r>
            <a:r>
              <a:rPr lang="en-CA" altLang="de-DE"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7</a:t>
            </a:fld>
            <a:endParaRPr lang="de-DE" dirty="0">
              <a:latin typeface="+mn-lt"/>
              <a:cs typeface="+mn-cs"/>
            </a:endParaRPr>
          </a:p>
        </p:txBody>
      </p:sp>
      <p:graphicFrame>
        <p:nvGraphicFramePr>
          <p:cNvPr id="10" name="Group 68"/>
          <p:cNvGraphicFramePr>
            <a:graphicFrameLocks/>
          </p:cNvGraphicFramePr>
          <p:nvPr>
            <p:extLst>
              <p:ext uri="{D42A27DB-BD31-4B8C-83A1-F6EECF244321}">
                <p14:modId xmlns:p14="http://schemas.microsoft.com/office/powerpoint/2010/main" val="1245712594"/>
              </p:ext>
            </p:extLst>
          </p:nvPr>
        </p:nvGraphicFramePr>
        <p:xfrm>
          <a:off x="408955" y="3429000"/>
          <a:ext cx="11376000" cy="2285968"/>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7315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hi-IN" sz="2400" b="0" i="0" u="none" strike="noStrike" cap="none" normalizeH="0" baseline="0" dirty="0">
                          <a:ln>
                            <a:noFill/>
                          </a:ln>
                          <a:solidFill>
                            <a:srgbClr val="004992"/>
                          </a:solidFill>
                          <a:effectLst/>
                          <a:latin typeface="+mn-lt"/>
                          <a:ea typeface="+mn-ea"/>
                          <a:cs typeface="+mn-cs"/>
                        </a:rPr>
                        <a:t>... मैं</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400" b="0" i="0" u="none" strike="noStrike" cap="none" normalizeH="0" baseline="0" dirty="0">
                          <a:ln>
                            <a:noFill/>
                          </a:ln>
                          <a:solidFill>
                            <a:srgbClr val="333333"/>
                          </a:solidFill>
                          <a:effectLst/>
                          <a:latin typeface="+mn-lt"/>
                          <a:ea typeface="+mn-ea"/>
                          <a:cs typeface="+mn-cs"/>
                        </a:rPr>
                        <a:t>मैं उसके लिए महत्वपूर्ण नहीं हूँ</a:t>
                      </a:r>
                      <a:r>
                        <a:rPr kumimoji="0" lang="de-DE" sz="2400" b="0" i="0" u="none" strike="noStrike" cap="none" normalizeH="0" baseline="0" dirty="0">
                          <a:ln>
                            <a:noFill/>
                          </a:ln>
                          <a:solidFill>
                            <a:srgbClr val="333333"/>
                          </a:solidFill>
                          <a:effectLst/>
                          <a:latin typeface="+mn-lt"/>
                          <a:ea typeface="+mn-ea"/>
                          <a:cs typeface="+mn-cs"/>
                        </a:rPr>
                        <a:t>.</a:t>
                      </a: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hi-IN" sz="2400" b="0" i="0" u="none" strike="noStrike" cap="none" normalizeH="0" baseline="0" dirty="0">
                          <a:ln>
                            <a:noFill/>
                          </a:ln>
                          <a:solidFill>
                            <a:srgbClr val="004992"/>
                          </a:solidFill>
                          <a:effectLst/>
                          <a:latin typeface="+mn-lt"/>
                          <a:ea typeface="+mn-ea"/>
                          <a:cs typeface="+mn-cs"/>
                        </a:rPr>
                        <a:t>... अन्य</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400" b="0" i="0" u="none" strike="noStrike" cap="none" normalizeH="0" baseline="0" dirty="0">
                          <a:ln>
                            <a:noFill/>
                          </a:ln>
                          <a:solidFill>
                            <a:srgbClr val="333333"/>
                          </a:solidFill>
                          <a:effectLst/>
                          <a:latin typeface="+mn-lt"/>
                          <a:ea typeface="+mn-ea"/>
                          <a:cs typeface="+mn-cs"/>
                        </a:rPr>
                        <a:t>उसे भूलने की आदत है - उसे समय का अंदाज़ा नहीं रहा होगा</a:t>
                      </a:r>
                      <a:r>
                        <a:rPr kumimoji="0" lang="en-U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731520">
                <a:tc>
                  <a:txBody>
                    <a:bodyPr/>
                    <a:lstStyle/>
                    <a:p>
                      <a:pPr marL="274320"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hi-IN" sz="2400" b="0" i="0" u="none" strike="noStrike" cap="none" normalizeH="0" baseline="0" dirty="0">
                          <a:ln>
                            <a:noFill/>
                          </a:ln>
                          <a:solidFill>
                            <a:srgbClr val="004992"/>
                          </a:solidFill>
                          <a:effectLst/>
                          <a:latin typeface="+mn-lt"/>
                          <a:ea typeface="+mn-ea"/>
                          <a:cs typeface="+mn-cs"/>
                        </a:rPr>
                        <a:t>... कोई परिस्थिति या संयोग</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400" b="0" i="0" u="none" strike="noStrike" cap="none" normalizeH="0" baseline="0" dirty="0">
                          <a:ln>
                            <a:noFill/>
                          </a:ln>
                          <a:solidFill>
                            <a:srgbClr val="333333"/>
                          </a:solidFill>
                          <a:effectLst/>
                          <a:latin typeface="+mn-lt"/>
                          <a:ea typeface="+mn-ea"/>
                          <a:cs typeface="+mn-cs"/>
                        </a:rPr>
                        <a:t>उसकी गाड़ी ख़राब हो गयी</a:t>
                      </a:r>
                      <a:r>
                        <a:rPr kumimoji="0" lang="en-US" sz="2400" b="0" i="0" u="none" strike="noStrike" cap="none" normalizeH="0" baseline="0" dirty="0">
                          <a:ln>
                            <a:noFill/>
                          </a:ln>
                          <a:solidFill>
                            <a:srgbClr val="333333"/>
                          </a:solidFill>
                          <a:effectLst/>
                          <a:latin typeface="+mn-lt"/>
                          <a:ea typeface="+mn-ea"/>
                          <a:cs typeface="+mn-cs"/>
                        </a:rPr>
                        <a:t> </a:t>
                      </a:r>
                      <a:r>
                        <a:rPr kumimoji="0" lang="hi-IN" sz="2400" b="0" i="0" u="none" strike="noStrike" cap="none" normalizeH="0" baseline="0" dirty="0">
                          <a:ln>
                            <a:noFill/>
                          </a:ln>
                          <a:solidFill>
                            <a:srgbClr val="333333"/>
                          </a:solidFill>
                          <a:effectLst/>
                          <a:latin typeface="+mn-lt"/>
                          <a:ea typeface="+mn-ea"/>
                          <a:cs typeface="+mn-cs"/>
                        </a:rPr>
                        <a:t>होगी.</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आरोपण: दोष देना तथा श्रेय लेना</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i-IN" altLang="de-DE" sz="2400">
                <a:solidFill>
                  <a:srgbClr val="333333"/>
                </a:solidFill>
              </a:rPr>
              <a:t>जैसा की यह उदाहरण बताता है की एक घटना के अनेक कारण हो सकते हैं.</a:t>
            </a:r>
          </a:p>
          <a:p>
            <a:pPr lvl="0" defTabSz="914400" fontAlgn="base"/>
            <a:r>
              <a:rPr lang="hi-IN" altLang="de-DE" sz="2400" dirty="0">
                <a:solidFill>
                  <a:srgbClr val="333333"/>
                </a:solidFill>
              </a:rPr>
              <a:t>अधिकतर</a:t>
            </a:r>
            <a:r>
              <a:rPr lang="en-US" altLang="de-DE" sz="2400" dirty="0">
                <a:solidFill>
                  <a:srgbClr val="333333"/>
                </a:solidFill>
              </a:rPr>
              <a:t>, </a:t>
            </a:r>
            <a:r>
              <a:rPr lang="hi-IN" altLang="de-DE" sz="2400" dirty="0">
                <a:solidFill>
                  <a:srgbClr val="333333"/>
                </a:solidFill>
              </a:rPr>
              <a:t>एक परिस्थिति अनेक कारकों</a:t>
            </a:r>
            <a:r>
              <a:rPr lang="en-US" altLang="de-DE" sz="2400" dirty="0">
                <a:solidFill>
                  <a:srgbClr val="333333"/>
                </a:solidFill>
              </a:rPr>
              <a:t> </a:t>
            </a:r>
            <a:r>
              <a:rPr lang="hi-IN" altLang="de-DE" sz="2400" dirty="0">
                <a:solidFill>
                  <a:srgbClr val="333333"/>
                </a:solidFill>
              </a:rPr>
              <a:t>का परिणाम होता है.</a:t>
            </a:r>
          </a:p>
          <a:p>
            <a:pPr lvl="0" defTabSz="914400" fontAlgn="base"/>
            <a:r>
              <a:rPr lang="hi-IN" altLang="de-DE" sz="2400" dirty="0">
                <a:solidFill>
                  <a:srgbClr val="333333"/>
                </a:solidFill>
              </a:rPr>
              <a:t>फिर भी</a:t>
            </a:r>
            <a:r>
              <a:rPr lang="en-US" altLang="de-DE" sz="2400" dirty="0">
                <a:solidFill>
                  <a:srgbClr val="333333"/>
                </a:solidFill>
              </a:rPr>
              <a:t>, </a:t>
            </a:r>
            <a:r>
              <a:rPr lang="hi-IN" altLang="de-DE" sz="2400" dirty="0">
                <a:solidFill>
                  <a:srgbClr val="333333"/>
                </a:solidFill>
              </a:rPr>
              <a:t>अनेक लोग किसी एक ही पहलू को प्रधानता देते रहते हैं (उदाहरण के लिए स्वयं के स्थान पर दूसरों पर दोषारोपण करना</a:t>
            </a:r>
            <a:r>
              <a:rPr lang="en-US" altLang="de-DE" sz="2400" dirty="0">
                <a:solidFill>
                  <a:srgbClr val="333333"/>
                </a:solidFill>
              </a:rPr>
              <a:t>)</a:t>
            </a:r>
            <a:r>
              <a:rPr lang="hi-IN"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8</a:t>
            </a:fld>
            <a:endParaRPr lang="de-DE" dirty="0">
              <a:latin typeface="+mn-lt"/>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dirty="0">
                <a:latin typeface="+mn-lt"/>
                <a:ea typeface="+mn-ea"/>
                <a:cs typeface="+mn-cs"/>
              </a:rPr>
              <a:t>आप अस्पताल से छूटने के बाद भी अच्छा महसूस नहीं करते हैं.</a:t>
            </a:r>
            <a:endParaRPr lang="en-US" altLang="de-DE" sz="3600" dirty="0">
              <a:latin typeface="+mn-lt"/>
              <a:ea typeface="+mn-ea"/>
              <a:cs typeface="+mn-cs"/>
            </a:endParaRPr>
          </a:p>
        </p:txBody>
      </p:sp>
      <p:sp>
        <p:nvSpPr>
          <p:cNvPr id="10242" name="Rectangle 3"/>
          <p:cNvSpPr>
            <a:spLocks noGrp="1" noChangeArrowheads="1"/>
          </p:cNvSpPr>
          <p:nvPr>
            <p:ph idx="1"/>
          </p:nvPr>
        </p:nvSpPr>
        <p:spPr/>
        <p:txBody>
          <a:bodyPr>
            <a:noAutofit/>
          </a:bodyPr>
          <a:lstStyle/>
          <a:p>
            <a:pPr eaLnBrk="1" hangingPunct="1">
              <a:lnSpc>
                <a:spcPct val="100000"/>
              </a:lnSpc>
              <a:spcBef>
                <a:spcPts val="1200"/>
              </a:spcBef>
            </a:pPr>
            <a:r>
              <a:rPr lang="hi-IN" altLang="de-DE" sz="2000" dirty="0">
                <a:solidFill>
                  <a:srgbClr val="333333"/>
                </a:solidFill>
              </a:rPr>
              <a:t>व्याख्याएँ </a:t>
            </a:r>
            <a:r>
              <a:rPr lang="de-DE" altLang="de-DE" sz="2000" dirty="0">
                <a:solidFill>
                  <a:srgbClr val="333333"/>
                </a:solidFill>
              </a:rPr>
              <a:t>...</a:t>
            </a:r>
          </a:p>
          <a:p>
            <a:pPr eaLnBrk="1" hangingPunct="1">
              <a:lnSpc>
                <a:spcPct val="100000"/>
              </a:lnSpc>
              <a:spcBef>
                <a:spcPts val="1200"/>
              </a:spcBef>
            </a:pPr>
            <a:r>
              <a:rPr lang="de-DE" altLang="de-DE" sz="2000" dirty="0">
                <a:solidFill>
                  <a:srgbClr val="004992"/>
                </a:solidFill>
              </a:rPr>
              <a:t>... </a:t>
            </a:r>
            <a:r>
              <a:rPr lang="hi-IN" altLang="de-DE" sz="2000" dirty="0">
                <a:solidFill>
                  <a:srgbClr val="004992"/>
                </a:solidFill>
              </a:rPr>
              <a:t>मैं</a:t>
            </a:r>
            <a:endParaRPr lang="de-DE" altLang="de-DE" sz="2000" dirty="0">
              <a:solidFill>
                <a:srgbClr val="004992"/>
              </a:solidFill>
            </a:endParaRPr>
          </a:p>
          <a:p>
            <a:pPr eaLnBrk="1" hangingPunct="1">
              <a:lnSpc>
                <a:spcPct val="100000"/>
              </a:lnSpc>
              <a:spcBef>
                <a:spcPts val="1200"/>
              </a:spcBef>
            </a:pPr>
            <a:r>
              <a:rPr lang="en-US" altLang="de-DE" sz="2000" dirty="0">
                <a:solidFill>
                  <a:srgbClr val="004992"/>
                </a:solidFill>
              </a:rPr>
              <a:t>…</a:t>
            </a:r>
            <a:r>
              <a:rPr lang="hi-IN" altLang="de-DE" sz="2000" dirty="0">
                <a:solidFill>
                  <a:srgbClr val="004992"/>
                </a:solidFill>
              </a:rPr>
              <a:t>अन्य</a:t>
            </a:r>
            <a:endParaRPr lang="de-DE" altLang="de-DE" sz="2000" dirty="0">
              <a:solidFill>
                <a:srgbClr val="004992"/>
              </a:solidFill>
            </a:endParaRPr>
          </a:p>
          <a:p>
            <a:pPr eaLnBrk="1" hangingPunct="1">
              <a:lnSpc>
                <a:spcPct val="100000"/>
              </a:lnSpc>
              <a:spcBef>
                <a:spcPts val="1200"/>
              </a:spcBef>
            </a:pPr>
            <a:r>
              <a:rPr lang="en-US" altLang="de-DE" sz="2000" dirty="0">
                <a:solidFill>
                  <a:srgbClr val="004992"/>
                </a:solidFill>
              </a:rPr>
              <a:t>…</a:t>
            </a:r>
            <a:r>
              <a:rPr lang="hi-IN" altLang="de-DE" sz="2000" dirty="0">
                <a:solidFill>
                  <a:srgbClr val="004992"/>
                </a:solidFill>
              </a:rPr>
              <a:t>कोई परिस्थिति या संयोग</a:t>
            </a:r>
            <a:r>
              <a:rPr lang="de-DE" altLang="de-DE" sz="2000" dirty="0">
                <a:solidFill>
                  <a:srgbClr val="004992"/>
                </a:solidFill>
              </a:rPr>
              <a:t>	</a:t>
            </a:r>
          </a:p>
        </p:txBody>
      </p:sp>
      <p:sp>
        <p:nvSpPr>
          <p:cNvPr id="2" name="Footer Placeholder 1"/>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9</a:t>
            </a:fld>
            <a:endParaRPr lang="de-DE" dirty="0">
              <a:latin typeface="+mn-lt"/>
              <a:cs typeface="+mn-cs"/>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hi-IN" altLang="de-DE" sz="1200" dirty="0">
                <a:latin typeface="+mn-lt"/>
                <a:cs typeface="+mn-cs"/>
              </a:rPr>
              <a:t>मेरा पीछा करना बंद करो! </a:t>
            </a:r>
            <a:endParaRPr lang="de-DE" altLang="de-DE" sz="1200" dirty="0">
              <a:latin typeface="+mn-lt"/>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idx="1"/>
          </p:nvPr>
        </p:nvSpPr>
        <p:spPr>
          <a:xfrm>
            <a:off x="408955" y="2204864"/>
            <a:ext cx="7772400" cy="4248000"/>
          </a:xfrm>
        </p:spPr>
        <p:txBody>
          <a:bodyPr>
            <a:noAutofit/>
          </a:bodyPr>
          <a:lstStyle/>
          <a:p>
            <a:pPr eaLnBrk="1" hangingPunct="1">
              <a:lnSpc>
                <a:spcPct val="100000"/>
              </a:lnSpc>
              <a:spcBef>
                <a:spcPts val="600"/>
              </a:spcBef>
            </a:pPr>
            <a:r>
              <a:rPr lang="hi-IN" altLang="de-DE" sz="1600" dirty="0">
                <a:solidFill>
                  <a:srgbClr val="004992"/>
                </a:solidFill>
              </a:rPr>
              <a:t>व्याख्याएँ </a:t>
            </a:r>
            <a:r>
              <a:rPr lang="de-DE" altLang="de-DE" sz="1600" dirty="0">
                <a:solidFill>
                  <a:srgbClr val="004992"/>
                </a:solidFill>
              </a:rPr>
              <a:t>...</a:t>
            </a:r>
          </a:p>
          <a:p>
            <a:pPr eaLnBrk="1" hangingPunct="1">
              <a:lnSpc>
                <a:spcPct val="100000"/>
              </a:lnSpc>
              <a:spcBef>
                <a:spcPts val="1200"/>
              </a:spcBef>
            </a:pPr>
            <a:r>
              <a:rPr lang="de-DE" altLang="de-DE" sz="1600" dirty="0">
                <a:solidFill>
                  <a:srgbClr val="004992"/>
                </a:solidFill>
              </a:rPr>
              <a:t>... </a:t>
            </a:r>
            <a:r>
              <a:rPr lang="hi-IN" altLang="de-DE" sz="1600" dirty="0">
                <a:solidFill>
                  <a:srgbClr val="004992"/>
                </a:solidFill>
              </a:rPr>
              <a:t>मैं</a:t>
            </a:r>
            <a:endParaRPr lang="en-US" altLang="de-DE" sz="1600" dirty="0">
              <a:solidFill>
                <a:srgbClr val="004992"/>
              </a:solidFill>
            </a:endParaRPr>
          </a:p>
          <a:p>
            <a:pPr marL="285750" indent="-285750" eaLnBrk="1" hangingPunct="1">
              <a:lnSpc>
                <a:spcPct val="100000"/>
              </a:lnSpc>
              <a:spcBef>
                <a:spcPts val="600"/>
              </a:spcBef>
              <a:buClr>
                <a:srgbClr val="333333"/>
              </a:buClr>
              <a:buFont typeface="WingDings"/>
              <a:buChar char=""/>
            </a:pPr>
            <a:r>
              <a:rPr lang="hi-IN" altLang="de-DE" sz="1600" dirty="0">
                <a:solidFill>
                  <a:srgbClr val="333333"/>
                </a:solidFill>
              </a:rPr>
              <a:t>मैं</a:t>
            </a:r>
            <a:r>
              <a:rPr lang="en-US" altLang="de-DE" sz="1600" dirty="0">
                <a:solidFill>
                  <a:srgbClr val="333333"/>
                </a:solidFill>
              </a:rPr>
              <a:t> </a:t>
            </a:r>
            <a:r>
              <a:rPr lang="hi-IN" altLang="de-DE" sz="1600" dirty="0">
                <a:solidFill>
                  <a:srgbClr val="333333"/>
                </a:solidFill>
              </a:rPr>
              <a:t>अपने स्वास्थय के ठीक होने के लिए स्वयं ही बहुत अभिप्रेरित नहीं था</a:t>
            </a:r>
            <a:r>
              <a:rPr lang="en-US" altLang="de-DE" sz="1600" dirty="0">
                <a:solidFill>
                  <a:srgbClr val="333333"/>
                </a:solidFill>
              </a:rPr>
              <a:t> (</a:t>
            </a:r>
            <a:r>
              <a:rPr lang="hi-IN" altLang="de-DE" sz="1600" i="1" dirty="0">
                <a:solidFill>
                  <a:srgbClr val="333333"/>
                </a:solidFill>
              </a:rPr>
              <a:t>कुछ हद तक बदला जा सकता है)</a:t>
            </a:r>
            <a:r>
              <a:rPr lang="en-US" altLang="de-DE" sz="1600" i="1" dirty="0">
                <a:solidFill>
                  <a:srgbClr val="333333"/>
                </a:solidFill>
              </a:rPr>
              <a:t> </a:t>
            </a:r>
            <a:r>
              <a:rPr lang="hi-IN" altLang="de-DE" sz="1600" dirty="0">
                <a:solidFill>
                  <a:srgbClr val="333333"/>
                </a:solidFill>
              </a:rPr>
              <a:t>.</a:t>
            </a:r>
            <a:endParaRPr lang="en-US" altLang="de-DE" sz="1600" dirty="0">
              <a:solidFill>
                <a:srgbClr val="333333"/>
              </a:solidFill>
            </a:endParaRPr>
          </a:p>
          <a:p>
            <a:pPr marL="285750" indent="-285750" eaLnBrk="1" hangingPunct="1">
              <a:lnSpc>
                <a:spcPct val="100000"/>
              </a:lnSpc>
              <a:spcBef>
                <a:spcPts val="600"/>
              </a:spcBef>
              <a:buClr>
                <a:srgbClr val="333333"/>
              </a:buClr>
              <a:buFont typeface="WingDings"/>
              <a:buChar char=""/>
            </a:pPr>
            <a:r>
              <a:rPr lang="hi-IN" altLang="de-DE" sz="1600" dirty="0">
                <a:solidFill>
                  <a:srgbClr val="333333"/>
                </a:solidFill>
              </a:rPr>
              <a:t>मुझे अपने सुधार में विश्वास नहीं था </a:t>
            </a:r>
            <a:r>
              <a:rPr lang="hi-IN" altLang="de-DE" sz="1600" i="1" dirty="0">
                <a:solidFill>
                  <a:srgbClr val="333333"/>
                </a:solidFill>
              </a:rPr>
              <a:t>(परिवर्तन के दृष्टिकोण से अधिक कठिन)</a:t>
            </a:r>
            <a:endParaRPr lang="en-US" altLang="de-DE" sz="1600" dirty="0">
              <a:solidFill>
                <a:srgbClr val="333333"/>
              </a:solidFill>
            </a:endParaRPr>
          </a:p>
          <a:p>
            <a:pPr marL="285750" indent="-285750" eaLnBrk="1" hangingPunct="1">
              <a:lnSpc>
                <a:spcPct val="100000"/>
              </a:lnSpc>
              <a:spcBef>
                <a:spcPts val="600"/>
              </a:spcBef>
              <a:buClr>
                <a:srgbClr val="333333"/>
              </a:buClr>
              <a:buFont typeface="WingDings"/>
              <a:buChar char=""/>
            </a:pPr>
            <a:r>
              <a:rPr lang="hi-IN" altLang="de-DE" sz="1600" dirty="0">
                <a:solidFill>
                  <a:srgbClr val="333333"/>
                </a:solidFill>
              </a:rPr>
              <a:t>मेरी बीमारी लाइलाज है.</a:t>
            </a:r>
            <a:endParaRPr lang="en-US" altLang="de-DE" sz="1600" dirty="0">
              <a:solidFill>
                <a:srgbClr val="333333"/>
              </a:solidFill>
            </a:endParaRPr>
          </a:p>
          <a:p>
            <a:pPr marL="285750" indent="-285750" eaLnBrk="1" hangingPunct="1">
              <a:lnSpc>
                <a:spcPct val="100000"/>
              </a:lnSpc>
              <a:spcBef>
                <a:spcPts val="600"/>
              </a:spcBef>
              <a:buClr>
                <a:srgbClr val="333333"/>
              </a:buClr>
              <a:buFont typeface="WingDings"/>
              <a:buChar char=""/>
            </a:pPr>
            <a:r>
              <a:rPr lang="hi-IN" altLang="de-DE" sz="1600" dirty="0">
                <a:solidFill>
                  <a:srgbClr val="333333"/>
                </a:solidFill>
              </a:rPr>
              <a:t>मुझमें वंशानुगत दोष हैं.</a:t>
            </a:r>
          </a:p>
          <a:p>
            <a:pPr eaLnBrk="1" hangingPunct="1">
              <a:lnSpc>
                <a:spcPct val="100000"/>
              </a:lnSpc>
              <a:spcBef>
                <a:spcPts val="1200"/>
              </a:spcBef>
            </a:pPr>
            <a:r>
              <a:rPr lang="en-US" altLang="de-DE" sz="1600" dirty="0">
                <a:solidFill>
                  <a:srgbClr val="004992"/>
                </a:solidFill>
              </a:rPr>
              <a:t>…</a:t>
            </a:r>
            <a:r>
              <a:rPr lang="hi-IN" altLang="de-DE" sz="1600" dirty="0">
                <a:solidFill>
                  <a:srgbClr val="004992"/>
                </a:solidFill>
              </a:rPr>
              <a:t>अन्य</a:t>
            </a:r>
            <a:endParaRPr lang="en-US" altLang="de-DE" sz="1600" dirty="0">
              <a:solidFill>
                <a:srgbClr val="004992"/>
              </a:solidFill>
            </a:endParaRPr>
          </a:p>
          <a:p>
            <a:pPr marL="285750" indent="-285750" eaLnBrk="1" hangingPunct="1">
              <a:lnSpc>
                <a:spcPct val="100000"/>
              </a:lnSpc>
              <a:spcBef>
                <a:spcPts val="600"/>
              </a:spcBef>
              <a:buClr>
                <a:srgbClr val="333333"/>
              </a:buClr>
              <a:buFont typeface="WingDings"/>
              <a:buChar char=""/>
            </a:pPr>
            <a:r>
              <a:rPr lang="hi-IN" altLang="de-DE" sz="1600" dirty="0">
                <a:solidFill>
                  <a:srgbClr val="333333"/>
                </a:solidFill>
              </a:rPr>
              <a:t>चिकित्सकों ने मुझ पर ठीक से ध्यान नहीं दिया.</a:t>
            </a:r>
            <a:endParaRPr lang="en-US" altLang="de-DE" sz="1600" dirty="0">
              <a:solidFill>
                <a:srgbClr val="333333"/>
              </a:solidFill>
            </a:endParaRPr>
          </a:p>
          <a:p>
            <a:pPr eaLnBrk="1" hangingPunct="1">
              <a:lnSpc>
                <a:spcPct val="100000"/>
              </a:lnSpc>
              <a:spcBef>
                <a:spcPts val="1200"/>
              </a:spcBef>
            </a:pPr>
            <a:r>
              <a:rPr lang="en-US" altLang="de-DE" sz="1600" dirty="0">
                <a:solidFill>
                  <a:srgbClr val="004992"/>
                </a:solidFill>
              </a:rPr>
              <a:t>…</a:t>
            </a:r>
            <a:r>
              <a:rPr lang="hi-IN" altLang="de-DE" sz="1600" dirty="0">
                <a:solidFill>
                  <a:srgbClr val="004992"/>
                </a:solidFill>
              </a:rPr>
              <a:t>कोई परिस्थिति या संयोग</a:t>
            </a:r>
            <a:endParaRPr lang="de-DE" altLang="de-DE" sz="1600" dirty="0">
              <a:solidFill>
                <a:srgbClr val="333333"/>
              </a:solidFill>
            </a:endParaRPr>
          </a:p>
          <a:p>
            <a:pPr marL="285750" indent="-285750" eaLnBrk="1" hangingPunct="1">
              <a:lnSpc>
                <a:spcPct val="100000"/>
              </a:lnSpc>
              <a:spcBef>
                <a:spcPts val="600"/>
              </a:spcBef>
              <a:buClr>
                <a:srgbClr val="333333"/>
              </a:buClr>
              <a:buFont typeface="WingDings"/>
              <a:buChar char=""/>
            </a:pPr>
            <a:r>
              <a:rPr lang="hi-IN" altLang="de-DE" sz="1600" dirty="0">
                <a:solidFill>
                  <a:srgbClr val="333333"/>
                </a:solidFill>
              </a:rPr>
              <a:t>शायद मैं ज्यादा अच्छे से ठीक हो जाता यदि मेरे साथ उस कमरे में ६ और लोग नहीं होते.</a:t>
            </a:r>
            <a:endParaRPr lang="en-US" altLang="de-DE" sz="1600" dirty="0">
              <a:solidFill>
                <a:srgbClr val="333333"/>
              </a:solidFill>
            </a:endParaRPr>
          </a:p>
          <a:p>
            <a:pPr marL="285750" indent="-285750" eaLnBrk="1" hangingPunct="1">
              <a:lnSpc>
                <a:spcPct val="100000"/>
              </a:lnSpc>
              <a:spcBef>
                <a:spcPts val="600"/>
              </a:spcBef>
              <a:buClr>
                <a:srgbClr val="333333"/>
              </a:buClr>
              <a:buFont typeface="WingDings"/>
              <a:buChar char=""/>
            </a:pPr>
            <a:r>
              <a:rPr lang="hi-IN" altLang="de-DE" sz="1600" dirty="0">
                <a:solidFill>
                  <a:srgbClr val="333333"/>
                </a:solidFill>
              </a:rPr>
              <a:t>यदि अस्पताल में ज्यादा अच्छी व्यवस्था होती तो मैं स्वस्थ्य हो जाता.</a:t>
            </a:r>
            <a:endParaRPr lang="en-US" altLang="de-DE" sz="1600" dirty="0">
              <a:solidFill>
                <a:srgbClr val="333333"/>
              </a:solidFill>
            </a:endParaRPr>
          </a:p>
          <a:p>
            <a:pPr marL="285750" indent="-285750" eaLnBrk="1" hangingPunct="1">
              <a:lnSpc>
                <a:spcPct val="100000"/>
              </a:lnSpc>
              <a:spcBef>
                <a:spcPts val="600"/>
              </a:spcBef>
              <a:buClr>
                <a:srgbClr val="333333"/>
              </a:buClr>
              <a:buFont typeface="WingDings"/>
              <a:buChar char=""/>
            </a:pPr>
            <a:r>
              <a:rPr lang="hi-IN" altLang="de-DE" sz="1600" dirty="0">
                <a:solidFill>
                  <a:srgbClr val="333333"/>
                </a:solidFill>
              </a:rPr>
              <a:t>कभी-कभी सुधार होने में अधिक समय लगता है.</a:t>
            </a:r>
            <a:endParaRPr lang="en-US" altLang="de-DE" sz="1600" dirty="0">
              <a:solidFill>
                <a:srgbClr val="333333"/>
              </a:solidFill>
            </a:endParaRPr>
          </a:p>
        </p:txBody>
      </p:sp>
      <p:sp>
        <p:nvSpPr>
          <p:cNvPr id="2" name="Footer Placeholder 1"/>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a:t>
            </a:fld>
            <a:endParaRPr lang="de-DE" dirty="0">
              <a:latin typeface="+mn-lt"/>
              <a:cs typeface="+mn-cs"/>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hi-IN" altLang="de-DE" sz="1200" dirty="0">
                <a:latin typeface="+mn-lt"/>
                <a:cs typeface="+mn-cs"/>
              </a:rPr>
              <a:t>मेरा पीछा करना बंद करो! </a:t>
            </a:r>
            <a:endParaRPr lang="de-DE" altLang="de-DE" sz="1200" dirty="0">
              <a:latin typeface="+mn-lt"/>
              <a:cs typeface="+mn-cs"/>
            </a:endParaRPr>
          </a:p>
        </p:txBody>
      </p:sp>
      <p:sp>
        <p:nvSpPr>
          <p:cNvPr id="4" name="Title 3"/>
          <p:cNvSpPr>
            <a:spLocks noGrp="1"/>
          </p:cNvSpPr>
          <p:nvPr>
            <p:ph type="title"/>
          </p:nvPr>
        </p:nvSpPr>
        <p:spPr/>
        <p:txBody>
          <a:bodyPr/>
          <a:lstStyle/>
          <a:p>
            <a:r>
              <a:rPr lang="hi-IN" sz="3600" dirty="0">
                <a:solidFill>
                  <a:srgbClr val="004992"/>
                </a:solidFill>
                <a:latin typeface="+mn-lt"/>
                <a:ea typeface="+mn-ea"/>
                <a:cs typeface="+mn-cs"/>
              </a:rPr>
              <a:t>आप अस्पताल से छूटने के बाद भी अच्छा महसूस नहीं करते हैं.</a:t>
            </a:r>
            <a:endParaRPr lang="en-US" sz="3600" dirty="0">
              <a:solidFill>
                <a:srgbClr val="004992"/>
              </a:solidFill>
              <a:latin typeface="+mn-lt"/>
              <a:ea typeface="+mn-ea"/>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idx="1"/>
          </p:nvPr>
        </p:nvSpPr>
        <p:spPr>
          <a:xfrm>
            <a:off x="408955" y="2204864"/>
            <a:ext cx="7772400" cy="4248000"/>
          </a:xfrm>
        </p:spPr>
        <p:txBody>
          <a:bodyPr>
            <a:noAutofit/>
          </a:bodyPr>
          <a:lstStyle/>
          <a:p>
            <a:pPr eaLnBrk="1" hangingPunct="1">
              <a:lnSpc>
                <a:spcPct val="100000"/>
              </a:lnSpc>
              <a:spcBef>
                <a:spcPts val="600"/>
              </a:spcBef>
            </a:pPr>
            <a:r>
              <a:rPr lang="hi-IN" altLang="de-DE" sz="1600" dirty="0">
                <a:solidFill>
                  <a:srgbClr val="004992"/>
                </a:solidFill>
              </a:rPr>
              <a:t>व्याख्याएँ </a:t>
            </a:r>
            <a:r>
              <a:rPr lang="de-DE" altLang="de-DE" sz="1600" dirty="0">
                <a:solidFill>
                  <a:srgbClr val="004992"/>
                </a:solidFill>
              </a:rPr>
              <a:t>...</a:t>
            </a:r>
          </a:p>
          <a:p>
            <a:pPr eaLnBrk="1" hangingPunct="1">
              <a:lnSpc>
                <a:spcPct val="100000"/>
              </a:lnSpc>
              <a:spcBef>
                <a:spcPts val="1200"/>
              </a:spcBef>
            </a:pPr>
            <a:r>
              <a:rPr lang="de-DE" altLang="de-DE" sz="1600" dirty="0">
                <a:solidFill>
                  <a:srgbClr val="004992"/>
                </a:solidFill>
              </a:rPr>
              <a:t>... </a:t>
            </a:r>
            <a:r>
              <a:rPr lang="hi-IN" altLang="de-DE" sz="1600" dirty="0">
                <a:solidFill>
                  <a:srgbClr val="004992"/>
                </a:solidFill>
              </a:rPr>
              <a:t>मैं</a:t>
            </a:r>
            <a:endParaRPr lang="en-US" altLang="de-DE" sz="1600" dirty="0">
              <a:solidFill>
                <a:srgbClr val="004992"/>
              </a:solidFill>
            </a:endParaRPr>
          </a:p>
          <a:p>
            <a:pPr marL="285750" indent="-285750" eaLnBrk="1" hangingPunct="1">
              <a:lnSpc>
                <a:spcPct val="100000"/>
              </a:lnSpc>
              <a:spcBef>
                <a:spcPts val="600"/>
              </a:spcBef>
              <a:buClr>
                <a:srgbClr val="333333"/>
              </a:buClr>
              <a:buFont typeface="WingDings"/>
              <a:buChar char=""/>
            </a:pPr>
            <a:r>
              <a:rPr lang="hi-IN" altLang="de-DE" sz="1600" dirty="0">
                <a:solidFill>
                  <a:srgbClr val="333333"/>
                </a:solidFill>
              </a:rPr>
              <a:t>मैं</a:t>
            </a:r>
            <a:r>
              <a:rPr lang="en-US" altLang="de-DE" sz="1600" dirty="0">
                <a:solidFill>
                  <a:srgbClr val="333333"/>
                </a:solidFill>
              </a:rPr>
              <a:t> </a:t>
            </a:r>
            <a:r>
              <a:rPr lang="hi-IN" altLang="de-DE" sz="1600" dirty="0">
                <a:solidFill>
                  <a:srgbClr val="333333"/>
                </a:solidFill>
              </a:rPr>
              <a:t>अपने स्वास्थय के ठीक होने के लिए स्वयं ही बहुत अभिप्रेरित नहीं था</a:t>
            </a:r>
            <a:r>
              <a:rPr lang="en-US" altLang="de-DE" sz="1600" dirty="0">
                <a:solidFill>
                  <a:srgbClr val="333333"/>
                </a:solidFill>
              </a:rPr>
              <a:t> (</a:t>
            </a:r>
            <a:r>
              <a:rPr lang="hi-IN" altLang="de-DE" sz="1600" i="1" dirty="0">
                <a:solidFill>
                  <a:srgbClr val="333333"/>
                </a:solidFill>
              </a:rPr>
              <a:t>कुछ हद तक बदला जा सकता है)</a:t>
            </a:r>
            <a:r>
              <a:rPr lang="en-US" altLang="de-DE" sz="1600" i="1" dirty="0">
                <a:solidFill>
                  <a:srgbClr val="333333"/>
                </a:solidFill>
              </a:rPr>
              <a:t> </a:t>
            </a:r>
            <a:r>
              <a:rPr lang="hi-IN" altLang="de-DE" sz="1600" dirty="0">
                <a:solidFill>
                  <a:srgbClr val="333333"/>
                </a:solidFill>
              </a:rPr>
              <a:t>.</a:t>
            </a:r>
            <a:endParaRPr lang="en-US" altLang="de-DE" sz="1600" dirty="0">
              <a:solidFill>
                <a:srgbClr val="333333"/>
              </a:solidFill>
            </a:endParaRPr>
          </a:p>
          <a:p>
            <a:pPr marL="285750" indent="-285750" eaLnBrk="1" hangingPunct="1">
              <a:lnSpc>
                <a:spcPct val="100000"/>
              </a:lnSpc>
              <a:spcBef>
                <a:spcPts val="600"/>
              </a:spcBef>
              <a:buClr>
                <a:srgbClr val="333333"/>
              </a:buClr>
              <a:buFont typeface="WingDings"/>
              <a:buChar char=""/>
            </a:pPr>
            <a:r>
              <a:rPr lang="hi-IN" altLang="de-DE" sz="1600" dirty="0">
                <a:solidFill>
                  <a:srgbClr val="333333"/>
                </a:solidFill>
              </a:rPr>
              <a:t>मुझे अपने सुधार में विश्वास नहीं था </a:t>
            </a:r>
            <a:r>
              <a:rPr lang="hi-IN" altLang="de-DE" sz="1600" i="1" dirty="0">
                <a:solidFill>
                  <a:srgbClr val="333333"/>
                </a:solidFill>
              </a:rPr>
              <a:t>(परिवर्तन के दृष्टिकोण से अधिक कठिन)</a:t>
            </a:r>
            <a:endParaRPr lang="en-US" altLang="de-DE" sz="1600" dirty="0">
              <a:solidFill>
                <a:srgbClr val="333333"/>
              </a:solidFill>
            </a:endParaRPr>
          </a:p>
          <a:p>
            <a:pPr marL="285750" indent="-285750" eaLnBrk="1" hangingPunct="1">
              <a:lnSpc>
                <a:spcPct val="100000"/>
              </a:lnSpc>
              <a:spcBef>
                <a:spcPts val="600"/>
              </a:spcBef>
              <a:buClr>
                <a:srgbClr val="333333"/>
              </a:buClr>
              <a:buFont typeface="WingDings"/>
              <a:buChar char=""/>
            </a:pPr>
            <a:r>
              <a:rPr lang="hi-IN" altLang="de-DE" sz="1600" dirty="0">
                <a:solidFill>
                  <a:srgbClr val="333333"/>
                </a:solidFill>
              </a:rPr>
              <a:t>मेरी बीमारी लाइलाज है.</a:t>
            </a:r>
            <a:endParaRPr lang="en-US" altLang="de-DE" sz="1600" dirty="0">
              <a:solidFill>
                <a:srgbClr val="333333"/>
              </a:solidFill>
            </a:endParaRPr>
          </a:p>
          <a:p>
            <a:pPr marL="285750" indent="-285750" eaLnBrk="1" hangingPunct="1">
              <a:lnSpc>
                <a:spcPct val="100000"/>
              </a:lnSpc>
              <a:spcBef>
                <a:spcPts val="600"/>
              </a:spcBef>
              <a:buClr>
                <a:srgbClr val="333333"/>
              </a:buClr>
              <a:buFont typeface="WingDings"/>
              <a:buChar char=""/>
            </a:pPr>
            <a:r>
              <a:rPr lang="hi-IN" altLang="de-DE" sz="1600" dirty="0">
                <a:solidFill>
                  <a:srgbClr val="333333"/>
                </a:solidFill>
              </a:rPr>
              <a:t>मुझमें वंशानुगत दोष हैं.</a:t>
            </a:r>
          </a:p>
          <a:p>
            <a:pPr eaLnBrk="1" hangingPunct="1">
              <a:lnSpc>
                <a:spcPct val="100000"/>
              </a:lnSpc>
              <a:spcBef>
                <a:spcPts val="1200"/>
              </a:spcBef>
            </a:pPr>
            <a:r>
              <a:rPr lang="en-US" altLang="de-DE" sz="1600" dirty="0">
                <a:solidFill>
                  <a:srgbClr val="004992"/>
                </a:solidFill>
              </a:rPr>
              <a:t>…</a:t>
            </a:r>
            <a:r>
              <a:rPr lang="hi-IN" altLang="de-DE" sz="1600" dirty="0">
                <a:solidFill>
                  <a:srgbClr val="004992"/>
                </a:solidFill>
              </a:rPr>
              <a:t>अन्य</a:t>
            </a:r>
            <a:endParaRPr lang="en-US" altLang="de-DE" sz="1600" dirty="0">
              <a:solidFill>
                <a:srgbClr val="004992"/>
              </a:solidFill>
            </a:endParaRPr>
          </a:p>
          <a:p>
            <a:pPr marL="285750" indent="-285750" eaLnBrk="1" hangingPunct="1">
              <a:lnSpc>
                <a:spcPct val="100000"/>
              </a:lnSpc>
              <a:spcBef>
                <a:spcPts val="600"/>
              </a:spcBef>
              <a:buClr>
                <a:srgbClr val="333333"/>
              </a:buClr>
              <a:buFont typeface="WingDings"/>
              <a:buChar char=""/>
            </a:pPr>
            <a:r>
              <a:rPr lang="hi-IN" altLang="de-DE" sz="1600" dirty="0">
                <a:solidFill>
                  <a:srgbClr val="333333"/>
                </a:solidFill>
              </a:rPr>
              <a:t>चिकित्सकों ने मुझ पर ठीक से ध्यान नहीं दिया.</a:t>
            </a:r>
            <a:endParaRPr lang="en-US" altLang="de-DE" sz="1600" dirty="0">
              <a:solidFill>
                <a:srgbClr val="333333"/>
              </a:solidFill>
            </a:endParaRPr>
          </a:p>
          <a:p>
            <a:pPr eaLnBrk="1" hangingPunct="1">
              <a:lnSpc>
                <a:spcPct val="100000"/>
              </a:lnSpc>
              <a:spcBef>
                <a:spcPts val="1200"/>
              </a:spcBef>
            </a:pPr>
            <a:r>
              <a:rPr lang="en-US" altLang="de-DE" sz="1600" dirty="0">
                <a:solidFill>
                  <a:srgbClr val="004992"/>
                </a:solidFill>
              </a:rPr>
              <a:t>…</a:t>
            </a:r>
            <a:r>
              <a:rPr lang="hi-IN" altLang="de-DE" sz="1600" dirty="0">
                <a:solidFill>
                  <a:srgbClr val="004992"/>
                </a:solidFill>
              </a:rPr>
              <a:t>कोई परिस्थिति या संयोग</a:t>
            </a:r>
            <a:endParaRPr lang="de-DE" altLang="de-DE" sz="1600" dirty="0">
              <a:solidFill>
                <a:srgbClr val="333333"/>
              </a:solidFill>
            </a:endParaRPr>
          </a:p>
          <a:p>
            <a:pPr marL="285750" indent="-285750" eaLnBrk="1" hangingPunct="1">
              <a:lnSpc>
                <a:spcPct val="100000"/>
              </a:lnSpc>
              <a:spcBef>
                <a:spcPts val="600"/>
              </a:spcBef>
              <a:buClr>
                <a:srgbClr val="333333"/>
              </a:buClr>
              <a:buFont typeface="WingDings"/>
              <a:buChar char=""/>
            </a:pPr>
            <a:r>
              <a:rPr lang="hi-IN" altLang="de-DE" sz="1600" dirty="0">
                <a:solidFill>
                  <a:srgbClr val="333333"/>
                </a:solidFill>
              </a:rPr>
              <a:t>शायद मैं ज्यादा अच्छे से ठीक हो जाता यदि मेरे साथ उस कमरे में ६ और लोग नहीं होते.</a:t>
            </a:r>
            <a:endParaRPr lang="en-US" altLang="de-DE" sz="1600" dirty="0">
              <a:solidFill>
                <a:srgbClr val="333333"/>
              </a:solidFill>
            </a:endParaRPr>
          </a:p>
          <a:p>
            <a:pPr marL="285750" indent="-285750" eaLnBrk="1" hangingPunct="1">
              <a:lnSpc>
                <a:spcPct val="100000"/>
              </a:lnSpc>
              <a:spcBef>
                <a:spcPts val="600"/>
              </a:spcBef>
              <a:buClr>
                <a:srgbClr val="333333"/>
              </a:buClr>
              <a:buFont typeface="WingDings"/>
              <a:buChar char=""/>
            </a:pPr>
            <a:r>
              <a:rPr lang="hi-IN" altLang="de-DE" sz="1600" dirty="0">
                <a:solidFill>
                  <a:srgbClr val="333333"/>
                </a:solidFill>
              </a:rPr>
              <a:t>यदि अस्पताल में ज्यादा अच्छी व्यवस्था होती तो मैं स्वस्थ्य हो जाता.</a:t>
            </a:r>
            <a:endParaRPr lang="en-US" altLang="de-DE" sz="1600" dirty="0">
              <a:solidFill>
                <a:srgbClr val="333333"/>
              </a:solidFill>
            </a:endParaRPr>
          </a:p>
          <a:p>
            <a:pPr marL="285750" indent="-285750" eaLnBrk="1" hangingPunct="1">
              <a:lnSpc>
                <a:spcPct val="100000"/>
              </a:lnSpc>
              <a:spcBef>
                <a:spcPts val="600"/>
              </a:spcBef>
              <a:buClr>
                <a:srgbClr val="333333"/>
              </a:buClr>
              <a:buFont typeface="WingDings"/>
              <a:buChar char=""/>
            </a:pPr>
            <a:r>
              <a:rPr lang="hi-IN" altLang="de-DE" sz="1600" dirty="0">
                <a:solidFill>
                  <a:srgbClr val="333333"/>
                </a:solidFill>
              </a:rPr>
              <a:t>कभी-कभी सुधार होने में अधिक समय लगता है.</a:t>
            </a:r>
            <a:endParaRPr lang="en-US" altLang="de-DE" sz="1600" dirty="0">
              <a:solidFill>
                <a:srgbClr val="333333"/>
              </a:solidFill>
            </a:endParaRPr>
          </a:p>
        </p:txBody>
      </p:sp>
      <p:sp>
        <p:nvSpPr>
          <p:cNvPr id="2" name="Footer Placeholder 1"/>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11</a:t>
            </a:fld>
            <a:endParaRPr lang="de-DE" dirty="0">
              <a:latin typeface="+mn-lt"/>
              <a:cs typeface="+mn-cs"/>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3"/>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hi-IN" altLang="de-DE" sz="2800" b="1">
                <a:solidFill>
                  <a:srgbClr val="FF0000"/>
                </a:solidFill>
                <a:latin typeface="+mn-lt"/>
                <a:cs typeface="+mn-cs"/>
              </a:rPr>
              <a:t>सावधानी: एक-पक्षीय व्याख्याएँ</a:t>
            </a:r>
            <a:endParaRPr lang="en-US" altLang="de-DE" sz="2800" b="1" dirty="0">
              <a:solidFill>
                <a:srgbClr val="FF0000"/>
              </a:solidFill>
              <a:latin typeface="+mn-lt"/>
              <a:cs typeface="+mn-cs"/>
            </a:endParaRPr>
          </a:p>
        </p:txBody>
      </p:sp>
      <p:sp>
        <p:nvSpPr>
          <p:cNvPr id="12"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hi-IN" altLang="de-DE" sz="1200" dirty="0">
                <a:latin typeface="+mn-lt"/>
                <a:cs typeface="+mn-cs"/>
              </a:rPr>
              <a:t>मेरा पीछा करना बंद करो! </a:t>
            </a:r>
            <a:endParaRPr lang="de-DE" altLang="de-DE" sz="1200" dirty="0">
              <a:latin typeface="+mn-lt"/>
              <a:cs typeface="+mn-cs"/>
            </a:endParaRPr>
          </a:p>
        </p:txBody>
      </p:sp>
      <p:sp>
        <p:nvSpPr>
          <p:cNvPr id="4" name="Title 3"/>
          <p:cNvSpPr>
            <a:spLocks noGrp="1"/>
          </p:cNvSpPr>
          <p:nvPr>
            <p:ph type="title"/>
          </p:nvPr>
        </p:nvSpPr>
        <p:spPr/>
        <p:txBody>
          <a:bodyPr/>
          <a:lstStyle/>
          <a:p>
            <a:r>
              <a:rPr lang="hi-IN" sz="3600" dirty="0">
                <a:solidFill>
                  <a:srgbClr val="004992"/>
                </a:solidFill>
                <a:latin typeface="+mn-lt"/>
                <a:ea typeface="+mn-ea"/>
                <a:cs typeface="+mn-cs"/>
              </a:rPr>
              <a:t>आप अस्पताल से छूटने के बाद भी अच्छा महसूस नहीं करते हैं.</a:t>
            </a:r>
            <a:endParaRPr lang="en-US" sz="3600" dirty="0">
              <a:solidFill>
                <a:srgbClr val="004992"/>
              </a:solidFill>
              <a:latin typeface="+mn-lt"/>
              <a:ea typeface="+mn-ea"/>
              <a:cs typeface="+mn-cs"/>
            </a:endParaRPr>
          </a:p>
        </p:txBody>
      </p:sp>
    </p:spTree>
    <p:extLst>
      <p:ext uri="{BB962C8B-B14F-4D97-AF65-F5344CB8AC3E}">
        <p14:creationId xmlns:p14="http://schemas.microsoft.com/office/powerpoint/2010/main" val="3870261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hi-IN" sz="3600" dirty="0">
                <a:solidFill>
                  <a:srgbClr val="004992"/>
                </a:solidFill>
                <a:latin typeface="+mn-lt"/>
                <a:ea typeface="+mn-ea"/>
                <a:cs typeface="+mn-cs"/>
              </a:rPr>
              <a:t>आप अस्पताल से छूटने के बाद भी अच्छा महसूस नहीं करते हैं.</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a:xfrm>
            <a:off x="408955" y="2204864"/>
            <a:ext cx="7772400" cy="4248000"/>
          </a:xfrm>
        </p:spPr>
        <p:txBody>
          <a:bodyPr/>
          <a:lstStyle/>
          <a:p>
            <a:pPr lvl="0"/>
            <a:r>
              <a:rPr lang="hi-IN" altLang="de-DE" sz="2400" dirty="0">
                <a:solidFill>
                  <a:srgbClr val="333333"/>
                </a:solidFill>
              </a:rPr>
              <a:t>अब, कुछ ऐसे उत्तरों को सामने रखें जिनमें अनेक कारणों का समावेश हो.</a:t>
            </a:r>
          </a:p>
          <a:p>
            <a:pPr lvl="0"/>
            <a:r>
              <a:rPr lang="de-DE" altLang="de-DE" sz="2400" dirty="0">
                <a:solidFill>
                  <a:srgbClr val="333333"/>
                </a:solidFill>
              </a:rPr>
              <a:t>???</a:t>
            </a:r>
          </a:p>
          <a:p>
            <a:pPr lvl="0"/>
            <a:r>
              <a:rPr lang="de-DE" altLang="de-DE" sz="2400" dirty="0">
                <a:solidFill>
                  <a:srgbClr val="333333"/>
                </a:solidFill>
              </a:rPr>
              <a:t>???</a:t>
            </a:r>
          </a:p>
          <a:p>
            <a:pPr lvl="0"/>
            <a:r>
              <a:rPr lang="de-DE"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12</a:t>
            </a:fld>
            <a:endParaRPr lang="de-DE" dirty="0">
              <a:latin typeface="+mn-lt"/>
              <a:cs typeface="+mn-cs"/>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hi-IN" altLang="de-DE" sz="1200" dirty="0">
                <a:latin typeface="+mn-lt"/>
                <a:cs typeface="+mn-cs"/>
              </a:rPr>
              <a:t>मेरा पीछा करना बंद करो! </a:t>
            </a:r>
            <a:endParaRPr lang="de-DE" altLang="de-DE" sz="1200" dirty="0">
              <a:latin typeface="+mn-lt"/>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hi-IN" sz="3600" dirty="0">
                <a:solidFill>
                  <a:srgbClr val="004992"/>
                </a:solidFill>
                <a:latin typeface="+mn-lt"/>
                <a:ea typeface="+mn-ea"/>
                <a:cs typeface="+mn-cs"/>
              </a:rPr>
              <a:t>आप अस्पताल से छूटने के बाद भी अच्छा महसूस नहीं करते हैं.</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a:xfrm>
            <a:off x="408955" y="2204864"/>
            <a:ext cx="7772400" cy="4248000"/>
          </a:xfrm>
        </p:spPr>
        <p:txBody>
          <a:bodyPr/>
          <a:lstStyle/>
          <a:p>
            <a:pPr lvl="0" defTabSz="914400" fontAlgn="base"/>
            <a:r>
              <a:rPr lang="hi-IN" altLang="de-DE" sz="2400" dirty="0">
                <a:solidFill>
                  <a:srgbClr val="333333"/>
                </a:solidFill>
              </a:rPr>
              <a:t>अब</a:t>
            </a:r>
            <a:r>
              <a:rPr lang="en-US" altLang="de-DE" sz="2400" dirty="0">
                <a:solidFill>
                  <a:srgbClr val="333333"/>
                </a:solidFill>
              </a:rPr>
              <a:t>, </a:t>
            </a:r>
            <a:r>
              <a:rPr lang="hi-IN" altLang="de-DE" sz="2400" dirty="0">
                <a:solidFill>
                  <a:srgbClr val="333333"/>
                </a:solidFill>
              </a:rPr>
              <a:t>कुछ</a:t>
            </a:r>
            <a:r>
              <a:rPr lang="en-US" altLang="de-DE" sz="2400" dirty="0">
                <a:solidFill>
                  <a:srgbClr val="333333"/>
                </a:solidFill>
              </a:rPr>
              <a:t> </a:t>
            </a:r>
            <a:r>
              <a:rPr lang="hi-IN" altLang="de-DE" sz="2400" dirty="0">
                <a:solidFill>
                  <a:srgbClr val="333333"/>
                </a:solidFill>
              </a:rPr>
              <a:t>ऐसे उत्तरों को सामने रखें जिनमें अनेक कारणों का समावेश हो.</a:t>
            </a:r>
          </a:p>
          <a:p>
            <a:pPr marL="342900" lvl="0" indent="-342900" defTabSz="914377">
              <a:buClr>
                <a:srgbClr val="333333"/>
              </a:buClr>
              <a:buFont typeface="WingDings"/>
              <a:buChar char=""/>
            </a:pPr>
            <a:r>
              <a:rPr lang="hi-IN" altLang="de-DE" sz="2400" dirty="0">
                <a:solidFill>
                  <a:srgbClr val="333333"/>
                </a:solidFill>
              </a:rPr>
              <a:t>“चिकित्सा दल के पास कम समय था, परन्तु मैं अधिक सहारे की मांग कर सकता था तथा मुझे समूह चिकित्सा में अधिक अच्छे ढंग से भाग लेना चाहिए था. थोडा संभवतः यही कारण है की मेरा अस्पताल में रहना उतना सफल नहीं हुआ जितना यह हो सकता था</a:t>
            </a:r>
            <a:r>
              <a:rPr lang="de-DE" altLang="de-DE" sz="2400" dirty="0">
                <a:solidFill>
                  <a:srgbClr val="333333"/>
                </a:solidFill>
              </a:rPr>
              <a:t>.</a:t>
            </a:r>
            <a:r>
              <a:rPr lang="hi-IN" altLang="de-DE" sz="2400" dirty="0">
                <a:solidFill>
                  <a:srgbClr val="333333"/>
                </a:solidFill>
              </a:rPr>
              <a:t>”</a:t>
            </a:r>
          </a:p>
          <a:p>
            <a:pPr marL="342900" lvl="0" indent="-342900" defTabSz="914377">
              <a:buClr>
                <a:srgbClr val="333333"/>
              </a:buClr>
              <a:buFont typeface="WingDings"/>
              <a:buChar char=""/>
            </a:pPr>
            <a:r>
              <a:rPr lang="hi-IN" altLang="de-DE" sz="2400" dirty="0">
                <a:solidFill>
                  <a:srgbClr val="333333"/>
                </a:solidFill>
              </a:rPr>
              <a:t>“संभवतः मुझे अपने में सुधार के लिए थोडा और धीरज रखना चाहिए. मैं इस बात के लिए आश्वस्त हूँ की भविष्य में मैं अधिक योग्य चिकिसकों से सहायता पाऊंगा.”</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13</a:t>
            </a:fld>
            <a:endParaRPr lang="de-DE" dirty="0">
              <a:latin typeface="+mn-lt"/>
              <a:cs typeface="+mn-cs"/>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hi-IN" altLang="de-DE" sz="1200" dirty="0">
                <a:latin typeface="+mn-lt"/>
                <a:cs typeface="+mn-cs"/>
              </a:rPr>
              <a:t>मेरा पीछा करना बंद करो! </a:t>
            </a:r>
            <a:endParaRPr lang="de-DE" altLang="de-DE" sz="1200" dirty="0">
              <a:latin typeface="+mn-lt"/>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latin typeface="+mn-lt"/>
                <a:ea typeface="+mn-ea"/>
                <a:cs typeface="+mn-cs"/>
              </a:rPr>
              <a:t>कुछ आरोपण शैलियों के नकारात्मक घटनाओं पर प्रभाव!</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14</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065045255"/>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2000" b="1" i="0" u="none" strike="noStrike" cap="none" normalizeH="0" baseline="0" dirty="0">
                          <a:ln>
                            <a:noFill/>
                          </a:ln>
                          <a:solidFill>
                            <a:srgbClr val="333333"/>
                          </a:solidFill>
                          <a:effectLst/>
                          <a:latin typeface="+mn-lt"/>
                          <a:ea typeface="+mn-ea"/>
                          <a:cs typeface="+mn-cs"/>
                        </a:rPr>
                        <a:t>स्व-आरोपण</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2000" b="0" i="0" u="none" strike="noStrike" cap="none" normalizeH="0" baseline="0" dirty="0">
                          <a:ln>
                            <a:noFill/>
                          </a:ln>
                          <a:solidFill>
                            <a:srgbClr val="333333"/>
                          </a:solidFill>
                          <a:effectLst/>
                          <a:latin typeface="+mn-lt"/>
                          <a:ea typeface="+mn-ea"/>
                          <a:cs typeface="+mn-cs"/>
                        </a:rPr>
                        <a:t>(उदाहरणतः “यह सचमुच मेरी गलती थी तथा मुझे अपने प्रशंषकों से माफ़ी माँगनी चाहिए!“)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2000" b="1" i="0" u="none" strike="noStrike" cap="none" normalizeH="0" baseline="0" dirty="0">
                          <a:ln>
                            <a:noFill/>
                          </a:ln>
                          <a:solidFill>
                            <a:srgbClr val="333333"/>
                          </a:solidFill>
                          <a:effectLst/>
                          <a:latin typeface="+mn-lt"/>
                          <a:ea typeface="+mn-ea"/>
                          <a:cs typeface="+mn-cs"/>
                        </a:rPr>
                        <a:t>हानि:</a:t>
                      </a:r>
                      <a:r>
                        <a:rPr kumimoji="0" lang="hi-IN" sz="2000" b="0" i="0" u="none" strike="noStrike" cap="none" normalizeH="0" baseline="0" dirty="0">
                          <a:ln>
                            <a:noFill/>
                          </a:ln>
                          <a:solidFill>
                            <a:srgbClr val="333333"/>
                          </a:solidFill>
                          <a:effectLst/>
                          <a:latin typeface="+mn-lt"/>
                          <a:ea typeface="+mn-ea"/>
                          <a:cs typeface="+mn-cs"/>
                        </a:rPr>
                        <a:t> </a:t>
                      </a:r>
                      <a:r>
                        <a:rPr kumimoji="0" lang="hi-IN" sz="2000" b="0" i="0" u="none" strike="noStrike" cap="none" normalizeH="0" baseline="0" dirty="0">
                          <a:ln>
                            <a:noFill/>
                          </a:ln>
                          <a:solidFill>
                            <a:srgbClr val="004992"/>
                          </a:solidFill>
                          <a:effectLst/>
                          <a:latin typeface="+mn-lt"/>
                          <a:ea typeface="+mn-ea"/>
                          <a:cs typeface="+mn-cs"/>
                        </a:rPr>
                        <a:t>???</a:t>
                      </a:r>
                      <a:r>
                        <a:rPr kumimoji="0" lang="hi-IN" sz="2000" b="0" i="0" u="none" strike="noStrike" cap="none" normalizeH="0" baseline="0" dirty="0">
                          <a:ln>
                            <a:noFill/>
                          </a:ln>
                          <a:solidFill>
                            <a:srgbClr val="FFFFFF"/>
                          </a:solidFill>
                          <a:effectLst/>
                          <a:latin typeface="+mn-lt"/>
                          <a:ea typeface="+mn-ea"/>
                          <a:cs typeface="+mn-cs"/>
                        </a:rPr>
                        <a:t> आत्म- विश्वास  में कमी आती है.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2000" b="1" i="0" u="none" strike="noStrike" cap="none" normalizeH="0" baseline="0" dirty="0">
                          <a:ln>
                            <a:noFill/>
                          </a:ln>
                          <a:solidFill>
                            <a:srgbClr val="333333"/>
                          </a:solidFill>
                          <a:effectLst/>
                          <a:latin typeface="+mn-lt"/>
                          <a:ea typeface="+mn-ea"/>
                          <a:cs typeface="+mn-cs"/>
                        </a:rPr>
                        <a:t>लाभ:</a:t>
                      </a:r>
                      <a:r>
                        <a:rPr kumimoji="0" lang="hi-IN" sz="2000" b="0" i="0" u="none" strike="noStrike" cap="none" normalizeH="0" baseline="0" dirty="0">
                          <a:ln>
                            <a:noFill/>
                          </a:ln>
                          <a:solidFill>
                            <a:srgbClr val="333333"/>
                          </a:solidFill>
                          <a:effectLst/>
                          <a:latin typeface="+mn-lt"/>
                          <a:ea typeface="+mn-ea"/>
                          <a:cs typeface="+mn-cs"/>
                        </a:rPr>
                        <a:t> </a:t>
                      </a:r>
                      <a:r>
                        <a:rPr kumimoji="0" lang="hi-IN" sz="2000" b="0" i="0" u="none" strike="noStrike" cap="none" normalizeH="0" baseline="0" dirty="0">
                          <a:ln>
                            <a:noFill/>
                          </a:ln>
                          <a:solidFill>
                            <a:srgbClr val="004992"/>
                          </a:solidFill>
                          <a:effectLst/>
                          <a:latin typeface="+mn-lt"/>
                          <a:ea typeface="+mn-ea"/>
                          <a:cs typeface="+mn-cs"/>
                        </a:rPr>
                        <a:t>???</a:t>
                      </a:r>
                      <a:r>
                        <a:rPr kumimoji="0" lang="hi-IN" sz="2000" b="0" i="0" u="none" strike="noStrike" cap="none" normalizeH="0" baseline="0" dirty="0">
                          <a:ln>
                            <a:noFill/>
                          </a:ln>
                          <a:solidFill>
                            <a:srgbClr val="FFFFFF"/>
                          </a:solidFill>
                          <a:effectLst/>
                          <a:latin typeface="+mn-lt"/>
                          <a:ea typeface="+mn-ea"/>
                          <a:cs typeface="+mn-cs"/>
                        </a:rPr>
                        <a:t> स्वयं पर जिम्मेवारी लेना शिष्ट मन जाता है. </a:t>
                      </a:r>
                      <a:endParaRPr kumimoji="0" lang="en-GB" sz="1800" b="0" i="0" u="none" strike="noStrike" cap="none" normalizeH="0" baseline="0" dirty="0">
                        <a:ln>
                          <a:noFill/>
                        </a:ln>
                        <a:solidFill>
                          <a:srgbClr val="FFFFFF"/>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2000" b="1" i="0" u="none" strike="noStrike" cap="none" normalizeH="0" baseline="0" dirty="0">
                          <a:ln>
                            <a:noFill/>
                          </a:ln>
                          <a:solidFill>
                            <a:srgbClr val="333333"/>
                          </a:solidFill>
                          <a:effectLst/>
                          <a:latin typeface="+mn-lt"/>
                          <a:ea typeface="+mn-ea"/>
                          <a:cs typeface="+mn-cs"/>
                        </a:rPr>
                        <a:t>दुसरे या परिस्थितियां </a:t>
                      </a:r>
                      <a:endParaRPr kumimoji="0" lang="en-US" sz="2000" b="1"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2000" b="0" i="0" u="none" strike="noStrike" cap="none" normalizeH="0" baseline="0" dirty="0">
                          <a:ln>
                            <a:noFill/>
                          </a:ln>
                          <a:solidFill>
                            <a:srgbClr val="333333"/>
                          </a:solidFill>
                          <a:effectLst/>
                          <a:latin typeface="+mn-lt"/>
                          <a:ea typeface="+mn-ea"/>
                          <a:cs typeface="+mn-cs"/>
                        </a:rPr>
                        <a:t>(</a:t>
                      </a:r>
                      <a:r>
                        <a:rPr kumimoji="0" lang="hi-IN" sz="2000" b="0" i="0" u="none" strike="noStrike" cap="none" normalizeH="0" baseline="0">
                          <a:ln>
                            <a:noFill/>
                          </a:ln>
                          <a:solidFill>
                            <a:srgbClr val="333333"/>
                          </a:solidFill>
                          <a:effectLst/>
                          <a:latin typeface="+mn-lt"/>
                          <a:ea typeface="+mn-ea"/>
                          <a:cs typeface="+mn-cs"/>
                        </a:rPr>
                        <a:t>उदाहरणतः “लेकिन </a:t>
                      </a:r>
                      <a:r>
                        <a:rPr kumimoji="0" lang="hi-IN" sz="2000" b="0" i="0" u="none" strike="noStrike" cap="none" normalizeH="0" baseline="0" dirty="0">
                          <a:ln>
                            <a:noFill/>
                          </a:ln>
                          <a:solidFill>
                            <a:srgbClr val="333333"/>
                          </a:solidFill>
                          <a:effectLst/>
                          <a:latin typeface="+mn-lt"/>
                          <a:ea typeface="+mn-ea"/>
                          <a:cs typeface="+mn-cs"/>
                        </a:rPr>
                        <a:t>गोल कीपर कहाँ </a:t>
                      </a:r>
                      <a:r>
                        <a:rPr kumimoji="0" lang="hi-IN" sz="2000" b="0" i="0" u="none" strike="noStrike" cap="none" normalizeH="0" baseline="0">
                          <a:ln>
                            <a:noFill/>
                          </a:ln>
                          <a:solidFill>
                            <a:srgbClr val="333333"/>
                          </a:solidFill>
                          <a:effectLst/>
                          <a:latin typeface="+mn-lt"/>
                          <a:ea typeface="+mn-ea"/>
                          <a:cs typeface="+mn-cs"/>
                        </a:rPr>
                        <a:t>था?”; “फुटबौल</a:t>
                      </a:r>
                      <a:r>
                        <a:rPr kumimoji="0" lang="hi-IN" sz="2000" b="0" i="0" u="none" strike="noStrike" cap="none" normalizeH="0" baseline="0" dirty="0">
                          <a:ln>
                            <a:noFill/>
                          </a:ln>
                          <a:solidFill>
                            <a:srgbClr val="333333"/>
                          </a:solidFill>
                          <a:effectLst/>
                          <a:latin typeface="+mn-lt"/>
                          <a:ea typeface="+mn-ea"/>
                          <a:cs typeface="+mn-cs"/>
                        </a:rPr>
                        <a:t> के खेल में कुछ भी हो सकता </a:t>
                      </a:r>
                      <a:r>
                        <a:rPr kumimoji="0" lang="hi-IN" sz="2000" b="0" i="0" u="none" strike="noStrike" cap="none" normalizeH="0" baseline="0">
                          <a:ln>
                            <a:noFill/>
                          </a:ln>
                          <a:solidFill>
                            <a:srgbClr val="333333"/>
                          </a:solidFill>
                          <a:effectLst/>
                          <a:latin typeface="+mn-lt"/>
                          <a:ea typeface="+mn-ea"/>
                          <a:cs typeface="+mn-cs"/>
                        </a:rPr>
                        <a:t>है.”) </a:t>
                      </a:r>
                      <a:r>
                        <a:rPr kumimoji="0" lang="hi-IN" sz="2000" b="0" i="0" u="none" strike="noStrike" cap="none" normalizeH="0" baseline="0" dirty="0">
                          <a:ln>
                            <a:noFill/>
                          </a:ln>
                          <a:solidFill>
                            <a:srgbClr val="333333"/>
                          </a:solidFill>
                          <a:effectLst/>
                          <a:latin typeface="+mn-lt"/>
                          <a:ea typeface="+mn-ea"/>
                          <a:cs typeface="+mn-cs"/>
                        </a:rPr>
                        <a:t>	</a:t>
                      </a:r>
                      <a:endParaRPr kumimoji="0" lang="en-GB"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2000" b="1" i="0" u="none" strike="noStrike" cap="none" normalizeH="0" baseline="0" dirty="0">
                          <a:ln>
                            <a:noFill/>
                          </a:ln>
                          <a:solidFill>
                            <a:srgbClr val="333333"/>
                          </a:solidFill>
                          <a:effectLst/>
                          <a:latin typeface="+mn-lt"/>
                          <a:ea typeface="+mn-ea"/>
                          <a:cs typeface="+mn-cs"/>
                        </a:rPr>
                        <a:t>हानि:</a:t>
                      </a:r>
                      <a:r>
                        <a:rPr kumimoji="0" lang="hi-IN" sz="2000" b="0" i="0" u="none" strike="noStrike" cap="none" normalizeH="0" baseline="0" dirty="0">
                          <a:ln>
                            <a:noFill/>
                          </a:ln>
                          <a:solidFill>
                            <a:srgbClr val="333333"/>
                          </a:solidFill>
                          <a:effectLst/>
                          <a:latin typeface="+mn-lt"/>
                          <a:ea typeface="+mn-ea"/>
                          <a:cs typeface="+mn-cs"/>
                        </a:rPr>
                        <a:t> </a:t>
                      </a:r>
                      <a:r>
                        <a:rPr kumimoji="0" lang="hi-IN" sz="2000" b="0" i="0" u="none" strike="noStrike" cap="none" normalizeH="0" baseline="0" dirty="0">
                          <a:ln>
                            <a:noFill/>
                          </a:ln>
                          <a:solidFill>
                            <a:srgbClr val="004992"/>
                          </a:solidFill>
                          <a:effectLst/>
                          <a:latin typeface="+mn-lt"/>
                          <a:ea typeface="+mn-ea"/>
                          <a:cs typeface="+mn-cs"/>
                        </a:rPr>
                        <a:t>???</a:t>
                      </a:r>
                      <a:r>
                        <a:rPr kumimoji="0" lang="hi-IN" sz="2000" b="0" i="0" u="none" strike="noStrike" cap="none" normalizeH="0" baseline="0" dirty="0">
                          <a:ln>
                            <a:noFill/>
                          </a:ln>
                          <a:solidFill>
                            <a:srgbClr val="E3EFF8"/>
                          </a:solidFill>
                          <a:effectLst/>
                          <a:latin typeface="+mn-lt"/>
                          <a:ea typeface="+mn-ea"/>
                          <a:cs typeface="+mn-cs"/>
                        </a:rPr>
                        <a:t> दूसरों पर जिम्मेवारी थोपना अशिष्ट माना जाता है.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2000" b="1" i="0" u="none" strike="noStrike" cap="none" normalizeH="0" baseline="0" dirty="0">
                          <a:ln>
                            <a:noFill/>
                          </a:ln>
                          <a:solidFill>
                            <a:srgbClr val="333333"/>
                          </a:solidFill>
                          <a:effectLst/>
                          <a:latin typeface="+mn-lt"/>
                          <a:ea typeface="+mn-ea"/>
                          <a:cs typeface="+mn-cs"/>
                        </a:rPr>
                        <a:t>लाभ:</a:t>
                      </a:r>
                      <a:r>
                        <a:rPr kumimoji="0" lang="hi-IN" sz="2000" b="0" i="0" u="none" strike="noStrike" cap="none" normalizeH="0" baseline="0" dirty="0">
                          <a:ln>
                            <a:noFill/>
                          </a:ln>
                          <a:solidFill>
                            <a:srgbClr val="333333"/>
                          </a:solidFill>
                          <a:effectLst/>
                          <a:latin typeface="+mn-lt"/>
                          <a:ea typeface="+mn-ea"/>
                          <a:cs typeface="+mn-cs"/>
                        </a:rPr>
                        <a:t> </a:t>
                      </a:r>
                      <a:r>
                        <a:rPr kumimoji="0" lang="hi-IN" sz="2000" b="0" i="0" u="none" strike="noStrike" cap="none" normalizeH="0" baseline="0" dirty="0">
                          <a:ln>
                            <a:noFill/>
                          </a:ln>
                          <a:solidFill>
                            <a:srgbClr val="004992"/>
                          </a:solidFill>
                          <a:effectLst/>
                          <a:latin typeface="+mn-lt"/>
                          <a:ea typeface="+mn-ea"/>
                          <a:cs typeface="+mn-cs"/>
                        </a:rPr>
                        <a:t>???</a:t>
                      </a:r>
                      <a:r>
                        <a:rPr kumimoji="0" lang="hi-IN" sz="2000" b="0" i="0" u="none" strike="noStrike" cap="none" normalizeH="0" baseline="0" dirty="0">
                          <a:ln>
                            <a:noFill/>
                          </a:ln>
                          <a:solidFill>
                            <a:srgbClr val="E3EFF8"/>
                          </a:solidFill>
                          <a:effectLst/>
                          <a:latin typeface="+mn-lt"/>
                          <a:ea typeface="+mn-ea"/>
                          <a:cs typeface="+mn-cs"/>
                        </a:rPr>
                        <a:t> आत्म-विश्वास में कमी नहीं आती है. </a:t>
                      </a:r>
                      <a:endParaRPr kumimoji="0" lang="en-GB" sz="2000" b="0" i="0" u="none" strike="noStrike" cap="none" normalizeH="0" baseline="0" dirty="0">
                        <a:ln>
                          <a:noFill/>
                        </a:ln>
                        <a:solidFill>
                          <a:srgbClr val="E3EFF8"/>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hi-IN" altLang="de-DE" sz="1600">
                <a:latin typeface="+mn-lt"/>
                <a:cs typeface="+mn-cs"/>
              </a:rPr>
              <a:t>अगर तुमने अच्छा खेला होता तो दूसरी टीम गोल नहीं कर पाती </a:t>
            </a:r>
            <a:endParaRPr lang="en-CA" altLang="de-DE" sz="1600">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latin typeface="+mn-lt"/>
                <a:ea typeface="+mn-ea"/>
                <a:cs typeface="+mn-cs"/>
              </a:rPr>
              <a:t>कुछ आरोपण शैलियों के नकारात्मक घटनाओं पर प्रभाव!</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15</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28089096"/>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2000" b="1" i="0" u="none" strike="noStrike" cap="none" normalizeH="0" baseline="0" dirty="0">
                          <a:ln>
                            <a:noFill/>
                          </a:ln>
                          <a:solidFill>
                            <a:srgbClr val="333333"/>
                          </a:solidFill>
                          <a:effectLst/>
                          <a:latin typeface="+mn-lt"/>
                          <a:ea typeface="+mn-ea"/>
                          <a:cs typeface="+mn-cs"/>
                        </a:rPr>
                        <a:t>स्व-आरोपण</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2000" b="0" i="0" u="none" strike="noStrike" cap="none" normalizeH="0" baseline="0" dirty="0">
                          <a:ln>
                            <a:noFill/>
                          </a:ln>
                          <a:solidFill>
                            <a:srgbClr val="333333"/>
                          </a:solidFill>
                          <a:effectLst/>
                          <a:latin typeface="+mn-lt"/>
                          <a:ea typeface="+mn-ea"/>
                          <a:cs typeface="+mn-cs"/>
                        </a:rPr>
                        <a:t>(उदाहरणतः “यह सचमुच मेरी गलती थी तथा मुझे अपने प्रशंषकों से माफ़ी माँगनी चाहिए!“)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2000" b="1" i="0" u="none" strike="noStrike" cap="none" normalizeH="0" baseline="0" dirty="0">
                          <a:ln>
                            <a:noFill/>
                          </a:ln>
                          <a:solidFill>
                            <a:srgbClr val="333333"/>
                          </a:solidFill>
                          <a:effectLst/>
                          <a:latin typeface="+mn-lt"/>
                          <a:ea typeface="+mn-ea"/>
                          <a:cs typeface="+mn-cs"/>
                        </a:rPr>
                        <a:t>हानि:</a:t>
                      </a:r>
                      <a:r>
                        <a:rPr kumimoji="0" lang="hi-IN" sz="2000" b="0" i="0" u="none" strike="noStrike" cap="none" normalizeH="0" baseline="0" dirty="0">
                          <a:ln>
                            <a:noFill/>
                          </a:ln>
                          <a:solidFill>
                            <a:srgbClr val="333333"/>
                          </a:solidFill>
                          <a:effectLst/>
                          <a:latin typeface="+mn-lt"/>
                          <a:ea typeface="+mn-ea"/>
                          <a:cs typeface="+mn-cs"/>
                        </a:rPr>
                        <a:t> आत्म- विश्वास में कमी आती है.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2000" b="1" i="0" u="none" strike="noStrike" cap="none" normalizeH="0" baseline="0" dirty="0">
                          <a:ln>
                            <a:noFill/>
                          </a:ln>
                          <a:solidFill>
                            <a:srgbClr val="333333"/>
                          </a:solidFill>
                          <a:effectLst/>
                          <a:latin typeface="+mn-lt"/>
                          <a:ea typeface="+mn-ea"/>
                          <a:cs typeface="+mn-cs"/>
                        </a:rPr>
                        <a:t>लाभ:</a:t>
                      </a:r>
                      <a:r>
                        <a:rPr kumimoji="0" lang="hi-IN" sz="2000" b="0" i="0" u="none" strike="noStrike" cap="none" normalizeH="0" baseline="0" dirty="0">
                          <a:ln>
                            <a:noFill/>
                          </a:ln>
                          <a:solidFill>
                            <a:srgbClr val="333333"/>
                          </a:solidFill>
                          <a:effectLst/>
                          <a:latin typeface="+mn-lt"/>
                          <a:ea typeface="+mn-ea"/>
                          <a:cs typeface="+mn-cs"/>
                        </a:rPr>
                        <a:t> स्वयं पर जिम्मेवारी लेना शिष्ट मन जाता है. </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2000" b="1" i="0" u="none" strike="noStrike" cap="none" normalizeH="0" baseline="0" dirty="0">
                          <a:ln>
                            <a:noFill/>
                          </a:ln>
                          <a:solidFill>
                            <a:srgbClr val="333333"/>
                          </a:solidFill>
                          <a:effectLst/>
                          <a:latin typeface="+mn-lt"/>
                          <a:ea typeface="+mn-ea"/>
                          <a:cs typeface="+mn-cs"/>
                        </a:rPr>
                        <a:t>दुसरे या परिस्थितियां </a:t>
                      </a:r>
                      <a:endParaRPr kumimoji="0" lang="en-US" sz="2000" b="1"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2000" b="0" i="0" u="none" strike="noStrike" cap="none" normalizeH="0" baseline="0" dirty="0">
                          <a:ln>
                            <a:noFill/>
                          </a:ln>
                          <a:solidFill>
                            <a:srgbClr val="333333"/>
                          </a:solidFill>
                          <a:effectLst/>
                          <a:latin typeface="+mn-lt"/>
                          <a:ea typeface="+mn-ea"/>
                          <a:cs typeface="+mn-cs"/>
                        </a:rPr>
                        <a:t>(</a:t>
                      </a:r>
                      <a:r>
                        <a:rPr kumimoji="0" lang="hi-IN" sz="2000" b="0" i="0" u="none" strike="noStrike" cap="none" normalizeH="0" baseline="0">
                          <a:ln>
                            <a:noFill/>
                          </a:ln>
                          <a:solidFill>
                            <a:srgbClr val="333333"/>
                          </a:solidFill>
                          <a:effectLst/>
                          <a:latin typeface="+mn-lt"/>
                          <a:ea typeface="+mn-ea"/>
                          <a:cs typeface="+mn-cs"/>
                        </a:rPr>
                        <a:t>उदाहरणतः “लेकिन </a:t>
                      </a:r>
                      <a:r>
                        <a:rPr kumimoji="0" lang="hi-IN" sz="2000" b="0" i="0" u="none" strike="noStrike" cap="none" normalizeH="0" baseline="0" dirty="0">
                          <a:ln>
                            <a:noFill/>
                          </a:ln>
                          <a:solidFill>
                            <a:srgbClr val="333333"/>
                          </a:solidFill>
                          <a:effectLst/>
                          <a:latin typeface="+mn-lt"/>
                          <a:ea typeface="+mn-ea"/>
                          <a:cs typeface="+mn-cs"/>
                        </a:rPr>
                        <a:t>गोल कीपर कहाँ </a:t>
                      </a:r>
                      <a:r>
                        <a:rPr kumimoji="0" lang="hi-IN" sz="2000" b="0" i="0" u="none" strike="noStrike" cap="none" normalizeH="0" baseline="0">
                          <a:ln>
                            <a:noFill/>
                          </a:ln>
                          <a:solidFill>
                            <a:srgbClr val="333333"/>
                          </a:solidFill>
                          <a:effectLst/>
                          <a:latin typeface="+mn-lt"/>
                          <a:ea typeface="+mn-ea"/>
                          <a:cs typeface="+mn-cs"/>
                        </a:rPr>
                        <a:t>था?”; “फुटबौल</a:t>
                      </a:r>
                      <a:r>
                        <a:rPr kumimoji="0" lang="hi-IN" sz="2000" b="0" i="0" u="none" strike="noStrike" cap="none" normalizeH="0" baseline="0" dirty="0">
                          <a:ln>
                            <a:noFill/>
                          </a:ln>
                          <a:solidFill>
                            <a:srgbClr val="333333"/>
                          </a:solidFill>
                          <a:effectLst/>
                          <a:latin typeface="+mn-lt"/>
                          <a:ea typeface="+mn-ea"/>
                          <a:cs typeface="+mn-cs"/>
                        </a:rPr>
                        <a:t> के खेल में कुछ भी हो सकता </a:t>
                      </a:r>
                      <a:r>
                        <a:rPr kumimoji="0" lang="hi-IN" sz="2000" b="0" i="0" u="none" strike="noStrike" cap="none" normalizeH="0" baseline="0">
                          <a:ln>
                            <a:noFill/>
                          </a:ln>
                          <a:solidFill>
                            <a:srgbClr val="333333"/>
                          </a:solidFill>
                          <a:effectLst/>
                          <a:latin typeface="+mn-lt"/>
                          <a:ea typeface="+mn-ea"/>
                          <a:cs typeface="+mn-cs"/>
                        </a:rPr>
                        <a:t>है.”) </a:t>
                      </a:r>
                      <a:r>
                        <a:rPr kumimoji="0" lang="hi-IN" sz="2000" b="0" i="0" u="none" strike="noStrike" cap="none" normalizeH="0" baseline="0" dirty="0">
                          <a:ln>
                            <a:noFill/>
                          </a:ln>
                          <a:solidFill>
                            <a:srgbClr val="333333"/>
                          </a:solidFill>
                          <a:effectLst/>
                          <a:latin typeface="+mn-lt"/>
                          <a:ea typeface="+mn-ea"/>
                          <a:cs typeface="+mn-cs"/>
                        </a:rPr>
                        <a:t>	</a:t>
                      </a:r>
                      <a:endParaRPr kumimoji="0" lang="en-GB"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2000" b="1" i="0" u="none" strike="noStrike" cap="none" normalizeH="0" baseline="0" dirty="0">
                          <a:ln>
                            <a:noFill/>
                          </a:ln>
                          <a:solidFill>
                            <a:srgbClr val="333333"/>
                          </a:solidFill>
                          <a:effectLst/>
                          <a:latin typeface="+mn-lt"/>
                          <a:ea typeface="+mn-ea"/>
                          <a:cs typeface="+mn-cs"/>
                        </a:rPr>
                        <a:t>हानि:</a:t>
                      </a:r>
                      <a:r>
                        <a:rPr kumimoji="0" lang="hi-IN" sz="2000" b="0" i="0" u="none" strike="noStrike" cap="none" normalizeH="0" baseline="0" dirty="0">
                          <a:ln>
                            <a:noFill/>
                          </a:ln>
                          <a:solidFill>
                            <a:srgbClr val="333333"/>
                          </a:solidFill>
                          <a:effectLst/>
                          <a:latin typeface="+mn-lt"/>
                          <a:ea typeface="+mn-ea"/>
                          <a:cs typeface="+mn-cs"/>
                        </a:rPr>
                        <a:t> </a:t>
                      </a:r>
                      <a:r>
                        <a:rPr kumimoji="0" lang="hi-IN" sz="2000" b="0" i="0" u="none" strike="noStrike" cap="none" normalizeH="0" baseline="0" dirty="0">
                          <a:ln>
                            <a:noFill/>
                          </a:ln>
                          <a:solidFill>
                            <a:srgbClr val="004992"/>
                          </a:solidFill>
                          <a:effectLst/>
                          <a:latin typeface="+mn-lt"/>
                          <a:ea typeface="+mn-ea"/>
                          <a:cs typeface="+mn-cs"/>
                        </a:rPr>
                        <a:t>???</a:t>
                      </a:r>
                      <a:r>
                        <a:rPr kumimoji="0" lang="hi-IN" sz="2000" b="0" i="0" u="none" strike="noStrike" cap="none" normalizeH="0" baseline="0" dirty="0">
                          <a:ln>
                            <a:noFill/>
                          </a:ln>
                          <a:solidFill>
                            <a:srgbClr val="E3EFF8"/>
                          </a:solidFill>
                          <a:effectLst/>
                          <a:latin typeface="+mn-lt"/>
                          <a:ea typeface="+mn-ea"/>
                          <a:cs typeface="+mn-cs"/>
                        </a:rPr>
                        <a:t> दूसरों पर जिम्मेवारी थोपना अशिष्ट माना जाता है.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2000" b="1" i="0" u="none" strike="noStrike" cap="none" normalizeH="0" baseline="0" dirty="0">
                          <a:ln>
                            <a:noFill/>
                          </a:ln>
                          <a:solidFill>
                            <a:srgbClr val="333333"/>
                          </a:solidFill>
                          <a:effectLst/>
                          <a:latin typeface="+mn-lt"/>
                          <a:ea typeface="+mn-ea"/>
                          <a:cs typeface="+mn-cs"/>
                        </a:rPr>
                        <a:t>लाभ:</a:t>
                      </a:r>
                      <a:r>
                        <a:rPr kumimoji="0" lang="hi-IN" sz="2000" b="0" i="0" u="none" strike="noStrike" cap="none" normalizeH="0" baseline="0" dirty="0">
                          <a:ln>
                            <a:noFill/>
                          </a:ln>
                          <a:solidFill>
                            <a:srgbClr val="333333"/>
                          </a:solidFill>
                          <a:effectLst/>
                          <a:latin typeface="+mn-lt"/>
                          <a:ea typeface="+mn-ea"/>
                          <a:cs typeface="+mn-cs"/>
                        </a:rPr>
                        <a:t> </a:t>
                      </a:r>
                      <a:r>
                        <a:rPr kumimoji="0" lang="hi-IN" sz="2000" b="0" i="0" u="none" strike="noStrike" cap="none" normalizeH="0" baseline="0" dirty="0">
                          <a:ln>
                            <a:noFill/>
                          </a:ln>
                          <a:solidFill>
                            <a:srgbClr val="004992"/>
                          </a:solidFill>
                          <a:effectLst/>
                          <a:latin typeface="+mn-lt"/>
                          <a:ea typeface="+mn-ea"/>
                          <a:cs typeface="+mn-cs"/>
                        </a:rPr>
                        <a:t>???</a:t>
                      </a:r>
                      <a:r>
                        <a:rPr kumimoji="0" lang="hi-IN" sz="2000" b="0" i="0" u="none" strike="noStrike" cap="none" normalizeH="0" baseline="0" dirty="0">
                          <a:ln>
                            <a:noFill/>
                          </a:ln>
                          <a:solidFill>
                            <a:srgbClr val="E3EFF8"/>
                          </a:solidFill>
                          <a:effectLst/>
                          <a:latin typeface="+mn-lt"/>
                          <a:ea typeface="+mn-ea"/>
                          <a:cs typeface="+mn-cs"/>
                        </a:rPr>
                        <a:t> आत्म-विश्वास में कमी नहीं आती है. </a:t>
                      </a:r>
                      <a:endParaRPr kumimoji="0" lang="en-GB" sz="2000" b="0" i="0" u="none" strike="noStrike" cap="none" normalizeH="0" baseline="0" dirty="0">
                        <a:ln>
                          <a:noFill/>
                        </a:ln>
                        <a:solidFill>
                          <a:srgbClr val="E3EFF8"/>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hi-IN" altLang="de-DE" sz="1600">
                <a:latin typeface="+mn-lt"/>
                <a:cs typeface="+mn-cs"/>
              </a:rPr>
              <a:t>अगर तुमने अच्छा खेला होता तो दूसरी टीम गोल नहीं कर पाती </a:t>
            </a:r>
            <a:endParaRPr lang="en-CA" altLang="de-DE" sz="1600">
              <a:latin typeface="+mn-lt"/>
              <a:cs typeface="+mn-cs"/>
            </a:endParaRPr>
          </a:p>
        </p:txBody>
      </p:sp>
    </p:spTree>
    <p:extLst>
      <p:ext uri="{BB962C8B-B14F-4D97-AF65-F5344CB8AC3E}">
        <p14:creationId xmlns:p14="http://schemas.microsoft.com/office/powerpoint/2010/main" val="32485525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latin typeface="+mn-lt"/>
                <a:ea typeface="+mn-ea"/>
                <a:cs typeface="+mn-cs"/>
              </a:rPr>
              <a:t>कुछ आरोपण शैलियों के नकारात्मक घटनाओं पर प्रभाव!</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16</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549930906"/>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2000" b="1" i="0" u="none" strike="noStrike" cap="none" normalizeH="0" baseline="0" dirty="0">
                          <a:ln>
                            <a:noFill/>
                          </a:ln>
                          <a:solidFill>
                            <a:srgbClr val="333333"/>
                          </a:solidFill>
                          <a:effectLst/>
                          <a:latin typeface="+mn-lt"/>
                          <a:ea typeface="+mn-ea"/>
                          <a:cs typeface="+mn-cs"/>
                        </a:rPr>
                        <a:t>स्व-आरोपण</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2000" b="0" i="0" u="none" strike="noStrike" cap="none" normalizeH="0" baseline="0" dirty="0">
                          <a:ln>
                            <a:noFill/>
                          </a:ln>
                          <a:solidFill>
                            <a:srgbClr val="333333"/>
                          </a:solidFill>
                          <a:effectLst/>
                          <a:latin typeface="+mn-lt"/>
                          <a:ea typeface="+mn-ea"/>
                          <a:cs typeface="+mn-cs"/>
                        </a:rPr>
                        <a:t>(उदाहरणतः “यह सचमुच मेरी गलती थी तथा मुझे अपने प्रशंषकों से माफ़ी माँगनी चाहिए!“)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2000" b="1" i="0" u="none" strike="noStrike" cap="none" normalizeH="0" baseline="0" dirty="0">
                          <a:ln>
                            <a:noFill/>
                          </a:ln>
                          <a:solidFill>
                            <a:srgbClr val="333333"/>
                          </a:solidFill>
                          <a:effectLst/>
                          <a:latin typeface="+mn-lt"/>
                          <a:ea typeface="+mn-ea"/>
                          <a:cs typeface="+mn-cs"/>
                        </a:rPr>
                        <a:t>हानि:</a:t>
                      </a:r>
                      <a:r>
                        <a:rPr kumimoji="0" lang="hi-IN" sz="2000" b="0" i="0" u="none" strike="noStrike" cap="none" normalizeH="0" baseline="0" dirty="0">
                          <a:ln>
                            <a:noFill/>
                          </a:ln>
                          <a:solidFill>
                            <a:srgbClr val="333333"/>
                          </a:solidFill>
                          <a:effectLst/>
                          <a:latin typeface="+mn-lt"/>
                          <a:ea typeface="+mn-ea"/>
                          <a:cs typeface="+mn-cs"/>
                        </a:rPr>
                        <a:t> आत्म- विश्वास में कमी आती है.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2000" b="1" i="0" u="none" strike="noStrike" cap="none" normalizeH="0" baseline="0" dirty="0">
                          <a:ln>
                            <a:noFill/>
                          </a:ln>
                          <a:solidFill>
                            <a:srgbClr val="333333"/>
                          </a:solidFill>
                          <a:effectLst/>
                          <a:latin typeface="+mn-lt"/>
                          <a:ea typeface="+mn-ea"/>
                          <a:cs typeface="+mn-cs"/>
                        </a:rPr>
                        <a:t>लाभ:</a:t>
                      </a:r>
                      <a:r>
                        <a:rPr kumimoji="0" lang="hi-IN" sz="2000" b="0" i="0" u="none" strike="noStrike" cap="none" normalizeH="0" baseline="0" dirty="0">
                          <a:ln>
                            <a:noFill/>
                          </a:ln>
                          <a:solidFill>
                            <a:srgbClr val="333333"/>
                          </a:solidFill>
                          <a:effectLst/>
                          <a:latin typeface="+mn-lt"/>
                          <a:ea typeface="+mn-ea"/>
                          <a:cs typeface="+mn-cs"/>
                        </a:rPr>
                        <a:t> स्वयं पर जिम्मेवारी लेना शिष्ट मन जाता है. </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2000" b="1" i="0" u="none" strike="noStrike" cap="none" normalizeH="0" baseline="0" dirty="0">
                          <a:ln>
                            <a:noFill/>
                          </a:ln>
                          <a:solidFill>
                            <a:srgbClr val="333333"/>
                          </a:solidFill>
                          <a:effectLst/>
                          <a:latin typeface="+mn-lt"/>
                          <a:ea typeface="+mn-ea"/>
                          <a:cs typeface="+mn-cs"/>
                        </a:rPr>
                        <a:t>दुसरे या परिस्थितियां </a:t>
                      </a:r>
                      <a:endParaRPr kumimoji="0" lang="en-US" sz="2000" b="1"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2000" b="0" i="0" u="none" strike="noStrike" cap="none" normalizeH="0" baseline="0" dirty="0">
                          <a:ln>
                            <a:noFill/>
                          </a:ln>
                          <a:solidFill>
                            <a:srgbClr val="333333"/>
                          </a:solidFill>
                          <a:effectLst/>
                          <a:latin typeface="+mn-lt"/>
                          <a:ea typeface="+mn-ea"/>
                          <a:cs typeface="+mn-cs"/>
                        </a:rPr>
                        <a:t>(</a:t>
                      </a:r>
                      <a:r>
                        <a:rPr kumimoji="0" lang="hi-IN" sz="2000" b="0" i="0" u="none" strike="noStrike" cap="none" normalizeH="0" baseline="0">
                          <a:ln>
                            <a:noFill/>
                          </a:ln>
                          <a:solidFill>
                            <a:srgbClr val="333333"/>
                          </a:solidFill>
                          <a:effectLst/>
                          <a:latin typeface="+mn-lt"/>
                          <a:ea typeface="+mn-ea"/>
                          <a:cs typeface="+mn-cs"/>
                        </a:rPr>
                        <a:t>उदाहरणतः “लेकिन </a:t>
                      </a:r>
                      <a:r>
                        <a:rPr kumimoji="0" lang="hi-IN" sz="2000" b="0" i="0" u="none" strike="noStrike" cap="none" normalizeH="0" baseline="0" dirty="0">
                          <a:ln>
                            <a:noFill/>
                          </a:ln>
                          <a:solidFill>
                            <a:srgbClr val="333333"/>
                          </a:solidFill>
                          <a:effectLst/>
                          <a:latin typeface="+mn-lt"/>
                          <a:ea typeface="+mn-ea"/>
                          <a:cs typeface="+mn-cs"/>
                        </a:rPr>
                        <a:t>गोल कीपर कहाँ </a:t>
                      </a:r>
                      <a:r>
                        <a:rPr kumimoji="0" lang="hi-IN" sz="2000" b="0" i="0" u="none" strike="noStrike" cap="none" normalizeH="0" baseline="0">
                          <a:ln>
                            <a:noFill/>
                          </a:ln>
                          <a:solidFill>
                            <a:srgbClr val="333333"/>
                          </a:solidFill>
                          <a:effectLst/>
                          <a:latin typeface="+mn-lt"/>
                          <a:ea typeface="+mn-ea"/>
                          <a:cs typeface="+mn-cs"/>
                        </a:rPr>
                        <a:t>था?”; “फुटबौल</a:t>
                      </a:r>
                      <a:r>
                        <a:rPr kumimoji="0" lang="hi-IN" sz="2000" b="0" i="0" u="none" strike="noStrike" cap="none" normalizeH="0" baseline="0" dirty="0">
                          <a:ln>
                            <a:noFill/>
                          </a:ln>
                          <a:solidFill>
                            <a:srgbClr val="333333"/>
                          </a:solidFill>
                          <a:effectLst/>
                          <a:latin typeface="+mn-lt"/>
                          <a:ea typeface="+mn-ea"/>
                          <a:cs typeface="+mn-cs"/>
                        </a:rPr>
                        <a:t> के खेल में कुछ भी हो सकता </a:t>
                      </a:r>
                      <a:r>
                        <a:rPr kumimoji="0" lang="hi-IN" sz="2000" b="0" i="0" u="none" strike="noStrike" cap="none" normalizeH="0" baseline="0">
                          <a:ln>
                            <a:noFill/>
                          </a:ln>
                          <a:solidFill>
                            <a:srgbClr val="333333"/>
                          </a:solidFill>
                          <a:effectLst/>
                          <a:latin typeface="+mn-lt"/>
                          <a:ea typeface="+mn-ea"/>
                          <a:cs typeface="+mn-cs"/>
                        </a:rPr>
                        <a:t>है.”) </a:t>
                      </a:r>
                      <a:r>
                        <a:rPr kumimoji="0" lang="hi-IN" sz="2000" b="0" i="0" u="none" strike="noStrike" cap="none" normalizeH="0" baseline="0" dirty="0">
                          <a:ln>
                            <a:noFill/>
                          </a:ln>
                          <a:solidFill>
                            <a:srgbClr val="333333"/>
                          </a:solidFill>
                          <a:effectLst/>
                          <a:latin typeface="+mn-lt"/>
                          <a:ea typeface="+mn-ea"/>
                          <a:cs typeface="+mn-cs"/>
                        </a:rPr>
                        <a:t>	</a:t>
                      </a:r>
                      <a:endParaRPr kumimoji="0" lang="en-GB"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2000" b="1" i="0" u="none" strike="noStrike" cap="none" normalizeH="0" baseline="0" dirty="0">
                          <a:ln>
                            <a:noFill/>
                          </a:ln>
                          <a:solidFill>
                            <a:srgbClr val="333333"/>
                          </a:solidFill>
                          <a:effectLst/>
                          <a:latin typeface="+mn-lt"/>
                          <a:ea typeface="+mn-ea"/>
                          <a:cs typeface="+mn-cs"/>
                        </a:rPr>
                        <a:t>हानि:</a:t>
                      </a:r>
                      <a:r>
                        <a:rPr kumimoji="0" lang="hi-IN" sz="2000" b="0" i="0" u="none" strike="noStrike" cap="none" normalizeH="0" baseline="0" dirty="0">
                          <a:ln>
                            <a:noFill/>
                          </a:ln>
                          <a:solidFill>
                            <a:srgbClr val="333333"/>
                          </a:solidFill>
                          <a:effectLst/>
                          <a:latin typeface="+mn-lt"/>
                          <a:ea typeface="+mn-ea"/>
                          <a:cs typeface="+mn-cs"/>
                        </a:rPr>
                        <a:t> दूसरों पर जिम्मेवारी थोपना अशिष्ट माना जाता है.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2000" b="1" i="0" u="none" strike="noStrike" cap="none" normalizeH="0" baseline="0" dirty="0">
                          <a:ln>
                            <a:noFill/>
                          </a:ln>
                          <a:solidFill>
                            <a:srgbClr val="333333"/>
                          </a:solidFill>
                          <a:effectLst/>
                          <a:latin typeface="+mn-lt"/>
                          <a:ea typeface="+mn-ea"/>
                          <a:cs typeface="+mn-cs"/>
                        </a:rPr>
                        <a:t>लाभ:</a:t>
                      </a:r>
                      <a:r>
                        <a:rPr kumimoji="0" lang="hi-IN" sz="2000" b="0" i="0" u="none" strike="noStrike" cap="none" normalizeH="0" baseline="0" dirty="0">
                          <a:ln>
                            <a:noFill/>
                          </a:ln>
                          <a:solidFill>
                            <a:srgbClr val="333333"/>
                          </a:solidFill>
                          <a:effectLst/>
                          <a:latin typeface="+mn-lt"/>
                          <a:ea typeface="+mn-ea"/>
                          <a:cs typeface="+mn-cs"/>
                        </a:rPr>
                        <a:t> आत्म-विश्वास में कमी नहीं आती है. </a:t>
                      </a:r>
                      <a:endParaRPr kumimoji="0" lang="en-GB"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hi-IN" altLang="de-DE" sz="1600">
                <a:latin typeface="+mn-lt"/>
                <a:cs typeface="+mn-cs"/>
              </a:rPr>
              <a:t>अगर तुमने अच्छा खेला होता तो दूसरी टीम गोल नहीं कर पाती </a:t>
            </a:r>
            <a:endParaRPr lang="en-CA" altLang="de-DE" sz="1600">
              <a:latin typeface="+mn-lt"/>
              <a:cs typeface="+mn-cs"/>
            </a:endParaRPr>
          </a:p>
        </p:txBody>
      </p:sp>
    </p:spTree>
    <p:extLst>
      <p:ext uri="{BB962C8B-B14F-4D97-AF65-F5344CB8AC3E}">
        <p14:creationId xmlns:p14="http://schemas.microsoft.com/office/powerpoint/2010/main" val="26401025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latin typeface="+mn-lt"/>
                <a:ea typeface="+mn-ea"/>
                <a:cs typeface="+mn-cs"/>
              </a:rPr>
              <a:t>कुछ आरोपण शैलियों के नकारात्मक घटनाओं पर प्रभाव!</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17</a:t>
            </a:fld>
            <a:endParaRPr lang="de-DE" dirty="0">
              <a:latin typeface="+mn-lt"/>
              <a:cs typeface="+mn-cs"/>
            </a:endParaRPr>
          </a:p>
        </p:txBody>
      </p:sp>
      <p:graphicFrame>
        <p:nvGraphicFramePr>
          <p:cNvPr id="12" name="Group 2"/>
          <p:cNvGraphicFramePr>
            <a:graphicFrameLocks noGrp="1"/>
          </p:cNvGraphicFramePr>
          <p:nvPr>
            <p:extLst>
              <p:ext uri="{D42A27DB-BD31-4B8C-83A1-F6EECF244321}">
                <p14:modId xmlns:p14="http://schemas.microsoft.com/office/powerpoint/2010/main" val="3895576930"/>
              </p:ext>
            </p:extLst>
          </p:nvPr>
        </p:nvGraphicFramePr>
        <p:xfrm>
          <a:off x="408955" y="4297680"/>
          <a:ext cx="11375136" cy="234696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000" b="0" i="0" u="none" strike="noStrike" cap="none" normalizeH="0" baseline="0" dirty="0">
                          <a:ln>
                            <a:noFill/>
                          </a:ln>
                          <a:solidFill>
                            <a:srgbClr val="333333"/>
                          </a:solidFill>
                          <a:effectLst/>
                          <a:latin typeface="+mn-lt"/>
                          <a:ea typeface="+mn-ea"/>
                          <a:cs typeface="+mn-cs"/>
                        </a:rPr>
                        <a:t>अधिक संतुलित प्रतिक्रियाएँ (स्वयं, दुसरे, परिस्थितियाँ इत्यादि के प्रभावों को मिलाएं; अलग-अलग व्याख्याओं को प्रस्तुत करें) </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3"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4"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hi-IN" altLang="de-DE" sz="1600">
                <a:latin typeface="+mn-lt"/>
                <a:cs typeface="+mn-cs"/>
              </a:rPr>
              <a:t>अगर तुमने अच्छा खेला होता तो दूसरी टीम गोल नहीं कर पाती </a:t>
            </a:r>
            <a:endParaRPr lang="en-CA" altLang="de-DE" sz="1600">
              <a:latin typeface="+mn-lt"/>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latin typeface="+mn-lt"/>
                <a:ea typeface="+mn-ea"/>
                <a:cs typeface="+mn-cs"/>
              </a:rPr>
              <a:t>कुछ आरोपण शैलियों के नकारात्मक घटनाओं पर प्रभाव!</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18</a:t>
            </a:fld>
            <a:endParaRPr lang="de-DE" dirty="0">
              <a:latin typeface="+mn-lt"/>
              <a:cs typeface="+mn-cs"/>
            </a:endParaRPr>
          </a:p>
        </p:txBody>
      </p:sp>
      <p:graphicFrame>
        <p:nvGraphicFramePr>
          <p:cNvPr id="11" name="Group 38"/>
          <p:cNvGraphicFramePr>
            <a:graphicFrameLocks noGrp="1"/>
          </p:cNvGraphicFramePr>
          <p:nvPr>
            <p:extLst>
              <p:ext uri="{D42A27DB-BD31-4B8C-83A1-F6EECF244321}">
                <p14:modId xmlns:p14="http://schemas.microsoft.com/office/powerpoint/2010/main" val="2201842893"/>
              </p:ext>
            </p:extLst>
          </p:nvPr>
        </p:nvGraphicFramePr>
        <p:xfrm>
          <a:off x="408955" y="4297680"/>
          <a:ext cx="11376000" cy="234696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000" b="0" i="0" u="none" strike="noStrike" cap="none" normalizeH="0" baseline="0">
                          <a:ln>
                            <a:noFill/>
                          </a:ln>
                          <a:solidFill>
                            <a:srgbClr val="333333"/>
                          </a:solidFill>
                          <a:effectLst/>
                          <a:latin typeface="+mn-lt"/>
                          <a:ea typeface="+mn-ea"/>
                          <a:cs typeface="+mn-cs"/>
                        </a:rPr>
                        <a:t>अधिक संतुलित प्रतिक्रियाएँ (स्वयं, दुसरे, परिस्थितियाँ इत्यादि के प्रभावों को मिलाएं; अलग-अलग व्याख्याओं को प्रस्तुत करें)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hi-IN" sz="2000" b="0" i="0" u="none" strike="noStrike" cap="none" normalizeH="0" baseline="0">
                          <a:ln>
                            <a:noFill/>
                          </a:ln>
                          <a:solidFill>
                            <a:srgbClr val="333333"/>
                          </a:solidFill>
                          <a:effectLst/>
                          <a:latin typeface="+mn-lt"/>
                          <a:ea typeface="+mn-ea"/>
                          <a:cs typeface="+mn-cs"/>
                        </a:rPr>
                        <a:t>“इस </a:t>
                      </a:r>
                      <a:r>
                        <a:rPr kumimoji="0" lang="hi-IN" sz="2000" b="0" i="0" u="none" strike="noStrike" cap="none" normalizeH="0" baseline="0" dirty="0">
                          <a:ln>
                            <a:noFill/>
                          </a:ln>
                          <a:solidFill>
                            <a:srgbClr val="333333"/>
                          </a:solidFill>
                          <a:effectLst/>
                          <a:latin typeface="+mn-lt"/>
                          <a:ea typeface="+mn-ea"/>
                          <a:cs typeface="+mn-cs"/>
                        </a:rPr>
                        <a:t>पारी में मेरा प्रदर्शन कमजोर था लेकिन मैं अपने प्रदर्शन में सुधार लाऊँगा. यह भी याद रखना ज़रूरी है की मैंने उनके अच्छे गोल करने की संभावनाओं को </a:t>
                      </a:r>
                      <a:r>
                        <a:rPr kumimoji="0" lang="hi-IN" sz="2000" b="0" i="0" u="none" strike="noStrike" cap="none" normalizeH="0" baseline="0">
                          <a:ln>
                            <a:noFill/>
                          </a:ln>
                          <a:solidFill>
                            <a:srgbClr val="333333"/>
                          </a:solidFill>
                          <a:effectLst/>
                          <a:latin typeface="+mn-lt"/>
                          <a:ea typeface="+mn-ea"/>
                          <a:cs typeface="+mn-cs"/>
                        </a:rPr>
                        <a:t>रोका.”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hi-IN" altLang="de-DE" sz="1600">
                <a:latin typeface="+mn-lt"/>
                <a:cs typeface="+mn-cs"/>
              </a:rPr>
              <a:t>अगर तुमने अच्छा खेला होता तो दूसरी टीम गोल नहीं कर पाती </a:t>
            </a:r>
            <a:endParaRPr lang="en-CA" altLang="de-DE" sz="1600">
              <a:latin typeface="+mn-lt"/>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latin typeface="+mn-lt"/>
                <a:ea typeface="+mn-ea"/>
                <a:cs typeface="+mn-cs"/>
              </a:rPr>
              <a:t>कुछ आरोपण शैलियों के सकारात्मक घटनाओं पर प्रभाव!</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19</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335457658"/>
              </p:ext>
            </p:extLst>
          </p:nvPr>
        </p:nvGraphicFramePr>
        <p:xfrm>
          <a:off x="408955" y="4297680"/>
          <a:ext cx="11376000" cy="2438420"/>
        </p:xfrm>
        <a:graphic>
          <a:graphicData uri="http://schemas.openxmlformats.org/drawingml/2006/table">
            <a:tbl>
              <a:tblPr>
                <a:tableStyleId>{21E4AEA4-8DFA-4A89-87EB-49C32662AFE0}</a:tableStyleId>
              </a:tblPr>
              <a:tblGrid>
                <a:gridCol w="5112568">
                  <a:extLst>
                    <a:ext uri="{9D8B030D-6E8A-4147-A177-3AD203B41FA5}">
                      <a16:colId xmlns:a16="http://schemas.microsoft.com/office/drawing/2014/main" val="20000"/>
                    </a:ext>
                  </a:extLst>
                </a:gridCol>
                <a:gridCol w="6263432">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1800" b="1" i="0" u="none" strike="noStrike" cap="none" normalizeH="0" baseline="0" dirty="0">
                          <a:ln>
                            <a:noFill/>
                          </a:ln>
                          <a:solidFill>
                            <a:srgbClr val="333333"/>
                          </a:solidFill>
                          <a:effectLst/>
                          <a:latin typeface="+mn-lt"/>
                          <a:ea typeface="+mn-ea"/>
                          <a:cs typeface="+mn-cs"/>
                        </a:rPr>
                        <a:t>स्व-आरोपण</a:t>
                      </a:r>
                      <a:endParaRPr kumimoji="0" lang="en-US" sz="1800" b="1"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(उदाहरणतः “जैसा की आपने कहा की मैं अत्याधिक योग्य और तीक्ष्ण बुद्धि का हूँ .“)</a:t>
                      </a:r>
                      <a:endParaRPr kumimoji="0" lang="en-GB" sz="14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hi-IN" sz="1800" b="1" i="0" u="none" strike="noStrike" cap="none" normalizeH="0" baseline="0">
                          <a:ln>
                            <a:noFill/>
                          </a:ln>
                          <a:solidFill>
                            <a:srgbClr val="333333"/>
                          </a:solidFill>
                          <a:effectLst/>
                          <a:latin typeface="+mn-lt"/>
                          <a:ea typeface="+mn-ea"/>
                          <a:cs typeface="+mn-cs"/>
                        </a:rPr>
                        <a:t>हानि:</a:t>
                      </a:r>
                      <a:r>
                        <a:rPr kumimoji="0" lang="hi-IN" sz="1800" b="0" i="0" u="none" strike="noStrike" cap="none" normalizeH="0" baseline="0">
                          <a:ln>
                            <a:noFill/>
                          </a:ln>
                          <a:solidFill>
                            <a:srgbClr val="333333"/>
                          </a:solidFill>
                          <a:effectLst/>
                          <a:latin typeface="+mn-lt"/>
                          <a:ea typeface="+mn-ea"/>
                          <a:cs typeface="+mn-cs"/>
                        </a:rPr>
                        <a:t> </a:t>
                      </a:r>
                      <a:r>
                        <a:rPr kumimoji="0" lang="hi-IN" sz="1800" b="0" i="0" u="none" strike="noStrike" cap="none" normalizeH="0" baseline="0">
                          <a:ln>
                            <a:noFill/>
                          </a:ln>
                          <a:solidFill>
                            <a:srgbClr val="004992"/>
                          </a:solidFill>
                          <a:effectLst/>
                          <a:latin typeface="+mn-lt"/>
                          <a:ea typeface="+mn-ea"/>
                          <a:cs typeface="+mn-cs"/>
                        </a:rPr>
                        <a:t>???</a:t>
                      </a:r>
                      <a:r>
                        <a:rPr kumimoji="0" lang="hi-IN" sz="1800" b="0" i="0" u="none" strike="noStrike" cap="none" normalizeH="0" baseline="0">
                          <a:ln>
                            <a:noFill/>
                          </a:ln>
                          <a:solidFill>
                            <a:srgbClr val="FFFFFF"/>
                          </a:solidFill>
                          <a:effectLst/>
                          <a:latin typeface="+mn-lt"/>
                          <a:ea typeface="+mn-ea"/>
                          <a:cs typeface="+mn-cs"/>
                        </a:rPr>
                        <a:t> </a:t>
                      </a:r>
                      <a:r>
                        <a:rPr kumimoji="0" lang="hi-IN" sz="1800" b="0" i="0" u="none" strike="noStrike" cap="none" normalizeH="0" baseline="0" dirty="0">
                          <a:ln>
                            <a:noFill/>
                          </a:ln>
                          <a:solidFill>
                            <a:srgbClr val="FFFFFF"/>
                          </a:solidFill>
                          <a:effectLst/>
                          <a:latin typeface="+mn-lt"/>
                          <a:ea typeface="+mn-ea"/>
                          <a:cs typeface="+mn-cs"/>
                        </a:rPr>
                        <a:t>स्व-गुणगान घमंड का प्रतिक लगता है </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hi-IN" sz="1800" b="1" i="0" u="none" strike="noStrike" cap="none" normalizeH="0" baseline="0">
                          <a:ln>
                            <a:noFill/>
                          </a:ln>
                          <a:solidFill>
                            <a:srgbClr val="333333"/>
                          </a:solidFill>
                          <a:effectLst/>
                          <a:latin typeface="+mn-lt"/>
                          <a:ea typeface="+mn-ea"/>
                          <a:cs typeface="+mn-cs"/>
                        </a:rPr>
                        <a:t>लाभ:</a:t>
                      </a:r>
                      <a:r>
                        <a:rPr kumimoji="0" lang="hi-IN" sz="1800" b="0" i="0" u="none" strike="noStrike" cap="none" normalizeH="0" baseline="0">
                          <a:ln>
                            <a:noFill/>
                          </a:ln>
                          <a:solidFill>
                            <a:srgbClr val="333333"/>
                          </a:solidFill>
                          <a:effectLst/>
                          <a:latin typeface="+mn-lt"/>
                          <a:ea typeface="+mn-ea"/>
                          <a:cs typeface="+mn-cs"/>
                        </a:rPr>
                        <a:t> </a:t>
                      </a:r>
                      <a:r>
                        <a:rPr kumimoji="0" lang="hi-IN" sz="1800" b="0" i="0" u="none" strike="noStrike" cap="none" normalizeH="0" baseline="0">
                          <a:ln>
                            <a:noFill/>
                          </a:ln>
                          <a:solidFill>
                            <a:srgbClr val="004992"/>
                          </a:solidFill>
                          <a:effectLst/>
                          <a:latin typeface="+mn-lt"/>
                          <a:ea typeface="+mn-ea"/>
                          <a:cs typeface="+mn-cs"/>
                        </a:rPr>
                        <a:t>???</a:t>
                      </a:r>
                      <a:r>
                        <a:rPr kumimoji="0" lang="hi-IN" sz="1800" b="0" i="0" u="none" strike="noStrike" cap="none" normalizeH="0" baseline="0">
                          <a:ln>
                            <a:noFill/>
                          </a:ln>
                          <a:solidFill>
                            <a:srgbClr val="FFFFFF"/>
                          </a:solidFill>
                          <a:effectLst/>
                          <a:latin typeface="+mn-lt"/>
                          <a:ea typeface="+mn-ea"/>
                          <a:cs typeface="+mn-cs"/>
                        </a:rPr>
                        <a:t> </a:t>
                      </a:r>
                      <a:r>
                        <a:rPr kumimoji="0" lang="hi-IN" sz="1800" b="0" i="0" u="none" strike="noStrike" cap="none" normalizeH="0" baseline="0" dirty="0">
                          <a:ln>
                            <a:noFill/>
                          </a:ln>
                          <a:solidFill>
                            <a:srgbClr val="FFFFFF"/>
                          </a:solidFill>
                          <a:effectLst/>
                          <a:latin typeface="+mn-lt"/>
                          <a:ea typeface="+mn-ea"/>
                          <a:cs typeface="+mn-cs"/>
                        </a:rPr>
                        <a:t>आत्म-विश्वास में वृद्धि होती है </a:t>
                      </a:r>
                      <a:endParaRPr kumimoji="0" lang="en-US" sz="1600" b="0" i="0" u="none" strike="noStrike" cap="none" normalizeH="0" baseline="0" dirty="0">
                        <a:ln>
                          <a:noFill/>
                        </a:ln>
                        <a:solidFill>
                          <a:srgbClr val="FFFFFF"/>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1800" b="1" i="0" u="none" strike="noStrike" cap="none" normalizeH="0" baseline="0" dirty="0">
                          <a:ln>
                            <a:noFill/>
                          </a:ln>
                          <a:solidFill>
                            <a:srgbClr val="333333"/>
                          </a:solidFill>
                          <a:effectLst/>
                          <a:latin typeface="+mn-lt"/>
                          <a:ea typeface="+mn-ea"/>
                          <a:cs typeface="+mn-cs"/>
                        </a:rPr>
                        <a:t>दुसरे या परिस्थितियां</a:t>
                      </a:r>
                      <a:endParaRPr kumimoji="0" lang="en-US" sz="1800" b="1"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(उदाहरणतः “मैं आज जो कुछ भी हूँ वो अपने शिक्षकों तथा माता - पिता के कारण हूँ .”) </a:t>
                      </a:r>
                      <a:endParaRPr kumimoji="0" lang="en-GB" sz="16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1800" b="1" i="0" u="none" strike="noStrike" cap="none" normalizeH="0" baseline="0" dirty="0">
                          <a:ln>
                            <a:noFill/>
                          </a:ln>
                          <a:solidFill>
                            <a:srgbClr val="333333"/>
                          </a:solidFill>
                          <a:effectLst/>
                          <a:latin typeface="+mn-lt"/>
                          <a:ea typeface="+mn-ea"/>
                          <a:cs typeface="+mn-cs"/>
                        </a:rPr>
                        <a:t>हानि:</a:t>
                      </a:r>
                      <a:r>
                        <a:rPr kumimoji="0" lang="hi-IN"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004992"/>
                          </a:solidFill>
                          <a:effectLst/>
                          <a:latin typeface="+mn-lt"/>
                          <a:ea typeface="+mn-ea"/>
                          <a:cs typeface="+mn-cs"/>
                        </a:rPr>
                        <a:t>???</a:t>
                      </a:r>
                      <a:r>
                        <a:rPr kumimoji="0" lang="hi-IN" sz="1800" b="0" i="0" u="none" strike="noStrike" cap="none" normalizeH="0" baseline="0" dirty="0">
                          <a:ln>
                            <a:noFill/>
                          </a:ln>
                          <a:solidFill>
                            <a:srgbClr val="E3EFF8"/>
                          </a:solidFill>
                          <a:effectLst/>
                          <a:latin typeface="+mn-lt"/>
                          <a:ea typeface="+mn-ea"/>
                          <a:cs typeface="+mn-cs"/>
                        </a:rPr>
                        <a:t> अपनी उपलब्धियों को कम दिखलाने से आत्म-विश्वास में कमी आती है.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1800" b="1" i="0" u="none" strike="noStrike" cap="none" normalizeH="0" baseline="0" dirty="0">
                          <a:ln>
                            <a:noFill/>
                          </a:ln>
                          <a:solidFill>
                            <a:srgbClr val="333333"/>
                          </a:solidFill>
                          <a:effectLst/>
                          <a:latin typeface="+mn-lt"/>
                          <a:ea typeface="+mn-ea"/>
                          <a:cs typeface="+mn-cs"/>
                        </a:rPr>
                        <a:t>लाभ:</a:t>
                      </a:r>
                      <a:r>
                        <a:rPr kumimoji="0" lang="hi-IN"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004992"/>
                          </a:solidFill>
                          <a:effectLst/>
                          <a:latin typeface="+mn-lt"/>
                          <a:ea typeface="+mn-ea"/>
                          <a:cs typeface="+mn-cs"/>
                        </a:rPr>
                        <a:t>???</a:t>
                      </a:r>
                      <a:r>
                        <a:rPr kumimoji="0" lang="hi-IN" sz="1800" b="0" i="0" u="none" strike="noStrike" cap="none" normalizeH="0" baseline="0" dirty="0">
                          <a:ln>
                            <a:noFill/>
                          </a:ln>
                          <a:solidFill>
                            <a:srgbClr val="E3EFF8"/>
                          </a:solidFill>
                          <a:effectLst/>
                          <a:latin typeface="+mn-lt"/>
                          <a:ea typeface="+mn-ea"/>
                          <a:cs typeface="+mn-cs"/>
                        </a:rPr>
                        <a:t> आपको लोग नम्र तथा समूह में चलने वाले के रूप में देखते हैं. </a:t>
                      </a:r>
                      <a:endParaRPr kumimoji="0" lang="en-US" sz="1600" b="0" i="0" u="none" strike="noStrike" cap="none" normalizeH="0" baseline="0" dirty="0">
                        <a:ln>
                          <a:noFill/>
                        </a:ln>
                        <a:solidFill>
                          <a:srgbClr val="E3EFF8"/>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i-IN" altLang="de-DE" sz="1400">
                <a:latin typeface="+mn-lt"/>
                <a:cs typeface="+mn-cs"/>
              </a:rPr>
              <a:t> पुरस्कार मिलने पर बधाई. आपने ऐसा कैसे किया?</a:t>
            </a:r>
            <a:endParaRPr lang="en-CA" altLang="de-DE" sz="1400" dirty="0">
              <a:latin typeface="+mn-lt"/>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latin typeface="+mn-lt"/>
                <a:ea typeface="+mn-ea"/>
                <a:cs typeface="+mn-cs"/>
              </a:rPr>
              <a:t>कुछ आरोपण शैलियों के सकारात्मक घटनाओं पर प्रभाव!</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20</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344739182"/>
              </p:ext>
            </p:extLst>
          </p:nvPr>
        </p:nvGraphicFramePr>
        <p:xfrm>
          <a:off x="408955" y="4297680"/>
          <a:ext cx="11376000" cy="2438420"/>
        </p:xfrm>
        <a:graphic>
          <a:graphicData uri="http://schemas.openxmlformats.org/drawingml/2006/table">
            <a:tbl>
              <a:tblPr>
                <a:tableStyleId>{21E4AEA4-8DFA-4A89-87EB-49C32662AFE0}</a:tableStyleId>
              </a:tblPr>
              <a:tblGrid>
                <a:gridCol w="5112568">
                  <a:extLst>
                    <a:ext uri="{9D8B030D-6E8A-4147-A177-3AD203B41FA5}">
                      <a16:colId xmlns:a16="http://schemas.microsoft.com/office/drawing/2014/main" val="20000"/>
                    </a:ext>
                  </a:extLst>
                </a:gridCol>
                <a:gridCol w="6263432">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1800" b="1" i="0" u="none" strike="noStrike" cap="none" normalizeH="0" baseline="0" dirty="0">
                          <a:ln>
                            <a:noFill/>
                          </a:ln>
                          <a:solidFill>
                            <a:srgbClr val="333333"/>
                          </a:solidFill>
                          <a:effectLst/>
                          <a:latin typeface="+mn-lt"/>
                          <a:ea typeface="+mn-ea"/>
                          <a:cs typeface="+mn-cs"/>
                        </a:rPr>
                        <a:t>स्व-आरोपण</a:t>
                      </a:r>
                      <a:endParaRPr kumimoji="0" lang="en-US" sz="1800" b="1"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(उदाहरणतः “जैसा की आपने कहा की मैं अत्याधिक योग्य और तीक्ष्ण बुद्धि का हूँ .“)</a:t>
                      </a:r>
                      <a:endParaRPr kumimoji="0" lang="en-GB" sz="14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hi-IN" sz="1800" b="1" i="0" u="none" strike="noStrike" cap="none" normalizeH="0" baseline="0" dirty="0">
                          <a:ln>
                            <a:noFill/>
                          </a:ln>
                          <a:solidFill>
                            <a:srgbClr val="333333"/>
                          </a:solidFill>
                          <a:effectLst/>
                          <a:latin typeface="+mn-lt"/>
                          <a:ea typeface="+mn-ea"/>
                          <a:cs typeface="+mn-cs"/>
                        </a:rPr>
                        <a:t>हानि:</a:t>
                      </a:r>
                      <a:r>
                        <a:rPr kumimoji="0" lang="hi-IN" sz="1800" b="0" i="0" u="none" strike="noStrike" cap="none" normalizeH="0" baseline="0" dirty="0">
                          <a:ln>
                            <a:noFill/>
                          </a:ln>
                          <a:solidFill>
                            <a:srgbClr val="333333"/>
                          </a:solidFill>
                          <a:effectLst/>
                          <a:latin typeface="+mn-lt"/>
                          <a:ea typeface="+mn-ea"/>
                          <a:cs typeface="+mn-cs"/>
                        </a:rPr>
                        <a:t> स्व-गुणगान घमंड का प्रतिक लगता है </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hi-IN" sz="1800" b="1" i="0" u="none" strike="noStrike" cap="none" normalizeH="0" baseline="0" dirty="0">
                          <a:ln>
                            <a:noFill/>
                          </a:ln>
                          <a:solidFill>
                            <a:srgbClr val="333333"/>
                          </a:solidFill>
                          <a:effectLst/>
                          <a:latin typeface="+mn-lt"/>
                          <a:ea typeface="+mn-ea"/>
                          <a:cs typeface="+mn-cs"/>
                        </a:rPr>
                        <a:t>लाभ:</a:t>
                      </a:r>
                      <a:r>
                        <a:rPr kumimoji="0" lang="hi-IN" sz="1800" b="0" i="0" u="none" strike="noStrike" cap="none" normalizeH="0" baseline="0" dirty="0">
                          <a:ln>
                            <a:noFill/>
                          </a:ln>
                          <a:solidFill>
                            <a:srgbClr val="333333"/>
                          </a:solidFill>
                          <a:effectLst/>
                          <a:latin typeface="+mn-lt"/>
                          <a:ea typeface="+mn-ea"/>
                          <a:cs typeface="+mn-cs"/>
                        </a:rPr>
                        <a:t> आत्म-विश्वास में वृद्धि होती है </a:t>
                      </a:r>
                      <a:endParaRPr kumimoji="0" lang="en-US" sz="16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1800" b="1" i="0" u="none" strike="noStrike" cap="none" normalizeH="0" baseline="0" dirty="0">
                          <a:ln>
                            <a:noFill/>
                          </a:ln>
                          <a:solidFill>
                            <a:srgbClr val="333333"/>
                          </a:solidFill>
                          <a:effectLst/>
                          <a:latin typeface="+mn-lt"/>
                          <a:ea typeface="+mn-ea"/>
                          <a:cs typeface="+mn-cs"/>
                        </a:rPr>
                        <a:t>दुसरे या परिस्थितियां</a:t>
                      </a:r>
                      <a:endParaRPr kumimoji="0" lang="en-US" sz="1800" b="1"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1800" b="0" i="0" u="none" strike="noStrike" cap="none" normalizeH="0" baseline="0">
                          <a:ln>
                            <a:noFill/>
                          </a:ln>
                          <a:solidFill>
                            <a:srgbClr val="333333"/>
                          </a:solidFill>
                          <a:effectLst/>
                          <a:latin typeface="+mn-lt"/>
                          <a:ea typeface="+mn-ea"/>
                          <a:cs typeface="+mn-cs"/>
                        </a:rPr>
                        <a:t>(उदाहरणतः “मैं </a:t>
                      </a:r>
                      <a:r>
                        <a:rPr kumimoji="0" lang="hi-IN" sz="1800" b="0" i="0" u="none" strike="noStrike" cap="none" normalizeH="0" baseline="0" dirty="0">
                          <a:ln>
                            <a:noFill/>
                          </a:ln>
                          <a:solidFill>
                            <a:srgbClr val="333333"/>
                          </a:solidFill>
                          <a:effectLst/>
                          <a:latin typeface="+mn-lt"/>
                          <a:ea typeface="+mn-ea"/>
                          <a:cs typeface="+mn-cs"/>
                        </a:rPr>
                        <a:t>आज जो कुछ भी हूँ वो अपने शिक्षकों तथा माता - पिता के कारण </a:t>
                      </a:r>
                      <a:r>
                        <a:rPr kumimoji="0" lang="hi-IN" sz="1800" b="0" i="0" u="none" strike="noStrike" cap="none" normalizeH="0" baseline="0">
                          <a:ln>
                            <a:noFill/>
                          </a:ln>
                          <a:solidFill>
                            <a:srgbClr val="333333"/>
                          </a:solidFill>
                          <a:effectLst/>
                          <a:latin typeface="+mn-lt"/>
                          <a:ea typeface="+mn-ea"/>
                          <a:cs typeface="+mn-cs"/>
                        </a:rPr>
                        <a:t>हूँ .”) </a:t>
                      </a:r>
                      <a:endParaRPr kumimoji="0" lang="en-GB" sz="16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1800" b="1" i="0" u="none" strike="noStrike" cap="none" normalizeH="0" baseline="0" dirty="0">
                          <a:ln>
                            <a:noFill/>
                          </a:ln>
                          <a:solidFill>
                            <a:srgbClr val="333333"/>
                          </a:solidFill>
                          <a:effectLst/>
                          <a:latin typeface="+mn-lt"/>
                          <a:ea typeface="+mn-ea"/>
                          <a:cs typeface="+mn-cs"/>
                        </a:rPr>
                        <a:t>हानि:</a:t>
                      </a:r>
                      <a:r>
                        <a:rPr kumimoji="0" lang="hi-IN"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004992"/>
                          </a:solidFill>
                          <a:effectLst/>
                          <a:latin typeface="+mn-lt"/>
                          <a:ea typeface="+mn-ea"/>
                          <a:cs typeface="+mn-cs"/>
                        </a:rPr>
                        <a:t>???</a:t>
                      </a:r>
                      <a:r>
                        <a:rPr kumimoji="0" lang="hi-IN" sz="1800" b="0" i="0" u="none" strike="noStrike" cap="none" normalizeH="0" baseline="0" dirty="0">
                          <a:ln>
                            <a:noFill/>
                          </a:ln>
                          <a:solidFill>
                            <a:srgbClr val="E3EFF8"/>
                          </a:solidFill>
                          <a:effectLst/>
                          <a:latin typeface="+mn-lt"/>
                          <a:ea typeface="+mn-ea"/>
                          <a:cs typeface="+mn-cs"/>
                        </a:rPr>
                        <a:t> अपनी उपलब्धियों को कम दिखलाने से आत्म-विश्वास में कमी आती है.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1800" b="1" i="0" u="none" strike="noStrike" cap="none" normalizeH="0" baseline="0" dirty="0">
                          <a:ln>
                            <a:noFill/>
                          </a:ln>
                          <a:solidFill>
                            <a:srgbClr val="333333"/>
                          </a:solidFill>
                          <a:effectLst/>
                          <a:latin typeface="+mn-lt"/>
                          <a:ea typeface="+mn-ea"/>
                          <a:cs typeface="+mn-cs"/>
                        </a:rPr>
                        <a:t>लाभ:</a:t>
                      </a:r>
                      <a:r>
                        <a:rPr kumimoji="0" lang="hi-IN"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004992"/>
                          </a:solidFill>
                          <a:effectLst/>
                          <a:latin typeface="+mn-lt"/>
                          <a:ea typeface="+mn-ea"/>
                          <a:cs typeface="+mn-cs"/>
                        </a:rPr>
                        <a:t>???</a:t>
                      </a:r>
                      <a:r>
                        <a:rPr kumimoji="0" lang="hi-IN" sz="1800" b="0" i="0" u="none" strike="noStrike" cap="none" normalizeH="0" baseline="0" dirty="0">
                          <a:ln>
                            <a:noFill/>
                          </a:ln>
                          <a:solidFill>
                            <a:srgbClr val="E3EFF8"/>
                          </a:solidFill>
                          <a:effectLst/>
                          <a:latin typeface="+mn-lt"/>
                          <a:ea typeface="+mn-ea"/>
                          <a:cs typeface="+mn-cs"/>
                        </a:rPr>
                        <a:t> आपको लोग नम्र तथा समूह में चलने वाले के रूप में देखते हैं. </a:t>
                      </a:r>
                      <a:endParaRPr kumimoji="0" lang="en-US" sz="1600" b="0" i="0" u="none" strike="noStrike" cap="none" normalizeH="0" baseline="0" dirty="0">
                        <a:ln>
                          <a:noFill/>
                        </a:ln>
                        <a:solidFill>
                          <a:srgbClr val="E3EFF8"/>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i-IN" altLang="de-DE" sz="1400">
                <a:latin typeface="+mn-lt"/>
                <a:cs typeface="+mn-cs"/>
              </a:rPr>
              <a:t> पुरस्कार मिलने पर बधाई. आपने ऐसा कैसे किया?</a:t>
            </a:r>
            <a:endParaRPr lang="en-CA" altLang="de-DE" sz="1400" dirty="0">
              <a:latin typeface="+mn-lt"/>
              <a:cs typeface="+mn-cs"/>
            </a:endParaRPr>
          </a:p>
        </p:txBody>
      </p:sp>
    </p:spTree>
    <p:extLst>
      <p:ext uri="{BB962C8B-B14F-4D97-AF65-F5344CB8AC3E}">
        <p14:creationId xmlns:p14="http://schemas.microsoft.com/office/powerpoint/2010/main" val="26338267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latin typeface="+mn-lt"/>
                <a:ea typeface="+mn-ea"/>
                <a:cs typeface="+mn-cs"/>
              </a:rPr>
              <a:t>कुछ आरोपण शैलियों के सकारात्मक घटनाओं पर प्रभाव!</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21</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945819950"/>
              </p:ext>
            </p:extLst>
          </p:nvPr>
        </p:nvGraphicFramePr>
        <p:xfrm>
          <a:off x="408955" y="4297680"/>
          <a:ext cx="11376000" cy="2438420"/>
        </p:xfrm>
        <a:graphic>
          <a:graphicData uri="http://schemas.openxmlformats.org/drawingml/2006/table">
            <a:tbl>
              <a:tblPr>
                <a:tableStyleId>{21E4AEA4-8DFA-4A89-87EB-49C32662AFE0}</a:tableStyleId>
              </a:tblPr>
              <a:tblGrid>
                <a:gridCol w="5112568">
                  <a:extLst>
                    <a:ext uri="{9D8B030D-6E8A-4147-A177-3AD203B41FA5}">
                      <a16:colId xmlns:a16="http://schemas.microsoft.com/office/drawing/2014/main" val="20000"/>
                    </a:ext>
                  </a:extLst>
                </a:gridCol>
                <a:gridCol w="6263432">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1800" b="1" i="0" u="none" strike="noStrike" cap="none" normalizeH="0" baseline="0" dirty="0">
                          <a:ln>
                            <a:noFill/>
                          </a:ln>
                          <a:solidFill>
                            <a:srgbClr val="333333"/>
                          </a:solidFill>
                          <a:effectLst/>
                          <a:latin typeface="+mn-lt"/>
                          <a:ea typeface="+mn-ea"/>
                          <a:cs typeface="+mn-cs"/>
                        </a:rPr>
                        <a:t>स्व-आरोपण</a:t>
                      </a:r>
                      <a:endParaRPr kumimoji="0" lang="en-US" sz="1800" b="1"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1800" b="0" i="0" u="none" strike="noStrike" cap="none" normalizeH="0" baseline="0" dirty="0">
                          <a:ln>
                            <a:noFill/>
                          </a:ln>
                          <a:solidFill>
                            <a:srgbClr val="333333"/>
                          </a:solidFill>
                          <a:effectLst/>
                          <a:latin typeface="+mn-lt"/>
                          <a:ea typeface="+mn-ea"/>
                          <a:cs typeface="+mn-cs"/>
                        </a:rPr>
                        <a:t>(उदाहरणतः “जैसा की आपने कहा की मैं अत्याधिक योग्य और तीक्ष्ण बुद्धि का हूँ .“)</a:t>
                      </a:r>
                      <a:endParaRPr kumimoji="0" lang="en-GB" sz="14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hi-IN" sz="1800" b="1" i="0" u="none" strike="noStrike" cap="none" normalizeH="0" baseline="0" dirty="0">
                          <a:ln>
                            <a:noFill/>
                          </a:ln>
                          <a:solidFill>
                            <a:srgbClr val="333333"/>
                          </a:solidFill>
                          <a:effectLst/>
                          <a:latin typeface="+mn-lt"/>
                          <a:ea typeface="+mn-ea"/>
                          <a:cs typeface="+mn-cs"/>
                        </a:rPr>
                        <a:t>हानि:</a:t>
                      </a:r>
                      <a:r>
                        <a:rPr kumimoji="0" lang="hi-IN" sz="1800" b="0" i="0" u="none" strike="noStrike" cap="none" normalizeH="0" baseline="0" dirty="0">
                          <a:ln>
                            <a:noFill/>
                          </a:ln>
                          <a:solidFill>
                            <a:srgbClr val="333333"/>
                          </a:solidFill>
                          <a:effectLst/>
                          <a:latin typeface="+mn-lt"/>
                          <a:ea typeface="+mn-ea"/>
                          <a:cs typeface="+mn-cs"/>
                        </a:rPr>
                        <a:t> स्व-गुणगान घमंड का प्रतिक लगता है </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hi-IN" sz="1800" b="1" i="0" u="none" strike="noStrike" cap="none" normalizeH="0" baseline="0" dirty="0">
                          <a:ln>
                            <a:noFill/>
                          </a:ln>
                          <a:solidFill>
                            <a:srgbClr val="333333"/>
                          </a:solidFill>
                          <a:effectLst/>
                          <a:latin typeface="+mn-lt"/>
                          <a:ea typeface="+mn-ea"/>
                          <a:cs typeface="+mn-cs"/>
                        </a:rPr>
                        <a:t>लाभ:</a:t>
                      </a:r>
                      <a:r>
                        <a:rPr kumimoji="0" lang="hi-IN" sz="1800" b="0" i="0" u="none" strike="noStrike" cap="none" normalizeH="0" baseline="0" dirty="0">
                          <a:ln>
                            <a:noFill/>
                          </a:ln>
                          <a:solidFill>
                            <a:srgbClr val="333333"/>
                          </a:solidFill>
                          <a:effectLst/>
                          <a:latin typeface="+mn-lt"/>
                          <a:ea typeface="+mn-ea"/>
                          <a:cs typeface="+mn-cs"/>
                        </a:rPr>
                        <a:t> आत्म-विश्वास में वृद्धि होती है </a:t>
                      </a:r>
                      <a:endParaRPr kumimoji="0" lang="en-US" sz="16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1800" b="1" i="0" u="none" strike="noStrike" cap="none" normalizeH="0" baseline="0" dirty="0">
                          <a:ln>
                            <a:noFill/>
                          </a:ln>
                          <a:solidFill>
                            <a:srgbClr val="333333"/>
                          </a:solidFill>
                          <a:effectLst/>
                          <a:latin typeface="+mn-lt"/>
                          <a:ea typeface="+mn-ea"/>
                          <a:cs typeface="+mn-cs"/>
                        </a:rPr>
                        <a:t>दुसरे या परिस्थितियां</a:t>
                      </a:r>
                      <a:endParaRPr kumimoji="0" lang="en-US" sz="1800" b="1"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1800" b="0" i="0" u="none" strike="noStrike" cap="none" normalizeH="0" baseline="0">
                          <a:ln>
                            <a:noFill/>
                          </a:ln>
                          <a:solidFill>
                            <a:srgbClr val="333333"/>
                          </a:solidFill>
                          <a:effectLst/>
                          <a:latin typeface="+mn-lt"/>
                          <a:ea typeface="+mn-ea"/>
                          <a:cs typeface="+mn-cs"/>
                        </a:rPr>
                        <a:t>(उदाहरणतः “मैं </a:t>
                      </a:r>
                      <a:r>
                        <a:rPr kumimoji="0" lang="hi-IN" sz="1800" b="0" i="0" u="none" strike="noStrike" cap="none" normalizeH="0" baseline="0" dirty="0">
                          <a:ln>
                            <a:noFill/>
                          </a:ln>
                          <a:solidFill>
                            <a:srgbClr val="333333"/>
                          </a:solidFill>
                          <a:effectLst/>
                          <a:latin typeface="+mn-lt"/>
                          <a:ea typeface="+mn-ea"/>
                          <a:cs typeface="+mn-cs"/>
                        </a:rPr>
                        <a:t>आज जो कुछ भी हूँ वो अपने शिक्षकों तथा माता - पिता के कारण </a:t>
                      </a:r>
                      <a:r>
                        <a:rPr kumimoji="0" lang="hi-IN" sz="1800" b="0" i="0" u="none" strike="noStrike" cap="none" normalizeH="0" baseline="0">
                          <a:ln>
                            <a:noFill/>
                          </a:ln>
                          <a:solidFill>
                            <a:srgbClr val="333333"/>
                          </a:solidFill>
                          <a:effectLst/>
                          <a:latin typeface="+mn-lt"/>
                          <a:ea typeface="+mn-ea"/>
                          <a:cs typeface="+mn-cs"/>
                        </a:rPr>
                        <a:t>हूँ .”) </a:t>
                      </a:r>
                      <a:endParaRPr kumimoji="0" lang="en-GB" sz="16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1800" b="1" i="0" u="none" strike="noStrike" cap="none" normalizeH="0" baseline="0" dirty="0">
                          <a:ln>
                            <a:noFill/>
                          </a:ln>
                          <a:solidFill>
                            <a:srgbClr val="333333"/>
                          </a:solidFill>
                          <a:effectLst/>
                          <a:latin typeface="+mn-lt"/>
                          <a:ea typeface="+mn-ea"/>
                          <a:cs typeface="+mn-cs"/>
                        </a:rPr>
                        <a:t>हानि:</a:t>
                      </a:r>
                      <a:r>
                        <a:rPr kumimoji="0" lang="hi-IN" sz="1800" b="0" i="0" u="none" strike="noStrike" cap="none" normalizeH="0" baseline="0" dirty="0">
                          <a:ln>
                            <a:noFill/>
                          </a:ln>
                          <a:solidFill>
                            <a:srgbClr val="333333"/>
                          </a:solidFill>
                          <a:effectLst/>
                          <a:latin typeface="+mn-lt"/>
                          <a:ea typeface="+mn-ea"/>
                          <a:cs typeface="+mn-cs"/>
                        </a:rPr>
                        <a:t> अपनी उपलब्धियों को कम दिखलाने से आत्म-विश्वास में कमी आती है.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1800" b="1" i="0" u="none" strike="noStrike" cap="none" normalizeH="0" baseline="0" dirty="0">
                          <a:ln>
                            <a:noFill/>
                          </a:ln>
                          <a:solidFill>
                            <a:srgbClr val="333333"/>
                          </a:solidFill>
                          <a:effectLst/>
                          <a:latin typeface="+mn-lt"/>
                          <a:ea typeface="+mn-ea"/>
                          <a:cs typeface="+mn-cs"/>
                        </a:rPr>
                        <a:t>लाभ:</a:t>
                      </a:r>
                      <a:r>
                        <a:rPr kumimoji="0" lang="hi-IN" sz="1800" b="0" i="0" u="none" strike="noStrike" cap="none" normalizeH="0" baseline="0" dirty="0">
                          <a:ln>
                            <a:noFill/>
                          </a:ln>
                          <a:solidFill>
                            <a:srgbClr val="333333"/>
                          </a:solidFill>
                          <a:effectLst/>
                          <a:latin typeface="+mn-lt"/>
                          <a:ea typeface="+mn-ea"/>
                          <a:cs typeface="+mn-cs"/>
                        </a:rPr>
                        <a:t> आपको लोग नम्र तथा समूह में चलने वाले के रूप में देखते हैं. </a:t>
                      </a:r>
                      <a:endParaRPr kumimoji="0" lang="en-US" sz="1600" b="0" i="0" u="none" strike="noStrike" cap="none" normalizeH="0" baseline="0" dirty="0">
                        <a:ln>
                          <a:noFill/>
                        </a:ln>
                        <a:solidFill>
                          <a:srgbClr val="333333"/>
                        </a:solidFill>
                        <a:effectLst/>
                        <a:latin typeface="+mn-lt"/>
                        <a:ea typeface="+mn-ea"/>
                        <a:cs typeface="+mn-cs"/>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i-IN" altLang="de-DE" sz="1400">
                <a:latin typeface="+mn-lt"/>
                <a:cs typeface="+mn-cs"/>
              </a:rPr>
              <a:t> पुरस्कार मिलने पर बधाई. आपने ऐसा कैसे किया?</a:t>
            </a:r>
            <a:endParaRPr lang="en-CA" altLang="de-DE" sz="1400" dirty="0">
              <a:latin typeface="+mn-lt"/>
              <a:cs typeface="+mn-cs"/>
            </a:endParaRPr>
          </a:p>
        </p:txBody>
      </p:sp>
    </p:spTree>
    <p:extLst>
      <p:ext uri="{BB962C8B-B14F-4D97-AF65-F5344CB8AC3E}">
        <p14:creationId xmlns:p14="http://schemas.microsoft.com/office/powerpoint/2010/main" val="12261103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latin typeface="+mn-lt"/>
                <a:ea typeface="+mn-ea"/>
                <a:cs typeface="+mn-cs"/>
              </a:rPr>
              <a:t>कुछ आरोपण शैलियों के सकारात्मक घटनाओं पर प्रभाव!</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22</a:t>
            </a:fld>
            <a:endParaRPr lang="de-DE" dirty="0">
              <a:latin typeface="+mn-lt"/>
              <a:cs typeface="+mn-cs"/>
            </a:endParaRPr>
          </a:p>
        </p:txBody>
      </p:sp>
      <p:graphicFrame>
        <p:nvGraphicFramePr>
          <p:cNvPr id="11" name="Group 15"/>
          <p:cNvGraphicFramePr>
            <a:graphicFrameLocks noGrp="1"/>
          </p:cNvGraphicFramePr>
          <p:nvPr>
            <p:extLst>
              <p:ext uri="{D42A27DB-BD31-4B8C-83A1-F6EECF244321}">
                <p14:modId xmlns:p14="http://schemas.microsoft.com/office/powerpoint/2010/main" val="189246510"/>
              </p:ext>
            </p:extLst>
          </p:nvPr>
        </p:nvGraphicFramePr>
        <p:xfrm>
          <a:off x="408955" y="4297680"/>
          <a:ext cx="11375136" cy="234696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2000" b="0" i="0" u="none" strike="noStrike" cap="none" normalizeH="0" baseline="0">
                          <a:ln>
                            <a:noFill/>
                          </a:ln>
                          <a:solidFill>
                            <a:srgbClr val="333333"/>
                          </a:solidFill>
                          <a:effectLst/>
                          <a:latin typeface="+mn-lt"/>
                          <a:ea typeface="+mn-ea"/>
                          <a:cs typeface="+mn-cs"/>
                        </a:rPr>
                        <a:t>अधिक संतुलित प्रतिक्रियाएँ (स्वयं, दुसरे, परिस्थितियाँ इत्यादि के प्रभावों को मिलाएं; अलग-अलग व्याख्याओं को प्रस्तुत करें): </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1"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2"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i-IN" altLang="de-DE" sz="1400">
                <a:latin typeface="+mn-lt"/>
                <a:cs typeface="+mn-cs"/>
              </a:rPr>
              <a:t> पुरस्कार मिलने पर बधाई. आपने ऐसा कैसे किया?</a:t>
            </a:r>
            <a:endParaRPr lang="en-CA" altLang="de-DE" sz="1400" dirty="0">
              <a:latin typeface="+mn-lt"/>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latin typeface="+mn-lt"/>
                <a:ea typeface="+mn-ea"/>
                <a:cs typeface="+mn-cs"/>
              </a:rPr>
              <a:t>कुछ आरोपण शैलियों के सकारात्मक घटनाओं पर प्रभाव!</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23</a:t>
            </a:fld>
            <a:endParaRPr lang="de-DE" dirty="0">
              <a:latin typeface="+mn-lt"/>
              <a:cs typeface="+mn-cs"/>
            </a:endParaRPr>
          </a:p>
        </p:txBody>
      </p:sp>
      <p:graphicFrame>
        <p:nvGraphicFramePr>
          <p:cNvPr id="11" name="Group 15"/>
          <p:cNvGraphicFramePr>
            <a:graphicFrameLocks noGrp="1"/>
          </p:cNvGraphicFramePr>
          <p:nvPr>
            <p:extLst>
              <p:ext uri="{D42A27DB-BD31-4B8C-83A1-F6EECF244321}">
                <p14:modId xmlns:p14="http://schemas.microsoft.com/office/powerpoint/2010/main" val="1130638051"/>
              </p:ext>
            </p:extLst>
          </p:nvPr>
        </p:nvGraphicFramePr>
        <p:xfrm>
          <a:off x="408955" y="4297680"/>
          <a:ext cx="11375136" cy="234696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2000" b="0" i="0" u="none" strike="noStrike" cap="none" normalizeH="0" baseline="0">
                          <a:ln>
                            <a:noFill/>
                          </a:ln>
                          <a:solidFill>
                            <a:srgbClr val="333333"/>
                          </a:solidFill>
                          <a:effectLst/>
                          <a:latin typeface="+mn-lt"/>
                          <a:ea typeface="+mn-ea"/>
                          <a:cs typeface="+mn-cs"/>
                        </a:rPr>
                        <a:t>अधिक संतुलित प्रतिक्रियाएँ (स्वयं, दुसरे, परिस्थितियाँ इत्यादि के प्रभावों को मिलाएं; अलग-अलग व्याख्याओं को प्रस्तुत करें): </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2000" b="0" i="0" u="none" strike="noStrike" cap="none" normalizeH="0" baseline="0">
                          <a:ln>
                            <a:noFill/>
                          </a:ln>
                          <a:solidFill>
                            <a:srgbClr val="333333"/>
                          </a:solidFill>
                          <a:effectLst/>
                          <a:latin typeface="+mn-lt"/>
                          <a:ea typeface="+mn-ea"/>
                          <a:cs typeface="+mn-cs"/>
                        </a:rPr>
                        <a:t>“मुझे </a:t>
                      </a:r>
                      <a:r>
                        <a:rPr kumimoji="0" lang="hi-IN" sz="2000" b="0" i="0" u="none" strike="noStrike" cap="none" normalizeH="0" baseline="0" dirty="0">
                          <a:ln>
                            <a:noFill/>
                          </a:ln>
                          <a:solidFill>
                            <a:srgbClr val="333333"/>
                          </a:solidFill>
                          <a:effectLst/>
                          <a:latin typeface="+mn-lt"/>
                          <a:ea typeface="+mn-ea"/>
                          <a:cs typeface="+mn-cs"/>
                        </a:rPr>
                        <a:t>गर्व महसूस हो रहा है, लेकिन साथ ही मैं अपने माता-पिता, समूह के सदस्यों तथा शिक्षकों को भी धन्यवाद् देना चाहूँगा. थौमस अल्वा एडिसन ने एक बार कहा था: निपुणता एक प्रतिशत प्रेरणा तथा निन्यानवे प्रतिशत मेहनत का परिणाम होता </a:t>
                      </a:r>
                      <a:r>
                        <a:rPr kumimoji="0" lang="hi-IN" sz="2000" b="0" i="0" u="none" strike="noStrike" cap="none" normalizeH="0" baseline="0">
                          <a:ln>
                            <a:noFill/>
                          </a:ln>
                          <a:solidFill>
                            <a:srgbClr val="333333"/>
                          </a:solidFill>
                          <a:effectLst/>
                          <a:latin typeface="+mn-lt"/>
                          <a:ea typeface="+mn-ea"/>
                          <a:cs typeface="+mn-cs"/>
                        </a:rPr>
                        <a:t>है.”</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2"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i-IN" altLang="de-DE" sz="1400">
                <a:latin typeface="+mn-lt"/>
                <a:cs typeface="+mn-cs"/>
              </a:rPr>
              <a:t> पुरस्कार मिलने पर बधाई. आपने ऐसा कैसे किया?</a:t>
            </a:r>
            <a:endParaRPr lang="en-CA" altLang="de-DE" sz="1400" dirty="0">
              <a:latin typeface="+mn-lt"/>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हम यह क्यों कर रहे हैं?</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i-IN" altLang="de-DE" sz="2400" dirty="0">
                <a:solidFill>
                  <a:srgbClr val="333333"/>
                </a:solidFill>
              </a:rPr>
              <a:t>अध्ययन यह बताते हैं की विषाद से ग्रषित अनेक लोग </a:t>
            </a:r>
            <a:r>
              <a:rPr lang="de-DE" altLang="de-DE" sz="2400" dirty="0">
                <a:solidFill>
                  <a:srgbClr val="333333"/>
                </a:solidFill>
              </a:rPr>
              <a:t>(</a:t>
            </a:r>
            <a:r>
              <a:rPr lang="hi-IN" altLang="de-DE" sz="2400" dirty="0">
                <a:solidFill>
                  <a:srgbClr val="333333"/>
                </a:solidFill>
              </a:rPr>
              <a:t>हालाँकि</a:t>
            </a:r>
            <a:r>
              <a:rPr lang="de-DE" altLang="de-DE" sz="2400" dirty="0">
                <a:solidFill>
                  <a:srgbClr val="333333"/>
                </a:solidFill>
              </a:rPr>
              <a:t> </a:t>
            </a:r>
            <a:r>
              <a:rPr lang="hi-IN" altLang="de-DE" sz="2400" dirty="0">
                <a:solidFill>
                  <a:srgbClr val="333333"/>
                </a:solidFill>
              </a:rPr>
              <a:t>सभी नहीं!</a:t>
            </a:r>
            <a:r>
              <a:rPr lang="de-DE" altLang="de-DE" sz="2400" dirty="0">
                <a:solidFill>
                  <a:srgbClr val="333333"/>
                </a:solidFill>
              </a:rPr>
              <a:t>)</a:t>
            </a:r>
            <a:r>
              <a:rPr lang="hi-IN" altLang="de-DE" sz="2400" dirty="0">
                <a:solidFill>
                  <a:srgbClr val="333333"/>
                </a:solidFill>
              </a:rPr>
              <a:t>:</a:t>
            </a:r>
          </a:p>
          <a:p>
            <a:pPr marL="342900" lvl="0" indent="-342900" defTabSz="914400" fontAlgn="base">
              <a:buClr>
                <a:srgbClr val="333333"/>
              </a:buClr>
              <a:buFont typeface="WingDings"/>
              <a:buChar char=""/>
            </a:pPr>
            <a:r>
              <a:rPr lang="hi-IN" altLang="de-DE" sz="2400" dirty="0">
                <a:solidFill>
                  <a:srgbClr val="333333"/>
                </a:solidFill>
              </a:rPr>
              <a:t>असफलताओं के लिए स्वयं को जिम्मेवार ठहराते हैं</a:t>
            </a:r>
          </a:p>
          <a:p>
            <a:pPr marL="342900" lvl="0" indent="-342900" defTabSz="914400" fontAlgn="base">
              <a:buClr>
                <a:srgbClr val="333333"/>
              </a:buClr>
              <a:buFont typeface="WingDings"/>
              <a:buChar char=""/>
            </a:pPr>
            <a:r>
              <a:rPr lang="hi-IN" altLang="de-DE" sz="2400" dirty="0">
                <a:solidFill>
                  <a:srgbClr val="333333"/>
                </a:solidFill>
              </a:rPr>
              <a:t>सफलताओं के लिए दुसरे या परिस्थितियों को श्रेय देते हैं.</a:t>
            </a:r>
          </a:p>
          <a:p>
            <a:pPr lvl="0" algn="ctr" defTabSz="914400" fontAlgn="base"/>
            <a:r>
              <a:rPr lang="hi-IN" altLang="de-DE" sz="2400" dirty="0">
                <a:solidFill>
                  <a:srgbClr val="004992"/>
                </a:solidFill>
              </a:rPr>
              <a:t>इससे आत्म-सम्मान में कमी आती है!</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24</a:t>
            </a:fld>
            <a:endParaRPr lang="de-DE" dirty="0">
              <a:latin typeface="+mn-lt"/>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हम यह क्यों कर रहे हैं?</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i-IN" altLang="de-DE" sz="2400" dirty="0">
                <a:solidFill>
                  <a:srgbClr val="333333"/>
                </a:solidFill>
              </a:rPr>
              <a:t>अध्ययन यह बताते हैं की व्यामोह</a:t>
            </a:r>
            <a:r>
              <a:rPr lang="en-US" altLang="de-DE" sz="2400" dirty="0">
                <a:solidFill>
                  <a:srgbClr val="333333"/>
                </a:solidFill>
              </a:rPr>
              <a:t> </a:t>
            </a:r>
            <a:r>
              <a:rPr lang="hi-IN" altLang="de-DE" sz="2400" dirty="0">
                <a:solidFill>
                  <a:srgbClr val="333333"/>
                </a:solidFill>
              </a:rPr>
              <a:t>से ग्रषित अनेक लोग </a:t>
            </a:r>
            <a:r>
              <a:rPr lang="de-DE" altLang="de-DE" sz="2400" dirty="0">
                <a:solidFill>
                  <a:srgbClr val="333333"/>
                </a:solidFill>
              </a:rPr>
              <a:t>(</a:t>
            </a:r>
            <a:r>
              <a:rPr lang="hi-IN" altLang="de-DE" sz="2400" dirty="0">
                <a:solidFill>
                  <a:srgbClr val="333333"/>
                </a:solidFill>
              </a:rPr>
              <a:t>हालाँकि सभी नहीं!</a:t>
            </a:r>
            <a:r>
              <a:rPr lang="de-DE" altLang="de-DE" sz="2400" dirty="0">
                <a:solidFill>
                  <a:srgbClr val="333333"/>
                </a:solidFill>
              </a:rPr>
              <a:t>)</a:t>
            </a:r>
            <a:r>
              <a:rPr lang="hi-IN" altLang="de-DE" sz="2400" dirty="0">
                <a:solidFill>
                  <a:srgbClr val="333333"/>
                </a:solidFill>
              </a:rPr>
              <a:t>:</a:t>
            </a:r>
          </a:p>
          <a:p>
            <a:pPr marL="342900" lvl="0" indent="-342900" defTabSz="914400" fontAlgn="base">
              <a:buClr>
                <a:srgbClr val="333333"/>
              </a:buClr>
              <a:buFont typeface="WingDings"/>
              <a:buChar char=""/>
            </a:pPr>
            <a:r>
              <a:rPr lang="hi-IN" altLang="de-DE" sz="2400" dirty="0">
                <a:solidFill>
                  <a:srgbClr val="333333"/>
                </a:solidFill>
              </a:rPr>
              <a:t>असफलताओं के लिए</a:t>
            </a:r>
            <a:r>
              <a:rPr lang="en-US" altLang="de-DE" sz="2400" dirty="0">
                <a:solidFill>
                  <a:srgbClr val="333333"/>
                </a:solidFill>
              </a:rPr>
              <a:t> </a:t>
            </a:r>
            <a:r>
              <a:rPr lang="hi-IN" altLang="de-DE" sz="2400" dirty="0">
                <a:solidFill>
                  <a:srgbClr val="333333"/>
                </a:solidFill>
              </a:rPr>
              <a:t>दूसरों को जिम्मेवार ठहराते हैं</a:t>
            </a:r>
          </a:p>
          <a:p>
            <a:pPr marL="342900" lvl="0" indent="-342900" defTabSz="914400" fontAlgn="base">
              <a:buClr>
                <a:srgbClr val="333333"/>
              </a:buClr>
              <a:buFont typeface="WingDings"/>
              <a:buChar char=""/>
            </a:pPr>
            <a:r>
              <a:rPr lang="hi-IN" altLang="de-DE" sz="2400" dirty="0">
                <a:solidFill>
                  <a:srgbClr val="333333"/>
                </a:solidFill>
              </a:rPr>
              <a:t>ऐसा सोंचते हैं की सारी</a:t>
            </a:r>
            <a:r>
              <a:rPr lang="en-US" altLang="de-DE" sz="2400" dirty="0">
                <a:solidFill>
                  <a:srgbClr val="333333"/>
                </a:solidFill>
              </a:rPr>
              <a:t> </a:t>
            </a:r>
            <a:r>
              <a:rPr lang="hi-IN" altLang="de-DE" sz="2400" dirty="0">
                <a:solidFill>
                  <a:srgbClr val="333333"/>
                </a:solidFill>
              </a:rPr>
              <a:t>घटनाएँ उनके नियंत्रण से बाहर है.</a:t>
            </a:r>
          </a:p>
          <a:p>
            <a:pPr lvl="0" algn="ctr" defTabSz="914400" fontAlgn="base"/>
            <a:r>
              <a:rPr lang="hi-IN" altLang="de-DE" sz="2400" dirty="0">
                <a:solidFill>
                  <a:srgbClr val="004992"/>
                </a:solidFill>
              </a:rPr>
              <a:t>पहली आरोपण शैली खास कर अंतर-वैयक्तिक समस्याओं को जन्म दे सकती हैं!</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25</a:t>
            </a:fld>
            <a:endParaRPr lang="de-DE" dirty="0">
              <a:latin typeface="+mn-lt"/>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altLang="de-DE" sz="3600" dirty="0">
                <a:latin typeface="+mn-lt"/>
                <a:ea typeface="+mn-ea"/>
                <a:cs typeface="+mn-cs"/>
              </a:rPr>
              <a:t>मनोविकृति के दौरान एक-पक्षिए आरोपण किस तरह गलत व्याख्याओं को जन्म देते हैं – उदाहरण</a:t>
            </a:r>
            <a:endParaRPr lang="en-US" altLang="de-DE" sz="3600" dirty="0">
              <a:latin typeface="+mn-lt"/>
              <a:ea typeface="+mn-ea"/>
              <a:cs typeface="+mn-cs"/>
            </a:endParaRPr>
          </a:p>
        </p:txBody>
      </p:sp>
      <p:sp>
        <p:nvSpPr>
          <p:cNvPr id="2" name="Footer Placeholder 1"/>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26</a:t>
            </a:fld>
            <a:endParaRPr lang="de-DE" dirty="0">
              <a:latin typeface="+mn-lt"/>
              <a:cs typeface="+mn-cs"/>
            </a:endParaRPr>
          </a:p>
        </p:txBody>
      </p:sp>
      <p:sp>
        <p:nvSpPr>
          <p:cNvPr id="27673" name="Rechteck 1"/>
          <p:cNvSpPr>
            <a:spLocks noChangeArrowheads="1"/>
          </p:cNvSpPr>
          <p:nvPr/>
        </p:nvSpPr>
        <p:spPr bwMode="auto">
          <a:xfrm>
            <a:off x="408955" y="5949280"/>
            <a:ext cx="1137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hi-IN" altLang="de-DE" sz="2000" dirty="0">
                <a:solidFill>
                  <a:srgbClr val="004992"/>
                </a:solidFill>
                <a:latin typeface="+mn-lt"/>
                <a:cs typeface="+mn-cs"/>
              </a:rPr>
              <a:t>क्या आपमें से कोई किसी व्यक्तिगत अनुभव को साझा कर सकता है?</a:t>
            </a:r>
            <a:endParaRPr lang="de-DE" altLang="de-DE" sz="2000" dirty="0">
              <a:solidFill>
                <a:srgbClr val="004992"/>
              </a:solidFill>
              <a:latin typeface="+mn-lt"/>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2090491431"/>
              </p:ext>
            </p:extLst>
          </p:nvPr>
        </p:nvGraphicFramePr>
        <p:xfrm>
          <a:off x="408955" y="2391576"/>
          <a:ext cx="11376000" cy="3322302"/>
        </p:xfrm>
        <a:graphic>
          <a:graphicData uri="http://schemas.openxmlformats.org/drawingml/2006/table">
            <a:tbl>
              <a:tblPr firstRow="1" bandRow="1">
                <a:tableStyleId>{21E4AEA4-8DFA-4A89-87EB-49C32662AFE0}</a:tableStyleId>
              </a:tblPr>
              <a:tblGrid>
                <a:gridCol w="2740494">
                  <a:extLst>
                    <a:ext uri="{9D8B030D-6E8A-4147-A177-3AD203B41FA5}">
                      <a16:colId xmlns:a16="http://schemas.microsoft.com/office/drawing/2014/main" val="20000"/>
                    </a:ext>
                  </a:extLst>
                </a:gridCol>
                <a:gridCol w="3668218">
                  <a:extLst>
                    <a:ext uri="{9D8B030D-6E8A-4147-A177-3AD203B41FA5}">
                      <a16:colId xmlns:a16="http://schemas.microsoft.com/office/drawing/2014/main" val="20001"/>
                    </a:ext>
                  </a:extLst>
                </a:gridCol>
                <a:gridCol w="4967288">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2000" b="0" i="0" u="none" strike="noStrike" cap="none" normalizeH="0" baseline="0" dirty="0">
                          <a:ln>
                            <a:noFill/>
                          </a:ln>
                          <a:solidFill>
                            <a:srgbClr val="333333"/>
                          </a:solidFill>
                          <a:effectLst/>
                          <a:latin typeface="+mn-lt"/>
                          <a:ea typeface="+mn-ea"/>
                          <a:cs typeface="+mn-cs"/>
                        </a:rPr>
                        <a:t>घटना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2000" b="0" i="0" u="none" strike="noStrike" cap="none" normalizeH="0" baseline="0">
                          <a:ln>
                            <a:noFill/>
                          </a:ln>
                          <a:solidFill>
                            <a:srgbClr val="333333"/>
                          </a:solidFill>
                          <a:effectLst/>
                          <a:latin typeface="+mn-lt"/>
                          <a:ea typeface="+mn-ea"/>
                          <a:cs typeface="+mn-cs"/>
                        </a:rPr>
                        <a:t>मनोविकार के दौरान व्याख्याएँ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2000" b="0" i="0" u="none" strike="noStrike" cap="none" normalizeH="0" baseline="0">
                          <a:ln>
                            <a:noFill/>
                          </a:ln>
                          <a:solidFill>
                            <a:srgbClr val="333333"/>
                          </a:solidFill>
                          <a:effectLst/>
                          <a:latin typeface="+mn-lt"/>
                          <a:ea typeface="+mn-ea"/>
                          <a:cs typeface="+mn-cs"/>
                        </a:rPr>
                        <a:t>दूसरी व्याख्याएँ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2000" b="0" i="0" u="none" strike="noStrike" cap="none" normalizeH="0" baseline="0">
                          <a:ln>
                            <a:noFill/>
                          </a:ln>
                          <a:solidFill>
                            <a:srgbClr val="333333"/>
                          </a:solidFill>
                          <a:effectLst/>
                          <a:latin typeface="+mn-lt"/>
                          <a:ea typeface="+mn-ea"/>
                          <a:cs typeface="+mn-cs"/>
                        </a:rPr>
                        <a:t>ज़ब आप बोल रहे हैं तो लोग हँसते 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2000" b="0" i="0" u="none" strike="noStrike" cap="none" normalizeH="0" baseline="0" dirty="0">
                          <a:ln>
                            <a:noFill/>
                          </a:ln>
                          <a:solidFill>
                            <a:srgbClr val="333333"/>
                          </a:solidFill>
                          <a:effectLst/>
                          <a:latin typeface="+mn-lt"/>
                          <a:ea typeface="+mn-ea"/>
                          <a:cs typeface="+mn-cs"/>
                        </a:rPr>
                        <a:t>मैं क्या बोलता हूँ लोग उसपर ध्यान नहीं देते हैं. वे सिर्फ मेरा मजाक उड़ा रहे हैं.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2000" b="0" i="0" u="none" strike="noStrike" cap="none" normalizeH="0" baseline="0">
                          <a:ln>
                            <a:noFill/>
                          </a:ln>
                          <a:solidFill>
                            <a:srgbClr val="333333"/>
                          </a:solidFill>
                          <a:effectLst/>
                          <a:latin typeface="+mn-lt"/>
                          <a:ea typeface="+mn-ea"/>
                          <a:cs typeface="+mn-cs"/>
                        </a:rPr>
                        <a:t>सिर्फ एक संयोग है की जब मैं बोल रहा था उसी समय किसी ने चुटकुला सुना दिया.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2000" b="0" i="0" u="none" strike="noStrike" cap="none" normalizeH="0" baseline="0">
                          <a:ln>
                            <a:noFill/>
                          </a:ln>
                          <a:solidFill>
                            <a:srgbClr val="333333"/>
                          </a:solidFill>
                          <a:effectLst/>
                          <a:latin typeface="+mn-lt"/>
                          <a:ea typeface="+mn-ea"/>
                          <a:cs typeface="+mn-cs"/>
                        </a:rPr>
                        <a:t>आपका वजन बढ़ गया 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2000" b="0" i="0" u="none" strike="noStrike" cap="none" normalizeH="0" baseline="0" dirty="0">
                          <a:ln>
                            <a:noFill/>
                          </a:ln>
                          <a:solidFill>
                            <a:srgbClr val="333333"/>
                          </a:solidFill>
                          <a:effectLst/>
                          <a:latin typeface="+mn-lt"/>
                          <a:ea typeface="+mn-ea"/>
                          <a:cs typeface="+mn-cs"/>
                        </a:rPr>
                        <a:t>किसी नाकाबिल डॉक्टर ने मुझे कुछ बेकार दवाइयां दे दी 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2000" b="0" i="0" u="none" strike="noStrike" cap="none" normalizeH="0" baseline="0">
                          <a:ln>
                            <a:noFill/>
                          </a:ln>
                          <a:solidFill>
                            <a:srgbClr val="333333"/>
                          </a:solidFill>
                          <a:effectLst/>
                          <a:latin typeface="+mn-lt"/>
                          <a:ea typeface="+mn-ea"/>
                          <a:cs typeface="+mn-cs"/>
                        </a:rPr>
                        <a:t>दवा का कुप्रभाव हो सकता है, लेकिन यह भी संभव हैं की मेरी कम सक्रियता मेरे वजन को बढ़ा रही 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2000" b="0" i="0" u="none" strike="noStrike" cap="none" normalizeH="0" baseline="0">
                          <a:ln>
                            <a:noFill/>
                          </a:ln>
                          <a:solidFill>
                            <a:srgbClr val="333333"/>
                          </a:solidFill>
                          <a:effectLst/>
                          <a:latin typeface="+mn-lt"/>
                          <a:ea typeface="+mn-ea"/>
                          <a:cs typeface="+mn-cs"/>
                        </a:rPr>
                        <a:t>आपके गाडी का चक्का पंक्चर है.</a:t>
                      </a:r>
                      <a:endParaRPr kumimoji="0" lang="de-DE" sz="2000" b="0" i="0" u="none" strike="noStrike" cap="none" normalizeH="0" baseline="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2000" b="0" i="0" u="none" strike="noStrike" cap="none" normalizeH="0" baseline="0" dirty="0">
                          <a:ln>
                            <a:noFill/>
                          </a:ln>
                          <a:solidFill>
                            <a:srgbClr val="333333"/>
                          </a:solidFill>
                          <a:effectLst/>
                          <a:latin typeface="+mn-lt"/>
                          <a:ea typeface="+mn-ea"/>
                          <a:cs typeface="+mn-cs"/>
                        </a:rPr>
                        <a:t>कोइ मुझे परेशान करने की कोशिश कर रहा है.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hi-IN" sz="2000" b="0" i="0" u="none" strike="noStrike" cap="none" normalizeH="0" baseline="0" dirty="0">
                          <a:ln>
                            <a:noFill/>
                          </a:ln>
                          <a:solidFill>
                            <a:srgbClr val="333333"/>
                          </a:solidFill>
                          <a:effectLst/>
                          <a:latin typeface="+mn-lt"/>
                          <a:ea typeface="+mn-ea"/>
                          <a:cs typeface="+mn-cs"/>
                        </a:rPr>
                        <a:t>आप चक्के में हवा डालना भूल गए. चक्के में कील हो सकती है.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altLang="de-DE" sz="3600">
                <a:solidFill>
                  <a:srgbClr val="004992"/>
                </a:solidFill>
                <a:latin typeface="+mn-lt"/>
                <a:ea typeface="+mn-ea"/>
                <a:cs typeface="+mn-cs"/>
              </a:rPr>
              <a:t>आरोपण शैलियाँ</a:t>
            </a:r>
            <a:br>
              <a:rPr lang="hi-IN" altLang="de-DE" sz="3600">
                <a:solidFill>
                  <a:srgbClr val="004992"/>
                </a:solidFill>
                <a:latin typeface="+mn-lt"/>
                <a:ea typeface="+mn-ea"/>
                <a:cs typeface="+mn-cs"/>
              </a:rPr>
            </a:br>
            <a:r>
              <a:rPr lang="hi-IN" altLang="de-DE">
                <a:solidFill>
                  <a:srgbClr val="004992"/>
                </a:solidFill>
                <a:latin typeface="+mn-lt"/>
                <a:ea typeface="+mn-ea"/>
                <a:cs typeface="+mn-cs"/>
              </a:rPr>
              <a:t>आज के सेसन का लक्ष्य :</a:t>
            </a:r>
            <a:endParaRPr lang="en-US" altLang="de-DE">
              <a:solidFill>
                <a:srgbClr val="004992"/>
              </a:solidFill>
              <a:latin typeface="+mn-lt"/>
              <a:ea typeface="+mn-ea"/>
              <a:cs typeface="+mn-cs"/>
            </a:endParaRPr>
          </a:p>
        </p:txBody>
      </p:sp>
      <p:sp>
        <p:nvSpPr>
          <p:cNvPr id="28675" name="Text Box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hi-IN" altLang="de-DE" sz="2400" dirty="0">
                <a:solidFill>
                  <a:srgbClr val="333333"/>
                </a:solidFill>
              </a:rPr>
              <a:t>घटनाओं के संभावित कारणों पर ध्यान दें</a:t>
            </a:r>
            <a:endParaRPr lang="en-US" altLang="de-DE" sz="2400" dirty="0">
              <a:solidFill>
                <a:srgbClr val="333333"/>
              </a:solidFill>
            </a:endParaRPr>
          </a:p>
          <a:p>
            <a:pPr marL="342900" indent="-342900" eaLnBrk="1" hangingPunct="1">
              <a:buClr>
                <a:srgbClr val="333333"/>
              </a:buClr>
              <a:buFont typeface="WingDings"/>
              <a:buChar char=""/>
            </a:pPr>
            <a:r>
              <a:rPr lang="hi-IN" altLang="de-DE" sz="2400" dirty="0">
                <a:solidFill>
                  <a:srgbClr val="333333"/>
                </a:solidFill>
              </a:rPr>
              <a:t>किसी एक व्याख्या को स्वीकार कर लेने में ज़ल्दबाज़ी न करें</a:t>
            </a:r>
          </a:p>
          <a:p>
            <a:pPr marL="342900" indent="-342900" eaLnBrk="1" hangingPunct="1">
              <a:buClr>
                <a:srgbClr val="333333"/>
              </a:buClr>
              <a:buFont typeface="WingDings"/>
              <a:buChar char=""/>
            </a:pPr>
            <a:r>
              <a:rPr lang="hi-IN" altLang="de-DE" sz="2400" dirty="0">
                <a:solidFill>
                  <a:srgbClr val="333333"/>
                </a:solidFill>
              </a:rPr>
              <a:t>कुछ आरोपणों के परिणामों पर विचार-विमर्श करें</a:t>
            </a:r>
          </a:p>
          <a:p>
            <a:pPr lvl="0" defTabSz="914400" fontAlgn="base"/>
            <a:r>
              <a:rPr lang="hi-IN" altLang="de-DE" sz="2400" dirty="0">
                <a:solidFill>
                  <a:srgbClr val="004992"/>
                </a:solidFill>
              </a:rPr>
              <a:t>हमें अपने नित्य-प्रति के जीवन में जितना संभव हो उतना वास्तविक दृष्टिकोण रखना चाहिए</a:t>
            </a:r>
            <a:r>
              <a:rPr lang="en-US" altLang="de-DE" sz="2400" dirty="0">
                <a:solidFill>
                  <a:srgbClr val="004992"/>
                </a:solidFill>
              </a:rPr>
              <a:t>:</a:t>
            </a:r>
          </a:p>
          <a:p>
            <a:pPr lvl="0" defTabSz="914400" fontAlgn="base"/>
            <a:r>
              <a:rPr lang="hi-IN" altLang="de-DE" sz="2400" dirty="0">
                <a:solidFill>
                  <a:srgbClr val="004992"/>
                </a:solidFill>
              </a:rPr>
              <a:t>हमें हमेशा असफलताओं के लिए दूसरों को जिम्मेवार नहीं ठहराना चाहिए.</a:t>
            </a:r>
          </a:p>
          <a:p>
            <a:pPr lvl="0" defTabSz="914400" fontAlgn="base"/>
            <a:r>
              <a:rPr lang="hi-IN" altLang="de-DE" sz="2400" dirty="0">
                <a:solidFill>
                  <a:srgbClr val="004992"/>
                </a:solidFill>
              </a:rPr>
              <a:t>न ही हमें हमेशा चीजें ज़ब गलत हो जाएं तो स्वयं को ही जिम्मेवार मानना चाहिए.</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27</a:t>
            </a:fld>
            <a:endParaRPr lang="de-DE" dirty="0">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दूकानदार खरीदारी के सारे पैसे लौटा देता है</a:t>
            </a:r>
            <a:endParaRPr lang="de-DE" altLang="de-DE" sz="3600">
              <a:latin typeface="+mn-lt"/>
              <a:ea typeface="+mn-ea"/>
              <a:cs typeface="+mn-cs"/>
            </a:endParaRPr>
          </a:p>
        </p:txBody>
      </p:sp>
      <p:sp>
        <p:nvSpPr>
          <p:cNvPr id="29699" name="Rectangle 3"/>
          <p:cNvSpPr>
            <a:spLocks noGrp="1" noChangeArrowheads="1"/>
          </p:cNvSpPr>
          <p:nvPr>
            <p:ph idx="1"/>
          </p:nvPr>
        </p:nvSpPr>
        <p:spPr/>
        <p:txBody>
          <a:bodyPr>
            <a:noAutofit/>
          </a:bodyPr>
          <a:lstStyle/>
          <a:p>
            <a:pPr eaLnBrk="1" hangingPunct="1"/>
            <a:r>
              <a:rPr lang="hi-IN" altLang="de-DE" sz="2400" dirty="0">
                <a:solidFill>
                  <a:srgbClr val="333333"/>
                </a:solidFill>
              </a:rPr>
              <a:t>दूकानदार खरीदारी के सारे पैसे क्यों लौटा </a:t>
            </a:r>
            <a:r>
              <a:rPr lang="hi-IN" altLang="de-DE" sz="2400">
                <a:solidFill>
                  <a:srgbClr val="333333"/>
                </a:solidFill>
              </a:rPr>
              <a:t>देता है</a:t>
            </a:r>
          </a:p>
          <a:p>
            <a:pPr lvl="0" defTabSz="914400" fontAlgn="base"/>
            <a:r>
              <a:rPr lang="hi-IN" altLang="de-DE" sz="2400" dirty="0">
                <a:solidFill>
                  <a:srgbClr val="333333"/>
                </a:solidFill>
              </a:rPr>
              <a:t>इस घटना का मुख्य कारण क्या हो सकता है</a:t>
            </a:r>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28</a:t>
            </a:fld>
            <a:endParaRPr lang="de-DE" dirty="0">
              <a:latin typeface="+mn-lt"/>
              <a:cs typeface="+mn-cs"/>
            </a:endParaRPr>
          </a:p>
        </p:txBody>
      </p:sp>
      <p:pic>
        <p:nvPicPr>
          <p:cNvPr id="10" name="Picture 17" descr="Ethnocentrics - flickr - Beijing-Trading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275" y="4663440"/>
            <a:ext cx="3649900"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hi-IN" altLang="de-DE" sz="2400" dirty="0">
                <a:solidFill>
                  <a:srgbClr val="004992"/>
                </a:solidFill>
                <a:latin typeface="+mn-lt"/>
                <a:cs typeface="+mn-cs"/>
              </a:rPr>
              <a:t>आप?</a:t>
            </a:r>
          </a:p>
          <a:p>
            <a:pPr eaLnBrk="1" hangingPunct="1">
              <a:lnSpc>
                <a:spcPct val="105000"/>
              </a:lnSpc>
              <a:spcBef>
                <a:spcPts val="1999"/>
              </a:spcBef>
              <a:spcAft>
                <a:spcPts val="0"/>
              </a:spcAft>
              <a:buClrTx/>
              <a:buNone/>
            </a:pPr>
            <a:r>
              <a:rPr lang="hi-IN" altLang="de-DE" sz="2400" dirty="0">
                <a:solidFill>
                  <a:srgbClr val="004992"/>
                </a:solidFill>
                <a:latin typeface="+mn-lt"/>
                <a:cs typeface="+mn-cs"/>
              </a:rPr>
              <a:t>कोई दूसरा व्यक्ति या दुसरे लोग?</a:t>
            </a:r>
          </a:p>
          <a:p>
            <a:pPr eaLnBrk="1" hangingPunct="1">
              <a:lnSpc>
                <a:spcPct val="105000"/>
              </a:lnSpc>
              <a:spcBef>
                <a:spcPts val="1999"/>
              </a:spcBef>
              <a:spcAft>
                <a:spcPts val="0"/>
              </a:spcAft>
              <a:buClrTx/>
              <a:buNone/>
            </a:pPr>
            <a:r>
              <a:rPr lang="hi-IN" altLang="de-DE" sz="2400" dirty="0">
                <a:solidFill>
                  <a:srgbClr val="004992"/>
                </a:solidFill>
                <a:latin typeface="+mn-lt"/>
                <a:cs typeface="+mn-cs"/>
              </a:rPr>
              <a:t>संयोग या परिस्थितियां?</a:t>
            </a:r>
            <a:endParaRPr lang="fr-CH" altLang="de-DE" sz="2400" dirty="0">
              <a:solidFill>
                <a:srgbClr val="004992"/>
              </a:solidFill>
              <a:latin typeface="+mn-lt"/>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1026"/>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altLang="de-DE" sz="3600">
                <a:latin typeface="+mn-lt"/>
                <a:ea typeface="+mn-ea"/>
                <a:cs typeface="+mn-cs"/>
              </a:rPr>
              <a:t>आप जब एक कमरे में जाते हैं तो सारे लोग बात करना बंद कर देते हैं.</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i-IN" altLang="de-DE" sz="2400">
                <a:solidFill>
                  <a:srgbClr val="333333"/>
                </a:solidFill>
              </a:rPr>
              <a:t>ऐसा क्या हुआ होगा की आपके</a:t>
            </a:r>
            <a:r>
              <a:rPr lang="en-US" altLang="de-DE" sz="2400" dirty="0">
                <a:solidFill>
                  <a:srgbClr val="333333"/>
                </a:solidFill>
              </a:rPr>
              <a:t> </a:t>
            </a:r>
            <a:r>
              <a:rPr lang="hi-IN" altLang="de-DE" sz="2400" dirty="0">
                <a:solidFill>
                  <a:srgbClr val="333333"/>
                </a:solidFill>
              </a:rPr>
              <a:t>कमरे में प्रवेश करने पर लोगों ने बात करना बंद कर दिया</a:t>
            </a:r>
            <a:r>
              <a:rPr lang="en-US" altLang="de-DE" sz="2400" dirty="0">
                <a:solidFill>
                  <a:srgbClr val="333333"/>
                </a:solidFill>
              </a:rPr>
              <a:t>?</a:t>
            </a:r>
          </a:p>
          <a:p>
            <a:pPr lvl="0" defTabSz="914400" fontAlgn="base"/>
            <a:r>
              <a:rPr lang="hi-IN" altLang="de-DE" sz="2400" dirty="0">
                <a:solidFill>
                  <a:srgbClr val="333333"/>
                </a:solidFill>
              </a:rPr>
              <a:t>इस घटना का मुख्य कारण क्या हो सकता है</a:t>
            </a:r>
            <a:r>
              <a:rPr lang="en-US"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29</a:t>
            </a:fld>
            <a:endParaRPr lang="de-DE" dirty="0">
              <a:latin typeface="+mn-lt"/>
              <a:cs typeface="+mn-cs"/>
            </a:endParaRPr>
          </a:p>
        </p:txBody>
      </p:sp>
      <p:pic>
        <p:nvPicPr>
          <p:cNvPr id="10" name="Picture 8" descr="The quiet room - 1 of 3-Brett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hi-IN" altLang="de-DE" sz="2400" dirty="0">
                <a:solidFill>
                  <a:srgbClr val="004992"/>
                </a:solidFill>
                <a:latin typeface="+mn-lt"/>
                <a:cs typeface="+mn-cs"/>
              </a:rPr>
              <a:t>आप?</a:t>
            </a:r>
          </a:p>
          <a:p>
            <a:pPr eaLnBrk="1" hangingPunct="1">
              <a:lnSpc>
                <a:spcPct val="105000"/>
              </a:lnSpc>
              <a:spcBef>
                <a:spcPts val="1999"/>
              </a:spcBef>
              <a:spcAft>
                <a:spcPts val="0"/>
              </a:spcAft>
              <a:buClrTx/>
              <a:buNone/>
            </a:pPr>
            <a:r>
              <a:rPr lang="hi-IN" altLang="de-DE" sz="2400" dirty="0">
                <a:solidFill>
                  <a:srgbClr val="004992"/>
                </a:solidFill>
                <a:latin typeface="+mn-lt"/>
                <a:cs typeface="+mn-cs"/>
              </a:rPr>
              <a:t>कोई दूसरा व्यक्ति या दुसरे लोग?</a:t>
            </a:r>
          </a:p>
          <a:p>
            <a:pPr eaLnBrk="1" hangingPunct="1">
              <a:lnSpc>
                <a:spcPct val="105000"/>
              </a:lnSpc>
              <a:spcBef>
                <a:spcPts val="1999"/>
              </a:spcBef>
              <a:spcAft>
                <a:spcPts val="0"/>
              </a:spcAft>
              <a:buClrTx/>
              <a:buNone/>
            </a:pPr>
            <a:r>
              <a:rPr lang="hi-IN" altLang="de-DE" sz="2400" dirty="0">
                <a:solidFill>
                  <a:srgbClr val="004992"/>
                </a:solidFill>
                <a:latin typeface="+mn-lt"/>
                <a:cs typeface="+mn-cs"/>
              </a:rPr>
              <a:t>संयोग या परिस्थितियां?</a:t>
            </a:r>
            <a:endParaRPr lang="fr-CH" altLang="de-DE" sz="2400" dirty="0">
              <a:solidFill>
                <a:srgbClr val="004992"/>
              </a:solidFill>
              <a:latin typeface="+mn-lt"/>
              <a:cs typeface="+mn-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lvl="0" defTabSz="914400" fontAlgn="base"/>
            <a:r>
              <a:rPr lang="hi-IN" altLang="de-DE" sz="3600" dirty="0">
                <a:latin typeface="+mn-lt"/>
                <a:ea typeface="+mn-ea"/>
                <a:cs typeface="+mn-cs"/>
              </a:rPr>
              <a:t>कोई कहता है की आप अच्छे नहीं लगते हैं.</a:t>
            </a:r>
            <a:endParaRPr lang="de-DE" altLang="de-DE" sz="3600" dirty="0">
              <a:latin typeface="+mn-lt"/>
              <a:ea typeface="+mn-ea"/>
              <a:cs typeface="+mn-cs"/>
            </a:endParaRPr>
          </a:p>
        </p:txBody>
      </p:sp>
      <p:sp>
        <p:nvSpPr>
          <p:cNvPr id="31747" name="Rectangle 1027"/>
          <p:cNvSpPr>
            <a:spLocks noGrp="1" noChangeArrowheads="1"/>
          </p:cNvSpPr>
          <p:nvPr>
            <p:ph idx="1"/>
          </p:nvPr>
        </p:nvSpPr>
        <p:spPr>
          <a:noFill/>
        </p:spPr>
        <p:txBody>
          <a:bodyPr>
            <a:noAutofit/>
          </a:bodyPr>
          <a:lstStyle/>
          <a:p>
            <a:pPr eaLnBrk="1" hangingPunct="1"/>
            <a:r>
              <a:rPr lang="hi-IN" altLang="de-DE" sz="2400" dirty="0">
                <a:solidFill>
                  <a:srgbClr val="333333"/>
                </a:solidFill>
              </a:rPr>
              <a:t>उस व्यक्ति ने ऐसा क्यों कहा</a:t>
            </a:r>
            <a:r>
              <a:rPr lang="en-US" altLang="de-DE" sz="2400" dirty="0">
                <a:solidFill>
                  <a:srgbClr val="333333"/>
                </a:solidFill>
              </a:rPr>
              <a:t>?</a:t>
            </a:r>
          </a:p>
          <a:p>
            <a:r>
              <a:rPr lang="hi-IN" altLang="de-DE" sz="2400" dirty="0">
                <a:solidFill>
                  <a:srgbClr val="333333"/>
                </a:solidFill>
              </a:rPr>
              <a:t>इस घटना का मुख्य कारण क्या हो सकता है</a:t>
            </a:r>
            <a:r>
              <a:rPr lang="en-US" altLang="de-DE" sz="2400" dirty="0">
                <a:solidFill>
                  <a:srgbClr val="333333"/>
                </a:solidFill>
              </a:rPr>
              <a:t>?</a:t>
            </a:r>
            <a:endParaRPr lang="en-US" sz="2400" dirty="0"/>
          </a:p>
          <a:p>
            <a:pPr eaLnBrk="1" hangingPunct="1"/>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30</a:t>
            </a:fld>
            <a:endParaRPr lang="de-DE" dirty="0">
              <a:latin typeface="+mn-lt"/>
              <a:cs typeface="+mn-cs"/>
            </a:endParaRPr>
          </a:p>
        </p:txBody>
      </p:sp>
      <p:pic>
        <p:nvPicPr>
          <p:cNvPr id="10" name="Picture 14" descr="Lipstick - troeth - flickr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427320"/>
            <a:ext cx="3650084" cy="243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hi-IN" altLang="de-DE" sz="2400" dirty="0">
                <a:solidFill>
                  <a:srgbClr val="004992"/>
                </a:solidFill>
                <a:latin typeface="+mn-lt"/>
                <a:cs typeface="+mn-cs"/>
              </a:rPr>
              <a:t>आप?</a:t>
            </a:r>
          </a:p>
          <a:p>
            <a:pPr eaLnBrk="1" hangingPunct="1">
              <a:lnSpc>
                <a:spcPct val="105000"/>
              </a:lnSpc>
              <a:spcBef>
                <a:spcPts val="1999"/>
              </a:spcBef>
              <a:spcAft>
                <a:spcPts val="0"/>
              </a:spcAft>
              <a:buClrTx/>
              <a:buNone/>
            </a:pPr>
            <a:r>
              <a:rPr lang="hi-IN" altLang="de-DE" sz="2400" dirty="0">
                <a:solidFill>
                  <a:srgbClr val="004992"/>
                </a:solidFill>
                <a:latin typeface="+mn-lt"/>
                <a:cs typeface="+mn-cs"/>
              </a:rPr>
              <a:t>कोई दूसरा व्यक्ति या दुसरे लोग?</a:t>
            </a:r>
          </a:p>
          <a:p>
            <a:pPr eaLnBrk="1" hangingPunct="1">
              <a:lnSpc>
                <a:spcPct val="105000"/>
              </a:lnSpc>
              <a:spcBef>
                <a:spcPts val="1999"/>
              </a:spcBef>
              <a:spcAft>
                <a:spcPts val="0"/>
              </a:spcAft>
              <a:buClrTx/>
              <a:buNone/>
            </a:pPr>
            <a:r>
              <a:rPr lang="hi-IN" altLang="de-DE" sz="2400" dirty="0">
                <a:solidFill>
                  <a:srgbClr val="004992"/>
                </a:solidFill>
                <a:latin typeface="+mn-lt"/>
                <a:cs typeface="+mn-cs"/>
              </a:rPr>
              <a:t>संयोग या परिस्थितियां?</a:t>
            </a:r>
            <a:endParaRPr lang="fr-CH" altLang="de-DE" sz="2400" dirty="0">
              <a:solidFill>
                <a:srgbClr val="004992"/>
              </a:solidFill>
              <a:latin typeface="+mn-lt"/>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dirty="0">
                <a:latin typeface="+mn-lt"/>
                <a:ea typeface="+mn-ea"/>
                <a:cs typeface="+mn-cs"/>
              </a:rPr>
              <a:t>आप परीक्षा में फेल हो जाते हैं</a:t>
            </a:r>
            <a:endParaRPr lang="de-DE" alt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i-IN" altLang="de-DE" sz="2400" dirty="0">
                <a:solidFill>
                  <a:srgbClr val="333333"/>
                </a:solidFill>
              </a:rPr>
              <a:t>आप परीक्षा में फेल क्यों हुए</a:t>
            </a:r>
            <a:r>
              <a:rPr lang="en-US" altLang="de-DE" sz="2400" dirty="0">
                <a:solidFill>
                  <a:srgbClr val="333333"/>
                </a:solidFill>
              </a:rPr>
              <a:t>?</a:t>
            </a:r>
          </a:p>
          <a:p>
            <a:pPr lvl="0" defTabSz="914400" fontAlgn="base"/>
            <a:r>
              <a:rPr lang="hi-IN" altLang="de-DE" sz="2400" dirty="0">
                <a:solidFill>
                  <a:srgbClr val="333333"/>
                </a:solidFill>
              </a:rPr>
              <a:t>इस घटना का मुख्य कारण क्या हो सकता है</a:t>
            </a:r>
            <a:r>
              <a:rPr lang="en-US"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31</a:t>
            </a:fld>
            <a:endParaRPr lang="de-DE" dirty="0">
              <a:latin typeface="+mn-lt"/>
              <a:cs typeface="+mn-cs"/>
            </a:endParaRPr>
          </a:p>
        </p:txBody>
      </p:sp>
      <p:pic>
        <p:nvPicPr>
          <p:cNvPr id="10" name="Picture 20" descr="avdgaag - flickr - Markin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120437"/>
            <a:ext cx="3650084" cy="273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hi-IN" altLang="de-DE" sz="2400" dirty="0">
                <a:solidFill>
                  <a:srgbClr val="004992"/>
                </a:solidFill>
                <a:latin typeface="+mn-lt"/>
                <a:cs typeface="+mn-cs"/>
              </a:rPr>
              <a:t>आप?</a:t>
            </a:r>
          </a:p>
          <a:p>
            <a:pPr eaLnBrk="1" hangingPunct="1">
              <a:lnSpc>
                <a:spcPct val="105000"/>
              </a:lnSpc>
              <a:spcBef>
                <a:spcPts val="1999"/>
              </a:spcBef>
              <a:spcAft>
                <a:spcPts val="0"/>
              </a:spcAft>
              <a:buClrTx/>
              <a:buNone/>
            </a:pPr>
            <a:r>
              <a:rPr lang="hi-IN" altLang="de-DE" sz="2400" dirty="0">
                <a:solidFill>
                  <a:srgbClr val="004992"/>
                </a:solidFill>
                <a:latin typeface="+mn-lt"/>
                <a:cs typeface="+mn-cs"/>
              </a:rPr>
              <a:t>कोई दूसरा व्यक्ति या दुसरे लोग?</a:t>
            </a:r>
          </a:p>
          <a:p>
            <a:pPr eaLnBrk="1" hangingPunct="1">
              <a:lnSpc>
                <a:spcPct val="105000"/>
              </a:lnSpc>
              <a:spcBef>
                <a:spcPts val="1999"/>
              </a:spcBef>
              <a:spcAft>
                <a:spcPts val="0"/>
              </a:spcAft>
              <a:buClrTx/>
              <a:buNone/>
            </a:pPr>
            <a:r>
              <a:rPr lang="hi-IN" altLang="de-DE" sz="2400" dirty="0">
                <a:solidFill>
                  <a:srgbClr val="004992"/>
                </a:solidFill>
                <a:latin typeface="+mn-lt"/>
                <a:cs typeface="+mn-cs"/>
              </a:rPr>
              <a:t>संयोग या परिस्थितियां?</a:t>
            </a:r>
            <a:endParaRPr lang="fr-CH" altLang="de-DE" sz="2400" dirty="0">
              <a:solidFill>
                <a:srgbClr val="004992"/>
              </a:solidFill>
              <a:latin typeface="+mn-lt"/>
              <a:cs typeface="+mn-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आप स्वयँ कोई उदाहरण दें!</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hi-IN" altLang="de-DE" sz="2400" kern="0">
                <a:solidFill>
                  <a:srgbClr val="333333"/>
                </a:solidFill>
              </a:rPr>
              <a:t>किन कारणों से यह परिस्थिति पैदा हुई होगी?</a:t>
            </a:r>
            <a:endParaRPr lang="en-US" sz="2400" dirty="0"/>
          </a:p>
        </p:txBody>
      </p:sp>
      <p:sp>
        <p:nvSpPr>
          <p:cNvPr id="3" name="Footer Placeholder 2"/>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32</a:t>
            </a:fld>
            <a:endParaRPr lang="de-DE" dirty="0">
              <a:latin typeface="+mn-lt"/>
              <a:cs typeface="+mn-cs"/>
            </a:endParaRPr>
          </a:p>
        </p:txBody>
      </p:sp>
      <p:pic>
        <p:nvPicPr>
          <p:cNvPr id="11"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hi-IN" altLang="de-DE" sz="2400" dirty="0">
                <a:solidFill>
                  <a:srgbClr val="004992"/>
                </a:solidFill>
                <a:latin typeface="+mn-lt"/>
                <a:cs typeface="+mn-cs"/>
              </a:rPr>
              <a:t>आप?</a:t>
            </a:r>
          </a:p>
          <a:p>
            <a:pPr eaLnBrk="1" hangingPunct="1">
              <a:lnSpc>
                <a:spcPct val="105000"/>
              </a:lnSpc>
              <a:spcBef>
                <a:spcPts val="1999"/>
              </a:spcBef>
              <a:spcAft>
                <a:spcPts val="0"/>
              </a:spcAft>
              <a:buClrTx/>
              <a:buNone/>
            </a:pPr>
            <a:r>
              <a:rPr lang="hi-IN" altLang="de-DE" sz="2400" dirty="0">
                <a:solidFill>
                  <a:srgbClr val="004992"/>
                </a:solidFill>
                <a:latin typeface="+mn-lt"/>
                <a:cs typeface="+mn-cs"/>
              </a:rPr>
              <a:t>कोई दूसरा व्यक्ति या दुसरे लोग?</a:t>
            </a:r>
          </a:p>
          <a:p>
            <a:pPr eaLnBrk="1" hangingPunct="1">
              <a:lnSpc>
                <a:spcPct val="105000"/>
              </a:lnSpc>
              <a:spcBef>
                <a:spcPts val="1999"/>
              </a:spcBef>
              <a:spcAft>
                <a:spcPts val="0"/>
              </a:spcAft>
              <a:buClrTx/>
              <a:buNone/>
            </a:pPr>
            <a:r>
              <a:rPr lang="hi-IN" altLang="de-DE" sz="2400" dirty="0">
                <a:solidFill>
                  <a:srgbClr val="004992"/>
                </a:solidFill>
                <a:latin typeface="+mn-lt"/>
                <a:cs typeface="+mn-cs"/>
              </a:rPr>
              <a:t>संयोग या परिस्थितियां?</a:t>
            </a:r>
            <a:endParaRPr lang="fr-CH" altLang="de-DE" sz="2400" dirty="0">
              <a:solidFill>
                <a:srgbClr val="004992"/>
              </a:solidFill>
              <a:latin typeface="+mn-lt"/>
              <a:cs typeface="+mn-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10"/>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altLang="de-DE" sz="3600">
                <a:latin typeface="+mn-lt"/>
                <a:ea typeface="+mn-ea"/>
                <a:cs typeface="+mn-cs"/>
              </a:rPr>
              <a:t>“अन्दर </a:t>
            </a:r>
            <a:r>
              <a:rPr lang="hi-IN" altLang="de-DE" sz="3600" dirty="0">
                <a:latin typeface="+mn-lt"/>
                <a:ea typeface="+mn-ea"/>
                <a:cs typeface="+mn-cs"/>
              </a:rPr>
              <a:t>की एक आवाज़ बोलती है आप किसी काम के</a:t>
            </a:r>
            <a:br>
              <a:rPr lang="hi-IN" altLang="de-DE" sz="3600" dirty="0">
                <a:latin typeface="+mn-lt"/>
                <a:ea typeface="+mn-ea"/>
                <a:cs typeface="+mn-cs"/>
              </a:rPr>
            </a:br>
            <a:r>
              <a:rPr lang="hi-IN" altLang="de-DE" sz="3600" dirty="0">
                <a:latin typeface="+mn-lt"/>
                <a:ea typeface="+mn-ea"/>
                <a:cs typeface="+mn-cs"/>
              </a:rPr>
              <a:t>नहीं </a:t>
            </a:r>
            <a:r>
              <a:rPr lang="hi-IN" altLang="de-DE" sz="3600">
                <a:latin typeface="+mn-lt"/>
                <a:ea typeface="+mn-ea"/>
                <a:cs typeface="+mn-cs"/>
              </a:rPr>
              <a:t>हैं.”</a:t>
            </a:r>
            <a:endParaRPr lang="en-US" altLang="de-DE" sz="3600" dirty="0">
              <a:latin typeface="+mn-lt"/>
              <a:ea typeface="+mn-ea"/>
              <a:cs typeface="+mn-cs"/>
            </a:endParaRPr>
          </a:p>
        </p:txBody>
      </p:sp>
      <p:sp>
        <p:nvSpPr>
          <p:cNvPr id="34818" name="Rectangle 2"/>
          <p:cNvSpPr>
            <a:spLocks noGrp="1" noChangeArrowheads="1"/>
          </p:cNvSpPr>
          <p:nvPr>
            <p:ph idx="1"/>
          </p:nvPr>
        </p:nvSpPr>
        <p:spPr/>
        <p:txBody>
          <a:bodyPr>
            <a:noAutofit/>
          </a:bodyPr>
          <a:lstStyle/>
          <a:p>
            <a:pPr eaLnBrk="1" hangingPunct="1"/>
            <a:r>
              <a:rPr lang="hi-IN" altLang="de-DE" sz="2400" dirty="0">
                <a:solidFill>
                  <a:srgbClr val="004992"/>
                </a:solidFill>
              </a:rPr>
              <a:t>कारण</a:t>
            </a:r>
            <a:r>
              <a:rPr lang="en-US" altLang="de-DE" sz="2400" dirty="0">
                <a:solidFill>
                  <a:srgbClr val="004992"/>
                </a:solidFill>
              </a:rPr>
              <a:t>…</a:t>
            </a:r>
          </a:p>
          <a:p>
            <a:pPr lvl="0" defTabSz="914400" fontAlgn="base"/>
            <a:r>
              <a:rPr lang="hi-IN" altLang="de-DE" sz="2400" dirty="0">
                <a:solidFill>
                  <a:srgbClr val="333333"/>
                </a:solidFill>
              </a:rPr>
              <a:t>आप?</a:t>
            </a:r>
          </a:p>
          <a:p>
            <a:pPr lvl="0" defTabSz="914400" fontAlgn="base"/>
            <a:r>
              <a:rPr lang="hi-IN" altLang="de-DE" sz="2400" dirty="0">
                <a:solidFill>
                  <a:srgbClr val="333333"/>
                </a:solidFill>
              </a:rPr>
              <a:t>कोई दूसरा व्यक्ति या दुसरे लोग?</a:t>
            </a:r>
          </a:p>
          <a:p>
            <a:pPr lvl="0" defTabSz="914400" fontAlgn="base"/>
            <a:r>
              <a:rPr lang="hi-IN" altLang="de-DE" sz="2400" dirty="0">
                <a:solidFill>
                  <a:srgbClr val="333333"/>
                </a:solidFill>
              </a:rPr>
              <a:t>संयोग या परिस्थितियां?</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33</a:t>
            </a:fld>
            <a:endParaRPr lang="de-DE" dirty="0">
              <a:latin typeface="+mn-lt"/>
              <a:cs typeface="+mn-cs"/>
            </a:endParaRPr>
          </a:p>
        </p:txBody>
      </p:sp>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103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altLang="de-DE" sz="3600">
                <a:latin typeface="+mn-lt"/>
                <a:ea typeface="+mn-ea"/>
                <a:cs typeface="+mn-cs"/>
              </a:rPr>
              <a:t>“अन्दर </a:t>
            </a:r>
            <a:r>
              <a:rPr lang="hi-IN" altLang="de-DE" sz="3600" dirty="0">
                <a:latin typeface="+mn-lt"/>
                <a:ea typeface="+mn-ea"/>
                <a:cs typeface="+mn-cs"/>
              </a:rPr>
              <a:t>की एक आवाज़ बोलती है आप किसी काम के</a:t>
            </a:r>
            <a:br>
              <a:rPr lang="en-US" altLang="de-DE" sz="3600" dirty="0">
                <a:latin typeface="+mn-lt"/>
                <a:ea typeface="+mn-ea"/>
                <a:cs typeface="+mn-cs"/>
              </a:rPr>
            </a:br>
            <a:r>
              <a:rPr lang="hi-IN" altLang="de-DE" sz="3600" dirty="0">
                <a:latin typeface="+mn-lt"/>
                <a:ea typeface="+mn-ea"/>
                <a:cs typeface="+mn-cs"/>
              </a:rPr>
              <a:t>नहीं </a:t>
            </a:r>
            <a:r>
              <a:rPr lang="hi-IN" altLang="de-DE" sz="3600">
                <a:latin typeface="+mn-lt"/>
                <a:ea typeface="+mn-ea"/>
                <a:cs typeface="+mn-cs"/>
              </a:rPr>
              <a:t>हैं.”</a:t>
            </a:r>
            <a:endParaRPr lang="en-US" altLang="de-DE" sz="3600" dirty="0">
              <a:latin typeface="+mn-lt"/>
              <a:ea typeface="+mn-ea"/>
              <a:cs typeface="+mn-cs"/>
            </a:endParaRPr>
          </a:p>
        </p:txBody>
      </p:sp>
      <p:sp>
        <p:nvSpPr>
          <p:cNvPr id="2" name="Content Placeholder 1"/>
          <p:cNvSpPr>
            <a:spLocks noGrp="1"/>
          </p:cNvSpPr>
          <p:nvPr>
            <p:ph idx="1"/>
          </p:nvPr>
        </p:nvSpPr>
        <p:spPr/>
        <p:txBody>
          <a:bodyPr/>
          <a:lstStyle/>
          <a:p>
            <a:pPr lvl="0" defTabSz="914400">
              <a:lnSpc>
                <a:spcPct val="100000"/>
              </a:lnSpc>
              <a:spcBef>
                <a:spcPts val="1200"/>
              </a:spcBef>
            </a:pPr>
            <a:r>
              <a:rPr lang="hi-IN" altLang="de-DE" b="1" dirty="0">
                <a:solidFill>
                  <a:srgbClr val="004992"/>
                </a:solidFill>
              </a:rPr>
              <a:t>कारण</a:t>
            </a:r>
            <a:endParaRPr lang="en-US" altLang="de-DE" b="1" dirty="0">
              <a:solidFill>
                <a:srgbClr val="004992"/>
              </a:solidFill>
            </a:endParaRPr>
          </a:p>
          <a:p>
            <a:pPr lvl="0" defTabSz="914400"/>
            <a:r>
              <a:rPr lang="en-US" altLang="de-DE" b="1" dirty="0">
                <a:solidFill>
                  <a:srgbClr val="004992"/>
                </a:solidFill>
              </a:rPr>
              <a:t>…. </a:t>
            </a:r>
            <a:r>
              <a:rPr lang="hi-IN" altLang="de-DE" b="1" dirty="0">
                <a:solidFill>
                  <a:srgbClr val="004992"/>
                </a:solidFill>
              </a:rPr>
              <a:t>आप</a:t>
            </a:r>
            <a:r>
              <a:rPr lang="en-US" altLang="de-DE" b="1" dirty="0">
                <a:solidFill>
                  <a:srgbClr val="004992"/>
                </a:solidFill>
              </a:rPr>
              <a:t>:</a:t>
            </a:r>
          </a:p>
          <a:p>
            <a:pPr marL="285750" lvl="0" indent="-285750" defTabSz="914400">
              <a:lnSpc>
                <a:spcPct val="100000"/>
              </a:lnSpc>
              <a:spcBef>
                <a:spcPts val="0"/>
              </a:spcBef>
              <a:buClr>
                <a:srgbClr val="333333"/>
              </a:buClr>
              <a:buFont typeface="WingDings"/>
              <a:buChar char=""/>
            </a:pPr>
            <a:r>
              <a:rPr lang="hi-IN" altLang="de-DE">
                <a:solidFill>
                  <a:srgbClr val="333333"/>
                </a:solidFill>
              </a:rPr>
              <a:t>“दुर्भाग्यवश</a:t>
            </a:r>
            <a:r>
              <a:rPr lang="en-US" altLang="de-DE" dirty="0">
                <a:solidFill>
                  <a:srgbClr val="333333"/>
                </a:solidFill>
              </a:rPr>
              <a:t>, </a:t>
            </a:r>
            <a:r>
              <a:rPr lang="hi-IN" altLang="de-DE" dirty="0">
                <a:solidFill>
                  <a:srgbClr val="333333"/>
                </a:solidFill>
              </a:rPr>
              <a:t>मैं हमेशा अपने आप को कोसता रहता हूँ. यह किसी प्रकार का छुपा हुआ स्व-घृणा </a:t>
            </a:r>
            <a:r>
              <a:rPr lang="hi-IN" altLang="de-DE">
                <a:solidFill>
                  <a:srgbClr val="333333"/>
                </a:solidFill>
              </a:rPr>
              <a:t>है.”</a:t>
            </a:r>
            <a:endParaRPr lang="en-US" altLang="de-DE" dirty="0">
              <a:solidFill>
                <a:srgbClr val="333333"/>
              </a:solidFill>
            </a:endParaRPr>
          </a:p>
          <a:p>
            <a:pPr marL="285750" lvl="0" indent="-285750" defTabSz="914400">
              <a:lnSpc>
                <a:spcPct val="100000"/>
              </a:lnSpc>
              <a:spcBef>
                <a:spcPts val="0"/>
              </a:spcBef>
              <a:buClr>
                <a:srgbClr val="333333"/>
              </a:buClr>
              <a:buFont typeface="WingDings"/>
              <a:buChar char=""/>
            </a:pPr>
            <a:r>
              <a:rPr lang="hi-IN" altLang="de-DE">
                <a:solidFill>
                  <a:srgbClr val="333333"/>
                </a:solidFill>
              </a:rPr>
              <a:t>“मैं </a:t>
            </a:r>
            <a:r>
              <a:rPr lang="hi-IN" altLang="de-DE" dirty="0">
                <a:solidFill>
                  <a:srgbClr val="333333"/>
                </a:solidFill>
              </a:rPr>
              <a:t>मानसिक संतुलन खोता जा रहा </a:t>
            </a:r>
            <a:r>
              <a:rPr lang="hi-IN" altLang="de-DE">
                <a:solidFill>
                  <a:srgbClr val="333333"/>
                </a:solidFill>
              </a:rPr>
              <a:t>हूँ.”</a:t>
            </a:r>
            <a:endParaRPr lang="en-US" altLang="de-DE" dirty="0">
              <a:solidFill>
                <a:srgbClr val="333333"/>
              </a:solidFill>
            </a:endParaRPr>
          </a:p>
          <a:p>
            <a:pPr marL="285750" lvl="0" indent="-285750" defTabSz="914400">
              <a:lnSpc>
                <a:spcPct val="100000"/>
              </a:lnSpc>
              <a:spcBef>
                <a:spcPts val="0"/>
              </a:spcBef>
              <a:buClr>
                <a:srgbClr val="333333"/>
              </a:buClr>
              <a:buFont typeface="WingDings"/>
              <a:buChar char=""/>
            </a:pPr>
            <a:r>
              <a:rPr lang="hi-IN" altLang="de-DE">
                <a:solidFill>
                  <a:srgbClr val="333333"/>
                </a:solidFill>
              </a:rPr>
              <a:t>“मुझे </a:t>
            </a:r>
            <a:r>
              <a:rPr lang="hi-IN" altLang="de-DE" dirty="0">
                <a:solidFill>
                  <a:srgbClr val="333333"/>
                </a:solidFill>
              </a:rPr>
              <a:t>ऐसा लगता है जैसे की कोई और सोंच रहा है. लेकिन मैं जानता हूँ की वे मेरे विचार </a:t>
            </a:r>
            <a:r>
              <a:rPr lang="hi-IN" altLang="de-DE">
                <a:solidFill>
                  <a:srgbClr val="333333"/>
                </a:solidFill>
              </a:rPr>
              <a:t>हैं.”</a:t>
            </a:r>
            <a:endParaRPr lang="de-DE" altLang="de-DE" dirty="0">
              <a:solidFill>
                <a:srgbClr val="333333"/>
              </a:solidFill>
            </a:endParaRPr>
          </a:p>
          <a:p>
            <a:pPr lvl="0" defTabSz="914400">
              <a:buClr>
                <a:srgbClr val="333333"/>
              </a:buClr>
            </a:pPr>
            <a:r>
              <a:rPr lang="en-US" altLang="de-DE" b="1" dirty="0">
                <a:solidFill>
                  <a:srgbClr val="004992"/>
                </a:solidFill>
              </a:rPr>
              <a:t>…. </a:t>
            </a:r>
            <a:r>
              <a:rPr lang="hi-IN" altLang="de-DE" b="1" dirty="0">
                <a:solidFill>
                  <a:srgbClr val="004992"/>
                </a:solidFill>
              </a:rPr>
              <a:t>कोई दूसरा व्यक्ति या दुसरे लोग</a:t>
            </a:r>
            <a:r>
              <a:rPr lang="en-US" altLang="de-DE" b="1" dirty="0">
                <a:solidFill>
                  <a:srgbClr val="004992"/>
                </a:solidFill>
              </a:rPr>
              <a:t>?</a:t>
            </a:r>
          </a:p>
          <a:p>
            <a:pPr marL="285750" lvl="0" indent="-285750" defTabSz="914400">
              <a:lnSpc>
                <a:spcPct val="100000"/>
              </a:lnSpc>
              <a:spcBef>
                <a:spcPts val="0"/>
              </a:spcBef>
              <a:buClr>
                <a:srgbClr val="333333"/>
              </a:buClr>
              <a:buFont typeface="WingDings"/>
              <a:buChar char=""/>
            </a:pPr>
            <a:r>
              <a:rPr lang="hi-IN" altLang="de-DE">
                <a:solidFill>
                  <a:srgbClr val="333333"/>
                </a:solidFill>
              </a:rPr>
              <a:t>“मेरे </a:t>
            </a:r>
            <a:r>
              <a:rPr lang="hi-IN" altLang="de-DE" dirty="0">
                <a:solidFill>
                  <a:srgbClr val="333333"/>
                </a:solidFill>
              </a:rPr>
              <a:t>मस्तिष्क में कुछ लगा दिया गया </a:t>
            </a:r>
            <a:r>
              <a:rPr lang="hi-IN" altLang="de-DE">
                <a:solidFill>
                  <a:srgbClr val="333333"/>
                </a:solidFill>
              </a:rPr>
              <a:t>है.”</a:t>
            </a:r>
            <a:endParaRPr lang="en-US" altLang="de-DE" dirty="0">
              <a:solidFill>
                <a:srgbClr val="333333"/>
              </a:solidFill>
            </a:endParaRPr>
          </a:p>
          <a:p>
            <a:pPr marL="285750" lvl="0" indent="-285750" defTabSz="914400">
              <a:lnSpc>
                <a:spcPct val="100000"/>
              </a:lnSpc>
              <a:spcBef>
                <a:spcPts val="0"/>
              </a:spcBef>
              <a:buClr>
                <a:srgbClr val="333333"/>
              </a:buClr>
              <a:buFont typeface="WingDings"/>
              <a:buChar char=""/>
            </a:pPr>
            <a:r>
              <a:rPr lang="hi-IN" altLang="de-DE">
                <a:solidFill>
                  <a:srgbClr val="333333"/>
                </a:solidFill>
              </a:rPr>
              <a:t>“मुझे </a:t>
            </a:r>
            <a:r>
              <a:rPr lang="hi-IN" altLang="de-DE" dirty="0">
                <a:solidFill>
                  <a:srgbClr val="333333"/>
                </a:solidFill>
              </a:rPr>
              <a:t>नहीं पता हैं की ऐसे कैसे हुआ है</a:t>
            </a:r>
            <a:r>
              <a:rPr lang="en-US" altLang="de-DE" dirty="0">
                <a:solidFill>
                  <a:srgbClr val="333333"/>
                </a:solidFill>
              </a:rPr>
              <a:t>, </a:t>
            </a:r>
            <a:r>
              <a:rPr lang="hi-IN" altLang="de-DE" dirty="0">
                <a:solidFill>
                  <a:srgbClr val="333333"/>
                </a:solidFill>
              </a:rPr>
              <a:t>लेकिन किसी ने मेरे विचारों पर नियंत्रण कर लिया </a:t>
            </a:r>
            <a:r>
              <a:rPr lang="hi-IN" altLang="de-DE">
                <a:solidFill>
                  <a:srgbClr val="333333"/>
                </a:solidFill>
              </a:rPr>
              <a:t>है.”</a:t>
            </a:r>
            <a:endParaRPr lang="en-US" altLang="de-DE" dirty="0">
              <a:solidFill>
                <a:srgbClr val="333333"/>
              </a:solidFill>
            </a:endParaRPr>
          </a:p>
          <a:p>
            <a:pPr lvl="0" defTabSz="914400">
              <a:buClr>
                <a:srgbClr val="333333"/>
              </a:buClr>
            </a:pPr>
            <a:r>
              <a:rPr lang="en-US" altLang="de-DE" b="1" dirty="0">
                <a:solidFill>
                  <a:srgbClr val="004992"/>
                </a:solidFill>
              </a:rPr>
              <a:t>….. </a:t>
            </a:r>
            <a:r>
              <a:rPr lang="hi-IN" altLang="de-DE" b="1" dirty="0">
                <a:solidFill>
                  <a:srgbClr val="004992"/>
                </a:solidFill>
              </a:rPr>
              <a:t>संयोग या परिस्थितियां</a:t>
            </a:r>
            <a:r>
              <a:rPr lang="en-US" altLang="de-DE" b="1" dirty="0">
                <a:solidFill>
                  <a:srgbClr val="004992"/>
                </a:solidFill>
              </a:rPr>
              <a:t>?</a:t>
            </a:r>
          </a:p>
          <a:p>
            <a:pPr marL="285750" lvl="0" indent="-285750" defTabSz="914400">
              <a:lnSpc>
                <a:spcPct val="100000"/>
              </a:lnSpc>
              <a:spcBef>
                <a:spcPts val="0"/>
              </a:spcBef>
              <a:buClr>
                <a:srgbClr val="333333"/>
              </a:buClr>
              <a:buFont typeface="WingDings"/>
              <a:buChar char=""/>
            </a:pPr>
            <a:r>
              <a:rPr lang="hi-IN" altLang="de-DE">
                <a:solidFill>
                  <a:srgbClr val="333333"/>
                </a:solidFill>
              </a:rPr>
              <a:t>“मैं </a:t>
            </a:r>
            <a:r>
              <a:rPr lang="hi-IN" altLang="de-DE" dirty="0">
                <a:solidFill>
                  <a:srgbClr val="333333"/>
                </a:solidFill>
              </a:rPr>
              <a:t>आज-कल तनाव में रह रहा हूँ. इसी कारण मैं किसी भी चीज़ को ज्यादा तीव्रता के साथ</a:t>
            </a:r>
            <a:r>
              <a:rPr lang="en-US" altLang="de-DE" dirty="0">
                <a:solidFill>
                  <a:srgbClr val="333333"/>
                </a:solidFill>
              </a:rPr>
              <a:t>, </a:t>
            </a:r>
            <a:r>
              <a:rPr lang="hi-IN" altLang="de-DE" dirty="0">
                <a:solidFill>
                  <a:srgbClr val="333333"/>
                </a:solidFill>
              </a:rPr>
              <a:t>जिसमें मेरे विचार भी शामिल हैं</a:t>
            </a:r>
            <a:r>
              <a:rPr lang="en-US" altLang="de-DE" dirty="0">
                <a:solidFill>
                  <a:srgbClr val="333333"/>
                </a:solidFill>
              </a:rPr>
              <a:t>, </a:t>
            </a:r>
            <a:r>
              <a:rPr lang="hi-IN" altLang="de-DE" dirty="0">
                <a:solidFill>
                  <a:srgbClr val="333333"/>
                </a:solidFill>
              </a:rPr>
              <a:t>महसूस करता </a:t>
            </a:r>
            <a:r>
              <a:rPr lang="hi-IN" altLang="de-DE">
                <a:solidFill>
                  <a:srgbClr val="333333"/>
                </a:solidFill>
              </a:rPr>
              <a:t>हूँ.”</a:t>
            </a:r>
            <a:endParaRPr lang="en-US" altLang="de-DE" dirty="0">
              <a:solidFill>
                <a:srgbClr val="333333"/>
              </a:solidFill>
            </a:endParaRPr>
          </a:p>
          <a:p>
            <a:pPr marL="285750" lvl="0" indent="-285750" defTabSz="914400">
              <a:lnSpc>
                <a:spcPct val="100000"/>
              </a:lnSpc>
              <a:spcBef>
                <a:spcPts val="0"/>
              </a:spcBef>
              <a:buClr>
                <a:srgbClr val="333333"/>
              </a:buClr>
              <a:buFont typeface="WingDings"/>
              <a:buChar char=""/>
            </a:pPr>
            <a:r>
              <a:rPr lang="hi-IN" altLang="de-DE">
                <a:solidFill>
                  <a:srgbClr val="333333"/>
                </a:solidFill>
              </a:rPr>
              <a:t>“मेरे </a:t>
            </a:r>
            <a:r>
              <a:rPr lang="hi-IN" altLang="de-DE" dirty="0">
                <a:solidFill>
                  <a:srgbClr val="333333"/>
                </a:solidFill>
              </a:rPr>
              <a:t>कान तेज़ गाना सुनने के कारण बज रहे </a:t>
            </a:r>
            <a:r>
              <a:rPr lang="hi-IN" altLang="de-DE">
                <a:solidFill>
                  <a:srgbClr val="333333"/>
                </a:solidFill>
              </a:rPr>
              <a:t>हैं.”</a:t>
            </a:r>
            <a:endParaRPr lang="en-US" dirty="0">
              <a:solidFill>
                <a:srgbClr val="333333"/>
              </a:solidFill>
            </a:endParaRPr>
          </a:p>
        </p:txBody>
      </p:sp>
      <p:sp>
        <p:nvSpPr>
          <p:cNvPr id="3" name="Footer Placeholder 2"/>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34</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105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altLang="de-DE" sz="3600">
                <a:latin typeface="+mn-lt"/>
                <a:ea typeface="+mn-ea"/>
                <a:cs typeface="+mn-cs"/>
              </a:rPr>
              <a:t>“अन्दर </a:t>
            </a:r>
            <a:r>
              <a:rPr lang="hi-IN" altLang="de-DE" sz="3600" dirty="0">
                <a:latin typeface="+mn-lt"/>
                <a:ea typeface="+mn-ea"/>
                <a:cs typeface="+mn-cs"/>
              </a:rPr>
              <a:t>की एक आवाज़ बोलती है आप किसी काम के</a:t>
            </a:r>
            <a:br>
              <a:rPr lang="en-US" altLang="de-DE" sz="3600" dirty="0">
                <a:latin typeface="+mn-lt"/>
                <a:ea typeface="+mn-ea"/>
                <a:cs typeface="+mn-cs"/>
              </a:rPr>
            </a:br>
            <a:r>
              <a:rPr lang="hi-IN" altLang="de-DE" sz="3600" dirty="0">
                <a:latin typeface="+mn-lt"/>
                <a:ea typeface="+mn-ea"/>
                <a:cs typeface="+mn-cs"/>
              </a:rPr>
              <a:t>नहीं </a:t>
            </a:r>
            <a:r>
              <a:rPr lang="hi-IN" altLang="de-DE" sz="3600">
                <a:latin typeface="+mn-lt"/>
                <a:ea typeface="+mn-ea"/>
                <a:cs typeface="+mn-cs"/>
              </a:rPr>
              <a:t>हैं.”</a:t>
            </a:r>
            <a:endParaRPr lang="en-US" altLang="de-DE" sz="3600" dirty="0">
              <a:latin typeface="+mn-lt"/>
              <a:ea typeface="+mn-ea"/>
              <a:cs typeface="+mn-cs"/>
            </a:endParaRPr>
          </a:p>
        </p:txBody>
      </p:sp>
      <p:sp>
        <p:nvSpPr>
          <p:cNvPr id="36866" name="Rectangle 2"/>
          <p:cNvSpPr>
            <a:spLocks noGrp="1" noChangeArrowheads="1"/>
          </p:cNvSpPr>
          <p:nvPr>
            <p:ph idx="1"/>
          </p:nvPr>
        </p:nvSpPr>
        <p:spPr/>
        <p:txBody>
          <a:bodyPr>
            <a:noAutofit/>
          </a:bodyPr>
          <a:lstStyle/>
          <a:p>
            <a:pPr eaLnBrk="1" hangingPunct="1"/>
            <a:r>
              <a:rPr lang="hi-IN" altLang="de-DE" sz="2400" b="1" dirty="0">
                <a:solidFill>
                  <a:srgbClr val="004992"/>
                </a:solidFill>
              </a:rPr>
              <a:t>मनोविकार: आतंरिक आवाज़ का आरोपण दुसरे व्यक्तियों/ शक्तियों</a:t>
            </a:r>
            <a:r>
              <a:rPr lang="en-US" altLang="de-DE" sz="2400" b="1" dirty="0">
                <a:solidFill>
                  <a:srgbClr val="004992"/>
                </a:solidFill>
              </a:rPr>
              <a:t> </a:t>
            </a:r>
            <a:r>
              <a:rPr lang="hi-IN" altLang="de-DE" sz="2400" b="1" dirty="0">
                <a:solidFill>
                  <a:srgbClr val="004992"/>
                </a:solidFill>
              </a:rPr>
              <a:t>पर</a:t>
            </a:r>
            <a:br>
              <a:rPr lang="en-US" altLang="de-DE" sz="2400" b="1" dirty="0">
                <a:solidFill>
                  <a:srgbClr val="004992"/>
                </a:solidFill>
              </a:rPr>
            </a:br>
            <a:r>
              <a:rPr lang="hi-IN" altLang="de-DE" sz="2400" b="1" dirty="0">
                <a:solidFill>
                  <a:srgbClr val="004992"/>
                </a:solidFill>
              </a:rPr>
              <a:t>किया जाता</a:t>
            </a:r>
            <a:r>
              <a:rPr lang="en-US" altLang="de-DE" sz="2400" b="1" dirty="0">
                <a:solidFill>
                  <a:srgbClr val="004992"/>
                </a:solidFill>
              </a:rPr>
              <a:t> </a:t>
            </a:r>
            <a:r>
              <a:rPr lang="hi-IN" altLang="de-DE" sz="2400" b="1" dirty="0">
                <a:solidFill>
                  <a:srgbClr val="004992"/>
                </a:solidFill>
              </a:rPr>
              <a:t>है:</a:t>
            </a:r>
            <a:endParaRPr lang="en-US" altLang="de-DE" sz="2400" b="1" dirty="0">
              <a:solidFill>
                <a:srgbClr val="004992"/>
              </a:solidFill>
            </a:endParaRPr>
          </a:p>
          <a:p>
            <a:pPr marL="342900" indent="-342900" eaLnBrk="1" hangingPunct="1">
              <a:buClr>
                <a:srgbClr val="333333"/>
              </a:buClr>
              <a:buFont typeface="WingDings"/>
              <a:buChar char=""/>
            </a:pPr>
            <a:r>
              <a:rPr lang="hi-IN" altLang="de-DE" sz="2400">
                <a:solidFill>
                  <a:srgbClr val="333333"/>
                </a:solidFill>
              </a:rPr>
              <a:t>“मेरे </a:t>
            </a:r>
            <a:r>
              <a:rPr lang="hi-IN" altLang="de-DE" sz="2400" dirty="0">
                <a:solidFill>
                  <a:srgbClr val="333333"/>
                </a:solidFill>
              </a:rPr>
              <a:t>मस्तिष्क में कुछ लगा दिया गया </a:t>
            </a:r>
            <a:r>
              <a:rPr lang="hi-IN" altLang="de-DE" sz="2400">
                <a:solidFill>
                  <a:srgbClr val="333333"/>
                </a:solidFill>
              </a:rPr>
              <a:t>है.”</a:t>
            </a:r>
            <a:endParaRPr lang="en-US" altLang="de-DE" sz="2400" dirty="0">
              <a:solidFill>
                <a:srgbClr val="333333"/>
              </a:solidFill>
            </a:endParaRPr>
          </a:p>
          <a:p>
            <a:pPr marL="342900" indent="-342900" eaLnBrk="1" hangingPunct="1">
              <a:buClr>
                <a:srgbClr val="333333"/>
              </a:buClr>
              <a:buFont typeface="WingDings"/>
              <a:buChar char=""/>
            </a:pPr>
            <a:r>
              <a:rPr lang="hi-IN" altLang="de-DE" sz="2400">
                <a:solidFill>
                  <a:srgbClr val="333333"/>
                </a:solidFill>
              </a:rPr>
              <a:t>“मुझे </a:t>
            </a:r>
            <a:r>
              <a:rPr lang="hi-IN" altLang="de-DE" sz="2400" dirty="0">
                <a:solidFill>
                  <a:srgbClr val="333333"/>
                </a:solidFill>
              </a:rPr>
              <a:t>नहीं पता हैं की ऐसे कैसे हुआ है</a:t>
            </a:r>
            <a:r>
              <a:rPr lang="en-US" altLang="de-DE" sz="2400" dirty="0">
                <a:solidFill>
                  <a:srgbClr val="333333"/>
                </a:solidFill>
              </a:rPr>
              <a:t>, </a:t>
            </a:r>
            <a:r>
              <a:rPr lang="hi-IN" altLang="de-DE" sz="2400" dirty="0">
                <a:solidFill>
                  <a:srgbClr val="333333"/>
                </a:solidFill>
              </a:rPr>
              <a:t>लेकिन किसी ने मेरे विचारों पर नियंत्रण कर लिया </a:t>
            </a:r>
            <a:r>
              <a:rPr lang="hi-IN" altLang="de-DE" sz="2400">
                <a:solidFill>
                  <a:srgbClr val="333333"/>
                </a:solidFill>
              </a:rPr>
              <a:t>है.”</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35</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hi-IN" altLang="de-DE" sz="3600">
                <a:solidFill>
                  <a:srgbClr val="004992"/>
                </a:solidFill>
                <a:latin typeface="+mn-lt"/>
                <a:ea typeface="+mn-ea"/>
                <a:cs typeface="+mn-cs"/>
              </a:rPr>
              <a:t>आवाजों का सुनना</a:t>
            </a:r>
            <a:br>
              <a:rPr lang="hi-IN" altLang="de-DE" sz="3600">
                <a:solidFill>
                  <a:srgbClr val="004992"/>
                </a:solidFill>
                <a:latin typeface="+mn-lt"/>
                <a:ea typeface="+mn-ea"/>
                <a:cs typeface="+mn-cs"/>
              </a:rPr>
            </a:br>
            <a:r>
              <a:rPr lang="hi-IN" altLang="de-DE">
                <a:solidFill>
                  <a:srgbClr val="004992"/>
                </a:solidFill>
                <a:latin typeface="+mn-lt"/>
                <a:ea typeface="+mn-ea"/>
                <a:cs typeface="+mn-cs"/>
              </a:rPr>
              <a:t>अपने विचार या रिमोट कंट्रोल से संचालित?</a:t>
            </a:r>
            <a:br>
              <a:rPr lang="hi-IN" altLang="de-DE" sz="3600">
                <a:solidFill>
                  <a:srgbClr val="004992"/>
                </a:solidFill>
                <a:latin typeface="+mn-lt"/>
                <a:ea typeface="+mn-ea"/>
                <a:cs typeface="+mn-cs"/>
              </a:rPr>
            </a:br>
            <a:r>
              <a:rPr lang="hi-IN" altLang="de-DE">
                <a:solidFill>
                  <a:srgbClr val="004992"/>
                </a:solidFill>
                <a:latin typeface="+mn-lt"/>
                <a:ea typeface="+mn-ea"/>
                <a:cs typeface="+mn-cs"/>
              </a:rPr>
              <a:t>लाभ तथा दोष</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36</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1058126363"/>
              </p:ext>
            </p:extLst>
          </p:nvPr>
        </p:nvGraphicFramePr>
        <p:xfrm>
          <a:off x="408955" y="2560320"/>
          <a:ext cx="11376000" cy="400812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1600" b="0" i="0" u="none" strike="noStrike" cap="none" normalizeH="0" baseline="0" dirty="0">
                          <a:ln>
                            <a:noFill/>
                          </a:ln>
                          <a:solidFill>
                            <a:srgbClr val="333333"/>
                          </a:solidFill>
                          <a:effectLst/>
                          <a:latin typeface="+mn-lt"/>
                          <a:ea typeface="+mn-ea"/>
                          <a:cs typeface="+mn-cs"/>
                        </a:rPr>
                        <a:t>आपको ऐसा क्यों लगता हैं की आवाज़ बाहर से आपके दिमाग में रोपे जा रहे हैं?</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1600" b="0" i="0" u="none" strike="noStrike" cap="none" normalizeH="0" baseline="0">
                          <a:ln>
                            <a:noFill/>
                          </a:ln>
                          <a:solidFill>
                            <a:srgbClr val="333333"/>
                          </a:solidFill>
                          <a:effectLst/>
                          <a:latin typeface="+mn-lt"/>
                          <a:ea typeface="+mn-ea"/>
                          <a:cs typeface="+mn-cs"/>
                        </a:rPr>
                        <a:t>बायीं ओर दिखाए गए मान्यताओं के क्या दुसरे व्याख्या भी हो सकते हैं?</a:t>
                      </a:r>
                      <a:endParaRPr kumimoji="0" lang="en-US"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hi-IN" sz="1400" b="0" i="0" u="none">
                          <a:solidFill>
                            <a:srgbClr val="333333"/>
                          </a:solidFill>
                          <a:latin typeface="+mn-lt"/>
                          <a:ea typeface="+mn-ea"/>
                          <a:cs typeface="+mn-cs"/>
                        </a:rPr>
                        <a:t>“मैं इन्हें स्पष्ट रूप से सून सकता हूँ. इसके विपरीत मेरे विचार पूरी तरह से शांत हैं.”</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hi-IN" sz="1400" b="0" i="0" u="none" strike="noStrike" cap="none" normalizeH="0" baseline="0" dirty="0">
                          <a:ln>
                            <a:noFill/>
                          </a:ln>
                          <a:solidFill>
                            <a:srgbClr val="004992"/>
                          </a:solidFill>
                          <a:effectLst/>
                          <a:latin typeface="+mn-lt"/>
                          <a:ea typeface="+mn-ea"/>
                          <a:cs typeface="+mn-cs"/>
                        </a:rPr>
                        <a:t>???</a:t>
                      </a:r>
                      <a:endParaRPr kumimoji="0" lang="de-DE" sz="14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hi-IN" sz="1400" b="0" i="0" u="none">
                          <a:solidFill>
                            <a:srgbClr val="333333"/>
                          </a:solidFill>
                          <a:latin typeface="+mn-lt"/>
                          <a:ea typeface="+mn-ea"/>
                          <a:cs typeface="+mn-cs"/>
                        </a:rPr>
                        <a:t>“यह विचार मेरे नियंत्रण में नहीं हैं. जब मैं इन्हें काटने की कोशिश करता हूँ तो यह और ख़राब हो जाते हैं. इसका मतलब है कोई सचमुच मुझे निचा दिखलाना चाहता है.”</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hi-IN" sz="1400" b="0" i="0" u="none" strike="noStrike" cap="none" normalizeH="0" baseline="0">
                          <a:ln>
                            <a:noFill/>
                          </a:ln>
                          <a:solidFill>
                            <a:srgbClr val="004992"/>
                          </a:solidFill>
                          <a:effectLst/>
                          <a:latin typeface="+mn-lt"/>
                          <a:ea typeface="+mn-ea"/>
                          <a:cs typeface="+mn-cs"/>
                        </a:rPr>
                        <a:t>???</a:t>
                      </a:r>
                      <a:endParaRPr kumimoji="0" lang="de-DE" sz="14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hi-IN" sz="1400" b="0" i="0" u="none">
                          <a:solidFill>
                            <a:srgbClr val="333333"/>
                          </a:solidFill>
                          <a:latin typeface="+mn-lt"/>
                          <a:ea typeface="+mn-ea"/>
                          <a:cs typeface="+mn-cs"/>
                        </a:rPr>
                        <a:t>“मेरे मन में इतने बुरे विचार कभी नहीं आते. मैं कभी किसी का बुरा नहीं कर सकता हूँ. फिर भी मेरे मन में हमेशा यह आक्रामक विचार आते रहते हैं.”</a:t>
                      </a:r>
                      <a:endParaRPr lang="en-US" sz="1400" b="0" i="0" u="none" dirty="0">
                        <a:solidFill>
                          <a:srgbClr val="333333"/>
                        </a:solidFill>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hi-IN" sz="1400" b="0" i="0" u="none" strike="noStrike" cap="none" normalizeH="0" baseline="0">
                          <a:ln>
                            <a:noFill/>
                          </a:ln>
                          <a:solidFill>
                            <a:srgbClr val="004992"/>
                          </a:solidFill>
                          <a:effectLst/>
                          <a:latin typeface="+mn-lt"/>
                          <a:ea typeface="+mn-ea"/>
                          <a:cs typeface="+mn-cs"/>
                        </a:rPr>
                        <a:t>???</a:t>
                      </a:r>
                      <a:endParaRPr kumimoji="0" lang="de-DE" sz="14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hi-IN" altLang="de-DE" sz="3600">
                <a:solidFill>
                  <a:srgbClr val="004992"/>
                </a:solidFill>
                <a:latin typeface="+mn-lt"/>
                <a:ea typeface="+mn-ea"/>
                <a:cs typeface="+mn-cs"/>
              </a:rPr>
              <a:t>आवाजों का सुनना</a:t>
            </a:r>
            <a:br>
              <a:rPr lang="hi-IN" altLang="de-DE" sz="3600">
                <a:solidFill>
                  <a:srgbClr val="004992"/>
                </a:solidFill>
                <a:latin typeface="+mn-lt"/>
                <a:ea typeface="+mn-ea"/>
                <a:cs typeface="+mn-cs"/>
              </a:rPr>
            </a:br>
            <a:r>
              <a:rPr lang="hi-IN" altLang="de-DE">
                <a:solidFill>
                  <a:srgbClr val="004992"/>
                </a:solidFill>
                <a:latin typeface="+mn-lt"/>
                <a:ea typeface="+mn-ea"/>
                <a:cs typeface="+mn-cs"/>
              </a:rPr>
              <a:t>अपने विचार या रिमोट कंट्रोल से संचालित?</a:t>
            </a:r>
            <a:br>
              <a:rPr lang="hi-IN" altLang="de-DE" sz="3600">
                <a:solidFill>
                  <a:srgbClr val="004992"/>
                </a:solidFill>
                <a:latin typeface="+mn-lt"/>
                <a:ea typeface="+mn-ea"/>
                <a:cs typeface="+mn-cs"/>
              </a:rPr>
            </a:br>
            <a:r>
              <a:rPr lang="hi-IN" altLang="de-DE">
                <a:solidFill>
                  <a:srgbClr val="004992"/>
                </a:solidFill>
                <a:latin typeface="+mn-lt"/>
                <a:ea typeface="+mn-ea"/>
                <a:cs typeface="+mn-cs"/>
              </a:rPr>
              <a:t>लाभ तथा दोष</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37</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1728160805"/>
              </p:ext>
            </p:extLst>
          </p:nvPr>
        </p:nvGraphicFramePr>
        <p:xfrm>
          <a:off x="408955" y="2560320"/>
          <a:ext cx="11376000" cy="400812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1600" b="0" i="0" u="none" strike="noStrike" cap="none" normalizeH="0" baseline="0" dirty="0">
                          <a:ln>
                            <a:noFill/>
                          </a:ln>
                          <a:solidFill>
                            <a:srgbClr val="333333"/>
                          </a:solidFill>
                          <a:effectLst/>
                          <a:latin typeface="+mn-lt"/>
                          <a:ea typeface="+mn-ea"/>
                          <a:cs typeface="+mn-cs"/>
                        </a:rPr>
                        <a:t>आपको ऐसा क्यों लगता हैं की आवाज़ बाहर से आपके दिमाग में रोपे जा रहे हैं?</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1600" b="0" i="0" u="none" strike="noStrike" cap="none" normalizeH="0" baseline="0">
                          <a:ln>
                            <a:noFill/>
                          </a:ln>
                          <a:solidFill>
                            <a:srgbClr val="333333"/>
                          </a:solidFill>
                          <a:effectLst/>
                          <a:latin typeface="+mn-lt"/>
                          <a:ea typeface="+mn-ea"/>
                          <a:cs typeface="+mn-cs"/>
                        </a:rPr>
                        <a:t>बायीं ओर दिखाए गए मान्यताओं के क्या दुसरे व्याख्या भी हो सकते हैं?</a:t>
                      </a:r>
                      <a:endParaRPr kumimoji="0" lang="en-US"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hi-IN" sz="1400" b="0" i="0" u="none">
                          <a:solidFill>
                            <a:srgbClr val="333333"/>
                          </a:solidFill>
                          <a:latin typeface="+mn-lt"/>
                          <a:ea typeface="+mn-ea"/>
                          <a:cs typeface="+mn-cs"/>
                        </a:rPr>
                        <a:t>“मैं इन्हें स्पष्ट रूप से सून सकता हूँ. इसके विपरीत मेरे विचार पूरी तरह से शांत हैं.”</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i-IN" sz="1400" b="0" i="0" u="none" strike="noStrike" cap="none" normalizeH="0" baseline="0" dirty="0">
                          <a:ln>
                            <a:noFill/>
                          </a:ln>
                          <a:solidFill>
                            <a:srgbClr val="333333"/>
                          </a:solidFill>
                          <a:effectLst/>
                          <a:latin typeface="+mn-lt"/>
                          <a:ea typeface="+mn-ea"/>
                          <a:cs typeface="+mn-cs"/>
                        </a:rPr>
                        <a:t>सामान्य जनसँख्या का लग-भग १५ - २०% कभी-कभी ऐसी आवाजें सुनता है.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i-IN" sz="1400" b="0" i="0" u="none" strike="noStrike" cap="none" normalizeH="0" baseline="0">
                          <a:ln>
                            <a:noFill/>
                          </a:ln>
                          <a:solidFill>
                            <a:srgbClr val="333333"/>
                          </a:solidFill>
                          <a:effectLst/>
                          <a:latin typeface="+mn-lt"/>
                          <a:ea typeface="+mn-ea"/>
                          <a:cs typeface="+mn-cs"/>
                        </a:rPr>
                        <a:t>तीव्र विचार कभी-कभी सुनाई पड़ता हुआ प्रतीत होता है (मनपसंद गाने, दोस्त के पत्र को पढ़ते समय उसका आवाज़ सुनता हुआ प्रतीत होना).</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hi-IN" sz="1400" b="0" i="0" u="none">
                          <a:solidFill>
                            <a:srgbClr val="333333"/>
                          </a:solidFill>
                          <a:latin typeface="+mn-lt"/>
                          <a:ea typeface="+mn-ea"/>
                          <a:cs typeface="+mn-cs"/>
                        </a:rPr>
                        <a:t>“यह विचार मेरे नियंत्रण में नहीं हैं. जब मैं इन्हें काटने की कोशिश करता हूँ तो यह और ख़राब हो जाते हैं. इसका मतलब है कोई सचमुच मुझे निचा दिखलाना चाहता है.”</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hi-IN" sz="1400" b="0" i="0" u="none" strike="noStrike" cap="none" normalizeH="0" baseline="0">
                          <a:ln>
                            <a:noFill/>
                          </a:ln>
                          <a:solidFill>
                            <a:srgbClr val="004992"/>
                          </a:solidFill>
                          <a:effectLst/>
                          <a:latin typeface="+mn-lt"/>
                          <a:ea typeface="+mn-ea"/>
                          <a:cs typeface="+mn-cs"/>
                        </a:rPr>
                        <a:t>???</a:t>
                      </a:r>
                      <a:endParaRPr kumimoji="0" lang="de-DE" sz="14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hi-IN" sz="1400" b="0" i="0" u="none">
                          <a:solidFill>
                            <a:srgbClr val="333333"/>
                          </a:solidFill>
                          <a:latin typeface="+mn-lt"/>
                          <a:ea typeface="+mn-ea"/>
                          <a:cs typeface="+mn-cs"/>
                        </a:rPr>
                        <a:t>“मेरे मन में इतने बुरे विचार कभी नहीं आते. मैं कभी किसी का बुरा नहीं कर सकता हूँ. फिर भी मेरे मन में हमेशा यह आक्रामक विचार आते रहते हैं.”</a:t>
                      </a:r>
                      <a:endParaRPr lang="en-US" sz="1400" b="0" i="0" u="none" dirty="0">
                        <a:solidFill>
                          <a:srgbClr val="333333"/>
                        </a:solidFill>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hi-IN" sz="1400" b="0" i="0" u="none" strike="noStrike" cap="none" normalizeH="0" baseline="0">
                          <a:ln>
                            <a:noFill/>
                          </a:ln>
                          <a:solidFill>
                            <a:srgbClr val="004992"/>
                          </a:solidFill>
                          <a:effectLst/>
                          <a:latin typeface="+mn-lt"/>
                          <a:ea typeface="+mn-ea"/>
                          <a:cs typeface="+mn-cs"/>
                        </a:rPr>
                        <a:t>???</a:t>
                      </a:r>
                      <a:endParaRPr kumimoji="0" lang="de-DE" sz="14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5606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hi-IN" altLang="de-DE" sz="3600">
                <a:solidFill>
                  <a:srgbClr val="004992"/>
                </a:solidFill>
                <a:latin typeface="+mn-lt"/>
                <a:ea typeface="+mn-ea"/>
                <a:cs typeface="+mn-cs"/>
              </a:rPr>
              <a:t>आवाजों का सुनना</a:t>
            </a:r>
            <a:br>
              <a:rPr lang="hi-IN" altLang="de-DE" sz="3600">
                <a:solidFill>
                  <a:srgbClr val="004992"/>
                </a:solidFill>
                <a:latin typeface="+mn-lt"/>
                <a:ea typeface="+mn-ea"/>
                <a:cs typeface="+mn-cs"/>
              </a:rPr>
            </a:br>
            <a:r>
              <a:rPr lang="hi-IN" altLang="de-DE">
                <a:solidFill>
                  <a:srgbClr val="004992"/>
                </a:solidFill>
                <a:latin typeface="+mn-lt"/>
                <a:ea typeface="+mn-ea"/>
                <a:cs typeface="+mn-cs"/>
              </a:rPr>
              <a:t>अपने विचार या रिमोट कंट्रोल से संचालित?</a:t>
            </a:r>
            <a:br>
              <a:rPr lang="hi-IN" altLang="de-DE" sz="3600">
                <a:solidFill>
                  <a:srgbClr val="004992"/>
                </a:solidFill>
                <a:latin typeface="+mn-lt"/>
                <a:ea typeface="+mn-ea"/>
                <a:cs typeface="+mn-cs"/>
              </a:rPr>
            </a:br>
            <a:r>
              <a:rPr lang="hi-IN" altLang="de-DE">
                <a:solidFill>
                  <a:srgbClr val="004992"/>
                </a:solidFill>
                <a:latin typeface="+mn-lt"/>
                <a:ea typeface="+mn-ea"/>
                <a:cs typeface="+mn-cs"/>
              </a:rPr>
              <a:t>लाभ तथा दोष</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38</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721942394"/>
              </p:ext>
            </p:extLst>
          </p:nvPr>
        </p:nvGraphicFramePr>
        <p:xfrm>
          <a:off x="408955" y="2560320"/>
          <a:ext cx="11376000" cy="400812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1600" b="0" i="0" u="none" strike="noStrike" cap="none" normalizeH="0" baseline="0" dirty="0">
                          <a:ln>
                            <a:noFill/>
                          </a:ln>
                          <a:solidFill>
                            <a:srgbClr val="333333"/>
                          </a:solidFill>
                          <a:effectLst/>
                          <a:latin typeface="+mn-lt"/>
                          <a:ea typeface="+mn-ea"/>
                          <a:cs typeface="+mn-cs"/>
                        </a:rPr>
                        <a:t>आपको ऐसा क्यों लगता हैं की आवाज़ बाहर से आपके दिमाग में रोपे जा रहे हैं?</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1600" b="0" i="0" u="none" strike="noStrike" cap="none" normalizeH="0" baseline="0">
                          <a:ln>
                            <a:noFill/>
                          </a:ln>
                          <a:solidFill>
                            <a:srgbClr val="333333"/>
                          </a:solidFill>
                          <a:effectLst/>
                          <a:latin typeface="+mn-lt"/>
                          <a:ea typeface="+mn-ea"/>
                          <a:cs typeface="+mn-cs"/>
                        </a:rPr>
                        <a:t>बायीं ओर दिखाए गए मान्यताओं के क्या दुसरे व्याख्या भी हो सकते हैं?</a:t>
                      </a:r>
                      <a:endParaRPr kumimoji="0" lang="en-US"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hi-IN" sz="1400" b="0" i="0" u="none">
                          <a:solidFill>
                            <a:srgbClr val="333333"/>
                          </a:solidFill>
                          <a:latin typeface="+mn-lt"/>
                          <a:ea typeface="+mn-ea"/>
                          <a:cs typeface="+mn-cs"/>
                        </a:rPr>
                        <a:t>“मैं इन्हें स्पष्ट रूप से सून सकता हूँ. इसके विपरीत मेरे विचार पूरी तरह से शांत हैं.”</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i-IN" sz="1400" b="0" i="0" u="none" strike="noStrike" cap="none" normalizeH="0" baseline="0" dirty="0">
                          <a:ln>
                            <a:noFill/>
                          </a:ln>
                          <a:solidFill>
                            <a:srgbClr val="333333"/>
                          </a:solidFill>
                          <a:effectLst/>
                          <a:latin typeface="+mn-lt"/>
                          <a:ea typeface="+mn-ea"/>
                          <a:cs typeface="+mn-cs"/>
                        </a:rPr>
                        <a:t>सामान्य जनसँख्या का लग-भग १५ - २०% कभी-कभी ऐसी आवाजें सुनता है.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i-IN" sz="1400" b="0" i="0" u="none" strike="noStrike" cap="none" normalizeH="0" baseline="0">
                          <a:ln>
                            <a:noFill/>
                          </a:ln>
                          <a:solidFill>
                            <a:srgbClr val="333333"/>
                          </a:solidFill>
                          <a:effectLst/>
                          <a:latin typeface="+mn-lt"/>
                          <a:ea typeface="+mn-ea"/>
                          <a:cs typeface="+mn-cs"/>
                        </a:rPr>
                        <a:t>तीव्र विचार कभी-कभी सुनाई पड़ता हुआ प्रतीत होता है (मनपसंद गाने, दोस्त के पत्र को पढ़ते समय उसका आवाज़ सुनता हुआ प्रतीत होना).</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hi-IN" sz="1400" b="0" i="0" u="none">
                          <a:solidFill>
                            <a:srgbClr val="333333"/>
                          </a:solidFill>
                          <a:latin typeface="+mn-lt"/>
                          <a:ea typeface="+mn-ea"/>
                          <a:cs typeface="+mn-cs"/>
                        </a:rPr>
                        <a:t>“यह विचार मेरे नियंत्रण में नहीं हैं. जब मैं इन्हें काटने की कोशिश करता हूँ तो यह और ख़राब हो जाते हैं. इसका मतलब है कोई सचमुच मुझे निचा दिखलाना चाहता है.”</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i-IN" sz="1400" b="0" i="0" u="none" strike="noStrike" cap="none" normalizeH="0" baseline="0" dirty="0">
                          <a:ln>
                            <a:noFill/>
                          </a:ln>
                          <a:solidFill>
                            <a:srgbClr val="333333"/>
                          </a:solidFill>
                          <a:effectLst/>
                          <a:latin typeface="+mn-lt"/>
                          <a:ea typeface="+mn-ea"/>
                          <a:cs typeface="+mn-cs"/>
                        </a:rPr>
                        <a:t>हमारे विचारों पर हमारा पूरी तरह से नियंत्रण नहीं होता है - वर्ना अचानक किसी बात के दिमाग में आ जाने जैसी कोई बात नहीं होती.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i-IN" sz="1400" b="0" i="0" u="none" strike="noStrike" cap="none" normalizeH="0" baseline="0" dirty="0">
                          <a:ln>
                            <a:noFill/>
                          </a:ln>
                          <a:solidFill>
                            <a:srgbClr val="333333"/>
                          </a:solidFill>
                          <a:effectLst/>
                          <a:latin typeface="+mn-lt"/>
                          <a:ea typeface="+mn-ea"/>
                          <a:cs typeface="+mn-cs"/>
                        </a:rPr>
                        <a:t>जब हम इन विचारों को काटने की कोशिश करते हैं तो वे स्वतः ही अधिक मज़बूत हो जाते हैं.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i-IN" sz="1400" b="0" i="0" u="none" strike="noStrike" cap="none" normalizeH="0" baseline="0" dirty="0">
                          <a:ln>
                            <a:noFill/>
                          </a:ln>
                          <a:solidFill>
                            <a:srgbClr val="333333"/>
                          </a:solidFill>
                          <a:effectLst/>
                          <a:latin typeface="+mn-lt"/>
                          <a:ea typeface="+mn-ea"/>
                          <a:cs typeface="+mn-cs"/>
                        </a:rPr>
                        <a:t>प्रयोग: आप संख्या ८ को नहीं याद करने का प्रयास करें. आप नहीं सफल हो पायेंगे. आप देखेंगे की जब आप इसे रोकने का प्रयास करते हैं तो वह और मजबूती से आपके दिमाग में बार-बार आता है.</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hi-IN" sz="1400" b="0" i="0" u="none">
                          <a:solidFill>
                            <a:srgbClr val="333333"/>
                          </a:solidFill>
                          <a:latin typeface="+mn-lt"/>
                          <a:ea typeface="+mn-ea"/>
                          <a:cs typeface="+mn-cs"/>
                        </a:rPr>
                        <a:t>“मेरे मन में इतने बुरे विचार कभी नहीं आते. मैं कभी किसी का बुरा नहीं कर सकता हूँ. फिर भी मेरे मन में हमेशा यह आक्रामक विचार आते रहते हैं.”</a:t>
                      </a:r>
                      <a:endParaRPr lang="en-US" sz="1400" b="0" i="0" u="none" dirty="0">
                        <a:solidFill>
                          <a:srgbClr val="333333"/>
                        </a:solidFill>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hi-IN" sz="1400" b="0" i="0" u="none" strike="noStrike" cap="none" normalizeH="0" baseline="0">
                          <a:ln>
                            <a:noFill/>
                          </a:ln>
                          <a:solidFill>
                            <a:srgbClr val="004992"/>
                          </a:solidFill>
                          <a:effectLst/>
                          <a:latin typeface="+mn-lt"/>
                          <a:ea typeface="+mn-ea"/>
                          <a:cs typeface="+mn-cs"/>
                        </a:rPr>
                        <a:t>???</a:t>
                      </a:r>
                      <a:endParaRPr kumimoji="0" lang="de-DE" sz="14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33301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hi-IN" altLang="de-DE" sz="3600">
                <a:solidFill>
                  <a:srgbClr val="004992"/>
                </a:solidFill>
                <a:latin typeface="+mn-lt"/>
                <a:ea typeface="+mn-ea"/>
                <a:cs typeface="+mn-cs"/>
              </a:rPr>
              <a:t>आवाजों का सुनना</a:t>
            </a:r>
            <a:br>
              <a:rPr lang="hi-IN" altLang="de-DE" sz="3600">
                <a:solidFill>
                  <a:srgbClr val="004992"/>
                </a:solidFill>
                <a:latin typeface="+mn-lt"/>
                <a:ea typeface="+mn-ea"/>
                <a:cs typeface="+mn-cs"/>
              </a:rPr>
            </a:br>
            <a:r>
              <a:rPr lang="hi-IN" altLang="de-DE">
                <a:solidFill>
                  <a:srgbClr val="004992"/>
                </a:solidFill>
                <a:latin typeface="+mn-lt"/>
                <a:ea typeface="+mn-ea"/>
                <a:cs typeface="+mn-cs"/>
              </a:rPr>
              <a:t>अपने विचार या रिमोट कंट्रोल से संचालित?</a:t>
            </a:r>
            <a:br>
              <a:rPr lang="hi-IN" altLang="de-DE" sz="3600">
                <a:solidFill>
                  <a:srgbClr val="004992"/>
                </a:solidFill>
                <a:latin typeface="+mn-lt"/>
                <a:ea typeface="+mn-ea"/>
                <a:cs typeface="+mn-cs"/>
              </a:rPr>
            </a:br>
            <a:r>
              <a:rPr lang="hi-IN" altLang="de-DE">
                <a:solidFill>
                  <a:srgbClr val="004992"/>
                </a:solidFill>
                <a:latin typeface="+mn-lt"/>
                <a:ea typeface="+mn-ea"/>
                <a:cs typeface="+mn-cs"/>
              </a:rPr>
              <a:t>लाभ तथा दोष</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39</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2161468847"/>
              </p:ext>
            </p:extLst>
          </p:nvPr>
        </p:nvGraphicFramePr>
        <p:xfrm>
          <a:off x="408955" y="2560320"/>
          <a:ext cx="11376000" cy="400812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1600" b="0" i="0" u="none" strike="noStrike" cap="none" normalizeH="0" baseline="0" dirty="0">
                          <a:ln>
                            <a:noFill/>
                          </a:ln>
                          <a:solidFill>
                            <a:srgbClr val="333333"/>
                          </a:solidFill>
                          <a:effectLst/>
                          <a:latin typeface="+mn-lt"/>
                          <a:ea typeface="+mn-ea"/>
                          <a:cs typeface="+mn-cs"/>
                        </a:rPr>
                        <a:t>आपको ऐसा क्यों लगता हैं की आवाज़ बाहर से आपके दिमाग में रोपे जा रहे हैं?</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hi-IN" sz="1600" b="0" i="0" u="none" strike="noStrike" cap="none" normalizeH="0" baseline="0">
                          <a:ln>
                            <a:noFill/>
                          </a:ln>
                          <a:solidFill>
                            <a:srgbClr val="333333"/>
                          </a:solidFill>
                          <a:effectLst/>
                          <a:latin typeface="+mn-lt"/>
                          <a:ea typeface="+mn-ea"/>
                          <a:cs typeface="+mn-cs"/>
                        </a:rPr>
                        <a:t>बायीं ओर दिखाए गए मान्यताओं के क्या दुसरे व्याख्या भी हो सकते हैं?</a:t>
                      </a:r>
                      <a:endParaRPr kumimoji="0" lang="en-US"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hi-IN" sz="1400" b="0" i="0" u="none">
                          <a:solidFill>
                            <a:srgbClr val="333333"/>
                          </a:solidFill>
                          <a:latin typeface="+mn-lt"/>
                          <a:ea typeface="+mn-ea"/>
                          <a:cs typeface="+mn-cs"/>
                        </a:rPr>
                        <a:t>“मैं इन्हें स्पष्ट रूप से सून सकता हूँ. इसके विपरीत मेरे विचार पूरी तरह से शांत हैं.”</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i-IN" sz="1400" b="0" i="0" u="none" strike="noStrike" cap="none" normalizeH="0" baseline="0" dirty="0">
                          <a:ln>
                            <a:noFill/>
                          </a:ln>
                          <a:solidFill>
                            <a:srgbClr val="333333"/>
                          </a:solidFill>
                          <a:effectLst/>
                          <a:latin typeface="+mn-lt"/>
                          <a:ea typeface="+mn-ea"/>
                          <a:cs typeface="+mn-cs"/>
                        </a:rPr>
                        <a:t>सामान्य जनसँख्या का लग-भग १५ - २०% कभी-कभी ऐसी आवाजें सुनता है.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i-IN" sz="1400" b="0" i="0" u="none" strike="noStrike" cap="none" normalizeH="0" baseline="0">
                          <a:ln>
                            <a:noFill/>
                          </a:ln>
                          <a:solidFill>
                            <a:srgbClr val="333333"/>
                          </a:solidFill>
                          <a:effectLst/>
                          <a:latin typeface="+mn-lt"/>
                          <a:ea typeface="+mn-ea"/>
                          <a:cs typeface="+mn-cs"/>
                        </a:rPr>
                        <a:t>तीव्र विचार कभी-कभी सुनाई पड़ता हुआ प्रतीत होता है (मनपसंद गाने, दोस्त के पत्र को पढ़ते समय उसका आवाज़ सुनता हुआ प्रतीत होना).</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hi-IN" sz="1400" b="0" i="0" u="none">
                          <a:solidFill>
                            <a:srgbClr val="333333"/>
                          </a:solidFill>
                          <a:latin typeface="+mn-lt"/>
                          <a:ea typeface="+mn-ea"/>
                          <a:cs typeface="+mn-cs"/>
                        </a:rPr>
                        <a:t>“यह विचार मेरे नियंत्रण में नहीं हैं. जब मैं इन्हें काटने की कोशिश करता हूँ तो यह और ख़राब हो जाते हैं. इसका मतलब है कोई सचमुच मुझे निचा दिखलाना चाहता है.”</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i-IN" sz="1400" b="0" i="0" u="none" strike="noStrike" cap="none" normalizeH="0" baseline="0" dirty="0">
                          <a:ln>
                            <a:noFill/>
                          </a:ln>
                          <a:solidFill>
                            <a:srgbClr val="333333"/>
                          </a:solidFill>
                          <a:effectLst/>
                          <a:latin typeface="+mn-lt"/>
                          <a:ea typeface="+mn-ea"/>
                          <a:cs typeface="+mn-cs"/>
                        </a:rPr>
                        <a:t>हमारे विचारों पर हमारा पूरी तरह से नियंत्रण नहीं होता है - वर्ना अचानक किसी बात के दिमाग में आ जाने जैसी कोई बात नहीं होती.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i-IN" sz="1400" b="0" i="0" u="none" strike="noStrike" cap="none" normalizeH="0" baseline="0" dirty="0">
                          <a:ln>
                            <a:noFill/>
                          </a:ln>
                          <a:solidFill>
                            <a:srgbClr val="333333"/>
                          </a:solidFill>
                          <a:effectLst/>
                          <a:latin typeface="+mn-lt"/>
                          <a:ea typeface="+mn-ea"/>
                          <a:cs typeface="+mn-cs"/>
                        </a:rPr>
                        <a:t>जब हम इन </a:t>
                      </a:r>
                      <a:r>
                        <a:rPr kumimoji="0" lang="hi-IN" sz="1400" b="0" i="0" u="none" strike="noStrike" cap="none" normalizeH="0" baseline="0">
                          <a:ln>
                            <a:noFill/>
                          </a:ln>
                          <a:solidFill>
                            <a:srgbClr val="333333"/>
                          </a:solidFill>
                          <a:effectLst/>
                          <a:latin typeface="+mn-lt"/>
                          <a:ea typeface="+mn-ea"/>
                          <a:cs typeface="+mn-cs"/>
                        </a:rPr>
                        <a:t>विचारों को काटने </a:t>
                      </a:r>
                      <a:r>
                        <a:rPr kumimoji="0" lang="hi-IN" sz="1400" b="0" i="0" u="none" strike="noStrike" cap="none" normalizeH="0" baseline="0" dirty="0">
                          <a:ln>
                            <a:noFill/>
                          </a:ln>
                          <a:solidFill>
                            <a:srgbClr val="333333"/>
                          </a:solidFill>
                          <a:effectLst/>
                          <a:latin typeface="+mn-lt"/>
                          <a:ea typeface="+mn-ea"/>
                          <a:cs typeface="+mn-cs"/>
                        </a:rPr>
                        <a:t>की कोशिश करते हैं तो वे स्वतः ही अधिक मज़बूत हो जाते हैं.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i-IN" sz="1400" b="0" i="0" u="none" strike="noStrike" cap="none" normalizeH="0" baseline="0" dirty="0">
                          <a:ln>
                            <a:noFill/>
                          </a:ln>
                          <a:solidFill>
                            <a:srgbClr val="333333"/>
                          </a:solidFill>
                          <a:effectLst/>
                          <a:latin typeface="+mn-lt"/>
                          <a:ea typeface="+mn-ea"/>
                          <a:cs typeface="+mn-cs"/>
                        </a:rPr>
                        <a:t>प्रयोग: आप संख्या ८ को नहीं याद करने का प्रयास करें. आप नहीं सफल हो पायेंगे. आप देखेंगे की जब आप इसे रोकने का प्रयास करते हैं तो वह और मजबूती से आपके दिमाग में बार-बार आता है.</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hi-IN" sz="1400" b="0" i="0" u="none">
                          <a:solidFill>
                            <a:srgbClr val="333333"/>
                          </a:solidFill>
                          <a:latin typeface="+mn-lt"/>
                          <a:ea typeface="+mn-ea"/>
                          <a:cs typeface="+mn-cs"/>
                        </a:rPr>
                        <a:t>“मेरे मन में इतने बुरे विचार कभी नहीं आते. मैं कभी किसी का बुरा नहीं कर सकता हूँ. फिर भी मेरे मन में हमेशा यह आक्रामक विचार आते रहते हैं.”</a:t>
                      </a:r>
                      <a:endParaRPr lang="en-US" sz="1400" b="0" i="0" u="none" dirty="0">
                        <a:solidFill>
                          <a:srgbClr val="333333"/>
                        </a:solidFill>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hi-IN" sz="1400" b="0" i="0" u="none" strike="noStrike" cap="none" normalizeH="0" baseline="0" dirty="0">
                          <a:ln>
                            <a:noFill/>
                          </a:ln>
                          <a:solidFill>
                            <a:srgbClr val="333333"/>
                          </a:solidFill>
                          <a:effectLst/>
                          <a:latin typeface="+mn-lt"/>
                          <a:ea typeface="+mn-ea"/>
                          <a:cs typeface="+mn-cs"/>
                        </a:rPr>
                        <a:t> हमारे मन में अक्सर ऐसी बातें आती हैं जो हमारे सोंचने के सामान्य ढंग से विपरीत होता है. विचार और क्रिया दोनों समान नहीं होते! सामान्य जनसँख्या के लग-भाग २०% को कभी-कभी आत्महत्या के विचार आते हैं, लेकिन वे ऐसा नहीं करते हैं. यहाँ तक की हम जिन लोगों को प्यार करते हैं उनके प्रति भी हमारे मन में कभी-अभी आक्रामकता आ जाती है (उदाहरणतः एक माँ का उसके रोते हुए बच्चे के प्रति) </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89670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hi-IN" sz="3600">
                <a:solidFill>
                  <a:srgbClr val="004992"/>
                </a:solidFill>
                <a:latin typeface="+mn-lt"/>
                <a:ea typeface="+mn-ea"/>
                <a:cs typeface="+mn-cs"/>
              </a:rPr>
              <a:t>आवाजों का सुनना</a:t>
            </a:r>
            <a:br>
              <a:rPr lang="hi-IN" sz="3600">
                <a:solidFill>
                  <a:srgbClr val="004992"/>
                </a:solidFill>
                <a:latin typeface="+mn-lt"/>
                <a:ea typeface="+mn-ea"/>
                <a:cs typeface="+mn-cs"/>
              </a:rPr>
            </a:br>
            <a:r>
              <a:rPr lang="hi-IN">
                <a:solidFill>
                  <a:srgbClr val="004992"/>
                </a:solidFill>
                <a:latin typeface="+mn-lt"/>
                <a:ea typeface="+mn-ea"/>
                <a:cs typeface="+mn-cs"/>
              </a:rPr>
              <a:t>अपने विचार या रिमोट कंट्रोल से संचालित?</a:t>
            </a:r>
            <a:br>
              <a:rPr lang="hi-IN" sz="3600">
                <a:solidFill>
                  <a:srgbClr val="004992"/>
                </a:solidFill>
                <a:latin typeface="+mn-lt"/>
                <a:ea typeface="+mn-ea"/>
                <a:cs typeface="+mn-cs"/>
              </a:rPr>
            </a:br>
            <a:r>
              <a:rPr lang="hi-IN">
                <a:solidFill>
                  <a:srgbClr val="004992"/>
                </a:solidFill>
                <a:latin typeface="+mn-lt"/>
                <a:ea typeface="+mn-ea"/>
                <a:cs typeface="+mn-cs"/>
              </a:rPr>
              <a:t>लाभ तथा दोष</a:t>
            </a:r>
            <a:endParaRPr lang="en-US" dirty="0">
              <a:solidFill>
                <a:srgbClr val="004992"/>
              </a:solidFill>
              <a:latin typeface="+mn-lt"/>
              <a:ea typeface="+mn-ea"/>
              <a:cs typeface="+mn-cs"/>
            </a:endParaRPr>
          </a:p>
        </p:txBody>
      </p:sp>
      <p:sp>
        <p:nvSpPr>
          <p:cNvPr id="4" name="Content Placeholder 3"/>
          <p:cNvSpPr>
            <a:spLocks noGrp="1"/>
          </p:cNvSpPr>
          <p:nvPr>
            <p:ph idx="1"/>
          </p:nvPr>
        </p:nvSpPr>
        <p:spPr>
          <a:xfrm>
            <a:off x="408955" y="2636912"/>
            <a:ext cx="11340000" cy="3815952"/>
          </a:xfrm>
        </p:spPr>
        <p:txBody>
          <a:bodyPr/>
          <a:lstStyle/>
          <a:p>
            <a:pPr lvl="0" defTabSz="914377"/>
            <a:r>
              <a:rPr lang="hi-IN" altLang="de-DE" sz="2000" dirty="0">
                <a:solidFill>
                  <a:srgbClr val="004992"/>
                </a:solidFill>
              </a:rPr>
              <a:t>यह व्याख्या की अजीब विचार रिमोट कंट्रोल के माध्यम से किसी तरह से नियंत्रित किये जा रहे हैं, अनेक अन्य प्रश्नों को जन्म देता है, उदाहरणतः</a:t>
            </a:r>
          </a:p>
          <a:p>
            <a:pPr marL="342900" lvl="0" indent="-342900" defTabSz="914377">
              <a:buClr>
                <a:srgbClr val="333333"/>
              </a:buClr>
              <a:buFont typeface="WingDings"/>
              <a:buChar char=""/>
            </a:pPr>
            <a:r>
              <a:rPr lang="hi-IN" altLang="de-DE" sz="2000" dirty="0">
                <a:solidFill>
                  <a:srgbClr val="333333"/>
                </a:solidFill>
              </a:rPr>
              <a:t>क्या यह तकनिकी रूप से संभव है?</a:t>
            </a:r>
          </a:p>
          <a:p>
            <a:pPr marL="342900" lvl="0" indent="-342900" defTabSz="914377">
              <a:buClr>
                <a:srgbClr val="333333"/>
              </a:buClr>
              <a:buFont typeface="WingDings"/>
              <a:buChar char=""/>
            </a:pPr>
            <a:r>
              <a:rPr lang="hi-IN" altLang="de-DE" sz="2000" dirty="0">
                <a:solidFill>
                  <a:srgbClr val="333333"/>
                </a:solidFill>
              </a:rPr>
              <a:t>कब और किसने किसी यंत्र को मेरे दिमाग में स्थापित किया?</a:t>
            </a:r>
          </a:p>
          <a:p>
            <a:pPr marL="342900" lvl="0" indent="-342900" defTabSz="914377">
              <a:buClr>
                <a:srgbClr val="333333"/>
              </a:buClr>
              <a:buFont typeface="WingDings"/>
              <a:buChar char=""/>
            </a:pPr>
            <a:r>
              <a:rPr lang="hi-IN" altLang="de-DE" sz="2000" dirty="0">
                <a:solidFill>
                  <a:srgbClr val="333333"/>
                </a:solidFill>
              </a:rPr>
              <a:t>आपको क्षति पहुँचाने में किसकी अभिरूचि हो सकती है?</a:t>
            </a:r>
          </a:p>
          <a:p>
            <a:pPr marL="342900" lvl="0" indent="-342900" defTabSz="914377">
              <a:buClr>
                <a:srgbClr val="333333"/>
              </a:buClr>
              <a:buFont typeface="WingDings"/>
              <a:buChar char=""/>
            </a:pPr>
            <a:r>
              <a:rPr lang="hi-IN" altLang="de-DE" sz="2000" dirty="0">
                <a:solidFill>
                  <a:srgbClr val="333333"/>
                </a:solidFill>
              </a:rPr>
              <a:t>किसके पास यह सब करने के लिए समय और पैसा है?</a:t>
            </a:r>
          </a:p>
          <a:p>
            <a:pPr marL="342900" lvl="0" indent="-342900" defTabSz="914377">
              <a:buClr>
                <a:srgbClr val="333333"/>
              </a:buClr>
              <a:buFont typeface="WingDings"/>
              <a:buChar char=""/>
            </a:pPr>
            <a:r>
              <a:rPr lang="hi-IN" altLang="de-DE" sz="2000" dirty="0">
                <a:solidFill>
                  <a:srgbClr val="333333"/>
                </a:solidFill>
              </a:rPr>
              <a:t>किसी को क्षति पहुँचाने के और भी आसान तरीके हैं. कोई इतना कठिन (संभवतः असंभव) तरीका क्यों चुनेगा?</a:t>
            </a:r>
            <a:endParaRPr lang="en-US" sz="2000" dirty="0">
              <a:solidFill>
                <a:srgbClr val="333333"/>
              </a:solidFill>
            </a:endParaRPr>
          </a:p>
        </p:txBody>
      </p:sp>
      <p:sp>
        <p:nvSpPr>
          <p:cNvPr id="2" name="Footer Placeholder 1"/>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40</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एक दोस्त आपको खाने पर बुलाता है.</a:t>
            </a:r>
            <a:endParaRPr lang="de-DE" altLang="de-DE" sz="3600">
              <a:latin typeface="+mn-lt"/>
              <a:ea typeface="+mn-ea"/>
              <a:cs typeface="+mn-cs"/>
            </a:endParaRPr>
          </a:p>
        </p:txBody>
      </p:sp>
      <p:sp>
        <p:nvSpPr>
          <p:cNvPr id="43011" name="Rectangle 3"/>
          <p:cNvSpPr>
            <a:spLocks noGrp="1" noChangeArrowheads="1"/>
          </p:cNvSpPr>
          <p:nvPr>
            <p:ph idx="1"/>
          </p:nvPr>
        </p:nvSpPr>
        <p:spPr>
          <a:noFill/>
        </p:spPr>
        <p:txBody>
          <a:bodyPr>
            <a:noAutofit/>
          </a:bodyPr>
          <a:lstStyle/>
          <a:p>
            <a:pPr eaLnBrk="1" hangingPunct="1"/>
            <a:r>
              <a:rPr lang="hi-IN" altLang="de-DE" sz="2400" dirty="0">
                <a:solidFill>
                  <a:srgbClr val="333333"/>
                </a:solidFill>
              </a:rPr>
              <a:t>आपके दोस्त ने आपको खाने पर क्यों </a:t>
            </a:r>
            <a:r>
              <a:rPr lang="hi-IN" altLang="de-DE" sz="2400">
                <a:solidFill>
                  <a:srgbClr val="333333"/>
                </a:solidFill>
              </a:rPr>
              <a:t>बुलाया</a:t>
            </a:r>
            <a:r>
              <a:rPr lang="en-US" altLang="de-DE" sz="2400" dirty="0">
                <a:solidFill>
                  <a:srgbClr val="333333"/>
                </a:solidFill>
              </a:rPr>
              <a:t>?</a:t>
            </a:r>
          </a:p>
          <a:p>
            <a:pPr lvl="0" defTabSz="914400" fontAlgn="base"/>
            <a:r>
              <a:rPr lang="hi-IN" altLang="de-DE" sz="2400" dirty="0">
                <a:solidFill>
                  <a:srgbClr val="333333"/>
                </a:solidFill>
              </a:rPr>
              <a:t>इस घटना का मुख्य कारण क्या हो सकता है</a:t>
            </a:r>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41</a:t>
            </a:fld>
            <a:endParaRPr lang="de-DE" dirty="0">
              <a:latin typeface="+mn-lt"/>
              <a:cs typeface="+mn-cs"/>
            </a:endParaRPr>
          </a:p>
        </p:txBody>
      </p:sp>
      <p:pic>
        <p:nvPicPr>
          <p:cNvPr id="10" name="Picture 19" descr="Erwyn van der Meer - flickr  - Diner at Chateau de Violet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683676"/>
            <a:ext cx="3264750" cy="21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hi-IN" altLang="de-DE" sz="2400" dirty="0">
                <a:solidFill>
                  <a:srgbClr val="004992"/>
                </a:solidFill>
                <a:latin typeface="+mn-lt"/>
                <a:cs typeface="+mn-cs"/>
              </a:rPr>
              <a:t>आप?</a:t>
            </a:r>
          </a:p>
          <a:p>
            <a:pPr eaLnBrk="1" hangingPunct="1">
              <a:lnSpc>
                <a:spcPct val="105000"/>
              </a:lnSpc>
              <a:spcBef>
                <a:spcPts val="1999"/>
              </a:spcBef>
              <a:spcAft>
                <a:spcPts val="0"/>
              </a:spcAft>
              <a:buClrTx/>
              <a:buNone/>
            </a:pPr>
            <a:r>
              <a:rPr lang="hi-IN" altLang="de-DE" sz="2400" dirty="0">
                <a:solidFill>
                  <a:srgbClr val="004992"/>
                </a:solidFill>
                <a:latin typeface="+mn-lt"/>
                <a:cs typeface="+mn-cs"/>
              </a:rPr>
              <a:t>कोई दूसरा व्यक्ति या दुसरे लोग?</a:t>
            </a:r>
          </a:p>
          <a:p>
            <a:pPr eaLnBrk="1" hangingPunct="1">
              <a:lnSpc>
                <a:spcPct val="105000"/>
              </a:lnSpc>
              <a:spcBef>
                <a:spcPts val="1999"/>
              </a:spcBef>
              <a:spcAft>
                <a:spcPts val="0"/>
              </a:spcAft>
              <a:buClrTx/>
              <a:buNone/>
            </a:pPr>
            <a:r>
              <a:rPr lang="hi-IN" altLang="de-DE" sz="2400" dirty="0">
                <a:solidFill>
                  <a:srgbClr val="004992"/>
                </a:solidFill>
                <a:latin typeface="+mn-lt"/>
                <a:cs typeface="+mn-cs"/>
              </a:rPr>
              <a:t>संयोग या परिस्थितियां?</a:t>
            </a:r>
            <a:endParaRPr lang="fr-CH" altLang="de-DE" sz="2400" dirty="0">
              <a:solidFill>
                <a:srgbClr val="004992"/>
              </a:solidFill>
              <a:latin typeface="+mn-lt"/>
              <a:cs typeface="+mn-cs"/>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एक पुलिस वाला आपकी गाडी को रोकता है.</a:t>
            </a:r>
            <a:endParaRPr lang="de-DE" altLang="de-DE" sz="3600">
              <a:latin typeface="+mn-lt"/>
              <a:ea typeface="+mn-ea"/>
              <a:cs typeface="+mn-cs"/>
            </a:endParaRPr>
          </a:p>
        </p:txBody>
      </p:sp>
      <p:sp>
        <p:nvSpPr>
          <p:cNvPr id="44035" name="Rectangle 3"/>
          <p:cNvSpPr>
            <a:spLocks noGrp="1" noChangeArrowheads="1"/>
          </p:cNvSpPr>
          <p:nvPr>
            <p:ph idx="1"/>
          </p:nvPr>
        </p:nvSpPr>
        <p:spPr>
          <a:noFill/>
        </p:spPr>
        <p:txBody>
          <a:bodyPr>
            <a:noAutofit/>
          </a:bodyPr>
          <a:lstStyle/>
          <a:p>
            <a:pPr eaLnBrk="1" hangingPunct="1"/>
            <a:r>
              <a:rPr lang="hi-IN" altLang="de-DE" sz="2400" dirty="0">
                <a:solidFill>
                  <a:srgbClr val="333333"/>
                </a:solidFill>
              </a:rPr>
              <a:t>पुलिस वाला आपकी गाडी को</a:t>
            </a:r>
            <a:r>
              <a:rPr lang="en-US" altLang="de-DE" sz="2400" dirty="0">
                <a:solidFill>
                  <a:srgbClr val="333333"/>
                </a:solidFill>
              </a:rPr>
              <a:t> </a:t>
            </a:r>
            <a:r>
              <a:rPr lang="hi-IN" altLang="de-DE" sz="2400" dirty="0">
                <a:solidFill>
                  <a:srgbClr val="333333"/>
                </a:solidFill>
              </a:rPr>
              <a:t>क्यों रोकता है</a:t>
            </a:r>
            <a:r>
              <a:rPr lang="en-US" altLang="de-DE" sz="2400" dirty="0">
                <a:solidFill>
                  <a:srgbClr val="333333"/>
                </a:solidFill>
              </a:rPr>
              <a:t>?</a:t>
            </a:r>
          </a:p>
          <a:p>
            <a:pPr lvl="0" defTabSz="914400" fontAlgn="base"/>
            <a:r>
              <a:rPr lang="hi-IN" altLang="de-DE" sz="2400" dirty="0">
                <a:solidFill>
                  <a:srgbClr val="333333"/>
                </a:solidFill>
              </a:rPr>
              <a:t>इस घटना का मुख्य कारण क्या हो सकता है</a:t>
            </a:r>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42</a:t>
            </a:fld>
            <a:endParaRPr lang="de-DE" dirty="0">
              <a:latin typeface="+mn-lt"/>
              <a:cs typeface="+mn-cs"/>
            </a:endParaRPr>
          </a:p>
        </p:txBody>
      </p:sp>
      <p:pic>
        <p:nvPicPr>
          <p:cNvPr id="10" name="Picture 17" descr="Kambiz Kamrani - flickr- Bored Traffic Ma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247923"/>
            <a:ext cx="3264750" cy="26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hi-IN" altLang="de-DE" sz="2400" dirty="0">
                <a:solidFill>
                  <a:srgbClr val="004992"/>
                </a:solidFill>
                <a:latin typeface="+mn-lt"/>
                <a:cs typeface="+mn-cs"/>
              </a:rPr>
              <a:t>आप?</a:t>
            </a:r>
          </a:p>
          <a:p>
            <a:pPr eaLnBrk="1" hangingPunct="1">
              <a:lnSpc>
                <a:spcPct val="105000"/>
              </a:lnSpc>
              <a:spcBef>
                <a:spcPts val="1999"/>
              </a:spcBef>
              <a:spcAft>
                <a:spcPts val="0"/>
              </a:spcAft>
              <a:buClrTx/>
              <a:buNone/>
            </a:pPr>
            <a:r>
              <a:rPr lang="hi-IN" altLang="de-DE" sz="2400" dirty="0">
                <a:solidFill>
                  <a:srgbClr val="004992"/>
                </a:solidFill>
                <a:latin typeface="+mn-lt"/>
                <a:cs typeface="+mn-cs"/>
              </a:rPr>
              <a:t>कोई दूसरा व्यक्ति या दुसरे लोग?</a:t>
            </a:r>
          </a:p>
          <a:p>
            <a:pPr eaLnBrk="1" hangingPunct="1">
              <a:lnSpc>
                <a:spcPct val="105000"/>
              </a:lnSpc>
              <a:spcBef>
                <a:spcPts val="1999"/>
              </a:spcBef>
              <a:spcAft>
                <a:spcPts val="0"/>
              </a:spcAft>
              <a:buClrTx/>
              <a:buNone/>
            </a:pPr>
            <a:r>
              <a:rPr lang="hi-IN" altLang="de-DE" sz="2400" dirty="0">
                <a:solidFill>
                  <a:srgbClr val="004992"/>
                </a:solidFill>
                <a:latin typeface="+mn-lt"/>
                <a:cs typeface="+mn-cs"/>
              </a:rPr>
              <a:t>संयोग या परिस्थितियां?</a:t>
            </a:r>
            <a:endParaRPr lang="fr-CH" altLang="de-DE" sz="2400" dirty="0">
              <a:solidFill>
                <a:srgbClr val="004992"/>
              </a:solidFill>
              <a:latin typeface="+mn-lt"/>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आप एक खेल में जीतते हैं.</a:t>
            </a:r>
            <a:endParaRPr lang="de-DE" altLang="de-DE" sz="3600">
              <a:latin typeface="+mn-lt"/>
              <a:ea typeface="+mn-ea"/>
              <a:cs typeface="+mn-cs"/>
            </a:endParaRPr>
          </a:p>
        </p:txBody>
      </p:sp>
      <p:sp>
        <p:nvSpPr>
          <p:cNvPr id="45059" name="Rectangle 3"/>
          <p:cNvSpPr>
            <a:spLocks noGrp="1" noChangeArrowheads="1"/>
          </p:cNvSpPr>
          <p:nvPr>
            <p:ph idx="1"/>
          </p:nvPr>
        </p:nvSpPr>
        <p:spPr>
          <a:noFill/>
        </p:spPr>
        <p:txBody>
          <a:bodyPr>
            <a:noAutofit/>
          </a:bodyPr>
          <a:lstStyle/>
          <a:p>
            <a:pPr eaLnBrk="1" hangingPunct="1"/>
            <a:r>
              <a:rPr lang="hi-IN" altLang="de-DE" sz="2400" dirty="0">
                <a:solidFill>
                  <a:srgbClr val="333333"/>
                </a:solidFill>
              </a:rPr>
              <a:t>आपने क्यों </a:t>
            </a:r>
            <a:r>
              <a:rPr lang="hi-IN" altLang="de-DE" sz="2400">
                <a:solidFill>
                  <a:srgbClr val="333333"/>
                </a:solidFill>
              </a:rPr>
              <a:t>जीता</a:t>
            </a:r>
            <a:r>
              <a:rPr lang="en-US" altLang="de-DE" sz="2400" dirty="0">
                <a:solidFill>
                  <a:srgbClr val="333333"/>
                </a:solidFill>
              </a:rPr>
              <a:t>?</a:t>
            </a:r>
          </a:p>
          <a:p>
            <a:pPr lvl="0" defTabSz="914400" fontAlgn="base"/>
            <a:r>
              <a:rPr lang="hi-IN" altLang="de-DE" sz="2400" dirty="0">
                <a:solidFill>
                  <a:srgbClr val="333333"/>
                </a:solidFill>
              </a:rPr>
              <a:t>इस घटना का मुख्य कारण क्या हो सकता है</a:t>
            </a:r>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43</a:t>
            </a:fld>
            <a:endParaRPr lang="de-DE" dirty="0">
              <a:latin typeface="+mn-lt"/>
              <a:cs typeface="+mn-cs"/>
            </a:endParaRPr>
          </a:p>
        </p:txBody>
      </p:sp>
      <p:pic>
        <p:nvPicPr>
          <p:cNvPr id="10" name="Picture 9" descr="Jochen Schmidt-Oehm fotocommunity Zocker"/>
          <p:cNvPicPr>
            <a:picLocks noChangeAspect="1" noChangeArrowheads="1"/>
          </p:cNvPicPr>
          <p:nvPr/>
        </p:nvPicPr>
        <p:blipFill rotWithShape="1">
          <a:blip r:embed="rId3">
            <a:extLst>
              <a:ext uri="{28A0092B-C50C-407E-A947-70E740481C1C}">
                <a14:useLocalDpi xmlns:a14="http://schemas.microsoft.com/office/drawing/2010/main" val="0"/>
              </a:ext>
            </a:extLst>
          </a:blip>
          <a:srcRect l="-1" r="607" b="1027"/>
          <a:stretch/>
        </p:blipFill>
        <p:spPr bwMode="auto">
          <a:xfrm>
            <a:off x="8664051" y="4219479"/>
            <a:ext cx="3531124" cy="2638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hi-IN" altLang="de-DE" sz="2400" dirty="0">
                <a:solidFill>
                  <a:srgbClr val="004992"/>
                </a:solidFill>
                <a:latin typeface="+mn-lt"/>
                <a:cs typeface="+mn-cs"/>
              </a:rPr>
              <a:t>आप?</a:t>
            </a:r>
          </a:p>
          <a:p>
            <a:pPr eaLnBrk="1" hangingPunct="1">
              <a:lnSpc>
                <a:spcPct val="105000"/>
              </a:lnSpc>
              <a:spcBef>
                <a:spcPts val="1999"/>
              </a:spcBef>
              <a:spcAft>
                <a:spcPts val="0"/>
              </a:spcAft>
              <a:buClrTx/>
              <a:buNone/>
            </a:pPr>
            <a:r>
              <a:rPr lang="hi-IN" altLang="de-DE" sz="2400" dirty="0">
                <a:solidFill>
                  <a:srgbClr val="004992"/>
                </a:solidFill>
                <a:latin typeface="+mn-lt"/>
                <a:cs typeface="+mn-cs"/>
              </a:rPr>
              <a:t>कोई दूसरा व्यक्ति या दुसरे लोग?</a:t>
            </a:r>
          </a:p>
          <a:p>
            <a:pPr eaLnBrk="1" hangingPunct="1">
              <a:lnSpc>
                <a:spcPct val="105000"/>
              </a:lnSpc>
              <a:spcBef>
                <a:spcPts val="1999"/>
              </a:spcBef>
              <a:spcAft>
                <a:spcPts val="0"/>
              </a:spcAft>
              <a:buClrTx/>
              <a:buNone/>
            </a:pPr>
            <a:r>
              <a:rPr lang="hi-IN" altLang="de-DE" sz="2400" dirty="0">
                <a:solidFill>
                  <a:srgbClr val="004992"/>
                </a:solidFill>
                <a:latin typeface="+mn-lt"/>
                <a:cs typeface="+mn-cs"/>
              </a:rPr>
              <a:t>संयोग या परिस्थितियां?</a:t>
            </a:r>
            <a:endParaRPr lang="fr-CH" altLang="de-DE" sz="2400" dirty="0">
              <a:solidFill>
                <a:srgbClr val="004992"/>
              </a:solidFill>
              <a:latin typeface="+mn-lt"/>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आप जब अपनी गाडी के नजदीक पहुँचते हैं तो उसमे स्क्रेच पाते हैं.</a:t>
            </a:r>
            <a:endParaRPr lang="de-DE" altLang="de-DE" sz="3600">
              <a:latin typeface="+mn-lt"/>
              <a:ea typeface="+mn-ea"/>
              <a:cs typeface="+mn-cs"/>
            </a:endParaRPr>
          </a:p>
        </p:txBody>
      </p:sp>
      <p:sp>
        <p:nvSpPr>
          <p:cNvPr id="46083" name="Rectangle 3"/>
          <p:cNvSpPr>
            <a:spLocks noGrp="1" noChangeArrowheads="1"/>
          </p:cNvSpPr>
          <p:nvPr>
            <p:ph idx="1"/>
          </p:nvPr>
        </p:nvSpPr>
        <p:spPr>
          <a:noFill/>
        </p:spPr>
        <p:txBody>
          <a:bodyPr>
            <a:noAutofit/>
          </a:bodyPr>
          <a:lstStyle/>
          <a:p>
            <a:pPr eaLnBrk="1" hangingPunct="1"/>
            <a:r>
              <a:rPr lang="hi-IN" altLang="de-DE" sz="2400" dirty="0">
                <a:solidFill>
                  <a:srgbClr val="333333"/>
                </a:solidFill>
              </a:rPr>
              <a:t>यह स्क्रेच कैसे पड़ा </a:t>
            </a:r>
            <a:r>
              <a:rPr lang="hi-IN" altLang="de-DE" sz="2400">
                <a:solidFill>
                  <a:srgbClr val="333333"/>
                </a:solidFill>
              </a:rPr>
              <a:t>होगा</a:t>
            </a:r>
            <a:r>
              <a:rPr lang="en-US" altLang="de-DE" sz="2400" dirty="0">
                <a:solidFill>
                  <a:srgbClr val="333333"/>
                </a:solidFill>
              </a:rPr>
              <a:t>?</a:t>
            </a:r>
          </a:p>
          <a:p>
            <a:pPr lvl="0" defTabSz="914400" fontAlgn="base"/>
            <a:r>
              <a:rPr lang="hi-IN" altLang="de-DE" sz="2400" dirty="0">
                <a:solidFill>
                  <a:srgbClr val="333333"/>
                </a:solidFill>
              </a:rPr>
              <a:t>इस घटना का मुख्य कारण क्या हो सकता है</a:t>
            </a:r>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44</a:t>
            </a:fld>
            <a:endParaRPr lang="de-DE" dirty="0">
              <a:latin typeface="+mn-lt"/>
              <a:cs typeface="+mn-cs"/>
            </a:endParaRPr>
          </a:p>
        </p:txBody>
      </p:sp>
      <p:pic>
        <p:nvPicPr>
          <p:cNvPr id="10" name="Picture 6" descr="robertrazrbl - 02-07-06_1728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3809" y="4509476"/>
            <a:ext cx="3131366" cy="2348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hi-IN" altLang="de-DE" sz="2400" dirty="0">
                <a:solidFill>
                  <a:srgbClr val="004992"/>
                </a:solidFill>
                <a:latin typeface="+mn-lt"/>
                <a:cs typeface="+mn-cs"/>
              </a:rPr>
              <a:t>आप?</a:t>
            </a:r>
          </a:p>
          <a:p>
            <a:pPr eaLnBrk="1" hangingPunct="1">
              <a:lnSpc>
                <a:spcPct val="105000"/>
              </a:lnSpc>
              <a:spcBef>
                <a:spcPts val="1999"/>
              </a:spcBef>
              <a:spcAft>
                <a:spcPts val="0"/>
              </a:spcAft>
              <a:buClrTx/>
              <a:buNone/>
            </a:pPr>
            <a:r>
              <a:rPr lang="hi-IN" altLang="de-DE" sz="2400" dirty="0">
                <a:solidFill>
                  <a:srgbClr val="004992"/>
                </a:solidFill>
                <a:latin typeface="+mn-lt"/>
                <a:cs typeface="+mn-cs"/>
              </a:rPr>
              <a:t>कोई दूसरा व्यक्ति या दुसरे लोग?</a:t>
            </a:r>
          </a:p>
          <a:p>
            <a:pPr eaLnBrk="1" hangingPunct="1">
              <a:lnSpc>
                <a:spcPct val="105000"/>
              </a:lnSpc>
              <a:spcBef>
                <a:spcPts val="1999"/>
              </a:spcBef>
              <a:spcAft>
                <a:spcPts val="0"/>
              </a:spcAft>
              <a:buClrTx/>
              <a:buNone/>
            </a:pPr>
            <a:r>
              <a:rPr lang="hi-IN" altLang="de-DE" sz="2400" dirty="0">
                <a:solidFill>
                  <a:srgbClr val="004992"/>
                </a:solidFill>
                <a:latin typeface="+mn-lt"/>
                <a:cs typeface="+mn-cs"/>
              </a:rPr>
              <a:t>संयोग या परिस्थितियां?</a:t>
            </a:r>
            <a:endParaRPr lang="fr-CH" altLang="de-DE" sz="2400" dirty="0">
              <a:solidFill>
                <a:srgbClr val="004992"/>
              </a:solidFill>
              <a:latin typeface="+mn-lt"/>
              <a:cs typeface="+mn-c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डॉक्टर पाते हैं आपको उच्च रक्त-चाप है.</a:t>
            </a:r>
            <a:endParaRPr lang="de-DE" altLang="de-DE" sz="3600">
              <a:latin typeface="+mn-lt"/>
              <a:ea typeface="+mn-ea"/>
              <a:cs typeface="+mn-cs"/>
            </a:endParaRPr>
          </a:p>
        </p:txBody>
      </p:sp>
      <p:sp>
        <p:nvSpPr>
          <p:cNvPr id="47108" name="Rectangle 3"/>
          <p:cNvSpPr>
            <a:spLocks noGrp="1" noChangeArrowheads="1"/>
          </p:cNvSpPr>
          <p:nvPr>
            <p:ph idx="1"/>
          </p:nvPr>
        </p:nvSpPr>
        <p:spPr>
          <a:noFill/>
        </p:spPr>
        <p:txBody>
          <a:bodyPr>
            <a:noAutofit/>
          </a:bodyPr>
          <a:lstStyle/>
          <a:p>
            <a:pPr eaLnBrk="1" hangingPunct="1"/>
            <a:r>
              <a:rPr lang="hi-IN" altLang="de-DE" sz="2400" dirty="0">
                <a:solidFill>
                  <a:srgbClr val="333333"/>
                </a:solidFill>
              </a:rPr>
              <a:t>आपको उच्च रक्त-चाप क्यों </a:t>
            </a:r>
            <a:r>
              <a:rPr lang="hi-IN" altLang="de-DE" sz="2400">
                <a:solidFill>
                  <a:srgbClr val="333333"/>
                </a:solidFill>
              </a:rPr>
              <a:t>है</a:t>
            </a:r>
            <a:r>
              <a:rPr lang="en-US" altLang="de-DE" sz="2400" dirty="0">
                <a:solidFill>
                  <a:srgbClr val="333333"/>
                </a:solidFill>
              </a:rPr>
              <a:t>?</a:t>
            </a:r>
          </a:p>
          <a:p>
            <a:pPr lvl="0" defTabSz="914400" fontAlgn="base"/>
            <a:r>
              <a:rPr lang="hi-IN" altLang="de-DE" sz="2400" dirty="0">
                <a:solidFill>
                  <a:srgbClr val="333333"/>
                </a:solidFill>
              </a:rPr>
              <a:t>इस घटना का मुख्य कारण क्या हो सकता है</a:t>
            </a:r>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45</a:t>
            </a:fld>
            <a:endParaRPr lang="de-DE" dirty="0">
              <a:latin typeface="+mn-lt"/>
              <a:cs typeface="+mn-cs"/>
            </a:endParaRPr>
          </a:p>
        </p:txBody>
      </p:sp>
      <p:pic>
        <p:nvPicPr>
          <p:cNvPr id="10" name="Picture 14" descr="haysophie flickr name DSCN3940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hi-IN" altLang="de-DE" sz="2400" dirty="0">
                <a:solidFill>
                  <a:srgbClr val="004992"/>
                </a:solidFill>
                <a:latin typeface="+mn-lt"/>
                <a:cs typeface="+mn-cs"/>
              </a:rPr>
              <a:t>आप?</a:t>
            </a:r>
          </a:p>
          <a:p>
            <a:pPr eaLnBrk="1" hangingPunct="1">
              <a:lnSpc>
                <a:spcPct val="105000"/>
              </a:lnSpc>
              <a:spcBef>
                <a:spcPts val="1999"/>
              </a:spcBef>
              <a:spcAft>
                <a:spcPts val="0"/>
              </a:spcAft>
              <a:buClrTx/>
              <a:buNone/>
            </a:pPr>
            <a:r>
              <a:rPr lang="hi-IN" altLang="de-DE" sz="2400" dirty="0">
                <a:solidFill>
                  <a:srgbClr val="004992"/>
                </a:solidFill>
                <a:latin typeface="+mn-lt"/>
                <a:cs typeface="+mn-cs"/>
              </a:rPr>
              <a:t>कोई दूसरा व्यक्ति या दुसरे लोग?</a:t>
            </a:r>
          </a:p>
          <a:p>
            <a:pPr eaLnBrk="1" hangingPunct="1">
              <a:lnSpc>
                <a:spcPct val="105000"/>
              </a:lnSpc>
              <a:spcBef>
                <a:spcPts val="1999"/>
              </a:spcBef>
              <a:spcAft>
                <a:spcPts val="0"/>
              </a:spcAft>
              <a:buClrTx/>
              <a:buNone/>
            </a:pPr>
            <a:r>
              <a:rPr lang="hi-IN" altLang="de-DE" sz="2400" dirty="0">
                <a:solidFill>
                  <a:srgbClr val="004992"/>
                </a:solidFill>
                <a:latin typeface="+mn-lt"/>
                <a:cs typeface="+mn-cs"/>
              </a:rPr>
              <a:t>संयोग या परिस्थितियां?</a:t>
            </a:r>
            <a:endParaRPr lang="fr-CH" altLang="de-DE" sz="2400" dirty="0">
              <a:solidFill>
                <a:srgbClr val="004992"/>
              </a:solidFill>
              <a:latin typeface="+mn-lt"/>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एक दोस्त आपको आपके काम में मदद करने से इंकार आर देता है.</a:t>
            </a:r>
            <a:endParaRPr lang="de-DE" altLang="de-DE" sz="3600">
              <a:latin typeface="+mn-lt"/>
              <a:ea typeface="+mn-ea"/>
              <a:cs typeface="+mn-cs"/>
            </a:endParaRPr>
          </a:p>
        </p:txBody>
      </p:sp>
      <p:sp>
        <p:nvSpPr>
          <p:cNvPr id="48131" name="Rectangle 3"/>
          <p:cNvSpPr>
            <a:spLocks noGrp="1" noChangeArrowheads="1"/>
          </p:cNvSpPr>
          <p:nvPr>
            <p:ph idx="1"/>
          </p:nvPr>
        </p:nvSpPr>
        <p:spPr>
          <a:noFill/>
        </p:spPr>
        <p:txBody>
          <a:bodyPr>
            <a:noAutofit/>
          </a:bodyPr>
          <a:lstStyle/>
          <a:p>
            <a:pPr eaLnBrk="1" hangingPunct="1"/>
            <a:r>
              <a:rPr lang="hi-IN" altLang="de-DE" sz="2400" dirty="0">
                <a:solidFill>
                  <a:srgbClr val="333333"/>
                </a:solidFill>
              </a:rPr>
              <a:t>आपके दोस्त ने आपको मदद करने से क्यों इंकार कर </a:t>
            </a:r>
            <a:r>
              <a:rPr lang="hi-IN" altLang="de-DE" sz="2400">
                <a:solidFill>
                  <a:srgbClr val="333333"/>
                </a:solidFill>
              </a:rPr>
              <a:t>दिया</a:t>
            </a:r>
            <a:r>
              <a:rPr lang="en-US" altLang="de-DE" sz="2400" dirty="0">
                <a:solidFill>
                  <a:srgbClr val="333333"/>
                </a:solidFill>
              </a:rPr>
              <a:t>?</a:t>
            </a:r>
          </a:p>
          <a:p>
            <a:pPr lvl="0" defTabSz="914400" fontAlgn="base"/>
            <a:r>
              <a:rPr lang="hi-IN" altLang="de-DE" sz="2400" dirty="0">
                <a:solidFill>
                  <a:srgbClr val="333333"/>
                </a:solidFill>
              </a:rPr>
              <a:t>इस घटना का मुख्य कारण क्या हो सकता है</a:t>
            </a:r>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46</a:t>
            </a:fld>
            <a:endParaRPr lang="de-DE" dirty="0">
              <a:latin typeface="+mn-lt"/>
              <a:cs typeface="+mn-cs"/>
            </a:endParaRPr>
          </a:p>
        </p:txBody>
      </p:sp>
      <p:pic>
        <p:nvPicPr>
          <p:cNvPr id="10" name="Picture 12" descr="Katrin Ze"/>
          <p:cNvPicPr>
            <a:picLocks noChangeAspect="1" noChangeArrowheads="1"/>
          </p:cNvPicPr>
          <p:nvPr/>
        </p:nvPicPr>
        <p:blipFill rotWithShape="1">
          <a:blip r:embed="rId3">
            <a:extLst>
              <a:ext uri="{28A0092B-C50C-407E-A947-70E740481C1C}">
                <a14:useLocalDpi xmlns:a14="http://schemas.microsoft.com/office/drawing/2010/main" val="0"/>
              </a:ext>
            </a:extLst>
          </a:blip>
          <a:srcRect l="786" t="534" r="684" b="938"/>
          <a:stretch/>
        </p:blipFill>
        <p:spPr bwMode="auto">
          <a:xfrm>
            <a:off x="9451975" y="41148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hi-IN" altLang="de-DE" sz="2400" dirty="0">
                <a:solidFill>
                  <a:srgbClr val="004992"/>
                </a:solidFill>
                <a:latin typeface="+mn-lt"/>
                <a:cs typeface="+mn-cs"/>
              </a:rPr>
              <a:t>आप?</a:t>
            </a:r>
          </a:p>
          <a:p>
            <a:pPr eaLnBrk="1" hangingPunct="1">
              <a:lnSpc>
                <a:spcPct val="105000"/>
              </a:lnSpc>
              <a:spcBef>
                <a:spcPts val="1999"/>
              </a:spcBef>
              <a:spcAft>
                <a:spcPts val="0"/>
              </a:spcAft>
              <a:buClrTx/>
              <a:buNone/>
            </a:pPr>
            <a:r>
              <a:rPr lang="hi-IN" altLang="de-DE" sz="2400" dirty="0">
                <a:solidFill>
                  <a:srgbClr val="004992"/>
                </a:solidFill>
                <a:latin typeface="+mn-lt"/>
                <a:cs typeface="+mn-cs"/>
              </a:rPr>
              <a:t>कोई दूसरा व्यक्ति या दुसरे लोग?</a:t>
            </a:r>
          </a:p>
          <a:p>
            <a:pPr eaLnBrk="1" hangingPunct="1">
              <a:lnSpc>
                <a:spcPct val="105000"/>
              </a:lnSpc>
              <a:spcBef>
                <a:spcPts val="1999"/>
              </a:spcBef>
              <a:spcAft>
                <a:spcPts val="0"/>
              </a:spcAft>
              <a:buClrTx/>
              <a:buNone/>
            </a:pPr>
            <a:r>
              <a:rPr lang="hi-IN" altLang="de-DE" sz="2400" dirty="0">
                <a:solidFill>
                  <a:srgbClr val="004992"/>
                </a:solidFill>
                <a:latin typeface="+mn-lt"/>
                <a:cs typeface="+mn-cs"/>
              </a:rPr>
              <a:t>संयोग या परिस्थितियां?</a:t>
            </a:r>
            <a:endParaRPr lang="fr-CH" altLang="de-DE" sz="2400" dirty="0">
              <a:solidFill>
                <a:srgbClr val="004992"/>
              </a:solidFill>
              <a:latin typeface="+mn-lt"/>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एक दोस्त ने आपको उपहार देकर आश्चर्यचकित कर दिया.</a:t>
            </a:r>
            <a:endParaRPr lang="de-DE" altLang="de-DE" sz="3600">
              <a:latin typeface="+mn-lt"/>
              <a:ea typeface="+mn-ea"/>
              <a:cs typeface="+mn-cs"/>
            </a:endParaRPr>
          </a:p>
        </p:txBody>
      </p:sp>
      <p:sp>
        <p:nvSpPr>
          <p:cNvPr id="49155" name="Rectangle 3"/>
          <p:cNvSpPr>
            <a:spLocks noGrp="1" noChangeArrowheads="1"/>
          </p:cNvSpPr>
          <p:nvPr>
            <p:ph idx="1"/>
          </p:nvPr>
        </p:nvSpPr>
        <p:spPr>
          <a:noFill/>
        </p:spPr>
        <p:txBody>
          <a:bodyPr>
            <a:noAutofit/>
          </a:bodyPr>
          <a:lstStyle/>
          <a:p>
            <a:pPr eaLnBrk="1" hangingPunct="1"/>
            <a:r>
              <a:rPr lang="hi-IN" altLang="de-DE" sz="2400" dirty="0">
                <a:solidFill>
                  <a:srgbClr val="333333"/>
                </a:solidFill>
              </a:rPr>
              <a:t>आपके दोस्त ने आपको क्यों उपहार </a:t>
            </a:r>
            <a:r>
              <a:rPr lang="hi-IN" altLang="de-DE" sz="2400">
                <a:solidFill>
                  <a:srgbClr val="333333"/>
                </a:solidFill>
              </a:rPr>
              <a:t>दिया</a:t>
            </a:r>
            <a:r>
              <a:rPr lang="en-US" altLang="de-DE" sz="2400" dirty="0">
                <a:solidFill>
                  <a:srgbClr val="333333"/>
                </a:solidFill>
              </a:rPr>
              <a:t>?</a:t>
            </a:r>
          </a:p>
          <a:p>
            <a:pPr lvl="0" defTabSz="914400" fontAlgn="base"/>
            <a:r>
              <a:rPr lang="hi-IN" altLang="de-DE" sz="2400" dirty="0">
                <a:solidFill>
                  <a:srgbClr val="333333"/>
                </a:solidFill>
              </a:rPr>
              <a:t>इस घटना का मुख्य कारण क्या हो सकता है</a:t>
            </a:r>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47</a:t>
            </a:fld>
            <a:endParaRPr lang="de-DE" dirty="0">
              <a:latin typeface="+mn-lt"/>
              <a:cs typeface="+mn-cs"/>
            </a:endParaRPr>
          </a:p>
        </p:txBody>
      </p:sp>
      <p:pic>
        <p:nvPicPr>
          <p:cNvPr id="10" name="Picture 18" descr="penmachine - flickr - Big Present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9290" y="4619038"/>
            <a:ext cx="3465885" cy="223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hi-IN" altLang="de-DE" sz="2400" dirty="0">
                <a:solidFill>
                  <a:srgbClr val="004992"/>
                </a:solidFill>
                <a:latin typeface="+mn-lt"/>
                <a:cs typeface="+mn-cs"/>
              </a:rPr>
              <a:t>आप?</a:t>
            </a:r>
          </a:p>
          <a:p>
            <a:pPr eaLnBrk="1" hangingPunct="1">
              <a:lnSpc>
                <a:spcPct val="105000"/>
              </a:lnSpc>
              <a:spcBef>
                <a:spcPts val="1999"/>
              </a:spcBef>
              <a:spcAft>
                <a:spcPts val="0"/>
              </a:spcAft>
              <a:buClrTx/>
              <a:buNone/>
            </a:pPr>
            <a:r>
              <a:rPr lang="hi-IN" altLang="de-DE" sz="2400" dirty="0">
                <a:solidFill>
                  <a:srgbClr val="004992"/>
                </a:solidFill>
                <a:latin typeface="+mn-lt"/>
                <a:cs typeface="+mn-cs"/>
              </a:rPr>
              <a:t>कोई दूसरा व्यक्ति या दुसरे लोग?</a:t>
            </a:r>
          </a:p>
          <a:p>
            <a:pPr eaLnBrk="1" hangingPunct="1">
              <a:lnSpc>
                <a:spcPct val="105000"/>
              </a:lnSpc>
              <a:spcBef>
                <a:spcPts val="1999"/>
              </a:spcBef>
              <a:spcAft>
                <a:spcPts val="0"/>
              </a:spcAft>
              <a:buClrTx/>
              <a:buNone/>
            </a:pPr>
            <a:r>
              <a:rPr lang="hi-IN" altLang="de-DE" sz="2400" dirty="0">
                <a:solidFill>
                  <a:srgbClr val="004992"/>
                </a:solidFill>
                <a:latin typeface="+mn-lt"/>
                <a:cs typeface="+mn-cs"/>
              </a:rPr>
              <a:t>संयोग या परिस्थितियां?</a:t>
            </a:r>
            <a:endParaRPr lang="fr-CH" altLang="de-DE" sz="2400" dirty="0">
              <a:solidFill>
                <a:srgbClr val="004992"/>
              </a:solidFill>
              <a:latin typeface="+mn-lt"/>
              <a:cs typeface="+mn-c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एक दोस्त कहता है की आप मूर्ख हैं.</a:t>
            </a:r>
            <a:endParaRPr lang="de-DE" altLang="de-DE" sz="3600">
              <a:latin typeface="+mn-lt"/>
              <a:ea typeface="+mn-ea"/>
              <a:cs typeface="+mn-cs"/>
            </a:endParaRPr>
          </a:p>
        </p:txBody>
      </p:sp>
      <p:sp>
        <p:nvSpPr>
          <p:cNvPr id="50179" name="Rectangle 3"/>
          <p:cNvSpPr>
            <a:spLocks noGrp="1" noChangeArrowheads="1"/>
          </p:cNvSpPr>
          <p:nvPr>
            <p:ph idx="1"/>
          </p:nvPr>
        </p:nvSpPr>
        <p:spPr>
          <a:noFill/>
        </p:spPr>
        <p:txBody>
          <a:bodyPr>
            <a:noAutofit/>
          </a:bodyPr>
          <a:lstStyle/>
          <a:p>
            <a:pPr eaLnBrk="1" hangingPunct="1"/>
            <a:r>
              <a:rPr lang="hi-IN" altLang="de-DE" sz="2400" dirty="0">
                <a:solidFill>
                  <a:srgbClr val="333333"/>
                </a:solidFill>
              </a:rPr>
              <a:t>आपके दोस्त ने किस कारण से ऐसा कहा होगा</a:t>
            </a:r>
            <a:r>
              <a:rPr lang="en-US" altLang="de-DE" sz="2400" dirty="0">
                <a:solidFill>
                  <a:srgbClr val="333333"/>
                </a:solidFill>
              </a:rPr>
              <a:t>?</a:t>
            </a:r>
          </a:p>
          <a:p>
            <a:pPr lvl="0" defTabSz="914400" fontAlgn="base"/>
            <a:r>
              <a:rPr lang="hi-IN" altLang="de-DE" sz="2400" dirty="0">
                <a:solidFill>
                  <a:srgbClr val="333333"/>
                </a:solidFill>
              </a:rPr>
              <a:t>इस घटना का मुख्य कारण क्या हो सकता है</a:t>
            </a:r>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48</a:t>
            </a:fld>
            <a:endParaRPr lang="de-DE" dirty="0">
              <a:latin typeface="+mn-lt"/>
              <a:cs typeface="+mn-cs"/>
            </a:endParaRPr>
          </a:p>
        </p:txBody>
      </p:sp>
      <p:pic>
        <p:nvPicPr>
          <p:cNvPr id="10" name="Picture 17" descr="Simon Pais - flickr - Stupid M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3093" y="4656526"/>
            <a:ext cx="3072082" cy="2201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hi-IN" altLang="de-DE" sz="2400" dirty="0">
                <a:solidFill>
                  <a:srgbClr val="004992"/>
                </a:solidFill>
                <a:latin typeface="+mn-lt"/>
                <a:cs typeface="+mn-cs"/>
              </a:rPr>
              <a:t>आप?</a:t>
            </a:r>
          </a:p>
          <a:p>
            <a:pPr eaLnBrk="1" hangingPunct="1">
              <a:lnSpc>
                <a:spcPct val="105000"/>
              </a:lnSpc>
              <a:spcBef>
                <a:spcPts val="1999"/>
              </a:spcBef>
              <a:spcAft>
                <a:spcPts val="0"/>
              </a:spcAft>
              <a:buClrTx/>
              <a:buNone/>
            </a:pPr>
            <a:r>
              <a:rPr lang="hi-IN" altLang="de-DE" sz="2400" dirty="0">
                <a:solidFill>
                  <a:srgbClr val="004992"/>
                </a:solidFill>
                <a:latin typeface="+mn-lt"/>
                <a:cs typeface="+mn-cs"/>
              </a:rPr>
              <a:t>कोई दूसरा व्यक्ति या दुसरे लोग?</a:t>
            </a:r>
          </a:p>
          <a:p>
            <a:pPr eaLnBrk="1" hangingPunct="1">
              <a:lnSpc>
                <a:spcPct val="105000"/>
              </a:lnSpc>
              <a:spcBef>
                <a:spcPts val="1999"/>
              </a:spcBef>
              <a:spcAft>
                <a:spcPts val="0"/>
              </a:spcAft>
              <a:buClrTx/>
              <a:buNone/>
            </a:pPr>
            <a:r>
              <a:rPr lang="hi-IN" altLang="de-DE" sz="2400" dirty="0">
                <a:solidFill>
                  <a:srgbClr val="004992"/>
                </a:solidFill>
                <a:latin typeface="+mn-lt"/>
                <a:cs typeface="+mn-cs"/>
              </a:rPr>
              <a:t>संयोग या परिस्थितियां?</a:t>
            </a:r>
            <a:endParaRPr lang="fr-CH" altLang="de-DE" sz="2400" dirty="0">
              <a:solidFill>
                <a:srgbClr val="004992"/>
              </a:solidFill>
              <a:latin typeface="+mn-lt"/>
              <a:cs typeface="+mn-cs"/>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आपके पडोसी का बच्चा आपके गोद में जाने पर रोने लगता है.</a:t>
            </a:r>
            <a:endParaRPr lang="de-DE" altLang="de-DE" sz="3600">
              <a:latin typeface="+mn-lt"/>
              <a:ea typeface="+mn-ea"/>
              <a:cs typeface="+mn-cs"/>
            </a:endParaRPr>
          </a:p>
        </p:txBody>
      </p:sp>
      <p:sp>
        <p:nvSpPr>
          <p:cNvPr id="51203" name="Rectangle 3"/>
          <p:cNvSpPr>
            <a:spLocks noGrp="1" noChangeArrowheads="1"/>
          </p:cNvSpPr>
          <p:nvPr>
            <p:ph idx="1"/>
          </p:nvPr>
        </p:nvSpPr>
        <p:spPr>
          <a:noFill/>
        </p:spPr>
        <p:txBody>
          <a:bodyPr>
            <a:noAutofit/>
          </a:bodyPr>
          <a:lstStyle/>
          <a:p>
            <a:pPr eaLnBrk="1" hangingPunct="1"/>
            <a:r>
              <a:rPr lang="hi-IN" altLang="de-DE" sz="2400" dirty="0">
                <a:solidFill>
                  <a:srgbClr val="333333"/>
                </a:solidFill>
              </a:rPr>
              <a:t>बच्चा क्यों रोने लगता </a:t>
            </a:r>
            <a:r>
              <a:rPr lang="hi-IN" altLang="de-DE" sz="2400">
                <a:solidFill>
                  <a:srgbClr val="333333"/>
                </a:solidFill>
              </a:rPr>
              <a:t>है</a:t>
            </a:r>
            <a:r>
              <a:rPr lang="en-US" altLang="de-DE" sz="2400" dirty="0">
                <a:solidFill>
                  <a:srgbClr val="333333"/>
                </a:solidFill>
              </a:rPr>
              <a:t>?</a:t>
            </a:r>
          </a:p>
          <a:p>
            <a:pPr lvl="0" defTabSz="914400" fontAlgn="base"/>
            <a:r>
              <a:rPr lang="hi-IN" altLang="de-DE" sz="2400" dirty="0">
                <a:solidFill>
                  <a:srgbClr val="333333"/>
                </a:solidFill>
              </a:rPr>
              <a:t>इस घटना का मुख्य कारण क्या हो सकता है</a:t>
            </a:r>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49</a:t>
            </a:fld>
            <a:endParaRPr lang="de-DE" dirty="0">
              <a:latin typeface="+mn-lt"/>
              <a:cs typeface="+mn-cs"/>
            </a:endParaRPr>
          </a:p>
        </p:txBody>
      </p:sp>
      <p:pic>
        <p:nvPicPr>
          <p:cNvPr id="10" name="Picture 8" descr="valentinapowers flickr Cry Baby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956" y="4403086"/>
            <a:ext cx="3273219" cy="245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hi-IN" altLang="de-DE" sz="2400" dirty="0">
                <a:solidFill>
                  <a:srgbClr val="004992"/>
                </a:solidFill>
                <a:latin typeface="+mn-lt"/>
                <a:cs typeface="+mn-cs"/>
              </a:rPr>
              <a:t>आप?</a:t>
            </a:r>
          </a:p>
          <a:p>
            <a:pPr eaLnBrk="1" hangingPunct="1">
              <a:lnSpc>
                <a:spcPct val="105000"/>
              </a:lnSpc>
              <a:spcBef>
                <a:spcPts val="1999"/>
              </a:spcBef>
              <a:spcAft>
                <a:spcPts val="0"/>
              </a:spcAft>
              <a:buClrTx/>
              <a:buNone/>
            </a:pPr>
            <a:r>
              <a:rPr lang="hi-IN" altLang="de-DE" sz="2400" dirty="0">
                <a:solidFill>
                  <a:srgbClr val="004992"/>
                </a:solidFill>
                <a:latin typeface="+mn-lt"/>
                <a:cs typeface="+mn-cs"/>
              </a:rPr>
              <a:t>कोई दूसरा व्यक्ति या दुसरे लोग?</a:t>
            </a:r>
          </a:p>
          <a:p>
            <a:pPr eaLnBrk="1" hangingPunct="1">
              <a:lnSpc>
                <a:spcPct val="105000"/>
              </a:lnSpc>
              <a:spcBef>
                <a:spcPts val="1999"/>
              </a:spcBef>
              <a:spcAft>
                <a:spcPts val="0"/>
              </a:spcAft>
              <a:buClrTx/>
              <a:buNone/>
            </a:pPr>
            <a:r>
              <a:rPr lang="hi-IN" altLang="de-DE" sz="2400" dirty="0">
                <a:solidFill>
                  <a:srgbClr val="004992"/>
                </a:solidFill>
                <a:latin typeface="+mn-lt"/>
                <a:cs typeface="+mn-cs"/>
              </a:rPr>
              <a:t>संयोग या परिस्थितियां?</a:t>
            </a:r>
            <a:endParaRPr lang="fr-CH" altLang="de-DE" sz="2400" dirty="0">
              <a:solidFill>
                <a:srgbClr val="004992"/>
              </a:solidFill>
              <a:latin typeface="+mn-lt"/>
              <a:cs typeface="+mn-c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एक दोस्त आपको कहता है की वह आपकी इज्ज़त नहीं करता है.</a:t>
            </a:r>
            <a:endParaRPr lang="de-DE" altLang="de-DE" sz="3600">
              <a:latin typeface="+mn-lt"/>
              <a:ea typeface="+mn-ea"/>
              <a:cs typeface="+mn-cs"/>
            </a:endParaRPr>
          </a:p>
        </p:txBody>
      </p:sp>
      <p:sp>
        <p:nvSpPr>
          <p:cNvPr id="52227" name="Rectangle 3"/>
          <p:cNvSpPr>
            <a:spLocks noGrp="1" noChangeArrowheads="1"/>
          </p:cNvSpPr>
          <p:nvPr>
            <p:ph idx="1"/>
          </p:nvPr>
        </p:nvSpPr>
        <p:spPr>
          <a:noFill/>
        </p:spPr>
        <p:txBody>
          <a:bodyPr>
            <a:noAutofit/>
          </a:bodyPr>
          <a:lstStyle/>
          <a:p>
            <a:pPr eaLnBrk="1" hangingPunct="1"/>
            <a:r>
              <a:rPr lang="hi-IN" altLang="de-DE" sz="2400" dirty="0">
                <a:solidFill>
                  <a:srgbClr val="333333"/>
                </a:solidFill>
              </a:rPr>
              <a:t>आपके दोस्त ने ऐसा क्यों </a:t>
            </a:r>
            <a:r>
              <a:rPr lang="hi-IN" altLang="de-DE" sz="2400">
                <a:solidFill>
                  <a:srgbClr val="333333"/>
                </a:solidFill>
              </a:rPr>
              <a:t>कहा</a:t>
            </a:r>
            <a:r>
              <a:rPr lang="en-US" altLang="de-DE" sz="2400" dirty="0">
                <a:solidFill>
                  <a:srgbClr val="333333"/>
                </a:solidFill>
              </a:rPr>
              <a:t>?</a:t>
            </a:r>
          </a:p>
          <a:p>
            <a:pPr lvl="0" defTabSz="914400" fontAlgn="base"/>
            <a:r>
              <a:rPr lang="hi-IN" altLang="de-DE" sz="2400" dirty="0">
                <a:solidFill>
                  <a:srgbClr val="333333"/>
                </a:solidFill>
              </a:rPr>
              <a:t>इस घटना का मुख्य कारण क्या हो सकता है</a:t>
            </a:r>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50</a:t>
            </a:fld>
            <a:endParaRPr lang="de-DE" dirty="0">
              <a:latin typeface="+mn-lt"/>
              <a:cs typeface="+mn-cs"/>
            </a:endParaRPr>
          </a:p>
        </p:txBody>
      </p:sp>
      <p:pic>
        <p:nvPicPr>
          <p:cNvPr id="10" name="Picture 18" descr="Heidi Wittwer fotocommunity He Du! Gwealt ist keine Lös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2" y="4491386"/>
            <a:ext cx="3552693" cy="236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hi-IN" altLang="de-DE" sz="2400" dirty="0">
                <a:solidFill>
                  <a:srgbClr val="004992"/>
                </a:solidFill>
                <a:latin typeface="+mn-lt"/>
                <a:cs typeface="+mn-cs"/>
              </a:rPr>
              <a:t>आप?</a:t>
            </a:r>
          </a:p>
          <a:p>
            <a:pPr eaLnBrk="1" hangingPunct="1">
              <a:lnSpc>
                <a:spcPct val="105000"/>
              </a:lnSpc>
              <a:spcBef>
                <a:spcPts val="1999"/>
              </a:spcBef>
              <a:spcAft>
                <a:spcPts val="0"/>
              </a:spcAft>
              <a:buClrTx/>
              <a:buNone/>
            </a:pPr>
            <a:r>
              <a:rPr lang="hi-IN" altLang="de-DE" sz="2400" dirty="0">
                <a:solidFill>
                  <a:srgbClr val="004992"/>
                </a:solidFill>
                <a:latin typeface="+mn-lt"/>
                <a:cs typeface="+mn-cs"/>
              </a:rPr>
              <a:t>कोई दूसरा व्यक्ति या दुसरे लोग?</a:t>
            </a:r>
          </a:p>
          <a:p>
            <a:pPr eaLnBrk="1" hangingPunct="1">
              <a:lnSpc>
                <a:spcPct val="105000"/>
              </a:lnSpc>
              <a:spcBef>
                <a:spcPts val="1999"/>
              </a:spcBef>
              <a:spcAft>
                <a:spcPts val="0"/>
              </a:spcAft>
              <a:buClrTx/>
              <a:buNone/>
            </a:pPr>
            <a:r>
              <a:rPr lang="hi-IN" altLang="de-DE" sz="2400" dirty="0">
                <a:solidFill>
                  <a:srgbClr val="004992"/>
                </a:solidFill>
                <a:latin typeface="+mn-lt"/>
                <a:cs typeface="+mn-cs"/>
              </a:rPr>
              <a:t>संयोग या परिस्थितियां?</a:t>
            </a:r>
            <a:endParaRPr lang="fr-CH" altLang="de-DE" sz="2400" dirty="0">
              <a:solidFill>
                <a:srgbClr val="004992"/>
              </a:solidFill>
              <a:latin typeface="+mn-lt"/>
              <a:cs typeface="+mn-cs"/>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solidFill>
                  <a:srgbClr val="004992"/>
                </a:solidFill>
                <a:latin typeface="+mn-lt"/>
                <a:ea typeface="+mn-ea"/>
                <a:cs typeface="+mn-cs"/>
              </a:rPr>
              <a:t>नित्य-प्रति के जीवन में लागू करें</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400" b="1" dirty="0">
                <a:solidFill>
                  <a:srgbClr val="333333"/>
                </a:solidFill>
              </a:rPr>
              <a:t>सीखने के उदेश्य</a:t>
            </a:r>
            <a:r>
              <a:rPr lang="de-DE" altLang="de-DE" sz="2400" b="1" dirty="0">
                <a:solidFill>
                  <a:srgbClr val="333333"/>
                </a:solidFill>
              </a:rPr>
              <a:t>:</a:t>
            </a:r>
          </a:p>
          <a:p>
            <a:pPr marL="342900" lvl="0" indent="-342900" defTabSz="914400" fontAlgn="base">
              <a:buClr>
                <a:srgbClr val="333333"/>
              </a:buClr>
              <a:buFont typeface="WingDings"/>
              <a:buChar char=""/>
            </a:pPr>
            <a:r>
              <a:rPr lang="hi-IN" altLang="de-DE" sz="2400" dirty="0">
                <a:solidFill>
                  <a:srgbClr val="333333"/>
                </a:solidFill>
              </a:rPr>
              <a:t>किसी घटना के परिणाम के विभिन्न कारकों पर ध्यान दें (अर्थात</a:t>
            </a:r>
            <a:r>
              <a:rPr lang="en-US" altLang="de-DE" sz="2400" dirty="0">
                <a:solidFill>
                  <a:srgbClr val="333333"/>
                </a:solidFill>
              </a:rPr>
              <a:t>,</a:t>
            </a:r>
            <a:r>
              <a:rPr lang="hi-IN" altLang="de-DE" sz="2400" dirty="0">
                <a:solidFill>
                  <a:srgbClr val="333333"/>
                </a:solidFill>
              </a:rPr>
              <a:t> आप/दुसरे/परिस्थितियाँ).</a:t>
            </a:r>
            <a:endParaRPr lang="en-US" sz="2400" dirty="0"/>
          </a:p>
        </p:txBody>
      </p:sp>
      <p:sp>
        <p:nvSpPr>
          <p:cNvPr id="3" name="Footer Placeholder 2"/>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51</a:t>
            </a:fld>
            <a:endParaRPr lang="de-DE" dirty="0">
              <a:latin typeface="+mn-lt"/>
              <a:cs typeface="+mn-c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solidFill>
                  <a:srgbClr val="004992"/>
                </a:solidFill>
                <a:latin typeface="+mn-lt"/>
                <a:ea typeface="+mn-ea"/>
                <a:cs typeface="+mn-cs"/>
              </a:rPr>
              <a:t>नित्य-प्रति के जीवन में लागू करें</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400" b="1" dirty="0">
                <a:solidFill>
                  <a:srgbClr val="333333"/>
                </a:solidFill>
              </a:rPr>
              <a:t>सीखने के उदेश्य</a:t>
            </a:r>
            <a:r>
              <a:rPr lang="de-DE" altLang="de-DE" sz="2400" b="1" dirty="0">
                <a:solidFill>
                  <a:srgbClr val="333333"/>
                </a:solidFill>
              </a:rPr>
              <a:t>:</a:t>
            </a:r>
          </a:p>
          <a:p>
            <a:pPr marL="342900" lvl="0" indent="-342900" defTabSz="914400" fontAlgn="base">
              <a:buClr>
                <a:srgbClr val="333333"/>
              </a:buClr>
              <a:buFont typeface="WingDings"/>
              <a:buChar char=""/>
            </a:pPr>
            <a:r>
              <a:rPr lang="hi-IN" altLang="de-DE" sz="2400" dirty="0">
                <a:solidFill>
                  <a:srgbClr val="333333"/>
                </a:solidFill>
              </a:rPr>
              <a:t>किसी घटना के परिणाम के विभिन्न कारकों पर ध्यान दें (अर्थात</a:t>
            </a:r>
            <a:r>
              <a:rPr lang="en-US" altLang="de-DE" sz="2400" dirty="0">
                <a:solidFill>
                  <a:srgbClr val="333333"/>
                </a:solidFill>
              </a:rPr>
              <a:t>,</a:t>
            </a:r>
            <a:r>
              <a:rPr lang="hi-IN" altLang="de-DE" sz="2400" dirty="0">
                <a:solidFill>
                  <a:srgbClr val="333333"/>
                </a:solidFill>
              </a:rPr>
              <a:t> आप/दुसरे/परिस्थितियाँ).</a:t>
            </a:r>
            <a:endParaRPr lang="de-DE"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हम अपने जीवन में जितना संभव</a:t>
            </a:r>
            <a:r>
              <a:rPr lang="en-US" altLang="de-DE" sz="2400" dirty="0">
                <a:solidFill>
                  <a:srgbClr val="333333"/>
                </a:solidFill>
              </a:rPr>
              <a:t> </a:t>
            </a:r>
            <a:r>
              <a:rPr lang="hi-IN" altLang="de-DE" sz="2400" dirty="0">
                <a:solidFill>
                  <a:srgbClr val="333333"/>
                </a:solidFill>
              </a:rPr>
              <a:t>हो उतना वास्तविकता पर आधारित दृष्टिकोण रखना चाहिए.</a:t>
            </a:r>
            <a:r>
              <a:rPr lang="en-US" altLang="de-DE" sz="2400" dirty="0">
                <a:solidFill>
                  <a:srgbClr val="333333"/>
                </a:solidFill>
              </a:rPr>
              <a:t> </a:t>
            </a:r>
            <a:r>
              <a:rPr lang="hi-IN" altLang="de-DE" sz="2400" dirty="0">
                <a:solidFill>
                  <a:srgbClr val="333333"/>
                </a:solidFill>
              </a:rPr>
              <a:t>यह सही नहीं हैं की हम हमेशा दूसरों पर दोषारोपण करें</a:t>
            </a:r>
            <a:r>
              <a:rPr lang="en-US" altLang="de-DE" sz="2400" dirty="0">
                <a:solidFill>
                  <a:srgbClr val="333333"/>
                </a:solidFill>
              </a:rPr>
              <a:t>, </a:t>
            </a:r>
            <a:r>
              <a:rPr lang="hi-IN" altLang="de-DE" sz="2400" dirty="0">
                <a:solidFill>
                  <a:srgbClr val="333333"/>
                </a:solidFill>
              </a:rPr>
              <a:t>ठीक उसी तरह से जैसे की चीजें जब गलत हों तो हमेशा हम ही उसके लिए दोषी नहीं होते </a:t>
            </a:r>
            <a:r>
              <a:rPr lang="hi-IN" altLang="de-DE" sz="2400">
                <a:solidFill>
                  <a:srgbClr val="333333"/>
                </a:solidFill>
              </a:rPr>
              <a:t>हैं.</a:t>
            </a:r>
            <a:endParaRPr lang="en-US" sz="2400" dirty="0"/>
          </a:p>
        </p:txBody>
      </p:sp>
      <p:sp>
        <p:nvSpPr>
          <p:cNvPr id="3" name="Footer Placeholder 2"/>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52</a:t>
            </a:fld>
            <a:endParaRPr lang="de-DE" dirty="0">
              <a:latin typeface="+mn-lt"/>
              <a:cs typeface="+mn-cs"/>
            </a:endParaRPr>
          </a:p>
        </p:txBody>
      </p:sp>
    </p:spTree>
    <p:extLst>
      <p:ext uri="{BB962C8B-B14F-4D97-AF65-F5344CB8AC3E}">
        <p14:creationId xmlns:p14="http://schemas.microsoft.com/office/powerpoint/2010/main" val="34653409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solidFill>
                  <a:srgbClr val="004992"/>
                </a:solidFill>
                <a:latin typeface="+mn-lt"/>
                <a:ea typeface="+mn-ea"/>
                <a:cs typeface="+mn-cs"/>
              </a:rPr>
              <a:t>नित्य-प्रति के जीवन में लागू करें</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400" b="1" dirty="0">
                <a:solidFill>
                  <a:srgbClr val="333333"/>
                </a:solidFill>
              </a:rPr>
              <a:t>सीखने के उदेश्य</a:t>
            </a:r>
            <a:r>
              <a:rPr lang="de-DE" altLang="de-DE" sz="2400" b="1" dirty="0">
                <a:solidFill>
                  <a:srgbClr val="333333"/>
                </a:solidFill>
              </a:rPr>
              <a:t>:</a:t>
            </a:r>
          </a:p>
          <a:p>
            <a:pPr marL="342900" lvl="0" indent="-342900" defTabSz="914400" fontAlgn="base">
              <a:buClr>
                <a:srgbClr val="333333"/>
              </a:buClr>
              <a:buFont typeface="WingDings"/>
              <a:buChar char=""/>
            </a:pPr>
            <a:r>
              <a:rPr lang="hi-IN" altLang="de-DE" sz="2400" dirty="0">
                <a:solidFill>
                  <a:srgbClr val="333333"/>
                </a:solidFill>
              </a:rPr>
              <a:t>किसी घटना के परिणाम के विभिन्न कारकों पर ध्यान दें (अर्थात</a:t>
            </a:r>
            <a:r>
              <a:rPr lang="en-US" altLang="de-DE" sz="2400" dirty="0">
                <a:solidFill>
                  <a:srgbClr val="333333"/>
                </a:solidFill>
              </a:rPr>
              <a:t>,</a:t>
            </a:r>
            <a:r>
              <a:rPr lang="hi-IN" altLang="de-DE" sz="2400" dirty="0">
                <a:solidFill>
                  <a:srgbClr val="333333"/>
                </a:solidFill>
              </a:rPr>
              <a:t> आप/दुसरे/परिस्थितियाँ).</a:t>
            </a:r>
            <a:endParaRPr lang="de-DE"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हम अपने जीवन में जितना संभव</a:t>
            </a:r>
            <a:r>
              <a:rPr lang="en-US" altLang="de-DE" sz="2400" dirty="0">
                <a:solidFill>
                  <a:srgbClr val="333333"/>
                </a:solidFill>
              </a:rPr>
              <a:t> </a:t>
            </a:r>
            <a:r>
              <a:rPr lang="hi-IN" altLang="de-DE" sz="2400" dirty="0">
                <a:solidFill>
                  <a:srgbClr val="333333"/>
                </a:solidFill>
              </a:rPr>
              <a:t>हो उतना वास्तविकता पर आधारित दृष्टिकोण रखना चाहिए.</a:t>
            </a:r>
            <a:r>
              <a:rPr lang="en-US" altLang="de-DE" sz="2400" dirty="0">
                <a:solidFill>
                  <a:srgbClr val="333333"/>
                </a:solidFill>
              </a:rPr>
              <a:t> </a:t>
            </a:r>
            <a:r>
              <a:rPr lang="hi-IN" altLang="de-DE" sz="2400" dirty="0">
                <a:solidFill>
                  <a:srgbClr val="333333"/>
                </a:solidFill>
              </a:rPr>
              <a:t>यह सही नहीं हैं की हम हमेशा दूसरों पर दोषारोपण करें</a:t>
            </a:r>
            <a:r>
              <a:rPr lang="en-US" altLang="de-DE" sz="2400" dirty="0">
                <a:solidFill>
                  <a:srgbClr val="333333"/>
                </a:solidFill>
              </a:rPr>
              <a:t>, </a:t>
            </a:r>
            <a:r>
              <a:rPr lang="hi-IN" altLang="de-DE" sz="2400" dirty="0">
                <a:solidFill>
                  <a:srgbClr val="333333"/>
                </a:solidFill>
              </a:rPr>
              <a:t>ठीक उसी तरह से जैसे की चीजें जब गलत हों तो हमेशा हम ही उसके लिए दोषी नहीं होते हैं.</a:t>
            </a:r>
            <a:endParaRPr lang="de-DE"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आम तौर पर अनेक कारक मिल कर किसी एक घटना का ज़न्म</a:t>
            </a:r>
            <a:r>
              <a:rPr lang="en-US" altLang="de-DE" sz="2400" dirty="0">
                <a:solidFill>
                  <a:srgbClr val="333333"/>
                </a:solidFill>
              </a:rPr>
              <a:t> </a:t>
            </a:r>
            <a:r>
              <a:rPr lang="hi-IN" altLang="de-DE" sz="2400" dirty="0">
                <a:solidFill>
                  <a:srgbClr val="333333"/>
                </a:solidFill>
              </a:rPr>
              <a:t>देते है.</a:t>
            </a:r>
            <a:endParaRPr lang="en-US" sz="2400" dirty="0"/>
          </a:p>
        </p:txBody>
      </p:sp>
      <p:sp>
        <p:nvSpPr>
          <p:cNvPr id="3" name="Footer Placeholder 2"/>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53</a:t>
            </a:fld>
            <a:endParaRPr lang="de-DE" dirty="0">
              <a:latin typeface="+mn-lt"/>
              <a:cs typeface="+mn-cs"/>
            </a:endParaRPr>
          </a:p>
        </p:txBody>
      </p:sp>
    </p:spTree>
    <p:extLst>
      <p:ext uri="{BB962C8B-B14F-4D97-AF65-F5344CB8AC3E}">
        <p14:creationId xmlns:p14="http://schemas.microsoft.com/office/powerpoint/2010/main" val="39333704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solidFill>
                  <a:srgbClr val="004992"/>
                </a:solidFill>
                <a:latin typeface="+mn-lt"/>
                <a:ea typeface="+mn-ea"/>
                <a:cs typeface="+mn-cs"/>
              </a:rPr>
              <a:t>मनोविकार से इसका क्या सम्बन्ध है?</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400" dirty="0">
                <a:solidFill>
                  <a:srgbClr val="333333"/>
                </a:solidFill>
              </a:rPr>
              <a:t>मनोविकार से पीड़ित अनेक लोग जटिल घटनाओं की व्याख्या किसी एक कारण के ही आधार पर करने का प्रयास करते हैं. कभी-कभी सिर्फ दुसरे लोगों पर ही अपनी असफलताओं का दोष मढ़</a:t>
            </a:r>
            <a:r>
              <a:rPr lang="en-US" altLang="de-DE" sz="2400" dirty="0">
                <a:solidFill>
                  <a:srgbClr val="333333"/>
                </a:solidFill>
              </a:rPr>
              <a:t> </a:t>
            </a:r>
            <a:r>
              <a:rPr lang="hi-IN" altLang="de-DE" sz="2400" dirty="0">
                <a:solidFill>
                  <a:srgbClr val="333333"/>
                </a:solidFill>
              </a:rPr>
              <a:t>दिया जाता है.</a:t>
            </a:r>
          </a:p>
          <a:p>
            <a:pPr lvl="0" defTabSz="914400" fontAlgn="base"/>
            <a:r>
              <a:rPr lang="hi-IN" altLang="de-DE" sz="2400" dirty="0">
                <a:solidFill>
                  <a:srgbClr val="004992"/>
                </a:solidFill>
              </a:rPr>
              <a:t>उदाहरणत</a:t>
            </a:r>
            <a:r>
              <a:rPr lang="en-US" altLang="de-DE" sz="2400" dirty="0">
                <a:solidFill>
                  <a:srgbClr val="004992"/>
                </a:solidFill>
              </a:rPr>
              <a:t>:</a:t>
            </a:r>
            <a:r>
              <a:rPr lang="en-US" altLang="de-DE" sz="2400" dirty="0">
                <a:solidFill>
                  <a:srgbClr val="333333"/>
                </a:solidFill>
              </a:rPr>
              <a:t> </a:t>
            </a:r>
            <a:r>
              <a:rPr lang="hi-IN" altLang="de-DE" sz="2400" dirty="0">
                <a:solidFill>
                  <a:srgbClr val="333333"/>
                </a:solidFill>
              </a:rPr>
              <a:t>रमेश अक्सर गिर पड़ता है.</a:t>
            </a:r>
            <a:endParaRPr lang="en-US" altLang="de-DE" sz="2400" dirty="0">
              <a:solidFill>
                <a:srgbClr val="333333"/>
              </a:solidFill>
            </a:endParaRPr>
          </a:p>
          <a:p>
            <a:pPr lvl="0" defTabSz="914400" fontAlgn="base"/>
            <a:r>
              <a:rPr lang="hi-IN" altLang="de-DE" sz="2400" dirty="0">
                <a:solidFill>
                  <a:srgbClr val="004992"/>
                </a:solidFill>
              </a:rPr>
              <a:t>अपना विश्वास: </a:t>
            </a:r>
            <a:r>
              <a:rPr lang="hi-IN" altLang="de-DE" sz="2400" dirty="0">
                <a:solidFill>
                  <a:srgbClr val="333333"/>
                </a:solidFill>
              </a:rPr>
              <a:t>ऐसा उसके चाचा उसके दिमाग में विधुतीय तरंगों को एक यंत्र के द्वारा भेज कर करते हैं.</a:t>
            </a:r>
            <a:endParaRPr lang="en-US" altLang="de-DE" sz="2400" dirty="0">
              <a:solidFill>
                <a:srgbClr val="333333"/>
              </a:solidFill>
            </a:endParaRPr>
          </a:p>
          <a:p>
            <a:pPr lvl="0" defTabSz="914400" fontAlgn="base"/>
            <a:r>
              <a:rPr lang="hi-IN" altLang="de-DE" sz="2400" dirty="0">
                <a:solidFill>
                  <a:srgbClr val="004992"/>
                </a:solidFill>
              </a:rPr>
              <a:t>अन्य व्याख्या: </a:t>
            </a:r>
            <a:r>
              <a:rPr lang="hi-IN" altLang="de-DE" sz="2400" dirty="0">
                <a:solidFill>
                  <a:srgbClr val="333333"/>
                </a:solidFill>
              </a:rPr>
              <a:t>उसके कान में एक बीमारी है जिसके कारण से उसे</a:t>
            </a:r>
            <a:r>
              <a:rPr lang="en-US" altLang="de-DE" sz="2400" dirty="0">
                <a:solidFill>
                  <a:srgbClr val="333333"/>
                </a:solidFill>
              </a:rPr>
              <a:t> </a:t>
            </a:r>
            <a:r>
              <a:rPr lang="hi-IN" altLang="de-DE" sz="2400" dirty="0">
                <a:solidFill>
                  <a:srgbClr val="333333"/>
                </a:solidFill>
              </a:rPr>
              <a:t>संतुलन बनाने में कठिनाई होती है. इसके अलावा</a:t>
            </a:r>
            <a:r>
              <a:rPr lang="en-US" altLang="de-DE" sz="2400" dirty="0">
                <a:solidFill>
                  <a:srgbClr val="333333"/>
                </a:solidFill>
              </a:rPr>
              <a:t>, </a:t>
            </a:r>
            <a:r>
              <a:rPr lang="hi-IN" altLang="de-DE" sz="2400" dirty="0">
                <a:solidFill>
                  <a:srgbClr val="333333"/>
                </a:solidFill>
              </a:rPr>
              <a:t>लगातार बारिश के कारण गलियों में फिसलन बढ़ गया है.</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54</a:t>
            </a:fld>
            <a:endParaRPr lang="de-DE" dirty="0">
              <a:latin typeface="+mn-lt"/>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solidFill>
                  <a:srgbClr val="004992"/>
                </a:solidFill>
                <a:latin typeface="+mn-lt"/>
                <a:ea typeface="+mn-ea"/>
                <a:cs typeface="+mn-cs"/>
              </a:rPr>
              <a:t>मनोविकार से इसका क्या सम्बन्ध है?</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400" dirty="0">
                <a:solidFill>
                  <a:srgbClr val="333333"/>
                </a:solidFill>
              </a:rPr>
              <a:t>कभी-कभी दुसरे लोग</a:t>
            </a:r>
            <a:r>
              <a:rPr lang="en-US" altLang="de-DE" sz="2400" dirty="0">
                <a:solidFill>
                  <a:srgbClr val="333333"/>
                </a:solidFill>
              </a:rPr>
              <a:t> </a:t>
            </a:r>
            <a:r>
              <a:rPr lang="hi-IN" altLang="de-DE" sz="2400" dirty="0">
                <a:solidFill>
                  <a:srgbClr val="333333"/>
                </a:solidFill>
              </a:rPr>
              <a:t>भी कुछ हद तक जिम्मेवार होते हैं</a:t>
            </a:r>
            <a:r>
              <a:rPr lang="en-US" altLang="de-DE" sz="2400" dirty="0">
                <a:solidFill>
                  <a:srgbClr val="333333"/>
                </a:solidFill>
              </a:rPr>
              <a:t>,</a:t>
            </a:r>
            <a:r>
              <a:rPr lang="hi-IN" altLang="de-DE" sz="2400" dirty="0">
                <a:solidFill>
                  <a:srgbClr val="333333"/>
                </a:solidFill>
              </a:rPr>
              <a:t> परन्तु</a:t>
            </a:r>
            <a:r>
              <a:rPr lang="en-US" altLang="de-DE" sz="2400" dirty="0">
                <a:solidFill>
                  <a:srgbClr val="333333"/>
                </a:solidFill>
              </a:rPr>
              <a:t> </a:t>
            </a:r>
            <a:r>
              <a:rPr lang="hi-IN" altLang="de-DE" sz="2400" dirty="0">
                <a:solidFill>
                  <a:srgbClr val="333333"/>
                </a:solidFill>
              </a:rPr>
              <a:t>दूसरी महत्वपूर्ण कारणों पर भी ध्यान देना चाहिए.</a:t>
            </a:r>
            <a:endParaRPr lang="en-US" altLang="de-DE" sz="2400" dirty="0">
              <a:solidFill>
                <a:srgbClr val="333333"/>
              </a:solidFill>
            </a:endParaRPr>
          </a:p>
          <a:p>
            <a:pPr lvl="0" defTabSz="914400" fontAlgn="base"/>
            <a:r>
              <a:rPr lang="hi-IN" altLang="de-DE" sz="2400" dirty="0">
                <a:solidFill>
                  <a:srgbClr val="004992"/>
                </a:solidFill>
              </a:rPr>
              <a:t>उदाहरणत</a:t>
            </a:r>
            <a:r>
              <a:rPr lang="en-US" altLang="de-DE" sz="2400" dirty="0">
                <a:solidFill>
                  <a:srgbClr val="004992"/>
                </a:solidFill>
              </a:rPr>
              <a:t>:</a:t>
            </a:r>
            <a:r>
              <a:rPr lang="en-US" altLang="de-DE" sz="2400" dirty="0">
                <a:solidFill>
                  <a:srgbClr val="333333"/>
                </a:solidFill>
              </a:rPr>
              <a:t> </a:t>
            </a:r>
            <a:r>
              <a:rPr lang="hi-IN" altLang="de-DE" sz="2400" dirty="0">
                <a:solidFill>
                  <a:srgbClr val="333333"/>
                </a:solidFill>
              </a:rPr>
              <a:t>अजय फिर से मनोविकार से ग्रसित हो जाता है</a:t>
            </a:r>
            <a:r>
              <a:rPr lang="en-US" altLang="de-DE" sz="2400" dirty="0">
                <a:solidFill>
                  <a:srgbClr val="333333"/>
                </a:solidFill>
              </a:rPr>
              <a:t>!</a:t>
            </a:r>
          </a:p>
          <a:p>
            <a:pPr lvl="0" defTabSz="914400" fontAlgn="base"/>
            <a:r>
              <a:rPr lang="hi-IN" altLang="de-DE" sz="2400" dirty="0">
                <a:solidFill>
                  <a:srgbClr val="004992"/>
                </a:solidFill>
              </a:rPr>
              <a:t>अपना विश्वास: </a:t>
            </a:r>
            <a:r>
              <a:rPr lang="hi-IN" altLang="de-DE" sz="2400" dirty="0">
                <a:solidFill>
                  <a:srgbClr val="333333"/>
                </a:solidFill>
              </a:rPr>
              <a:t>बीमारी का पुनः होना उसके दिमाग में बार-बार बचपन के दुखद घटनाओं के याद आने के कारण होता है.</a:t>
            </a:r>
            <a:endParaRPr lang="en-US" altLang="de-DE" sz="2400" dirty="0">
              <a:solidFill>
                <a:srgbClr val="333333"/>
              </a:solidFill>
            </a:endParaRPr>
          </a:p>
          <a:p>
            <a:pPr lvl="0" defTabSz="914400" fontAlgn="base"/>
            <a:r>
              <a:rPr lang="hi-IN" altLang="de-DE" sz="2400" dirty="0">
                <a:solidFill>
                  <a:srgbClr val="004992"/>
                </a:solidFill>
              </a:rPr>
              <a:t>अतिरिक्त कारक: </a:t>
            </a:r>
            <a:r>
              <a:rPr lang="hi-IN" altLang="de-DE" sz="2400" dirty="0">
                <a:solidFill>
                  <a:srgbClr val="333333"/>
                </a:solidFill>
              </a:rPr>
              <a:t>यह एक कारण हो सकता है</a:t>
            </a:r>
            <a:r>
              <a:rPr lang="en-US" altLang="de-DE" sz="2400" dirty="0">
                <a:solidFill>
                  <a:srgbClr val="333333"/>
                </a:solidFill>
              </a:rPr>
              <a:t>; </a:t>
            </a:r>
            <a:r>
              <a:rPr lang="hi-IN" altLang="de-DE" sz="2400" dirty="0">
                <a:solidFill>
                  <a:srgbClr val="333333"/>
                </a:solidFill>
              </a:rPr>
              <a:t>लेकिन इसके अलावा दुसरे कारणों पर भी ध्यान देना चाहिए. अजय ने दवा लेना बंद कर दिया तथा उसके कार्यालय में उसका झगडा हुआ था जिसके बाद वह इस बात से भयभीत रहता था की उसे नौकरी से निकाल न दिया जाए.</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55</a:t>
            </a:fld>
            <a:endParaRPr lang="de-DE" dirty="0">
              <a:latin typeface="+mn-lt"/>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hi-IN" altLang="ko-KR" sz="3600" dirty="0">
                <a:latin typeface="+mn-lt"/>
                <a:ea typeface="+mn-ea"/>
                <a:cs typeface="+mn-cs"/>
              </a:rPr>
              <a:t>ध्यान देने के लिए आपका धन्यवाद!</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hi-IN" altLang="ko-KR" i="1" dirty="0">
                <a:solidFill>
                  <a:srgbClr val="004992"/>
                </a:solidFill>
              </a:rPr>
              <a:t>प्रशिक्षकों के लिए</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hi-IN" altLang="ko-KR" dirty="0">
                <a:solidFill>
                  <a:srgbClr val="004992"/>
                </a:solidFill>
              </a:rPr>
              <a:t>कृपया वर्कशीट हाथ करें। हमारे ऐप </a:t>
            </a:r>
            <a:r>
              <a:rPr lang="en-US" altLang="ko-KR" dirty="0">
                <a:solidFill>
                  <a:srgbClr val="004992"/>
                </a:solidFill>
              </a:rPr>
              <a:t>COGITO (</a:t>
            </a:r>
            <a:r>
              <a:rPr lang="hi-IN" altLang="ko-KR" dirty="0">
                <a:solidFill>
                  <a:srgbClr val="004992"/>
                </a:solidFill>
              </a:rPr>
              <a:t>मुफ्त डाउनलोड) का परिचय दें।</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56</a:t>
            </a:fld>
            <a:endParaRPr lang="de-DE" dirty="0">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cs typeface="+mn-cs"/>
              </a:rPr>
              <a:t>www.uke.de/mct_app</a:t>
            </a:r>
            <a:endParaRPr lang="de-DE" sz="1800" dirty="0">
              <a:solidFill>
                <a:srgbClr val="333333"/>
              </a:solidFill>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8068964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57</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707178705"/>
              </p:ext>
            </p:extLst>
          </p:nvPr>
        </p:nvGraphicFramePr>
        <p:xfrm>
          <a:off x="408954" y="2011680"/>
          <a:ext cx="11375999" cy="46817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Sabine Sperber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Shadowchaser/Schattenverfolgung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Benny-Kristin Fischer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US"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motives: soccerplayer, award ceremony/ Verschiedene Motive: Fußballer, Preisverleihung</a:t>
                      </a:r>
                      <a:endParaRPr kumimoji="0" lang="de-DE"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Ethnocentrics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Beijing-Trading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Claim (of shoes)/Schuhreklamation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Brett 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The quiet room - 1 of 3</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When you enter the room everyone turns silent/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Leute verstummen beim Betreten des Raumes</a:t>
                      </a:r>
                      <a:endParaRPr kumimoji="0" lang="de-DE"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Todd Rieth</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Lipstick</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Critical look in the mirror/Kritischer Blick in den Spiegel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avdgaag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Marking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Failing an exam/Sie fallen durch eine Prüfung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Heidi Wittwer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schreiende Hand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Screaming hand/Schreiende Hand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Erwyn van der Meer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mn-lt"/>
                          <a:ea typeface="+mn-ea"/>
                          <a:cs typeface="+mn-cs"/>
                        </a:rPr>
                        <a:t>Diner at Chateau de Violet</a:t>
                      </a:r>
                      <a:endParaRPr kumimoji="0" lang="fr-FR"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 friend invites you for dinner (plate with food)/</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Jemand lädt sie zum Essen ein (Menü)</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Kambiz Kamrani</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Bored Traffic Man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 policeman stops a car on the street/Polizist stoppt Auto auf der Landstraße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Jochen Schmidt-Oem</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fotocommunity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Zocker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Win in a gamble (dice, clock, money)/</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Sie gewinnen im Spiel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hi-IN">
                <a:latin typeface="+mn-lt"/>
                <a:cs typeface="+mn-cs"/>
              </a:rPr>
              <a:t>मेटाकौगनिनटभ प्रनिक्षण 1 – आरोपणदोष देना तथा श्रेय लेना</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58</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709675474"/>
              </p:ext>
            </p:extLst>
          </p:nvPr>
        </p:nvGraphicFramePr>
        <p:xfrm>
          <a:off x="408954" y="2011680"/>
          <a:ext cx="11375999" cy="34930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robertrazrblog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02-07-06_1728</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Scratch/Kratzer am Auto</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haysophie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DSCN3940</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Taking the blood pressure/Blutdruckmessung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Katrin Ze.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enttäuscht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 friend refused to help you with your work/Eine Bekannte hat sich geweigert ihnen bei der Arbeit zu helfen</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penmachine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Big Presents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Presents/Geschenke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Simon Pais-Thomas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Stupid Me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 friend says you are stupid (black/white, portrait of a man)/Jemand findet Sie dumm</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valentinapowers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Cry Baby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Crying baby/Schreiendes Baby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Heidi Wittwer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He Du! Gewalt ist keine Lösung</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Respect (two fists)/</a:t>
                      </a:r>
                      <a:r>
                        <a:rPr kumimoji="0" lang="en-US" sz="1000" b="0" i="0" u="none" strike="noStrike" cap="none" normalizeH="0" baseline="0" dirty="0" err="1">
                          <a:ln>
                            <a:noFill/>
                          </a:ln>
                          <a:solidFill>
                            <a:srgbClr val="333333"/>
                          </a:solidFill>
                          <a:effectLst/>
                          <a:latin typeface="+mn-lt"/>
                          <a:ea typeface="+mn-ea"/>
                          <a:cs typeface="+mn-cs"/>
                        </a:rPr>
                        <a:t>Respekt</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zwei</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Fäuste</a:t>
                      </a:r>
                      <a:r>
                        <a:rPr kumimoji="0" lang="en-US" sz="1000" b="0" i="0" u="none" strike="noStrike" cap="none" normalizeH="0" baseline="0" dirty="0">
                          <a:ln>
                            <a:noFill/>
                          </a:ln>
                          <a:solidFill>
                            <a:srgbClr val="333333"/>
                          </a:solidFill>
                          <a:effectLst/>
                          <a:latin typeface="+mn-lt"/>
                          <a:ea typeface="+mn-ea"/>
                          <a:cs typeface="+mn-cs"/>
                        </a:rPr>
                        <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5756</Words>
  <Application>Microsoft Office PowerPoint</Application>
  <PresentationFormat>Benutzerdefiniert</PresentationFormat>
  <Paragraphs>659</Paragraphs>
  <Slides>58</Slides>
  <Notes>58</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58</vt:i4>
      </vt:variant>
    </vt:vector>
  </HeadingPairs>
  <TitlesOfParts>
    <vt:vector size="67" baseType="lpstr">
      <vt:lpstr>Calibri</vt:lpstr>
      <vt:lpstr>Calibri Light</vt:lpstr>
      <vt:lpstr>Symbol</vt:lpstr>
      <vt:lpstr>WingDings</vt:lpstr>
      <vt:lpstr>Arial</vt:lpstr>
      <vt:lpstr>Times New Roman</vt:lpstr>
      <vt:lpstr>WingDings</vt:lpstr>
      <vt:lpstr>Verdana</vt:lpstr>
      <vt:lpstr>UKE_PPT-Vorlage_16zu9</vt:lpstr>
      <vt:lpstr>MCT 1 A – आरोपण - दोष देना तथा श्रेय लेना</vt:lpstr>
      <vt:lpstr>आरोपण: दोष देना तथा श्रेय लेना</vt:lpstr>
      <vt:lpstr>आरोपण: दोष देना तथा श्रेय लेना</vt:lpstr>
      <vt:lpstr>आरोपण: दोष देना तथा श्रेय लेना</vt:lpstr>
      <vt:lpstr>व्याख्याएँ</vt:lpstr>
      <vt:lpstr>व्याख्याएँ</vt:lpstr>
      <vt:lpstr>व्याख्याएँ</vt:lpstr>
      <vt:lpstr>आरोपण: दोष देना तथा श्रेय लेना</vt:lpstr>
      <vt:lpstr>आप अस्पताल से छूटने के बाद भी अच्छा महसूस नहीं करते हैं.</vt:lpstr>
      <vt:lpstr>आप अस्पताल से छूटने के बाद भी अच्छा महसूस नहीं करते हैं.</vt:lpstr>
      <vt:lpstr>आप अस्पताल से छूटने के बाद भी अच्छा महसूस नहीं करते हैं.</vt:lpstr>
      <vt:lpstr>आप अस्पताल से छूटने के बाद भी अच्छा महसूस नहीं करते हैं.</vt:lpstr>
      <vt:lpstr>आप अस्पताल से छूटने के बाद भी अच्छा महसूस नहीं करते हैं.</vt:lpstr>
      <vt:lpstr>कुछ आरोपण शैलियों के नकारात्मक घटनाओं पर प्रभाव!</vt:lpstr>
      <vt:lpstr>कुछ आरोपण शैलियों के नकारात्मक घटनाओं पर प्रभाव!</vt:lpstr>
      <vt:lpstr>कुछ आरोपण शैलियों के नकारात्मक घटनाओं पर प्रभाव!</vt:lpstr>
      <vt:lpstr>कुछ आरोपण शैलियों के नकारात्मक घटनाओं पर प्रभाव!</vt:lpstr>
      <vt:lpstr>कुछ आरोपण शैलियों के नकारात्मक घटनाओं पर प्रभाव!</vt:lpstr>
      <vt:lpstr>कुछ आरोपण शैलियों के सकारात्मक घटनाओं पर प्रभाव!</vt:lpstr>
      <vt:lpstr>कुछ आरोपण शैलियों के सकारात्मक घटनाओं पर प्रभाव!</vt:lpstr>
      <vt:lpstr>कुछ आरोपण शैलियों के सकारात्मक घटनाओं पर प्रभाव!</vt:lpstr>
      <vt:lpstr>कुछ आरोपण शैलियों के सकारात्मक घटनाओं पर प्रभाव!</vt:lpstr>
      <vt:lpstr>कुछ आरोपण शैलियों के सकारात्मक घटनाओं पर प्रभाव!</vt:lpstr>
      <vt:lpstr>हम यह क्यों कर रहे हैं?</vt:lpstr>
      <vt:lpstr>हम यह क्यों कर रहे हैं?</vt:lpstr>
      <vt:lpstr>मनोविकृति के दौरान एक-पक्षिए आरोपण किस तरह गलत व्याख्याओं को जन्म देते हैं – उदाहरण</vt:lpstr>
      <vt:lpstr>आरोपण शैलियाँ आज के सेसन का लक्ष्य :</vt:lpstr>
      <vt:lpstr>दूकानदार खरीदारी के सारे पैसे लौटा देता है</vt:lpstr>
      <vt:lpstr>आप जब एक कमरे में जाते हैं तो सारे लोग बात करना बंद कर देते हैं.</vt:lpstr>
      <vt:lpstr>कोई कहता है की आप अच्छे नहीं लगते हैं.</vt:lpstr>
      <vt:lpstr>आप परीक्षा में फेल हो जाते हैं</vt:lpstr>
      <vt:lpstr>आप स्वयँ कोई उदाहरण दें!</vt:lpstr>
      <vt:lpstr>“अन्दर की एक आवाज़ बोलती है आप किसी काम के नहीं हैं.”</vt:lpstr>
      <vt:lpstr>“अन्दर की एक आवाज़ बोलती है आप किसी काम के नहीं हैं.”</vt:lpstr>
      <vt:lpstr>“अन्दर की एक आवाज़ बोलती है आप किसी काम के नहीं हैं.”</vt:lpstr>
      <vt:lpstr>आवाजों का सुनना अपने विचार या रिमोट कंट्रोल से संचालित? लाभ तथा दोष</vt:lpstr>
      <vt:lpstr>आवाजों का सुनना अपने विचार या रिमोट कंट्रोल से संचालित? लाभ तथा दोष</vt:lpstr>
      <vt:lpstr>आवाजों का सुनना अपने विचार या रिमोट कंट्रोल से संचालित? लाभ तथा दोष</vt:lpstr>
      <vt:lpstr>आवाजों का सुनना अपने विचार या रिमोट कंट्रोल से संचालित? लाभ तथा दोष</vt:lpstr>
      <vt:lpstr>आवाजों का सुनना अपने विचार या रिमोट कंट्रोल से संचालित? लाभ तथा दोष</vt:lpstr>
      <vt:lpstr>एक दोस्त आपको खाने पर बुलाता है.</vt:lpstr>
      <vt:lpstr>एक पुलिस वाला आपकी गाडी को रोकता है.</vt:lpstr>
      <vt:lpstr>आप एक खेल में जीतते हैं.</vt:lpstr>
      <vt:lpstr>आप जब अपनी गाडी के नजदीक पहुँचते हैं तो उसमे स्क्रेच पाते हैं.</vt:lpstr>
      <vt:lpstr>डॉक्टर पाते हैं आपको उच्च रक्त-चाप है.</vt:lpstr>
      <vt:lpstr>एक दोस्त आपको आपके काम में मदद करने से इंकार आर देता है.</vt:lpstr>
      <vt:lpstr>एक दोस्त ने आपको उपहार देकर आश्चर्यचकित कर दिया.</vt:lpstr>
      <vt:lpstr>एक दोस्त कहता है की आप मूर्ख हैं.</vt:lpstr>
      <vt:lpstr>आपके पडोसी का बच्चा आपके गोद में जाने पर रोने लगता है.</vt:lpstr>
      <vt:lpstr>एक दोस्त आपको कहता है की वह आपकी इज्ज़त नहीं करता है.</vt:lpstr>
      <vt:lpstr>नित्य-प्रति के जीवन में लागू करें</vt:lpstr>
      <vt:lpstr>नित्य-प्रति के जीवन में लागू करें</vt:lpstr>
      <vt:lpstr>नित्य-प्रति के जीवन में लागू करें</vt:lpstr>
      <vt:lpstr>मनोविकार से इसका क्या सम्बन्ध है?</vt:lpstr>
      <vt:lpstr>मनोविकार से इसका क्या सम्बन्ध है?</vt:lpstr>
      <vt:lpstr>ध्यान देने के लिए आपका धन्यवाद!</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Britt-Marie Larsen</cp:lastModifiedBy>
  <cp:revision>303</cp:revision>
  <dcterms:created xsi:type="dcterms:W3CDTF">2004-10-11T13:21:01Z</dcterms:created>
  <dcterms:modified xsi:type="dcterms:W3CDTF">2022-12-28T14:20:51Z</dcterms:modified>
</cp:coreProperties>
</file>