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8"/>
  </p:notesMasterIdLst>
  <p:handoutMasterIdLst>
    <p:handoutMasterId r:id="rId59"/>
  </p:handoutMasterIdLst>
  <p:sldIdLst>
    <p:sldId id="558" r:id="rId2"/>
    <p:sldId id="462" r:id="rId3"/>
    <p:sldId id="499" r:id="rId4"/>
    <p:sldId id="502" r:id="rId5"/>
    <p:sldId id="526" r:id="rId6"/>
    <p:sldId id="504" r:id="rId7"/>
    <p:sldId id="542" r:id="rId8"/>
    <p:sldId id="505" r:id="rId9"/>
    <p:sldId id="376" r:id="rId10"/>
    <p:sldId id="374" r:id="rId11"/>
    <p:sldId id="506" r:id="rId12"/>
    <p:sldId id="338" r:id="rId13"/>
    <p:sldId id="357" r:id="rId14"/>
    <p:sldId id="339" r:id="rId15"/>
    <p:sldId id="361" r:id="rId16"/>
    <p:sldId id="358" r:id="rId17"/>
    <p:sldId id="508" r:id="rId18"/>
    <p:sldId id="544" r:id="rId19"/>
    <p:sldId id="543" r:id="rId20"/>
    <p:sldId id="438" r:id="rId21"/>
    <p:sldId id="529" r:id="rId22"/>
    <p:sldId id="509" r:id="rId23"/>
    <p:sldId id="309" r:id="rId24"/>
    <p:sldId id="513" r:id="rId25"/>
    <p:sldId id="548" r:id="rId26"/>
    <p:sldId id="547" r:id="rId27"/>
    <p:sldId id="546" r:id="rId28"/>
    <p:sldId id="545" r:id="rId29"/>
    <p:sldId id="536" r:id="rId30"/>
    <p:sldId id="477" r:id="rId31"/>
    <p:sldId id="517" r:id="rId32"/>
    <p:sldId id="550" r:id="rId33"/>
    <p:sldId id="549" r:id="rId34"/>
    <p:sldId id="279" r:id="rId35"/>
    <p:sldId id="471" r:id="rId36"/>
    <p:sldId id="537" r:id="rId37"/>
    <p:sldId id="551" r:id="rId38"/>
    <p:sldId id="538" r:id="rId39"/>
    <p:sldId id="552" r:id="rId40"/>
    <p:sldId id="539" r:id="rId41"/>
    <p:sldId id="553" r:id="rId42"/>
    <p:sldId id="313" r:id="rId43"/>
    <p:sldId id="520" r:id="rId44"/>
    <p:sldId id="522" r:id="rId45"/>
    <p:sldId id="555" r:id="rId46"/>
    <p:sldId id="554" r:id="rId47"/>
    <p:sldId id="485" r:id="rId48"/>
    <p:sldId id="523" r:id="rId49"/>
    <p:sldId id="524" r:id="rId50"/>
    <p:sldId id="556" r:id="rId51"/>
    <p:sldId id="525" r:id="rId52"/>
    <p:sldId id="557" r:id="rId53"/>
    <p:sldId id="317" r:id="rId54"/>
    <p:sldId id="435" r:id="rId55"/>
    <p:sldId id="541" r:id="rId56"/>
    <p:sldId id="494" r:id="rId57"/>
  </p:sldIdLst>
  <p:sldSz cx="12195175" cy="6858000"/>
  <p:notesSz cx="7099300" cy="10234613"/>
  <p:embeddedFontLst>
    <p:embeddedFont>
      <p:font typeface="Calibri Light" panose="020F0302020204030204" pitchFamily="34" charset="0"/>
      <p:regular r:id="rId60"/>
      <p:italic r:id="rId61"/>
    </p:embeddedFont>
    <p:embeddedFont>
      <p:font typeface="Verdana" panose="020B0604030504040204" pitchFamily="34" charset="0"/>
      <p:regular r:id="rId62"/>
      <p:bold r:id="rId63"/>
      <p:italic r:id="rId64"/>
      <p:boldItalic r:id="rId65"/>
    </p:embeddedFont>
    <p:embeddedFont>
      <p:font typeface="Wingdings 2" panose="05020102010507070707" pitchFamily="18" charset="2"/>
      <p:regular r:id="rId66"/>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 id="5" name="Hiwis" initials="H" lastIdx="16" clrIdx="5"/>
  <p:cmAuthor id="6" name="Windows User" initials="WU" lastIdx="5"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099CC"/>
    <a:srgbClr val="FF0000"/>
    <a:srgbClr val="000000"/>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62" autoAdjust="0"/>
    <p:restoredTop sz="91801" autoAdjust="0"/>
  </p:normalViewPr>
  <p:slideViewPr>
    <p:cSldViewPr>
      <p:cViewPr varScale="1">
        <p:scale>
          <a:sx n="67" d="100"/>
          <a:sy n="67" d="100"/>
        </p:scale>
        <p:origin x="716"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hi-IN" sz="2000" dirty="0">
              <a:latin typeface="+mj-lt"/>
              <a:ea typeface="Verdana" pitchFamily="34" charset="0"/>
            </a:rPr>
            <a:t>बीमारी</a:t>
          </a:r>
          <a:endParaRPr lang="en-US" sz="20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hi-IN" sz="2000" dirty="0">
              <a:latin typeface="+mj-lt"/>
              <a:ea typeface="Verdana" pitchFamily="34" charset="0"/>
            </a:rPr>
            <a:t>पूर्वधार्नाएँ</a:t>
          </a:r>
          <a:endParaRPr lang="en-US" sz="20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hi-IN" sz="2000" dirty="0">
              <a:latin typeface="+mj-lt"/>
              <a:ea typeface="Verdana" pitchFamily="34" charset="0"/>
            </a:rPr>
            <a:t>स्व-आदर (सेल्फ-एस्टीम) का कम होना</a:t>
          </a:r>
          <a:endParaRPr lang="en-US" sz="20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89510"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89510"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9B068437-25C7-41BB-B6E5-A3A6FCA2F3BA}"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923F087C-3630-41FE-8178-03B518B3FF43}" type="presOf" srcId="{90182C8E-0A3D-411B-A654-821F546FC078}" destId="{AC268F96-0D5D-4B9A-A307-62DE90494B18}" srcOrd="0" destOrd="0" presId="urn:microsoft.com/office/officeart/2005/8/layout/cycle1"/>
    <dgm:cxn modelId="{247B5D7C-0899-4333-8188-6B51E2C95DAC}" type="presOf" srcId="{6459B721-636D-4D51-9601-6B4E5788A266}" destId="{818239DA-8F7F-4917-8EB0-77B4EE5EAA94}" srcOrd="0" destOrd="0" presId="urn:microsoft.com/office/officeart/2005/8/layout/cycle1"/>
    <dgm:cxn modelId="{A4322C8B-5317-48C4-B313-7C3852A63EDD}" type="presOf" srcId="{B390256F-280B-40CB-BD31-09509749AC6C}" destId="{95978D0C-A8C9-4FB8-8DFC-2906FAA59983}" srcOrd="0" destOrd="0" presId="urn:microsoft.com/office/officeart/2005/8/layout/cycle1"/>
    <dgm:cxn modelId="{E4C96EAD-5B2E-451B-A19F-4820A7ED3736}" type="presOf" srcId="{11E49AD0-DCE6-49A3-A921-184F5EB9A5C6}" destId="{79E1ED89-3D58-4688-A48D-428AB1CD95FE}" srcOrd="0" destOrd="0" presId="urn:microsoft.com/office/officeart/2005/8/layout/cycle1"/>
    <dgm:cxn modelId="{1AF509E9-D372-460F-9686-75FA198FB23E}"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7C4491F7-2A41-4AFF-A71C-6025C9C28BF1}" type="presOf" srcId="{3F4E915D-4700-4542-A7C1-CEF728AB432D}" destId="{0332A1E0-1C13-4723-960F-9019466D281A}" srcOrd="0" destOrd="0" presId="urn:microsoft.com/office/officeart/2005/8/layout/cycle1"/>
    <dgm:cxn modelId="{7932E466-BDC3-4A65-ABF5-E6C334E8FCC6}" type="presParOf" srcId="{8816A1BD-E3E1-4456-9298-4B3407C622F7}" destId="{682C883B-3E72-41CB-97EB-93B061717596}" srcOrd="0" destOrd="0" presId="urn:microsoft.com/office/officeart/2005/8/layout/cycle1"/>
    <dgm:cxn modelId="{7809B8F7-4AD2-4024-B8CD-5CA0CAB2B5AA}" type="presParOf" srcId="{8816A1BD-E3E1-4456-9298-4B3407C622F7}" destId="{79E1ED89-3D58-4688-A48D-428AB1CD95FE}" srcOrd="1" destOrd="0" presId="urn:microsoft.com/office/officeart/2005/8/layout/cycle1"/>
    <dgm:cxn modelId="{2DF5883D-2A9A-4F55-BC99-35967B13DE5C}" type="presParOf" srcId="{8816A1BD-E3E1-4456-9298-4B3407C622F7}" destId="{0332A1E0-1C13-4723-960F-9019466D281A}" srcOrd="2" destOrd="0" presId="urn:microsoft.com/office/officeart/2005/8/layout/cycle1"/>
    <dgm:cxn modelId="{158DB331-A2DD-4327-BCFA-9E170DFC3174}" type="presParOf" srcId="{8816A1BD-E3E1-4456-9298-4B3407C622F7}" destId="{788C7A12-E6C7-4DB4-9A7F-209CA41AE316}" srcOrd="3" destOrd="0" presId="urn:microsoft.com/office/officeart/2005/8/layout/cycle1"/>
    <dgm:cxn modelId="{CE29E6CB-33D6-40C5-ACEE-399649940EEE}" type="presParOf" srcId="{8816A1BD-E3E1-4456-9298-4B3407C622F7}" destId="{95978D0C-A8C9-4FB8-8DFC-2906FAA59983}" srcOrd="4" destOrd="0" presId="urn:microsoft.com/office/officeart/2005/8/layout/cycle1"/>
    <dgm:cxn modelId="{AE500AB2-242A-4635-8853-81278EF53AB7}" type="presParOf" srcId="{8816A1BD-E3E1-4456-9298-4B3407C622F7}" destId="{818239DA-8F7F-4917-8EB0-77B4EE5EAA94}" srcOrd="5" destOrd="0" presId="urn:microsoft.com/office/officeart/2005/8/layout/cycle1"/>
    <dgm:cxn modelId="{82CE9D81-36C6-49FF-A034-3B5A7923CD22}" type="presParOf" srcId="{8816A1BD-E3E1-4456-9298-4B3407C622F7}" destId="{F48D0065-C1C5-41DE-80DC-9649E256CF0F}" srcOrd="6" destOrd="0" presId="urn:microsoft.com/office/officeart/2005/8/layout/cycle1"/>
    <dgm:cxn modelId="{47F5E600-5FD5-4271-A241-EF3BE6242AD3}" type="presParOf" srcId="{8816A1BD-E3E1-4456-9298-4B3407C622F7}" destId="{D559A818-7D53-4BBD-8633-917FB032314D}" srcOrd="7" destOrd="0" presId="urn:microsoft.com/office/officeart/2005/8/layout/cycle1"/>
    <dgm:cxn modelId="{DC0EA480-C0C6-48AB-8383-D63511829779}"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836796"/>
          <a:ext cx="1920845" cy="13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hi-IN" sz="2000" kern="1200" dirty="0">
              <a:latin typeface="+mj-lt"/>
              <a:ea typeface="Verdana" pitchFamily="34" charset="0"/>
            </a:rPr>
            <a:t>बीमारी</a:t>
          </a:r>
          <a:endParaRPr lang="en-US" sz="2000" kern="1200" dirty="0">
            <a:latin typeface="+mj-lt"/>
            <a:ea typeface="Verdana" pitchFamily="34" charset="0"/>
          </a:endParaRPr>
        </a:p>
      </dsp:txBody>
      <dsp:txXfrm>
        <a:off x="4351339" y="836796"/>
        <a:ext cx="1920845" cy="1371594"/>
      </dsp:txXfrm>
    </dsp:sp>
    <dsp:sp modelId="{0332A1E0-1C13-4723-960F-9019466D281A}">
      <dsp:nvSpPr>
        <dsp:cNvPr id="0" name=""/>
        <dsp:cNvSpPr/>
      </dsp:nvSpPr>
      <dsp:spPr>
        <a:xfrm>
          <a:off x="2058992" y="183595"/>
          <a:ext cx="3621046" cy="3621046"/>
        </a:xfrm>
        <a:prstGeom prst="circularArrow">
          <a:avLst>
            <a:gd name="adj1" fmla="val 8252"/>
            <a:gd name="adj2" fmla="val 576412"/>
            <a:gd name="adj3" fmla="val 2380966"/>
            <a:gd name="adj4" fmla="val 4971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hi-IN" sz="2000" kern="1200" dirty="0">
              <a:latin typeface="+mj-lt"/>
              <a:ea typeface="Verdana" pitchFamily="34" charset="0"/>
            </a:rPr>
            <a:t>पूर्वधार्नाएँ</a:t>
          </a:r>
          <a:endParaRPr lang="en-US" sz="20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5080" y="96825"/>
          <a:ext cx="3621046" cy="3621046"/>
        </a:xfrm>
        <a:prstGeom prst="circularArrow">
          <a:avLst>
            <a:gd name="adj1" fmla="val 8252"/>
            <a:gd name="adj2" fmla="val 576412"/>
            <a:gd name="adj3" fmla="val 9522698"/>
            <a:gd name="adj4" fmla="val 75165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836792"/>
          <a:ext cx="1953024" cy="13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hi-IN" sz="2000" kern="1200" dirty="0">
              <a:latin typeface="+mj-lt"/>
              <a:ea typeface="Verdana" pitchFamily="34" charset="0"/>
            </a:rPr>
            <a:t>स्व-आदर (सेल्फ-एस्टीम) का कम होना</a:t>
          </a:r>
          <a:endParaRPr lang="en-US" sz="2000" kern="1200" dirty="0">
            <a:latin typeface="+mj-lt"/>
            <a:ea typeface="Verdana" pitchFamily="34" charset="0"/>
          </a:endParaRPr>
        </a:p>
      </dsp:txBody>
      <dsp:txXfrm>
        <a:off x="1760037" y="836792"/>
        <a:ext cx="1953024" cy="1371594"/>
      </dsp:txXfrm>
    </dsp:sp>
    <dsp:sp modelId="{AC268F96-0D5D-4B9A-A307-62DE90494B18}">
      <dsp:nvSpPr>
        <dsp:cNvPr id="0" name=""/>
        <dsp:cNvSpPr/>
      </dsp:nvSpPr>
      <dsp:spPr>
        <a:xfrm>
          <a:off x="2183839" y="279246"/>
          <a:ext cx="3621046" cy="3621046"/>
        </a:xfrm>
        <a:prstGeom prst="circularArrow">
          <a:avLst>
            <a:gd name="adj1" fmla="val 8252"/>
            <a:gd name="adj2" fmla="val 576412"/>
            <a:gd name="adj3" fmla="val 17577867"/>
            <a:gd name="adj4" fmla="val 14245736"/>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8</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10</a:t>
            </a:fld>
            <a:endParaRPr lang="de-DE"/>
          </a:p>
        </p:txBody>
      </p:sp>
    </p:spTree>
    <p:extLst>
      <p:ext uri="{BB962C8B-B14F-4D97-AF65-F5344CB8AC3E}">
        <p14:creationId xmlns:p14="http://schemas.microsoft.com/office/powerpoint/2010/main" val="12845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582101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3725227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618514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2825587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2885821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3780055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4259017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2486753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2454834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20</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23</a:t>
            </a:fld>
            <a:endParaRPr lang="de-DE"/>
          </a:p>
        </p:txBody>
      </p:sp>
    </p:spTree>
    <p:extLst>
      <p:ext uri="{BB962C8B-B14F-4D97-AF65-F5344CB8AC3E}">
        <p14:creationId xmlns:p14="http://schemas.microsoft.com/office/powerpoint/2010/main" val="1495566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24</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solidFill>
                  <a:srgbClr val="000000"/>
                </a:solidFill>
                <a:ea typeface="ＭＳ Ｐゴシック"/>
                <a:cs typeface="ＭＳ Ｐゴシック"/>
              </a:rPr>
              <a:pPr/>
              <a:t>29</a:t>
            </a:fld>
            <a:endParaRPr lang="de-DE">
              <a:solidFill>
                <a:srgbClr val="000000"/>
              </a:solidFill>
              <a:ea typeface="ＭＳ Ｐゴシック"/>
              <a:cs typeface="ＭＳ Ｐゴシック"/>
            </a:endParaRPr>
          </a:p>
        </p:txBody>
      </p:sp>
    </p:spTree>
    <p:extLst>
      <p:ext uri="{BB962C8B-B14F-4D97-AF65-F5344CB8AC3E}">
        <p14:creationId xmlns:p14="http://schemas.microsoft.com/office/powerpoint/2010/main" val="2118611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34</a:t>
            </a:fld>
            <a:endParaRPr lang="de-DE"/>
          </a:p>
        </p:txBody>
      </p:sp>
    </p:spTree>
    <p:extLst>
      <p:ext uri="{BB962C8B-B14F-4D97-AF65-F5344CB8AC3E}">
        <p14:creationId xmlns:p14="http://schemas.microsoft.com/office/powerpoint/2010/main" val="6298958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35</a:t>
            </a:fld>
            <a:endParaRPr lang="de-DE"/>
          </a:p>
        </p:txBody>
      </p:sp>
    </p:spTree>
    <p:extLst>
      <p:ext uri="{BB962C8B-B14F-4D97-AF65-F5344CB8AC3E}">
        <p14:creationId xmlns:p14="http://schemas.microsoft.com/office/powerpoint/2010/main" val="40182882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36</a:t>
            </a:fld>
            <a:endParaRPr lang="de-DE"/>
          </a:p>
        </p:txBody>
      </p:sp>
    </p:spTree>
    <p:extLst>
      <p:ext uri="{BB962C8B-B14F-4D97-AF65-F5344CB8AC3E}">
        <p14:creationId xmlns:p14="http://schemas.microsoft.com/office/powerpoint/2010/main" val="1414590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8405575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414519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36920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40</a:t>
            </a:fld>
            <a:endParaRPr lang="de-DE">
              <a:ea typeface="ＭＳ Ｐゴシック"/>
              <a:cs typeface="ＭＳ Ｐゴシック"/>
            </a:endParaRPr>
          </a:p>
        </p:txBody>
      </p:sp>
    </p:spTree>
    <p:extLst>
      <p:ext uri="{BB962C8B-B14F-4D97-AF65-F5344CB8AC3E}">
        <p14:creationId xmlns:p14="http://schemas.microsoft.com/office/powerpoint/2010/main" val="3480335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41</a:t>
            </a:fld>
            <a:endParaRPr lang="de-DE">
              <a:ea typeface="ＭＳ Ｐゴシック"/>
              <a:cs typeface="ＭＳ Ｐゴシック"/>
            </a:endParaRPr>
          </a:p>
        </p:txBody>
      </p:sp>
    </p:spTree>
    <p:extLst>
      <p:ext uri="{BB962C8B-B14F-4D97-AF65-F5344CB8AC3E}">
        <p14:creationId xmlns:p14="http://schemas.microsoft.com/office/powerpoint/2010/main" val="34803356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3923077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15666752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44</a:t>
            </a:fld>
            <a:endParaRPr lang="de-DE"/>
          </a:p>
        </p:txBody>
      </p:sp>
    </p:spTree>
    <p:extLst>
      <p:ext uri="{BB962C8B-B14F-4D97-AF65-F5344CB8AC3E}">
        <p14:creationId xmlns:p14="http://schemas.microsoft.com/office/powerpoint/2010/main" val="29007276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45</a:t>
            </a:fld>
            <a:endParaRPr lang="de-DE"/>
          </a:p>
        </p:txBody>
      </p:sp>
    </p:spTree>
    <p:extLst>
      <p:ext uri="{BB962C8B-B14F-4D97-AF65-F5344CB8AC3E}">
        <p14:creationId xmlns:p14="http://schemas.microsoft.com/office/powerpoint/2010/main" val="1206981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12255683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47</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48</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49</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50</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51</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53</a:t>
            </a:fld>
            <a:endParaRPr lang="de-DE"/>
          </a:p>
        </p:txBody>
      </p:sp>
    </p:spTree>
    <p:extLst>
      <p:ext uri="{BB962C8B-B14F-4D97-AF65-F5344CB8AC3E}">
        <p14:creationId xmlns:p14="http://schemas.microsoft.com/office/powerpoint/2010/main" val="783119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54</a:t>
            </a:fld>
            <a:endParaRPr lang="de-DE"/>
          </a:p>
        </p:txBody>
      </p:sp>
    </p:spTree>
    <p:extLst>
      <p:ext uri="{BB962C8B-B14F-4D97-AF65-F5344CB8AC3E}">
        <p14:creationId xmlns:p14="http://schemas.microsoft.com/office/powerpoint/2010/main" val="2531842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56</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cs typeface="+mn-cs"/>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cs typeface="+mn-cs"/>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10 – पूर्वाग्रहों का सामना करने के उपाय</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10 – पूर्वाग्रहों का सामना करने के उपाय</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cs typeface="+mn-cs"/>
              </a:defRPr>
            </a:lvl1pPr>
          </a:lstStyle>
          <a:p>
            <a:pPr>
              <a:defRPr/>
            </a:pPr>
            <a:r>
              <a:rPr lang="hi-IN"/>
              <a:t>मेटाकौगनिनटभ प्रनिक्षण 10 – पूर्वाग्रहों का सामना करने के उपाय</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hi-IN" altLang="ko-KR">
                <a:latin typeface="+mn-lt"/>
                <a:ea typeface="+mn-ea"/>
                <a:cs typeface="+mn-cs"/>
              </a:rPr>
              <a:t>पूर्वाग्रहों का सामना करने के उपाय</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38586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वायने ग्रेज्की (जन्म जनवरी </a:t>
            </a:r>
            <a:r>
              <a:rPr lang="en-IN" sz="2400" dirty="0">
                <a:solidFill>
                  <a:srgbClr val="333333"/>
                </a:solidFill>
              </a:rPr>
              <a:t>26, 1961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माइकल जॉर्डन (जन्म फ़रवरी </a:t>
            </a:r>
            <a:r>
              <a:rPr lang="en-IN" sz="2400" dirty="0">
                <a:solidFill>
                  <a:srgbClr val="333333"/>
                </a:solidFill>
              </a:rPr>
              <a:t>17, 1963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टाइगर वुड्स (जन्म दिसंबर </a:t>
            </a:r>
            <a:r>
              <a:rPr lang="en-IN" sz="2400" dirty="0">
                <a:solidFill>
                  <a:srgbClr val="333333"/>
                </a:solidFill>
              </a:rPr>
              <a:t>30, 1975</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माइक टायसन (जन्म जून </a:t>
            </a:r>
            <a:r>
              <a:rPr lang="en-IN" sz="2400" dirty="0">
                <a:solidFill>
                  <a:srgbClr val="333333"/>
                </a:solidFill>
              </a:rPr>
              <a:t>30, 1966</a:t>
            </a:r>
            <a:r>
              <a:rPr lang="hi-IN" sz="2400" dirty="0">
                <a:solidFill>
                  <a:srgbClr val="333333"/>
                </a:solidFill>
              </a:rPr>
              <a:t>)</a:t>
            </a:r>
            <a:endParaRPr lang="en-US" sz="2400" dirty="0">
              <a:solidFill>
                <a:srgbClr val="333333"/>
              </a:solidFill>
            </a:endParaRPr>
          </a:p>
          <a:p>
            <a:pPr lvl="0" defTabSz="914400" fontAlgn="base">
              <a:lnSpc>
                <a:spcPct val="100000"/>
              </a:lnSpc>
              <a:spcBef>
                <a:spcPts val="1200"/>
              </a:spcBef>
              <a:buClr>
                <a:srgbClr val="333333"/>
              </a:buClr>
              <a:defRPr/>
            </a:pP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hi-IN" dirty="0">
                <a:latin typeface="+mn-lt"/>
                <a:ea typeface="+mn-ea"/>
                <a:cs typeface="+mn-cs"/>
              </a:rPr>
              <a:t>मेटाकौगनिनटभ प्रनिक्षण 10 – पूर्वाग्रहों का सामना करने के उपाय</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वायने ग्रेज्की (जन्म जनवरी </a:t>
            </a:r>
            <a:r>
              <a:rPr lang="en-IN" sz="2400" dirty="0">
                <a:solidFill>
                  <a:srgbClr val="333333"/>
                </a:solidFill>
              </a:rPr>
              <a:t>26, 1961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माइकल जॉर्डन (जन्म फ़रवरी </a:t>
            </a:r>
            <a:r>
              <a:rPr lang="en-IN" sz="2400" dirty="0">
                <a:solidFill>
                  <a:srgbClr val="333333"/>
                </a:solidFill>
              </a:rPr>
              <a:t>17, 1963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टाइगर वुड्स (जन्म दिसंबर </a:t>
            </a:r>
            <a:r>
              <a:rPr lang="en-IN" sz="2400" dirty="0">
                <a:solidFill>
                  <a:srgbClr val="333333"/>
                </a:solidFill>
              </a:rPr>
              <a:t>30, 1975</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माइक टायसन (जन्म जून </a:t>
            </a:r>
            <a:r>
              <a:rPr lang="en-IN" sz="2400" dirty="0">
                <a:solidFill>
                  <a:srgbClr val="333333"/>
                </a:solidFill>
              </a:rPr>
              <a:t>30, 1966</a:t>
            </a:r>
            <a:r>
              <a:rPr lang="hi-IN" sz="2400" dirty="0">
                <a:solidFill>
                  <a:srgbClr val="333333"/>
                </a:solidFill>
              </a:rPr>
              <a:t>)</a:t>
            </a:r>
          </a:p>
          <a:p>
            <a:pPr lvl="0" defTabSz="914400" fontAlgn="base">
              <a:lnSpc>
                <a:spcPct val="100000"/>
              </a:lnSpc>
              <a:spcBef>
                <a:spcPts val="1200"/>
              </a:spcBef>
              <a:defRPr/>
            </a:pPr>
            <a:r>
              <a:rPr lang="hi-IN" sz="2400" dirty="0">
                <a:solidFill>
                  <a:srgbClr val="004992"/>
                </a:solidFill>
              </a:rPr>
              <a:t>पुरुष, उत्तरी अमेरिकन, प्रसिद्ध खिलाडी</a:t>
            </a:r>
            <a:r>
              <a:rPr lang="en-IN"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409859729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फ्योडोर दोस्तोय्वसकी (</a:t>
            </a:r>
            <a:r>
              <a:rPr lang="en-IN" sz="2400" dirty="0">
                <a:solidFill>
                  <a:srgbClr val="333333"/>
                </a:solidFill>
              </a:rPr>
              <a:t>1821-1881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अर्नेस्ट हेमिंग्वे (</a:t>
            </a:r>
            <a:r>
              <a:rPr lang="en-IN" sz="2400" dirty="0">
                <a:solidFill>
                  <a:srgbClr val="333333"/>
                </a:solidFill>
              </a:rPr>
              <a:t>1899-1961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फ्रेडरिक होल्देर्लिन (</a:t>
            </a:r>
            <a:r>
              <a:rPr lang="en-IN" sz="2400" dirty="0">
                <a:solidFill>
                  <a:srgbClr val="333333"/>
                </a:solidFill>
              </a:rPr>
              <a:t>1770-1843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चार्ल्स डिकेंस (</a:t>
            </a:r>
            <a:r>
              <a:rPr lang="en-IN" sz="2400" dirty="0">
                <a:solidFill>
                  <a:srgbClr val="333333"/>
                </a:solidFill>
              </a:rPr>
              <a:t>1812-1870</a:t>
            </a:r>
            <a:r>
              <a:rPr lang="hi-IN" sz="2400" dirty="0">
                <a:solidFill>
                  <a:srgbClr val="333333"/>
                </a:solidFill>
              </a:rPr>
              <a:t>)</a:t>
            </a:r>
          </a:p>
          <a:p>
            <a:pPr lvl="0" defTabSz="914400" fontAlgn="base">
              <a:lnSpc>
                <a:spcPct val="100000"/>
              </a:lnSpc>
              <a:spcBef>
                <a:spcPts val="1200"/>
              </a:spcBef>
              <a:buClr>
                <a:srgbClr val="006699"/>
              </a:buClr>
              <a:defRPr/>
            </a:pPr>
            <a:r>
              <a:rPr lang="en-US" sz="2400" dirty="0">
                <a:solidFill>
                  <a:srgbClr val="004992"/>
                </a:solidFill>
              </a:rPr>
              <a:t>???</a:t>
            </a:r>
            <a:endParaRPr lang="en-US" sz="2400" dirty="0"/>
          </a:p>
        </p:txBody>
      </p:sp>
      <p:sp>
        <p:nvSpPr>
          <p:cNvPr id="4" name="Footer Placeholder 3"/>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283323942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फ्योडोर दोस्तोय्वसकी (</a:t>
            </a:r>
            <a:r>
              <a:rPr lang="en-IN" sz="2400" dirty="0">
                <a:solidFill>
                  <a:srgbClr val="333333"/>
                </a:solidFill>
              </a:rPr>
              <a:t>1821-1881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अर्नेस्ट हेमिंग्वे (</a:t>
            </a:r>
            <a:r>
              <a:rPr lang="en-IN" sz="2400" dirty="0">
                <a:solidFill>
                  <a:srgbClr val="333333"/>
                </a:solidFill>
              </a:rPr>
              <a:t>1899-1961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फ्रेडरिक होल्देर्लिन (</a:t>
            </a:r>
            <a:r>
              <a:rPr lang="en-IN" sz="2400" dirty="0">
                <a:solidFill>
                  <a:srgbClr val="333333"/>
                </a:solidFill>
              </a:rPr>
              <a:t>1770-1843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चार्ल्स डिकेंस (</a:t>
            </a:r>
            <a:r>
              <a:rPr lang="en-IN" sz="2400" dirty="0">
                <a:solidFill>
                  <a:srgbClr val="333333"/>
                </a:solidFill>
              </a:rPr>
              <a:t>1812-1870</a:t>
            </a:r>
            <a:r>
              <a:rPr lang="hi-IN" sz="2400" dirty="0">
                <a:solidFill>
                  <a:srgbClr val="333333"/>
                </a:solidFill>
              </a:rPr>
              <a:t>)</a:t>
            </a:r>
          </a:p>
          <a:p>
            <a:pPr lvl="0" defTabSz="914400" fontAlgn="base">
              <a:lnSpc>
                <a:spcPct val="100000"/>
              </a:lnSpc>
              <a:spcBef>
                <a:spcPts val="1200"/>
              </a:spcBef>
              <a:defRPr/>
            </a:pPr>
            <a:r>
              <a:rPr lang="hi-IN" sz="2400" dirty="0">
                <a:solidFill>
                  <a:srgbClr val="004992"/>
                </a:solidFill>
              </a:rPr>
              <a:t>पुरुष, प्रसिद्ध लेखक</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372650742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फ्योडोर दोस्तोय्वसकी (</a:t>
            </a:r>
            <a:r>
              <a:rPr lang="en-IN" sz="2400" dirty="0">
                <a:solidFill>
                  <a:srgbClr val="333333"/>
                </a:solidFill>
              </a:rPr>
              <a:t>1821-1881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अर्नेस्ट हेमिंग्वे (</a:t>
            </a:r>
            <a:r>
              <a:rPr lang="en-IN" sz="2400" dirty="0">
                <a:solidFill>
                  <a:srgbClr val="333333"/>
                </a:solidFill>
              </a:rPr>
              <a:t>1899-1961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फ्रेडरिक होल्देर्लिन (</a:t>
            </a:r>
            <a:r>
              <a:rPr lang="en-IN" sz="2400" dirty="0">
                <a:solidFill>
                  <a:srgbClr val="333333"/>
                </a:solidFill>
              </a:rPr>
              <a:t>1770-1843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चार्ल्स डिकेंस (</a:t>
            </a:r>
            <a:r>
              <a:rPr lang="en-IN" sz="2400" dirty="0">
                <a:solidFill>
                  <a:srgbClr val="333333"/>
                </a:solidFill>
              </a:rPr>
              <a:t>1812-1870</a:t>
            </a:r>
            <a:r>
              <a:rPr lang="hi-IN" sz="2400" dirty="0">
                <a:solidFill>
                  <a:srgbClr val="333333"/>
                </a:solidFill>
              </a:rPr>
              <a:t>)</a:t>
            </a:r>
          </a:p>
          <a:p>
            <a:pPr lvl="0" defTabSz="914400" fontAlgn="base">
              <a:lnSpc>
                <a:spcPct val="100000"/>
              </a:lnSpc>
              <a:spcBef>
                <a:spcPts val="1200"/>
              </a:spcBef>
              <a:defRPr/>
            </a:pPr>
            <a:r>
              <a:rPr lang="hi-IN" sz="2400" dirty="0">
                <a:solidFill>
                  <a:srgbClr val="004992"/>
                </a:solidFill>
              </a:rPr>
              <a:t>पुरुष, प्रसिद्ध लेखक</a:t>
            </a:r>
            <a:r>
              <a:rPr lang="de-DE" sz="2400" dirty="0">
                <a:solidFill>
                  <a:srgbClr val="004992"/>
                </a:solidFill>
              </a:rPr>
              <a:t>!</a:t>
            </a:r>
            <a:endParaRPr lang="hi-IN" sz="2400" dirty="0">
              <a:solidFill>
                <a:srgbClr val="004992"/>
              </a:solidFill>
            </a:endParaRPr>
          </a:p>
          <a:p>
            <a:pPr lvl="0" defTabSz="914400" fontAlgn="base">
              <a:lnSpc>
                <a:spcPct val="100000"/>
              </a:lnSpc>
              <a:spcBef>
                <a:spcPts val="1200"/>
              </a:spcBef>
              <a:defRPr/>
            </a:pPr>
            <a:r>
              <a:rPr lang="hi-IN" sz="2400" dirty="0">
                <a:solidFill>
                  <a:srgbClr val="004992"/>
                </a:solidFill>
              </a:rPr>
              <a:t>और भी कुछ</a:t>
            </a:r>
            <a:r>
              <a:rPr lang="de-DE" sz="2400" dirty="0">
                <a:solidFill>
                  <a:srgbClr val="004992"/>
                </a:solidFill>
              </a:rPr>
              <a:t>?</a:t>
            </a:r>
            <a:endParaRPr lang="hi-IN" sz="2400" dirty="0">
              <a:solidFill>
                <a:srgbClr val="004992"/>
              </a:solidFill>
            </a:endParaRPr>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428119479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 लोगों में क्या समानता है?</a:t>
            </a:r>
            <a:endParaRPr lang="en-US" sz="3600">
              <a:latin typeface="+mn-l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फ्योडोर दोस्तोय्वसकी (</a:t>
            </a:r>
            <a:r>
              <a:rPr lang="en-IN" sz="2400" dirty="0">
                <a:solidFill>
                  <a:srgbClr val="333333"/>
                </a:solidFill>
              </a:rPr>
              <a:t>1821-1881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अर्नेस्ट हेमिंग्वे (</a:t>
            </a:r>
            <a:r>
              <a:rPr lang="en-IN" sz="2400" dirty="0">
                <a:solidFill>
                  <a:srgbClr val="333333"/>
                </a:solidFill>
              </a:rPr>
              <a:t>1899-1961</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फ्रेडरिक होल्देर्लिन (</a:t>
            </a:r>
            <a:r>
              <a:rPr lang="en-IN" sz="2400" dirty="0">
                <a:solidFill>
                  <a:srgbClr val="333333"/>
                </a:solidFill>
              </a:rPr>
              <a:t>1770-1843</a:t>
            </a:r>
            <a:r>
              <a:rPr lang="hi-IN"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i-IN" sz="2400" dirty="0">
                <a:solidFill>
                  <a:srgbClr val="333333"/>
                </a:solidFill>
              </a:rPr>
              <a:t>चार्ल्स डिकेंस (</a:t>
            </a:r>
            <a:r>
              <a:rPr lang="en-IN" sz="2400" dirty="0">
                <a:solidFill>
                  <a:srgbClr val="333333"/>
                </a:solidFill>
              </a:rPr>
              <a:t>1812-1870</a:t>
            </a:r>
            <a:r>
              <a:rPr lang="hi-IN" sz="2400" dirty="0">
                <a:solidFill>
                  <a:srgbClr val="333333"/>
                </a:solidFill>
              </a:rPr>
              <a:t>)</a:t>
            </a:r>
          </a:p>
          <a:p>
            <a:pPr lvl="0" defTabSz="914400" fontAlgn="base">
              <a:lnSpc>
                <a:spcPct val="100000"/>
              </a:lnSpc>
              <a:spcBef>
                <a:spcPts val="1200"/>
              </a:spcBef>
              <a:defRPr/>
            </a:pPr>
            <a:r>
              <a:rPr lang="hi-IN" sz="2400" dirty="0">
                <a:solidFill>
                  <a:srgbClr val="004992"/>
                </a:solidFill>
              </a:rPr>
              <a:t>पुरुष, प्रसिद्ध लेखक</a:t>
            </a:r>
            <a:r>
              <a:rPr lang="de-DE" sz="2400" dirty="0">
                <a:solidFill>
                  <a:srgbClr val="004992"/>
                </a:solidFill>
              </a:rPr>
              <a:t>!</a:t>
            </a:r>
            <a:endParaRPr lang="hi-IN" sz="2400" dirty="0">
              <a:solidFill>
                <a:srgbClr val="004992"/>
              </a:solidFill>
            </a:endParaRPr>
          </a:p>
          <a:p>
            <a:pPr lvl="0" defTabSz="914400" fontAlgn="base">
              <a:lnSpc>
                <a:spcPct val="100000"/>
              </a:lnSpc>
              <a:spcBef>
                <a:spcPts val="1200"/>
              </a:spcBef>
              <a:defRPr/>
            </a:pPr>
            <a:r>
              <a:rPr lang="hi-IN" sz="2400" dirty="0">
                <a:solidFill>
                  <a:srgbClr val="004992"/>
                </a:solidFill>
              </a:rPr>
              <a:t>और भी कुछ</a:t>
            </a:r>
            <a:r>
              <a:rPr lang="de-DE" sz="2400" dirty="0">
                <a:solidFill>
                  <a:srgbClr val="004992"/>
                </a:solidFill>
              </a:rPr>
              <a:t>?</a:t>
            </a:r>
            <a:endParaRPr lang="hi-IN" sz="2400" dirty="0">
              <a:solidFill>
                <a:srgbClr val="004992"/>
              </a:solidFill>
            </a:endParaRPr>
          </a:p>
          <a:p>
            <a:pPr lvl="0" defTabSz="914400" fontAlgn="base">
              <a:lnSpc>
                <a:spcPct val="100000"/>
              </a:lnSpc>
              <a:spcBef>
                <a:spcPts val="1200"/>
              </a:spcBef>
              <a:buClr>
                <a:srgbClr val="006699"/>
              </a:buClr>
              <a:defRPr/>
            </a:pPr>
            <a:r>
              <a:rPr lang="hi-IN" sz="2400" dirty="0">
                <a:solidFill>
                  <a:srgbClr val="004992"/>
                </a:solidFill>
              </a:rPr>
              <a:t>इन सारे लेखकों को मानसिक रोग था एवं इनमें से दो को साइकोसिस था</a:t>
            </a: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75377162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प्रसिद्ध = पूर्ण?</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8</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4207098866"/>
              </p:ext>
            </p:extLst>
          </p:nvPr>
        </p:nvGraphicFramePr>
        <p:xfrm>
          <a:off x="408955" y="2132857"/>
          <a:ext cx="11376000" cy="4297680"/>
        </p:xfrm>
        <a:graphic>
          <a:graphicData uri="http://schemas.openxmlformats.org/drawingml/2006/table">
            <a:tbl>
              <a:tblPr>
                <a:tableStyleId>{21E4AEA4-8DFA-4A89-87EB-49C32662AFE0}</a:tableStyleId>
              </a:tblPr>
              <a:tblGrid>
                <a:gridCol w="2016224">
                  <a:extLst>
                    <a:ext uri="{9D8B030D-6E8A-4147-A177-3AD203B41FA5}">
                      <a16:colId xmlns:a16="http://schemas.microsoft.com/office/drawing/2014/main" val="20000"/>
                    </a:ext>
                  </a:extLst>
                </a:gridCol>
                <a:gridCol w="9359776">
                  <a:extLst>
                    <a:ext uri="{9D8B030D-6E8A-4147-A177-3AD203B41FA5}">
                      <a16:colId xmlns:a16="http://schemas.microsoft.com/office/drawing/2014/main" val="20001"/>
                    </a:ext>
                  </a:extLst>
                </a:gridCol>
              </a:tblGrid>
              <a:tr h="1280160">
                <a:tc>
                  <a:txBody>
                    <a:bodyPr/>
                    <a:lstStyle/>
                    <a:p>
                      <a:pPr marL="342900" indent="-342900">
                        <a:buFont typeface="Arial" pitchFamily="34" charset="0"/>
                        <a:buNone/>
                      </a:pPr>
                      <a:r>
                        <a:rPr lang="hi-IN" sz="1800" b="0" i="0" u="none" dirty="0">
                          <a:solidFill>
                            <a:srgbClr val="333333"/>
                          </a:solidFill>
                          <a:latin typeface="+mn-lt"/>
                          <a:ea typeface="+mn-ea"/>
                          <a:cs typeface="+mn-cs"/>
                        </a:rPr>
                        <a:t>फ्योडोर</a:t>
                      </a:r>
                    </a:p>
                    <a:p>
                      <a:pPr marL="342900" indent="-342900">
                        <a:buFont typeface="Arial" pitchFamily="34" charset="0"/>
                        <a:buNone/>
                      </a:pPr>
                      <a:r>
                        <a:rPr lang="hi-IN" sz="1800" b="0" i="0" u="none" dirty="0">
                          <a:solidFill>
                            <a:srgbClr val="333333"/>
                          </a:solidFill>
                          <a:latin typeface="+mn-lt"/>
                          <a:ea typeface="+mn-ea"/>
                          <a:cs typeface="+mn-cs"/>
                        </a:rPr>
                        <a:t>दोस्तोय्वसकी</a:t>
                      </a:r>
                    </a:p>
                    <a:p>
                      <a:pPr marL="342900" indent="-342900">
                        <a:buFont typeface="Arial" pitchFamily="34" charset="0"/>
                        <a:buNone/>
                      </a:pPr>
                      <a:r>
                        <a:rPr lang="hi-IN" sz="1800" b="0" i="0" u="none" dirty="0">
                          <a:solidFill>
                            <a:srgbClr val="333333"/>
                          </a:solidFill>
                          <a:latin typeface="+mn-lt"/>
                          <a:ea typeface="+mn-ea"/>
                          <a:cs typeface="+mn-cs"/>
                        </a:rPr>
                        <a:t>(1821-1881)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hi-IN" sz="1800" b="0" i="0" u="none" baseline="0" dirty="0">
                          <a:solidFill>
                            <a:srgbClr val="333333"/>
                          </a:solidFill>
                          <a:latin typeface="+mn-lt"/>
                          <a:ea typeface="+mn-ea"/>
                          <a:cs typeface="+mn-cs"/>
                        </a:rPr>
                        <a:t>फ्योडोर दोस्तोय्वसकी रूस के सर्वाधिक प्रसिद्ध लेखकों में से एक माने जाते हैं तथा उन्हें एक उत्कृष्ट मनोवैज्ञानिक भी माना जाता है. फ्योडोर दोस्तोय्वसकी को मिर्गी का रोग था तथा कुछ समय के लिए उन्हें जुए खेलने का भी व्यसन हो गया था. फ्योडोर दोस्तोय्वसकी को उनके योगदानों के लिए हमेशा याद किया जाता है. </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hi-IN" sz="1800" b="0" i="0" u="none">
                          <a:solidFill>
                            <a:srgbClr val="333333"/>
                          </a:solidFill>
                          <a:latin typeface="+mn-lt"/>
                          <a:ea typeface="+mn-ea"/>
                          <a:cs typeface="+mn-cs"/>
                        </a:rPr>
                        <a:t>अर्नेस्ट हेमिंग्वे </a:t>
                      </a:r>
                    </a:p>
                    <a:p>
                      <a:pPr marL="342900" indent="-342900">
                        <a:buFont typeface="Arial" pitchFamily="34" charset="0"/>
                        <a:buNone/>
                      </a:pPr>
                      <a:r>
                        <a:rPr lang="hi-IN"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hi-IN" sz="1800" b="0" i="0" u="none" dirty="0">
                          <a:solidFill>
                            <a:srgbClr val="333333"/>
                          </a:solidFill>
                          <a:latin typeface="+mn-lt"/>
                          <a:ea typeface="+mn-ea"/>
                          <a:cs typeface="+mn-cs"/>
                        </a:rPr>
                        <a:t>हेमिंग्वे को २०वीं शदी के सबसे सफल अमेरिकी लेखकों में एक माना जाता है.1954 में उन्हें साहित्य का नोबेल पुरस्कार मिला. उन्हें अनके बार विषाद का दौरा पड़ा तथा वे अत्यधिक मदिरापान भी करते 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hi-IN" sz="1800" b="0" i="0" u="none">
                          <a:solidFill>
                            <a:srgbClr val="333333"/>
                          </a:solidFill>
                          <a:latin typeface="+mn-lt"/>
                          <a:ea typeface="+mn-ea"/>
                          <a:cs typeface="+mn-cs"/>
                        </a:rPr>
                        <a:t>फ्रेडरिक होल्डेर्लिन</a:t>
                      </a:r>
                    </a:p>
                    <a:p>
                      <a:pPr marL="342900" indent="-342900">
                        <a:buFont typeface="Arial" pitchFamily="34" charset="0"/>
                        <a:buNone/>
                      </a:pPr>
                      <a:r>
                        <a:rPr lang="hi-IN"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a:ln>
                            <a:noFill/>
                          </a:ln>
                          <a:solidFill>
                            <a:srgbClr val="333333"/>
                          </a:solidFill>
                          <a:effectLst/>
                          <a:latin typeface="+mn-lt"/>
                          <a:ea typeface="+mn-ea"/>
                          <a:cs typeface="+mn-cs"/>
                        </a:rPr>
                        <a:t>होल्डेर्लिन प्रसिद्ध जर्मन लेखक थे तथा उन्हें जर्मनी के महानतम लेखकों में से एक माना जाता है. होल्डेर्लिन को मनोरोग भी था जिसे आज संभवतः स्किजोफ्रेनिया के रूप में डायग्नोस किया जाता.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hi-IN" sz="1800" b="0" i="0" u="none">
                          <a:solidFill>
                            <a:srgbClr val="333333"/>
                          </a:solidFill>
                          <a:latin typeface="+mn-lt"/>
                          <a:ea typeface="+mn-ea"/>
                          <a:cs typeface="+mn-cs"/>
                        </a:rPr>
                        <a:t>चार्ल्स डिकेंस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डिकेंस शायद सबसे पढ़े जाने वाले अंग्रेजी साहित्यकारों में से एक हैं. उनकी प्रमुख रचनाओं </a:t>
                      </a:r>
                      <a:r>
                        <a:rPr kumimoji="0" lang="hi-IN" sz="1800" b="0" i="0" u="none" strike="noStrike" cap="none" normalizeH="0" baseline="0">
                          <a:ln>
                            <a:noFill/>
                          </a:ln>
                          <a:solidFill>
                            <a:srgbClr val="333333"/>
                          </a:solidFill>
                          <a:effectLst/>
                          <a:latin typeface="+mn-lt"/>
                          <a:ea typeface="+mn-ea"/>
                          <a:cs typeface="+mn-cs"/>
                        </a:rPr>
                        <a:t>में “ओलिवर ट्विस्ट” और “ए क्रिसमस कैरोल” </a:t>
                      </a:r>
                      <a:r>
                        <a:rPr kumimoji="0" lang="hi-IN" sz="1800" b="0" i="0" u="none" strike="noStrike" cap="none" normalizeH="0" baseline="0" dirty="0">
                          <a:ln>
                            <a:noFill/>
                          </a:ln>
                          <a:solidFill>
                            <a:srgbClr val="333333"/>
                          </a:solidFill>
                          <a:effectLst/>
                          <a:latin typeface="+mn-lt"/>
                          <a:ea typeface="+mn-ea"/>
                          <a:cs typeface="+mn-cs"/>
                        </a:rPr>
                        <a:t>का नाम आता है. उन्हें उन्माद तथा विषाद की बीमारी 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77428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इनमें से कौन सी कलाकृतियाँ उन लोगों के द्वारा बनाई गयी हैं जिन्हें मानसिक रोग था</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इनमें से कौन सी कलाकृति सबसे महँगी बिकी?</a:t>
            </a:r>
            <a:endParaRPr lang="de-DE"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इनमें से कौन सी कलाकृति सबसे महँगी बिकी?</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 €10.000</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hi-IN" sz="1800">
                <a:solidFill>
                  <a:srgbClr val="004992"/>
                </a:solidFill>
                <a:latin typeface="+mn-lt"/>
                <a:ea typeface="+mn-ea"/>
                <a:cs typeface="+mn-cs"/>
              </a:rPr>
              <a:t>2.5 करोड़ €</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hi-IN" sz="1800" dirty="0">
                <a:solidFill>
                  <a:srgbClr val="004992"/>
                </a:solidFill>
                <a:latin typeface="+mn-lt"/>
                <a:ea typeface="+mn-ea"/>
                <a:cs typeface="+mn-cs"/>
              </a:rPr>
              <a:t>लगभग 10 करोड़ €</a:t>
            </a:r>
            <a:endParaRPr lang="de-DE" sz="1800" dirty="0">
              <a:solidFill>
                <a:srgbClr val="004992"/>
              </a:solidFill>
              <a:latin typeface="+mn-lt"/>
              <a:ea typeface="+mn-ea"/>
              <a:cs typeface="+mn-cs"/>
            </a:endParaRPr>
          </a:p>
        </p:txBody>
      </p:sp>
    </p:spTree>
    <p:extLst>
      <p:ext uri="{BB962C8B-B14F-4D97-AF65-F5344CB8AC3E}">
        <p14:creationId xmlns:p14="http://schemas.microsoft.com/office/powerpoint/2010/main" val="278169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एडवर्ड मंक</a:t>
            </a:r>
            <a:endParaRPr lang="de-DE" sz="3600" dirty="0">
              <a:latin typeface="+mn-lt"/>
              <a:ea typeface="+mn-ea"/>
              <a:cs typeface="+mn-cs"/>
            </a:endParaRPr>
          </a:p>
        </p:txBody>
      </p:sp>
      <p:sp>
        <p:nvSpPr>
          <p:cNvPr id="3" name="Inhaltsplatzhalter 2"/>
          <p:cNvSpPr>
            <a:spLocks noGrp="1"/>
          </p:cNvSpPr>
          <p:nvPr>
            <p:ph idx="1"/>
          </p:nvPr>
        </p:nvSpPr>
        <p:spPr>
          <a:xfrm>
            <a:off x="408955" y="2204864"/>
            <a:ext cx="6949440" cy="4248000"/>
          </a:xfrm>
        </p:spPr>
        <p:txBody>
          <a:bodyPr>
            <a:noAutofit/>
          </a:bodyPr>
          <a:lstStyle/>
          <a:p>
            <a:pPr marL="342900" indent="-342900">
              <a:buClr>
                <a:srgbClr val="333333"/>
              </a:buClr>
              <a:buFont typeface="WingDings"/>
              <a:buChar char=""/>
            </a:pPr>
            <a:r>
              <a:rPr lang="hi-IN" sz="2400" dirty="0">
                <a:solidFill>
                  <a:srgbClr val="333333"/>
                </a:solidFill>
              </a:rPr>
              <a:t>एक अनजाना खरीदार ‘</a:t>
            </a:r>
            <a:r>
              <a:rPr lang="hi-IN" sz="2400">
                <a:solidFill>
                  <a:srgbClr val="333333"/>
                </a:solidFill>
              </a:rPr>
              <a:t>दी स्क्रिम“ </a:t>
            </a:r>
            <a:r>
              <a:rPr lang="hi-IN" sz="2400" dirty="0">
                <a:solidFill>
                  <a:srgbClr val="333333"/>
                </a:solidFill>
              </a:rPr>
              <a:t>नामक इस पेंटिंग के लिए लगभग १० करोड़ यूरो देने के लिए तैयार था. इस कीमत के कारण यह दुनिया की सबसे</a:t>
            </a:r>
            <a:r>
              <a:rPr lang="en-IN" sz="2400" dirty="0">
                <a:solidFill>
                  <a:srgbClr val="333333"/>
                </a:solidFill>
              </a:rPr>
              <a:t> </a:t>
            </a:r>
            <a:r>
              <a:rPr lang="hi-IN" sz="2400" dirty="0">
                <a:solidFill>
                  <a:srgbClr val="333333"/>
                </a:solidFill>
              </a:rPr>
              <a:t>मँहगी कलाकृतियों में से एक है</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संभवतः इसके चित्रकार एडवर्ड मंक को बाइपोलर डिसऑर्डर नामक मानसिक रोग था</a:t>
            </a:r>
            <a:r>
              <a:rPr lang="de-DE" sz="2400" dirty="0">
                <a:solidFill>
                  <a:srgbClr val="333333"/>
                </a:solidFill>
              </a:rPr>
              <a:t>.</a:t>
            </a:r>
            <a:endParaRPr lang="en-IN"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उन्हें उन्माद. व्यामोह तथा विषाद के लक्षण थे</a:t>
            </a:r>
            <a:r>
              <a:rPr lang="de-DE" sz="2400" dirty="0">
                <a:solidFill>
                  <a:srgbClr val="333333"/>
                </a:solidFill>
              </a:rPr>
              <a:t>.</a:t>
            </a:r>
            <a:endParaRPr lang="hi-IN"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अपने रोग के कारण एडवर्ड मंक लगभग </a:t>
            </a:r>
            <a:r>
              <a:rPr lang="en-IN" sz="2400" dirty="0">
                <a:solidFill>
                  <a:srgbClr val="333333"/>
                </a:solidFill>
              </a:rPr>
              <a:t>8</a:t>
            </a:r>
            <a:r>
              <a:rPr lang="hi-IN" sz="2400" dirty="0">
                <a:solidFill>
                  <a:srgbClr val="333333"/>
                </a:solidFill>
              </a:rPr>
              <a:t> महीने एक मानसिक आरोग्यशाला में भर्ती भी थे</a:t>
            </a:r>
            <a:r>
              <a:rPr lang="de-DE" sz="2400" dirty="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स्टीफेन मौरिज़</a:t>
            </a:r>
            <a:endParaRPr lang="de-DE" sz="3600" dirty="0">
              <a:latin typeface="+mn-lt"/>
              <a:ea typeface="+mn-ea"/>
              <a:cs typeface="+mn-cs"/>
            </a:endParaRPr>
          </a:p>
        </p:txBody>
      </p:sp>
      <p:sp>
        <p:nvSpPr>
          <p:cNvPr id="37890" name="Inhaltsplatzhalter 2"/>
          <p:cNvSpPr>
            <a:spLocks noGrp="1"/>
          </p:cNvSpPr>
          <p:nvPr>
            <p:ph idx="1"/>
          </p:nvPr>
        </p:nvSpPr>
        <p:spPr>
          <a:xfrm>
            <a:off x="408955" y="2204864"/>
            <a:ext cx="7132320" cy="4248000"/>
          </a:xfrm>
        </p:spPr>
        <p:txBody>
          <a:bodyPr>
            <a:noAutofit/>
          </a:bodyPr>
          <a:lstStyle/>
          <a:p>
            <a:pPr marL="342900" indent="-342900">
              <a:buClr>
                <a:srgbClr val="333333"/>
              </a:buClr>
              <a:buFont typeface="WingDings"/>
              <a:buChar char=""/>
            </a:pPr>
            <a:r>
              <a:rPr lang="hi-IN" sz="2400" dirty="0">
                <a:solidFill>
                  <a:srgbClr val="333333"/>
                </a:solidFill>
              </a:rPr>
              <a:t>इस चित्र का चित्रकार के लिए सिर्फ एक संवेगात्मक महत्व है.</a:t>
            </a:r>
          </a:p>
          <a:p>
            <a:pPr marL="342900" indent="-342900">
              <a:buClr>
                <a:srgbClr val="333333"/>
              </a:buClr>
              <a:buFont typeface="WingDings"/>
              <a:buChar char=""/>
            </a:pPr>
            <a:r>
              <a:rPr lang="hi-IN" sz="2400" dirty="0">
                <a:solidFill>
                  <a:srgbClr val="333333"/>
                </a:solidFill>
              </a:rPr>
              <a:t>इसे प्रोफेसर स्टीफेन मौरिज़ ने </a:t>
            </a:r>
            <a:r>
              <a:rPr lang="en-IN" sz="2400" dirty="0">
                <a:solidFill>
                  <a:srgbClr val="333333"/>
                </a:solidFill>
              </a:rPr>
              <a:t>16</a:t>
            </a:r>
            <a:r>
              <a:rPr lang="hi-IN" sz="2400" dirty="0">
                <a:solidFill>
                  <a:srgbClr val="333333"/>
                </a:solidFill>
              </a:rPr>
              <a:t> वर्ष की उम्र में बनाया था</a:t>
            </a:r>
            <a:r>
              <a:rPr lang="de-DE" sz="2400" dirty="0">
                <a:solidFill>
                  <a:srgbClr val="333333"/>
                </a:solidFill>
              </a:rPr>
              <a:t>:</a:t>
            </a:r>
            <a:endParaRPr lang="hi-IN"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वे एक मनोवैज्ञानिक हैं तथा हैम्बर्ग विश्वविद्यालय के अस्पताल के मनोचिकित्सा विभाग के स्नायुतंत्रिका मनोविज्ञान शोध समूह के प्रमुख हैं</a:t>
            </a:r>
            <a:r>
              <a:rPr lang="de-DE" sz="2400" dirty="0">
                <a:solidFill>
                  <a:srgbClr val="333333"/>
                </a:solidFill>
              </a:rPr>
              <a:t>.</a:t>
            </a:r>
            <a:endParaRPr lang="hi-IN"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स्टीफेन मौरिज़ को कभी मानसिक चिकित्सा लेने की जरूरत नहीं पड़ी है</a:t>
            </a:r>
            <a:r>
              <a:rPr lang="de-DE" sz="2400" dirty="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विन्सेंट वैन गो</a:t>
            </a:r>
            <a:endParaRPr lang="de-DE" sz="3600" dirty="0">
              <a:latin typeface="+mn-lt"/>
              <a:ea typeface="+mn-ea"/>
              <a:cs typeface="+mn-cs"/>
            </a:endParaRPr>
          </a:p>
        </p:txBody>
      </p:sp>
      <p:sp>
        <p:nvSpPr>
          <p:cNvPr id="38914" name="Inhaltsplatzhalter 2"/>
          <p:cNvSpPr>
            <a:spLocks noGrp="1"/>
          </p:cNvSpPr>
          <p:nvPr>
            <p:ph idx="1"/>
          </p:nvPr>
        </p:nvSpPr>
        <p:spPr>
          <a:xfrm>
            <a:off x="408955" y="2204864"/>
            <a:ext cx="6768752" cy="4248000"/>
          </a:xfrm>
        </p:spPr>
        <p:txBody>
          <a:bodyPr>
            <a:noAutofit/>
          </a:bodyPr>
          <a:lstStyle/>
          <a:p>
            <a:pPr marL="342900" indent="-342900">
              <a:buClr>
                <a:srgbClr val="333333"/>
              </a:buClr>
              <a:buFont typeface="WingDings"/>
              <a:buChar char=""/>
            </a:pPr>
            <a:r>
              <a:rPr lang="hi-IN" sz="2400" dirty="0">
                <a:solidFill>
                  <a:srgbClr val="333333"/>
                </a:solidFill>
              </a:rPr>
              <a:t>‘पार्क ऑफ़ सेंट पॉल हॉस्पिटल’ नामक इस कलाकृति की कीमत लगभग </a:t>
            </a:r>
            <a:r>
              <a:rPr lang="en-IN" sz="2400" dirty="0">
                <a:solidFill>
                  <a:srgbClr val="333333"/>
                </a:solidFill>
              </a:rPr>
              <a:t>2.5</a:t>
            </a:r>
            <a:r>
              <a:rPr lang="hi-IN" sz="2400" dirty="0">
                <a:solidFill>
                  <a:srgbClr val="333333"/>
                </a:solidFill>
              </a:rPr>
              <a:t> करोड़ यूरो है</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वैन गो ने इस कलाकृति को फ्रांस के सेंट पॉल मनोचिकित्सालय में अपने चिकित्सा के दौरान </a:t>
            </a:r>
            <a:r>
              <a:rPr lang="en-IN" sz="2400" dirty="0">
                <a:solidFill>
                  <a:srgbClr val="333333"/>
                </a:solidFill>
              </a:rPr>
              <a:t>1889</a:t>
            </a:r>
            <a:r>
              <a:rPr lang="hi-IN" sz="2400" dirty="0">
                <a:solidFill>
                  <a:srgbClr val="333333"/>
                </a:solidFill>
              </a:rPr>
              <a:t> में बनाया था</a:t>
            </a:r>
            <a:r>
              <a:rPr lang="de-DE" sz="2400" dirty="0">
                <a:solidFill>
                  <a:srgbClr val="333333"/>
                </a:solidFill>
              </a:rPr>
              <a:t>:</a:t>
            </a:r>
            <a:endParaRPr lang="en-US" sz="2400" dirty="0">
              <a:solidFill>
                <a:srgbClr val="333333"/>
              </a:solidFill>
            </a:endParaRPr>
          </a:p>
          <a:p>
            <a:pPr marL="774827" lvl="3" indent="-342900">
              <a:spcBef>
                <a:spcPts val="1999"/>
              </a:spcBef>
              <a:buClr>
                <a:srgbClr val="333333"/>
              </a:buClr>
              <a:buFont typeface="WingDings"/>
              <a:buChar char=""/>
            </a:pPr>
            <a:r>
              <a:rPr lang="hi-IN" sz="2400" dirty="0">
                <a:solidFill>
                  <a:srgbClr val="333333"/>
                </a:solidFill>
              </a:rPr>
              <a:t>वैन गो को अनेक समस्याएँ जैसे खुद को क्षति पंहुचाना, अत्यधिक चिंता, व्यामोह इत्यादि थे</a:t>
            </a:r>
          </a:p>
          <a:p>
            <a:pPr marL="774827" lvl="3" indent="-342900">
              <a:spcBef>
                <a:spcPts val="1999"/>
              </a:spcBef>
              <a:buClr>
                <a:srgbClr val="333333"/>
              </a:buClr>
              <a:buFont typeface="WingDings"/>
              <a:buChar char=""/>
            </a:pPr>
            <a:r>
              <a:rPr lang="hi-IN" sz="2400" dirty="0">
                <a:solidFill>
                  <a:srgbClr val="333333"/>
                </a:solidFill>
              </a:rPr>
              <a:t>आज उन्हें किसी गंभीर मानसिक रोग से ग्रसित माना जाता</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रिगो स्टार (बीटल्स के ड्रम बजाने वाले)</a:t>
            </a:r>
            <a:endParaRPr lang="de-DE" sz="3600" dirty="0">
              <a:latin typeface="+mn-l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hi-IN" sz="2400" dirty="0">
                <a:solidFill>
                  <a:srgbClr val="333333"/>
                </a:solidFill>
              </a:rPr>
              <a:t>रिगो स्टार जो बीटल्स के ड्रम बजाने वाले के रूप में काफी प्रसिद्ध हुए,</a:t>
            </a:r>
            <a:r>
              <a:rPr lang="en-IN" sz="2400" dirty="0">
                <a:solidFill>
                  <a:srgbClr val="333333"/>
                </a:solidFill>
              </a:rPr>
              <a:t> 2005</a:t>
            </a:r>
            <a:r>
              <a:rPr lang="hi-IN" sz="2400" dirty="0">
                <a:solidFill>
                  <a:srgbClr val="333333"/>
                </a:solidFill>
              </a:rPr>
              <a:t> से पेंटिंग भी कर रहे हैं</a:t>
            </a:r>
            <a:r>
              <a:rPr lang="en-US" sz="2400" dirty="0">
                <a:solidFill>
                  <a:srgbClr val="333333"/>
                </a:solidFill>
              </a:rPr>
              <a:t>:</a:t>
            </a:r>
            <a:endParaRPr lang="de-DE" sz="2400" dirty="0">
              <a:solidFill>
                <a:srgbClr val="333333"/>
              </a:solidFill>
            </a:endParaRPr>
          </a:p>
          <a:p>
            <a:pPr marL="342900" lvl="1" indent="-342900">
              <a:spcBef>
                <a:spcPts val="1999"/>
              </a:spcBef>
              <a:buClr>
                <a:srgbClr val="333333"/>
              </a:buClr>
              <a:buFont typeface="WingDings"/>
              <a:buChar char=""/>
            </a:pPr>
            <a:r>
              <a:rPr lang="hi-IN" sz="2400" dirty="0">
                <a:solidFill>
                  <a:srgbClr val="333333"/>
                </a:solidFill>
              </a:rPr>
              <a:t>यह पेंटिंग ‘टिम्बरलैंड’ उन्होंने </a:t>
            </a:r>
            <a:r>
              <a:rPr lang="en-IN" sz="2400" dirty="0">
                <a:solidFill>
                  <a:srgbClr val="333333"/>
                </a:solidFill>
              </a:rPr>
              <a:t>2013</a:t>
            </a:r>
            <a:r>
              <a:rPr lang="hi-IN" sz="2400" dirty="0">
                <a:solidFill>
                  <a:srgbClr val="333333"/>
                </a:solidFill>
              </a:rPr>
              <a:t> में बनाया</a:t>
            </a:r>
            <a:r>
              <a:rPr lang="de-DE" sz="2400" dirty="0">
                <a:solidFill>
                  <a:srgbClr val="333333"/>
                </a:solidFill>
              </a:rPr>
              <a:t>.</a:t>
            </a:r>
            <a:endParaRPr lang="hi-IN" sz="2400" dirty="0">
              <a:solidFill>
                <a:srgbClr val="333333"/>
              </a:solidFill>
            </a:endParaRPr>
          </a:p>
          <a:p>
            <a:pPr marL="342900" lvl="1" indent="-342900">
              <a:spcBef>
                <a:spcPts val="1999"/>
              </a:spcBef>
              <a:buClr>
                <a:srgbClr val="333333"/>
              </a:buClr>
              <a:buFont typeface="WingDings"/>
              <a:buChar char=""/>
            </a:pPr>
            <a:r>
              <a:rPr lang="hi-IN" sz="2400" dirty="0">
                <a:solidFill>
                  <a:srgbClr val="333333"/>
                </a:solidFill>
              </a:rPr>
              <a:t>उनकी कलाकृतियाँ काफी मंहगी बिकती हैं</a:t>
            </a:r>
            <a:r>
              <a:rPr lang="de-DE" sz="2400" dirty="0">
                <a:solidFill>
                  <a:srgbClr val="333333"/>
                </a:solidFill>
              </a:rPr>
              <a:t>.</a:t>
            </a:r>
            <a:endParaRPr lang="hi-IN" sz="2400" dirty="0">
              <a:solidFill>
                <a:srgbClr val="333333"/>
              </a:solidFill>
            </a:endParaRPr>
          </a:p>
          <a:p>
            <a:pPr marL="342900" lvl="1" indent="-342900">
              <a:spcBef>
                <a:spcPts val="1999"/>
              </a:spcBef>
              <a:buClr>
                <a:srgbClr val="333333"/>
              </a:buClr>
              <a:buFont typeface="WingDings"/>
              <a:buChar char=""/>
            </a:pPr>
            <a:r>
              <a:rPr lang="hi-IN" sz="2400" dirty="0">
                <a:solidFill>
                  <a:srgbClr val="333333"/>
                </a:solidFill>
              </a:rPr>
              <a:t>जहाँ तक हम जानते हैं, रिगो स्टार को कभी कोई मानसिक रोग नहीं हुआ</a:t>
            </a:r>
            <a:r>
              <a:rPr lang="de-DE" sz="2400" dirty="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प्रथम निष्कर्ष</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मानसिक रोग होने का मतलब यह नहीं है की व्यक्ति कुछ सार्थक और महत्वपूर्ण नहीं कर सकता </a:t>
            </a:r>
            <a:r>
              <a:rPr lang="hi-IN" sz="2400">
                <a:solidFill>
                  <a:srgbClr val="333333"/>
                </a:solidFill>
              </a:rPr>
              <a:t>है</a:t>
            </a:r>
            <a:r>
              <a:rPr lang="de-DE" sz="2400">
                <a:solidFill>
                  <a:srgbClr val="333333"/>
                </a:solidFill>
              </a:rPr>
              <a:t>.</a:t>
            </a:r>
            <a:endParaRPr lang="hi-IN" sz="2400">
              <a:solidFill>
                <a:srgbClr val="333333"/>
              </a:solidFill>
            </a:endParaRPr>
          </a:p>
          <a:p>
            <a:pPr marL="342900" indent="-342900">
              <a:buClr>
                <a:srgbClr val="333333"/>
              </a:buClr>
              <a:buFont typeface="WingDings"/>
              <a:buChar char=""/>
            </a:pPr>
            <a:r>
              <a:rPr lang="hi-IN" sz="2400">
                <a:solidFill>
                  <a:srgbClr val="333333"/>
                </a:solidFill>
              </a:rPr>
              <a:t>विपरीत </a:t>
            </a:r>
            <a:r>
              <a:rPr lang="hi-IN" sz="2400" dirty="0">
                <a:solidFill>
                  <a:srgbClr val="333333"/>
                </a:solidFill>
              </a:rPr>
              <a:t>इसके, जिस व्यक्ति को मानसिक रोग न हो वह भी कोई ऐसी कलाकृति बना सकता है या कुछ कर सकता है जो फूहड़ हो</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सच तो यह है की मानसिक रोग यदि कभी-कभी सृजनात्मकता को रोकते है तो अनेक बार यह सृजनात्मकता का कारण भी बनते हैं</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वैन गो जैसे अनेक प्रतिभाशाली लोग जिनकी प्रतिभा को उनके जीवन के दौरान पहचान मिली या नहीं मिली, में से अनेक मानसिक रोगी भी हो सकते हैं</a:t>
            </a:r>
            <a:r>
              <a:rPr lang="de-DE" sz="2400" dirty="0">
                <a:solidFill>
                  <a:srgbClr val="333333"/>
                </a:solidFill>
              </a:rPr>
              <a:t>.</a:t>
            </a:r>
            <a:endParaRPr lang="hi-IN" sz="2400" dirty="0">
              <a:solidFill>
                <a:srgbClr val="333333"/>
              </a:solidFill>
            </a:endParaRPr>
          </a:p>
          <a:p>
            <a:pPr marL="342900" indent="-342900">
              <a:buClr>
                <a:srgbClr val="333333"/>
              </a:buClr>
              <a:buFont typeface="WingDings"/>
              <a:buChar char=""/>
            </a:pPr>
            <a:r>
              <a:rPr lang="hi-IN" sz="2400" dirty="0">
                <a:solidFill>
                  <a:srgbClr val="333333"/>
                </a:solidFill>
              </a:rPr>
              <a:t>इन्हें हम उनकी प्रतिभा, न की उनके मानसिक रोग के कारण जानते हैं </a:t>
            </a:r>
            <a:r>
              <a:rPr lang="de-DE" sz="2400" dirty="0">
                <a:solidFill>
                  <a:srgbClr val="333333"/>
                </a:solidFill>
              </a:rPr>
              <a:t>(</a:t>
            </a:r>
            <a:r>
              <a:rPr lang="hi-IN" sz="2400" dirty="0">
                <a:solidFill>
                  <a:srgbClr val="333333"/>
                </a:solidFill>
              </a:rPr>
              <a:t>जैसे एडवर्ड मंक</a:t>
            </a:r>
            <a:r>
              <a:rPr lang="de-DE" sz="2400" dirty="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प्रथम निष्कर्ष</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कलाकृति को देखकर नहीं कहा जा सकता की कलाकार को मानसिक रोग है या नहीं.</a:t>
            </a:r>
          </a:p>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इसी तरह बाहरी रूप-रंग, वेश-भूषा, भाव इत्यादि के आधार पर आप नहीं बता सकते की एक व्यक्ति को मानसिक रोग है या नहीं.</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extLst>
      <p:ext uri="{BB962C8B-B14F-4D97-AF65-F5344CB8AC3E}">
        <p14:creationId xmlns:p14="http://schemas.microsoft.com/office/powerpoint/2010/main" val="469937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प्रथम निष्कर्ष</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कलाकृति को देखकर नहीं कहा जा सकता की कलाकार को मानसिक रोग है या नहीं.</a:t>
            </a:r>
          </a:p>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इसी तरह बाहरी रूप-रंग, वेश-भूषा, भाव इत्यादि के आधार पर आप नहीं बता सकते की एक व्यक्ति को मानसिक रोग है या नहीं.</a:t>
            </a:r>
          </a:p>
          <a:p>
            <a:pPr marL="342900" lvl="1" indent="-342900">
              <a:spcBef>
                <a:spcPts val="1999"/>
              </a:spcBef>
              <a:spcAft>
                <a:spcPts val="0"/>
              </a:spcAft>
              <a:buClr>
                <a:srgbClr val="000000"/>
              </a:buClr>
              <a:buFont typeface="WingDings"/>
              <a:buChar char=""/>
              <a:tabLst>
                <a:tab pos="84138" algn="l"/>
              </a:tabLst>
              <a:defRPr/>
            </a:pPr>
            <a:r>
              <a:rPr lang="hi-IN" sz="2400" dirty="0">
                <a:solidFill>
                  <a:srgbClr val="004992"/>
                </a:solidFill>
              </a:rPr>
              <a:t>विचार करने योग्य बिन्दु:</a:t>
            </a:r>
            <a:r>
              <a:rPr lang="de-DE" sz="2400" dirty="0">
                <a:solidFill>
                  <a:srgbClr val="004992"/>
                </a:solidFill>
              </a:rPr>
              <a:t> </a:t>
            </a:r>
            <a:br>
              <a:rPr lang="de-DE" sz="2400" dirty="0">
                <a:solidFill>
                  <a:srgbClr val="333333"/>
                </a:solidFill>
              </a:rPr>
            </a:br>
            <a:r>
              <a:rPr lang="hi-IN" sz="2400" dirty="0">
                <a:solidFill>
                  <a:srgbClr val="333333"/>
                </a:solidFill>
              </a:rPr>
              <a:t>अनके महानतम कलाकृतियाँ उन लोगों के द्वारा बनायी गयी हैं जिन्हें मानसिक रोग था. </a:t>
            </a:r>
            <a:r>
              <a:rPr lang="hi-IN" sz="2400" dirty="0">
                <a:solidFill>
                  <a:srgbClr val="004992"/>
                </a:solidFill>
              </a:rPr>
              <a:t>क्या इससे उनके कला की कीमत कम हो जाती है?</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3000896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प्रथम निष्कर्ष</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कलाकृति को देखकर नहीं कहा जा सकता की कलाकार को मानसिक रोग है या नहीं.</a:t>
            </a:r>
          </a:p>
          <a:p>
            <a:pPr marL="342900" lvl="1" indent="-342900">
              <a:spcBef>
                <a:spcPts val="1999"/>
              </a:spcBef>
              <a:spcAft>
                <a:spcPts val="0"/>
              </a:spcAft>
              <a:buClr>
                <a:srgbClr val="333333"/>
              </a:buClr>
              <a:buFont typeface="WingDings"/>
              <a:buChar char=""/>
              <a:tabLst>
                <a:tab pos="84138" algn="l"/>
              </a:tabLst>
              <a:defRPr/>
            </a:pPr>
            <a:r>
              <a:rPr lang="hi-IN" sz="2400" dirty="0">
                <a:solidFill>
                  <a:srgbClr val="333333"/>
                </a:solidFill>
              </a:rPr>
              <a:t>इसी तरह बाहरी रूप-रंग, वेश-भूषा, भाव इत्यादि के आधार पर आप नहीं बता सकते की एक व्यक्ति को मानसिक रोग है या नहीं.</a:t>
            </a:r>
          </a:p>
          <a:p>
            <a:pPr marL="342900" lvl="1" indent="-342900">
              <a:spcBef>
                <a:spcPts val="1999"/>
              </a:spcBef>
              <a:spcAft>
                <a:spcPts val="0"/>
              </a:spcAft>
              <a:buClr>
                <a:srgbClr val="000000"/>
              </a:buClr>
              <a:buFont typeface="WingDings"/>
              <a:buChar char=""/>
              <a:tabLst>
                <a:tab pos="84138" algn="l"/>
              </a:tabLst>
              <a:defRPr/>
            </a:pPr>
            <a:r>
              <a:rPr lang="hi-IN" sz="2400" dirty="0">
                <a:solidFill>
                  <a:srgbClr val="004992"/>
                </a:solidFill>
              </a:rPr>
              <a:t>विचार करने योग्य बिन्दु:</a:t>
            </a:r>
            <a:r>
              <a:rPr lang="de-DE" sz="2400" dirty="0">
                <a:solidFill>
                  <a:srgbClr val="004992"/>
                </a:solidFill>
              </a:rPr>
              <a:t> </a:t>
            </a:r>
            <a:br>
              <a:rPr lang="de-DE" sz="2400" dirty="0">
                <a:solidFill>
                  <a:srgbClr val="333333"/>
                </a:solidFill>
              </a:rPr>
            </a:br>
            <a:r>
              <a:rPr lang="hi-IN" sz="2400" dirty="0">
                <a:solidFill>
                  <a:srgbClr val="333333"/>
                </a:solidFill>
              </a:rPr>
              <a:t>अनके महानतम कलाकृतियाँ उन लोगों के द्वारा बनायी गयी हैं जिन्हें मानसिक रोग था. </a:t>
            </a:r>
            <a:r>
              <a:rPr lang="hi-IN" sz="2400" dirty="0">
                <a:solidFill>
                  <a:srgbClr val="004992"/>
                </a:solidFill>
              </a:rPr>
              <a:t>क्या इससे उनके कला की कीमत कम हो जाती है?</a:t>
            </a:r>
            <a:endParaRPr lang="de-DE" sz="2400" dirty="0">
              <a:solidFill>
                <a:srgbClr val="004992"/>
              </a:solidFill>
            </a:endParaRPr>
          </a:p>
          <a:p>
            <a:pPr lvl="1" algn="ctr">
              <a:spcBef>
                <a:spcPts val="1999"/>
              </a:spcBef>
              <a:spcAft>
                <a:spcPts val="0"/>
              </a:spcAft>
              <a:tabLst>
                <a:tab pos="84138" algn="l"/>
              </a:tabLst>
              <a:defRPr/>
            </a:pPr>
            <a:r>
              <a:rPr lang="hi-IN" sz="2400" b="1" u="sng" dirty="0">
                <a:solidFill>
                  <a:srgbClr val="004992"/>
                </a:solidFill>
              </a:rPr>
              <a:t>तनिक भी नहीं!!</a:t>
            </a:r>
            <a:endParaRPr lang="de-DE" sz="2400" b="1" u="sng"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2282661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मानसिक समस्याएँ होना ‘सामान्य’ है?</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hi-IN" sz="2400" dirty="0">
                <a:solidFill>
                  <a:srgbClr val="004992"/>
                </a:solidFill>
              </a:rPr>
              <a:t>कितने लोगों को मानसिक रोग है?</a:t>
            </a:r>
          </a:p>
          <a:p>
            <a:pPr lvl="0" defTabSz="914400" eaLnBrk="0" fontAlgn="base" hangingPunct="0">
              <a:buClr>
                <a:srgbClr val="006699"/>
              </a:buClr>
              <a:tabLst>
                <a:tab pos="84138" algn="l"/>
              </a:tabLst>
            </a:pPr>
            <a:r>
              <a:rPr lang="hi-IN" sz="2400" dirty="0">
                <a:solidFill>
                  <a:srgbClr val="333333"/>
                </a:solidFill>
              </a:rPr>
              <a:t>आप क्या सोंचते हैं?</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मानसिक समस्याएँ होना ‘सामान्य’ है?</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hi-IN" sz="2400">
                <a:solidFill>
                  <a:srgbClr val="004992"/>
                </a:solidFill>
              </a:rPr>
              <a:t>कितने लोगों को मानसिक रोग है? </a:t>
            </a:r>
            <a:r>
              <a:rPr lang="hi-IN" sz="2400" dirty="0">
                <a:solidFill>
                  <a:srgbClr val="004992"/>
                </a:solidFill>
              </a:rPr>
              <a:t>(जर्मनी से डाटा)</a:t>
            </a:r>
            <a:endParaRPr lang="en-US" sz="2400" dirty="0"/>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graphicFrame>
        <p:nvGraphicFramePr>
          <p:cNvPr id="10" name="Inhaltsplatzhalter 3"/>
          <p:cNvGraphicFramePr>
            <a:graphicFrameLocks/>
          </p:cNvGraphicFramePr>
          <p:nvPr>
            <p:extLst>
              <p:ext uri="{D42A27DB-BD31-4B8C-83A1-F6EECF244321}">
                <p14:modId xmlns:p14="http://schemas.microsoft.com/office/powerpoint/2010/main" val="2506843683"/>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hi-IN" sz="1800" b="0" i="0" u="none">
                          <a:solidFill>
                            <a:srgbClr val="333333"/>
                          </a:solidFill>
                          <a:latin typeface="+mn-lt"/>
                          <a:ea typeface="+mn-ea"/>
                          <a:cs typeface="+mn-cs"/>
                        </a:rPr>
                        <a:t>पिछले एक साल में जितने प्रतिशत लोगों को मानसिक रोग था </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hi-IN" sz="1800" b="0" i="0" u="none">
                          <a:solidFill>
                            <a:srgbClr val="333333"/>
                          </a:solidFill>
                          <a:latin typeface="+mn-lt"/>
                          <a:ea typeface="+mn-ea"/>
                          <a:cs typeface="+mn-cs"/>
                        </a:rPr>
                        <a:t>चिंता रोग (सर्वाधिक होने वाला मानसिक रोग) </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hi-IN" sz="1800" b="0" i="0" u="none">
                          <a:solidFill>
                            <a:srgbClr val="333333"/>
                          </a:solidFill>
                          <a:latin typeface="+mn-lt"/>
                          <a:ea typeface="+mn-ea"/>
                          <a:cs typeface="+mn-cs"/>
                        </a:rPr>
                        <a:t>संवेग सम्बन्धी समस्याएँ (जैसे विषाद)</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hi-IN" sz="1800" b="0" i="0" u="none">
                          <a:solidFill>
                            <a:srgbClr val="333333"/>
                          </a:solidFill>
                          <a:latin typeface="+mn-lt"/>
                          <a:ea typeface="+mn-ea"/>
                          <a:cs typeface="+mn-cs"/>
                        </a:rPr>
                        <a:t>साइकोसिस (जैसे स्किजोफ्रेनिया)</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hi-IN" sz="1800" b="0" i="0" u="none">
                          <a:solidFill>
                            <a:srgbClr val="333333"/>
                          </a:solidFill>
                          <a:latin typeface="+mn-lt"/>
                          <a:ea typeface="+mn-ea"/>
                          <a:cs typeface="+mn-cs"/>
                        </a:rPr>
                        <a:t>मानसिक रोगियों में वह उपसमूह जिसे अनेक मानसिक रोग हों</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1"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hi-IN" sz="2400" dirty="0">
                <a:solidFill>
                  <a:srgbClr val="333333"/>
                </a:solidFill>
                <a:ea typeface="+mn-ea"/>
                <a:cs typeface="+mn-cs"/>
              </a:rPr>
              <a:t>इसके अलावा आप यदि उन लोगों की भी गिनती करें जिनमें मानसिक रोग के कुछ लक्षण हों परन्तु किसी रोग विशेष के पूर्ण लक्षण वे परिलक्षित न कर रहे हों तो संख्या बहुत अधिक बढ़ जाएगी</a:t>
            </a:r>
          </a:p>
        </p:txBody>
      </p:sp>
    </p:spTree>
    <p:extLst>
      <p:ext uri="{BB962C8B-B14F-4D97-AF65-F5344CB8AC3E}">
        <p14:creationId xmlns:p14="http://schemas.microsoft.com/office/powerpoint/2010/main" val="814315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मानसिक समस्याएँ होना ‘सामान्य’ है?</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hi-IN" sz="2400">
                <a:solidFill>
                  <a:srgbClr val="004992"/>
                </a:solidFill>
              </a:rPr>
              <a:t>कनाडा में कितने लोगों को मानसिक रोग है?</a:t>
            </a:r>
            <a:endParaRPr lang="en-US" sz="2400" dirty="0"/>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10" name="Inhaltsplatzhalter 3"/>
          <p:cNvGraphicFramePr>
            <a:graphicFrameLocks/>
          </p:cNvGraphicFramePr>
          <p:nvPr>
            <p:extLst>
              <p:ext uri="{D42A27DB-BD31-4B8C-83A1-F6EECF244321}">
                <p14:modId xmlns:p14="http://schemas.microsoft.com/office/powerpoint/2010/main" val="388540804"/>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hi-IN" sz="1800" b="0" i="0" u="none">
                          <a:solidFill>
                            <a:srgbClr val="333333"/>
                          </a:solidFill>
                          <a:latin typeface="+mn-lt"/>
                          <a:ea typeface="+mn-ea"/>
                          <a:cs typeface="+mn-cs"/>
                        </a:rPr>
                        <a:t>पिछले एक साल में जितने प्रतिशत लोगों को मानसिक रोग था </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hi-IN" sz="1800" b="0" i="0" u="none">
                          <a:solidFill>
                            <a:srgbClr val="333333"/>
                          </a:solidFill>
                          <a:latin typeface="+mn-lt"/>
                          <a:ea typeface="+mn-ea"/>
                          <a:cs typeface="+mn-cs"/>
                        </a:rPr>
                        <a:t>विषाद</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hi-IN" sz="1800" b="0" i="0" u="none">
                          <a:solidFill>
                            <a:srgbClr val="333333"/>
                          </a:solidFill>
                          <a:latin typeface="+mn-lt"/>
                          <a:ea typeface="+mn-ea"/>
                          <a:cs typeface="+mn-cs"/>
                        </a:rPr>
                        <a:t>साइकोसिस (जैसे स्किजोफ्रेनिया)</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1"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hi-IN" sz="2400" dirty="0">
                <a:solidFill>
                  <a:srgbClr val="333333"/>
                </a:solidFill>
                <a:ea typeface="+mn-ea"/>
                <a:cs typeface="+mn-cs"/>
              </a:rPr>
              <a:t>इसके अलावा आप यदि उन लोगों की भी गिनती करें जिनमें मानसिक रोग के कुछ लक्षण हों परन्तु किसी रोग विशेष के पूर्ण लक्षण वे परिलक्षित न कर रहे हों तो संख्या बहुत अधिक बढ़ जाएगी</a:t>
            </a:r>
          </a:p>
        </p:txBody>
      </p:sp>
    </p:spTree>
    <p:extLst>
      <p:ext uri="{BB962C8B-B14F-4D97-AF65-F5344CB8AC3E}">
        <p14:creationId xmlns:p14="http://schemas.microsoft.com/office/powerpoint/2010/main" val="310813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de-DE" sz="24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hi-IN" sz="2400" dirty="0">
                <a:solidFill>
                  <a:srgbClr val="333333"/>
                </a:solidFill>
              </a:rPr>
              <a:t>मनोविकार के लक्षण (जैसे हैल्युसिनेसन एवं डेल्युजन) को काफी विरल या रेअर माना जाता है</a:t>
            </a:r>
            <a:r>
              <a:rPr lang="de-DE" sz="2400" dirty="0">
                <a:solidFill>
                  <a:srgbClr val="333333"/>
                </a:solidFill>
              </a:rPr>
              <a:t>.</a:t>
            </a:r>
            <a:endParaRPr lang="hi-IN"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hi-IN" sz="2400" dirty="0">
                <a:solidFill>
                  <a:srgbClr val="333333"/>
                </a:solidFill>
              </a:rPr>
              <a:t>परन्तु अध्ययनों से पता चला है की कम गंभीरता/तीव्रता के मनोविकार जैसे अनुभव सामान्य जनसँख्या में कभी-कभी लोगों को हो सकते हैं. हालाँकि यह ध्यान देने योग्य बात है की जहाँ अपनी गंभीरता/तीव्रता के कारण मनोविकार के रोगियों के दैनिक जीवन में ये लक्षण काफी कठिनाइयाँ पैदा करते हैं, सामान्य जनसँख्या में ऐसे इक्के-दुक्के विचारों/अनुभवों (जो साथ ही कम तीव्रता/गंभीरता के होते हैं) के कारण दैनिक जीवन में साधारणतः कोई कठिनाई पैदा नहीं होती है</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en-US" sz="2400" dirty="0">
              <a:solidFill>
                <a:srgbClr val="004992"/>
              </a:solidFill>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lvl="0" defTabSz="914400" fontAlgn="base"/>
            <a:r>
              <a:rPr lang="hi-IN" sz="2400">
                <a:solidFill>
                  <a:srgbClr val="333333"/>
                </a:solidFill>
              </a:rPr>
              <a:t>क्या लगता है आपको? </a:t>
            </a:r>
            <a:r>
              <a:rPr lang="hi-IN" sz="2400" dirty="0">
                <a:solidFill>
                  <a:srgbClr val="333333"/>
                </a:solidFill>
              </a:rPr>
              <a:t>क्या सामान्य जनसँख्या में लोगों ने इन बातों से सहमती जताई होगी?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24</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493197304"/>
              </p:ext>
            </p:extLst>
          </p:nvPr>
        </p:nvGraphicFramePr>
        <p:xfrm>
          <a:off x="408955" y="2780928"/>
          <a:ext cx="11376000" cy="1874520"/>
        </p:xfrm>
        <a:graphic>
          <a:graphicData uri="http://schemas.openxmlformats.org/drawingml/2006/table">
            <a:tbl>
              <a:tblPr>
                <a:tableStyleId>{21E4AEA4-8DFA-4A89-87EB-49C32662AFE0}</a:tableStyleId>
              </a:tblPr>
              <a:tblGrid>
                <a:gridCol w="8352928">
                  <a:extLst>
                    <a:ext uri="{9D8B030D-6E8A-4147-A177-3AD203B41FA5}">
                      <a16:colId xmlns:a16="http://schemas.microsoft.com/office/drawing/2014/main" val="20000"/>
                    </a:ext>
                  </a:extLst>
                </a:gridCol>
                <a:gridCol w="302307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सामान्य जनसँख्या में जिन बातों से लोगों ने सहमति जताई</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सहमति जताने या ‘हाँ’ उत्तर देने वाले लोगों का प्रतिशत </a:t>
                      </a:r>
                      <a:r>
                        <a:rPr kumimoji="0" lang="de-DE" sz="1800" b="0" i="0" u="none" strike="noStrike" cap="none" normalizeH="0" baseline="0" dirty="0">
                          <a:ln>
                            <a:noFill/>
                          </a:ln>
                          <a:solidFill>
                            <a:srgbClr val="333333"/>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क्या आपको यह लगता है की लोग टेलीपैथी के द्वारा एक दुसरे से संवाद कर सकते हैं?</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आपको ऐसा लगा की दुसरे लोग आप के मन की बात जान सकते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ऐसा लगता है की आपके आस-पास की चीजें अवास्तविक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139895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en-US" sz="2400" dirty="0">
              <a:solidFill>
                <a:srgbClr val="004992"/>
              </a:solidFill>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lvl="0" defTabSz="914400" fontAlgn="base"/>
            <a:r>
              <a:rPr lang="hi-IN" sz="2400">
                <a:solidFill>
                  <a:srgbClr val="333333"/>
                </a:solidFill>
              </a:rPr>
              <a:t>क्या लगता है आपको? </a:t>
            </a:r>
            <a:r>
              <a:rPr lang="hi-IN" sz="2400" dirty="0">
                <a:solidFill>
                  <a:srgbClr val="333333"/>
                </a:solidFill>
              </a:rPr>
              <a:t>क्या सामान्य जनसँख्या में लोगों ने इन बातों से सहमती जताई होगी?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436860605"/>
              </p:ext>
            </p:extLst>
          </p:nvPr>
        </p:nvGraphicFramePr>
        <p:xfrm>
          <a:off x="408955" y="2780928"/>
          <a:ext cx="11376000" cy="1874520"/>
        </p:xfrm>
        <a:graphic>
          <a:graphicData uri="http://schemas.openxmlformats.org/drawingml/2006/table">
            <a:tbl>
              <a:tblPr>
                <a:tableStyleId>{21E4AEA4-8DFA-4A89-87EB-49C32662AFE0}</a:tableStyleId>
              </a:tblPr>
              <a:tblGrid>
                <a:gridCol w="8352928">
                  <a:extLst>
                    <a:ext uri="{9D8B030D-6E8A-4147-A177-3AD203B41FA5}">
                      <a16:colId xmlns:a16="http://schemas.microsoft.com/office/drawing/2014/main" val="20000"/>
                    </a:ext>
                  </a:extLst>
                </a:gridCol>
                <a:gridCol w="302307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सामान्य जनसँख्या में जिन बातों से लोगों ने सहमति जताई</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सहमति जताने या ‘हाँ’ उत्तर देने वाले लोगों का प्रतिशत </a:t>
                      </a:r>
                      <a:r>
                        <a:rPr kumimoji="0" lang="de-DE" sz="1800" b="0" i="0" u="none" strike="noStrike" cap="none" normalizeH="0" baseline="0" dirty="0">
                          <a:ln>
                            <a:noFill/>
                          </a:ln>
                          <a:solidFill>
                            <a:srgbClr val="333333"/>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क्या आपको यह लगता है की लोग टेलीपैथी के द्वारा एक दुसरे से संवाद कर सकते हैं?</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आपको ऐसा लगा की दुसरे लोग आप के मन की बात जान सकते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ऐसा लगता है की आपके आस-पास की चीजें अवास्तविक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05945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en-US" sz="2400" dirty="0">
              <a:solidFill>
                <a:srgbClr val="004992"/>
              </a:solidFill>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lvl="0" defTabSz="914400" fontAlgn="base"/>
            <a:r>
              <a:rPr lang="hi-IN" sz="2400">
                <a:solidFill>
                  <a:srgbClr val="333333"/>
                </a:solidFill>
              </a:rPr>
              <a:t>क्या लगता है आपको? </a:t>
            </a:r>
            <a:r>
              <a:rPr lang="hi-IN" sz="2400" dirty="0">
                <a:solidFill>
                  <a:srgbClr val="333333"/>
                </a:solidFill>
              </a:rPr>
              <a:t>क्या सामान्य जनसँख्या में लोगों ने इन बातों से सहमती जताई होगी?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3231530285"/>
              </p:ext>
            </p:extLst>
          </p:nvPr>
        </p:nvGraphicFramePr>
        <p:xfrm>
          <a:off x="408955" y="2780928"/>
          <a:ext cx="11376000" cy="1874520"/>
        </p:xfrm>
        <a:graphic>
          <a:graphicData uri="http://schemas.openxmlformats.org/drawingml/2006/table">
            <a:tbl>
              <a:tblPr>
                <a:tableStyleId>{21E4AEA4-8DFA-4A89-87EB-49C32662AFE0}</a:tableStyleId>
              </a:tblPr>
              <a:tblGrid>
                <a:gridCol w="8352928">
                  <a:extLst>
                    <a:ext uri="{9D8B030D-6E8A-4147-A177-3AD203B41FA5}">
                      <a16:colId xmlns:a16="http://schemas.microsoft.com/office/drawing/2014/main" val="20000"/>
                    </a:ext>
                  </a:extLst>
                </a:gridCol>
                <a:gridCol w="302307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सामान्य जनसँख्या में जिन बातों से लोगों ने सहमति जताई</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सहमति जताने या ‘हाँ’ उत्तर देने वाले लोगों का प्रतिशत </a:t>
                      </a:r>
                      <a:r>
                        <a:rPr kumimoji="0" lang="de-DE" sz="1800" b="0" i="0" u="none" strike="noStrike" cap="none" normalizeH="0" baseline="0" dirty="0">
                          <a:ln>
                            <a:noFill/>
                          </a:ln>
                          <a:solidFill>
                            <a:srgbClr val="333333"/>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क्या आपको यह लगता है की लोग टेलीपैथी के द्वारा एक दुसरे से संवाद कर सकते हैं?</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आपको ऐसा लगा की दुसरे लोग आप के मन की बात जान सकते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ऐसा लगता है की आपके आस-पास की चीजें अवास्तविक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01022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en-US" sz="2400" dirty="0">
              <a:solidFill>
                <a:srgbClr val="004992"/>
              </a:solidFill>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lvl="0" defTabSz="914400" fontAlgn="base"/>
            <a:r>
              <a:rPr lang="hi-IN" sz="2400">
                <a:solidFill>
                  <a:srgbClr val="333333"/>
                </a:solidFill>
              </a:rPr>
              <a:t>क्या लगता है आपको? </a:t>
            </a:r>
            <a:r>
              <a:rPr lang="hi-IN" sz="2400" dirty="0">
                <a:solidFill>
                  <a:srgbClr val="333333"/>
                </a:solidFill>
              </a:rPr>
              <a:t>क्या सामान्य जनसँख्या में लोगों ने इन बातों से सहमती जताई होगी?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941721637"/>
              </p:ext>
            </p:extLst>
          </p:nvPr>
        </p:nvGraphicFramePr>
        <p:xfrm>
          <a:off x="408955" y="2780928"/>
          <a:ext cx="11376000" cy="1874520"/>
        </p:xfrm>
        <a:graphic>
          <a:graphicData uri="http://schemas.openxmlformats.org/drawingml/2006/table">
            <a:tbl>
              <a:tblPr>
                <a:tableStyleId>{21E4AEA4-8DFA-4A89-87EB-49C32662AFE0}</a:tableStyleId>
              </a:tblPr>
              <a:tblGrid>
                <a:gridCol w="8352928">
                  <a:extLst>
                    <a:ext uri="{9D8B030D-6E8A-4147-A177-3AD203B41FA5}">
                      <a16:colId xmlns:a16="http://schemas.microsoft.com/office/drawing/2014/main" val="20000"/>
                    </a:ext>
                  </a:extLst>
                </a:gridCol>
                <a:gridCol w="302307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सामान्य जनसँख्या में जिन बातों से लोगों ने सहमति जताई</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सहमति जताने या ‘हाँ’ उत्तर देने वाले लोगों का प्रतिशत </a:t>
                      </a:r>
                      <a:r>
                        <a:rPr kumimoji="0" lang="de-DE" sz="1800" b="0" i="0" u="none" strike="noStrike" cap="none" normalizeH="0" baseline="0" dirty="0">
                          <a:ln>
                            <a:noFill/>
                          </a:ln>
                          <a:solidFill>
                            <a:srgbClr val="333333"/>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क्या आपको यह लगता है की लोग टेलीपैथी के द्वारा एक दुसरे से संवाद कर सकते हैं?</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आपको ऐसा लगा की दुसरे लोग आप के मन की बात जान सकते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ऐसा लगता है की आपके आस-पास की चीजें अवास्तविक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999178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30997"/>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कुछ तथ्य...</a:t>
            </a:r>
            <a:br>
              <a:rPr lang="hi-IN" sz="3600" dirty="0">
                <a:solidFill>
                  <a:srgbClr val="004992"/>
                </a:solidFill>
                <a:latin typeface="+mn-lt"/>
                <a:ea typeface="+mn-ea"/>
                <a:cs typeface="+mn-cs"/>
              </a:rPr>
            </a:br>
            <a:r>
              <a:rPr lang="hi-IN" sz="2400" dirty="0">
                <a:solidFill>
                  <a:srgbClr val="004992"/>
                </a:solidFill>
                <a:latin typeface="+mn-lt"/>
                <a:ea typeface="+mn-ea"/>
                <a:cs typeface="+mn-cs"/>
              </a:rPr>
              <a:t>क्या हम सभी को कभी ऐसे अनुभव होते हैं या विचार आते हैं जिन्हें असामान्य माना जायेगा</a:t>
            </a:r>
            <a:endParaRPr lang="en-US" sz="2400" dirty="0">
              <a:solidFill>
                <a:srgbClr val="004992"/>
              </a:solidFill>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lvl="0" defTabSz="914400" fontAlgn="base"/>
            <a:r>
              <a:rPr lang="hi-IN" sz="2400">
                <a:solidFill>
                  <a:srgbClr val="333333"/>
                </a:solidFill>
              </a:rPr>
              <a:t>क्या लगता है आपको? </a:t>
            </a:r>
            <a:r>
              <a:rPr lang="hi-IN" sz="2400" dirty="0">
                <a:solidFill>
                  <a:srgbClr val="333333"/>
                </a:solidFill>
              </a:rPr>
              <a:t>क्या सामान्य जनसँख्या में लोगों ने इन बातों से सहमती जताई होगी?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207058185"/>
              </p:ext>
            </p:extLst>
          </p:nvPr>
        </p:nvGraphicFramePr>
        <p:xfrm>
          <a:off x="408955" y="2780928"/>
          <a:ext cx="11376000" cy="1874520"/>
        </p:xfrm>
        <a:graphic>
          <a:graphicData uri="http://schemas.openxmlformats.org/drawingml/2006/table">
            <a:tbl>
              <a:tblPr>
                <a:tableStyleId>{21E4AEA4-8DFA-4A89-87EB-49C32662AFE0}</a:tableStyleId>
              </a:tblPr>
              <a:tblGrid>
                <a:gridCol w="8352928">
                  <a:extLst>
                    <a:ext uri="{9D8B030D-6E8A-4147-A177-3AD203B41FA5}">
                      <a16:colId xmlns:a16="http://schemas.microsoft.com/office/drawing/2014/main" val="20000"/>
                    </a:ext>
                  </a:extLst>
                </a:gridCol>
                <a:gridCol w="302307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सामान्य जनसँख्या में जिन बातों से लोगों ने सहमति जताई</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dirty="0">
                          <a:ln>
                            <a:noFill/>
                          </a:ln>
                          <a:solidFill>
                            <a:srgbClr val="333333"/>
                          </a:solidFill>
                          <a:effectLst/>
                          <a:latin typeface="+mn-lt"/>
                          <a:ea typeface="+mn-ea"/>
                          <a:cs typeface="+mn-cs"/>
                        </a:rPr>
                        <a:t>सहमति जताने या ‘हाँ’ उत्तर देने वाले लोगों का प्रतिशत </a:t>
                      </a: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क्या आपको यह लगता है की लोग टेलीपैथी के द्वारा एक दुसरे से संवाद कर सकते हैं?</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आपको ऐसा लगा की दुसरे लोग आप के मन की बात जान सकते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i-IN" sz="1800" b="0" i="0" u="none" strike="noStrike" cap="none" normalizeH="0" baseline="0">
                          <a:ln>
                            <a:noFill/>
                          </a:ln>
                          <a:solidFill>
                            <a:srgbClr val="333333"/>
                          </a:solidFill>
                          <a:effectLst/>
                          <a:latin typeface="+mn-lt"/>
                          <a:ea typeface="+mn-ea"/>
                          <a:cs typeface="+mn-cs"/>
                        </a:rPr>
                        <a:t>कभी ऐसा लगता है की आपके आस-पास की चीजें अवास्तविक हों?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26%</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0"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12" name="Caption_8"/>
          <p:cNvSpPr/>
          <p:nvPr/>
        </p:nvSpPr>
        <p:spPr>
          <a:xfrm>
            <a:off x="408955" y="4922584"/>
            <a:ext cx="11376000" cy="738664"/>
          </a:xfrm>
          <a:prstGeom prst="rect">
            <a:avLst/>
          </a:prstGeom>
        </p:spPr>
        <p:txBody>
          <a:bodyPr lIns="0" tIns="0" rIns="0" bIns="0">
            <a:spAutoFit/>
          </a:bodyPr>
          <a:lstStyle/>
          <a:p>
            <a:pPr lvl="0" eaLnBrk="0" hangingPunct="0">
              <a:buClr>
                <a:srgbClr val="006699"/>
              </a:buClr>
              <a:tabLst>
                <a:tab pos="84138" algn="l"/>
              </a:tabLst>
            </a:pPr>
            <a:r>
              <a:rPr lang="hi-IN" sz="2400" dirty="0">
                <a:solidFill>
                  <a:srgbClr val="333333"/>
                </a:solidFill>
                <a:ea typeface="+mn-ea"/>
                <a:cs typeface="+mn-cs"/>
              </a:rPr>
              <a:t>इसके अलावा यह भी एक सच है की सोने के ठीक पहले या जागने के तुरंत बाद कभी-कभी लोगों को ऐसा लगता है की उन्होंने कोई आवाज़ सुनी जब की वहां कोई नहीं होता है</a:t>
            </a:r>
          </a:p>
        </p:txBody>
      </p:sp>
    </p:spTree>
    <p:extLst>
      <p:ext uri="{BB962C8B-B14F-4D97-AF65-F5344CB8AC3E}">
        <p14:creationId xmlns:p14="http://schemas.microsoft.com/office/powerpoint/2010/main" val="680949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याद रखें …</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buClr>
                <a:srgbClr val="333333"/>
              </a:buClr>
              <a:defRPr/>
            </a:pPr>
            <a:r>
              <a:rPr lang="hi-IN" sz="2400" dirty="0">
                <a:solidFill>
                  <a:srgbClr val="333333"/>
                </a:solidFill>
              </a:rPr>
              <a:t>मानसिक कठिनाइयों का सामना किसी को भी करना पड़ सकता है!</a:t>
            </a:r>
            <a:br>
              <a:rPr lang="en-US" sz="2400" dirty="0">
                <a:solidFill>
                  <a:srgbClr val="333333"/>
                </a:solidFill>
              </a:rPr>
            </a:br>
            <a:r>
              <a:rPr lang="hi-IN" sz="2400" dirty="0">
                <a:solidFill>
                  <a:srgbClr val="333333"/>
                </a:solidFill>
              </a:rPr>
              <a:t>लगभग हरेक चौथे व्यक्ति को किसी प्रकार का मानसिक रोग हो सकता है.</a:t>
            </a:r>
          </a:p>
          <a:p>
            <a:pPr>
              <a:buClr>
                <a:srgbClr val="333333"/>
              </a:buClr>
              <a:defRPr/>
            </a:pPr>
            <a:r>
              <a:rPr lang="hi-IN" sz="2400" dirty="0">
                <a:solidFill>
                  <a:srgbClr val="333333"/>
                </a:solidFill>
              </a:rPr>
              <a:t>मानसिक रोग को किसी कमजोरी के रूप में नहीं देखा जाना चाहिए.</a:t>
            </a:r>
          </a:p>
          <a:p>
            <a:pPr>
              <a:buClr>
                <a:srgbClr val="333333"/>
              </a:buClr>
              <a:defRPr/>
            </a:pPr>
            <a:r>
              <a:rPr lang="hi-IN" sz="2400" dirty="0">
                <a:solidFill>
                  <a:srgbClr val="333333"/>
                </a:solidFill>
              </a:rPr>
              <a:t>मानसिक रोगों के होने में अनेक जैविक तथा वातावरण सम्बंधित तत्वों की भूमिका हो सकती 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213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स्टिग्मा तथा अपने प्रति स्टिग्मा क्या है?</a:t>
            </a:r>
            <a:endParaRPr lang="de-DE" sz="3600" dirty="0">
              <a:solidFill>
                <a:srgbClr val="004992"/>
              </a:solidFill>
              <a:latin typeface="+mn-lt"/>
              <a:ea typeface="+mn-ea"/>
              <a:cs typeface="+mn-cs"/>
            </a:endParaRPr>
          </a:p>
        </p:txBody>
      </p:sp>
      <p:sp>
        <p:nvSpPr>
          <p:cNvPr id="10" name="Content Placeholder 9"/>
          <p:cNvSpPr>
            <a:spLocks noGrp="1"/>
          </p:cNvSpPr>
          <p:nvPr>
            <p:ph idx="1"/>
          </p:nvPr>
        </p:nvSpPr>
        <p:spPr/>
        <p:txBody>
          <a:bodyPr/>
          <a:lstStyle/>
          <a:p>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स्टिग्मा तथा अपने प्रति स्टिग्मा क्या है?</a:t>
            </a:r>
            <a:endParaRPr lang="de-DE"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buClr>
                <a:srgbClr val="333333"/>
              </a:buClr>
              <a:buFont typeface="WingDings"/>
              <a:buChar char=""/>
            </a:pPr>
            <a:r>
              <a:rPr lang="hi-IN" sz="2000" b="1" dirty="0">
                <a:solidFill>
                  <a:srgbClr val="004992"/>
                </a:solidFill>
              </a:rPr>
              <a:t>स्टिग्मा एक ग्रीक शब्द है जिसका शाब्दिक अर्थ किसी को लांछित करना होता है</a:t>
            </a:r>
            <a:r>
              <a:rPr lang="de-DE" sz="2000" b="1" dirty="0">
                <a:solidFill>
                  <a:srgbClr val="004992"/>
                </a:solidFill>
              </a:rPr>
              <a:t>.</a:t>
            </a:r>
            <a:endParaRPr 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950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स्टिग्मा तथा अपने प्रति स्टिग्मा क्या है?</a:t>
            </a:r>
            <a:endParaRPr lang="de-DE"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buClr>
                <a:srgbClr val="333333"/>
              </a:buClr>
              <a:buFont typeface="WingDings"/>
              <a:buChar char=""/>
            </a:pPr>
            <a:r>
              <a:rPr lang="hi-IN" sz="2000" b="1" dirty="0">
                <a:solidFill>
                  <a:srgbClr val="004992"/>
                </a:solidFill>
              </a:rPr>
              <a:t>स्टिग्मा एक ग्रीक शब्द है जिसका शाब्दिक अर्थ किसी को लांछित करना होता है</a:t>
            </a:r>
            <a:r>
              <a:rPr lang="de-DE" sz="2000" b="1" dirty="0">
                <a:solidFill>
                  <a:srgbClr val="004992"/>
                </a:solidFill>
              </a:rPr>
              <a:t>.</a:t>
            </a:r>
            <a:endParaRPr lang="de-DE" sz="2000" dirty="0">
              <a:solidFill>
                <a:srgbClr val="333333"/>
              </a:solidFill>
            </a:endParaRPr>
          </a:p>
          <a:p>
            <a:pPr marL="342900" lvl="0" indent="-342900" defTabSz="914400">
              <a:buClr>
                <a:srgbClr val="333333"/>
              </a:buClr>
              <a:buFont typeface="WingDings"/>
              <a:buChar char=""/>
            </a:pPr>
            <a:r>
              <a:rPr lang="hi-IN" sz="2000" b="1" dirty="0">
                <a:solidFill>
                  <a:srgbClr val="004992"/>
                </a:solidFill>
              </a:rPr>
              <a:t>जब हम किसी व्यक्ति या समूह को किन्हीं नकारात्मक विशेषताओं के साथ जोड़</a:t>
            </a:r>
            <a:br>
              <a:rPr lang="en-US" sz="2000" b="1" dirty="0">
                <a:solidFill>
                  <a:srgbClr val="004992"/>
                </a:solidFill>
              </a:rPr>
            </a:br>
            <a:r>
              <a:rPr lang="hi-IN" sz="2000" b="1" dirty="0">
                <a:solidFill>
                  <a:srgbClr val="004992"/>
                </a:solidFill>
              </a:rPr>
              <a:t>देते हैं तो यह स्टिग्मा का उदाहरण होता है</a:t>
            </a:r>
            <a:r>
              <a:rPr lang="de-DE" sz="2000" b="1" dirty="0">
                <a:solidFill>
                  <a:srgbClr val="004992"/>
                </a:solidFill>
              </a:rPr>
              <a:t>.</a:t>
            </a:r>
            <a:endParaRPr 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6790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स्टिग्मा तथा अपने प्रति स्टिग्मा क्या है?</a:t>
            </a:r>
            <a:endParaRPr lang="de-DE" sz="3600" dirty="0">
              <a:latin typeface="+mn-lt"/>
              <a:ea typeface="+mn-ea"/>
              <a:cs typeface="+mn-cs"/>
            </a:endParaRPr>
          </a:p>
        </p:txBody>
      </p:sp>
      <p:sp>
        <p:nvSpPr>
          <p:cNvPr id="2" name="Content Placeholder 1"/>
          <p:cNvSpPr>
            <a:spLocks noGrp="1"/>
          </p:cNvSpPr>
          <p:nvPr>
            <p:ph idx="1"/>
          </p:nvPr>
        </p:nvSpPr>
        <p:spPr/>
        <p:txBody>
          <a:bodyPr/>
          <a:lstStyle/>
          <a:p>
            <a:pPr marL="342900" lvl="0" indent="-342900" defTabSz="914400">
              <a:buClr>
                <a:srgbClr val="333333"/>
              </a:buClr>
              <a:buFont typeface="WingDings"/>
              <a:buChar char=""/>
            </a:pPr>
            <a:r>
              <a:rPr lang="hi-IN" sz="2000" b="1" dirty="0">
                <a:solidFill>
                  <a:srgbClr val="004992"/>
                </a:solidFill>
              </a:rPr>
              <a:t>स्टिग्मा एक ग्रीक शब्द है जिसका शाब्दिक अर्थ किसी को लांछित करना होता है</a:t>
            </a:r>
            <a:r>
              <a:rPr lang="de-DE" sz="2000" b="1" dirty="0">
                <a:solidFill>
                  <a:srgbClr val="004992"/>
                </a:solidFill>
              </a:rPr>
              <a:t>.</a:t>
            </a:r>
            <a:endParaRPr lang="de-DE" sz="2000" dirty="0">
              <a:solidFill>
                <a:srgbClr val="333333"/>
              </a:solidFill>
            </a:endParaRPr>
          </a:p>
          <a:p>
            <a:pPr marL="342900" lvl="0" indent="-342900" defTabSz="914400">
              <a:buClr>
                <a:srgbClr val="333333"/>
              </a:buClr>
              <a:buFont typeface="WingDings"/>
              <a:buChar char=""/>
            </a:pPr>
            <a:r>
              <a:rPr lang="hi-IN" sz="2000" b="1" dirty="0">
                <a:solidFill>
                  <a:srgbClr val="004992"/>
                </a:solidFill>
              </a:rPr>
              <a:t>जब हम किसी व्यक्ति या समूह को किन्हीं नकारात्मक विशेषताओं के साथ जोड़</a:t>
            </a:r>
            <a:br>
              <a:rPr lang="en-US" sz="2000" b="1" dirty="0">
                <a:solidFill>
                  <a:srgbClr val="004992"/>
                </a:solidFill>
              </a:rPr>
            </a:br>
            <a:r>
              <a:rPr lang="hi-IN" sz="2000" b="1" dirty="0">
                <a:solidFill>
                  <a:srgbClr val="004992"/>
                </a:solidFill>
              </a:rPr>
              <a:t>देते हैं तो यह स्टिग्मा का उदाहरण होता है</a:t>
            </a:r>
            <a:r>
              <a:rPr lang="de-DE" sz="2000" b="1" dirty="0">
                <a:solidFill>
                  <a:srgbClr val="004992"/>
                </a:solidFill>
              </a:rPr>
              <a:t>.</a:t>
            </a:r>
            <a:endParaRPr lang="de-DE" sz="2000" dirty="0">
              <a:solidFill>
                <a:srgbClr val="004992"/>
              </a:solidFill>
            </a:endParaRPr>
          </a:p>
          <a:p>
            <a:pPr marL="342900" lvl="0" indent="-342900" defTabSz="914400">
              <a:buClr>
                <a:srgbClr val="333333"/>
              </a:buClr>
              <a:buFont typeface="WingDings"/>
              <a:buChar char=""/>
            </a:pPr>
            <a:r>
              <a:rPr lang="hi-IN" sz="2000" dirty="0">
                <a:solidFill>
                  <a:srgbClr val="333333"/>
                </a:solidFill>
              </a:rPr>
              <a:t>यह वास्तविकता के सही मूल्यांकन के बिना किया जाता है</a:t>
            </a:r>
            <a:r>
              <a:rPr lang="de-DE" sz="2000" dirty="0">
                <a:solidFill>
                  <a:srgbClr val="333333"/>
                </a:solidFill>
              </a:rPr>
              <a:t>.</a:t>
            </a:r>
            <a:endParaRPr lang="hi-IN" sz="2000" dirty="0">
              <a:solidFill>
                <a:srgbClr val="333333"/>
              </a:solidFill>
            </a:endParaRPr>
          </a:p>
          <a:p>
            <a:pPr marL="342900" lvl="0" indent="-342900" defTabSz="914400">
              <a:buClr>
                <a:srgbClr val="333333"/>
              </a:buClr>
              <a:buFont typeface="WingDings"/>
              <a:buChar char=""/>
            </a:pPr>
            <a:r>
              <a:rPr lang="hi-IN" sz="2000" dirty="0">
                <a:solidFill>
                  <a:srgbClr val="333333"/>
                </a:solidFill>
              </a:rPr>
              <a:t>स्टिग्मा के कारण लोगों का अव्मूल्यांकन किया जा सकता है और उन्हें अलग-थलग भी किया जा सकता है</a:t>
            </a:r>
            <a:r>
              <a:rPr lang="de-DE" sz="2000" dirty="0">
                <a:solidFill>
                  <a:srgbClr val="333333"/>
                </a:solidFill>
              </a:rPr>
              <a:t>.</a:t>
            </a:r>
            <a:endParaRPr lang="hi-IN" sz="2000" dirty="0">
              <a:solidFill>
                <a:srgbClr val="333333"/>
              </a:solidFill>
            </a:endParaRPr>
          </a:p>
          <a:p>
            <a:pPr marL="342900" lvl="0" indent="-342900" defTabSz="914400">
              <a:buClr>
                <a:srgbClr val="333333"/>
              </a:buClr>
              <a:buFont typeface="WingDings"/>
              <a:buChar char=""/>
            </a:pPr>
            <a:r>
              <a:rPr lang="hi-IN" sz="2000" dirty="0">
                <a:solidFill>
                  <a:srgbClr val="333333"/>
                </a:solidFill>
              </a:rPr>
              <a:t>स्टिग्मा कुछ रोगों </a:t>
            </a:r>
            <a:r>
              <a:rPr lang="de-DE" sz="2000" dirty="0">
                <a:solidFill>
                  <a:srgbClr val="333333"/>
                </a:solidFill>
              </a:rPr>
              <a:t>(</a:t>
            </a:r>
            <a:r>
              <a:rPr lang="hi-IN" sz="2000" dirty="0">
                <a:solidFill>
                  <a:srgbClr val="333333"/>
                </a:solidFill>
              </a:rPr>
              <a:t>जैसे एच.आई. वि</a:t>
            </a:r>
            <a:r>
              <a:rPr lang="de-DE" sz="2000" dirty="0">
                <a:solidFill>
                  <a:srgbClr val="333333"/>
                </a:solidFill>
              </a:rPr>
              <a:t>)</a:t>
            </a:r>
            <a:r>
              <a:rPr lang="hi-IN" sz="2000" dirty="0">
                <a:solidFill>
                  <a:srgbClr val="333333"/>
                </a:solidFill>
              </a:rPr>
              <a:t> या मानसिक रोगों जैसे साइकोसिस में देखा जा सकता है</a:t>
            </a:r>
            <a:r>
              <a:rPr lang="de-DE" sz="2000" dirty="0">
                <a:solidFill>
                  <a:srgbClr val="333333"/>
                </a:solidFill>
              </a:rPr>
              <a:t>.</a:t>
            </a:r>
            <a:endParaRPr lang="hi-IN" sz="2000" dirty="0">
              <a:solidFill>
                <a:srgbClr val="333333"/>
              </a:solidFill>
            </a:endParaRPr>
          </a:p>
          <a:p>
            <a:pPr marL="342900" lvl="0" indent="-342900" defTabSz="914400">
              <a:buClr>
                <a:srgbClr val="333333"/>
              </a:buClr>
              <a:buFont typeface="WingDings"/>
              <a:buChar char=""/>
            </a:pPr>
            <a:r>
              <a:rPr lang="hi-IN" sz="2000" dirty="0">
                <a:solidFill>
                  <a:srgbClr val="333333"/>
                </a:solidFill>
              </a:rPr>
              <a:t>कभी-कभी लोग स्वयं के प्रति ही स्टिग्मा बना लेते हैं. ऐसा इसलिए होता है की दूसरों के उनके प्रति नकारात्मक दृष्टिकोणों को वे इतना आत्मसात कर लेते हैं की खुद ही अपने आप को दूसरों से नीचा समझने लगते है</a:t>
            </a:r>
            <a:r>
              <a:rPr 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3113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hi-IN" sz="2400" dirty="0">
                <a:solidFill>
                  <a:srgbClr val="333333"/>
                </a:solidFill>
              </a:rPr>
              <a:t>दुसरे लोग साइकोसिस से पीड़ित लोगों के प्रति क्या मान्यताएँ रखते हैं?</a:t>
            </a:r>
          </a:p>
          <a:p>
            <a:pPr marL="342900" indent="-342900">
              <a:buClr>
                <a:srgbClr val="333333"/>
              </a:buClr>
              <a:buFont typeface="WingDings"/>
              <a:buChar char=""/>
            </a:pPr>
            <a:r>
              <a:rPr lang="hi-IN" sz="2400" dirty="0">
                <a:solidFill>
                  <a:srgbClr val="333333"/>
                </a:solidFill>
              </a:rPr>
              <a:t>आप साइकोसिस से पीड़ित लोगो के प्रति क्या मान्यताएँ रखते हैं या रखते </a:t>
            </a:r>
            <a:r>
              <a:rPr lang="hi-IN" sz="2400">
                <a:solidFill>
                  <a:srgbClr val="333333"/>
                </a:solidFill>
              </a:rPr>
              <a:t>थे?</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defRPr/>
            </a:pPr>
            <a:r>
              <a:rPr lang="hi-IN" sz="2400" dirty="0">
                <a:solidFill>
                  <a:srgbClr val="004992"/>
                </a:solidFill>
              </a:rPr>
              <a:t>आम परन्तु गलत मान्यताएँ जो लोग साइकोसिस से पीड़ित लोगों के प्रति रखते हैं:</a:t>
            </a:r>
          </a:p>
          <a:p>
            <a:pPr>
              <a:defRPr/>
            </a:pPr>
            <a:r>
              <a:rPr lang="hi-IN" sz="2400" dirty="0">
                <a:solidFill>
                  <a:srgbClr val="004992"/>
                </a:solidFill>
              </a:rPr>
              <a:t>वे...</a:t>
            </a:r>
          </a:p>
          <a:p>
            <a:pPr marL="457200" indent="-457200">
              <a:buClr>
                <a:srgbClr val="333333"/>
              </a:buClr>
              <a:buFont typeface="WingDings"/>
              <a:buChar char=""/>
              <a:defRPr/>
            </a:pPr>
            <a:r>
              <a:rPr lang="hi-IN" sz="2400" dirty="0">
                <a:solidFill>
                  <a:srgbClr val="333333"/>
                </a:solidFill>
              </a:rPr>
              <a:t>खतरनाक होते हैं तथा अप्रत्याशित व्यवहार करते हैं.</a:t>
            </a:r>
          </a:p>
          <a:p>
            <a:pPr marL="457200" indent="-457200">
              <a:buClr>
                <a:srgbClr val="333333"/>
              </a:buClr>
              <a:buFont typeface="WingDings"/>
              <a:buChar char=""/>
              <a:defRPr/>
            </a:pPr>
            <a:r>
              <a:rPr lang="hi-IN" sz="2400" dirty="0">
                <a:solidFill>
                  <a:srgbClr val="333333"/>
                </a:solidFill>
              </a:rPr>
              <a:t>उनकी बौधिक क्षमता कम होती है.</a:t>
            </a:r>
          </a:p>
          <a:p>
            <a:pPr marL="457200" indent="-457200">
              <a:buClr>
                <a:srgbClr val="333333"/>
              </a:buClr>
              <a:buFont typeface="WingDings"/>
              <a:buChar char=""/>
              <a:defRPr/>
            </a:pPr>
            <a:r>
              <a:rPr lang="hi-IN" sz="2400" dirty="0">
                <a:solidFill>
                  <a:srgbClr val="333333"/>
                </a:solidFill>
              </a:rPr>
              <a:t>साइकोसिस (मनोविकार) स्थाई रोग है</a:t>
            </a:r>
            <a:r>
              <a:rPr lang="de-DE" sz="2400" dirty="0">
                <a:solidFill>
                  <a:srgbClr val="333333"/>
                </a:solidFill>
              </a:rPr>
              <a:t>.</a:t>
            </a:r>
          </a:p>
          <a:p>
            <a:pPr>
              <a:defRPr/>
            </a:pPr>
            <a:endParaRPr lang="hi-IN" sz="2400" dirty="0">
              <a:solidFill>
                <a:srgbClr val="333333"/>
              </a:solidFill>
            </a:endParaRPr>
          </a:p>
          <a:p>
            <a:pPr algn="ctr" eaLnBrk="1" fontAlgn="auto" hangingPunct="1">
              <a:defRPr/>
            </a:pPr>
            <a:r>
              <a:rPr lang="hi-IN" sz="2400" dirty="0">
                <a:solidFill>
                  <a:srgbClr val="004992"/>
                </a:solidFill>
              </a:rPr>
              <a:t>क्या ऐसा सोंचना सही है? नहीं!</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hi-IN" sz="2000" dirty="0">
                <a:solidFill>
                  <a:srgbClr val="004992"/>
                </a:solidFill>
              </a:rPr>
              <a:t>क्या ऐसा सोंचना सही है? नहीं!</a:t>
            </a:r>
            <a:endParaRPr lang="de-DE" sz="2000" dirty="0">
              <a:solidFill>
                <a:srgbClr val="004992"/>
              </a:solidFill>
            </a:endParaRPr>
          </a:p>
          <a:p>
            <a:pPr>
              <a:defRPr/>
            </a:pPr>
            <a:r>
              <a:rPr lang="hi-IN" sz="2000" dirty="0">
                <a:solidFill>
                  <a:srgbClr val="004992"/>
                </a:solidFill>
              </a:rPr>
              <a:t>खतरनाक होते हैं तथा अप्रत्याशित व्यवहार करते हैं</a:t>
            </a:r>
            <a:r>
              <a:rPr 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Tree>
    <p:extLst>
      <p:ext uri="{BB962C8B-B14F-4D97-AF65-F5344CB8AC3E}">
        <p14:creationId xmlns:p14="http://schemas.microsoft.com/office/powerpoint/2010/main" val="657529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hi-IN" sz="2000" dirty="0">
                <a:solidFill>
                  <a:srgbClr val="004992"/>
                </a:solidFill>
              </a:rPr>
              <a:t>क्या ऐसा सोंचना सही है? नहीं!</a:t>
            </a:r>
            <a:endParaRPr lang="de-DE" sz="2000" dirty="0">
              <a:solidFill>
                <a:srgbClr val="004992"/>
              </a:solidFill>
            </a:endParaRPr>
          </a:p>
          <a:p>
            <a:pPr>
              <a:defRPr/>
            </a:pPr>
            <a:r>
              <a:rPr lang="hi-IN" sz="2000" dirty="0">
                <a:solidFill>
                  <a:srgbClr val="004992"/>
                </a:solidFill>
              </a:rPr>
              <a:t>खतरनाक होते हैं तथा अप्रत्याशित व्यवहार करते हैं</a:t>
            </a:r>
            <a:r>
              <a:rPr lang="de-DE" sz="2000" dirty="0">
                <a:solidFill>
                  <a:srgbClr val="004992"/>
                </a:solidFill>
              </a:rPr>
              <a:t>?</a:t>
            </a:r>
          </a:p>
          <a:p>
            <a:pPr>
              <a:defRPr/>
            </a:pPr>
            <a:r>
              <a:rPr lang="hi-IN" sz="2000" dirty="0">
                <a:solidFill>
                  <a:srgbClr val="333333"/>
                </a:solidFill>
              </a:rPr>
              <a:t>साइकोसिस से पीड़ित लोगो के द्वारा हिंसा किया जाने के जगह पर उनके स्वयं हिंसा का शिकार होने की सम्भावना ज्यादा होती है.</a:t>
            </a:r>
            <a:endParaRPr lang="de-DE" sz="2000" u="sng" dirty="0">
              <a:solidFill>
                <a:srgbClr val="333333"/>
              </a:solidFill>
            </a:endParaRPr>
          </a:p>
          <a:p>
            <a:pPr>
              <a:defRPr/>
            </a:pPr>
            <a:r>
              <a:rPr lang="hi-IN" sz="2000" u="sng" dirty="0">
                <a:solidFill>
                  <a:srgbClr val="333333"/>
                </a:solidFill>
              </a:rPr>
              <a:t>परन्तु यदि उन्होंने हिंसा की है तो</a:t>
            </a:r>
            <a:r>
              <a:rPr lang="hi-IN" sz="2000" dirty="0">
                <a:solidFill>
                  <a:srgbClr val="333333"/>
                </a:solidFill>
              </a:rPr>
              <a:t>...</a:t>
            </a:r>
            <a:endParaRPr lang="de-DE" sz="2000" dirty="0">
              <a:solidFill>
                <a:srgbClr val="333333"/>
              </a:solidFill>
            </a:endParaRPr>
          </a:p>
          <a:p>
            <a:pPr marL="342900" indent="-342900">
              <a:buClr>
                <a:srgbClr val="333333"/>
              </a:buClr>
              <a:buFont typeface="WingDings"/>
              <a:buChar char=""/>
              <a:defRPr/>
            </a:pPr>
            <a:r>
              <a:rPr lang="hi-IN" sz="2000" dirty="0">
                <a:solidFill>
                  <a:srgbClr val="333333"/>
                </a:solidFill>
              </a:rPr>
              <a:t>...</a:t>
            </a:r>
            <a:r>
              <a:rPr lang="de-DE" sz="2000" dirty="0">
                <a:solidFill>
                  <a:srgbClr val="333333"/>
                </a:solidFill>
              </a:rPr>
              <a:t> </a:t>
            </a:r>
            <a:r>
              <a:rPr lang="hi-IN" sz="2000" dirty="0">
                <a:solidFill>
                  <a:srgbClr val="333333"/>
                </a:solidFill>
              </a:rPr>
              <a:t>मीडिया इस समाचार को ज्यादा प्राथमिकता दे सकती है क्योंकि यह ज्यादा सनसनीखेज लग सकता है.</a:t>
            </a:r>
            <a:endParaRPr lang="de-DE" sz="2000" dirty="0">
              <a:solidFill>
                <a:srgbClr val="333333"/>
              </a:solidFill>
            </a:endParaRPr>
          </a:p>
          <a:p>
            <a:pPr marL="342900" indent="-342900">
              <a:buClr>
                <a:srgbClr val="333333"/>
              </a:buClr>
              <a:buFont typeface="WingDings"/>
              <a:buChar char=""/>
              <a:defRPr/>
            </a:pPr>
            <a:r>
              <a:rPr lang="hi-IN" sz="2000" dirty="0">
                <a:solidFill>
                  <a:srgbClr val="333333"/>
                </a:solidFill>
              </a:rPr>
              <a:t>कभी-कभी वकील उनके मुवक्किल के द्वारा की गयी हिंसा को मानसिक रोग के आड़ में बचाने की कोशिश (सही है या नहीं) करते हैं तथा इससे भी आम लोगों के बीच में इस अवधारणा को बल मिल सकता है कि मानसिक रोगी हिंसक होते हैं.</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extLst>
      <p:ext uri="{BB962C8B-B14F-4D97-AF65-F5344CB8AC3E}">
        <p14:creationId xmlns:p14="http://schemas.microsoft.com/office/powerpoint/2010/main" val="713987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hi-IN" sz="2000" dirty="0">
                <a:solidFill>
                  <a:srgbClr val="004992"/>
                </a:solidFill>
              </a:rPr>
              <a:t>क्या ऐसा सोंचना सही है? नहीं</a:t>
            </a:r>
            <a:r>
              <a:rPr lang="de-DE" sz="2000" dirty="0">
                <a:solidFill>
                  <a:srgbClr val="004992"/>
                </a:solidFill>
              </a:rPr>
              <a:t>!</a:t>
            </a:r>
          </a:p>
          <a:p>
            <a:pPr marL="342900" indent="-342900" eaLnBrk="1" fontAlgn="auto" hangingPunct="1">
              <a:buClr>
                <a:srgbClr val="333333"/>
              </a:buClr>
              <a:buFont typeface="WingDings"/>
              <a:buChar char=""/>
              <a:defRPr/>
            </a:pPr>
            <a:r>
              <a:rPr lang="hi-IN" sz="2000" dirty="0">
                <a:solidFill>
                  <a:srgbClr val="004992"/>
                </a:solidFill>
              </a:rPr>
              <a:t>उनकी बौधिक क्षमता कम होती है</a:t>
            </a:r>
            <a:r>
              <a:rPr lang="de-DE" sz="2000" dirty="0">
                <a:solidFill>
                  <a:srgbClr val="004992"/>
                </a:solidFill>
              </a:rPr>
              <a:t>: </a:t>
            </a:r>
            <a:r>
              <a:rPr lang="hi-IN" sz="2000" dirty="0">
                <a:solidFill>
                  <a:srgbClr val="333333"/>
                </a:solidFill>
              </a:rPr>
              <a:t>मानसिक रोग के होने में बौध्हिक क्षमता की भूमिका नहीं होती है. जैसा की आम जनसँख्या में होता है उसी प्रकार साइकोसिस से पीड़ित अनेक लोग सामान्य से अधिक तीव्र बुद्धि के हो सकते हैं</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spTree>
    <p:extLst>
      <p:ext uri="{BB962C8B-B14F-4D97-AF65-F5344CB8AC3E}">
        <p14:creationId xmlns:p14="http://schemas.microsoft.com/office/powerpoint/2010/main" val="4098139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जिन्हें साइकोसिस होता है उनके प्रति स्टिग्मा</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hi-IN" sz="2000" dirty="0">
                <a:solidFill>
                  <a:srgbClr val="004992"/>
                </a:solidFill>
              </a:rPr>
              <a:t>क्या ऐसा सोंचना सही है? नहीं</a:t>
            </a:r>
            <a:r>
              <a:rPr lang="de-DE" sz="2000" dirty="0">
                <a:solidFill>
                  <a:srgbClr val="004992"/>
                </a:solidFill>
              </a:rPr>
              <a:t>!</a:t>
            </a:r>
          </a:p>
          <a:p>
            <a:pPr marL="342900" indent="-342900" eaLnBrk="1" fontAlgn="auto" hangingPunct="1">
              <a:buClr>
                <a:srgbClr val="333333"/>
              </a:buClr>
              <a:buFont typeface="WingDings"/>
              <a:buChar char=""/>
              <a:defRPr/>
            </a:pPr>
            <a:r>
              <a:rPr lang="hi-IN" sz="2000" dirty="0">
                <a:solidFill>
                  <a:srgbClr val="004992"/>
                </a:solidFill>
              </a:rPr>
              <a:t>उनकी बौधिक क्षमता कम होती है</a:t>
            </a:r>
            <a:r>
              <a:rPr lang="de-DE" sz="2000" dirty="0">
                <a:solidFill>
                  <a:srgbClr val="004992"/>
                </a:solidFill>
              </a:rPr>
              <a:t>: </a:t>
            </a:r>
            <a:r>
              <a:rPr lang="hi-IN" sz="2000" dirty="0">
                <a:solidFill>
                  <a:srgbClr val="333333"/>
                </a:solidFill>
              </a:rPr>
              <a:t>मानसिक रोग के होने में बौध्हिक क्षमता की भूमिका नहीं होती है. जैसा की आम जनसँख्या में होता है उसी प्रकार साइकोसिस से पीड़ित अनेक लोग सामान्य से अधिक तीव्र बुद्धि के हो सकते हैं</a:t>
            </a:r>
            <a:r>
              <a:rPr lang="en-US" sz="2000" dirty="0">
                <a:solidFill>
                  <a:srgbClr val="333333"/>
                </a:solidFill>
              </a:rPr>
              <a:t>.</a:t>
            </a:r>
            <a:endParaRPr lang="de-DE" sz="2000" dirty="0">
              <a:solidFill>
                <a:srgbClr val="333333"/>
              </a:solidFill>
            </a:endParaRPr>
          </a:p>
          <a:p>
            <a:pPr marL="342900" indent="-342900">
              <a:buClr>
                <a:srgbClr val="000000"/>
              </a:buClr>
              <a:buFont typeface="WingDings"/>
              <a:buChar char=""/>
              <a:defRPr/>
            </a:pPr>
            <a:r>
              <a:rPr lang="hi-IN" sz="2000" dirty="0">
                <a:solidFill>
                  <a:srgbClr val="004992"/>
                </a:solidFill>
              </a:rPr>
              <a:t>साइकोसिस (मनोविकार) स्थाई रोग है</a:t>
            </a:r>
            <a:r>
              <a:rPr lang="de-DE" sz="2000" dirty="0">
                <a:solidFill>
                  <a:srgbClr val="004992"/>
                </a:solidFill>
              </a:rPr>
              <a:t>: </a:t>
            </a:r>
            <a:r>
              <a:rPr lang="hi-IN" sz="2000" dirty="0">
                <a:solidFill>
                  <a:srgbClr val="333333"/>
                </a:solidFill>
              </a:rPr>
              <a:t>सही चिकित्सा होने पर अनेक लोग काफी सार्थक, उपयोगी एवं संतुष्ट जीवन जी पाते हैं</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1363906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हम यह क्यों कर रहे हैं?</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i-IN" sz="2400" dirty="0">
                <a:solidFill>
                  <a:srgbClr val="333333"/>
                </a:solidFill>
              </a:rPr>
              <a:t>स्किजोफ्रेनिया के रोगी </a:t>
            </a:r>
            <a:r>
              <a:rPr lang="de-DE" sz="2400" dirty="0">
                <a:solidFill>
                  <a:srgbClr val="333333"/>
                </a:solidFill>
              </a:rPr>
              <a:t>(</a:t>
            </a:r>
            <a:r>
              <a:rPr lang="hi-IN" sz="2400" dirty="0">
                <a:solidFill>
                  <a:srgbClr val="004992"/>
                </a:solidFill>
              </a:rPr>
              <a:t>हालाँकि सभी नहीं</a:t>
            </a:r>
            <a:r>
              <a:rPr lang="de-DE" sz="2400" dirty="0">
                <a:solidFill>
                  <a:srgbClr val="004992"/>
                </a:solidFill>
              </a:rPr>
              <a:t>!</a:t>
            </a:r>
            <a:r>
              <a:rPr lang="de-DE" sz="2400" dirty="0">
                <a:solidFill>
                  <a:srgbClr val="333333"/>
                </a:solidFill>
              </a:rPr>
              <a:t>) </a:t>
            </a:r>
            <a:r>
              <a:rPr lang="hi-IN" sz="2400" dirty="0">
                <a:solidFill>
                  <a:srgbClr val="333333"/>
                </a:solidFill>
              </a:rPr>
              <a:t>समाज में फैली गलत मान्यताओं एवं भ्रांतियों के कारण अनके बार भेद-भाव का शिकार हो जाते हैं</a:t>
            </a:r>
            <a:r>
              <a:rPr lang="de-DE" sz="2400" dirty="0">
                <a:solidFill>
                  <a:srgbClr val="333333"/>
                </a:solidFill>
              </a:rPr>
              <a:t>.</a:t>
            </a:r>
            <a:endParaRPr lang="hi-IN" sz="2400" dirty="0">
              <a:solidFill>
                <a:srgbClr val="333333"/>
              </a:solidFill>
            </a:endParaRPr>
          </a:p>
          <a:p>
            <a:pPr lvl="0" defTabSz="914400" fontAlgn="base">
              <a:defRPr/>
            </a:pPr>
            <a:r>
              <a:rPr lang="hi-IN" sz="2400" dirty="0">
                <a:solidFill>
                  <a:srgbClr val="333333"/>
                </a:solidFill>
              </a:rPr>
              <a:t>स्टिग्मा को कम करने के लिए यह आवश्यक है की समाज में फैले पूर्वाग्रहों एवं भ्रांतियों को कम किया जाए</a:t>
            </a:r>
            <a:r>
              <a:rPr lang="de-DE" sz="2400" dirty="0">
                <a:solidFill>
                  <a:srgbClr val="333333"/>
                </a:solidFill>
              </a:rPr>
              <a:t>.</a:t>
            </a:r>
            <a:endParaRPr lang="de-DE" sz="2400" dirty="0">
              <a:solidFill>
                <a:srgbClr val="333333"/>
              </a:solidFill>
              <a:sym typeface="Wingdings" panose="05000000000000000000" pitchFamily="2" charset="2"/>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962040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हम यह क्यों कर रहे हैं?</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i-IN" sz="2400">
                <a:solidFill>
                  <a:srgbClr val="333333"/>
                </a:solidFill>
              </a:rPr>
              <a:t>स्किजोफ्रेनिया के रोगी </a:t>
            </a:r>
            <a:r>
              <a:rPr lang="de-DE" sz="2400" dirty="0">
                <a:solidFill>
                  <a:srgbClr val="333333"/>
                </a:solidFill>
              </a:rPr>
              <a:t>(</a:t>
            </a:r>
            <a:r>
              <a:rPr lang="hi-IN" sz="2400" dirty="0">
                <a:solidFill>
                  <a:srgbClr val="004992"/>
                </a:solidFill>
              </a:rPr>
              <a:t>हालाँकि सभी नहीं</a:t>
            </a:r>
            <a:r>
              <a:rPr lang="de-DE" sz="2400" dirty="0">
                <a:solidFill>
                  <a:srgbClr val="004992"/>
                </a:solidFill>
              </a:rPr>
              <a:t>!</a:t>
            </a:r>
            <a:r>
              <a:rPr lang="de-DE" sz="2400" dirty="0">
                <a:solidFill>
                  <a:srgbClr val="333333"/>
                </a:solidFill>
              </a:rPr>
              <a:t>) </a:t>
            </a:r>
            <a:r>
              <a:rPr lang="hi-IN" sz="2400" dirty="0">
                <a:solidFill>
                  <a:srgbClr val="333333"/>
                </a:solidFill>
              </a:rPr>
              <a:t>समाज में फैली गलत मान्यताओं एवं भ्रांतियों के कारण अनके बार भेद-भाव का शिकार हो जाते हैं</a:t>
            </a:r>
            <a:r>
              <a:rPr lang="de-DE" sz="2400" dirty="0">
                <a:solidFill>
                  <a:srgbClr val="333333"/>
                </a:solidFill>
              </a:rPr>
              <a:t>.</a:t>
            </a:r>
            <a:endParaRPr lang="hi-IN" sz="2400" dirty="0">
              <a:solidFill>
                <a:srgbClr val="333333"/>
              </a:solidFill>
            </a:endParaRPr>
          </a:p>
          <a:p>
            <a:pPr lvl="0" defTabSz="914400" fontAlgn="base">
              <a:defRPr/>
            </a:pPr>
            <a:r>
              <a:rPr lang="hi-IN" sz="2400" dirty="0">
                <a:solidFill>
                  <a:srgbClr val="333333"/>
                </a:solidFill>
              </a:rPr>
              <a:t>स्टिग्मा को कम करने के लिए यह आवश्यक है की समाज में फैले पूर्वाग्रहों एवं भ्रांतियों को कम किया जाए</a:t>
            </a:r>
            <a:r>
              <a:rPr lang="de-DE" sz="2400" dirty="0">
                <a:solidFill>
                  <a:srgbClr val="333333"/>
                </a:solidFill>
              </a:rPr>
              <a:t>.</a:t>
            </a:r>
            <a:endParaRPr lang="de-DE" sz="2400" dirty="0">
              <a:solidFill>
                <a:srgbClr val="333333"/>
              </a:solidFill>
              <a:sym typeface="Wingdings" panose="05000000000000000000" pitchFamily="2" charset="2"/>
            </a:endParaRPr>
          </a:p>
          <a:p>
            <a:pPr lvl="0" defTabSz="914400" fontAlgn="base">
              <a:defRPr/>
            </a:pPr>
            <a:r>
              <a:rPr lang="hi-IN" sz="2400" dirty="0">
                <a:solidFill>
                  <a:srgbClr val="004992"/>
                </a:solidFill>
              </a:rPr>
              <a:t>महत्वपूर्ण</a:t>
            </a:r>
            <a:r>
              <a:rPr lang="de-DE" sz="2400" dirty="0">
                <a:solidFill>
                  <a:srgbClr val="004992"/>
                </a:solidFill>
              </a:rPr>
              <a:t>:</a:t>
            </a:r>
            <a:r>
              <a:rPr lang="de-DE" sz="2400" i="1" dirty="0">
                <a:solidFill>
                  <a:srgbClr val="004992"/>
                </a:solidFill>
              </a:rPr>
              <a:t> </a:t>
            </a:r>
            <a:r>
              <a:rPr lang="hi-IN" sz="2400" dirty="0">
                <a:solidFill>
                  <a:srgbClr val="333333"/>
                </a:solidFill>
              </a:rPr>
              <a:t>पूर्वाग्रहें गलत मान्यताओं एवं किसी तथ्य को बिना ठीक से जाने बनाई जाती हैं. सच तो यह है कि हरेक व्यक्ति, चाहे उसे मानसिक रोग हो या न हो, में कुछ विशिष्ट क्षमताएँ होती हैं</a:t>
            </a:r>
            <a:r>
              <a:rPr lang="en-CA"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1993061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हमें क्या करना चाहिए?</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hi-IN" sz="2400">
                <a:solidFill>
                  <a:srgbClr val="333333"/>
                </a:solidFill>
              </a:rPr>
              <a:t>पढ़ें तथा अपने बीमारी से सम्बंधित अनुभव को ठीक से बतायें!</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1311327940"/>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क्या मैं अपनी बीमारी के बारे में बात कर सकता हूँ... एवं कैसे?</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a:defRPr/>
            </a:pPr>
            <a:r>
              <a:rPr lang="hi-IN" dirty="0">
                <a:solidFill>
                  <a:srgbClr val="004992"/>
                </a:solidFill>
              </a:rPr>
              <a:t>क्या मुझे दूसरों को यह बताने की ज़रुरत है की मुझे मनोविकार (साइकोसिस) है</a:t>
            </a:r>
            <a:r>
              <a:rPr lang="en-US" dirty="0">
                <a:solidFill>
                  <a:srgbClr val="004992"/>
                </a:solidFill>
              </a:rPr>
              <a:t>?</a:t>
            </a:r>
            <a:endParaRPr lang="de-DE" dirty="0">
              <a:solidFill>
                <a:srgbClr val="004992"/>
              </a:solidFill>
            </a:endParaRPr>
          </a:p>
          <a:p>
            <a:pPr marL="285750" indent="-285750">
              <a:buClr>
                <a:srgbClr val="333333"/>
              </a:buClr>
              <a:buFont typeface="WingDings"/>
              <a:buChar char=""/>
              <a:defRPr/>
            </a:pPr>
            <a:r>
              <a:rPr lang="hi-IN" dirty="0">
                <a:solidFill>
                  <a:srgbClr val="333333"/>
                </a:solidFill>
              </a:rPr>
              <a:t>हालाँकि यह आप पर निर्भर करता है की अपने रोग के बारे में दूसरों को बतायें या नहीं परन्तु अपने इर्द-गिर्द के लोगों (जैसे सगे-सम्बन्धियों) जिन पर आप विश्वास करते हैं, को अपने रोग के बारे में बताना अनेक कारणों से ठीक होता है. उदाहरण के लिए:</a:t>
            </a:r>
          </a:p>
          <a:p>
            <a:pPr marL="501713" lvl="2" indent="-285750">
              <a:spcBef>
                <a:spcPts val="1999"/>
              </a:spcBef>
              <a:spcAft>
                <a:spcPts val="0"/>
              </a:spcAft>
              <a:buClr>
                <a:srgbClr val="333333"/>
              </a:buClr>
              <a:buFont typeface="WingDings"/>
              <a:buChar char=""/>
              <a:defRPr/>
            </a:pPr>
            <a:r>
              <a:rPr lang="hi-IN" dirty="0">
                <a:solidFill>
                  <a:srgbClr val="333333"/>
                </a:solidFill>
              </a:rPr>
              <a:t>यह संभव है की रोग के प्रारंभिक लक्षणों को आपके साथ रहने वाले आपसे पहले भांप लें तथा आपको उपयुक्त चिकित्सा सही समय पर मिल जाये.</a:t>
            </a:r>
          </a:p>
          <a:p>
            <a:pPr marL="501713" lvl="2" indent="-285750">
              <a:spcBef>
                <a:spcPts val="1999"/>
              </a:spcBef>
              <a:spcAft>
                <a:spcPts val="0"/>
              </a:spcAft>
              <a:buClr>
                <a:srgbClr val="333333"/>
              </a:buClr>
              <a:buFont typeface="WingDings"/>
              <a:buChar char=""/>
              <a:defRPr/>
            </a:pPr>
            <a:r>
              <a:rPr lang="hi-IN" dirty="0">
                <a:solidFill>
                  <a:srgbClr val="333333"/>
                </a:solidFill>
              </a:rPr>
              <a:t>अनेक बार मरीज़ दूसरों को यह ज़ाहिर न हो की उन्हें मनोविकार है, दवा खाना छोड़ देते हैं क्योंकि उन्हें लगता है की दवा के नाम के द्वारा अन्य लोग यह जान जायेंगे की आपको कौन सा रोग है. परन्तु, जैसा की आप समझते हैं, इससे आपकी समस्या कम नहीं होती बल्कि बढ़ जाती है. दवा को बिना चिकित्सक के सलाह के छोड़ना रोग को बुलावा देना है तथा आप जिनसे रोग को छुपाने का प्रयास कर रहे हैं, वे और स्पष्ट रूप से आपके रोग को देख पाएंगे</a:t>
            </a:r>
            <a:r>
              <a:rPr lang="de-DE" dirty="0">
                <a:solidFill>
                  <a:srgbClr val="333333"/>
                </a:solidFill>
              </a:rPr>
              <a:t>.</a:t>
            </a:r>
            <a:endParaRPr lang="hi-IN"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8424322" y="1625312"/>
            <a:ext cx="2929849" cy="4251960"/>
          </a:xfrm>
          <a:prstGeom prst="rect">
            <a:avLst/>
          </a:prstGeom>
        </p:spPr>
      </p:pic>
    </p:spTree>
    <p:extLst>
      <p:ext uri="{BB962C8B-B14F-4D97-AF65-F5344CB8AC3E}">
        <p14:creationId xmlns:p14="http://schemas.microsoft.com/office/powerpoint/2010/main" val="3558630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सलाह: आप स्वयं रोग के लक्षणों को अच्छी तरह से समझें तथा ज़रुरत पड़ने पर दूसरों को बतायें</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323193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सलाह: आप स्वयं रोग के लक्षणों को अच्छी तरह से समझें तथा ज़रुरत पड़ने पर दूसरों को बतायें</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i-IN" sz="2400" dirty="0">
                <a:solidFill>
                  <a:srgbClr val="333333"/>
                </a:solidFill>
              </a:rPr>
              <a:t>खासकर जब लोग लोग लक्षणों को बीमारी के जटिल नाम (जैसे साइकोसिस, स्किजोफ्रेनिया) की तुलना में ज्यादा आसानी से समझ पाते </a:t>
            </a:r>
            <a:r>
              <a:rPr lang="hi-IN" sz="2400">
                <a:solidFill>
                  <a:srgbClr val="333333"/>
                </a:solidFill>
              </a:rPr>
              <a:t>हैं.</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907264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i-IN" sz="2400" dirty="0">
                <a:solidFill>
                  <a:srgbClr val="004992"/>
                </a:solidFill>
              </a:rPr>
              <a:t>सलाह: आप स्वयं रोग के लक्षणों को अच्छी तरह से समझें तथा ज़रुरत पड़ने पर दूसरों को बतायें</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i-IN" sz="2400" dirty="0">
                <a:solidFill>
                  <a:srgbClr val="333333"/>
                </a:solidFill>
              </a:rPr>
              <a:t>खासकर जब लोग लोग लक्षणों को बीमारी के जटिल नाम (जैसे साइकोसिस, स्किजोफ्रेनिया) की तुलना में ज्यादा आसानी से समझ पाते हैं.</a:t>
            </a:r>
          </a:p>
          <a:p>
            <a:pPr marL="342900" indent="-342900">
              <a:buClr>
                <a:srgbClr val="333333"/>
              </a:buClr>
              <a:buFont typeface="WingDings"/>
              <a:buChar char=""/>
              <a:defRPr/>
            </a:pPr>
            <a:r>
              <a:rPr lang="hi-IN" sz="2400" dirty="0">
                <a:solidFill>
                  <a:srgbClr val="333333"/>
                </a:solidFill>
              </a:rPr>
              <a:t>इसके लिए यह जरूरी है की आप स्वयं लक्षणों को भली-भांति समझें</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Tree>
    <p:extLst>
      <p:ext uri="{BB962C8B-B14F-4D97-AF65-F5344CB8AC3E}">
        <p14:creationId xmlns:p14="http://schemas.microsoft.com/office/powerpoint/2010/main" val="2569910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p>
          <a:p>
            <a:pPr lvl="0" defTabSz="914400" eaLnBrk="0" fontAlgn="base" hangingPunct="0">
              <a:buClr>
                <a:srgbClr val="006699"/>
              </a:buClr>
              <a:tabLst>
                <a:tab pos="84138" algn="l"/>
              </a:tabLst>
            </a:pPr>
            <a:r>
              <a:rPr lang="en-US" sz="2400" kern="0" dirty="0">
                <a:solidFill>
                  <a:srgbClr val="333333"/>
                </a:solidFill>
              </a:rPr>
              <a:t>???</a:t>
            </a:r>
            <a:endParaRPr lang="hi-IN"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i-IN" sz="2400" b="1" dirty="0">
                <a:solidFill>
                  <a:srgbClr val="333333"/>
                </a:solidFill>
              </a:rPr>
              <a:t>हैल्युसिनेसन</a:t>
            </a:r>
          </a:p>
          <a:p>
            <a:pPr marL="342900" indent="-342900">
              <a:buClr>
                <a:srgbClr val="333333"/>
              </a:buClr>
              <a:buFont typeface="WingDings"/>
              <a:buChar char=""/>
            </a:pPr>
            <a:r>
              <a:rPr lang="hi-IN" sz="2400" b="1" dirty="0">
                <a:solidFill>
                  <a:srgbClr val="333333"/>
                </a:solidFill>
              </a:rPr>
              <a:t>डेल्युजन (व्यामोह)</a:t>
            </a:r>
          </a:p>
          <a:p>
            <a:pPr marL="342900" indent="-342900">
              <a:buClr>
                <a:srgbClr val="333333"/>
              </a:buClr>
              <a:buFont typeface="WingDings"/>
              <a:buChar char=""/>
            </a:pPr>
            <a:r>
              <a:rPr lang="hi-IN" sz="2400" b="1" dirty="0">
                <a:solidFill>
                  <a:srgbClr val="333333"/>
                </a:solidFill>
              </a:rPr>
              <a:t>अन्य लक्षण (जैसे कभी-कभी मरीजों में विषाद भी देखा जाता है)</a:t>
            </a:r>
          </a:p>
          <a:p>
            <a:r>
              <a:rPr lang="hi-IN" sz="2400" dirty="0">
                <a:solidFill>
                  <a:srgbClr val="333333"/>
                </a:solidFill>
              </a:rPr>
              <a:t>ध्यान रहे की ये लक्षण अन्य मनोविकारों (साइकोसिस) में भी देखे जा सकते हैं</a:t>
            </a:r>
            <a:r>
              <a:rPr lang="en-IN" sz="2400" dirty="0">
                <a:solidFill>
                  <a:srgbClr val="333333"/>
                </a:solidFill>
              </a:rPr>
              <a:t>.</a:t>
            </a:r>
            <a:r>
              <a:rPr lang="hi-IN" sz="2400" dirty="0">
                <a:solidFill>
                  <a:srgbClr val="333333"/>
                </a:solidFill>
              </a:rPr>
              <a:t> साइकोसिस के अनेक प्रकार हैं तथा स्किजोफ्रेनिया उनमें से एक है</a:t>
            </a:r>
            <a:r>
              <a:rPr lang="en-IN" sz="2400" dirty="0">
                <a:solidFill>
                  <a:srgbClr val="333333"/>
                </a:solidFill>
              </a:rPr>
              <a:t>.</a:t>
            </a:r>
            <a:r>
              <a:rPr lang="hi-IN" sz="2400" dirty="0">
                <a:solidFill>
                  <a:srgbClr val="333333"/>
                </a:solidFill>
              </a:rPr>
              <a:t> एक मनोचिकित्सक बीमारी का निर्धारण अनके बातों को ध्यान में रख कर करता है</a:t>
            </a:r>
            <a:r>
              <a:rPr lang="de-DE" sz="2400" dirty="0">
                <a:solidFill>
                  <a:srgbClr val="333333"/>
                </a:solidFill>
              </a:rPr>
              <a:t>.</a:t>
            </a:r>
            <a:endParaRPr lang="hi-IN"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spTree>
    <p:extLst>
      <p:ext uri="{BB962C8B-B14F-4D97-AF65-F5344CB8AC3E}">
        <p14:creationId xmlns:p14="http://schemas.microsoft.com/office/powerpoint/2010/main" val="17107594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i-IN" sz="2400" b="1" dirty="0">
                <a:solidFill>
                  <a:srgbClr val="333333"/>
                </a:solidFill>
              </a:rPr>
              <a:t>हैल्युसिनेसन</a:t>
            </a:r>
            <a:r>
              <a:rPr lang="de-DE" sz="2400" b="1" dirty="0">
                <a:solidFill>
                  <a:srgbClr val="333333"/>
                </a:solidFill>
              </a:rPr>
              <a:t>:</a:t>
            </a:r>
            <a:r>
              <a:rPr lang="hi-IN" sz="2400" b="1" dirty="0">
                <a:solidFill>
                  <a:srgbClr val="333333"/>
                </a:solidFill>
              </a:rPr>
              <a:t> </a:t>
            </a:r>
            <a:r>
              <a:rPr lang="hi-IN" sz="2400" dirty="0">
                <a:solidFill>
                  <a:srgbClr val="333333"/>
                </a:solidFill>
              </a:rPr>
              <a:t>किसी चीज़ को सुनना, देखना, महसूस करना (जैसे त्वचा पर अनुभूति, गंध से अनुभूति, स्वाद की अनुभूति) जो वहां पर वास्तविकता में न 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2648399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i-IN" sz="2400" b="1" dirty="0">
                <a:solidFill>
                  <a:srgbClr val="333333"/>
                </a:solidFill>
              </a:rPr>
              <a:t>हैल्युसिनेसन</a:t>
            </a:r>
            <a:r>
              <a:rPr lang="de-DE" sz="2400" b="1" dirty="0">
                <a:solidFill>
                  <a:srgbClr val="333333"/>
                </a:solidFill>
              </a:rPr>
              <a:t>:</a:t>
            </a:r>
            <a:r>
              <a:rPr lang="hi-IN" sz="2400" b="1" dirty="0">
                <a:solidFill>
                  <a:srgbClr val="333333"/>
                </a:solidFill>
              </a:rPr>
              <a:t> </a:t>
            </a:r>
            <a:r>
              <a:rPr lang="hi-IN" sz="2400" dirty="0">
                <a:solidFill>
                  <a:srgbClr val="333333"/>
                </a:solidFill>
              </a:rPr>
              <a:t>किसी चीज़ को सुनना, देखना, महसूस करना (जैसे त्वचा पर अनुभूति, गंध से अनुभूति, स्वाद की अनुभूति) जो वहां पर वास्तविकता में न हो</a:t>
            </a:r>
            <a:endParaRPr lang="en-US" sz="2400" dirty="0">
              <a:solidFill>
                <a:srgbClr val="333333"/>
              </a:solidFill>
            </a:endParaRPr>
          </a:p>
          <a:p>
            <a:r>
              <a:rPr lang="hi-IN" sz="2400" dirty="0">
                <a:solidFill>
                  <a:srgbClr val="333333"/>
                </a:solidFill>
              </a:rPr>
              <a:t>उदाहरण</a:t>
            </a:r>
            <a:r>
              <a:rPr lang="de-DE" sz="2400" dirty="0">
                <a:solidFill>
                  <a:srgbClr val="333333"/>
                </a:solidFill>
              </a:rPr>
              <a:t>:</a:t>
            </a:r>
          </a:p>
          <a:p>
            <a:r>
              <a:rPr lang="en-US" sz="2400" i="1">
                <a:solidFill>
                  <a:srgbClr val="333333"/>
                </a:solidFill>
              </a:rPr>
              <a:t>“</a:t>
            </a:r>
            <a:r>
              <a:rPr lang="hi-IN" sz="2400" i="1">
                <a:solidFill>
                  <a:srgbClr val="333333"/>
                </a:solidFill>
              </a:rPr>
              <a:t>आप </a:t>
            </a:r>
            <a:r>
              <a:rPr lang="hi-IN" sz="2400" i="1" dirty="0">
                <a:solidFill>
                  <a:srgbClr val="333333"/>
                </a:solidFill>
              </a:rPr>
              <a:t>किसी का इंतजार करते रहते हैं तथा तभी आपको लगता है की दरवाजे की घंटी बजी. दरवाजा खोलने पर आप पाते हैं की वहां कोई </a:t>
            </a:r>
            <a:r>
              <a:rPr lang="hi-IN" sz="2400" i="1">
                <a:solidFill>
                  <a:srgbClr val="333333"/>
                </a:solidFill>
              </a:rPr>
              <a:t>नहीं है</a:t>
            </a:r>
            <a:r>
              <a:rPr lang="en-US" sz="2400" i="1">
                <a:solidFill>
                  <a:srgbClr val="333333"/>
                </a:solidFill>
              </a:rPr>
              <a:t>”</a:t>
            </a:r>
            <a:endParaRPr 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12492745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i-IN" sz="2400" b="1" dirty="0">
                <a:solidFill>
                  <a:srgbClr val="333333"/>
                </a:solidFill>
              </a:rPr>
              <a:t>डेल्युजन (व्यामोह)</a:t>
            </a:r>
            <a:r>
              <a:rPr lang="de-DE" sz="2400" b="1" dirty="0">
                <a:solidFill>
                  <a:srgbClr val="333333"/>
                </a:solidFill>
              </a:rPr>
              <a:t>:</a:t>
            </a:r>
            <a:r>
              <a:rPr lang="hi-IN" sz="2400" b="1" dirty="0">
                <a:solidFill>
                  <a:srgbClr val="333333"/>
                </a:solidFill>
              </a:rPr>
              <a:t> </a:t>
            </a:r>
            <a:r>
              <a:rPr lang="hi-IN" sz="2400" dirty="0">
                <a:solidFill>
                  <a:srgbClr val="333333"/>
                </a:solidFill>
              </a:rPr>
              <a:t>किसी ऐसे चीज़ के बारे में आश्वस्त होना जो सच नहीं है </a:t>
            </a:r>
            <a:r>
              <a:rPr lang="de-DE" sz="2400" dirty="0">
                <a:solidFill>
                  <a:srgbClr val="333333"/>
                </a:solidFill>
              </a:rPr>
              <a:t>(</a:t>
            </a:r>
            <a:r>
              <a:rPr lang="hi-IN" sz="2400" dirty="0">
                <a:solidFill>
                  <a:srgbClr val="333333"/>
                </a:solidFill>
              </a:rPr>
              <a:t>जैसे, भगवान् ने मुझे इस दुनिया को बचाने के लिए खासकर बनाया है, या, मैं जहाँ भी जाता हूँ देश की जांच एजेंसियां एवं अन्य लोग मेरा पीछा करते हैं</a:t>
            </a: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3389096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i-IN" sz="2400" dirty="0">
                <a:solidFill>
                  <a:srgbClr val="004992"/>
                </a:solidFill>
              </a:rPr>
              <a:t>स्किजोफ्रेनिया के मुख्य लक्षण</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i-IN" sz="2400" b="1" dirty="0">
                <a:solidFill>
                  <a:srgbClr val="333333"/>
                </a:solidFill>
              </a:rPr>
              <a:t>डेल्युजन (व्यामोह)</a:t>
            </a:r>
            <a:r>
              <a:rPr lang="de-DE" sz="2400" b="1" dirty="0">
                <a:solidFill>
                  <a:srgbClr val="333333"/>
                </a:solidFill>
              </a:rPr>
              <a:t>:</a:t>
            </a:r>
            <a:r>
              <a:rPr lang="hi-IN" sz="2400" b="1" dirty="0">
                <a:solidFill>
                  <a:srgbClr val="333333"/>
                </a:solidFill>
              </a:rPr>
              <a:t> </a:t>
            </a:r>
            <a:r>
              <a:rPr lang="hi-IN" sz="2400" dirty="0">
                <a:solidFill>
                  <a:srgbClr val="333333"/>
                </a:solidFill>
              </a:rPr>
              <a:t>किसी ऐसे चीज़ के बारे में आश्वस्त होना जो सच नहीं है </a:t>
            </a:r>
            <a:r>
              <a:rPr lang="de-DE" sz="2400" dirty="0">
                <a:solidFill>
                  <a:srgbClr val="333333"/>
                </a:solidFill>
              </a:rPr>
              <a:t>(</a:t>
            </a:r>
            <a:r>
              <a:rPr lang="hi-IN" sz="2400" dirty="0">
                <a:solidFill>
                  <a:srgbClr val="333333"/>
                </a:solidFill>
              </a:rPr>
              <a:t>जैसे, भगवान् ने मुझे इस दुनिया को बचाने के लिए खासकर बनाया है, या, मैं जहाँ भी जाता हूँ देश की जांच एजेंसियां एवं अन्य लोग मेरा पीछा करते हैं</a:t>
            </a:r>
            <a:r>
              <a:rPr lang="de-DE" sz="2400" dirty="0">
                <a:solidFill>
                  <a:srgbClr val="333333"/>
                </a:solidFill>
              </a:rPr>
              <a:t>)</a:t>
            </a:r>
            <a:endParaRPr lang="en-US" sz="2400" dirty="0">
              <a:solidFill>
                <a:srgbClr val="333333"/>
              </a:solidFill>
            </a:endParaRPr>
          </a:p>
          <a:p>
            <a:pPr lvl="0"/>
            <a:r>
              <a:rPr lang="hi-IN" sz="2400" dirty="0">
                <a:solidFill>
                  <a:srgbClr val="333333"/>
                </a:solidFill>
              </a:rPr>
              <a:t>उदाहरण</a:t>
            </a:r>
            <a:r>
              <a:rPr lang="de-DE" sz="2400" dirty="0">
                <a:solidFill>
                  <a:srgbClr val="333333"/>
                </a:solidFill>
              </a:rPr>
              <a:t>:</a:t>
            </a:r>
          </a:p>
          <a:p>
            <a:pPr lvl="0"/>
            <a:r>
              <a:rPr lang="en-US" sz="2400" i="1">
                <a:solidFill>
                  <a:srgbClr val="333333"/>
                </a:solidFill>
              </a:rPr>
              <a:t>“</a:t>
            </a:r>
            <a:r>
              <a:rPr lang="hi-IN" sz="2400" i="1">
                <a:solidFill>
                  <a:srgbClr val="333333"/>
                </a:solidFill>
              </a:rPr>
              <a:t>कभी-कभी </a:t>
            </a:r>
            <a:r>
              <a:rPr lang="hi-IN" sz="2400" i="1" dirty="0">
                <a:solidFill>
                  <a:srgbClr val="333333"/>
                </a:solidFill>
              </a:rPr>
              <a:t>हर किसी को ऐसा लगता है की लोग उसे परेशान कर रहे हैं. लेकिन मुझे ऐसा बहुत दृढ़ता से लगता था. बीमारी के दौरान मैं </a:t>
            </a:r>
            <a:r>
              <a:rPr lang="en-IN" sz="2400" i="1" dirty="0">
                <a:solidFill>
                  <a:srgbClr val="333333"/>
                </a:solidFill>
              </a:rPr>
              <a:t>100% </a:t>
            </a:r>
            <a:r>
              <a:rPr lang="hi-IN" sz="2400" i="1" dirty="0">
                <a:solidFill>
                  <a:srgbClr val="333333"/>
                </a:solidFill>
              </a:rPr>
              <a:t>आश्वस्त था की कुछ लोग गंभीरता से मेरे पीछे पड़े हुए हैं. अब मैं ऐसा नहीं मानता </a:t>
            </a:r>
            <a:r>
              <a:rPr lang="hi-IN" sz="2400" i="1">
                <a:solidFill>
                  <a:srgbClr val="333333"/>
                </a:solidFill>
              </a:rPr>
              <a:t>हूँ</a:t>
            </a:r>
            <a:r>
              <a:rPr lang="en-US" sz="2400" i="1">
                <a:solidFill>
                  <a:srgbClr val="333333"/>
                </a:solidFill>
              </a:rPr>
              <a:t>.</a:t>
            </a:r>
            <a:r>
              <a:rPr lang="en-US" sz="2400" i="1" kern="1200">
                <a:solidFill>
                  <a:srgbClr val="333333"/>
                </a:solidFill>
              </a:rPr>
              <a:t>”</a:t>
            </a:r>
            <a:endParaRPr lang="en-US"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1272653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 अपनी बीमारी के बारे में किस तरह से बात कर सकता हूँ?</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hi-IN" sz="2400" dirty="0">
                <a:solidFill>
                  <a:srgbClr val="333333"/>
                </a:solidFill>
              </a:rPr>
              <a:t>अपने रोग के बारे मैं जानें. गलतफहमियों एवं गलत दृष्टिकोणों को सुधारने का सबसे बढ़िया तरीका है की लोगों को सही तथ्यों को </a:t>
            </a:r>
            <a:r>
              <a:rPr lang="hi-IN" sz="2400">
                <a:solidFill>
                  <a:srgbClr val="333333"/>
                </a:solidFill>
              </a:rPr>
              <a:t>बतायें.</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स्थानांतरण</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hi-IN" sz="2400" b="1" dirty="0">
                <a:solidFill>
                  <a:srgbClr val="333333"/>
                </a:solidFill>
              </a:rPr>
              <a:t>सीखने के उदेश्य</a:t>
            </a:r>
            <a:r>
              <a:rPr lang="de-DE" sz="2400" b="1" dirty="0">
                <a:solidFill>
                  <a:srgbClr val="333333"/>
                </a:solidFill>
              </a:rPr>
              <a:t>:</a:t>
            </a:r>
          </a:p>
          <a:p>
            <a:pPr>
              <a:buClr>
                <a:srgbClr val="333333"/>
              </a:buClr>
              <a:defRPr/>
            </a:pPr>
            <a:r>
              <a:rPr lang="hi-IN" sz="2400" dirty="0">
                <a:solidFill>
                  <a:srgbClr val="333333"/>
                </a:solidFill>
              </a:rPr>
              <a:t>पूर्वाग्रहों एवं स्टिग्मा को रोकने और उनसे बचने के लिए यह जरूरी है की अपने रोग के बारे में लोगों को सही ढंग से बतायें</a:t>
            </a:r>
            <a:r>
              <a:rPr lang="en-US" sz="2400" dirty="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defRPr/>
            </a:pPr>
            <a:r>
              <a:rPr lang="hi-IN" sz="2400" dirty="0">
                <a:solidFill>
                  <a:srgbClr val="333333"/>
                </a:solidFill>
              </a:rPr>
              <a:t>हममें से किसी को भी मानसिक रोग हो सकता है.</a:t>
            </a:r>
          </a:p>
          <a:p>
            <a:pPr marL="342900" lvl="1" indent="-342900">
              <a:spcBef>
                <a:spcPts val="1999"/>
              </a:spcBef>
              <a:spcAft>
                <a:spcPts val="0"/>
              </a:spcAft>
              <a:buClr>
                <a:srgbClr val="333333"/>
              </a:buClr>
              <a:buFont typeface="WingDings"/>
              <a:buChar char=""/>
              <a:defRPr/>
            </a:pPr>
            <a:r>
              <a:rPr lang="hi-IN" sz="2400" dirty="0">
                <a:solidFill>
                  <a:srgbClr val="333333"/>
                </a:solidFill>
              </a:rPr>
              <a:t>जिन पर आप विश्वास करते हैं उन्हें अपने रोग के बारे में बताने से आपको रोग से बाहर निकलने तथा उसके पुनः होने से रोकने में मदद मिलेगी.</a:t>
            </a:r>
          </a:p>
          <a:p>
            <a:pPr marL="342900" lvl="1" indent="-342900">
              <a:spcBef>
                <a:spcPts val="1999"/>
              </a:spcBef>
              <a:spcAft>
                <a:spcPts val="0"/>
              </a:spcAft>
              <a:buClr>
                <a:srgbClr val="333333"/>
              </a:buClr>
              <a:buFont typeface="WingDings"/>
              <a:buChar char=""/>
              <a:defRPr/>
            </a:pPr>
            <a:r>
              <a:rPr lang="hi-IN" sz="2400" dirty="0">
                <a:solidFill>
                  <a:srgbClr val="333333"/>
                </a:solidFill>
              </a:rPr>
              <a:t>अनेक बार लोग बीमारी के बारे में गलत या त्रुटिपूर्ण धारणाएँ रखते हैं. उन्हें लक्षणों के बारे में सही जानकारी देना उपयोगी होता है.</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54572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ea typeface="+mn-ea"/>
                <a:cs typeface="+mn-cs"/>
              </a:rPr>
              <a:t>मेटाकौगनिनटभ प्रनिक्षण 10 – पूर्वाग्रहों का सामना करने के उपाय</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56</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94381742"/>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4892</Words>
  <Application>Microsoft Office PowerPoint</Application>
  <PresentationFormat>Benutzerdefiniert</PresentationFormat>
  <Paragraphs>507</Paragraphs>
  <Slides>56</Slides>
  <Notes>56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56</vt:i4>
      </vt:variant>
    </vt:vector>
  </HeadingPairs>
  <TitlesOfParts>
    <vt:vector size="64" baseType="lpstr">
      <vt:lpstr>Calibri Light</vt:lpstr>
      <vt:lpstr>Times New Roman</vt:lpstr>
      <vt:lpstr>Verdana</vt:lpstr>
      <vt:lpstr>Arial</vt:lpstr>
      <vt:lpstr>Symbol</vt:lpstr>
      <vt:lpstr>Wingdings 2</vt:lpstr>
      <vt:lpstr>Wingdings</vt:lpstr>
      <vt:lpstr>UKE_PPT-Vorlage_16zu9</vt:lpstr>
      <vt:lpstr>MCT 10 II – पूर्वाग्रहों का सामना करने के उपाय</vt:lpstr>
      <vt:lpstr>इन लोगों में क्या समानता है?</vt:lpstr>
      <vt:lpstr>इन लोगों में क्या समानता है?</vt:lpstr>
      <vt:lpstr>इन लोगों में क्या समानता है?</vt:lpstr>
      <vt:lpstr>इन लोगों में क्या समानता है?</vt:lpstr>
      <vt:lpstr>इन लोगों में क्या समानता है?</vt:lpstr>
      <vt:lpstr>इन लोगों में क्या समानता है?</vt:lpstr>
      <vt:lpstr>प्रसिद्ध = पूर्ण?</vt:lpstr>
      <vt:lpstr>इनमें से कौन सी कलाकृतियाँ उन लोगों के द्वारा बनाई गयी हैं जिन्हें मानसिक रोग था</vt:lpstr>
      <vt:lpstr>इनमें से कौन सी कलाकृति सबसे महँगी बिकी?</vt:lpstr>
      <vt:lpstr>इनमें से कौन सी कलाकृति सबसे महँगी बिकी?</vt:lpstr>
      <vt:lpstr>एडवर्ड मंक</vt:lpstr>
      <vt:lpstr>स्टीफेन मौरिज़</vt:lpstr>
      <vt:lpstr>विन्सेंट वैन गो</vt:lpstr>
      <vt:lpstr>रिगो स्टार (बीटल्स के ड्रम बजाने वाले)</vt:lpstr>
      <vt:lpstr>प्रथम निष्कर्ष</vt:lpstr>
      <vt:lpstr>प्रथम निष्कर्ष</vt:lpstr>
      <vt:lpstr>प्रथम निष्कर्ष</vt:lpstr>
      <vt:lpstr>प्रथम निष्कर्ष</vt:lpstr>
      <vt:lpstr>क्या मानसिक समस्याएँ होना ‘सामान्य’ है?</vt:lpstr>
      <vt:lpstr>क्या मानसिक समस्याएँ होना ‘सामान्य’ है?</vt:lpstr>
      <vt:lpstr>क्या मानसिक समस्याएँ होना ‘सामान्य’ है?</vt:lpstr>
      <vt:lpstr>कुछ तथ्य... क्या हम सभी को कभी ऐसे अनुभव होते हैं या विचार आते हैं जिन्हें असामान्य माना जायेगा</vt:lpstr>
      <vt:lpstr>कुछ तथ्य... क्या हम सभी को कभी ऐसे अनुभव होते हैं या विचार आते हैं जिन्हें असामान्य माना जायेगा</vt:lpstr>
      <vt:lpstr>कुछ तथ्य... क्या हम सभी को कभी ऐसे अनुभव होते हैं या विचार आते हैं जिन्हें असामान्य माना जायेगा</vt:lpstr>
      <vt:lpstr>कुछ तथ्य... क्या हम सभी को कभी ऐसे अनुभव होते हैं या विचार आते हैं जिन्हें असामान्य माना जायेगा</vt:lpstr>
      <vt:lpstr>कुछ तथ्य... क्या हम सभी को कभी ऐसे अनुभव होते हैं या विचार आते हैं जिन्हें असामान्य माना जायेगा</vt:lpstr>
      <vt:lpstr>कुछ तथ्य... क्या हम सभी को कभी ऐसे अनुभव होते हैं या विचार आते हैं जिन्हें असामान्य माना जायेगा</vt:lpstr>
      <vt:lpstr>याद रखें …</vt:lpstr>
      <vt:lpstr>स्टिग्मा तथा अपने प्रति स्टिग्मा क्या है?</vt:lpstr>
      <vt:lpstr>स्टिग्मा तथा अपने प्रति स्टिग्मा क्या है?</vt:lpstr>
      <vt:lpstr>स्टिग्मा तथा अपने प्रति स्टिग्मा क्या है?</vt:lpstr>
      <vt:lpstr>स्टिग्मा तथा अपने प्रति स्टिग्मा क्या है?</vt:lpstr>
      <vt:lpstr>जिन्हें साइकोसिस होता है उनके प्रति स्टिग्मा</vt:lpstr>
      <vt:lpstr>जिन्हें साइकोसिस होता है उनके प्रति स्टिग्मा</vt:lpstr>
      <vt:lpstr>जिन्हें साइकोसिस होता है उनके प्रति स्टिग्मा</vt:lpstr>
      <vt:lpstr>जिन्हें साइकोसिस होता है उनके प्रति स्टिग्मा</vt:lpstr>
      <vt:lpstr>जिन्हें साइकोसिस होता है उनके प्रति स्टिग्मा</vt:lpstr>
      <vt:lpstr>जिन्हें साइकोसिस होता है उनके प्रति स्टिग्मा</vt:lpstr>
      <vt:lpstr>हम यह क्यों कर रहे हैं?</vt:lpstr>
      <vt:lpstr>हम यह क्यों कर रहे हैं?</vt:lpstr>
      <vt:lpstr>हमें क्या करना चाहिए?</vt:lpstr>
      <vt:lpstr>क्या मैं अपनी बीमारी के बारे में बात कर सकता हूँ... एवं कैसे?</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मैं अपनी बीमारी के बारे में किस तरह से बात कर सकता हूँ?</vt:lpstr>
      <vt:lpstr>दैनिक जीवन में स्थानांतरण</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1362</cp:revision>
  <dcterms:created xsi:type="dcterms:W3CDTF">2015-05-22T07:54:23Z</dcterms:created>
  <dcterms:modified xsi:type="dcterms:W3CDTF">2022-08-29T10:02:58Z</dcterms:modified>
</cp:coreProperties>
</file>