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50" r:id="rId2"/>
    <p:sldId id="405" r:id="rId3"/>
    <p:sldId id="436" r:id="rId4"/>
    <p:sldId id="435" r:id="rId5"/>
    <p:sldId id="414" r:id="rId6"/>
    <p:sldId id="298" r:id="rId7"/>
    <p:sldId id="262" r:id="rId8"/>
    <p:sldId id="381" r:id="rId9"/>
    <p:sldId id="340" r:id="rId10"/>
    <p:sldId id="380" r:id="rId11"/>
    <p:sldId id="437" r:id="rId12"/>
    <p:sldId id="408" r:id="rId13"/>
    <p:sldId id="409" r:id="rId14"/>
    <p:sldId id="393" r:id="rId15"/>
    <p:sldId id="439" r:id="rId16"/>
    <p:sldId id="438" r:id="rId17"/>
    <p:sldId id="395" r:id="rId18"/>
    <p:sldId id="312" r:id="rId19"/>
    <p:sldId id="430" r:id="rId20"/>
    <p:sldId id="441" r:id="rId21"/>
    <p:sldId id="440" r:id="rId22"/>
    <p:sldId id="431" r:id="rId23"/>
    <p:sldId id="432" r:id="rId24"/>
    <p:sldId id="300" r:id="rId25"/>
    <p:sldId id="304" r:id="rId26"/>
    <p:sldId id="379" r:id="rId27"/>
    <p:sldId id="284" r:id="rId28"/>
    <p:sldId id="302" r:id="rId29"/>
    <p:sldId id="378" r:id="rId30"/>
    <p:sldId id="354" r:id="rId31"/>
    <p:sldId id="290" r:id="rId32"/>
    <p:sldId id="411" r:id="rId33"/>
    <p:sldId id="361" r:id="rId34"/>
    <p:sldId id="362" r:id="rId35"/>
    <p:sldId id="367" r:id="rId36"/>
    <p:sldId id="442" r:id="rId37"/>
    <p:sldId id="447" r:id="rId38"/>
    <p:sldId id="446" r:id="rId39"/>
    <p:sldId id="445" r:id="rId40"/>
    <p:sldId id="363" r:id="rId41"/>
    <p:sldId id="267" r:id="rId42"/>
    <p:sldId id="268" r:id="rId43"/>
    <p:sldId id="373" r:id="rId44"/>
    <p:sldId id="377" r:id="rId45"/>
    <p:sldId id="291" r:id="rId46"/>
    <p:sldId id="351" r:id="rId47"/>
    <p:sldId id="270" r:id="rId48"/>
    <p:sldId id="274" r:id="rId49"/>
    <p:sldId id="350" r:id="rId50"/>
    <p:sldId id="266" r:id="rId51"/>
    <p:sldId id="376" r:id="rId52"/>
    <p:sldId id="449" r:id="rId53"/>
    <p:sldId id="448" r:id="rId54"/>
    <p:sldId id="410" r:id="rId55"/>
    <p:sldId id="353" r:id="rId56"/>
    <p:sldId id="434" r:id="rId57"/>
    <p:sldId id="388" r:id="rId58"/>
    <p:sldId id="389" r:id="rId59"/>
  </p:sldIdLst>
  <p:sldSz cx="12195175" cy="6858000"/>
  <p:notesSz cx="6797675" cy="9926638"/>
  <p:embeddedFontLst>
    <p:embeddedFont>
      <p:font typeface="Calibri Light" panose="020F0302020204030204" pitchFamily="34" charset="0"/>
      <p:regular r:id="rId62"/>
      <p:italic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156">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C3C3F7"/>
    <a:srgbClr val="8DC6FF"/>
    <a:srgbClr val="FFFF00"/>
    <a:srgbClr val="99CCFF"/>
    <a:srgbClr val="CCE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429" autoAdjust="0"/>
    <p:restoredTop sz="94634" autoAdjust="0"/>
  </p:normalViewPr>
  <p:slideViewPr>
    <p:cSldViewPr>
      <p:cViewPr varScale="1">
        <p:scale>
          <a:sx n="67" d="100"/>
          <a:sy n="67" d="100"/>
        </p:scale>
        <p:origin x="948" y="44"/>
      </p:cViewPr>
      <p:guideLst>
        <p:guide orient="horz" pos="4156"/>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vl1pPr>
          </a:lstStyle>
          <a:p>
            <a:pPr>
              <a:defRPr/>
            </a:pPr>
            <a:endParaRPr lang="en-GB"/>
          </a:p>
        </p:txBody>
      </p:sp>
      <p:sp>
        <p:nvSpPr>
          <p:cNvPr id="9523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vl1pPr>
          </a:lstStyle>
          <a:p>
            <a:pPr>
              <a:defRPr/>
            </a:pPr>
            <a:endParaRPr lang="en-GB"/>
          </a:p>
        </p:txBody>
      </p:sp>
      <p:sp>
        <p:nvSpPr>
          <p:cNvPr id="9523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vl1pPr>
          </a:lstStyle>
          <a:p>
            <a:pPr>
              <a:defRPr/>
            </a:pPr>
            <a:endParaRPr lang="en-GB"/>
          </a:p>
        </p:txBody>
      </p:sp>
      <p:sp>
        <p:nvSpPr>
          <p:cNvPr id="9523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lvl1pPr>
          </a:lstStyle>
          <a:p>
            <a:fld id="{9885C0A0-07C7-46E5-8AF3-E5F516768716}" type="slidenum">
              <a:rPr lang="en-GB" altLang="de-DE"/>
              <a:pPr/>
              <a:t>‹Nr.›</a:t>
            </a:fld>
            <a:endParaRPr lang="en-GB" altLang="de-DE"/>
          </a:p>
        </p:txBody>
      </p:sp>
    </p:spTree>
    <p:extLst>
      <p:ext uri="{BB962C8B-B14F-4D97-AF65-F5344CB8AC3E}">
        <p14:creationId xmlns:p14="http://schemas.microsoft.com/office/powerpoint/2010/main" val="15354717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vl1pPr>
          </a:lstStyle>
          <a:p>
            <a:pPr>
              <a:defRPr/>
            </a:pPr>
            <a:endParaRPr lang="en-US"/>
          </a:p>
        </p:txBody>
      </p:sp>
      <p:sp>
        <p:nvSpPr>
          <p:cNvPr id="399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vl1pPr>
          </a:lstStyle>
          <a:p>
            <a:pPr>
              <a:defRPr/>
            </a:pPr>
            <a:endParaRPr lang="en-US"/>
          </a:p>
        </p:txBody>
      </p:sp>
      <p:sp>
        <p:nvSpPr>
          <p:cNvPr id="399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lvl1pPr>
          </a:lstStyle>
          <a:p>
            <a:fld id="{4B359A7D-67A2-4489-8D0E-17D6CD8F0070}" type="slidenum">
              <a:rPr lang="en-US" altLang="de-DE"/>
              <a:pPr/>
              <a:t>‹Nr.›</a:t>
            </a:fld>
            <a:endParaRPr lang="en-US" altLang="de-DE"/>
          </a:p>
        </p:txBody>
      </p:sp>
    </p:spTree>
    <p:extLst>
      <p:ext uri="{BB962C8B-B14F-4D97-AF65-F5344CB8AC3E}">
        <p14:creationId xmlns:p14="http://schemas.microsoft.com/office/powerpoint/2010/main" val="25136882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8FC551-C292-4691-93A0-9AD1EB8A5080}"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746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8FC551-C292-4691-93A0-9AD1EB8A5080}"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746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8FC551-C292-4691-93A0-9AD1EB8A5080}"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7462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8F8D39-A9C3-468A-8CB5-F45DFA06228A}"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90488" y="744538"/>
            <a:ext cx="6618287"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14881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B8C7DB8-8A0E-45C2-B970-6BA0805D2BBE}"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9048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70917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0424A6F-0119-41AF-8250-8730A69C9408}"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90488" y="744538"/>
            <a:ext cx="6618287"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2197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2192259-CC0A-4059-B848-27CE26CC98FC}"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90488" y="744538"/>
            <a:ext cx="6618287"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5926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AA04046-9552-473E-800C-E5E80B328219}"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25284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AD1DF3D-3492-43EC-90E5-317B4097D46B}"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90488" y="744538"/>
            <a:ext cx="6618287"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6261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AD1DF3D-3492-43EC-90E5-317B4097D46B}"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90488" y="744538"/>
            <a:ext cx="6618287"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6261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42DAD9E-10F0-43C8-BE54-0FE7D89D9127}"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90488" y="744538"/>
            <a:ext cx="6618287"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46583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4723CCD-C023-443F-A254-5BFB962F9152}"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90488" y="744538"/>
            <a:ext cx="6618287"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9504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1B54ECE-D63A-47AE-B5E2-3E883D2C2C4B}"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3919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1B54ECE-D63A-47AE-B5E2-3E883D2C2C4B}"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3919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1B54ECE-D63A-47AE-B5E2-3E883D2C2C4B}"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3919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6CD4DD8-04F9-4578-A925-FA8C18375C84}"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90488" y="744538"/>
            <a:ext cx="6618287"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4491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3168523-ED3D-49F1-A032-71FA8B088593}"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90488" y="744538"/>
            <a:ext cx="6618287"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33258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53D0CC-D026-4114-806A-C0B036140E6D}"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9778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53D0CC-D026-4114-806A-C0B036140E6D}"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9778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53D0CC-D026-4114-806A-C0B036140E6D}"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9778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C956F97-DE4B-4F2D-9CDA-F81567DA7124}"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90488" y="744538"/>
            <a:ext cx="6618287"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9889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4E79A41-3619-45FE-81BF-E21B8BD0AE9C}"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90488" y="744538"/>
            <a:ext cx="6618287"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88147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2C7F470-352B-488D-A8E9-204AF0C0A66C}"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90488" y="744538"/>
            <a:ext cx="6618287"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92349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2D09422-8E18-4EA5-98A9-1641C8BB7A87}"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90488" y="744538"/>
            <a:ext cx="6618287"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6044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AEA8BF5-C893-49D4-8CF0-5D324E053BB3}"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90488" y="744538"/>
            <a:ext cx="6618287"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4516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90B9D4F-B866-4A3A-B186-189967F6A54C}"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90488" y="744538"/>
            <a:ext cx="6618287"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71100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4342633-B32E-4329-A890-CB2A640648F2}"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90488" y="744538"/>
            <a:ext cx="6618287"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123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94CCD22-BBE1-4822-BCD2-FB031E96E48D}"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52990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5DF60E0-60BB-4676-AF3B-4F308821CAAA}"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90488" y="744538"/>
            <a:ext cx="6618287"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7352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592AD88-98F7-4BA5-8004-FEB20495A1A7}"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90488" y="744538"/>
            <a:ext cx="6618287"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15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CC6576-60DE-4816-8E55-899CB866B30B}"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90488" y="744538"/>
            <a:ext cx="6618287"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9005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78FF26-0590-4975-801F-50B99A968D71}"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90488" y="744538"/>
            <a:ext cx="6618287"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92444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88A5A98-D7DB-4EE9-BCFA-3480210D7BD3}"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90488" y="744538"/>
            <a:ext cx="6618287"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18302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61D4A77-383E-4ACC-8BD8-62B86887983C}"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83552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8D23D63-035F-452E-8570-FF970EF39D5A}"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6270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8D23D63-035F-452E-8570-FF970EF39D5A}"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62702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8D23D63-035F-452E-8570-FF970EF39D5A}"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62702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8D23D63-035F-452E-8570-FF970EF39D5A}"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62702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047D9DD-69D4-4470-867C-6D4E2F3A9C29}"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501697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A0C24AF-A843-4F4D-A409-40641E7DE707}"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4251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71A5CE4-1C5D-4C9A-BEBB-5EB5DF3C9EF8}"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53454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87D7E50-46D0-4B4A-AE5F-957C77EBB56D}"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07090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14A61AB-0683-4252-9E34-CCB549CDF49E}"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90488" y="744538"/>
            <a:ext cx="6618287"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2671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3CCD23-1979-4811-9000-B012A26298C3}"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33735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50F94D-C1FE-412A-894B-CC5938F2C714}"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90488" y="744538"/>
            <a:ext cx="6618287"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0503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7B1021D-759C-4412-A56C-581EBB597960}"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0028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D2B3766-126D-4F9F-ABAF-AEF4CC6645CC}"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90488" y="744538"/>
            <a:ext cx="6618287"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2087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7915CF8-9BE3-4260-B722-D3D4C3948CDF}"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1355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00ED11F-60FA-4246-922B-B35169E8DF28}"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5585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D2125B-3DA7-4A2C-B270-01A682C083FA}"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37687682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D2125B-3DA7-4A2C-B270-01A682C083FA}"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37687682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D2125B-3DA7-4A2C-B270-01A682C083FA}"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37687682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091EBD9-E610-4C9C-B0C1-E9DFF3337F41}"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653131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DEA8EF7-A649-4EE0-983E-E54621FC76AB}"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90488" y="744538"/>
            <a:ext cx="6618287"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18095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767438B-CBAE-4247-96A6-83F1BA7FBBB4}"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728555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E57A1A7-899A-4EEB-8008-73D45D17E9C1}"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9376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 Tréning 1 – Oktulajdonítási stílus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cs typeface="+mn-cs"/>
              </a:defRPr>
            </a:lvl1pPr>
          </a:lstStyle>
          <a:p>
            <a:r>
              <a:rPr lang="de-DE"/>
              <a:t>Metakognitív Tréning 1 – Oktulajdonítási stílus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baseline="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1 </a:t>
            </a:r>
            <a:r>
              <a:rPr lang="hu-HU" altLang="ja-JP" dirty="0">
                <a:latin typeface="+mn-lt"/>
                <a:ea typeface="+mn-ea"/>
                <a:cs typeface="+mn-cs"/>
              </a:rPr>
              <a:t>A</a:t>
            </a:r>
            <a:r>
              <a:rPr lang="en-US" altLang="ja-JP" dirty="0">
                <a:latin typeface="+mn-lt"/>
                <a:ea typeface="+mn-ea"/>
                <a:cs typeface="+mn-cs"/>
              </a:rPr>
              <a:t> – </a:t>
            </a:r>
            <a:r>
              <a:rPr lang="en-US" altLang="ko-KR" dirty="0" err="1">
                <a:latin typeface="+mn-lt"/>
                <a:ea typeface="+mn-ea"/>
                <a:cs typeface="+mn-cs"/>
              </a:rPr>
              <a:t>Oktulajdonítási</a:t>
            </a:r>
            <a:r>
              <a:rPr lang="en-US" altLang="ko-KR" dirty="0">
                <a:latin typeface="+mn-lt"/>
                <a:ea typeface="+mn-ea"/>
                <a:cs typeface="+mn-cs"/>
              </a:rPr>
              <a:t> </a:t>
            </a:r>
            <a:r>
              <a:rPr lang="en-US" altLang="ko-KR" dirty="0" err="1">
                <a:latin typeface="+mn-lt"/>
                <a:ea typeface="+mn-ea"/>
                <a:cs typeface="+mn-cs"/>
              </a:rPr>
              <a:t>stílus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76184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Oktulajdonítási stílus</a:t>
            </a:r>
          </a:p>
        </p:txBody>
      </p:sp>
      <p:sp>
        <p:nvSpPr>
          <p:cNvPr id="5122"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Oktulajdonítási stílus</a:t>
            </a:r>
          </a:p>
        </p:txBody>
      </p:sp>
      <p:sp>
        <p:nvSpPr>
          <p:cNvPr id="5122"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p>
          <a:p>
            <a:pPr lvl="0" defTabSz="914400" fontAlgn="base"/>
            <a:r>
              <a:rPr lang="hu-HU" altLang="de-DE" sz="2400" dirty="0">
                <a:solidFill>
                  <a:srgbClr val="333333"/>
                </a:solidFill>
              </a:rPr>
              <a:t>Gyakran nem vesszük figyelembe, hogy egy és ugyanazon eseményeknek egészen különböző magyarázataik </a:t>
            </a:r>
            <a:r>
              <a:rPr lang="hu-HU" altLang="de-DE" sz="2400">
                <a:solidFill>
                  <a:srgbClr val="333333"/>
                </a:solidFill>
              </a:rPr>
              <a:t>lehetnek.</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516830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Oktulajdonítási stílus</a:t>
            </a:r>
          </a:p>
        </p:txBody>
      </p:sp>
      <p:sp>
        <p:nvSpPr>
          <p:cNvPr id="5122"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p>
          <a:p>
            <a:pPr lvl="0" defTabSz="914400" fontAlgn="base"/>
            <a:r>
              <a:rPr lang="hu-HU" altLang="de-DE" sz="2400" dirty="0">
                <a:solidFill>
                  <a:srgbClr val="333333"/>
                </a:solidFill>
              </a:rPr>
              <a:t>Gyakran nem vesszük figyelembe, hogy egy és ugyanazon eseményeknek egészen különböző magyarázataik lehetnek.</a:t>
            </a:r>
          </a:p>
          <a:p>
            <a:pPr lvl="0" defTabSz="914400" fontAlgn="base"/>
            <a:endParaRPr lang="hu-HU" altLang="de-DE" sz="2400" dirty="0">
              <a:solidFill>
                <a:srgbClr val="333333"/>
              </a:solidFill>
            </a:endParaRPr>
          </a:p>
          <a:p>
            <a:pPr lvl="0" defTabSz="914400" fontAlgn="base"/>
            <a:r>
              <a:rPr lang="hu-HU" altLang="de-DE" sz="2400" b="1" dirty="0">
                <a:solidFill>
                  <a:srgbClr val="004992"/>
                </a:solidFill>
              </a:rPr>
              <a:t>Milyen okai lehetnek a következő szituációnak</a:t>
            </a:r>
            <a:r>
              <a:rPr lang="de-DE" altLang="de-DE" sz="2400" b="1" dirty="0">
                <a:solidFill>
                  <a:srgbClr val="004992"/>
                </a:solidFill>
              </a:rPr>
              <a:t>?</a:t>
            </a:r>
            <a:br>
              <a:rPr lang="hu-HU" altLang="de-DE" sz="2400" b="1" dirty="0">
                <a:solidFill>
                  <a:srgbClr val="004992"/>
                </a:solidFill>
              </a:rPr>
            </a:br>
            <a:r>
              <a:rPr lang="hu-HU" altLang="de-DE" sz="2400" dirty="0">
                <a:solidFill>
                  <a:srgbClr val="333333"/>
                </a:solidFill>
              </a:rPr>
              <a:t>Egy barátja nem jelenik meg a megbeszélt találkozón</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69385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Okok</a:t>
            </a: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Miért hagyta cserben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endParaRPr lang="hu-HU" altLang="de-DE" sz="2400" dirty="0">
              <a:solidFill>
                <a:srgbClr val="004992"/>
              </a:solidFill>
            </a:endParaRPr>
          </a:p>
          <a:p>
            <a:pPr lvl="0" defTabSz="914400" fontAlgn="base"/>
            <a:r>
              <a:rPr lang="hu-H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Okok</a:t>
            </a: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Miért hagyta cserben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333333"/>
                </a:solidFill>
              </a:rPr>
              <a:t>Nem vagyok neki elég fontos</a:t>
            </a:r>
            <a:r>
              <a:rPr lang="de-DE" altLang="de-DE" sz="2400" dirty="0">
                <a:solidFill>
                  <a:srgbClr val="333333"/>
                </a:solidFill>
              </a:rPr>
              <a:t>. </a:t>
            </a:r>
            <a:r>
              <a:rPr lang="hu-HU" altLang="de-DE" sz="2400" dirty="0">
                <a:solidFill>
                  <a:srgbClr val="333333"/>
                </a:solidFill>
              </a:rPr>
              <a:t>Másokkal szemben ezt nem engedte volna meg magának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Feledékeny</a:t>
            </a:r>
            <a:r>
              <a:rPr lang="de-DE" altLang="de-DE" sz="2400" dirty="0">
                <a:solidFill>
                  <a:srgbClr val="333333"/>
                </a:solidFill>
              </a:rPr>
              <a:t> – </a:t>
            </a:r>
            <a:r>
              <a:rPr lang="hu-HU" altLang="de-DE" sz="2400" dirty="0">
                <a:solidFill>
                  <a:srgbClr val="333333"/>
                </a:solidFill>
              </a:rPr>
              <a:t>összekeverte az időpontokat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Defektet kapott a kocsija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Okok</a:t>
            </a: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8" name="Group 68"/>
          <p:cNvGraphicFramePr>
            <a:graphicFrameLocks/>
          </p:cNvGraphicFramePr>
          <p:nvPr>
            <p:extLst>
              <p:ext uri="{D42A27DB-BD31-4B8C-83A1-F6EECF244321}">
                <p14:modId xmlns:p14="http://schemas.microsoft.com/office/powerpoint/2010/main" val="1218289282"/>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...én</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mj-lt"/>
                          <a:cs typeface="Times New Roman" pitchFamily="18" charset="0"/>
                        </a:rPr>
                        <a:t>Nem vagyok neki elég fontos.</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a:ln>
                            <a:noFill/>
                          </a:ln>
                          <a:solidFill>
                            <a:srgbClr val="333333"/>
                          </a:solidFill>
                          <a:effectLst/>
                          <a:latin typeface="+mj-lt"/>
                          <a:cs typeface="Times New Roman" pitchFamily="18" charset="0"/>
                        </a:rPr>
                        <a:t>...mások</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Feledékeny.</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sz="2400" b="0" i="0" u="none" strike="noStrike" cap="none" normalizeH="0" baseline="0" dirty="0">
                          <a:ln>
                            <a:noFill/>
                          </a:ln>
                          <a:solidFill>
                            <a:srgbClr val="333333"/>
                          </a:solidFill>
                          <a:effectLst/>
                          <a:latin typeface="+mj-lt"/>
                          <a:cs typeface="Times New Roman" pitchFamily="18" charset="0"/>
                        </a:rPr>
                        <a:t>...a </a:t>
                      </a:r>
                      <a:r>
                        <a:rPr kumimoji="0" lang="en-US" sz="2400" b="0" i="0" u="none" strike="noStrike" cap="none" normalizeH="0" baseline="0" dirty="0" err="1">
                          <a:ln>
                            <a:noFill/>
                          </a:ln>
                          <a:solidFill>
                            <a:srgbClr val="333333"/>
                          </a:solidFill>
                          <a:effectLst/>
                          <a:latin typeface="+mj-lt"/>
                          <a:cs typeface="Times New Roman" pitchFamily="18" charset="0"/>
                        </a:rPr>
                        <a:t>helyzet</a:t>
                      </a:r>
                      <a:r>
                        <a:rPr kumimoji="0" lang="en-US" sz="2400" b="0" i="0" u="none" strike="noStrike" cap="none" normalizeH="0" baseline="0" dirty="0">
                          <a:ln>
                            <a:noFill/>
                          </a:ln>
                          <a:solidFill>
                            <a:srgbClr val="333333"/>
                          </a:solidFill>
                          <a:effectLst/>
                          <a:latin typeface="+mj-lt"/>
                          <a:cs typeface="Times New Roman" pitchFamily="18" charset="0"/>
                        </a:rPr>
                        <a:t>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sz="2400" b="0" i="0" u="none" strike="noStrike" cap="none" normalizeH="0" baseline="0" dirty="0" err="1">
                          <a:ln>
                            <a:noFill/>
                          </a:ln>
                          <a:solidFill>
                            <a:srgbClr val="333333"/>
                          </a:solidFill>
                          <a:effectLst/>
                          <a:latin typeface="+mj-lt"/>
                          <a:cs typeface="Times New Roman" pitchFamily="18" charset="0"/>
                        </a:rPr>
                        <a:t>vagy</a:t>
                      </a:r>
                      <a:r>
                        <a:rPr kumimoji="0" lang="en-US" sz="2400" b="0" i="0" u="none" strike="noStrike" cap="none" normalizeH="0" baseline="0" dirty="0">
                          <a:ln>
                            <a:noFill/>
                          </a:ln>
                          <a:solidFill>
                            <a:srgbClr val="333333"/>
                          </a:solidFill>
                          <a:effectLst/>
                          <a:latin typeface="+mj-lt"/>
                          <a:cs typeface="Times New Roman" pitchFamily="18" charset="0"/>
                        </a:rPr>
                        <a:t> a </a:t>
                      </a:r>
                      <a:r>
                        <a:rPr kumimoji="0" lang="en-US" sz="2400" b="0" i="0" u="none" strike="noStrike" cap="none" normalizeH="0" baseline="0" dirty="0" err="1">
                          <a:ln>
                            <a:noFill/>
                          </a:ln>
                          <a:solidFill>
                            <a:srgbClr val="333333"/>
                          </a:solidFill>
                          <a:effectLst/>
                          <a:latin typeface="+mj-lt"/>
                          <a:cs typeface="Times New Roman" pitchFamily="18" charset="0"/>
                        </a:rPr>
                        <a:t>véletlen</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Defektet kapott a kocsi.</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idx="1"/>
          </p:nvPr>
        </p:nvSpPr>
        <p:spPr/>
        <p:txBody>
          <a:bodyPr/>
          <a:lstStyle/>
          <a:p>
            <a:pPr lvl="0" defTabSz="914400" fontAlgn="base"/>
            <a:r>
              <a:rPr lang="hu-HU" altLang="de-DE" sz="2400" dirty="0">
                <a:solidFill>
                  <a:srgbClr val="333333"/>
                </a:solidFill>
              </a:rPr>
              <a:t>Miért hagyta cserben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endParaRPr lang="en-US" sz="2400" dirty="0">
              <a:solidFill>
                <a:srgbClr val="00499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Oktulajdonítás</a:t>
            </a:r>
          </a:p>
        </p:txBody>
      </p:sp>
      <p:sp>
        <p:nvSpPr>
          <p:cNvPr id="5" name="Content Placeholder 4"/>
          <p:cNvSpPr>
            <a:spLocks noGrp="1"/>
          </p:cNvSpPr>
          <p:nvPr>
            <p:ph idx="1"/>
          </p:nvPr>
        </p:nvSpPr>
        <p:spPr/>
        <p:txBody>
          <a:bodyPr/>
          <a:lstStyle/>
          <a:p>
            <a:pPr lvl="0" defTabSz="914400" fontAlgn="base">
              <a:buClr>
                <a:srgbClr val="333333"/>
              </a:buClr>
            </a:pPr>
            <a:r>
              <a:rPr lang="hu-HU" altLang="de-DE" sz="2400">
                <a:solidFill>
                  <a:srgbClr val="333333"/>
                </a:solidFill>
              </a:rPr>
              <a:t>A különböző eseményeknek- ahogy már megbeszéltük- igen különböző okai lehetnek</a:t>
            </a:r>
            <a:r>
              <a:rPr lang="de-DE" altLang="de-DE" sz="2400" dirty="0">
                <a:solidFill>
                  <a:srgbClr val="333333"/>
                </a:solidFill>
              </a:rPr>
              <a:t>.</a:t>
            </a:r>
          </a:p>
          <a:p>
            <a:pPr lvl="0" defTabSz="914400" fontAlgn="base">
              <a:buClr>
                <a:srgbClr val="333333"/>
              </a:buClr>
            </a:pPr>
            <a:r>
              <a:rPr lang="hu-HU" altLang="de-DE" sz="2400" dirty="0">
                <a:solidFill>
                  <a:srgbClr val="333333"/>
                </a:solidFill>
              </a:rPr>
              <a:t>Továbbá a különböző tényezők gyakran egy időben vannak jelen</a:t>
            </a:r>
            <a:r>
              <a:rPr lang="de-DE" altLang="de-DE" sz="2400" dirty="0">
                <a:solidFill>
                  <a:srgbClr val="333333"/>
                </a:solidFill>
              </a:rPr>
              <a:t>.</a:t>
            </a:r>
          </a:p>
          <a:p>
            <a:pPr lvl="0" defTabSz="914400" fontAlgn="base">
              <a:buClr>
                <a:srgbClr val="333333"/>
              </a:buClr>
            </a:pPr>
            <a:r>
              <a:rPr lang="hu-HU" altLang="de-DE" sz="2400" dirty="0">
                <a:solidFill>
                  <a:srgbClr val="333333"/>
                </a:solidFill>
              </a:rPr>
              <a:t>Sokan mégis egyoldalú magyarázatokat találnak </a:t>
            </a:r>
            <a:r>
              <a:rPr lang="de-DE" altLang="de-DE" sz="2400" dirty="0">
                <a:solidFill>
                  <a:srgbClr val="333333"/>
                </a:solidFill>
              </a:rPr>
              <a:t>(</a:t>
            </a:r>
            <a:r>
              <a:rPr lang="hu-HU" altLang="de-DE" sz="2400" dirty="0">
                <a:solidFill>
                  <a:srgbClr val="333333"/>
                </a:solidFill>
              </a:rPr>
              <a:t>pl. csak a másikat tekintik hibásnak, ahelyett, hogy a saját hibáikat is észrevennék, vagy fordítva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Említésre méltó javulás nélkül hagyja el a kórházat.</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hu-HU" altLang="de-DE" sz="2400" dirty="0">
                <a:solidFill>
                  <a:srgbClr val="004992"/>
                </a:solidFill>
              </a:rPr>
              <a:t>Okok</a:t>
            </a:r>
            <a:r>
              <a:rPr lang="de-DE" altLang="de-DE" sz="2400" dirty="0">
                <a:solidFill>
                  <a:srgbClr val="004992"/>
                </a:solidFill>
              </a:rPr>
              <a:t>...</a:t>
            </a:r>
          </a:p>
          <a:p>
            <a:pPr eaLnBrk="1" hangingPunct="1"/>
            <a:r>
              <a:rPr lang="de-DE" altLang="de-DE" sz="2400" dirty="0">
                <a:solidFill>
                  <a:srgbClr val="333333"/>
                </a:solidFill>
              </a:rPr>
              <a:t>...</a:t>
            </a:r>
            <a:r>
              <a:rPr lang="hu-HU" altLang="de-DE" sz="2400" dirty="0">
                <a:solidFill>
                  <a:srgbClr val="333333"/>
                </a:solidFill>
              </a:rPr>
              <a:t>én</a:t>
            </a:r>
            <a:endParaRPr lang="de-DE" altLang="de-DE" sz="2400" dirty="0">
              <a:solidFill>
                <a:srgbClr val="333333"/>
              </a:solidFill>
            </a:endParaRPr>
          </a:p>
          <a:p>
            <a:pPr eaLnBrk="1" hangingPunct="1"/>
            <a:r>
              <a:rPr lang="de-DE" altLang="de-DE" sz="2400" dirty="0">
                <a:solidFill>
                  <a:srgbClr val="333333"/>
                </a:solidFill>
              </a:rPr>
              <a:t>...</a:t>
            </a:r>
            <a:r>
              <a:rPr lang="hu-HU" altLang="de-DE" sz="2400" dirty="0">
                <a:solidFill>
                  <a:srgbClr val="333333"/>
                </a:solidFill>
              </a:rPr>
              <a:t>mások</a:t>
            </a:r>
            <a:endParaRPr lang="de-DE" altLang="de-DE" sz="2400" dirty="0">
              <a:solidFill>
                <a:srgbClr val="333333"/>
              </a:solidFill>
            </a:endParaRPr>
          </a:p>
          <a:p>
            <a:pPr eaLnBrk="1" hangingPunct="1"/>
            <a:r>
              <a:rPr lang="de-DE" altLang="de-DE" sz="2400" dirty="0">
                <a:solidFill>
                  <a:srgbClr val="333333"/>
                </a:solidFill>
              </a:rPr>
              <a:t>...</a:t>
            </a:r>
            <a:r>
              <a:rPr lang="hu-HU" altLang="de-DE" sz="2400" dirty="0">
                <a:solidFill>
                  <a:srgbClr val="333333"/>
                </a:solidFill>
              </a:rPr>
              <a:t>szituáció vagy a véletlen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Fejezd be, a folytonos utánam mászkálást!</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hu-HU" altLang="de-DE" sz="1600" b="1" dirty="0">
                <a:solidFill>
                  <a:srgbClr val="004992"/>
                </a:solidFill>
              </a:rPr>
              <a:t>Okok</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u-HU" altLang="de-DE" sz="1600" b="1" dirty="0">
                <a:solidFill>
                  <a:srgbClr val="004992"/>
                </a:solidFill>
              </a:rPr>
              <a:t>én</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u-HU" altLang="de-DE" sz="1600" i="1" dirty="0">
                <a:solidFill>
                  <a:srgbClr val="333333"/>
                </a:solidFill>
              </a:rPr>
              <a:t>befolyásolható</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nem voltam eléggé motivált a változtatásra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én magam sem hittem a gyógyulásban</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u-HU" altLang="de-DE" sz="1600" i="1" dirty="0">
                <a:solidFill>
                  <a:srgbClr val="333333"/>
                </a:solidFill>
              </a:rPr>
              <a:t>kevésbé befolyásolható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gyógyíthatatlanul beteg vagyok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rosszak a génjeim</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mások</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az orvosoknak rossz a hírük ebben a kórházban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személyzetnek több időt és fáradtságot kellett volna rám szánnia</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egy szituáció vagy a véletlen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ha nem 6 másik beteggel lettem volna egy szobában, most egészséges lennék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ha a kórház jobban fel lenne szerelve, meggyógyultam volna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gyógyulási folyamatban eltarthat egy ideig, míg a siker jelentkezik</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latin typeface="+mn-lt"/>
                <a:ea typeface="+mn-ea"/>
                <a:cs typeface="+mn-cs"/>
              </a:rPr>
              <a:t>Említésre méltó javulás nélkül hagyja el a kórházat.</a:t>
            </a:r>
          </a:p>
        </p:txBody>
      </p:sp>
      <p:sp>
        <p:nvSpPr>
          <p:cNvPr id="14"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Fejezd be, a folytonos utánam mászkálást!</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hu-HU" altLang="de-DE" sz="1600" b="1" dirty="0">
                <a:solidFill>
                  <a:srgbClr val="004992"/>
                </a:solidFill>
              </a:rPr>
              <a:t>Okok</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u-HU" altLang="de-DE" sz="1600" b="1" dirty="0">
                <a:solidFill>
                  <a:srgbClr val="004992"/>
                </a:solidFill>
              </a:rPr>
              <a:t>én</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u-HU" altLang="de-DE" sz="1600" i="1" dirty="0">
                <a:solidFill>
                  <a:srgbClr val="333333"/>
                </a:solidFill>
              </a:rPr>
              <a:t>befolyásolható</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nem voltam eléggé motivált a változtatásra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én magam sem hittem a gyógyulásban</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u-HU" altLang="de-DE" sz="1600" i="1" dirty="0">
                <a:solidFill>
                  <a:srgbClr val="333333"/>
                </a:solidFill>
              </a:rPr>
              <a:t>kevésbé befolyásolható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gyógyíthatatlanul beteg vagyok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rosszak a génjeim</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mások</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az orvosoknak rossz a hírük ebben a kórházban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személyzetnek több időt és fáradtságot kellett volna rám szánnia</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egy szituáció vagy a véletlen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ha nem 6 másik beteggel lettem volna egy szobában, most egészséges lennék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ha a kórház jobban fel lenne szerelve, meggyógyultam volna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gyógyulási folyamatban eltarthat egy ideig, míg a siker jelentkezik</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Figyelem! Egyoldalú magyarázatok!</a:t>
            </a:r>
            <a:endParaRPr lang="en-US" altLang="de-DE" sz="2800" b="1" dirty="0">
              <a:solidFill>
                <a:srgbClr val="FF0000"/>
              </a:solidFill>
              <a:latin typeface="Calibri Light"/>
            </a:endParaRPr>
          </a:p>
        </p:txBody>
      </p:sp>
      <p:sp>
        <p:nvSpPr>
          <p:cNvPr id="4" name="Title 3"/>
          <p:cNvSpPr>
            <a:spLocks noGrp="1"/>
          </p:cNvSpPr>
          <p:nvPr>
            <p:ph type="title"/>
          </p:nvPr>
        </p:nvSpPr>
        <p:spPr/>
        <p:txBody>
          <a:bodyPr/>
          <a:lstStyle/>
          <a:p>
            <a:r>
              <a:rPr lang="en-US" sz="3600">
                <a:solidFill>
                  <a:srgbClr val="004992"/>
                </a:solidFill>
                <a:latin typeface="+mn-lt"/>
                <a:ea typeface="+mn-ea"/>
                <a:cs typeface="+mn-cs"/>
              </a:rPr>
              <a:t>Említésre méltó javulás nélkül hagyja el a kórházat.</a:t>
            </a:r>
          </a:p>
        </p:txBody>
      </p:sp>
      <p:sp>
        <p:nvSpPr>
          <p:cNvPr id="14"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Fejezd be, a folytonos utánam mászkálást!</a:t>
            </a:r>
            <a:endParaRPr lang="de-DE" altLang="de-DE" sz="1200" dirty="0">
              <a:latin typeface="Calibri Light"/>
            </a:endParaRPr>
          </a:p>
        </p:txBody>
      </p:sp>
    </p:spTree>
    <p:extLst>
      <p:ext uri="{BB962C8B-B14F-4D97-AF65-F5344CB8AC3E}">
        <p14:creationId xmlns:p14="http://schemas.microsoft.com/office/powerpoint/2010/main" val="2078338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Említésre méltó javulás nélkül hagyja el a kórházat.</a:t>
            </a:r>
          </a:p>
        </p:txBody>
      </p:sp>
      <p:sp>
        <p:nvSpPr>
          <p:cNvPr id="13314" name="Rectangle 2"/>
          <p:cNvSpPr>
            <a:spLocks noGrp="1" noChangeArrowheads="1"/>
          </p:cNvSpPr>
          <p:nvPr>
            <p:ph idx="1"/>
          </p:nvPr>
        </p:nvSpPr>
        <p:spPr>
          <a:xfrm>
            <a:off x="408955" y="2204864"/>
            <a:ext cx="7863840" cy="4248000"/>
          </a:xfrm>
        </p:spPr>
        <p:txBody>
          <a:bodyPr>
            <a:noAutofit/>
          </a:bodyPr>
          <a:lstStyle/>
          <a:p>
            <a:pPr lvl="0" defTabSz="914377">
              <a:lnSpc>
                <a:spcPct val="100000"/>
              </a:lnSpc>
              <a:spcBef>
                <a:spcPts val="1200"/>
              </a:spcBef>
            </a:pPr>
            <a:r>
              <a:rPr lang="hu-HU" altLang="de-DE" sz="2400" dirty="0">
                <a:solidFill>
                  <a:srgbClr val="333333"/>
                </a:solidFill>
              </a:rPr>
              <a:t>Próbáljon meg most olyan, kiegyensúlyozottabb válaszokat találni, melyek több tényezőt is figyelembe vesznek (mások, szituáció &amp; én keveréke)!</a:t>
            </a:r>
          </a:p>
          <a:p>
            <a:pPr lvl="0" defTabSz="914377">
              <a:lnSpc>
                <a:spcPct val="100000"/>
              </a:lnSpc>
              <a:spcBef>
                <a:spcPts val="1200"/>
              </a:spcBef>
            </a:pPr>
            <a:r>
              <a:rPr lang="hu-HU" altLang="de-DE" sz="2400" dirty="0">
                <a:solidFill>
                  <a:srgbClr val="333333"/>
                </a:solidFill>
              </a:rPr>
              <a:t>???</a:t>
            </a:r>
          </a:p>
          <a:p>
            <a:pPr lvl="0" defTabSz="914377">
              <a:lnSpc>
                <a:spcPct val="100000"/>
              </a:lnSpc>
              <a:spcBef>
                <a:spcPts val="1200"/>
              </a:spcBef>
            </a:pPr>
            <a:r>
              <a:rPr lang="hu-HU" altLang="de-DE" sz="2400" dirty="0">
                <a:solidFill>
                  <a:srgbClr val="333333"/>
                </a:solidFill>
              </a:rPr>
              <a:t>???</a:t>
            </a:r>
          </a:p>
          <a:p>
            <a:pPr lvl="0" defTabSz="914377">
              <a:lnSpc>
                <a:spcPct val="100000"/>
              </a:lnSpc>
              <a:spcBef>
                <a:spcPts val="1200"/>
              </a:spcBef>
            </a:pPr>
            <a:r>
              <a:rPr lang="hu-HU"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Fejezd be, a folytonos utánam mászkálást!</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Említésre méltó javulás nélkül hagyja el a kórházat.</a:t>
            </a:r>
          </a:p>
        </p:txBody>
      </p:sp>
      <p:sp>
        <p:nvSpPr>
          <p:cNvPr id="4" name="Content Placeholder 3"/>
          <p:cNvSpPr>
            <a:spLocks noGrp="1"/>
          </p:cNvSpPr>
          <p:nvPr>
            <p:ph idx="1"/>
          </p:nvPr>
        </p:nvSpPr>
        <p:spPr>
          <a:xfrm>
            <a:off x="408955" y="2204864"/>
            <a:ext cx="7863840" cy="4248000"/>
          </a:xfrm>
        </p:spPr>
        <p:txBody>
          <a:bodyPr/>
          <a:lstStyle/>
          <a:p>
            <a:pPr lvl="0">
              <a:lnSpc>
                <a:spcPct val="100000"/>
              </a:lnSpc>
              <a:spcBef>
                <a:spcPts val="1200"/>
              </a:spcBef>
              <a:buClr>
                <a:srgbClr val="333333"/>
              </a:buClr>
            </a:pPr>
            <a:r>
              <a:rPr lang="hu-HU" altLang="de-DE" sz="2400" dirty="0">
                <a:solidFill>
                  <a:srgbClr val="333333"/>
                </a:solidFill>
              </a:rPr>
              <a:t>Próbáljon meg most olyan, kiegyensúlyozottabb válaszokat találni, melyek több tényezőt is figyelembe vesznek (mások, szituáció &amp; én keveréke)!</a:t>
            </a:r>
          </a:p>
          <a:p>
            <a:pPr marL="342900" lvl="0" indent="-342900">
              <a:lnSpc>
                <a:spcPct val="100000"/>
              </a:lnSpc>
              <a:spcBef>
                <a:spcPts val="1200"/>
              </a:spcBef>
              <a:buClr>
                <a:srgbClr val="333333"/>
              </a:buClr>
              <a:buFont typeface="WingDings"/>
              <a:buChar char=""/>
            </a:pPr>
            <a:r>
              <a:rPr lang="de-DE" altLang="de-DE" sz="2400">
                <a:solidFill>
                  <a:srgbClr val="333333"/>
                </a:solidFill>
              </a:rPr>
              <a:t>“</a:t>
            </a:r>
            <a:r>
              <a:rPr lang="hu-HU" altLang="de-DE" sz="2400">
                <a:solidFill>
                  <a:srgbClr val="333333"/>
                </a:solidFill>
              </a:rPr>
              <a:t>A </a:t>
            </a:r>
            <a:r>
              <a:rPr lang="hu-HU" altLang="de-DE" sz="2400" dirty="0">
                <a:solidFill>
                  <a:srgbClr val="333333"/>
                </a:solidFill>
              </a:rPr>
              <a:t>személyzetnek kevés ideje volt rám</a:t>
            </a:r>
            <a:r>
              <a:rPr lang="de-DE" altLang="de-DE" sz="2400" dirty="0">
                <a:solidFill>
                  <a:srgbClr val="333333"/>
                </a:solidFill>
              </a:rPr>
              <a:t>. </a:t>
            </a:r>
            <a:r>
              <a:rPr lang="hu-HU" altLang="de-DE" sz="2400" dirty="0">
                <a:solidFill>
                  <a:srgbClr val="333333"/>
                </a:solidFill>
              </a:rPr>
              <a:t>Másrészt több támogatást is kérhettem volna és rendszeresebben kellett volna részt vennem a csoportokon</a:t>
            </a:r>
            <a:r>
              <a:rPr lang="de-DE" altLang="de-DE" sz="2400" dirty="0">
                <a:solidFill>
                  <a:srgbClr val="333333"/>
                </a:solidFill>
              </a:rPr>
              <a:t>. </a:t>
            </a:r>
            <a:r>
              <a:rPr lang="hu-HU" altLang="de-DE" sz="2400" dirty="0">
                <a:solidFill>
                  <a:srgbClr val="333333"/>
                </a:solidFill>
              </a:rPr>
              <a:t>Akkor talán eredményesebb lett volna a </a:t>
            </a:r>
            <a:r>
              <a:rPr lang="hu-HU" altLang="de-DE" sz="2400">
                <a:solidFill>
                  <a:srgbClr val="333333"/>
                </a:solidFill>
              </a:rPr>
              <a:t>kezelés</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lvl="0" indent="-342900">
              <a:lnSpc>
                <a:spcPct val="100000"/>
              </a:lnSpc>
              <a:spcBef>
                <a:spcPts val="1200"/>
              </a:spcBef>
              <a:buClr>
                <a:srgbClr val="333333"/>
              </a:buClr>
              <a:buFont typeface="WingDings"/>
              <a:buChar char=""/>
            </a:pPr>
            <a:r>
              <a:rPr lang="de-DE" altLang="de-DE" sz="2400">
                <a:solidFill>
                  <a:srgbClr val="333333"/>
                </a:solidFill>
              </a:rPr>
              <a:t>“</a:t>
            </a:r>
            <a:r>
              <a:rPr lang="hu-HU" altLang="de-DE" sz="2400">
                <a:solidFill>
                  <a:srgbClr val="333333"/>
                </a:solidFill>
              </a:rPr>
              <a:t>Talán </a:t>
            </a:r>
            <a:r>
              <a:rPr lang="hu-HU" altLang="de-DE" sz="2400" dirty="0">
                <a:solidFill>
                  <a:srgbClr val="333333"/>
                </a:solidFill>
              </a:rPr>
              <a:t>türelmesebbnek kellene lennem a gyógyulással kapcsolatban</a:t>
            </a:r>
            <a:r>
              <a:rPr lang="de-DE" altLang="de-DE" sz="2400" dirty="0">
                <a:solidFill>
                  <a:srgbClr val="333333"/>
                </a:solidFill>
              </a:rPr>
              <a:t>. </a:t>
            </a:r>
            <a:r>
              <a:rPr lang="hu-HU" altLang="de-DE" sz="2400" dirty="0">
                <a:solidFill>
                  <a:srgbClr val="333333"/>
                </a:solidFill>
              </a:rPr>
              <a:t>Biztosan lesznek még a jövőben olyan kompetens terapeuták, akik tudnak nekem </a:t>
            </a:r>
            <a:r>
              <a:rPr lang="hu-HU" altLang="de-DE" sz="2400">
                <a:solidFill>
                  <a:srgbClr val="333333"/>
                </a:solidFill>
              </a:rPr>
              <a:t>segíteni</a:t>
            </a:r>
            <a:r>
              <a:rPr lang="de-DE" altLang="de-DE" sz="2400">
                <a:solidFill>
                  <a:srgbClr val="333333"/>
                </a:solidFill>
              </a:rPr>
              <a:t>.</a:t>
            </a:r>
            <a:r>
              <a:rPr lang="en-US"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Fejezd be, a folytonos utánam mászkálást!</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84770049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én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“Az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hibám</a:t>
                      </a:r>
                      <a:r>
                        <a:rPr kumimoji="0" lang="en-US" sz="2000" b="0" i="0" u="none" strike="noStrike" cap="none" normalizeH="0" baseline="0" dirty="0">
                          <a:ln>
                            <a:noFill/>
                          </a:ln>
                          <a:solidFill>
                            <a:srgbClr val="333333"/>
                          </a:solidFill>
                          <a:effectLst/>
                          <a:latin typeface="Calibri Light"/>
                          <a:cs typeface="Times New Roman" pitchFamily="18" charset="0"/>
                        </a:rPr>
                        <a:t> volt! </a:t>
                      </a:r>
                      <a:r>
                        <a:rPr kumimoji="0" lang="en-US" sz="2000" b="0" i="0" u="none" strike="noStrike" cap="none" normalizeH="0" baseline="0" dirty="0" err="1">
                          <a:ln>
                            <a:noFill/>
                          </a:ln>
                          <a:solidFill>
                            <a:srgbClr val="333333"/>
                          </a:solidFill>
                          <a:effectLst/>
                          <a:latin typeface="Calibri Light"/>
                          <a:cs typeface="Times New Roman" pitchFamily="18" charset="0"/>
                        </a:rPr>
                        <a:t>Elnézést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kell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kérnem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err="1">
                          <a:ln>
                            <a:noFill/>
                          </a:ln>
                          <a:solidFill>
                            <a:srgbClr val="333333"/>
                          </a:solidFill>
                          <a:effectLst/>
                          <a:latin typeface="Calibri Light"/>
                          <a:cs typeface="Times New Roman" pitchFamily="18" charset="0"/>
                        </a:rPr>
                        <a:t>szurkolóktól</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a:ln>
                            <a:noFill/>
                          </a:ln>
                          <a:solidFill>
                            <a:srgbClr val="333333"/>
                          </a:solidFill>
                          <a:effectLst/>
                          <a:latin typeface="Calibri Light"/>
                          <a:cs typeface="Times New Roman" pitchFamily="18" charset="0"/>
                        </a:rPr>
                        <a:t>Hátrány:</a:t>
                      </a:r>
                      <a:r>
                        <a:rPr kumimoji="0" lang="hu-HU" sz="2000" b="0" i="0" u="none" strike="noStrike" cap="none" normalizeH="0" baseline="0">
                          <a:ln>
                            <a:noFill/>
                          </a:ln>
                          <a:solidFill>
                            <a:srgbClr val="333333"/>
                          </a:solidFill>
                          <a:effectLst/>
                          <a:latin typeface="Calibri Light"/>
                          <a:cs typeface="Times New Roman" pitchFamily="18" charset="0"/>
                        </a:rPr>
                        <a:t> </a:t>
                      </a:r>
                      <a:r>
                        <a:rPr kumimoji="0" lang="hu-HU" sz="2000" b="0" i="0" u="none" strike="noStrike" cap="none" normalizeH="0" baseline="0">
                          <a:ln>
                            <a:noFill/>
                          </a:ln>
                          <a:solidFill>
                            <a:srgbClr val="004992"/>
                          </a:solidFill>
                          <a:effectLst/>
                          <a:latin typeface="Calibri Light"/>
                          <a:cs typeface="Times New Roman" pitchFamily="18" charset="0"/>
                        </a:rPr>
                        <a:t>???</a:t>
                      </a:r>
                      <a:r>
                        <a:rPr kumimoji="0" lang="hu-HU" sz="2000" b="0" i="0" u="none" strike="noStrike" cap="none" normalizeH="0" baseline="0">
                          <a:ln>
                            <a:noFill/>
                          </a:ln>
                          <a:solidFill>
                            <a:srgbClr val="FFFFFF"/>
                          </a:solidFill>
                          <a:effectLst/>
                          <a:latin typeface="Calibri Light"/>
                          <a:cs typeface="Times New Roman" pitchFamily="18" charset="0"/>
                        </a:rPr>
                        <a:t> </a:t>
                      </a:r>
                      <a:r>
                        <a:rPr kumimoji="0" lang="hu-HU" sz="2000" b="0" i="0" u="none" strike="noStrike" cap="none" normalizeH="0" baseline="0" dirty="0">
                          <a:ln>
                            <a:noFill/>
                          </a:ln>
                          <a:solidFill>
                            <a:srgbClr val="FFFFFF"/>
                          </a:solidFill>
                          <a:effectLst/>
                          <a:latin typeface="Calibri Light"/>
                          <a:cs typeface="Times New Roman" pitchFamily="18" charset="0"/>
                        </a:rPr>
                        <a:t>csökkenti az önértékelést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a:ln>
                            <a:noFill/>
                          </a:ln>
                          <a:solidFill>
                            <a:srgbClr val="333333"/>
                          </a:solidFill>
                          <a:effectLst/>
                          <a:latin typeface="Calibri Light"/>
                          <a:cs typeface="Times New Roman" pitchFamily="18" charset="0"/>
                        </a:rPr>
                        <a:t>Előny:</a:t>
                      </a:r>
                      <a:r>
                        <a:rPr kumimoji="0" lang="hu-HU" sz="2000" b="0" i="0" u="none" strike="noStrike" cap="none" normalizeH="0" baseline="0">
                          <a:ln>
                            <a:noFill/>
                          </a:ln>
                          <a:solidFill>
                            <a:srgbClr val="333333"/>
                          </a:solidFill>
                          <a:effectLst/>
                          <a:latin typeface="Calibri Light"/>
                          <a:cs typeface="Times New Roman" pitchFamily="18" charset="0"/>
                        </a:rPr>
                        <a:t> </a:t>
                      </a:r>
                      <a:r>
                        <a:rPr kumimoji="0" lang="hu-HU" sz="2000" b="0" i="0" u="none" strike="noStrike" cap="none" normalizeH="0" baseline="0">
                          <a:ln>
                            <a:noFill/>
                          </a:ln>
                          <a:solidFill>
                            <a:srgbClr val="004992"/>
                          </a:solidFill>
                          <a:effectLst/>
                          <a:latin typeface="Calibri Light"/>
                          <a:cs typeface="Times New Roman" pitchFamily="18" charset="0"/>
                        </a:rPr>
                        <a:t>???</a:t>
                      </a:r>
                      <a:r>
                        <a:rPr kumimoji="0" lang="hu-HU" sz="2000" b="0" i="0" u="none" strike="noStrike" cap="none" normalizeH="0" baseline="0">
                          <a:ln>
                            <a:noFill/>
                          </a:ln>
                          <a:solidFill>
                            <a:srgbClr val="FFFFFF"/>
                          </a:solidFill>
                          <a:effectLst/>
                          <a:latin typeface="Calibri Light"/>
                          <a:cs typeface="Times New Roman" pitchFamily="18" charset="0"/>
                        </a:rPr>
                        <a:t> </a:t>
                      </a:r>
                      <a:r>
                        <a:rPr kumimoji="0" lang="hu-HU" sz="2000" b="0" i="0" u="none" strike="noStrike" cap="none" normalizeH="0" baseline="0" dirty="0">
                          <a:ln>
                            <a:noFill/>
                          </a:ln>
                          <a:solidFill>
                            <a:srgbClr val="FFFFFF"/>
                          </a:solidFill>
                          <a:effectLst/>
                          <a:latin typeface="Calibri Light"/>
                          <a:cs typeface="Times New Roman" pitchFamily="18" charset="0"/>
                        </a:rPr>
                        <a:t>nemes és lovagias, a felelősség átvállalása</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kapus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volt!”; “A </a:t>
                      </a:r>
                      <a:r>
                        <a:rPr kumimoji="0" lang="en-US" sz="2000" b="0" i="0" u="none" strike="noStrike" cap="none" normalizeH="0" baseline="0" dirty="0" err="1">
                          <a:ln>
                            <a:noFill/>
                          </a:ln>
                          <a:solidFill>
                            <a:srgbClr val="333333"/>
                          </a:solidFill>
                          <a:effectLst/>
                          <a:latin typeface="Calibri Light"/>
                          <a:cs typeface="Times New Roman" pitchFamily="18" charset="0"/>
                        </a:rPr>
                        <a:t>vasárnapi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játékoknak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mindig</a:t>
                      </a:r>
                      <a:r>
                        <a:rPr kumimoji="0" lang="en-US" sz="2000" b="0" i="0" u="none" strike="noStrike" cap="none" normalizeH="0" baseline="0" dirty="0">
                          <a:ln>
                            <a:noFill/>
                          </a:ln>
                          <a:solidFill>
                            <a:srgbClr val="333333"/>
                          </a:solidFill>
                          <a:effectLst/>
                          <a:latin typeface="Calibri Light"/>
                          <a:cs typeface="Times New Roman" pitchFamily="18" charset="0"/>
                        </a:rPr>
                        <a:t> van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sajátos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dinamikája</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nem szívesen látott gesztus, a felelősség </a:t>
                      </a:r>
                      <a:r>
                        <a:rPr kumimoji="0" lang="hu-HU" sz="2000" b="0" i="0" u="none" strike="noStrike" cap="none" normalizeH="0" baseline="0">
                          <a:ln>
                            <a:noFill/>
                          </a:ln>
                          <a:solidFill>
                            <a:srgbClr val="E3EFF8"/>
                          </a:solidFill>
                          <a:effectLst/>
                          <a:latin typeface="Calibri Light"/>
                          <a:cs typeface="Times New Roman" pitchFamily="18" charset="0"/>
                        </a:rPr>
                        <a:t>elhárítása (“megkönnyíti </a:t>
                      </a:r>
                      <a:r>
                        <a:rPr kumimoji="0" lang="hu-HU" sz="2000" b="0" i="0" u="none" strike="noStrike" cap="none" normalizeH="0" baseline="0" dirty="0">
                          <a:ln>
                            <a:noFill/>
                          </a:ln>
                          <a:solidFill>
                            <a:srgbClr val="E3EFF8"/>
                          </a:solidFill>
                          <a:effectLst/>
                          <a:latin typeface="Calibri Light"/>
                          <a:cs typeface="Times New Roman" pitchFamily="18" charset="0"/>
                        </a:rPr>
                        <a:t>a saját </a:t>
                      </a:r>
                      <a:r>
                        <a:rPr kumimoji="0" lang="hu-HU" sz="2000" b="0" i="0" u="none" strike="noStrike" cap="none" normalizeH="0" baseline="0">
                          <a:ln>
                            <a:noFill/>
                          </a:ln>
                          <a:solidFill>
                            <a:srgbClr val="E3EFF8"/>
                          </a:solidFill>
                          <a:effectLst/>
                          <a:latin typeface="Calibri Light"/>
                          <a:cs typeface="Times New Roman" pitchFamily="18" charset="0"/>
                        </a:rPr>
                        <a:t>dolgát!”)</a:t>
                      </a:r>
                      <a:endParaRPr kumimoji="0" lang="hu-HU"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nem fenyegeti az önértékelést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Ha jobban odafigyelt volna, az ellenfél nem egyenlített volna ki! </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06935813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én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“Az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hibám</a:t>
                      </a:r>
                      <a:r>
                        <a:rPr kumimoji="0" lang="en-US" sz="2000" b="0" i="0" u="none" strike="noStrike" cap="none" normalizeH="0" baseline="0" dirty="0">
                          <a:ln>
                            <a:noFill/>
                          </a:ln>
                          <a:solidFill>
                            <a:srgbClr val="333333"/>
                          </a:solidFill>
                          <a:effectLst/>
                          <a:latin typeface="Calibri Light"/>
                          <a:cs typeface="Times New Roman" pitchFamily="18" charset="0"/>
                        </a:rPr>
                        <a:t> volt! </a:t>
                      </a:r>
                      <a:r>
                        <a:rPr kumimoji="0" lang="en-US" sz="2000" b="0" i="0" u="none" strike="noStrike" cap="none" normalizeH="0" baseline="0" dirty="0" err="1">
                          <a:ln>
                            <a:noFill/>
                          </a:ln>
                          <a:solidFill>
                            <a:srgbClr val="333333"/>
                          </a:solidFill>
                          <a:effectLst/>
                          <a:latin typeface="Calibri Light"/>
                          <a:cs typeface="Times New Roman" pitchFamily="18" charset="0"/>
                        </a:rPr>
                        <a:t>Elnézést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kell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kérnem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err="1">
                          <a:ln>
                            <a:noFill/>
                          </a:ln>
                          <a:solidFill>
                            <a:srgbClr val="333333"/>
                          </a:solidFill>
                          <a:effectLst/>
                          <a:latin typeface="Calibri Light"/>
                          <a:cs typeface="Times New Roman" pitchFamily="18" charset="0"/>
                        </a:rPr>
                        <a:t>szurkolóktól</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csökkenti az önértékelést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nemes és lovagias, a felelősség átvállalása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kapus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volt!”; “A </a:t>
                      </a:r>
                      <a:r>
                        <a:rPr kumimoji="0" lang="en-US" sz="2000" b="0" i="0" u="none" strike="noStrike" cap="none" normalizeH="0" baseline="0" dirty="0" err="1">
                          <a:ln>
                            <a:noFill/>
                          </a:ln>
                          <a:solidFill>
                            <a:srgbClr val="333333"/>
                          </a:solidFill>
                          <a:effectLst/>
                          <a:latin typeface="Calibri Light"/>
                          <a:cs typeface="Times New Roman" pitchFamily="18" charset="0"/>
                        </a:rPr>
                        <a:t>vasárnapi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játékoknak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mindig</a:t>
                      </a:r>
                      <a:r>
                        <a:rPr kumimoji="0" lang="en-US" sz="2000" b="0" i="0" u="none" strike="noStrike" cap="none" normalizeH="0" baseline="0" dirty="0">
                          <a:ln>
                            <a:noFill/>
                          </a:ln>
                          <a:solidFill>
                            <a:srgbClr val="333333"/>
                          </a:solidFill>
                          <a:effectLst/>
                          <a:latin typeface="Calibri Light"/>
                          <a:cs typeface="Times New Roman" pitchFamily="18" charset="0"/>
                        </a:rPr>
                        <a:t> van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sajátos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dinamikája</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mn-lt"/>
                          <a:cs typeface="Times New Roman" pitchFamily="18" charset="0"/>
                        </a:rPr>
                        <a:t>Hátrány:</a:t>
                      </a:r>
                      <a:r>
                        <a:rPr kumimoji="0" lang="hu-HU" sz="2000" b="0" i="0" u="none" strike="noStrike" cap="none" normalizeH="0" baseline="0" dirty="0">
                          <a:ln>
                            <a:noFill/>
                          </a:ln>
                          <a:solidFill>
                            <a:srgbClr val="333333"/>
                          </a:solidFill>
                          <a:effectLst/>
                          <a:latin typeface="+mn-lt"/>
                          <a:cs typeface="Times New Roman" pitchFamily="18" charset="0"/>
                        </a:rPr>
                        <a:t> </a:t>
                      </a:r>
                      <a:r>
                        <a:rPr kumimoji="0" lang="hu-HU" sz="2000" b="0" i="0" u="none" strike="noStrike" cap="none" normalizeH="0" baseline="0" dirty="0">
                          <a:ln>
                            <a:noFill/>
                          </a:ln>
                          <a:solidFill>
                            <a:srgbClr val="004992"/>
                          </a:solidFill>
                          <a:effectLst/>
                          <a:latin typeface="+mn-lt"/>
                          <a:cs typeface="Times New Roman" pitchFamily="18" charset="0"/>
                        </a:rPr>
                        <a:t>???</a:t>
                      </a:r>
                      <a:r>
                        <a:rPr kumimoji="0" lang="hu-HU" sz="2000" b="0" i="0" u="none" strike="noStrike" cap="none" normalizeH="0" baseline="0" dirty="0">
                          <a:ln>
                            <a:noFill/>
                          </a:ln>
                          <a:solidFill>
                            <a:srgbClr val="E3EFF8"/>
                          </a:solidFill>
                          <a:effectLst/>
                          <a:latin typeface="+mn-lt"/>
                          <a:cs typeface="Times New Roman" pitchFamily="18" charset="0"/>
                        </a:rPr>
                        <a:t> nem szívesen látott gesztus, a felelősség </a:t>
                      </a:r>
                      <a:r>
                        <a:rPr kumimoji="0" lang="hu-HU" sz="2000" b="0" i="0" u="none" strike="noStrike" cap="none" normalizeH="0" baseline="0">
                          <a:ln>
                            <a:noFill/>
                          </a:ln>
                          <a:solidFill>
                            <a:srgbClr val="E3EFF8"/>
                          </a:solidFill>
                          <a:effectLst/>
                          <a:latin typeface="+mn-lt"/>
                          <a:cs typeface="Times New Roman" pitchFamily="18" charset="0"/>
                        </a:rPr>
                        <a:t>elhárítása (“megkönnyíti </a:t>
                      </a:r>
                      <a:r>
                        <a:rPr kumimoji="0" lang="hu-HU" sz="2000" b="0" i="0" u="none" strike="noStrike" cap="none" normalizeH="0" baseline="0" dirty="0">
                          <a:ln>
                            <a:noFill/>
                          </a:ln>
                          <a:solidFill>
                            <a:srgbClr val="E3EFF8"/>
                          </a:solidFill>
                          <a:effectLst/>
                          <a:latin typeface="+mn-lt"/>
                          <a:cs typeface="Times New Roman" pitchFamily="18" charset="0"/>
                        </a:rPr>
                        <a:t>a saját </a:t>
                      </a:r>
                      <a:r>
                        <a:rPr kumimoji="0" lang="hu-HU" sz="2000" b="0" i="0" u="none" strike="noStrike" cap="none" normalizeH="0" baseline="0">
                          <a:ln>
                            <a:noFill/>
                          </a:ln>
                          <a:solidFill>
                            <a:srgbClr val="E3EFF8"/>
                          </a:solidFill>
                          <a:effectLst/>
                          <a:latin typeface="+mn-lt"/>
                          <a:cs typeface="Times New Roman" pitchFamily="18" charset="0"/>
                        </a:rPr>
                        <a:t>dolgát!”)</a:t>
                      </a:r>
                      <a:endParaRPr kumimoji="0" lang="hu-HU"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mn-lt"/>
                          <a:cs typeface="Times New Roman" pitchFamily="18" charset="0"/>
                        </a:rPr>
                        <a:t>Előny:</a:t>
                      </a:r>
                      <a:r>
                        <a:rPr kumimoji="0" lang="hu-HU" sz="2000" b="0" i="0" u="none" strike="noStrike" cap="none" normalizeH="0" baseline="0" dirty="0">
                          <a:ln>
                            <a:noFill/>
                          </a:ln>
                          <a:solidFill>
                            <a:srgbClr val="333333"/>
                          </a:solidFill>
                          <a:effectLst/>
                          <a:latin typeface="+mn-lt"/>
                          <a:cs typeface="Times New Roman" pitchFamily="18" charset="0"/>
                        </a:rPr>
                        <a:t> </a:t>
                      </a:r>
                      <a:r>
                        <a:rPr kumimoji="0" lang="hu-HU" sz="2000" b="0" i="0" u="none" strike="noStrike" cap="none" normalizeH="0" baseline="0" dirty="0">
                          <a:ln>
                            <a:noFill/>
                          </a:ln>
                          <a:solidFill>
                            <a:srgbClr val="004992"/>
                          </a:solidFill>
                          <a:effectLst/>
                          <a:latin typeface="+mn-lt"/>
                          <a:cs typeface="Times New Roman" pitchFamily="18" charset="0"/>
                        </a:rPr>
                        <a:t>???</a:t>
                      </a:r>
                      <a:r>
                        <a:rPr kumimoji="0" lang="hu-HU" sz="2000" b="0" i="0" u="none" strike="noStrike" cap="none" normalizeH="0" baseline="0" dirty="0">
                          <a:ln>
                            <a:noFill/>
                          </a:ln>
                          <a:solidFill>
                            <a:srgbClr val="E3EFF8"/>
                          </a:solidFill>
                          <a:effectLst/>
                          <a:latin typeface="+mn-lt"/>
                          <a:cs typeface="Times New Roman" pitchFamily="18" charset="0"/>
                        </a:rPr>
                        <a:t> nem fenyegeti az önértékelést</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Ha jobban odafigyelt volna, az ellenfél nem egyenlített volna ki! </a:t>
            </a:r>
            <a:endParaRPr lang="en-CA" altLang="de-DE" sz="1600" dirty="0">
              <a:latin typeface="Calibri Light"/>
            </a:endParaRPr>
          </a:p>
        </p:txBody>
      </p:sp>
    </p:spTree>
    <p:extLst>
      <p:ext uri="{BB962C8B-B14F-4D97-AF65-F5344CB8AC3E}">
        <p14:creationId xmlns:p14="http://schemas.microsoft.com/office/powerpoint/2010/main" val="3607005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0280965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én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“Az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hibám</a:t>
                      </a:r>
                      <a:r>
                        <a:rPr kumimoji="0" lang="en-US" sz="2000" b="0" i="0" u="none" strike="noStrike" cap="none" normalizeH="0" baseline="0" dirty="0">
                          <a:ln>
                            <a:noFill/>
                          </a:ln>
                          <a:solidFill>
                            <a:srgbClr val="333333"/>
                          </a:solidFill>
                          <a:effectLst/>
                          <a:latin typeface="Calibri Light"/>
                          <a:cs typeface="Times New Roman" pitchFamily="18" charset="0"/>
                        </a:rPr>
                        <a:t> volt! </a:t>
                      </a:r>
                      <a:r>
                        <a:rPr kumimoji="0" lang="en-US" sz="2000" b="0" i="0" u="none" strike="noStrike" cap="none" normalizeH="0" baseline="0" dirty="0" err="1">
                          <a:ln>
                            <a:noFill/>
                          </a:ln>
                          <a:solidFill>
                            <a:srgbClr val="333333"/>
                          </a:solidFill>
                          <a:effectLst/>
                          <a:latin typeface="Calibri Light"/>
                          <a:cs typeface="Times New Roman" pitchFamily="18" charset="0"/>
                        </a:rPr>
                        <a:t>Elnézést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kell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kérnem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err="1">
                          <a:ln>
                            <a:noFill/>
                          </a:ln>
                          <a:solidFill>
                            <a:srgbClr val="333333"/>
                          </a:solidFill>
                          <a:effectLst/>
                          <a:latin typeface="Calibri Light"/>
                          <a:cs typeface="Times New Roman" pitchFamily="18" charset="0"/>
                        </a:rPr>
                        <a:t>szurkolóktól</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csökkenti az önértékelést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nemes és lovagias, a felelősség átvállalása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kapus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hibája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volt!”; “A </a:t>
                      </a:r>
                      <a:r>
                        <a:rPr kumimoji="0" lang="en-US" sz="2000" b="0" i="0" u="none" strike="noStrike" cap="none" normalizeH="0" baseline="0" dirty="0" err="1">
                          <a:ln>
                            <a:noFill/>
                          </a:ln>
                          <a:solidFill>
                            <a:srgbClr val="333333"/>
                          </a:solidFill>
                          <a:effectLst/>
                          <a:latin typeface="Calibri Light"/>
                          <a:cs typeface="Times New Roman" pitchFamily="18" charset="0"/>
                        </a:rPr>
                        <a:t>vasárnapi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játékoknak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mindig</a:t>
                      </a:r>
                      <a:r>
                        <a:rPr kumimoji="0" lang="en-US" sz="2000" b="0" i="0" u="none" strike="noStrike" cap="none" normalizeH="0" baseline="0" dirty="0">
                          <a:ln>
                            <a:noFill/>
                          </a:ln>
                          <a:solidFill>
                            <a:srgbClr val="333333"/>
                          </a:solidFill>
                          <a:effectLst/>
                          <a:latin typeface="Calibri Light"/>
                          <a:cs typeface="Times New Roman" pitchFamily="18" charset="0"/>
                        </a:rPr>
                        <a:t> van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sajátos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dinamikája</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nem szívesen látott gesztus, a felelősség </a:t>
                      </a:r>
                      <a:r>
                        <a:rPr kumimoji="0" lang="hu-HU" sz="2000" b="0" i="0" u="none" strike="noStrike" cap="none" normalizeH="0" baseline="0">
                          <a:ln>
                            <a:noFill/>
                          </a:ln>
                          <a:solidFill>
                            <a:srgbClr val="333333"/>
                          </a:solidFill>
                          <a:effectLst/>
                          <a:latin typeface="Calibri Light"/>
                          <a:cs typeface="Times New Roman" pitchFamily="18" charset="0"/>
                        </a:rPr>
                        <a:t>elhárítása (“megkönnyíti </a:t>
                      </a:r>
                      <a:r>
                        <a:rPr kumimoji="0" lang="hu-HU" sz="2000" b="0" i="0" u="none" strike="noStrike" cap="none" normalizeH="0" baseline="0" dirty="0">
                          <a:ln>
                            <a:noFill/>
                          </a:ln>
                          <a:solidFill>
                            <a:srgbClr val="333333"/>
                          </a:solidFill>
                          <a:effectLst/>
                          <a:latin typeface="Calibri Light"/>
                          <a:cs typeface="Times New Roman" pitchFamily="18" charset="0"/>
                        </a:rPr>
                        <a:t>a saját </a:t>
                      </a:r>
                      <a:r>
                        <a:rPr kumimoji="0" lang="hu-HU" sz="2000" b="0" i="0" u="none" strike="noStrike" cap="none" normalizeH="0" baseline="0">
                          <a:ln>
                            <a:noFill/>
                          </a:ln>
                          <a:solidFill>
                            <a:srgbClr val="333333"/>
                          </a:solidFill>
                          <a:effectLst/>
                          <a:latin typeface="Calibri Light"/>
                          <a:cs typeface="Times New Roman" pitchFamily="18" charset="0"/>
                        </a:rPr>
                        <a:t>dolgát!”)</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nem fenyegeti az önértékelést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Ha jobban odafigyelt volna, az ellenfél nem egyenlített volna ki! </a:t>
            </a:r>
            <a:endParaRPr lang="en-CA" altLang="de-DE" sz="1600" dirty="0">
              <a:latin typeface="Calibri Light"/>
            </a:endParaRPr>
          </a:p>
        </p:txBody>
      </p:sp>
    </p:spTree>
    <p:extLst>
      <p:ext uri="{BB962C8B-B14F-4D97-AF65-F5344CB8AC3E}">
        <p14:creationId xmlns:p14="http://schemas.microsoft.com/office/powerpoint/2010/main" val="1677074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5"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290224177"/>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Kiegyensúlyozottabb válaszok (pl. mások, körülmények &amp; én keveréke):</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Ha jobban odafigyelt volna, az ellenfél nem egyenlített volna ki! </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9"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058817451"/>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Kiegyensúlyozottabb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válaszok</a:t>
                      </a:r>
                      <a:r>
                        <a:rPr kumimoji="0" lang="en-US" sz="2000" b="0" i="0" u="none" strike="noStrike" cap="none" normalizeH="0" baseline="0" dirty="0">
                          <a:ln>
                            <a:noFill/>
                          </a:ln>
                          <a:solidFill>
                            <a:srgbClr val="333333"/>
                          </a:solidFill>
                          <a:effectLst/>
                          <a:latin typeface="Calibri Light"/>
                          <a:cs typeface="Times New Roman" pitchFamily="18" charset="0"/>
                        </a:rPr>
                        <a:t> (pl. </a:t>
                      </a:r>
                      <a:r>
                        <a:rPr kumimoji="0" lang="en-US" sz="2000" b="0" i="0" u="none" strike="noStrike" cap="none" normalizeH="0" baseline="0" dirty="0" err="1">
                          <a:ln>
                            <a:noFill/>
                          </a:ln>
                          <a:solidFill>
                            <a:srgbClr val="333333"/>
                          </a:solidFill>
                          <a:effectLst/>
                          <a:latin typeface="Calibri Light"/>
                          <a:cs typeface="Times New Roman" pitchFamily="18" charset="0"/>
                        </a:rPr>
                        <a:t>mások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körülmények</a:t>
                      </a:r>
                      <a:r>
                        <a:rPr kumimoji="0" lang="en-US" sz="2000" b="0" i="0" u="none" strike="noStrike" cap="none" normalizeH="0" baseline="0" dirty="0">
                          <a:ln>
                            <a:noFill/>
                          </a:ln>
                          <a:solidFill>
                            <a:srgbClr val="333333"/>
                          </a:solidFill>
                          <a:effectLst/>
                          <a:latin typeface="Calibri Light"/>
                          <a:cs typeface="Times New Roman" pitchFamily="18" charset="0"/>
                        </a:rPr>
                        <a:t> &amp;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keveréke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“Éppen </a:t>
                      </a:r>
                      <a:r>
                        <a:rPr kumimoji="0" lang="hu-HU" sz="2000" b="0" i="0" u="none" strike="noStrike" cap="none" normalizeH="0" baseline="0" dirty="0">
                          <a:ln>
                            <a:noFill/>
                          </a:ln>
                          <a:solidFill>
                            <a:srgbClr val="333333"/>
                          </a:solidFill>
                          <a:effectLst/>
                          <a:latin typeface="Calibri Light"/>
                          <a:cs typeface="Times New Roman" pitchFamily="18" charset="0"/>
                        </a:rPr>
                        <a:t>rossz formában vagyok, ez majd változni </a:t>
                      </a:r>
                      <a:r>
                        <a:rPr kumimoji="0" lang="hu-HU" sz="2000" b="0" i="0" u="none" strike="noStrike" cap="none" normalizeH="0" baseline="0">
                          <a:ln>
                            <a:noFill/>
                          </a:ln>
                          <a:solidFill>
                            <a:srgbClr val="333333"/>
                          </a:solidFill>
                          <a:effectLst/>
                          <a:latin typeface="Calibri Light"/>
                          <a:cs typeface="Times New Roman" pitchFamily="18" charset="0"/>
                        </a:rPr>
                        <a:t>fog!”</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“Ez </a:t>
                      </a:r>
                      <a:r>
                        <a:rPr kumimoji="0" lang="hu-HU" sz="2000" b="0" i="0" u="none" strike="noStrike" cap="none" normalizeH="0" baseline="0" dirty="0">
                          <a:ln>
                            <a:noFill/>
                          </a:ln>
                          <a:solidFill>
                            <a:srgbClr val="333333"/>
                          </a:solidFill>
                          <a:effectLst/>
                          <a:latin typeface="Calibri Light"/>
                          <a:cs typeface="Times New Roman" pitchFamily="18" charset="0"/>
                        </a:rPr>
                        <a:t>természetesen bosszantó, cserébe azonban az ellenfél több gólszerzési lehetőségét is </a:t>
                      </a:r>
                      <a:r>
                        <a:rPr kumimoji="0" lang="hu-HU" sz="2000" b="0" i="0" u="none" strike="noStrike" cap="none" normalizeH="0" baseline="0">
                          <a:ln>
                            <a:noFill/>
                          </a:ln>
                          <a:solidFill>
                            <a:srgbClr val="333333"/>
                          </a:solidFill>
                          <a:effectLst/>
                          <a:latin typeface="Calibri Light"/>
                          <a:cs typeface="Times New Roman" pitchFamily="18" charset="0"/>
                        </a:rPr>
                        <a:t>meghiúsítottam...”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Ha jobban odafigyelt volna, az ellenfél nem egyenlített volna ki! </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2070"/>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170933264"/>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Oktulajdonítás: én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(pl</a:t>
                      </a:r>
                      <a:r>
                        <a:rPr kumimoji="0" lang="hu-HU" sz="2000" b="0" i="0" u="none" strike="noStrike" cap="none" normalizeH="0" baseline="0">
                          <a:ln>
                            <a:noFill/>
                          </a:ln>
                          <a:solidFill>
                            <a:srgbClr val="333333"/>
                          </a:solidFill>
                          <a:effectLst/>
                          <a:latin typeface="Calibri Light"/>
                          <a:cs typeface="Times New Roman" pitchFamily="18" charset="0"/>
                        </a:rPr>
                        <a:t>. “Ahogyan </a:t>
                      </a:r>
                      <a:r>
                        <a:rPr kumimoji="0" lang="hu-HU" sz="2000" b="0" i="0" u="none" strike="noStrike" cap="none" normalizeH="0" baseline="0" dirty="0">
                          <a:ln>
                            <a:noFill/>
                          </a:ln>
                          <a:solidFill>
                            <a:srgbClr val="333333"/>
                          </a:solidFill>
                          <a:effectLst/>
                          <a:latin typeface="Calibri Light"/>
                          <a:cs typeface="Times New Roman" pitchFamily="18" charset="0"/>
                        </a:rPr>
                        <a:t>a beszédében már megemlítette, valószínűleg egy páratlan tehetség </a:t>
                      </a:r>
                      <a:r>
                        <a:rPr kumimoji="0" lang="hu-HU" sz="2000" b="0" i="0" u="none" strike="noStrike" cap="none" normalizeH="0" baseline="0">
                          <a:ln>
                            <a:noFill/>
                          </a:ln>
                          <a:solidFill>
                            <a:srgbClr val="333333"/>
                          </a:solidFill>
                          <a:effectLst/>
                          <a:latin typeface="Calibri Light"/>
                          <a:cs typeface="Times New Roman" pitchFamily="18" charset="0"/>
                        </a:rPr>
                        <a:t>vagyok...”)</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a:ln>
                            <a:noFill/>
                          </a:ln>
                          <a:solidFill>
                            <a:srgbClr val="333333"/>
                          </a:solidFill>
                          <a:effectLst/>
                          <a:latin typeface="Calibri Light"/>
                          <a:cs typeface="Times New Roman" pitchFamily="18" charset="0"/>
                        </a:rPr>
                        <a:t>Hátrány:</a:t>
                      </a:r>
                      <a:r>
                        <a:rPr kumimoji="0" lang="hu-HU" sz="2000" b="0" i="0" u="none" strike="noStrike" cap="none" normalizeH="0" baseline="0">
                          <a:ln>
                            <a:noFill/>
                          </a:ln>
                          <a:solidFill>
                            <a:srgbClr val="333333"/>
                          </a:solidFill>
                          <a:effectLst/>
                          <a:latin typeface="Calibri Light"/>
                          <a:cs typeface="Times New Roman" pitchFamily="18" charset="0"/>
                        </a:rPr>
                        <a:t> </a:t>
                      </a:r>
                      <a:r>
                        <a:rPr kumimoji="0" lang="hu-HU" sz="2000" b="0" i="0" u="none" strike="noStrike" cap="none" normalizeH="0" baseline="0">
                          <a:ln>
                            <a:noFill/>
                          </a:ln>
                          <a:solidFill>
                            <a:srgbClr val="004992"/>
                          </a:solidFill>
                          <a:effectLst/>
                          <a:latin typeface="Calibri Light"/>
                          <a:cs typeface="Times New Roman" pitchFamily="18" charset="0"/>
                        </a:rPr>
                        <a:t>???</a:t>
                      </a:r>
                      <a:r>
                        <a:rPr kumimoji="0" lang="hu-HU" sz="2000" b="0" i="0" u="none" strike="noStrike" cap="none" normalizeH="0" baseline="0">
                          <a:ln>
                            <a:noFill/>
                          </a:ln>
                          <a:solidFill>
                            <a:srgbClr val="FFFFFF"/>
                          </a:solidFill>
                          <a:effectLst/>
                          <a:latin typeface="Calibri Light"/>
                          <a:cs typeface="Times New Roman" pitchFamily="18" charset="0"/>
                        </a:rPr>
                        <a:t> </a:t>
                      </a:r>
                      <a:r>
                        <a:rPr kumimoji="0" lang="hu-HU" sz="2000" b="0" i="0" u="none" strike="noStrike" cap="none" normalizeH="0" baseline="0" dirty="0">
                          <a:ln>
                            <a:noFill/>
                          </a:ln>
                          <a:solidFill>
                            <a:srgbClr val="FFFFFF"/>
                          </a:solidFill>
                          <a:effectLst/>
                          <a:latin typeface="Calibri Light"/>
                          <a:cs typeface="Times New Roman" pitchFamily="18" charset="0"/>
                        </a:rPr>
                        <a:t>arrogánsnak tűnünk mások szemében (Köznyelv</a:t>
                      </a:r>
                      <a:r>
                        <a:rPr kumimoji="0" lang="hu-HU" sz="2000" b="0" i="0" u="none" strike="noStrike" cap="none" normalizeH="0" baseline="0">
                          <a:ln>
                            <a:noFill/>
                          </a:ln>
                          <a:solidFill>
                            <a:srgbClr val="FFFFFF"/>
                          </a:solidFill>
                          <a:effectLst/>
                          <a:latin typeface="Calibri Light"/>
                          <a:cs typeface="Times New Roman" pitchFamily="18" charset="0"/>
                        </a:rPr>
                        <a:t>: “Az </a:t>
                      </a:r>
                      <a:r>
                        <a:rPr kumimoji="0" lang="hu-HU" sz="2000" b="0" i="0" u="none" strike="noStrike" cap="none" normalizeH="0" baseline="0" dirty="0">
                          <a:ln>
                            <a:noFill/>
                          </a:ln>
                          <a:solidFill>
                            <a:srgbClr val="FFFFFF"/>
                          </a:solidFill>
                          <a:effectLst/>
                          <a:latin typeface="Calibri Light"/>
                          <a:cs typeface="Times New Roman" pitchFamily="18" charset="0"/>
                        </a:rPr>
                        <a:t>öndícséret </a:t>
                      </a:r>
                      <a:r>
                        <a:rPr kumimoji="0" lang="hu-HU" sz="2000" b="0" i="0" u="none" strike="noStrike" cap="none" normalizeH="0" baseline="0">
                          <a:ln>
                            <a:noFill/>
                          </a:ln>
                          <a:solidFill>
                            <a:srgbClr val="FFFFFF"/>
                          </a:solidFill>
                          <a:effectLst/>
                          <a:latin typeface="Calibri Light"/>
                          <a:cs typeface="Times New Roman" pitchFamily="18" charset="0"/>
                        </a:rPr>
                        <a:t>büdös!”)</a:t>
                      </a:r>
                      <a:endParaRPr kumimoji="0" lang="hu-HU"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a:ln>
                            <a:noFill/>
                          </a:ln>
                          <a:solidFill>
                            <a:srgbClr val="333333"/>
                          </a:solidFill>
                          <a:effectLst/>
                          <a:latin typeface="Calibri Light"/>
                          <a:cs typeface="Times New Roman" pitchFamily="18" charset="0"/>
                        </a:rPr>
                        <a:t>Előny:</a:t>
                      </a:r>
                      <a:r>
                        <a:rPr kumimoji="0" lang="hu-HU" sz="2000" b="0" i="0" u="none" strike="noStrike" cap="none" normalizeH="0" baseline="0">
                          <a:ln>
                            <a:noFill/>
                          </a:ln>
                          <a:solidFill>
                            <a:srgbClr val="333333"/>
                          </a:solidFill>
                          <a:effectLst/>
                          <a:latin typeface="Calibri Light"/>
                          <a:cs typeface="Times New Roman" pitchFamily="18" charset="0"/>
                        </a:rPr>
                        <a:t> </a:t>
                      </a:r>
                      <a:r>
                        <a:rPr kumimoji="0" lang="hu-HU" sz="2000" b="0" i="0" u="none" strike="noStrike" cap="none" normalizeH="0" baseline="0">
                          <a:ln>
                            <a:noFill/>
                          </a:ln>
                          <a:solidFill>
                            <a:srgbClr val="004992"/>
                          </a:solidFill>
                          <a:effectLst/>
                          <a:latin typeface="Calibri Light"/>
                          <a:cs typeface="Times New Roman" pitchFamily="18" charset="0"/>
                        </a:rPr>
                        <a:t>???</a:t>
                      </a:r>
                      <a:r>
                        <a:rPr kumimoji="0" lang="hu-HU" sz="2000" b="0" i="0" u="none" strike="noStrike" cap="none" normalizeH="0" baseline="0">
                          <a:ln>
                            <a:noFill/>
                          </a:ln>
                          <a:solidFill>
                            <a:srgbClr val="FFFFFF"/>
                          </a:solidFill>
                          <a:effectLst/>
                          <a:latin typeface="Calibri Light"/>
                          <a:cs typeface="Times New Roman" pitchFamily="18" charset="0"/>
                        </a:rPr>
                        <a:t> </a:t>
                      </a:r>
                      <a:r>
                        <a:rPr kumimoji="0" lang="hu-HU" sz="2000" b="0" i="0" u="none" strike="noStrike" cap="none" normalizeH="0" baseline="0" dirty="0">
                          <a:ln>
                            <a:noFill/>
                          </a:ln>
                          <a:solidFill>
                            <a:srgbClr val="FFFFFF"/>
                          </a:solidFill>
                          <a:effectLst/>
                          <a:latin typeface="Calibri Light"/>
                          <a:cs typeface="Times New Roman" pitchFamily="18" charset="0"/>
                        </a:rPr>
                        <a:t>az önértékelés növekszik</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“Mindent </a:t>
                      </a:r>
                      <a:r>
                        <a:rPr kumimoji="0" lang="en-US" sz="2000" b="0" i="0" u="none" strike="noStrike" cap="none" normalizeH="0" baseline="0" dirty="0">
                          <a:ln>
                            <a:noFill/>
                          </a:ln>
                          <a:solidFill>
                            <a:srgbClr val="333333"/>
                          </a:solidFill>
                          <a:effectLst/>
                          <a:latin typeface="Calibri Light"/>
                          <a:cs typeface="Times New Roman" pitchFamily="18" charset="0"/>
                        </a:rPr>
                        <a:t>a </a:t>
                      </a:r>
                      <a:r>
                        <a:rPr kumimoji="0" lang="en-US" sz="2000" b="0" i="0" u="none" strike="noStrike" cap="none" normalizeH="0" baseline="0" dirty="0" err="1">
                          <a:ln>
                            <a:noFill/>
                          </a:ln>
                          <a:solidFill>
                            <a:srgbClr val="333333"/>
                          </a:solidFill>
                          <a:effectLst/>
                          <a:latin typeface="Calibri Light"/>
                          <a:cs typeface="Times New Roman" pitchFamily="18" charset="0"/>
                        </a:rPr>
                        <a:t>szüleimnek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tanáraimnak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köszönhetek</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Hártány: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az önértékelés nem erősödik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szerénynek és szociálisnak tűnünk mások szemében</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Gratulálok a díjhoz! Hogyan volt minderre képes? </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2070"/>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058928865"/>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Oktulajdonítás: én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(pl</a:t>
                      </a:r>
                      <a:r>
                        <a:rPr kumimoji="0" lang="hu-HU" sz="2000" b="0" i="0" u="none" strike="noStrike" cap="none" normalizeH="0" baseline="0">
                          <a:ln>
                            <a:noFill/>
                          </a:ln>
                          <a:solidFill>
                            <a:srgbClr val="333333"/>
                          </a:solidFill>
                          <a:effectLst/>
                          <a:latin typeface="Calibri Light"/>
                          <a:cs typeface="Times New Roman" pitchFamily="18" charset="0"/>
                        </a:rPr>
                        <a:t>. “Ahogyan </a:t>
                      </a:r>
                      <a:r>
                        <a:rPr kumimoji="0" lang="hu-HU" sz="2000" b="0" i="0" u="none" strike="noStrike" cap="none" normalizeH="0" baseline="0" dirty="0">
                          <a:ln>
                            <a:noFill/>
                          </a:ln>
                          <a:solidFill>
                            <a:srgbClr val="333333"/>
                          </a:solidFill>
                          <a:effectLst/>
                          <a:latin typeface="Calibri Light"/>
                          <a:cs typeface="Times New Roman" pitchFamily="18" charset="0"/>
                        </a:rPr>
                        <a:t>a beszédében már megemlítette, valószínűleg egy páratlan tehetség </a:t>
                      </a:r>
                      <a:r>
                        <a:rPr kumimoji="0" lang="hu-HU" sz="2000" b="0" i="0" u="none" strike="noStrike" cap="none" normalizeH="0" baseline="0">
                          <a:ln>
                            <a:noFill/>
                          </a:ln>
                          <a:solidFill>
                            <a:srgbClr val="333333"/>
                          </a:solidFill>
                          <a:effectLst/>
                          <a:latin typeface="Calibri Light"/>
                          <a:cs typeface="Times New Roman" pitchFamily="18" charset="0"/>
                        </a:rPr>
                        <a:t>vagyok...”)</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arrogánsnak tűnünk mások szemében (Köznyelv</a:t>
                      </a:r>
                      <a:r>
                        <a:rPr kumimoji="0" lang="hu-HU" sz="2000" b="0" i="0" u="none" strike="noStrike" cap="none" normalizeH="0" baseline="0">
                          <a:ln>
                            <a:noFill/>
                          </a:ln>
                          <a:solidFill>
                            <a:srgbClr val="333333"/>
                          </a:solidFill>
                          <a:effectLst/>
                          <a:latin typeface="Calibri Light"/>
                          <a:cs typeface="Times New Roman" pitchFamily="18" charset="0"/>
                        </a:rPr>
                        <a:t>: “Az </a:t>
                      </a:r>
                      <a:r>
                        <a:rPr kumimoji="0" lang="hu-HU" sz="2000" b="0" i="0" u="none" strike="noStrike" cap="none" normalizeH="0" baseline="0" dirty="0">
                          <a:ln>
                            <a:noFill/>
                          </a:ln>
                          <a:solidFill>
                            <a:srgbClr val="333333"/>
                          </a:solidFill>
                          <a:effectLst/>
                          <a:latin typeface="Calibri Light"/>
                          <a:cs typeface="Times New Roman" pitchFamily="18" charset="0"/>
                        </a:rPr>
                        <a:t>öndícséret </a:t>
                      </a:r>
                      <a:r>
                        <a:rPr kumimoji="0" lang="hu-HU" sz="2000" b="0" i="0" u="none" strike="noStrike" cap="none" normalizeH="0" baseline="0">
                          <a:ln>
                            <a:noFill/>
                          </a:ln>
                          <a:solidFill>
                            <a:srgbClr val="333333"/>
                          </a:solidFill>
                          <a:effectLst/>
                          <a:latin typeface="Calibri Light"/>
                          <a:cs typeface="Times New Roman" pitchFamily="18" charset="0"/>
                        </a:rPr>
                        <a:t>büdös!”)</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az önértékelés növekszik</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“Mindent </a:t>
                      </a:r>
                      <a:r>
                        <a:rPr kumimoji="0" lang="en-US" sz="2000" b="0" i="0" u="none" strike="noStrike" cap="none" normalizeH="0" baseline="0" dirty="0">
                          <a:ln>
                            <a:noFill/>
                          </a:ln>
                          <a:solidFill>
                            <a:srgbClr val="333333"/>
                          </a:solidFill>
                          <a:effectLst/>
                          <a:latin typeface="Calibri Light"/>
                          <a:cs typeface="Times New Roman" pitchFamily="18" charset="0"/>
                        </a:rPr>
                        <a:t>a </a:t>
                      </a:r>
                      <a:r>
                        <a:rPr kumimoji="0" lang="en-US" sz="2000" b="0" i="0" u="none" strike="noStrike" cap="none" normalizeH="0" baseline="0" dirty="0" err="1">
                          <a:ln>
                            <a:noFill/>
                          </a:ln>
                          <a:solidFill>
                            <a:srgbClr val="333333"/>
                          </a:solidFill>
                          <a:effectLst/>
                          <a:latin typeface="Calibri Light"/>
                          <a:cs typeface="Times New Roman" pitchFamily="18" charset="0"/>
                        </a:rPr>
                        <a:t>szüleimnek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tanáraimnak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köszönhetek</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Hártány: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az önértékelés nem erősödik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a:t>
                      </a:r>
                      <a:r>
                        <a:rPr kumimoji="0" lang="hu-HU" sz="2000" b="0" i="0" u="none" strike="noStrike" cap="none" normalizeH="0" baseline="0" dirty="0">
                          <a:ln>
                            <a:noFill/>
                          </a:ln>
                          <a:solidFill>
                            <a:srgbClr val="004992"/>
                          </a:solidFill>
                          <a:effectLst/>
                          <a:latin typeface="Calibri Light"/>
                          <a:cs typeface="Times New Roman" pitchFamily="18" charset="0"/>
                        </a:rPr>
                        <a:t>???</a:t>
                      </a:r>
                      <a:r>
                        <a:rPr kumimoji="0" lang="hu-HU" sz="2000" b="0" i="0" u="none" strike="noStrike" cap="none" normalizeH="0" baseline="0" dirty="0">
                          <a:ln>
                            <a:noFill/>
                          </a:ln>
                          <a:solidFill>
                            <a:srgbClr val="E3EFF8"/>
                          </a:solidFill>
                          <a:effectLst/>
                          <a:latin typeface="Calibri Light"/>
                          <a:cs typeface="Times New Roman" pitchFamily="18" charset="0"/>
                        </a:rPr>
                        <a:t> szerénynek és szociálisnak tűnünk mások szemében</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Gratulálok a díjhoz! Hogyan volt minderre képes? </a:t>
            </a:r>
            <a:endParaRPr lang="en-CA" altLang="de-DE" sz="1400" dirty="0">
              <a:latin typeface="Calibri Light"/>
            </a:endParaRPr>
          </a:p>
        </p:txBody>
      </p:sp>
    </p:spTree>
    <p:extLst>
      <p:ext uri="{BB962C8B-B14F-4D97-AF65-F5344CB8AC3E}">
        <p14:creationId xmlns:p14="http://schemas.microsoft.com/office/powerpoint/2010/main" val="2647498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2070"/>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84088514"/>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Oktulajdonítás: én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(pl</a:t>
                      </a:r>
                      <a:r>
                        <a:rPr kumimoji="0" lang="hu-HU" sz="2000" b="0" i="0" u="none" strike="noStrike" cap="none" normalizeH="0" baseline="0">
                          <a:ln>
                            <a:noFill/>
                          </a:ln>
                          <a:solidFill>
                            <a:srgbClr val="333333"/>
                          </a:solidFill>
                          <a:effectLst/>
                          <a:latin typeface="Calibri Light"/>
                          <a:cs typeface="Times New Roman" pitchFamily="18" charset="0"/>
                        </a:rPr>
                        <a:t>. “Ahogyan </a:t>
                      </a:r>
                      <a:r>
                        <a:rPr kumimoji="0" lang="hu-HU" sz="2000" b="0" i="0" u="none" strike="noStrike" cap="none" normalizeH="0" baseline="0" dirty="0">
                          <a:ln>
                            <a:noFill/>
                          </a:ln>
                          <a:solidFill>
                            <a:srgbClr val="333333"/>
                          </a:solidFill>
                          <a:effectLst/>
                          <a:latin typeface="Calibri Light"/>
                          <a:cs typeface="Times New Roman" pitchFamily="18" charset="0"/>
                        </a:rPr>
                        <a:t>a beszédében már megemlítette, valószínűleg egy páratlan tehetség </a:t>
                      </a:r>
                      <a:r>
                        <a:rPr kumimoji="0" lang="hu-HU" sz="2000" b="0" i="0" u="none" strike="noStrike" cap="none" normalizeH="0" baseline="0">
                          <a:ln>
                            <a:noFill/>
                          </a:ln>
                          <a:solidFill>
                            <a:srgbClr val="333333"/>
                          </a:solidFill>
                          <a:effectLst/>
                          <a:latin typeface="Calibri Light"/>
                          <a:cs typeface="Times New Roman" pitchFamily="18" charset="0"/>
                        </a:rPr>
                        <a:t>vagyok...”)</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dirty="0">
                          <a:ln>
                            <a:noFill/>
                          </a:ln>
                          <a:solidFill>
                            <a:srgbClr val="333333"/>
                          </a:solidFill>
                          <a:effectLst/>
                          <a:latin typeface="Calibri Light"/>
                          <a:cs typeface="Times New Roman" pitchFamily="18" charset="0"/>
                        </a:rPr>
                        <a:t>Hátrány:</a:t>
                      </a:r>
                      <a:r>
                        <a:rPr kumimoji="0" lang="hu-HU" sz="2000" b="0" i="0" u="none" strike="noStrike" cap="none" normalizeH="0" baseline="0" dirty="0">
                          <a:ln>
                            <a:noFill/>
                          </a:ln>
                          <a:solidFill>
                            <a:srgbClr val="333333"/>
                          </a:solidFill>
                          <a:effectLst/>
                          <a:latin typeface="Calibri Light"/>
                          <a:cs typeface="Times New Roman" pitchFamily="18" charset="0"/>
                        </a:rPr>
                        <a:t> arrogánsnak tűnünk mások szemében (Köznyelv</a:t>
                      </a:r>
                      <a:r>
                        <a:rPr kumimoji="0" lang="hu-HU" sz="2000" b="0" i="0" u="none" strike="noStrike" cap="none" normalizeH="0" baseline="0">
                          <a:ln>
                            <a:noFill/>
                          </a:ln>
                          <a:solidFill>
                            <a:srgbClr val="333333"/>
                          </a:solidFill>
                          <a:effectLst/>
                          <a:latin typeface="Calibri Light"/>
                          <a:cs typeface="Times New Roman" pitchFamily="18" charset="0"/>
                        </a:rPr>
                        <a:t>: “Az </a:t>
                      </a:r>
                      <a:r>
                        <a:rPr kumimoji="0" lang="hu-HU" sz="2000" b="0" i="0" u="none" strike="noStrike" cap="none" normalizeH="0" baseline="0" dirty="0">
                          <a:ln>
                            <a:noFill/>
                          </a:ln>
                          <a:solidFill>
                            <a:srgbClr val="333333"/>
                          </a:solidFill>
                          <a:effectLst/>
                          <a:latin typeface="Calibri Light"/>
                          <a:cs typeface="Times New Roman" pitchFamily="18" charset="0"/>
                        </a:rPr>
                        <a:t>öndícséret </a:t>
                      </a:r>
                      <a:r>
                        <a:rPr kumimoji="0" lang="hu-HU" sz="2000" b="0" i="0" u="none" strike="noStrike" cap="none" normalizeH="0" baseline="0">
                          <a:ln>
                            <a:noFill/>
                          </a:ln>
                          <a:solidFill>
                            <a:srgbClr val="333333"/>
                          </a:solidFill>
                          <a:effectLst/>
                          <a:latin typeface="Calibri Light"/>
                          <a:cs typeface="Times New Roman" pitchFamily="18" charset="0"/>
                        </a:rPr>
                        <a:t>büdös!”)</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az önértékelés növekszik</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Oktulajdonítás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mások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körülmények</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(pl</a:t>
                      </a:r>
                      <a:r>
                        <a:rPr kumimoji="0" lang="en-US" sz="2000" b="0" i="0" u="none" strike="noStrike" cap="none" normalizeH="0" baseline="0">
                          <a:ln>
                            <a:noFill/>
                          </a:ln>
                          <a:solidFill>
                            <a:srgbClr val="333333"/>
                          </a:solidFill>
                          <a:effectLst/>
                          <a:latin typeface="Calibri Light"/>
                          <a:cs typeface="Times New Roman" pitchFamily="18" charset="0"/>
                        </a:rPr>
                        <a:t>. “Mindent </a:t>
                      </a:r>
                      <a:r>
                        <a:rPr kumimoji="0" lang="en-US" sz="2000" b="0" i="0" u="none" strike="noStrike" cap="none" normalizeH="0" baseline="0" dirty="0">
                          <a:ln>
                            <a:noFill/>
                          </a:ln>
                          <a:solidFill>
                            <a:srgbClr val="333333"/>
                          </a:solidFill>
                          <a:effectLst/>
                          <a:latin typeface="Calibri Light"/>
                          <a:cs typeface="Times New Roman" pitchFamily="18" charset="0"/>
                        </a:rPr>
                        <a:t>a </a:t>
                      </a:r>
                      <a:r>
                        <a:rPr kumimoji="0" lang="en-US" sz="2000" b="0" i="0" u="none" strike="noStrike" cap="none" normalizeH="0" baseline="0" dirty="0" err="1">
                          <a:ln>
                            <a:noFill/>
                          </a:ln>
                          <a:solidFill>
                            <a:srgbClr val="333333"/>
                          </a:solidFill>
                          <a:effectLst/>
                          <a:latin typeface="Calibri Light"/>
                          <a:cs typeface="Times New Roman" pitchFamily="18" charset="0"/>
                        </a:rPr>
                        <a:t>szüleimnek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tanáraimnak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köszönhetek</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Hártány:</a:t>
                      </a:r>
                      <a:r>
                        <a:rPr kumimoji="0" lang="hu-HU" sz="2000" b="0" i="0" u="none" strike="noStrike" cap="none" normalizeH="0" baseline="0" dirty="0">
                          <a:ln>
                            <a:noFill/>
                          </a:ln>
                          <a:solidFill>
                            <a:srgbClr val="333333"/>
                          </a:solidFill>
                          <a:effectLst/>
                          <a:latin typeface="Calibri Light"/>
                          <a:cs typeface="Times New Roman" pitchFamily="18" charset="0"/>
                        </a:rPr>
                        <a:t> az önértékelés nem erősödik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1" i="0" u="none" strike="noStrike" cap="none" normalizeH="0" baseline="0" dirty="0">
                          <a:ln>
                            <a:noFill/>
                          </a:ln>
                          <a:solidFill>
                            <a:srgbClr val="333333"/>
                          </a:solidFill>
                          <a:effectLst/>
                          <a:latin typeface="Calibri Light"/>
                          <a:cs typeface="Times New Roman" pitchFamily="18" charset="0"/>
                        </a:rPr>
                        <a:t>Előny:</a:t>
                      </a:r>
                      <a:r>
                        <a:rPr kumimoji="0" lang="hu-HU" sz="2000" b="0" i="0" u="none" strike="noStrike" cap="none" normalizeH="0" baseline="0" dirty="0">
                          <a:ln>
                            <a:noFill/>
                          </a:ln>
                          <a:solidFill>
                            <a:srgbClr val="333333"/>
                          </a:solidFill>
                          <a:effectLst/>
                          <a:latin typeface="Calibri Light"/>
                          <a:cs typeface="Times New Roman" pitchFamily="18" charset="0"/>
                        </a:rPr>
                        <a:t> szerénynek és szociálisnak tűnünk mások szemében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Gratulálok a díjhoz! Hogyan volt minderre képes? </a:t>
            </a:r>
            <a:endParaRPr lang="en-CA" altLang="de-DE" sz="1400" dirty="0">
              <a:latin typeface="Calibri Light"/>
            </a:endParaRPr>
          </a:p>
        </p:txBody>
      </p:sp>
    </p:spTree>
    <p:extLst>
      <p:ext uri="{BB962C8B-B14F-4D97-AF65-F5344CB8AC3E}">
        <p14:creationId xmlns:p14="http://schemas.microsoft.com/office/powerpoint/2010/main" val="4217186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5" name="Rectangle 2070"/>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931774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Kiegyensúlyozottabb válaszok (pl. mások, körülmények &amp; én keveréke):</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Gratulálok a díjhoz! Hogyan volt minderre képes? </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Rectangle 2070"/>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137112466"/>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Kiegyensúlyozottabb válaszok (pl. mások, körülmények &amp; én keveréke):</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“Büszke </a:t>
                      </a:r>
                      <a:r>
                        <a:rPr kumimoji="0" lang="hu-HU" sz="2000" b="0" i="0" u="none" strike="noStrike" cap="none" normalizeH="0" baseline="0" dirty="0">
                          <a:ln>
                            <a:noFill/>
                          </a:ln>
                          <a:solidFill>
                            <a:srgbClr val="333333"/>
                          </a:solidFill>
                          <a:effectLst/>
                          <a:latin typeface="Calibri Light"/>
                          <a:cs typeface="Times New Roman" pitchFamily="18" charset="0"/>
                        </a:rPr>
                        <a:t>vagyok a teljesítményemre, de szívből köszönöm a csapatnak és a szüleimnek </a:t>
                      </a:r>
                      <a:r>
                        <a:rPr kumimoji="0" lang="hu-HU" sz="2000" b="0" i="0" u="none" strike="noStrike" cap="none" normalizeH="0" baseline="0">
                          <a:ln>
                            <a:noFill/>
                          </a:ln>
                          <a:solidFill>
                            <a:srgbClr val="333333"/>
                          </a:solidFill>
                          <a:effectLst/>
                          <a:latin typeface="Calibri Light"/>
                          <a:cs typeface="Times New Roman" pitchFamily="18" charset="0"/>
                        </a:rPr>
                        <a:t>is!”</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“Thomas </a:t>
                      </a:r>
                      <a:r>
                        <a:rPr kumimoji="0" lang="hu-HU" sz="2000" b="0" i="0" u="none" strike="noStrike" cap="none" normalizeH="0" baseline="0" dirty="0">
                          <a:ln>
                            <a:noFill/>
                          </a:ln>
                          <a:solidFill>
                            <a:srgbClr val="333333"/>
                          </a:solidFill>
                          <a:effectLst/>
                          <a:latin typeface="Calibri Light"/>
                          <a:cs typeface="Times New Roman" pitchFamily="18" charset="0"/>
                        </a:rPr>
                        <a:t>Edison azt mondta egyszer: a zsenialitás 99%-ban izzadtság, 1%-ban inspiráció. Hiszek a rátermettek </a:t>
                      </a:r>
                      <a:r>
                        <a:rPr kumimoji="0" lang="hu-HU" sz="2000" b="0" i="0" u="none" strike="noStrike" cap="none" normalizeH="0" baseline="0">
                          <a:ln>
                            <a:noFill/>
                          </a:ln>
                          <a:solidFill>
                            <a:srgbClr val="333333"/>
                          </a:solidFill>
                          <a:effectLst/>
                          <a:latin typeface="Calibri Light"/>
                          <a:cs typeface="Times New Roman" pitchFamily="18" charset="0"/>
                        </a:rPr>
                        <a:t>szerencséjében.”</a:t>
                      </a:r>
                      <a:r>
                        <a:rPr kumimoji="0" lang="hu-HU" sz="2000" b="0" i="0" u="none" strike="noStrike" cap="none" normalizeH="0" baseline="0" dirty="0">
                          <a:ln>
                            <a:noFill/>
                          </a:ln>
                          <a:solidFill>
                            <a:srgbClr val="333333"/>
                          </a:solidFill>
                          <a:effectLst/>
                          <a:latin typeface="Calibri Light"/>
                          <a:cs typeface="Times New Roman" pitchFamily="18" charset="0"/>
                        </a:rPr>
                        <a:t>	</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Gratulálok a díjhoz! Hogyan volt minderre képes? </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akar mindez jelenteni?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sok</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b="1" dirty="0">
                <a:solidFill>
                  <a:srgbClr val="333333"/>
                </a:solidFill>
              </a:rPr>
              <a:t>depressziós </a:t>
            </a:r>
            <a:r>
              <a:rPr lang="hu-HU" altLang="de-DE" sz="2400" dirty="0">
                <a:solidFill>
                  <a:srgbClr val="333333"/>
                </a:solidFill>
              </a:rPr>
              <a:t>ember</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hibákat leginkább önmagában keresi</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sikereket inkább a kedvező körülményeknek/szerencsének tulajdonítják, mint önmaguknak</a:t>
            </a:r>
            <a:endParaRPr lang="de-DE" altLang="de-DE" sz="2400" dirty="0">
              <a:solidFill>
                <a:srgbClr val="333333"/>
              </a:solidFill>
            </a:endParaRPr>
          </a:p>
          <a:p>
            <a:pPr lvl="0" algn="ctr" defTabSz="914400" fontAlgn="base"/>
            <a:r>
              <a:rPr lang="hu-HU" altLang="de-DE" sz="2400" dirty="0">
                <a:solidFill>
                  <a:srgbClr val="004992"/>
                </a:solidFill>
              </a:rPr>
              <a:t>Ez az oktulajdonítási stílus azonban tovább rontja az egyébként is csekély önbizalmat</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akar mindez jelenteni?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sok</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b="1" dirty="0">
                <a:solidFill>
                  <a:srgbClr val="333333"/>
                </a:solidFill>
              </a:rPr>
              <a:t>téveszméktől szenvedő </a:t>
            </a:r>
            <a:r>
              <a:rPr lang="hu-HU" altLang="de-DE" sz="2400" dirty="0">
                <a:solidFill>
                  <a:srgbClr val="333333"/>
                </a:solidFill>
              </a:rPr>
              <a:t>ember</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Saját kudarcuk vagy negatív események okait inkább másokban, mint önmagukban keresik</a:t>
            </a:r>
          </a:p>
          <a:p>
            <a:pPr marL="342900" lvl="0" indent="-342900" defTabSz="914400" fontAlgn="base">
              <a:buClr>
                <a:srgbClr val="333333"/>
              </a:buClr>
              <a:buFont typeface="WingDings"/>
              <a:buChar char=""/>
            </a:pPr>
            <a:r>
              <a:rPr lang="hu-HU" altLang="de-DE" sz="2400" dirty="0">
                <a:solidFill>
                  <a:srgbClr val="333333"/>
                </a:solidFill>
              </a:rPr>
              <a:t>Részben hajlamosak arra, hogy mind a pozitív, mind a negatív eseményeket úgy ítéljék meg, mintha ők azt nem tudnák kontrollálni</a:t>
            </a:r>
            <a:endParaRPr lang="de-DE" altLang="de-DE" sz="2400" dirty="0">
              <a:solidFill>
                <a:srgbClr val="333333"/>
              </a:solidFill>
            </a:endParaRPr>
          </a:p>
          <a:p>
            <a:pPr lvl="0" algn="ctr" defTabSz="914400" fontAlgn="base"/>
            <a:r>
              <a:rPr lang="hu-HU" altLang="de-DE" sz="2400" dirty="0">
                <a:solidFill>
                  <a:srgbClr val="004992"/>
                </a:solidFill>
              </a:rPr>
              <a:t>Különösen az elsőként említett oktulajdonítási stílus vezethet a másokkal való kapcsolat nehézségeihez</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Hogyan járulnak hozzá az egyoldalú oktulajdonítások a téves ítéleteknek pszichózis alatt - Példák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616530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buFontTx/>
              <a:buNone/>
            </a:pPr>
            <a:r>
              <a:rPr lang="hu-HU" altLang="de-DE" sz="2000" dirty="0">
                <a:solidFill>
                  <a:srgbClr val="004992"/>
                </a:solidFill>
                <a:latin typeface="+mn-lt"/>
                <a:cs typeface="+mn-cs"/>
              </a:rPr>
              <a:t>Szeretne esetleg valaki a személyes tapasztalatairól beszámolni</a:t>
            </a:r>
            <a:r>
              <a:rPr lang="de-DE" altLang="de-DE" sz="2000" dirty="0">
                <a:solidFill>
                  <a:srgbClr val="004992"/>
                </a:solidFill>
                <a:latin typeface="+mn-lt"/>
                <a:cs typeface="+mn-cs"/>
              </a:rPr>
              <a:t>?</a:t>
            </a:r>
          </a:p>
        </p:txBody>
      </p:sp>
      <p:graphicFrame>
        <p:nvGraphicFramePr>
          <p:cNvPr id="7" name="Table 6"/>
          <p:cNvGraphicFramePr>
            <a:graphicFrameLocks noGrp="1"/>
          </p:cNvGraphicFramePr>
          <p:nvPr>
            <p:extLst>
              <p:ext uri="{D42A27DB-BD31-4B8C-83A1-F6EECF244321}">
                <p14:modId xmlns:p14="http://schemas.microsoft.com/office/powerpoint/2010/main" val="502810188"/>
              </p:ext>
            </p:extLst>
          </p:nvPr>
        </p:nvGraphicFramePr>
        <p:xfrm>
          <a:off x="408955" y="2391576"/>
          <a:ext cx="11376000" cy="3550902"/>
        </p:xfrm>
        <a:graphic>
          <a:graphicData uri="http://schemas.openxmlformats.org/drawingml/2006/table">
            <a:tbl>
              <a:tblPr firstRow="1" bandRow="1">
                <a:tableStyleId>{21E4AEA4-8DFA-4A89-87EB-49C32662AFE0}</a:tableStyleId>
              </a:tblPr>
              <a:tblGrid>
                <a:gridCol w="2592288">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Esemény</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Pszichózis alatti értékelés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Egyéb magyarázatok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Nevetnek, mialatt beszélek.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Kiállítottak és nevetségessé tettek.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Puszta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véletlen</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valaki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épp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viccet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mesélt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emberek</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saját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fekete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humorukkal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szórakoztatják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magukat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Hízás.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 zsugori orvosok olcsó gyógyszereket írnak fel.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Lehetséges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gyógyszer-mellékhatás</a:t>
                      </a:r>
                      <a:r>
                        <a:rPr kumimoji="0" lang="en-US" sz="2000" b="0" i="0" u="none" strike="noStrike" cap="none" normalizeH="0" baseline="0" dirty="0">
                          <a:ln>
                            <a:noFill/>
                          </a:ln>
                          <a:solidFill>
                            <a:srgbClr val="333333"/>
                          </a:solidFill>
                          <a:effectLst/>
                          <a:latin typeface="Calibri Light"/>
                          <a:cs typeface="Times New Roman" pitchFamily="18" charset="0"/>
                        </a:rPr>
                        <a:t>, de a </a:t>
                      </a:r>
                      <a:r>
                        <a:rPr kumimoji="0" lang="en-US" sz="2000" b="0" i="0" u="none" strike="noStrike" cap="none" normalizeH="0" baseline="0" dirty="0" err="1">
                          <a:ln>
                            <a:noFill/>
                          </a:ln>
                          <a:solidFill>
                            <a:srgbClr val="333333"/>
                          </a:solidFill>
                          <a:effectLst/>
                          <a:latin typeface="Calibri Light"/>
                          <a:cs typeface="Times New Roman" pitchFamily="18" charset="0"/>
                        </a:rPr>
                        <a:t>kevés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mozgás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rossz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táplálkozás</a:t>
                      </a:r>
                      <a:r>
                        <a:rPr kumimoji="0" lang="en-US" sz="2000" b="0" i="0" u="none" strike="noStrike" cap="none" normalizeH="0" baseline="0" dirty="0">
                          <a:ln>
                            <a:noFill/>
                          </a:ln>
                          <a:solidFill>
                            <a:srgbClr val="333333"/>
                          </a:solidFill>
                          <a:effectLst/>
                          <a:latin typeface="Calibri Light"/>
                          <a:cs typeface="Times New Roman" pitchFamily="18" charset="0"/>
                        </a:rPr>
                        <a:t> is </a:t>
                      </a:r>
                      <a:r>
                        <a:rPr kumimoji="0" lang="en-US" sz="2000" b="0" i="0" u="none" strike="noStrike" cap="none" normalizeH="0" baseline="0" dirty="0" err="1">
                          <a:ln>
                            <a:noFill/>
                          </a:ln>
                          <a:solidFill>
                            <a:srgbClr val="333333"/>
                          </a:solidFill>
                          <a:effectLst/>
                          <a:latin typeface="Calibri Light"/>
                          <a:cs typeface="Times New Roman" pitchFamily="18" charset="0"/>
                        </a:rPr>
                        <a:t>szerepet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játszhat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Lapos biciklikerekek.</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Gonosz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módon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kilyukasztották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figyelmeztetés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legközelebb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valami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még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rosszabb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jön</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voltak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felpumpálva</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kerekek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ráhajtottam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egy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szögre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vettem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észre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Oktulajdonítási stílus</a:t>
            </a:r>
            <a:br>
              <a:rPr lang="hu-HU" altLang="de-DE" sz="3600">
                <a:solidFill>
                  <a:srgbClr val="004992"/>
                </a:solidFill>
                <a:latin typeface="+mn-lt"/>
                <a:ea typeface="+mn-ea"/>
                <a:cs typeface="+mn-cs"/>
              </a:rPr>
            </a:br>
            <a:r>
              <a:rPr lang="hu-HU" altLang="de-DE">
                <a:solidFill>
                  <a:srgbClr val="004992"/>
                </a:solidFill>
                <a:latin typeface="+mn-lt"/>
                <a:ea typeface="+mn-ea"/>
                <a:cs typeface="+mn-cs"/>
              </a:rPr>
              <a:t>A tréningegység célja:</a:t>
            </a:r>
            <a:endParaRPr lang="en-US" altLang="de-DE">
              <a:solidFill>
                <a:srgbClr val="004992"/>
              </a:solidFill>
              <a:latin typeface="+mn-lt"/>
              <a:ea typeface="+mn-ea"/>
              <a:cs typeface="+mn-cs"/>
            </a:endParaRPr>
          </a:p>
        </p:txBody>
      </p:sp>
      <p:sp>
        <p:nvSpPr>
          <p:cNvPr id="28675" name="Text Box 4"/>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altLang="de-DE" sz="2400" dirty="0">
                <a:solidFill>
                  <a:srgbClr val="333333"/>
                </a:solidFill>
              </a:rPr>
              <a:t>Az egyes szituációk mögött álló lehetséges okok átgondolása</a:t>
            </a:r>
            <a:endParaRPr lang="de-DE" altLang="de-DE" sz="2400" dirty="0">
              <a:solidFill>
                <a:srgbClr val="333333"/>
              </a:solidFill>
            </a:endParaRPr>
          </a:p>
          <a:p>
            <a:pPr marL="342900" indent="-342900" eaLnBrk="1" hangingPunct="1">
              <a:buClr>
                <a:srgbClr val="333333"/>
              </a:buClr>
              <a:buFont typeface="WingDings"/>
              <a:buChar char=""/>
              <a:defRPr/>
            </a:pPr>
            <a:r>
              <a:rPr lang="de-DE" altLang="de-DE" sz="2400" dirty="0">
                <a:solidFill>
                  <a:srgbClr val="333333"/>
                </a:solidFill>
              </a:rPr>
              <a:t>N</a:t>
            </a:r>
            <a:r>
              <a:rPr lang="hu-HU" altLang="de-DE" sz="2400" dirty="0">
                <a:solidFill>
                  <a:srgbClr val="333333"/>
                </a:solidFill>
              </a:rPr>
              <a:t>e döntsünk elhamarkodottan valamely ítélet mellett</a:t>
            </a:r>
            <a:endParaRPr lang="de-DE" altLang="de-DE" sz="2400" dirty="0">
              <a:solidFill>
                <a:srgbClr val="333333"/>
              </a:solidFill>
            </a:endParaRPr>
          </a:p>
          <a:p>
            <a:pPr marL="342900" indent="-342900" eaLnBrk="1" hangingPunct="1">
              <a:buClr>
                <a:srgbClr val="333333"/>
              </a:buClr>
              <a:buFont typeface="WingDings"/>
              <a:buChar char=""/>
              <a:defRPr/>
            </a:pPr>
            <a:r>
              <a:rPr lang="hu-HU" altLang="de-DE" sz="2400" dirty="0">
                <a:solidFill>
                  <a:srgbClr val="333333"/>
                </a:solidFill>
              </a:rPr>
              <a:t>Annak megvitatása, melyek lehetnek a következményei az egyes oktulajdonítási stílusoknak</a:t>
            </a:r>
            <a:endParaRPr lang="de-DE" altLang="de-DE" sz="2400" dirty="0">
              <a:solidFill>
                <a:srgbClr val="333333"/>
              </a:solidFill>
            </a:endParaRPr>
          </a:p>
          <a:p>
            <a:pPr eaLnBrk="1" hangingPunct="1">
              <a:defRPr/>
            </a:pPr>
            <a:r>
              <a:rPr lang="hu-HU" altLang="de-DE" sz="2400" dirty="0">
                <a:solidFill>
                  <a:srgbClr val="004992"/>
                </a:solidFill>
              </a:rPr>
              <a:t>Azon kell fáradoznunk, hogy a mindennapokban a realitások</a:t>
            </a:r>
            <a:r>
              <a:rPr lang="de-DE" altLang="de-DE" sz="2400" dirty="0">
                <a:solidFill>
                  <a:srgbClr val="004992"/>
                </a:solidFill>
              </a:rPr>
              <a:t> </a:t>
            </a:r>
            <a:r>
              <a:rPr lang="hu-HU" altLang="de-DE" sz="2400" dirty="0">
                <a:solidFill>
                  <a:srgbClr val="004992"/>
                </a:solidFill>
              </a:rPr>
              <a:t>talaján maradjunk</a:t>
            </a:r>
            <a:r>
              <a:rPr lang="de-DE" altLang="de-DE" sz="2400" dirty="0">
                <a:solidFill>
                  <a:srgbClr val="004992"/>
                </a:solidFill>
              </a:rPr>
              <a:t>:</a:t>
            </a:r>
          </a:p>
          <a:p>
            <a:pPr eaLnBrk="1" hangingPunct="1">
              <a:defRPr/>
            </a:pPr>
            <a:r>
              <a:rPr lang="hu-HU" altLang="de-DE" sz="2400" dirty="0">
                <a:solidFill>
                  <a:srgbClr val="004992"/>
                </a:solidFill>
              </a:rPr>
              <a:t>Mások nem mindig hibásak a mi kudarcainkban</a:t>
            </a:r>
            <a:r>
              <a:rPr lang="de-DE" altLang="de-DE" sz="2400" dirty="0">
                <a:solidFill>
                  <a:srgbClr val="004992"/>
                </a:solidFill>
              </a:rPr>
              <a:t> – </a:t>
            </a:r>
            <a:r>
              <a:rPr lang="hu-HU" altLang="de-DE" sz="2400" dirty="0">
                <a:solidFill>
                  <a:srgbClr val="004992"/>
                </a:solidFill>
              </a:rPr>
              <a:t>éppígy nem mindig mi vagyunk az okai annak, ha valami nem működik</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Egy reklamációnál megtérítik Önnek a teljes vételárat.</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vezette arra az eladót, hogy a teljes vételárat megtérítse </a:t>
            </a:r>
            <a:r>
              <a:rPr lang="hu-HU" altLang="de-DE" sz="2400">
                <a:solidFill>
                  <a:srgbClr val="333333"/>
                </a:solidFill>
              </a:rPr>
              <a:t>Önnek</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Mindenki elhallgat, amit belép egy helyiségbe.</a:t>
            </a:r>
            <a:endParaRPr lang="de-DE" altLang="de-DE" sz="3600">
              <a:latin typeface="+mn-lt"/>
              <a:ea typeface="+mn-ea"/>
              <a:cs typeface="+mn-cs"/>
            </a:endParaRPr>
          </a:p>
        </p:txBody>
      </p:sp>
      <p:sp>
        <p:nvSpPr>
          <p:cNvPr id="30723"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hallgathattak </a:t>
            </a:r>
            <a:r>
              <a:rPr lang="hu-HU" altLang="de-DE" sz="2400">
                <a:solidFill>
                  <a:srgbClr val="333333"/>
                </a:solidFill>
              </a:rPr>
              <a:t>el</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Valaki azt mondja Önnek, hogy nem néz ki túl jól.</a:t>
            </a:r>
            <a:endParaRPr lang="de-DE" altLang="de-DE" sz="3600">
              <a:latin typeface="+mn-lt"/>
              <a:ea typeface="+mn-ea"/>
              <a:cs typeface="+mn-cs"/>
            </a:endParaRPr>
          </a:p>
        </p:txBody>
      </p:sp>
      <p:sp>
        <p:nvSpPr>
          <p:cNvPr id="31747"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mondhatta </a:t>
            </a:r>
            <a:r>
              <a:rPr lang="hu-HU" altLang="de-DE" sz="2400">
                <a:solidFill>
                  <a:srgbClr val="333333"/>
                </a:solidFill>
              </a:rPr>
              <a:t>ezt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1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Megbukik egy vizsgán.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a:solidFill>
                  <a:srgbClr val="333333"/>
                </a:solidFill>
              </a:rPr>
              <a:t>Miért bukott meg a vizsgán</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dirty="0">
                <a:latin typeface="+mn-lt"/>
                <a:cs typeface="+mn-cs"/>
              </a:rPr>
              <a:t>Metakognitív Tréning 1 – Oktulajdonítási stílus</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Említsen saját példákat!</a:t>
            </a:r>
          </a:p>
        </p:txBody>
      </p:sp>
      <p:sp>
        <p:nvSpPr>
          <p:cNvPr id="5" name="Content Placeholder 4"/>
          <p:cNvSpPr>
            <a:spLocks noGrp="1"/>
          </p:cNvSpPr>
          <p:nvPr>
            <p:ph idx="1"/>
          </p:nvPr>
        </p:nvSpPr>
        <p:spPr/>
        <p:txBody>
          <a:bodyPr/>
          <a:lstStyle/>
          <a:p>
            <a:pPr lvl="0" defTabSz="914400" fontAlgn="base">
              <a:defRPr/>
            </a:pPr>
            <a:r>
              <a:rPr lang="hu-HU" altLang="de-DE" sz="2400" kern="0">
                <a:solidFill>
                  <a:srgbClr val="333333"/>
                </a:solidFill>
              </a:rPr>
              <a:t>Mi vezethetett az Ön által leírt szituációhoz</a:t>
            </a:r>
            <a:r>
              <a:rPr lang="de-DE" altLang="de-DE" sz="2400" kern="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Egy belső hang azt mondja</a:t>
            </a:r>
            <a:r>
              <a:rPr lang="hu-HU" altLang="de-DE" sz="3600">
                <a:latin typeface="+mn-lt"/>
                <a:ea typeface="+mn-ea"/>
                <a:cs typeface="+mn-cs"/>
              </a:rPr>
              <a:t>: “Ön </a:t>
            </a:r>
            <a:r>
              <a:rPr lang="hu-HU" altLang="de-DE" sz="3600" dirty="0">
                <a:latin typeface="+mn-lt"/>
                <a:ea typeface="+mn-ea"/>
                <a:cs typeface="+mn-cs"/>
              </a:rPr>
              <a:t>nem alkalmas</a:t>
            </a:r>
            <a:br>
              <a:rPr lang="hu-HU" altLang="de-DE" sz="3600" dirty="0">
                <a:latin typeface="+mn-lt"/>
                <a:ea typeface="+mn-ea"/>
                <a:cs typeface="+mn-cs"/>
              </a:rPr>
            </a:br>
            <a:r>
              <a:rPr lang="hu-HU" altLang="de-DE" sz="3600">
                <a:latin typeface="+mn-lt"/>
                <a:ea typeface="+mn-ea"/>
                <a:cs typeface="+mn-cs"/>
              </a:rPr>
              <a:t>semmire!”</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100000"/>
              </a:lnSpc>
              <a:spcBef>
                <a:spcPts val="1200"/>
              </a:spcBef>
            </a:pPr>
            <a:r>
              <a:rPr lang="hu-HU" altLang="de-DE" sz="2400" b="1" dirty="0">
                <a:solidFill>
                  <a:srgbClr val="004992"/>
                </a:solidFill>
              </a:rPr>
              <a:t>Oktulajdonítási lehetőségek</a:t>
            </a:r>
            <a:r>
              <a:rPr lang="de-DE" altLang="de-DE" sz="2400" b="1" dirty="0">
                <a:solidFill>
                  <a:srgbClr val="004992"/>
                </a:solidFill>
              </a:rPr>
              <a:t>…</a:t>
            </a:r>
          </a:p>
          <a:p>
            <a:pPr eaLnBrk="1" hangingPunct="1">
              <a:lnSpc>
                <a:spcPct val="100000"/>
              </a:lnSpc>
              <a:spcBef>
                <a:spcPts val="1200"/>
              </a:spcBef>
            </a:pPr>
            <a:r>
              <a:rPr lang="de-DE" altLang="de-DE" sz="2400" dirty="0">
                <a:solidFill>
                  <a:srgbClr val="333333"/>
                </a:solidFill>
              </a:rPr>
              <a:t>...s</a:t>
            </a:r>
            <a:r>
              <a:rPr lang="hu-HU" altLang="de-DE" sz="2400" dirty="0">
                <a:solidFill>
                  <a:srgbClr val="333333"/>
                </a:solidFill>
              </a:rPr>
              <a:t>aját maga</a:t>
            </a:r>
            <a:endParaRPr lang="de-DE" altLang="de-DE" sz="2400" dirty="0">
              <a:solidFill>
                <a:srgbClr val="333333"/>
              </a:solidFill>
            </a:endParaRPr>
          </a:p>
          <a:p>
            <a:pPr eaLnBrk="1" hangingPunct="1">
              <a:lnSpc>
                <a:spcPct val="100000"/>
              </a:lnSpc>
              <a:spcBef>
                <a:spcPts val="1200"/>
              </a:spcBef>
            </a:pPr>
            <a:r>
              <a:rPr lang="de-DE" altLang="de-DE" sz="2400" dirty="0">
                <a:solidFill>
                  <a:srgbClr val="333333"/>
                </a:solidFill>
              </a:rPr>
              <a:t>...</a:t>
            </a:r>
            <a:r>
              <a:rPr lang="hu-HU" altLang="de-DE" sz="2400" dirty="0">
                <a:solidFill>
                  <a:srgbClr val="333333"/>
                </a:solidFill>
              </a:rPr>
              <a:t>mások</a:t>
            </a:r>
            <a:r>
              <a:rPr lang="de-DE" altLang="de-DE" sz="2400" dirty="0">
                <a:solidFill>
                  <a:srgbClr val="333333"/>
                </a:solidFill>
              </a:rPr>
              <a:t> 	</a:t>
            </a:r>
          </a:p>
          <a:p>
            <a:pPr eaLnBrk="1" hangingPunct="1">
              <a:lnSpc>
                <a:spcPct val="100000"/>
              </a:lnSpc>
              <a:spcBef>
                <a:spcPts val="1200"/>
              </a:spcBef>
            </a:pPr>
            <a:r>
              <a:rPr lang="de-DE" altLang="de-DE" sz="2400" dirty="0">
                <a:solidFill>
                  <a:srgbClr val="333333"/>
                </a:solidFill>
              </a:rPr>
              <a:t>...</a:t>
            </a:r>
            <a:r>
              <a:rPr lang="hu-HU" altLang="de-DE" sz="2400" dirty="0">
                <a:solidFill>
                  <a:srgbClr val="333333"/>
                </a:solidFill>
              </a:rPr>
              <a:t>a körülmények vagy a véletlen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Egy belső hang azt mondja</a:t>
            </a:r>
            <a:r>
              <a:rPr lang="hu-HU" altLang="de-DE" sz="3600">
                <a:latin typeface="+mn-lt"/>
                <a:ea typeface="+mn-ea"/>
                <a:cs typeface="+mn-cs"/>
              </a:rPr>
              <a:t>: “Ön </a:t>
            </a:r>
            <a:r>
              <a:rPr lang="hu-HU" altLang="de-DE" sz="3600" dirty="0">
                <a:latin typeface="+mn-lt"/>
                <a:ea typeface="+mn-ea"/>
                <a:cs typeface="+mn-cs"/>
              </a:rPr>
              <a:t>nem alkalmas</a:t>
            </a:r>
            <a:br>
              <a:rPr lang="hu-HU" altLang="de-DE" sz="3600" dirty="0">
                <a:latin typeface="+mn-lt"/>
                <a:ea typeface="+mn-ea"/>
                <a:cs typeface="+mn-cs"/>
              </a:rPr>
            </a:br>
            <a:r>
              <a:rPr lang="hu-HU" altLang="de-DE" sz="3600">
                <a:latin typeface="+mn-lt"/>
                <a:ea typeface="+mn-ea"/>
                <a:cs typeface="+mn-cs"/>
              </a:rPr>
              <a:t>semmire!”</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r>
              <a:rPr lang="hu-HU" altLang="de-DE" sz="2000" b="1" dirty="0">
                <a:solidFill>
                  <a:srgbClr val="004992"/>
                </a:solidFill>
              </a:rPr>
              <a:t>Oktulajdonítási lehetőségek</a:t>
            </a:r>
            <a:r>
              <a:rPr lang="de-DE" altLang="de-DE" sz="2000" b="1" dirty="0">
                <a:solidFill>
                  <a:srgbClr val="004992"/>
                </a:solidFill>
              </a:rPr>
              <a:t>…</a:t>
            </a:r>
          </a:p>
          <a:p>
            <a:pPr lvl="0" defTabSz="914400">
              <a:lnSpc>
                <a:spcPct val="100000"/>
              </a:lnSpc>
              <a:spcBef>
                <a:spcPts val="1200"/>
              </a:spcBef>
            </a:pPr>
            <a:r>
              <a:rPr lang="de-DE" altLang="de-DE" sz="2000" b="1" dirty="0">
                <a:solidFill>
                  <a:srgbClr val="004992"/>
                </a:solidFill>
              </a:rPr>
              <a:t>... </a:t>
            </a:r>
            <a:r>
              <a:rPr lang="hu-HU" altLang="de-DE" sz="2000" b="1" dirty="0">
                <a:solidFill>
                  <a:srgbClr val="004992"/>
                </a:solidFill>
              </a:rPr>
              <a:t>saját maga</a:t>
            </a:r>
            <a:r>
              <a:rPr lang="de-D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“Sajnos állandóan én készítem ki saját magam. Ez afféle rejtett öngyűlölet.”</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“Meg fogok őrülni.”</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“Olyan, </a:t>
            </a:r>
            <a:r>
              <a:rPr lang="hu-HU" altLang="de-DE" sz="2000" i="1" dirty="0">
                <a:solidFill>
                  <a:srgbClr val="333333"/>
                </a:solidFill>
              </a:rPr>
              <a:t>mintha</a:t>
            </a:r>
            <a:r>
              <a:rPr lang="hu-HU" altLang="de-DE" sz="2000" dirty="0">
                <a:solidFill>
                  <a:srgbClr val="333333"/>
                </a:solidFill>
              </a:rPr>
              <a:t> másvalaki gondolná ezt. Én azonban tudom, hogy ezek a saját gondolataim.”</a:t>
            </a:r>
          </a:p>
          <a:p>
            <a:pPr lvl="0" defTabSz="914400">
              <a:lnSpc>
                <a:spcPct val="100000"/>
              </a:lnSpc>
              <a:spcBef>
                <a:spcPts val="1200"/>
              </a:spcBef>
              <a:buClr>
                <a:srgbClr val="333333"/>
              </a:buClr>
            </a:pPr>
            <a:r>
              <a:rPr lang="de-DE" altLang="de-DE" sz="2000" b="1" dirty="0">
                <a:solidFill>
                  <a:srgbClr val="004992"/>
                </a:solidFill>
              </a:rPr>
              <a:t>... </a:t>
            </a:r>
            <a:r>
              <a:rPr lang="hu-HU" altLang="de-DE" sz="2000" b="1" dirty="0">
                <a:solidFill>
                  <a:srgbClr val="004992"/>
                </a:solidFill>
              </a:rPr>
              <a:t>mások</a:t>
            </a:r>
            <a:r>
              <a:rPr lang="de-D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“Valamit a fejembe ültettek.”</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“Nem tudom hogyan, de valaki magához ragadta az irányítást felettem.”</a:t>
            </a:r>
          </a:p>
          <a:p>
            <a:pPr lvl="0" defTabSz="914400">
              <a:lnSpc>
                <a:spcPct val="100000"/>
              </a:lnSpc>
              <a:spcBef>
                <a:spcPts val="1200"/>
              </a:spcBef>
              <a:buClr>
                <a:srgbClr val="333333"/>
              </a:buClr>
            </a:pPr>
            <a:r>
              <a:rPr lang="de-DE" altLang="de-DE" sz="2000" b="1" dirty="0">
                <a:solidFill>
                  <a:srgbClr val="004992"/>
                </a:solidFill>
              </a:rPr>
              <a:t>... </a:t>
            </a:r>
            <a:r>
              <a:rPr lang="hu-HU" altLang="de-DE" sz="2000" b="1" dirty="0">
                <a:solidFill>
                  <a:srgbClr val="004992"/>
                </a:solidFill>
              </a:rPr>
              <a:t>Egy szituáció vagy a véletlen</a:t>
            </a:r>
            <a:r>
              <a:rPr lang="de-DE"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“Épp rengeteg stressznek vagyok kitéve. Mindent sokkal intenzívebben észlelek most, a saját gondolataimat is.”</a:t>
            </a:r>
          </a:p>
          <a:p>
            <a:pPr marL="342900" lvl="0" indent="-342900" defTabSz="914400">
              <a:lnSpc>
                <a:spcPct val="100000"/>
              </a:lnSpc>
              <a:spcBef>
                <a:spcPts val="0"/>
              </a:spcBef>
              <a:buClr>
                <a:srgbClr val="333333"/>
              </a:buClr>
              <a:buFont typeface="WingDings"/>
              <a:buChar char=""/>
            </a:pPr>
            <a:r>
              <a:rPr lang="hu-HU" altLang="de-DE" sz="2000" dirty="0">
                <a:solidFill>
                  <a:srgbClr val="333333"/>
                </a:solidFill>
              </a:rPr>
              <a:t>“Egy rockbanda egyik száma belemászott a fülembe.”</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Egy belső hang azt mondja</a:t>
            </a:r>
            <a:r>
              <a:rPr lang="hu-HU" altLang="de-DE" sz="3600">
                <a:latin typeface="+mn-lt"/>
                <a:ea typeface="+mn-ea"/>
                <a:cs typeface="+mn-cs"/>
              </a:rPr>
              <a:t>: “Ön </a:t>
            </a:r>
            <a:r>
              <a:rPr lang="hu-HU" altLang="de-DE" sz="3600" dirty="0">
                <a:latin typeface="+mn-lt"/>
                <a:ea typeface="+mn-ea"/>
                <a:cs typeface="+mn-cs"/>
              </a:rPr>
              <a:t>nem alkalmas</a:t>
            </a:r>
            <a:br>
              <a:rPr lang="hu-HU" altLang="de-DE" sz="3600" dirty="0">
                <a:latin typeface="+mn-lt"/>
                <a:ea typeface="+mn-ea"/>
                <a:cs typeface="+mn-cs"/>
              </a:rPr>
            </a:br>
            <a:r>
              <a:rPr lang="hu-HU" altLang="de-DE" sz="3600">
                <a:latin typeface="+mn-lt"/>
                <a:ea typeface="+mn-ea"/>
                <a:cs typeface="+mn-cs"/>
              </a:rPr>
              <a:t>semmire!”</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defRPr/>
            </a:pPr>
            <a:r>
              <a:rPr lang="de-DE" altLang="de-DE" sz="2400" b="1" dirty="0">
                <a:solidFill>
                  <a:srgbClr val="004992"/>
                </a:solidFill>
              </a:rPr>
              <a:t>Ps</a:t>
            </a:r>
            <a:r>
              <a:rPr lang="hu-HU" altLang="de-DE" sz="2400" b="1" dirty="0" err="1">
                <a:solidFill>
                  <a:srgbClr val="004992"/>
                </a:solidFill>
              </a:rPr>
              <a:t>zichózisban</a:t>
            </a:r>
            <a:r>
              <a:rPr lang="de-DE" altLang="de-DE" sz="2400" b="1" dirty="0">
                <a:solidFill>
                  <a:srgbClr val="004992"/>
                </a:solidFill>
              </a:rPr>
              <a:t>:</a:t>
            </a:r>
            <a:r>
              <a:rPr lang="hu-HU" altLang="de-DE" sz="2400" b="1" dirty="0">
                <a:solidFill>
                  <a:srgbClr val="004992"/>
                </a:solidFill>
              </a:rPr>
              <a:t> a belső hangokat gyakran másvalakinek/külső hatalmaknak</a:t>
            </a:r>
            <a:br>
              <a:rPr lang="hu-HU" altLang="de-DE" sz="2400" b="1" dirty="0">
                <a:solidFill>
                  <a:srgbClr val="004992"/>
                </a:solidFill>
              </a:rPr>
            </a:br>
            <a:r>
              <a:rPr lang="hu-HU" altLang="de-DE" sz="2400" b="1" dirty="0">
                <a:solidFill>
                  <a:srgbClr val="004992"/>
                </a:solidFill>
              </a:rPr>
              <a:t>tulajdonítjuk.</a:t>
            </a:r>
            <a:endParaRPr lang="de-DE" altLang="de-DE" sz="2400" b="1" dirty="0">
              <a:solidFill>
                <a:srgbClr val="004992"/>
              </a:solidFill>
            </a:endParaRPr>
          </a:p>
          <a:p>
            <a:pPr marL="342900" indent="-342900">
              <a:buClr>
                <a:srgbClr val="333333"/>
              </a:buClr>
              <a:buFont typeface="WingDings"/>
              <a:buChar char=""/>
              <a:defRPr/>
            </a:pPr>
            <a:r>
              <a:rPr lang="hu-HU" sz="2400" dirty="0">
                <a:solidFill>
                  <a:srgbClr val="333333"/>
                </a:solidFill>
              </a:rPr>
              <a:t>Valamit a fejembe ültettek.</a:t>
            </a:r>
          </a:p>
          <a:p>
            <a:pPr marL="342900" indent="-342900">
              <a:buClr>
                <a:srgbClr val="333333"/>
              </a:buClr>
              <a:buFont typeface="WingDings"/>
              <a:buChar char=""/>
              <a:defRPr/>
            </a:pPr>
            <a:r>
              <a:rPr lang="hu-HU" sz="2400" dirty="0">
                <a:solidFill>
                  <a:srgbClr val="333333"/>
                </a:solidFill>
              </a:rPr>
              <a:t>Nem tudom hogyan, de valaki magához ragadta az irányítást felettem.</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31"/>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896186034"/>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dirty="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994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31"/>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669018913"/>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dirty="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94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31"/>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673277180"/>
              </p:ext>
            </p:extLst>
          </p:nvPr>
        </p:nvGraphicFramePr>
        <p:xfrm>
          <a:off x="408955" y="2560320"/>
          <a:ext cx="11376000" cy="39067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dirty="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gondolatainkat nem tudjuk teljesen irányítani. Hiszen akkor nem lennének hirtelen jött ötleteink vagy nem rágódnánk semmin.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ha megpróbáljuk a kellemetlen gondolatokat elnyomni, szinte automatikusan erősebbek lesznek</a:t>
                      </a:r>
                      <a:r>
                        <a:rPr kumimoji="0" lang="de-DE" sz="1600" b="0" i="0" u="none" strike="noStrike" cap="none" normalizeH="0" baseline="0" dirty="0">
                          <a:ln>
                            <a:noFill/>
                          </a:ln>
                          <a:solidFill>
                            <a:srgbClr val="333333"/>
                          </a:solidFill>
                          <a:effectLst/>
                          <a:latin typeface="Calibri Light"/>
                          <a:cs typeface="Times New Roman" pitchFamily="18" charset="0"/>
                        </a:rPr>
                        <a:t>.</a:t>
                      </a:r>
                      <a:endParaRPr kumimoji="0" lang="hu-HU"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Próba: Kérem ne gondoljon a 8-as számra. – Nem fog sikerülni.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835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31"/>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559033870"/>
              </p:ext>
            </p:extLst>
          </p:nvPr>
        </p:nvGraphicFramePr>
        <p:xfrm>
          <a:off x="408955" y="2560320"/>
          <a:ext cx="11376000" cy="39067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dirty="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gondolatainkat nem tudjuk teljesen irányítani. Hiszen akkor nem lennének hirtelen jött ötleteink vagy nem rágódnánk semmin.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ha megpróbáljuk a kellemetlen gondolatokat elnyomni, szinte automatikusan erősebbek lesznek</a:t>
                      </a:r>
                      <a:r>
                        <a:rPr kumimoji="0" lang="de-DE" sz="1600" b="0" i="0" u="none" strike="noStrike" cap="none" normalizeH="0" baseline="0" dirty="0">
                          <a:ln>
                            <a:noFill/>
                          </a:ln>
                          <a:solidFill>
                            <a:srgbClr val="333333"/>
                          </a:solidFill>
                          <a:effectLst/>
                          <a:latin typeface="Calibri Light"/>
                          <a:cs typeface="Times New Roman" pitchFamily="18" charset="0"/>
                        </a:rPr>
                        <a:t>.</a:t>
                      </a:r>
                      <a:endParaRPr kumimoji="0" lang="hu-HU"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Próba: Kérem ne gondoljon a 8-as számra. – Nem fog sikerülni.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Gyakran előfordulnak olyan gondolatok, melyek ellent mondanak szokásos gondolatainknak. Gondolni ≠ Cselekedni: a lakosság 20%-a gondolt már öngyilkosságra, azonban nem teszik azt meg. Még azokra is dühösek vagyunk időnként, akiket szeretünk (pl. a folyton síró csecsemőre).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383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r>
              <a:rPr lang="hu-HU" altLang="de-DE" sz="2400" dirty="0">
                <a:solidFill>
                  <a:srgbClr val="004992"/>
                </a:solidFill>
              </a:rPr>
              <a:t>Az a feltételezés, hogy kívülről irányítanak több kérdést vet fel, mint amennyit meg tudunk válaszolni</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333333"/>
                </a:solidFill>
              </a:rPr>
              <a:t>Lehetséges technikailag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Mikor és miként történik a gondolatok beültetése</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Kinek áll érdekében Önt megkárosítani és kinek van erre ideje és pénze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gyszerűbb utak is léteznek, hogy másoknak rosszat tegyünk</a:t>
            </a:r>
            <a:r>
              <a:rPr lang="de-DE" altLang="de-DE" sz="2400" dirty="0">
                <a:solidFill>
                  <a:srgbClr val="333333"/>
                </a:solidFill>
              </a:rPr>
              <a:t>. </a:t>
            </a:r>
            <a:r>
              <a:rPr lang="hu-HU" altLang="de-DE" sz="2400" dirty="0">
                <a:solidFill>
                  <a:srgbClr val="333333"/>
                </a:solidFill>
              </a:rPr>
              <a:t>Miért pont egy ilyen drága lehetőséget választana valaki</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barátja meghívja ebédelni.</a:t>
            </a:r>
          </a:p>
        </p:txBody>
      </p:sp>
      <p:sp>
        <p:nvSpPr>
          <p:cNvPr id="43011"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vezette őt arra, hogy meghívja Önt </a:t>
            </a:r>
            <a:r>
              <a:rPr lang="hu-HU" altLang="de-DE" sz="2400">
                <a:solidFill>
                  <a:srgbClr val="333333"/>
                </a:solidFill>
              </a:rPr>
              <a:t>ebédelni</a:t>
            </a:r>
            <a:r>
              <a:rPr lang="en-US"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 rendőr megállítja az országúton.</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eaLnBrk="1" hangingPunct="1"/>
            <a:r>
              <a:rPr lang="hu-HU" altLang="de-DE" sz="2400" dirty="0">
                <a:solidFill>
                  <a:srgbClr val="333333"/>
                </a:solidFill>
              </a:rPr>
              <a:t>Mivezette a rendőrt arra, hogy megállítsa </a:t>
            </a:r>
            <a:r>
              <a:rPr lang="hu-HU" altLang="de-DE" sz="2400">
                <a:solidFill>
                  <a:srgbClr val="333333"/>
                </a:solidFill>
              </a:rPr>
              <a:t>Önt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Megnyer egy játékot.</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a:t>
            </a:r>
            <a:r>
              <a:rPr lang="hu-HU" altLang="de-DE" sz="2400">
                <a:solidFill>
                  <a:srgbClr val="333333"/>
                </a:solidFill>
              </a:rPr>
              <a:t>nyert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650" b="1027"/>
          <a:stretch/>
        </p:blipFill>
        <p:spPr bwMode="auto">
          <a:xfrm>
            <a:off x="8665575" y="4219479"/>
            <a:ext cx="35296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Épp be szeretne szállni az új autójába, mikor észreveszi, hogy a fényezésen van egy karcolás.</a:t>
            </a:r>
            <a:endParaRPr lang="de-DE"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eaLnBrk="1" hangingPunct="1"/>
            <a:r>
              <a:rPr lang="hu-HU" altLang="de-DE" sz="2400" dirty="0">
                <a:solidFill>
                  <a:srgbClr val="333333"/>
                </a:solidFill>
              </a:rPr>
              <a:t>Mi okozhatta a </a:t>
            </a:r>
            <a:r>
              <a:rPr lang="hu-HU" altLang="de-DE" sz="2400">
                <a:solidFill>
                  <a:srgbClr val="333333"/>
                </a:solidFill>
              </a:rPr>
              <a:t>karcolást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orvos magas vérnyomást állapít meg Önnél.</a:t>
            </a:r>
          </a:p>
        </p:txBody>
      </p:sp>
      <p:sp>
        <p:nvSpPr>
          <p:cNvPr id="47106"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lehet magas a </a:t>
            </a:r>
            <a:r>
              <a:rPr lang="hu-HU" altLang="de-DE" sz="2400">
                <a:solidFill>
                  <a:srgbClr val="333333"/>
                </a:solidFill>
              </a:rPr>
              <a:t>vérnyomása</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Az egyik ismerőse vonakodott segíteni Önnek a munkájában.</a:t>
            </a:r>
            <a:endParaRPr lang="de-DE" altLang="de-DE" sz="3600">
              <a:latin typeface="+mn-lt"/>
              <a:ea typeface="+mn-ea"/>
              <a:cs typeface="+mn-cs"/>
            </a:endParaRPr>
          </a:p>
        </p:txBody>
      </p:sp>
      <p:sp>
        <p:nvSpPr>
          <p:cNvPr id="48131"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vezethette arra az ismerősét, hogy ne segítsen Önnek a </a:t>
            </a:r>
            <a:r>
              <a:rPr lang="hu-HU" altLang="de-DE" sz="2400">
                <a:solidFill>
                  <a:srgbClr val="333333"/>
                </a:solidFill>
              </a:rPr>
              <a:t>munkájában</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Egy barátnője ajándékot vett Önnek.</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vezethette arra a barátnőjét, hogy megajándékozza </a:t>
            </a:r>
            <a:r>
              <a:rPr lang="hu-HU" altLang="de-DE" sz="2400">
                <a:solidFill>
                  <a:srgbClr val="333333"/>
                </a:solidFill>
              </a:rPr>
              <a:t>Önt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barátja azt mondja, hogy butának tartja.</a:t>
            </a:r>
          </a:p>
        </p:txBody>
      </p:sp>
      <p:sp>
        <p:nvSpPr>
          <p:cNvPr id="50179"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vezette arra a barátját, hogy butának </a:t>
            </a:r>
            <a:r>
              <a:rPr lang="hu-HU" altLang="de-DE" sz="2400">
                <a:solidFill>
                  <a:srgbClr val="333333"/>
                </a:solidFill>
              </a:rPr>
              <a:t>tartsa</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 karjába veszi a szomszédasszonya kisbabáját, az elkezd sírni.</a:t>
            </a:r>
          </a:p>
        </p:txBody>
      </p:sp>
      <p:sp>
        <p:nvSpPr>
          <p:cNvPr id="51203"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kezd el a kisbaba </a:t>
            </a:r>
            <a:r>
              <a:rPr lang="hu-HU" altLang="de-DE" sz="2400">
                <a:solidFill>
                  <a:srgbClr val="333333"/>
                </a:solidFill>
              </a:rPr>
              <a:t>sírni</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Egy ismerőse azt mondja, nem tiszteli Önt.</a:t>
            </a:r>
            <a:endParaRPr lang="de-DE" altLang="de-DE" sz="3600">
              <a:latin typeface="+mn-lt"/>
              <a:ea typeface="+mn-ea"/>
              <a:cs typeface="+mn-cs"/>
            </a:endParaRPr>
          </a:p>
        </p:txBody>
      </p:sp>
      <p:sp>
        <p:nvSpPr>
          <p:cNvPr id="52227"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vezethette az ismerősét arra, hogy ne legyen tisztelettel Ön </a:t>
            </a:r>
            <a:r>
              <a:rPr lang="hu-HU" altLang="de-DE" sz="2400">
                <a:solidFill>
                  <a:srgbClr val="333333"/>
                </a:solidFill>
              </a:rPr>
              <a:t>iránt</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Gondoljon át minél több lehetőséget, mely az adott szituáció keletkezésénél szerepet játszhatott! (Mindenek</a:t>
            </a:r>
            <a:r>
              <a:rPr lang="de-DE" altLang="de-DE" sz="2400" dirty="0">
                <a:solidFill>
                  <a:srgbClr val="333333"/>
                </a:solidFill>
              </a:rPr>
              <a:t> </a:t>
            </a:r>
            <a:r>
              <a:rPr lang="hu-HU" altLang="de-DE" sz="2400" dirty="0">
                <a:solidFill>
                  <a:srgbClr val="333333"/>
                </a:solidFill>
              </a:rPr>
              <a:t>előtt:</a:t>
            </a:r>
            <a:r>
              <a:rPr lang="de-DE" altLang="de-DE" sz="2400" dirty="0">
                <a:solidFill>
                  <a:srgbClr val="333333"/>
                </a:solidFill>
              </a:rPr>
              <a:t> </a:t>
            </a:r>
            <a:r>
              <a:rPr lang="hu-HU" altLang="de-DE" sz="2400" dirty="0">
                <a:solidFill>
                  <a:srgbClr val="333333"/>
                </a:solidFill>
              </a:rPr>
              <a:t>én/mások/körülmények)</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Gondoljon át minél több lehetőséget, mely az adott szituáció keletkezésénél szerepet játszhatott! (Mindenek</a:t>
            </a:r>
            <a:r>
              <a:rPr lang="de-DE" altLang="de-DE" sz="2400" dirty="0">
                <a:solidFill>
                  <a:srgbClr val="333333"/>
                </a:solidFill>
              </a:rPr>
              <a:t> </a:t>
            </a:r>
            <a:r>
              <a:rPr lang="hu-HU" altLang="de-DE" sz="2400" dirty="0">
                <a:solidFill>
                  <a:srgbClr val="333333"/>
                </a:solidFill>
              </a:rPr>
              <a:t>előtt:</a:t>
            </a:r>
            <a:r>
              <a:rPr lang="de-DE" altLang="de-DE" sz="2400" dirty="0">
                <a:solidFill>
                  <a:srgbClr val="333333"/>
                </a:solidFill>
              </a:rPr>
              <a:t> </a:t>
            </a:r>
            <a:r>
              <a:rPr lang="hu-HU" altLang="de-DE" sz="2400" dirty="0">
                <a:solidFill>
                  <a:srgbClr val="333333"/>
                </a:solidFill>
              </a:rPr>
              <a:t>én/mások/körülmények)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Igyekeznünk kell a hétköznapokban reálisan értékelni a helyzeteket</a:t>
            </a:r>
            <a:r>
              <a:rPr lang="de-DE" altLang="de-DE" sz="2400" dirty="0">
                <a:solidFill>
                  <a:srgbClr val="333333"/>
                </a:solidFill>
              </a:rPr>
              <a:t>: </a:t>
            </a:r>
            <a:br>
              <a:rPr lang="de-DE" altLang="de-DE" sz="2400" dirty="0">
                <a:solidFill>
                  <a:srgbClr val="333333"/>
                </a:solidFill>
              </a:rPr>
            </a:br>
            <a:r>
              <a:rPr lang="hu-HU" altLang="de-DE" sz="2400" dirty="0">
                <a:solidFill>
                  <a:srgbClr val="333333"/>
                </a:solidFill>
              </a:rPr>
              <a:t>Nem </a:t>
            </a:r>
            <a:r>
              <a:rPr lang="hu-HU" altLang="de-DE" sz="2400" i="1" dirty="0">
                <a:solidFill>
                  <a:srgbClr val="333333"/>
                </a:solidFill>
              </a:rPr>
              <a:t>mindig</a:t>
            </a:r>
            <a:r>
              <a:rPr lang="hu-HU" altLang="de-DE" sz="2400" dirty="0">
                <a:solidFill>
                  <a:srgbClr val="333333"/>
                </a:solidFill>
              </a:rPr>
              <a:t> mások hibásak a mi kudarcainkért- éppígy nem vagyunk mi sem </a:t>
            </a:r>
            <a:r>
              <a:rPr lang="hu-HU" altLang="de-DE" sz="2400" i="1" dirty="0">
                <a:solidFill>
                  <a:srgbClr val="333333"/>
                </a:solidFill>
              </a:rPr>
              <a:t>mindig</a:t>
            </a:r>
            <a:r>
              <a:rPr lang="hu-HU" altLang="de-DE" sz="2400" dirty="0">
                <a:solidFill>
                  <a:srgbClr val="333333"/>
                </a:solidFill>
              </a:rPr>
              <a:t> hibásak, ha valami nem </a:t>
            </a:r>
            <a:r>
              <a:rPr lang="hu-HU" altLang="de-DE" sz="2400">
                <a:solidFill>
                  <a:srgbClr val="333333"/>
                </a:solidFill>
              </a:rPr>
              <a:t>működik!</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4636283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Gondoljon át minél több lehetőséget, mely az adott szituáció keletkezésénél szerepet játszhatott! (Mindenek</a:t>
            </a:r>
            <a:r>
              <a:rPr lang="de-DE" altLang="de-DE" sz="2400" dirty="0">
                <a:solidFill>
                  <a:srgbClr val="333333"/>
                </a:solidFill>
              </a:rPr>
              <a:t> </a:t>
            </a:r>
            <a:r>
              <a:rPr lang="hu-HU" altLang="de-DE" sz="2400" dirty="0">
                <a:solidFill>
                  <a:srgbClr val="333333"/>
                </a:solidFill>
              </a:rPr>
              <a:t>előtt:</a:t>
            </a:r>
            <a:r>
              <a:rPr lang="de-DE" altLang="de-DE" sz="2400" dirty="0">
                <a:solidFill>
                  <a:srgbClr val="333333"/>
                </a:solidFill>
              </a:rPr>
              <a:t> </a:t>
            </a:r>
            <a:r>
              <a:rPr lang="hu-HU" altLang="de-DE" sz="2400" dirty="0">
                <a:solidFill>
                  <a:srgbClr val="333333"/>
                </a:solidFill>
              </a:rPr>
              <a:t>én/mások/körülmények)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Igyekeznünk kell a hétköznapokban reálisan értékelni a helyzeteket</a:t>
            </a:r>
            <a:r>
              <a:rPr lang="de-DE" altLang="de-DE" sz="2400" dirty="0">
                <a:solidFill>
                  <a:srgbClr val="333333"/>
                </a:solidFill>
              </a:rPr>
              <a:t>: </a:t>
            </a:r>
            <a:br>
              <a:rPr lang="de-DE" altLang="de-DE" sz="2400" dirty="0">
                <a:solidFill>
                  <a:srgbClr val="333333"/>
                </a:solidFill>
              </a:rPr>
            </a:br>
            <a:r>
              <a:rPr lang="hu-HU" altLang="de-DE" sz="2400" dirty="0">
                <a:solidFill>
                  <a:srgbClr val="333333"/>
                </a:solidFill>
              </a:rPr>
              <a:t>Nem </a:t>
            </a:r>
            <a:r>
              <a:rPr lang="hu-HU" altLang="de-DE" sz="2400" i="1" dirty="0">
                <a:solidFill>
                  <a:srgbClr val="333333"/>
                </a:solidFill>
              </a:rPr>
              <a:t>mindig</a:t>
            </a:r>
            <a:r>
              <a:rPr lang="hu-HU" altLang="de-DE" sz="2400" dirty="0">
                <a:solidFill>
                  <a:srgbClr val="333333"/>
                </a:solidFill>
              </a:rPr>
              <a:t> mások hibásak a mi kudarcainkért- éppígy nem vagyunk mi sem </a:t>
            </a:r>
            <a:r>
              <a:rPr lang="hu-HU" altLang="de-DE" sz="2400" i="1" dirty="0">
                <a:solidFill>
                  <a:srgbClr val="333333"/>
                </a:solidFill>
              </a:rPr>
              <a:t>mindig</a:t>
            </a:r>
            <a:r>
              <a:rPr lang="hu-HU" altLang="de-DE" sz="2400" dirty="0">
                <a:solidFill>
                  <a:srgbClr val="333333"/>
                </a:solidFill>
              </a:rPr>
              <a:t> hibásak, ha valami nem működik!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legtöbbször több körülmény vezet ahhoz, hogy egy szituáció előálljon</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26299301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ennek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pszichózishoz</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Sok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a:t>
            </a:r>
            <a:r>
              <a:rPr lang="hu-HU" altLang="de-DE" sz="2400" dirty="0">
                <a:solidFill>
                  <a:srgbClr val="333333"/>
                </a:solidFill>
              </a:rPr>
              <a:t> pszichózisban szenvedő embernél megfigyelhető, hogy hajlamosak a </a:t>
            </a:r>
            <a:r>
              <a:rPr lang="hu-HU" altLang="de-DE" sz="2400" i="1" dirty="0">
                <a:solidFill>
                  <a:srgbClr val="333333"/>
                </a:solidFill>
              </a:rPr>
              <a:t>komplex </a:t>
            </a:r>
            <a:r>
              <a:rPr lang="hu-HU" altLang="de-DE" sz="2400" dirty="0">
                <a:solidFill>
                  <a:srgbClr val="333333"/>
                </a:solidFill>
              </a:rPr>
              <a:t>eseményeket egyetlen okra visszavezetni. Gyakran külső személyek válnak a sikertelenségek </a:t>
            </a:r>
            <a:r>
              <a:rPr lang="hu-HU" altLang="de-DE" sz="2400" i="1" dirty="0">
                <a:solidFill>
                  <a:srgbClr val="333333"/>
                </a:solidFill>
              </a:rPr>
              <a:t>egyedüli </a:t>
            </a:r>
            <a:r>
              <a:rPr lang="hu-HU" altLang="de-DE" sz="2400" dirty="0">
                <a:solidFill>
                  <a:srgbClr val="333333"/>
                </a:solidFill>
              </a:rPr>
              <a:t>okozójává.</a:t>
            </a:r>
          </a:p>
          <a:p>
            <a:pPr lvl="0" defTabSz="914400" fontAlgn="base"/>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Anna</a:t>
            </a:r>
            <a:r>
              <a:rPr lang="hu-HU" altLang="de-DE" sz="2400" dirty="0">
                <a:solidFill>
                  <a:srgbClr val="333333"/>
                </a:solidFill>
              </a:rPr>
              <a:t> </a:t>
            </a:r>
            <a:r>
              <a:rPr lang="de-DE" altLang="de-DE" sz="2400" dirty="0">
                <a:solidFill>
                  <a:srgbClr val="333333"/>
                </a:solidFill>
              </a:rPr>
              <a:t>g</a:t>
            </a:r>
            <a:r>
              <a:rPr lang="hu-HU" altLang="de-DE" sz="2400" dirty="0">
                <a:solidFill>
                  <a:srgbClr val="333333"/>
                </a:solidFill>
              </a:rPr>
              <a:t>yakran elesik</a:t>
            </a:r>
            <a:r>
              <a:rPr lang="de-DE" altLang="de-DE" sz="2400" dirty="0">
                <a:solidFill>
                  <a:srgbClr val="333333"/>
                </a:solidFill>
              </a:rPr>
              <a:t>.</a:t>
            </a:r>
          </a:p>
          <a:p>
            <a:pPr lvl="0" defTabSz="914400" fontAlgn="base"/>
            <a:r>
              <a:rPr lang="hu-HU" altLang="de-DE" sz="2400" dirty="0">
                <a:solidFill>
                  <a:srgbClr val="004992"/>
                </a:solidFill>
              </a:rPr>
              <a:t>Saját meggyőződése: </a:t>
            </a:r>
            <a:r>
              <a:rPr lang="hu-HU" altLang="de-DE" sz="2400" dirty="0">
                <a:solidFill>
                  <a:srgbClr val="333333"/>
                </a:solidFill>
              </a:rPr>
              <a:t>A nagybátyja az agyába ültetett elektródákon keresztül zavaró jelzéseket küld neki</a:t>
            </a:r>
            <a:r>
              <a:rPr lang="de-DE" altLang="de-DE" sz="2400" dirty="0">
                <a:solidFill>
                  <a:srgbClr val="333333"/>
                </a:solidFill>
              </a:rPr>
              <a:t>.</a:t>
            </a:r>
          </a:p>
          <a:p>
            <a:pPr lvl="0" defTabSz="914400" fontAlgn="base"/>
            <a:r>
              <a:rPr lang="hu-HU" altLang="de-DE" sz="2400" dirty="0">
                <a:solidFill>
                  <a:srgbClr val="004992"/>
                </a:solidFill>
              </a:rPr>
              <a:t>De</a:t>
            </a:r>
            <a:r>
              <a:rPr lang="de-DE" altLang="de-DE" sz="2400" dirty="0">
                <a:solidFill>
                  <a:srgbClr val="004992"/>
                </a:solidFill>
              </a:rPr>
              <a:t>: </a:t>
            </a:r>
            <a:r>
              <a:rPr lang="de-DE" altLang="de-DE" sz="2400" dirty="0">
                <a:solidFill>
                  <a:srgbClr val="333333"/>
                </a:solidFill>
              </a:rPr>
              <a:t>Anna </a:t>
            </a:r>
            <a:r>
              <a:rPr lang="hu-HU" altLang="de-DE" sz="2400" dirty="0">
                <a:solidFill>
                  <a:srgbClr val="333333"/>
                </a:solidFill>
              </a:rPr>
              <a:t>nemrégiben középfülgyulladáson esett át, mely az egyensúly érzékelését megzavarta. Ezen kívül az utóbbi időben gyakran esett, eléggé csúszott odakint.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ennek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pszichózishoz</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Példák arra, hogy mások is okai lehetnek a mi kudarcainknak- azonban további faktorokat is éppily fontos figyelembe venni</a:t>
            </a:r>
            <a:r>
              <a:rPr lang="de-DE" altLang="de-DE" sz="2400" dirty="0">
                <a:solidFill>
                  <a:srgbClr val="333333"/>
                </a:solidFill>
              </a:rPr>
              <a:t>:</a:t>
            </a:r>
          </a:p>
          <a:p>
            <a:pPr lvl="0" defTabSz="914400" fontAlgn="base"/>
            <a:r>
              <a:rPr lang="hu-HU" altLang="de-DE" sz="2400" dirty="0">
                <a:solidFill>
                  <a:srgbClr val="004992"/>
                </a:solidFill>
              </a:rPr>
              <a:t>Pé</a:t>
            </a:r>
            <a:r>
              <a:rPr lang="de-DE" altLang="de-DE" sz="2400" dirty="0">
                <a:solidFill>
                  <a:srgbClr val="004992"/>
                </a:solidFill>
              </a:rPr>
              <a:t>l</a:t>
            </a:r>
            <a:r>
              <a:rPr lang="hu-HU" altLang="de-DE" sz="2400" dirty="0">
                <a:solidFill>
                  <a:srgbClr val="004992"/>
                </a:solidFill>
              </a:rPr>
              <a:t>da</a:t>
            </a:r>
            <a:r>
              <a:rPr lang="de-DE" altLang="de-DE" sz="2400" dirty="0">
                <a:solidFill>
                  <a:srgbClr val="004992"/>
                </a:solidFill>
              </a:rPr>
              <a:t>: </a:t>
            </a:r>
            <a:r>
              <a:rPr lang="hu-HU" altLang="de-DE" sz="2400" dirty="0">
                <a:solidFill>
                  <a:srgbClr val="333333"/>
                </a:solidFill>
              </a:rPr>
              <a:t>István visszaesik</a:t>
            </a:r>
            <a:r>
              <a:rPr lang="de-DE" altLang="de-DE" sz="2400" dirty="0">
                <a:solidFill>
                  <a:srgbClr val="333333"/>
                </a:solidFill>
              </a:rPr>
              <a:t>!</a:t>
            </a:r>
          </a:p>
          <a:p>
            <a:pPr lvl="0" defTabSz="914400" fontAlgn="base"/>
            <a:r>
              <a:rPr lang="hu-HU" altLang="de-DE" sz="2400" dirty="0">
                <a:solidFill>
                  <a:srgbClr val="004992"/>
                </a:solidFill>
              </a:rPr>
              <a:t>Saját meggyőződése</a:t>
            </a:r>
            <a:r>
              <a:rPr lang="de-DE" altLang="de-DE" sz="2400" dirty="0">
                <a:solidFill>
                  <a:srgbClr val="004992"/>
                </a:solidFill>
              </a:rPr>
              <a:t>: </a:t>
            </a:r>
            <a:r>
              <a:rPr lang="hu-HU" altLang="de-DE" sz="2400" dirty="0">
                <a:solidFill>
                  <a:srgbClr val="333333"/>
                </a:solidFill>
              </a:rPr>
              <a:t>Azért esett vissza, mert rossz gyerekkori emlékek kerültek felszínre- Istvánt gyerekkorában gyakran megverték.</a:t>
            </a:r>
            <a:endParaRPr lang="de-DE" altLang="de-DE" sz="2400" dirty="0">
              <a:solidFill>
                <a:srgbClr val="333333"/>
              </a:solidFill>
            </a:endParaRPr>
          </a:p>
          <a:p>
            <a:pPr lvl="0" defTabSz="914400" fontAlgn="base"/>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Ez is lehet egy fontos kiváltó ok, ehhez azonban további fontos tényezők is hozzájárulnak: elhagyta a gyógyszert, komoly viták voltak a munkahelyén, ami komoly stresszt okozott, hiszen attól félt, elvesztheti a munkahelyét</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28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972073294"/>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 Tréning 1 – Oktulajdonítási stílus</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189460086"/>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4627</Words>
  <Application>Microsoft Office PowerPoint</Application>
  <PresentationFormat>Benutzerdefiniert</PresentationFormat>
  <Paragraphs>666</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Calibri Light</vt:lpstr>
      <vt:lpstr>Arial</vt:lpstr>
      <vt:lpstr>WingDings</vt:lpstr>
      <vt:lpstr>WingDings</vt:lpstr>
      <vt:lpstr>Times New Roman</vt:lpstr>
      <vt:lpstr>Verdana</vt:lpstr>
      <vt:lpstr>Symbol</vt:lpstr>
      <vt:lpstr>UKE_PPT-Vorlage_16zu9</vt:lpstr>
      <vt:lpstr>MKT 1 A – Oktulajdonítási stílus</vt:lpstr>
      <vt:lpstr>Oktulajdonítási stílus</vt:lpstr>
      <vt:lpstr>Oktulajdonítási stílus</vt:lpstr>
      <vt:lpstr>Oktulajdonítási stílus</vt:lpstr>
      <vt:lpstr>Okok</vt:lpstr>
      <vt:lpstr>Okok</vt:lpstr>
      <vt:lpstr>Okok</vt:lpstr>
      <vt:lpstr>Oktulajdonítás</vt:lpstr>
      <vt:lpstr>Említésre méltó javulás nélkül hagyja el a kórházat.</vt:lpstr>
      <vt:lpstr>Említésre méltó javulás nélkül hagyja el a kórházat.</vt:lpstr>
      <vt:lpstr>Említésre méltó javulás nélkül hagyja el a kórházat.</vt:lpstr>
      <vt:lpstr>Említésre méltó javulás nélkül hagyja el a kórházat.</vt:lpstr>
      <vt:lpstr>Említésre méltó javulás nélkül hagyja el a kórházat.</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Mit is akar mindez jelenteni?</vt:lpstr>
      <vt:lpstr>Mit is akar mindez jelenteni?</vt:lpstr>
      <vt:lpstr>Hogyan járulnak hozzá az egyoldalú oktulajdonítások a téves ítéleteknek pszichózis alatt - Példák</vt:lpstr>
      <vt:lpstr>Oktulajdonítási stílus A tréningegység célja:</vt:lpstr>
      <vt:lpstr>Egy reklamációnál megtérítik Önnek a teljes vételárat.</vt:lpstr>
      <vt:lpstr>Mindenki elhallgat, amit belép egy helyiségbe.</vt:lpstr>
      <vt:lpstr>Valaki azt mondja Önnek, hogy nem néz ki túl jól.</vt:lpstr>
      <vt:lpstr>Megbukik egy vizsgán.</vt:lpstr>
      <vt:lpstr>Említsen saját példákat!</vt:lpstr>
      <vt:lpstr>Egy belső hang azt mondja: “Ön nem alkalmas semmire!”</vt:lpstr>
      <vt:lpstr>Egy belső hang azt mondja: “Ön nem alkalmas semmire!”</vt:lpstr>
      <vt:lpstr>Egy belső hang azt mondja: “Ön nem alkalmas semmire!”</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Egy barátja meghívja ebédelni.</vt:lpstr>
      <vt:lpstr>A rendőr megállítja az országúton.</vt:lpstr>
      <vt:lpstr>Megnyer egy játékot.</vt:lpstr>
      <vt:lpstr>Épp be szeretne szállni az új autójába, mikor észreveszi, hogy a fényezésen van egy karcolás.</vt:lpstr>
      <vt:lpstr>Az orvos magas vérnyomást állapít meg Önnél.</vt:lpstr>
      <vt:lpstr>Az egyik ismerőse vonakodott segíteni Önnek a munkájában.</vt:lpstr>
      <vt:lpstr>Egy barátnője ajándékot vett Önnek.</vt:lpstr>
      <vt:lpstr>Egy barátja azt mondja, hogy butának tartja.</vt:lpstr>
      <vt:lpstr>Amint karjába veszi a szomszédasszonya kisbabáját, az elkezd sírni.</vt:lpstr>
      <vt:lpstr>Egy ismerőse azt mondja, nem tiszteli Önt.</vt:lpstr>
      <vt:lpstr>Hogyan alkalmazzuk a mindennapokban?</vt:lpstr>
      <vt:lpstr>Hogyan alkalmazzuk a mindennapokban?</vt:lpstr>
      <vt:lpstr>Hogyan alkalmazzuk a mindennapokban?</vt:lpstr>
      <vt:lpstr>Mi köze ennek a pszichózishoz?</vt:lpstr>
      <vt:lpstr>Mi köze ennek a pszichózishoz?</vt:lpstr>
      <vt:lpstr>Köszönjük a figyelmet!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368</cp:revision>
  <dcterms:created xsi:type="dcterms:W3CDTF">2004-10-11T13:21:01Z</dcterms:created>
  <dcterms:modified xsi:type="dcterms:W3CDTF">2022-07-04T11:14:15Z</dcterms:modified>
</cp:coreProperties>
</file>