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50"/>
  </p:notesMasterIdLst>
  <p:sldIdLst>
    <p:sldId id="440" r:id="rId2"/>
    <p:sldId id="400" r:id="rId3"/>
    <p:sldId id="421" r:id="rId4"/>
    <p:sldId id="420" r:id="rId5"/>
    <p:sldId id="419" r:id="rId6"/>
    <p:sldId id="288" r:id="rId7"/>
    <p:sldId id="262" r:id="rId8"/>
    <p:sldId id="263" r:id="rId9"/>
    <p:sldId id="414" r:id="rId10"/>
    <p:sldId id="427" r:id="rId11"/>
    <p:sldId id="441" r:id="rId12"/>
    <p:sldId id="425" r:id="rId13"/>
    <p:sldId id="443" r:id="rId14"/>
    <p:sldId id="442" r:id="rId15"/>
    <p:sldId id="381" r:id="rId16"/>
    <p:sldId id="428" r:id="rId17"/>
    <p:sldId id="401" r:id="rId18"/>
    <p:sldId id="429" r:id="rId19"/>
    <p:sldId id="382" r:id="rId20"/>
    <p:sldId id="402" r:id="rId21"/>
    <p:sldId id="343" r:id="rId22"/>
    <p:sldId id="273" r:id="rId23"/>
    <p:sldId id="344" r:id="rId24"/>
    <p:sldId id="403" r:id="rId25"/>
    <p:sldId id="431" r:id="rId26"/>
    <p:sldId id="430" r:id="rId27"/>
    <p:sldId id="405" r:id="rId28"/>
    <p:sldId id="433" r:id="rId29"/>
    <p:sldId id="432" r:id="rId30"/>
    <p:sldId id="298" r:id="rId31"/>
    <p:sldId id="349" r:id="rId32"/>
    <p:sldId id="350" r:id="rId33"/>
    <p:sldId id="351" r:id="rId34"/>
    <p:sldId id="352" r:id="rId35"/>
    <p:sldId id="408" r:id="rId36"/>
    <p:sldId id="434" r:id="rId37"/>
    <p:sldId id="407" r:id="rId38"/>
    <p:sldId id="409" r:id="rId39"/>
    <p:sldId id="437" r:id="rId40"/>
    <p:sldId id="436" r:id="rId41"/>
    <p:sldId id="435" r:id="rId42"/>
    <p:sldId id="412" r:id="rId43"/>
    <p:sldId id="438" r:id="rId44"/>
    <p:sldId id="277" r:id="rId45"/>
    <p:sldId id="416" r:id="rId46"/>
    <p:sldId id="439" r:id="rId47"/>
    <p:sldId id="418" r:id="rId48"/>
    <p:sldId id="363" r:id="rId49"/>
  </p:sldIdLst>
  <p:sldSz cx="12195175" cy="6858000"/>
  <p:notesSz cx="6858000" cy="9144000"/>
  <p:embeddedFontLst>
    <p:embeddedFont>
      <p:font typeface="Calibri" panose="020F0502020204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de-DE"/>
    </a:defPPr>
    <a:lvl1pPr marL="0" algn="l" defTabSz="914400" rtl="0" eaLnBrk="1" latinLnBrk="0" hangingPunct="1">
      <a:defRPr lang="en-US" sz="1800" kern="1200">
        <a:solidFill>
          <a:schemeClr val="tx1"/>
        </a:solidFill>
        <a:latin typeface="+mn-lt"/>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pos="295" userDrawn="1">
          <p15:clr>
            <a:srgbClr val="A4A3A4"/>
          </p15:clr>
        </p15:guide>
        <p15:guide id="4" orient="horz" pos="1003" userDrawn="1">
          <p15:clr>
            <a:srgbClr val="A4A3A4"/>
          </p15:clr>
        </p15:guide>
        <p15:guide id="5" pos="5647" userDrawn="1">
          <p15:clr>
            <a:srgbClr val="A4A3A4"/>
          </p15:clr>
        </p15:guide>
        <p15:guide id="6" pos="393">
          <p15:clr>
            <a:srgbClr val="A4A3A4"/>
          </p15:clr>
        </p15:guide>
        <p15:guide id="7" pos="753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s" lastIdx="2" clrIdx="0"/>
  <p:cmAuthor id="2" name="XXX" initials="X" lastIdx="11" clrIdx="1"/>
  <p:cmAuthor id="3" name="Steffen" initials="S" lastIdx="1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0066CC"/>
    <a:srgbClr val="000000"/>
    <a:srgbClr val="0099CC"/>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31" autoAdjust="0"/>
    <p:restoredTop sz="93792" autoAdjust="0"/>
  </p:normalViewPr>
  <p:slideViewPr>
    <p:cSldViewPr snapToGrid="0">
      <p:cViewPr varScale="1">
        <p:scale>
          <a:sx n="67" d="100"/>
          <a:sy n="67" d="100"/>
        </p:scale>
        <p:origin x="832" y="44"/>
      </p:cViewPr>
      <p:guideLst>
        <p:guide orient="horz" pos="4319"/>
        <p:guide/>
        <p:guide pos="295"/>
        <p:guide orient="horz" pos="1003"/>
        <p:guide pos="5647"/>
        <p:guide pos="393"/>
        <p:guide pos="7531"/>
      </p:guideLst>
    </p:cSldViewPr>
  </p:slideViewPr>
  <p:notesTextViewPr>
    <p:cViewPr>
      <p:scale>
        <a:sx n="1" d="1"/>
        <a:sy n="1" d="1"/>
      </p:scale>
      <p:origin x="0" y="0"/>
    </p:cViewPr>
  </p:notesTextViewPr>
  <p:sorterViewPr>
    <p:cViewPr>
      <p:scale>
        <a:sx n="50" d="100"/>
        <a:sy n="50" d="100"/>
      </p:scale>
      <p:origin x="0" y="21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5BC3C-4936-4450-8B00-143DC2B3C5EE}" type="datetimeFigureOut">
              <a:rPr lang="de-DE" smtClean="0"/>
              <a:pPr/>
              <a:t>04.07.2022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52B59-CFD4-48B6-AD95-A4F8517F72FE}" type="slidenum">
              <a:rPr lang="de-DE" smtClean="0"/>
              <a:pPr/>
              <a:t>‹Nr.›</a:t>
            </a:fld>
            <a:endParaRPr lang="de-DE"/>
          </a:p>
        </p:txBody>
      </p:sp>
    </p:spTree>
    <p:extLst>
      <p:ext uri="{BB962C8B-B14F-4D97-AF65-F5344CB8AC3E}">
        <p14:creationId xmlns:p14="http://schemas.microsoft.com/office/powerpoint/2010/main" val="356939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2</a:t>
            </a:fld>
            <a:endParaRPr lang="de-DE"/>
          </a:p>
        </p:txBody>
      </p:sp>
    </p:spTree>
    <p:extLst>
      <p:ext uri="{BB962C8B-B14F-4D97-AF65-F5344CB8AC3E}">
        <p14:creationId xmlns:p14="http://schemas.microsoft.com/office/powerpoint/2010/main" val="87836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3</a:t>
            </a:fld>
            <a:endParaRPr lang="de-DE"/>
          </a:p>
        </p:txBody>
      </p:sp>
    </p:spTree>
    <p:extLst>
      <p:ext uri="{BB962C8B-B14F-4D97-AF65-F5344CB8AC3E}">
        <p14:creationId xmlns:p14="http://schemas.microsoft.com/office/powerpoint/2010/main" val="213650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4</a:t>
            </a:fld>
            <a:endParaRPr lang="de-DE"/>
          </a:p>
        </p:txBody>
      </p:sp>
    </p:spTree>
    <p:extLst>
      <p:ext uri="{BB962C8B-B14F-4D97-AF65-F5344CB8AC3E}">
        <p14:creationId xmlns:p14="http://schemas.microsoft.com/office/powerpoint/2010/main" val="501794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5</a:t>
            </a:fld>
            <a:endParaRPr lang="de-DE"/>
          </a:p>
        </p:txBody>
      </p:sp>
    </p:spTree>
    <p:extLst>
      <p:ext uri="{BB962C8B-B14F-4D97-AF65-F5344CB8AC3E}">
        <p14:creationId xmlns:p14="http://schemas.microsoft.com/office/powerpoint/2010/main" val="3072850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6</a:t>
            </a:fld>
            <a:endParaRPr lang="de-DE"/>
          </a:p>
        </p:txBody>
      </p:sp>
    </p:spTree>
    <p:extLst>
      <p:ext uri="{BB962C8B-B14F-4D97-AF65-F5344CB8AC3E}">
        <p14:creationId xmlns:p14="http://schemas.microsoft.com/office/powerpoint/2010/main" val="3241244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7</a:t>
            </a:fld>
            <a:endParaRPr lang="de-DE"/>
          </a:p>
        </p:txBody>
      </p:sp>
    </p:spTree>
    <p:extLst>
      <p:ext uri="{BB962C8B-B14F-4D97-AF65-F5344CB8AC3E}">
        <p14:creationId xmlns:p14="http://schemas.microsoft.com/office/powerpoint/2010/main" val="3702798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solidFill>
                  <a:srgbClr val="000000"/>
                </a:solidFill>
              </a:rPr>
              <a:pPr/>
              <a:t>8</a:t>
            </a:fld>
            <a:endParaRPr lang="de-DE">
              <a:solidFill>
                <a:srgbClr val="000000"/>
              </a:solidFill>
            </a:endParaRPr>
          </a:p>
        </p:txBody>
      </p:sp>
    </p:spTree>
    <p:extLst>
      <p:ext uri="{BB962C8B-B14F-4D97-AF65-F5344CB8AC3E}">
        <p14:creationId xmlns:p14="http://schemas.microsoft.com/office/powerpoint/2010/main" val="1877347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9</a:t>
            </a:fld>
            <a:endParaRPr lang="de-DE"/>
          </a:p>
        </p:txBody>
      </p:sp>
    </p:spTree>
    <p:extLst>
      <p:ext uri="{BB962C8B-B14F-4D97-AF65-F5344CB8AC3E}">
        <p14:creationId xmlns:p14="http://schemas.microsoft.com/office/powerpoint/2010/main" val="1830095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10</a:t>
            </a:fld>
            <a:endParaRPr lang="de-DE"/>
          </a:p>
        </p:txBody>
      </p:sp>
    </p:spTree>
    <p:extLst>
      <p:ext uri="{BB962C8B-B14F-4D97-AF65-F5344CB8AC3E}">
        <p14:creationId xmlns:p14="http://schemas.microsoft.com/office/powerpoint/2010/main" val="2216098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11</a:t>
            </a:fld>
            <a:endParaRPr lang="de-DE"/>
          </a:p>
        </p:txBody>
      </p:sp>
    </p:spTree>
    <p:extLst>
      <p:ext uri="{BB962C8B-B14F-4D97-AF65-F5344CB8AC3E}">
        <p14:creationId xmlns:p14="http://schemas.microsoft.com/office/powerpoint/2010/main" val="2216098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12</a:t>
            </a:fld>
            <a:endParaRPr lang="de-DE"/>
          </a:p>
        </p:txBody>
      </p:sp>
    </p:spTree>
    <p:extLst>
      <p:ext uri="{BB962C8B-B14F-4D97-AF65-F5344CB8AC3E}">
        <p14:creationId xmlns:p14="http://schemas.microsoft.com/office/powerpoint/2010/main" val="3571783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13</a:t>
            </a:fld>
            <a:endParaRPr lang="de-DE"/>
          </a:p>
        </p:txBody>
      </p:sp>
    </p:spTree>
    <p:extLst>
      <p:ext uri="{BB962C8B-B14F-4D97-AF65-F5344CB8AC3E}">
        <p14:creationId xmlns:p14="http://schemas.microsoft.com/office/powerpoint/2010/main" val="3571783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14</a:t>
            </a:fld>
            <a:endParaRPr lang="de-DE"/>
          </a:p>
        </p:txBody>
      </p:sp>
    </p:spTree>
    <p:extLst>
      <p:ext uri="{BB962C8B-B14F-4D97-AF65-F5344CB8AC3E}">
        <p14:creationId xmlns:p14="http://schemas.microsoft.com/office/powerpoint/2010/main" val="3571783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10"/>
          </p:nvPr>
        </p:nvSpPr>
        <p:spPr/>
        <p:txBody>
          <a:bodyPr/>
          <a:lstStyle/>
          <a:p>
            <a:fld id="{18AB4C74-C555-7541-A299-0C6D135C13F7}" type="slidenum">
              <a:rPr lang="de-DE" smtClean="0">
                <a:solidFill>
                  <a:srgbClr val="000000"/>
                </a:solidFill>
              </a:rPr>
              <a:pPr/>
              <a:t>15</a:t>
            </a:fld>
            <a:endParaRPr lang="de-DE">
              <a:solidFill>
                <a:srgbClr val="000000"/>
              </a:solidFill>
            </a:endParaRPr>
          </a:p>
        </p:txBody>
      </p:sp>
    </p:spTree>
    <p:extLst>
      <p:ext uri="{BB962C8B-B14F-4D97-AF65-F5344CB8AC3E}">
        <p14:creationId xmlns:p14="http://schemas.microsoft.com/office/powerpoint/2010/main" val="344123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10"/>
          </p:nvPr>
        </p:nvSpPr>
        <p:spPr/>
        <p:txBody>
          <a:bodyPr/>
          <a:lstStyle/>
          <a:p>
            <a:fld id="{18AB4C74-C555-7541-A299-0C6D135C13F7}" type="slidenum">
              <a:rPr lang="de-DE" smtClean="0">
                <a:solidFill>
                  <a:srgbClr val="000000"/>
                </a:solidFill>
              </a:rPr>
              <a:pPr/>
              <a:t>16</a:t>
            </a:fld>
            <a:endParaRPr lang="de-DE">
              <a:solidFill>
                <a:srgbClr val="000000"/>
              </a:solidFill>
            </a:endParaRPr>
          </a:p>
        </p:txBody>
      </p:sp>
    </p:spTree>
    <p:extLst>
      <p:ext uri="{BB962C8B-B14F-4D97-AF65-F5344CB8AC3E}">
        <p14:creationId xmlns:p14="http://schemas.microsoft.com/office/powerpoint/2010/main" val="344123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17</a:t>
            </a:fld>
            <a:endParaRPr lang="de-DE"/>
          </a:p>
        </p:txBody>
      </p:sp>
    </p:spTree>
    <p:extLst>
      <p:ext uri="{BB962C8B-B14F-4D97-AF65-F5344CB8AC3E}">
        <p14:creationId xmlns:p14="http://schemas.microsoft.com/office/powerpoint/2010/main" val="5060427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18</a:t>
            </a:fld>
            <a:endParaRPr lang="de-DE"/>
          </a:p>
        </p:txBody>
      </p:sp>
    </p:spTree>
    <p:extLst>
      <p:ext uri="{BB962C8B-B14F-4D97-AF65-F5344CB8AC3E}">
        <p14:creationId xmlns:p14="http://schemas.microsoft.com/office/powerpoint/2010/main" val="3003161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19</a:t>
            </a:fld>
            <a:endParaRPr lang="de-DE"/>
          </a:p>
        </p:txBody>
      </p:sp>
    </p:spTree>
    <p:extLst>
      <p:ext uri="{BB962C8B-B14F-4D97-AF65-F5344CB8AC3E}">
        <p14:creationId xmlns:p14="http://schemas.microsoft.com/office/powerpoint/2010/main" val="10046522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20</a:t>
            </a:fld>
            <a:endParaRPr lang="de-DE"/>
          </a:p>
        </p:txBody>
      </p:sp>
    </p:spTree>
    <p:extLst>
      <p:ext uri="{BB962C8B-B14F-4D97-AF65-F5344CB8AC3E}">
        <p14:creationId xmlns:p14="http://schemas.microsoft.com/office/powerpoint/2010/main" val="2487987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21</a:t>
            </a:fld>
            <a:endParaRPr lang="de-DE"/>
          </a:p>
        </p:txBody>
      </p:sp>
    </p:spTree>
    <p:extLst>
      <p:ext uri="{BB962C8B-B14F-4D97-AF65-F5344CB8AC3E}">
        <p14:creationId xmlns:p14="http://schemas.microsoft.com/office/powerpoint/2010/main" val="1267881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22</a:t>
            </a:fld>
            <a:endParaRPr lang="de-DE"/>
          </a:p>
        </p:txBody>
      </p:sp>
    </p:spTree>
    <p:extLst>
      <p:ext uri="{BB962C8B-B14F-4D97-AF65-F5344CB8AC3E}">
        <p14:creationId xmlns:p14="http://schemas.microsoft.com/office/powerpoint/2010/main" val="1067639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23</a:t>
            </a:fld>
            <a:endParaRPr lang="de-DE"/>
          </a:p>
        </p:txBody>
      </p:sp>
    </p:spTree>
    <p:extLst>
      <p:ext uri="{BB962C8B-B14F-4D97-AF65-F5344CB8AC3E}">
        <p14:creationId xmlns:p14="http://schemas.microsoft.com/office/powerpoint/2010/main" val="4054422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24</a:t>
            </a:fld>
            <a:endParaRPr lang="de-DE"/>
          </a:p>
        </p:txBody>
      </p:sp>
    </p:spTree>
    <p:extLst>
      <p:ext uri="{BB962C8B-B14F-4D97-AF65-F5344CB8AC3E}">
        <p14:creationId xmlns:p14="http://schemas.microsoft.com/office/powerpoint/2010/main" val="32878768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25</a:t>
            </a:fld>
            <a:endParaRPr lang="de-DE"/>
          </a:p>
        </p:txBody>
      </p:sp>
    </p:spTree>
    <p:extLst>
      <p:ext uri="{BB962C8B-B14F-4D97-AF65-F5344CB8AC3E}">
        <p14:creationId xmlns:p14="http://schemas.microsoft.com/office/powerpoint/2010/main" val="37527277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26</a:t>
            </a:fld>
            <a:endParaRPr lang="de-DE"/>
          </a:p>
        </p:txBody>
      </p:sp>
    </p:spTree>
    <p:extLst>
      <p:ext uri="{BB962C8B-B14F-4D97-AF65-F5344CB8AC3E}">
        <p14:creationId xmlns:p14="http://schemas.microsoft.com/office/powerpoint/2010/main" val="1445466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27</a:t>
            </a:fld>
            <a:endParaRPr lang="de-DE"/>
          </a:p>
        </p:txBody>
      </p:sp>
    </p:spTree>
    <p:extLst>
      <p:ext uri="{BB962C8B-B14F-4D97-AF65-F5344CB8AC3E}">
        <p14:creationId xmlns:p14="http://schemas.microsoft.com/office/powerpoint/2010/main" val="4013734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28</a:t>
            </a:fld>
            <a:endParaRPr lang="de-DE"/>
          </a:p>
        </p:txBody>
      </p:sp>
    </p:spTree>
    <p:extLst>
      <p:ext uri="{BB962C8B-B14F-4D97-AF65-F5344CB8AC3E}">
        <p14:creationId xmlns:p14="http://schemas.microsoft.com/office/powerpoint/2010/main" val="618813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29</a:t>
            </a:fld>
            <a:endParaRPr lang="de-DE"/>
          </a:p>
        </p:txBody>
      </p:sp>
    </p:spTree>
    <p:extLst>
      <p:ext uri="{BB962C8B-B14F-4D97-AF65-F5344CB8AC3E}">
        <p14:creationId xmlns:p14="http://schemas.microsoft.com/office/powerpoint/2010/main" val="16408524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30</a:t>
            </a:fld>
            <a:endParaRPr lang="de-DE"/>
          </a:p>
        </p:txBody>
      </p:sp>
    </p:spTree>
    <p:extLst>
      <p:ext uri="{BB962C8B-B14F-4D97-AF65-F5344CB8AC3E}">
        <p14:creationId xmlns:p14="http://schemas.microsoft.com/office/powerpoint/2010/main" val="14651733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31</a:t>
            </a:fld>
            <a:endParaRPr lang="de-DE"/>
          </a:p>
        </p:txBody>
      </p:sp>
    </p:spTree>
    <p:extLst>
      <p:ext uri="{BB962C8B-B14F-4D97-AF65-F5344CB8AC3E}">
        <p14:creationId xmlns:p14="http://schemas.microsoft.com/office/powerpoint/2010/main" val="38645488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32</a:t>
            </a:fld>
            <a:endParaRPr lang="de-DE"/>
          </a:p>
        </p:txBody>
      </p:sp>
    </p:spTree>
    <p:extLst>
      <p:ext uri="{BB962C8B-B14F-4D97-AF65-F5344CB8AC3E}">
        <p14:creationId xmlns:p14="http://schemas.microsoft.com/office/powerpoint/2010/main" val="16545086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33</a:t>
            </a:fld>
            <a:endParaRPr lang="de-DE"/>
          </a:p>
        </p:txBody>
      </p:sp>
    </p:spTree>
    <p:extLst>
      <p:ext uri="{BB962C8B-B14F-4D97-AF65-F5344CB8AC3E}">
        <p14:creationId xmlns:p14="http://schemas.microsoft.com/office/powerpoint/2010/main" val="3457628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34</a:t>
            </a:fld>
            <a:endParaRPr lang="de-DE"/>
          </a:p>
        </p:txBody>
      </p:sp>
    </p:spTree>
    <p:extLst>
      <p:ext uri="{BB962C8B-B14F-4D97-AF65-F5344CB8AC3E}">
        <p14:creationId xmlns:p14="http://schemas.microsoft.com/office/powerpoint/2010/main" val="27351572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35</a:t>
            </a:fld>
            <a:endParaRPr lang="de-DE"/>
          </a:p>
        </p:txBody>
      </p:sp>
    </p:spTree>
    <p:extLst>
      <p:ext uri="{BB962C8B-B14F-4D97-AF65-F5344CB8AC3E}">
        <p14:creationId xmlns:p14="http://schemas.microsoft.com/office/powerpoint/2010/main" val="32798953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36</a:t>
            </a:fld>
            <a:endParaRPr lang="de-DE"/>
          </a:p>
        </p:txBody>
      </p:sp>
    </p:spTree>
    <p:extLst>
      <p:ext uri="{BB962C8B-B14F-4D97-AF65-F5344CB8AC3E}">
        <p14:creationId xmlns:p14="http://schemas.microsoft.com/office/powerpoint/2010/main" val="42646327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37</a:t>
            </a:fld>
            <a:endParaRPr lang="de-DE"/>
          </a:p>
        </p:txBody>
      </p:sp>
    </p:spTree>
    <p:extLst>
      <p:ext uri="{BB962C8B-B14F-4D97-AF65-F5344CB8AC3E}">
        <p14:creationId xmlns:p14="http://schemas.microsoft.com/office/powerpoint/2010/main" val="24140357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38</a:t>
            </a:fld>
            <a:endParaRPr lang="de-DE"/>
          </a:p>
        </p:txBody>
      </p:sp>
    </p:spTree>
    <p:extLst>
      <p:ext uri="{BB962C8B-B14F-4D97-AF65-F5344CB8AC3E}">
        <p14:creationId xmlns:p14="http://schemas.microsoft.com/office/powerpoint/2010/main" val="25657943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39</a:t>
            </a:fld>
            <a:endParaRPr lang="de-DE"/>
          </a:p>
        </p:txBody>
      </p:sp>
    </p:spTree>
    <p:extLst>
      <p:ext uri="{BB962C8B-B14F-4D97-AF65-F5344CB8AC3E}">
        <p14:creationId xmlns:p14="http://schemas.microsoft.com/office/powerpoint/2010/main" val="31193871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40</a:t>
            </a:fld>
            <a:endParaRPr lang="de-DE"/>
          </a:p>
        </p:txBody>
      </p:sp>
    </p:spTree>
    <p:extLst>
      <p:ext uri="{BB962C8B-B14F-4D97-AF65-F5344CB8AC3E}">
        <p14:creationId xmlns:p14="http://schemas.microsoft.com/office/powerpoint/2010/main" val="23228331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41</a:t>
            </a:fld>
            <a:endParaRPr lang="de-DE"/>
          </a:p>
        </p:txBody>
      </p:sp>
    </p:spTree>
    <p:extLst>
      <p:ext uri="{BB962C8B-B14F-4D97-AF65-F5344CB8AC3E}">
        <p14:creationId xmlns:p14="http://schemas.microsoft.com/office/powerpoint/2010/main" val="25948005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42</a:t>
            </a:fld>
            <a:endParaRPr lang="de-DE"/>
          </a:p>
        </p:txBody>
      </p:sp>
    </p:spTree>
    <p:extLst>
      <p:ext uri="{BB962C8B-B14F-4D97-AF65-F5344CB8AC3E}">
        <p14:creationId xmlns:p14="http://schemas.microsoft.com/office/powerpoint/2010/main" val="30478710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43</a:t>
            </a:fld>
            <a:endParaRPr lang="de-DE"/>
          </a:p>
        </p:txBody>
      </p:sp>
    </p:spTree>
    <p:extLst>
      <p:ext uri="{BB962C8B-B14F-4D97-AF65-F5344CB8AC3E}">
        <p14:creationId xmlns:p14="http://schemas.microsoft.com/office/powerpoint/2010/main" val="21573488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44</a:t>
            </a:fld>
            <a:endParaRPr lang="de-DE"/>
          </a:p>
        </p:txBody>
      </p:sp>
    </p:spTree>
    <p:extLst>
      <p:ext uri="{BB962C8B-B14F-4D97-AF65-F5344CB8AC3E}">
        <p14:creationId xmlns:p14="http://schemas.microsoft.com/office/powerpoint/2010/main" val="7390684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45</a:t>
            </a:fld>
            <a:endParaRPr lang="de-DE"/>
          </a:p>
        </p:txBody>
      </p:sp>
    </p:spTree>
    <p:extLst>
      <p:ext uri="{BB962C8B-B14F-4D97-AF65-F5344CB8AC3E}">
        <p14:creationId xmlns:p14="http://schemas.microsoft.com/office/powerpoint/2010/main" val="21904127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D52B59-CFD4-48B6-AD95-A4F8517F72FE}" type="slidenum">
              <a:rPr lang="de-DE" smtClean="0"/>
              <a:pPr/>
              <a:t>46</a:t>
            </a:fld>
            <a:endParaRPr lang="de-DE"/>
          </a:p>
        </p:txBody>
      </p:sp>
    </p:spTree>
    <p:extLst>
      <p:ext uri="{BB962C8B-B14F-4D97-AF65-F5344CB8AC3E}">
        <p14:creationId xmlns:p14="http://schemas.microsoft.com/office/powerpoint/2010/main" val="27095184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31485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fontAlgn="base">
              <a:spcBef>
                <a:spcPct val="0"/>
              </a:spcBef>
              <a:spcAft>
                <a:spcPct val="0"/>
              </a:spcAft>
              <a:defRPr/>
            </a:pPr>
            <a:r>
              <a:rPr lang="de-DE">
                <a:solidFill>
                  <a:srgbClr val="000000"/>
                </a:solidFill>
              </a:rPr>
              <a:t>Metakognitív Tréning 9 – Önértékelés</a:t>
            </a:r>
          </a:p>
        </p:txBody>
      </p:sp>
      <p:sp>
        <p:nvSpPr>
          <p:cNvPr id="4" name="Slide Number Placeholder 3"/>
          <p:cNvSpPr>
            <a:spLocks noGrp="1"/>
          </p:cNvSpPr>
          <p:nvPr>
            <p:ph type="sldNum" sz="quarter" idx="12"/>
          </p:nvPr>
        </p:nvSpPr>
        <p:spPr bwMode="gray"/>
        <p:txBody>
          <a:bodyPr/>
          <a:lstStyle>
            <a:lvl1pPr>
              <a:defRPr b="0"/>
            </a:lvl1p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solidFill>
                  <a:srgbClr val="000000"/>
                </a:solidFill>
              </a:rPr>
              <a:t>Metakognitív Tréning 9 – Önértékelés</a:t>
            </a:r>
          </a:p>
        </p:txBody>
      </p:sp>
      <p:sp>
        <p:nvSpPr>
          <p:cNvPr id="6" name="Slide Number Placeholder 5"/>
          <p:cNvSpPr>
            <a:spLocks noGrp="1"/>
          </p:cNvSpPr>
          <p:nvPr>
            <p:ph type="sldNum" sz="quarter" idx="12"/>
          </p:nvPr>
        </p:nvSpPr>
        <p:spPr bwMode="gray"/>
        <p:txBody>
          <a:bodyPr>
            <a:noAutofit/>
          </a:bodyPr>
          <a:lstStyle>
            <a:lvl1pPr>
              <a:defRPr b="0"/>
            </a:lvl1pPr>
          </a:lstStyle>
          <a:p>
            <a:fld id="{E145D7AE-92F4-4245-966E-F23936500660}"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solidFill>
                  <a:srgbClr val="000000"/>
                </a:solidFill>
              </a:rPr>
              <a:t>Metakognitív Tréning 9 – Önértékelés</a:t>
            </a:r>
          </a:p>
        </p:txBody>
      </p:sp>
      <p:sp>
        <p:nvSpPr>
          <p:cNvPr id="7" name="Slide Number Placeholder 6"/>
          <p:cNvSpPr>
            <a:spLocks noGrp="1"/>
          </p:cNvSpPr>
          <p:nvPr>
            <p:ph type="sldNum" sz="quarter" idx="12"/>
          </p:nvPr>
        </p:nvSpPr>
        <p:spPr bwMode="gray"/>
        <p:txBody>
          <a:bodyPr/>
          <a:lstStyle>
            <a:lvl1pPr>
              <a:defRPr b="0"/>
            </a:lvl1pPr>
          </a:lstStyle>
          <a:p>
            <a:fld id="{4C50EA92-F41B-5541-853C-AF233470334E}"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fontAlgn="base">
              <a:spcBef>
                <a:spcPct val="0"/>
              </a:spcBef>
              <a:spcAft>
                <a:spcPct val="0"/>
              </a:spcAft>
              <a:defRPr/>
            </a:pPr>
            <a:r>
              <a:rPr lang="de-DE">
                <a:solidFill>
                  <a:srgbClr val="000000"/>
                </a:solidFill>
              </a:rPr>
              <a:t>Metakognitív Tréning 9 – Önértékelés</a:t>
            </a:r>
          </a:p>
        </p:txBody>
      </p:sp>
      <p:sp>
        <p:nvSpPr>
          <p:cNvPr id="7" name="Slide Number Placeholder 6"/>
          <p:cNvSpPr>
            <a:spLocks noGrp="1"/>
          </p:cNvSpPr>
          <p:nvPr>
            <p:ph type="sldNum" sz="quarter" idx="12"/>
          </p:nvPr>
        </p:nvSpPr>
        <p:spPr bwMode="gray"/>
        <p:txBody>
          <a:bodyPr/>
          <a:lstStyle>
            <a:lvl1pPr>
              <a:defRPr b="0"/>
            </a:lvl1p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fontAlgn="base">
              <a:spcBef>
                <a:spcPct val="0"/>
              </a:spcBef>
              <a:spcAft>
                <a:spcPct val="0"/>
              </a:spcAft>
              <a:defRPr/>
            </a:pPr>
            <a:r>
              <a:rPr lang="de-DE">
                <a:solidFill>
                  <a:srgbClr val="000000"/>
                </a:solidFill>
              </a:rPr>
              <a:t>Metakognitív Tréning 9 – Önértékelés</a:t>
            </a:r>
          </a:p>
        </p:txBody>
      </p:sp>
      <p:sp>
        <p:nvSpPr>
          <p:cNvPr id="7" name="Slide Number Placeholder 6"/>
          <p:cNvSpPr>
            <a:spLocks noGrp="1"/>
          </p:cNvSpPr>
          <p:nvPr>
            <p:ph type="sldNum" sz="quarter" idx="12"/>
          </p:nvPr>
        </p:nvSpPr>
        <p:spPr bwMode="gray"/>
        <p:txBody>
          <a:bodyPr/>
          <a:lstStyle>
            <a:lvl1pPr>
              <a:defRPr b="0"/>
            </a:lvl1p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solidFill>
                  <a:srgbClr val="000000"/>
                </a:solidFill>
              </a:rPr>
              <a:t>Metakognitív Tréning 9 – Önértékelés</a:t>
            </a:r>
          </a:p>
        </p:txBody>
      </p:sp>
      <p:sp>
        <p:nvSpPr>
          <p:cNvPr id="5" name="Slide Number Placeholder 4"/>
          <p:cNvSpPr>
            <a:spLocks noGrp="1"/>
          </p:cNvSpPr>
          <p:nvPr>
            <p:ph type="sldNum" sz="quarter" idx="12"/>
          </p:nvPr>
        </p:nvSpPr>
        <p:spPr bwMode="gray"/>
        <p:txBody>
          <a:bodyPr/>
          <a:lstStyle>
            <a:lvl1pPr>
              <a:defRPr b="0"/>
            </a:lvl1pPr>
          </a:lstStyle>
          <a:p>
            <a:fld id="{F1453263-BF73-0743-B5B9-B3C64D5B80DB}"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solidFill>
                  <a:srgbClr val="000000"/>
                </a:solidFill>
              </a:rPr>
              <a:t>Metakognitív Tréning 9 – Önértékelés</a:t>
            </a:r>
          </a:p>
        </p:txBody>
      </p:sp>
      <p:sp>
        <p:nvSpPr>
          <p:cNvPr id="4" name="Slide Number Placeholder 3"/>
          <p:cNvSpPr>
            <a:spLocks noGrp="1"/>
          </p:cNvSpPr>
          <p:nvPr>
            <p:ph type="sldNum" sz="quarter" idx="12"/>
          </p:nvPr>
        </p:nvSpPr>
        <p:spPr bwMode="gray"/>
        <p:txBody>
          <a:bodyPr/>
          <a:lstStyle>
            <a:lvl1pPr>
              <a:defRPr b="0"/>
            </a:lvl1pPr>
          </a:lstStyle>
          <a:p>
            <a:fld id="{B0B565B1-9099-6C43-824A-08D47FC4C125}" type="slidenum">
              <a:rPr lang="de-DE" smtClean="0">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fontAlgn="base">
              <a:spcBef>
                <a:spcPct val="0"/>
              </a:spcBef>
              <a:spcAft>
                <a:spcPct val="0"/>
              </a:spcAft>
              <a:defRPr/>
            </a:pPr>
            <a:r>
              <a:rPr lang="de-DE">
                <a:solidFill>
                  <a:srgbClr val="000000"/>
                </a:solidFill>
              </a:rPr>
              <a:t>Metakognitív Tréning 9 – Önértékelés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fontAlgn="base">
              <a:spcBef>
                <a:spcPct val="0"/>
              </a:spcBef>
              <a:spcAft>
                <a:spcPct val="0"/>
              </a:spcAft>
            </a:pPr>
            <a:fld id="{54F5DE16-5F41-0F46-AF59-1046535EA871}" type="slidenum">
              <a:rPr lang="de-DE" smtClean="0">
                <a:solidFill>
                  <a:srgbClr val="000000"/>
                </a:solidFill>
                <a:ea typeface="ＭＳ Ｐゴシック" charset="0"/>
              </a:rPr>
              <a:pPr fontAlgn="base">
                <a:spcBef>
                  <a:spcPct val="0"/>
                </a:spcBef>
                <a:spcAft>
                  <a:spcPct val="0"/>
                </a:spcAft>
              </a:pPr>
              <a:t>‹Nr.›</a:t>
            </a:fld>
            <a:endParaRPr lang="de-DE">
              <a:solidFill>
                <a:srgbClr val="000000"/>
              </a:solidFill>
              <a:ea typeface="ＭＳ Ｐゴシック" charset="0"/>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9 I</a:t>
            </a:r>
            <a:r>
              <a:rPr lang="en-US" altLang="ja-JP" dirty="0">
                <a:latin typeface="+mn-lt"/>
                <a:ea typeface="+mn-ea"/>
                <a:cs typeface="+mn-cs"/>
              </a:rPr>
              <a:t> – </a:t>
            </a:r>
            <a:r>
              <a:rPr lang="hu-HU" altLang="ko-KR" dirty="0">
                <a:latin typeface="+mn-lt"/>
                <a:ea typeface="+mn-ea"/>
                <a:cs typeface="+mn-cs"/>
              </a:rPr>
              <a:t>Önértékelés</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rPr>
              <a:t>© Moritz, Woodward, Fekete &amp; Vass </a:t>
            </a:r>
            <a:r>
              <a:rPr lang="nl-NL" sz="1600" dirty="0">
                <a:solidFill>
                  <a:srgbClr val="004992"/>
                </a:solidFill>
              </a:rPr>
              <a:t>(</a:t>
            </a:r>
            <a:r>
              <a:rPr lang="de-DE" sz="1600" dirty="0">
                <a:solidFill>
                  <a:srgbClr val="004992"/>
                </a:solidFill>
              </a:rPr>
              <a:t>7</a:t>
            </a:r>
            <a:r>
              <a:rPr lang="nl-NL" sz="1600">
                <a:solidFill>
                  <a:srgbClr val="004992"/>
                </a:solidFill>
              </a:rPr>
              <a:t>|2</a:t>
            </a:r>
            <a:r>
              <a:rPr lang="hu-HU" sz="1600" dirty="0">
                <a:solidFill>
                  <a:srgbClr val="004992"/>
                </a:solidFill>
              </a:rPr>
              <a:t>2</a:t>
            </a:r>
            <a:r>
              <a:rPr lang="nl-NL" sz="1600" dirty="0">
                <a:solidFill>
                  <a:srgbClr val="004992"/>
                </a:solidFill>
              </a:rPr>
              <a:t>)</a:t>
            </a:r>
            <a:endParaRPr lang="pt-BR" sz="1600" dirty="0">
              <a:solidFill>
                <a:srgbClr val="004992"/>
              </a:solidFill>
            </a:endParaRPr>
          </a:p>
          <a:p>
            <a:pPr>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928921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Önérték: mi is az?</a:t>
            </a:r>
            <a:endParaRPr lang="de-DE" sz="3600" dirty="0">
              <a:latin typeface="+mn-lt"/>
              <a:ea typeface="+mn-ea"/>
              <a:cs typeface="+mn-cs"/>
            </a:endParaRPr>
          </a:p>
        </p:txBody>
      </p:sp>
      <p:sp>
        <p:nvSpPr>
          <p:cNvPr id="467971" name="Rectangle 3"/>
          <p:cNvSpPr>
            <a:spLocks noGrp="1" noChangeArrowheads="1"/>
          </p:cNvSpPr>
          <p:nvPr>
            <p:ph idx="1"/>
          </p:nvPr>
        </p:nvSpPr>
        <p:spPr>
          <a:xfrm>
            <a:off x="6219930" y="2203703"/>
            <a:ext cx="5530110" cy="3794760"/>
          </a:xfrm>
        </p:spPr>
        <p:txBody>
          <a:bodyPr wrap="square">
            <a:noAutofit/>
          </a:bodyPr>
          <a:lstStyle/>
          <a:p>
            <a:pPr eaLnBrk="1" hangingPunct="1">
              <a:buClr>
                <a:srgbClr val="333333"/>
              </a:buClr>
            </a:pPr>
            <a:r>
              <a:rPr lang="hu-HU" sz="2400" dirty="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mn-lt"/>
              </a:rPr>
              <a:pPr/>
              <a:t>2</a:t>
            </a:fld>
            <a:endParaRPr lang="de-DE">
              <a:solidFill>
                <a:srgbClr val="000000"/>
              </a:solidFill>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750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Önérték: mi is az?</a:t>
            </a:r>
            <a:endParaRPr lang="de-DE" sz="3600" dirty="0">
              <a:latin typeface="+mn-lt"/>
              <a:ea typeface="+mn-ea"/>
              <a:cs typeface="+mn-cs"/>
            </a:endParaRPr>
          </a:p>
        </p:txBody>
      </p:sp>
      <p:sp>
        <p:nvSpPr>
          <p:cNvPr id="467971" name="Rectangle 3"/>
          <p:cNvSpPr>
            <a:spLocks noGrp="1" noChangeArrowheads="1"/>
          </p:cNvSpPr>
          <p:nvPr>
            <p:ph idx="1"/>
          </p:nvPr>
        </p:nvSpPr>
        <p:spPr>
          <a:xfrm>
            <a:off x="6219930" y="2203703"/>
            <a:ext cx="5530110" cy="3794760"/>
          </a:xfrm>
        </p:spPr>
        <p:txBody>
          <a:bodyPr wrap="square">
            <a:noAutofit/>
          </a:bodyPr>
          <a:lstStyle/>
          <a:p>
            <a:pPr marL="342900" indent="-342900" eaLnBrk="1" hangingPunct="1">
              <a:buClr>
                <a:srgbClr val="333333"/>
              </a:buClr>
              <a:buFont typeface="WingDings"/>
              <a:buChar char=""/>
            </a:pPr>
            <a:r>
              <a:rPr lang="hu-HU" sz="2400" dirty="0">
                <a:solidFill>
                  <a:srgbClr val="333333"/>
                </a:solidFill>
              </a:rPr>
              <a:t>Az az </a:t>
            </a:r>
            <a:r>
              <a:rPr lang="hu-HU" sz="2400" i="1" dirty="0">
                <a:solidFill>
                  <a:srgbClr val="333333"/>
                </a:solidFill>
              </a:rPr>
              <a:t>érték</a:t>
            </a:r>
            <a:r>
              <a:rPr lang="de-DE" sz="2400" dirty="0">
                <a:solidFill>
                  <a:srgbClr val="333333"/>
                </a:solidFill>
              </a:rPr>
              <a:t>, </a:t>
            </a:r>
            <a:r>
              <a:rPr lang="hu-HU" sz="2400" dirty="0">
                <a:solidFill>
                  <a:srgbClr val="333333"/>
                </a:solidFill>
              </a:rPr>
              <a:t>melyet </a:t>
            </a:r>
            <a:r>
              <a:rPr lang="hu-HU" sz="2400" i="1" dirty="0">
                <a:solidFill>
                  <a:srgbClr val="333333"/>
                </a:solidFill>
              </a:rPr>
              <a:t>önmagunknak</a:t>
            </a:r>
            <a:r>
              <a:rPr lang="hu-HU" sz="2400" dirty="0">
                <a:solidFill>
                  <a:srgbClr val="333333"/>
                </a:solidFill>
              </a:rPr>
              <a:t> tulajdonítunk</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mn-lt"/>
              </a:rPr>
              <a:pPr/>
              <a:t>3</a:t>
            </a:fld>
            <a:endParaRPr lang="de-DE">
              <a:solidFill>
                <a:srgbClr val="000000"/>
              </a:solidFill>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9935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Önérték: mi is az?</a:t>
            </a:r>
            <a:endParaRPr lang="de-DE" sz="3600" dirty="0">
              <a:latin typeface="+mn-lt"/>
              <a:ea typeface="+mn-ea"/>
              <a:cs typeface="+mn-cs"/>
            </a:endParaRPr>
          </a:p>
        </p:txBody>
      </p:sp>
      <p:sp>
        <p:nvSpPr>
          <p:cNvPr id="467971" name="Rectangle 3"/>
          <p:cNvSpPr>
            <a:spLocks noGrp="1" noChangeArrowheads="1"/>
          </p:cNvSpPr>
          <p:nvPr>
            <p:ph idx="1"/>
          </p:nvPr>
        </p:nvSpPr>
        <p:spPr>
          <a:xfrm>
            <a:off x="6219930" y="2203703"/>
            <a:ext cx="5530110" cy="3794760"/>
          </a:xfrm>
        </p:spPr>
        <p:txBody>
          <a:bodyPr wrap="square">
            <a:noAutofit/>
          </a:bodyPr>
          <a:lstStyle/>
          <a:p>
            <a:pPr marL="342900" indent="-342900" eaLnBrk="1" hangingPunct="1">
              <a:buClr>
                <a:srgbClr val="333333"/>
              </a:buClr>
              <a:buFont typeface="WingDings"/>
              <a:buChar char=""/>
            </a:pPr>
            <a:r>
              <a:rPr lang="hu-HU" sz="2400" dirty="0">
                <a:solidFill>
                  <a:srgbClr val="333333"/>
                </a:solidFill>
              </a:rPr>
              <a:t>Az az </a:t>
            </a:r>
            <a:r>
              <a:rPr lang="hu-HU" sz="2400" i="1" dirty="0">
                <a:solidFill>
                  <a:srgbClr val="333333"/>
                </a:solidFill>
              </a:rPr>
              <a:t>érték</a:t>
            </a:r>
            <a:r>
              <a:rPr lang="de-DE" sz="2400" dirty="0">
                <a:solidFill>
                  <a:srgbClr val="333333"/>
                </a:solidFill>
              </a:rPr>
              <a:t>, </a:t>
            </a:r>
            <a:r>
              <a:rPr lang="hu-HU" sz="2400" dirty="0">
                <a:solidFill>
                  <a:srgbClr val="333333"/>
                </a:solidFill>
              </a:rPr>
              <a:t>melyet </a:t>
            </a:r>
            <a:r>
              <a:rPr lang="hu-HU" sz="2400" i="1" dirty="0">
                <a:solidFill>
                  <a:srgbClr val="333333"/>
                </a:solidFill>
              </a:rPr>
              <a:t>önmagunknak</a:t>
            </a:r>
            <a:r>
              <a:rPr lang="hu-HU" sz="2400" dirty="0">
                <a:solidFill>
                  <a:srgbClr val="333333"/>
                </a:solidFill>
              </a:rPr>
              <a:t> tulajdonítunk</a:t>
            </a:r>
          </a:p>
          <a:p>
            <a:pPr marL="342900" indent="-342900" eaLnBrk="1" hangingPunct="1">
              <a:buClr>
                <a:srgbClr val="333333"/>
              </a:buClr>
              <a:buFont typeface="WingDings"/>
              <a:buChar char=""/>
            </a:pPr>
            <a:r>
              <a:rPr lang="de-DE" sz="2400" i="1" dirty="0">
                <a:solidFill>
                  <a:srgbClr val="333333"/>
                </a:solidFill>
              </a:rPr>
              <a:t>s</a:t>
            </a:r>
            <a:r>
              <a:rPr lang="hu-HU" sz="2400" i="1" dirty="0">
                <a:solidFill>
                  <a:srgbClr val="333333"/>
                </a:solidFill>
              </a:rPr>
              <a:t>z</a:t>
            </a:r>
            <a:r>
              <a:rPr lang="de-DE" sz="2400" i="1" dirty="0" err="1">
                <a:solidFill>
                  <a:srgbClr val="333333"/>
                </a:solidFill>
              </a:rPr>
              <a:t>ubjekt</a:t>
            </a:r>
            <a:r>
              <a:rPr lang="hu-HU" sz="2400" i="1" dirty="0">
                <a:solidFill>
                  <a:srgbClr val="333333"/>
                </a:solidFill>
              </a:rPr>
              <a:t>í</a:t>
            </a:r>
            <a:r>
              <a:rPr lang="de-DE" sz="2400" i="1">
                <a:solidFill>
                  <a:srgbClr val="333333"/>
                </a:solidFill>
              </a:rPr>
              <a:t>v</a:t>
            </a:r>
            <a:r>
              <a:rPr lang="de-DE" sz="2400">
                <a:solidFill>
                  <a:srgbClr val="333333"/>
                </a:solidFill>
              </a:rPr>
              <a:t> “</a:t>
            </a:r>
            <a:r>
              <a:rPr lang="hu-HU" sz="2400">
                <a:solidFill>
                  <a:srgbClr val="333333"/>
                </a:solidFill>
              </a:rPr>
              <a:t>nagysá</a:t>
            </a:r>
            <a:r>
              <a:rPr lang="de-DE" sz="2400">
                <a:solidFill>
                  <a:srgbClr val="333333"/>
                </a:solidFill>
              </a:rPr>
              <a:t>g”</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mn-lt"/>
              </a:rPr>
              <a:pPr/>
              <a:t>4</a:t>
            </a:fld>
            <a:endParaRPr lang="de-DE">
              <a:solidFill>
                <a:srgbClr val="000000"/>
              </a:solidFill>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248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Önérték: mi is az?</a:t>
            </a:r>
            <a:endParaRPr lang="de-DE" sz="3600" dirty="0">
              <a:latin typeface="+mn-lt"/>
              <a:ea typeface="+mn-ea"/>
              <a:cs typeface="+mn-cs"/>
            </a:endParaRPr>
          </a:p>
        </p:txBody>
      </p:sp>
      <p:sp>
        <p:nvSpPr>
          <p:cNvPr id="467971" name="Rectangle 3"/>
          <p:cNvSpPr>
            <a:spLocks noGrp="1" noChangeArrowheads="1"/>
          </p:cNvSpPr>
          <p:nvPr>
            <p:ph idx="1"/>
          </p:nvPr>
        </p:nvSpPr>
        <p:spPr>
          <a:xfrm>
            <a:off x="6219930" y="2203703"/>
            <a:ext cx="5530110" cy="3794760"/>
          </a:xfrm>
        </p:spPr>
        <p:txBody>
          <a:bodyPr wrap="square">
            <a:noAutofit/>
          </a:bodyPr>
          <a:lstStyle/>
          <a:p>
            <a:pPr marL="342900" indent="-342900" eaLnBrk="1" hangingPunct="1">
              <a:buClr>
                <a:srgbClr val="333333"/>
              </a:buClr>
              <a:buFont typeface="WingDings"/>
              <a:buChar char=""/>
            </a:pPr>
            <a:r>
              <a:rPr lang="hu-HU" sz="2400" dirty="0">
                <a:solidFill>
                  <a:srgbClr val="333333"/>
                </a:solidFill>
              </a:rPr>
              <a:t>Az az </a:t>
            </a:r>
            <a:r>
              <a:rPr lang="hu-HU" sz="2400" i="1" dirty="0">
                <a:solidFill>
                  <a:srgbClr val="333333"/>
                </a:solidFill>
              </a:rPr>
              <a:t>érték</a:t>
            </a:r>
            <a:r>
              <a:rPr lang="de-DE" sz="2400" dirty="0">
                <a:solidFill>
                  <a:srgbClr val="333333"/>
                </a:solidFill>
              </a:rPr>
              <a:t>, </a:t>
            </a:r>
            <a:r>
              <a:rPr lang="hu-HU" sz="2400" dirty="0">
                <a:solidFill>
                  <a:srgbClr val="333333"/>
                </a:solidFill>
              </a:rPr>
              <a:t>melyet </a:t>
            </a:r>
            <a:r>
              <a:rPr lang="hu-HU" sz="2400" i="1" dirty="0">
                <a:solidFill>
                  <a:srgbClr val="333333"/>
                </a:solidFill>
              </a:rPr>
              <a:t>önmagunknak</a:t>
            </a:r>
            <a:r>
              <a:rPr lang="hu-HU" sz="2400" dirty="0">
                <a:solidFill>
                  <a:srgbClr val="333333"/>
                </a:solidFill>
              </a:rPr>
              <a:t> tulajdonítunk</a:t>
            </a:r>
          </a:p>
          <a:p>
            <a:pPr marL="342900" indent="-342900" eaLnBrk="1" hangingPunct="1">
              <a:buClr>
                <a:srgbClr val="333333"/>
              </a:buClr>
              <a:buFont typeface="WingDings"/>
              <a:buChar char=""/>
            </a:pPr>
            <a:r>
              <a:rPr lang="de-DE" sz="2400" i="1" dirty="0">
                <a:solidFill>
                  <a:srgbClr val="333333"/>
                </a:solidFill>
              </a:rPr>
              <a:t>s</a:t>
            </a:r>
            <a:r>
              <a:rPr lang="hu-HU" sz="2400" i="1" dirty="0">
                <a:solidFill>
                  <a:srgbClr val="333333"/>
                </a:solidFill>
              </a:rPr>
              <a:t>z</a:t>
            </a:r>
            <a:r>
              <a:rPr lang="de-DE" sz="2400" i="1" dirty="0" err="1">
                <a:solidFill>
                  <a:srgbClr val="333333"/>
                </a:solidFill>
              </a:rPr>
              <a:t>ubjekt</a:t>
            </a:r>
            <a:r>
              <a:rPr lang="hu-HU" sz="2400" i="1" dirty="0">
                <a:solidFill>
                  <a:srgbClr val="333333"/>
                </a:solidFill>
              </a:rPr>
              <a:t>í</a:t>
            </a:r>
            <a:r>
              <a:rPr lang="de-DE" sz="2400" i="1">
                <a:solidFill>
                  <a:srgbClr val="333333"/>
                </a:solidFill>
              </a:rPr>
              <a:t>v</a:t>
            </a:r>
            <a:r>
              <a:rPr lang="de-DE" sz="2400">
                <a:solidFill>
                  <a:srgbClr val="333333"/>
                </a:solidFill>
              </a:rPr>
              <a:t> “</a:t>
            </a:r>
            <a:r>
              <a:rPr lang="hu-HU" sz="2400">
                <a:solidFill>
                  <a:srgbClr val="333333"/>
                </a:solidFill>
              </a:rPr>
              <a:t>nagysá</a:t>
            </a:r>
            <a:r>
              <a:rPr lang="de-DE" sz="2400">
                <a:solidFill>
                  <a:srgbClr val="333333"/>
                </a:solidFill>
              </a:rPr>
              <a:t>g”</a:t>
            </a:r>
            <a:endParaRPr lang="de-DE" sz="2400" dirty="0">
              <a:solidFill>
                <a:srgbClr val="333333"/>
              </a:solidFill>
            </a:endParaRPr>
          </a:p>
          <a:p>
            <a:pPr marL="342900" indent="-342900" eaLnBrk="1" hangingPunct="1">
              <a:buClr>
                <a:srgbClr val="333333"/>
              </a:buClr>
              <a:buFont typeface="WingDings"/>
              <a:buChar char=""/>
            </a:pPr>
            <a:r>
              <a:rPr lang="hu-HU" sz="2400" dirty="0">
                <a:solidFill>
                  <a:srgbClr val="333333"/>
                </a:solidFill>
              </a:rPr>
              <a:t>Önértékünk valójában független attól, mások hogyan ítélnek meg bennünket, akkor is, ha gyakran ennek az ellenkezőjét gondoljuk</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3" name="Slide Number Placeholder 2"/>
          <p:cNvSpPr>
            <a:spLocks noGrp="1"/>
          </p:cNvSpPr>
          <p:nvPr>
            <p:ph type="sldNum" sz="quarter" idx="12"/>
          </p:nvPr>
        </p:nvSpPr>
        <p:spPr/>
        <p:txBody>
          <a:bodyPr/>
          <a:lstStyle/>
          <a:p>
            <a:fld id="{E145D7AE-92F4-4245-966E-F23936500660}" type="slidenum">
              <a:rPr lang="de-DE" smtClean="0">
                <a:solidFill>
                  <a:srgbClr val="000000"/>
                </a:solidFill>
                <a:latin typeface="+mn-lt"/>
              </a:rPr>
              <a:pPr/>
              <a:t>5</a:t>
            </a:fld>
            <a:endParaRPr lang="de-DE">
              <a:solidFill>
                <a:srgbClr val="000000"/>
              </a:solidFill>
              <a:latin typeface="+mn-lt"/>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055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Az alacsony önértékelés kihatással van lelki egészségünkre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A pszichés megbetegedésekben szenvedő emberek önértékelése gyakran alacsony</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Az alacsony önértékelés olyan lelki problémákhoz vezethet, mint</a:t>
            </a:r>
            <a:r>
              <a:rPr lang="de-DE" sz="2400" dirty="0">
                <a:solidFill>
                  <a:srgbClr val="333333"/>
                </a:solidFill>
              </a:rPr>
              <a:t>:</a:t>
            </a:r>
            <a:endParaRPr lang="hu-HU" sz="2400" dirty="0">
              <a:solidFill>
                <a:srgbClr val="333333"/>
              </a:solidFill>
            </a:endParaRPr>
          </a:p>
          <a:p>
            <a:pPr marL="774827" lvl="3" indent="-342900">
              <a:spcBef>
                <a:spcPts val="1999"/>
              </a:spcBef>
              <a:buClr>
                <a:srgbClr val="333333"/>
              </a:buClr>
              <a:buFont typeface="WingDings"/>
              <a:buChar char=""/>
            </a:pPr>
            <a:r>
              <a:rPr lang="hu-HU" sz="2400" dirty="0">
                <a:solidFill>
                  <a:srgbClr val="333333"/>
                </a:solidFill>
              </a:rPr>
              <a:t>Bizonytalanság</a:t>
            </a:r>
            <a:r>
              <a:rPr lang="de-DE" sz="2400" dirty="0">
                <a:solidFill>
                  <a:srgbClr val="333333"/>
                </a:solidFill>
              </a:rPr>
              <a:t>, </a:t>
            </a:r>
            <a:r>
              <a:rPr lang="hu-HU" sz="2400" dirty="0">
                <a:solidFill>
                  <a:srgbClr val="333333"/>
                </a:solidFill>
              </a:rPr>
              <a:t>gátlásosság</a:t>
            </a:r>
            <a:endParaRPr lang="de-DE" sz="2400" dirty="0">
              <a:solidFill>
                <a:srgbClr val="333333"/>
              </a:solidFill>
            </a:endParaRPr>
          </a:p>
          <a:p>
            <a:pPr marL="774827" lvl="3" indent="-342900">
              <a:spcBef>
                <a:spcPts val="1999"/>
              </a:spcBef>
              <a:buClr>
                <a:srgbClr val="333333"/>
              </a:buClr>
              <a:buFont typeface="WingDings"/>
              <a:buChar char=""/>
            </a:pPr>
            <a:r>
              <a:rPr lang="hu-HU" sz="2400" dirty="0">
                <a:solidFill>
                  <a:srgbClr val="333333"/>
                </a:solidFill>
              </a:rPr>
              <a:t>Szorongásos állapotok</a:t>
            </a:r>
            <a:endParaRPr lang="de-DE" sz="2400" dirty="0">
              <a:solidFill>
                <a:srgbClr val="333333"/>
              </a:solidFill>
            </a:endParaRPr>
          </a:p>
          <a:p>
            <a:pPr marL="774827" lvl="3" indent="-342900">
              <a:spcBef>
                <a:spcPts val="1999"/>
              </a:spcBef>
              <a:buClr>
                <a:srgbClr val="333333"/>
              </a:buClr>
              <a:buFont typeface="WingDings"/>
              <a:buChar char=""/>
            </a:pPr>
            <a:r>
              <a:rPr lang="hu-HU" sz="2400" dirty="0">
                <a:solidFill>
                  <a:srgbClr val="333333"/>
                </a:solidFill>
              </a:rPr>
              <a:t>D</a:t>
            </a:r>
            <a:r>
              <a:rPr lang="de-DE" sz="2400" dirty="0" err="1">
                <a:solidFill>
                  <a:srgbClr val="333333"/>
                </a:solidFill>
              </a:rPr>
              <a:t>epress</a:t>
            </a:r>
            <a:r>
              <a:rPr lang="hu-HU" sz="2400" dirty="0" err="1">
                <a:solidFill>
                  <a:srgbClr val="333333"/>
                </a:solidFill>
              </a:rPr>
              <a:t>zí</a:t>
            </a:r>
            <a:r>
              <a:rPr lang="de-DE" sz="2400" dirty="0">
                <a:solidFill>
                  <a:srgbClr val="333333"/>
                </a:solidFill>
              </a:rPr>
              <a:t>v</a:t>
            </a:r>
            <a:r>
              <a:rPr lang="hu-HU" sz="2400" dirty="0">
                <a:solidFill>
                  <a:srgbClr val="333333"/>
                </a:solidFill>
              </a:rPr>
              <a:t> tünetek</a:t>
            </a:r>
          </a:p>
          <a:p>
            <a:pPr marL="774827" lvl="3" indent="-342900">
              <a:spcBef>
                <a:spcPts val="1999"/>
              </a:spcBef>
              <a:buClr>
                <a:srgbClr val="333333"/>
              </a:buClr>
              <a:buFont typeface="WingDings"/>
              <a:buChar char=""/>
            </a:pPr>
            <a:r>
              <a:rPr lang="hu-HU" sz="2400" dirty="0">
                <a:solidFill>
                  <a:srgbClr val="333333"/>
                </a:solidFill>
              </a:rPr>
              <a:t>Magányosság</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6</a:t>
            </a:fld>
            <a:endParaRPr lang="de-DE">
              <a:solidFill>
                <a:srgbClr val="000000"/>
              </a:solidFill>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 túlzott és az egészséges önértékelés közötti különbségek</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400" dirty="0">
                <a:solidFill>
                  <a:srgbClr val="333333"/>
                </a:solidFill>
              </a:rPr>
              <a:t>Pszichotikus állapotban az érintettek egy része (de nem mindenki) üldözve vagy fenyegetve érzi magát, ami csökkentheti az önértékelést. Mások azonban úgy érezhetik ez által, hogy valami többre hivatottak és azt hiszik, valamely különösen fontos feladat elvégzésére rendeltettek.</a:t>
            </a:r>
          </a:p>
          <a:p>
            <a:pPr>
              <a:lnSpc>
                <a:spcPct val="100000"/>
              </a:lnSpc>
              <a:spcBef>
                <a:spcPts val="1200"/>
              </a:spcBef>
            </a:pPr>
            <a:endParaRPr lang="hu-HU" sz="2400" dirty="0">
              <a:solidFill>
                <a:srgbClr val="333333"/>
              </a:solidFill>
            </a:endParaRPr>
          </a:p>
          <a:p>
            <a:pPr>
              <a:lnSpc>
                <a:spcPct val="100000"/>
              </a:lnSpc>
              <a:spcBef>
                <a:spcPts val="1200"/>
              </a:spcBef>
            </a:pPr>
            <a:endParaRPr lang="de-DE" sz="2400" dirty="0">
              <a:solidFill>
                <a:srgbClr val="333333"/>
              </a:solidFill>
            </a:endParaRPr>
          </a:p>
          <a:p>
            <a:pPr>
              <a:lnSpc>
                <a:spcPct val="100000"/>
              </a:lnSpc>
              <a:spcBef>
                <a:spcPts val="1200"/>
              </a:spcBef>
            </a:pPr>
            <a:r>
              <a:rPr lang="hu-HU" sz="2400" b="1" dirty="0">
                <a:solidFill>
                  <a:srgbClr val="004992"/>
                </a:solidFill>
              </a:rPr>
              <a:t>FIGYELEM</a:t>
            </a:r>
            <a:r>
              <a:rPr lang="de-DE" sz="2400" b="1" dirty="0">
                <a:solidFill>
                  <a:srgbClr val="004992"/>
                </a:solidFill>
              </a:rPr>
              <a:t>:</a:t>
            </a:r>
            <a:r>
              <a:rPr lang="de-DE" sz="2400" b="1" dirty="0">
                <a:solidFill>
                  <a:srgbClr val="333333"/>
                </a:solidFill>
              </a:rPr>
              <a:t> </a:t>
            </a:r>
            <a:r>
              <a:rPr lang="hu-HU" sz="2400" dirty="0">
                <a:solidFill>
                  <a:srgbClr val="333333"/>
                </a:solidFill>
              </a:rPr>
              <a:t>A nagyzásos gondolatoknak azonban nincs közük </a:t>
            </a:r>
            <a:r>
              <a:rPr lang="hu-HU" sz="2400">
                <a:solidFill>
                  <a:srgbClr val="333333"/>
                </a:solidFill>
              </a:rPr>
              <a:t>az </a:t>
            </a:r>
            <a:r>
              <a:rPr lang="de-DE" sz="2400">
                <a:solidFill>
                  <a:srgbClr val="333333"/>
                </a:solidFill>
              </a:rPr>
              <a:t>“</a:t>
            </a:r>
            <a:r>
              <a:rPr lang="hu-HU" sz="2400">
                <a:solidFill>
                  <a:srgbClr val="333333"/>
                </a:solidFill>
              </a:rPr>
              <a:t>egészséges” </a:t>
            </a:r>
            <a:r>
              <a:rPr lang="hu-HU" sz="2400" dirty="0">
                <a:solidFill>
                  <a:srgbClr val="333333"/>
                </a:solidFill>
              </a:rPr>
              <a:t>önértékeléshez!</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hu-HU" sz="2400" dirty="0">
                <a:solidFill>
                  <a:srgbClr val="333333"/>
                </a:solidFill>
              </a:rPr>
              <a:t>Ez az állapot csak rövid ideig tart</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de-DE" sz="2400" dirty="0">
                <a:solidFill>
                  <a:srgbClr val="333333"/>
                </a:solidFill>
              </a:rPr>
              <a:t>… </a:t>
            </a:r>
            <a:r>
              <a:rPr lang="hu-HU" sz="2400" dirty="0">
                <a:solidFill>
                  <a:srgbClr val="333333"/>
                </a:solidFill>
              </a:rPr>
              <a:t>és nem a realitáson illetve valódi erősségeinken alapul.</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6" name="Slide Number Placeholder 5"/>
          <p:cNvSpPr>
            <a:spLocks noGrp="1"/>
          </p:cNvSpPr>
          <p:nvPr>
            <p:ph type="sldNum" sz="quarter" idx="12"/>
          </p:nvPr>
        </p:nvSpPr>
        <p:spPr/>
        <p:txBody>
          <a:bodyPr/>
          <a:lstStyle/>
          <a:p>
            <a:fld id="{E145D7AE-92F4-4245-966E-F23936500660}" type="slidenum">
              <a:rPr lang="de-DE" smtClean="0">
                <a:solidFill>
                  <a:srgbClr val="000000"/>
                </a:solidFill>
                <a:latin typeface="+mn-lt"/>
              </a:rPr>
              <a:pPr/>
              <a:t>7</a:t>
            </a:fld>
            <a:endParaRPr lang="de-DE">
              <a:solidFill>
                <a:srgbClr val="000000"/>
              </a:solidFill>
              <a:latin typeface="+mn-lt"/>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extLst>
      <p:ext uri="{BB962C8B-B14F-4D97-AF65-F5344CB8AC3E}">
        <p14:creationId xmlns:p14="http://schemas.microsoft.com/office/powerpoint/2010/main" val="701186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De…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Valamennyien rendelkezünk valódi erősségekkel, mely gyakran csak felfedezésre vár.</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Ezekre az erősségeikre valóban büszkék lehetnek! Legyenek is azok!</a:t>
            </a:r>
          </a:p>
          <a:p>
            <a:pPr marL="342900" indent="-342900">
              <a:buClr>
                <a:srgbClr val="333333"/>
              </a:buClr>
              <a:buFont typeface="WingDings"/>
              <a:buChar char=""/>
            </a:pPr>
            <a:r>
              <a:rPr lang="hu-HU" sz="2400" dirty="0">
                <a:solidFill>
                  <a:srgbClr val="333333"/>
                </a:solidFill>
              </a:rPr>
              <a:t>Az, hogy tudatában vagyunk ezeknek az erősségeinknek, az önértékelésünk alapkövét jelentheti.</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8</a:t>
            </a:fld>
            <a:endParaRPr lang="de-DE">
              <a:solidFill>
                <a:srgbClr val="000000"/>
              </a:solidFill>
              <a:latin typeface="+mn-lt"/>
            </a:endParaRPr>
          </a:p>
        </p:txBody>
      </p:sp>
    </p:spTree>
    <p:extLst>
      <p:ext uri="{BB962C8B-B14F-4D97-AF65-F5344CB8AC3E}">
        <p14:creationId xmlns:p14="http://schemas.microsoft.com/office/powerpoint/2010/main" val="1683920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vert="horz" lIns="0" tIns="0" rIns="0" bIns="0" rtlCol="0" anchor="t">
            <a:spAutoFit/>
          </a:bodyPr>
          <a:lstStyle/>
          <a:p>
            <a:pPr defTabSz="914377">
              <a:spcBef>
                <a:spcPts val="0"/>
              </a:spcBef>
            </a:pPr>
            <a:r>
              <a:rPr lang="hu-HU" altLang="de-DE" sz="3600">
                <a:latin typeface="+mn-lt"/>
                <a:ea typeface="+mn-ea"/>
                <a:cs typeface="+mn-cs"/>
              </a:rPr>
              <a:t>Mit is jelent mindez?</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err="1">
                <a:solidFill>
                  <a:srgbClr val="333333"/>
                </a:solidFill>
              </a:rPr>
              <a:t>Számos</a:t>
            </a:r>
            <a:r>
              <a:rPr lang="de-DE" sz="2400" dirty="0">
                <a:solidFill>
                  <a:srgbClr val="333333"/>
                </a:solidFill>
              </a:rPr>
              <a:t> (de </a:t>
            </a:r>
            <a:r>
              <a:rPr lang="de-DE" sz="2400" dirty="0" err="1">
                <a:solidFill>
                  <a:srgbClr val="333333"/>
                </a:solidFill>
              </a:rPr>
              <a:t>nem</a:t>
            </a:r>
            <a:r>
              <a:rPr lang="de-DE" sz="2400" dirty="0">
                <a:solidFill>
                  <a:srgbClr val="333333"/>
                </a:solidFill>
              </a:rPr>
              <a:t> </a:t>
            </a:r>
            <a:r>
              <a:rPr lang="de-DE" sz="2400" dirty="0" err="1">
                <a:solidFill>
                  <a:srgbClr val="333333"/>
                </a:solidFill>
              </a:rPr>
              <a:t>mindegyik</a:t>
            </a:r>
            <a:r>
              <a:rPr lang="de-DE" sz="2400" dirty="0">
                <a:solidFill>
                  <a:srgbClr val="333333"/>
                </a:solidFill>
              </a:rPr>
              <a:t>!) </a:t>
            </a:r>
            <a:r>
              <a:rPr lang="de-DE" sz="2400" dirty="0" err="1">
                <a:solidFill>
                  <a:srgbClr val="333333"/>
                </a:solidFill>
              </a:rPr>
              <a:t>pszichotikus</a:t>
            </a:r>
            <a:r>
              <a:rPr lang="de-DE" sz="2400" dirty="0">
                <a:solidFill>
                  <a:srgbClr val="333333"/>
                </a:solidFill>
              </a:rPr>
              <a:t> </a:t>
            </a:r>
            <a:r>
              <a:rPr lang="de-DE" sz="2400" dirty="0" err="1">
                <a:solidFill>
                  <a:srgbClr val="333333"/>
                </a:solidFill>
              </a:rPr>
              <a:t>megbetegedésben</a:t>
            </a:r>
            <a:r>
              <a:rPr lang="de-DE" sz="2400" dirty="0">
                <a:solidFill>
                  <a:srgbClr val="333333"/>
                </a:solidFill>
              </a:rPr>
              <a:t> </a:t>
            </a:r>
            <a:r>
              <a:rPr lang="de-DE" sz="2400" dirty="0" err="1">
                <a:solidFill>
                  <a:srgbClr val="333333"/>
                </a:solidFill>
              </a:rPr>
              <a:t>szenvedő</a:t>
            </a:r>
            <a:r>
              <a:rPr lang="de-DE" sz="2400" dirty="0">
                <a:solidFill>
                  <a:srgbClr val="333333"/>
                </a:solidFill>
              </a:rPr>
              <a:t> </a:t>
            </a:r>
            <a:r>
              <a:rPr lang="de-DE" sz="2400" dirty="0" err="1">
                <a:solidFill>
                  <a:srgbClr val="333333"/>
                </a:solidFill>
              </a:rPr>
              <a:t>személy</a:t>
            </a:r>
            <a:r>
              <a:rPr lang="de-DE" sz="2400" dirty="0">
                <a:solidFill>
                  <a:srgbClr val="333333"/>
                </a:solidFill>
              </a:rPr>
              <a:t> </a:t>
            </a:r>
            <a:r>
              <a:rPr lang="de-DE" sz="2400" dirty="0" err="1">
                <a:solidFill>
                  <a:srgbClr val="333333"/>
                </a:solidFill>
              </a:rPr>
              <a:t>alacsony</a:t>
            </a:r>
            <a:r>
              <a:rPr lang="de-DE" sz="2400" dirty="0">
                <a:solidFill>
                  <a:srgbClr val="333333"/>
                </a:solidFill>
              </a:rPr>
              <a:t> </a:t>
            </a:r>
            <a:r>
              <a:rPr lang="de-DE" sz="2400" dirty="0" err="1">
                <a:solidFill>
                  <a:srgbClr val="333333"/>
                </a:solidFill>
              </a:rPr>
              <a:t>önértékeléssel</a:t>
            </a:r>
            <a:r>
              <a:rPr lang="de-DE" sz="2400" dirty="0">
                <a:solidFill>
                  <a:srgbClr val="333333"/>
                </a:solidFill>
              </a:rPr>
              <a:t> </a:t>
            </a:r>
            <a:r>
              <a:rPr lang="de-DE" sz="2400" dirty="0" err="1">
                <a:solidFill>
                  <a:srgbClr val="333333"/>
                </a:solidFill>
              </a:rPr>
              <a:t>küzd</a:t>
            </a:r>
            <a:r>
              <a:rPr lang="de-DE" sz="2400" dirty="0">
                <a:solidFill>
                  <a:srgbClr val="333333"/>
                </a:solidFill>
              </a:rPr>
              <a:t>. </a:t>
            </a:r>
            <a:r>
              <a:rPr lang="de-DE" sz="2400" dirty="0" err="1">
                <a:solidFill>
                  <a:srgbClr val="333333"/>
                </a:solidFill>
              </a:rPr>
              <a:t>Ez</a:t>
            </a:r>
            <a:r>
              <a:rPr lang="de-DE" sz="2400" dirty="0">
                <a:solidFill>
                  <a:srgbClr val="333333"/>
                </a:solidFill>
              </a:rPr>
              <a:t> </a:t>
            </a:r>
            <a:r>
              <a:rPr lang="de-DE" sz="2400" dirty="0" err="1">
                <a:solidFill>
                  <a:srgbClr val="333333"/>
                </a:solidFill>
              </a:rPr>
              <a:t>gyakran</a:t>
            </a:r>
            <a:r>
              <a:rPr lang="de-DE" sz="2400" dirty="0">
                <a:solidFill>
                  <a:srgbClr val="333333"/>
                </a:solidFill>
              </a:rPr>
              <a:t> </a:t>
            </a:r>
            <a:r>
              <a:rPr lang="de-DE" sz="2400" dirty="0" err="1">
                <a:solidFill>
                  <a:srgbClr val="333333"/>
                </a:solidFill>
              </a:rPr>
              <a:t>olyan</a:t>
            </a:r>
            <a:r>
              <a:rPr lang="de-DE" sz="2400" dirty="0">
                <a:solidFill>
                  <a:srgbClr val="333333"/>
                </a:solidFill>
              </a:rPr>
              <a:t> </a:t>
            </a:r>
            <a:r>
              <a:rPr lang="de-DE" sz="2400" dirty="0" err="1">
                <a:solidFill>
                  <a:srgbClr val="333333"/>
                </a:solidFill>
              </a:rPr>
              <a:t>negatív</a:t>
            </a:r>
            <a:r>
              <a:rPr lang="de-DE" sz="2400" dirty="0">
                <a:solidFill>
                  <a:srgbClr val="333333"/>
                </a:solidFill>
              </a:rPr>
              <a:t> </a:t>
            </a:r>
            <a:r>
              <a:rPr lang="de-DE" sz="2400" dirty="0" err="1">
                <a:solidFill>
                  <a:srgbClr val="333333"/>
                </a:solidFill>
              </a:rPr>
              <a:t>tapasztalatoknak</a:t>
            </a:r>
            <a:r>
              <a:rPr lang="de-DE" sz="2400" dirty="0">
                <a:solidFill>
                  <a:srgbClr val="333333"/>
                </a:solidFill>
              </a:rPr>
              <a:t> </a:t>
            </a:r>
            <a:r>
              <a:rPr lang="de-DE" sz="2400" dirty="0" err="1">
                <a:solidFill>
                  <a:srgbClr val="333333"/>
                </a:solidFill>
              </a:rPr>
              <a:t>köszönhető</a:t>
            </a:r>
            <a:r>
              <a:rPr lang="de-DE" sz="2400" dirty="0">
                <a:solidFill>
                  <a:srgbClr val="333333"/>
                </a:solidFill>
              </a:rPr>
              <a:t>, </a:t>
            </a:r>
            <a:r>
              <a:rPr lang="de-DE" sz="2400" dirty="0" err="1">
                <a:solidFill>
                  <a:srgbClr val="333333"/>
                </a:solidFill>
              </a:rPr>
              <a:t>melyet</a:t>
            </a:r>
            <a:r>
              <a:rPr lang="de-DE" sz="2400" dirty="0">
                <a:solidFill>
                  <a:srgbClr val="333333"/>
                </a:solidFill>
              </a:rPr>
              <a:t> </a:t>
            </a:r>
            <a:r>
              <a:rPr lang="de-DE" sz="2400" dirty="0" err="1">
                <a:solidFill>
                  <a:srgbClr val="333333"/>
                </a:solidFill>
              </a:rPr>
              <a:t>más</a:t>
            </a:r>
            <a:r>
              <a:rPr lang="de-DE" sz="2400" dirty="0">
                <a:solidFill>
                  <a:srgbClr val="333333"/>
                </a:solidFill>
              </a:rPr>
              <a:t> </a:t>
            </a:r>
            <a:r>
              <a:rPr lang="de-DE" sz="2400" dirty="0" err="1">
                <a:solidFill>
                  <a:srgbClr val="333333"/>
                </a:solidFill>
              </a:rPr>
              <a:t>emberekkel</a:t>
            </a:r>
            <a:r>
              <a:rPr lang="de-DE" sz="2400" dirty="0">
                <a:solidFill>
                  <a:srgbClr val="333333"/>
                </a:solidFill>
              </a:rPr>
              <a:t> </a:t>
            </a:r>
            <a:r>
              <a:rPr lang="de-DE" sz="2400" dirty="0" err="1">
                <a:solidFill>
                  <a:srgbClr val="333333"/>
                </a:solidFill>
              </a:rPr>
              <a:t>való</a:t>
            </a:r>
            <a:r>
              <a:rPr lang="de-DE" sz="2400" dirty="0">
                <a:solidFill>
                  <a:srgbClr val="333333"/>
                </a:solidFill>
              </a:rPr>
              <a:t> </a:t>
            </a:r>
            <a:r>
              <a:rPr lang="de-DE" sz="2400" dirty="0" err="1">
                <a:solidFill>
                  <a:srgbClr val="333333"/>
                </a:solidFill>
              </a:rPr>
              <a:t>kapcsolatban</a:t>
            </a:r>
            <a:r>
              <a:rPr lang="de-DE" sz="2400" dirty="0">
                <a:solidFill>
                  <a:srgbClr val="333333"/>
                </a:solidFill>
              </a:rPr>
              <a:t> </a:t>
            </a:r>
            <a:r>
              <a:rPr lang="de-DE" sz="2400" dirty="0" err="1">
                <a:solidFill>
                  <a:srgbClr val="333333"/>
                </a:solidFill>
              </a:rPr>
              <a:t>szerzünk</a:t>
            </a:r>
            <a:r>
              <a:rPr lang="de-DE" sz="2400" dirty="0">
                <a:solidFill>
                  <a:srgbClr val="333333"/>
                </a:solidFill>
              </a:rPr>
              <a:t>. </a:t>
            </a:r>
            <a:r>
              <a:rPr lang="de-DE" sz="2400" dirty="0" err="1">
                <a:solidFill>
                  <a:srgbClr val="333333"/>
                </a:solidFill>
              </a:rPr>
              <a:t>Az</a:t>
            </a:r>
            <a:r>
              <a:rPr lang="de-DE" sz="2400" dirty="0">
                <a:solidFill>
                  <a:srgbClr val="333333"/>
                </a:solidFill>
              </a:rPr>
              <a:t> </a:t>
            </a:r>
            <a:r>
              <a:rPr lang="de-DE" sz="2400">
                <a:solidFill>
                  <a:srgbClr val="333333"/>
                </a:solidFill>
              </a:rPr>
              <a:t>önértékelés </a:t>
            </a:r>
            <a:r>
              <a:rPr lang="de-DE" sz="2400" dirty="0" err="1">
                <a:solidFill>
                  <a:srgbClr val="333333"/>
                </a:solidFill>
              </a:rPr>
              <a:t>és</a:t>
            </a:r>
            <a:r>
              <a:rPr lang="de-DE" sz="2400" dirty="0">
                <a:solidFill>
                  <a:srgbClr val="333333"/>
                </a:solidFill>
              </a:rPr>
              <a:t> </a:t>
            </a:r>
            <a:r>
              <a:rPr lang="de-DE" sz="2400" dirty="0" err="1">
                <a:solidFill>
                  <a:srgbClr val="333333"/>
                </a:solidFill>
              </a:rPr>
              <a:t>egyéb</a:t>
            </a:r>
            <a:r>
              <a:rPr lang="de-DE" sz="2400" dirty="0">
                <a:solidFill>
                  <a:srgbClr val="333333"/>
                </a:solidFill>
              </a:rPr>
              <a:t> </a:t>
            </a:r>
            <a:r>
              <a:rPr lang="de-DE" sz="2400" dirty="0" err="1">
                <a:solidFill>
                  <a:srgbClr val="333333"/>
                </a:solidFill>
              </a:rPr>
              <a:t>depresszív</a:t>
            </a:r>
            <a:r>
              <a:rPr lang="de-DE" sz="2400" dirty="0">
                <a:solidFill>
                  <a:srgbClr val="333333"/>
                </a:solidFill>
              </a:rPr>
              <a:t> </a:t>
            </a:r>
            <a:r>
              <a:rPr lang="de-DE" sz="2400" dirty="0" err="1">
                <a:solidFill>
                  <a:srgbClr val="333333"/>
                </a:solidFill>
              </a:rPr>
              <a:t>tünetek</a:t>
            </a:r>
            <a:r>
              <a:rPr lang="de-DE" sz="2400" dirty="0">
                <a:solidFill>
                  <a:srgbClr val="333333"/>
                </a:solidFill>
              </a:rPr>
              <a:t> </a:t>
            </a:r>
            <a:r>
              <a:rPr lang="de-DE" sz="2400" dirty="0" err="1">
                <a:solidFill>
                  <a:srgbClr val="333333"/>
                </a:solidFill>
              </a:rPr>
              <a:t>javítása</a:t>
            </a:r>
            <a:r>
              <a:rPr lang="de-DE" sz="2400" dirty="0">
                <a:solidFill>
                  <a:srgbClr val="333333"/>
                </a:solidFill>
              </a:rPr>
              <a:t> </a:t>
            </a:r>
            <a:r>
              <a:rPr lang="de-DE" sz="2400" dirty="0" err="1">
                <a:solidFill>
                  <a:srgbClr val="333333"/>
                </a:solidFill>
              </a:rPr>
              <a:t>növeli</a:t>
            </a:r>
            <a:r>
              <a:rPr lang="de-DE" sz="2400" dirty="0">
                <a:solidFill>
                  <a:srgbClr val="333333"/>
                </a:solidFill>
              </a:rPr>
              <a:t> a </a:t>
            </a:r>
            <a:r>
              <a:rPr lang="de-DE" sz="2400" dirty="0" err="1">
                <a:solidFill>
                  <a:srgbClr val="333333"/>
                </a:solidFill>
              </a:rPr>
              <a:t>pszichés</a:t>
            </a:r>
            <a:r>
              <a:rPr lang="de-DE" sz="2400" dirty="0">
                <a:solidFill>
                  <a:srgbClr val="333333"/>
                </a:solidFill>
              </a:rPr>
              <a:t> </a:t>
            </a:r>
            <a:r>
              <a:rPr lang="de-DE" sz="2400" dirty="0" err="1">
                <a:solidFill>
                  <a:srgbClr val="333333"/>
                </a:solidFill>
              </a:rPr>
              <a:t>stabilitást</a:t>
            </a:r>
            <a:r>
              <a:rPr lang="de-DE" sz="2400" dirty="0">
                <a:solidFill>
                  <a:srgbClr val="333333"/>
                </a:solidFill>
              </a:rPr>
              <a:t>. </a:t>
            </a:r>
            <a:r>
              <a:rPr lang="de-DE" sz="2400" dirty="0" err="1">
                <a:solidFill>
                  <a:srgbClr val="333333"/>
                </a:solidFill>
              </a:rPr>
              <a:t>Ez</a:t>
            </a:r>
            <a:r>
              <a:rPr lang="de-DE" sz="2400" dirty="0">
                <a:solidFill>
                  <a:srgbClr val="333333"/>
                </a:solidFill>
              </a:rPr>
              <a:t> a </a:t>
            </a:r>
            <a:r>
              <a:rPr lang="de-DE" sz="2400" dirty="0" err="1">
                <a:solidFill>
                  <a:srgbClr val="333333"/>
                </a:solidFill>
              </a:rPr>
              <a:t>pszchotikus</a:t>
            </a:r>
            <a:r>
              <a:rPr lang="de-DE" sz="2400" dirty="0">
                <a:solidFill>
                  <a:srgbClr val="333333"/>
                </a:solidFill>
              </a:rPr>
              <a:t> </a:t>
            </a:r>
            <a:r>
              <a:rPr lang="de-DE" sz="2400" dirty="0" err="1">
                <a:solidFill>
                  <a:srgbClr val="333333"/>
                </a:solidFill>
              </a:rPr>
              <a:t>tünetek</a:t>
            </a:r>
            <a:r>
              <a:rPr lang="de-DE" sz="2400" dirty="0">
                <a:solidFill>
                  <a:srgbClr val="333333"/>
                </a:solidFill>
              </a:rPr>
              <a:t> </a:t>
            </a:r>
            <a:r>
              <a:rPr lang="de-DE" sz="2400" dirty="0" err="1">
                <a:solidFill>
                  <a:srgbClr val="333333"/>
                </a:solidFill>
              </a:rPr>
              <a:t>csökkentésében</a:t>
            </a:r>
            <a:r>
              <a:rPr lang="de-DE" sz="2400" dirty="0">
                <a:solidFill>
                  <a:srgbClr val="333333"/>
                </a:solidFill>
              </a:rPr>
              <a:t> </a:t>
            </a:r>
            <a:r>
              <a:rPr lang="de-DE" sz="2400" dirty="0" err="1">
                <a:solidFill>
                  <a:srgbClr val="333333"/>
                </a:solidFill>
              </a:rPr>
              <a:t>is</a:t>
            </a:r>
            <a:r>
              <a:rPr lang="de-DE" sz="2400" dirty="0">
                <a:solidFill>
                  <a:srgbClr val="333333"/>
                </a:solidFill>
              </a:rPr>
              <a:t> </a:t>
            </a:r>
            <a:r>
              <a:rPr lang="de-DE" sz="2400" err="1">
                <a:solidFill>
                  <a:srgbClr val="333333"/>
                </a:solidFill>
              </a:rPr>
              <a:t>segíthet</a:t>
            </a:r>
            <a:r>
              <a:rPr lang="de-DE" sz="2400">
                <a:solidFill>
                  <a:srgbClr val="333333"/>
                </a:solidFill>
              </a:rPr>
              <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9</a:t>
            </a:fld>
            <a:endParaRPr lang="de-DE">
              <a:solidFill>
                <a:srgbClr val="000000"/>
              </a:solidFill>
              <a:latin typeface="+mn-lt"/>
            </a:endParaRPr>
          </a:p>
        </p:txBody>
      </p:sp>
    </p:spTree>
    <p:extLst>
      <p:ext uri="{BB962C8B-B14F-4D97-AF65-F5344CB8AC3E}">
        <p14:creationId xmlns:p14="http://schemas.microsoft.com/office/powerpoint/2010/main" val="2800953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Az önértékelés forrásai</a:t>
            </a:r>
            <a:endParaRPr lang="de-DE" sz="3600" dirty="0">
              <a:latin typeface="+mn-lt"/>
              <a:ea typeface="+mn-ea"/>
              <a:cs typeface="+mn-cs"/>
            </a:endParaRPr>
          </a:p>
        </p:txBody>
      </p:sp>
      <p:sp>
        <p:nvSpPr>
          <p:cNvPr id="4"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hu-HU" sz="2400" dirty="0">
                <a:solidFill>
                  <a:srgbClr val="333333"/>
                </a:solidFill>
              </a:rPr>
              <a:t>Önértékelésünknek nincs meghatározott </a:t>
            </a:r>
            <a:r>
              <a:rPr lang="de-DE" sz="2400" dirty="0">
                <a:solidFill>
                  <a:srgbClr val="333333"/>
                </a:solidFill>
              </a:rPr>
              <a:t>“</a:t>
            </a:r>
            <a:r>
              <a:rPr lang="hu-HU" sz="2400" dirty="0">
                <a:solidFill>
                  <a:srgbClr val="333333"/>
                </a:solidFill>
              </a:rPr>
              <a:t>mérete</a:t>
            </a:r>
            <a:r>
              <a:rPr lang="de-DE" sz="2400" dirty="0">
                <a:solidFill>
                  <a:srgbClr val="333333"/>
                </a:solidFill>
              </a:rPr>
              <a:t>”</a:t>
            </a:r>
            <a:r>
              <a:rPr lang="hu-HU" sz="2400" dirty="0">
                <a:solidFill>
                  <a:srgbClr val="333333"/>
                </a:solidFill>
              </a:rPr>
              <a:t>, hanem különböző területek különböző mértékben lehetnek hangsúlyosak (jobbra a könyvespolc szimbolikusan ábrázolja)</a:t>
            </a:r>
            <a:r>
              <a:rPr lang="de-DE" sz="2400" dirty="0">
                <a:solidFill>
                  <a:srgbClr val="333333"/>
                </a:solidFill>
              </a:rPr>
              <a:t>.</a:t>
            </a:r>
            <a:endParaRPr lang="de-DE" sz="2400" i="1" dirty="0">
              <a:solidFill>
                <a:srgbClr val="333333"/>
              </a:solidFill>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10</a:t>
            </a:fld>
            <a:endParaRPr lang="de-DE">
              <a:solidFill>
                <a:srgbClr val="000000"/>
              </a:solidFill>
              <a:latin typeface="+mn-lt"/>
            </a:endParaRP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7661" y="1856264"/>
            <a:ext cx="3046614" cy="4572000"/>
          </a:xfrm>
          <a:prstGeom prst="rect">
            <a:avLst/>
          </a:prstGeom>
        </p:spPr>
      </p:pic>
      <p:sp>
        <p:nvSpPr>
          <p:cNvPr id="18" name="Caption_22"/>
          <p:cNvSpPr txBox="1">
            <a:spLocks noChangeArrowheads="1"/>
          </p:cNvSpPr>
          <p:nvPr/>
        </p:nvSpPr>
        <p:spPr bwMode="auto">
          <a:xfrm>
            <a:off x="9915121" y="5184806"/>
            <a:ext cx="1188720" cy="369332"/>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Szabadidő</a:t>
            </a:r>
            <a:endParaRPr lang="de-DE" dirty="0">
              <a:solidFill>
                <a:srgbClr val="333333"/>
              </a:solidFill>
              <a:latin typeface="Calibri Light"/>
              <a:cs typeface="Verdana"/>
            </a:endParaRPr>
          </a:p>
        </p:txBody>
      </p:sp>
      <p:sp>
        <p:nvSpPr>
          <p:cNvPr id="19" name="Caption_21"/>
          <p:cNvSpPr txBox="1">
            <a:spLocks noChangeArrowheads="1"/>
          </p:cNvSpPr>
          <p:nvPr/>
        </p:nvSpPr>
        <p:spPr bwMode="auto">
          <a:xfrm>
            <a:off x="10076259" y="370397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0" name="Caption_20"/>
          <p:cNvSpPr txBox="1">
            <a:spLocks noChangeArrowheads="1"/>
          </p:cNvSpPr>
          <p:nvPr/>
        </p:nvSpPr>
        <p:spPr bwMode="auto">
          <a:xfrm>
            <a:off x="8354999" y="4933092"/>
            <a:ext cx="1371600" cy="646331"/>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Külső megjelenés</a:t>
            </a:r>
            <a:endParaRPr lang="de-DE" dirty="0">
              <a:solidFill>
                <a:srgbClr val="333333"/>
              </a:solidFill>
              <a:latin typeface="Calibri Light"/>
              <a:cs typeface="Verdana"/>
            </a:endParaRPr>
          </a:p>
        </p:txBody>
      </p:sp>
      <p:sp>
        <p:nvSpPr>
          <p:cNvPr id="21" name="Caption_19"/>
          <p:cNvSpPr txBox="1">
            <a:spLocks noChangeArrowheads="1"/>
          </p:cNvSpPr>
          <p:nvPr/>
        </p:nvSpPr>
        <p:spPr bwMode="auto">
          <a:xfrm>
            <a:off x="8545135" y="416218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Hivatás</a:t>
            </a:r>
            <a:endParaRPr lang="de-DE" dirty="0">
              <a:solidFill>
                <a:srgbClr val="333333"/>
              </a:solidFill>
              <a:latin typeface="Calibri Light"/>
              <a:cs typeface="Verdana"/>
            </a:endParaRPr>
          </a:p>
        </p:txBody>
      </p:sp>
      <p:sp>
        <p:nvSpPr>
          <p:cNvPr id="23" name="Caption_18"/>
          <p:cNvSpPr txBox="1">
            <a:spLocks noChangeArrowheads="1"/>
          </p:cNvSpPr>
          <p:nvPr/>
        </p:nvSpPr>
        <p:spPr bwMode="auto">
          <a:xfrm>
            <a:off x="8354456" y="3139566"/>
            <a:ext cx="146304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Kapcsolatok</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26834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Az önértékelés forrásai</a:t>
            </a:r>
            <a:endParaRPr lang="de-DE" sz="3600" dirty="0">
              <a:latin typeface="+mn-lt"/>
              <a:ea typeface="+mn-ea"/>
              <a:cs typeface="+mn-cs"/>
            </a:endParaRPr>
          </a:p>
        </p:txBody>
      </p:sp>
      <p:sp>
        <p:nvSpPr>
          <p:cNvPr id="4"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hu-HU" sz="2400" dirty="0">
                <a:solidFill>
                  <a:srgbClr val="333333"/>
                </a:solidFill>
              </a:rPr>
              <a:t>Önértékelésünknek nincs meghatározott </a:t>
            </a:r>
            <a:r>
              <a:rPr lang="de-DE" sz="2400" dirty="0">
                <a:solidFill>
                  <a:srgbClr val="333333"/>
                </a:solidFill>
              </a:rPr>
              <a:t>“</a:t>
            </a:r>
            <a:r>
              <a:rPr lang="hu-HU" sz="2400" dirty="0">
                <a:solidFill>
                  <a:srgbClr val="333333"/>
                </a:solidFill>
              </a:rPr>
              <a:t>mérete</a:t>
            </a:r>
            <a:r>
              <a:rPr lang="de-DE" sz="2400" dirty="0">
                <a:solidFill>
                  <a:srgbClr val="333333"/>
                </a:solidFill>
              </a:rPr>
              <a:t>”</a:t>
            </a:r>
            <a:r>
              <a:rPr lang="hu-HU" sz="2400" dirty="0">
                <a:solidFill>
                  <a:srgbClr val="333333"/>
                </a:solidFill>
              </a:rPr>
              <a:t>, hanem különböző területek különböző mértékben lehetnek hangsúlyosak (jobbra a könyvespolc szimbolikusan ábrázolja)</a:t>
            </a:r>
            <a:r>
              <a:rPr lang="de-DE" sz="2400" dirty="0">
                <a:solidFill>
                  <a:srgbClr val="333333"/>
                </a:solidFill>
              </a:rPr>
              <a:t>.</a:t>
            </a:r>
          </a:p>
          <a:p>
            <a:pPr marL="342900" indent="-342900" eaLnBrk="1" hangingPunct="1">
              <a:buClr>
                <a:srgbClr val="333333"/>
              </a:buClr>
              <a:buFont typeface="WingDings"/>
              <a:buChar char=""/>
            </a:pPr>
            <a:r>
              <a:rPr lang="hu-HU" sz="2400" dirty="0">
                <a:solidFill>
                  <a:srgbClr val="333333"/>
                </a:solidFill>
              </a:rPr>
              <a:t>Döntő fontosságú, hogy vajon egyedül csak a hiányosságainkat (= a polc üres részei) vesszük figyelembe vagy képességeinket és erősségeinket is </a:t>
            </a:r>
            <a:r>
              <a:rPr lang="hu-HU" sz="2400" i="1" dirty="0">
                <a:solidFill>
                  <a:srgbClr val="333333"/>
                </a:solidFill>
              </a:rPr>
              <a:t>(teli polcok).</a:t>
            </a:r>
            <a:endParaRPr lang="de-DE" sz="2400" i="1" dirty="0">
              <a:solidFill>
                <a:srgbClr val="333333"/>
              </a:solidFill>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11</a:t>
            </a:fld>
            <a:endParaRPr lang="de-DE">
              <a:solidFill>
                <a:srgbClr val="000000"/>
              </a:solidFill>
              <a:latin typeface="+mn-lt"/>
            </a:endParaRPr>
          </a:p>
        </p:txBody>
      </p:sp>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7661" y="1856264"/>
            <a:ext cx="3046614" cy="4572000"/>
          </a:xfrm>
          <a:prstGeom prst="rect">
            <a:avLst/>
          </a:prstGeom>
        </p:spPr>
      </p:pic>
      <p:sp>
        <p:nvSpPr>
          <p:cNvPr id="18" name="Caption_22"/>
          <p:cNvSpPr txBox="1">
            <a:spLocks noChangeArrowheads="1"/>
          </p:cNvSpPr>
          <p:nvPr/>
        </p:nvSpPr>
        <p:spPr bwMode="auto">
          <a:xfrm>
            <a:off x="9915121" y="5184806"/>
            <a:ext cx="1188720" cy="369332"/>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Szabadidő</a:t>
            </a:r>
            <a:endParaRPr lang="de-DE" dirty="0">
              <a:solidFill>
                <a:srgbClr val="333333"/>
              </a:solidFill>
              <a:latin typeface="Calibri Light"/>
              <a:cs typeface="Verdana"/>
            </a:endParaRPr>
          </a:p>
        </p:txBody>
      </p:sp>
      <p:sp>
        <p:nvSpPr>
          <p:cNvPr id="19" name="Caption_21"/>
          <p:cNvSpPr txBox="1">
            <a:spLocks noChangeArrowheads="1"/>
          </p:cNvSpPr>
          <p:nvPr/>
        </p:nvSpPr>
        <p:spPr bwMode="auto">
          <a:xfrm>
            <a:off x="10076259" y="370397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0" name="Caption_20"/>
          <p:cNvSpPr txBox="1">
            <a:spLocks noChangeArrowheads="1"/>
          </p:cNvSpPr>
          <p:nvPr/>
        </p:nvSpPr>
        <p:spPr bwMode="auto">
          <a:xfrm>
            <a:off x="8354999" y="4933092"/>
            <a:ext cx="1371600" cy="646331"/>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Külső megjelenés</a:t>
            </a:r>
            <a:endParaRPr lang="de-DE" dirty="0">
              <a:solidFill>
                <a:srgbClr val="333333"/>
              </a:solidFill>
              <a:latin typeface="Calibri Light"/>
              <a:cs typeface="Verdana"/>
            </a:endParaRPr>
          </a:p>
        </p:txBody>
      </p:sp>
      <p:sp>
        <p:nvSpPr>
          <p:cNvPr id="21" name="Caption_19"/>
          <p:cNvSpPr txBox="1">
            <a:spLocks noChangeArrowheads="1"/>
          </p:cNvSpPr>
          <p:nvPr/>
        </p:nvSpPr>
        <p:spPr bwMode="auto">
          <a:xfrm>
            <a:off x="8545135" y="416218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Hivatás</a:t>
            </a:r>
            <a:endParaRPr lang="de-DE" dirty="0">
              <a:solidFill>
                <a:srgbClr val="333333"/>
              </a:solidFill>
              <a:latin typeface="Calibri Light"/>
              <a:cs typeface="Verdana"/>
            </a:endParaRPr>
          </a:p>
        </p:txBody>
      </p:sp>
      <p:sp>
        <p:nvSpPr>
          <p:cNvPr id="23" name="Caption_18"/>
          <p:cNvSpPr txBox="1">
            <a:spLocks noChangeArrowheads="1"/>
          </p:cNvSpPr>
          <p:nvPr/>
        </p:nvSpPr>
        <p:spPr bwMode="auto">
          <a:xfrm>
            <a:off x="8354456" y="3139566"/>
            <a:ext cx="146304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Kapcsolatok</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442461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Az alacsony önértékelésű személyek…</a:t>
            </a:r>
            <a:endParaRPr lang="de-DE" sz="3600" dirty="0">
              <a:latin typeface="+mn-lt"/>
              <a:ea typeface="+mn-ea"/>
              <a:cs typeface="+mn-cs"/>
            </a:endParaRPr>
          </a:p>
        </p:txBody>
      </p:sp>
      <p:sp>
        <p:nvSpPr>
          <p:cNvPr id="4" name="Rectangle 15"/>
          <p:cNvSpPr>
            <a:spLocks noGrp="1" noChangeArrowheads="1"/>
          </p:cNvSpPr>
          <p:nvPr>
            <p:ph idx="1"/>
          </p:nvPr>
        </p:nvSpPr>
        <p:spPr>
          <a:xfrm>
            <a:off x="408955" y="2204864"/>
            <a:ext cx="6858000" cy="4248000"/>
          </a:xfrm>
        </p:spPr>
        <p:txBody>
          <a:bodyPr>
            <a:noAutofit/>
          </a:bodyPr>
          <a:lstStyle/>
          <a:p>
            <a:pPr marL="342900" indent="-342900">
              <a:buFont typeface="Arial" panose="020B0604020202020204" pitchFamily="34" charset="0"/>
              <a:buChar char="•"/>
            </a:pPr>
            <a:r>
              <a:rPr lang="de-DE" sz="2400" dirty="0">
                <a:solidFill>
                  <a:srgbClr val="333333"/>
                </a:solidFill>
              </a:rPr>
              <a:t>… </a:t>
            </a:r>
            <a:r>
              <a:rPr lang="hu-HU" sz="2400" dirty="0">
                <a:solidFill>
                  <a:srgbClr val="333333"/>
                </a:solidFill>
              </a:rPr>
              <a:t>hajlamosak saját esetükben csak az üres polcokat észrevenni, míg másoknál csak a teli </a:t>
            </a:r>
            <a:r>
              <a:rPr lang="hu-HU" sz="2400" dirty="0" err="1">
                <a:solidFill>
                  <a:srgbClr val="333333"/>
                </a:solidFill>
              </a:rPr>
              <a:t>fakkokat</a:t>
            </a:r>
            <a:r>
              <a:rPr lang="hu-HU" sz="2400" dirty="0">
                <a:solidFill>
                  <a:srgbClr val="333333"/>
                </a:solidFill>
              </a:rPr>
              <a:t> </a:t>
            </a:r>
            <a:r>
              <a:rPr lang="hu-HU" sz="2400">
                <a:solidFill>
                  <a:srgbClr val="333333"/>
                </a:solidFill>
              </a:rPr>
              <a:t>meglátni.</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12</a:t>
            </a:fld>
            <a:endParaRPr lang="de-DE">
              <a:solidFill>
                <a:srgbClr val="000000"/>
              </a:solidFill>
              <a:latin typeface="+mn-lt"/>
            </a:endParaRPr>
          </a:p>
        </p:txBody>
      </p:sp>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7661" y="1856264"/>
            <a:ext cx="3046614" cy="4572000"/>
          </a:xfrm>
          <a:prstGeom prst="rect">
            <a:avLst/>
          </a:prstGeom>
        </p:spPr>
      </p:pic>
      <p:sp>
        <p:nvSpPr>
          <p:cNvPr id="19" name="Caption_22"/>
          <p:cNvSpPr txBox="1">
            <a:spLocks noChangeArrowheads="1"/>
          </p:cNvSpPr>
          <p:nvPr/>
        </p:nvSpPr>
        <p:spPr bwMode="auto">
          <a:xfrm>
            <a:off x="9915121" y="5184806"/>
            <a:ext cx="1188720" cy="369332"/>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Szabadidő</a:t>
            </a:r>
            <a:endParaRPr lang="de-DE" dirty="0">
              <a:solidFill>
                <a:srgbClr val="333333"/>
              </a:solidFill>
              <a:latin typeface="Calibri Light"/>
              <a:cs typeface="Verdana"/>
            </a:endParaRPr>
          </a:p>
        </p:txBody>
      </p:sp>
      <p:sp>
        <p:nvSpPr>
          <p:cNvPr id="20" name="Caption_21"/>
          <p:cNvSpPr txBox="1">
            <a:spLocks noChangeArrowheads="1"/>
          </p:cNvSpPr>
          <p:nvPr/>
        </p:nvSpPr>
        <p:spPr bwMode="auto">
          <a:xfrm>
            <a:off x="10076259" y="370397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354999" y="4933092"/>
            <a:ext cx="1371600" cy="646331"/>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Külső megjelenés</a:t>
            </a:r>
            <a:endParaRPr lang="de-DE" dirty="0">
              <a:solidFill>
                <a:srgbClr val="333333"/>
              </a:solidFill>
              <a:latin typeface="Calibri Light"/>
              <a:cs typeface="Verdana"/>
            </a:endParaRPr>
          </a:p>
        </p:txBody>
      </p:sp>
      <p:sp>
        <p:nvSpPr>
          <p:cNvPr id="22" name="Caption_19"/>
          <p:cNvSpPr txBox="1">
            <a:spLocks noChangeArrowheads="1"/>
          </p:cNvSpPr>
          <p:nvPr/>
        </p:nvSpPr>
        <p:spPr bwMode="auto">
          <a:xfrm>
            <a:off x="8545135" y="416218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Hivatás</a:t>
            </a:r>
            <a:endParaRPr lang="de-DE" dirty="0">
              <a:solidFill>
                <a:srgbClr val="333333"/>
              </a:solidFill>
              <a:latin typeface="Calibri Light"/>
              <a:cs typeface="Verdana"/>
            </a:endParaRPr>
          </a:p>
        </p:txBody>
      </p:sp>
      <p:sp>
        <p:nvSpPr>
          <p:cNvPr id="23" name="Caption_18"/>
          <p:cNvSpPr txBox="1">
            <a:spLocks noChangeArrowheads="1"/>
          </p:cNvSpPr>
          <p:nvPr/>
        </p:nvSpPr>
        <p:spPr bwMode="auto">
          <a:xfrm>
            <a:off x="8354456" y="3139566"/>
            <a:ext cx="146304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Kapcsolatok</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2950634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Az alacsony önértékelésű személyek…</a:t>
            </a:r>
            <a:endParaRPr lang="de-DE" sz="3600" dirty="0">
              <a:latin typeface="+mn-lt"/>
              <a:ea typeface="+mn-ea"/>
              <a:cs typeface="+mn-cs"/>
            </a:endParaRPr>
          </a:p>
        </p:txBody>
      </p:sp>
      <p:sp>
        <p:nvSpPr>
          <p:cNvPr id="4" name="Rectangle 15"/>
          <p:cNvSpPr>
            <a:spLocks noGrp="1" noChangeArrowheads="1"/>
          </p:cNvSpPr>
          <p:nvPr>
            <p:ph idx="1"/>
          </p:nvPr>
        </p:nvSpPr>
        <p:spPr>
          <a:xfrm>
            <a:off x="408955" y="2204864"/>
            <a:ext cx="6858000" cy="4248000"/>
          </a:xfrm>
        </p:spPr>
        <p:txBody>
          <a:bodyPr>
            <a:noAutofit/>
          </a:bodyPr>
          <a:lstStyle/>
          <a:p>
            <a:pPr marL="342900" indent="-342900">
              <a:buFont typeface="Arial" panose="020B0604020202020204" pitchFamily="34" charset="0"/>
              <a:buChar char="•"/>
            </a:pPr>
            <a:r>
              <a:rPr lang="de-DE" sz="2400" dirty="0">
                <a:solidFill>
                  <a:srgbClr val="333333"/>
                </a:solidFill>
              </a:rPr>
              <a:t>… </a:t>
            </a:r>
            <a:r>
              <a:rPr lang="hu-HU" sz="2400" dirty="0">
                <a:solidFill>
                  <a:srgbClr val="333333"/>
                </a:solidFill>
              </a:rPr>
              <a:t>hajlamosak saját esetükben csak az üres polcokat észrevenni, míg másoknál csak a teli </a:t>
            </a:r>
            <a:r>
              <a:rPr lang="hu-HU" sz="2400" dirty="0" err="1">
                <a:solidFill>
                  <a:srgbClr val="333333"/>
                </a:solidFill>
              </a:rPr>
              <a:t>fakkokat</a:t>
            </a:r>
            <a:r>
              <a:rPr lang="hu-HU" sz="2400" dirty="0">
                <a:solidFill>
                  <a:srgbClr val="333333"/>
                </a:solidFill>
              </a:rPr>
              <a:t> meglátni.</a:t>
            </a:r>
            <a:endParaRPr lang="de-DE" sz="2400" dirty="0">
              <a:solidFill>
                <a:srgbClr val="333333"/>
              </a:solidFill>
            </a:endParaRPr>
          </a:p>
          <a:p>
            <a:pPr marL="342900" indent="-342900">
              <a:buFont typeface="Arial" panose="020B0604020202020204" pitchFamily="34" charset="0"/>
              <a:buChar char="•"/>
            </a:pPr>
            <a:r>
              <a:rPr lang="de-DE" sz="2400" dirty="0">
                <a:solidFill>
                  <a:srgbClr val="333333"/>
                </a:solidFill>
              </a:rPr>
              <a:t>… </a:t>
            </a:r>
            <a:r>
              <a:rPr lang="hu-HU" sz="2400" dirty="0">
                <a:solidFill>
                  <a:srgbClr val="333333"/>
                </a:solidFill>
              </a:rPr>
              <a:t>hajlamosak </a:t>
            </a:r>
            <a:r>
              <a:rPr lang="hu-HU" sz="2400" u="sng" dirty="0">
                <a:solidFill>
                  <a:srgbClr val="333333"/>
                </a:solidFill>
              </a:rPr>
              <a:t>túláltalánosító</a:t>
            </a:r>
            <a:r>
              <a:rPr lang="hu-HU" sz="2400" dirty="0">
                <a:solidFill>
                  <a:srgbClr val="333333"/>
                </a:solidFill>
              </a:rPr>
              <a:t> negatív ítéleteket alkotni önmagukról </a:t>
            </a:r>
            <a:r>
              <a:rPr lang="de-DE" sz="2400" dirty="0">
                <a:solidFill>
                  <a:srgbClr val="333333"/>
                </a:solidFill>
              </a:rPr>
              <a:t>(“</a:t>
            </a:r>
            <a:r>
              <a:rPr lang="hu-HU" sz="2400" dirty="0">
                <a:solidFill>
                  <a:srgbClr val="333333"/>
                </a:solidFill>
              </a:rPr>
              <a:t>Semmire sem vagyok alkalmas</a:t>
            </a:r>
            <a:r>
              <a:rPr lang="de-DE" sz="2400">
                <a:solidFill>
                  <a:srgbClr val="333333"/>
                </a:solidFill>
              </a:rPr>
              <a:t>”)</a:t>
            </a:r>
            <a:r>
              <a:rPr lang="hu-HU"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13</a:t>
            </a:fld>
            <a:endParaRPr lang="de-DE">
              <a:solidFill>
                <a:srgbClr val="000000"/>
              </a:solidFill>
              <a:latin typeface="+mn-lt"/>
            </a:endParaRPr>
          </a:p>
        </p:txBody>
      </p:sp>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7661" y="1856264"/>
            <a:ext cx="3046614" cy="4572000"/>
          </a:xfrm>
          <a:prstGeom prst="rect">
            <a:avLst/>
          </a:prstGeom>
        </p:spPr>
      </p:pic>
      <p:sp>
        <p:nvSpPr>
          <p:cNvPr id="19" name="Caption_22"/>
          <p:cNvSpPr txBox="1">
            <a:spLocks noChangeArrowheads="1"/>
          </p:cNvSpPr>
          <p:nvPr/>
        </p:nvSpPr>
        <p:spPr bwMode="auto">
          <a:xfrm>
            <a:off x="9915121" y="5184806"/>
            <a:ext cx="1188720" cy="369332"/>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Szabadidő</a:t>
            </a:r>
            <a:endParaRPr lang="de-DE" dirty="0">
              <a:solidFill>
                <a:srgbClr val="333333"/>
              </a:solidFill>
              <a:latin typeface="Calibri Light"/>
              <a:cs typeface="Verdana"/>
            </a:endParaRPr>
          </a:p>
        </p:txBody>
      </p:sp>
      <p:sp>
        <p:nvSpPr>
          <p:cNvPr id="20" name="Caption_21"/>
          <p:cNvSpPr txBox="1">
            <a:spLocks noChangeArrowheads="1"/>
          </p:cNvSpPr>
          <p:nvPr/>
        </p:nvSpPr>
        <p:spPr bwMode="auto">
          <a:xfrm>
            <a:off x="10076259" y="370397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354999" y="4933092"/>
            <a:ext cx="1371600" cy="646331"/>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Külső megjelenés</a:t>
            </a:r>
            <a:endParaRPr lang="de-DE" dirty="0">
              <a:solidFill>
                <a:srgbClr val="333333"/>
              </a:solidFill>
              <a:latin typeface="Calibri Light"/>
              <a:cs typeface="Verdana"/>
            </a:endParaRPr>
          </a:p>
        </p:txBody>
      </p:sp>
      <p:sp>
        <p:nvSpPr>
          <p:cNvPr id="22" name="Caption_19"/>
          <p:cNvSpPr txBox="1">
            <a:spLocks noChangeArrowheads="1"/>
          </p:cNvSpPr>
          <p:nvPr/>
        </p:nvSpPr>
        <p:spPr bwMode="auto">
          <a:xfrm>
            <a:off x="8545135" y="416218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Hivatás</a:t>
            </a:r>
            <a:endParaRPr lang="de-DE" dirty="0">
              <a:solidFill>
                <a:srgbClr val="333333"/>
              </a:solidFill>
              <a:latin typeface="Calibri Light"/>
              <a:cs typeface="Verdana"/>
            </a:endParaRPr>
          </a:p>
        </p:txBody>
      </p:sp>
      <p:sp>
        <p:nvSpPr>
          <p:cNvPr id="23" name="Caption_18"/>
          <p:cNvSpPr txBox="1">
            <a:spLocks noChangeArrowheads="1"/>
          </p:cNvSpPr>
          <p:nvPr/>
        </p:nvSpPr>
        <p:spPr bwMode="auto">
          <a:xfrm>
            <a:off x="8354456" y="3139566"/>
            <a:ext cx="146304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Kapcsolatok</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351977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Az alacsony önértékelésű személyek…</a:t>
            </a:r>
            <a:endParaRPr lang="de-DE" sz="3600" dirty="0">
              <a:latin typeface="+mn-lt"/>
              <a:ea typeface="+mn-ea"/>
              <a:cs typeface="+mn-cs"/>
            </a:endParaRPr>
          </a:p>
        </p:txBody>
      </p:sp>
      <p:sp>
        <p:nvSpPr>
          <p:cNvPr id="4" name="Rectangle 15"/>
          <p:cNvSpPr>
            <a:spLocks noGrp="1" noChangeArrowheads="1"/>
          </p:cNvSpPr>
          <p:nvPr>
            <p:ph idx="1"/>
          </p:nvPr>
        </p:nvSpPr>
        <p:spPr>
          <a:xfrm>
            <a:off x="408955" y="2204864"/>
            <a:ext cx="6858000" cy="4248000"/>
          </a:xfrm>
        </p:spPr>
        <p:txBody>
          <a:bodyPr>
            <a:noAutofit/>
          </a:bodyPr>
          <a:lstStyle/>
          <a:p>
            <a:pPr marL="342900" indent="-342900">
              <a:buFont typeface="Arial" panose="020B0604020202020204" pitchFamily="34" charset="0"/>
              <a:buChar char="•"/>
            </a:pPr>
            <a:r>
              <a:rPr lang="de-DE" sz="2400" dirty="0">
                <a:solidFill>
                  <a:srgbClr val="333333"/>
                </a:solidFill>
              </a:rPr>
              <a:t>… </a:t>
            </a:r>
            <a:r>
              <a:rPr lang="hu-HU" sz="2400" dirty="0">
                <a:solidFill>
                  <a:srgbClr val="333333"/>
                </a:solidFill>
              </a:rPr>
              <a:t>hajlamosak saját esetükben csak az üres polcokat észrevenni, míg másoknál csak a teli </a:t>
            </a:r>
            <a:r>
              <a:rPr lang="hu-HU" sz="2400" dirty="0" err="1">
                <a:solidFill>
                  <a:srgbClr val="333333"/>
                </a:solidFill>
              </a:rPr>
              <a:t>fakkokat</a:t>
            </a:r>
            <a:r>
              <a:rPr lang="hu-HU" sz="2400" dirty="0">
                <a:solidFill>
                  <a:srgbClr val="333333"/>
                </a:solidFill>
              </a:rPr>
              <a:t> meglátni.</a:t>
            </a:r>
            <a:endParaRPr lang="de-DE" sz="2400" dirty="0">
              <a:solidFill>
                <a:srgbClr val="333333"/>
              </a:solidFill>
            </a:endParaRPr>
          </a:p>
          <a:p>
            <a:pPr marL="342900" indent="-342900">
              <a:buFont typeface="Arial" panose="020B0604020202020204" pitchFamily="34" charset="0"/>
              <a:buChar char="•"/>
            </a:pPr>
            <a:r>
              <a:rPr lang="de-DE" sz="2400" dirty="0">
                <a:solidFill>
                  <a:srgbClr val="333333"/>
                </a:solidFill>
              </a:rPr>
              <a:t>… </a:t>
            </a:r>
            <a:r>
              <a:rPr lang="hu-HU" sz="2400" dirty="0">
                <a:solidFill>
                  <a:srgbClr val="333333"/>
                </a:solidFill>
              </a:rPr>
              <a:t>hajlamosak </a:t>
            </a:r>
            <a:r>
              <a:rPr lang="hu-HU" sz="2400" u="sng" dirty="0">
                <a:solidFill>
                  <a:srgbClr val="333333"/>
                </a:solidFill>
              </a:rPr>
              <a:t>túláltalánosító</a:t>
            </a:r>
            <a:r>
              <a:rPr lang="hu-HU" sz="2400" dirty="0">
                <a:solidFill>
                  <a:srgbClr val="333333"/>
                </a:solidFill>
              </a:rPr>
              <a:t> negatív ítéleteket alkotni önmagukról </a:t>
            </a:r>
            <a:r>
              <a:rPr lang="de-DE" sz="2400" dirty="0">
                <a:solidFill>
                  <a:srgbClr val="333333"/>
                </a:solidFill>
              </a:rPr>
              <a:t>(“</a:t>
            </a:r>
            <a:r>
              <a:rPr lang="hu-HU" sz="2400" dirty="0">
                <a:solidFill>
                  <a:srgbClr val="333333"/>
                </a:solidFill>
              </a:rPr>
              <a:t>Semmire sem vagyok alkalmas</a:t>
            </a:r>
            <a:r>
              <a:rPr lang="de-DE" sz="2400" dirty="0">
                <a:solidFill>
                  <a:srgbClr val="333333"/>
                </a:solidFill>
              </a:rPr>
              <a:t>”)</a:t>
            </a:r>
            <a:r>
              <a:rPr lang="hu-HU" sz="2400" dirty="0">
                <a:solidFill>
                  <a:srgbClr val="333333"/>
                </a:solidFill>
              </a:rPr>
              <a:t>.</a:t>
            </a:r>
            <a:endParaRPr lang="de-DE" sz="2400" dirty="0">
              <a:solidFill>
                <a:srgbClr val="333333"/>
              </a:solidFill>
            </a:endParaRPr>
          </a:p>
          <a:p>
            <a:pPr marL="342900" indent="-342900">
              <a:buFont typeface="Arial" panose="020B0604020202020204" pitchFamily="34" charset="0"/>
              <a:buChar char="•"/>
            </a:pPr>
            <a:r>
              <a:rPr lang="de-DE" sz="2400" dirty="0">
                <a:solidFill>
                  <a:srgbClr val="333333"/>
                </a:solidFill>
              </a:rPr>
              <a:t>… </a:t>
            </a:r>
            <a:r>
              <a:rPr lang="hu-HU" sz="2400" dirty="0">
                <a:solidFill>
                  <a:srgbClr val="333333"/>
                </a:solidFill>
              </a:rPr>
              <a:t>egyenlőségjelet tesznek a cselekedet és a cselekvő személye közé </a:t>
            </a:r>
            <a:r>
              <a:rPr lang="de-DE" sz="2400" dirty="0">
                <a:solidFill>
                  <a:srgbClr val="333333"/>
                </a:solidFill>
              </a:rPr>
              <a:t>(</a:t>
            </a:r>
            <a:r>
              <a:rPr lang="hu-HU" sz="2400" dirty="0">
                <a:solidFill>
                  <a:srgbClr val="333333"/>
                </a:solidFill>
              </a:rPr>
              <a:t>valami nem sikerül = </a:t>
            </a:r>
            <a:r>
              <a:rPr lang="de-DE" sz="2400" dirty="0">
                <a:solidFill>
                  <a:srgbClr val="333333"/>
                </a:solidFill>
              </a:rPr>
              <a:t>“</a:t>
            </a:r>
            <a:r>
              <a:rPr lang="hu-HU" sz="2400" dirty="0">
                <a:solidFill>
                  <a:srgbClr val="333333"/>
                </a:solidFill>
              </a:rPr>
              <a:t>én egy csődtömeg vagyok</a:t>
            </a:r>
            <a:r>
              <a:rPr lang="de-DE" sz="2400" dirty="0">
                <a:solidFill>
                  <a:srgbClr val="333333"/>
                </a:solidFill>
              </a:rPr>
              <a:t>”</a:t>
            </a:r>
            <a:r>
              <a:rPr lang="hu-HU"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14</a:t>
            </a:fld>
            <a:endParaRPr lang="de-DE">
              <a:solidFill>
                <a:srgbClr val="000000"/>
              </a:solidFill>
              <a:latin typeface="+mn-lt"/>
            </a:endParaRPr>
          </a:p>
        </p:txBody>
      </p:sp>
      <p:pic>
        <p:nvPicPr>
          <p:cNvPr id="1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7661" y="1856264"/>
            <a:ext cx="3046614" cy="4572000"/>
          </a:xfrm>
          <a:prstGeom prst="rect">
            <a:avLst/>
          </a:prstGeom>
        </p:spPr>
      </p:pic>
      <p:sp>
        <p:nvSpPr>
          <p:cNvPr id="19" name="Caption_22"/>
          <p:cNvSpPr txBox="1">
            <a:spLocks noChangeArrowheads="1"/>
          </p:cNvSpPr>
          <p:nvPr/>
        </p:nvSpPr>
        <p:spPr bwMode="auto">
          <a:xfrm>
            <a:off x="9915121" y="5184806"/>
            <a:ext cx="1188720" cy="369332"/>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Szabadidő</a:t>
            </a:r>
            <a:endParaRPr lang="de-DE" dirty="0">
              <a:solidFill>
                <a:srgbClr val="333333"/>
              </a:solidFill>
              <a:latin typeface="Calibri Light"/>
              <a:cs typeface="Verdana"/>
            </a:endParaRPr>
          </a:p>
        </p:txBody>
      </p:sp>
      <p:sp>
        <p:nvSpPr>
          <p:cNvPr id="20" name="Caption_21"/>
          <p:cNvSpPr txBox="1">
            <a:spLocks noChangeArrowheads="1"/>
          </p:cNvSpPr>
          <p:nvPr/>
        </p:nvSpPr>
        <p:spPr bwMode="auto">
          <a:xfrm>
            <a:off x="10076259" y="370397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21" name="Caption_20"/>
          <p:cNvSpPr txBox="1">
            <a:spLocks noChangeArrowheads="1"/>
          </p:cNvSpPr>
          <p:nvPr/>
        </p:nvSpPr>
        <p:spPr bwMode="auto">
          <a:xfrm>
            <a:off x="8354999" y="4933092"/>
            <a:ext cx="1371600" cy="646331"/>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Külső megjelenés</a:t>
            </a:r>
            <a:endParaRPr lang="de-DE" dirty="0">
              <a:solidFill>
                <a:srgbClr val="333333"/>
              </a:solidFill>
              <a:latin typeface="Calibri Light"/>
              <a:cs typeface="Verdana"/>
            </a:endParaRPr>
          </a:p>
        </p:txBody>
      </p:sp>
      <p:sp>
        <p:nvSpPr>
          <p:cNvPr id="22" name="Caption_19"/>
          <p:cNvSpPr txBox="1">
            <a:spLocks noChangeArrowheads="1"/>
          </p:cNvSpPr>
          <p:nvPr/>
        </p:nvSpPr>
        <p:spPr bwMode="auto">
          <a:xfrm>
            <a:off x="8545135" y="4162186"/>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Hivatás</a:t>
            </a:r>
            <a:endParaRPr lang="de-DE" dirty="0">
              <a:solidFill>
                <a:srgbClr val="333333"/>
              </a:solidFill>
              <a:latin typeface="Calibri Light"/>
              <a:cs typeface="Verdana"/>
            </a:endParaRPr>
          </a:p>
        </p:txBody>
      </p:sp>
      <p:sp>
        <p:nvSpPr>
          <p:cNvPr id="23" name="Caption_18"/>
          <p:cNvSpPr txBox="1">
            <a:spLocks noChangeArrowheads="1"/>
          </p:cNvSpPr>
          <p:nvPr/>
        </p:nvSpPr>
        <p:spPr bwMode="auto">
          <a:xfrm>
            <a:off x="8354456" y="3139566"/>
            <a:ext cx="146304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Kapcsolatok</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06005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mn-lt"/>
                <a:ea typeface="+mn-ea"/>
                <a:cs typeface="+mn-cs"/>
              </a:rPr>
              <a:t>Ne feledjünk el semmit…</a:t>
            </a:r>
          </a:p>
        </p:txBody>
      </p:sp>
      <p:sp>
        <p:nvSpPr>
          <p:cNvPr id="3" name="Footer Placeholder 2"/>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15</a:t>
            </a:fld>
            <a:endParaRPr lang="de-DE">
              <a:solidFill>
                <a:srgbClr val="000000"/>
              </a:solidFill>
              <a:latin typeface="+mn-lt"/>
            </a:endParaRPr>
          </a:p>
        </p:txBody>
      </p:sp>
      <p:sp>
        <p:nvSpPr>
          <p:cNvPr id="27" name="Caption_28"/>
          <p:cNvSpPr>
            <a:spLocks noChangeArrowheads="1"/>
          </p:cNvSpPr>
          <p:nvPr/>
        </p:nvSpPr>
        <p:spPr bwMode="auto">
          <a:xfrm>
            <a:off x="599455" y="2356766"/>
            <a:ext cx="3351884" cy="1280160"/>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Jó</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hallgatóság</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vagyok</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nagyon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megbízható</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vagyok</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ápolom</a:t>
            </a:r>
            <a:r>
              <a:rPr lang="en-US" i="1" dirty="0">
                <a:solidFill>
                  <a:srgbClr val="333333"/>
                </a:solidFill>
                <a:latin typeface="Calibri Light"/>
                <a:ea typeface="ＭＳ Ｐゴシック" charset="0"/>
              </a:rPr>
              <a:t> a </a:t>
            </a:r>
            <a:r>
              <a:rPr lang="en-US" i="1" dirty="0" err="1">
                <a:solidFill>
                  <a:srgbClr val="333333"/>
                </a:solidFill>
                <a:latin typeface="Calibri Light"/>
                <a:ea typeface="ＭＳ Ｐゴシック" charset="0"/>
              </a:rPr>
              <a:t>barátságaimat</a:t>
            </a:r>
            <a:r>
              <a:rPr lang="en-US" i="1" dirty="0">
                <a:solidFill>
                  <a:srgbClr val="333333"/>
                </a:solidFill>
                <a:latin typeface="Calibri Light"/>
                <a:ea typeface="ＭＳ Ｐゴシック" charset="0"/>
              </a:rPr>
              <a:t>; meg </a:t>
            </a:r>
            <a:r>
              <a:rPr lang="en-US" i="1" dirty="0" err="1">
                <a:solidFill>
                  <a:srgbClr val="333333"/>
                </a:solidFill>
                <a:latin typeface="Calibri Light"/>
                <a:ea typeface="ＭＳ Ｐゴシック" charset="0"/>
              </a:rPr>
              <a:t>tudok</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nevettetni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másokat</a:t>
            </a:r>
            <a:r>
              <a:rPr lang="en-US" i="1" dirty="0">
                <a:solidFill>
                  <a:srgbClr val="333333"/>
                </a:solidFill>
                <a:latin typeface="Calibri Light"/>
                <a:ea typeface="ＭＳ Ｐゴシック" charset="0"/>
              </a:rPr>
              <a:t>…</a:t>
            </a:r>
            <a:endParaRPr lang="de-DE" dirty="0">
              <a:solidFill>
                <a:srgbClr val="333333"/>
              </a:solidFill>
              <a:latin typeface="Calibri Light"/>
              <a:ea typeface="ＭＳ Ｐゴシック" charset="0"/>
            </a:endParaRPr>
          </a:p>
        </p:txBody>
      </p:sp>
      <p:sp>
        <p:nvSpPr>
          <p:cNvPr id="30" name="Caption_25"/>
          <p:cNvSpPr>
            <a:spLocks noChangeArrowheads="1"/>
          </p:cNvSpPr>
          <p:nvPr/>
        </p:nvSpPr>
        <p:spPr bwMode="auto">
          <a:xfrm>
            <a:off x="599454" y="3962177"/>
            <a:ext cx="3351884" cy="822960"/>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Jelenleg nincs munkám; megbuktam a vizsgán</a:t>
            </a:r>
            <a:endParaRPr lang="de-DE" i="1" dirty="0">
              <a:solidFill>
                <a:srgbClr val="333333"/>
              </a:solidFill>
              <a:latin typeface="Calibri Light"/>
              <a:ea typeface="ＭＳ Ｐゴシック" charset="0"/>
            </a:endParaRPr>
          </a:p>
        </p:txBody>
      </p:sp>
      <p:sp>
        <p:nvSpPr>
          <p:cNvPr id="31" name="Caption_26"/>
          <p:cNvSpPr>
            <a:spLocks noChangeArrowheads="1"/>
          </p:cNvSpPr>
          <p:nvPr/>
        </p:nvSpPr>
        <p:spPr bwMode="auto">
          <a:xfrm>
            <a:off x="599453" y="5098827"/>
            <a:ext cx="3351885" cy="109728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Szerintem szép a szemem és elégedett vagyok a hajammal, de túl alacsony vagyok…</a:t>
            </a:r>
            <a:endParaRPr lang="de-DE" i="1" dirty="0">
              <a:solidFill>
                <a:srgbClr val="333333"/>
              </a:solidFill>
              <a:latin typeface="Calibri Light"/>
              <a:ea typeface="ＭＳ Ｐゴシック" charset="0"/>
            </a:endParaRPr>
          </a:p>
        </p:txBody>
      </p:sp>
      <p:sp>
        <p:nvSpPr>
          <p:cNvPr id="32" name="Caption_27"/>
          <p:cNvSpPr>
            <a:spLocks noChangeArrowheads="1"/>
          </p:cNvSpPr>
          <p:nvPr/>
        </p:nvSpPr>
        <p:spPr bwMode="auto">
          <a:xfrm>
            <a:off x="8107867" y="4002434"/>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hu-HU" i="1">
                <a:solidFill>
                  <a:srgbClr val="333333"/>
                </a:solidFill>
                <a:latin typeface="Calibri Light"/>
                <a:ea typeface="ＭＳ Ｐゴシック" charset="0"/>
              </a:rPr>
              <a:t>Szeretek főzni; ijól kiismerem magam a zene és a politika terén; érdekelnek a filmek és az irodalom…</a:t>
            </a:r>
            <a:endParaRPr lang="de-DE" i="1" dirty="0">
              <a:solidFill>
                <a:srgbClr val="333333"/>
              </a:solidFill>
              <a:latin typeface="Calibri Light"/>
              <a:ea typeface="ＭＳ Ｐゴシック" charset="0"/>
            </a:endParaRPr>
          </a:p>
        </p:txBody>
      </p:sp>
      <p:sp>
        <p:nvSpPr>
          <p:cNvPr id="33" name="Caption_24"/>
          <p:cNvSpPr>
            <a:spLocks noChangeArrowheads="1"/>
          </p:cNvSpPr>
          <p:nvPr/>
        </p:nvSpPr>
        <p:spPr bwMode="auto">
          <a:xfrm>
            <a:off x="8107867" y="2375817"/>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Az iskolai csapatokba mindig utolsónak választottak be; nem tudok messzire dobni; de jól táncolok…</a:t>
            </a:r>
            <a:endParaRPr lang="de-DE" i="1" dirty="0">
              <a:solidFill>
                <a:srgbClr val="333333"/>
              </a:solidFill>
              <a:latin typeface="Calibri Light"/>
              <a:ea typeface="ＭＳ Ｐゴシック" charset="0"/>
            </a:endParaRPr>
          </a:p>
        </p:txBody>
      </p:sp>
      <p:pic>
        <p:nvPicPr>
          <p:cNvPr id="3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8620" y="1711319"/>
            <a:ext cx="3046614" cy="4572000"/>
          </a:xfrm>
          <a:prstGeom prst="rect">
            <a:avLst/>
          </a:prstGeom>
        </p:spPr>
      </p:pic>
      <p:sp>
        <p:nvSpPr>
          <p:cNvPr id="35" name="Caption_22"/>
          <p:cNvSpPr txBox="1">
            <a:spLocks noChangeArrowheads="1"/>
          </p:cNvSpPr>
          <p:nvPr/>
        </p:nvSpPr>
        <p:spPr bwMode="auto">
          <a:xfrm>
            <a:off x="6226080" y="5039861"/>
            <a:ext cx="1188720" cy="369332"/>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Szabadidő</a:t>
            </a:r>
            <a:endParaRPr lang="de-DE" dirty="0">
              <a:solidFill>
                <a:srgbClr val="333333"/>
              </a:solidFill>
              <a:latin typeface="Calibri Light"/>
              <a:cs typeface="Verdana"/>
            </a:endParaRPr>
          </a:p>
        </p:txBody>
      </p:sp>
      <p:sp>
        <p:nvSpPr>
          <p:cNvPr id="36" name="Caption_21"/>
          <p:cNvSpPr txBox="1">
            <a:spLocks noChangeArrowheads="1"/>
          </p:cNvSpPr>
          <p:nvPr/>
        </p:nvSpPr>
        <p:spPr bwMode="auto">
          <a:xfrm>
            <a:off x="6387218" y="3559028"/>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37" name="Caption_20"/>
          <p:cNvSpPr txBox="1">
            <a:spLocks noChangeArrowheads="1"/>
          </p:cNvSpPr>
          <p:nvPr/>
        </p:nvSpPr>
        <p:spPr bwMode="auto">
          <a:xfrm>
            <a:off x="4665958" y="4788147"/>
            <a:ext cx="1371600" cy="646331"/>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Külső megjelenés</a:t>
            </a:r>
            <a:endParaRPr lang="de-DE" dirty="0">
              <a:solidFill>
                <a:srgbClr val="333333"/>
              </a:solidFill>
              <a:latin typeface="Calibri Light"/>
              <a:cs typeface="Verdana"/>
            </a:endParaRPr>
          </a:p>
        </p:txBody>
      </p:sp>
      <p:sp>
        <p:nvSpPr>
          <p:cNvPr id="38" name="Caption_19"/>
          <p:cNvSpPr txBox="1">
            <a:spLocks noChangeArrowheads="1"/>
          </p:cNvSpPr>
          <p:nvPr/>
        </p:nvSpPr>
        <p:spPr bwMode="auto">
          <a:xfrm>
            <a:off x="4856094" y="4017241"/>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Hivatás</a:t>
            </a:r>
            <a:endParaRPr lang="de-DE" dirty="0">
              <a:solidFill>
                <a:srgbClr val="333333"/>
              </a:solidFill>
              <a:latin typeface="Calibri Light"/>
              <a:cs typeface="Verdana"/>
            </a:endParaRPr>
          </a:p>
        </p:txBody>
      </p:sp>
      <p:sp>
        <p:nvSpPr>
          <p:cNvPr id="39" name="Caption_18"/>
          <p:cNvSpPr txBox="1">
            <a:spLocks noChangeArrowheads="1"/>
          </p:cNvSpPr>
          <p:nvPr/>
        </p:nvSpPr>
        <p:spPr bwMode="auto">
          <a:xfrm>
            <a:off x="4665415" y="2994621"/>
            <a:ext cx="146304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Kapcsolatok</a:t>
            </a:r>
            <a:endParaRPr lang="de-DE" dirty="0">
              <a:solidFill>
                <a:srgbClr val="333333"/>
              </a:solidFill>
              <a:latin typeface="Calibri Light"/>
              <a:cs typeface="Verdana"/>
            </a:endParaRPr>
          </a:p>
        </p:txBody>
      </p:sp>
    </p:spTree>
    <p:extLst>
      <p:ext uri="{BB962C8B-B14F-4D97-AF65-F5344CB8AC3E}">
        <p14:creationId xmlns:p14="http://schemas.microsoft.com/office/powerpoint/2010/main" val="1223676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mn-lt"/>
                <a:ea typeface="+mn-ea"/>
                <a:cs typeface="+mn-cs"/>
              </a:rPr>
              <a:t>Ne feledjünk el semmit…</a:t>
            </a:r>
          </a:p>
        </p:txBody>
      </p:sp>
      <p:sp>
        <p:nvSpPr>
          <p:cNvPr id="3" name="Footer Placeholder 2"/>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16</a:t>
            </a:fld>
            <a:endParaRPr lang="de-DE">
              <a:solidFill>
                <a:srgbClr val="000000"/>
              </a:solidFill>
              <a:latin typeface="+mn-lt"/>
            </a:endParaRPr>
          </a:p>
        </p:txBody>
      </p:sp>
      <p:sp>
        <p:nvSpPr>
          <p:cNvPr id="27" name="Caption_28"/>
          <p:cNvSpPr>
            <a:spLocks noChangeArrowheads="1"/>
          </p:cNvSpPr>
          <p:nvPr/>
        </p:nvSpPr>
        <p:spPr bwMode="auto">
          <a:xfrm>
            <a:off x="599455" y="2356766"/>
            <a:ext cx="3351884" cy="1280160"/>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err="1">
                <a:solidFill>
                  <a:srgbClr val="333333"/>
                </a:solidFill>
                <a:latin typeface="Calibri Light"/>
                <a:ea typeface="ＭＳ Ｐゴシック" charset="0"/>
              </a:rPr>
              <a:t>Jó</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hallgatóság</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vagyok</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nagyon</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megbízható</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vagyok</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ápolom</a:t>
            </a:r>
            <a:r>
              <a:rPr lang="en-US" i="1" dirty="0">
                <a:solidFill>
                  <a:srgbClr val="333333"/>
                </a:solidFill>
                <a:latin typeface="Calibri Light"/>
                <a:ea typeface="ＭＳ Ｐゴシック" charset="0"/>
              </a:rPr>
              <a:t> a </a:t>
            </a:r>
            <a:r>
              <a:rPr lang="en-US" i="1" dirty="0" err="1">
                <a:solidFill>
                  <a:srgbClr val="333333"/>
                </a:solidFill>
                <a:latin typeface="Calibri Light"/>
                <a:ea typeface="ＭＳ Ｐゴシック" charset="0"/>
              </a:rPr>
              <a:t>barátságaimat</a:t>
            </a:r>
            <a:r>
              <a:rPr lang="en-US" i="1" dirty="0">
                <a:solidFill>
                  <a:srgbClr val="333333"/>
                </a:solidFill>
                <a:latin typeface="Calibri Light"/>
                <a:ea typeface="ＭＳ Ｐゴシック" charset="0"/>
              </a:rPr>
              <a:t>; meg </a:t>
            </a:r>
            <a:r>
              <a:rPr lang="en-US" i="1" dirty="0" err="1">
                <a:solidFill>
                  <a:srgbClr val="333333"/>
                </a:solidFill>
                <a:latin typeface="Calibri Light"/>
                <a:ea typeface="ＭＳ Ｐゴシック" charset="0"/>
              </a:rPr>
              <a:t>tudok</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nevettetni</a:t>
            </a:r>
            <a:r>
              <a:rPr lang="en-US" i="1" dirty="0">
                <a:solidFill>
                  <a:srgbClr val="333333"/>
                </a:solidFill>
                <a:latin typeface="Calibri Light"/>
                <a:ea typeface="ＭＳ Ｐゴシック" charset="0"/>
              </a:rPr>
              <a:t> </a:t>
            </a:r>
            <a:r>
              <a:rPr lang="en-US" i="1" dirty="0" err="1">
                <a:solidFill>
                  <a:srgbClr val="333333"/>
                </a:solidFill>
                <a:latin typeface="Calibri Light"/>
                <a:ea typeface="ＭＳ Ｐゴシック" charset="0"/>
              </a:rPr>
              <a:t>másokat</a:t>
            </a:r>
            <a:r>
              <a:rPr lang="en-US" i="1" dirty="0">
                <a:solidFill>
                  <a:srgbClr val="333333"/>
                </a:solidFill>
                <a:latin typeface="Calibri Light"/>
                <a:ea typeface="ＭＳ Ｐゴシック" charset="0"/>
              </a:rPr>
              <a:t>…</a:t>
            </a:r>
            <a:endParaRPr lang="de-DE" dirty="0">
              <a:solidFill>
                <a:srgbClr val="333333"/>
              </a:solidFill>
              <a:latin typeface="Calibri Light"/>
              <a:ea typeface="ＭＳ Ｐゴシック" charset="0"/>
            </a:endParaRPr>
          </a:p>
        </p:txBody>
      </p:sp>
      <p:sp>
        <p:nvSpPr>
          <p:cNvPr id="30" name="Caption_25"/>
          <p:cNvSpPr>
            <a:spLocks noChangeArrowheads="1"/>
          </p:cNvSpPr>
          <p:nvPr/>
        </p:nvSpPr>
        <p:spPr bwMode="auto">
          <a:xfrm>
            <a:off x="599454" y="3962177"/>
            <a:ext cx="3351884" cy="822960"/>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Jelenleg nincs munkám; megbuktam a vizsgán</a:t>
            </a:r>
            <a:endParaRPr lang="de-DE" i="1" dirty="0">
              <a:solidFill>
                <a:srgbClr val="333333"/>
              </a:solidFill>
              <a:latin typeface="Calibri Light"/>
              <a:ea typeface="ＭＳ Ｐゴシック" charset="0"/>
            </a:endParaRPr>
          </a:p>
        </p:txBody>
      </p:sp>
      <p:sp>
        <p:nvSpPr>
          <p:cNvPr id="31" name="Caption_26"/>
          <p:cNvSpPr>
            <a:spLocks noChangeArrowheads="1"/>
          </p:cNvSpPr>
          <p:nvPr/>
        </p:nvSpPr>
        <p:spPr bwMode="auto">
          <a:xfrm>
            <a:off x="599453" y="5098827"/>
            <a:ext cx="3351885" cy="1097280"/>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Szerintem szép a szemem és elégedett vagyok a hajammal, de túl alacsony vagyok…</a:t>
            </a:r>
            <a:endParaRPr lang="de-DE" i="1" dirty="0">
              <a:solidFill>
                <a:srgbClr val="333333"/>
              </a:solidFill>
              <a:latin typeface="Calibri Light"/>
              <a:ea typeface="ＭＳ Ｐゴシック" charset="0"/>
            </a:endParaRPr>
          </a:p>
        </p:txBody>
      </p:sp>
      <p:pic>
        <p:nvPicPr>
          <p:cNvPr id="34"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8620" y="1711319"/>
            <a:ext cx="3046614" cy="4572000"/>
          </a:xfrm>
          <a:prstGeom prst="rect">
            <a:avLst/>
          </a:prstGeom>
        </p:spPr>
      </p:pic>
      <p:sp>
        <p:nvSpPr>
          <p:cNvPr id="35" name="Caption_22"/>
          <p:cNvSpPr txBox="1">
            <a:spLocks noChangeArrowheads="1"/>
          </p:cNvSpPr>
          <p:nvPr/>
        </p:nvSpPr>
        <p:spPr bwMode="auto">
          <a:xfrm>
            <a:off x="6226080" y="5039861"/>
            <a:ext cx="1188720" cy="369332"/>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Szabadidő</a:t>
            </a:r>
            <a:endParaRPr lang="de-DE" dirty="0">
              <a:solidFill>
                <a:srgbClr val="333333"/>
              </a:solidFill>
              <a:latin typeface="Calibri Light"/>
              <a:cs typeface="Verdana"/>
            </a:endParaRPr>
          </a:p>
        </p:txBody>
      </p:sp>
      <p:sp>
        <p:nvSpPr>
          <p:cNvPr id="36" name="Caption_21"/>
          <p:cNvSpPr txBox="1">
            <a:spLocks noChangeArrowheads="1"/>
          </p:cNvSpPr>
          <p:nvPr/>
        </p:nvSpPr>
        <p:spPr bwMode="auto">
          <a:xfrm>
            <a:off x="6387218" y="3559028"/>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a:t>
            </a:r>
            <a:endParaRPr lang="de-DE" dirty="0">
              <a:solidFill>
                <a:srgbClr val="333333"/>
              </a:solidFill>
              <a:latin typeface="Calibri Light"/>
              <a:cs typeface="Verdana"/>
            </a:endParaRPr>
          </a:p>
        </p:txBody>
      </p:sp>
      <p:sp>
        <p:nvSpPr>
          <p:cNvPr id="37" name="Caption_20"/>
          <p:cNvSpPr txBox="1">
            <a:spLocks noChangeArrowheads="1"/>
          </p:cNvSpPr>
          <p:nvPr/>
        </p:nvSpPr>
        <p:spPr bwMode="auto">
          <a:xfrm>
            <a:off x="4665958" y="4788147"/>
            <a:ext cx="1371600" cy="646331"/>
          </a:xfrm>
          <a:prstGeom prst="rect">
            <a:avLst/>
          </a:prstGeom>
          <a:solidFill>
            <a:schemeClr val="bg1"/>
          </a:solidFill>
          <a:ln w="9525">
            <a:noFill/>
            <a:miter lim="800000"/>
            <a:headEnd/>
            <a:tailEnd/>
          </a:ln>
        </p:spPr>
        <p:txBody>
          <a:bodyPr wrap="square">
            <a:spAutoFit/>
          </a:bodyPr>
          <a:lstStyle/>
          <a:p>
            <a:pPr algn="ctr"/>
            <a:r>
              <a:rPr lang="hu-HU">
                <a:solidFill>
                  <a:srgbClr val="333333"/>
                </a:solidFill>
                <a:latin typeface="Calibri Light"/>
                <a:cs typeface="Verdana"/>
              </a:rPr>
              <a:t>Külső megjelenés</a:t>
            </a:r>
            <a:endParaRPr lang="de-DE" dirty="0">
              <a:solidFill>
                <a:srgbClr val="333333"/>
              </a:solidFill>
              <a:latin typeface="Calibri Light"/>
              <a:cs typeface="Verdana"/>
            </a:endParaRPr>
          </a:p>
        </p:txBody>
      </p:sp>
      <p:sp>
        <p:nvSpPr>
          <p:cNvPr id="38" name="Caption_19"/>
          <p:cNvSpPr txBox="1">
            <a:spLocks noChangeArrowheads="1"/>
          </p:cNvSpPr>
          <p:nvPr/>
        </p:nvSpPr>
        <p:spPr bwMode="auto">
          <a:xfrm>
            <a:off x="4856094" y="4017241"/>
            <a:ext cx="1188720" cy="369332"/>
          </a:xfrm>
          <a:prstGeom prst="rect">
            <a:avLst/>
          </a:prstGeom>
          <a:solidFill>
            <a:schemeClr val="bg1"/>
          </a:solidFill>
          <a:ln w="9525">
            <a:noFill/>
            <a:miter lim="800000"/>
            <a:headEnd/>
            <a:tailEnd/>
          </a:ln>
        </p:spPr>
        <p:txBody>
          <a:bodyPr>
            <a:spAutoFit/>
          </a:bodyPr>
          <a:lstStyle/>
          <a:p>
            <a:pPr algn="ctr"/>
            <a:r>
              <a:rPr lang="de-DE">
                <a:solidFill>
                  <a:srgbClr val="333333"/>
                </a:solidFill>
                <a:latin typeface="Calibri Light"/>
                <a:cs typeface="Verdana"/>
              </a:rPr>
              <a:t>Hivatás</a:t>
            </a:r>
            <a:endParaRPr lang="de-DE" dirty="0">
              <a:solidFill>
                <a:srgbClr val="333333"/>
              </a:solidFill>
              <a:latin typeface="Calibri Light"/>
              <a:cs typeface="Verdana"/>
            </a:endParaRPr>
          </a:p>
        </p:txBody>
      </p:sp>
      <p:sp>
        <p:nvSpPr>
          <p:cNvPr id="39" name="Caption_18"/>
          <p:cNvSpPr txBox="1">
            <a:spLocks noChangeArrowheads="1"/>
          </p:cNvSpPr>
          <p:nvPr/>
        </p:nvSpPr>
        <p:spPr bwMode="auto">
          <a:xfrm>
            <a:off x="4665415" y="2994621"/>
            <a:ext cx="146304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Kapcsolatok</a:t>
            </a:r>
            <a:endParaRPr lang="de-DE" dirty="0">
              <a:solidFill>
                <a:srgbClr val="333333"/>
              </a:solidFill>
              <a:latin typeface="Calibri Light"/>
              <a:cs typeface="Verdana"/>
            </a:endParaRPr>
          </a:p>
        </p:txBody>
      </p:sp>
      <p:sp>
        <p:nvSpPr>
          <p:cNvPr id="40" name="Caption_29"/>
          <p:cNvSpPr>
            <a:spLocks noChangeArrowheads="1"/>
          </p:cNvSpPr>
          <p:nvPr/>
        </p:nvSpPr>
        <p:spPr bwMode="auto">
          <a:xfrm>
            <a:off x="408955" y="6417945"/>
            <a:ext cx="11376000" cy="400110"/>
          </a:xfrm>
          <a:prstGeom prst="rect">
            <a:avLst/>
          </a:prstGeom>
          <a:noFill/>
          <a:ln w="9525">
            <a:noFill/>
            <a:miter lim="800000"/>
            <a:headEnd/>
            <a:tailEnd/>
          </a:ln>
        </p:spPr>
        <p:txBody>
          <a:bodyPr wrap="square">
            <a:spAutoFit/>
          </a:bodyPr>
          <a:lstStyle/>
          <a:p>
            <a:pPr algn="ctr"/>
            <a:r>
              <a:rPr lang="en-US" sz="2000">
                <a:solidFill>
                  <a:srgbClr val="004992"/>
                </a:solidFill>
                <a:latin typeface="Calibri Light"/>
                <a:cs typeface="Verdana"/>
              </a:rPr>
              <a:t>Melyik az a polc, amelyre már régóta nem néztek be? Milyen rejtett kincsek lapulnak ott?</a:t>
            </a:r>
            <a:endParaRPr lang="fr-FR" sz="2000" dirty="0">
              <a:solidFill>
                <a:srgbClr val="004992"/>
              </a:solidFill>
              <a:latin typeface="Calibri Light"/>
              <a:cs typeface="Verdana"/>
            </a:endParaRPr>
          </a:p>
        </p:txBody>
      </p:sp>
      <p:sp>
        <p:nvSpPr>
          <p:cNvPr id="17" name="Caption_27"/>
          <p:cNvSpPr>
            <a:spLocks noChangeArrowheads="1"/>
          </p:cNvSpPr>
          <p:nvPr/>
        </p:nvSpPr>
        <p:spPr bwMode="auto">
          <a:xfrm>
            <a:off x="8107867" y="4002434"/>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hu-HU" i="1">
                <a:solidFill>
                  <a:srgbClr val="333333"/>
                </a:solidFill>
                <a:latin typeface="Calibri Light"/>
                <a:ea typeface="ＭＳ Ｐゴシック" charset="0"/>
              </a:rPr>
              <a:t>Szeretek főzni; ijól kiismerem magam a zene és a politika terén; érdekelnek a filmek és az irodalom…</a:t>
            </a:r>
            <a:endParaRPr lang="de-DE" i="1" dirty="0">
              <a:solidFill>
                <a:srgbClr val="333333"/>
              </a:solidFill>
              <a:latin typeface="Calibri Light"/>
              <a:ea typeface="ＭＳ Ｐゴシック" charset="0"/>
            </a:endParaRPr>
          </a:p>
        </p:txBody>
      </p:sp>
      <p:sp>
        <p:nvSpPr>
          <p:cNvPr id="18" name="Caption_24"/>
          <p:cNvSpPr>
            <a:spLocks noChangeArrowheads="1"/>
          </p:cNvSpPr>
          <p:nvPr/>
        </p:nvSpPr>
        <p:spPr bwMode="auto">
          <a:xfrm>
            <a:off x="8107867" y="2375817"/>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Az iskolai csapatokba mindig utolsónak választottak be; nem tudok messzire dobni; de jól táncolok…</a:t>
            </a:r>
            <a:endParaRPr lang="de-DE" i="1" dirty="0">
              <a:solidFill>
                <a:srgbClr val="333333"/>
              </a:solidFill>
              <a:latin typeface="Calibri Light"/>
              <a:ea typeface="ＭＳ Ｐゴシック" charset="0"/>
            </a:endParaRPr>
          </a:p>
        </p:txBody>
      </p:sp>
    </p:spTree>
    <p:extLst>
      <p:ext uri="{BB962C8B-B14F-4D97-AF65-F5344CB8AC3E}">
        <p14:creationId xmlns:p14="http://schemas.microsoft.com/office/powerpoint/2010/main" val="1358912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 jellemzi az egészséges önértékelésű személyeket?</a:t>
            </a:r>
            <a:endParaRPr lang="de-DE" sz="3600" dirty="0">
              <a:latin typeface="+mn-lt"/>
              <a:ea typeface="+mn-ea"/>
              <a:cs typeface="+mn-cs"/>
            </a:endParaRPr>
          </a:p>
        </p:txBody>
      </p:sp>
      <p:sp>
        <p:nvSpPr>
          <p:cNvPr id="4" name="Rectangle 15"/>
          <p:cNvSpPr>
            <a:spLocks noGrp="1" noChangeArrowheads="1"/>
          </p:cNvSpPr>
          <p:nvPr>
            <p:ph idx="1"/>
          </p:nvPr>
        </p:nvSpPr>
        <p:spPr>
          <a:xfrm>
            <a:off x="408955" y="2204864"/>
            <a:ext cx="7498080" cy="4248000"/>
          </a:xfrm>
        </p:spPr>
        <p:txBody>
          <a:bodyPr>
            <a:noAutofit/>
          </a:bodyPr>
          <a:lstStyle/>
          <a:p>
            <a:pPr marL="342900" indent="-342900">
              <a:buClr>
                <a:srgbClr val="333333"/>
              </a:buClr>
              <a:buFont typeface="WingDings"/>
              <a:buChar char=""/>
            </a:pPr>
            <a:r>
              <a:rPr lang="hu-HU" sz="2400" dirty="0">
                <a:solidFill>
                  <a:srgbClr val="333333"/>
                </a:solidFill>
              </a:rPr>
              <a:t>Beszédhang</a:t>
            </a:r>
            <a:r>
              <a:rPr lang="de-DE" sz="2400" dirty="0">
                <a:solidFill>
                  <a:srgbClr val="333333"/>
                </a:solidFill>
              </a:rPr>
              <a:t>: </a:t>
            </a:r>
            <a:r>
              <a:rPr lang="de-DE" sz="2400" dirty="0">
                <a:solidFill>
                  <a:srgbClr val="004992"/>
                </a:solidFill>
              </a:rPr>
              <a:t>??? </a:t>
            </a:r>
            <a:r>
              <a:rPr lang="hu-HU" sz="2400" dirty="0">
                <a:solidFill>
                  <a:srgbClr val="FFFFFF"/>
                </a:solidFill>
              </a:rPr>
              <a:t>tiszta</a:t>
            </a:r>
            <a:r>
              <a:rPr lang="de-DE" sz="2400" dirty="0">
                <a:solidFill>
                  <a:srgbClr val="FFFFFF"/>
                </a:solidFill>
              </a:rPr>
              <a:t>, </a:t>
            </a:r>
            <a:r>
              <a:rPr lang="hu-HU" sz="2400" dirty="0">
                <a:solidFill>
                  <a:srgbClr val="FFFFFF"/>
                </a:solidFill>
              </a:rPr>
              <a:t>érthető</a:t>
            </a:r>
            <a:r>
              <a:rPr lang="de-DE" sz="2400" dirty="0">
                <a:solidFill>
                  <a:srgbClr val="FFFFFF"/>
                </a:solidFill>
              </a:rPr>
              <a:t>, </a:t>
            </a:r>
            <a:r>
              <a:rPr lang="hu-HU" sz="2400" dirty="0">
                <a:solidFill>
                  <a:srgbClr val="FFFFFF"/>
                </a:solidFill>
              </a:rPr>
              <a:t>megfelelő hangerő</a:t>
            </a:r>
            <a:endParaRPr lang="de-DE" sz="2400" dirty="0">
              <a:solidFill>
                <a:srgbClr val="FFFFFF"/>
              </a:solidFill>
            </a:endParaRPr>
          </a:p>
          <a:p>
            <a:pPr marL="342900" indent="-342900">
              <a:buClr>
                <a:srgbClr val="333333"/>
              </a:buClr>
              <a:buFont typeface="WingDings"/>
              <a:buChar char=""/>
            </a:pPr>
            <a:r>
              <a:rPr lang="de-DE" sz="2400" dirty="0">
                <a:solidFill>
                  <a:srgbClr val="333333"/>
                </a:solidFill>
              </a:rPr>
              <a:t>Mimik</a:t>
            </a:r>
            <a:r>
              <a:rPr lang="hu-HU" sz="2400" dirty="0">
                <a:solidFill>
                  <a:srgbClr val="333333"/>
                </a:solidFill>
              </a:rPr>
              <a:t>a</a:t>
            </a:r>
            <a:r>
              <a:rPr lang="de-DE" sz="2400" dirty="0">
                <a:solidFill>
                  <a:srgbClr val="333333"/>
                </a:solidFill>
              </a:rPr>
              <a:t>/</a:t>
            </a:r>
            <a:r>
              <a:rPr lang="hu-HU" sz="2400" dirty="0">
                <a:solidFill>
                  <a:srgbClr val="333333"/>
                </a:solidFill>
              </a:rPr>
              <a:t>g</a:t>
            </a:r>
            <a:r>
              <a:rPr lang="de-DE" sz="2400" dirty="0">
                <a:solidFill>
                  <a:srgbClr val="333333"/>
                </a:solidFill>
              </a:rPr>
              <a:t>es</a:t>
            </a:r>
            <a:r>
              <a:rPr lang="hu-HU" sz="2400" dirty="0">
                <a:solidFill>
                  <a:srgbClr val="333333"/>
                </a:solidFill>
              </a:rPr>
              <a:t>z</a:t>
            </a:r>
            <a:r>
              <a:rPr lang="de-DE" sz="2400" dirty="0">
                <a:solidFill>
                  <a:srgbClr val="333333"/>
                </a:solidFill>
              </a:rPr>
              <a:t>t</a:t>
            </a:r>
            <a:r>
              <a:rPr lang="hu-HU" sz="2400" dirty="0" err="1">
                <a:solidFill>
                  <a:srgbClr val="333333"/>
                </a:solidFill>
              </a:rPr>
              <a:t>uso</a:t>
            </a:r>
            <a:r>
              <a:rPr lang="de-DE" sz="2400" dirty="0">
                <a:solidFill>
                  <a:srgbClr val="333333"/>
                </a:solidFill>
              </a:rPr>
              <a:t>k: </a:t>
            </a:r>
            <a:r>
              <a:rPr lang="de-DE" sz="2400" dirty="0">
                <a:solidFill>
                  <a:srgbClr val="004992"/>
                </a:solidFill>
              </a:rPr>
              <a:t>??? </a:t>
            </a:r>
            <a:r>
              <a:rPr lang="hu-HU" sz="2400" dirty="0">
                <a:solidFill>
                  <a:srgbClr val="FFFFFF"/>
                </a:solidFill>
              </a:rPr>
              <a:t>szem</a:t>
            </a:r>
            <a:r>
              <a:rPr lang="de-DE" sz="2400" dirty="0">
                <a:solidFill>
                  <a:srgbClr val="FFFFFF"/>
                </a:solidFill>
              </a:rPr>
              <a:t>kontakt</a:t>
            </a:r>
            <a:r>
              <a:rPr lang="hu-HU" sz="2400" dirty="0" err="1">
                <a:solidFill>
                  <a:srgbClr val="FFFFFF"/>
                </a:solidFill>
              </a:rPr>
              <a:t>us</a:t>
            </a:r>
            <a:r>
              <a:rPr lang="de-DE" sz="2400" dirty="0">
                <a:solidFill>
                  <a:srgbClr val="FFFFFF"/>
                </a:solidFill>
              </a:rPr>
              <a:t>; </a:t>
            </a:r>
            <a:r>
              <a:rPr lang="hu-HU" sz="2400" dirty="0">
                <a:solidFill>
                  <a:srgbClr val="FFFFFF"/>
                </a:solidFill>
              </a:rPr>
              <a:t>határozott fellépés</a:t>
            </a:r>
            <a:endParaRPr lang="de-DE" sz="2400" dirty="0">
              <a:solidFill>
                <a:srgbClr val="FFFFFF"/>
              </a:solidFill>
            </a:endParaRPr>
          </a:p>
          <a:p>
            <a:pPr marL="342900" indent="-342900">
              <a:buClr>
                <a:srgbClr val="333333"/>
              </a:buClr>
              <a:buFont typeface="WingDings"/>
              <a:buChar char=""/>
            </a:pPr>
            <a:r>
              <a:rPr lang="hu-HU" sz="2400" dirty="0">
                <a:solidFill>
                  <a:srgbClr val="333333"/>
                </a:solidFill>
              </a:rPr>
              <a:t>Testtartás</a:t>
            </a:r>
            <a:r>
              <a:rPr lang="de-DE" sz="2400" dirty="0">
                <a:solidFill>
                  <a:srgbClr val="333333"/>
                </a:solidFill>
              </a:rPr>
              <a:t>: </a:t>
            </a:r>
            <a:r>
              <a:rPr lang="de-DE" sz="2400" dirty="0">
                <a:solidFill>
                  <a:srgbClr val="004992"/>
                </a:solidFill>
              </a:rPr>
              <a:t>??? </a:t>
            </a:r>
            <a:r>
              <a:rPr lang="hu-HU" sz="2400" dirty="0">
                <a:solidFill>
                  <a:srgbClr val="FFFFFF"/>
                </a:solidFill>
              </a:rPr>
              <a:t>egyenes</a:t>
            </a:r>
          </a:p>
        </p:txBody>
      </p:sp>
      <p:sp>
        <p:nvSpPr>
          <p:cNvPr id="3" name="Footer Placeholder 2"/>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17</a:t>
            </a:fld>
            <a:endParaRPr lang="de-DE">
              <a:solidFill>
                <a:srgbClr val="000000"/>
              </a:solidFill>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1164391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 jellemzi az egészséges önértékelésű személyeket?</a:t>
            </a:r>
            <a:endParaRPr lang="de-DE" sz="3600" dirty="0">
              <a:latin typeface="+mn-lt"/>
              <a:ea typeface="+mn-ea"/>
              <a:cs typeface="+mn-cs"/>
            </a:endParaRPr>
          </a:p>
        </p:txBody>
      </p:sp>
      <p:sp>
        <p:nvSpPr>
          <p:cNvPr id="4" name="Rectangle 15"/>
          <p:cNvSpPr>
            <a:spLocks noGrp="1" noChangeArrowheads="1"/>
          </p:cNvSpPr>
          <p:nvPr>
            <p:ph idx="1"/>
          </p:nvPr>
        </p:nvSpPr>
        <p:spPr>
          <a:xfrm>
            <a:off x="408955" y="2204864"/>
            <a:ext cx="7498080" cy="4248000"/>
          </a:xfrm>
        </p:spPr>
        <p:txBody>
          <a:bodyPr>
            <a:noAutofit/>
          </a:bodyPr>
          <a:lstStyle/>
          <a:p>
            <a:pPr marL="342900" indent="-342900">
              <a:buClr>
                <a:srgbClr val="333333"/>
              </a:buClr>
              <a:buFont typeface="WingDings"/>
              <a:buChar char=""/>
            </a:pPr>
            <a:r>
              <a:rPr lang="hu-HU" sz="2400" dirty="0">
                <a:solidFill>
                  <a:srgbClr val="333333"/>
                </a:solidFill>
              </a:rPr>
              <a:t>Beszédhang</a:t>
            </a:r>
            <a:r>
              <a:rPr lang="de-DE" sz="2400" dirty="0">
                <a:solidFill>
                  <a:srgbClr val="333333"/>
                </a:solidFill>
              </a:rPr>
              <a:t>:</a:t>
            </a:r>
            <a:r>
              <a:rPr lang="de-DE" sz="2400" dirty="0">
                <a:solidFill>
                  <a:srgbClr val="004992"/>
                </a:solidFill>
              </a:rPr>
              <a:t> </a:t>
            </a:r>
            <a:r>
              <a:rPr lang="hu-HU" sz="2400" dirty="0">
                <a:solidFill>
                  <a:srgbClr val="004992"/>
                </a:solidFill>
              </a:rPr>
              <a:t>tiszta</a:t>
            </a:r>
            <a:r>
              <a:rPr lang="de-DE" sz="2400" dirty="0">
                <a:solidFill>
                  <a:srgbClr val="004992"/>
                </a:solidFill>
              </a:rPr>
              <a:t>, </a:t>
            </a:r>
            <a:r>
              <a:rPr lang="hu-HU" sz="2400" dirty="0">
                <a:solidFill>
                  <a:srgbClr val="004992"/>
                </a:solidFill>
              </a:rPr>
              <a:t>érthető</a:t>
            </a:r>
            <a:r>
              <a:rPr lang="de-DE" sz="2400" dirty="0">
                <a:solidFill>
                  <a:srgbClr val="004992"/>
                </a:solidFill>
              </a:rPr>
              <a:t>, </a:t>
            </a:r>
            <a:r>
              <a:rPr lang="hu-HU" sz="2400" dirty="0">
                <a:solidFill>
                  <a:srgbClr val="004992"/>
                </a:solidFill>
              </a:rPr>
              <a:t>megfelelő hangerő</a:t>
            </a:r>
            <a:endParaRPr lang="de-DE" sz="2400" dirty="0">
              <a:solidFill>
                <a:srgbClr val="004992"/>
              </a:solidFill>
            </a:endParaRPr>
          </a:p>
          <a:p>
            <a:pPr marL="342900" indent="-342900">
              <a:buClr>
                <a:srgbClr val="333333"/>
              </a:buClr>
              <a:buFont typeface="WingDings"/>
              <a:buChar char=""/>
            </a:pPr>
            <a:r>
              <a:rPr lang="de-DE" sz="2400" dirty="0">
                <a:solidFill>
                  <a:srgbClr val="333333"/>
                </a:solidFill>
              </a:rPr>
              <a:t>Mimik</a:t>
            </a:r>
            <a:r>
              <a:rPr lang="hu-HU" sz="2400" dirty="0">
                <a:solidFill>
                  <a:srgbClr val="333333"/>
                </a:solidFill>
              </a:rPr>
              <a:t>a</a:t>
            </a:r>
            <a:r>
              <a:rPr lang="de-DE" sz="2400" dirty="0">
                <a:solidFill>
                  <a:srgbClr val="333333"/>
                </a:solidFill>
              </a:rPr>
              <a:t>/</a:t>
            </a:r>
            <a:r>
              <a:rPr lang="hu-HU" sz="2400" dirty="0">
                <a:solidFill>
                  <a:srgbClr val="333333"/>
                </a:solidFill>
              </a:rPr>
              <a:t>g</a:t>
            </a:r>
            <a:r>
              <a:rPr lang="de-DE" sz="2400" dirty="0">
                <a:solidFill>
                  <a:srgbClr val="333333"/>
                </a:solidFill>
              </a:rPr>
              <a:t>es</a:t>
            </a:r>
            <a:r>
              <a:rPr lang="hu-HU" sz="2400" dirty="0">
                <a:solidFill>
                  <a:srgbClr val="333333"/>
                </a:solidFill>
              </a:rPr>
              <a:t>z</a:t>
            </a:r>
            <a:r>
              <a:rPr lang="de-DE" sz="2400" dirty="0">
                <a:solidFill>
                  <a:srgbClr val="333333"/>
                </a:solidFill>
              </a:rPr>
              <a:t>t</a:t>
            </a:r>
            <a:r>
              <a:rPr lang="hu-HU" sz="2400" dirty="0" err="1">
                <a:solidFill>
                  <a:srgbClr val="333333"/>
                </a:solidFill>
              </a:rPr>
              <a:t>uso</a:t>
            </a:r>
            <a:r>
              <a:rPr lang="de-DE" sz="2400" dirty="0">
                <a:solidFill>
                  <a:srgbClr val="333333"/>
                </a:solidFill>
              </a:rPr>
              <a:t>k:</a:t>
            </a:r>
            <a:r>
              <a:rPr lang="de-DE" sz="2400" dirty="0">
                <a:solidFill>
                  <a:srgbClr val="004992"/>
                </a:solidFill>
              </a:rPr>
              <a:t> </a:t>
            </a:r>
            <a:r>
              <a:rPr lang="hu-HU" sz="2400" dirty="0">
                <a:solidFill>
                  <a:srgbClr val="004992"/>
                </a:solidFill>
              </a:rPr>
              <a:t>szem</a:t>
            </a:r>
            <a:r>
              <a:rPr lang="de-DE" sz="2400" dirty="0">
                <a:solidFill>
                  <a:srgbClr val="004992"/>
                </a:solidFill>
              </a:rPr>
              <a:t>kontakt</a:t>
            </a:r>
            <a:r>
              <a:rPr lang="hu-HU" sz="2400" dirty="0" err="1">
                <a:solidFill>
                  <a:srgbClr val="004992"/>
                </a:solidFill>
              </a:rPr>
              <a:t>us</a:t>
            </a:r>
            <a:r>
              <a:rPr lang="de-DE" sz="2400" dirty="0">
                <a:solidFill>
                  <a:srgbClr val="004992"/>
                </a:solidFill>
              </a:rPr>
              <a:t>; </a:t>
            </a:r>
            <a:r>
              <a:rPr lang="hu-HU" sz="2400" dirty="0">
                <a:solidFill>
                  <a:srgbClr val="004992"/>
                </a:solidFill>
              </a:rPr>
              <a:t>határozott fellépés</a:t>
            </a:r>
            <a:endParaRPr lang="de-DE" sz="2400" dirty="0">
              <a:solidFill>
                <a:srgbClr val="004992"/>
              </a:solidFill>
            </a:endParaRPr>
          </a:p>
          <a:p>
            <a:pPr marL="342900" indent="-342900">
              <a:buClr>
                <a:srgbClr val="333333"/>
              </a:buClr>
              <a:buFont typeface="WingDings"/>
              <a:buChar char=""/>
            </a:pPr>
            <a:r>
              <a:rPr lang="hu-HU" sz="2400" dirty="0">
                <a:solidFill>
                  <a:srgbClr val="333333"/>
                </a:solidFill>
              </a:rPr>
              <a:t>Testtartás</a:t>
            </a:r>
            <a:r>
              <a:rPr lang="de-DE" sz="2400" dirty="0">
                <a:solidFill>
                  <a:srgbClr val="333333"/>
                </a:solidFill>
              </a:rPr>
              <a:t>:</a:t>
            </a:r>
            <a:r>
              <a:rPr lang="de-DE" sz="2400" dirty="0">
                <a:solidFill>
                  <a:srgbClr val="004992"/>
                </a:solidFill>
              </a:rPr>
              <a:t> </a:t>
            </a:r>
            <a:r>
              <a:rPr lang="hu-HU" sz="2400" dirty="0">
                <a:solidFill>
                  <a:srgbClr val="004992"/>
                </a:solidFill>
              </a:rPr>
              <a:t>egyenes</a:t>
            </a:r>
          </a:p>
          <a:p>
            <a:pPr lvl="0" defTabSz="914400"/>
            <a:r>
              <a:rPr lang="de-DE" sz="2400" dirty="0">
                <a:solidFill>
                  <a:srgbClr val="004992"/>
                </a:solidFill>
              </a:rPr>
              <a:t>… </a:t>
            </a:r>
            <a:r>
              <a:rPr lang="hu-HU" sz="2400" dirty="0">
                <a:solidFill>
                  <a:srgbClr val="004992"/>
                </a:solidFill>
              </a:rPr>
              <a:t>de ne vigyük ezt se túlzásba</a:t>
            </a:r>
            <a:r>
              <a:rPr lang="de-DE" sz="2400" dirty="0">
                <a:solidFill>
                  <a:srgbClr val="004992"/>
                </a:solidFill>
              </a:rPr>
              <a:t> (</a:t>
            </a:r>
            <a:r>
              <a:rPr lang="hu-HU" sz="2400" dirty="0">
                <a:solidFill>
                  <a:srgbClr val="004992"/>
                </a:solidFill>
              </a:rPr>
              <a:t>mások bámulása</a:t>
            </a:r>
            <a:r>
              <a:rPr lang="de-DE" sz="2400" dirty="0">
                <a:solidFill>
                  <a:srgbClr val="004992"/>
                </a:solidFill>
              </a:rPr>
              <a:t>, </a:t>
            </a:r>
            <a:r>
              <a:rPr lang="hu-HU" sz="2400" dirty="0">
                <a:solidFill>
                  <a:srgbClr val="004992"/>
                </a:solidFill>
              </a:rPr>
              <a:t>mások félbeszakítása</a:t>
            </a:r>
            <a:r>
              <a:rPr lang="de-DE" sz="2400" dirty="0">
                <a:solidFill>
                  <a:srgbClr val="004992"/>
                </a:solidFill>
              </a:rPr>
              <a:t>, </a:t>
            </a:r>
            <a:r>
              <a:rPr lang="hu-HU" sz="2400">
                <a:solidFill>
                  <a:srgbClr val="004992"/>
                </a:solidFill>
              </a:rPr>
              <a:t>a </a:t>
            </a:r>
            <a:r>
              <a:rPr lang="de-DE" sz="2400">
                <a:solidFill>
                  <a:srgbClr val="004992"/>
                </a:solidFill>
              </a:rPr>
              <a:t>“</a:t>
            </a:r>
            <a:r>
              <a:rPr lang="hu-HU" sz="2400">
                <a:solidFill>
                  <a:srgbClr val="004992"/>
                </a:solidFill>
              </a:rPr>
              <a:t>falkavezér</a:t>
            </a:r>
            <a:r>
              <a:rPr lang="de-DE" sz="2400">
                <a:solidFill>
                  <a:srgbClr val="004992"/>
                </a:solidFill>
              </a:rPr>
              <a:t>” </a:t>
            </a:r>
            <a:r>
              <a:rPr lang="hu-HU" sz="2400" dirty="0">
                <a:solidFill>
                  <a:srgbClr val="004992"/>
                </a:solidFill>
              </a:rPr>
              <a:t>szerepének játszása)</a:t>
            </a:r>
            <a:r>
              <a:rPr 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18</a:t>
            </a:fld>
            <a:endParaRPr lang="de-DE">
              <a:solidFill>
                <a:srgbClr val="000000"/>
              </a:solidFill>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1987675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solidFill>
                  <a:srgbClr val="004992"/>
                </a:solidFill>
                <a:latin typeface="+mn-lt"/>
                <a:ea typeface="+mn-ea"/>
                <a:cs typeface="+mn-cs"/>
              </a:rPr>
              <a:t>Melyek az egészséges önértékelés belső (közvetlenül nem megfigyelhető) jelei?</a:t>
            </a:r>
            <a:endParaRPr lang="de-DE" sz="3600" dirty="0">
              <a:solidFill>
                <a:srgbClr val="004992"/>
              </a:solidFill>
              <a:latin typeface="+mn-lt"/>
              <a:ea typeface="+mn-ea"/>
              <a:cs typeface="+mn-cs"/>
            </a:endParaRPr>
          </a:p>
        </p:txBody>
      </p:sp>
      <p:sp>
        <p:nvSpPr>
          <p:cNvPr id="9" name="Content Placeholder 8"/>
          <p:cNvSpPr>
            <a:spLocks noGrp="1"/>
          </p:cNvSpPr>
          <p:nvPr>
            <p:ph idx="1"/>
          </p:nvPr>
        </p:nvSpPr>
        <p:spPr/>
        <p:txBody>
          <a:bodyPr/>
          <a:lstStyle/>
          <a:p>
            <a:pPr lvl="0" defTabSz="914400"/>
            <a:r>
              <a:rPr lang="de-DE" sz="240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19</a:t>
            </a:fld>
            <a:endParaRPr lang="de-DE">
              <a:solidFill>
                <a:srgbClr val="000000"/>
              </a:solidFill>
              <a:latin typeface="+mn-lt"/>
            </a:endParaRPr>
          </a:p>
        </p:txBody>
      </p:sp>
      <p:pic>
        <p:nvPicPr>
          <p:cNvPr id="8"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Melyek az egészséges önértékelés belső (közvetlenül nem megfigyelhető) jelei?</a:t>
            </a:r>
            <a:endParaRPr lang="en-US" sz="3600">
              <a:latin typeface="+mn-lt"/>
              <a:ea typeface="+mn-ea"/>
              <a:cs typeface="+mn-cs"/>
            </a:endParaRPr>
          </a:p>
        </p:txBody>
      </p:sp>
      <p:sp>
        <p:nvSpPr>
          <p:cNvPr id="4" name="Rectangle 15"/>
          <p:cNvSpPr>
            <a:spLocks noGrp="1" noChangeArrowheads="1"/>
          </p:cNvSpPr>
          <p:nvPr>
            <p:ph idx="1"/>
          </p:nvPr>
        </p:nvSpPr>
        <p:spPr>
          <a:xfrm>
            <a:off x="408955" y="2204864"/>
            <a:ext cx="5677520" cy="4248000"/>
          </a:xfrm>
        </p:spPr>
        <p:txBody>
          <a:bodyPr>
            <a:noAutofit/>
          </a:bodyPr>
          <a:lstStyle/>
          <a:p>
            <a:pPr marL="342900" indent="-342900">
              <a:lnSpc>
                <a:spcPct val="100000"/>
              </a:lnSpc>
              <a:spcBef>
                <a:spcPts val="1200"/>
              </a:spcBef>
              <a:buClr>
                <a:srgbClr val="333333"/>
              </a:buClr>
              <a:buFont typeface="WingDings"/>
              <a:buChar char=""/>
            </a:pPr>
            <a:r>
              <a:rPr lang="hu-HU" sz="2400" dirty="0">
                <a:solidFill>
                  <a:srgbClr val="333333"/>
                </a:solidFill>
              </a:rPr>
              <a:t>Saját képességekbe vetett bizalom, akkor is, ha aktuálisan éppen nem jól alakulnak a dolgok</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hu-HU" sz="2400" dirty="0">
                <a:solidFill>
                  <a:srgbClr val="333333"/>
                </a:solidFill>
              </a:rPr>
              <a:t>Hibák, sikertelenségek elfogadása</a:t>
            </a:r>
            <a:r>
              <a:rPr lang="de-DE" sz="2400" dirty="0">
                <a:solidFill>
                  <a:srgbClr val="333333"/>
                </a:solidFill>
              </a:rPr>
              <a:t> (</a:t>
            </a:r>
            <a:r>
              <a:rPr lang="hu-HU" sz="2400" dirty="0">
                <a:solidFill>
                  <a:srgbClr val="333333"/>
                </a:solidFill>
              </a:rPr>
              <a:t>önmagunk leértékelése nélkül</a:t>
            </a:r>
            <a:r>
              <a:rPr lang="de-DE" sz="2400" dirty="0">
                <a:solidFill>
                  <a:srgbClr val="333333"/>
                </a:solidFill>
              </a:rPr>
              <a:t>)</a:t>
            </a:r>
          </a:p>
          <a:p>
            <a:pPr marL="342900" indent="-342900">
              <a:lnSpc>
                <a:spcPct val="100000"/>
              </a:lnSpc>
              <a:spcBef>
                <a:spcPts val="1200"/>
              </a:spcBef>
              <a:buClr>
                <a:srgbClr val="333333"/>
              </a:buClr>
              <a:buFont typeface="WingDings"/>
              <a:buChar char=""/>
            </a:pPr>
            <a:r>
              <a:rPr lang="hu-HU" sz="2400" dirty="0">
                <a:solidFill>
                  <a:srgbClr val="333333"/>
                </a:solidFill>
              </a:rPr>
              <a:t>Önreflexió</a:t>
            </a:r>
            <a:r>
              <a:rPr lang="de-DE" sz="2400" dirty="0">
                <a:solidFill>
                  <a:srgbClr val="333333"/>
                </a:solidFill>
              </a:rPr>
              <a:t>; </a:t>
            </a:r>
            <a:r>
              <a:rPr lang="hu-HU" sz="2400" dirty="0">
                <a:solidFill>
                  <a:srgbClr val="333333"/>
                </a:solidFill>
              </a:rPr>
              <a:t>legyünk készek arra, hogy tanuljunk saját hibáinkból</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hu-HU" sz="2400" dirty="0">
                <a:solidFill>
                  <a:srgbClr val="333333"/>
                </a:solidFill>
              </a:rPr>
              <a:t>Álljunk pozitívan önmagunkhoz! Pl. jutalmazzuk meg magunkat, ha valami jól sikerült</a:t>
            </a:r>
            <a:endParaRPr 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7" name="Slide Number Placeholder 6"/>
          <p:cNvSpPr>
            <a:spLocks noGrp="1"/>
          </p:cNvSpPr>
          <p:nvPr>
            <p:ph type="sldNum" sz="quarter" idx="12"/>
          </p:nvPr>
        </p:nvSpPr>
        <p:spPr/>
        <p:txBody>
          <a:bodyPr/>
          <a:lstStyle/>
          <a:p>
            <a:fld id="{F1453263-BF73-0743-B5B9-B3C64D5B80DB}" type="slidenum">
              <a:rPr lang="de-DE" smtClean="0">
                <a:solidFill>
                  <a:srgbClr val="000000"/>
                </a:solidFill>
                <a:latin typeface="+mn-lt"/>
              </a:rPr>
              <a:pPr/>
              <a:t>20</a:t>
            </a:fld>
            <a:endParaRPr lang="de-DE">
              <a:solidFill>
                <a:srgbClr val="000000"/>
              </a:solidFill>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2194594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Tudatosítsuk erősségeinket!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u-HU" sz="2400" dirty="0">
                <a:solidFill>
                  <a:srgbClr val="004992"/>
                </a:solidFill>
              </a:rPr>
              <a:t>Miért esik néha nehezünkre megnevezni saját erősségeinket?</a:t>
            </a:r>
          </a:p>
          <a:p>
            <a:pPr marL="342900" indent="-342900">
              <a:buClr>
                <a:srgbClr val="333333"/>
              </a:buClr>
              <a:buFont typeface="WingDings"/>
              <a:buChar char=""/>
            </a:pPr>
            <a:r>
              <a:rPr lang="hu-HU" sz="2400" dirty="0">
                <a:solidFill>
                  <a:srgbClr val="333333"/>
                </a:solidFill>
              </a:rPr>
              <a:t>Gátló feltételezés</a:t>
            </a:r>
            <a:r>
              <a:rPr lang="de-DE" sz="2400">
                <a:solidFill>
                  <a:srgbClr val="333333"/>
                </a:solidFill>
              </a:rPr>
              <a:t>: “</a:t>
            </a:r>
            <a:r>
              <a:rPr lang="hu-HU" sz="2400">
                <a:solidFill>
                  <a:srgbClr val="333333"/>
                </a:solidFill>
              </a:rPr>
              <a:t>Az öndicséret büdös</a:t>
            </a:r>
            <a:r>
              <a:rPr lang="de-DE" sz="2400">
                <a:solidFill>
                  <a:srgbClr val="333333"/>
                </a:solidFill>
              </a:rPr>
              <a:t>”.</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A betegség akut fázisaiban különösen nehéz lehet meglátni és megmutatni erősségeinket.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21</a:t>
            </a:fld>
            <a:endParaRPr lang="de-DE">
              <a:solidFill>
                <a:srgbClr val="000000"/>
              </a:solidFill>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Tudatosítsuk erősségeinket!</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r>
              <a:rPr lang="de-DE" sz="2400">
                <a:solidFill>
                  <a:srgbClr val="004992"/>
                </a:solidFill>
              </a:rPr>
              <a:t>“</a:t>
            </a:r>
            <a:r>
              <a:rPr lang="hu-HU" sz="2400">
                <a:solidFill>
                  <a:srgbClr val="004992"/>
                </a:solidFill>
              </a:rPr>
              <a:t>Elveszett kincseink”</a:t>
            </a:r>
            <a:r>
              <a:rPr lang="de-DE" sz="2400">
                <a:solidFill>
                  <a:srgbClr val="004992"/>
                </a:solidFill>
              </a:rPr>
              <a:t> </a:t>
            </a:r>
            <a:r>
              <a:rPr lang="hu-HU" sz="2400" dirty="0">
                <a:solidFill>
                  <a:srgbClr val="004992"/>
                </a:solidFill>
              </a:rPr>
              <a:t>újbóli fellelése</a:t>
            </a:r>
            <a:r>
              <a:rPr lang="de-DE" sz="2400" dirty="0">
                <a:solidFill>
                  <a:srgbClr val="004992"/>
                </a:solidFill>
              </a:rPr>
              <a:t>:</a:t>
            </a:r>
          </a:p>
          <a:p>
            <a:pPr marL="342900" indent="-342900">
              <a:buClr>
                <a:srgbClr val="333333"/>
              </a:buClr>
              <a:buFont typeface="WingDings"/>
              <a:buChar char=""/>
            </a:pPr>
            <a:r>
              <a:rPr lang="hu-HU" sz="2400" dirty="0">
                <a:solidFill>
                  <a:srgbClr val="333333"/>
                </a:solidFill>
              </a:rPr>
              <a:t>Kérdezze meg családját, barátait, hogy szerintük melyek az Ön erősségei és mik azok a dolgok, amiért Önt értékelik!</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Gondoljon olyan</a:t>
            </a:r>
            <a:r>
              <a:rPr lang="de-DE" sz="2400" dirty="0">
                <a:solidFill>
                  <a:srgbClr val="333333"/>
                </a:solidFill>
              </a:rPr>
              <a:t> </a:t>
            </a:r>
            <a:r>
              <a:rPr lang="de-DE" sz="2400" u="sng" dirty="0" err="1">
                <a:solidFill>
                  <a:srgbClr val="333333"/>
                </a:solidFill>
              </a:rPr>
              <a:t>konkr</a:t>
            </a:r>
            <a:r>
              <a:rPr lang="hu-HU" sz="2400" u="sng" dirty="0">
                <a:solidFill>
                  <a:srgbClr val="333333"/>
                </a:solidFill>
              </a:rPr>
              <a:t>é</a:t>
            </a:r>
            <a:r>
              <a:rPr lang="de-DE" sz="2400" u="sng" dirty="0">
                <a:solidFill>
                  <a:srgbClr val="333333"/>
                </a:solidFill>
              </a:rPr>
              <a:t>t</a:t>
            </a:r>
            <a:r>
              <a:rPr lang="de-DE" sz="2400" dirty="0">
                <a:solidFill>
                  <a:srgbClr val="333333"/>
                </a:solidFill>
              </a:rPr>
              <a:t> </a:t>
            </a:r>
            <a:r>
              <a:rPr lang="hu-HU" sz="2400" dirty="0">
                <a:solidFill>
                  <a:srgbClr val="333333"/>
                </a:solidFill>
              </a:rPr>
              <a:t>szituációkra, amikor valami jól sikerült és amiért talán dicséretet is kapott- ezek akár kis dolgok is lehetnek!</a:t>
            </a:r>
            <a:endParaRPr lang="de-DE" sz="2400" dirty="0">
              <a:solidFill>
                <a:srgbClr val="333333"/>
              </a:solidFill>
            </a:endParaRPr>
          </a:p>
          <a:p>
            <a:pPr marL="342900" indent="-342900">
              <a:buClr>
                <a:srgbClr val="333333"/>
              </a:buClr>
              <a:buFont typeface="WingDings"/>
              <a:buChar char=""/>
            </a:pPr>
            <a:r>
              <a:rPr lang="de-DE" sz="2400" dirty="0">
                <a:solidFill>
                  <a:srgbClr val="333333"/>
                </a:solidFill>
              </a:rPr>
              <a:t>… </a:t>
            </a:r>
            <a:r>
              <a:rPr lang="hu-HU" sz="2400" dirty="0">
                <a:solidFill>
                  <a:srgbClr val="333333"/>
                </a:solidFill>
              </a:rPr>
              <a:t>és írja be ezeket az élményeket </a:t>
            </a:r>
            <a:r>
              <a:rPr lang="hu-HU" sz="2400">
                <a:solidFill>
                  <a:srgbClr val="333333"/>
                </a:solidFill>
              </a:rPr>
              <a:t>egy </a:t>
            </a:r>
            <a:r>
              <a:rPr lang="de-DE" sz="2400">
                <a:solidFill>
                  <a:srgbClr val="333333"/>
                </a:solidFill>
              </a:rPr>
              <a:t>“</a:t>
            </a:r>
            <a:r>
              <a:rPr lang="hu-HU" sz="2400">
                <a:solidFill>
                  <a:srgbClr val="333333"/>
                </a:solidFill>
              </a:rPr>
              <a:t>öröm naplóba”</a:t>
            </a:r>
            <a:r>
              <a:rPr lang="de-DE" sz="2400">
                <a:solidFill>
                  <a:srgbClr val="333333"/>
                </a:solidFill>
              </a:rPr>
              <a:t> </a:t>
            </a:r>
            <a:r>
              <a:rPr lang="de-DE" sz="2400" dirty="0">
                <a:solidFill>
                  <a:srgbClr val="333333"/>
                </a:solidFill>
              </a:rPr>
              <a:t>*</a:t>
            </a:r>
            <a:r>
              <a:rPr lang="hu-HU" sz="2400" dirty="0">
                <a:solidFill>
                  <a:srgbClr val="333333"/>
                </a:solidFill>
              </a:rPr>
              <a:t>, amihez aztán nehezebb időkben fordulhat.</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22</a:t>
            </a:fld>
            <a:endParaRPr lang="de-DE">
              <a:solidFill>
                <a:srgbClr val="000000"/>
              </a:solidFill>
              <a:latin typeface="+mn-lt"/>
            </a:endParaRPr>
          </a:p>
        </p:txBody>
      </p:sp>
      <p:sp>
        <p:nvSpPr>
          <p:cNvPr id="5" name="Textfeld 4"/>
          <p:cNvSpPr txBox="1"/>
          <p:nvPr/>
        </p:nvSpPr>
        <p:spPr>
          <a:xfrm>
            <a:off x="408954" y="6145087"/>
            <a:ext cx="11376000" cy="307777"/>
          </a:xfrm>
          <a:prstGeom prst="rect">
            <a:avLst/>
          </a:prstGeom>
          <a:noFill/>
        </p:spPr>
        <p:txBody>
          <a:bodyPr wrap="square" rtlCol="0">
            <a:noAutofit/>
          </a:bodyPr>
          <a:lstStyle/>
          <a:p>
            <a:r>
              <a:rPr lang="de-DE" sz="1400" dirty="0">
                <a:solidFill>
                  <a:srgbClr val="333333"/>
                </a:solidFill>
              </a:rPr>
              <a:t>* </a:t>
            </a:r>
            <a:r>
              <a:rPr lang="hu-HU" sz="1400" dirty="0">
                <a:solidFill>
                  <a:srgbClr val="333333"/>
                </a:solidFill>
              </a:rPr>
              <a:t>Az öröm naplóban csak a nap pozitív élményeit vezessük!</a:t>
            </a:r>
            <a:endParaRPr lang="de-DE" sz="1400" dirty="0">
              <a:solidFill>
                <a:srgbClr val="333333"/>
              </a:solidFill>
            </a:endParaRPr>
          </a:p>
        </p:txBody>
      </p:sp>
      <p:pic>
        <p:nvPicPr>
          <p:cNvPr id="10"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extLst>
      <p:ext uri="{BB962C8B-B14F-4D97-AF65-F5344CB8AC3E}">
        <p14:creationId xmlns:p14="http://schemas.microsoft.com/office/powerpoint/2010/main" val="1066244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solidFill>
                  <a:srgbClr val="004992"/>
                </a:solidFill>
                <a:latin typeface="+mn-lt"/>
                <a:ea typeface="+mn-ea"/>
                <a:cs typeface="+mn-cs"/>
              </a:rPr>
              <a:t>1. gyakorlat</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pPr algn="ctr"/>
            <a:r>
              <a:rPr lang="hu-HU" sz="2400" dirty="0">
                <a:solidFill>
                  <a:srgbClr val="004992"/>
                </a:solidFill>
              </a:rPr>
              <a:t>Mi az, amit kedvel saját magán</a:t>
            </a:r>
            <a:r>
              <a:rPr lang="de-DE" sz="2400" dirty="0">
                <a:solidFill>
                  <a:srgbClr val="004992"/>
                </a:solidFill>
              </a:rPr>
              <a:t>?</a:t>
            </a:r>
          </a:p>
          <a:p>
            <a:pPr algn="ctr"/>
            <a:r>
              <a:rPr lang="hu-HU" sz="2400" dirty="0">
                <a:solidFill>
                  <a:srgbClr val="004992"/>
                </a:solidFill>
              </a:rPr>
              <a:t>Mi az, amihez jól ért</a:t>
            </a:r>
            <a:r>
              <a:rPr lang="de-DE" sz="2400" dirty="0">
                <a:solidFill>
                  <a:srgbClr val="004992"/>
                </a:solidFill>
              </a:rPr>
              <a:t>?</a:t>
            </a:r>
          </a:p>
          <a:p>
            <a:pPr algn="ctr"/>
            <a:r>
              <a:rPr lang="hu-HU" sz="2400" dirty="0">
                <a:solidFill>
                  <a:srgbClr val="333333"/>
                </a:solidFill>
              </a:rPr>
              <a:t>Keresse meg egy-egy erősségét ezeken a területeken</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23</a:t>
            </a:fld>
            <a:endParaRPr lang="de-DE">
              <a:solidFill>
                <a:srgbClr val="000000"/>
              </a:solidFill>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2. gyakorlat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Álljon fel és csak lógassa lefelé a tagjait!</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Irányítsa a tekintetét lefelé, hagyja a vállait és a karját lógni, görbítse be kicsit a hátát!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24</a:t>
            </a:fld>
            <a:endParaRPr lang="de-DE">
              <a:solidFill>
                <a:srgbClr val="000000"/>
              </a:solidFill>
              <a:latin typeface="+mn-lt"/>
            </a:endParaRPr>
          </a:p>
        </p:txBody>
      </p:sp>
    </p:spTree>
    <p:extLst>
      <p:ext uri="{BB962C8B-B14F-4D97-AF65-F5344CB8AC3E}">
        <p14:creationId xmlns:p14="http://schemas.microsoft.com/office/powerpoint/2010/main" val="2796901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2. gyakorlat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Álljon fel és csak lógassa lefelé a tagjait!</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Irányítsa a tekintetét lefelé, hagyja a vállait és a karját lógni, görbítse be kicsit a hátát!</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Menjen egy kört ebben a testtartásban a teremben!</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25</a:t>
            </a:fld>
            <a:endParaRPr lang="de-DE">
              <a:solidFill>
                <a:srgbClr val="000000"/>
              </a:solidFill>
              <a:latin typeface="+mn-lt"/>
            </a:endParaRPr>
          </a:p>
        </p:txBody>
      </p:sp>
    </p:spTree>
    <p:extLst>
      <p:ext uri="{BB962C8B-B14F-4D97-AF65-F5344CB8AC3E}">
        <p14:creationId xmlns:p14="http://schemas.microsoft.com/office/powerpoint/2010/main" val="3222293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2. gyakorlat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Álljon fel és csak lógassa lefelé a tagjait!</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Irányítsa a tekintetét lefelé, hagyja a vállait és a karját lógni, görbítse be kicsit a hátát!</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Menjen egy kört ebben a testtartásban a teremben!</a:t>
            </a:r>
            <a:endParaRPr lang="de-DE" sz="2400" dirty="0">
              <a:solidFill>
                <a:srgbClr val="333333"/>
              </a:solidFill>
            </a:endParaRPr>
          </a:p>
          <a:p>
            <a:pPr algn="ctr"/>
            <a:r>
              <a:rPr lang="hu-HU" sz="2400" dirty="0">
                <a:solidFill>
                  <a:srgbClr val="004992"/>
                </a:solidFill>
              </a:rPr>
              <a:t>Milyen érzés</a:t>
            </a: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26</a:t>
            </a:fld>
            <a:endParaRPr lang="de-DE">
              <a:solidFill>
                <a:srgbClr val="000000"/>
              </a:solidFill>
              <a:latin typeface="+mn-lt"/>
            </a:endParaRPr>
          </a:p>
        </p:txBody>
      </p:sp>
    </p:spTree>
    <p:extLst>
      <p:ext uri="{BB962C8B-B14F-4D97-AF65-F5344CB8AC3E}">
        <p14:creationId xmlns:p14="http://schemas.microsoft.com/office/powerpoint/2010/main" val="885077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2. gyakorlat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Most hagyja a felsőtestét ellazultan előre hajolni, lefelé lógni, majd lassan, csigolyáról csigolyára egyenesedjen fel újra! Mintha a hajánál fogva felfelé húznák</a:t>
            </a:r>
            <a:r>
              <a:rPr lang="de-DE" sz="2400" dirty="0">
                <a:solidFill>
                  <a:srgbClr val="333333"/>
                </a:solidFill>
              </a:rPr>
              <a: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27</a:t>
            </a:fld>
            <a:endParaRPr lang="de-DE">
              <a:solidFill>
                <a:srgbClr val="000000"/>
              </a:solidFill>
              <a:latin typeface="+mn-lt"/>
            </a:endParaRPr>
          </a:p>
        </p:txBody>
      </p:sp>
    </p:spTree>
    <p:extLst>
      <p:ext uri="{BB962C8B-B14F-4D97-AF65-F5344CB8AC3E}">
        <p14:creationId xmlns:p14="http://schemas.microsoft.com/office/powerpoint/2010/main" val="4198430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2. gyakorlat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Most hagyja a felsőtestét ellazultan előre hajolni, lefelé lógni, majd lassan, csigolyáról csigolyára egyenesedjen fel újra! Mintha a hajánál fogva felfelé húznák</a:t>
            </a:r>
            <a:r>
              <a:rPr lang="de-DE" sz="2400" dirty="0">
                <a:solidFill>
                  <a:srgbClr val="333333"/>
                </a:solidFill>
              </a:rPr>
              <a:t>.</a:t>
            </a:r>
          </a:p>
          <a:p>
            <a:pPr marL="342900" indent="-342900">
              <a:buClr>
                <a:srgbClr val="333333"/>
              </a:buClr>
              <a:buFont typeface="WingDings"/>
              <a:buChar char=""/>
            </a:pPr>
            <a:r>
              <a:rPr lang="hu-HU" sz="2400" dirty="0">
                <a:solidFill>
                  <a:srgbClr val="333333"/>
                </a:solidFill>
              </a:rPr>
              <a:t>Menjen egy kört ebben a testtartásban a </a:t>
            </a:r>
            <a:r>
              <a:rPr lang="hu-HU" sz="2400">
                <a:solidFill>
                  <a:srgbClr val="333333"/>
                </a:solidFill>
              </a:rPr>
              <a:t>teremben!</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28</a:t>
            </a:fld>
            <a:endParaRPr lang="de-DE">
              <a:solidFill>
                <a:srgbClr val="000000"/>
              </a:solidFill>
              <a:latin typeface="+mn-lt"/>
            </a:endParaRPr>
          </a:p>
        </p:txBody>
      </p:sp>
    </p:spTree>
    <p:extLst>
      <p:ext uri="{BB962C8B-B14F-4D97-AF65-F5344CB8AC3E}">
        <p14:creationId xmlns:p14="http://schemas.microsoft.com/office/powerpoint/2010/main" val="1244123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2. gyakorlat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Most hagyja a felsőtestét ellazultan előre hajolni, lefelé lógni, majd lassan, csigolyáról csigolyára egyenesedjen fel újra! Mintha a hajánál fogva felfelé húznák</a:t>
            </a:r>
            <a:r>
              <a:rPr lang="de-DE" sz="2400" dirty="0">
                <a:solidFill>
                  <a:srgbClr val="333333"/>
                </a:solidFill>
              </a:rPr>
              <a:t>.</a:t>
            </a:r>
          </a:p>
          <a:p>
            <a:pPr marL="342900" indent="-342900">
              <a:buClr>
                <a:srgbClr val="333333"/>
              </a:buClr>
              <a:buFont typeface="WingDings"/>
              <a:buChar char=""/>
            </a:pPr>
            <a:r>
              <a:rPr lang="hu-HU" sz="2400" dirty="0">
                <a:solidFill>
                  <a:srgbClr val="333333"/>
                </a:solidFill>
              </a:rPr>
              <a:t>Menjen egy kört ebben a testtartásban a teremben!</a:t>
            </a:r>
            <a:endParaRPr lang="de-DE" sz="2400" dirty="0">
              <a:solidFill>
                <a:srgbClr val="333333"/>
              </a:solidFill>
            </a:endParaRPr>
          </a:p>
          <a:p>
            <a:pPr algn="ctr"/>
            <a:r>
              <a:rPr lang="hu-HU" sz="2400" dirty="0">
                <a:solidFill>
                  <a:srgbClr val="004992"/>
                </a:solidFill>
              </a:rPr>
              <a:t>Milyen érzés</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29</a:t>
            </a:fld>
            <a:endParaRPr lang="de-DE">
              <a:solidFill>
                <a:srgbClr val="000000"/>
              </a:solidFill>
              <a:latin typeface="+mn-lt"/>
            </a:endParaRPr>
          </a:p>
        </p:txBody>
      </p:sp>
    </p:spTree>
    <p:extLst>
      <p:ext uri="{BB962C8B-B14F-4D97-AF65-F5344CB8AC3E}">
        <p14:creationId xmlns:p14="http://schemas.microsoft.com/office/powerpoint/2010/main" val="4033886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2. gyakorlat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Talán észrevette, hogy sokkal egyenesebben és stabilabban állt.</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A stabil és egyenes testtartás nem csak kifelé hat magabiztosabban, hanem az önértékelésre is pozitív hatást gyakorol.</a:t>
            </a:r>
          </a:p>
          <a:p>
            <a:pPr marL="342900" indent="-342900">
              <a:buClr>
                <a:srgbClr val="333333"/>
              </a:buClr>
              <a:buFont typeface="WingDings"/>
              <a:buChar char=""/>
            </a:pPr>
            <a:r>
              <a:rPr lang="hu-HU" sz="2400" dirty="0">
                <a:solidFill>
                  <a:srgbClr val="333333"/>
                </a:solidFill>
              </a:rPr>
              <a:t>A külső tartás belső tartáshoz vezet! A magabiztosságot sugárzó testbeszéd (egyenes testtartás, szemkontaktus, jól hallható hang) belül is gyökeret ver és erősíti a reális önértékelést.</a:t>
            </a:r>
            <a:endParaRPr lang="de-DE" sz="2400" dirty="0">
              <a:solidFill>
                <a:srgbClr val="333333"/>
              </a:solidFill>
            </a:endParaRPr>
          </a:p>
          <a:p>
            <a:pPr algn="ctr">
              <a:tabLst>
                <a:tab pos="271463" algn="l"/>
              </a:tabLst>
              <a:defRPr/>
            </a:pPr>
            <a:r>
              <a:rPr lang="hu-HU" sz="2400" dirty="0">
                <a:solidFill>
                  <a:srgbClr val="004992"/>
                </a:solidFill>
              </a:rPr>
              <a:t>Ami </a:t>
            </a:r>
            <a:r>
              <a:rPr lang="hu-HU" sz="2400">
                <a:solidFill>
                  <a:srgbClr val="004992"/>
                </a:solidFill>
              </a:rPr>
              <a:t>először “színjátékként” </a:t>
            </a:r>
            <a:r>
              <a:rPr lang="hu-HU" sz="2400" dirty="0">
                <a:solidFill>
                  <a:srgbClr val="004992"/>
                </a:solidFill>
              </a:rPr>
              <a:t>kezdődik, az idővel valódi tartássá válik</a:t>
            </a:r>
            <a:endParaRPr 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30</a:t>
            </a:fld>
            <a:endParaRPr lang="de-DE">
              <a:solidFill>
                <a:srgbClr val="000000"/>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Rágódás: körbe-körbe haladni anélkül, hogy előre jutnánk</a:t>
            </a:r>
            <a:endParaRPr lang="de-DE" sz="3600" dirty="0">
              <a:latin typeface="+mn-lt"/>
              <a:ea typeface="+mn-ea"/>
              <a:cs typeface="+mn-cs"/>
            </a:endParaRPr>
          </a:p>
        </p:txBody>
      </p:sp>
      <p:sp>
        <p:nvSpPr>
          <p:cNvPr id="20" name="Rectangle 15"/>
          <p:cNvSpPr>
            <a:spLocks noGrp="1" noChangeArrowheads="1"/>
          </p:cNvSpPr>
          <p:nvPr>
            <p:ph idx="1"/>
          </p:nvPr>
        </p:nvSpPr>
        <p:spPr>
          <a:xfrm>
            <a:off x="408955" y="2204864"/>
            <a:ext cx="7772400" cy="4248000"/>
          </a:xfrm>
        </p:spPr>
        <p:txBody>
          <a:bodyPr>
            <a:noAutofit/>
          </a:bodyPr>
          <a:lstStyle/>
          <a:p>
            <a:pPr marL="342900" indent="-342900">
              <a:buClr>
                <a:srgbClr val="333333"/>
              </a:buClr>
              <a:buFont typeface="WingDings"/>
              <a:buChar char=""/>
            </a:pPr>
            <a:r>
              <a:rPr lang="hu-HU" sz="2400" dirty="0">
                <a:solidFill>
                  <a:srgbClr val="333333"/>
                </a:solidFill>
              </a:rPr>
              <a:t>A pszichés problémákkal küzdő emberek jó része véget nem érő rágódásról és tépelődésről számol be.</a:t>
            </a:r>
            <a:endParaRPr lang="de-DE" sz="2400" dirty="0">
              <a:solidFill>
                <a:srgbClr val="333333"/>
              </a:solidFill>
            </a:endParaRPr>
          </a:p>
          <a:p>
            <a:pPr marL="342900" indent="-342900">
              <a:buClr>
                <a:srgbClr val="333333"/>
              </a:buClr>
              <a:buFont typeface="WingDings"/>
              <a:buChar char=""/>
            </a:pPr>
            <a:r>
              <a:rPr lang="hu-HU" sz="2400" dirty="0">
                <a:solidFill>
                  <a:srgbClr val="004992"/>
                </a:solidFill>
              </a:rPr>
              <a:t>Ön is ismeri ezt a fajta rágódást</a:t>
            </a:r>
            <a:r>
              <a:rPr 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31</a:t>
            </a:fld>
            <a:endParaRPr lang="de-DE">
              <a:solidFill>
                <a:srgbClr val="000000"/>
              </a:solidFill>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solidFill>
                  <a:srgbClr val="004992"/>
                </a:solidFill>
                <a:latin typeface="+mn-lt"/>
                <a:ea typeface="+mn-ea"/>
                <a:cs typeface="+mn-cs"/>
              </a:rPr>
              <a:t>Mi ezzel a probléma?</a:t>
            </a:r>
            <a:endParaRPr lang="de-DE" sz="3600" dirty="0">
              <a:solidFill>
                <a:srgbClr val="004992"/>
              </a:solidFill>
              <a:latin typeface="+mn-lt"/>
              <a:ea typeface="+mn-ea"/>
              <a:cs typeface="+mn-cs"/>
            </a:endParaRPr>
          </a:p>
        </p:txBody>
      </p:sp>
      <p:sp>
        <p:nvSpPr>
          <p:cNvPr id="20" name="Rectangle 15"/>
          <p:cNvSpPr>
            <a:spLocks noGrp="1" noChangeArrowheads="1"/>
          </p:cNvSpPr>
          <p:nvPr>
            <p:ph idx="1"/>
          </p:nvPr>
        </p:nvSpPr>
        <p:spPr>
          <a:xfrm>
            <a:off x="408955" y="2204864"/>
            <a:ext cx="7772400" cy="4248000"/>
          </a:xfrm>
        </p:spPr>
        <p:txBody>
          <a:bodyPr>
            <a:noAutofit/>
          </a:bodyPr>
          <a:lstStyle/>
          <a:p>
            <a:r>
              <a:rPr lang="hu-HU" sz="2400" dirty="0">
                <a:solidFill>
                  <a:srgbClr val="004992"/>
                </a:solidFill>
              </a:rPr>
              <a:t>A rágódás több szempontból is problematikus:</a:t>
            </a:r>
            <a:endParaRPr lang="de-DE" sz="2400" dirty="0">
              <a:solidFill>
                <a:srgbClr val="004992"/>
              </a:solidFill>
            </a:endParaRPr>
          </a:p>
          <a:p>
            <a:pPr marL="342900" indent="-342900">
              <a:buClr>
                <a:srgbClr val="333333"/>
              </a:buClr>
              <a:buFont typeface="WingDings"/>
              <a:buChar char=""/>
            </a:pPr>
            <a:r>
              <a:rPr lang="hu-HU" sz="2400" dirty="0">
                <a:solidFill>
                  <a:srgbClr val="333333"/>
                </a:solidFill>
              </a:rPr>
              <a:t>Ugyanazok a gondolatok követik egymást: a problémák állandósulnak anélkül, hogy megoldanánk őket</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Az önértékelés tovább csökken, hiszen hasznos és szép gondolataink észrevétlenek maradnak</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A célirányos gondolkodással szemben a rágódásra jellemző, hogy folyton ugyanazok a terméketlen gondolatok és önvádló tartalmak járnak a fejünkben</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32</a:t>
            </a:fld>
            <a:endParaRPr lang="de-DE">
              <a:solidFill>
                <a:srgbClr val="000000"/>
              </a:solidFill>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Mit tehetünk?</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r>
              <a:rPr lang="hu-HU" sz="2400" dirty="0">
                <a:solidFill>
                  <a:srgbClr val="333333"/>
                </a:solidFill>
              </a:rPr>
              <a:t>Az első és legfontosabb lépés, hogy a rágódást problémaként értelmezzük, és ne mint megoldási stratégiát ismerjük el. A tépelődés igazolhatóan csak több problémához vezet megoldások helyett.</a:t>
            </a:r>
            <a:endParaRPr lang="de-DE" sz="2400" dirty="0">
              <a:solidFill>
                <a:srgbClr val="333333"/>
              </a:solidFill>
            </a:endParaRPr>
          </a:p>
          <a:p>
            <a:pPr marL="342900" lvl="0" indent="-342900" defTabSz="914400">
              <a:buClr>
                <a:srgbClr val="333333"/>
              </a:buClr>
              <a:buFont typeface="WingDings"/>
              <a:buChar char=""/>
            </a:pPr>
            <a:r>
              <a:rPr lang="hu-HU" sz="2400" dirty="0">
                <a:solidFill>
                  <a:srgbClr val="004992"/>
                </a:solidFill>
              </a:rPr>
              <a:t>Egy tépelődő gondolat nem több, mint egy gondolat!</a:t>
            </a:r>
            <a:r>
              <a:rPr lang="de-DE" sz="2400" dirty="0">
                <a:solidFill>
                  <a:srgbClr val="004992"/>
                </a:solidFill>
              </a:rPr>
              <a:t> </a:t>
            </a:r>
            <a:r>
              <a:rPr lang="de-DE" sz="2400" dirty="0">
                <a:solidFill>
                  <a:srgbClr val="333333"/>
                </a:solidFill>
              </a:rPr>
              <a:t>N</a:t>
            </a:r>
            <a:r>
              <a:rPr lang="hu-HU" sz="2400" dirty="0">
                <a:solidFill>
                  <a:srgbClr val="333333"/>
                </a:solidFill>
              </a:rPr>
              <a:t>em a valóság</a:t>
            </a:r>
            <a:r>
              <a:rPr lang="de-DE" sz="2400" dirty="0">
                <a:solidFill>
                  <a:srgbClr val="333333"/>
                </a:solidFill>
              </a:rPr>
              <a:t>!</a:t>
            </a:r>
          </a:p>
          <a:p>
            <a:pPr marL="342900" lvl="0" indent="-342900" defTabSz="914400">
              <a:buClr>
                <a:srgbClr val="333333"/>
              </a:buClr>
              <a:buFont typeface="WingDings"/>
              <a:buChar char=""/>
            </a:pPr>
            <a:r>
              <a:rPr lang="hu-HU" sz="2400" dirty="0">
                <a:solidFill>
                  <a:srgbClr val="333333"/>
                </a:solidFill>
              </a:rPr>
              <a:t>Próbálja meg csupán megfigyelni és nyugtázni ezeket a gondolatokat, de ne értékelje őket!</a:t>
            </a:r>
            <a:endParaRPr lang="en-US" sz="2400" dirty="0"/>
          </a:p>
        </p:txBody>
      </p:sp>
      <p:sp>
        <p:nvSpPr>
          <p:cNvPr id="6" name="Footer Placeholder 5"/>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7" name="Slide Number Placeholder 6"/>
          <p:cNvSpPr>
            <a:spLocks noGrp="1"/>
          </p:cNvSpPr>
          <p:nvPr>
            <p:ph type="sldNum" sz="quarter" idx="12"/>
          </p:nvPr>
        </p:nvSpPr>
        <p:spPr/>
        <p:txBody>
          <a:bodyPr/>
          <a:lstStyle/>
          <a:p>
            <a:fld id="{E145D7AE-92F4-4245-966E-F23936500660}" type="slidenum">
              <a:rPr lang="de-DE" smtClean="0">
                <a:solidFill>
                  <a:srgbClr val="000000"/>
                </a:solidFill>
                <a:latin typeface="+mn-lt"/>
              </a:rPr>
              <a:pPr/>
              <a:t>33</a:t>
            </a:fld>
            <a:endParaRPr lang="de-DE">
              <a:solidFill>
                <a:srgbClr val="000000"/>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latin typeface="+mn-lt"/>
                <a:ea typeface="+mn-ea"/>
                <a:cs typeface="+mn-cs"/>
              </a:rPr>
              <a:t>“Rágódás elleni” </a:t>
            </a:r>
            <a:r>
              <a:rPr lang="hu-HU" sz="3600" dirty="0">
                <a:latin typeface="+mn-lt"/>
                <a:ea typeface="+mn-ea"/>
                <a:cs typeface="+mn-cs"/>
              </a:rPr>
              <a:t>gyakorlat I.: Távolságot tartani…</a:t>
            </a:r>
            <a:endParaRPr lang="de-DE" sz="3600" dirty="0">
              <a:latin typeface="+mn-lt"/>
              <a:ea typeface="+mn-ea"/>
              <a:cs typeface="+mn-cs"/>
            </a:endParaRPr>
          </a:p>
        </p:txBody>
      </p:sp>
      <p:sp>
        <p:nvSpPr>
          <p:cNvPr id="4" name="Content Placeholder 3"/>
          <p:cNvSpPr>
            <a:spLocks noGrp="1"/>
          </p:cNvSpPr>
          <p:nvPr>
            <p:ph idx="1"/>
          </p:nvPr>
        </p:nvSpPr>
        <p:spPr>
          <a:xfrm>
            <a:off x="408955" y="2204864"/>
            <a:ext cx="5394960" cy="4248000"/>
          </a:xfrm>
        </p:spPr>
        <p:txBody>
          <a:bodyPr/>
          <a:lstStyle/>
          <a:p>
            <a:pPr marL="342900" lvl="0" indent="-342900" defTabSz="914400">
              <a:buClr>
                <a:srgbClr val="333333"/>
              </a:buClr>
              <a:buFont typeface="WingDings"/>
              <a:buChar char=""/>
            </a:pPr>
            <a:r>
              <a:rPr lang="hu-HU" sz="2000" dirty="0">
                <a:solidFill>
                  <a:srgbClr val="333333"/>
                </a:solidFill>
              </a:rPr>
              <a:t>Figyelje meg a belső történéseit anélkül, hogy bármit is megváltoztatna, vagy hogy leértékelné önmagát </a:t>
            </a:r>
            <a:r>
              <a:rPr lang="hu-HU" sz="2000">
                <a:solidFill>
                  <a:srgbClr val="333333"/>
                </a:solidFill>
              </a:rPr>
              <a:t>miattuk (“Én </a:t>
            </a:r>
            <a:r>
              <a:rPr lang="hu-HU" sz="2000" dirty="0">
                <a:solidFill>
                  <a:srgbClr val="333333"/>
                </a:solidFill>
              </a:rPr>
              <a:t>hülye! Már megint rágódom!; Miért is van ilyen </a:t>
            </a:r>
            <a:r>
              <a:rPr lang="hu-HU" sz="2000">
                <a:solidFill>
                  <a:srgbClr val="333333"/>
                </a:solidFill>
              </a:rPr>
              <a:t>problémám!”).</a:t>
            </a:r>
            <a:endParaRPr lang="de-DE" sz="2000" dirty="0">
              <a:solidFill>
                <a:srgbClr val="333333"/>
              </a:solidFill>
            </a:endParaRPr>
          </a:p>
          <a:p>
            <a:pPr marL="342900" lvl="0" indent="-342900" defTabSz="914400">
              <a:buClr>
                <a:srgbClr val="333333"/>
              </a:buClr>
              <a:buFont typeface="WingDings"/>
              <a:buChar char=""/>
            </a:pPr>
            <a:r>
              <a:rPr lang="hu-HU" sz="2000" dirty="0">
                <a:solidFill>
                  <a:srgbClr val="333333"/>
                </a:solidFill>
              </a:rPr>
              <a:t>Tekintsenek úgy a saját gondolataikra, mint a pályaudvaron áthaladó vonatokra, a tovatűnő felhőkre az égen, vagy mint az elsodródó levelekre egy patak vizén.</a:t>
            </a:r>
          </a:p>
          <a:p>
            <a:pPr lvl="0" defTabSz="914400"/>
            <a:r>
              <a:rPr lang="hu-HU" sz="2000" dirty="0">
                <a:solidFill>
                  <a:srgbClr val="004992"/>
                </a:solidFill>
              </a:rPr>
              <a:t>Ezek a gondolatok nem azért olyan makacsok, mert a valóságot tükrözik, hanem azért, mert megijesztenek minket, ezért gondolunk rájuk újra és újra.</a:t>
            </a:r>
            <a:endParaRPr lang="en-US" sz="2000" dirty="0">
              <a:solidFill>
                <a:srgbClr val="004992"/>
              </a:solidFill>
            </a:endParaRPr>
          </a:p>
        </p:txBody>
      </p:sp>
      <p:sp>
        <p:nvSpPr>
          <p:cNvPr id="7" name="Footer Placeholder 6"/>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8" name="Slide Number Placeholder 7"/>
          <p:cNvSpPr>
            <a:spLocks noGrp="1"/>
          </p:cNvSpPr>
          <p:nvPr>
            <p:ph type="sldNum" sz="quarter" idx="12"/>
          </p:nvPr>
        </p:nvSpPr>
        <p:spPr/>
        <p:txBody>
          <a:bodyPr/>
          <a:lstStyle/>
          <a:p>
            <a:fld id="{E145D7AE-92F4-4245-966E-F23936500660}" type="slidenum">
              <a:rPr lang="de-DE" smtClean="0">
                <a:solidFill>
                  <a:srgbClr val="000000"/>
                </a:solidFill>
                <a:latin typeface="+mn-lt"/>
              </a:rPr>
              <a:pPr/>
              <a:t>34</a:t>
            </a:fld>
            <a:endParaRPr lang="de-DE">
              <a:solidFill>
                <a:srgbClr val="000000"/>
              </a:solidFill>
              <a:latin typeface="+mn-lt"/>
            </a:endParaRPr>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“Rágódás elleni” </a:t>
            </a:r>
            <a:r>
              <a:rPr lang="hu-HU" sz="3600" dirty="0">
                <a:latin typeface="+mn-lt"/>
                <a:ea typeface="+mn-ea"/>
                <a:cs typeface="+mn-cs"/>
              </a:rPr>
              <a:t>gyakorlat II.: Figyelemelterelés a testünk segítségével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400" dirty="0">
                <a:solidFill>
                  <a:srgbClr val="004992"/>
                </a:solidFill>
              </a:rPr>
              <a:t>Gyakorlat</a:t>
            </a:r>
            <a:endParaRPr lang="de-DE" sz="2400" dirty="0">
              <a:solidFill>
                <a:srgbClr val="004992"/>
              </a:solidFill>
            </a:endParaRPr>
          </a:p>
          <a:p>
            <a:pPr marL="457200" indent="-457200">
              <a:lnSpc>
                <a:spcPct val="100000"/>
              </a:lnSpc>
              <a:spcBef>
                <a:spcPts val="1200"/>
              </a:spcBef>
              <a:buFont typeface="+mj-lt"/>
              <a:buAutoNum type="arabicPeriod"/>
            </a:pPr>
            <a:r>
              <a:rPr lang="hu-HU" sz="2400" dirty="0">
                <a:solidFill>
                  <a:srgbClr val="333333"/>
                </a:solidFill>
              </a:rPr>
              <a:t>Álljunk fel!</a:t>
            </a:r>
            <a:endParaRPr lang="de-DE" sz="2400" dirty="0">
              <a:solidFill>
                <a:srgbClr val="333333"/>
              </a:solidFill>
            </a:endParaRPr>
          </a:p>
          <a:p>
            <a:pPr marL="457200" indent="-457200">
              <a:lnSpc>
                <a:spcPct val="100000"/>
              </a:lnSpc>
              <a:spcBef>
                <a:spcPts val="1200"/>
              </a:spcBef>
              <a:buFont typeface="+mj-lt"/>
              <a:buAutoNum type="arabicPeriod"/>
            </a:pPr>
            <a:r>
              <a:rPr lang="hu-HU" sz="2400" dirty="0">
                <a:solidFill>
                  <a:srgbClr val="333333"/>
                </a:solidFill>
              </a:rPr>
              <a:t>Helyezzük a bal kezünket a jobb vállunkra,</a:t>
            </a:r>
            <a:endParaRPr lang="de-DE" sz="2400" dirty="0">
              <a:solidFill>
                <a:srgbClr val="333333"/>
              </a:solidFill>
            </a:endParaRPr>
          </a:p>
          <a:p>
            <a:pPr marL="457200" indent="-457200">
              <a:lnSpc>
                <a:spcPct val="100000"/>
              </a:lnSpc>
              <a:spcBef>
                <a:spcPts val="1200"/>
              </a:spcBef>
              <a:buFont typeface="+mj-lt"/>
              <a:buAutoNum type="arabicPeriod"/>
            </a:pPr>
            <a:r>
              <a:rPr lang="hu-HU" sz="2400" dirty="0">
                <a:solidFill>
                  <a:srgbClr val="333333"/>
                </a:solidFill>
              </a:rPr>
              <a:t>a jobb kezünket a bal vállunkra!</a:t>
            </a:r>
            <a:endParaRPr lang="de-DE" sz="2400" dirty="0">
              <a:solidFill>
                <a:srgbClr val="333333"/>
              </a:solidFill>
            </a:endParaRPr>
          </a:p>
          <a:p>
            <a:pPr marL="457200" indent="-457200">
              <a:lnSpc>
                <a:spcPct val="100000"/>
              </a:lnSpc>
              <a:spcBef>
                <a:spcPts val="1200"/>
              </a:spcBef>
              <a:buFont typeface="+mj-lt"/>
              <a:buAutoNum type="arabicPeriod"/>
            </a:pPr>
            <a:r>
              <a:rPr lang="de-DE" sz="2400" dirty="0">
                <a:solidFill>
                  <a:srgbClr val="333333"/>
                </a:solidFill>
              </a:rPr>
              <a:t>E</a:t>
            </a:r>
            <a:r>
              <a:rPr lang="hu-HU" sz="2400" dirty="0">
                <a:solidFill>
                  <a:srgbClr val="333333"/>
                </a:solidFill>
              </a:rPr>
              <a:t>meljük fel az egyik lábunkat</a:t>
            </a:r>
            <a:r>
              <a:rPr lang="de-DE" sz="2400" dirty="0">
                <a:solidFill>
                  <a:srgbClr val="333333"/>
                </a:solidFill>
              </a:rPr>
              <a:t>…</a:t>
            </a:r>
          </a:p>
          <a:p>
            <a:pPr marL="457200" indent="-457200">
              <a:lnSpc>
                <a:spcPct val="100000"/>
              </a:lnSpc>
              <a:spcBef>
                <a:spcPts val="1200"/>
              </a:spcBef>
              <a:buFont typeface="+mj-lt"/>
              <a:buAutoNum type="arabicPeriod"/>
            </a:pPr>
            <a:r>
              <a:rPr lang="de-DE" sz="2400" dirty="0">
                <a:solidFill>
                  <a:srgbClr val="333333"/>
                </a:solidFill>
              </a:rPr>
              <a:t>… </a:t>
            </a:r>
            <a:r>
              <a:rPr lang="hu-HU" sz="2400" dirty="0">
                <a:solidFill>
                  <a:srgbClr val="333333"/>
                </a:solidFill>
              </a:rPr>
              <a:t>és körözzünk vele</a:t>
            </a:r>
            <a:endParaRPr 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35</a:t>
            </a:fld>
            <a:endParaRPr lang="de-DE">
              <a:solidFill>
                <a:srgbClr val="000000"/>
              </a:solidFill>
              <a:latin typeface="+mn-lt"/>
            </a:endParaRPr>
          </a:p>
        </p:txBody>
      </p:sp>
    </p:spTree>
    <p:extLst>
      <p:ext uri="{BB962C8B-B14F-4D97-AF65-F5344CB8AC3E}">
        <p14:creationId xmlns:p14="http://schemas.microsoft.com/office/powerpoint/2010/main" val="31782087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“Rágódás elleni” </a:t>
            </a:r>
            <a:r>
              <a:rPr lang="hu-HU" sz="3600" dirty="0">
                <a:latin typeface="+mn-lt"/>
                <a:ea typeface="+mn-ea"/>
                <a:cs typeface="+mn-cs"/>
              </a:rPr>
              <a:t>gyakorlat II.: Figyelemelterelés a testünk segítségével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400" dirty="0">
                <a:solidFill>
                  <a:srgbClr val="004992"/>
                </a:solidFill>
              </a:rPr>
              <a:t>Gyakorlat</a:t>
            </a:r>
            <a:endParaRPr lang="de-DE" sz="2400" dirty="0">
              <a:solidFill>
                <a:srgbClr val="004992"/>
              </a:solidFill>
            </a:endParaRPr>
          </a:p>
          <a:p>
            <a:pPr marL="457200" indent="-457200">
              <a:lnSpc>
                <a:spcPct val="100000"/>
              </a:lnSpc>
              <a:spcBef>
                <a:spcPts val="1200"/>
              </a:spcBef>
              <a:buFont typeface="+mj-lt"/>
              <a:buAutoNum type="arabicPeriod"/>
            </a:pPr>
            <a:r>
              <a:rPr lang="hu-HU" sz="2400" dirty="0">
                <a:solidFill>
                  <a:srgbClr val="333333"/>
                </a:solidFill>
              </a:rPr>
              <a:t>Álljunk fel!</a:t>
            </a:r>
            <a:endParaRPr lang="de-DE" sz="2400" dirty="0">
              <a:solidFill>
                <a:srgbClr val="333333"/>
              </a:solidFill>
            </a:endParaRPr>
          </a:p>
          <a:p>
            <a:pPr marL="457200" indent="-457200">
              <a:lnSpc>
                <a:spcPct val="100000"/>
              </a:lnSpc>
              <a:spcBef>
                <a:spcPts val="1200"/>
              </a:spcBef>
              <a:buFont typeface="+mj-lt"/>
              <a:buAutoNum type="arabicPeriod"/>
            </a:pPr>
            <a:r>
              <a:rPr lang="hu-HU" sz="2400" dirty="0">
                <a:solidFill>
                  <a:srgbClr val="333333"/>
                </a:solidFill>
              </a:rPr>
              <a:t>Helyezzük a bal kezünket a jobb vállunkra,</a:t>
            </a:r>
            <a:endParaRPr lang="de-DE" sz="2400" dirty="0">
              <a:solidFill>
                <a:srgbClr val="333333"/>
              </a:solidFill>
            </a:endParaRPr>
          </a:p>
          <a:p>
            <a:pPr marL="457200" indent="-457200">
              <a:lnSpc>
                <a:spcPct val="100000"/>
              </a:lnSpc>
              <a:spcBef>
                <a:spcPts val="1200"/>
              </a:spcBef>
              <a:buFont typeface="+mj-lt"/>
              <a:buAutoNum type="arabicPeriod"/>
            </a:pPr>
            <a:r>
              <a:rPr lang="hu-HU" sz="2400" dirty="0">
                <a:solidFill>
                  <a:srgbClr val="333333"/>
                </a:solidFill>
              </a:rPr>
              <a:t>a jobb kezünket a bal vállunkra!</a:t>
            </a:r>
            <a:endParaRPr lang="de-DE" sz="2400" dirty="0">
              <a:solidFill>
                <a:srgbClr val="333333"/>
              </a:solidFill>
            </a:endParaRPr>
          </a:p>
          <a:p>
            <a:pPr marL="457200" indent="-457200">
              <a:lnSpc>
                <a:spcPct val="100000"/>
              </a:lnSpc>
              <a:spcBef>
                <a:spcPts val="1200"/>
              </a:spcBef>
              <a:buFont typeface="+mj-lt"/>
              <a:buAutoNum type="arabicPeriod"/>
            </a:pPr>
            <a:r>
              <a:rPr lang="de-DE" sz="2400" dirty="0">
                <a:solidFill>
                  <a:srgbClr val="333333"/>
                </a:solidFill>
              </a:rPr>
              <a:t>E</a:t>
            </a:r>
            <a:r>
              <a:rPr lang="hu-HU" sz="2400" dirty="0">
                <a:solidFill>
                  <a:srgbClr val="333333"/>
                </a:solidFill>
              </a:rPr>
              <a:t>meljük fel az egyik lábunkat</a:t>
            </a:r>
            <a:r>
              <a:rPr lang="de-DE" sz="2400" dirty="0">
                <a:solidFill>
                  <a:srgbClr val="333333"/>
                </a:solidFill>
              </a:rPr>
              <a:t>…</a:t>
            </a:r>
          </a:p>
          <a:p>
            <a:pPr marL="457200" indent="-457200">
              <a:lnSpc>
                <a:spcPct val="100000"/>
              </a:lnSpc>
              <a:spcBef>
                <a:spcPts val="1200"/>
              </a:spcBef>
              <a:buFont typeface="+mj-lt"/>
              <a:buAutoNum type="arabicPeriod"/>
            </a:pPr>
            <a:r>
              <a:rPr lang="de-DE" sz="2400" dirty="0">
                <a:solidFill>
                  <a:srgbClr val="333333"/>
                </a:solidFill>
              </a:rPr>
              <a:t>… </a:t>
            </a:r>
            <a:r>
              <a:rPr lang="hu-HU" sz="2400" dirty="0">
                <a:solidFill>
                  <a:srgbClr val="333333"/>
                </a:solidFill>
              </a:rPr>
              <a:t>és körözzünk vele</a:t>
            </a:r>
            <a:endParaRPr lang="de-DE" sz="2400" dirty="0">
              <a:solidFill>
                <a:srgbClr val="333333"/>
              </a:solidFill>
            </a:endParaRPr>
          </a:p>
          <a:p>
            <a:r>
              <a:rPr lang="hu-HU" sz="2400" dirty="0">
                <a:solidFill>
                  <a:srgbClr val="004992"/>
                </a:solidFill>
              </a:rPr>
              <a:t>Mire gondol éppen</a:t>
            </a:r>
            <a:r>
              <a:rPr 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36</a:t>
            </a:fld>
            <a:endParaRPr lang="de-DE">
              <a:solidFill>
                <a:srgbClr val="000000"/>
              </a:solidFill>
              <a:latin typeface="+mn-lt"/>
            </a:endParaRPr>
          </a:p>
        </p:txBody>
      </p:sp>
    </p:spTree>
    <p:extLst>
      <p:ext uri="{BB962C8B-B14F-4D97-AF65-F5344CB8AC3E}">
        <p14:creationId xmlns:p14="http://schemas.microsoft.com/office/powerpoint/2010/main" val="31042787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latin typeface="+mn-lt"/>
                <a:ea typeface="+mn-ea"/>
                <a:cs typeface="+mn-cs"/>
              </a:rPr>
              <a:t>“Rágódás elleni” </a:t>
            </a:r>
            <a:r>
              <a:rPr lang="hu-HU" sz="3600" dirty="0">
                <a:latin typeface="+mn-lt"/>
                <a:ea typeface="+mn-ea"/>
                <a:cs typeface="+mn-cs"/>
              </a:rPr>
              <a:t>gyakorlat II.: Figyelemelterelés a testünk segítségével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400" dirty="0">
                <a:solidFill>
                  <a:srgbClr val="004992"/>
                </a:solidFill>
              </a:rPr>
              <a:t>Gyakorlat</a:t>
            </a:r>
            <a:endParaRPr lang="de-DE" sz="2400" dirty="0">
              <a:solidFill>
                <a:srgbClr val="004992"/>
              </a:solidFill>
            </a:endParaRPr>
          </a:p>
          <a:p>
            <a:pPr marL="457200" indent="-457200">
              <a:lnSpc>
                <a:spcPct val="100000"/>
              </a:lnSpc>
              <a:spcBef>
                <a:spcPts val="1200"/>
              </a:spcBef>
              <a:buFont typeface="+mj-lt"/>
              <a:buAutoNum type="arabicPeriod"/>
            </a:pPr>
            <a:r>
              <a:rPr lang="hu-HU" sz="2400" dirty="0">
                <a:solidFill>
                  <a:srgbClr val="333333"/>
                </a:solidFill>
              </a:rPr>
              <a:t>Álljunk fel!</a:t>
            </a:r>
            <a:endParaRPr lang="de-DE" sz="2400" dirty="0">
              <a:solidFill>
                <a:srgbClr val="333333"/>
              </a:solidFill>
            </a:endParaRPr>
          </a:p>
          <a:p>
            <a:pPr marL="457200" indent="-457200">
              <a:lnSpc>
                <a:spcPct val="100000"/>
              </a:lnSpc>
              <a:spcBef>
                <a:spcPts val="1200"/>
              </a:spcBef>
              <a:buFont typeface="+mj-lt"/>
              <a:buAutoNum type="arabicPeriod"/>
            </a:pPr>
            <a:r>
              <a:rPr lang="hu-HU" sz="2400" dirty="0">
                <a:solidFill>
                  <a:srgbClr val="333333"/>
                </a:solidFill>
              </a:rPr>
              <a:t>Helyezzük a bal kezünket a jobb vállunkra,</a:t>
            </a:r>
            <a:endParaRPr lang="de-DE" sz="2400" dirty="0">
              <a:solidFill>
                <a:srgbClr val="333333"/>
              </a:solidFill>
            </a:endParaRPr>
          </a:p>
          <a:p>
            <a:pPr marL="457200" indent="-457200">
              <a:lnSpc>
                <a:spcPct val="100000"/>
              </a:lnSpc>
              <a:spcBef>
                <a:spcPts val="1200"/>
              </a:spcBef>
              <a:buFont typeface="+mj-lt"/>
              <a:buAutoNum type="arabicPeriod"/>
            </a:pPr>
            <a:r>
              <a:rPr lang="hu-HU" sz="2400" dirty="0">
                <a:solidFill>
                  <a:srgbClr val="333333"/>
                </a:solidFill>
              </a:rPr>
              <a:t>a jobb kezünket a bal vállunkra!</a:t>
            </a:r>
            <a:endParaRPr lang="de-DE" sz="2400" dirty="0">
              <a:solidFill>
                <a:srgbClr val="333333"/>
              </a:solidFill>
            </a:endParaRPr>
          </a:p>
          <a:p>
            <a:pPr marL="457200" indent="-457200">
              <a:lnSpc>
                <a:spcPct val="100000"/>
              </a:lnSpc>
              <a:spcBef>
                <a:spcPts val="1200"/>
              </a:spcBef>
              <a:buFont typeface="+mj-lt"/>
              <a:buAutoNum type="arabicPeriod"/>
            </a:pPr>
            <a:r>
              <a:rPr lang="de-DE" sz="2400" dirty="0">
                <a:solidFill>
                  <a:srgbClr val="333333"/>
                </a:solidFill>
              </a:rPr>
              <a:t>E</a:t>
            </a:r>
            <a:r>
              <a:rPr lang="hu-HU" sz="2400" dirty="0">
                <a:solidFill>
                  <a:srgbClr val="333333"/>
                </a:solidFill>
              </a:rPr>
              <a:t>meljük fel az egyik lábunkat</a:t>
            </a:r>
            <a:r>
              <a:rPr lang="de-DE" sz="2400" dirty="0">
                <a:solidFill>
                  <a:srgbClr val="333333"/>
                </a:solidFill>
              </a:rPr>
              <a:t>…</a:t>
            </a:r>
          </a:p>
          <a:p>
            <a:pPr marL="457200" indent="-457200">
              <a:lnSpc>
                <a:spcPct val="100000"/>
              </a:lnSpc>
              <a:spcBef>
                <a:spcPts val="1200"/>
              </a:spcBef>
              <a:buFont typeface="+mj-lt"/>
              <a:buAutoNum type="arabicPeriod"/>
            </a:pPr>
            <a:r>
              <a:rPr lang="de-DE" sz="2400" dirty="0">
                <a:solidFill>
                  <a:srgbClr val="333333"/>
                </a:solidFill>
              </a:rPr>
              <a:t>… </a:t>
            </a:r>
            <a:r>
              <a:rPr lang="hu-HU" sz="2400" dirty="0">
                <a:solidFill>
                  <a:srgbClr val="333333"/>
                </a:solidFill>
              </a:rPr>
              <a:t>és körözzünk vele</a:t>
            </a:r>
            <a:endParaRPr lang="de-DE" sz="2400" dirty="0">
              <a:solidFill>
                <a:srgbClr val="333333"/>
              </a:solidFill>
            </a:endParaRPr>
          </a:p>
          <a:p>
            <a:r>
              <a:rPr lang="hu-HU" sz="2400" dirty="0">
                <a:solidFill>
                  <a:srgbClr val="004992"/>
                </a:solidFill>
              </a:rPr>
              <a:t>Az ilyen, és ehhez hasonló koncentrációs</a:t>
            </a:r>
            <a:r>
              <a:rPr lang="de-DE" sz="2400" dirty="0">
                <a:solidFill>
                  <a:srgbClr val="004992"/>
                </a:solidFill>
              </a:rPr>
              <a:t> </a:t>
            </a:r>
            <a:r>
              <a:rPr lang="hu-HU" sz="2400" dirty="0">
                <a:solidFill>
                  <a:srgbClr val="004992"/>
                </a:solidFill>
              </a:rPr>
              <a:t>gyakorlatok</a:t>
            </a:r>
            <a:r>
              <a:rPr lang="de-DE" sz="2400" dirty="0">
                <a:solidFill>
                  <a:srgbClr val="004992"/>
                </a:solidFill>
              </a:rPr>
              <a:t> </a:t>
            </a:r>
            <a:r>
              <a:rPr lang="hu-HU" sz="2400" dirty="0">
                <a:solidFill>
                  <a:srgbClr val="004992"/>
                </a:solidFill>
              </a:rPr>
              <a:t>segíthetnek megszakítani a</a:t>
            </a:r>
            <a:r>
              <a:rPr lang="de-DE" sz="2400" dirty="0">
                <a:solidFill>
                  <a:srgbClr val="004992"/>
                </a:solidFill>
              </a:rPr>
              <a:t> </a:t>
            </a:r>
            <a:r>
              <a:rPr lang="hu-HU" sz="2400" dirty="0">
                <a:solidFill>
                  <a:srgbClr val="004992"/>
                </a:solidFill>
              </a:rPr>
              <a:t>végtelennek tűnő tépelődésünket.</a:t>
            </a:r>
            <a:endParaRPr 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37</a:t>
            </a:fld>
            <a:endParaRPr lang="de-DE">
              <a:solidFill>
                <a:srgbClr val="000000"/>
              </a:solidFill>
              <a:latin typeface="+mn-lt"/>
            </a:endParaRPr>
          </a:p>
        </p:txBody>
      </p:sp>
    </p:spTree>
    <p:extLst>
      <p:ext uri="{BB962C8B-B14F-4D97-AF65-F5344CB8AC3E}">
        <p14:creationId xmlns:p14="http://schemas.microsoft.com/office/powerpoint/2010/main" val="14580087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Önértékelést növelő tippek</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Fejezze ki kívánságait másokkal </a:t>
            </a:r>
            <a:r>
              <a:rPr lang="hu-HU" sz="2400">
                <a:solidFill>
                  <a:srgbClr val="333333"/>
                </a:solidFill>
              </a:rPr>
              <a:t>szemben!</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38</a:t>
            </a:fld>
            <a:endParaRPr lang="de-DE">
              <a:solidFill>
                <a:srgbClr val="000000"/>
              </a:solidFill>
              <a:latin typeface="+mn-lt"/>
            </a:endParaRPr>
          </a:p>
        </p:txBody>
      </p:sp>
    </p:spTree>
    <p:extLst>
      <p:ext uri="{BB962C8B-B14F-4D97-AF65-F5344CB8AC3E}">
        <p14:creationId xmlns:p14="http://schemas.microsoft.com/office/powerpoint/2010/main" val="2140960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Önértékelést növelő tippek</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Fejezze ki kívánságait másokkal szemben!</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Próbáljon meg hangosan és világosan </a:t>
            </a:r>
            <a:r>
              <a:rPr lang="hu-HU" sz="2400">
                <a:solidFill>
                  <a:srgbClr val="333333"/>
                </a:solidFill>
              </a:rPr>
              <a:t>beszélni!</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39</a:t>
            </a:fld>
            <a:endParaRPr lang="de-DE">
              <a:solidFill>
                <a:srgbClr val="000000"/>
              </a:solidFill>
              <a:latin typeface="+mn-lt"/>
            </a:endParaRPr>
          </a:p>
        </p:txBody>
      </p:sp>
    </p:spTree>
    <p:extLst>
      <p:ext uri="{BB962C8B-B14F-4D97-AF65-F5344CB8AC3E}">
        <p14:creationId xmlns:p14="http://schemas.microsoft.com/office/powerpoint/2010/main" val="2977743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Önértékelést növelő tippek</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Fejezze ki kívánságait másokkal szemben!</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Próbáljon meg hangosan és világosan beszélni!</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Keresse a szemkontaktust </a:t>
            </a:r>
            <a:r>
              <a:rPr lang="de-DE" sz="2400" dirty="0">
                <a:solidFill>
                  <a:srgbClr val="333333"/>
                </a:solidFill>
              </a:rPr>
              <a:t>(</a:t>
            </a:r>
            <a:r>
              <a:rPr lang="hu-HU" sz="2400" dirty="0">
                <a:solidFill>
                  <a:srgbClr val="333333"/>
                </a:solidFill>
              </a:rPr>
              <a:t>ezt a legjobb olyan személyekkel elkezdeni, akiben megbízik, és csak ezt követően alkalmazni másoknál </a:t>
            </a:r>
            <a:r>
              <a:rPr lang="hu-HU" sz="2400">
                <a:solidFill>
                  <a:srgbClr val="333333"/>
                </a:solidFill>
              </a:rPr>
              <a:t>is)!</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40</a:t>
            </a:fld>
            <a:endParaRPr lang="de-DE">
              <a:solidFill>
                <a:srgbClr val="000000"/>
              </a:solidFill>
              <a:latin typeface="+mn-lt"/>
            </a:endParaRPr>
          </a:p>
        </p:txBody>
      </p:sp>
    </p:spTree>
    <p:extLst>
      <p:ext uri="{BB962C8B-B14F-4D97-AF65-F5344CB8AC3E}">
        <p14:creationId xmlns:p14="http://schemas.microsoft.com/office/powerpoint/2010/main" val="38395368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Önértékelést növelő tippek</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Fejezze ki kívánságait másokkal szemben!</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Próbáljon meg hangosan és világosan beszélni!</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Keresse a szemkontaktust </a:t>
            </a:r>
            <a:r>
              <a:rPr lang="de-DE" sz="2400" dirty="0">
                <a:solidFill>
                  <a:srgbClr val="333333"/>
                </a:solidFill>
              </a:rPr>
              <a:t>(</a:t>
            </a:r>
            <a:r>
              <a:rPr lang="hu-HU" sz="2400" dirty="0">
                <a:solidFill>
                  <a:srgbClr val="333333"/>
                </a:solidFill>
              </a:rPr>
              <a:t>ezt a legjobb olyan személyekkel elkezdeni, akiben megbízik, és csak ezt követően alkalmazni másoknál is)!</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Őrizze meg a helyes testtartást: ne feledje, milyen hatást gyakorol az egyenes tartás az önbecsülésére és milyen hatást vált ki a </a:t>
            </a:r>
            <a:r>
              <a:rPr lang="hu-HU" sz="2400">
                <a:solidFill>
                  <a:srgbClr val="333333"/>
                </a:solidFill>
              </a:rPr>
              <a:t>környezetből!</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41</a:t>
            </a:fld>
            <a:endParaRPr lang="de-DE">
              <a:solidFill>
                <a:srgbClr val="000000"/>
              </a:solidFill>
              <a:latin typeface="+mn-lt"/>
            </a:endParaRPr>
          </a:p>
        </p:txBody>
      </p:sp>
    </p:spTree>
    <p:extLst>
      <p:ext uri="{BB962C8B-B14F-4D97-AF65-F5344CB8AC3E}">
        <p14:creationId xmlns:p14="http://schemas.microsoft.com/office/powerpoint/2010/main" val="8014596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Házi feladat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u-HU" sz="2000" dirty="0">
                <a:solidFill>
                  <a:srgbClr val="004992"/>
                </a:solidFill>
              </a:rPr>
              <a:t>Hogyan tudnánk a nap folyamán történt szép dolgokat jobban értékelni:</a:t>
            </a:r>
            <a:endParaRPr lang="de-DE" sz="2000" dirty="0">
              <a:solidFill>
                <a:srgbClr val="004992"/>
              </a:solidFill>
            </a:endParaRPr>
          </a:p>
          <a:p>
            <a:pPr marL="342900" indent="-342900">
              <a:buClr>
                <a:srgbClr val="333333"/>
              </a:buClr>
              <a:buFont typeface="WingDings"/>
              <a:buChar char=""/>
            </a:pPr>
            <a:r>
              <a:rPr lang="hu-HU" sz="2000" dirty="0">
                <a:solidFill>
                  <a:srgbClr val="333333"/>
                </a:solidFill>
              </a:rPr>
              <a:t>Vegyen egy marék üveggolyót, babot stb. és tegye a jobb oldali kabátzsebébe!</a:t>
            </a:r>
            <a:endParaRPr lang="de-DE" sz="2000" dirty="0">
              <a:solidFill>
                <a:srgbClr val="333333"/>
              </a:solidFill>
            </a:endParaRPr>
          </a:p>
          <a:p>
            <a:pPr marL="342900" indent="-342900">
              <a:buClr>
                <a:srgbClr val="333333"/>
              </a:buClr>
              <a:buFont typeface="WingDings"/>
              <a:buChar char=""/>
            </a:pPr>
            <a:r>
              <a:rPr lang="hu-HU" sz="2000" dirty="0">
                <a:solidFill>
                  <a:srgbClr val="333333"/>
                </a:solidFill>
              </a:rPr>
              <a:t>Minden alkalommal, amikor valami jó dolgot lát, vagy valami jó történik, (pl. egy barát mosolya, kellemes beszélgetés, finom ebéd </a:t>
            </a:r>
            <a:r>
              <a:rPr lang="hu-HU" sz="2000" dirty="0" err="1">
                <a:solidFill>
                  <a:srgbClr val="333333"/>
                </a:solidFill>
              </a:rPr>
              <a:t>stb</a:t>
            </a:r>
            <a:r>
              <a:rPr lang="hu-HU" sz="2000" dirty="0">
                <a:solidFill>
                  <a:srgbClr val="333333"/>
                </a:solidFill>
              </a:rPr>
              <a:t>…) tegyen át egyet a jobb zsebéből a bal zsebébe!</a:t>
            </a:r>
            <a:endParaRPr lang="de-DE" sz="2000" dirty="0">
              <a:solidFill>
                <a:srgbClr val="333333"/>
              </a:solidFill>
            </a:endParaRPr>
          </a:p>
          <a:p>
            <a:pPr marL="342900" indent="-342900">
              <a:buClr>
                <a:srgbClr val="333333"/>
              </a:buClr>
              <a:buFont typeface="WingDings"/>
              <a:buChar char=""/>
            </a:pPr>
            <a:r>
              <a:rPr lang="hu-HU" sz="2000" dirty="0">
                <a:solidFill>
                  <a:srgbClr val="333333"/>
                </a:solidFill>
              </a:rPr>
              <a:t>Este vegye ki a bal oldali zsebéből őket, és emlékezzen a szép dolgokra, melyek a nap folyamán érték!</a:t>
            </a:r>
            <a:endParaRPr lang="de-DE" sz="2000" dirty="0">
              <a:solidFill>
                <a:srgbClr val="333333"/>
              </a:solidFill>
            </a:endParaRPr>
          </a:p>
          <a:p>
            <a:pPr marL="342900" indent="-342900">
              <a:buClr>
                <a:srgbClr val="333333"/>
              </a:buClr>
              <a:buFont typeface="WingDings"/>
              <a:buChar char=""/>
            </a:pPr>
            <a:r>
              <a:rPr lang="hu-HU" sz="2000" dirty="0">
                <a:solidFill>
                  <a:srgbClr val="333333"/>
                </a:solidFill>
              </a:rPr>
              <a:t>Így megjegyezheti a szép momentumokat és élvezheti a pillanatot. A kellemes dolgokat sajnos túl gyakran hagyjuk észrevétlenül elmenni magunk mellett.</a:t>
            </a:r>
            <a:endParaRPr 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42</a:t>
            </a:fld>
            <a:endParaRPr lang="de-DE">
              <a:solidFill>
                <a:srgbClr val="000000"/>
              </a:solidFill>
              <a:latin typeface="+mn-lt"/>
            </a:endParaRPr>
          </a:p>
        </p:txBody>
      </p:sp>
    </p:spTree>
    <p:extLst>
      <p:ext uri="{BB962C8B-B14F-4D97-AF65-F5344CB8AC3E}">
        <p14:creationId xmlns:p14="http://schemas.microsoft.com/office/powerpoint/2010/main" val="12772630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Házi feladat</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u-HU" sz="2000" dirty="0">
                <a:solidFill>
                  <a:srgbClr val="004992"/>
                </a:solidFill>
              </a:rPr>
              <a:t>Hogyan tudnánk a nap folyamán történt szép dolgokat jobban értékelni:</a:t>
            </a:r>
            <a:endParaRPr lang="de-DE" sz="2000" dirty="0">
              <a:solidFill>
                <a:srgbClr val="004992"/>
              </a:solidFill>
            </a:endParaRPr>
          </a:p>
          <a:p>
            <a:pPr marL="342900" indent="-342900">
              <a:buClr>
                <a:srgbClr val="333333"/>
              </a:buClr>
              <a:buFont typeface="WingDings"/>
              <a:buChar char=""/>
            </a:pPr>
            <a:r>
              <a:rPr lang="hu-HU" sz="2000" dirty="0">
                <a:solidFill>
                  <a:srgbClr val="333333"/>
                </a:solidFill>
              </a:rPr>
              <a:t>Vegyen egy marék üveggolyót, babot stb. és tegye a jobb oldali kabátzsebébe!</a:t>
            </a:r>
            <a:endParaRPr lang="de-DE" sz="2000" dirty="0">
              <a:solidFill>
                <a:srgbClr val="333333"/>
              </a:solidFill>
            </a:endParaRPr>
          </a:p>
          <a:p>
            <a:pPr marL="342900" indent="-342900">
              <a:buClr>
                <a:srgbClr val="333333"/>
              </a:buClr>
              <a:buFont typeface="WingDings"/>
              <a:buChar char=""/>
            </a:pPr>
            <a:r>
              <a:rPr lang="hu-HU" sz="2000" dirty="0">
                <a:solidFill>
                  <a:srgbClr val="333333"/>
                </a:solidFill>
              </a:rPr>
              <a:t>Minden alkalommal, amikor valami jó dolgot lát, vagy valami jó történik, (pl. egy barát mosolya, kellemes beszélgetés, finom ebéd </a:t>
            </a:r>
            <a:r>
              <a:rPr lang="hu-HU" sz="2000" dirty="0" err="1">
                <a:solidFill>
                  <a:srgbClr val="333333"/>
                </a:solidFill>
              </a:rPr>
              <a:t>stb</a:t>
            </a:r>
            <a:r>
              <a:rPr lang="hu-HU" sz="2000" dirty="0">
                <a:solidFill>
                  <a:srgbClr val="333333"/>
                </a:solidFill>
              </a:rPr>
              <a:t>…) tegyen át egyet a jobb zsebéből a bal zsebébe!</a:t>
            </a:r>
            <a:endParaRPr lang="de-DE" sz="2000" dirty="0">
              <a:solidFill>
                <a:srgbClr val="333333"/>
              </a:solidFill>
            </a:endParaRPr>
          </a:p>
          <a:p>
            <a:pPr marL="342900" indent="-342900">
              <a:buClr>
                <a:srgbClr val="333333"/>
              </a:buClr>
              <a:buFont typeface="WingDings"/>
              <a:buChar char=""/>
            </a:pPr>
            <a:r>
              <a:rPr lang="hu-HU" sz="2000" dirty="0">
                <a:solidFill>
                  <a:srgbClr val="333333"/>
                </a:solidFill>
              </a:rPr>
              <a:t>Este vegye ki a bal oldali zsebéből őket, és emlékezzen a szép dolgokra, melyek a nap folyamán érték!</a:t>
            </a:r>
            <a:endParaRPr lang="de-DE" sz="2000" dirty="0">
              <a:solidFill>
                <a:srgbClr val="333333"/>
              </a:solidFill>
            </a:endParaRPr>
          </a:p>
          <a:p>
            <a:pPr marL="342900" indent="-342900">
              <a:buClr>
                <a:srgbClr val="333333"/>
              </a:buClr>
              <a:buFont typeface="WingDings"/>
              <a:buChar char=""/>
            </a:pPr>
            <a:r>
              <a:rPr lang="hu-HU" sz="2000" dirty="0">
                <a:solidFill>
                  <a:srgbClr val="333333"/>
                </a:solidFill>
              </a:rPr>
              <a:t>Így megjegyezheti a szép momentumokat és élvezheti a pillanatot. A kellemes dolgokat sajnos túl gyakran hagyjuk észrevétlenül elmenni magunk mellett.</a:t>
            </a:r>
            <a:endParaRPr lang="de-DE" sz="2000" dirty="0">
              <a:solidFill>
                <a:srgbClr val="333333"/>
              </a:solidFill>
            </a:endParaRPr>
          </a:p>
          <a:p>
            <a:pPr algn="ctr"/>
            <a:r>
              <a:rPr lang="hu-HU" sz="2000" dirty="0">
                <a:solidFill>
                  <a:srgbClr val="004992"/>
                </a:solidFill>
              </a:rPr>
              <a:t>Ismernek még más is módszereket arra, hogy hogyan lehet megjegyezni ezeket az élményeket?</a:t>
            </a:r>
            <a:endParaRPr lang="de-DE" sz="2000" dirty="0">
              <a:solidFill>
                <a:srgbClr val="004992"/>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43</a:t>
            </a:fld>
            <a:endParaRPr lang="de-DE">
              <a:solidFill>
                <a:srgbClr val="000000"/>
              </a:solidFill>
              <a:latin typeface="+mn-lt"/>
            </a:endParaRPr>
          </a:p>
        </p:txBody>
      </p:sp>
    </p:spTree>
    <p:extLst>
      <p:ext uri="{BB962C8B-B14F-4D97-AF65-F5344CB8AC3E}">
        <p14:creationId xmlns:p14="http://schemas.microsoft.com/office/powerpoint/2010/main" val="3979607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latin typeface="+mn-lt"/>
                <a:ea typeface="+mn-ea"/>
                <a:cs typeface="+mn-cs"/>
              </a:rPr>
              <a:t>Hogyan alkalmazzuk a mindennapokban?</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u-HU" sz="2400" b="1" dirty="0">
                <a:solidFill>
                  <a:srgbClr val="333333"/>
                </a:solidFill>
              </a:rPr>
              <a:t>Tanulási célok</a:t>
            </a:r>
            <a:r>
              <a:rPr lang="de-DE" sz="2400" b="1" dirty="0">
                <a:solidFill>
                  <a:srgbClr val="333333"/>
                </a:solidFill>
              </a:rPr>
              <a:t>:</a:t>
            </a:r>
          </a:p>
          <a:p>
            <a:pPr marL="342900" indent="-342900">
              <a:buClr>
                <a:srgbClr val="333333"/>
              </a:buClr>
              <a:buFont typeface="WingDings"/>
              <a:buChar char=""/>
            </a:pPr>
            <a:r>
              <a:rPr lang="hu-HU" sz="2400" dirty="0">
                <a:solidFill>
                  <a:srgbClr val="333333"/>
                </a:solidFill>
              </a:rPr>
              <a:t>Az önérték az az érték, melyet önmagunknak tulajdonítunk</a:t>
            </a:r>
            <a:r>
              <a:rPr lang="de-DE" sz="2400" dirty="0">
                <a:solidFill>
                  <a:srgbClr val="333333"/>
                </a:solidFill>
              </a:rPr>
              <a:t>.</a:t>
            </a:r>
          </a:p>
          <a:p>
            <a:pPr marL="342900" indent="-342900">
              <a:buClr>
                <a:srgbClr val="333333"/>
              </a:buClr>
              <a:buFont typeface="WingDings"/>
              <a:buChar char=""/>
            </a:pPr>
            <a:r>
              <a:rPr lang="hu-HU" sz="2400" dirty="0">
                <a:solidFill>
                  <a:srgbClr val="333333"/>
                </a:solidFill>
              </a:rPr>
              <a:t>Próbálják meg a különböző életterületekhez kapcsolódó értékeiket tudatosabban szemlélni és önértékelésüket az említett stratégiákkal megerősíteni!</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Keressék meg rejtett értékeiket! Ehhez kérdezzék meg barátaikat vagy </a:t>
            </a:r>
            <a:r>
              <a:rPr lang="hu-HU" sz="2400">
                <a:solidFill>
                  <a:srgbClr val="333333"/>
                </a:solidFill>
              </a:rPr>
              <a:t>vezessenek “öröm naplót”!</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Tudatosítsák magukban a szép dolgokat, melyeket átéltek a nap folyamán!</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5" name="Slide Number Placeholder 4"/>
          <p:cNvSpPr>
            <a:spLocks noGrp="1"/>
          </p:cNvSpPr>
          <p:nvPr>
            <p:ph type="sldNum" sz="quarter" idx="12"/>
          </p:nvPr>
        </p:nvSpPr>
        <p:spPr/>
        <p:txBody>
          <a:bodyPr/>
          <a:lstStyle/>
          <a:p>
            <a:fld id="{E145D7AE-92F4-4245-966E-F23936500660}" type="slidenum">
              <a:rPr lang="de-DE" smtClean="0">
                <a:solidFill>
                  <a:srgbClr val="000000"/>
                </a:solidFill>
                <a:latin typeface="+mn-lt"/>
              </a:rPr>
              <a:pPr/>
              <a:t>44</a:t>
            </a:fld>
            <a:endParaRPr lang="de-DE">
              <a:solidFill>
                <a:srgbClr val="000000"/>
              </a:solidFill>
              <a:latin typeface="+mn-lt"/>
            </a:endParaRPr>
          </a:p>
        </p:txBody>
      </p:sp>
    </p:spTree>
    <p:extLst>
      <p:ext uri="{BB962C8B-B14F-4D97-AF65-F5344CB8AC3E}">
        <p14:creationId xmlns:p14="http://schemas.microsoft.com/office/powerpoint/2010/main" val="21363627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latin typeface="+mn-lt"/>
                <a:ea typeface="+mn-ea"/>
                <a:cs typeface="+mn-cs"/>
              </a:rPr>
              <a:t>Mi köze van ennek a pszichózishoz?</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de-DE" sz="2000" dirty="0" err="1">
                <a:solidFill>
                  <a:srgbClr val="333333"/>
                </a:solidFill>
              </a:rPr>
              <a:t>Számos</a:t>
            </a:r>
            <a:r>
              <a:rPr lang="de-DE" sz="2000" dirty="0">
                <a:solidFill>
                  <a:srgbClr val="333333"/>
                </a:solidFill>
              </a:rPr>
              <a:t> (de </a:t>
            </a:r>
            <a:r>
              <a:rPr lang="de-DE" sz="2000" dirty="0" err="1">
                <a:solidFill>
                  <a:srgbClr val="333333"/>
                </a:solidFill>
              </a:rPr>
              <a:t>nem</a:t>
            </a:r>
            <a:r>
              <a:rPr lang="de-DE" sz="2000" dirty="0">
                <a:solidFill>
                  <a:srgbClr val="333333"/>
                </a:solidFill>
              </a:rPr>
              <a:t> </a:t>
            </a:r>
            <a:r>
              <a:rPr lang="de-DE" sz="2000" dirty="0" err="1">
                <a:solidFill>
                  <a:srgbClr val="333333"/>
                </a:solidFill>
              </a:rPr>
              <a:t>mindegyik</a:t>
            </a:r>
            <a:r>
              <a:rPr lang="de-DE" sz="2000" dirty="0">
                <a:solidFill>
                  <a:srgbClr val="333333"/>
                </a:solidFill>
              </a:rPr>
              <a:t>!) </a:t>
            </a:r>
            <a:r>
              <a:rPr lang="de-DE" sz="2000" dirty="0" err="1">
                <a:solidFill>
                  <a:srgbClr val="333333"/>
                </a:solidFill>
              </a:rPr>
              <a:t>pszichotikus</a:t>
            </a:r>
            <a:r>
              <a:rPr lang="de-DE" sz="2000" dirty="0">
                <a:solidFill>
                  <a:srgbClr val="333333"/>
                </a:solidFill>
              </a:rPr>
              <a:t> </a:t>
            </a:r>
            <a:r>
              <a:rPr lang="de-DE" sz="2000" dirty="0" err="1">
                <a:solidFill>
                  <a:srgbClr val="333333"/>
                </a:solidFill>
              </a:rPr>
              <a:t>megbetegedésben</a:t>
            </a:r>
            <a:r>
              <a:rPr lang="de-DE" sz="2000" dirty="0">
                <a:solidFill>
                  <a:srgbClr val="333333"/>
                </a:solidFill>
              </a:rPr>
              <a:t> </a:t>
            </a:r>
            <a:r>
              <a:rPr lang="de-DE" sz="2000" dirty="0" err="1">
                <a:solidFill>
                  <a:srgbClr val="333333"/>
                </a:solidFill>
              </a:rPr>
              <a:t>szenvedő</a:t>
            </a:r>
            <a:r>
              <a:rPr lang="de-DE" sz="2000" dirty="0">
                <a:solidFill>
                  <a:srgbClr val="333333"/>
                </a:solidFill>
              </a:rPr>
              <a:t> </a:t>
            </a:r>
            <a:r>
              <a:rPr lang="de-DE" sz="2000" dirty="0" err="1">
                <a:solidFill>
                  <a:srgbClr val="333333"/>
                </a:solidFill>
              </a:rPr>
              <a:t>személy</a:t>
            </a:r>
            <a:r>
              <a:rPr lang="de-DE" sz="2000" dirty="0">
                <a:solidFill>
                  <a:srgbClr val="333333"/>
                </a:solidFill>
              </a:rPr>
              <a:t> </a:t>
            </a:r>
            <a:r>
              <a:rPr lang="de-DE" sz="2000" dirty="0" err="1">
                <a:solidFill>
                  <a:srgbClr val="333333"/>
                </a:solidFill>
              </a:rPr>
              <a:t>alacsony</a:t>
            </a:r>
            <a:r>
              <a:rPr lang="de-DE" sz="2000" dirty="0">
                <a:solidFill>
                  <a:srgbClr val="333333"/>
                </a:solidFill>
              </a:rPr>
              <a:t> </a:t>
            </a:r>
            <a:r>
              <a:rPr lang="de-DE" sz="2000" dirty="0" err="1">
                <a:solidFill>
                  <a:srgbClr val="333333"/>
                </a:solidFill>
              </a:rPr>
              <a:t>önértékeléssel</a:t>
            </a:r>
            <a:r>
              <a:rPr lang="de-DE" sz="2000" dirty="0">
                <a:solidFill>
                  <a:srgbClr val="333333"/>
                </a:solidFill>
              </a:rPr>
              <a:t> </a:t>
            </a:r>
            <a:r>
              <a:rPr lang="de-DE" sz="2000" dirty="0" err="1">
                <a:solidFill>
                  <a:srgbClr val="333333"/>
                </a:solidFill>
              </a:rPr>
              <a:t>küzd</a:t>
            </a:r>
            <a:r>
              <a:rPr lang="de-DE" sz="2000" dirty="0">
                <a:solidFill>
                  <a:srgbClr val="333333"/>
                </a:solidFill>
              </a:rPr>
              <a:t> </a:t>
            </a:r>
            <a:r>
              <a:rPr lang="de-DE" sz="2000" dirty="0" err="1">
                <a:solidFill>
                  <a:srgbClr val="333333"/>
                </a:solidFill>
              </a:rPr>
              <a:t>és</a:t>
            </a:r>
            <a:r>
              <a:rPr lang="de-DE" sz="2000" dirty="0">
                <a:solidFill>
                  <a:srgbClr val="333333"/>
                </a:solidFill>
              </a:rPr>
              <a:t> a </a:t>
            </a:r>
            <a:r>
              <a:rPr lang="de-DE" sz="2000" dirty="0" err="1">
                <a:solidFill>
                  <a:srgbClr val="333333"/>
                </a:solidFill>
              </a:rPr>
              <a:t>negatív</a:t>
            </a:r>
            <a:r>
              <a:rPr lang="de-DE" sz="2000" dirty="0">
                <a:solidFill>
                  <a:srgbClr val="333333"/>
                </a:solidFill>
              </a:rPr>
              <a:t> </a:t>
            </a:r>
            <a:r>
              <a:rPr lang="de-DE" sz="2000" dirty="0" err="1">
                <a:solidFill>
                  <a:srgbClr val="333333"/>
                </a:solidFill>
              </a:rPr>
              <a:t>gondolkodás</a:t>
            </a:r>
            <a:r>
              <a:rPr lang="de-DE" sz="2000" dirty="0">
                <a:solidFill>
                  <a:srgbClr val="333333"/>
                </a:solidFill>
              </a:rPr>
              <a:t> </a:t>
            </a:r>
            <a:r>
              <a:rPr lang="de-DE" sz="2000" dirty="0" err="1">
                <a:solidFill>
                  <a:srgbClr val="333333"/>
                </a:solidFill>
              </a:rPr>
              <a:t>jellegzetességeit</a:t>
            </a:r>
            <a:r>
              <a:rPr lang="de-DE" sz="2000" dirty="0">
                <a:solidFill>
                  <a:srgbClr val="333333"/>
                </a:solidFill>
              </a:rPr>
              <a:t> </a:t>
            </a:r>
            <a:r>
              <a:rPr lang="de-DE" sz="2000" dirty="0" err="1">
                <a:solidFill>
                  <a:srgbClr val="333333"/>
                </a:solidFill>
              </a:rPr>
              <a:t>mutatja</a:t>
            </a:r>
            <a:r>
              <a:rPr lang="de-DE" sz="2000" dirty="0">
                <a:solidFill>
                  <a:srgbClr val="333333"/>
                </a:solidFill>
              </a:rPr>
              <a:t> (</a:t>
            </a:r>
            <a:r>
              <a:rPr lang="de-DE" sz="2000" dirty="0" err="1">
                <a:solidFill>
                  <a:srgbClr val="333333"/>
                </a:solidFill>
              </a:rPr>
              <a:t>pl.</a:t>
            </a:r>
            <a:r>
              <a:rPr lang="de-DE" sz="2000" dirty="0">
                <a:solidFill>
                  <a:srgbClr val="333333"/>
                </a:solidFill>
              </a:rPr>
              <a:t> </a:t>
            </a:r>
            <a:r>
              <a:rPr lang="de-DE" sz="2000" dirty="0" err="1">
                <a:solidFill>
                  <a:srgbClr val="333333"/>
                </a:solidFill>
              </a:rPr>
              <a:t>rágódásra</a:t>
            </a:r>
            <a:r>
              <a:rPr lang="de-DE" sz="2000" dirty="0">
                <a:solidFill>
                  <a:srgbClr val="333333"/>
                </a:solidFill>
              </a:rPr>
              <a:t> </a:t>
            </a:r>
            <a:r>
              <a:rPr lang="de-DE" sz="2000" dirty="0" err="1">
                <a:solidFill>
                  <a:srgbClr val="333333"/>
                </a:solidFill>
              </a:rPr>
              <a:t>való</a:t>
            </a:r>
            <a:r>
              <a:rPr lang="de-DE" sz="2000" dirty="0">
                <a:solidFill>
                  <a:srgbClr val="333333"/>
                </a:solidFill>
              </a:rPr>
              <a:t> </a:t>
            </a:r>
            <a:r>
              <a:rPr lang="de-DE" sz="2000" dirty="0" err="1">
                <a:solidFill>
                  <a:srgbClr val="333333"/>
                </a:solidFill>
              </a:rPr>
              <a:t>hajlam</a:t>
            </a:r>
            <a:r>
              <a:rPr lang="de-DE" sz="2000" dirty="0">
                <a:solidFill>
                  <a:srgbClr val="333333"/>
                </a:solidFill>
              </a:rPr>
              <a:t>). Ezek tovább csökkenthetik az amúgy is alacsony önértékelést.</a:t>
            </a: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45</a:t>
            </a:fld>
            <a:endParaRPr lang="de-DE">
              <a:solidFill>
                <a:srgbClr val="000000"/>
              </a:solidFill>
              <a:latin typeface="+mn-lt"/>
            </a:endParaRPr>
          </a:p>
        </p:txBody>
      </p:sp>
    </p:spTree>
    <p:extLst>
      <p:ext uri="{BB962C8B-B14F-4D97-AF65-F5344CB8AC3E}">
        <p14:creationId xmlns:p14="http://schemas.microsoft.com/office/powerpoint/2010/main" val="20502270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latin typeface="+mn-lt"/>
                <a:ea typeface="+mn-ea"/>
                <a:cs typeface="+mn-cs"/>
              </a:rPr>
              <a:t>Mi köze van ennek a pszichózishoz?</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de-DE" sz="2000" dirty="0" err="1">
                <a:solidFill>
                  <a:srgbClr val="333333"/>
                </a:solidFill>
              </a:rPr>
              <a:t>Számos</a:t>
            </a:r>
            <a:r>
              <a:rPr lang="de-DE" sz="2000" dirty="0">
                <a:solidFill>
                  <a:srgbClr val="333333"/>
                </a:solidFill>
              </a:rPr>
              <a:t> (de </a:t>
            </a:r>
            <a:r>
              <a:rPr lang="de-DE" sz="2000" dirty="0" err="1">
                <a:solidFill>
                  <a:srgbClr val="333333"/>
                </a:solidFill>
              </a:rPr>
              <a:t>nem</a:t>
            </a:r>
            <a:r>
              <a:rPr lang="de-DE" sz="2000" dirty="0">
                <a:solidFill>
                  <a:srgbClr val="333333"/>
                </a:solidFill>
              </a:rPr>
              <a:t> </a:t>
            </a:r>
            <a:r>
              <a:rPr lang="de-DE" sz="2000" dirty="0" err="1">
                <a:solidFill>
                  <a:srgbClr val="333333"/>
                </a:solidFill>
              </a:rPr>
              <a:t>mindegyik</a:t>
            </a:r>
            <a:r>
              <a:rPr lang="de-DE" sz="2000" dirty="0">
                <a:solidFill>
                  <a:srgbClr val="333333"/>
                </a:solidFill>
              </a:rPr>
              <a:t>!) </a:t>
            </a:r>
            <a:r>
              <a:rPr lang="de-DE" sz="2000" dirty="0" err="1">
                <a:solidFill>
                  <a:srgbClr val="333333"/>
                </a:solidFill>
              </a:rPr>
              <a:t>pszichotikus</a:t>
            </a:r>
            <a:r>
              <a:rPr lang="de-DE" sz="2000" dirty="0">
                <a:solidFill>
                  <a:srgbClr val="333333"/>
                </a:solidFill>
              </a:rPr>
              <a:t> </a:t>
            </a:r>
            <a:r>
              <a:rPr lang="de-DE" sz="2000" dirty="0" err="1">
                <a:solidFill>
                  <a:srgbClr val="333333"/>
                </a:solidFill>
              </a:rPr>
              <a:t>megbetegedésben</a:t>
            </a:r>
            <a:r>
              <a:rPr lang="de-DE" sz="2000" dirty="0">
                <a:solidFill>
                  <a:srgbClr val="333333"/>
                </a:solidFill>
              </a:rPr>
              <a:t> </a:t>
            </a:r>
            <a:r>
              <a:rPr lang="de-DE" sz="2000" dirty="0" err="1">
                <a:solidFill>
                  <a:srgbClr val="333333"/>
                </a:solidFill>
              </a:rPr>
              <a:t>szenvedő</a:t>
            </a:r>
            <a:r>
              <a:rPr lang="de-DE" sz="2000" dirty="0">
                <a:solidFill>
                  <a:srgbClr val="333333"/>
                </a:solidFill>
              </a:rPr>
              <a:t> </a:t>
            </a:r>
            <a:r>
              <a:rPr lang="de-DE" sz="2000" dirty="0" err="1">
                <a:solidFill>
                  <a:srgbClr val="333333"/>
                </a:solidFill>
              </a:rPr>
              <a:t>személy</a:t>
            </a:r>
            <a:r>
              <a:rPr lang="de-DE" sz="2000" dirty="0">
                <a:solidFill>
                  <a:srgbClr val="333333"/>
                </a:solidFill>
              </a:rPr>
              <a:t> </a:t>
            </a:r>
            <a:r>
              <a:rPr lang="de-DE" sz="2000" dirty="0" err="1">
                <a:solidFill>
                  <a:srgbClr val="333333"/>
                </a:solidFill>
              </a:rPr>
              <a:t>alacsony</a:t>
            </a:r>
            <a:r>
              <a:rPr lang="de-DE" sz="2000" dirty="0">
                <a:solidFill>
                  <a:srgbClr val="333333"/>
                </a:solidFill>
              </a:rPr>
              <a:t> </a:t>
            </a:r>
            <a:r>
              <a:rPr lang="de-DE" sz="2000" dirty="0" err="1">
                <a:solidFill>
                  <a:srgbClr val="333333"/>
                </a:solidFill>
              </a:rPr>
              <a:t>önértékeléssel</a:t>
            </a:r>
            <a:r>
              <a:rPr lang="de-DE" sz="2000" dirty="0">
                <a:solidFill>
                  <a:srgbClr val="333333"/>
                </a:solidFill>
              </a:rPr>
              <a:t> </a:t>
            </a:r>
            <a:r>
              <a:rPr lang="de-DE" sz="2000" dirty="0" err="1">
                <a:solidFill>
                  <a:srgbClr val="333333"/>
                </a:solidFill>
              </a:rPr>
              <a:t>küzd</a:t>
            </a:r>
            <a:r>
              <a:rPr lang="de-DE" sz="2000" dirty="0">
                <a:solidFill>
                  <a:srgbClr val="333333"/>
                </a:solidFill>
              </a:rPr>
              <a:t> </a:t>
            </a:r>
            <a:r>
              <a:rPr lang="de-DE" sz="2000" dirty="0" err="1">
                <a:solidFill>
                  <a:srgbClr val="333333"/>
                </a:solidFill>
              </a:rPr>
              <a:t>és</a:t>
            </a:r>
            <a:r>
              <a:rPr lang="de-DE" sz="2000" dirty="0">
                <a:solidFill>
                  <a:srgbClr val="333333"/>
                </a:solidFill>
              </a:rPr>
              <a:t> a </a:t>
            </a:r>
            <a:r>
              <a:rPr lang="de-DE" sz="2000" dirty="0" err="1">
                <a:solidFill>
                  <a:srgbClr val="333333"/>
                </a:solidFill>
              </a:rPr>
              <a:t>negatív</a:t>
            </a:r>
            <a:r>
              <a:rPr lang="de-DE" sz="2000" dirty="0">
                <a:solidFill>
                  <a:srgbClr val="333333"/>
                </a:solidFill>
              </a:rPr>
              <a:t> </a:t>
            </a:r>
            <a:r>
              <a:rPr lang="de-DE" sz="2000" dirty="0" err="1">
                <a:solidFill>
                  <a:srgbClr val="333333"/>
                </a:solidFill>
              </a:rPr>
              <a:t>gondolkodás</a:t>
            </a:r>
            <a:r>
              <a:rPr lang="de-DE" sz="2000" dirty="0">
                <a:solidFill>
                  <a:srgbClr val="333333"/>
                </a:solidFill>
              </a:rPr>
              <a:t> </a:t>
            </a:r>
            <a:r>
              <a:rPr lang="de-DE" sz="2000" dirty="0" err="1">
                <a:solidFill>
                  <a:srgbClr val="333333"/>
                </a:solidFill>
              </a:rPr>
              <a:t>jellegzetességeit</a:t>
            </a:r>
            <a:r>
              <a:rPr lang="de-DE" sz="2000" dirty="0">
                <a:solidFill>
                  <a:srgbClr val="333333"/>
                </a:solidFill>
              </a:rPr>
              <a:t> </a:t>
            </a:r>
            <a:r>
              <a:rPr lang="de-DE" sz="2000" dirty="0" err="1">
                <a:solidFill>
                  <a:srgbClr val="333333"/>
                </a:solidFill>
              </a:rPr>
              <a:t>mutatja</a:t>
            </a:r>
            <a:r>
              <a:rPr lang="de-DE" sz="2000" dirty="0">
                <a:solidFill>
                  <a:srgbClr val="333333"/>
                </a:solidFill>
              </a:rPr>
              <a:t> (</a:t>
            </a:r>
            <a:r>
              <a:rPr lang="de-DE" sz="2000" dirty="0" err="1">
                <a:solidFill>
                  <a:srgbClr val="333333"/>
                </a:solidFill>
              </a:rPr>
              <a:t>pl.</a:t>
            </a:r>
            <a:r>
              <a:rPr lang="de-DE" sz="2000" dirty="0">
                <a:solidFill>
                  <a:srgbClr val="333333"/>
                </a:solidFill>
              </a:rPr>
              <a:t> </a:t>
            </a:r>
            <a:r>
              <a:rPr lang="de-DE" sz="2000" dirty="0" err="1">
                <a:solidFill>
                  <a:srgbClr val="333333"/>
                </a:solidFill>
              </a:rPr>
              <a:t>rágódásra</a:t>
            </a:r>
            <a:r>
              <a:rPr lang="de-DE" sz="2000" dirty="0">
                <a:solidFill>
                  <a:srgbClr val="333333"/>
                </a:solidFill>
              </a:rPr>
              <a:t> </a:t>
            </a:r>
            <a:r>
              <a:rPr lang="de-DE" sz="2000" dirty="0" err="1">
                <a:solidFill>
                  <a:srgbClr val="333333"/>
                </a:solidFill>
              </a:rPr>
              <a:t>való</a:t>
            </a:r>
            <a:r>
              <a:rPr lang="de-DE" sz="2000" dirty="0">
                <a:solidFill>
                  <a:srgbClr val="333333"/>
                </a:solidFill>
              </a:rPr>
              <a:t> </a:t>
            </a:r>
            <a:r>
              <a:rPr lang="de-DE" sz="2000" dirty="0" err="1">
                <a:solidFill>
                  <a:srgbClr val="333333"/>
                </a:solidFill>
              </a:rPr>
              <a:t>hajlam</a:t>
            </a:r>
            <a:r>
              <a:rPr lang="de-DE" sz="2000" dirty="0">
                <a:solidFill>
                  <a:srgbClr val="333333"/>
                </a:solidFill>
              </a:rPr>
              <a:t>). Ezek tovább csökkenthetik az amúgy is alacsony önértékelést.</a:t>
            </a:r>
          </a:p>
          <a:p>
            <a:pPr>
              <a:lnSpc>
                <a:spcPct val="100000"/>
              </a:lnSpc>
              <a:spcBef>
                <a:spcPts val="1200"/>
              </a:spcBef>
            </a:pPr>
            <a:r>
              <a:rPr lang="de-DE" sz="2000" dirty="0">
                <a:solidFill>
                  <a:srgbClr val="004992"/>
                </a:solidFill>
              </a:rPr>
              <a:t>Példa: </a:t>
            </a:r>
            <a:r>
              <a:rPr lang="de-DE" sz="2000" dirty="0">
                <a:solidFill>
                  <a:srgbClr val="333333"/>
                </a:solidFill>
              </a:rPr>
              <a:t>László rossz jegyet kapott a továbbképzése záróvizsgáján.</a:t>
            </a:r>
          </a:p>
          <a:p>
            <a:pPr>
              <a:lnSpc>
                <a:spcPct val="100000"/>
              </a:lnSpc>
              <a:spcBef>
                <a:spcPts val="1200"/>
              </a:spcBef>
            </a:pPr>
            <a:r>
              <a:rPr lang="de-DE" sz="2000" dirty="0">
                <a:solidFill>
                  <a:srgbClr val="004992"/>
                </a:solidFill>
              </a:rPr>
              <a:t>Értékelés: </a:t>
            </a:r>
            <a:r>
              <a:rPr lang="de-DE" sz="2000" dirty="0">
                <a:solidFill>
                  <a:srgbClr val="333333"/>
                </a:solidFill>
              </a:rPr>
              <a:t>Eleinte csak mint munkaerő kérdőjelezi meg magát, majd később már a saját személyét is leértékeli. Levertté válik és kételkedni kezd magában.</a:t>
            </a:r>
          </a:p>
          <a:p>
            <a:pPr>
              <a:lnSpc>
                <a:spcPct val="100000"/>
              </a:lnSpc>
              <a:spcBef>
                <a:spcPts val="1200"/>
              </a:spcBef>
            </a:pPr>
            <a:r>
              <a:rPr lang="de-DE" sz="2000" dirty="0">
                <a:solidFill>
                  <a:srgbClr val="004992"/>
                </a:solidFill>
              </a:rPr>
              <a:t>De: </a:t>
            </a:r>
            <a:r>
              <a:rPr lang="de-DE" sz="2000" dirty="0">
                <a:solidFill>
                  <a:srgbClr val="333333"/>
                </a:solidFill>
              </a:rPr>
              <a:t>A barátai a következő napokban mégis képesek felrázni Lászlót. </a:t>
            </a:r>
            <a:r>
              <a:rPr lang="de-DE" sz="2000" dirty="0" err="1">
                <a:solidFill>
                  <a:srgbClr val="333333"/>
                </a:solidFill>
              </a:rPr>
              <a:t>Sikerül</a:t>
            </a:r>
            <a:r>
              <a:rPr lang="de-DE" sz="2000" dirty="0">
                <a:solidFill>
                  <a:srgbClr val="333333"/>
                </a:solidFill>
              </a:rPr>
              <a:t> </a:t>
            </a:r>
            <a:r>
              <a:rPr lang="de-DE" sz="2000" dirty="0" err="1">
                <a:solidFill>
                  <a:srgbClr val="333333"/>
                </a:solidFill>
              </a:rPr>
              <a:t>neki</a:t>
            </a:r>
            <a:r>
              <a:rPr lang="de-DE" sz="2000" dirty="0">
                <a:solidFill>
                  <a:srgbClr val="333333"/>
                </a:solidFill>
              </a:rPr>
              <a:t> </a:t>
            </a:r>
            <a:r>
              <a:rPr lang="de-DE" sz="2000" dirty="0" err="1">
                <a:solidFill>
                  <a:srgbClr val="333333"/>
                </a:solidFill>
              </a:rPr>
              <a:t>elmagyarázniuk</a:t>
            </a:r>
            <a:r>
              <a:rPr lang="de-DE" sz="2000" dirty="0">
                <a:solidFill>
                  <a:srgbClr val="333333"/>
                </a:solidFill>
              </a:rPr>
              <a:t>, </a:t>
            </a:r>
            <a:r>
              <a:rPr lang="de-DE" sz="2000" dirty="0" err="1">
                <a:solidFill>
                  <a:srgbClr val="333333"/>
                </a:solidFill>
              </a:rPr>
              <a:t>hogy</a:t>
            </a:r>
            <a:r>
              <a:rPr lang="de-DE" sz="2000" dirty="0">
                <a:solidFill>
                  <a:srgbClr val="333333"/>
                </a:solidFill>
              </a:rPr>
              <a:t> </a:t>
            </a:r>
            <a:r>
              <a:rPr lang="de-DE" sz="2000" dirty="0" err="1">
                <a:solidFill>
                  <a:srgbClr val="333333"/>
                </a:solidFill>
              </a:rPr>
              <a:t>ez</a:t>
            </a:r>
            <a:r>
              <a:rPr lang="de-DE" sz="2000" dirty="0">
                <a:solidFill>
                  <a:srgbClr val="333333"/>
                </a:solidFill>
              </a:rPr>
              <a:t> a </a:t>
            </a:r>
            <a:r>
              <a:rPr lang="de-DE" sz="2000" dirty="0" err="1">
                <a:solidFill>
                  <a:srgbClr val="333333"/>
                </a:solidFill>
              </a:rPr>
              <a:t>vizsga</a:t>
            </a:r>
            <a:r>
              <a:rPr lang="de-DE" sz="2000" dirty="0">
                <a:solidFill>
                  <a:srgbClr val="333333"/>
                </a:solidFill>
              </a:rPr>
              <a:t> </a:t>
            </a:r>
            <a:r>
              <a:rPr lang="de-DE" sz="2000" dirty="0" err="1">
                <a:solidFill>
                  <a:srgbClr val="333333"/>
                </a:solidFill>
              </a:rPr>
              <a:t>őt</a:t>
            </a:r>
            <a:r>
              <a:rPr lang="de-DE" sz="2000" dirty="0">
                <a:solidFill>
                  <a:srgbClr val="333333"/>
                </a:solidFill>
              </a:rPr>
              <a:t> </a:t>
            </a:r>
            <a:r>
              <a:rPr lang="de-DE" sz="2000" dirty="0" err="1">
                <a:solidFill>
                  <a:srgbClr val="333333"/>
                </a:solidFill>
              </a:rPr>
              <a:t>nem</a:t>
            </a:r>
            <a:r>
              <a:rPr lang="de-DE" sz="2000" dirty="0">
                <a:solidFill>
                  <a:srgbClr val="333333"/>
                </a:solidFill>
              </a:rPr>
              <a:t> mint </a:t>
            </a:r>
            <a:r>
              <a:rPr lang="de-DE" sz="2000" dirty="0" err="1">
                <a:solidFill>
                  <a:srgbClr val="333333"/>
                </a:solidFill>
              </a:rPr>
              <a:t>embert</a:t>
            </a:r>
            <a:r>
              <a:rPr lang="de-DE" sz="2000" dirty="0">
                <a:solidFill>
                  <a:srgbClr val="333333"/>
                </a:solidFill>
              </a:rPr>
              <a:t> </a:t>
            </a:r>
            <a:r>
              <a:rPr lang="de-DE" sz="2000" dirty="0" err="1">
                <a:solidFill>
                  <a:srgbClr val="333333"/>
                </a:solidFill>
              </a:rPr>
              <a:t>értékeli</a:t>
            </a:r>
            <a:r>
              <a:rPr lang="de-DE" sz="2000" dirty="0">
                <a:solidFill>
                  <a:srgbClr val="333333"/>
                </a:solidFill>
              </a:rPr>
              <a:t>, </a:t>
            </a:r>
            <a:r>
              <a:rPr lang="de-DE" sz="2000" dirty="0" err="1">
                <a:solidFill>
                  <a:srgbClr val="333333"/>
                </a:solidFill>
              </a:rPr>
              <a:t>hanem</a:t>
            </a:r>
            <a:r>
              <a:rPr lang="de-DE" sz="2000" dirty="0">
                <a:solidFill>
                  <a:srgbClr val="333333"/>
                </a:solidFill>
              </a:rPr>
              <a:t> </a:t>
            </a:r>
            <a:r>
              <a:rPr lang="de-DE" sz="2000" dirty="0" err="1">
                <a:solidFill>
                  <a:srgbClr val="333333"/>
                </a:solidFill>
              </a:rPr>
              <a:t>csupán</a:t>
            </a:r>
            <a:r>
              <a:rPr lang="de-DE" sz="2000" dirty="0">
                <a:solidFill>
                  <a:srgbClr val="333333"/>
                </a:solidFill>
              </a:rPr>
              <a:t> </a:t>
            </a:r>
            <a:r>
              <a:rPr lang="de-DE" sz="2000" dirty="0" err="1">
                <a:solidFill>
                  <a:srgbClr val="333333"/>
                </a:solidFill>
              </a:rPr>
              <a:t>egyetlen</a:t>
            </a:r>
            <a:r>
              <a:rPr lang="de-DE" sz="2000" dirty="0">
                <a:solidFill>
                  <a:srgbClr val="333333"/>
                </a:solidFill>
              </a:rPr>
              <a:t> </a:t>
            </a:r>
            <a:r>
              <a:rPr lang="de-DE" sz="2000" dirty="0" err="1">
                <a:solidFill>
                  <a:srgbClr val="333333"/>
                </a:solidFill>
              </a:rPr>
              <a:t>területen</a:t>
            </a:r>
            <a:r>
              <a:rPr lang="de-DE" sz="2000" dirty="0">
                <a:solidFill>
                  <a:srgbClr val="333333"/>
                </a:solidFill>
              </a:rPr>
              <a:t> </a:t>
            </a:r>
            <a:r>
              <a:rPr lang="de-DE" sz="2000" dirty="0" err="1">
                <a:solidFill>
                  <a:srgbClr val="333333"/>
                </a:solidFill>
              </a:rPr>
              <a:t>tükrözi</a:t>
            </a:r>
            <a:r>
              <a:rPr lang="de-DE" sz="2000" dirty="0">
                <a:solidFill>
                  <a:srgbClr val="333333"/>
                </a:solidFill>
              </a:rPr>
              <a:t> a </a:t>
            </a:r>
            <a:r>
              <a:rPr lang="de-DE" sz="2000" dirty="0" err="1">
                <a:solidFill>
                  <a:srgbClr val="333333"/>
                </a:solidFill>
              </a:rPr>
              <a:t>sok</a:t>
            </a:r>
            <a:r>
              <a:rPr lang="de-DE" sz="2000" dirty="0">
                <a:solidFill>
                  <a:srgbClr val="333333"/>
                </a:solidFill>
              </a:rPr>
              <a:t> </a:t>
            </a:r>
            <a:r>
              <a:rPr lang="de-DE" sz="2000" dirty="0" err="1">
                <a:solidFill>
                  <a:srgbClr val="333333"/>
                </a:solidFill>
              </a:rPr>
              <a:t>közül</a:t>
            </a:r>
            <a:r>
              <a:rPr lang="de-DE" sz="2000" dirty="0">
                <a:solidFill>
                  <a:srgbClr val="333333"/>
                </a:solidFill>
              </a:rPr>
              <a:t> </a:t>
            </a:r>
            <a:r>
              <a:rPr lang="de-DE" sz="2000" dirty="0" err="1">
                <a:solidFill>
                  <a:srgbClr val="333333"/>
                </a:solidFill>
              </a:rPr>
              <a:t>az</a:t>
            </a:r>
            <a:r>
              <a:rPr lang="de-DE" sz="2000" dirty="0">
                <a:solidFill>
                  <a:srgbClr val="333333"/>
                </a:solidFill>
              </a:rPr>
              <a:t> ő </a:t>
            </a:r>
            <a:r>
              <a:rPr lang="de-DE" sz="2000" dirty="0" err="1">
                <a:solidFill>
                  <a:srgbClr val="333333"/>
                </a:solidFill>
              </a:rPr>
              <a:t>pillanatnyi</a:t>
            </a:r>
            <a:r>
              <a:rPr lang="de-DE" sz="2000" dirty="0">
                <a:solidFill>
                  <a:srgbClr val="333333"/>
                </a:solidFill>
              </a:rPr>
              <a:t> </a:t>
            </a:r>
            <a:r>
              <a:rPr lang="de-DE" sz="2000" dirty="0" err="1">
                <a:solidFill>
                  <a:srgbClr val="333333"/>
                </a:solidFill>
              </a:rPr>
              <a:t>teljesítményét</a:t>
            </a:r>
            <a:r>
              <a:rPr lang="de-DE" sz="2000" dirty="0">
                <a:solidFill>
                  <a:srgbClr val="333333"/>
                </a:solidFill>
              </a:rPr>
              <a:t>. Bár az eredményt nem kell félvállról vennie, viszont az is fontos, hogy más erősségeit (szakmailag és más területeken is) szem előtt tartsa és ne ostorozza magát.</a:t>
            </a:r>
          </a:p>
          <a:p>
            <a:pPr>
              <a:lnSpc>
                <a:spcPct val="100000"/>
              </a:lnSpc>
              <a:spcBef>
                <a:spcPts val="1200"/>
              </a:spcBef>
            </a:pPr>
            <a:r>
              <a:rPr lang="de-DE" sz="2000" dirty="0">
                <a:solidFill>
                  <a:srgbClr val="004992"/>
                </a:solidFill>
              </a:rPr>
              <a:t>Fontos: Még ha hibázunk is, nem szabad az életünk jól működő területeit figyelmen kívül hagynunk.</a:t>
            </a: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46</a:t>
            </a:fld>
            <a:endParaRPr lang="de-DE">
              <a:solidFill>
                <a:srgbClr val="000000"/>
              </a:solidFill>
              <a:latin typeface="+mn-lt"/>
            </a:endParaRPr>
          </a:p>
        </p:txBody>
      </p:sp>
    </p:spTree>
    <p:extLst>
      <p:ext uri="{BB962C8B-B14F-4D97-AF65-F5344CB8AC3E}">
        <p14:creationId xmlns:p14="http://schemas.microsoft.com/office/powerpoint/2010/main" val="17144007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E145D7AE-92F4-4245-966E-F23936500660}" type="slidenum">
              <a:rPr lang="de-DE" smtClean="0">
                <a:solidFill>
                  <a:srgbClr val="000000"/>
                </a:solidFill>
                <a:latin typeface="+mn-lt"/>
              </a:rPr>
              <a:pPr/>
              <a:t>47</a:t>
            </a:fld>
            <a:endParaRPr lang="de-DE">
              <a:solidFill>
                <a:srgbClr val="000000"/>
              </a:solidFill>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1989885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solidFill>
                  <a:srgbClr val="000000"/>
                </a:solidFill>
                <a:latin typeface="+mn-lt"/>
              </a:rPr>
              <a:t>Metakognitív Tréning 9 – Önértékelés</a:t>
            </a:r>
          </a:p>
        </p:txBody>
      </p:sp>
      <p:sp>
        <p:nvSpPr>
          <p:cNvPr id="4" name="Slide Number Placeholder 3"/>
          <p:cNvSpPr>
            <a:spLocks noGrp="1"/>
          </p:cNvSpPr>
          <p:nvPr>
            <p:ph type="sldNum" sz="quarter" idx="12"/>
          </p:nvPr>
        </p:nvSpPr>
        <p:spPr/>
        <p:txBody>
          <a:bodyPr/>
          <a:lstStyle/>
          <a:p>
            <a:fld id="{F1453263-BF73-0743-B5B9-B3C64D5B80DB}" type="slidenum">
              <a:rPr lang="de-DE" smtClean="0">
                <a:solidFill>
                  <a:srgbClr val="000000"/>
                </a:solidFill>
                <a:latin typeface="+mn-lt"/>
              </a:rPr>
              <a:pPr/>
              <a:t>48</a:t>
            </a:fld>
            <a:endParaRPr lang="de-DE">
              <a:solidFill>
                <a:srgbClr val="000000"/>
              </a:solidFill>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635622484"/>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Money from around the world </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dirty="0">
                          <a:solidFill>
                            <a:srgbClr val="333333"/>
                          </a:solidFill>
                          <a:effectLst/>
                          <a:latin typeface="Calibri Light"/>
                          <a:ea typeface="Verdana" panose="020B0604030504040204" pitchFamily="34" charset="0"/>
                          <a:cs typeface="Verdana" panose="020B0604030504040204" pitchFamily="34" charset="0"/>
                        </a:rPr>
                        <a:t>Michael </a:t>
                      </a:r>
                      <a:r>
                        <a:rPr lang="en-US" sz="1000" b="0" i="0" u="none"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a:solidFill>
                            <a:srgbClr val="333333"/>
                          </a:solidFill>
                          <a:effectLst/>
                          <a:latin typeface="Calibri Light"/>
                          <a:ea typeface="Verdana" panose="020B0604030504040204" pitchFamily="34" charset="0"/>
                          <a:cs typeface="Verdana" panose="020B0604030504040204" pitchFamily="34" charset="0"/>
                        </a:rPr>
                        <a:t>Neues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bookshelf/Bücherregal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businesswoman/</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Steve Wilson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Smiling businessman </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portrait of a smiling man/Portrait eines lächelnden Mannes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Beatrice Murch</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b="0" i="0" u="none" kern="1200">
                          <a:solidFill>
                            <a:srgbClr val="333333"/>
                          </a:solidFill>
                          <a:effectLst/>
                          <a:latin typeface="Calibri Light"/>
                          <a:ea typeface="Verdana" panose="020B0604030504040204" pitchFamily="34" charset="0"/>
                          <a:cs typeface="Verdana" panose="020B0604030504040204" pitchFamily="34" charset="0"/>
                        </a:rPr>
                        <a:t>El pensador</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b="0" i="0" u="none"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b="0" i="0" u="none"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Ancona, Marche, </a:t>
                      </a:r>
                      <a:r>
                        <a:rPr lang="it-IT" sz="1000" b="0" i="0" u="none" kern="1200" dirty="0" err="1">
                          <a:solidFill>
                            <a:srgbClr val="333333"/>
                          </a:solidFill>
                          <a:effectLst/>
                          <a:latin typeface="Calibri Light"/>
                          <a:ea typeface="Verdana" panose="020B0604030504040204" pitchFamily="34" charset="0"/>
                          <a:cs typeface="Verdana" panose="020B0604030504040204" pitchFamily="34" charset="0"/>
                        </a:rPr>
                        <a:t>Italy</a:t>
                      </a:r>
                      <a:r>
                        <a:rPr lang="it-IT" sz="1000" b="0" i="0" u="none" kern="1200" dirty="0">
                          <a:solidFill>
                            <a:srgbClr val="333333"/>
                          </a:solidFill>
                          <a:effectLst/>
                          <a:latin typeface="Calibri Light"/>
                          <a:ea typeface="Verdana" panose="020B0604030504040204" pitchFamily="34" charset="0"/>
                          <a:cs typeface="Verdana" panose="020B0604030504040204" pitchFamily="34" charset="0"/>
                        </a:rPr>
                        <a:t> - Clouds 4</a:t>
                      </a:r>
                      <a:endParaRPr lang="de-DE" sz="1000" b="0" i="0" u="none"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18585469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3031</Words>
  <Application>Microsoft Office PowerPoint</Application>
  <PresentationFormat>Benutzerdefiniert</PresentationFormat>
  <Paragraphs>428</Paragraphs>
  <Slides>48</Slides>
  <Notes>48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48</vt:i4>
      </vt:variant>
    </vt:vector>
  </HeadingPairs>
  <TitlesOfParts>
    <vt:vector size="55" baseType="lpstr">
      <vt:lpstr>Times New Roman</vt:lpstr>
      <vt:lpstr>Calibri</vt:lpstr>
      <vt:lpstr>Symbol</vt:lpstr>
      <vt:lpstr>Calibri Light</vt:lpstr>
      <vt:lpstr>Arial</vt:lpstr>
      <vt:lpstr>WingDings</vt:lpstr>
      <vt:lpstr>UKE_PPT-Vorlage_16zu9</vt:lpstr>
      <vt:lpstr>MKT 9 I – Önértékelés</vt:lpstr>
      <vt:lpstr>Önérték: mi is az?</vt:lpstr>
      <vt:lpstr>Önérték: mi is az?</vt:lpstr>
      <vt:lpstr>Önérték: mi is az?</vt:lpstr>
      <vt:lpstr>Önérték: mi is az?</vt:lpstr>
      <vt:lpstr>Az alacsony önértékelés kihatással van lelki egészségünkre</vt:lpstr>
      <vt:lpstr>A túlzott és az egészséges önértékelés közötti különbségek</vt:lpstr>
      <vt:lpstr>De…</vt:lpstr>
      <vt:lpstr>Mit is jelent mindez?</vt:lpstr>
      <vt:lpstr>Az önértékelés forrásai</vt:lpstr>
      <vt:lpstr>Az önértékelés forrásai</vt:lpstr>
      <vt:lpstr>Az alacsony önértékelésű személyek…</vt:lpstr>
      <vt:lpstr>Az alacsony önértékelésű személyek…</vt:lpstr>
      <vt:lpstr>Az alacsony önértékelésű személyek…</vt:lpstr>
      <vt:lpstr>Ne feledjünk el semmit…</vt:lpstr>
      <vt:lpstr>Ne feledjünk el semmit…</vt:lpstr>
      <vt:lpstr>Mi jellemzi az egészséges önértékelésű személyeket?</vt:lpstr>
      <vt:lpstr>Mi jellemzi az egészséges önértékelésű személyeket?</vt:lpstr>
      <vt:lpstr>Melyek az egészséges önértékelés belső (közvetlenül nem megfigyelhető) jelei?</vt:lpstr>
      <vt:lpstr>Melyek az egészséges önértékelés belső (közvetlenül nem megfigyelhető) jelei?</vt:lpstr>
      <vt:lpstr>Tudatosítsuk erősségeinket!</vt:lpstr>
      <vt:lpstr>Tudatosítsuk erősségeinket!</vt:lpstr>
      <vt:lpstr>1. gyakorlat</vt:lpstr>
      <vt:lpstr>2. gyakorlat</vt:lpstr>
      <vt:lpstr>2. gyakorlat</vt:lpstr>
      <vt:lpstr>2. gyakorlat</vt:lpstr>
      <vt:lpstr>2. gyakorlat</vt:lpstr>
      <vt:lpstr>2. gyakorlat</vt:lpstr>
      <vt:lpstr>2. gyakorlat</vt:lpstr>
      <vt:lpstr>2. gyakorlat</vt:lpstr>
      <vt:lpstr>Rágódás: körbe-körbe haladni anélkül, hogy előre jutnánk</vt:lpstr>
      <vt:lpstr>Mi ezzel a probléma?</vt:lpstr>
      <vt:lpstr>Mit tehetünk?</vt:lpstr>
      <vt:lpstr>“Rágódás elleni” gyakorlat I.: Távolságot tartani…</vt:lpstr>
      <vt:lpstr>“Rágódás elleni” gyakorlat II.: Figyelemelterelés a testünk segítségével</vt:lpstr>
      <vt:lpstr>“Rágódás elleni” gyakorlat II.: Figyelemelterelés a testünk segítségével</vt:lpstr>
      <vt:lpstr>“Rágódás elleni” gyakorlat II.: Figyelemelterelés a testünk segítségével</vt:lpstr>
      <vt:lpstr>Önértékelést növelő tippek</vt:lpstr>
      <vt:lpstr>Önértékelést növelő tippek</vt:lpstr>
      <vt:lpstr>Önértékelést növelő tippek</vt:lpstr>
      <vt:lpstr>Önértékelést növelő tippek</vt:lpstr>
      <vt:lpstr>Házi feladat</vt:lpstr>
      <vt:lpstr>Házi feladat</vt:lpstr>
      <vt:lpstr>Hogyan alkalmazzuk a mindennapokban?</vt:lpstr>
      <vt:lpstr>Mi köze van ennek a pszichózishoz?</vt:lpstr>
      <vt:lpstr>Mi köze van ennek a pszichózishoz?</vt:lpstr>
      <vt:lpstr>Köszönjük a figyelmet!</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235</cp:revision>
  <dcterms:created xsi:type="dcterms:W3CDTF">2015-06-01T16:15:05Z</dcterms:created>
  <dcterms:modified xsi:type="dcterms:W3CDTF">2022-07-04T11:33:06Z</dcterms:modified>
</cp:coreProperties>
</file>