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5"/>
  </p:notesMasterIdLst>
  <p:handoutMasterIdLst>
    <p:handoutMasterId r:id="rId66"/>
  </p:handoutMasterIdLst>
  <p:sldIdLst>
    <p:sldId id="550" r:id="rId2"/>
    <p:sldId id="399" r:id="rId3"/>
    <p:sldId id="528" r:id="rId4"/>
    <p:sldId id="486" r:id="rId5"/>
    <p:sldId id="532" r:id="rId6"/>
    <p:sldId id="531" r:id="rId7"/>
    <p:sldId id="530" r:id="rId8"/>
    <p:sldId id="529" r:id="rId9"/>
    <p:sldId id="418" r:id="rId10"/>
    <p:sldId id="376" r:id="rId11"/>
    <p:sldId id="374" r:id="rId12"/>
    <p:sldId id="488" r:id="rId13"/>
    <p:sldId id="338" r:id="rId14"/>
    <p:sldId id="357" r:id="rId15"/>
    <p:sldId id="339" r:id="rId16"/>
    <p:sldId id="361" r:id="rId17"/>
    <p:sldId id="358" r:id="rId18"/>
    <p:sldId id="461" r:id="rId19"/>
    <p:sldId id="489" r:id="rId20"/>
    <p:sldId id="533" r:id="rId21"/>
    <p:sldId id="483" r:id="rId22"/>
    <p:sldId id="491" r:id="rId23"/>
    <p:sldId id="309" r:id="rId24"/>
    <p:sldId id="492" r:id="rId25"/>
    <p:sldId id="539" r:id="rId26"/>
    <p:sldId id="538" r:id="rId27"/>
    <p:sldId id="537" r:id="rId28"/>
    <p:sldId id="536" r:id="rId29"/>
    <p:sldId id="535" r:id="rId30"/>
    <p:sldId id="534" r:id="rId31"/>
    <p:sldId id="316" r:id="rId32"/>
    <p:sldId id="471" r:id="rId33"/>
    <p:sldId id="499" r:id="rId34"/>
    <p:sldId id="541" r:id="rId35"/>
    <p:sldId id="540" r:id="rId36"/>
    <p:sldId id="450" r:id="rId37"/>
    <p:sldId id="279" r:id="rId38"/>
    <p:sldId id="473" r:id="rId39"/>
    <p:sldId id="502" r:id="rId40"/>
    <p:sldId id="503" r:id="rId41"/>
    <p:sldId id="543" r:id="rId42"/>
    <p:sldId id="542" r:id="rId43"/>
    <p:sldId id="505" r:id="rId44"/>
    <p:sldId id="544" r:id="rId45"/>
    <p:sldId id="313" r:id="rId46"/>
    <p:sldId id="432" r:id="rId47"/>
    <p:sldId id="506" r:id="rId48"/>
    <p:sldId id="523" r:id="rId49"/>
    <p:sldId id="546" r:id="rId50"/>
    <p:sldId id="545" r:id="rId51"/>
    <p:sldId id="511" r:id="rId52"/>
    <p:sldId id="521" r:id="rId53"/>
    <p:sldId id="514" r:id="rId54"/>
    <p:sldId id="547" r:id="rId55"/>
    <p:sldId id="516" r:id="rId56"/>
    <p:sldId id="548" r:id="rId57"/>
    <p:sldId id="519" r:id="rId58"/>
    <p:sldId id="549" r:id="rId59"/>
    <p:sldId id="317" r:id="rId60"/>
    <p:sldId id="435" r:id="rId61"/>
    <p:sldId id="436" r:id="rId62"/>
    <p:sldId id="526" r:id="rId63"/>
    <p:sldId id="457" r:id="rId64"/>
  </p:sldIdLst>
  <p:sldSz cx="12195175" cy="6858000"/>
  <p:notesSz cx="7099300" cy="10234613"/>
  <p:embeddedFontLst>
    <p:embeddedFont>
      <p:font typeface="Verdana" panose="020B0604030504040204" pitchFamily="34" charset="0"/>
      <p:regular r:id="rId67"/>
      <p:bold r:id="rId68"/>
      <p:italic r:id="rId69"/>
      <p:boldItalic r:id="rId70"/>
    </p:embeddedFont>
    <p:embeddedFont>
      <p:font typeface="Wingdings 2" pitchFamily="2" charset="2"/>
      <p:regular r:id="rId71"/>
    </p:embeddedFont>
  </p:embeddedFontLst>
  <p:defaultTextStyle>
    <a:defPPr>
      <a:defRPr lang="de-DE"/>
    </a:defPPr>
    <a:lvl1pPr algn="l" rtl="0" fontAlgn="base">
      <a:spcBef>
        <a:spcPct val="0"/>
      </a:spcBef>
      <a:spcAft>
        <a:spcPct val="0"/>
      </a:spcAft>
      <a:defRPr lang="en-US" sz="4400" kern="1200">
        <a:solidFill>
          <a:schemeClr val="tx2"/>
        </a:solidFill>
        <a:latin typeface="+mn-lt"/>
        <a:ea typeface="ＭＳ Ｐゴシック" charset="0"/>
        <a:cs typeface="+mn-cs"/>
      </a:defRPr>
    </a:lvl1pPr>
    <a:lvl2pPr marL="457200" algn="l" rtl="0" fontAlgn="base">
      <a:spcBef>
        <a:spcPct val="0"/>
      </a:spcBef>
      <a:spcAft>
        <a:spcPct val="0"/>
      </a:spcAft>
      <a:defRPr lang="en-US" sz="4400" kern="1200">
        <a:solidFill>
          <a:schemeClr val="tx2"/>
        </a:solidFill>
        <a:latin typeface="+mn-lt"/>
        <a:ea typeface="ＭＳ Ｐゴシック" charset="0"/>
        <a:cs typeface="+mn-cs"/>
      </a:defRPr>
    </a:lvl2pPr>
    <a:lvl3pPr marL="914400" algn="l" rtl="0" fontAlgn="base">
      <a:spcBef>
        <a:spcPct val="0"/>
      </a:spcBef>
      <a:spcAft>
        <a:spcPct val="0"/>
      </a:spcAft>
      <a:defRPr lang="en-US" sz="4400" kern="1200">
        <a:solidFill>
          <a:schemeClr val="tx2"/>
        </a:solidFill>
        <a:latin typeface="+mn-lt"/>
        <a:ea typeface="ＭＳ Ｐゴシック" charset="0"/>
        <a:cs typeface="+mn-cs"/>
      </a:defRPr>
    </a:lvl3pPr>
    <a:lvl4pPr marL="1371600" algn="l" rtl="0" fontAlgn="base">
      <a:spcBef>
        <a:spcPct val="0"/>
      </a:spcBef>
      <a:spcAft>
        <a:spcPct val="0"/>
      </a:spcAft>
      <a:defRPr lang="en-US" sz="4400" kern="1200">
        <a:solidFill>
          <a:schemeClr val="tx2"/>
        </a:solidFill>
        <a:latin typeface="+mn-lt"/>
        <a:ea typeface="ＭＳ Ｐゴシック" charset="0"/>
        <a:cs typeface="+mn-cs"/>
      </a:defRPr>
    </a:lvl4pPr>
    <a:lvl5pPr marL="1828800" algn="l" rtl="0" fontAlgn="base">
      <a:spcBef>
        <a:spcPct val="0"/>
      </a:spcBef>
      <a:spcAft>
        <a:spcPct val="0"/>
      </a:spcAft>
      <a:defRPr lang="en-US" sz="4400" kern="1200">
        <a:solidFill>
          <a:schemeClr val="tx2"/>
        </a:solidFill>
        <a:latin typeface="+mn-lt"/>
        <a:ea typeface="ＭＳ Ｐゴシック" charset="0"/>
        <a:cs typeface="+mn-cs"/>
      </a:defRPr>
    </a:lvl5pPr>
    <a:lvl6pPr marL="2286000" algn="l" defTabSz="457200" rtl="0" eaLnBrk="1" latinLnBrk="0" hangingPunct="1">
      <a:defRPr sz="4400" kern="1200">
        <a:solidFill>
          <a:schemeClr val="tx2"/>
        </a:solidFill>
        <a:latin typeface="Verdana" charset="0"/>
        <a:ea typeface="ＭＳ Ｐゴシック" charset="0"/>
        <a:cs typeface="+mn-cs"/>
      </a:defRPr>
    </a:lvl6pPr>
    <a:lvl7pPr marL="2743200" algn="l" defTabSz="457200" rtl="0" eaLnBrk="1" latinLnBrk="0" hangingPunct="1">
      <a:defRPr sz="4400" kern="1200">
        <a:solidFill>
          <a:schemeClr val="tx2"/>
        </a:solidFill>
        <a:latin typeface="Verdana" charset="0"/>
        <a:ea typeface="ＭＳ Ｐゴシック" charset="0"/>
        <a:cs typeface="+mn-cs"/>
      </a:defRPr>
    </a:lvl7pPr>
    <a:lvl8pPr marL="3200400" algn="l" defTabSz="457200" rtl="0" eaLnBrk="1" latinLnBrk="0" hangingPunct="1">
      <a:defRPr sz="4400" kern="1200">
        <a:solidFill>
          <a:schemeClr val="tx2"/>
        </a:solidFill>
        <a:latin typeface="Verdana" charset="0"/>
        <a:ea typeface="ＭＳ Ｐゴシック" charset="0"/>
        <a:cs typeface="+mn-cs"/>
      </a:defRPr>
    </a:lvl8pPr>
    <a:lvl9pPr marL="3657600" algn="l" defTabSz="457200" rtl="0" eaLnBrk="1" latinLnBrk="0" hangingPunct="1">
      <a:defRPr sz="4400" kern="1200">
        <a:solidFill>
          <a:schemeClr val="tx2"/>
        </a:solidFill>
        <a:latin typeface="Verdana" charset="0"/>
        <a:ea typeface="ＭＳ Ｐゴシック" charset="0"/>
        <a:cs typeface="+mn-cs"/>
      </a:defRPr>
    </a:lvl9pPr>
  </p:defaultTextStyle>
  <p:extLst>
    <p:ext uri="{EFAFB233-063F-42B5-8137-9DF3F51BA10A}">
      <p15:sldGuideLst xmlns:p15="http://schemas.microsoft.com/office/powerpoint/2012/main">
        <p15:guide id="1" orient="horz" pos="1026" userDrawn="1">
          <p15:clr>
            <a:srgbClr val="A4A3A4"/>
          </p15:clr>
        </p15:guide>
        <p15:guide id="2" pos="295">
          <p15:clr>
            <a:srgbClr val="A4A3A4"/>
          </p15:clr>
        </p15:guide>
        <p15:guide id="3" orient="horz" pos="2750">
          <p15:clr>
            <a:srgbClr val="A4A3A4"/>
          </p15:clr>
        </p15:guide>
        <p15:guide id="4" pos="22">
          <p15:clr>
            <a:srgbClr val="A4A3A4"/>
          </p15:clr>
        </p15:guide>
        <p15:guide id="5" pos="5602" userDrawn="1">
          <p15:clr>
            <a:srgbClr val="A4A3A4"/>
          </p15:clr>
        </p15:guide>
        <p15:guide id="6" orient="horz" pos="4247" userDrawn="1">
          <p15:clr>
            <a:srgbClr val="A4A3A4"/>
          </p15:clr>
        </p15:guide>
        <p15:guide id="7" pos="393">
          <p15:clr>
            <a:srgbClr val="A4A3A4"/>
          </p15:clr>
        </p15:guide>
        <p15:guide id="8" pos="29">
          <p15:clr>
            <a:srgbClr val="A4A3A4"/>
          </p15:clr>
        </p15:guide>
        <p15:guide id="9" pos="747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initials="S" lastIdx="4" clrIdx="0"/>
  <p:cmAuthor id="1" name="User" initials="us" lastIdx="5" clrIdx="1"/>
  <p:cmAuthor id="2" name="XXX" initials="X"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99FF"/>
    <a:srgbClr val="FFFFFF"/>
    <a:srgbClr val="3333CC"/>
    <a:srgbClr val="0099CC"/>
    <a:srgbClr val="FFCC99"/>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97" autoAdjust="0"/>
    <p:restoredTop sz="91801" autoAdjust="0"/>
  </p:normalViewPr>
  <p:slideViewPr>
    <p:cSldViewPr>
      <p:cViewPr varScale="1">
        <p:scale>
          <a:sx n="128" d="100"/>
          <a:sy n="128" d="100"/>
        </p:scale>
        <p:origin x="896" y="176"/>
      </p:cViewPr>
      <p:guideLst>
        <p:guide orient="horz" pos="1026"/>
        <p:guide pos="295"/>
        <p:guide orient="horz" pos="2750"/>
        <p:guide pos="22"/>
        <p:guide pos="5602"/>
        <p:guide orient="horz" pos="4247"/>
        <p:guide pos="393"/>
        <p:guide pos="29"/>
        <p:guide pos="747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1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5.fntdata"/></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Megbetegedés</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hu-HU" sz="2400" dirty="0">
              <a:latin typeface="+mj-lt"/>
              <a:ea typeface="Verdana" pitchFamily="34" charset="0"/>
            </a:rPr>
            <a:t>Előítéletek</a:t>
          </a:r>
          <a:endParaRPr lang="en-US" sz="2400" dirty="0">
            <a:latin typeface="+mj-lt"/>
            <a:ea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hu-HU" sz="2400" dirty="0">
              <a:latin typeface="+mj-lt"/>
              <a:ea typeface="Verdana" pitchFamily="34" charset="0"/>
            </a:rPr>
            <a:t>Csökkenő önértékelés</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F9FE8627-B9D2-412D-B7FA-70CE2F8EBC91}" type="presOf" srcId="{90182C8E-0A3D-411B-A654-821F546FC078}" destId="{AC268F96-0D5D-4B9A-A307-62DE90494B18}" srcOrd="0" destOrd="0" presId="urn:microsoft.com/office/officeart/2005/8/layout/cycle1"/>
    <dgm:cxn modelId="{FD0D5D52-2C5E-4BDF-BB7B-33929167E951}" type="presOf" srcId="{11E49AD0-DCE6-49A3-A921-184F5EB9A5C6}" destId="{79E1ED89-3D58-4688-A48D-428AB1CD95FE}" srcOrd="0" destOrd="0" presId="urn:microsoft.com/office/officeart/2005/8/layout/cycle1"/>
    <dgm:cxn modelId="{C9691F58-DE93-4DED-9AC2-3C75A9E8E3BB}" type="presOf" srcId="{CB5245DE-ECC5-49E9-94DC-262E3BD83AA5}" destId="{D559A818-7D53-4BBD-8633-917FB032314D}"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C5C79573-C475-436F-ADD1-FCF1593B485A}" type="presOf" srcId="{EFA2980D-718B-4FC8-9FF6-15C1C35CF177}" destId="{8816A1BD-E3E1-4456-9298-4B3407C622F7}" srcOrd="0" destOrd="0" presId="urn:microsoft.com/office/officeart/2005/8/layout/cycle1"/>
    <dgm:cxn modelId="{AC592E84-720D-410A-B938-9A293C12EF69}" type="presOf" srcId="{B390256F-280B-40CB-BD31-09509749AC6C}" destId="{95978D0C-A8C9-4FB8-8DFC-2906FAA59983}" srcOrd="0" destOrd="0" presId="urn:microsoft.com/office/officeart/2005/8/layout/cycle1"/>
    <dgm:cxn modelId="{B1534CB0-DD2C-4599-BE6A-C02CE14CAED4}" type="presOf" srcId="{3F4E915D-4700-4542-A7C1-CEF728AB432D}" destId="{0332A1E0-1C13-4723-960F-9019466D281A}" srcOrd="0" destOrd="0" presId="urn:microsoft.com/office/officeart/2005/8/layout/cycle1"/>
    <dgm:cxn modelId="{FCF534BC-ECBA-47C1-ACE4-E73636AE34A0}" type="presOf" srcId="{6459B721-636D-4D51-9601-6B4E5788A266}" destId="{818239DA-8F7F-4917-8EB0-77B4EE5EAA94}"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D809A9C6-4F62-4061-89DD-F329D4D40BAE}" type="presParOf" srcId="{8816A1BD-E3E1-4456-9298-4B3407C622F7}" destId="{682C883B-3E72-41CB-97EB-93B061717596}" srcOrd="0" destOrd="0" presId="urn:microsoft.com/office/officeart/2005/8/layout/cycle1"/>
    <dgm:cxn modelId="{15245C3D-E245-4878-B20A-FFA2ABCA17FF}" type="presParOf" srcId="{8816A1BD-E3E1-4456-9298-4B3407C622F7}" destId="{79E1ED89-3D58-4688-A48D-428AB1CD95FE}" srcOrd="1" destOrd="0" presId="urn:microsoft.com/office/officeart/2005/8/layout/cycle1"/>
    <dgm:cxn modelId="{CE4FD97B-79A8-4BC5-9975-445863735264}" type="presParOf" srcId="{8816A1BD-E3E1-4456-9298-4B3407C622F7}" destId="{0332A1E0-1C13-4723-960F-9019466D281A}" srcOrd="2" destOrd="0" presId="urn:microsoft.com/office/officeart/2005/8/layout/cycle1"/>
    <dgm:cxn modelId="{C417DF7B-F1F8-4B10-9FB8-3019AA06C323}" type="presParOf" srcId="{8816A1BD-E3E1-4456-9298-4B3407C622F7}" destId="{788C7A12-E6C7-4DB4-9A7F-209CA41AE316}" srcOrd="3" destOrd="0" presId="urn:microsoft.com/office/officeart/2005/8/layout/cycle1"/>
    <dgm:cxn modelId="{E7239A3A-19C7-4EB9-95E0-C98E123A856B}" type="presParOf" srcId="{8816A1BD-E3E1-4456-9298-4B3407C622F7}" destId="{95978D0C-A8C9-4FB8-8DFC-2906FAA59983}" srcOrd="4" destOrd="0" presId="urn:microsoft.com/office/officeart/2005/8/layout/cycle1"/>
    <dgm:cxn modelId="{F4DE5382-0C0A-4851-8FBE-D4F263DAA877}" type="presParOf" srcId="{8816A1BD-E3E1-4456-9298-4B3407C622F7}" destId="{818239DA-8F7F-4917-8EB0-77B4EE5EAA94}" srcOrd="5" destOrd="0" presId="urn:microsoft.com/office/officeart/2005/8/layout/cycle1"/>
    <dgm:cxn modelId="{A12091D1-863A-45A5-910F-FD01D65A1580}" type="presParOf" srcId="{8816A1BD-E3E1-4456-9298-4B3407C622F7}" destId="{F48D0065-C1C5-41DE-80DC-9649E256CF0F}" srcOrd="6" destOrd="0" presId="urn:microsoft.com/office/officeart/2005/8/layout/cycle1"/>
    <dgm:cxn modelId="{1FD113DA-0270-4A74-AF69-B1996EF22588}" type="presParOf" srcId="{8816A1BD-E3E1-4456-9298-4B3407C622F7}" destId="{D559A818-7D53-4BBD-8633-917FB032314D}" srcOrd="7" destOrd="0" presId="urn:microsoft.com/office/officeart/2005/8/layout/cycle1"/>
    <dgm:cxn modelId="{71CD23DE-4A67-49DD-AC61-ADD23C7C3ACA}"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Megbetegedés</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hu-HU" sz="2400" kern="1200" dirty="0">
              <a:latin typeface="+mj-lt"/>
              <a:ea typeface="Verdana" pitchFamily="34" charset="0"/>
            </a:rPr>
            <a:t>Előítéletek</a:t>
          </a:r>
          <a:endParaRPr lang="en-US" sz="2400" kern="1200" dirty="0">
            <a:latin typeface="+mj-lt"/>
            <a:ea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hu-HU" sz="2400" kern="1200" dirty="0">
              <a:latin typeface="+mj-lt"/>
              <a:ea typeface="Verdana" pitchFamily="34" charset="0"/>
            </a:rPr>
            <a:t>Csökkenő önértékelés</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A1259928-C4F6-A94E-9F12-081BE782EB71}" type="slidenum">
              <a:rPr lang="en-GB"/>
              <a:pPr/>
              <a:t>‹Nr.›</a:t>
            </a:fld>
            <a:endParaRPr lang="en-GB"/>
          </a:p>
        </p:txBody>
      </p:sp>
    </p:spTree>
    <p:extLst>
      <p:ext uri="{BB962C8B-B14F-4D97-AF65-F5344CB8AC3E}">
        <p14:creationId xmlns:p14="http://schemas.microsoft.com/office/powerpoint/2010/main" val="2647796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solidFill>
                  <a:schemeClr val="tx1"/>
                </a:solidFill>
                <a:latin typeface="Arial" pitchFamily="34" charset="0"/>
                <a:ea typeface="+mn-ea"/>
              </a:defRPr>
            </a:lvl1pPr>
          </a:lstStyle>
          <a:p>
            <a:pPr>
              <a:defRPr/>
            </a:pPr>
            <a:endParaRPr lang="de-DE"/>
          </a:p>
        </p:txBody>
      </p:sp>
      <p:sp>
        <p:nvSpPr>
          <p:cNvPr id="378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 xmlns:ma14="http://schemas.microsoft.com/office/mac/drawingml/2011/main" val="1"/>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b="1">
                <a:solidFill>
                  <a:schemeClr val="tx1"/>
                </a:solidFill>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solidFill>
                  <a:schemeClr val="tx1"/>
                </a:solidFill>
                <a:latin typeface="Arial" charset="0"/>
              </a:defRPr>
            </a:lvl1pPr>
          </a:lstStyle>
          <a:p>
            <a:fld id="{18AB4C74-C555-7541-A299-0C6D135C13F7}" type="slidenum">
              <a:rPr lang="de-DE"/>
              <a:pPr/>
              <a:t>‹Nr.›</a:t>
            </a:fld>
            <a:endParaRPr lang="de-DE"/>
          </a:p>
        </p:txBody>
      </p:sp>
    </p:spTree>
    <p:extLst>
      <p:ext uri="{BB962C8B-B14F-4D97-AF65-F5344CB8AC3E}">
        <p14:creationId xmlns:p14="http://schemas.microsoft.com/office/powerpoint/2010/main" val="439280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2</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3</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272588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4</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89070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5</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890706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6</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890706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7</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890706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4400">
                <a:solidFill>
                  <a:schemeClr val="tx2"/>
                </a:solidFill>
                <a:latin typeface="Verdana" charset="0"/>
                <a:ea typeface="ＭＳ Ｐゴシック" charset="0"/>
              </a:defRPr>
            </a:lvl1pPr>
            <a:lvl2pPr marL="742950" indent="-285750" defTabSz="990600" eaLnBrk="0" hangingPunct="0">
              <a:defRPr sz="4400">
                <a:solidFill>
                  <a:schemeClr val="tx2"/>
                </a:solidFill>
                <a:latin typeface="Verdana" charset="0"/>
                <a:ea typeface="ＭＳ Ｐゴシック" charset="0"/>
              </a:defRPr>
            </a:lvl2pPr>
            <a:lvl3pPr marL="1143000" indent="-228600" defTabSz="990600" eaLnBrk="0" hangingPunct="0">
              <a:defRPr sz="4400">
                <a:solidFill>
                  <a:schemeClr val="tx2"/>
                </a:solidFill>
                <a:latin typeface="Verdana" charset="0"/>
                <a:ea typeface="ＭＳ Ｐゴシック" charset="0"/>
              </a:defRPr>
            </a:lvl3pPr>
            <a:lvl4pPr marL="1600200" indent="-228600" defTabSz="990600" eaLnBrk="0" hangingPunct="0">
              <a:defRPr sz="4400">
                <a:solidFill>
                  <a:schemeClr val="tx2"/>
                </a:solidFill>
                <a:latin typeface="Verdana" charset="0"/>
                <a:ea typeface="ＭＳ Ｐゴシック" charset="0"/>
              </a:defRPr>
            </a:lvl4pPr>
            <a:lvl5pPr marL="2057400" indent="-228600" defTabSz="990600" eaLnBrk="0" hangingPunct="0">
              <a:defRPr sz="4400">
                <a:solidFill>
                  <a:schemeClr val="tx2"/>
                </a:solidFill>
                <a:latin typeface="Verdana" charset="0"/>
                <a:ea typeface="ＭＳ Ｐゴシック" charset="0"/>
              </a:defRPr>
            </a:lvl5pPr>
            <a:lvl6pPr marL="2514600" indent="-228600" defTabSz="990600" eaLnBrk="0" fontAlgn="base" hangingPunct="0">
              <a:spcBef>
                <a:spcPct val="0"/>
              </a:spcBef>
              <a:spcAft>
                <a:spcPct val="0"/>
              </a:spcAft>
              <a:defRPr sz="4400">
                <a:solidFill>
                  <a:schemeClr val="tx2"/>
                </a:solidFill>
                <a:latin typeface="Verdana" charset="0"/>
                <a:ea typeface="ＭＳ Ｐゴシック" charset="0"/>
              </a:defRPr>
            </a:lvl6pPr>
            <a:lvl7pPr marL="2971800" indent="-228600" defTabSz="990600" eaLnBrk="0" fontAlgn="base" hangingPunct="0">
              <a:spcBef>
                <a:spcPct val="0"/>
              </a:spcBef>
              <a:spcAft>
                <a:spcPct val="0"/>
              </a:spcAft>
              <a:defRPr sz="4400">
                <a:solidFill>
                  <a:schemeClr val="tx2"/>
                </a:solidFill>
                <a:latin typeface="Verdana" charset="0"/>
                <a:ea typeface="ＭＳ Ｐゴシック" charset="0"/>
              </a:defRPr>
            </a:lvl7pPr>
            <a:lvl8pPr marL="3429000" indent="-228600" defTabSz="990600" eaLnBrk="0" fontAlgn="base" hangingPunct="0">
              <a:spcBef>
                <a:spcPct val="0"/>
              </a:spcBef>
              <a:spcAft>
                <a:spcPct val="0"/>
              </a:spcAft>
              <a:defRPr sz="4400">
                <a:solidFill>
                  <a:schemeClr val="tx2"/>
                </a:solidFill>
                <a:latin typeface="Verdana" charset="0"/>
                <a:ea typeface="ＭＳ Ｐゴシック" charset="0"/>
              </a:defRPr>
            </a:lvl8pPr>
            <a:lvl9pPr marL="3886200" indent="-228600" defTabSz="990600" eaLnBrk="0" fontAlgn="base" hangingPunct="0">
              <a:spcBef>
                <a:spcPct val="0"/>
              </a:spcBef>
              <a:spcAft>
                <a:spcPct val="0"/>
              </a:spcAft>
              <a:defRPr sz="4400">
                <a:solidFill>
                  <a:schemeClr val="tx2"/>
                </a:solidFill>
                <a:latin typeface="Verdana" charset="0"/>
                <a:ea typeface="ＭＳ Ｐゴシック" charset="0"/>
              </a:defRPr>
            </a:lvl9pPr>
          </a:lstStyle>
          <a:p>
            <a:pPr eaLnBrk="1" hangingPunct="1"/>
            <a:fld id="{0A0E9833-71A9-0245-A86E-C7AC9CD46433}" type="slidenum">
              <a:rPr lang="de-DE" sz="1300">
                <a:solidFill>
                  <a:schemeClr val="tx1"/>
                </a:solidFill>
                <a:latin typeface="Arial" charset="0"/>
              </a:rPr>
              <a:pPr eaLnBrk="1" hangingPunct="1"/>
              <a:t>8</a:t>
            </a:fld>
            <a:endParaRPr lang="de-DE" sz="1300">
              <a:solidFill>
                <a:schemeClr val="tx1"/>
              </a:solidFill>
              <a:latin typeface="Arial" charset="0"/>
            </a:endParaRPr>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890706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9</a:t>
            </a:fld>
            <a:endParaRPr lang="de-DE"/>
          </a:p>
        </p:txBody>
      </p:sp>
    </p:spTree>
    <p:extLst>
      <p:ext uri="{BB962C8B-B14F-4D97-AF65-F5344CB8AC3E}">
        <p14:creationId xmlns:p14="http://schemas.microsoft.com/office/powerpoint/2010/main" val="73489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10</a:t>
            </a:fld>
            <a:endParaRPr lang="de-DE"/>
          </a:p>
        </p:txBody>
      </p:sp>
    </p:spTree>
    <p:extLst>
      <p:ext uri="{BB962C8B-B14F-4D97-AF65-F5344CB8AC3E}">
        <p14:creationId xmlns:p14="http://schemas.microsoft.com/office/powerpoint/2010/main" val="230872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11</a:t>
            </a:fld>
            <a:endParaRPr lang="de-DE"/>
          </a:p>
        </p:txBody>
      </p:sp>
    </p:spTree>
    <p:extLst>
      <p:ext uri="{BB962C8B-B14F-4D97-AF65-F5344CB8AC3E}">
        <p14:creationId xmlns:p14="http://schemas.microsoft.com/office/powerpoint/2010/main" val="3282079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12</a:t>
            </a:fld>
            <a:endParaRPr lang="de-DE"/>
          </a:p>
        </p:txBody>
      </p:sp>
    </p:spTree>
    <p:extLst>
      <p:ext uri="{BB962C8B-B14F-4D97-AF65-F5344CB8AC3E}">
        <p14:creationId xmlns:p14="http://schemas.microsoft.com/office/powerpoint/2010/main" val="2656043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13</a:t>
            </a:fld>
            <a:endParaRPr lang="de-DE"/>
          </a:p>
        </p:txBody>
      </p:sp>
    </p:spTree>
    <p:extLst>
      <p:ext uri="{BB962C8B-B14F-4D97-AF65-F5344CB8AC3E}">
        <p14:creationId xmlns:p14="http://schemas.microsoft.com/office/powerpoint/2010/main" val="1122984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14</a:t>
            </a:fld>
            <a:endParaRPr lang="de-DE"/>
          </a:p>
        </p:txBody>
      </p:sp>
    </p:spTree>
    <p:extLst>
      <p:ext uri="{BB962C8B-B14F-4D97-AF65-F5344CB8AC3E}">
        <p14:creationId xmlns:p14="http://schemas.microsoft.com/office/powerpoint/2010/main" val="98868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15</a:t>
            </a:fld>
            <a:endParaRPr lang="de-DE"/>
          </a:p>
        </p:txBody>
      </p:sp>
    </p:spTree>
    <p:extLst>
      <p:ext uri="{BB962C8B-B14F-4D97-AF65-F5344CB8AC3E}">
        <p14:creationId xmlns:p14="http://schemas.microsoft.com/office/powerpoint/2010/main" val="1570636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16</a:t>
            </a:fld>
            <a:endParaRPr lang="de-DE"/>
          </a:p>
        </p:txBody>
      </p:sp>
    </p:spTree>
    <p:extLst>
      <p:ext uri="{BB962C8B-B14F-4D97-AF65-F5344CB8AC3E}">
        <p14:creationId xmlns:p14="http://schemas.microsoft.com/office/powerpoint/2010/main" val="1991539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17</a:t>
            </a:fld>
            <a:endParaRPr lang="de-DE"/>
          </a:p>
        </p:txBody>
      </p:sp>
    </p:spTree>
    <p:extLst>
      <p:ext uri="{BB962C8B-B14F-4D97-AF65-F5344CB8AC3E}">
        <p14:creationId xmlns:p14="http://schemas.microsoft.com/office/powerpoint/2010/main" val="2597278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18</a:t>
            </a:fld>
            <a:endParaRPr lang="de-DE"/>
          </a:p>
        </p:txBody>
      </p:sp>
    </p:spTree>
    <p:extLst>
      <p:ext uri="{BB962C8B-B14F-4D97-AF65-F5344CB8AC3E}">
        <p14:creationId xmlns:p14="http://schemas.microsoft.com/office/powerpoint/2010/main" val="2792576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19</a:t>
            </a:fld>
            <a:endParaRPr lang="de-DE"/>
          </a:p>
        </p:txBody>
      </p:sp>
    </p:spTree>
    <p:extLst>
      <p:ext uri="{BB962C8B-B14F-4D97-AF65-F5344CB8AC3E}">
        <p14:creationId xmlns:p14="http://schemas.microsoft.com/office/powerpoint/2010/main" val="789818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20</a:t>
            </a:fld>
            <a:endParaRPr lang="de-DE"/>
          </a:p>
        </p:txBody>
      </p:sp>
    </p:spTree>
    <p:extLst>
      <p:ext uri="{BB962C8B-B14F-4D97-AF65-F5344CB8AC3E}">
        <p14:creationId xmlns:p14="http://schemas.microsoft.com/office/powerpoint/2010/main" val="4216683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21</a:t>
            </a:fld>
            <a:endParaRPr lang="de-DE"/>
          </a:p>
        </p:txBody>
      </p:sp>
    </p:spTree>
    <p:extLst>
      <p:ext uri="{BB962C8B-B14F-4D97-AF65-F5344CB8AC3E}">
        <p14:creationId xmlns:p14="http://schemas.microsoft.com/office/powerpoint/2010/main" val="1950031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22</a:t>
            </a:fld>
            <a:endParaRPr lang="de-DE"/>
          </a:p>
        </p:txBody>
      </p:sp>
    </p:spTree>
    <p:extLst>
      <p:ext uri="{BB962C8B-B14F-4D97-AF65-F5344CB8AC3E}">
        <p14:creationId xmlns:p14="http://schemas.microsoft.com/office/powerpoint/2010/main" val="2644765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23</a:t>
            </a:fld>
            <a:endParaRPr lang="de-DE"/>
          </a:p>
        </p:txBody>
      </p:sp>
    </p:spTree>
    <p:extLst>
      <p:ext uri="{BB962C8B-B14F-4D97-AF65-F5344CB8AC3E}">
        <p14:creationId xmlns:p14="http://schemas.microsoft.com/office/powerpoint/2010/main" val="1709911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24</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25</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26</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27</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28</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29</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30</a:t>
            </a:fld>
            <a:endParaRPr lang="de-DE"/>
          </a:p>
        </p:txBody>
      </p:sp>
    </p:spTree>
    <p:extLst>
      <p:ext uri="{BB962C8B-B14F-4D97-AF65-F5344CB8AC3E}">
        <p14:creationId xmlns:p14="http://schemas.microsoft.com/office/powerpoint/2010/main" val="1854894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a:solidFill>
                <a:srgbClr val="FF0000"/>
              </a:solidFill>
            </a:endParaRPr>
          </a:p>
        </p:txBody>
      </p:sp>
      <p:sp>
        <p:nvSpPr>
          <p:cNvPr id="4" name="Foliennummernplatzhalter 3"/>
          <p:cNvSpPr>
            <a:spLocks noGrp="1"/>
          </p:cNvSpPr>
          <p:nvPr>
            <p:ph type="sldNum" sz="quarter" idx="10"/>
          </p:nvPr>
        </p:nvSpPr>
        <p:spPr/>
        <p:txBody>
          <a:bodyPr/>
          <a:lstStyle/>
          <a:p>
            <a:fld id="{18AB4C74-C555-7541-A299-0C6D135C13F7}" type="slidenum">
              <a:rPr lang="de-DE" smtClean="0"/>
              <a:pPr/>
              <a:t>31</a:t>
            </a:fld>
            <a:endParaRPr lang="de-DE"/>
          </a:p>
        </p:txBody>
      </p:sp>
    </p:spTree>
    <p:extLst>
      <p:ext uri="{BB962C8B-B14F-4D97-AF65-F5344CB8AC3E}">
        <p14:creationId xmlns:p14="http://schemas.microsoft.com/office/powerpoint/2010/main" val="1374820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32</a:t>
            </a:fld>
            <a:endParaRPr lang="de-DE"/>
          </a:p>
        </p:txBody>
      </p:sp>
    </p:spTree>
    <p:extLst>
      <p:ext uri="{BB962C8B-B14F-4D97-AF65-F5344CB8AC3E}">
        <p14:creationId xmlns:p14="http://schemas.microsoft.com/office/powerpoint/2010/main" val="1670904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33</a:t>
            </a:fld>
            <a:endParaRPr lang="de-DE"/>
          </a:p>
        </p:txBody>
      </p:sp>
    </p:spTree>
    <p:extLst>
      <p:ext uri="{BB962C8B-B14F-4D97-AF65-F5344CB8AC3E}">
        <p14:creationId xmlns:p14="http://schemas.microsoft.com/office/powerpoint/2010/main" val="3750018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34</a:t>
            </a:fld>
            <a:endParaRPr lang="de-DE"/>
          </a:p>
        </p:txBody>
      </p:sp>
    </p:spTree>
    <p:extLst>
      <p:ext uri="{BB962C8B-B14F-4D97-AF65-F5344CB8AC3E}">
        <p14:creationId xmlns:p14="http://schemas.microsoft.com/office/powerpoint/2010/main" val="3750018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35</a:t>
            </a:fld>
            <a:endParaRPr lang="de-DE"/>
          </a:p>
        </p:txBody>
      </p:sp>
    </p:spTree>
    <p:extLst>
      <p:ext uri="{BB962C8B-B14F-4D97-AF65-F5344CB8AC3E}">
        <p14:creationId xmlns:p14="http://schemas.microsoft.com/office/powerpoint/2010/main" val="3750018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36</a:t>
            </a:fld>
            <a:endParaRPr lang="de-DE"/>
          </a:p>
        </p:txBody>
      </p:sp>
    </p:spTree>
    <p:extLst>
      <p:ext uri="{BB962C8B-B14F-4D97-AF65-F5344CB8AC3E}">
        <p14:creationId xmlns:p14="http://schemas.microsoft.com/office/powerpoint/2010/main" val="23209578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37</a:t>
            </a:fld>
            <a:endParaRPr lang="de-DE"/>
          </a:p>
        </p:txBody>
      </p:sp>
    </p:spTree>
    <p:extLst>
      <p:ext uri="{BB962C8B-B14F-4D97-AF65-F5344CB8AC3E}">
        <p14:creationId xmlns:p14="http://schemas.microsoft.com/office/powerpoint/2010/main" val="238463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38</a:t>
            </a:fld>
            <a:endParaRPr lang="de-DE"/>
          </a:p>
        </p:txBody>
      </p:sp>
    </p:spTree>
    <p:extLst>
      <p:ext uri="{BB962C8B-B14F-4D97-AF65-F5344CB8AC3E}">
        <p14:creationId xmlns:p14="http://schemas.microsoft.com/office/powerpoint/2010/main" val="36115445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39</a:t>
            </a:fld>
            <a:endParaRPr lang="de-DE"/>
          </a:p>
        </p:txBody>
      </p:sp>
    </p:spTree>
    <p:extLst>
      <p:ext uri="{BB962C8B-B14F-4D97-AF65-F5344CB8AC3E}">
        <p14:creationId xmlns:p14="http://schemas.microsoft.com/office/powerpoint/2010/main" val="1695665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40</a:t>
            </a:fld>
            <a:endParaRPr lang="de-DE"/>
          </a:p>
        </p:txBody>
      </p:sp>
    </p:spTree>
    <p:extLst>
      <p:ext uri="{BB962C8B-B14F-4D97-AF65-F5344CB8AC3E}">
        <p14:creationId xmlns:p14="http://schemas.microsoft.com/office/powerpoint/2010/main" val="40296758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41</a:t>
            </a:fld>
            <a:endParaRPr lang="de-DE"/>
          </a:p>
        </p:txBody>
      </p:sp>
    </p:spTree>
    <p:extLst>
      <p:ext uri="{BB962C8B-B14F-4D97-AF65-F5344CB8AC3E}">
        <p14:creationId xmlns:p14="http://schemas.microsoft.com/office/powerpoint/2010/main" val="42351108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42</a:t>
            </a:fld>
            <a:endParaRPr lang="de-DE"/>
          </a:p>
        </p:txBody>
      </p:sp>
    </p:spTree>
    <p:extLst>
      <p:ext uri="{BB962C8B-B14F-4D97-AF65-F5344CB8AC3E}">
        <p14:creationId xmlns:p14="http://schemas.microsoft.com/office/powerpoint/2010/main" val="3559430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43</a:t>
            </a:fld>
            <a:endParaRPr lang="de-DE"/>
          </a:p>
        </p:txBody>
      </p:sp>
    </p:spTree>
    <p:extLst>
      <p:ext uri="{BB962C8B-B14F-4D97-AF65-F5344CB8AC3E}">
        <p14:creationId xmlns:p14="http://schemas.microsoft.com/office/powerpoint/2010/main" val="16340959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44</a:t>
            </a:fld>
            <a:endParaRPr lang="de-DE"/>
          </a:p>
        </p:txBody>
      </p:sp>
    </p:spTree>
    <p:extLst>
      <p:ext uri="{BB962C8B-B14F-4D97-AF65-F5344CB8AC3E}">
        <p14:creationId xmlns:p14="http://schemas.microsoft.com/office/powerpoint/2010/main" val="1634095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45</a:t>
            </a:fld>
            <a:endParaRPr lang="de-DE"/>
          </a:p>
        </p:txBody>
      </p:sp>
    </p:spTree>
    <p:extLst>
      <p:ext uri="{BB962C8B-B14F-4D97-AF65-F5344CB8AC3E}">
        <p14:creationId xmlns:p14="http://schemas.microsoft.com/office/powerpoint/2010/main" val="33658487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46</a:t>
            </a:fld>
            <a:endParaRPr lang="de-DE"/>
          </a:p>
        </p:txBody>
      </p:sp>
    </p:spTree>
    <p:extLst>
      <p:ext uri="{BB962C8B-B14F-4D97-AF65-F5344CB8AC3E}">
        <p14:creationId xmlns:p14="http://schemas.microsoft.com/office/powerpoint/2010/main" val="23952855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47</a:t>
            </a:fld>
            <a:endParaRPr lang="de-DE"/>
          </a:p>
        </p:txBody>
      </p:sp>
    </p:spTree>
    <p:extLst>
      <p:ext uri="{BB962C8B-B14F-4D97-AF65-F5344CB8AC3E}">
        <p14:creationId xmlns:p14="http://schemas.microsoft.com/office/powerpoint/2010/main" val="18616854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48</a:t>
            </a:fld>
            <a:endParaRPr lang="de-DE"/>
          </a:p>
        </p:txBody>
      </p:sp>
    </p:spTree>
    <p:extLst>
      <p:ext uri="{BB962C8B-B14F-4D97-AF65-F5344CB8AC3E}">
        <p14:creationId xmlns:p14="http://schemas.microsoft.com/office/powerpoint/2010/main" val="5641245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49</a:t>
            </a:fld>
            <a:endParaRPr lang="de-DE"/>
          </a:p>
        </p:txBody>
      </p:sp>
    </p:spTree>
    <p:extLst>
      <p:ext uri="{BB962C8B-B14F-4D97-AF65-F5344CB8AC3E}">
        <p14:creationId xmlns:p14="http://schemas.microsoft.com/office/powerpoint/2010/main" val="3230215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50</a:t>
            </a:fld>
            <a:endParaRPr lang="de-DE"/>
          </a:p>
        </p:txBody>
      </p:sp>
    </p:spTree>
    <p:extLst>
      <p:ext uri="{BB962C8B-B14F-4D97-AF65-F5344CB8AC3E}">
        <p14:creationId xmlns:p14="http://schemas.microsoft.com/office/powerpoint/2010/main" val="14782123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51</a:t>
            </a:fld>
            <a:endParaRPr lang="de-DE"/>
          </a:p>
        </p:txBody>
      </p:sp>
    </p:spTree>
    <p:extLst>
      <p:ext uri="{BB962C8B-B14F-4D97-AF65-F5344CB8AC3E}">
        <p14:creationId xmlns:p14="http://schemas.microsoft.com/office/powerpoint/2010/main" val="1571469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52</a:t>
            </a:fld>
            <a:endParaRPr lang="de-DE"/>
          </a:p>
        </p:txBody>
      </p:sp>
    </p:spTree>
    <p:extLst>
      <p:ext uri="{BB962C8B-B14F-4D97-AF65-F5344CB8AC3E}">
        <p14:creationId xmlns:p14="http://schemas.microsoft.com/office/powerpoint/2010/main" val="649080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53</a:t>
            </a:fld>
            <a:endParaRPr lang="de-DE"/>
          </a:p>
        </p:txBody>
      </p:sp>
    </p:spTree>
    <p:extLst>
      <p:ext uri="{BB962C8B-B14F-4D97-AF65-F5344CB8AC3E}">
        <p14:creationId xmlns:p14="http://schemas.microsoft.com/office/powerpoint/2010/main" val="34853894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54</a:t>
            </a:fld>
            <a:endParaRPr lang="de-DE"/>
          </a:p>
        </p:txBody>
      </p:sp>
    </p:spTree>
    <p:extLst>
      <p:ext uri="{BB962C8B-B14F-4D97-AF65-F5344CB8AC3E}">
        <p14:creationId xmlns:p14="http://schemas.microsoft.com/office/powerpoint/2010/main" val="34853894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55</a:t>
            </a:fld>
            <a:endParaRPr lang="de-DE"/>
          </a:p>
        </p:txBody>
      </p:sp>
    </p:spTree>
    <p:extLst>
      <p:ext uri="{BB962C8B-B14F-4D97-AF65-F5344CB8AC3E}">
        <p14:creationId xmlns:p14="http://schemas.microsoft.com/office/powerpoint/2010/main" val="33351778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56</a:t>
            </a:fld>
            <a:endParaRPr lang="de-DE"/>
          </a:p>
        </p:txBody>
      </p:sp>
    </p:spTree>
    <p:extLst>
      <p:ext uri="{BB962C8B-B14F-4D97-AF65-F5344CB8AC3E}">
        <p14:creationId xmlns:p14="http://schemas.microsoft.com/office/powerpoint/2010/main" val="3335177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57</a:t>
            </a:fld>
            <a:endParaRPr lang="de-DE"/>
          </a:p>
        </p:txBody>
      </p:sp>
    </p:spTree>
    <p:extLst>
      <p:ext uri="{BB962C8B-B14F-4D97-AF65-F5344CB8AC3E}">
        <p14:creationId xmlns:p14="http://schemas.microsoft.com/office/powerpoint/2010/main" val="2233293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lstStyle/>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58</a:t>
            </a:fld>
            <a:endParaRPr lang="de-DE"/>
          </a:p>
        </p:txBody>
      </p:sp>
    </p:spTree>
    <p:extLst>
      <p:ext uri="{BB962C8B-B14F-4D97-AF65-F5344CB8AC3E}">
        <p14:creationId xmlns:p14="http://schemas.microsoft.com/office/powerpoint/2010/main" val="22332934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59</a:t>
            </a:fld>
            <a:endParaRPr lang="de-DE"/>
          </a:p>
        </p:txBody>
      </p:sp>
    </p:spTree>
    <p:extLst>
      <p:ext uri="{BB962C8B-B14F-4D97-AF65-F5344CB8AC3E}">
        <p14:creationId xmlns:p14="http://schemas.microsoft.com/office/powerpoint/2010/main" val="33999934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AB4C74-C555-7541-A299-0C6D135C13F7}" type="slidenum">
              <a:rPr lang="de-DE" smtClean="0"/>
              <a:pPr/>
              <a:t>60</a:t>
            </a:fld>
            <a:endParaRPr lang="de-DE"/>
          </a:p>
        </p:txBody>
      </p:sp>
    </p:spTree>
    <p:extLst>
      <p:ext uri="{BB962C8B-B14F-4D97-AF65-F5344CB8AC3E}">
        <p14:creationId xmlns:p14="http://schemas.microsoft.com/office/powerpoint/2010/main" val="13234435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8113" y="768350"/>
            <a:ext cx="6823075" cy="3836988"/>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18AB4C74-C555-7541-A299-0C6D135C13F7}" type="slidenum">
              <a:rPr lang="de-DE" smtClean="0"/>
              <a:pPr/>
              <a:t>61</a:t>
            </a:fld>
            <a:endParaRPr lang="de-DE"/>
          </a:p>
        </p:txBody>
      </p:sp>
    </p:spTree>
    <p:extLst>
      <p:ext uri="{BB962C8B-B14F-4D97-AF65-F5344CB8AC3E}">
        <p14:creationId xmlns:p14="http://schemas.microsoft.com/office/powerpoint/2010/main" val="23947273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63</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66029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email">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email">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Metakognitív</a:t>
            </a:r>
            <a:r>
              <a:rPr lang="en-US" altLang="ko-KR" dirty="0">
                <a:solidFill>
                  <a:srgbClr val="004992"/>
                </a:solidFill>
              </a:rPr>
              <a:t> </a:t>
            </a:r>
            <a:r>
              <a:rPr lang="en-US" altLang="ko-KR" dirty="0" err="1">
                <a:solidFill>
                  <a:srgbClr val="004992"/>
                </a:solidFill>
              </a:rPr>
              <a:t>Tréning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u-HU" altLang="ko-KR" sz="1000" dirty="0">
                <a:latin typeface="+mj-lt"/>
              </a:rPr>
              <a:t>Az alkalmazott képek használatára a művészek illetve a jogok tulajdonosainak szíves hozzájárulásával volt módunk- a részletekért (cím, művész) lásd a perezentáció végét.</a:t>
            </a:r>
            <a:endParaRPr lang="es-ES" altLang="de-DE" sz="1000" dirty="0">
              <a:latin typeface="+mj-lt"/>
            </a:endParaRPr>
          </a:p>
        </p:txBody>
      </p:sp>
      <p:pic>
        <p:nvPicPr>
          <p:cNvPr id="14" name="Grafik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4" name="Slide Number Placeholder 3"/>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hu-HU"/>
              <a:t>Metakognitív Tréning 10 – Hogyan kezeljük az előítéleteket? (Stigma)</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E145D7AE-92F4-4245-966E-F23936500660}" type="slidenum">
              <a:rPr lang="de-DE" smtClean="0"/>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4C50EA92-F41B-5541-853C-AF233470334E}" type="slidenum">
              <a:rPr lang="de-DE" smtClean="0"/>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7" name="Slide Number Placeholder 6"/>
          <p:cNvSpPr>
            <a:spLocks noGrp="1"/>
          </p:cNvSpPr>
          <p:nvPr>
            <p:ph type="sldNum" sz="quarter" idx="12"/>
          </p:nvPr>
        </p:nvSpPr>
        <p:spPr bwMode="gray"/>
        <p:txBody>
          <a:bodyPr/>
          <a:lstStyle>
            <a:lvl1pPr>
              <a:defRPr b="0"/>
            </a:lvl1pPr>
          </a:lstStyle>
          <a:p>
            <a:fld id="{54F5DE16-5F41-0F46-AF59-1046535EA871}" type="slidenum">
              <a:rPr lang="de-DE" smtClean="0"/>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5" name="Slide Number Placeholder 4"/>
          <p:cNvSpPr>
            <a:spLocks noGrp="1"/>
          </p:cNvSpPr>
          <p:nvPr>
            <p:ph type="sldNum" sz="quarter" idx="12"/>
          </p:nvPr>
        </p:nvSpPr>
        <p:spPr bwMode="gray"/>
        <p:txBody>
          <a:bodyPr/>
          <a:lstStyle>
            <a:lvl1pPr>
              <a:defRPr b="0"/>
            </a:lvl1pPr>
          </a:lstStyle>
          <a:p>
            <a:fld id="{F1453263-BF73-0743-B5B9-B3C64D5B80DB}" type="slidenum">
              <a:rPr lang="de-DE" smtClean="0"/>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hu-HU"/>
              <a:t>Metakognitív Tréning 10 – Hogyan kezeljük az előítéleteket? (Stigma)</a:t>
            </a:r>
            <a:endParaRPr lang="de-DE"/>
          </a:p>
        </p:txBody>
      </p:sp>
      <p:sp>
        <p:nvSpPr>
          <p:cNvPr id="4" name="Slide Number Placeholder 3"/>
          <p:cNvSpPr>
            <a:spLocks noGrp="1"/>
          </p:cNvSpPr>
          <p:nvPr>
            <p:ph type="sldNum" sz="quarter" idx="12"/>
          </p:nvPr>
        </p:nvSpPr>
        <p:spPr bwMode="gray"/>
        <p:txBody>
          <a:bodyPr/>
          <a:lstStyle>
            <a:lvl1pPr>
              <a:defRPr b="0"/>
            </a:lvl1pPr>
          </a:lstStyle>
          <a:p>
            <a:fld id="{B0B565B1-9099-6C43-824A-08D47FC4C125}" type="slidenum">
              <a:rPr lang="de-DE" smtClean="0"/>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hu-HU"/>
              <a:t>Metakognitív Tréning 10 – Hogyan kezeljük az előítéleteket? (Stigma)</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4F5DE16-5F41-0F46-AF59-1046535EA871}" type="slidenum">
              <a:rPr lang="de-DE" smtClean="0"/>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a:t>
            </a:r>
            <a:r>
              <a:rPr lang="hu-HU" altLang="ja-JP" dirty="0">
                <a:latin typeface="+mn-lt"/>
                <a:ea typeface="+mn-ea"/>
                <a:cs typeface="+mn-cs"/>
              </a:rPr>
              <a:t>K</a:t>
            </a:r>
            <a:r>
              <a:rPr lang="en-US" altLang="ja-JP" dirty="0">
                <a:latin typeface="+mn-lt"/>
                <a:ea typeface="+mn-ea"/>
                <a:cs typeface="+mn-cs"/>
              </a:rPr>
              <a:t>T </a:t>
            </a:r>
            <a:r>
              <a:rPr lang="hu-HU" altLang="ja-JP" dirty="0">
                <a:latin typeface="+mn-lt"/>
                <a:ea typeface="+mn-ea"/>
                <a:cs typeface="+mn-cs"/>
              </a:rPr>
              <a:t>10 II</a:t>
            </a:r>
            <a:r>
              <a:rPr lang="en-US" altLang="ja-JP" dirty="0">
                <a:latin typeface="+mn-lt"/>
                <a:ea typeface="+mn-ea"/>
                <a:cs typeface="+mn-cs"/>
              </a:rPr>
              <a:t> – </a:t>
            </a:r>
            <a:r>
              <a:rPr lang="hu-HU" altLang="ko-KR" dirty="0">
                <a:latin typeface="+mn-lt"/>
                <a:ea typeface="+mn-ea"/>
                <a:cs typeface="+mn-cs"/>
              </a:rPr>
              <a:t>Hogyan kezeljük az előítéleteket?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Fekete &amp; </a:t>
            </a:r>
            <a:r>
              <a:rPr lang="pt-BR" sz="1600" dirty="0" err="1">
                <a:solidFill>
                  <a:srgbClr val="004992"/>
                </a:solidFill>
              </a:rPr>
              <a:t>Vass</a:t>
            </a:r>
            <a:r>
              <a:rPr lang="pt-BR" sz="1600" dirty="0">
                <a:solidFill>
                  <a:srgbClr val="004992"/>
                </a:solidFill>
              </a:rPr>
              <a:t> </a:t>
            </a:r>
            <a:r>
              <a:rPr lang="nl-NL" sz="1600" dirty="0">
                <a:solidFill>
                  <a:srgbClr val="004992"/>
                </a:solidFill>
              </a:rPr>
              <a:t>(</a:t>
            </a:r>
            <a:r>
              <a:rPr lang="de-DE" sz="1600" dirty="0">
                <a:solidFill>
                  <a:srgbClr val="004992"/>
                </a:solidFill>
              </a:rPr>
              <a:t>1</a:t>
            </a:r>
            <a:r>
              <a:rPr lang="nl-NL" sz="1600" dirty="0">
                <a:solidFill>
                  <a:srgbClr val="004992"/>
                </a:solidFill>
              </a:rPr>
              <a:t>|2</a:t>
            </a:r>
            <a:r>
              <a:rPr lang="hu-HU" sz="1600" dirty="0">
                <a:solidFill>
                  <a:srgbClr val="004992"/>
                </a:solidFill>
              </a:rPr>
              <a:t>4</a:t>
            </a:r>
            <a:r>
              <a:rPr lang="nl-NL" sz="160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00615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Franz Beckenbauer (</a:t>
            </a:r>
            <a:r>
              <a:rPr lang="hu-HU" sz="2400" dirty="0">
                <a:solidFill>
                  <a:srgbClr val="333333"/>
                </a:solidFill>
              </a:rPr>
              <a:t>született: 1945</a:t>
            </a:r>
            <a:r>
              <a:rPr lang="de-DE" sz="2400" dirty="0">
                <a:solidFill>
                  <a:srgbClr val="333333"/>
                </a:solidFill>
              </a:rPr>
              <a:t>,</a:t>
            </a:r>
            <a:r>
              <a:rPr lang="hu-HU" sz="2400" dirty="0">
                <a:solidFill>
                  <a:srgbClr val="333333"/>
                </a:solidFill>
              </a:rPr>
              <a:t> szeptember</a:t>
            </a:r>
            <a:r>
              <a:rPr lang="de-DE" sz="2400" dirty="0">
                <a:solidFill>
                  <a:srgbClr val="333333"/>
                </a:solidFill>
              </a:rPr>
              <a:t> 11.)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Darnyi Tamás</a:t>
            </a:r>
            <a:r>
              <a:rPr lang="de-DE" sz="2400" dirty="0">
                <a:solidFill>
                  <a:srgbClr val="333333"/>
                </a:solidFill>
              </a:rPr>
              <a:t> (</a:t>
            </a:r>
            <a:r>
              <a:rPr lang="hu-HU" sz="2400" dirty="0">
                <a:solidFill>
                  <a:srgbClr val="333333"/>
                </a:solidFill>
              </a:rPr>
              <a:t>született: 1967</a:t>
            </a:r>
            <a:r>
              <a:rPr lang="de-DE" sz="2400" dirty="0">
                <a:solidFill>
                  <a:srgbClr val="333333"/>
                </a:solidFill>
              </a:rPr>
              <a:t>,</a:t>
            </a:r>
            <a:r>
              <a:rPr lang="hu-HU" sz="2400" dirty="0">
                <a:solidFill>
                  <a:srgbClr val="333333"/>
                </a:solidFill>
              </a:rPr>
              <a:t> június 3.</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Boris Becker</a:t>
            </a:r>
            <a:r>
              <a:rPr lang="de-DE" sz="2400" dirty="0">
                <a:solidFill>
                  <a:srgbClr val="333333"/>
                </a:solidFill>
              </a:rPr>
              <a:t> (</a:t>
            </a:r>
            <a:r>
              <a:rPr lang="hu-HU" sz="2400" dirty="0">
                <a:solidFill>
                  <a:srgbClr val="333333"/>
                </a:solidFill>
              </a:rPr>
              <a:t>született: 1967, november 22.</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David Beckham</a:t>
            </a:r>
            <a:r>
              <a:rPr lang="de-DE" sz="2400" dirty="0">
                <a:solidFill>
                  <a:srgbClr val="333333"/>
                </a:solidFill>
              </a:rPr>
              <a:t> (</a:t>
            </a:r>
            <a:r>
              <a:rPr lang="hu-HU" sz="2400" dirty="0">
                <a:solidFill>
                  <a:srgbClr val="333333"/>
                </a:solidFill>
              </a:rPr>
              <a:t>született: 1975</a:t>
            </a:r>
            <a:r>
              <a:rPr lang="de-DE" sz="2400" dirty="0">
                <a:solidFill>
                  <a:srgbClr val="333333"/>
                </a:solidFill>
              </a:rPr>
              <a:t>,</a:t>
            </a:r>
            <a:r>
              <a:rPr lang="hu-HU" sz="2400" dirty="0">
                <a:solidFill>
                  <a:srgbClr val="333333"/>
                </a:solidFill>
              </a:rPr>
              <a:t> május 2.</a:t>
            </a:r>
            <a:r>
              <a:rPr lang="de-DE" sz="2400" dirty="0">
                <a:solidFill>
                  <a:srgbClr val="333333"/>
                </a:solidFill>
              </a:rPr>
              <a:t>)</a:t>
            </a:r>
          </a:p>
          <a:p>
            <a:pPr lvl="0" defTabSz="914400" fontAlgn="base">
              <a:lnSpc>
                <a:spcPct val="100000"/>
              </a:lnSpc>
              <a:spcBef>
                <a:spcPts val="1200"/>
              </a:spcBef>
            </a:pPr>
            <a:r>
              <a:rPr lang="hu-HU"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2</a:t>
            </a:fld>
            <a:endParaRPr lang="de-DE">
              <a:latin typeface="+mn-lt"/>
              <a:ea typeface="+mn-ea"/>
            </a:endParaRPr>
          </a:p>
        </p:txBody>
      </p:sp>
    </p:spTree>
    <p:extLst>
      <p:ext uri="{BB962C8B-B14F-4D97-AF65-F5344CB8AC3E}">
        <p14:creationId xmlns:p14="http://schemas.microsoft.com/office/powerpoint/2010/main" val="24624626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Franz Beckenbauer (</a:t>
            </a:r>
            <a:r>
              <a:rPr lang="hu-HU" sz="2400" dirty="0">
                <a:solidFill>
                  <a:srgbClr val="333333"/>
                </a:solidFill>
              </a:rPr>
              <a:t>született: 1945</a:t>
            </a:r>
            <a:r>
              <a:rPr lang="de-DE" sz="2400" dirty="0">
                <a:solidFill>
                  <a:srgbClr val="333333"/>
                </a:solidFill>
              </a:rPr>
              <a:t>,</a:t>
            </a:r>
            <a:r>
              <a:rPr lang="hu-HU" sz="2400" dirty="0">
                <a:solidFill>
                  <a:srgbClr val="333333"/>
                </a:solidFill>
              </a:rPr>
              <a:t> szeptember</a:t>
            </a:r>
            <a:r>
              <a:rPr lang="de-DE" sz="2400" dirty="0">
                <a:solidFill>
                  <a:srgbClr val="333333"/>
                </a:solidFill>
              </a:rPr>
              <a:t> 11.)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Darnyi Tamás</a:t>
            </a:r>
            <a:r>
              <a:rPr lang="de-DE" sz="2400" dirty="0">
                <a:solidFill>
                  <a:srgbClr val="333333"/>
                </a:solidFill>
              </a:rPr>
              <a:t> (</a:t>
            </a:r>
            <a:r>
              <a:rPr lang="hu-HU" sz="2400" dirty="0">
                <a:solidFill>
                  <a:srgbClr val="333333"/>
                </a:solidFill>
              </a:rPr>
              <a:t>született: 1967</a:t>
            </a:r>
            <a:r>
              <a:rPr lang="de-DE" sz="2400" dirty="0">
                <a:solidFill>
                  <a:srgbClr val="333333"/>
                </a:solidFill>
              </a:rPr>
              <a:t>,</a:t>
            </a:r>
            <a:r>
              <a:rPr lang="hu-HU" sz="2400" dirty="0">
                <a:solidFill>
                  <a:srgbClr val="333333"/>
                </a:solidFill>
              </a:rPr>
              <a:t> június 3.</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Boris Becker</a:t>
            </a:r>
            <a:r>
              <a:rPr lang="de-DE" sz="2400" dirty="0">
                <a:solidFill>
                  <a:srgbClr val="333333"/>
                </a:solidFill>
              </a:rPr>
              <a:t> (</a:t>
            </a:r>
            <a:r>
              <a:rPr lang="hu-HU" sz="2400" dirty="0">
                <a:solidFill>
                  <a:srgbClr val="333333"/>
                </a:solidFill>
              </a:rPr>
              <a:t>született: 1967, november 22.</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David Beckham</a:t>
            </a:r>
            <a:r>
              <a:rPr lang="de-DE" sz="2400" dirty="0">
                <a:solidFill>
                  <a:srgbClr val="333333"/>
                </a:solidFill>
              </a:rPr>
              <a:t> (</a:t>
            </a:r>
            <a:r>
              <a:rPr lang="hu-HU" sz="2400" dirty="0">
                <a:solidFill>
                  <a:srgbClr val="333333"/>
                </a:solidFill>
              </a:rPr>
              <a:t>született: 1975</a:t>
            </a:r>
            <a:r>
              <a:rPr lang="de-DE" sz="2400" dirty="0">
                <a:solidFill>
                  <a:srgbClr val="333333"/>
                </a:solidFill>
              </a:rPr>
              <a:t>,</a:t>
            </a:r>
            <a:r>
              <a:rPr lang="hu-HU" sz="2400" dirty="0">
                <a:solidFill>
                  <a:srgbClr val="333333"/>
                </a:solidFill>
              </a:rPr>
              <a:t> május 2.</a:t>
            </a:r>
            <a:r>
              <a:rPr lang="de-DE" sz="2400" dirty="0">
                <a:solidFill>
                  <a:srgbClr val="333333"/>
                </a:solidFill>
              </a:rPr>
              <a:t>)</a:t>
            </a:r>
          </a:p>
          <a:p>
            <a:pPr lvl="0" defTabSz="914400" fontAlgn="base">
              <a:lnSpc>
                <a:spcPct val="100000"/>
              </a:lnSpc>
              <a:spcBef>
                <a:spcPts val="1200"/>
              </a:spcBef>
            </a:pPr>
            <a:r>
              <a:rPr lang="hu-HU" sz="2400" dirty="0">
                <a:solidFill>
                  <a:srgbClr val="004992"/>
                </a:solidFill>
              </a:rPr>
              <a:t>Férfiak</a:t>
            </a:r>
            <a:r>
              <a:rPr lang="de-DE" sz="2400" dirty="0">
                <a:solidFill>
                  <a:srgbClr val="004992"/>
                </a:solidFill>
              </a:rPr>
              <a:t>, </a:t>
            </a:r>
            <a:r>
              <a:rPr lang="hu-HU" sz="2400" dirty="0">
                <a:solidFill>
                  <a:srgbClr val="004992"/>
                </a:solidFill>
              </a:rPr>
              <a:t>európaiak</a:t>
            </a:r>
            <a:r>
              <a:rPr lang="de-DE" sz="2400" dirty="0">
                <a:solidFill>
                  <a:srgbClr val="004992"/>
                </a:solidFill>
              </a:rPr>
              <a:t>, e</a:t>
            </a:r>
            <a:r>
              <a:rPr lang="hu-HU" sz="2400" dirty="0" err="1">
                <a:solidFill>
                  <a:srgbClr val="004992"/>
                </a:solidFill>
              </a:rPr>
              <a:t>gykori</a:t>
            </a:r>
            <a:r>
              <a:rPr lang="hu-HU" sz="2400" dirty="0">
                <a:solidFill>
                  <a:srgbClr val="004992"/>
                </a:solidFill>
              </a:rPr>
              <a:t> sportolók</a:t>
            </a: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3</a:t>
            </a:fld>
            <a:endParaRPr lang="de-DE">
              <a:latin typeface="+mn-lt"/>
              <a:ea typeface="+mn-ea"/>
            </a:endParaRPr>
          </a:p>
        </p:txBody>
      </p:sp>
      <p:pic>
        <p:nvPicPr>
          <p:cNvPr id="12" name="Kép 5" descr="games-70833_1280.jpg"/>
          <p:cNvPicPr>
            <a:picLocks noChangeAspect="1"/>
          </p:cNvPicPr>
          <p:nvPr/>
        </p:nvPicPr>
        <p:blipFill>
          <a:blip r:embed="rId3" cstate="print"/>
          <a:stretch>
            <a:fillRect/>
          </a:stretch>
        </p:blipFill>
        <p:spPr>
          <a:xfrm>
            <a:off x="7623175" y="3793329"/>
            <a:ext cx="4572000" cy="3064671"/>
          </a:xfrm>
          <a:prstGeom prst="rect">
            <a:avLst/>
          </a:prstGeom>
        </p:spPr>
      </p:pic>
    </p:spTree>
    <p:extLst>
      <p:ext uri="{BB962C8B-B14F-4D97-AF65-F5344CB8AC3E}">
        <p14:creationId xmlns:p14="http://schemas.microsoft.com/office/powerpoint/2010/main" val="16599775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a:t>
            </a:r>
            <a:r>
              <a:rPr lang="hu-HU" sz="2400" dirty="0">
                <a:solidFill>
                  <a:srgbClr val="333333"/>
                </a:solidFill>
              </a:rPr>
              <a:t>z</a:t>
            </a:r>
            <a:r>
              <a:rPr lang="de-DE" sz="2400" dirty="0">
                <a:solidFill>
                  <a:srgbClr val="333333"/>
                </a:solidFill>
              </a:rPr>
              <a:t>toje</a:t>
            </a:r>
            <a:r>
              <a:rPr lang="hu-HU" sz="2400" dirty="0">
                <a:solidFill>
                  <a:srgbClr val="333333"/>
                </a:solidFill>
              </a:rPr>
              <a:t>v</a:t>
            </a:r>
            <a:r>
              <a:rPr lang="de-DE" sz="2400" dirty="0">
                <a:solidFill>
                  <a:srgbClr val="333333"/>
                </a:solidFill>
              </a:rPr>
              <a:t>s</a:t>
            </a:r>
            <a:r>
              <a:rPr lang="hu-HU" sz="2400" dirty="0">
                <a:solidFill>
                  <a:srgbClr val="333333"/>
                </a:solidFill>
              </a:rPr>
              <a:t>z</a:t>
            </a:r>
            <a:r>
              <a:rPr lang="de-DE" sz="2400" dirty="0">
                <a:solidFill>
                  <a:srgbClr val="333333"/>
                </a:solidFill>
              </a:rPr>
              <a:t>ki</a:t>
            </a:r>
            <a:r>
              <a:rPr lang="hu-HU" sz="2400" dirty="0">
                <a:solidFill>
                  <a:srgbClr val="333333"/>
                </a:solidFill>
              </a:rPr>
              <a:t>j</a:t>
            </a:r>
            <a:r>
              <a:rPr lang="de-DE" sz="24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Füst Milán</a:t>
            </a:r>
            <a:r>
              <a:rPr lang="de-DE" sz="2400" dirty="0">
                <a:solidFill>
                  <a:srgbClr val="333333"/>
                </a:solidFill>
              </a:rPr>
              <a:t> (1</a:t>
            </a:r>
            <a:r>
              <a:rPr lang="hu-HU" sz="2400" dirty="0">
                <a:solidFill>
                  <a:srgbClr val="333333"/>
                </a:solidFill>
              </a:rPr>
              <a:t>888</a:t>
            </a:r>
            <a:r>
              <a:rPr lang="de-DE" sz="2400" dirty="0">
                <a:solidFill>
                  <a:srgbClr val="333333"/>
                </a:solidFill>
              </a:rPr>
              <a:t>-1</a:t>
            </a:r>
            <a:r>
              <a:rPr lang="hu-HU" sz="2400" dirty="0">
                <a:solidFill>
                  <a:srgbClr val="333333"/>
                </a:solidFill>
              </a:rPr>
              <a:t>967</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hu-HU" sz="2400" dirty="0">
                <a:solidFill>
                  <a:srgbClr val="004992"/>
                </a:solidFill>
              </a:rPr>
              <a:t>???</a:t>
            </a:r>
            <a:endParaRPr lang="de-DE" sz="2400" dirty="0">
              <a:solidFill>
                <a:srgbClr val="004992"/>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4</a:t>
            </a:fld>
            <a:endParaRPr lang="de-DE">
              <a:latin typeface="+mn-lt"/>
              <a:ea typeface="+mn-ea"/>
            </a:endParaRPr>
          </a:p>
        </p:txBody>
      </p:sp>
    </p:spTree>
    <p:extLst>
      <p:ext uri="{BB962C8B-B14F-4D97-AF65-F5344CB8AC3E}">
        <p14:creationId xmlns:p14="http://schemas.microsoft.com/office/powerpoint/2010/main" val="22180139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a:t>
            </a:r>
            <a:r>
              <a:rPr lang="hu-HU" sz="2400" dirty="0">
                <a:solidFill>
                  <a:srgbClr val="333333"/>
                </a:solidFill>
              </a:rPr>
              <a:t>z</a:t>
            </a:r>
            <a:r>
              <a:rPr lang="de-DE" sz="2400" dirty="0">
                <a:solidFill>
                  <a:srgbClr val="333333"/>
                </a:solidFill>
              </a:rPr>
              <a:t>toje</a:t>
            </a:r>
            <a:r>
              <a:rPr lang="hu-HU" sz="2400" dirty="0">
                <a:solidFill>
                  <a:srgbClr val="333333"/>
                </a:solidFill>
              </a:rPr>
              <a:t>v</a:t>
            </a:r>
            <a:r>
              <a:rPr lang="de-DE" sz="2400" dirty="0">
                <a:solidFill>
                  <a:srgbClr val="333333"/>
                </a:solidFill>
              </a:rPr>
              <a:t>s</a:t>
            </a:r>
            <a:r>
              <a:rPr lang="hu-HU" sz="2400" dirty="0">
                <a:solidFill>
                  <a:srgbClr val="333333"/>
                </a:solidFill>
              </a:rPr>
              <a:t>z</a:t>
            </a:r>
            <a:r>
              <a:rPr lang="de-DE" sz="2400" dirty="0">
                <a:solidFill>
                  <a:srgbClr val="333333"/>
                </a:solidFill>
              </a:rPr>
              <a:t>ki</a:t>
            </a:r>
            <a:r>
              <a:rPr lang="hu-HU" sz="2400" dirty="0">
                <a:solidFill>
                  <a:srgbClr val="333333"/>
                </a:solidFill>
              </a:rPr>
              <a:t>j</a:t>
            </a:r>
            <a:r>
              <a:rPr lang="de-DE" sz="24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Füst Milán</a:t>
            </a:r>
            <a:r>
              <a:rPr lang="de-DE" sz="2400" dirty="0">
                <a:solidFill>
                  <a:srgbClr val="333333"/>
                </a:solidFill>
              </a:rPr>
              <a:t> (1</a:t>
            </a:r>
            <a:r>
              <a:rPr lang="hu-HU" sz="2400" dirty="0">
                <a:solidFill>
                  <a:srgbClr val="333333"/>
                </a:solidFill>
              </a:rPr>
              <a:t>888</a:t>
            </a:r>
            <a:r>
              <a:rPr lang="de-DE" sz="2400" dirty="0">
                <a:solidFill>
                  <a:srgbClr val="333333"/>
                </a:solidFill>
              </a:rPr>
              <a:t>-1</a:t>
            </a:r>
            <a:r>
              <a:rPr lang="hu-HU" sz="2400" dirty="0">
                <a:solidFill>
                  <a:srgbClr val="333333"/>
                </a:solidFill>
              </a:rPr>
              <a:t>967</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hu-HU" sz="2400" dirty="0">
                <a:solidFill>
                  <a:srgbClr val="004992"/>
                </a:solidFill>
              </a:rPr>
              <a:t>Férfiak</a:t>
            </a:r>
            <a:r>
              <a:rPr lang="de-DE" sz="2400" dirty="0">
                <a:solidFill>
                  <a:srgbClr val="004992"/>
                </a:solidFill>
              </a:rPr>
              <a:t>, </a:t>
            </a:r>
            <a:r>
              <a:rPr lang="hu-HU" sz="2400" dirty="0">
                <a:solidFill>
                  <a:srgbClr val="004992"/>
                </a:solidFill>
              </a:rPr>
              <a:t>már nem élnek, és mindenek előtt</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5</a:t>
            </a:fld>
            <a:endParaRPr lang="de-DE">
              <a:latin typeface="+mn-lt"/>
              <a:ea typeface="+mn-ea"/>
            </a:endParaRPr>
          </a:p>
        </p:txBody>
      </p:sp>
    </p:spTree>
    <p:extLst>
      <p:ext uri="{BB962C8B-B14F-4D97-AF65-F5344CB8AC3E}">
        <p14:creationId xmlns:p14="http://schemas.microsoft.com/office/powerpoint/2010/main" val="154380960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a:t>
            </a:r>
            <a:r>
              <a:rPr lang="hu-HU" sz="2400" dirty="0">
                <a:solidFill>
                  <a:srgbClr val="333333"/>
                </a:solidFill>
              </a:rPr>
              <a:t>z</a:t>
            </a:r>
            <a:r>
              <a:rPr lang="de-DE" sz="2400" dirty="0">
                <a:solidFill>
                  <a:srgbClr val="333333"/>
                </a:solidFill>
              </a:rPr>
              <a:t>toje</a:t>
            </a:r>
            <a:r>
              <a:rPr lang="hu-HU" sz="2400" dirty="0">
                <a:solidFill>
                  <a:srgbClr val="333333"/>
                </a:solidFill>
              </a:rPr>
              <a:t>v</a:t>
            </a:r>
            <a:r>
              <a:rPr lang="de-DE" sz="2400" dirty="0">
                <a:solidFill>
                  <a:srgbClr val="333333"/>
                </a:solidFill>
              </a:rPr>
              <a:t>s</a:t>
            </a:r>
            <a:r>
              <a:rPr lang="hu-HU" sz="2400" dirty="0">
                <a:solidFill>
                  <a:srgbClr val="333333"/>
                </a:solidFill>
              </a:rPr>
              <a:t>z</a:t>
            </a:r>
            <a:r>
              <a:rPr lang="de-DE" sz="2400" dirty="0">
                <a:solidFill>
                  <a:srgbClr val="333333"/>
                </a:solidFill>
              </a:rPr>
              <a:t>ki</a:t>
            </a:r>
            <a:r>
              <a:rPr lang="hu-HU" sz="2400" dirty="0">
                <a:solidFill>
                  <a:srgbClr val="333333"/>
                </a:solidFill>
              </a:rPr>
              <a:t>j</a:t>
            </a:r>
            <a:r>
              <a:rPr lang="de-DE" sz="24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Füst Milán</a:t>
            </a:r>
            <a:r>
              <a:rPr lang="de-DE" sz="2400" dirty="0">
                <a:solidFill>
                  <a:srgbClr val="333333"/>
                </a:solidFill>
              </a:rPr>
              <a:t> (1</a:t>
            </a:r>
            <a:r>
              <a:rPr lang="hu-HU" sz="2400" dirty="0">
                <a:solidFill>
                  <a:srgbClr val="333333"/>
                </a:solidFill>
              </a:rPr>
              <a:t>888</a:t>
            </a:r>
            <a:r>
              <a:rPr lang="de-DE" sz="2400" dirty="0">
                <a:solidFill>
                  <a:srgbClr val="333333"/>
                </a:solidFill>
              </a:rPr>
              <a:t>-1</a:t>
            </a:r>
            <a:r>
              <a:rPr lang="hu-HU" sz="2400" dirty="0">
                <a:solidFill>
                  <a:srgbClr val="333333"/>
                </a:solidFill>
              </a:rPr>
              <a:t>967</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hu-HU" sz="2400" dirty="0">
                <a:solidFill>
                  <a:srgbClr val="004992"/>
                </a:solidFill>
              </a:rPr>
              <a:t>Férfiak</a:t>
            </a:r>
            <a:r>
              <a:rPr lang="de-DE" sz="2400" dirty="0">
                <a:solidFill>
                  <a:srgbClr val="004992"/>
                </a:solidFill>
              </a:rPr>
              <a:t>, </a:t>
            </a:r>
            <a:r>
              <a:rPr lang="hu-HU" sz="2400" dirty="0">
                <a:solidFill>
                  <a:srgbClr val="004992"/>
                </a:solidFill>
              </a:rPr>
              <a:t>már nem élnek, és mindenek előtt</a:t>
            </a:r>
            <a:r>
              <a:rPr lang="de-DE" sz="2400" dirty="0">
                <a:solidFill>
                  <a:srgbClr val="004992"/>
                </a:solidFill>
              </a:rPr>
              <a:t>…</a:t>
            </a:r>
          </a:p>
          <a:p>
            <a:pPr lvl="0" defTabSz="914400" fontAlgn="base">
              <a:lnSpc>
                <a:spcPct val="100000"/>
              </a:lnSpc>
              <a:spcBef>
                <a:spcPts val="1200"/>
              </a:spcBef>
            </a:pPr>
            <a:r>
              <a:rPr lang="hu-HU" sz="2400" dirty="0">
                <a:solidFill>
                  <a:srgbClr val="004992"/>
                </a:solidFill>
              </a:rPr>
              <a:t>híres írók</a:t>
            </a:r>
            <a:r>
              <a:rPr lang="de-DE" sz="2400" dirty="0">
                <a:solidFill>
                  <a:srgbClr val="004992"/>
                </a:solidFill>
              </a:rPr>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6</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26662873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a:t>
            </a:r>
            <a:r>
              <a:rPr lang="hu-HU" sz="2400" dirty="0">
                <a:solidFill>
                  <a:srgbClr val="333333"/>
                </a:solidFill>
              </a:rPr>
              <a:t>z</a:t>
            </a:r>
            <a:r>
              <a:rPr lang="de-DE" sz="2400" dirty="0">
                <a:solidFill>
                  <a:srgbClr val="333333"/>
                </a:solidFill>
              </a:rPr>
              <a:t>toje</a:t>
            </a:r>
            <a:r>
              <a:rPr lang="hu-HU" sz="2400" dirty="0">
                <a:solidFill>
                  <a:srgbClr val="333333"/>
                </a:solidFill>
              </a:rPr>
              <a:t>v</a:t>
            </a:r>
            <a:r>
              <a:rPr lang="de-DE" sz="2400" dirty="0">
                <a:solidFill>
                  <a:srgbClr val="333333"/>
                </a:solidFill>
              </a:rPr>
              <a:t>s</a:t>
            </a:r>
            <a:r>
              <a:rPr lang="hu-HU" sz="2400" dirty="0">
                <a:solidFill>
                  <a:srgbClr val="333333"/>
                </a:solidFill>
              </a:rPr>
              <a:t>z</a:t>
            </a:r>
            <a:r>
              <a:rPr lang="de-DE" sz="2400" dirty="0">
                <a:solidFill>
                  <a:srgbClr val="333333"/>
                </a:solidFill>
              </a:rPr>
              <a:t>ki</a:t>
            </a:r>
            <a:r>
              <a:rPr lang="hu-HU" sz="2400" dirty="0">
                <a:solidFill>
                  <a:srgbClr val="333333"/>
                </a:solidFill>
              </a:rPr>
              <a:t>j</a:t>
            </a:r>
            <a:r>
              <a:rPr lang="de-DE" sz="24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Füst Milán</a:t>
            </a:r>
            <a:r>
              <a:rPr lang="de-DE" sz="2400" dirty="0">
                <a:solidFill>
                  <a:srgbClr val="333333"/>
                </a:solidFill>
              </a:rPr>
              <a:t> (1</a:t>
            </a:r>
            <a:r>
              <a:rPr lang="hu-HU" sz="2400" dirty="0">
                <a:solidFill>
                  <a:srgbClr val="333333"/>
                </a:solidFill>
              </a:rPr>
              <a:t>888</a:t>
            </a:r>
            <a:r>
              <a:rPr lang="de-DE" sz="2400" dirty="0">
                <a:solidFill>
                  <a:srgbClr val="333333"/>
                </a:solidFill>
              </a:rPr>
              <a:t>-1</a:t>
            </a:r>
            <a:r>
              <a:rPr lang="hu-HU" sz="2400" dirty="0">
                <a:solidFill>
                  <a:srgbClr val="333333"/>
                </a:solidFill>
              </a:rPr>
              <a:t>967</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hu-HU" sz="2400" dirty="0">
                <a:solidFill>
                  <a:srgbClr val="004992"/>
                </a:solidFill>
              </a:rPr>
              <a:t>Férfiak</a:t>
            </a:r>
            <a:r>
              <a:rPr lang="de-DE" sz="2400" dirty="0">
                <a:solidFill>
                  <a:srgbClr val="004992"/>
                </a:solidFill>
              </a:rPr>
              <a:t>, </a:t>
            </a:r>
            <a:r>
              <a:rPr lang="hu-HU" sz="2400" dirty="0">
                <a:solidFill>
                  <a:srgbClr val="004992"/>
                </a:solidFill>
              </a:rPr>
              <a:t>már nem élnek, és mindenek előtt</a:t>
            </a:r>
            <a:r>
              <a:rPr lang="de-DE" sz="2400" dirty="0">
                <a:solidFill>
                  <a:srgbClr val="004992"/>
                </a:solidFill>
              </a:rPr>
              <a:t>…</a:t>
            </a:r>
          </a:p>
          <a:p>
            <a:pPr lvl="0" defTabSz="914400" fontAlgn="base">
              <a:lnSpc>
                <a:spcPct val="100000"/>
              </a:lnSpc>
              <a:spcBef>
                <a:spcPts val="1200"/>
              </a:spcBef>
            </a:pPr>
            <a:r>
              <a:rPr lang="hu-HU" sz="2400" dirty="0">
                <a:solidFill>
                  <a:srgbClr val="004992"/>
                </a:solidFill>
              </a:rPr>
              <a:t>híres írók</a:t>
            </a:r>
            <a:r>
              <a:rPr lang="de-DE" sz="2400" dirty="0">
                <a:solidFill>
                  <a:srgbClr val="004992"/>
                </a:solidFill>
              </a:rPr>
              <a:t>!</a:t>
            </a:r>
          </a:p>
          <a:p>
            <a:pPr lvl="0" defTabSz="914400" fontAlgn="base">
              <a:lnSpc>
                <a:spcPct val="100000"/>
              </a:lnSpc>
              <a:spcBef>
                <a:spcPts val="1200"/>
              </a:spcBef>
            </a:pPr>
            <a:r>
              <a:rPr lang="hu-HU" sz="2400" dirty="0"/>
              <a:t>Egyéb</a:t>
            </a:r>
            <a:r>
              <a:rPr lang="de-DE" sz="2400" dirty="0"/>
              <a:t>?</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7</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77903066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 a közös a következő személyekben?</a:t>
            </a:r>
            <a:endParaRPr lang="en-US"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Fjodor Dos</a:t>
            </a:r>
            <a:r>
              <a:rPr lang="hu-HU" sz="2400" dirty="0">
                <a:solidFill>
                  <a:srgbClr val="333333"/>
                </a:solidFill>
              </a:rPr>
              <a:t>z</a:t>
            </a:r>
            <a:r>
              <a:rPr lang="de-DE" sz="2400" dirty="0">
                <a:solidFill>
                  <a:srgbClr val="333333"/>
                </a:solidFill>
              </a:rPr>
              <a:t>toje</a:t>
            </a:r>
            <a:r>
              <a:rPr lang="hu-HU" sz="2400" dirty="0">
                <a:solidFill>
                  <a:srgbClr val="333333"/>
                </a:solidFill>
              </a:rPr>
              <a:t>v</a:t>
            </a:r>
            <a:r>
              <a:rPr lang="de-DE" sz="2400" dirty="0">
                <a:solidFill>
                  <a:srgbClr val="333333"/>
                </a:solidFill>
              </a:rPr>
              <a:t>s</a:t>
            </a:r>
            <a:r>
              <a:rPr lang="hu-HU" sz="2400" dirty="0">
                <a:solidFill>
                  <a:srgbClr val="333333"/>
                </a:solidFill>
              </a:rPr>
              <a:t>z</a:t>
            </a:r>
            <a:r>
              <a:rPr lang="de-DE" sz="2400" dirty="0">
                <a:solidFill>
                  <a:srgbClr val="333333"/>
                </a:solidFill>
              </a:rPr>
              <a:t>ki</a:t>
            </a:r>
            <a:r>
              <a:rPr lang="hu-HU" sz="2400" dirty="0">
                <a:solidFill>
                  <a:srgbClr val="333333"/>
                </a:solidFill>
              </a:rPr>
              <a:t>j</a:t>
            </a:r>
            <a:r>
              <a:rPr lang="de-DE" sz="2400" dirty="0">
                <a:solidFill>
                  <a:srgbClr val="333333"/>
                </a:solidFill>
              </a:rPr>
              <a:t> (1821-1881)</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Ernest Hemingway (1899-1961)</a:t>
            </a:r>
          </a:p>
          <a:p>
            <a:pPr marL="342900" lvl="0" indent="-342900" defTabSz="914400" fontAlgn="base">
              <a:lnSpc>
                <a:spcPct val="100000"/>
              </a:lnSpc>
              <a:spcBef>
                <a:spcPts val="1200"/>
              </a:spcBef>
              <a:buClr>
                <a:srgbClr val="333333"/>
              </a:buClr>
              <a:buFont typeface="WingDings"/>
              <a:buChar char=""/>
            </a:pPr>
            <a:r>
              <a:rPr lang="hu-HU" sz="2400" dirty="0">
                <a:solidFill>
                  <a:srgbClr val="333333"/>
                </a:solidFill>
              </a:rPr>
              <a:t>Füst Milán</a:t>
            </a:r>
            <a:r>
              <a:rPr lang="de-DE" sz="2400" dirty="0">
                <a:solidFill>
                  <a:srgbClr val="333333"/>
                </a:solidFill>
              </a:rPr>
              <a:t> (1</a:t>
            </a:r>
            <a:r>
              <a:rPr lang="hu-HU" sz="2400" dirty="0">
                <a:solidFill>
                  <a:srgbClr val="333333"/>
                </a:solidFill>
              </a:rPr>
              <a:t>888</a:t>
            </a:r>
            <a:r>
              <a:rPr lang="de-DE" sz="2400" dirty="0">
                <a:solidFill>
                  <a:srgbClr val="333333"/>
                </a:solidFill>
              </a:rPr>
              <a:t>-1</a:t>
            </a:r>
            <a:r>
              <a:rPr lang="hu-HU" sz="2400" dirty="0">
                <a:solidFill>
                  <a:srgbClr val="333333"/>
                </a:solidFill>
              </a:rPr>
              <a:t>967</a:t>
            </a:r>
            <a:r>
              <a:rPr lang="de-DE" sz="24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de-DE" sz="2400" dirty="0">
                <a:solidFill>
                  <a:srgbClr val="333333"/>
                </a:solidFill>
              </a:rPr>
              <a:t>Charles Dickens (1812-1870)</a:t>
            </a:r>
          </a:p>
          <a:p>
            <a:pPr lvl="0" defTabSz="914400" fontAlgn="base">
              <a:lnSpc>
                <a:spcPct val="100000"/>
              </a:lnSpc>
              <a:spcBef>
                <a:spcPts val="1200"/>
              </a:spcBef>
            </a:pPr>
            <a:r>
              <a:rPr lang="hu-HU" sz="2400" dirty="0">
                <a:solidFill>
                  <a:srgbClr val="004992"/>
                </a:solidFill>
              </a:rPr>
              <a:t>Férfiak</a:t>
            </a:r>
            <a:r>
              <a:rPr lang="de-DE" sz="2400" dirty="0">
                <a:solidFill>
                  <a:srgbClr val="004992"/>
                </a:solidFill>
              </a:rPr>
              <a:t>, </a:t>
            </a:r>
            <a:r>
              <a:rPr lang="hu-HU" sz="2400" dirty="0">
                <a:solidFill>
                  <a:srgbClr val="004992"/>
                </a:solidFill>
              </a:rPr>
              <a:t>már nem élnek, és mindenek előtt</a:t>
            </a:r>
            <a:r>
              <a:rPr lang="de-DE" sz="2400" dirty="0">
                <a:solidFill>
                  <a:srgbClr val="004992"/>
                </a:solidFill>
              </a:rPr>
              <a:t>…</a:t>
            </a:r>
          </a:p>
          <a:p>
            <a:pPr lvl="0" defTabSz="914400" fontAlgn="base">
              <a:lnSpc>
                <a:spcPct val="100000"/>
              </a:lnSpc>
              <a:spcBef>
                <a:spcPts val="1200"/>
              </a:spcBef>
            </a:pPr>
            <a:r>
              <a:rPr lang="hu-HU" sz="2400" dirty="0">
                <a:solidFill>
                  <a:srgbClr val="004992"/>
                </a:solidFill>
              </a:rPr>
              <a:t>híres írók</a:t>
            </a:r>
            <a:r>
              <a:rPr lang="de-DE" sz="2400" dirty="0">
                <a:solidFill>
                  <a:srgbClr val="004992"/>
                </a:solidFill>
              </a:rPr>
              <a:t>!</a:t>
            </a:r>
          </a:p>
          <a:p>
            <a:pPr lvl="0" defTabSz="914400" fontAlgn="base">
              <a:lnSpc>
                <a:spcPct val="100000"/>
              </a:lnSpc>
              <a:spcBef>
                <a:spcPts val="1200"/>
              </a:spcBef>
            </a:pPr>
            <a:r>
              <a:rPr lang="hu-HU" sz="2400" dirty="0">
                <a:solidFill>
                  <a:srgbClr val="004992"/>
                </a:solidFill>
              </a:rPr>
              <a:t>E</a:t>
            </a:r>
            <a:r>
              <a:rPr lang="hu-HU" sz="2400" dirty="0"/>
              <a:t>gy</a:t>
            </a:r>
            <a:r>
              <a:rPr lang="hu-HU" sz="2400" dirty="0">
                <a:solidFill>
                  <a:srgbClr val="004992"/>
                </a:solidFill>
              </a:rPr>
              <a:t>éb</a:t>
            </a:r>
            <a:r>
              <a:rPr lang="de-DE" sz="2400" dirty="0">
                <a:solidFill>
                  <a:srgbClr val="004992"/>
                </a:solidFill>
              </a:rPr>
              <a:t>?</a:t>
            </a:r>
          </a:p>
          <a:p>
            <a:pPr lvl="0" defTabSz="914400" fontAlgn="base">
              <a:lnSpc>
                <a:spcPct val="100000"/>
              </a:lnSpc>
              <a:spcBef>
                <a:spcPts val="1200"/>
              </a:spcBef>
            </a:pPr>
            <a:r>
              <a:rPr lang="hu-HU" sz="2400" dirty="0">
                <a:solidFill>
                  <a:srgbClr val="004992"/>
                </a:solidFill>
              </a:rPr>
              <a:t>Valamennyi író pszichés megbetegedésben</a:t>
            </a:r>
            <a:br>
              <a:rPr lang="hu-HU" sz="2400" dirty="0">
                <a:solidFill>
                  <a:srgbClr val="004992"/>
                </a:solidFill>
              </a:rPr>
            </a:br>
            <a:r>
              <a:rPr lang="hu-HU" sz="2400" dirty="0">
                <a:solidFill>
                  <a:srgbClr val="004992"/>
                </a:solidFill>
              </a:rPr>
              <a:t>szenvedett</a:t>
            </a:r>
            <a:r>
              <a:rPr 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8</a:t>
            </a:fld>
            <a:endParaRPr lang="de-DE">
              <a:latin typeface="+mn-lt"/>
              <a:ea typeface="+mn-ea"/>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363160998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Híres = tökéletes?</a:t>
            </a:r>
            <a:endParaRPr lang="de-DE"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9</a:t>
            </a:fld>
            <a:endParaRPr lang="de-DE">
              <a:latin typeface="+mn-lt"/>
              <a:ea typeface="+mn-ea"/>
            </a:endParaRPr>
          </a:p>
        </p:txBody>
      </p:sp>
      <p:graphicFrame>
        <p:nvGraphicFramePr>
          <p:cNvPr id="6" name="Group 41"/>
          <p:cNvGraphicFramePr>
            <a:graphicFrameLocks/>
          </p:cNvGraphicFramePr>
          <p:nvPr>
            <p:extLst>
              <p:ext uri="{D42A27DB-BD31-4B8C-83A1-F6EECF244321}">
                <p14:modId xmlns:p14="http://schemas.microsoft.com/office/powerpoint/2010/main" val="3066071604"/>
              </p:ext>
            </p:extLst>
          </p:nvPr>
        </p:nvGraphicFramePr>
        <p:xfrm>
          <a:off x="408955" y="2132856"/>
          <a:ext cx="11376000" cy="448056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Dosztojevszkij</a:t>
                      </a:r>
                    </a:p>
                    <a:p>
                      <a:pPr marL="342900" indent="-342900">
                        <a:buFont typeface="Arial" pitchFamily="34" charset="0"/>
                        <a:buNone/>
                      </a:pPr>
                      <a:r>
                        <a:rPr lang="de-DE" sz="1800" b="0" i="0" u="none" dirty="0">
                          <a:solidFill>
                            <a:srgbClr val="333333"/>
                          </a:solidFill>
                          <a:latin typeface="Calibri Light"/>
                          <a:ea typeface="Verdana" pitchFamily="34" charset="0"/>
                          <a:cs typeface="Verdana" pitchFamily="34" charset="0"/>
                        </a:rPr>
                        <a:t>(1821-1881)</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hu-HU" sz="1800" b="0" i="0" u="none" baseline="0" dirty="0">
                          <a:solidFill>
                            <a:srgbClr val="333333"/>
                          </a:solidFill>
                          <a:latin typeface="Calibri Light"/>
                          <a:ea typeface="Verdana" pitchFamily="34" charset="0"/>
                          <a:cs typeface="Verdana" pitchFamily="34" charset="0"/>
                        </a:rPr>
                        <a:t>Fjodor Dosztojevszkij a legjelentősebb orosz írók egyike, aki a világirodalom egyik legkiemelkedőbb pszichológusának számít. Dosztojevszkij epilepsziában szenvedett és időről időre a játékszenvedély csapdájába esett. Csupán az élete végén alakított ki anyagi biztonságot, és elismertté is csak ekkorra vált. </a:t>
                      </a:r>
                      <a:endParaRPr lang="es-ES" sz="1800" b="0" i="0" u="none"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91440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(1899-1961)</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hu-HU" sz="1800" b="0" i="0" u="none" dirty="0">
                          <a:solidFill>
                            <a:srgbClr val="333333"/>
                          </a:solidFill>
                          <a:latin typeface="Calibri Light"/>
                          <a:ea typeface="Verdana" pitchFamily="34" charset="0"/>
                          <a:cs typeface="Verdana" pitchFamily="34" charset="0"/>
                        </a:rPr>
                        <a:t>Hemingway a 20. század egyik legsikeresebb amerikai írója volt. 1954-ben megkapta az irodalmi Nobel díjat. Egész életében depressziós időszakokkal és alkoholfüggőséggel küzdött. Valószínűleg bipoláris zavarban szenvedett.</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Füst Milán </a:t>
                      </a:r>
                    </a:p>
                    <a:p>
                      <a:pPr marL="342900" indent="-342900">
                        <a:buFont typeface="Arial" pitchFamily="34" charset="0"/>
                        <a:buNone/>
                      </a:pPr>
                      <a:r>
                        <a:rPr lang="de-DE" sz="1800" b="0" i="0" u="none">
                          <a:solidFill>
                            <a:srgbClr val="333333"/>
                          </a:solidFill>
                          <a:latin typeface="Calibri Light"/>
                          <a:ea typeface="Verdana" pitchFamily="34" charset="0"/>
                          <a:cs typeface="Verdana" pitchFamily="34" charset="0"/>
                        </a:rPr>
                        <a:t>(1888-1967) </a:t>
                      </a:r>
                      <a:endParaRPr lang="de-DE" sz="1800" b="0" i="0" u="none"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ea typeface="Verdana" pitchFamily="34" charset="0"/>
                          <a:cs typeface="Verdana" pitchFamily="34" charset="0"/>
                        </a:rPr>
                        <a:t>A 20. század magyar irodalmának egyik legnagyobb írója, a Nyugat nemzedékének meghatározó alakja. Jó barátságot ápolt Kosztolányi Dezsővel és Karinthy Frigyessel. Prózai munkássága mellett őt tartjuk a magyar szabad vers megteremtőjének és Kassák Lajos mellett annak legjelentősebb művelőjének. Azonban feldobott állapotait és fékezhetetlen munkakedvét hosszas letört időszakok váltották, mely a bipoláris zavar képének felel meg leginkább.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i="0" u="none">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hu-HU" sz="1800" b="0" i="0" u="none" strike="noStrike" cap="none" normalizeH="0" baseline="0" dirty="0">
                          <a:ln>
                            <a:noFill/>
                          </a:ln>
                          <a:solidFill>
                            <a:srgbClr val="333333"/>
                          </a:solidFill>
                          <a:effectLst/>
                          <a:latin typeface="Calibri Light"/>
                          <a:ea typeface="Verdana" pitchFamily="34" charset="0"/>
                          <a:cs typeface="Verdana" pitchFamily="34" charset="0"/>
                        </a:rPr>
                        <a:t>Dickens a legolvasottabb angol írók egyike. A legismertebb művei többek között a Twist Oliver és a Karácsonyi ének. Mániás és depressziós állapotok gyötörték. Ma valószínűleg a bipoláris hangulatzavar diagnózisát kapná. </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1270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Melyik képet festették olyan személyek, akiket pszichotikus állapotok gyötörtek?</a:t>
            </a:r>
            <a:endParaRPr lang="de-DE"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10</a:t>
            </a:fld>
            <a:endParaRPr lang="de-DE">
              <a:latin typeface="+mn-lt"/>
              <a:ea typeface="+mn-ea"/>
            </a:endParaRPr>
          </a:p>
        </p:txBody>
      </p:sp>
      <p:pic>
        <p:nvPicPr>
          <p:cNvPr id="16"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7"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8"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9"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324391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Melyik képért fizették a legmagasabb árat egy árverésen?</a:t>
            </a:r>
            <a:endParaRPr lang="de-DE"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11</a:t>
            </a:fld>
            <a:endParaRPr lang="de-DE">
              <a:latin typeface="+mn-lt"/>
              <a:ea typeface="+mn-ea"/>
            </a:endParaRPr>
          </a:p>
        </p:txBody>
      </p:sp>
      <p:pic>
        <p:nvPicPr>
          <p:cNvPr id="14"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5"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6"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8"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extLst>
      <p:ext uri="{BB962C8B-B14F-4D97-AF65-F5344CB8AC3E}">
        <p14:creationId xmlns:p14="http://schemas.microsoft.com/office/powerpoint/2010/main" val="3676339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Melyik képért fizették a legmagasabb árat egy árverésen?</a:t>
            </a:r>
            <a:endParaRPr lang="de-DE" sz="3600" dirty="0">
              <a:solidFill>
                <a:srgbClr val="004992"/>
              </a:solidFill>
              <a:latin typeface="+mn-lt"/>
              <a:ea typeface="+mn-ea"/>
              <a:cs typeface="+mn-cs"/>
            </a:endParaRPr>
          </a:p>
        </p:txBody>
      </p:sp>
      <p:sp>
        <p:nvSpPr>
          <p:cNvPr id="5" name="Footer Placeholder 4"/>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12</a:t>
            </a:fld>
            <a:endParaRPr lang="de-DE">
              <a:latin typeface="+mn-lt"/>
              <a:ea typeface="+mn-ea"/>
            </a:endParaRPr>
          </a:p>
        </p:txBody>
      </p:sp>
      <p:pic>
        <p:nvPicPr>
          <p:cNvPr id="18"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21"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2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2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
        <p:nvSpPr>
          <p:cNvPr id="29"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 Ft</a:t>
            </a:r>
            <a:endParaRPr lang="de-DE" sz="1800" dirty="0">
              <a:solidFill>
                <a:srgbClr val="004992"/>
              </a:solidFill>
              <a:latin typeface="Calibri Light"/>
            </a:endParaRPr>
          </a:p>
        </p:txBody>
      </p:sp>
      <p:sp>
        <p:nvSpPr>
          <p:cNvPr id="30" name="Caption_17"/>
          <p:cNvSpPr txBox="1"/>
          <p:nvPr/>
        </p:nvSpPr>
        <p:spPr>
          <a:xfrm>
            <a:off x="8858875" y="4286504"/>
            <a:ext cx="2926080" cy="369332"/>
          </a:xfrm>
          <a:prstGeom prst="rect">
            <a:avLst/>
          </a:prstGeom>
          <a:noFill/>
        </p:spPr>
        <p:txBody>
          <a:bodyPr wrap="square" rtlCol="0">
            <a:spAutoFit/>
          </a:bodyPr>
          <a:lstStyle/>
          <a:p>
            <a:pPr algn="ctr"/>
            <a:r>
              <a:rPr lang="fr-FR" sz="1800">
                <a:solidFill>
                  <a:srgbClr val="004992"/>
                </a:solidFill>
                <a:latin typeface="Calibri Light"/>
              </a:rPr>
              <a:t>majd 3 és fél millió Ft</a:t>
            </a:r>
            <a:endParaRPr lang="de-DE" sz="1800" dirty="0">
              <a:solidFill>
                <a:srgbClr val="004992"/>
              </a:solidFill>
              <a:latin typeface="Calibri Light"/>
            </a:endParaRPr>
          </a:p>
        </p:txBody>
      </p:sp>
      <p:sp>
        <p:nvSpPr>
          <p:cNvPr id="31" name="Caption_15"/>
          <p:cNvSpPr txBox="1"/>
          <p:nvPr/>
        </p:nvSpPr>
        <p:spPr>
          <a:xfrm>
            <a:off x="3389885" y="5685824"/>
            <a:ext cx="2560320" cy="646331"/>
          </a:xfrm>
          <a:prstGeom prst="rect">
            <a:avLst/>
          </a:prstGeom>
          <a:noFill/>
        </p:spPr>
        <p:txBody>
          <a:bodyPr wrap="square" rtlCol="0">
            <a:spAutoFit/>
          </a:bodyPr>
          <a:lstStyle/>
          <a:p>
            <a:pPr algn="ctr"/>
            <a:r>
              <a:rPr lang="de-DE" sz="1800">
                <a:solidFill>
                  <a:srgbClr val="004992"/>
                </a:solidFill>
                <a:latin typeface="Calibri Light"/>
              </a:rPr>
              <a:t>8 és fél </a:t>
            </a:r>
          </a:p>
          <a:p>
            <a:pPr algn="ctr"/>
            <a:r>
              <a:rPr lang="de-DE" sz="1800">
                <a:solidFill>
                  <a:srgbClr val="004992"/>
                </a:solidFill>
                <a:latin typeface="Calibri Light"/>
              </a:rPr>
              <a:t>milliárd Ft</a:t>
            </a:r>
            <a:endParaRPr lang="de-DE" sz="1800" dirty="0">
              <a:solidFill>
                <a:srgbClr val="004992"/>
              </a:solidFill>
              <a:latin typeface="Calibri Light"/>
            </a:endParaRPr>
          </a:p>
        </p:txBody>
      </p:sp>
      <p:sp>
        <p:nvSpPr>
          <p:cNvPr id="32" name="Caption_14"/>
          <p:cNvSpPr txBox="1"/>
          <p:nvPr/>
        </p:nvSpPr>
        <p:spPr>
          <a:xfrm>
            <a:off x="502919" y="5698536"/>
            <a:ext cx="2560320" cy="646331"/>
          </a:xfrm>
          <a:prstGeom prst="rect">
            <a:avLst/>
          </a:prstGeom>
          <a:noFill/>
        </p:spPr>
        <p:txBody>
          <a:bodyPr wrap="square" rtlCol="0">
            <a:spAutoFit/>
          </a:bodyPr>
          <a:lstStyle/>
          <a:p>
            <a:pPr algn="ctr"/>
            <a:r>
              <a:rPr lang="fr-FR" sz="1800">
                <a:solidFill>
                  <a:srgbClr val="004992"/>
                </a:solidFill>
                <a:latin typeface="Calibri Light"/>
              </a:rPr>
              <a:t>majdnem 34</a:t>
            </a:r>
          </a:p>
          <a:p>
            <a:pPr algn="ctr"/>
            <a:r>
              <a:rPr lang="fr-FR" sz="1800">
                <a:solidFill>
                  <a:srgbClr val="004992"/>
                </a:solidFill>
                <a:latin typeface="Calibri Light"/>
              </a:rPr>
              <a:t>milliárd Ft</a:t>
            </a:r>
            <a:endParaRPr lang="de-DE" sz="1800" dirty="0">
              <a:solidFill>
                <a:srgbClr val="004992"/>
              </a:solidFill>
              <a:latin typeface="Calibri Light"/>
            </a:endParaRPr>
          </a:p>
        </p:txBody>
      </p:sp>
    </p:spTree>
    <p:extLst>
      <p:ext uri="{BB962C8B-B14F-4D97-AF65-F5344CB8AC3E}">
        <p14:creationId xmlns:p14="http://schemas.microsoft.com/office/powerpoint/2010/main" val="374487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Edvard Munch</a:t>
            </a:r>
            <a:endParaRPr lang="de-DE" sz="3600" dirty="0">
              <a:latin typeface="+mn-lt"/>
              <a:ea typeface="+mn-ea"/>
              <a:cs typeface="+mn-cs"/>
            </a:endParaRPr>
          </a:p>
        </p:txBody>
      </p:sp>
      <p:sp>
        <p:nvSpPr>
          <p:cNvPr id="3" name="Inhaltsplatzhalter 2"/>
          <p:cNvSpPr>
            <a:spLocks noGrp="1"/>
          </p:cNvSpPr>
          <p:nvPr>
            <p:ph idx="1"/>
          </p:nvPr>
        </p:nvSpPr>
        <p:spPr>
          <a:xfrm>
            <a:off x="408955" y="2204864"/>
            <a:ext cx="7132320" cy="4248000"/>
          </a:xfrm>
        </p:spPr>
        <p:txBody>
          <a:bodyPr>
            <a:noAutofit/>
          </a:bodyPr>
          <a:lstStyle/>
          <a:p>
            <a:pPr marL="342900" indent="-342900">
              <a:lnSpc>
                <a:spcPct val="100000"/>
              </a:lnSpc>
              <a:spcBef>
                <a:spcPts val="1200"/>
              </a:spcBef>
              <a:buClr>
                <a:srgbClr val="333333"/>
              </a:buClr>
              <a:buFont typeface="WingDings"/>
              <a:buChar char=""/>
            </a:pPr>
            <a:r>
              <a:rPr lang="de-DE" sz="2400">
                <a:solidFill>
                  <a:srgbClr val="333333"/>
                </a:solidFill>
              </a:rPr>
              <a:t>“</a:t>
            </a:r>
            <a:r>
              <a:rPr lang="hu-HU" sz="2400">
                <a:solidFill>
                  <a:srgbClr val="333333"/>
                </a:solidFill>
              </a:rPr>
              <a:t>A sikoly</a:t>
            </a:r>
            <a:r>
              <a:rPr lang="de-DE" sz="2400">
                <a:solidFill>
                  <a:srgbClr val="333333"/>
                </a:solidFill>
              </a:rPr>
              <a:t>”</a:t>
            </a:r>
            <a:r>
              <a:rPr lang="hu-HU" sz="2400">
                <a:solidFill>
                  <a:srgbClr val="333333"/>
                </a:solidFill>
              </a:rPr>
              <a:t> </a:t>
            </a:r>
            <a:r>
              <a:rPr lang="hu-HU" sz="2400" dirty="0">
                <a:solidFill>
                  <a:srgbClr val="333333"/>
                </a:solidFill>
              </a:rPr>
              <a:t>című kép mintegy 34 milliárd Forintnak megfelelő összeget ért egy ismeretlen vásárló számára. Ezzel az összeggel ez a világ egyik legdrágább képe.</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A festő,</a:t>
            </a:r>
            <a:r>
              <a:rPr lang="de-DE" sz="2400" dirty="0">
                <a:solidFill>
                  <a:srgbClr val="333333"/>
                </a:solidFill>
              </a:rPr>
              <a:t> Edvard Munch</a:t>
            </a:r>
            <a:r>
              <a:rPr lang="hu-HU" sz="2400" dirty="0">
                <a:solidFill>
                  <a:srgbClr val="333333"/>
                </a:solidFill>
              </a:rPr>
              <a:t>, feltehetően bipoláris zavarban szenvedett:</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hu-HU" sz="2400" dirty="0">
                <a:solidFill>
                  <a:srgbClr val="333333"/>
                </a:solidFill>
              </a:rPr>
              <a:t>Mániás és depressziós tünetektől, illetve téveszméktől szenvedett.</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hu-HU" sz="2400" dirty="0">
                <a:solidFill>
                  <a:srgbClr val="333333"/>
                </a:solidFill>
              </a:rPr>
              <a:t>Éppen ezért több, mint 8 hónapig kezelték pszichiátriai osztályon.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13</a:t>
            </a:fld>
            <a:endParaRPr lang="de-DE">
              <a:latin typeface="+mn-lt"/>
              <a:ea typeface="+mn-ea"/>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Steffen Moritz</a:t>
            </a:r>
            <a:endParaRPr lang="de-DE" sz="3600" dirty="0">
              <a:latin typeface="+mn-lt"/>
              <a:ea typeface="+mn-ea"/>
              <a:cs typeface="+mn-cs"/>
            </a:endParaRPr>
          </a:p>
        </p:txBody>
      </p:sp>
      <p:sp>
        <p:nvSpPr>
          <p:cNvPr id="3" name="Inhaltsplatzhalter 2"/>
          <p:cNvSpPr>
            <a:spLocks noGrp="1"/>
          </p:cNvSpPr>
          <p:nvPr>
            <p:ph idx="1"/>
          </p:nvPr>
        </p:nvSpPr>
        <p:spPr>
          <a:xfrm>
            <a:off x="408955" y="2204864"/>
            <a:ext cx="7132320" cy="4248000"/>
          </a:xfrm>
        </p:spPr>
        <p:txBody>
          <a:bodyPr>
            <a:noAutofit/>
          </a:bodyPr>
          <a:lstStyle/>
          <a:p>
            <a:pPr marL="342900" indent="-342900">
              <a:lnSpc>
                <a:spcPct val="100000"/>
              </a:lnSpc>
              <a:spcBef>
                <a:spcPts val="1200"/>
              </a:spcBef>
              <a:buClr>
                <a:srgbClr val="333333"/>
              </a:buClr>
              <a:buFont typeface="WingDings"/>
              <a:buChar char=""/>
            </a:pPr>
            <a:r>
              <a:rPr lang="hu-HU" sz="2400" dirty="0">
                <a:solidFill>
                  <a:srgbClr val="333333"/>
                </a:solidFill>
              </a:rPr>
              <a:t>A kép csupán eszmei értékkel bír.</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A képet</a:t>
            </a:r>
            <a:r>
              <a:rPr lang="de-DE" sz="2400" dirty="0">
                <a:solidFill>
                  <a:srgbClr val="333333"/>
                </a:solidFill>
              </a:rPr>
              <a:t> Prof</a:t>
            </a:r>
            <a:r>
              <a:rPr lang="hu-HU" sz="2400" dirty="0">
                <a:solidFill>
                  <a:srgbClr val="333333"/>
                </a:solidFill>
              </a:rPr>
              <a:t>.</a:t>
            </a:r>
            <a:r>
              <a:rPr lang="de-DE" sz="2400" dirty="0">
                <a:solidFill>
                  <a:srgbClr val="333333"/>
                </a:solidFill>
              </a:rPr>
              <a:t> Dr. Steffen Moritz</a:t>
            </a:r>
            <a:r>
              <a:rPr lang="hu-HU" sz="2400" dirty="0">
                <a:solidFill>
                  <a:srgbClr val="333333"/>
                </a:solidFill>
              </a:rPr>
              <a:t> készítette 16 éves korában:</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hu-HU" sz="2400" dirty="0">
                <a:solidFill>
                  <a:srgbClr val="333333"/>
                </a:solidFill>
              </a:rPr>
              <a:t>A professzor egy pszichológus, aki a </a:t>
            </a:r>
            <a:r>
              <a:rPr lang="hu-HU" sz="2400" dirty="0" err="1">
                <a:solidFill>
                  <a:srgbClr val="333333"/>
                </a:solidFill>
              </a:rPr>
              <a:t>Hamburg-Eppendorfi</a:t>
            </a:r>
            <a:r>
              <a:rPr lang="hu-HU" sz="2400" dirty="0">
                <a:solidFill>
                  <a:srgbClr val="333333"/>
                </a:solidFill>
              </a:rPr>
              <a:t> Egyetemi Klinika pszichiátriájának Klinikai </a:t>
            </a:r>
            <a:r>
              <a:rPr lang="hu-HU" sz="2400" dirty="0" err="1">
                <a:solidFill>
                  <a:srgbClr val="333333"/>
                </a:solidFill>
              </a:rPr>
              <a:t>Neuropszichológiai</a:t>
            </a:r>
            <a:r>
              <a:rPr lang="hu-HU" sz="2400" dirty="0">
                <a:solidFill>
                  <a:srgbClr val="333333"/>
                </a:solidFill>
              </a:rPr>
              <a:t> Munkacsoportját vezeti.</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de-DE" sz="2400" dirty="0">
                <a:solidFill>
                  <a:srgbClr val="333333"/>
                </a:solidFill>
              </a:rPr>
              <a:t>S</a:t>
            </a:r>
            <a:r>
              <a:rPr lang="hu-HU" sz="2400" dirty="0" err="1">
                <a:solidFill>
                  <a:srgbClr val="333333"/>
                </a:solidFill>
              </a:rPr>
              <a:t>oha</a:t>
            </a:r>
            <a:r>
              <a:rPr lang="hu-HU" sz="2400" dirty="0">
                <a:solidFill>
                  <a:srgbClr val="333333"/>
                </a:solidFill>
              </a:rPr>
              <a:t> nem állt pszichiátriai kezelés alatt.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14</a:t>
            </a:fld>
            <a:endParaRPr lang="de-DE">
              <a:latin typeface="+mn-lt"/>
              <a:ea typeface="+mn-ea"/>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extLst>
      <p:ext uri="{BB962C8B-B14F-4D97-AF65-F5344CB8AC3E}">
        <p14:creationId xmlns:p14="http://schemas.microsoft.com/office/powerpoint/2010/main" val="4060177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Vincent van Gogh</a:t>
            </a:r>
            <a:endParaRPr lang="de-DE" sz="3600" dirty="0">
              <a:latin typeface="+mn-lt"/>
              <a:ea typeface="+mn-ea"/>
              <a:cs typeface="+mn-cs"/>
            </a:endParaRPr>
          </a:p>
        </p:txBody>
      </p:sp>
      <p:sp>
        <p:nvSpPr>
          <p:cNvPr id="3" name="Inhaltsplatzhalter 2"/>
          <p:cNvSpPr>
            <a:spLocks noGrp="1"/>
          </p:cNvSpPr>
          <p:nvPr>
            <p:ph idx="1"/>
          </p:nvPr>
        </p:nvSpPr>
        <p:spPr>
          <a:xfrm>
            <a:off x="408955" y="2204864"/>
            <a:ext cx="6858000" cy="4248000"/>
          </a:xfrm>
        </p:spPr>
        <p:txBody>
          <a:bodyPr>
            <a:noAutofit/>
          </a:bodyPr>
          <a:lstStyle/>
          <a:p>
            <a:pPr marL="342900" indent="-342900">
              <a:lnSpc>
                <a:spcPct val="100000"/>
              </a:lnSpc>
              <a:spcBef>
                <a:spcPts val="1200"/>
              </a:spcBef>
              <a:buClr>
                <a:srgbClr val="333333"/>
              </a:buClr>
              <a:buFont typeface="WingDings"/>
              <a:buChar char=""/>
            </a:pPr>
            <a:r>
              <a:rPr lang="hu-HU" sz="2400">
                <a:solidFill>
                  <a:srgbClr val="333333"/>
                </a:solidFill>
              </a:rPr>
              <a:t>A</a:t>
            </a:r>
            <a:r>
              <a:rPr lang="de-DE" sz="2400">
                <a:solidFill>
                  <a:srgbClr val="333333"/>
                </a:solidFill>
              </a:rPr>
              <a:t> “</a:t>
            </a:r>
            <a:r>
              <a:rPr lang="hu-HU" sz="2400">
                <a:solidFill>
                  <a:srgbClr val="333333"/>
                </a:solidFill>
              </a:rPr>
              <a:t>Saint-Paul kórház kertje</a:t>
            </a:r>
            <a:r>
              <a:rPr lang="de-DE" sz="2400">
                <a:solidFill>
                  <a:srgbClr val="333333"/>
                </a:solidFill>
              </a:rPr>
              <a:t>” </a:t>
            </a:r>
            <a:r>
              <a:rPr lang="hu-HU" sz="2400" dirty="0">
                <a:solidFill>
                  <a:srgbClr val="333333"/>
                </a:solidFill>
              </a:rPr>
              <a:t>című festménye körülbelül 8 és fél milliárd Forint értékű</a:t>
            </a:r>
            <a:r>
              <a:rPr lang="de-DE" sz="2400" dirty="0">
                <a:solidFill>
                  <a:srgbClr val="333333"/>
                </a:solidFill>
              </a:rPr>
              <a:t>.</a:t>
            </a:r>
          </a:p>
          <a:p>
            <a:pPr marL="342900" indent="-342900">
              <a:lnSpc>
                <a:spcPct val="100000"/>
              </a:lnSpc>
              <a:spcBef>
                <a:spcPts val="1200"/>
              </a:spcBef>
              <a:buClr>
                <a:srgbClr val="333333"/>
              </a:buClr>
              <a:buFont typeface="WingDings"/>
              <a:buChar char=""/>
            </a:pPr>
            <a:r>
              <a:rPr lang="de-DE" sz="2400" dirty="0">
                <a:solidFill>
                  <a:srgbClr val="333333"/>
                </a:solidFill>
              </a:rPr>
              <a:t>Van Gogh </a:t>
            </a:r>
            <a:r>
              <a:rPr lang="hu-HU" sz="2400" dirty="0">
                <a:solidFill>
                  <a:srgbClr val="333333"/>
                </a:solidFill>
              </a:rPr>
              <a:t>ezt a képet az 1889-es </a:t>
            </a:r>
            <a:r>
              <a:rPr lang="hu-HU" sz="2400" dirty="0" err="1">
                <a:solidFill>
                  <a:srgbClr val="333333"/>
                </a:solidFill>
              </a:rPr>
              <a:t>saint-pauli</a:t>
            </a:r>
            <a:r>
              <a:rPr lang="hu-HU" sz="2400" dirty="0">
                <a:solidFill>
                  <a:srgbClr val="333333"/>
                </a:solidFill>
              </a:rPr>
              <a:t> pszichiátriai osztályos kezelése alatt festette:</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de-DE" sz="2400" dirty="0">
                <a:solidFill>
                  <a:srgbClr val="333333"/>
                </a:solidFill>
              </a:rPr>
              <a:t>Van Gogh</a:t>
            </a:r>
            <a:r>
              <a:rPr lang="hu-HU" sz="2400" dirty="0" err="1">
                <a:solidFill>
                  <a:srgbClr val="333333"/>
                </a:solidFill>
              </a:rPr>
              <a:t>-ot</a:t>
            </a:r>
            <a:r>
              <a:rPr lang="de-DE" sz="2400" dirty="0">
                <a:solidFill>
                  <a:srgbClr val="333333"/>
                </a:solidFill>
              </a:rPr>
              <a:t> </a:t>
            </a:r>
            <a:r>
              <a:rPr lang="hu-HU" sz="2400" dirty="0">
                <a:solidFill>
                  <a:srgbClr val="333333"/>
                </a:solidFill>
              </a:rPr>
              <a:t>súlyos hangulatingadozások, önsértő magatartás, szorongások, téveszmék és hallucinációk kínozták.</a:t>
            </a:r>
            <a:endParaRPr lang="de-DE" sz="2400" dirty="0">
              <a:solidFill>
                <a:srgbClr val="333333"/>
              </a:solidFill>
            </a:endParaRPr>
          </a:p>
          <a:p>
            <a:pPr marL="774827" lvl="3" indent="-342900">
              <a:lnSpc>
                <a:spcPct val="100000"/>
              </a:lnSpc>
              <a:spcBef>
                <a:spcPts val="1200"/>
              </a:spcBef>
              <a:buClr>
                <a:srgbClr val="333333"/>
              </a:buClr>
              <a:buFont typeface="WingDings"/>
              <a:buChar char=""/>
            </a:pPr>
            <a:r>
              <a:rPr lang="hu-HU" sz="2400" dirty="0">
                <a:solidFill>
                  <a:srgbClr val="333333"/>
                </a:solidFill>
              </a:rPr>
              <a:t>Mai tudásunk szerint valószínűleg pszichózist vagy bipoláris zavart állapítanának meg nála.</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15</a:t>
            </a:fld>
            <a:endParaRPr lang="de-DE">
              <a:latin typeface="+mn-lt"/>
              <a:ea typeface="+mn-ea"/>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mn-lt"/>
                <a:ea typeface="+mn-ea"/>
                <a:cs typeface="+mn-cs"/>
              </a:rPr>
              <a:t>Ringo Starr (a Beatles dobosa)</a:t>
            </a:r>
            <a:endParaRPr lang="de-DE" sz="3600" dirty="0">
              <a:latin typeface="+mn-lt"/>
              <a:ea typeface="+mn-ea"/>
              <a:cs typeface="+mn-cs"/>
            </a:endParaRPr>
          </a:p>
        </p:txBody>
      </p:sp>
      <p:sp>
        <p:nvSpPr>
          <p:cNvPr id="3" name="Inhaltsplatzhalter 2"/>
          <p:cNvSpPr>
            <a:spLocks noGrp="1"/>
          </p:cNvSpPr>
          <p:nvPr>
            <p:ph idx="1"/>
          </p:nvPr>
        </p:nvSpPr>
        <p:spPr>
          <a:xfrm>
            <a:off x="408955" y="2204864"/>
            <a:ext cx="5486400" cy="4248000"/>
          </a:xfrm>
        </p:spPr>
        <p:txBody>
          <a:bodyPr>
            <a:noAutofit/>
          </a:bodyPr>
          <a:lstStyle/>
          <a:p>
            <a:pPr marL="342900" indent="-342900">
              <a:lnSpc>
                <a:spcPct val="100000"/>
              </a:lnSpc>
              <a:spcBef>
                <a:spcPts val="1200"/>
              </a:spcBef>
              <a:buClr>
                <a:srgbClr val="333333"/>
              </a:buClr>
              <a:buFont typeface="WingDings"/>
              <a:buChar char=""/>
            </a:pPr>
            <a:r>
              <a:rPr lang="de-DE" sz="2400" dirty="0">
                <a:solidFill>
                  <a:srgbClr val="333333"/>
                </a:solidFill>
              </a:rPr>
              <a:t>Ringo Starr </a:t>
            </a:r>
            <a:r>
              <a:rPr lang="hu-HU" sz="2400" dirty="0">
                <a:solidFill>
                  <a:srgbClr val="333333"/>
                </a:solidFill>
              </a:rPr>
              <a:t>a Beatles dobosaként vált ismertté. 2005 óta fest is</a:t>
            </a:r>
            <a:r>
              <a:rPr lang="de-DE" sz="2400" dirty="0">
                <a:solidFill>
                  <a:srgbClr val="333333"/>
                </a:solidFill>
              </a:rPr>
              <a:t>:</a:t>
            </a:r>
          </a:p>
          <a:p>
            <a:pPr marL="342900" lvl="1" indent="-342900">
              <a:lnSpc>
                <a:spcPct val="100000"/>
              </a:lnSpc>
              <a:spcBef>
                <a:spcPts val="1200"/>
              </a:spcBef>
              <a:buClr>
                <a:srgbClr val="333333"/>
              </a:buClr>
              <a:buFont typeface="WingDings"/>
              <a:buChar char=""/>
            </a:pPr>
            <a:r>
              <a:rPr lang="de-DE" sz="2400" dirty="0">
                <a:solidFill>
                  <a:srgbClr val="333333"/>
                </a:solidFill>
              </a:rPr>
              <a:t>“</a:t>
            </a:r>
            <a:r>
              <a:rPr lang="hu-HU" sz="2400" dirty="0">
                <a:solidFill>
                  <a:srgbClr val="333333"/>
                </a:solidFill>
              </a:rPr>
              <a:t>Erdő” (Timberland) című képe 2013-ban készült.</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hu-HU" sz="2400" dirty="0">
                <a:solidFill>
                  <a:srgbClr val="333333"/>
                </a:solidFill>
              </a:rPr>
              <a:t>Festményeit több ezer Dollárért értékesítették.</a:t>
            </a:r>
            <a:endParaRPr lang="de-DE" sz="2400" dirty="0">
              <a:solidFill>
                <a:srgbClr val="333333"/>
              </a:solidFill>
            </a:endParaRPr>
          </a:p>
          <a:p>
            <a:pPr marL="342900" lvl="1" indent="-342900">
              <a:lnSpc>
                <a:spcPct val="100000"/>
              </a:lnSpc>
              <a:spcBef>
                <a:spcPts val="1200"/>
              </a:spcBef>
              <a:buClr>
                <a:srgbClr val="333333"/>
              </a:buClr>
              <a:buFont typeface="WingDings"/>
              <a:buChar char=""/>
            </a:pPr>
            <a:r>
              <a:rPr lang="hu-HU" sz="2400" dirty="0">
                <a:solidFill>
                  <a:srgbClr val="333333"/>
                </a:solidFill>
              </a:rPr>
              <a:t>Tudomásunk szerint </a:t>
            </a:r>
            <a:r>
              <a:rPr lang="hu-HU" sz="2400" dirty="0" err="1">
                <a:solidFill>
                  <a:srgbClr val="333333"/>
                </a:solidFill>
              </a:rPr>
              <a:t>Ringo</a:t>
            </a:r>
            <a:r>
              <a:rPr lang="hu-HU" sz="2400" dirty="0">
                <a:solidFill>
                  <a:srgbClr val="333333"/>
                </a:solidFill>
              </a:rPr>
              <a:t> </a:t>
            </a:r>
            <a:r>
              <a:rPr lang="hu-HU" sz="2400" dirty="0" err="1">
                <a:solidFill>
                  <a:srgbClr val="333333"/>
                </a:solidFill>
              </a:rPr>
              <a:t>Starr</a:t>
            </a:r>
            <a:r>
              <a:rPr lang="hu-HU" sz="2400" dirty="0">
                <a:solidFill>
                  <a:srgbClr val="333333"/>
                </a:solidFill>
              </a:rPr>
              <a:t> nem állt soha pszichiátriai kezelés alatt.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16</a:t>
            </a:fld>
            <a:endParaRPr lang="de-DE">
              <a:latin typeface="+mn-lt"/>
              <a:ea typeface="+mn-ea"/>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extLst>
      <p:ext uri="{BB962C8B-B14F-4D97-AF65-F5344CB8AC3E}">
        <p14:creationId xmlns:p14="http://schemas.microsoft.com/office/powerpoint/2010/main" val="410719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Következtetés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hu-HU" sz="2400" dirty="0">
                <a:solidFill>
                  <a:srgbClr val="333333"/>
                </a:solidFill>
              </a:rPr>
              <a:t>A pszichés megbetegedés nem jelenti azt, hogy alkalmatlanok vagyunk értelmes és értékes dolgokat tenni/ alkotni</a:t>
            </a:r>
            <a:r>
              <a:rPr lang="de-DE" sz="2400" dirty="0">
                <a:solidFill>
                  <a:srgbClr val="333333"/>
                </a:solidFill>
              </a:rPr>
              <a:t>.</a:t>
            </a:r>
          </a:p>
          <a:p>
            <a:pPr marL="342900" indent="-342900">
              <a:buClr>
                <a:srgbClr val="333333"/>
              </a:buClr>
              <a:buFont typeface="WingDings"/>
              <a:buChar char=""/>
            </a:pPr>
            <a:r>
              <a:rPr lang="hu-HU" sz="2400">
                <a:solidFill>
                  <a:srgbClr val="333333"/>
                </a:solidFill>
              </a:rPr>
              <a:t>A </a:t>
            </a:r>
            <a:r>
              <a:rPr lang="hu-HU" sz="2400" dirty="0">
                <a:solidFill>
                  <a:srgbClr val="333333"/>
                </a:solidFill>
              </a:rPr>
              <a:t>pszichés zavarok éppúgy inspirálhatják, mint ahogy gátolhatják is a kreativitást</a:t>
            </a:r>
            <a:r>
              <a:rPr lang="de-DE" sz="2400" dirty="0">
                <a:solidFill>
                  <a:srgbClr val="333333"/>
                </a:solidFill>
              </a:rPr>
              <a:t>.</a:t>
            </a:r>
          </a:p>
          <a:p>
            <a:pPr marL="342900" indent="-342900">
              <a:buClr>
                <a:srgbClr val="333333"/>
              </a:buClr>
              <a:buFont typeface="WingDings"/>
              <a:buChar char=""/>
            </a:pPr>
            <a:r>
              <a:rPr lang="hu-HU" sz="2400" dirty="0">
                <a:solidFill>
                  <a:srgbClr val="333333"/>
                </a:solidFill>
              </a:rPr>
              <a:t>A félreértett, és emiatt az egész életük során sikertelen </a:t>
            </a:r>
            <a:r>
              <a:rPr lang="hu-HU" sz="2400" i="1" dirty="0">
                <a:solidFill>
                  <a:srgbClr val="333333"/>
                </a:solidFill>
              </a:rPr>
              <a:t>zsenik</a:t>
            </a:r>
            <a:r>
              <a:rPr lang="hu-HU" sz="2400" dirty="0">
                <a:solidFill>
                  <a:srgbClr val="333333"/>
                </a:solidFill>
              </a:rPr>
              <a:t>, mint Van Gogh, gyakran pszichés megbetegedésben szenvedtek</a:t>
            </a:r>
            <a:r>
              <a:rPr lang="de-DE" sz="2400" dirty="0">
                <a:solidFill>
                  <a:srgbClr val="333333"/>
                </a:solidFill>
              </a:rPr>
              <a:t>.</a:t>
            </a:r>
          </a:p>
          <a:p>
            <a:pPr marL="342900" indent="-342900">
              <a:buClr>
                <a:srgbClr val="333333"/>
              </a:buClr>
              <a:buFont typeface="WingDings"/>
              <a:buChar char=""/>
            </a:pPr>
            <a:r>
              <a:rPr lang="hu-HU" sz="2400" dirty="0">
                <a:solidFill>
                  <a:srgbClr val="333333"/>
                </a:solidFill>
              </a:rPr>
              <a:t>Egyes pszichésen érintett művészek- mint ahogy annak idején Edvard Munch is- azonban meg tudnak élni a művészetükből</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17</a:t>
            </a:fld>
            <a:endParaRPr lang="de-DE">
              <a:latin typeface="+mn-lt"/>
              <a:ea typeface="+mn-ea"/>
            </a:endParaRPr>
          </a:p>
        </p:txBody>
      </p:sp>
    </p:spTree>
    <p:extLst>
      <p:ext uri="{BB962C8B-B14F-4D97-AF65-F5344CB8AC3E}">
        <p14:creationId xmlns:p14="http://schemas.microsoft.com/office/powerpoint/2010/main" val="3504930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Következtetés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rPr>
              <a:t>E</a:t>
            </a:r>
            <a:r>
              <a:rPr lang="hu-HU" sz="2400" dirty="0" err="1">
                <a:solidFill>
                  <a:srgbClr val="333333"/>
                </a:solidFill>
              </a:rPr>
              <a:t>gy</a:t>
            </a:r>
            <a:r>
              <a:rPr lang="hu-HU" sz="2400" dirty="0">
                <a:solidFill>
                  <a:srgbClr val="333333"/>
                </a:solidFill>
              </a:rPr>
              <a:t> képen sem látható az, hogy a festője egészséges-e pszichésen, avagy </a:t>
            </a:r>
            <a:r>
              <a:rPr lang="hu-HU" sz="2400">
                <a:solidFill>
                  <a:srgbClr val="333333"/>
                </a:solidFill>
              </a:rPr>
              <a:t>sem.</a:t>
            </a:r>
            <a:endParaRPr lang="de-DE" sz="2400">
              <a:solidFill>
                <a:srgbClr val="333333"/>
              </a:solidFill>
            </a:endParaRPr>
          </a:p>
          <a:p>
            <a:pPr marL="342900" lvl="1" indent="-342900">
              <a:spcBef>
                <a:spcPts val="1999"/>
              </a:spcBef>
              <a:spcAft>
                <a:spcPts val="0"/>
              </a:spcAft>
              <a:buClr>
                <a:srgbClr val="333333"/>
              </a:buClr>
              <a:buFont typeface="WingDings"/>
              <a:buChar char=""/>
              <a:tabLst>
                <a:tab pos="84138" algn="l"/>
              </a:tabLst>
            </a:pPr>
            <a:r>
              <a:rPr lang="hu-HU" sz="2400">
                <a:solidFill>
                  <a:srgbClr val="333333"/>
                </a:solidFill>
              </a:rPr>
              <a:t>Éppilyen </a:t>
            </a:r>
            <a:r>
              <a:rPr lang="hu-HU" sz="2400" dirty="0">
                <a:solidFill>
                  <a:srgbClr val="333333"/>
                </a:solidFill>
              </a:rPr>
              <a:t>kevéssé állapítható meg a másik emberről pusztán a megjelenése alapján, hogy van-e valamely pszichiátriai megbetegedése, vagy </a:t>
            </a:r>
            <a:r>
              <a:rPr lang="hu-HU" sz="2400">
                <a:solidFill>
                  <a:srgbClr val="333333"/>
                </a:solidFill>
              </a:rPr>
              <a:t>sem.</a:t>
            </a:r>
            <a:endParaRPr lang="hu-HU"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18</a:t>
            </a:fld>
            <a:endParaRPr lang="de-DE">
              <a:latin typeface="+mn-lt"/>
              <a:ea typeface="+mn-ea"/>
            </a:endParaRPr>
          </a:p>
        </p:txBody>
      </p:sp>
    </p:spTree>
    <p:extLst>
      <p:ext uri="{BB962C8B-B14F-4D97-AF65-F5344CB8AC3E}">
        <p14:creationId xmlns:p14="http://schemas.microsoft.com/office/powerpoint/2010/main" val="4220340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Következtetés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rPr>
              <a:t>E</a:t>
            </a:r>
            <a:r>
              <a:rPr lang="hu-HU" sz="2400" dirty="0">
                <a:solidFill>
                  <a:srgbClr val="333333"/>
                </a:solidFill>
              </a:rPr>
              <a:t>gy képen sem látható az, hogy a festője egészséges-e pszichésen, avagy sem.</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4138" algn="l"/>
              </a:tabLst>
            </a:pPr>
            <a:r>
              <a:rPr lang="hu-HU" sz="2400" dirty="0">
                <a:solidFill>
                  <a:srgbClr val="333333"/>
                </a:solidFill>
              </a:rPr>
              <a:t>Éppilyen kevéssé állapítható meg a másik emberről pusztán a megjelenése alapján, hogy van-e valamely pszichiátriai megbetegedése, vagy sem.</a:t>
            </a:r>
          </a:p>
          <a:p>
            <a:pPr marL="342900" lvl="1" indent="-342900">
              <a:spcBef>
                <a:spcPts val="1999"/>
              </a:spcBef>
              <a:spcAft>
                <a:spcPts val="0"/>
              </a:spcAft>
              <a:buClr>
                <a:srgbClr val="000000"/>
              </a:buClr>
              <a:buFont typeface="WingDings"/>
              <a:buChar char=""/>
              <a:tabLst>
                <a:tab pos="84138" algn="l"/>
              </a:tabLst>
            </a:pPr>
            <a:r>
              <a:rPr lang="hu-HU" sz="2400" dirty="0">
                <a:solidFill>
                  <a:srgbClr val="004992"/>
                </a:solidFill>
              </a:rPr>
              <a:t>Kérdés</a:t>
            </a:r>
            <a:r>
              <a:rPr lang="de-DE" sz="2400" dirty="0">
                <a:solidFill>
                  <a:srgbClr val="004992"/>
                </a:solidFill>
              </a:rPr>
              <a:t>: </a:t>
            </a:r>
            <a:br>
              <a:rPr lang="de-DE" sz="2400" dirty="0">
                <a:solidFill>
                  <a:srgbClr val="333333"/>
                </a:solidFill>
              </a:rPr>
            </a:br>
            <a:r>
              <a:rPr lang="hu-HU" sz="2400" dirty="0">
                <a:solidFill>
                  <a:srgbClr val="333333"/>
                </a:solidFill>
              </a:rPr>
              <a:t>Számos híres műalkotást olyan művészek készítettek, akik pszichés nehézségekkel küzdöttek</a:t>
            </a:r>
            <a:r>
              <a:rPr lang="de-DE" sz="2400" dirty="0">
                <a:solidFill>
                  <a:srgbClr val="333333"/>
                </a:solidFill>
              </a:rPr>
              <a:t>. </a:t>
            </a:r>
            <a:r>
              <a:rPr lang="hu-HU" sz="2400" dirty="0">
                <a:solidFill>
                  <a:srgbClr val="004992"/>
                </a:solidFill>
              </a:rPr>
              <a:t>Elvesz ez valamit is a művészetük értékéből?</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19</a:t>
            </a:fld>
            <a:endParaRPr lang="de-DE">
              <a:latin typeface="+mn-lt"/>
              <a:ea typeface="+mn-ea"/>
            </a:endParaRPr>
          </a:p>
        </p:txBody>
      </p:sp>
    </p:spTree>
    <p:extLst>
      <p:ext uri="{BB962C8B-B14F-4D97-AF65-F5344CB8AC3E}">
        <p14:creationId xmlns:p14="http://schemas.microsoft.com/office/powerpoint/2010/main" val="2198824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Következtetés</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lvl="1" indent="-342900">
              <a:spcBef>
                <a:spcPts val="1999"/>
              </a:spcBef>
              <a:spcAft>
                <a:spcPts val="0"/>
              </a:spcAft>
              <a:buClr>
                <a:srgbClr val="333333"/>
              </a:buClr>
              <a:buFont typeface="WingDings"/>
              <a:buChar char=""/>
              <a:tabLst>
                <a:tab pos="84138" algn="l"/>
              </a:tabLst>
            </a:pPr>
            <a:r>
              <a:rPr lang="de-DE" sz="2400" dirty="0">
                <a:solidFill>
                  <a:srgbClr val="333333"/>
                </a:solidFill>
              </a:rPr>
              <a:t>E</a:t>
            </a:r>
            <a:r>
              <a:rPr lang="hu-HU" sz="2400" dirty="0">
                <a:solidFill>
                  <a:srgbClr val="333333"/>
                </a:solidFill>
              </a:rPr>
              <a:t>gy képen sem látható az, hogy a festője egészséges-e pszichésen, avagy sem.</a:t>
            </a:r>
            <a:endParaRPr lang="de-DE" sz="2400" dirty="0">
              <a:solidFill>
                <a:srgbClr val="333333"/>
              </a:solidFill>
            </a:endParaRPr>
          </a:p>
          <a:p>
            <a:pPr marL="342900" lvl="1" indent="-342900">
              <a:spcBef>
                <a:spcPts val="1999"/>
              </a:spcBef>
              <a:spcAft>
                <a:spcPts val="0"/>
              </a:spcAft>
              <a:buClr>
                <a:srgbClr val="333333"/>
              </a:buClr>
              <a:buFont typeface="WingDings"/>
              <a:buChar char=""/>
              <a:tabLst>
                <a:tab pos="84138" algn="l"/>
              </a:tabLst>
            </a:pPr>
            <a:r>
              <a:rPr lang="hu-HU" sz="2400" dirty="0">
                <a:solidFill>
                  <a:srgbClr val="333333"/>
                </a:solidFill>
              </a:rPr>
              <a:t>Éppilyen kevéssé állapítható meg a másik emberről pusztán a megjelenése alapján, hogy van-e valamely pszichiátriai megbetegedése, vagy sem.</a:t>
            </a:r>
          </a:p>
          <a:p>
            <a:pPr marL="342900" lvl="1" indent="-342900">
              <a:spcBef>
                <a:spcPts val="1999"/>
              </a:spcBef>
              <a:spcAft>
                <a:spcPts val="0"/>
              </a:spcAft>
              <a:buClr>
                <a:srgbClr val="000000"/>
              </a:buClr>
              <a:buFont typeface="WingDings"/>
              <a:buChar char=""/>
              <a:tabLst>
                <a:tab pos="84138" algn="l"/>
              </a:tabLst>
            </a:pPr>
            <a:r>
              <a:rPr lang="hu-HU" sz="2400" dirty="0">
                <a:solidFill>
                  <a:srgbClr val="004992"/>
                </a:solidFill>
              </a:rPr>
              <a:t>Kérdés</a:t>
            </a:r>
            <a:r>
              <a:rPr lang="de-DE" sz="2400" dirty="0">
                <a:solidFill>
                  <a:srgbClr val="004992"/>
                </a:solidFill>
              </a:rPr>
              <a:t>: </a:t>
            </a:r>
            <a:br>
              <a:rPr lang="de-DE" sz="2400" dirty="0">
                <a:solidFill>
                  <a:srgbClr val="333333"/>
                </a:solidFill>
              </a:rPr>
            </a:br>
            <a:r>
              <a:rPr lang="hu-HU" sz="2400" dirty="0">
                <a:solidFill>
                  <a:srgbClr val="333333"/>
                </a:solidFill>
              </a:rPr>
              <a:t>Számos híres műalkotást olyan művészek készítettek, akik pszichés nehézségekkel küzdöttek</a:t>
            </a:r>
            <a:r>
              <a:rPr lang="de-DE" sz="2400" dirty="0">
                <a:solidFill>
                  <a:srgbClr val="333333"/>
                </a:solidFill>
              </a:rPr>
              <a:t>. </a:t>
            </a:r>
            <a:r>
              <a:rPr lang="hu-HU" sz="2400" dirty="0">
                <a:solidFill>
                  <a:srgbClr val="004992"/>
                </a:solidFill>
              </a:rPr>
              <a:t>Elvesz ez valamit is a művészetük értékéből?</a:t>
            </a:r>
            <a:endParaRPr lang="de-DE" sz="2400" dirty="0">
              <a:solidFill>
                <a:srgbClr val="004992"/>
              </a:solidFill>
            </a:endParaRPr>
          </a:p>
          <a:p>
            <a:pPr lvl="1" algn="ctr">
              <a:spcBef>
                <a:spcPts val="1999"/>
              </a:spcBef>
              <a:spcAft>
                <a:spcPts val="0"/>
              </a:spcAft>
              <a:buClr>
                <a:srgbClr val="004992"/>
              </a:buClr>
              <a:tabLst>
                <a:tab pos="84138" algn="l"/>
              </a:tabLst>
            </a:pPr>
            <a:r>
              <a:rPr lang="hu-HU" sz="2400" b="1" u="sng" dirty="0">
                <a:solidFill>
                  <a:srgbClr val="004992"/>
                </a:solidFill>
              </a:rPr>
              <a:t>Véleményünk szerint nem</a:t>
            </a:r>
            <a:r>
              <a:rPr lang="de-DE" sz="2400" b="1" u="sng" dirty="0">
                <a:solidFill>
                  <a:srgbClr val="004992"/>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20</a:t>
            </a:fld>
            <a:endParaRPr lang="de-DE">
              <a:latin typeface="+mn-lt"/>
              <a:ea typeface="+mn-ea"/>
            </a:endParaRPr>
          </a:p>
        </p:txBody>
      </p:sp>
    </p:spTree>
    <p:extLst>
      <p:ext uri="{BB962C8B-B14F-4D97-AF65-F5344CB8AC3E}">
        <p14:creationId xmlns:p14="http://schemas.microsoft.com/office/powerpoint/2010/main" val="1512251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Normális az, ha pszichés panaszaink vannak?</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buClr>
                <a:srgbClr val="006699"/>
              </a:buClr>
              <a:tabLst>
                <a:tab pos="84138" algn="l"/>
              </a:tabLst>
              <a:defRPr/>
            </a:pPr>
            <a:r>
              <a:rPr lang="hu-HU" sz="2400" kern="0" dirty="0">
                <a:solidFill>
                  <a:srgbClr val="004992"/>
                </a:solidFill>
              </a:rPr>
              <a:t>Mennyien szenvednek pszichés megbetegedésekben?</a:t>
            </a:r>
          </a:p>
          <a:p>
            <a:pPr lvl="0" defTabSz="914400" eaLnBrk="0" fontAlgn="base" hangingPunct="0">
              <a:buClr>
                <a:srgbClr val="006699"/>
              </a:buClr>
              <a:tabLst>
                <a:tab pos="84138" algn="l"/>
              </a:tabLst>
              <a:defRPr/>
            </a:pPr>
            <a:r>
              <a:rPr lang="hu-HU" sz="2400" kern="0" dirty="0">
                <a:solidFill>
                  <a:srgbClr val="333333"/>
                </a:solidFill>
              </a:rPr>
              <a:t>Mit gondolnak?</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21</a:t>
            </a:fld>
            <a:endParaRPr lang="de-DE">
              <a:latin typeface="+mn-lt"/>
              <a:ea typeface="+mn-ea"/>
            </a:endParaRPr>
          </a:p>
        </p:txBody>
      </p:sp>
    </p:spTree>
    <p:extLst>
      <p:ext uri="{BB962C8B-B14F-4D97-AF65-F5344CB8AC3E}">
        <p14:creationId xmlns:p14="http://schemas.microsoft.com/office/powerpoint/2010/main" val="4217121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dirty="0">
                <a:latin typeface="+mn-lt"/>
                <a:ea typeface="+mn-ea"/>
                <a:cs typeface="+mn-cs"/>
              </a:rPr>
              <a:t>Normális az, ha pszichés panaszaink vannak?</a:t>
            </a:r>
            <a:endParaRPr lang="de-DE" sz="3600" dirty="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buClr>
                <a:srgbClr val="006699"/>
              </a:buClr>
              <a:tabLst>
                <a:tab pos="84138" algn="l"/>
              </a:tabLst>
              <a:defRPr/>
            </a:pPr>
            <a:r>
              <a:rPr lang="hu-HU" sz="2400" kern="0" dirty="0">
                <a:solidFill>
                  <a:srgbClr val="004992"/>
                </a:solidFill>
              </a:rPr>
              <a:t>Mennyien szenvednek pszichés megbetegedésekben? (német adatok)</a:t>
            </a:r>
          </a:p>
          <a:p>
            <a:pPr lvl="0" defTabSz="914400" eaLnBrk="0" fontAlgn="base" hangingPunct="0">
              <a:buClr>
                <a:srgbClr val="006699"/>
              </a:buClr>
              <a:tabLst>
                <a:tab pos="84138" algn="l"/>
              </a:tabLst>
              <a:defRPr/>
            </a:pPr>
            <a:r>
              <a:rPr lang="de-DE" sz="2400" dirty="0">
                <a:solidFill>
                  <a:srgbClr val="333333"/>
                </a:solidFill>
              </a:rPr>
              <a:t>E</a:t>
            </a:r>
            <a:r>
              <a:rPr lang="hu-HU" sz="2400" dirty="0">
                <a:solidFill>
                  <a:srgbClr val="333333"/>
                </a:solidFill>
              </a:rPr>
              <a:t>gy 2014-es vizsgálat</a:t>
            </a:r>
            <a:r>
              <a:rPr lang="de-DE" sz="2400" dirty="0">
                <a:solidFill>
                  <a:srgbClr val="333333"/>
                </a:solidFill>
              </a:rPr>
              <a:t> (Jacobi et al., Nervenarzt 1, 2014) </a:t>
            </a:r>
            <a:r>
              <a:rPr lang="hu-HU" sz="2400" dirty="0">
                <a:solidFill>
                  <a:srgbClr val="333333"/>
                </a:solidFill>
              </a:rPr>
              <a:t>eredményei szerint</a:t>
            </a:r>
            <a:r>
              <a:rPr lang="de-DE" sz="2400" kern="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22</a:t>
            </a:fld>
            <a:endParaRPr lang="de-DE">
              <a:latin typeface="+mn-lt"/>
              <a:ea typeface="+mn-ea"/>
            </a:endParaRPr>
          </a:p>
        </p:txBody>
      </p:sp>
      <p:graphicFrame>
        <p:nvGraphicFramePr>
          <p:cNvPr id="8" name="Inhaltsplatzhalter 3"/>
          <p:cNvGraphicFramePr>
            <a:graphicFrameLocks/>
          </p:cNvGraphicFramePr>
          <p:nvPr>
            <p:extLst>
              <p:ext uri="{D42A27DB-BD31-4B8C-83A1-F6EECF244321}">
                <p14:modId xmlns:p14="http://schemas.microsoft.com/office/powerpoint/2010/main" val="234475195"/>
              </p:ext>
            </p:extLst>
          </p:nvPr>
        </p:nvGraphicFramePr>
        <p:xfrm>
          <a:off x="408955" y="3361536"/>
          <a:ext cx="11376000" cy="201168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en-US" sz="1800" b="0" i="0" u="none">
                          <a:solidFill>
                            <a:srgbClr val="333333"/>
                          </a:solidFill>
                          <a:latin typeface="Calibri Light"/>
                          <a:ea typeface="Verdana" pitchFamily="34" charset="0"/>
                          <a:cs typeface="Verdana" pitchFamily="34" charset="0"/>
                        </a:rPr>
                        <a:t>Azon személyek aránya, akiknél az utóbbi egy évben valamely pszichés megbetegedés jelentkezett</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27,7%</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en-US" sz="1800" b="0" i="0" u="none">
                          <a:solidFill>
                            <a:srgbClr val="333333"/>
                          </a:solidFill>
                          <a:latin typeface="Calibri Light"/>
                          <a:ea typeface="Verdana" pitchFamily="34" charset="0"/>
                          <a:cs typeface="Verdana" pitchFamily="34" charset="0"/>
                        </a:rPr>
                        <a:t>Szorongásos zavarok (gyakori kórképek, többek között pánikzavar) </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15,3%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Calibri Light"/>
                          <a:ea typeface="Verdana" pitchFamily="34" charset="0"/>
                          <a:cs typeface="Verdana" pitchFamily="34" charset="0"/>
                        </a:rPr>
                        <a:t>Hangulati zavarok (többek között depresszió)</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Calibri Light"/>
                          <a:ea typeface="Verdana" pitchFamily="34" charset="0"/>
                          <a:cs typeface="Verdana" pitchFamily="34" charset="0"/>
                        </a:rPr>
                        <a:t>9,3%</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fr-FR" sz="1800" b="0" i="0" u="none">
                          <a:solidFill>
                            <a:srgbClr val="333333"/>
                          </a:solidFill>
                          <a:latin typeface="Calibri Light"/>
                          <a:ea typeface="Verdana" pitchFamily="34" charset="0"/>
                          <a:cs typeface="Verdana" pitchFamily="34" charset="0"/>
                        </a:rPr>
                        <a:t>Szkizofrénia/pszichózisok (a pszichózisok valamennyi formája, többek között szkizofrénia)</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Calibri Light"/>
                          <a:ea typeface="Verdana" pitchFamily="34" charset="0"/>
                          <a:cs typeface="Verdana" pitchFamily="34" charset="0"/>
                        </a:rPr>
                        <a:t>2,6%</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hu-HU" sz="1800" b="0" i="0" u="none">
                          <a:solidFill>
                            <a:srgbClr val="333333"/>
                          </a:solidFill>
                          <a:latin typeface="Calibri Light"/>
                          <a:ea typeface="Verdana" pitchFamily="34" charset="0"/>
                          <a:cs typeface="Verdana" pitchFamily="34" charset="0"/>
                        </a:rPr>
                        <a:t>Azon érintettek aránya, akik egyidejűleg többféle pszichés megbetegedésben is szenvednek</a:t>
                      </a:r>
                      <a:endParaRPr lang="de-DE" sz="1800" b="0" i="0" u="none" dirty="0">
                        <a:solidFill>
                          <a:srgbClr val="333333"/>
                        </a:solidFill>
                        <a:latin typeface="Calibri Light"/>
                        <a:ea typeface="Verdana" pitchFamily="34" charset="0"/>
                        <a:cs typeface="Verdana" pitchFamily="34" charset="0"/>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Calibri Light"/>
                          <a:ea typeface="Verdana" pitchFamily="34" charset="0"/>
                          <a:cs typeface="Verdana" pitchFamily="34" charset="0"/>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Caption_2"/>
          <p:cNvSpPr/>
          <p:nvPr/>
        </p:nvSpPr>
        <p:spPr>
          <a:xfrm>
            <a:off x="408955" y="5589240"/>
            <a:ext cx="11376000" cy="738664"/>
          </a:xfrm>
          <a:prstGeom prst="rect">
            <a:avLst/>
          </a:prstGeom>
        </p:spPr>
        <p:txBody>
          <a:bodyPr lIns="0" tIns="0" rIns="0" bIns="0">
            <a:spAutoFit/>
          </a:bodyPr>
          <a:lstStyle/>
          <a:p>
            <a:pPr lvl="0" eaLnBrk="0" hangingPunct="0">
              <a:buClr>
                <a:srgbClr val="006699"/>
              </a:buClr>
              <a:tabLst>
                <a:tab pos="84138" algn="l"/>
              </a:tabLst>
            </a:pPr>
            <a:r>
              <a:rPr lang="hu-HU" sz="2400" dirty="0">
                <a:solidFill>
                  <a:srgbClr val="333333"/>
                </a:solidFill>
                <a:latin typeface="+mj-lt"/>
                <a:ea typeface="+mn-ea"/>
              </a:rPr>
              <a:t>Ha azokat az érintetteket is figyelembe vesszük, akik a pszichés zavaroknak csupán egy-egy tünetétől szenvednek, ezek az arányok még magasabbra tehetőek. </a:t>
            </a:r>
          </a:p>
        </p:txBody>
      </p:sp>
    </p:spTree>
    <p:extLst>
      <p:ext uri="{BB962C8B-B14F-4D97-AF65-F5344CB8AC3E}">
        <p14:creationId xmlns:p14="http://schemas.microsoft.com/office/powerpoint/2010/main" val="3038922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hu-HU" sz="3600">
                <a:solidFill>
                  <a:srgbClr val="004992"/>
                </a:solidFill>
                <a:latin typeface="+mn-lt"/>
                <a:ea typeface="+mn-ea"/>
                <a:cs typeface="+mn-cs"/>
              </a:rPr>
              <a:t>A különös gondolatok egyáltalán nem olyan ritkák</a:t>
            </a:r>
            <a:br>
              <a:rPr lang="hu-HU" sz="3600">
                <a:solidFill>
                  <a:srgbClr val="004992"/>
                </a:solidFill>
                <a:latin typeface="+mn-lt"/>
                <a:ea typeface="+mn-ea"/>
                <a:cs typeface="+mn-cs"/>
              </a:rPr>
            </a:br>
            <a:r>
              <a:rPr lang="hu-HU">
                <a:solidFill>
                  <a:srgbClr val="004992"/>
                </a:solidFill>
                <a:latin typeface="+mn-lt"/>
                <a:ea typeface="+mn-ea"/>
                <a:cs typeface="+mn-cs"/>
              </a:rPr>
              <a:t>A pszichotikus élmények gyakorisága az átlagnépesség körében</a:t>
            </a:r>
            <a:endParaRPr lang="de-DE"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defRPr/>
            </a:pPr>
            <a:r>
              <a:rPr lang="hu-HU" sz="2400" kern="0">
                <a:solidFill>
                  <a:srgbClr val="333333"/>
                </a:solidFill>
              </a:rPr>
              <a:t>A pszichotikus tüneteket</a:t>
            </a:r>
            <a:r>
              <a:rPr lang="de-DE" sz="2400" kern="0" dirty="0">
                <a:solidFill>
                  <a:srgbClr val="333333"/>
                </a:solidFill>
              </a:rPr>
              <a:t> (</a:t>
            </a:r>
            <a:r>
              <a:rPr lang="hu-HU" sz="2400" kern="0" dirty="0">
                <a:solidFill>
                  <a:srgbClr val="333333"/>
                </a:solidFill>
              </a:rPr>
              <a:t>pl</a:t>
            </a:r>
            <a:r>
              <a:rPr lang="de-DE" sz="2400" kern="0" dirty="0">
                <a:solidFill>
                  <a:srgbClr val="333333"/>
                </a:solidFill>
              </a:rPr>
              <a:t>. </a:t>
            </a:r>
            <a:r>
              <a:rPr lang="hu-HU" sz="2400" kern="0" dirty="0">
                <a:solidFill>
                  <a:srgbClr val="333333"/>
                </a:solidFill>
              </a:rPr>
              <a:t>téveszméket</a:t>
            </a:r>
            <a:r>
              <a:rPr lang="de-DE" sz="2400" kern="0" dirty="0">
                <a:solidFill>
                  <a:srgbClr val="333333"/>
                </a:solidFill>
              </a:rPr>
              <a:t>) </a:t>
            </a:r>
            <a:r>
              <a:rPr lang="hu-HU" sz="2400" kern="0" dirty="0">
                <a:solidFill>
                  <a:srgbClr val="333333"/>
                </a:solidFill>
              </a:rPr>
              <a:t>régóta a pszichés zavarok jelének tekintjük.</a:t>
            </a:r>
            <a:endParaRPr lang="de-DE" sz="2400" kern="0" dirty="0">
              <a:solidFill>
                <a:srgbClr val="333333"/>
              </a:solidFill>
            </a:endParaRPr>
          </a:p>
          <a:p>
            <a:pPr marL="342900" lvl="0" indent="-342900" defTabSz="914400" eaLnBrk="0" fontAlgn="base" hangingPunct="0">
              <a:buClr>
                <a:srgbClr val="333333"/>
              </a:buClr>
              <a:buFont typeface="WingDings"/>
              <a:buChar char=""/>
              <a:tabLst>
                <a:tab pos="84138" algn="l"/>
              </a:tabLst>
              <a:defRPr/>
            </a:pPr>
            <a:r>
              <a:rPr lang="hu-HU" sz="2400" kern="0" dirty="0">
                <a:solidFill>
                  <a:srgbClr val="333333"/>
                </a:solidFill>
              </a:rPr>
              <a:t>Egy ideje azonban tudjuk, hogy (enyhébb) </a:t>
            </a:r>
            <a:r>
              <a:rPr lang="hu-HU" sz="2400" b="1" kern="0" dirty="0">
                <a:solidFill>
                  <a:srgbClr val="333333"/>
                </a:solidFill>
              </a:rPr>
              <a:t>pszichózishoz hasonló </a:t>
            </a:r>
            <a:r>
              <a:rPr lang="hu-HU" sz="2400" kern="0" dirty="0">
                <a:solidFill>
                  <a:srgbClr val="333333"/>
                </a:solidFill>
              </a:rPr>
              <a:t>tapasztalatok igen gyakran fordulnak elő az átlagos népesség körében. Ezek a tapasztalatok azonban- szemben azon személyek élményeivel, akiknél pszichotikus megbetegedést diagnosztizáltak- többnyire nem korlátozzák a mindennapi működést.</a:t>
            </a:r>
            <a:endParaRPr lang="en-US" sz="2400" dirty="0"/>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3" name="Slide Number Placeholder 2"/>
          <p:cNvSpPr>
            <a:spLocks noGrp="1"/>
          </p:cNvSpPr>
          <p:nvPr>
            <p:ph type="sldNum" sz="quarter" idx="12"/>
          </p:nvPr>
        </p:nvSpPr>
        <p:spPr/>
        <p:txBody>
          <a:bodyPr/>
          <a:lstStyle/>
          <a:p>
            <a:fld id="{E145D7AE-92F4-4245-966E-F23936500660}" type="slidenum">
              <a:rPr lang="de-DE" smtClean="0">
                <a:latin typeface="+mn-lt"/>
                <a:ea typeface="+mn-ea"/>
              </a:rPr>
              <a:pPr/>
              <a:t>23</a:t>
            </a:fld>
            <a:endParaRPr lang="de-DE">
              <a:latin typeface="+mn-lt"/>
              <a:ea typeface="+mn-ea"/>
            </a:endParaRPr>
          </a:p>
        </p:txBody>
      </p:sp>
    </p:spTree>
    <p:extLst>
      <p:ext uri="{BB962C8B-B14F-4D97-AF65-F5344CB8AC3E}">
        <p14:creationId xmlns:p14="http://schemas.microsoft.com/office/powerpoint/2010/main" val="2468386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24</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662011813"/>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3342336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25</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8725171"/>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796767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26</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18259475"/>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721146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27</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2151324089"/>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147574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28</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414356423"/>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821279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29</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306210466"/>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Tx/>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261770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A különös gondolatok egyáltalán nem olyan ritkák</a:t>
            </a:r>
            <a:br>
              <a:rPr lang="en-US" sz="3600">
                <a:solidFill>
                  <a:srgbClr val="004992"/>
                </a:solidFill>
                <a:latin typeface="+mn-lt"/>
                <a:ea typeface="+mn-ea"/>
                <a:cs typeface="+mn-cs"/>
              </a:rPr>
            </a:br>
            <a:r>
              <a:rPr lang="en-US">
                <a:solidFill>
                  <a:srgbClr val="004992"/>
                </a:solidFill>
                <a:latin typeface="+mn-lt"/>
                <a:ea typeface="+mn-ea"/>
                <a:cs typeface="+mn-cs"/>
              </a:rPr>
              <a:t>A pszichotikus élmények gyakorisága az átlagnépesség körében*</a:t>
            </a:r>
          </a:p>
        </p:txBody>
      </p:sp>
      <p:sp>
        <p:nvSpPr>
          <p:cNvPr id="7" name="Content Placeholder 6"/>
          <p:cNvSpPr>
            <a:spLocks noGrp="1"/>
          </p:cNvSpPr>
          <p:nvPr>
            <p:ph idx="1"/>
          </p:nvPr>
        </p:nvSpPr>
        <p:spPr/>
        <p:txBody>
          <a:bodyPr/>
          <a:lstStyle/>
          <a:p>
            <a:pPr lvl="0" defTabSz="914400" fontAlgn="base"/>
            <a:r>
              <a:rPr lang="hu-HU" sz="2400">
                <a:solidFill>
                  <a:srgbClr val="333333"/>
                </a:solidFill>
              </a:rPr>
              <a:t>Mit gondolnak, milyen arányban adtak “igen” válaszokat az alábbi kérdésekre az átlagnépesség tagjai</a:t>
            </a:r>
            <a:r>
              <a:rPr 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F1453263-BF73-0743-B5B9-B3C64D5B80DB}" type="slidenum">
              <a:rPr lang="de-DE" smtClean="0">
                <a:latin typeface="+mn-lt"/>
                <a:ea typeface="+mn-ea"/>
              </a:rPr>
              <a:pPr/>
              <a:t>30</a:t>
            </a:fld>
            <a:endParaRPr lang="de-DE">
              <a:latin typeface="+mn-lt"/>
              <a:ea typeface="+mn-ea"/>
            </a:endParaRPr>
          </a:p>
        </p:txBody>
      </p:sp>
      <p:graphicFrame>
        <p:nvGraphicFramePr>
          <p:cNvPr id="8" name="Tabelle 3"/>
          <p:cNvGraphicFramePr>
            <a:graphicFrameLocks noGrp="1"/>
          </p:cNvGraphicFramePr>
          <p:nvPr>
            <p:extLst>
              <p:ext uri="{D42A27DB-BD31-4B8C-83A1-F6EECF244321}">
                <p14:modId xmlns:p14="http://schemas.microsoft.com/office/powerpoint/2010/main" val="1811635665"/>
              </p:ext>
            </p:extLst>
          </p:nvPr>
        </p:nvGraphicFramePr>
        <p:xfrm>
          <a:off x="408955" y="3068960"/>
          <a:ext cx="11376000" cy="3154680"/>
        </p:xfrm>
        <a:graphic>
          <a:graphicData uri="http://schemas.openxmlformats.org/drawingml/2006/table">
            <a:tbl>
              <a:tblPr>
                <a:tableStyleId>{21E4AEA4-8DFA-4A89-87EB-49C32662AFE0}</a:tableStyleId>
              </a:tblPr>
              <a:tblGrid>
                <a:gridCol w="9937104">
                  <a:extLst>
                    <a:ext uri="{9D8B030D-6E8A-4147-A177-3AD203B41FA5}">
                      <a16:colId xmlns:a16="http://schemas.microsoft.com/office/drawing/2014/main" val="20000"/>
                    </a:ext>
                  </a:extLst>
                </a:gridCol>
                <a:gridCol w="1438896">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fr-FR" sz="1800" b="0" i="0" u="none" strike="noStrike" cap="none" normalizeH="0" baseline="0" dirty="0" err="1">
                          <a:ln>
                            <a:noFill/>
                          </a:ln>
                          <a:solidFill>
                            <a:srgbClr val="333333"/>
                          </a:solidFill>
                          <a:effectLst/>
                          <a:latin typeface="Calibri Light"/>
                          <a:cs typeface="Arial" charset="0"/>
                        </a:rPr>
                        <a:t>Kérdések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melyeket</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az</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átlagnépesség</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tagjainak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tettek</a:t>
                      </a:r>
                      <a:r>
                        <a:rPr kumimoji="0" lang="fr-FR" sz="1800" b="0" i="0" u="none" strike="noStrike" cap="none" normalizeH="0" baseline="0" dirty="0">
                          <a:ln>
                            <a:noFill/>
                          </a:ln>
                          <a:solidFill>
                            <a:srgbClr val="333333"/>
                          </a:solidFill>
                          <a:effectLst/>
                          <a:latin typeface="Calibri Light"/>
                          <a:cs typeface="Arial" charset="0"/>
                        </a:rPr>
                        <a:t> </a:t>
                      </a:r>
                      <a:r>
                        <a:rPr kumimoji="0" lang="fr-FR" sz="1800" b="0" i="0" u="none" strike="noStrike" cap="none" normalizeH="0" baseline="0" dirty="0" err="1">
                          <a:ln>
                            <a:noFill/>
                          </a:ln>
                          <a:solidFill>
                            <a:srgbClr val="333333"/>
                          </a:solidFill>
                          <a:effectLst/>
                          <a:latin typeface="Calibri Light"/>
                          <a:cs typeface="Arial" charset="0"/>
                        </a:rPr>
                        <a:t>fel</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rPr>
                        <a:t>Igen válaszok</a:t>
                      </a:r>
                      <a:endParaRPr kumimoji="0" lang="de-DE" sz="1800" b="0" i="0" u="none" strike="noStrike" cap="none" normalizeH="0" baseline="0" dirty="0">
                        <a:ln>
                          <a:noFill/>
                        </a:ln>
                        <a:solidFill>
                          <a:srgbClr val="333333"/>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dirty="0" err="1">
                          <a:ln>
                            <a:noFill/>
                          </a:ln>
                          <a:solidFill>
                            <a:srgbClr val="333333"/>
                          </a:solidFill>
                          <a:effectLst/>
                          <a:latin typeface="Calibri Light"/>
                          <a:cs typeface="Arial" charset="0"/>
                        </a:rPr>
                        <a:t>Gondolta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azt</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valaha</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hogy</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mások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képesek</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dirty="0" err="1">
                          <a:ln>
                            <a:noFill/>
                          </a:ln>
                          <a:solidFill>
                            <a:srgbClr val="333333"/>
                          </a:solidFill>
                          <a:effectLst/>
                          <a:latin typeface="Calibri Light"/>
                          <a:cs typeface="Arial" charset="0"/>
                        </a:rPr>
                        <a:t>telepatikusan</a:t>
                      </a:r>
                      <a:r>
                        <a:rPr kumimoji="0" lang="en-US" sz="1800" b="0" i="0" u="none" strike="noStrike" cap="none" normalizeH="0" baseline="0" dirty="0">
                          <a:ln>
                            <a:noFill/>
                          </a:ln>
                          <a:solidFill>
                            <a:srgbClr val="333333"/>
                          </a:solidFill>
                          <a:effectLst/>
                          <a:latin typeface="Calibri Light"/>
                          <a:cs typeface="Arial" charset="0"/>
                        </a:rPr>
                        <a:t> </a:t>
                      </a:r>
                      <a:r>
                        <a:rPr kumimoji="0" lang="en-US" sz="1800" b="0" i="0" u="none" strike="noStrike" cap="none" normalizeH="0" baseline="0">
                          <a:ln>
                            <a:noFill/>
                          </a:ln>
                          <a:solidFill>
                            <a:srgbClr val="333333"/>
                          </a:solidFill>
                          <a:effectLst/>
                          <a:latin typeface="Calibri Light"/>
                          <a:cs typeface="Arial" charset="0"/>
                        </a:rPr>
                        <a:t>kommunikálni</a:t>
                      </a:r>
                      <a:r>
                        <a:rPr kumimoji="0" lang="en-US" sz="1800" b="0" i="0" u="none" strike="noStrike" cap="none" normalizeH="0" baseline="0" dirty="0">
                          <a:ln>
                            <a:noFill/>
                          </a:ln>
                          <a:solidFill>
                            <a:srgbClr val="333333"/>
                          </a:solidFill>
                          <a:effectLst/>
                          <a:latin typeface="Calibri Light"/>
                          <a:cs typeface="Arial" charset="0"/>
                        </a:rPr>
                        <a: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Érezte úgy valaha, hogy mások képesek olvasni az Ön gondolataiban?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valaha, hogy az Önt körülvevő dolgok valószerűtlenek, és mind egy kísérlet részét képezik?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hu-HU" sz="1800" b="0" i="0" u="none" strike="noStrike" cap="none" normalizeH="0" baseline="0">
                          <a:ln>
                            <a:noFill/>
                          </a:ln>
                          <a:solidFill>
                            <a:srgbClr val="333333"/>
                          </a:solidFill>
                          <a:effectLst/>
                          <a:latin typeface="Calibri Light"/>
                          <a:cs typeface="Arial" charset="0"/>
                        </a:rPr>
                        <a:t>Érezte már úgy, mintha az újságokban vagy a televízióban megjelenő dolgok speciálisan Önnek íródtak volna?</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en-US" sz="1800" b="0" i="0" u="none" strike="noStrike" cap="none" normalizeH="0" baseline="0">
                          <a:ln>
                            <a:noFill/>
                          </a:ln>
                          <a:solidFill>
                            <a:srgbClr val="333333"/>
                          </a:solidFill>
                          <a:effectLst/>
                          <a:latin typeface="Calibri Light"/>
                          <a:cs typeface="Arial" charset="0"/>
                        </a:rPr>
                        <a:t>Volt már olyan érzése, hogy valamilyen módon üldözik?</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en-US" sz="1800" b="0" i="0" u="none" strike="noStrike" cap="none" normalizeH="0" baseline="0">
                          <a:ln>
                            <a:noFill/>
                          </a:ln>
                          <a:solidFill>
                            <a:srgbClr val="333333"/>
                          </a:solidFill>
                          <a:effectLst/>
                          <a:latin typeface="Calibri Light"/>
                          <a:cs typeface="Arial" charset="0"/>
                        </a:rPr>
                        <a:t>Hall néha hangokat, annak ellenére, hogy senki más nincs ott?</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15 %</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423139"/>
            <a:ext cx="11376000" cy="246221"/>
          </a:xfrm>
          <a:prstGeom prst="rect">
            <a:avLst/>
          </a:prstGeom>
          <a:noFill/>
          <a:ln w="9525">
            <a:noFill/>
            <a:miter lim="800000"/>
            <a:headEnd/>
            <a:tailEnd/>
          </a:ln>
        </p:spPr>
        <p:txBody>
          <a:bodyPr>
            <a:spAutoFit/>
          </a:bodyPr>
          <a:lstStyle/>
          <a:p>
            <a:pPr>
              <a:spcBef>
                <a:spcPct val="50000"/>
              </a:spcBef>
            </a:pPr>
            <a:r>
              <a:rPr lang="fr-FR" altLang="en-US" sz="1000" dirty="0">
                <a:solidFill>
                  <a:schemeClr val="tx1"/>
                </a:solidFill>
                <a:latin typeface="Calibri Light"/>
                <a:cs typeface="Times New Roman" pitchFamily="18" charset="0"/>
              </a:rPr>
              <a:t>* </a:t>
            </a:r>
            <a:r>
              <a:rPr lang="fr-FR" altLang="en-US" sz="1000" dirty="0" err="1">
                <a:solidFill>
                  <a:schemeClr val="tx1"/>
                </a:solidFill>
                <a:latin typeface="Calibri Light"/>
                <a:cs typeface="Times New Roman" pitchFamily="18" charset="0"/>
              </a:rPr>
              <a:t>Forrás</a:t>
            </a:r>
            <a:r>
              <a:rPr lang="fr-FR" altLang="en-US" sz="1000" dirty="0">
                <a:solidFill>
                  <a:schemeClr val="tx1"/>
                </a:solidFill>
                <a:latin typeface="Calibri Light"/>
                <a:cs typeface="Times New Roman" pitchFamily="18" charset="0"/>
              </a:rPr>
              <a:t>: Emmanuelle R. Peters (Instrument: PDI), Steffen Moritz (Instrument: KSF)</a:t>
            </a:r>
            <a:endParaRPr lang="de-DE" altLang="en-US" sz="1000" dirty="0">
              <a:solidFill>
                <a:schemeClr val="tx1"/>
              </a:solidFill>
              <a:latin typeface="Calibri Light"/>
              <a:cs typeface="Times New Roman" pitchFamily="18" charset="0"/>
            </a:endParaRPr>
          </a:p>
        </p:txBody>
      </p:sp>
    </p:spTree>
    <p:extLst>
      <p:ext uri="{BB962C8B-B14F-4D97-AF65-F5344CB8AC3E}">
        <p14:creationId xmlns:p14="http://schemas.microsoft.com/office/powerpoint/2010/main" val="4046727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Ne feledjük…!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333333"/>
                </a:solidFill>
              </a:rPr>
              <a:t>Senki sem </a:t>
            </a:r>
            <a:r>
              <a:rPr lang="hu-HU" sz="2400" b="1" dirty="0">
                <a:solidFill>
                  <a:srgbClr val="333333"/>
                </a:solidFill>
              </a:rPr>
              <a:t>védett</a:t>
            </a:r>
            <a:r>
              <a:rPr lang="hu-HU" sz="2400" dirty="0">
                <a:solidFill>
                  <a:srgbClr val="333333"/>
                </a:solidFill>
              </a:rPr>
              <a:t> a pszichés krízisek ellen! Az utóbbi egy év során</a:t>
            </a:r>
            <a:br>
              <a:rPr lang="hu-HU" sz="2400" dirty="0">
                <a:solidFill>
                  <a:srgbClr val="333333"/>
                </a:solidFill>
              </a:rPr>
            </a:br>
            <a:r>
              <a:rPr lang="hu-HU" sz="2400" dirty="0">
                <a:solidFill>
                  <a:srgbClr val="333333"/>
                </a:solidFill>
              </a:rPr>
              <a:t>minden negyedik ember szenvedett valamely pszichés zavarban.</a:t>
            </a:r>
          </a:p>
          <a:p>
            <a:r>
              <a:rPr lang="hu-HU" sz="2400" dirty="0">
                <a:solidFill>
                  <a:srgbClr val="333333"/>
                </a:solidFill>
              </a:rPr>
              <a:t>A pszichés megbetegedés nem a </a:t>
            </a:r>
            <a:r>
              <a:rPr lang="hu-HU" sz="2400" dirty="0">
                <a:solidFill>
                  <a:srgbClr val="004992"/>
                </a:solidFill>
              </a:rPr>
              <a:t>gyengeség </a:t>
            </a:r>
            <a:r>
              <a:rPr lang="hu-HU" sz="2400" dirty="0">
                <a:solidFill>
                  <a:srgbClr val="333333"/>
                </a:solidFill>
              </a:rPr>
              <a:t>jele, hanem inkább a nagyobb </a:t>
            </a:r>
            <a:r>
              <a:rPr lang="hu-HU" sz="2400" dirty="0">
                <a:solidFill>
                  <a:srgbClr val="004992"/>
                </a:solidFill>
              </a:rPr>
              <a:t>érzékenység </a:t>
            </a:r>
            <a:r>
              <a:rPr lang="hu-HU" sz="2400" dirty="0">
                <a:solidFill>
                  <a:srgbClr val="333333"/>
                </a:solidFill>
              </a:rPr>
              <a:t>kifejeződése.</a:t>
            </a:r>
          </a:p>
          <a:p>
            <a:r>
              <a:rPr lang="hu-HU" sz="2400" dirty="0">
                <a:solidFill>
                  <a:srgbClr val="004992"/>
                </a:solidFill>
              </a:rPr>
              <a:t>Öröklődés</a:t>
            </a:r>
            <a:r>
              <a:rPr lang="de-DE" sz="2400" dirty="0">
                <a:solidFill>
                  <a:srgbClr val="004992"/>
                </a:solidFill>
              </a:rPr>
              <a:t>: </a:t>
            </a:r>
            <a:r>
              <a:rPr lang="hu-HU" sz="2400" dirty="0">
                <a:solidFill>
                  <a:srgbClr val="333333"/>
                </a:solidFill>
              </a:rPr>
              <a:t>a genetika fontos szerepet játszik számos betegség kialakulásánál</a:t>
            </a:r>
            <a:r>
              <a:rPr lang="de-DE" sz="2400" dirty="0">
                <a:solidFill>
                  <a:srgbClr val="333333"/>
                </a:solidFill>
              </a:rPr>
              <a:t>.</a:t>
            </a:r>
            <a:endParaRPr lang="hu-HU" sz="2400" dirty="0">
              <a:solidFill>
                <a:srgbClr val="333333"/>
              </a:solidFill>
            </a:endParaRPr>
          </a:p>
          <a:p>
            <a:r>
              <a:rPr lang="hu-HU" sz="2400" dirty="0">
                <a:solidFill>
                  <a:srgbClr val="004992"/>
                </a:solidFill>
              </a:rPr>
              <a:t>Környezet</a:t>
            </a:r>
            <a:r>
              <a:rPr lang="de-DE" sz="2400" dirty="0">
                <a:solidFill>
                  <a:srgbClr val="004992"/>
                </a:solidFill>
              </a:rPr>
              <a:t>: </a:t>
            </a:r>
            <a:r>
              <a:rPr lang="hu-HU" sz="2400" dirty="0">
                <a:solidFill>
                  <a:srgbClr val="333333"/>
                </a:solidFill>
              </a:rPr>
              <a:t>a rossz tapasztalatok olyanokat is térdre kényszeríthetnek, akiknek egyébként nincs különösebb hajlamuk a pszichés megbetegedésekre</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31</a:t>
            </a:fld>
            <a:endParaRPr lang="de-DE">
              <a:latin typeface="+mn-lt"/>
              <a:ea typeface="+mn-ea"/>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70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Mi a megbélyegzés (stigma) és mi az önmagunk megbélyegzése?</a:t>
            </a:r>
            <a:endParaRPr lang="de-DE" sz="3600"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32</a:t>
            </a:fld>
            <a:endParaRPr lang="de-DE">
              <a:latin typeface="+mn-lt"/>
              <a:ea typeface="+mn-ea"/>
            </a:endParaRP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9"/>
          <p:cNvSpPr>
            <a:spLocks noGrp="1"/>
          </p:cNvSpPr>
          <p:nvPr>
            <p:ph idx="1"/>
          </p:nvPr>
        </p:nvSpPr>
        <p:spPr/>
        <p:txBody>
          <a:bodyPr/>
          <a:lstStyle/>
          <a:p>
            <a:r>
              <a:rPr lang="hu-HU" sz="2400" dirty="0"/>
              <a:t>???</a:t>
            </a:r>
            <a:endParaRPr lang="en-US" sz="2400" dirty="0"/>
          </a:p>
        </p:txBody>
      </p:sp>
    </p:spTree>
    <p:extLst>
      <p:ext uri="{BB962C8B-B14F-4D97-AF65-F5344CB8AC3E}">
        <p14:creationId xmlns:p14="http://schemas.microsoft.com/office/powerpoint/2010/main" val="3128898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dirty="0">
                <a:latin typeface="+mn-lt"/>
                <a:ea typeface="+mn-ea"/>
                <a:cs typeface="+mn-cs"/>
              </a:rPr>
              <a:t>Mi a megbélyegzés (stigma) és mi az önmagunk megbélyegzése?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hu-HU" sz="2400" b="1" dirty="0">
                <a:solidFill>
                  <a:srgbClr val="004992"/>
                </a:solidFill>
              </a:rPr>
              <a:t>görög eredetű szó</a:t>
            </a:r>
            <a:r>
              <a:rPr lang="de-DE" sz="2400" b="1" dirty="0">
                <a:solidFill>
                  <a:srgbClr val="004992"/>
                </a:solidFill>
              </a:rPr>
              <a:t>.: </a:t>
            </a:r>
            <a:r>
              <a:rPr lang="hu-HU" sz="2400" dirty="0">
                <a:solidFill>
                  <a:srgbClr val="333333"/>
                </a:solidFill>
              </a:rPr>
              <a:t>bélyeg, folt, billog</a:t>
            </a:r>
            <a:endParaRPr lang="de-DE" sz="2400" b="1" dirty="0">
              <a:solidFill>
                <a:srgbClr val="004992"/>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33</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094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dirty="0">
                <a:latin typeface="+mn-lt"/>
                <a:ea typeface="+mn-ea"/>
                <a:cs typeface="+mn-cs"/>
              </a:rPr>
              <a:t>Mi a megbélyegzés (stigma) és mi az önmagunk megbélyegzése?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hu-HU" sz="2400" b="1" dirty="0">
                <a:solidFill>
                  <a:srgbClr val="004992"/>
                </a:solidFill>
              </a:rPr>
              <a:t>görög eredetű szó</a:t>
            </a:r>
            <a:r>
              <a:rPr lang="de-DE" sz="2400" b="1" dirty="0">
                <a:solidFill>
                  <a:srgbClr val="004992"/>
                </a:solidFill>
              </a:rPr>
              <a:t>.: </a:t>
            </a:r>
            <a:r>
              <a:rPr lang="hu-HU" sz="2400" dirty="0">
                <a:solidFill>
                  <a:srgbClr val="333333"/>
                </a:solidFill>
              </a:rPr>
              <a:t>bélyeg, folt, billog</a:t>
            </a:r>
            <a:endParaRPr lang="de-DE" sz="2400" b="1" dirty="0">
              <a:solidFill>
                <a:srgbClr val="004992"/>
              </a:solidFill>
            </a:endParaRPr>
          </a:p>
          <a:p>
            <a:pPr marL="342900" indent="-342900">
              <a:lnSpc>
                <a:spcPct val="100000"/>
              </a:lnSpc>
              <a:spcBef>
                <a:spcPts val="1200"/>
              </a:spcBef>
              <a:buClr>
                <a:srgbClr val="333333"/>
              </a:buClr>
              <a:buFont typeface="WingDings"/>
              <a:buChar char=""/>
            </a:pPr>
            <a:r>
              <a:rPr lang="hu-HU" sz="2400" b="1" dirty="0">
                <a:solidFill>
                  <a:srgbClr val="004992"/>
                </a:solidFill>
              </a:rPr>
              <a:t>A stigmatizáció </a:t>
            </a:r>
            <a:r>
              <a:rPr lang="hu-HU" sz="2400" dirty="0">
                <a:solidFill>
                  <a:srgbClr val="004992"/>
                </a:solidFill>
              </a:rPr>
              <a:t>az egyes személyeknek/csoportok megbélyegzése a nekik</a:t>
            </a:r>
            <a:br>
              <a:rPr lang="hu-HU" sz="2400" dirty="0">
                <a:solidFill>
                  <a:srgbClr val="004992"/>
                </a:solidFill>
              </a:rPr>
            </a:br>
            <a:r>
              <a:rPr lang="hu-HU" sz="2400" dirty="0">
                <a:solidFill>
                  <a:srgbClr val="004992"/>
                </a:solidFill>
              </a:rPr>
              <a:t>tulajdonított negatív tulajdonságok alapján</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34</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3736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hu-HU" sz="3600" dirty="0">
                <a:latin typeface="+mn-lt"/>
                <a:ea typeface="+mn-ea"/>
                <a:cs typeface="+mn-cs"/>
              </a:rPr>
              <a:t>Mi a megbélyegzés (stigma) és mi az önmagunk megbélyegzése?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lnSpc>
                <a:spcPct val="100000"/>
              </a:lnSpc>
              <a:spcBef>
                <a:spcPts val="1200"/>
              </a:spcBef>
              <a:buClr>
                <a:srgbClr val="000000"/>
              </a:buClr>
              <a:buFont typeface="WingDings"/>
              <a:buChar char=""/>
            </a:pPr>
            <a:r>
              <a:rPr lang="de-DE" sz="2400" b="1" dirty="0">
                <a:solidFill>
                  <a:srgbClr val="004992"/>
                </a:solidFill>
              </a:rPr>
              <a:t>Stigma = </a:t>
            </a:r>
            <a:r>
              <a:rPr lang="hu-HU" sz="2400" b="1" dirty="0">
                <a:solidFill>
                  <a:srgbClr val="004992"/>
                </a:solidFill>
              </a:rPr>
              <a:t>görög eredetű szó</a:t>
            </a:r>
            <a:r>
              <a:rPr lang="de-DE" sz="2400" b="1" dirty="0">
                <a:solidFill>
                  <a:srgbClr val="004992"/>
                </a:solidFill>
              </a:rPr>
              <a:t>.: </a:t>
            </a:r>
            <a:r>
              <a:rPr lang="hu-HU" sz="2400" dirty="0">
                <a:solidFill>
                  <a:srgbClr val="333333"/>
                </a:solidFill>
              </a:rPr>
              <a:t>bélyeg, folt, billog</a:t>
            </a:r>
            <a:endParaRPr lang="de-DE" sz="2400" b="1" dirty="0">
              <a:solidFill>
                <a:srgbClr val="004992"/>
              </a:solidFill>
            </a:endParaRPr>
          </a:p>
          <a:p>
            <a:pPr marL="342900" indent="-342900">
              <a:lnSpc>
                <a:spcPct val="100000"/>
              </a:lnSpc>
              <a:spcBef>
                <a:spcPts val="1200"/>
              </a:spcBef>
              <a:buClr>
                <a:srgbClr val="333333"/>
              </a:buClr>
              <a:buFont typeface="WingDings"/>
              <a:buChar char=""/>
            </a:pPr>
            <a:r>
              <a:rPr lang="hu-HU" sz="2400" b="1" dirty="0">
                <a:solidFill>
                  <a:srgbClr val="004992"/>
                </a:solidFill>
              </a:rPr>
              <a:t>A stigmatizáció </a:t>
            </a:r>
            <a:r>
              <a:rPr lang="hu-HU" sz="2400" dirty="0">
                <a:solidFill>
                  <a:srgbClr val="004992"/>
                </a:solidFill>
              </a:rPr>
              <a:t>az egyes személyeknek/csoportok megbélyegzése a nekik</a:t>
            </a:r>
            <a:br>
              <a:rPr lang="hu-HU" sz="2400" dirty="0">
                <a:solidFill>
                  <a:srgbClr val="004992"/>
                </a:solidFill>
              </a:rPr>
            </a:br>
            <a:r>
              <a:rPr lang="hu-HU" sz="2400" dirty="0">
                <a:solidFill>
                  <a:srgbClr val="004992"/>
                </a:solidFill>
              </a:rPr>
              <a:t>tulajdonított negatív tulajdonságok alapján</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hu-HU" sz="2400" dirty="0">
                <a:solidFill>
                  <a:srgbClr val="333333"/>
                </a:solidFill>
              </a:rPr>
              <a:t>Ez a valóságtartalom kritikus vizsgálata nélkül történik</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A stigmatizáció az egyén leértékeléséhez és kirekesztéséhez vezet</a:t>
            </a:r>
            <a:endParaRPr lang="de-DE" sz="2400" dirty="0">
              <a:solidFill>
                <a:srgbClr val="333333"/>
              </a:solidFill>
            </a:endParaRPr>
          </a:p>
          <a:p>
            <a:pPr marL="342900" indent="-342900">
              <a:lnSpc>
                <a:spcPct val="100000"/>
              </a:lnSpc>
              <a:spcBef>
                <a:spcPts val="1200"/>
              </a:spcBef>
              <a:buClr>
                <a:srgbClr val="333333"/>
              </a:buClr>
              <a:buFont typeface="WingDings"/>
              <a:buChar char=""/>
            </a:pPr>
            <a:r>
              <a:rPr lang="hu-HU" sz="2400" dirty="0">
                <a:solidFill>
                  <a:srgbClr val="333333"/>
                </a:solidFill>
              </a:rPr>
              <a:t>Bizonyos betegségek (pl. HIV), látható korlátozottságok, és pszichés megbetegedések, mint pl. a pszichózisok gyakran vezetnek </a:t>
            </a:r>
            <a:r>
              <a:rPr lang="hu-HU" sz="2400" dirty="0" err="1">
                <a:solidFill>
                  <a:srgbClr val="333333"/>
                </a:solidFill>
              </a:rPr>
              <a:t>stigmatizációhoz</a:t>
            </a:r>
            <a:endParaRPr lang="de-DE" sz="2400" dirty="0">
              <a:solidFill>
                <a:srgbClr val="333333"/>
              </a:solidFill>
            </a:endParaRPr>
          </a:p>
          <a:p>
            <a:pPr marL="342900" lvl="1" indent="-342900">
              <a:lnSpc>
                <a:spcPct val="100000"/>
              </a:lnSpc>
              <a:spcBef>
                <a:spcPts val="1200"/>
              </a:spcBef>
              <a:spcAft>
                <a:spcPts val="0"/>
              </a:spcAft>
              <a:buClr>
                <a:srgbClr val="333333"/>
              </a:buClr>
              <a:buFont typeface="WingDings"/>
              <a:buChar char=""/>
            </a:pPr>
            <a:r>
              <a:rPr lang="hu-HU" sz="2400">
                <a:solidFill>
                  <a:srgbClr val="333333"/>
                </a:solidFill>
              </a:rPr>
              <a:t>Az “önmagunk megbélyegzése” </a:t>
            </a:r>
            <a:r>
              <a:rPr lang="hu-HU" sz="2400" dirty="0">
                <a:solidFill>
                  <a:srgbClr val="333333"/>
                </a:solidFill>
              </a:rPr>
              <a:t>azt jelenti, hogy az érintettek az átélt külső </a:t>
            </a:r>
            <a:r>
              <a:rPr lang="hu-HU" sz="2400" dirty="0" err="1">
                <a:solidFill>
                  <a:srgbClr val="333333"/>
                </a:solidFill>
              </a:rPr>
              <a:t>stigmatizációt</a:t>
            </a:r>
            <a:r>
              <a:rPr lang="hu-HU" sz="2400" dirty="0">
                <a:solidFill>
                  <a:srgbClr val="333333"/>
                </a:solidFill>
              </a:rPr>
              <a:t> oly mértékben magukévá teszik, hogy ez által csökkent értékűként élik meg magukat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35</a:t>
            </a:fld>
            <a:endParaRPr lang="de-DE">
              <a:latin typeface="+mn-lt"/>
              <a:ea typeface="+mn-ea"/>
            </a:endParaRPr>
          </a:p>
        </p:txBody>
      </p:sp>
      <p:sp>
        <p:nvSpPr>
          <p:cNvPr id="7" name="Textfeld 6"/>
          <p:cNvSpPr txBox="1"/>
          <p:nvPr/>
        </p:nvSpPr>
        <p:spPr>
          <a:xfrm rot="20851647">
            <a:off x="10826834" y="2312440"/>
            <a:ext cx="708014" cy="292388"/>
          </a:xfrm>
          <a:prstGeom prst="rect">
            <a:avLst/>
          </a:prstGeom>
          <a:noFill/>
        </p:spPr>
        <p:txBody>
          <a:bodyPr wrap="none" rtlCol="0">
            <a:noAutofit/>
          </a:bodyPr>
          <a:lstStyle/>
          <a:p>
            <a:r>
              <a:rPr lang="de-DE" sz="1300" b="1" dirty="0">
                <a:solidFill>
                  <a:srgbClr val="333333"/>
                </a:solidFill>
                <a:latin typeface="+mn-lt"/>
                <a:ea typeface="+mn-ea"/>
              </a:rPr>
              <a:t>STIGMA</a:t>
            </a: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5877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pszichotikus zavarokban szenvedők megbélyegzettsége</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333333"/>
                </a:solidFill>
              </a:rPr>
              <a:t>Milyen feltételezésekről, előítéletekről hallottak már, amelyekkel mások a pszichotikus zavarokban szenvedőkkel szemben viseltetnek?</a:t>
            </a:r>
            <a:endParaRPr lang="de-DE" sz="2400" dirty="0">
              <a:solidFill>
                <a:srgbClr val="333333"/>
              </a:solidFill>
            </a:endParaRPr>
          </a:p>
          <a:p>
            <a:r>
              <a:rPr lang="hu-HU" sz="2400" dirty="0">
                <a:solidFill>
                  <a:srgbClr val="333333"/>
                </a:solidFill>
              </a:rPr>
              <a:t>Önöknek milyen feltételezéseik vannak azokról, akiknek pszichotikus tüneteik </a:t>
            </a:r>
            <a:r>
              <a:rPr lang="hu-HU" sz="2400">
                <a:solidFill>
                  <a:srgbClr val="333333"/>
                </a:solidFill>
              </a:rPr>
              <a:t>vannak?</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36</a:t>
            </a:fld>
            <a:endParaRPr 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004992"/>
                </a:solidFill>
              </a:rPr>
              <a:t>Pszichotikus zavarokban szenvedő emberekről alkotott feltételezések:</a:t>
            </a:r>
            <a:endParaRPr lang="de-DE" sz="2400" dirty="0">
              <a:solidFill>
                <a:srgbClr val="004992"/>
              </a:solidFill>
            </a:endParaRPr>
          </a:p>
          <a:p>
            <a:pPr marL="342900" indent="-342900">
              <a:buClr>
                <a:srgbClr val="333333"/>
              </a:buClr>
              <a:buFont typeface="WingDings"/>
              <a:buChar char=""/>
            </a:pPr>
            <a:r>
              <a:rPr lang="hu-HU" sz="2400" dirty="0">
                <a:solidFill>
                  <a:srgbClr val="333333"/>
                </a:solidFill>
              </a:rPr>
              <a:t>Veszélyesek és kiszámíthatatlanok</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Több személyiségük van</a:t>
            </a:r>
            <a:r>
              <a:rPr lang="de-DE" sz="2400" dirty="0">
                <a:solidFill>
                  <a:srgbClr val="333333"/>
                </a:solidFill>
              </a:rPr>
              <a:t> (</a:t>
            </a:r>
            <a:r>
              <a:rPr lang="hu-HU" sz="2400" dirty="0">
                <a:solidFill>
                  <a:srgbClr val="333333"/>
                </a:solidFill>
              </a:rPr>
              <a:t>pszichózis esetén</a:t>
            </a:r>
            <a:r>
              <a:rPr lang="de-DE" sz="2400" dirty="0">
                <a:solidFill>
                  <a:srgbClr val="333333"/>
                </a:solidFill>
              </a:rPr>
              <a:t>)</a:t>
            </a:r>
          </a:p>
          <a:p>
            <a:pPr marL="342900" indent="-342900">
              <a:buClr>
                <a:srgbClr val="333333"/>
              </a:buClr>
              <a:buFont typeface="WingDings"/>
              <a:buChar char=""/>
            </a:pPr>
            <a:r>
              <a:rPr lang="de-DE" sz="2400" dirty="0">
                <a:solidFill>
                  <a:srgbClr val="333333"/>
                </a:solidFill>
              </a:rPr>
              <a:t>N</a:t>
            </a:r>
            <a:r>
              <a:rPr lang="hu-HU" sz="2400" dirty="0" err="1">
                <a:solidFill>
                  <a:srgbClr val="333333"/>
                </a:solidFill>
              </a:rPr>
              <a:t>em</a:t>
            </a:r>
            <a:r>
              <a:rPr lang="hu-HU" sz="2400" dirty="0">
                <a:solidFill>
                  <a:srgbClr val="333333"/>
                </a:solidFill>
              </a:rPr>
              <a:t> </a:t>
            </a:r>
            <a:r>
              <a:rPr lang="de-DE" sz="2400" dirty="0" err="1">
                <a:solidFill>
                  <a:srgbClr val="333333"/>
                </a:solidFill>
              </a:rPr>
              <a:t>intelligen</a:t>
            </a:r>
            <a:r>
              <a:rPr lang="hu-HU" sz="2400" dirty="0" err="1">
                <a:solidFill>
                  <a:srgbClr val="333333"/>
                </a:solidFill>
              </a:rPr>
              <a:t>sek</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Gyógyíthatatlan betegek</a:t>
            </a:r>
            <a:endParaRPr lang="de-DE" sz="2400" dirty="0">
              <a:solidFill>
                <a:srgbClr val="333333"/>
              </a:solidFill>
            </a:endParaRPr>
          </a:p>
          <a:p>
            <a:pPr eaLnBrk="1" fontAlgn="auto" hangingPunct="1">
              <a:defRPr/>
            </a:pPr>
            <a:endParaRPr lang="hu-HU" sz="2400" dirty="0">
              <a:solidFill>
                <a:srgbClr val="333333"/>
              </a:solidFill>
            </a:endParaRPr>
          </a:p>
          <a:p>
            <a:pPr algn="ctr" eaLnBrk="1" fontAlgn="auto" hangingPunct="1">
              <a:defRPr/>
            </a:pPr>
            <a:r>
              <a:rPr lang="hu-HU" sz="2400" dirty="0">
                <a:solidFill>
                  <a:srgbClr val="004992"/>
                </a:solidFill>
              </a:rPr>
              <a:t>Ezek 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7" name="Slide Number Placeholder 6"/>
          <p:cNvSpPr>
            <a:spLocks noGrp="1"/>
          </p:cNvSpPr>
          <p:nvPr>
            <p:ph type="sldNum" sz="quarter" idx="12"/>
          </p:nvPr>
        </p:nvSpPr>
        <p:spPr/>
        <p:txBody>
          <a:bodyPr/>
          <a:lstStyle/>
          <a:p>
            <a:fld id="{E145D7AE-92F4-4245-966E-F23936500660}" type="slidenum">
              <a:rPr lang="de-DE" smtClean="0">
                <a:latin typeface="+mn-lt"/>
                <a:ea typeface="+mn-ea"/>
              </a:rPr>
              <a:pPr/>
              <a:t>37</a:t>
            </a:fld>
            <a:endParaRPr lang="de-DE">
              <a:latin typeface="+mn-lt"/>
              <a:ea typeface="+mn-ea"/>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09120"/>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01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a:p>
            <a:pPr>
              <a:lnSpc>
                <a:spcPct val="100000"/>
              </a:lnSpc>
              <a:spcBef>
                <a:spcPts val="1200"/>
              </a:spcBef>
            </a:pPr>
            <a:r>
              <a:rPr lang="hu-HU" sz="2400" dirty="0">
                <a:solidFill>
                  <a:srgbClr val="004992"/>
                </a:solidFill>
              </a:rPr>
              <a:t>Veszélyesek és kiszámíthatatlanok</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38</a:t>
            </a:fld>
            <a:endParaRPr lang="de-DE">
              <a:latin typeface="+mn-lt"/>
              <a:ea typeface="+mn-ea"/>
            </a:endParaRPr>
          </a:p>
        </p:txBody>
      </p:sp>
    </p:spTree>
    <p:extLst>
      <p:ext uri="{BB962C8B-B14F-4D97-AF65-F5344CB8AC3E}">
        <p14:creationId xmlns:p14="http://schemas.microsoft.com/office/powerpoint/2010/main" val="2718158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a:p>
            <a:pPr>
              <a:lnSpc>
                <a:spcPct val="100000"/>
              </a:lnSpc>
              <a:spcBef>
                <a:spcPts val="1200"/>
              </a:spcBef>
            </a:pPr>
            <a:r>
              <a:rPr lang="hu-HU" sz="2400" dirty="0">
                <a:solidFill>
                  <a:srgbClr val="004992"/>
                </a:solidFill>
              </a:rPr>
              <a:t>Veszélyesek és kiszámíthatatlanok</a:t>
            </a:r>
            <a:r>
              <a:rPr lang="de-DE" sz="2400" dirty="0">
                <a:solidFill>
                  <a:srgbClr val="004992"/>
                </a:solidFill>
              </a:rPr>
              <a:t>?</a:t>
            </a:r>
          </a:p>
          <a:p>
            <a:pPr>
              <a:lnSpc>
                <a:spcPct val="100000"/>
              </a:lnSpc>
              <a:spcBef>
                <a:spcPts val="1200"/>
              </a:spcBef>
            </a:pPr>
            <a:r>
              <a:rPr lang="hu-HU" sz="2400" dirty="0">
                <a:solidFill>
                  <a:srgbClr val="333333"/>
                </a:solidFill>
              </a:rPr>
              <a:t>A pszichotikus zavarokban szenvedők sajnos inkább áldozatai, mint elkövetői az erőszakos bűncselekményeknek</a:t>
            </a:r>
            <a:r>
              <a:rPr lang="de-DE" sz="2400" dirty="0">
                <a:solidFill>
                  <a:srgbClr val="333333"/>
                </a:solidFill>
              </a:rPr>
              <a:t>.</a:t>
            </a:r>
          </a:p>
          <a:p>
            <a:pPr>
              <a:lnSpc>
                <a:spcPct val="100000"/>
              </a:lnSpc>
              <a:spcBef>
                <a:spcPts val="1200"/>
              </a:spcBef>
            </a:pPr>
            <a:r>
              <a:rPr lang="hu-HU" sz="2400" u="sng" dirty="0">
                <a:solidFill>
                  <a:srgbClr val="333333"/>
                </a:solidFill>
              </a:rPr>
              <a:t>De</a:t>
            </a:r>
            <a:r>
              <a:rPr lang="de-DE" sz="2400" dirty="0">
                <a:solidFill>
                  <a:srgbClr val="333333"/>
                </a:solidFill>
              </a:rPr>
              <a:t>: </a:t>
            </a:r>
            <a:r>
              <a:rPr lang="hu-HU" sz="2400" dirty="0">
                <a:solidFill>
                  <a:srgbClr val="333333"/>
                </a:solidFill>
              </a:rPr>
              <a:t>ha valamelyikőjük mégis tettessé válik</a:t>
            </a:r>
            <a:r>
              <a:rPr lang="de-DE" sz="2400" dirty="0">
                <a:solidFill>
                  <a:srgbClr val="333333"/>
                </a:solidFill>
              </a:rPr>
              <a:t>…</a:t>
            </a:r>
          </a:p>
          <a:p>
            <a:pPr marL="342900" indent="-342900">
              <a:lnSpc>
                <a:spcPct val="100000"/>
              </a:lnSpc>
              <a:spcBef>
                <a:spcPts val="1200"/>
              </a:spcBef>
              <a:buClr>
                <a:srgbClr val="333333"/>
              </a:buClr>
              <a:buFont typeface="WingDings"/>
              <a:buChar char=""/>
            </a:pPr>
            <a:r>
              <a:rPr lang="de-DE" sz="2400" dirty="0">
                <a:solidFill>
                  <a:srgbClr val="333333"/>
                </a:solidFill>
              </a:rPr>
              <a:t>… </a:t>
            </a:r>
            <a:r>
              <a:rPr lang="hu-HU" sz="2400" dirty="0">
                <a:solidFill>
                  <a:srgbClr val="333333"/>
                </a:solidFill>
              </a:rPr>
              <a:t>akkor annak a sajtó nagyobb figyelmet szentel, hiszen a tett módszere gyakran különös lehet.</a:t>
            </a:r>
            <a:endParaRPr lang="de-DE" sz="2400" dirty="0">
              <a:solidFill>
                <a:srgbClr val="333333"/>
              </a:solidFill>
            </a:endParaRPr>
          </a:p>
          <a:p>
            <a:pPr marL="342900" indent="-342900">
              <a:lnSpc>
                <a:spcPct val="100000"/>
              </a:lnSpc>
              <a:spcBef>
                <a:spcPts val="600"/>
              </a:spcBef>
              <a:buClr>
                <a:srgbClr val="333333"/>
              </a:buClr>
              <a:buFont typeface="WingDings"/>
              <a:buChar char=""/>
            </a:pPr>
            <a:r>
              <a:rPr lang="hu-HU" sz="2400" dirty="0">
                <a:solidFill>
                  <a:srgbClr val="333333"/>
                </a:solidFill>
              </a:rPr>
              <a:t>Az ügyvédeknek az a stratégiája, hogy a pszichés betegségben szenvedő elkövetőket (akár valós a betegség, akár nem) igyekszenek felmenteni, még inkább megerősíti az előítéleteket.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39</a:t>
            </a:fld>
            <a:endParaRPr lang="de-DE">
              <a:latin typeface="+mn-lt"/>
              <a:ea typeface="+mn-ea"/>
            </a:endParaRPr>
          </a:p>
        </p:txBody>
      </p:sp>
    </p:spTree>
    <p:extLst>
      <p:ext uri="{BB962C8B-B14F-4D97-AF65-F5344CB8AC3E}">
        <p14:creationId xmlns:p14="http://schemas.microsoft.com/office/powerpoint/2010/main" val="2857206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hu-HU" sz="2400" dirty="0">
                <a:solidFill>
                  <a:srgbClr val="004992"/>
                </a:solidFill>
              </a:rPr>
              <a:t>Több személyiség</a:t>
            </a:r>
            <a:r>
              <a:rPr lang="de-DE" sz="2400" dirty="0">
                <a:solidFill>
                  <a:srgbClr val="004992"/>
                </a:solidFill>
              </a:rPr>
              <a:t>: </a:t>
            </a:r>
            <a:r>
              <a:rPr lang="hu-HU" sz="2400" dirty="0">
                <a:solidFill>
                  <a:srgbClr val="333333"/>
                </a:solidFill>
              </a:rPr>
              <a:t>Ez az elképzelés hibás és megtévesztő</a:t>
            </a:r>
            <a:r>
              <a:rPr lang="de-DE" sz="2400" dirty="0">
                <a:solidFill>
                  <a:srgbClr val="333333"/>
                </a:solidFill>
              </a:rPr>
              <a:t>. E</a:t>
            </a:r>
            <a:r>
              <a:rPr lang="hu-HU" sz="2400" dirty="0" err="1">
                <a:solidFill>
                  <a:srgbClr val="333333"/>
                </a:solidFill>
              </a:rPr>
              <a:t>lőször</a:t>
            </a:r>
            <a:r>
              <a:rPr lang="hu-HU" sz="2400" dirty="0">
                <a:solidFill>
                  <a:srgbClr val="333333"/>
                </a:solidFill>
              </a:rPr>
              <a:t> is a hasadt vagy többszörös személyiség jelensége vitatott.</a:t>
            </a:r>
            <a:r>
              <a:rPr lang="de-DE" sz="2400" dirty="0">
                <a:solidFill>
                  <a:srgbClr val="333333"/>
                </a:solidFill>
              </a:rPr>
              <a:t> </a:t>
            </a:r>
            <a:r>
              <a:rPr lang="hu-HU" sz="2400" dirty="0">
                <a:solidFill>
                  <a:srgbClr val="333333"/>
                </a:solidFill>
              </a:rPr>
              <a:t>Másrészt ez a tünet nem utal sem szkizofréniára sem pszichózisra.</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40</a:t>
            </a:fld>
            <a:endParaRPr lang="de-DE">
              <a:latin typeface="+mn-lt"/>
              <a:ea typeface="+mn-ea"/>
            </a:endParaRPr>
          </a:p>
        </p:txBody>
      </p:sp>
    </p:spTree>
    <p:extLst>
      <p:ext uri="{BB962C8B-B14F-4D97-AF65-F5344CB8AC3E}">
        <p14:creationId xmlns:p14="http://schemas.microsoft.com/office/powerpoint/2010/main" val="4163490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hu-HU" sz="2400" dirty="0">
                <a:solidFill>
                  <a:srgbClr val="004992"/>
                </a:solidFill>
              </a:rPr>
              <a:t>Több személyiség</a:t>
            </a:r>
            <a:r>
              <a:rPr lang="de-DE" sz="2400" dirty="0">
                <a:solidFill>
                  <a:srgbClr val="004992"/>
                </a:solidFill>
              </a:rPr>
              <a:t>: </a:t>
            </a:r>
            <a:r>
              <a:rPr lang="hu-HU" sz="2400" dirty="0">
                <a:solidFill>
                  <a:srgbClr val="333333"/>
                </a:solidFill>
              </a:rPr>
              <a:t>Ez az elképzelés hibás és megtévesztő</a:t>
            </a:r>
            <a:r>
              <a:rPr lang="de-DE" sz="2400" dirty="0">
                <a:solidFill>
                  <a:srgbClr val="333333"/>
                </a:solidFill>
              </a:rPr>
              <a:t>. E</a:t>
            </a:r>
            <a:r>
              <a:rPr lang="hu-HU" sz="2400" dirty="0" err="1">
                <a:solidFill>
                  <a:srgbClr val="333333"/>
                </a:solidFill>
              </a:rPr>
              <a:t>lőször</a:t>
            </a:r>
            <a:r>
              <a:rPr lang="hu-HU" sz="2400" dirty="0">
                <a:solidFill>
                  <a:srgbClr val="333333"/>
                </a:solidFill>
              </a:rPr>
              <a:t> is a hasadt vagy többszörös személyiség jelensége vitatott.</a:t>
            </a:r>
            <a:r>
              <a:rPr lang="de-DE" sz="2400" dirty="0">
                <a:solidFill>
                  <a:srgbClr val="333333"/>
                </a:solidFill>
              </a:rPr>
              <a:t> </a:t>
            </a:r>
            <a:r>
              <a:rPr lang="hu-HU" sz="2400" dirty="0">
                <a:solidFill>
                  <a:srgbClr val="333333"/>
                </a:solidFill>
              </a:rPr>
              <a:t>Másrészt ez a tünet nem utal sem szkizofréniára sem pszichózisra.</a:t>
            </a:r>
            <a:endParaRPr lang="de-DE" sz="2400" dirty="0">
              <a:solidFill>
                <a:srgbClr val="333333"/>
              </a:solidFill>
            </a:endParaRP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N</a:t>
            </a:r>
            <a:r>
              <a:rPr lang="hu-HU" sz="2400" dirty="0" err="1">
                <a:solidFill>
                  <a:srgbClr val="004992"/>
                </a:solidFill>
              </a:rPr>
              <a:t>em</a:t>
            </a:r>
            <a:r>
              <a:rPr lang="de-DE" sz="2400" dirty="0">
                <a:solidFill>
                  <a:srgbClr val="004992"/>
                </a:solidFill>
              </a:rPr>
              <a:t> </a:t>
            </a:r>
            <a:r>
              <a:rPr lang="de-DE" sz="2400" dirty="0" err="1">
                <a:solidFill>
                  <a:srgbClr val="004992"/>
                </a:solidFill>
              </a:rPr>
              <a:t>intelligen</a:t>
            </a:r>
            <a:r>
              <a:rPr lang="hu-HU" sz="2400" dirty="0" err="1">
                <a:solidFill>
                  <a:srgbClr val="004992"/>
                </a:solidFill>
              </a:rPr>
              <a:t>sek</a:t>
            </a:r>
            <a:r>
              <a:rPr lang="de-DE" sz="2400" dirty="0">
                <a:solidFill>
                  <a:srgbClr val="004992"/>
                </a:solidFill>
              </a:rPr>
              <a:t>: </a:t>
            </a:r>
            <a:r>
              <a:rPr lang="hu-HU" sz="2400" dirty="0">
                <a:solidFill>
                  <a:srgbClr val="333333"/>
                </a:solidFill>
              </a:rPr>
              <a:t>A pszichés betegségek megjelenése nem áll semmilyen összefüggésben az intelligenciával. Számos, pszichotikus zavarban szenvedő páciens intelligenciája átlag </a:t>
            </a:r>
            <a:r>
              <a:rPr lang="hu-HU" sz="2400">
                <a:solidFill>
                  <a:srgbClr val="333333"/>
                </a:solidFill>
              </a:rPr>
              <a:t>fölötti.</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41</a:t>
            </a:fld>
            <a:endParaRPr lang="de-DE">
              <a:latin typeface="+mn-lt"/>
              <a:ea typeface="+mn-ea"/>
            </a:endParaRPr>
          </a:p>
        </p:txBody>
      </p:sp>
    </p:spTree>
    <p:extLst>
      <p:ext uri="{BB962C8B-B14F-4D97-AF65-F5344CB8AC3E}">
        <p14:creationId xmlns:p14="http://schemas.microsoft.com/office/powerpoint/2010/main" val="1987144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A pszichózis, mint bélyeg</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Igazolt tények</a:t>
            </a:r>
            <a:r>
              <a:rPr lang="de-DE" sz="2400" dirty="0">
                <a:solidFill>
                  <a:srgbClr val="004992"/>
                </a:solidFill>
              </a:rPr>
              <a:t>? NE</a:t>
            </a:r>
            <a:r>
              <a:rPr lang="hu-HU" sz="2400" dirty="0">
                <a:solidFill>
                  <a:srgbClr val="004992"/>
                </a:solidFill>
              </a:rPr>
              <a:t>M</a:t>
            </a:r>
            <a:r>
              <a:rPr lang="de-DE" sz="2400" dirty="0">
                <a:solidFill>
                  <a:srgbClr val="004992"/>
                </a:solidFill>
              </a:rPr>
              <a:t>!</a:t>
            </a:r>
          </a:p>
          <a:p>
            <a:pPr marL="342900" indent="-342900" eaLnBrk="1" fontAlgn="auto" hangingPunct="1">
              <a:lnSpc>
                <a:spcPct val="100000"/>
              </a:lnSpc>
              <a:spcBef>
                <a:spcPts val="1200"/>
              </a:spcBef>
              <a:buClr>
                <a:srgbClr val="000000"/>
              </a:buClr>
              <a:buFont typeface="WingDings"/>
              <a:buChar char=""/>
              <a:defRPr/>
            </a:pPr>
            <a:r>
              <a:rPr lang="hu-HU" sz="2400" dirty="0">
                <a:solidFill>
                  <a:srgbClr val="004992"/>
                </a:solidFill>
              </a:rPr>
              <a:t>Több személyiség</a:t>
            </a:r>
            <a:r>
              <a:rPr lang="de-DE" sz="2400" dirty="0">
                <a:solidFill>
                  <a:srgbClr val="004992"/>
                </a:solidFill>
              </a:rPr>
              <a:t>: </a:t>
            </a:r>
            <a:r>
              <a:rPr lang="hu-HU" sz="2400" dirty="0">
                <a:solidFill>
                  <a:srgbClr val="333333"/>
                </a:solidFill>
              </a:rPr>
              <a:t>Ez az elképzelés hibás és megtévesztő</a:t>
            </a:r>
            <a:r>
              <a:rPr lang="de-DE" sz="2400" dirty="0">
                <a:solidFill>
                  <a:srgbClr val="333333"/>
                </a:solidFill>
              </a:rPr>
              <a:t>. E</a:t>
            </a:r>
            <a:r>
              <a:rPr lang="hu-HU" sz="2400" dirty="0" err="1">
                <a:solidFill>
                  <a:srgbClr val="333333"/>
                </a:solidFill>
              </a:rPr>
              <a:t>lőször</a:t>
            </a:r>
            <a:r>
              <a:rPr lang="hu-HU" sz="2400" dirty="0">
                <a:solidFill>
                  <a:srgbClr val="333333"/>
                </a:solidFill>
              </a:rPr>
              <a:t> is a hasadt vagy többszörös személyiség jelensége vitatott.</a:t>
            </a:r>
            <a:r>
              <a:rPr lang="de-DE" sz="2400" dirty="0">
                <a:solidFill>
                  <a:srgbClr val="333333"/>
                </a:solidFill>
              </a:rPr>
              <a:t> </a:t>
            </a:r>
            <a:r>
              <a:rPr lang="hu-HU" sz="2400" dirty="0">
                <a:solidFill>
                  <a:srgbClr val="333333"/>
                </a:solidFill>
              </a:rPr>
              <a:t>Másrészt ez a tünet nem utal sem szkizofréniára sem pszichózisra.</a:t>
            </a:r>
            <a:endParaRPr lang="de-DE" sz="2400" dirty="0">
              <a:solidFill>
                <a:srgbClr val="333333"/>
              </a:solidFill>
            </a:endParaRPr>
          </a:p>
          <a:p>
            <a:pPr marL="342900" indent="-342900" eaLnBrk="1" fontAlgn="auto" hangingPunct="1">
              <a:lnSpc>
                <a:spcPct val="100000"/>
              </a:lnSpc>
              <a:spcBef>
                <a:spcPts val="1200"/>
              </a:spcBef>
              <a:buClr>
                <a:srgbClr val="000000"/>
              </a:buClr>
              <a:buFont typeface="WingDings"/>
              <a:buChar char=""/>
              <a:defRPr/>
            </a:pPr>
            <a:r>
              <a:rPr lang="de-DE" sz="2400" dirty="0">
                <a:solidFill>
                  <a:srgbClr val="004992"/>
                </a:solidFill>
              </a:rPr>
              <a:t>N</a:t>
            </a:r>
            <a:r>
              <a:rPr lang="hu-HU" sz="2400" dirty="0" err="1">
                <a:solidFill>
                  <a:srgbClr val="004992"/>
                </a:solidFill>
              </a:rPr>
              <a:t>em</a:t>
            </a:r>
            <a:r>
              <a:rPr lang="de-DE" sz="2400" dirty="0">
                <a:solidFill>
                  <a:srgbClr val="004992"/>
                </a:solidFill>
              </a:rPr>
              <a:t> </a:t>
            </a:r>
            <a:r>
              <a:rPr lang="de-DE" sz="2400" dirty="0" err="1">
                <a:solidFill>
                  <a:srgbClr val="004992"/>
                </a:solidFill>
              </a:rPr>
              <a:t>intelligen</a:t>
            </a:r>
            <a:r>
              <a:rPr lang="hu-HU" sz="2400" dirty="0" err="1">
                <a:solidFill>
                  <a:srgbClr val="004992"/>
                </a:solidFill>
              </a:rPr>
              <a:t>sek</a:t>
            </a:r>
            <a:r>
              <a:rPr lang="de-DE" sz="2400" dirty="0">
                <a:solidFill>
                  <a:srgbClr val="004992"/>
                </a:solidFill>
              </a:rPr>
              <a:t>: </a:t>
            </a:r>
            <a:r>
              <a:rPr lang="hu-HU" sz="2400" dirty="0">
                <a:solidFill>
                  <a:srgbClr val="333333"/>
                </a:solidFill>
              </a:rPr>
              <a:t>A pszichés betegségek megjelenése nem áll semmilyen összefüggésben az intelligenciával. Számos, pszichotikus zavarban szenvedő páciens intelligenciája átlag fölötti.</a:t>
            </a:r>
            <a:endParaRPr lang="de-DE" sz="2400" dirty="0">
              <a:solidFill>
                <a:srgbClr val="333333"/>
              </a:solidFill>
            </a:endParaRPr>
          </a:p>
          <a:p>
            <a:pPr marL="342900" indent="-342900" eaLnBrk="1" fontAlgn="auto" hangingPunct="1">
              <a:lnSpc>
                <a:spcPct val="100000"/>
              </a:lnSpc>
              <a:spcBef>
                <a:spcPts val="1200"/>
              </a:spcBef>
              <a:buClr>
                <a:srgbClr val="000000"/>
              </a:buClr>
              <a:buFont typeface="WingDings"/>
              <a:buChar char=""/>
              <a:defRPr/>
            </a:pPr>
            <a:r>
              <a:rPr lang="hu-HU" sz="2400" dirty="0">
                <a:solidFill>
                  <a:srgbClr val="004992"/>
                </a:solidFill>
              </a:rPr>
              <a:t>Gyógyíthatatlanul betegek</a:t>
            </a:r>
            <a:r>
              <a:rPr lang="de-DE" sz="2400" dirty="0">
                <a:solidFill>
                  <a:srgbClr val="004992"/>
                </a:solidFill>
              </a:rPr>
              <a:t>: </a:t>
            </a:r>
            <a:r>
              <a:rPr lang="de-DE" sz="2400" dirty="0">
                <a:solidFill>
                  <a:srgbClr val="333333"/>
                </a:solidFill>
              </a:rPr>
              <a:t>(</a:t>
            </a:r>
            <a:r>
              <a:rPr lang="hu-HU" sz="2400" dirty="0">
                <a:solidFill>
                  <a:srgbClr val="333333"/>
                </a:solidFill>
              </a:rPr>
              <a:t>Csupán</a:t>
            </a:r>
            <a:r>
              <a:rPr lang="de-DE" sz="2400" dirty="0">
                <a:solidFill>
                  <a:srgbClr val="333333"/>
                </a:solidFill>
              </a:rPr>
              <a:t>) </a:t>
            </a:r>
            <a:r>
              <a:rPr lang="hu-HU" sz="2400" dirty="0">
                <a:solidFill>
                  <a:srgbClr val="333333"/>
                </a:solidFill>
              </a:rPr>
              <a:t>az esetek egy harmadánál alakul ki krónikus megbetegedés. A legtöbb páciensnek megfelelő kezelés mellett jó esélye van arra, hogy teljes életet élhessen.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42</a:t>
            </a:fld>
            <a:endParaRPr lang="de-DE">
              <a:latin typeface="+mn-lt"/>
              <a:ea typeface="+mn-ea"/>
            </a:endParaRPr>
          </a:p>
        </p:txBody>
      </p:sp>
    </p:spTree>
    <p:extLst>
      <p:ext uri="{BB962C8B-B14F-4D97-AF65-F5344CB8AC3E}">
        <p14:creationId xmlns:p14="http://schemas.microsoft.com/office/powerpoint/2010/main" val="654808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Mit is jelent mindez?</a:t>
            </a:r>
            <a:endParaRPr lang="de-DE"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hu-HU" sz="2400" dirty="0">
                <a:solidFill>
                  <a:srgbClr val="333333"/>
                </a:solidFill>
              </a:rPr>
              <a:t>Számos</a:t>
            </a:r>
            <a:r>
              <a:rPr lang="de-DE" sz="2400" dirty="0">
                <a:solidFill>
                  <a:srgbClr val="333333"/>
                </a:solidFill>
              </a:rPr>
              <a:t> (</a:t>
            </a:r>
            <a:r>
              <a:rPr lang="hu-HU" sz="2400" dirty="0">
                <a:solidFill>
                  <a:srgbClr val="333333"/>
                </a:solidFill>
              </a:rPr>
              <a:t>de nem az összes</a:t>
            </a:r>
            <a:r>
              <a:rPr lang="de-DE" sz="2400" dirty="0">
                <a:solidFill>
                  <a:srgbClr val="333333"/>
                </a:solidFill>
              </a:rPr>
              <a:t>!) </a:t>
            </a:r>
            <a:r>
              <a:rPr lang="hu-HU" sz="2400" dirty="0">
                <a:solidFill>
                  <a:srgbClr val="333333"/>
                </a:solidFill>
              </a:rPr>
              <a:t>pszichotikus megbetegedésben szenvedő ember önértékelése alacsony. Sokan a szkizofrénia vagy valamely pszichotikus zavar diagnózisát kapják, mely gyakran téves következtetések levonásához vezet.</a:t>
            </a:r>
            <a:endParaRPr lang="de-DE" sz="2400" dirty="0">
              <a:solidFill>
                <a:srgbClr val="333333"/>
              </a:solidFill>
            </a:endParaRPr>
          </a:p>
          <a:p>
            <a:pPr lvl="0" defTabSz="914400" fontAlgn="base">
              <a:lnSpc>
                <a:spcPct val="100000"/>
              </a:lnSpc>
              <a:spcBef>
                <a:spcPts val="1200"/>
              </a:spcBef>
            </a:pPr>
            <a:r>
              <a:rPr lang="hu-HU" sz="2400" dirty="0">
                <a:solidFill>
                  <a:srgbClr val="333333"/>
                </a:solidFill>
              </a:rPr>
              <a:t>Ahhoz, hogy csökkentsük a megbélyegzettséget, megfelelő kép kialakítására kell törekednünk a szkizofréniában/ pszichotikus zavarokban szenvedő személyekről!</a:t>
            </a:r>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43</a:t>
            </a:fld>
            <a:endParaRPr lang="de-DE">
              <a:latin typeface="+mn-lt"/>
              <a:ea typeface="+mn-ea"/>
            </a:endParaRPr>
          </a:p>
        </p:txBody>
      </p:sp>
    </p:spTree>
    <p:extLst>
      <p:ext uri="{BB962C8B-B14F-4D97-AF65-F5344CB8AC3E}">
        <p14:creationId xmlns:p14="http://schemas.microsoft.com/office/powerpoint/2010/main" val="112127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Mit is jelent mindez?</a:t>
            </a:r>
            <a:endParaRPr lang="de-DE" sz="3600" dirty="0">
              <a:latin typeface="+mn-lt"/>
              <a:ea typeface="+mn-ea"/>
              <a:cs typeface="+mn-cs"/>
            </a:endParaRPr>
          </a:p>
        </p:txBody>
      </p:sp>
      <p:sp>
        <p:nvSpPr>
          <p:cNvPr id="6" name="Content Placeholder 5"/>
          <p:cNvSpPr>
            <a:spLocks noGrp="1"/>
          </p:cNvSpPr>
          <p:nvPr>
            <p:ph idx="1"/>
          </p:nvPr>
        </p:nvSpPr>
        <p:spPr/>
        <p:txBody>
          <a:bodyPr/>
          <a:lstStyle/>
          <a:p>
            <a:pPr lvl="0" defTabSz="914400" fontAlgn="base">
              <a:lnSpc>
                <a:spcPct val="100000"/>
              </a:lnSpc>
              <a:spcBef>
                <a:spcPts val="1200"/>
              </a:spcBef>
            </a:pPr>
            <a:r>
              <a:rPr lang="hu-HU" sz="2400" dirty="0">
                <a:solidFill>
                  <a:srgbClr val="333333"/>
                </a:solidFill>
              </a:rPr>
              <a:t>Számos</a:t>
            </a:r>
            <a:r>
              <a:rPr lang="de-DE" sz="2400" dirty="0">
                <a:solidFill>
                  <a:srgbClr val="333333"/>
                </a:solidFill>
              </a:rPr>
              <a:t> (</a:t>
            </a:r>
            <a:r>
              <a:rPr lang="hu-HU" sz="2400" dirty="0">
                <a:solidFill>
                  <a:srgbClr val="333333"/>
                </a:solidFill>
              </a:rPr>
              <a:t>de nem az összes</a:t>
            </a:r>
            <a:r>
              <a:rPr lang="de-DE" sz="2400" dirty="0">
                <a:solidFill>
                  <a:srgbClr val="333333"/>
                </a:solidFill>
              </a:rPr>
              <a:t>!) </a:t>
            </a:r>
            <a:r>
              <a:rPr lang="hu-HU" sz="2400" dirty="0">
                <a:solidFill>
                  <a:srgbClr val="333333"/>
                </a:solidFill>
              </a:rPr>
              <a:t>pszichotikus megbetegedésben szenvedő ember önértékelése alacsony. Sokan a szkizofrénia vagy valamely pszichotikus zavar diagnózisát kapják, mely gyakran téves következtetések levonásához vezet.</a:t>
            </a:r>
            <a:endParaRPr lang="de-DE" sz="2400" dirty="0">
              <a:solidFill>
                <a:srgbClr val="333333"/>
              </a:solidFill>
            </a:endParaRPr>
          </a:p>
          <a:p>
            <a:pPr lvl="0" defTabSz="914400" fontAlgn="base">
              <a:lnSpc>
                <a:spcPct val="100000"/>
              </a:lnSpc>
              <a:spcBef>
                <a:spcPts val="1200"/>
              </a:spcBef>
            </a:pPr>
            <a:r>
              <a:rPr lang="hu-HU" sz="2400" dirty="0">
                <a:solidFill>
                  <a:srgbClr val="333333"/>
                </a:solidFill>
              </a:rPr>
              <a:t>Ahhoz, hogy csökkentsük a megbélyegzettséget, megfelelő kép kialakítására kell törekednünk a szkizofréniában/ pszichotikus zavarokban szenvedő személyekről!</a:t>
            </a:r>
          </a:p>
          <a:p>
            <a:pPr lvl="0" defTabSz="914400" fontAlgn="base"/>
            <a:r>
              <a:rPr lang="hu-HU" sz="2400" u="sng" dirty="0">
                <a:solidFill>
                  <a:srgbClr val="004992"/>
                </a:solidFill>
              </a:rPr>
              <a:t>Fontos</a:t>
            </a:r>
            <a:r>
              <a:rPr lang="de-DE" sz="2400" dirty="0">
                <a:solidFill>
                  <a:srgbClr val="004992"/>
                </a:solidFill>
              </a:rPr>
              <a:t>: </a:t>
            </a:r>
            <a:r>
              <a:rPr lang="hu-HU" sz="2400" dirty="0">
                <a:solidFill>
                  <a:srgbClr val="333333"/>
                </a:solidFill>
              </a:rPr>
              <a:t>Ha jobban megnézzük, mindenkiben felfedezhetünk olyan tulajdonságokat, amelyek különlegessé teszik. Számos előítélet és sztereotípia valamely tulajdonság egyedüli megítélésén alapul. Ez a megkülönböztetés ahhoz vezethet, hogy anélkül ítélnénk rossznak valakit, hogy azt megérdemelte volna. </a:t>
            </a:r>
            <a:r>
              <a:rPr lang="hu-HU" sz="2400" u="sng" dirty="0">
                <a:solidFill>
                  <a:srgbClr val="333333"/>
                </a:solidFill>
              </a:rPr>
              <a:t>Valamely pszichés megbetegedés az illető indentitásának csupán egyetlen része.</a:t>
            </a:r>
            <a:endParaRPr lang="en-US" sz="2400" dirty="0"/>
          </a:p>
        </p:txBody>
      </p:sp>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44</a:t>
            </a:fld>
            <a:endParaRPr lang="de-DE">
              <a:latin typeface="+mn-lt"/>
              <a:ea typeface="+mn-ea"/>
            </a:endParaRPr>
          </a:p>
        </p:txBody>
      </p:sp>
    </p:spTree>
    <p:extLst>
      <p:ext uri="{BB962C8B-B14F-4D97-AF65-F5344CB8AC3E}">
        <p14:creationId xmlns:p14="http://schemas.microsoft.com/office/powerpoint/2010/main" val="323924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Mit tehetünk?</a:t>
            </a:r>
            <a:endParaRPr lang="de-DE" sz="3600" dirty="0">
              <a:latin typeface="+mn-lt"/>
              <a:ea typeface="+mn-ea"/>
              <a:cs typeface="+mn-cs"/>
            </a:endParaRPr>
          </a:p>
        </p:txBody>
      </p:sp>
      <p:sp>
        <p:nvSpPr>
          <p:cNvPr id="5" name="Footer Placeholder 4"/>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6" name="Slide Number Placeholder 5"/>
          <p:cNvSpPr>
            <a:spLocks noGrp="1"/>
          </p:cNvSpPr>
          <p:nvPr>
            <p:ph type="sldNum" sz="quarter" idx="12"/>
          </p:nvPr>
        </p:nvSpPr>
        <p:spPr/>
        <p:txBody>
          <a:bodyPr/>
          <a:lstStyle/>
          <a:p>
            <a:fld id="{E145D7AE-92F4-4245-966E-F23936500660}" type="slidenum">
              <a:rPr lang="de-DE" smtClean="0">
                <a:latin typeface="+mn-lt"/>
                <a:ea typeface="+mn-ea"/>
              </a:rPr>
              <a:pPr/>
              <a:t>45</a:t>
            </a:fld>
            <a:endParaRPr lang="de-DE">
              <a:latin typeface="+mn-lt"/>
              <a:ea typeface="+mn-ea"/>
            </a:endParaRPr>
          </a:p>
        </p:txBody>
      </p:sp>
      <p:sp>
        <p:nvSpPr>
          <p:cNvPr id="7"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r>
              <a:rPr lang="hu-HU" sz="2400">
                <a:solidFill>
                  <a:srgbClr val="333333"/>
                </a:solidFill>
                <a:latin typeface="Calibri Light"/>
                <a:ea typeface="ＭＳ Ｐゴシック"/>
                <a:cs typeface="Verdana"/>
              </a:rPr>
              <a:t>Gyűjtsünk információkat &amp; kommunikáljunk az adott zavarnak megfelelően!</a:t>
            </a:r>
            <a:endParaRPr lang="de-DE" sz="2400" dirty="0">
              <a:solidFill>
                <a:srgbClr val="333333"/>
              </a:solidFill>
              <a:latin typeface="Calibri Light"/>
              <a:ea typeface="ＭＳ Ｐゴシック"/>
              <a:cs typeface="Verdana"/>
            </a:endParaRPr>
          </a:p>
        </p:txBody>
      </p:sp>
      <p:graphicFrame>
        <p:nvGraphicFramePr>
          <p:cNvPr id="8" name="Diagramm 3"/>
          <p:cNvGraphicFramePr>
            <a:graphicFrameLocks noChangeAspect="1"/>
          </p:cNvGraphicFramePr>
          <p:nvPr>
            <p:extLst>
              <p:ext uri="{D42A27DB-BD31-4B8C-83A1-F6EECF244321}">
                <p14:modId xmlns:p14="http://schemas.microsoft.com/office/powerpoint/2010/main" val="2015392421"/>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0727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Vajon beszéljek a betegségemről… és hogyan?</a:t>
            </a:r>
            <a:endParaRPr lang="de-DE" sz="3600" dirty="0">
              <a:latin typeface="+mn-lt"/>
              <a:ea typeface="+mn-ea"/>
              <a:cs typeface="+mn-cs"/>
            </a:endParaRPr>
          </a:p>
        </p:txBody>
      </p:sp>
      <p:sp>
        <p:nvSpPr>
          <p:cNvPr id="3" name="Inhaltsplatzhalter 2"/>
          <p:cNvSpPr>
            <a:spLocks noGrp="1"/>
          </p:cNvSpPr>
          <p:nvPr>
            <p:ph idx="1"/>
          </p:nvPr>
        </p:nvSpPr>
        <p:spPr>
          <a:xfrm>
            <a:off x="408955" y="2204864"/>
            <a:ext cx="7132320" cy="4248000"/>
          </a:xfrm>
        </p:spPr>
        <p:txBody>
          <a:bodyPr>
            <a:noAutofit/>
          </a:bodyPr>
          <a:lstStyle/>
          <a:p>
            <a:r>
              <a:rPr lang="hu-HU" sz="2400" dirty="0">
                <a:solidFill>
                  <a:srgbClr val="004992"/>
                </a:solidFill>
              </a:rPr>
              <a:t>El kell-e mondania másoknak, hogy pszichotikus megbetegedésben szenved?</a:t>
            </a:r>
          </a:p>
          <a:p>
            <a:pPr marL="342900" indent="-342900">
              <a:buClr>
                <a:srgbClr val="333333"/>
              </a:buClr>
              <a:buFont typeface="WingDings"/>
              <a:buChar char=""/>
            </a:pPr>
            <a:r>
              <a:rPr lang="hu-HU" sz="2400" dirty="0">
                <a:solidFill>
                  <a:srgbClr val="333333"/>
                </a:solidFill>
              </a:rPr>
              <a:t>Sem a szkizofréniát sem egyéb pszichotikus zavarokat (ahogy bármilyen más betegséget) sem kell kötelezően közölnünk másokkal.</a:t>
            </a:r>
            <a:endParaRPr lang="de-DE" sz="2400" dirty="0">
              <a:solidFill>
                <a:srgbClr val="333333"/>
              </a:solidFill>
            </a:endParaRPr>
          </a:p>
          <a:p>
            <a:r>
              <a:rPr lang="hu-HU" sz="2400" b="1" dirty="0">
                <a:solidFill>
                  <a:srgbClr val="333333"/>
                </a:solidFill>
              </a:rPr>
              <a:t>Egyedül az Ön döntése, hogy elmondja-e bárkinek is, avagy sem.</a:t>
            </a:r>
            <a:endParaRPr lang="de-DE" sz="2400" b="1" dirty="0">
              <a:solidFill>
                <a:srgbClr val="333333"/>
              </a:solidFill>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46</a:t>
            </a:fld>
            <a:endParaRPr lang="de-DE">
              <a:latin typeface="+mn-lt"/>
              <a:ea typeface="+mn-ea"/>
            </a:endParaRPr>
          </a:p>
        </p:txBody>
      </p:sp>
      <p:pic>
        <p:nvPicPr>
          <p:cNvPr id="9" name="Grafik3"/>
          <p:cNvPicPr>
            <a:picLocks noChangeAspect="1"/>
          </p:cNvPicPr>
          <p:nvPr/>
        </p:nvPicPr>
        <p:blipFill rotWithShape="1">
          <a:blip r:embed="rId3" cstate="print">
            <a:lum/>
            <a:alphaModFix/>
          </a:blip>
          <a:srcRect l="39290"/>
          <a:stretch/>
        </p:blipFill>
        <p:spPr>
          <a:xfrm>
            <a:off x="8352314" y="1625312"/>
            <a:ext cx="2929849" cy="4251960"/>
          </a:xfrm>
          <a:prstGeom prst="rect">
            <a:avLst/>
          </a:prstGeom>
        </p:spPr>
      </p:pic>
    </p:spTree>
    <p:extLst>
      <p:ext uri="{BB962C8B-B14F-4D97-AF65-F5344CB8AC3E}">
        <p14:creationId xmlns:p14="http://schemas.microsoft.com/office/powerpoint/2010/main" val="606920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Vajon beszéljek a betegségemről… és hogyan?</a:t>
            </a:r>
            <a:endParaRPr lang="de-DE" sz="3600" dirty="0">
              <a:latin typeface="+mn-lt"/>
              <a:ea typeface="+mn-ea"/>
              <a:cs typeface="+mn-cs"/>
            </a:endParaRPr>
          </a:p>
        </p:txBody>
      </p:sp>
      <p:sp>
        <p:nvSpPr>
          <p:cNvPr id="3" name="Inhaltsplatzhalter 2"/>
          <p:cNvSpPr>
            <a:spLocks noGrp="1"/>
          </p:cNvSpPr>
          <p:nvPr>
            <p:ph idx="1"/>
          </p:nvPr>
        </p:nvSpPr>
        <p:spPr>
          <a:xfrm>
            <a:off x="408955" y="2204864"/>
            <a:ext cx="6949440" cy="4248000"/>
          </a:xfrm>
        </p:spPr>
        <p:txBody>
          <a:bodyPr>
            <a:noAutofit/>
          </a:bodyPr>
          <a:lstStyle/>
          <a:p>
            <a:r>
              <a:rPr lang="hu-HU" sz="2400" dirty="0">
                <a:solidFill>
                  <a:srgbClr val="004992"/>
                </a:solidFill>
              </a:rPr>
              <a:t>El kell-e mondania másoknak, hogy pszichotikus megbetegedésben szenved?</a:t>
            </a:r>
          </a:p>
          <a:p>
            <a:pPr marL="342900" lvl="0" indent="-342900">
              <a:buClr>
                <a:srgbClr val="333333"/>
              </a:buClr>
              <a:buFont typeface="WingDings"/>
              <a:buChar char=""/>
            </a:pPr>
            <a:r>
              <a:rPr lang="hu-HU" sz="2400" dirty="0">
                <a:solidFill>
                  <a:srgbClr val="333333"/>
                </a:solidFill>
                <a:sym typeface="Wingdings" panose="05000000000000000000" pitchFamily="2" charset="2"/>
              </a:rPr>
              <a:t>Az Ön számára is fontos lehet, ha az Önhöz közel álló, megbízható személyekkel beszél a betegségről, hiszen…</a:t>
            </a:r>
          </a:p>
          <a:p>
            <a:pPr marL="342900" lvl="0" indent="-342900">
              <a:buClr>
                <a:srgbClr val="333333"/>
              </a:buClr>
              <a:buFont typeface="WingDings"/>
              <a:buChar char=""/>
            </a:pPr>
            <a:r>
              <a:rPr lang="hu-HU" sz="2400" dirty="0">
                <a:solidFill>
                  <a:srgbClr val="333333"/>
                </a:solidFill>
                <a:sym typeface="Wingdings" panose="05000000000000000000" pitchFamily="2" charset="2"/>
              </a:rPr>
              <a:t>A kívülállók sokszor hamarabb felismerik egy kezdődő pszichotikus epizód első figyelmeztető jeleit, mint maguk az érintettek</a:t>
            </a:r>
            <a:endParaRPr lang="de-DE" sz="2400" dirty="0">
              <a:solidFill>
                <a:srgbClr val="333333"/>
              </a:solidFill>
              <a:sym typeface="Wingdings" panose="05000000000000000000" pitchFamily="2" charset="2"/>
            </a:endParaRP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47</a:t>
            </a:fld>
            <a:endParaRPr lang="de-DE">
              <a:latin typeface="+mn-lt"/>
              <a:ea typeface="+mn-ea"/>
            </a:endParaRPr>
          </a:p>
        </p:txBody>
      </p:sp>
      <p:pic>
        <p:nvPicPr>
          <p:cNvPr id="10" name="Grafik3"/>
          <p:cNvPicPr>
            <a:picLocks noChangeAspect="1"/>
          </p:cNvPicPr>
          <p:nvPr/>
        </p:nvPicPr>
        <p:blipFill rotWithShape="1">
          <a:blip r:embed="rId3" cstate="print">
            <a:lum/>
            <a:alphaModFix/>
          </a:blip>
          <a:srcRect l="39290"/>
          <a:stretch/>
        </p:blipFill>
        <p:spPr>
          <a:xfrm>
            <a:off x="8352314" y="1625312"/>
            <a:ext cx="2929849" cy="4251960"/>
          </a:xfrm>
          <a:prstGeom prst="rect">
            <a:avLst/>
          </a:prstGeom>
        </p:spPr>
      </p:pic>
    </p:spTree>
    <p:extLst>
      <p:ext uri="{BB962C8B-B14F-4D97-AF65-F5344CB8AC3E}">
        <p14:creationId xmlns:p14="http://schemas.microsoft.com/office/powerpoint/2010/main" val="32333750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004992"/>
                </a:solidFill>
              </a:rPr>
              <a:t>Ajánljuk</a:t>
            </a:r>
            <a:r>
              <a:rPr lang="de-DE" sz="2400" dirty="0">
                <a:solidFill>
                  <a:srgbClr val="004992"/>
                </a:solidFill>
              </a:rPr>
              <a:t>: </a:t>
            </a:r>
            <a:r>
              <a:rPr lang="hu-HU" sz="2400" dirty="0">
                <a:solidFill>
                  <a:srgbClr val="004992"/>
                </a:solidFill>
              </a:rPr>
              <a:t>ahelyett, hogy a diagnózist közölné, magyarázza el az egyes tüneteket!</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48</a:t>
            </a:fld>
            <a:endParaRPr lang="de-DE">
              <a:latin typeface="+mn-lt"/>
              <a:ea typeface="+mn-ea"/>
            </a:endParaRPr>
          </a:p>
        </p:txBody>
      </p:sp>
    </p:spTree>
    <p:extLst>
      <p:ext uri="{BB962C8B-B14F-4D97-AF65-F5344CB8AC3E}">
        <p14:creationId xmlns:p14="http://schemas.microsoft.com/office/powerpoint/2010/main" val="180932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004992"/>
                </a:solidFill>
              </a:rPr>
              <a:t>Ajánljuk</a:t>
            </a:r>
            <a:r>
              <a:rPr lang="de-DE" sz="2400" dirty="0">
                <a:solidFill>
                  <a:srgbClr val="004992"/>
                </a:solidFill>
              </a:rPr>
              <a:t>: </a:t>
            </a:r>
            <a:r>
              <a:rPr lang="hu-HU" sz="2400" dirty="0">
                <a:solidFill>
                  <a:srgbClr val="004992"/>
                </a:solidFill>
              </a:rPr>
              <a:t>ahelyett, hogy a diagnózist közölné, magyarázza el az egyes tüneteket!</a:t>
            </a:r>
            <a:endParaRPr lang="de-DE" sz="2400" dirty="0">
              <a:solidFill>
                <a:srgbClr val="004992"/>
              </a:solidFill>
            </a:endParaRPr>
          </a:p>
          <a:p>
            <a:pPr marL="342900" indent="-342900">
              <a:buClr>
                <a:srgbClr val="333333"/>
              </a:buClr>
              <a:buFont typeface="WingDings"/>
              <a:buChar char=""/>
            </a:pPr>
            <a:r>
              <a:rPr lang="hu-HU" sz="2400" dirty="0">
                <a:solidFill>
                  <a:srgbClr val="333333"/>
                </a:solidFill>
              </a:rPr>
              <a:t>Ha nem ismeri ki magát igazán jól az embereket illetően, tanácsos lehet inkább nagyjából körülírni a tüneteit, ahelyett, hogy a betegség nevét (szkizofrénia, pszichózis) közölné, ami sok mindenkiben félreértéseket válthat </a:t>
            </a:r>
            <a:r>
              <a:rPr lang="hu-HU" sz="2400">
                <a:solidFill>
                  <a:srgbClr val="333333"/>
                </a:solidFill>
              </a:rPr>
              <a:t>ki.</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49</a:t>
            </a:fld>
            <a:endParaRPr lang="de-DE">
              <a:latin typeface="+mn-lt"/>
              <a:ea typeface="+mn-ea"/>
            </a:endParaRPr>
          </a:p>
        </p:txBody>
      </p:sp>
    </p:spTree>
    <p:extLst>
      <p:ext uri="{BB962C8B-B14F-4D97-AF65-F5344CB8AC3E}">
        <p14:creationId xmlns:p14="http://schemas.microsoft.com/office/powerpoint/2010/main" val="3037744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004992"/>
                </a:solidFill>
              </a:rPr>
              <a:t>Ajánljuk</a:t>
            </a:r>
            <a:r>
              <a:rPr lang="de-DE" sz="2400" dirty="0">
                <a:solidFill>
                  <a:srgbClr val="004992"/>
                </a:solidFill>
              </a:rPr>
              <a:t>: </a:t>
            </a:r>
            <a:r>
              <a:rPr lang="hu-HU" sz="2400" dirty="0">
                <a:solidFill>
                  <a:srgbClr val="004992"/>
                </a:solidFill>
              </a:rPr>
              <a:t>ahelyett, hogy a diagnózist közölné, magyarázza el az egyes tüneteket!</a:t>
            </a:r>
            <a:endParaRPr lang="de-DE" sz="2400" dirty="0">
              <a:solidFill>
                <a:srgbClr val="004992"/>
              </a:solidFill>
            </a:endParaRPr>
          </a:p>
          <a:p>
            <a:pPr marL="342900" indent="-342900">
              <a:buClr>
                <a:srgbClr val="333333"/>
              </a:buClr>
              <a:buFont typeface="WingDings"/>
              <a:buChar char=""/>
            </a:pPr>
            <a:r>
              <a:rPr lang="hu-HU" sz="2400" dirty="0">
                <a:solidFill>
                  <a:srgbClr val="333333"/>
                </a:solidFill>
              </a:rPr>
              <a:t>Ha nem ismeri ki magát igazán jól az embereket illetően, tanácsos lehet inkább nagyjából körülírni a tüneteit, ahelyett, hogy a betegség nevét (szkizofrénia, pszichózis) közölné, ami sok mindenkiben félreértéseket válthat ki.</a:t>
            </a:r>
            <a:endParaRPr lang="de-DE" sz="2400" dirty="0">
              <a:solidFill>
                <a:srgbClr val="333333"/>
              </a:solidFill>
            </a:endParaRPr>
          </a:p>
          <a:p>
            <a:pPr marL="342900" indent="-342900">
              <a:buClr>
                <a:srgbClr val="333333"/>
              </a:buClr>
              <a:buFont typeface="WingDings"/>
              <a:buChar char=""/>
            </a:pPr>
            <a:r>
              <a:rPr lang="hu-HU" sz="2400" dirty="0">
                <a:solidFill>
                  <a:srgbClr val="333333"/>
                </a:solidFill>
              </a:rPr>
              <a:t>Váljon Ön is betegsége szakértőjévé, hiszen így könnyebben magyarázhatja el másoknak, milyen problémáról van is szó!</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50</a:t>
            </a:fld>
            <a:endParaRPr lang="de-DE">
              <a:latin typeface="+mn-lt"/>
              <a:ea typeface="+mn-ea"/>
            </a:endParaRPr>
          </a:p>
        </p:txBody>
      </p:sp>
    </p:spTree>
    <p:extLst>
      <p:ext uri="{BB962C8B-B14F-4D97-AF65-F5344CB8AC3E}">
        <p14:creationId xmlns:p14="http://schemas.microsoft.com/office/powerpoint/2010/main" val="15932782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A pszichotikus megbetegedések illetve a szkizofrénia legfontosabb tünetei:</a:t>
            </a:r>
            <a:endParaRPr lang="de-DE" sz="2400" dirty="0">
              <a:solidFill>
                <a:srgbClr val="004992"/>
              </a:solidFill>
            </a:endParaRPr>
          </a:p>
          <a:p>
            <a:pPr>
              <a:lnSpc>
                <a:spcPct val="100000"/>
              </a:lnSpc>
              <a:spcBef>
                <a:spcPts val="1200"/>
              </a:spcBef>
            </a:pP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51</a:t>
            </a:fld>
            <a:endParaRPr lang="de-DE">
              <a:latin typeface="+mn-lt"/>
              <a:ea typeface="+mn-ea"/>
            </a:endParaRPr>
          </a:p>
        </p:txBody>
      </p:sp>
    </p:spTree>
    <p:extLst>
      <p:ext uri="{BB962C8B-B14F-4D97-AF65-F5344CB8AC3E}">
        <p14:creationId xmlns:p14="http://schemas.microsoft.com/office/powerpoint/2010/main" val="2286269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400" dirty="0">
                <a:solidFill>
                  <a:srgbClr val="004992"/>
                </a:solidFill>
              </a:rPr>
              <a:t>A pszichotikus megbetegedések illetve a szkizofrénia legfontosabb tünetei:</a:t>
            </a:r>
            <a:endParaRPr lang="de-DE" sz="2400" dirty="0">
              <a:solidFill>
                <a:srgbClr val="004992"/>
              </a:solidFill>
            </a:endParaRPr>
          </a:p>
          <a:p>
            <a:pPr marL="342900" indent="-342900">
              <a:lnSpc>
                <a:spcPct val="100000"/>
              </a:lnSpc>
              <a:spcBef>
                <a:spcPts val="1200"/>
              </a:spcBef>
              <a:buClr>
                <a:srgbClr val="333333"/>
              </a:buClr>
              <a:buFont typeface="WingDings"/>
              <a:buChar char=""/>
            </a:pPr>
            <a:r>
              <a:rPr lang="de-DE" sz="2400" b="1" dirty="0" err="1">
                <a:solidFill>
                  <a:srgbClr val="333333"/>
                </a:solidFill>
              </a:rPr>
              <a:t>Hallu</a:t>
            </a:r>
            <a:r>
              <a:rPr lang="hu-HU" sz="2400" b="1" dirty="0">
                <a:solidFill>
                  <a:srgbClr val="333333"/>
                </a:solidFill>
              </a:rPr>
              <a:t>cinációk</a:t>
            </a:r>
            <a:endParaRPr lang="de-DE" sz="2400" b="1" dirty="0">
              <a:solidFill>
                <a:srgbClr val="333333"/>
              </a:solidFill>
            </a:endParaRPr>
          </a:p>
          <a:p>
            <a:pPr marL="342900" indent="-342900">
              <a:lnSpc>
                <a:spcPct val="100000"/>
              </a:lnSpc>
              <a:spcBef>
                <a:spcPts val="1200"/>
              </a:spcBef>
              <a:buClr>
                <a:srgbClr val="333333"/>
              </a:buClr>
              <a:buFont typeface="WingDings"/>
              <a:buChar char=""/>
            </a:pPr>
            <a:r>
              <a:rPr lang="hu-HU" sz="2400" b="1" dirty="0">
                <a:solidFill>
                  <a:srgbClr val="333333"/>
                </a:solidFill>
              </a:rPr>
              <a:t>Téveseszmék</a:t>
            </a:r>
            <a:endParaRPr lang="de-DE" sz="2400" b="1" dirty="0">
              <a:solidFill>
                <a:srgbClr val="333333"/>
              </a:solidFill>
            </a:endParaRPr>
          </a:p>
          <a:p>
            <a:pPr marL="342900" indent="-342900">
              <a:lnSpc>
                <a:spcPct val="100000"/>
              </a:lnSpc>
              <a:spcBef>
                <a:spcPts val="1200"/>
              </a:spcBef>
              <a:buClr>
                <a:srgbClr val="333333"/>
              </a:buClr>
              <a:buFont typeface="WingDings"/>
              <a:buChar char=""/>
            </a:pPr>
            <a:r>
              <a:rPr lang="hu-HU" sz="2400" b="1" dirty="0">
                <a:solidFill>
                  <a:srgbClr val="333333"/>
                </a:solidFill>
              </a:rPr>
              <a:t>További</a:t>
            </a:r>
            <a:r>
              <a:rPr lang="de-DE" sz="2400" b="1" dirty="0">
                <a:solidFill>
                  <a:srgbClr val="333333"/>
                </a:solidFill>
              </a:rPr>
              <a:t> (</a:t>
            </a:r>
            <a:r>
              <a:rPr lang="hu-HU" sz="2400" b="1" dirty="0">
                <a:solidFill>
                  <a:srgbClr val="333333"/>
                </a:solidFill>
              </a:rPr>
              <a:t>nem specifikus</a:t>
            </a:r>
            <a:r>
              <a:rPr lang="de-DE" sz="2400" b="1" dirty="0">
                <a:solidFill>
                  <a:srgbClr val="333333"/>
                </a:solidFill>
              </a:rPr>
              <a:t>) </a:t>
            </a:r>
            <a:r>
              <a:rPr lang="hu-HU" sz="2400" b="1" dirty="0">
                <a:solidFill>
                  <a:srgbClr val="333333"/>
                </a:solidFill>
              </a:rPr>
              <a:t>tünetek, mint a depresszió</a:t>
            </a:r>
            <a:r>
              <a:rPr lang="de-DE" sz="2400" b="1" dirty="0">
                <a:solidFill>
                  <a:srgbClr val="333333"/>
                </a:solidFill>
              </a:rPr>
              <a:t> (</a:t>
            </a:r>
            <a:r>
              <a:rPr lang="hu-HU" sz="2400" b="1" dirty="0">
                <a:solidFill>
                  <a:srgbClr val="333333"/>
                </a:solidFill>
              </a:rPr>
              <a:t>mely egyéb pszichés zavarok esetében is előfordulhat</a:t>
            </a:r>
            <a:r>
              <a:rPr lang="de-DE" sz="2400" b="1" dirty="0">
                <a:solidFill>
                  <a:srgbClr val="333333"/>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52</a:t>
            </a:fld>
            <a:endParaRPr lang="de-DE">
              <a:latin typeface="+mn-lt"/>
              <a:ea typeface="+mn-ea"/>
            </a:endParaRPr>
          </a:p>
        </p:txBody>
      </p:sp>
    </p:spTree>
    <p:extLst>
      <p:ext uri="{BB962C8B-B14F-4D97-AF65-F5344CB8AC3E}">
        <p14:creationId xmlns:p14="http://schemas.microsoft.com/office/powerpoint/2010/main" val="31166771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Hallu</a:t>
            </a:r>
            <a:r>
              <a:rPr lang="hu-HU" sz="2000" b="1" dirty="0">
                <a:solidFill>
                  <a:srgbClr val="333333"/>
                </a:solidFill>
              </a:rPr>
              <a:t>cinációk</a:t>
            </a:r>
            <a:r>
              <a:rPr lang="de-DE" sz="2000" b="1" dirty="0">
                <a:solidFill>
                  <a:srgbClr val="333333"/>
                </a:solidFill>
              </a:rPr>
              <a:t>: </a:t>
            </a:r>
            <a:r>
              <a:rPr lang="hu-HU" sz="2000" dirty="0">
                <a:solidFill>
                  <a:srgbClr val="333333"/>
                </a:solidFill>
              </a:rPr>
              <a:t>Amikor olyan dolgokat hallunk vagy (ritkábban) látunk, érzünk, ízlelünk, melyek nincsenek jelen (pl. hangok, melyek szidalmaznak minket)</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53</a:t>
            </a:fld>
            <a:endParaRPr lang="de-DE">
              <a:latin typeface="+mn-lt"/>
              <a:ea typeface="+mn-ea"/>
            </a:endParaRPr>
          </a:p>
        </p:txBody>
      </p:sp>
    </p:spTree>
    <p:extLst>
      <p:ext uri="{BB962C8B-B14F-4D97-AF65-F5344CB8AC3E}">
        <p14:creationId xmlns:p14="http://schemas.microsoft.com/office/powerpoint/2010/main" val="23789098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de-DE" sz="2000" b="1" dirty="0" err="1">
                <a:solidFill>
                  <a:srgbClr val="333333"/>
                </a:solidFill>
              </a:rPr>
              <a:t>Hallu</a:t>
            </a:r>
            <a:r>
              <a:rPr lang="hu-HU" sz="2000" b="1" dirty="0">
                <a:solidFill>
                  <a:srgbClr val="333333"/>
                </a:solidFill>
              </a:rPr>
              <a:t>cinációk</a:t>
            </a:r>
            <a:r>
              <a:rPr lang="de-DE" sz="2000" b="1" dirty="0">
                <a:solidFill>
                  <a:srgbClr val="333333"/>
                </a:solidFill>
              </a:rPr>
              <a:t>: </a:t>
            </a:r>
            <a:r>
              <a:rPr lang="hu-HU" sz="2000" dirty="0">
                <a:solidFill>
                  <a:srgbClr val="333333"/>
                </a:solidFill>
              </a:rPr>
              <a:t>Amikor olyan dolgokat hallunk vagy (ritkábban) látunk, érzünk, ízlelünk, melyek nincsenek jelen (pl. hangok, melyek szidalmaznak minket)</a:t>
            </a:r>
            <a:endParaRPr lang="de-DE" sz="2000" dirty="0">
              <a:solidFill>
                <a:srgbClr val="333333"/>
              </a:solidFill>
            </a:endParaRPr>
          </a:p>
          <a:p>
            <a:r>
              <a:rPr lang="hu-HU" sz="2000" dirty="0">
                <a:solidFill>
                  <a:srgbClr val="004992"/>
                </a:solidFill>
              </a:rPr>
              <a:t>Egy példa arra, hogyan is magyarázhatjuk el másoknak a jelenséget</a:t>
            </a:r>
            <a:r>
              <a:rPr lang="de-DE" sz="2000" dirty="0">
                <a:solidFill>
                  <a:srgbClr val="004992"/>
                </a:solidFill>
              </a:rPr>
              <a:t>:</a:t>
            </a:r>
          </a:p>
          <a:p>
            <a:pPr>
              <a:lnSpc>
                <a:spcPct val="100000"/>
              </a:lnSpc>
              <a:spcBef>
                <a:spcPts val="1200"/>
              </a:spcBef>
            </a:pPr>
            <a:r>
              <a:rPr lang="de-DE" sz="2000" i="1" dirty="0">
                <a:solidFill>
                  <a:srgbClr val="333333"/>
                </a:solidFill>
              </a:rPr>
              <a:t>“</a:t>
            </a:r>
            <a:r>
              <a:rPr lang="hu-HU" sz="2000" i="1" dirty="0">
                <a:solidFill>
                  <a:srgbClr val="333333"/>
                </a:solidFill>
              </a:rPr>
              <a:t>Az emberek kb. 15%-a ismeri a hallucinációkat anélkül, hogy pszichés megbetegedésben szenvedne. Hogyan is lehet ezt elmagyarázni? Körülbelül olyasmi, mint a makacs dallamtapadás, amit mindenki ismer. Ez azonban sokkal erősebb, illetve annyira erős, hogy azt már valóságosnak hisszük. Vagy olyan, mint amikor nagyon várunk valakit és már halljuk is, ahogyan megszólal a csengő, holott senki nincsen ott.</a:t>
            </a:r>
            <a:r>
              <a:rPr lang="hu-HU" sz="2000" kern="1200" dirty="0">
                <a:solidFill>
                  <a:srgbClr val="333333"/>
                </a:solidFill>
              </a:rPr>
              <a:t>”</a:t>
            </a:r>
            <a:endParaRPr lang="de-DE" sz="2000" i="1"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54</a:t>
            </a:fld>
            <a:endParaRPr lang="de-DE">
              <a:latin typeface="+mn-lt"/>
              <a:ea typeface="+mn-ea"/>
            </a:endParaRPr>
          </a:p>
        </p:txBody>
      </p:sp>
    </p:spTree>
    <p:extLst>
      <p:ext uri="{BB962C8B-B14F-4D97-AF65-F5344CB8AC3E}">
        <p14:creationId xmlns:p14="http://schemas.microsoft.com/office/powerpoint/2010/main" val="1420236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hu-HU" sz="2000" b="1" dirty="0">
                <a:solidFill>
                  <a:srgbClr val="333333"/>
                </a:solidFill>
              </a:rPr>
              <a:t>Téveseszmék</a:t>
            </a:r>
            <a:r>
              <a:rPr lang="de-DE" sz="2000" b="1" dirty="0">
                <a:solidFill>
                  <a:srgbClr val="333333"/>
                </a:solidFill>
              </a:rPr>
              <a:t>: </a:t>
            </a:r>
            <a:r>
              <a:rPr lang="de-DE" sz="2000" dirty="0">
                <a:solidFill>
                  <a:srgbClr val="333333"/>
                </a:solidFill>
              </a:rPr>
              <a:t>A</a:t>
            </a:r>
            <a:r>
              <a:rPr lang="hu-HU" sz="2000" dirty="0">
                <a:solidFill>
                  <a:srgbClr val="333333"/>
                </a:solidFill>
              </a:rPr>
              <a:t>mikor szilárdan meg vagyunk győződve valamiről, ami a valóságban nem létezik</a:t>
            </a:r>
            <a:r>
              <a:rPr lang="de-DE" sz="2000" dirty="0">
                <a:solidFill>
                  <a:srgbClr val="333333"/>
                </a:solidFill>
              </a:rPr>
              <a:t> (</a:t>
            </a:r>
            <a:r>
              <a:rPr lang="hu-HU" sz="2000" dirty="0">
                <a:solidFill>
                  <a:srgbClr val="333333"/>
                </a:solidFill>
              </a:rPr>
              <a:t>pl</a:t>
            </a:r>
            <a:r>
              <a:rPr lang="de-DE" sz="2000" dirty="0">
                <a:solidFill>
                  <a:srgbClr val="333333"/>
                </a:solidFill>
              </a:rPr>
              <a:t>. </a:t>
            </a:r>
            <a:r>
              <a:rPr lang="hu-HU" sz="2000" dirty="0">
                <a:solidFill>
                  <a:srgbClr val="333333"/>
                </a:solidFill>
              </a:rPr>
              <a:t>az a meggyőződés, hogy arra rendeltettünk, hogy megváltsuk a világot; vagy az, hogy a titkosszolgálat megfigyel bennünket</a:t>
            </a:r>
            <a:r>
              <a:rPr lang="de-DE" sz="2000" dirty="0">
                <a:solidFill>
                  <a:srgbClr val="333333"/>
                </a:solidFill>
              </a:rPr>
              <a:t>)</a:t>
            </a: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55</a:t>
            </a:fld>
            <a:endParaRPr lang="de-DE">
              <a:latin typeface="+mn-lt"/>
              <a:ea typeface="+mn-ea"/>
            </a:endParaRPr>
          </a:p>
        </p:txBody>
      </p:sp>
    </p:spTree>
    <p:extLst>
      <p:ext uri="{BB962C8B-B14F-4D97-AF65-F5344CB8AC3E}">
        <p14:creationId xmlns:p14="http://schemas.microsoft.com/office/powerpoint/2010/main" val="26882478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hu-HU" sz="2000" b="1" dirty="0">
                <a:solidFill>
                  <a:srgbClr val="333333"/>
                </a:solidFill>
              </a:rPr>
              <a:t>Téveseszmék</a:t>
            </a:r>
            <a:r>
              <a:rPr lang="de-DE" sz="2000" b="1" dirty="0">
                <a:solidFill>
                  <a:srgbClr val="333333"/>
                </a:solidFill>
              </a:rPr>
              <a:t>: </a:t>
            </a:r>
            <a:r>
              <a:rPr lang="de-DE" sz="2000" dirty="0">
                <a:solidFill>
                  <a:srgbClr val="333333"/>
                </a:solidFill>
              </a:rPr>
              <a:t>A</a:t>
            </a:r>
            <a:r>
              <a:rPr lang="hu-HU" sz="2000" dirty="0">
                <a:solidFill>
                  <a:srgbClr val="333333"/>
                </a:solidFill>
              </a:rPr>
              <a:t>mikor szilárdan meg vagyunk győződve valamiről, ami a valóságban nem létezik</a:t>
            </a:r>
            <a:r>
              <a:rPr lang="de-DE" sz="2000" dirty="0">
                <a:solidFill>
                  <a:srgbClr val="333333"/>
                </a:solidFill>
              </a:rPr>
              <a:t> (</a:t>
            </a:r>
            <a:r>
              <a:rPr lang="hu-HU" sz="2000" dirty="0">
                <a:solidFill>
                  <a:srgbClr val="333333"/>
                </a:solidFill>
              </a:rPr>
              <a:t>pl</a:t>
            </a:r>
            <a:r>
              <a:rPr lang="de-DE" sz="2000" dirty="0">
                <a:solidFill>
                  <a:srgbClr val="333333"/>
                </a:solidFill>
              </a:rPr>
              <a:t>. </a:t>
            </a:r>
            <a:r>
              <a:rPr lang="hu-HU" sz="2000" dirty="0">
                <a:solidFill>
                  <a:srgbClr val="333333"/>
                </a:solidFill>
              </a:rPr>
              <a:t>az a meggyőződés, hogy arra rendeltettünk, hogy megváltsuk a világot; vagy az, hogy a titkosszolgálat megfigyel bennünket</a:t>
            </a:r>
            <a:r>
              <a:rPr lang="de-DE" sz="2000" dirty="0">
                <a:solidFill>
                  <a:srgbClr val="333333"/>
                </a:solidFill>
              </a:rPr>
              <a:t>)</a:t>
            </a:r>
          </a:p>
          <a:p>
            <a:pPr lvl="0">
              <a:lnSpc>
                <a:spcPct val="100000"/>
              </a:lnSpc>
              <a:spcBef>
                <a:spcPts val="1200"/>
              </a:spcBef>
            </a:pPr>
            <a:r>
              <a:rPr lang="hu-HU" sz="2000" dirty="0">
                <a:solidFill>
                  <a:srgbClr val="004992"/>
                </a:solidFill>
              </a:rPr>
              <a:t>Egy példa arra, hogyan is magyarázhatjuk el másoknak a jelenséget</a:t>
            </a:r>
            <a:r>
              <a:rPr lang="de-DE" sz="2000" dirty="0">
                <a:solidFill>
                  <a:srgbClr val="004992"/>
                </a:solidFill>
              </a:rPr>
              <a:t>:</a:t>
            </a:r>
          </a:p>
          <a:p>
            <a:pPr lvl="0">
              <a:lnSpc>
                <a:spcPct val="100000"/>
              </a:lnSpc>
              <a:spcBef>
                <a:spcPts val="1200"/>
              </a:spcBef>
            </a:pPr>
            <a:r>
              <a:rPr lang="de-DE" sz="2000" i="1" dirty="0">
                <a:solidFill>
                  <a:srgbClr val="333333"/>
                </a:solidFill>
              </a:rPr>
              <a:t>“</a:t>
            </a:r>
            <a:r>
              <a:rPr lang="hu-HU" sz="2000" i="1" dirty="0">
                <a:solidFill>
                  <a:srgbClr val="333333"/>
                </a:solidFill>
              </a:rPr>
              <a:t>Szinte mindannyian ismerjük azokat a napokat, amikor az az érzésünk támad, hogy az egész világ összeesküdött ellenünk. Vagy hogy a többi ember olyan furán néz ránk, különösen, amikor mi sem érezzük éppen túl jól magunkat a bőrünkben. Nálam ez sokkal erősebb volt. A betegségem idején 100%-ig meg voltam arról győződve, hogy bizonyos emberek komolyan ellenem vannak. Azóta ezt már máshogy látom</a:t>
            </a:r>
            <a:r>
              <a:rPr lang="de-DE" sz="2000" kern="1200" dirty="0">
                <a:solidFill>
                  <a:srgbClr val="333333"/>
                </a:solidFill>
              </a:rPr>
              <a:t>.</a:t>
            </a:r>
            <a:r>
              <a:rPr lang="hu-HU" sz="2000" kern="1200" dirty="0">
                <a:solidFill>
                  <a:srgbClr val="333333"/>
                </a:solidFill>
              </a:rPr>
              <a:t>”</a:t>
            </a:r>
          </a:p>
          <a:p>
            <a:pPr lvl="0">
              <a:lnSpc>
                <a:spcPct val="100000"/>
              </a:lnSpc>
              <a:spcBef>
                <a:spcPts val="1200"/>
              </a:spcBef>
            </a:pPr>
            <a:r>
              <a:rPr lang="de-DE" sz="2000" i="1" dirty="0">
                <a:solidFill>
                  <a:srgbClr val="333333"/>
                </a:solidFill>
              </a:rPr>
              <a:t>“</a:t>
            </a:r>
            <a:r>
              <a:rPr lang="hu-HU" sz="2000" i="1" dirty="0">
                <a:solidFill>
                  <a:srgbClr val="333333"/>
                </a:solidFill>
              </a:rPr>
              <a:t>Enyhébb formában talán mindenki ismeri azt az érzést, hogy hegyeket tudna megmozgatni, mindenre képes, amit csak eltervez és azt mindenki másnál jobban tudja. Nálam ez az állapot hosszabb ideig tartott és néhány problémához is vezetett pl. a munkahelyemen.</a:t>
            </a:r>
            <a:r>
              <a:rPr lang="de-DE" sz="2000" i="1" dirty="0">
                <a:solidFill>
                  <a:srgbClr val="333333"/>
                </a:solidFill>
              </a:rPr>
              <a:t>..</a:t>
            </a:r>
            <a:r>
              <a:rPr lang="hu-HU" sz="2000" kern="1200" dirty="0">
                <a:solidFill>
                  <a:srgbClr val="333333"/>
                </a:solidFill>
              </a:rPr>
              <a:t>”</a:t>
            </a:r>
            <a:endParaRPr lang="de-DE" sz="2000" i="1"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56</a:t>
            </a:fld>
            <a:endParaRPr lang="de-DE">
              <a:latin typeface="+mn-lt"/>
              <a:ea typeface="+mn-ea"/>
            </a:endParaRPr>
          </a:p>
        </p:txBody>
      </p:sp>
    </p:spTree>
    <p:extLst>
      <p:ext uri="{BB962C8B-B14F-4D97-AF65-F5344CB8AC3E}">
        <p14:creationId xmlns:p14="http://schemas.microsoft.com/office/powerpoint/2010/main" val="8216161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hu-HU" sz="2000" b="1" dirty="0">
                <a:solidFill>
                  <a:srgbClr val="333333"/>
                </a:solidFill>
              </a:rPr>
              <a:t>További</a:t>
            </a:r>
            <a:r>
              <a:rPr lang="de-DE" sz="2000" b="1" dirty="0">
                <a:solidFill>
                  <a:srgbClr val="333333"/>
                </a:solidFill>
              </a:rPr>
              <a:t> (</a:t>
            </a:r>
            <a:r>
              <a:rPr lang="hu-HU" sz="2000" b="1" dirty="0">
                <a:solidFill>
                  <a:srgbClr val="333333"/>
                </a:solidFill>
              </a:rPr>
              <a:t>nem specifikus</a:t>
            </a:r>
            <a:r>
              <a:rPr lang="de-DE" sz="2000" b="1" dirty="0">
                <a:solidFill>
                  <a:srgbClr val="333333"/>
                </a:solidFill>
              </a:rPr>
              <a:t>) </a:t>
            </a:r>
            <a:r>
              <a:rPr lang="hu-HU" sz="2000" b="1" dirty="0">
                <a:solidFill>
                  <a:srgbClr val="333333"/>
                </a:solidFill>
              </a:rPr>
              <a:t>tünetek</a:t>
            </a:r>
            <a:r>
              <a:rPr lang="de-DE" sz="2000" b="1" dirty="0">
                <a:solidFill>
                  <a:srgbClr val="333333"/>
                </a:solidFill>
              </a:rPr>
              <a:t>: </a:t>
            </a:r>
            <a:r>
              <a:rPr lang="hu-HU" sz="2000" dirty="0">
                <a:solidFill>
                  <a:srgbClr val="333333"/>
                </a:solidFill>
              </a:rPr>
              <a:t>pl</a:t>
            </a:r>
            <a:r>
              <a:rPr lang="de-DE" sz="2000" dirty="0">
                <a:solidFill>
                  <a:srgbClr val="333333"/>
                </a:solidFill>
              </a:rPr>
              <a:t>. </a:t>
            </a:r>
            <a:r>
              <a:rPr lang="hu-HU" sz="2000" dirty="0">
                <a:solidFill>
                  <a:srgbClr val="333333"/>
                </a:solidFill>
              </a:rPr>
              <a:t>d</a:t>
            </a:r>
            <a:r>
              <a:rPr lang="de-DE" sz="2000" dirty="0" err="1">
                <a:solidFill>
                  <a:srgbClr val="333333"/>
                </a:solidFill>
              </a:rPr>
              <a:t>epress</a:t>
            </a:r>
            <a:r>
              <a:rPr lang="hu-HU" sz="2000" dirty="0">
                <a:solidFill>
                  <a:srgbClr val="333333"/>
                </a:solidFill>
              </a:rPr>
              <a:t>z</a:t>
            </a:r>
            <a:r>
              <a:rPr lang="de-DE" sz="2000" dirty="0">
                <a:solidFill>
                  <a:srgbClr val="333333"/>
                </a:solidFill>
              </a:rPr>
              <a:t>i</a:t>
            </a:r>
            <a:r>
              <a:rPr lang="hu-HU" sz="2000" dirty="0">
                <a:solidFill>
                  <a:srgbClr val="333333"/>
                </a:solidFill>
              </a:rPr>
              <a:t>ó</a:t>
            </a:r>
            <a:r>
              <a:rPr lang="de-DE" sz="2000" dirty="0">
                <a:solidFill>
                  <a:srgbClr val="333333"/>
                </a:solidFill>
              </a:rPr>
              <a:t>, </a:t>
            </a:r>
            <a:r>
              <a:rPr lang="hu-HU" sz="2000" dirty="0">
                <a:solidFill>
                  <a:srgbClr val="333333"/>
                </a:solidFill>
              </a:rPr>
              <a:t>beszédzavar</a:t>
            </a:r>
            <a:r>
              <a:rPr lang="de-DE" sz="2000" dirty="0">
                <a:solidFill>
                  <a:srgbClr val="333333"/>
                </a:solidFill>
              </a:rPr>
              <a:t> </a:t>
            </a:r>
            <a:r>
              <a:rPr lang="hu-HU" sz="2000" dirty="0">
                <a:solidFill>
                  <a:srgbClr val="333333"/>
                </a:solidFill>
              </a:rPr>
              <a:t>és</a:t>
            </a:r>
            <a:r>
              <a:rPr lang="de-DE" sz="2000" dirty="0">
                <a:solidFill>
                  <a:srgbClr val="333333"/>
                </a:solidFill>
              </a:rPr>
              <a:t> </a:t>
            </a:r>
            <a:r>
              <a:rPr lang="hu-HU" sz="2000" dirty="0">
                <a:solidFill>
                  <a:srgbClr val="333333"/>
                </a:solidFill>
              </a:rPr>
              <a:t>koncentrációs problémák</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57</a:t>
            </a:fld>
            <a:endParaRPr lang="de-DE">
              <a:latin typeface="+mn-lt"/>
              <a:ea typeface="+mn-ea"/>
            </a:endParaRPr>
          </a:p>
        </p:txBody>
      </p:sp>
    </p:spTree>
    <p:extLst>
      <p:ext uri="{BB962C8B-B14F-4D97-AF65-F5344CB8AC3E}">
        <p14:creationId xmlns:p14="http://schemas.microsoft.com/office/powerpoint/2010/main" val="27732965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pPr>
            <a:r>
              <a:rPr lang="hu-HU" sz="2000" dirty="0">
                <a:solidFill>
                  <a:srgbClr val="004992"/>
                </a:solidFill>
              </a:rPr>
              <a:t>A pszichotikus megbetegedések illetve a szkizofrénia legfontosabb tünetei:</a:t>
            </a:r>
            <a:endParaRPr lang="de-DE" sz="2000" dirty="0">
              <a:solidFill>
                <a:srgbClr val="004992"/>
              </a:solidFill>
            </a:endParaRPr>
          </a:p>
          <a:p>
            <a:pPr marL="342900" indent="-342900">
              <a:lnSpc>
                <a:spcPct val="100000"/>
              </a:lnSpc>
              <a:spcBef>
                <a:spcPts val="1200"/>
              </a:spcBef>
              <a:buClr>
                <a:srgbClr val="333333"/>
              </a:buClr>
              <a:buFont typeface="WingDings"/>
              <a:buChar char=""/>
            </a:pPr>
            <a:r>
              <a:rPr lang="hu-HU" sz="2000" b="1" dirty="0">
                <a:solidFill>
                  <a:srgbClr val="333333"/>
                </a:solidFill>
              </a:rPr>
              <a:t>További</a:t>
            </a:r>
            <a:r>
              <a:rPr lang="de-DE" sz="2000" b="1" dirty="0">
                <a:solidFill>
                  <a:srgbClr val="333333"/>
                </a:solidFill>
              </a:rPr>
              <a:t> (</a:t>
            </a:r>
            <a:r>
              <a:rPr lang="hu-HU" sz="2000" b="1" dirty="0">
                <a:solidFill>
                  <a:srgbClr val="333333"/>
                </a:solidFill>
              </a:rPr>
              <a:t>nem specifikus</a:t>
            </a:r>
            <a:r>
              <a:rPr lang="de-DE" sz="2000" b="1" dirty="0">
                <a:solidFill>
                  <a:srgbClr val="333333"/>
                </a:solidFill>
              </a:rPr>
              <a:t>) </a:t>
            </a:r>
            <a:r>
              <a:rPr lang="hu-HU" sz="2000" b="1" dirty="0">
                <a:solidFill>
                  <a:srgbClr val="333333"/>
                </a:solidFill>
              </a:rPr>
              <a:t>tünetek</a:t>
            </a:r>
            <a:r>
              <a:rPr lang="de-DE" sz="2000" b="1" dirty="0">
                <a:solidFill>
                  <a:srgbClr val="333333"/>
                </a:solidFill>
              </a:rPr>
              <a:t>: </a:t>
            </a:r>
            <a:r>
              <a:rPr lang="hu-HU" sz="2000" dirty="0">
                <a:solidFill>
                  <a:srgbClr val="333333"/>
                </a:solidFill>
              </a:rPr>
              <a:t>pl</a:t>
            </a:r>
            <a:r>
              <a:rPr lang="de-DE" sz="2000" dirty="0">
                <a:solidFill>
                  <a:srgbClr val="333333"/>
                </a:solidFill>
              </a:rPr>
              <a:t>. </a:t>
            </a:r>
            <a:r>
              <a:rPr lang="hu-HU" sz="2000" dirty="0">
                <a:solidFill>
                  <a:srgbClr val="333333"/>
                </a:solidFill>
              </a:rPr>
              <a:t>d</a:t>
            </a:r>
            <a:r>
              <a:rPr lang="de-DE" sz="2000" dirty="0" err="1">
                <a:solidFill>
                  <a:srgbClr val="333333"/>
                </a:solidFill>
              </a:rPr>
              <a:t>epress</a:t>
            </a:r>
            <a:r>
              <a:rPr lang="hu-HU" sz="2000" dirty="0">
                <a:solidFill>
                  <a:srgbClr val="333333"/>
                </a:solidFill>
              </a:rPr>
              <a:t>z</a:t>
            </a:r>
            <a:r>
              <a:rPr lang="de-DE" sz="2000" dirty="0">
                <a:solidFill>
                  <a:srgbClr val="333333"/>
                </a:solidFill>
              </a:rPr>
              <a:t>i</a:t>
            </a:r>
            <a:r>
              <a:rPr lang="hu-HU" sz="2000" dirty="0">
                <a:solidFill>
                  <a:srgbClr val="333333"/>
                </a:solidFill>
              </a:rPr>
              <a:t>ó</a:t>
            </a:r>
            <a:r>
              <a:rPr lang="de-DE" sz="2000" dirty="0">
                <a:solidFill>
                  <a:srgbClr val="333333"/>
                </a:solidFill>
              </a:rPr>
              <a:t>, </a:t>
            </a:r>
            <a:r>
              <a:rPr lang="hu-HU" sz="2000" dirty="0">
                <a:solidFill>
                  <a:srgbClr val="333333"/>
                </a:solidFill>
              </a:rPr>
              <a:t>beszédzavar</a:t>
            </a:r>
            <a:r>
              <a:rPr lang="de-DE" sz="2000" dirty="0">
                <a:solidFill>
                  <a:srgbClr val="333333"/>
                </a:solidFill>
              </a:rPr>
              <a:t> </a:t>
            </a:r>
            <a:r>
              <a:rPr lang="hu-HU" sz="2000" dirty="0">
                <a:solidFill>
                  <a:srgbClr val="333333"/>
                </a:solidFill>
              </a:rPr>
              <a:t>és</a:t>
            </a:r>
            <a:r>
              <a:rPr lang="de-DE" sz="2000" dirty="0">
                <a:solidFill>
                  <a:srgbClr val="333333"/>
                </a:solidFill>
              </a:rPr>
              <a:t> </a:t>
            </a:r>
            <a:r>
              <a:rPr lang="hu-HU" sz="2000" dirty="0">
                <a:solidFill>
                  <a:srgbClr val="333333"/>
                </a:solidFill>
              </a:rPr>
              <a:t>koncentrációs problémák</a:t>
            </a:r>
            <a:endParaRPr lang="de-DE" sz="2000" dirty="0">
              <a:solidFill>
                <a:srgbClr val="333333"/>
              </a:solidFill>
            </a:endParaRPr>
          </a:p>
          <a:p>
            <a:r>
              <a:rPr lang="hu-HU" sz="2000" dirty="0">
                <a:solidFill>
                  <a:srgbClr val="004992"/>
                </a:solidFill>
              </a:rPr>
              <a:t>Egy példa arra, hogyan is magyarázhatjuk el másoknak a jelenséget</a:t>
            </a:r>
            <a:r>
              <a:rPr lang="de-DE" sz="2000" dirty="0">
                <a:solidFill>
                  <a:srgbClr val="004992"/>
                </a:solidFill>
              </a:rPr>
              <a:t>:</a:t>
            </a:r>
          </a:p>
          <a:p>
            <a:pPr>
              <a:lnSpc>
                <a:spcPct val="100000"/>
              </a:lnSpc>
              <a:spcBef>
                <a:spcPts val="1200"/>
              </a:spcBef>
            </a:pPr>
            <a:r>
              <a:rPr lang="de-DE" sz="2000" i="1" dirty="0">
                <a:solidFill>
                  <a:srgbClr val="333333"/>
                </a:solidFill>
              </a:rPr>
              <a:t>“</a:t>
            </a:r>
            <a:r>
              <a:rPr lang="hu-HU" sz="2000" i="1" dirty="0">
                <a:solidFill>
                  <a:srgbClr val="333333"/>
                </a:solidFill>
              </a:rPr>
              <a:t>Mindenkinek vannak olyan időszakai, amikor szomorú, nem tudja semmire rávenni magát és inkább visszahúzódik</a:t>
            </a:r>
            <a:r>
              <a:rPr lang="de-DE" sz="2000" i="1" dirty="0">
                <a:solidFill>
                  <a:srgbClr val="333333"/>
                </a:solidFill>
              </a:rPr>
              <a:t>. </a:t>
            </a:r>
            <a:r>
              <a:rPr lang="hu-HU" sz="2000" i="1" dirty="0">
                <a:solidFill>
                  <a:srgbClr val="333333"/>
                </a:solidFill>
              </a:rPr>
              <a:t>Nálam is így volt- csakhogy ez a szomorúság hetekig tartott és nem volt semmi, ami fel tudott volna rázni. Nem csak egyszerűen szomorúnak, hanem értéktelennek éreztem magam és teljesen reménytelennek láttam a helyzetem. Ilyenkor az ember úgy érzi, ennek soha nem lesz vége, és egyébként is, mindig is így volt. De aztán valahogy mégis kigyullad egy kis fény…</a:t>
            </a:r>
            <a:r>
              <a:rPr lang="hu-HU" sz="2000" kern="1200" dirty="0">
                <a:solidFill>
                  <a:srgbClr val="333333"/>
                </a:solidFill>
              </a:rPr>
              <a:t>”</a:t>
            </a:r>
            <a:endParaRPr lang="de-DE" sz="2000" i="1"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58</a:t>
            </a:fld>
            <a:endParaRPr lang="de-DE">
              <a:latin typeface="+mn-lt"/>
              <a:ea typeface="+mn-ea"/>
            </a:endParaRPr>
          </a:p>
        </p:txBody>
      </p:sp>
    </p:spTree>
    <p:extLst>
      <p:ext uri="{BB962C8B-B14F-4D97-AF65-F5344CB8AC3E}">
        <p14:creationId xmlns:p14="http://schemas.microsoft.com/office/powerpoint/2010/main" val="24700446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hu-HU" sz="3600">
                <a:latin typeface="+mn-lt"/>
                <a:ea typeface="+mn-ea"/>
                <a:cs typeface="+mn-cs"/>
              </a:rPr>
              <a:t>(Hogyan) beszéljek a betegségemről?</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hu-HU" sz="2400" dirty="0">
                <a:solidFill>
                  <a:srgbClr val="333333"/>
                </a:solidFill>
              </a:rPr>
              <a:t>Gyűjtsön minél több információt a pszichózisok témájáról! Így a többi ember téves elképzeléseit tények segítségével </a:t>
            </a:r>
            <a:r>
              <a:rPr lang="hu-HU" sz="2400">
                <a:solidFill>
                  <a:srgbClr val="333333"/>
                </a:solidFill>
              </a:rPr>
              <a:t>korrigálhatja.</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59</a:t>
            </a:fld>
            <a:endParaRPr lang="de-DE">
              <a:latin typeface="+mn-lt"/>
              <a:ea typeface="+mn-ea"/>
            </a:endParaRPr>
          </a:p>
        </p:txBody>
      </p:sp>
    </p:spTree>
    <p:extLst>
      <p:ext uri="{BB962C8B-B14F-4D97-AF65-F5344CB8AC3E}">
        <p14:creationId xmlns:p14="http://schemas.microsoft.com/office/powerpoint/2010/main" val="2222993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u-HU" sz="3600" dirty="0">
                <a:solidFill>
                  <a:srgbClr val="004992"/>
                </a:solidFill>
                <a:latin typeface="+mn-lt"/>
                <a:ea typeface="+mn-ea"/>
                <a:cs typeface="+mn-cs"/>
              </a:rPr>
              <a:t>Hogyan alkalmazzuk a mindennapokban?</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hu-HU" sz="2400" b="1" dirty="0">
                <a:solidFill>
                  <a:srgbClr val="333333"/>
                </a:solidFill>
              </a:rPr>
              <a:t>Tanulási célok</a:t>
            </a:r>
            <a:r>
              <a:rPr lang="de-DE" sz="2400" b="1" dirty="0">
                <a:solidFill>
                  <a:srgbClr val="333333"/>
                </a:solidFill>
              </a:rPr>
              <a:t>:</a:t>
            </a:r>
          </a:p>
          <a:p>
            <a:r>
              <a:rPr lang="hu-HU" sz="2000" dirty="0">
                <a:solidFill>
                  <a:srgbClr val="333333"/>
                </a:solidFill>
              </a:rPr>
              <a:t>Ahhoz, hogy megelőzzük az előítéletek és a stigmatizáció kialakulását, fontos, hogy megfelelő módon beszéljünk másoknak a betegségről.</a:t>
            </a:r>
            <a:endParaRPr lang="de-DE" sz="2000" dirty="0">
              <a:solidFill>
                <a:srgbClr val="333333"/>
              </a:solidFill>
            </a:endParaRPr>
          </a:p>
          <a:p>
            <a:pPr marL="342900" lvl="1" indent="-342900">
              <a:spcBef>
                <a:spcPts val="1999"/>
              </a:spcBef>
              <a:spcAft>
                <a:spcPts val="0"/>
              </a:spcAft>
              <a:buClr>
                <a:srgbClr val="333333"/>
              </a:buClr>
              <a:buFont typeface="WingDings"/>
              <a:buChar char=""/>
            </a:pPr>
            <a:r>
              <a:rPr lang="hu-HU" sz="2000" dirty="0">
                <a:solidFill>
                  <a:srgbClr val="333333"/>
                </a:solidFill>
              </a:rPr>
              <a:t>A pszichés zavarok igen gyakoriak.</a:t>
            </a:r>
            <a:endParaRPr lang="de-DE" sz="2000" dirty="0">
              <a:solidFill>
                <a:srgbClr val="333333"/>
              </a:solidFill>
            </a:endParaRPr>
          </a:p>
          <a:p>
            <a:pPr marL="342900" lvl="1" indent="-342900">
              <a:spcBef>
                <a:spcPts val="1999"/>
              </a:spcBef>
              <a:spcAft>
                <a:spcPts val="0"/>
              </a:spcAft>
              <a:buClr>
                <a:srgbClr val="333333"/>
              </a:buClr>
              <a:buFont typeface="WingDings"/>
              <a:buChar char=""/>
            </a:pPr>
            <a:r>
              <a:rPr lang="de-DE" sz="2000" dirty="0">
                <a:solidFill>
                  <a:srgbClr val="333333"/>
                </a:solidFill>
              </a:rPr>
              <a:t>S</a:t>
            </a:r>
            <a:r>
              <a:rPr lang="hu-HU" sz="2000" dirty="0">
                <a:solidFill>
                  <a:srgbClr val="333333"/>
                </a:solidFill>
              </a:rPr>
              <a:t>enki nem kötelezi Önöket arra, hogy megosszák másokkal a betegségüket!</a:t>
            </a:r>
            <a:endParaRPr lang="de-DE" sz="2000" dirty="0">
              <a:solidFill>
                <a:srgbClr val="333333"/>
              </a:solidFill>
            </a:endParaRPr>
          </a:p>
          <a:p>
            <a:pPr marL="342900" lvl="1" indent="-342900">
              <a:spcBef>
                <a:spcPts val="1999"/>
              </a:spcBef>
              <a:spcAft>
                <a:spcPts val="0"/>
              </a:spcAft>
              <a:buClr>
                <a:srgbClr val="333333"/>
              </a:buClr>
              <a:buFont typeface="WingDings"/>
              <a:buChar char=""/>
            </a:pPr>
            <a:r>
              <a:rPr lang="hu-HU" sz="2000" dirty="0">
                <a:solidFill>
                  <a:srgbClr val="333333"/>
                </a:solidFill>
              </a:rPr>
              <a:t>Az Önökhöz közel álló személyek beavatása azonban fontos lehet (pl. támogatás, a visszaesés megelőzése)</a:t>
            </a:r>
            <a:r>
              <a:rPr lang="de-DE" sz="2000" dirty="0">
                <a:solidFill>
                  <a:srgbClr val="333333"/>
                </a:solidFill>
              </a:rPr>
              <a:t>.</a:t>
            </a:r>
          </a:p>
          <a:p>
            <a:pPr marL="342900" lvl="1" indent="-342900">
              <a:spcBef>
                <a:spcPts val="1999"/>
              </a:spcBef>
              <a:spcAft>
                <a:spcPts val="0"/>
              </a:spcAft>
              <a:buClr>
                <a:srgbClr val="333333"/>
              </a:buClr>
              <a:buFont typeface="WingDings"/>
              <a:buChar char=""/>
            </a:pPr>
            <a:r>
              <a:rPr lang="hu-HU" sz="2000" dirty="0">
                <a:solidFill>
                  <a:srgbClr val="333333"/>
                </a:solidFill>
              </a:rPr>
              <a:t>Az embereknek néha hamis feltételezéseik vannak a pszichotikus zavarokat/ szkizofréniát illetően. Ezért hasznos lehet, ha inkább a tüneteket magyarázzuk el ahelyett, hogy (a könnyen félreértelmezhető) diagnózist közölnénk.</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60</a:t>
            </a:fld>
            <a:endParaRPr lang="de-DE">
              <a:latin typeface="+mn-lt"/>
              <a:ea typeface="+mn-ea"/>
            </a:endParaRPr>
          </a:p>
        </p:txBody>
      </p:sp>
    </p:spTree>
    <p:extLst>
      <p:ext uri="{BB962C8B-B14F-4D97-AF65-F5344CB8AC3E}">
        <p14:creationId xmlns:p14="http://schemas.microsoft.com/office/powerpoint/2010/main" val="40648364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Mi köze van ennek a pszichózishoz?</a:t>
            </a:r>
            <a:endParaRPr lang="de-DE" sz="3600" dirty="0">
              <a:solidFill>
                <a:srgbClr val="004992"/>
              </a:solidFill>
              <a:latin typeface="+mn-lt"/>
              <a:ea typeface="+mn-ea"/>
              <a:cs typeface="+mn-cs"/>
            </a:endParaRPr>
          </a:p>
        </p:txBody>
      </p:sp>
      <p:sp>
        <p:nvSpPr>
          <p:cNvPr id="3" name="Inhaltsplatzhalter 2"/>
          <p:cNvSpPr>
            <a:spLocks noGrp="1"/>
          </p:cNvSpPr>
          <p:nvPr>
            <p:ph idx="1"/>
          </p:nvPr>
        </p:nvSpPr>
        <p:spPr/>
        <p:txBody>
          <a:bodyPr>
            <a:noAutofit/>
          </a:bodyPr>
          <a:lstStyle/>
          <a:p>
            <a:r>
              <a:rPr lang="hu-HU" sz="2000" dirty="0">
                <a:solidFill>
                  <a:srgbClr val="333333"/>
                </a:solidFill>
              </a:rPr>
              <a:t>Számos</a:t>
            </a:r>
            <a:r>
              <a:rPr lang="de-DE" sz="2000" dirty="0">
                <a:solidFill>
                  <a:srgbClr val="333333"/>
                </a:solidFill>
              </a:rPr>
              <a:t> (</a:t>
            </a:r>
            <a:r>
              <a:rPr lang="hu-HU" sz="2000" dirty="0">
                <a:solidFill>
                  <a:srgbClr val="333333"/>
                </a:solidFill>
              </a:rPr>
              <a:t>de nem mindegyik</a:t>
            </a:r>
            <a:r>
              <a:rPr lang="de-DE" sz="2000" dirty="0">
                <a:solidFill>
                  <a:srgbClr val="333333"/>
                </a:solidFill>
              </a:rPr>
              <a:t>!) </a:t>
            </a:r>
            <a:r>
              <a:rPr lang="hu-HU" sz="2000" dirty="0">
                <a:solidFill>
                  <a:srgbClr val="333333"/>
                </a:solidFill>
              </a:rPr>
              <a:t>pszichotikus zavarban szenvedő személynek meg kell küzdenie az előítéletekkel. Ezt azzal előzhetjük meg, ha érthetően elmagyarázzuk másoknak a betegség mibenlétét.</a:t>
            </a:r>
            <a:endParaRPr lang="de-DE" sz="2000" dirty="0">
              <a:solidFill>
                <a:srgbClr val="333333"/>
              </a:solidFill>
            </a:endParaRPr>
          </a:p>
          <a:p>
            <a:r>
              <a:rPr lang="hu-HU" sz="2000" dirty="0">
                <a:solidFill>
                  <a:srgbClr val="004992"/>
                </a:solidFill>
              </a:rPr>
              <a:t>Példa</a:t>
            </a:r>
            <a:r>
              <a:rPr lang="de-DE" sz="2000" dirty="0">
                <a:solidFill>
                  <a:srgbClr val="004992"/>
                </a:solidFill>
              </a:rPr>
              <a:t>: </a:t>
            </a:r>
            <a:r>
              <a:rPr lang="hu-HU" sz="2000" dirty="0">
                <a:solidFill>
                  <a:srgbClr val="333333"/>
                </a:solidFill>
              </a:rPr>
              <a:t>Egy újabb pszichotikus epizód miatt Tamás az elmúlt hetet kórházban töltötte. Eddig szinte senkinek sem beszélt a betegségéről és egyre visszahúzódóbb lett.</a:t>
            </a:r>
          </a:p>
          <a:p>
            <a:r>
              <a:rPr lang="de-DE" sz="2000" dirty="0">
                <a:solidFill>
                  <a:srgbClr val="004992"/>
                </a:solidFill>
              </a:rPr>
              <a:t>H</a:t>
            </a:r>
            <a:r>
              <a:rPr lang="hu-HU" sz="2000" dirty="0">
                <a:solidFill>
                  <a:srgbClr val="004992"/>
                </a:solidFill>
              </a:rPr>
              <a:t>áttér</a:t>
            </a:r>
            <a:r>
              <a:rPr lang="de-DE" sz="2000" dirty="0">
                <a:solidFill>
                  <a:srgbClr val="004992"/>
                </a:solidFill>
              </a:rPr>
              <a:t>: </a:t>
            </a:r>
            <a:r>
              <a:rPr lang="hu-HU" sz="2000" dirty="0">
                <a:solidFill>
                  <a:srgbClr val="333333"/>
                </a:solidFill>
              </a:rPr>
              <a:t>Tamás már szerzett néhány rossz tapasztalatot korábban, amikor nyíltan beszélt a betegségéről. Mikor a legutóbbi főnökének beszélt a betegségről, az nem sokkal később áthelyeztette. Ezért tart attól, hogy a barátai is </a:t>
            </a:r>
            <a:r>
              <a:rPr lang="hu-HU" sz="2000" i="1" dirty="0">
                <a:solidFill>
                  <a:srgbClr val="333333"/>
                </a:solidFill>
              </a:rPr>
              <a:t>őrültnek</a:t>
            </a:r>
            <a:r>
              <a:rPr lang="hu-HU" sz="2000" dirty="0">
                <a:solidFill>
                  <a:srgbClr val="333333"/>
                </a:solidFill>
              </a:rPr>
              <a:t> bélyegzik és hátat fordítanak neki.</a:t>
            </a:r>
          </a:p>
          <a:p>
            <a:r>
              <a:rPr lang="hu-HU" sz="2000" dirty="0">
                <a:solidFill>
                  <a:srgbClr val="004992"/>
                </a:solidFill>
              </a:rPr>
              <a:t>De</a:t>
            </a:r>
            <a:r>
              <a:rPr lang="de-DE" sz="2000" dirty="0">
                <a:solidFill>
                  <a:srgbClr val="004992"/>
                </a:solidFill>
              </a:rPr>
              <a:t>: </a:t>
            </a:r>
            <a:r>
              <a:rPr lang="hu-HU" sz="2000" dirty="0">
                <a:solidFill>
                  <a:srgbClr val="333333"/>
                </a:solidFill>
              </a:rPr>
              <a:t>Tamás a mostani kezelése alatt, ahol többek között </a:t>
            </a:r>
            <a:r>
              <a:rPr lang="hu-HU" sz="2000" dirty="0" err="1">
                <a:solidFill>
                  <a:srgbClr val="333333"/>
                </a:solidFill>
              </a:rPr>
              <a:t>MKT-n</a:t>
            </a:r>
            <a:r>
              <a:rPr lang="hu-HU" sz="2000" dirty="0">
                <a:solidFill>
                  <a:srgbClr val="333333"/>
                </a:solidFill>
              </a:rPr>
              <a:t> is részt vett, eldöntötte, hogy nem rejtőzködik többé a legjobb barátai előtt. Szinte mindenki megértette, amikor Tamás elmagyarázta nekik a tüneteit. Ráadásul az egyikük elmesélte, hogy neki is van olyan érzése, hogy üldözik és fenyegetik.</a:t>
            </a:r>
            <a:endParaRPr lang="de-DE" sz="2000" dirty="0">
              <a:solidFill>
                <a:srgbClr val="333333"/>
              </a:solidFill>
            </a:endParaRPr>
          </a:p>
        </p:txBody>
      </p:sp>
      <p:sp>
        <p:nvSpPr>
          <p:cNvPr id="4" name="Footer Placeholder 3"/>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5" name="Slide Number Placeholder 4"/>
          <p:cNvSpPr>
            <a:spLocks noGrp="1"/>
          </p:cNvSpPr>
          <p:nvPr>
            <p:ph type="sldNum" sz="quarter" idx="12"/>
          </p:nvPr>
        </p:nvSpPr>
        <p:spPr/>
        <p:txBody>
          <a:bodyPr/>
          <a:lstStyle/>
          <a:p>
            <a:fld id="{E145D7AE-92F4-4245-966E-F23936500660}" type="slidenum">
              <a:rPr lang="de-DE" smtClean="0">
                <a:latin typeface="+mn-lt"/>
                <a:ea typeface="+mn-ea"/>
              </a:rPr>
              <a:pPr/>
              <a:t>61</a:t>
            </a:fld>
            <a:endParaRPr lang="de-DE">
              <a:latin typeface="+mn-lt"/>
              <a:ea typeface="+mn-ea"/>
            </a:endParaRPr>
          </a:p>
        </p:txBody>
      </p:sp>
    </p:spTree>
    <p:extLst>
      <p:ext uri="{BB962C8B-B14F-4D97-AF65-F5344CB8AC3E}">
        <p14:creationId xmlns:p14="http://schemas.microsoft.com/office/powerpoint/2010/main" val="4064836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Köszönjük</a:t>
            </a:r>
            <a:r>
              <a:rPr lang="en-US" altLang="ko-KR" sz="3600" dirty="0">
                <a:latin typeface="+mn-lt"/>
                <a:ea typeface="+mn-ea"/>
                <a:cs typeface="+mn-cs"/>
              </a:rPr>
              <a:t> a </a:t>
            </a:r>
            <a:r>
              <a:rPr lang="en-US" altLang="ko-KR" sz="3600" dirty="0" err="1">
                <a:latin typeface="+mn-lt"/>
                <a:ea typeface="+mn-ea"/>
                <a:cs typeface="+mn-cs"/>
              </a:rPr>
              <a:t>figyelmet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a </a:t>
            </a:r>
            <a:r>
              <a:rPr lang="en-US" altLang="ko-KR" i="1" dirty="0" err="1">
                <a:solidFill>
                  <a:srgbClr val="004992"/>
                </a:solidFill>
              </a:rPr>
              <a:t>trainereknek</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hu-HU" altLang="ko-KR" dirty="0">
                <a:solidFill>
                  <a:srgbClr val="004992"/>
                </a:solidFill>
              </a:rPr>
              <a:t>Kérjük, ossza ki a feladatlapokat. Mutassa be a COGITO alkalmazást (ingyenesen letölthető)</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E145D7AE-92F4-4245-966E-F23936500660}" type="slidenum">
              <a:rPr lang="de-DE" smtClean="0">
                <a:latin typeface="+mn-lt"/>
                <a:ea typeface="+mn-ea"/>
              </a:rPr>
              <a:pPr/>
              <a:t>62</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462290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hu-HU">
                <a:latin typeface="+mn-lt"/>
                <a:ea typeface="+mn-ea"/>
              </a:rPr>
              <a:t>Metakognitív Tréning 10 – Hogyan kezeljük az előítéleteket? (Stigma)</a:t>
            </a:r>
            <a:endParaRPr lang="de-DE">
              <a:latin typeface="+mn-lt"/>
              <a:ea typeface="+mn-ea"/>
            </a:endParaRPr>
          </a:p>
        </p:txBody>
      </p:sp>
      <p:sp>
        <p:nvSpPr>
          <p:cNvPr id="4" name="Slide Number Placeholder 3"/>
          <p:cNvSpPr>
            <a:spLocks noGrp="1"/>
          </p:cNvSpPr>
          <p:nvPr>
            <p:ph type="sldNum" sz="quarter" idx="12"/>
          </p:nvPr>
        </p:nvSpPr>
        <p:spPr/>
        <p:txBody>
          <a:bodyPr/>
          <a:lstStyle/>
          <a:p>
            <a:fld id="{F1453263-BF73-0743-B5B9-B3C64D5B80DB}" type="slidenum">
              <a:rPr lang="de-DE" smtClean="0">
                <a:latin typeface="+mn-lt"/>
                <a:ea typeface="+mn-ea"/>
              </a:rPr>
              <a:pPr/>
              <a:t>63</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05668936"/>
              </p:ext>
            </p:extLst>
          </p:nvPr>
        </p:nvGraphicFramePr>
        <p:xfrm>
          <a:off x="408954" y="2011680"/>
          <a:ext cx="11375999" cy="2700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Calibri Light"/>
                          <a:ea typeface="Verdana" panose="020B0604030504040204" pitchFamily="34" charset="0"/>
                          <a:cs typeface="Verdana" panose="020B0604030504040204" pitchFamily="34" charset="0"/>
                        </a:rPr>
                        <a:t>ft_edm_park__0103.jpg</a:t>
                      </a:r>
                      <a:endParaRPr lang="nl-NL" sz="1000" b="0" i="0" u="none"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letter/Brief</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Victor Svensson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DNA</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DNA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Christian Schnettelker</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Stamp/Stempel</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stamp/Stempel</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DonkeyHotey</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Stop Sign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stop sign/Stoppschild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Vic</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Calibri Light"/>
                          <a:ea typeface="Verdana" panose="020B0604030504040204" pitchFamily="34" charset="0"/>
                          <a:cs typeface="Verdana" panose="020B0604030504040204" pitchFamily="34" charset="0"/>
                        </a:rPr>
                        <a:t>Deciding Which Door to Choose 2</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deciding which door to choose/Entscheidung zwischen zwei Türen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4239174030"/>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5530</Words>
  <Application>Microsoft Macintosh PowerPoint</Application>
  <PresentationFormat>Benutzerdefiniert</PresentationFormat>
  <Paragraphs>607</Paragraphs>
  <Slides>63</Slides>
  <Notes>63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63</vt:i4>
      </vt:variant>
    </vt:vector>
  </HeadingPairs>
  <TitlesOfParts>
    <vt:vector size="71" baseType="lpstr">
      <vt:lpstr>WingDings</vt:lpstr>
      <vt:lpstr>WingDings</vt:lpstr>
      <vt:lpstr>Verdana</vt:lpstr>
      <vt:lpstr>Calibri Light</vt:lpstr>
      <vt:lpstr>Symbol</vt:lpstr>
      <vt:lpstr>Wingdings 2</vt:lpstr>
      <vt:lpstr>Arial</vt:lpstr>
      <vt:lpstr>UKE_PPT-Vorlage_16zu9</vt:lpstr>
      <vt:lpstr>MKT 10 II – Hogyan kezeljük az előítéleteket? (Stigma)</vt:lpstr>
      <vt:lpstr>Mi a közös a következő személyekben?</vt:lpstr>
      <vt:lpstr>Mi a közös a következő személyekben?</vt:lpstr>
      <vt:lpstr>Mi a közös a következő személyekben?</vt:lpstr>
      <vt:lpstr>Mi a közös a következő személyekben?</vt:lpstr>
      <vt:lpstr>Mi a közös a következő személyekben?</vt:lpstr>
      <vt:lpstr>Mi a közös a következő személyekben?</vt:lpstr>
      <vt:lpstr>Mi a közös a következő személyekben?</vt:lpstr>
      <vt:lpstr>Híres = tökéletes?</vt:lpstr>
      <vt:lpstr>Melyik képet festették olyan személyek, akiket pszichotikus állapotok gyötörtek?</vt:lpstr>
      <vt:lpstr>Melyik képért fizették a legmagasabb árat egy árverésen?</vt:lpstr>
      <vt:lpstr>Melyik képért fizették a legmagasabb árat egy árverésen?</vt:lpstr>
      <vt:lpstr>Edvard Munch</vt:lpstr>
      <vt:lpstr>Steffen Moritz</vt:lpstr>
      <vt:lpstr>Vincent van Gogh</vt:lpstr>
      <vt:lpstr>Ringo Starr (a Beatles dobosa)</vt:lpstr>
      <vt:lpstr>Következtetés</vt:lpstr>
      <vt:lpstr>Következtetés</vt:lpstr>
      <vt:lpstr>Következtetés</vt:lpstr>
      <vt:lpstr>Következtetés</vt:lpstr>
      <vt:lpstr>Normális az, ha pszichés panaszaink vannak?</vt:lpstr>
      <vt:lpstr>Normális az, ha pszichés panaszaink vannak?</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A különös gondolatok egyáltalán nem olyan ritkák A pszichotikus élmények gyakorisága az átlagnépesség körében*</vt:lpstr>
      <vt:lpstr>Ne feledjük…!</vt:lpstr>
      <vt:lpstr>Mi a megbélyegzés (stigma) és mi az önmagunk megbélyegzése?</vt:lpstr>
      <vt:lpstr>Mi a megbélyegzés (stigma) és mi az önmagunk megbélyegzése?</vt:lpstr>
      <vt:lpstr>Mi a megbélyegzés (stigma) és mi az önmagunk megbélyegzése?</vt:lpstr>
      <vt:lpstr>Mi a megbélyegzés (stigma) és mi az önmagunk megbélyegzése?</vt:lpstr>
      <vt:lpstr>A pszichotikus zavarokban szenvedők megbélyegzettsége</vt:lpstr>
      <vt:lpstr>A pszichózis, mint bélyeg</vt:lpstr>
      <vt:lpstr>A pszichózis, mint bélyeg</vt:lpstr>
      <vt:lpstr>A pszichózis, mint bélyeg</vt:lpstr>
      <vt:lpstr>A pszichózis, mint bélyeg</vt:lpstr>
      <vt:lpstr>A pszichózis, mint bélyeg</vt:lpstr>
      <vt:lpstr>A pszichózis, mint bélyeg</vt:lpstr>
      <vt:lpstr>Mit is jelent mindez?</vt:lpstr>
      <vt:lpstr>Mit is jelent mindez?</vt:lpstr>
      <vt:lpstr>Mit tehetünk?</vt:lpstr>
      <vt:lpstr>Vajon beszéljek a betegségemről… és hogyan?</vt:lpstr>
      <vt:lpstr>Vajon beszéljek a betegségemről… és hogyan?</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beszéljek a betegségemről?</vt:lpstr>
      <vt:lpstr>Hogyan alkalmazzuk a mindennapokban?</vt:lpstr>
      <vt:lpstr>Mi köze van ennek a pszichózishoz?</vt:lpstr>
      <vt:lpstr>Köszönjük a figyelmet!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Arne Sibilis</cp:lastModifiedBy>
  <cp:revision>1219</cp:revision>
  <dcterms:created xsi:type="dcterms:W3CDTF">2015-02-11T16:30:55Z</dcterms:created>
  <dcterms:modified xsi:type="dcterms:W3CDTF">2024-01-29T16:49:48Z</dcterms:modified>
</cp:coreProperties>
</file>