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70" r:id="rId1"/>
  </p:sldMasterIdLst>
  <p:notesMasterIdLst>
    <p:notesMasterId r:id="rId84"/>
  </p:notesMasterIdLst>
  <p:handoutMasterIdLst>
    <p:handoutMasterId r:id="rId85"/>
  </p:handoutMasterIdLst>
  <p:sldIdLst>
    <p:sldId id="824" r:id="rId2"/>
    <p:sldId id="730" r:id="rId3"/>
    <p:sldId id="800" r:id="rId4"/>
    <p:sldId id="799" r:id="rId5"/>
    <p:sldId id="763" r:id="rId6"/>
    <p:sldId id="803" r:id="rId7"/>
    <p:sldId id="802" r:id="rId8"/>
    <p:sldId id="801" r:id="rId9"/>
    <p:sldId id="560" r:id="rId10"/>
    <p:sldId id="765" r:id="rId11"/>
    <p:sldId id="805" r:id="rId12"/>
    <p:sldId id="804" r:id="rId13"/>
    <p:sldId id="618" r:id="rId14"/>
    <p:sldId id="686" r:id="rId15"/>
    <p:sldId id="687" r:id="rId16"/>
    <p:sldId id="724" r:id="rId17"/>
    <p:sldId id="739" r:id="rId18"/>
    <p:sldId id="806" r:id="rId19"/>
    <p:sldId id="717" r:id="rId20"/>
    <p:sldId id="786" r:id="rId21"/>
    <p:sldId id="809" r:id="rId22"/>
    <p:sldId id="808" r:id="rId23"/>
    <p:sldId id="807" r:id="rId24"/>
    <p:sldId id="619" r:id="rId25"/>
    <p:sldId id="620" r:id="rId26"/>
    <p:sldId id="715" r:id="rId27"/>
    <p:sldId id="716" r:id="rId28"/>
    <p:sldId id="658" r:id="rId29"/>
    <p:sldId id="659" r:id="rId30"/>
    <p:sldId id="621" r:id="rId31"/>
    <p:sldId id="622" r:id="rId32"/>
    <p:sldId id="703" r:id="rId33"/>
    <p:sldId id="702" r:id="rId34"/>
    <p:sldId id="795" r:id="rId35"/>
    <p:sldId id="712" r:id="rId36"/>
    <p:sldId id="713" r:id="rId37"/>
    <p:sldId id="660" r:id="rId38"/>
    <p:sldId id="661" r:id="rId39"/>
    <p:sldId id="678" r:id="rId40"/>
    <p:sldId id="679" r:id="rId41"/>
    <p:sldId id="629" r:id="rId42"/>
    <p:sldId id="630" r:id="rId43"/>
    <p:sldId id="706" r:id="rId44"/>
    <p:sldId id="707" r:id="rId45"/>
    <p:sldId id="710" r:id="rId46"/>
    <p:sldId id="711" r:id="rId47"/>
    <p:sldId id="637" r:id="rId48"/>
    <p:sldId id="638" r:id="rId49"/>
    <p:sldId id="708" r:id="rId50"/>
    <p:sldId id="709" r:id="rId51"/>
    <p:sldId id="676" r:id="rId52"/>
    <p:sldId id="677" r:id="rId53"/>
    <p:sldId id="639" r:id="rId54"/>
    <p:sldId id="769" r:id="rId55"/>
    <p:sldId id="788" r:id="rId56"/>
    <p:sldId id="674" r:id="rId57"/>
    <p:sldId id="675" r:id="rId58"/>
    <p:sldId id="650" r:id="rId59"/>
    <p:sldId id="651" r:id="rId60"/>
    <p:sldId id="654" r:id="rId61"/>
    <p:sldId id="655" r:id="rId62"/>
    <p:sldId id="666" r:id="rId63"/>
    <p:sldId id="667" r:id="rId64"/>
    <p:sldId id="775" r:id="rId65"/>
    <p:sldId id="813" r:id="rId66"/>
    <p:sldId id="812" r:id="rId67"/>
    <p:sldId id="811" r:id="rId68"/>
    <p:sldId id="810" r:id="rId69"/>
    <p:sldId id="777" r:id="rId70"/>
    <p:sldId id="815" r:id="rId71"/>
    <p:sldId id="814" r:id="rId72"/>
    <p:sldId id="796" r:id="rId73"/>
    <p:sldId id="714" r:id="rId74"/>
    <p:sldId id="782" r:id="rId75"/>
    <p:sldId id="816" r:id="rId76"/>
    <p:sldId id="817" r:id="rId77"/>
    <p:sldId id="818" r:id="rId78"/>
    <p:sldId id="819" r:id="rId79"/>
    <p:sldId id="820" r:id="rId80"/>
    <p:sldId id="821" r:id="rId81"/>
    <p:sldId id="822" r:id="rId82"/>
    <p:sldId id="823" r:id="rId83"/>
  </p:sldIdLst>
  <p:sldSz cx="12195175" cy="6858000"/>
  <p:notesSz cx="7099300" cy="10234613"/>
  <p:embeddedFontLst>
    <p:embeddedFont>
      <p:font typeface="Calibri" panose="020F0502020204030204" pitchFamily="34" charset="0"/>
      <p:regular r:id="rId86"/>
      <p:bold r:id="rId87"/>
      <p:italic r:id="rId88"/>
      <p:boldItalic r:id="rId89"/>
    </p:embeddedFont>
    <p:embeddedFont>
      <p:font typeface="Calibri Light" panose="020F0302020204030204" pitchFamily="34" charset="0"/>
      <p:regular r:id="rId90"/>
      <p:italic r:id="rId91"/>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75">
          <p15:clr>
            <a:srgbClr val="A4A3A4"/>
          </p15:clr>
        </p15:guide>
        <p15:guide id="2" pos="2699">
          <p15:clr>
            <a:srgbClr val="A4A3A4"/>
          </p15:clr>
        </p15:guide>
        <p15:guide id="3" pos="36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26" autoAdjust="0"/>
    <p:restoredTop sz="89139" autoAdjust="0"/>
  </p:normalViewPr>
  <p:slideViewPr>
    <p:cSldViewPr>
      <p:cViewPr varScale="1">
        <p:scale>
          <a:sx n="67" d="100"/>
          <a:sy n="67" d="100"/>
        </p:scale>
        <p:origin x="748" y="44"/>
      </p:cViewPr>
      <p:guideLst>
        <p:guide orient="horz" pos="3475"/>
        <p:guide pos="2699"/>
        <p:guide pos="3600"/>
      </p:guideLst>
    </p:cSldViewPr>
  </p:slideViewPr>
  <p:outlineViewPr>
    <p:cViewPr>
      <p:scale>
        <a:sx n="50" d="100"/>
        <a:sy n="50" d="100"/>
      </p:scale>
      <p:origin x="0" y="0"/>
    </p:cViewPr>
    <p:sldLst>
      <p:sld r:id="rId1" collapse="1"/>
      <p:sld r:id="rId2" collapse="1"/>
      <p:sld r:id="rId3" collapse="1"/>
    </p:sldLst>
  </p:outlineViewPr>
  <p:notesTextViewPr>
    <p:cViewPr>
      <p:scale>
        <a:sx n="100" d="100"/>
        <a:sy n="100" d="100"/>
      </p:scale>
      <p:origin x="0" y="0"/>
    </p:cViewPr>
  </p:notesTextViewPr>
  <p:sorterViewPr>
    <p:cViewPr>
      <p:scale>
        <a:sx n="75" d="100"/>
        <a:sy n="75" d="100"/>
      </p:scale>
      <p:origin x="0" y="84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5.fntdata"/><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3" Type="http://schemas.openxmlformats.org/officeDocument/2006/relationships/slide" Target="slides/slide73.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D3A02299-77E2-485A-9786-933857E01110}" type="slidenum">
              <a:rPr lang="en-GB" altLang="de-DE"/>
              <a:pPr/>
              <a:t>‹Nr.›</a:t>
            </a:fld>
            <a:endParaRPr lang="en-GB" altLang="de-DE"/>
          </a:p>
        </p:txBody>
      </p:sp>
    </p:spTree>
    <p:extLst>
      <p:ext uri="{BB962C8B-B14F-4D97-AF65-F5344CB8AC3E}">
        <p14:creationId xmlns:p14="http://schemas.microsoft.com/office/powerpoint/2010/main" val="2795959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86020"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41746440-CBF2-4E16-8066-7FF1168798D7}" type="slidenum">
              <a:rPr lang="de-DE" altLang="de-DE"/>
              <a:pPr/>
              <a:t>‹Nr.›</a:t>
            </a:fld>
            <a:endParaRPr lang="de-DE" altLang="de-DE"/>
          </a:p>
        </p:txBody>
      </p:sp>
    </p:spTree>
    <p:extLst>
      <p:ext uri="{BB962C8B-B14F-4D97-AF65-F5344CB8AC3E}">
        <p14:creationId xmlns:p14="http://schemas.microsoft.com/office/powerpoint/2010/main" val="20234726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838B88EB-A7C5-46C0-9490-9199116C8820}" type="slidenum">
              <a:rPr lang="de-DE" altLang="de-DE"/>
              <a:pPr eaLnBrk="1" hangingPunct="1"/>
              <a:t>2</a:t>
            </a:fld>
            <a:endParaRPr lang="de-DE" altLang="de-DE"/>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0446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838B88EB-A7C5-46C0-9490-9199116C8820}" type="slidenum">
              <a:rPr lang="de-DE" altLang="de-DE"/>
              <a:pPr eaLnBrk="1" hangingPunct="1"/>
              <a:t>3</a:t>
            </a:fld>
            <a:endParaRPr lang="de-DE" altLang="de-DE"/>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0446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838B88EB-A7C5-46C0-9490-9199116C8820}" type="slidenum">
              <a:rPr lang="de-DE" altLang="de-DE"/>
              <a:pPr eaLnBrk="1" hangingPunct="1"/>
              <a:t>4</a:t>
            </a:fld>
            <a:endParaRPr lang="de-DE" altLang="de-DE"/>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0446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7200FFD1-E33B-4869-AFF2-56391C4E775D}" type="slidenum">
              <a:rPr lang="de-DE" altLang="de-DE"/>
              <a:pPr eaLnBrk="1" hangingPunct="1"/>
              <a:t>5</a:t>
            </a:fld>
            <a:endParaRPr lang="de-DE" altLang="de-DE"/>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6581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7200FFD1-E33B-4869-AFF2-56391C4E775D}" type="slidenum">
              <a:rPr lang="de-DE" altLang="de-DE"/>
              <a:pPr eaLnBrk="1" hangingPunct="1"/>
              <a:t>6</a:t>
            </a:fld>
            <a:endParaRPr lang="de-DE" altLang="de-DE"/>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6581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7200FFD1-E33B-4869-AFF2-56391C4E775D}" type="slidenum">
              <a:rPr lang="de-DE" altLang="de-DE"/>
              <a:pPr eaLnBrk="1" hangingPunct="1"/>
              <a:t>7</a:t>
            </a:fld>
            <a:endParaRPr lang="de-DE" altLang="de-DE"/>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6581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7200FFD1-E33B-4869-AFF2-56391C4E775D}" type="slidenum">
              <a:rPr lang="de-DE" altLang="de-DE"/>
              <a:pPr eaLnBrk="1" hangingPunct="1"/>
              <a:t>8</a:t>
            </a:fld>
            <a:endParaRPr lang="de-DE" altLang="de-DE"/>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6581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55FE96E-3A70-44B7-9991-CF3F6715F15F}" type="slidenum">
              <a:rPr lang="de-DE" altLang="de-DE"/>
              <a:pPr eaLnBrk="1" hangingPunct="1"/>
              <a:t>9</a:t>
            </a:fld>
            <a:endParaRPr lang="de-DE" altLang="de-DE"/>
          </a:p>
        </p:txBody>
      </p:sp>
      <p:sp>
        <p:nvSpPr>
          <p:cNvPr id="952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983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CDA52D38-A044-400C-8F38-0F378AC0A3AF}" type="slidenum">
              <a:rPr lang="de-DE" altLang="de-DE"/>
              <a:pPr eaLnBrk="1" hangingPunct="1"/>
              <a:t>10</a:t>
            </a:fld>
            <a:endParaRPr lang="de-DE" altLang="de-DE"/>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672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CDA52D38-A044-400C-8F38-0F378AC0A3AF}" type="slidenum">
              <a:rPr lang="de-DE" altLang="de-DE"/>
              <a:pPr eaLnBrk="1" hangingPunct="1"/>
              <a:t>11</a:t>
            </a:fld>
            <a:endParaRPr lang="de-DE" altLang="de-DE"/>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672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CDA52D38-A044-400C-8F38-0F378AC0A3AF}" type="slidenum">
              <a:rPr lang="de-DE" altLang="de-DE"/>
              <a:pPr eaLnBrk="1" hangingPunct="1"/>
              <a:t>12</a:t>
            </a:fld>
            <a:endParaRPr lang="de-DE" altLang="de-DE"/>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672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EC114F2C-329D-466E-BA49-68E8C8EDD04E}" type="slidenum">
              <a:rPr lang="de-DE" altLang="de-DE"/>
              <a:pPr eaLnBrk="1" hangingPunct="1"/>
              <a:t>13</a:t>
            </a:fld>
            <a:endParaRPr lang="de-DE" altLang="de-DE"/>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7395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9BC0A0C3-1EE6-4E0B-BBCC-CFB6ADDD8FDA}" type="slidenum">
              <a:rPr lang="de-DE" altLang="de-DE"/>
              <a:pPr eaLnBrk="1" hangingPunct="1"/>
              <a:t>14</a:t>
            </a:fld>
            <a:endParaRPr lang="de-DE" altLang="de-DE"/>
          </a:p>
        </p:txBody>
      </p:sp>
      <p:sp>
        <p:nvSpPr>
          <p:cNvPr id="1003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7913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B156BFCF-5810-422B-8311-D3FCE937B2D5}" type="slidenum">
              <a:rPr lang="de-DE" altLang="de-DE"/>
              <a:pPr eaLnBrk="1" hangingPunct="1"/>
              <a:t>15</a:t>
            </a:fld>
            <a:endParaRPr lang="de-DE" altLang="de-DE"/>
          </a:p>
        </p:txBody>
      </p:sp>
      <p:sp>
        <p:nvSpPr>
          <p:cNvPr id="101379" name="Rectangle 2"/>
          <p:cNvSpPr>
            <a:spLocks noGrp="1" noRot="1" noChangeAspect="1" noChangeArrowheads="1" noTextEdit="1"/>
          </p:cNvSpPr>
          <p:nvPr>
            <p:ph type="sldImg"/>
          </p:nvPr>
        </p:nvSpPr>
        <p:spPr>
          <a:xfrm>
            <a:off x="141288" y="768350"/>
            <a:ext cx="6821487"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1312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C9138FA-5509-428D-B9BE-EA658B18F93F}" type="slidenum">
              <a:rPr lang="de-DE" altLang="de-DE"/>
              <a:pPr eaLnBrk="1" hangingPunct="1"/>
              <a:t>16</a:t>
            </a:fld>
            <a:endParaRPr lang="de-DE" altLang="de-DE"/>
          </a:p>
        </p:txBody>
      </p:sp>
      <p:sp>
        <p:nvSpPr>
          <p:cNvPr id="102403" name="Rectangle 2"/>
          <p:cNvSpPr>
            <a:spLocks noGrp="1" noRot="1" noChangeAspect="1" noChangeArrowheads="1" noTextEdit="1"/>
          </p:cNvSpPr>
          <p:nvPr>
            <p:ph type="sldImg"/>
          </p:nvPr>
        </p:nvSpPr>
        <p:spPr>
          <a:xfrm>
            <a:off x="141288" y="768350"/>
            <a:ext cx="6821487"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7193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070BDE1-D989-4580-9B71-E0FDD5F72431}" type="slidenum">
              <a:rPr lang="de-DE" altLang="de-DE"/>
              <a:pPr eaLnBrk="1" hangingPunct="1"/>
              <a:t>17</a:t>
            </a:fld>
            <a:endParaRPr lang="de-DE" altLang="de-DE"/>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6511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070BDE1-D989-4580-9B71-E0FDD5F72431}" type="slidenum">
              <a:rPr lang="de-DE" altLang="de-DE"/>
              <a:pPr eaLnBrk="1" hangingPunct="1"/>
              <a:t>18</a:t>
            </a:fld>
            <a:endParaRPr lang="de-DE" altLang="de-DE"/>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6511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7AA6F65-ED44-4582-B030-712C51EB9433}" type="slidenum">
              <a:rPr lang="de-DE" altLang="de-DE"/>
              <a:pPr eaLnBrk="1" hangingPunct="1"/>
              <a:t>19</a:t>
            </a:fld>
            <a:endParaRPr lang="de-DE" altLang="de-DE"/>
          </a:p>
        </p:txBody>
      </p:sp>
      <p:sp>
        <p:nvSpPr>
          <p:cNvPr id="105475" name="Rectangle 2"/>
          <p:cNvSpPr>
            <a:spLocks noGrp="1" noRot="1" noChangeAspect="1" noChangeArrowheads="1" noTextEdit="1"/>
          </p:cNvSpPr>
          <p:nvPr>
            <p:ph type="sldImg"/>
          </p:nvPr>
        </p:nvSpPr>
        <p:spPr>
          <a:xfrm>
            <a:off x="139700" y="768350"/>
            <a:ext cx="6821488"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8802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9B3D6763-56CC-480F-B684-3A10BB6DDE99}" type="slidenum">
              <a:rPr lang="de-DE" altLang="de-DE"/>
              <a:pPr eaLnBrk="1" hangingPunct="1"/>
              <a:t>20</a:t>
            </a:fld>
            <a:endParaRPr lang="de-DE" altLang="de-DE"/>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16052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9B3D6763-56CC-480F-B684-3A10BB6DDE99}" type="slidenum">
              <a:rPr lang="de-DE" altLang="de-DE"/>
              <a:pPr eaLnBrk="1" hangingPunct="1"/>
              <a:t>21</a:t>
            </a:fld>
            <a:endParaRPr lang="de-DE" altLang="de-DE"/>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1605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9B3D6763-56CC-480F-B684-3A10BB6DDE99}" type="slidenum">
              <a:rPr lang="de-DE" altLang="de-DE"/>
              <a:pPr eaLnBrk="1" hangingPunct="1"/>
              <a:t>22</a:t>
            </a:fld>
            <a:endParaRPr lang="de-DE" altLang="de-DE"/>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1605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9B3D6763-56CC-480F-B684-3A10BB6DDE99}" type="slidenum">
              <a:rPr lang="de-DE" altLang="de-DE"/>
              <a:pPr eaLnBrk="1" hangingPunct="1"/>
              <a:t>23</a:t>
            </a:fld>
            <a:endParaRPr lang="de-DE" altLang="de-DE"/>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16052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3D2BFE5-C82C-4E89-9476-2D59E4D4A378}" type="slidenum">
              <a:rPr lang="de-DE" altLang="de-DE"/>
              <a:pPr eaLnBrk="1" hangingPunct="1"/>
              <a:t>24</a:t>
            </a:fld>
            <a:endParaRPr lang="de-DE" altLang="de-DE"/>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1522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69127D4E-2059-4A2E-93AE-8C3923C0310B}" type="slidenum">
              <a:rPr lang="de-DE" altLang="de-DE"/>
              <a:pPr eaLnBrk="1" hangingPunct="1"/>
              <a:t>25</a:t>
            </a:fld>
            <a:endParaRPr lang="de-DE" altLang="de-DE"/>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30172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C7F61329-08A8-4BB3-A0FD-496743726096}" type="slidenum">
              <a:rPr lang="de-DE" altLang="de-DE"/>
              <a:pPr eaLnBrk="1" hangingPunct="1"/>
              <a:t>26</a:t>
            </a:fld>
            <a:endParaRPr lang="de-DE" altLang="de-DE"/>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5014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A5A5CBB-CA1E-417B-93EB-F86A58D77274}" type="slidenum">
              <a:rPr lang="de-DE" altLang="de-DE"/>
              <a:pPr eaLnBrk="1" hangingPunct="1"/>
              <a:t>27</a:t>
            </a:fld>
            <a:endParaRPr lang="de-DE" altLang="de-DE"/>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37705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7B8CF960-899E-4676-863E-8F384F3DCC6C}" type="slidenum">
              <a:rPr lang="de-DE" altLang="de-DE"/>
              <a:pPr eaLnBrk="1" hangingPunct="1"/>
              <a:t>28</a:t>
            </a:fld>
            <a:endParaRPr lang="de-DE" altLang="de-DE"/>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95371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FB5E062-E265-4569-A52D-7F901F177C64}" type="slidenum">
              <a:rPr lang="de-DE" altLang="de-DE"/>
              <a:pPr eaLnBrk="1" hangingPunct="1"/>
              <a:t>29</a:t>
            </a:fld>
            <a:endParaRPr lang="de-DE" altLang="de-DE"/>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78812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AC92C86-D122-4875-82EB-42D56ADFB20A}" type="slidenum">
              <a:rPr lang="de-DE" altLang="de-DE"/>
              <a:pPr eaLnBrk="1" hangingPunct="1"/>
              <a:t>30</a:t>
            </a:fld>
            <a:endParaRPr lang="de-DE" altLang="de-DE"/>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21115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09579E07-96F4-493D-BFC0-1122293C1439}" type="slidenum">
              <a:rPr lang="de-DE" altLang="de-DE"/>
              <a:pPr eaLnBrk="1" hangingPunct="1"/>
              <a:t>31</a:t>
            </a:fld>
            <a:endParaRPr lang="de-DE" altLang="de-DE"/>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406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22893E7E-8842-428E-A534-013228D697DF}" type="slidenum">
              <a:rPr lang="de-DE" altLang="de-DE"/>
              <a:pPr eaLnBrk="1" hangingPunct="1"/>
              <a:t>32</a:t>
            </a:fld>
            <a:endParaRPr lang="de-DE" altLang="de-DE"/>
          </a:p>
        </p:txBody>
      </p:sp>
      <p:sp>
        <p:nvSpPr>
          <p:cNvPr id="11878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54111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F2EBE0CC-DF9F-4A5C-9D6B-07648D3A056D}" type="slidenum">
              <a:rPr lang="de-DE" altLang="de-DE"/>
              <a:pPr eaLnBrk="1" hangingPunct="1"/>
              <a:t>33</a:t>
            </a:fld>
            <a:endParaRPr lang="de-DE" altLang="de-DE"/>
          </a:p>
        </p:txBody>
      </p:sp>
      <p:sp>
        <p:nvSpPr>
          <p:cNvPr id="1198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4583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EB168320-E49A-489F-B567-25F3BAF6371A}" type="slidenum">
              <a:rPr lang="de-DE" altLang="de-DE"/>
              <a:pPr eaLnBrk="1" hangingPunct="1"/>
              <a:t>35</a:t>
            </a:fld>
            <a:endParaRPr lang="de-DE" altLang="de-DE"/>
          </a:p>
        </p:txBody>
      </p:sp>
      <p:sp>
        <p:nvSpPr>
          <p:cNvPr id="1208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10891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FFF03CDD-1ACB-4A00-9A18-27F1107B08C9}" type="slidenum">
              <a:rPr lang="de-DE" altLang="de-DE"/>
              <a:pPr eaLnBrk="1" hangingPunct="1"/>
              <a:t>36</a:t>
            </a:fld>
            <a:endParaRPr lang="de-DE" altLang="de-DE"/>
          </a:p>
        </p:txBody>
      </p:sp>
      <p:sp>
        <p:nvSpPr>
          <p:cNvPr id="1218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6296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D4819E0-1CE9-4A47-BAC1-B7A425C60CDE}" type="slidenum">
              <a:rPr lang="de-DE" altLang="de-DE"/>
              <a:pPr eaLnBrk="1" hangingPunct="1"/>
              <a:t>37</a:t>
            </a:fld>
            <a:endParaRPr lang="de-DE" altLang="de-DE"/>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0834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C63B77E0-E265-48A7-9376-26C8DB21D702}" type="slidenum">
              <a:rPr lang="de-DE" altLang="de-DE"/>
              <a:pPr eaLnBrk="1" hangingPunct="1"/>
              <a:t>38</a:t>
            </a:fld>
            <a:endParaRPr lang="de-DE" altLang="de-DE"/>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34738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1A40E8D9-08B9-4BB6-A2F4-B91699645495}" type="slidenum">
              <a:rPr lang="de-DE" altLang="de-DE"/>
              <a:pPr eaLnBrk="1" hangingPunct="1"/>
              <a:t>39</a:t>
            </a:fld>
            <a:endParaRPr lang="de-DE" altLang="de-DE"/>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40489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22EC8BFF-7BE9-4B79-A6F3-D1259F52DEA7}" type="slidenum">
              <a:rPr lang="de-DE" altLang="de-DE"/>
              <a:pPr eaLnBrk="1" hangingPunct="1"/>
              <a:t>40</a:t>
            </a:fld>
            <a:endParaRPr lang="de-DE" altLang="de-DE"/>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04284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B5F28DE-8250-41CF-A1DA-65203D69A5CC}" type="slidenum">
              <a:rPr lang="de-DE" altLang="de-DE"/>
              <a:pPr eaLnBrk="1" hangingPunct="1"/>
              <a:t>41</a:t>
            </a:fld>
            <a:endParaRPr lang="de-DE" altLang="de-DE"/>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03476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B9170FF3-DF9D-486A-ADD6-37931C47E88F}" type="slidenum">
              <a:rPr lang="de-DE" altLang="de-DE"/>
              <a:pPr eaLnBrk="1" hangingPunct="1"/>
              <a:t>42</a:t>
            </a:fld>
            <a:endParaRPr lang="de-DE" altLang="de-DE"/>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07014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F2ACD6C2-2CF1-4963-A5DC-710BFCAADA5F}" type="slidenum">
              <a:rPr lang="de-DE" altLang="de-DE"/>
              <a:pPr eaLnBrk="1" hangingPunct="1"/>
              <a:t>43</a:t>
            </a:fld>
            <a:endParaRPr lang="de-DE" altLang="de-DE"/>
          </a:p>
        </p:txBody>
      </p:sp>
      <p:sp>
        <p:nvSpPr>
          <p:cNvPr id="1290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63562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B360CC60-3F1D-4875-8D0F-970A62A5A857}" type="slidenum">
              <a:rPr lang="de-DE" altLang="de-DE"/>
              <a:pPr eaLnBrk="1" hangingPunct="1"/>
              <a:t>44</a:t>
            </a:fld>
            <a:endParaRPr lang="de-DE" altLang="de-DE"/>
          </a:p>
        </p:txBody>
      </p:sp>
      <p:sp>
        <p:nvSpPr>
          <p:cNvPr id="1300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20467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936A0E20-752F-46B6-BA28-99CF1664292A}" type="slidenum">
              <a:rPr lang="de-DE" altLang="de-DE"/>
              <a:pPr eaLnBrk="1" hangingPunct="1"/>
              <a:t>45</a:t>
            </a:fld>
            <a:endParaRPr lang="de-DE" altLang="de-DE"/>
          </a:p>
        </p:txBody>
      </p:sp>
      <p:sp>
        <p:nvSpPr>
          <p:cNvPr id="131075"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31076"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36272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F9A9F0F6-DFE3-4D0C-B0EA-ED6DB90ABF42}" type="slidenum">
              <a:rPr lang="de-DE" altLang="de-DE"/>
              <a:pPr eaLnBrk="1" hangingPunct="1"/>
              <a:t>46</a:t>
            </a:fld>
            <a:endParaRPr lang="de-DE" altLang="de-DE"/>
          </a:p>
        </p:txBody>
      </p:sp>
      <p:sp>
        <p:nvSpPr>
          <p:cNvPr id="1320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1033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84BA4B31-E38F-4E7B-8036-A30D961023E3}" type="slidenum">
              <a:rPr lang="de-DE" altLang="de-DE"/>
              <a:pPr eaLnBrk="1" hangingPunct="1"/>
              <a:t>47</a:t>
            </a:fld>
            <a:endParaRPr lang="de-DE" altLang="de-DE"/>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6765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15F73D9-92FD-4275-9C4B-BCEE1F5CFD0C}" type="slidenum">
              <a:rPr lang="de-DE" altLang="de-DE"/>
              <a:pPr eaLnBrk="1" hangingPunct="1"/>
              <a:t>48</a:t>
            </a:fld>
            <a:endParaRPr lang="de-DE" altLang="de-DE"/>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19712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98F040CA-7B25-4BC5-957E-67DBFA4787C3}" type="slidenum">
              <a:rPr lang="de-DE" altLang="de-DE"/>
              <a:pPr eaLnBrk="1" hangingPunct="1"/>
              <a:t>49</a:t>
            </a:fld>
            <a:endParaRPr lang="de-DE" altLang="de-DE"/>
          </a:p>
        </p:txBody>
      </p:sp>
      <p:sp>
        <p:nvSpPr>
          <p:cNvPr id="1351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52029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F8EB5255-AE39-4707-B6B9-D1DBAC30E896}" type="slidenum">
              <a:rPr lang="de-DE" altLang="de-DE"/>
              <a:pPr eaLnBrk="1" hangingPunct="1"/>
              <a:t>50</a:t>
            </a:fld>
            <a:endParaRPr lang="de-DE" altLang="de-DE"/>
          </a:p>
        </p:txBody>
      </p:sp>
      <p:sp>
        <p:nvSpPr>
          <p:cNvPr id="1361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08379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E9FFFC6-4524-4F56-837A-44A8A3648ACF}" type="slidenum">
              <a:rPr lang="de-DE" altLang="de-DE"/>
              <a:pPr eaLnBrk="1" hangingPunct="1"/>
              <a:t>51</a:t>
            </a:fld>
            <a:endParaRPr lang="de-DE" altLang="de-DE"/>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0960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A999123-129E-47AB-9B49-04ED8F40232D}" type="slidenum">
              <a:rPr lang="de-DE" altLang="de-DE"/>
              <a:pPr eaLnBrk="1" hangingPunct="1"/>
              <a:t>52</a:t>
            </a:fld>
            <a:endParaRPr lang="de-DE" altLang="de-DE"/>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66717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6EE9DA4E-652C-40AC-8BA6-CA2B43B02CDC}" type="slidenum">
              <a:rPr lang="de-DE" altLang="de-DE"/>
              <a:pPr eaLnBrk="1" hangingPunct="1"/>
              <a:t>53</a:t>
            </a:fld>
            <a:endParaRPr lang="de-DE" altLang="de-DE"/>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84206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6169EB17-539F-4B5D-A519-2FCB44FBF5FD}" type="slidenum">
              <a:rPr lang="de-DE" altLang="de-DE"/>
              <a:pPr eaLnBrk="1" hangingPunct="1"/>
              <a:t>54</a:t>
            </a:fld>
            <a:endParaRPr lang="de-DE" altLang="de-DE"/>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4314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3C252A94-6894-40C1-BE61-6A8C18AD8EF3}" type="slidenum">
              <a:rPr lang="de-DE" altLang="de-DE"/>
              <a:pPr eaLnBrk="1" hangingPunct="1"/>
              <a:t>55</a:t>
            </a:fld>
            <a:endParaRPr lang="de-DE" altLang="de-DE"/>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24719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EDE15303-156B-4D2E-9DB4-03DAF53885B8}" type="slidenum">
              <a:rPr lang="de-DE" altLang="de-DE"/>
              <a:pPr eaLnBrk="1" hangingPunct="1"/>
              <a:t>56</a:t>
            </a:fld>
            <a:endParaRPr lang="de-DE" altLang="de-DE"/>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69292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2F99CB38-AEA9-4691-B70A-C3BA5269C405}" type="slidenum">
              <a:rPr lang="de-DE" altLang="de-DE"/>
              <a:pPr eaLnBrk="1" hangingPunct="1"/>
              <a:t>57</a:t>
            </a:fld>
            <a:endParaRPr lang="de-DE" altLang="de-DE"/>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40089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1B0EDA3-5B53-4577-B79E-01F9F4D3CB13}" type="slidenum">
              <a:rPr lang="de-DE" altLang="de-DE"/>
              <a:pPr eaLnBrk="1" hangingPunct="1"/>
              <a:t>58</a:t>
            </a:fld>
            <a:endParaRPr lang="de-DE" altLang="de-DE"/>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60937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1BFA4E8F-2A25-4E0B-AB42-699133767A8E}" type="slidenum">
              <a:rPr lang="de-DE" altLang="de-DE"/>
              <a:pPr eaLnBrk="1" hangingPunct="1"/>
              <a:t>59</a:t>
            </a:fld>
            <a:endParaRPr lang="de-DE" altLang="de-DE"/>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00908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C8454DE6-A025-48CF-8F03-E1E776B3650C}" type="slidenum">
              <a:rPr lang="de-DE" altLang="de-DE"/>
              <a:pPr eaLnBrk="1" hangingPunct="1"/>
              <a:t>60</a:t>
            </a:fld>
            <a:endParaRPr lang="de-DE" altLang="de-DE"/>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71708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B3C9E2D-66AC-4573-984D-3DFA556C841C}" type="slidenum">
              <a:rPr lang="de-DE" altLang="de-DE"/>
              <a:pPr eaLnBrk="1" hangingPunct="1"/>
              <a:t>61</a:t>
            </a:fld>
            <a:endParaRPr lang="de-DE" altLang="de-DE"/>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47440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270C8FC-DFAB-4FA9-9A43-ED64258D0E48}" type="slidenum">
              <a:rPr lang="de-DE" altLang="de-DE"/>
              <a:pPr eaLnBrk="1" hangingPunct="1"/>
              <a:t>62</a:t>
            </a:fld>
            <a:endParaRPr lang="de-DE" altLang="de-DE"/>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276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E5444B24-10F0-4244-9A57-E8E426D7A945}" type="slidenum">
              <a:rPr lang="de-DE" altLang="de-DE"/>
              <a:pPr eaLnBrk="1" hangingPunct="1"/>
              <a:t>63</a:t>
            </a:fld>
            <a:endParaRPr lang="de-DE" altLang="de-DE"/>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47346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43872B8-C1F1-4208-AC5C-6A9C82AFEB10}" type="slidenum">
              <a:rPr lang="de-DE" altLang="de-DE">
                <a:solidFill>
                  <a:srgbClr val="000000"/>
                </a:solidFill>
                <a:ea typeface="MS PGothic" panose="020B0600070205080204" pitchFamily="34" charset="-128"/>
              </a:rPr>
              <a:pPr eaLnBrk="1" hangingPunct="1"/>
              <a:t>64</a:t>
            </a:fld>
            <a:endParaRPr lang="de-DE" altLang="de-DE">
              <a:solidFill>
                <a:srgbClr val="000000"/>
              </a:solidFill>
              <a:ea typeface="MS PGothic" panose="020B0600070205080204" pitchFamily="34" charset="-128"/>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6559077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43872B8-C1F1-4208-AC5C-6A9C82AFEB10}" type="slidenum">
              <a:rPr lang="de-DE" altLang="de-DE">
                <a:solidFill>
                  <a:srgbClr val="000000"/>
                </a:solidFill>
                <a:ea typeface="MS PGothic" panose="020B0600070205080204" pitchFamily="34" charset="-128"/>
              </a:rPr>
              <a:pPr eaLnBrk="1" hangingPunct="1"/>
              <a:t>65</a:t>
            </a:fld>
            <a:endParaRPr lang="de-DE" altLang="de-DE">
              <a:solidFill>
                <a:srgbClr val="000000"/>
              </a:solidFill>
              <a:ea typeface="MS PGothic" panose="020B0600070205080204" pitchFamily="34" charset="-128"/>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6559077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43872B8-C1F1-4208-AC5C-6A9C82AFEB10}" type="slidenum">
              <a:rPr lang="de-DE" altLang="de-DE">
                <a:solidFill>
                  <a:srgbClr val="000000"/>
                </a:solidFill>
                <a:ea typeface="MS PGothic" panose="020B0600070205080204" pitchFamily="34" charset="-128"/>
              </a:rPr>
              <a:pPr eaLnBrk="1" hangingPunct="1"/>
              <a:t>66</a:t>
            </a:fld>
            <a:endParaRPr lang="de-DE" altLang="de-DE">
              <a:solidFill>
                <a:srgbClr val="000000"/>
              </a:solidFill>
              <a:ea typeface="MS PGothic" panose="020B0600070205080204" pitchFamily="34" charset="-128"/>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6559077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43872B8-C1F1-4208-AC5C-6A9C82AFEB10}" type="slidenum">
              <a:rPr lang="de-DE" altLang="de-DE">
                <a:solidFill>
                  <a:srgbClr val="000000"/>
                </a:solidFill>
                <a:ea typeface="MS PGothic" panose="020B0600070205080204" pitchFamily="34" charset="-128"/>
              </a:rPr>
              <a:pPr eaLnBrk="1" hangingPunct="1"/>
              <a:t>67</a:t>
            </a:fld>
            <a:endParaRPr lang="de-DE" altLang="de-DE">
              <a:solidFill>
                <a:srgbClr val="000000"/>
              </a:solidFill>
              <a:ea typeface="MS PGothic" panose="020B0600070205080204" pitchFamily="34" charset="-128"/>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6559077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43872B8-C1F1-4208-AC5C-6A9C82AFEB10}" type="slidenum">
              <a:rPr lang="de-DE" altLang="de-DE">
                <a:solidFill>
                  <a:srgbClr val="000000"/>
                </a:solidFill>
                <a:ea typeface="MS PGothic" panose="020B0600070205080204" pitchFamily="34" charset="-128"/>
              </a:rPr>
              <a:pPr eaLnBrk="1" hangingPunct="1"/>
              <a:t>68</a:t>
            </a:fld>
            <a:endParaRPr lang="de-DE" altLang="de-DE">
              <a:solidFill>
                <a:srgbClr val="000000"/>
              </a:solidFill>
              <a:ea typeface="MS PGothic" panose="020B0600070205080204" pitchFamily="34" charset="-128"/>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6559077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A919DA3-E6CB-451A-A13D-91F0E9B91632}" type="slidenum">
              <a:rPr lang="de-DE" altLang="de-DE"/>
              <a:pPr eaLnBrk="1" hangingPunct="1"/>
              <a:t>69</a:t>
            </a:fld>
            <a:endParaRPr lang="de-DE" altLang="de-DE"/>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2427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A919DA3-E6CB-451A-A13D-91F0E9B91632}" type="slidenum">
              <a:rPr lang="de-DE" altLang="de-DE"/>
              <a:pPr eaLnBrk="1" hangingPunct="1"/>
              <a:t>70</a:t>
            </a:fld>
            <a:endParaRPr lang="de-DE" altLang="de-DE"/>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2427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A919DA3-E6CB-451A-A13D-91F0E9B91632}" type="slidenum">
              <a:rPr lang="de-DE" altLang="de-DE"/>
              <a:pPr eaLnBrk="1" hangingPunct="1"/>
              <a:t>71</a:t>
            </a:fld>
            <a:endParaRPr lang="de-DE" altLang="de-DE"/>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2427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49D967A-EDB1-4D2E-8017-0142D50505EF}" type="slidenum">
              <a:rPr lang="de-DE" altLang="de-DE"/>
              <a:pPr eaLnBrk="1" hangingPunct="1"/>
              <a:t>73</a:t>
            </a:fld>
            <a:endParaRPr lang="de-DE" altLang="de-DE"/>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02299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614371FD-BEE8-486F-976A-3FCDB0593B37}" type="slidenum">
              <a:rPr lang="de-DE" altLang="de-DE" sz="1300">
                <a:latin typeface="Times New Roman" panose="02020603050405020304" pitchFamily="18" charset="0"/>
              </a:rPr>
              <a:pPr algn="r" eaLnBrk="1" hangingPunct="1"/>
              <a:t>74</a:t>
            </a:fld>
            <a:endParaRPr lang="de-DE" altLang="de-DE" sz="1300">
              <a:latin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994945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27D81C9-057C-44C9-A360-7A814C368485}" type="slidenum">
              <a:rPr lang="de-DE" altLang="de-DE" sz="1300"/>
              <a:pPr algn="r" eaLnBrk="1" hangingPunct="1">
                <a:spcBef>
                  <a:spcPct val="0"/>
                </a:spcBef>
              </a:pPr>
              <a:t>75</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8446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CA4DA98-E953-41BE-9678-C97B01584835}" type="slidenum">
              <a:rPr lang="de-DE" altLang="de-DE" sz="1300"/>
              <a:pPr algn="r" eaLnBrk="1" hangingPunct="1">
                <a:spcBef>
                  <a:spcPct val="0"/>
                </a:spcBef>
              </a:pPr>
              <a:t>76</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49226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72DE816-2BEE-4F9D-BA7A-F765708B2C3E}" type="slidenum">
              <a:rPr lang="de-DE" altLang="de-DE" sz="1300"/>
              <a:pPr algn="r" eaLnBrk="1" hangingPunct="1">
                <a:spcBef>
                  <a:spcPct val="0"/>
                </a:spcBef>
              </a:pPr>
              <a:t>77</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5304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BF8B362-0673-4725-9501-6D427A996D32}" type="slidenum">
              <a:rPr lang="de-DE" altLang="de-DE" sz="1300"/>
              <a:pPr algn="r" eaLnBrk="1" hangingPunct="1">
                <a:spcBef>
                  <a:spcPct val="0"/>
                </a:spcBef>
              </a:pPr>
              <a:t>78</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40930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5906828-9E91-46CE-8D1F-53930E6E4BF4}" type="slidenum">
              <a:rPr lang="de-DE" altLang="de-DE" sz="1300"/>
              <a:pPr algn="r" eaLnBrk="1" hangingPunct="1">
                <a:spcBef>
                  <a:spcPct val="0"/>
                </a:spcBef>
              </a:pPr>
              <a:t>79</a:t>
            </a:fld>
            <a:endParaRPr lang="de-DE" altLang="de-DE" sz="1300"/>
          </a:p>
        </p:txBody>
      </p:sp>
      <p:sp>
        <p:nvSpPr>
          <p:cNvPr id="294915" name="Rectangle 2"/>
          <p:cNvSpPr>
            <a:spLocks noGrp="1" noRot="1" noChangeAspect="1" noChangeArrowheads="1" noTextEdit="1"/>
          </p:cNvSpPr>
          <p:nvPr>
            <p:ph type="sldImg"/>
          </p:nvPr>
        </p:nvSpPr>
        <p:spPr>
          <a:xfrm>
            <a:off x="139700" y="768350"/>
            <a:ext cx="6821488"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98368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5E9337-FB36-492C-BD22-07B13436961D}" type="slidenum">
              <a:rPr lang="de-DE" altLang="de-DE" sz="1300"/>
              <a:pPr algn="r" eaLnBrk="1" hangingPunct="1">
                <a:spcBef>
                  <a:spcPct val="0"/>
                </a:spcBef>
              </a:pPr>
              <a:t>80</a:t>
            </a:fld>
            <a:endParaRPr lang="de-DE" altLang="de-DE" sz="1300"/>
          </a:p>
        </p:txBody>
      </p:sp>
      <p:sp>
        <p:nvSpPr>
          <p:cNvPr id="295939" name="Rectangle 2"/>
          <p:cNvSpPr>
            <a:spLocks noGrp="1" noRot="1" noChangeAspect="1" noChangeArrowheads="1" noTextEdit="1"/>
          </p:cNvSpPr>
          <p:nvPr>
            <p:ph type="sldImg"/>
          </p:nvPr>
        </p:nvSpPr>
        <p:spPr>
          <a:xfrm>
            <a:off x="139700" y="768350"/>
            <a:ext cx="6821488"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9601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B42766-23D5-484E-ACDE-420A52CDC2E4}" type="slidenum">
              <a:rPr lang="de-DE" altLang="de-DE" smtClean="0"/>
              <a:pPr/>
              <a:t>81</a:t>
            </a:fld>
            <a:endParaRPr lang="de-DE" altLang="de-DE"/>
          </a:p>
        </p:txBody>
      </p:sp>
    </p:spTree>
    <p:extLst>
      <p:ext uri="{BB962C8B-B14F-4D97-AF65-F5344CB8AC3E}">
        <p14:creationId xmlns:p14="http://schemas.microsoft.com/office/powerpoint/2010/main" val="8792107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B42766-23D5-484E-ACDE-420A52CDC2E4}" type="slidenum">
              <a:rPr lang="de-DE" altLang="de-DE" smtClean="0"/>
              <a:pPr/>
              <a:t>82</a:t>
            </a:fld>
            <a:endParaRPr lang="de-DE" altLang="de-DE"/>
          </a:p>
        </p:txBody>
      </p:sp>
    </p:spTree>
    <p:extLst>
      <p:ext uri="{BB962C8B-B14F-4D97-AF65-F5344CB8AC3E}">
        <p14:creationId xmlns:p14="http://schemas.microsoft.com/office/powerpoint/2010/main" val="2485335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b="0" dirty="0">
                <a:latin typeface="+mj-lt"/>
              </a:rPr>
              <a:t>Az alkalmazott képek használatára a művészek illetve a jogok tulajdonosainak szíves hozzájárulásával volt módunk- a részletekért (cím, művész) lásd a perezentáció végét.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7 – Elhamarkodott következtetések II</a:t>
            </a:r>
          </a:p>
        </p:txBody>
      </p:sp>
      <p:sp>
        <p:nvSpPr>
          <p:cNvPr id="4" name="Slide Number Placeholder 3"/>
          <p:cNvSpPr>
            <a:spLocks noGrp="1"/>
          </p:cNvSpPr>
          <p:nvPr>
            <p:ph type="sldNum" sz="quarter" idx="12"/>
          </p:nvPr>
        </p:nvSpPr>
        <p:spPr bwMode="gray"/>
        <p:txBody>
          <a:bodyPr/>
          <a:lstStyle>
            <a:lvl1pPr>
              <a:defRPr b="0"/>
            </a:lvl1pPr>
          </a:lstStyle>
          <a:p>
            <a:fld id="{3B53DA06-5556-40D8-B2BC-9483079AD19C}"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7 – Elhamarkodott következtetések II</a:t>
            </a:r>
          </a:p>
        </p:txBody>
      </p:sp>
      <p:sp>
        <p:nvSpPr>
          <p:cNvPr id="6" name="Slide Number Placeholder 5"/>
          <p:cNvSpPr>
            <a:spLocks noGrp="1"/>
          </p:cNvSpPr>
          <p:nvPr>
            <p:ph type="sldNum" sz="quarter" idx="12"/>
          </p:nvPr>
        </p:nvSpPr>
        <p:spPr bwMode="gray"/>
        <p:txBody>
          <a:bodyPr>
            <a:noAutofit/>
          </a:bodyPr>
          <a:lstStyle>
            <a:lvl1pPr>
              <a:defRPr b="0"/>
            </a:lvl1pPr>
          </a:lstStyle>
          <a:p>
            <a:fld id="{206BDF4A-82DF-4939-A331-25BE24E5516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7 – Elhamarkodott következtetések II</a:t>
            </a:r>
          </a:p>
        </p:txBody>
      </p:sp>
      <p:sp>
        <p:nvSpPr>
          <p:cNvPr id="7" name="Slide Number Placeholder 6"/>
          <p:cNvSpPr>
            <a:spLocks noGrp="1"/>
          </p:cNvSpPr>
          <p:nvPr>
            <p:ph type="sldNum" sz="quarter" idx="12"/>
          </p:nvPr>
        </p:nvSpPr>
        <p:spPr bwMode="gray"/>
        <p:txBody>
          <a:bodyPr/>
          <a:lstStyle>
            <a:lvl1pPr>
              <a:defRPr b="0"/>
            </a:lvl1pPr>
          </a:lstStyle>
          <a:p>
            <a:fld id="{4C8B2CB2-4FB4-41E8-97B7-C7EC34617601}"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7 – Elhamarkodott következtetések II</a:t>
            </a:r>
          </a:p>
        </p:txBody>
      </p:sp>
      <p:sp>
        <p:nvSpPr>
          <p:cNvPr id="7" name="Slide Number Placeholder 6"/>
          <p:cNvSpPr>
            <a:spLocks noGrp="1"/>
          </p:cNvSpPr>
          <p:nvPr>
            <p:ph type="sldNum" sz="quarter" idx="12"/>
          </p:nvPr>
        </p:nvSpPr>
        <p:spPr bwMode="gray"/>
        <p:txBody>
          <a:bodyPr/>
          <a:lstStyle>
            <a:lvl1pPr>
              <a:defRPr b="0"/>
            </a:lvl1pPr>
          </a:lstStyle>
          <a:p>
            <a:fld id="{3B53DA06-5556-40D8-B2BC-9483079AD19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7 – Elhamarkodott következtetések II</a:t>
            </a:r>
          </a:p>
        </p:txBody>
      </p:sp>
      <p:sp>
        <p:nvSpPr>
          <p:cNvPr id="7" name="Slide Number Placeholder 6"/>
          <p:cNvSpPr>
            <a:spLocks noGrp="1"/>
          </p:cNvSpPr>
          <p:nvPr>
            <p:ph type="sldNum" sz="quarter" idx="12"/>
          </p:nvPr>
        </p:nvSpPr>
        <p:spPr bwMode="gray"/>
        <p:txBody>
          <a:bodyPr/>
          <a:lstStyle>
            <a:lvl1pPr>
              <a:defRPr b="0"/>
            </a:lvl1pPr>
          </a:lstStyle>
          <a:p>
            <a:fld id="{3B53DA06-5556-40D8-B2BC-9483079AD19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7 – Elhamarkodott következtetések II</a:t>
            </a:r>
          </a:p>
        </p:txBody>
      </p:sp>
      <p:sp>
        <p:nvSpPr>
          <p:cNvPr id="5" name="Slide Number Placeholder 4"/>
          <p:cNvSpPr>
            <a:spLocks noGrp="1"/>
          </p:cNvSpPr>
          <p:nvPr>
            <p:ph type="sldNum" sz="quarter" idx="12"/>
          </p:nvPr>
        </p:nvSpPr>
        <p:spPr bwMode="gray"/>
        <p:txBody>
          <a:bodyPr/>
          <a:lstStyle>
            <a:lvl1pPr>
              <a:defRPr b="0"/>
            </a:lvl1pPr>
          </a:lstStyle>
          <a:p>
            <a:fld id="{C4225B30-F578-4B2D-A8A1-264FEE0029F3}"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7 – Elhamarkodott következtetések II</a:t>
            </a:r>
          </a:p>
        </p:txBody>
      </p:sp>
      <p:sp>
        <p:nvSpPr>
          <p:cNvPr id="4" name="Slide Number Placeholder 3"/>
          <p:cNvSpPr>
            <a:spLocks noGrp="1"/>
          </p:cNvSpPr>
          <p:nvPr>
            <p:ph type="sldNum" sz="quarter" idx="12"/>
          </p:nvPr>
        </p:nvSpPr>
        <p:spPr bwMode="gray"/>
        <p:txBody>
          <a:bodyPr/>
          <a:lstStyle>
            <a:lvl1pPr>
              <a:defRPr b="0"/>
            </a:lvl1pPr>
          </a:lstStyle>
          <a:p>
            <a:fld id="{61D6C3A1-B738-4B48-BFFE-2EB0798D009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7 – Elhamarkodott következtetések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B53DA06-5556-40D8-B2BC-9483079AD19C}"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7 A</a:t>
            </a:r>
            <a:r>
              <a:rPr lang="en-US" altLang="ja-JP" dirty="0">
                <a:latin typeface="+mn-lt"/>
                <a:ea typeface="+mn-ea"/>
                <a:cs typeface="+mn-cs"/>
              </a:rPr>
              <a:t> – </a:t>
            </a:r>
            <a:r>
              <a:rPr lang="hu-HU" altLang="ko-KR" dirty="0">
                <a:latin typeface="+mn-lt"/>
                <a:ea typeface="+mn-ea"/>
                <a:cs typeface="+mn-cs"/>
              </a:rPr>
              <a:t>Elhamarkodott következtetések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9933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5122" name="Rectangle 2"/>
          <p:cNvSpPr>
            <a:spLocks noGrp="1" noChangeArrowheads="1"/>
          </p:cNvSpPr>
          <p:nvPr>
            <p:ph idx="1"/>
          </p:nvPr>
        </p:nvSpPr>
        <p:spPr/>
        <p:txBody>
          <a:bodyPr>
            <a:noAutofit/>
          </a:bodyPr>
          <a:lstStyle/>
          <a:p>
            <a:pPr algn="l" eaLnBrk="1" hangingPunct="1">
              <a:defRPr/>
            </a:pPr>
            <a:r>
              <a:rPr lang="hu-HU" sz="2400" dirty="0">
                <a:solidFill>
                  <a:srgbClr val="333333"/>
                </a:solidFill>
              </a:rPr>
              <a:t>Gyakran anélkül hozzuk meg döntéseinket, hogy </a:t>
            </a:r>
            <a:r>
              <a:rPr lang="hu-HU" sz="2400">
                <a:solidFill>
                  <a:srgbClr val="333333"/>
                </a:solidFill>
              </a:rPr>
              <a:t>a “teljes valóságot” </a:t>
            </a:r>
            <a:r>
              <a:rPr lang="hu-HU" sz="2400" dirty="0">
                <a:solidFill>
                  <a:srgbClr val="333333"/>
                </a:solidFill>
              </a:rPr>
              <a:t>ismernénk</a:t>
            </a:r>
            <a:r>
              <a:rPr lang="de-DE" sz="2400" dirty="0">
                <a:solidFill>
                  <a:srgbClr val="333333"/>
                </a:solidFill>
              </a:rPr>
              <a:t>.</a:t>
            </a:r>
          </a:p>
          <a:p>
            <a:pPr marL="342900" indent="-342900" algn="l" eaLnBrk="1" hangingPunct="1">
              <a:buClr>
                <a:srgbClr val="333333"/>
              </a:buClr>
              <a:buFont typeface="WingDings"/>
              <a:buChar char=""/>
              <a:defRPr/>
            </a:pPr>
            <a:r>
              <a:rPr lang="hu-HU" sz="2400" dirty="0">
                <a:solidFill>
                  <a:srgbClr val="333333"/>
                </a:solidFill>
              </a:rPr>
              <a:t>Okok</a:t>
            </a:r>
            <a:r>
              <a:rPr lang="de-DE" sz="2400" dirty="0">
                <a:solidFill>
                  <a:srgbClr val="333333"/>
                </a:solidFill>
              </a:rPr>
              <a:t>/</a:t>
            </a:r>
            <a:r>
              <a:rPr lang="hu-HU" sz="2400" dirty="0">
                <a:solidFill>
                  <a:srgbClr val="333333"/>
                </a:solidFill>
              </a:rPr>
              <a:t>Előnyök</a:t>
            </a:r>
            <a:r>
              <a:rPr lang="de-DE" sz="2400" dirty="0">
                <a:solidFill>
                  <a:srgbClr val="333333"/>
                </a:solidFill>
              </a:rPr>
              <a:t>: </a:t>
            </a:r>
            <a:r>
              <a:rPr lang="de-DE" sz="2400" dirty="0">
                <a:solidFill>
                  <a:srgbClr val="004992"/>
                </a:solidFill>
              </a:rPr>
              <a:t>??? </a:t>
            </a:r>
            <a:r>
              <a:rPr lang="hu-HU" sz="2400" dirty="0">
                <a:solidFill>
                  <a:srgbClr val="FFFFFF"/>
                </a:solidFill>
              </a:rPr>
              <a:t>Időtakarékosság</a:t>
            </a:r>
            <a:r>
              <a:rPr lang="de-DE" sz="2400" dirty="0">
                <a:solidFill>
                  <a:srgbClr val="FFFFFF"/>
                </a:solidFill>
              </a:rPr>
              <a:t>, </a:t>
            </a:r>
            <a:r>
              <a:rPr lang="hu-HU" sz="2400" dirty="0">
                <a:solidFill>
                  <a:srgbClr val="FFFFFF"/>
                </a:solidFill>
              </a:rPr>
              <a:t>biztonságot ad</a:t>
            </a:r>
            <a:r>
              <a:rPr lang="de-DE" sz="2400" dirty="0">
                <a:solidFill>
                  <a:srgbClr val="FFFFFF"/>
                </a:solidFill>
              </a:rPr>
              <a:t>,  </a:t>
            </a:r>
            <a:r>
              <a:rPr lang="hu-HU" sz="2400" dirty="0">
                <a:solidFill>
                  <a:srgbClr val="FFFFFF"/>
                </a:solidFill>
              </a:rPr>
              <a:t>mások szemében esetleg határozottnak, kompetensnek tűnhetünk</a:t>
            </a:r>
            <a:r>
              <a:rPr lang="de-DE" sz="2400" dirty="0">
                <a:solidFill>
                  <a:srgbClr val="FFFFFF"/>
                </a:solidFill>
              </a:rPr>
              <a:t> (S</a:t>
            </a:r>
            <a:r>
              <a:rPr lang="hu-HU" sz="2400" dirty="0" err="1">
                <a:solidFill>
                  <a:srgbClr val="FFFFFF"/>
                </a:solidFill>
              </a:rPr>
              <a:t>zólás</a:t>
            </a:r>
            <a:r>
              <a:rPr lang="de-DE" sz="2400">
                <a:solidFill>
                  <a:srgbClr val="FFFFFF"/>
                </a:solidFill>
              </a:rPr>
              <a:t>: “</a:t>
            </a:r>
            <a:r>
              <a:rPr lang="hu-HU" sz="2400">
                <a:solidFill>
                  <a:srgbClr val="FFFFFF"/>
                </a:solidFill>
              </a:rPr>
              <a:t>A </a:t>
            </a:r>
            <a:r>
              <a:rPr lang="hu-HU" sz="2400" dirty="0">
                <a:solidFill>
                  <a:srgbClr val="FFFFFF"/>
                </a:solidFill>
              </a:rPr>
              <a:t>rossz döntés is jobb, mint a semmily</a:t>
            </a:r>
          </a:p>
          <a:p>
            <a:pPr marL="342900" indent="-342900" algn="l" eaLnBrk="1" hangingPunct="1">
              <a:buClr>
                <a:srgbClr val="333333"/>
              </a:buClr>
              <a:buFont typeface="WingDings"/>
              <a:buChar char=""/>
              <a:defRPr/>
            </a:pPr>
            <a:r>
              <a:rPr lang="hu-HU" sz="2400" dirty="0">
                <a:solidFill>
                  <a:srgbClr val="333333"/>
                </a:solidFill>
              </a:rPr>
              <a:t>Hátányok</a:t>
            </a:r>
            <a:r>
              <a:rPr lang="de-DE" sz="2400" dirty="0">
                <a:solidFill>
                  <a:srgbClr val="333333"/>
                </a:solidFill>
              </a:rPr>
              <a:t>: </a:t>
            </a:r>
            <a:r>
              <a:rPr lang="de-DE" sz="2400" dirty="0">
                <a:solidFill>
                  <a:srgbClr val="004992"/>
                </a:solidFill>
              </a:rPr>
              <a:t>??? </a:t>
            </a:r>
            <a:r>
              <a:rPr lang="hu-HU" sz="2400" dirty="0">
                <a:solidFill>
                  <a:srgbClr val="FFFFFF"/>
                </a:solidFill>
              </a:rPr>
              <a:t>kockázat</a:t>
            </a:r>
            <a:r>
              <a:rPr lang="de-DE" sz="2400" dirty="0">
                <a:solidFill>
                  <a:srgbClr val="FFFFFF"/>
                </a:solidFill>
              </a:rPr>
              <a:t>, </a:t>
            </a:r>
            <a:r>
              <a:rPr lang="hu-HU" sz="2400" dirty="0">
                <a:solidFill>
                  <a:srgbClr val="FFFFFF"/>
                </a:solidFill>
              </a:rPr>
              <a:t>súlyos következményekkel járó téves döntések meghozatala</a:t>
            </a:r>
            <a:r>
              <a:rPr 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206BDF4A-82DF-4939-A331-25BE24E5516F}"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5122" name="Rectangle 2"/>
          <p:cNvSpPr>
            <a:spLocks noGrp="1" noChangeArrowheads="1"/>
          </p:cNvSpPr>
          <p:nvPr>
            <p:ph idx="1"/>
          </p:nvPr>
        </p:nvSpPr>
        <p:spPr/>
        <p:txBody>
          <a:bodyPr>
            <a:noAutofit/>
          </a:bodyPr>
          <a:lstStyle/>
          <a:p>
            <a:pPr algn="l" eaLnBrk="1" hangingPunct="1">
              <a:defRPr/>
            </a:pPr>
            <a:r>
              <a:rPr lang="hu-HU" sz="2400" dirty="0">
                <a:solidFill>
                  <a:srgbClr val="333333"/>
                </a:solidFill>
              </a:rPr>
              <a:t>Gyakran anélkül hozzuk meg döntéseinket, hogy </a:t>
            </a:r>
            <a:r>
              <a:rPr lang="hu-HU" sz="2400">
                <a:solidFill>
                  <a:srgbClr val="333333"/>
                </a:solidFill>
              </a:rPr>
              <a:t>a “teljes valóságot” </a:t>
            </a:r>
            <a:r>
              <a:rPr lang="hu-HU" sz="2400" dirty="0">
                <a:solidFill>
                  <a:srgbClr val="333333"/>
                </a:solidFill>
              </a:rPr>
              <a:t>ismernénk</a:t>
            </a:r>
            <a:r>
              <a:rPr lang="de-DE" sz="2400" dirty="0">
                <a:solidFill>
                  <a:srgbClr val="333333"/>
                </a:solidFill>
              </a:rPr>
              <a:t>.</a:t>
            </a:r>
          </a:p>
          <a:p>
            <a:pPr marL="342900" indent="-342900" algn="l" eaLnBrk="1" hangingPunct="1">
              <a:buClr>
                <a:srgbClr val="000000"/>
              </a:buClr>
              <a:buFont typeface="WingDings"/>
              <a:buChar char=""/>
              <a:defRPr/>
            </a:pPr>
            <a:r>
              <a:rPr lang="hu-HU" sz="2400" dirty="0">
                <a:solidFill>
                  <a:srgbClr val="333333"/>
                </a:solidFill>
              </a:rPr>
              <a:t>Okok</a:t>
            </a:r>
            <a:r>
              <a:rPr lang="de-DE" sz="2400" dirty="0">
                <a:solidFill>
                  <a:srgbClr val="333333"/>
                </a:solidFill>
              </a:rPr>
              <a:t>/</a:t>
            </a:r>
            <a:r>
              <a:rPr lang="hu-HU" sz="2400" dirty="0">
                <a:solidFill>
                  <a:srgbClr val="333333"/>
                </a:solidFill>
              </a:rPr>
              <a:t>Előnyök</a:t>
            </a:r>
            <a:r>
              <a:rPr lang="de-DE" sz="2400" dirty="0">
                <a:solidFill>
                  <a:srgbClr val="333333"/>
                </a:solidFill>
              </a:rPr>
              <a:t>: </a:t>
            </a:r>
            <a:r>
              <a:rPr lang="hu-HU" sz="2400" dirty="0">
                <a:solidFill>
                  <a:srgbClr val="004992"/>
                </a:solidFill>
              </a:rPr>
              <a:t>Időtakarékosság</a:t>
            </a:r>
            <a:r>
              <a:rPr lang="de-DE" sz="2400" dirty="0">
                <a:solidFill>
                  <a:srgbClr val="004992"/>
                </a:solidFill>
              </a:rPr>
              <a:t>, </a:t>
            </a:r>
            <a:r>
              <a:rPr lang="hu-HU" sz="2400" dirty="0">
                <a:solidFill>
                  <a:srgbClr val="004992"/>
                </a:solidFill>
              </a:rPr>
              <a:t>biztonságot ad</a:t>
            </a:r>
            <a:r>
              <a:rPr lang="de-DE" sz="2400" dirty="0">
                <a:solidFill>
                  <a:srgbClr val="004992"/>
                </a:solidFill>
              </a:rPr>
              <a:t>,  </a:t>
            </a:r>
            <a:r>
              <a:rPr lang="hu-HU" sz="2400" dirty="0">
                <a:solidFill>
                  <a:srgbClr val="004992"/>
                </a:solidFill>
              </a:rPr>
              <a:t>mások szemében esetleg határozottnak, kompetensnek tűnhetünk</a:t>
            </a:r>
            <a:r>
              <a:rPr lang="de-DE" sz="2400" dirty="0">
                <a:solidFill>
                  <a:srgbClr val="004992"/>
                </a:solidFill>
              </a:rPr>
              <a:t> (S</a:t>
            </a:r>
            <a:r>
              <a:rPr lang="hu-HU" sz="2400" dirty="0" err="1">
                <a:solidFill>
                  <a:srgbClr val="004992"/>
                </a:solidFill>
              </a:rPr>
              <a:t>zólás</a:t>
            </a:r>
            <a:r>
              <a:rPr lang="de-DE" sz="2400">
                <a:solidFill>
                  <a:srgbClr val="004992"/>
                </a:solidFill>
              </a:rPr>
              <a:t>: “</a:t>
            </a:r>
            <a:r>
              <a:rPr lang="hu-HU" sz="2400">
                <a:solidFill>
                  <a:srgbClr val="004992"/>
                </a:solidFill>
              </a:rPr>
              <a:t>A </a:t>
            </a:r>
            <a:r>
              <a:rPr lang="hu-HU" sz="2400" dirty="0">
                <a:solidFill>
                  <a:srgbClr val="004992"/>
                </a:solidFill>
              </a:rPr>
              <a:t>rossz döntés is jobb, mint a semmilyen </a:t>
            </a:r>
            <a:r>
              <a:rPr lang="hu-HU" sz="2400">
                <a:solidFill>
                  <a:srgbClr val="004992"/>
                </a:solidFill>
              </a:rPr>
              <a:t>döntés</a:t>
            </a:r>
            <a:r>
              <a:rPr lang="de-DE" sz="2400">
                <a:solidFill>
                  <a:srgbClr val="004992"/>
                </a:solidFill>
              </a:rPr>
              <a:t>.</a:t>
            </a:r>
            <a:r>
              <a:rPr lang="hu-HU" sz="2400">
                <a:solidFill>
                  <a:srgbClr val="004992"/>
                </a:solidFill>
              </a:rPr>
              <a:t>”)</a:t>
            </a:r>
            <a:endParaRPr lang="hu-HU" sz="2400" dirty="0">
              <a:solidFill>
                <a:srgbClr val="004992"/>
              </a:solidFill>
            </a:endParaRPr>
          </a:p>
          <a:p>
            <a:pPr marL="342900" indent="-342900">
              <a:buClr>
                <a:srgbClr val="333333"/>
              </a:buClr>
              <a:buFont typeface="WingDings"/>
              <a:buChar char=""/>
              <a:defRPr/>
            </a:pPr>
            <a:r>
              <a:rPr lang="hu-HU" sz="2400" dirty="0">
                <a:solidFill>
                  <a:srgbClr val="333333"/>
                </a:solidFill>
              </a:rPr>
              <a:t>Hátányok</a:t>
            </a:r>
            <a:r>
              <a:rPr lang="de-DE" sz="2400" dirty="0">
                <a:solidFill>
                  <a:srgbClr val="333333"/>
                </a:solidFill>
              </a:rPr>
              <a:t>: </a:t>
            </a:r>
            <a:r>
              <a:rPr lang="de-DE" sz="2400" dirty="0">
                <a:solidFill>
                  <a:srgbClr val="004992"/>
                </a:solidFill>
              </a:rPr>
              <a:t>??? </a:t>
            </a:r>
            <a:r>
              <a:rPr lang="hu-HU" sz="2400" dirty="0">
                <a:solidFill>
                  <a:srgbClr val="FFFFFF"/>
                </a:solidFill>
              </a:rPr>
              <a:t>kockázat</a:t>
            </a:r>
            <a:r>
              <a:rPr lang="de-DE" sz="2400" dirty="0">
                <a:solidFill>
                  <a:srgbClr val="FFFFFF"/>
                </a:solidFill>
              </a:rPr>
              <a:t>, </a:t>
            </a:r>
            <a:r>
              <a:rPr lang="hu-HU" sz="2400" dirty="0">
                <a:solidFill>
                  <a:srgbClr val="FFFFFF"/>
                </a:solidFill>
              </a:rPr>
              <a:t>súlyos következményekkel járó téves döntések meghozatala</a:t>
            </a:r>
            <a:r>
              <a:rPr 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206BDF4A-82DF-4939-A331-25BE24E5516F}" type="slidenum">
              <a:rPr lang="de-DE" altLang="de-DE" smtClean="0"/>
              <a:pPr/>
              <a:t>3</a:t>
            </a:fld>
            <a:endParaRPr lang="de-DE" altLang="de-DE"/>
          </a:p>
        </p:txBody>
      </p:sp>
    </p:spTree>
    <p:extLst>
      <p:ext uri="{BB962C8B-B14F-4D97-AF65-F5344CB8AC3E}">
        <p14:creationId xmlns:p14="http://schemas.microsoft.com/office/powerpoint/2010/main" val="895658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5122" name="Rectangle 2"/>
          <p:cNvSpPr>
            <a:spLocks noGrp="1" noChangeArrowheads="1"/>
          </p:cNvSpPr>
          <p:nvPr>
            <p:ph idx="1"/>
          </p:nvPr>
        </p:nvSpPr>
        <p:spPr/>
        <p:txBody>
          <a:bodyPr>
            <a:noAutofit/>
          </a:bodyPr>
          <a:lstStyle/>
          <a:p>
            <a:pPr algn="l" eaLnBrk="1" hangingPunct="1">
              <a:defRPr/>
            </a:pPr>
            <a:r>
              <a:rPr lang="hu-HU" sz="2400" dirty="0">
                <a:solidFill>
                  <a:srgbClr val="333333"/>
                </a:solidFill>
              </a:rPr>
              <a:t>Gyakran anélkül hozzuk meg döntéseinket, hogy </a:t>
            </a:r>
            <a:r>
              <a:rPr lang="hu-HU" sz="2400">
                <a:solidFill>
                  <a:srgbClr val="333333"/>
                </a:solidFill>
              </a:rPr>
              <a:t>a “teljes valóságot” </a:t>
            </a:r>
            <a:r>
              <a:rPr lang="hu-HU" sz="2400" dirty="0">
                <a:solidFill>
                  <a:srgbClr val="333333"/>
                </a:solidFill>
              </a:rPr>
              <a:t>ismernénk</a:t>
            </a:r>
            <a:r>
              <a:rPr lang="de-DE" sz="2400" dirty="0">
                <a:solidFill>
                  <a:srgbClr val="333333"/>
                </a:solidFill>
              </a:rPr>
              <a:t>.</a:t>
            </a:r>
          </a:p>
          <a:p>
            <a:pPr marL="342900" indent="-342900" algn="l" eaLnBrk="1" hangingPunct="1">
              <a:buClr>
                <a:srgbClr val="000000"/>
              </a:buClr>
              <a:buFont typeface="WingDings"/>
              <a:buChar char=""/>
              <a:defRPr/>
            </a:pPr>
            <a:r>
              <a:rPr lang="hu-HU" sz="2400" dirty="0">
                <a:solidFill>
                  <a:srgbClr val="333333"/>
                </a:solidFill>
              </a:rPr>
              <a:t>Okok</a:t>
            </a:r>
            <a:r>
              <a:rPr lang="de-DE" sz="2400" dirty="0">
                <a:solidFill>
                  <a:srgbClr val="333333"/>
                </a:solidFill>
              </a:rPr>
              <a:t>/</a:t>
            </a:r>
            <a:r>
              <a:rPr lang="hu-HU" sz="2400" dirty="0">
                <a:solidFill>
                  <a:srgbClr val="333333"/>
                </a:solidFill>
              </a:rPr>
              <a:t>Előnyök</a:t>
            </a:r>
            <a:r>
              <a:rPr lang="de-DE" sz="2400" dirty="0">
                <a:solidFill>
                  <a:srgbClr val="333333"/>
                </a:solidFill>
              </a:rPr>
              <a:t>: </a:t>
            </a:r>
            <a:r>
              <a:rPr lang="hu-HU" sz="2400" dirty="0">
                <a:solidFill>
                  <a:srgbClr val="004992"/>
                </a:solidFill>
              </a:rPr>
              <a:t>Időtakarékosság</a:t>
            </a:r>
            <a:r>
              <a:rPr lang="de-DE" sz="2400" dirty="0">
                <a:solidFill>
                  <a:srgbClr val="004992"/>
                </a:solidFill>
              </a:rPr>
              <a:t>, </a:t>
            </a:r>
            <a:r>
              <a:rPr lang="hu-HU" sz="2400" dirty="0">
                <a:solidFill>
                  <a:srgbClr val="004992"/>
                </a:solidFill>
              </a:rPr>
              <a:t>biztonságot ad</a:t>
            </a:r>
            <a:r>
              <a:rPr lang="de-DE" sz="2400" dirty="0">
                <a:solidFill>
                  <a:srgbClr val="004992"/>
                </a:solidFill>
              </a:rPr>
              <a:t>,  </a:t>
            </a:r>
            <a:r>
              <a:rPr lang="hu-HU" sz="2400" dirty="0">
                <a:solidFill>
                  <a:srgbClr val="004992"/>
                </a:solidFill>
              </a:rPr>
              <a:t>mások szemében esetleg határozottnak, kompetensnek tűnhetünk</a:t>
            </a:r>
            <a:r>
              <a:rPr lang="de-DE" sz="2400" dirty="0">
                <a:solidFill>
                  <a:srgbClr val="004992"/>
                </a:solidFill>
              </a:rPr>
              <a:t> (S</a:t>
            </a:r>
            <a:r>
              <a:rPr lang="hu-HU" sz="2400" dirty="0" err="1">
                <a:solidFill>
                  <a:srgbClr val="004992"/>
                </a:solidFill>
              </a:rPr>
              <a:t>zólás</a:t>
            </a:r>
            <a:r>
              <a:rPr lang="de-DE" sz="2400">
                <a:solidFill>
                  <a:srgbClr val="004992"/>
                </a:solidFill>
              </a:rPr>
              <a:t>: “</a:t>
            </a:r>
            <a:r>
              <a:rPr lang="hu-HU" sz="2400">
                <a:solidFill>
                  <a:srgbClr val="004992"/>
                </a:solidFill>
              </a:rPr>
              <a:t>A </a:t>
            </a:r>
            <a:r>
              <a:rPr lang="hu-HU" sz="2400" dirty="0">
                <a:solidFill>
                  <a:srgbClr val="004992"/>
                </a:solidFill>
              </a:rPr>
              <a:t>rossz döntés is jobb, mint a semmilyen </a:t>
            </a:r>
            <a:r>
              <a:rPr lang="hu-HU" sz="2400">
                <a:solidFill>
                  <a:srgbClr val="004992"/>
                </a:solidFill>
              </a:rPr>
              <a:t>döntés</a:t>
            </a:r>
            <a:r>
              <a:rPr lang="de-DE" sz="2400">
                <a:solidFill>
                  <a:srgbClr val="004992"/>
                </a:solidFill>
              </a:rPr>
              <a:t>.</a:t>
            </a:r>
            <a:r>
              <a:rPr lang="hu-HU" sz="2400">
                <a:solidFill>
                  <a:srgbClr val="004992"/>
                </a:solidFill>
              </a:rPr>
              <a:t>”)</a:t>
            </a:r>
            <a:endParaRPr lang="hu-HU" sz="2400" dirty="0">
              <a:solidFill>
                <a:srgbClr val="004992"/>
              </a:solidFill>
            </a:endParaRPr>
          </a:p>
          <a:p>
            <a:pPr marL="342900" indent="-342900" algn="l" eaLnBrk="1" hangingPunct="1">
              <a:buClr>
                <a:srgbClr val="333333"/>
              </a:buClr>
              <a:buFont typeface="WingDings"/>
              <a:buChar char=""/>
              <a:defRPr/>
            </a:pPr>
            <a:r>
              <a:rPr lang="hu-HU" sz="2400" dirty="0">
                <a:solidFill>
                  <a:srgbClr val="333333"/>
                </a:solidFill>
              </a:rPr>
              <a:t>Hátányok</a:t>
            </a:r>
            <a:r>
              <a:rPr lang="de-DE" sz="2400" dirty="0">
                <a:solidFill>
                  <a:srgbClr val="333333"/>
                </a:solidFill>
              </a:rPr>
              <a:t>: </a:t>
            </a:r>
            <a:r>
              <a:rPr lang="hu-HU" sz="2400" dirty="0">
                <a:solidFill>
                  <a:srgbClr val="004992"/>
                </a:solidFill>
              </a:rPr>
              <a:t>kockázat</a:t>
            </a:r>
            <a:r>
              <a:rPr lang="de-DE" sz="2400" dirty="0">
                <a:solidFill>
                  <a:srgbClr val="004992"/>
                </a:solidFill>
              </a:rPr>
              <a:t>, </a:t>
            </a:r>
            <a:r>
              <a:rPr lang="hu-HU" sz="2400" dirty="0">
                <a:solidFill>
                  <a:srgbClr val="004992"/>
                </a:solidFill>
              </a:rPr>
              <a:t>súlyos következményekkel járó téves döntések meghozatala</a:t>
            </a:r>
            <a:r>
              <a:rPr 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206BDF4A-82DF-4939-A331-25BE24E5516F}" type="slidenum">
              <a:rPr lang="de-DE" altLang="de-DE" smtClean="0"/>
              <a:pPr/>
              <a:t>4</a:t>
            </a:fld>
            <a:endParaRPr lang="de-DE" altLang="de-DE"/>
          </a:p>
        </p:txBody>
      </p:sp>
    </p:spTree>
    <p:extLst>
      <p:ext uri="{BB962C8B-B14F-4D97-AF65-F5344CB8AC3E}">
        <p14:creationId xmlns:p14="http://schemas.microsoft.com/office/powerpoint/2010/main" val="1527951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br>
              <a:rPr lang="en-US" sz="3600" dirty="0">
                <a:solidFill>
                  <a:srgbClr val="004992"/>
                </a:solidFill>
                <a:latin typeface="+mn-lt"/>
                <a:ea typeface="+mn-ea"/>
                <a:cs typeface="+mn-cs"/>
              </a:rPr>
            </a:br>
            <a:r>
              <a:rPr lang="en-US" dirty="0" err="1">
                <a:solidFill>
                  <a:srgbClr val="004992"/>
                </a:solidFill>
                <a:latin typeface="+mn-lt"/>
                <a:ea typeface="+mn-ea"/>
                <a:cs typeface="+mn-cs"/>
              </a:rPr>
              <a:t>Mikor</a:t>
            </a:r>
            <a:r>
              <a:rPr lang="en-US" dirty="0">
                <a:solidFill>
                  <a:srgbClr val="004992"/>
                </a:solidFill>
                <a:latin typeface="+mn-lt"/>
                <a:ea typeface="+mn-ea"/>
                <a:cs typeface="+mn-cs"/>
              </a:rPr>
              <a:t> </a:t>
            </a:r>
            <a:r>
              <a:rPr lang="en-US" dirty="0" err="1">
                <a:solidFill>
                  <a:srgbClr val="004992"/>
                </a:solidFill>
                <a:latin typeface="+mn-lt"/>
                <a:ea typeface="+mn-ea"/>
                <a:cs typeface="+mn-cs"/>
              </a:rPr>
              <a:t>hozunk</a:t>
            </a:r>
            <a:r>
              <a:rPr lang="en-US" dirty="0">
                <a:solidFill>
                  <a:srgbClr val="004992"/>
                </a:solidFill>
                <a:latin typeface="+mn-lt"/>
                <a:ea typeface="+mn-ea"/>
                <a:cs typeface="+mn-cs"/>
              </a:rPr>
              <a:t> </a:t>
            </a:r>
            <a:r>
              <a:rPr lang="en-US" dirty="0" err="1">
                <a:solidFill>
                  <a:srgbClr val="004992"/>
                </a:solidFill>
                <a:latin typeface="+mn-lt"/>
                <a:ea typeface="+mn-ea"/>
                <a:cs typeface="+mn-cs"/>
              </a:rPr>
              <a:t>ítéleteket</a:t>
            </a:r>
            <a:r>
              <a:rPr lang="en-US" dirty="0">
                <a:solidFill>
                  <a:srgbClr val="004992"/>
                </a:solidFill>
                <a:latin typeface="+mn-lt"/>
                <a:ea typeface="+mn-ea"/>
                <a:cs typeface="+mn-cs"/>
              </a:rPr>
              <a:t> </a:t>
            </a:r>
            <a:r>
              <a:rPr lang="en-US" dirty="0" err="1">
                <a:solidFill>
                  <a:srgbClr val="004992"/>
                </a:solidFill>
                <a:latin typeface="+mn-lt"/>
                <a:ea typeface="+mn-ea"/>
                <a:cs typeface="+mn-cs"/>
              </a:rPr>
              <a:t>anélkül</a:t>
            </a:r>
            <a:r>
              <a:rPr lang="en-US" dirty="0">
                <a:solidFill>
                  <a:srgbClr val="004992"/>
                </a:solidFill>
                <a:latin typeface="+mn-lt"/>
                <a:ea typeface="+mn-ea"/>
                <a:cs typeface="+mn-cs"/>
              </a:rPr>
              <a:t>, </a:t>
            </a:r>
            <a:r>
              <a:rPr lang="en-US" dirty="0" err="1">
                <a:solidFill>
                  <a:srgbClr val="004992"/>
                </a:solidFill>
                <a:latin typeface="+mn-lt"/>
                <a:ea typeface="+mn-ea"/>
                <a:cs typeface="+mn-cs"/>
              </a:rPr>
              <a:t>hogy</a:t>
            </a:r>
            <a:r>
              <a:rPr lang="en-US" dirty="0">
                <a:solidFill>
                  <a:srgbClr val="004992"/>
                </a:solidFill>
                <a:latin typeface="+mn-lt"/>
                <a:ea typeface="+mn-ea"/>
                <a:cs typeface="+mn-cs"/>
              </a:rPr>
              <a:t> </a:t>
            </a:r>
            <a:r>
              <a:rPr lang="en-US" dirty="0" err="1">
                <a:solidFill>
                  <a:srgbClr val="004992"/>
                </a:solidFill>
                <a:latin typeface="+mn-lt"/>
                <a:ea typeface="+mn-ea"/>
                <a:cs typeface="+mn-cs"/>
              </a:rPr>
              <a:t>valamennyi</a:t>
            </a:r>
            <a:r>
              <a:rPr lang="en-US" dirty="0">
                <a:solidFill>
                  <a:srgbClr val="004992"/>
                </a:solidFill>
                <a:latin typeface="+mn-lt"/>
                <a:ea typeface="+mn-ea"/>
                <a:cs typeface="+mn-cs"/>
              </a:rPr>
              <a:t> </a:t>
            </a:r>
            <a:r>
              <a:rPr lang="en-US" dirty="0" err="1">
                <a:solidFill>
                  <a:srgbClr val="004992"/>
                </a:solidFill>
                <a:latin typeface="+mn-lt"/>
                <a:ea typeface="+mn-ea"/>
                <a:cs typeface="+mn-cs"/>
              </a:rPr>
              <a:t>rendelkezésünkre</a:t>
            </a:r>
            <a:r>
              <a:rPr lang="en-US" dirty="0">
                <a:solidFill>
                  <a:srgbClr val="004992"/>
                </a:solidFill>
                <a:latin typeface="+mn-lt"/>
                <a:ea typeface="+mn-ea"/>
                <a:cs typeface="+mn-cs"/>
              </a:rPr>
              <a:t> </a:t>
            </a:r>
            <a:r>
              <a:rPr lang="en-US" dirty="0" err="1">
                <a:solidFill>
                  <a:srgbClr val="004992"/>
                </a:solidFill>
                <a:latin typeface="+mn-lt"/>
                <a:ea typeface="+mn-ea"/>
                <a:cs typeface="+mn-cs"/>
              </a:rPr>
              <a:t>álló</a:t>
            </a:r>
            <a:r>
              <a:rPr lang="en-US" dirty="0">
                <a:solidFill>
                  <a:srgbClr val="004992"/>
                </a:solidFill>
                <a:latin typeface="+mn-lt"/>
                <a:ea typeface="+mn-ea"/>
                <a:cs typeface="+mn-cs"/>
              </a:rPr>
              <a:t> </a:t>
            </a:r>
            <a:r>
              <a:rPr lang="en-US" dirty="0" err="1">
                <a:solidFill>
                  <a:srgbClr val="004992"/>
                </a:solidFill>
                <a:latin typeface="+mn-lt"/>
                <a:ea typeface="+mn-ea"/>
                <a:cs typeface="+mn-cs"/>
              </a:rPr>
              <a:t>információt</a:t>
            </a:r>
            <a:r>
              <a:rPr lang="en-US" dirty="0">
                <a:solidFill>
                  <a:srgbClr val="004992"/>
                </a:solidFill>
                <a:latin typeface="+mn-lt"/>
                <a:ea typeface="+mn-ea"/>
                <a:cs typeface="+mn-cs"/>
              </a:rPr>
              <a:t> </a:t>
            </a:r>
            <a:r>
              <a:rPr lang="en-US" dirty="0" err="1">
                <a:solidFill>
                  <a:srgbClr val="004992"/>
                </a:solidFill>
                <a:latin typeface="+mn-lt"/>
                <a:ea typeface="+mn-ea"/>
                <a:cs typeface="+mn-cs"/>
              </a:rPr>
              <a:t>megvizsgálnánk</a:t>
            </a:r>
            <a:r>
              <a:rPr lang="en-US" dirty="0">
                <a:solidFill>
                  <a:srgbClr val="004992"/>
                </a:solidFill>
                <a:latin typeface="+mn-lt"/>
                <a:ea typeface="+mn-ea"/>
                <a:cs typeface="+mn-cs"/>
              </a:rPr>
              <a:t>?</a:t>
            </a:r>
          </a:p>
        </p:txBody>
      </p:sp>
      <p:graphicFrame>
        <p:nvGraphicFramePr>
          <p:cNvPr id="6" name="Group 27"/>
          <p:cNvGraphicFramePr>
            <a:graphicFrameLocks noGrp="1"/>
          </p:cNvGraphicFramePr>
          <p:nvPr>
            <p:extLst>
              <p:ext uri="{D42A27DB-BD31-4B8C-83A1-F6EECF244321}">
                <p14:modId xmlns:p14="http://schemas.microsoft.com/office/powerpoint/2010/main" val="1847392744"/>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Mikor...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Példa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...amikor korlátozott a hozzáférésünk az információkhoz (nincs más választásunk)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...mikor előítéleteink vannak a dologgal kapcsolatban, melyekről aztán általánosítunk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...ha a gyors döntésen nem múlik sok minden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C4225B30-F578-4B2D-A8A1-264FEE0029F3}"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br>
              <a:rPr lang="en-US" sz="3600" dirty="0">
                <a:solidFill>
                  <a:srgbClr val="004992"/>
                </a:solidFill>
                <a:latin typeface="+mn-lt"/>
                <a:ea typeface="+mn-ea"/>
                <a:cs typeface="+mn-cs"/>
              </a:rPr>
            </a:br>
            <a:r>
              <a:rPr lang="en-US" dirty="0" err="1">
                <a:solidFill>
                  <a:srgbClr val="004992"/>
                </a:solidFill>
                <a:latin typeface="+mn-lt"/>
                <a:ea typeface="+mn-ea"/>
                <a:cs typeface="+mn-cs"/>
              </a:rPr>
              <a:t>Mikor</a:t>
            </a:r>
            <a:r>
              <a:rPr lang="en-US" dirty="0">
                <a:solidFill>
                  <a:srgbClr val="004992"/>
                </a:solidFill>
                <a:latin typeface="+mn-lt"/>
                <a:ea typeface="+mn-ea"/>
                <a:cs typeface="+mn-cs"/>
              </a:rPr>
              <a:t> </a:t>
            </a:r>
            <a:r>
              <a:rPr lang="en-US" dirty="0" err="1">
                <a:solidFill>
                  <a:srgbClr val="004992"/>
                </a:solidFill>
                <a:latin typeface="+mn-lt"/>
                <a:ea typeface="+mn-ea"/>
                <a:cs typeface="+mn-cs"/>
              </a:rPr>
              <a:t>hozunk</a:t>
            </a:r>
            <a:r>
              <a:rPr lang="en-US" dirty="0">
                <a:solidFill>
                  <a:srgbClr val="004992"/>
                </a:solidFill>
                <a:latin typeface="+mn-lt"/>
                <a:ea typeface="+mn-ea"/>
                <a:cs typeface="+mn-cs"/>
              </a:rPr>
              <a:t> </a:t>
            </a:r>
            <a:r>
              <a:rPr lang="en-US" dirty="0" err="1">
                <a:solidFill>
                  <a:srgbClr val="004992"/>
                </a:solidFill>
                <a:latin typeface="+mn-lt"/>
                <a:ea typeface="+mn-ea"/>
                <a:cs typeface="+mn-cs"/>
              </a:rPr>
              <a:t>ítéleteket</a:t>
            </a:r>
            <a:r>
              <a:rPr lang="en-US" dirty="0">
                <a:solidFill>
                  <a:srgbClr val="004992"/>
                </a:solidFill>
                <a:latin typeface="+mn-lt"/>
                <a:ea typeface="+mn-ea"/>
                <a:cs typeface="+mn-cs"/>
              </a:rPr>
              <a:t> </a:t>
            </a:r>
            <a:r>
              <a:rPr lang="en-US" dirty="0" err="1">
                <a:solidFill>
                  <a:srgbClr val="004992"/>
                </a:solidFill>
                <a:latin typeface="+mn-lt"/>
                <a:ea typeface="+mn-ea"/>
                <a:cs typeface="+mn-cs"/>
              </a:rPr>
              <a:t>anélkül</a:t>
            </a:r>
            <a:r>
              <a:rPr lang="en-US" dirty="0">
                <a:solidFill>
                  <a:srgbClr val="004992"/>
                </a:solidFill>
                <a:latin typeface="+mn-lt"/>
                <a:ea typeface="+mn-ea"/>
                <a:cs typeface="+mn-cs"/>
              </a:rPr>
              <a:t>, </a:t>
            </a:r>
            <a:r>
              <a:rPr lang="en-US" dirty="0" err="1">
                <a:solidFill>
                  <a:srgbClr val="004992"/>
                </a:solidFill>
                <a:latin typeface="+mn-lt"/>
                <a:ea typeface="+mn-ea"/>
                <a:cs typeface="+mn-cs"/>
              </a:rPr>
              <a:t>hogy</a:t>
            </a:r>
            <a:r>
              <a:rPr lang="en-US" dirty="0">
                <a:solidFill>
                  <a:srgbClr val="004992"/>
                </a:solidFill>
                <a:latin typeface="+mn-lt"/>
                <a:ea typeface="+mn-ea"/>
                <a:cs typeface="+mn-cs"/>
              </a:rPr>
              <a:t> </a:t>
            </a:r>
            <a:r>
              <a:rPr lang="en-US" dirty="0" err="1">
                <a:solidFill>
                  <a:srgbClr val="004992"/>
                </a:solidFill>
                <a:latin typeface="+mn-lt"/>
                <a:ea typeface="+mn-ea"/>
                <a:cs typeface="+mn-cs"/>
              </a:rPr>
              <a:t>valamennyi</a:t>
            </a:r>
            <a:r>
              <a:rPr lang="en-US" dirty="0">
                <a:solidFill>
                  <a:srgbClr val="004992"/>
                </a:solidFill>
                <a:latin typeface="+mn-lt"/>
                <a:ea typeface="+mn-ea"/>
                <a:cs typeface="+mn-cs"/>
              </a:rPr>
              <a:t> </a:t>
            </a:r>
            <a:r>
              <a:rPr lang="en-US" dirty="0" err="1">
                <a:solidFill>
                  <a:srgbClr val="004992"/>
                </a:solidFill>
                <a:latin typeface="+mn-lt"/>
                <a:ea typeface="+mn-ea"/>
                <a:cs typeface="+mn-cs"/>
              </a:rPr>
              <a:t>rendelkezésünkre</a:t>
            </a:r>
            <a:r>
              <a:rPr lang="en-US" dirty="0">
                <a:solidFill>
                  <a:srgbClr val="004992"/>
                </a:solidFill>
                <a:latin typeface="+mn-lt"/>
                <a:ea typeface="+mn-ea"/>
                <a:cs typeface="+mn-cs"/>
              </a:rPr>
              <a:t> </a:t>
            </a:r>
            <a:r>
              <a:rPr lang="en-US" dirty="0" err="1">
                <a:solidFill>
                  <a:srgbClr val="004992"/>
                </a:solidFill>
                <a:latin typeface="+mn-lt"/>
                <a:ea typeface="+mn-ea"/>
                <a:cs typeface="+mn-cs"/>
              </a:rPr>
              <a:t>álló</a:t>
            </a:r>
            <a:r>
              <a:rPr lang="en-US" dirty="0">
                <a:solidFill>
                  <a:srgbClr val="004992"/>
                </a:solidFill>
                <a:latin typeface="+mn-lt"/>
                <a:ea typeface="+mn-ea"/>
                <a:cs typeface="+mn-cs"/>
              </a:rPr>
              <a:t> </a:t>
            </a:r>
            <a:r>
              <a:rPr lang="en-US" dirty="0" err="1">
                <a:solidFill>
                  <a:srgbClr val="004992"/>
                </a:solidFill>
                <a:latin typeface="+mn-lt"/>
                <a:ea typeface="+mn-ea"/>
                <a:cs typeface="+mn-cs"/>
              </a:rPr>
              <a:t>információt</a:t>
            </a:r>
            <a:r>
              <a:rPr lang="en-US" dirty="0">
                <a:solidFill>
                  <a:srgbClr val="004992"/>
                </a:solidFill>
                <a:latin typeface="+mn-lt"/>
                <a:ea typeface="+mn-ea"/>
                <a:cs typeface="+mn-cs"/>
              </a:rPr>
              <a:t> </a:t>
            </a:r>
            <a:r>
              <a:rPr lang="en-US" dirty="0" err="1">
                <a:solidFill>
                  <a:srgbClr val="004992"/>
                </a:solidFill>
                <a:latin typeface="+mn-lt"/>
                <a:ea typeface="+mn-ea"/>
                <a:cs typeface="+mn-cs"/>
              </a:rPr>
              <a:t>megvizsgálnánk</a:t>
            </a:r>
            <a:r>
              <a:rPr lang="en-US" dirty="0">
                <a:solidFill>
                  <a:srgbClr val="004992"/>
                </a:solidFill>
                <a:latin typeface="+mn-lt"/>
                <a:ea typeface="+mn-ea"/>
                <a:cs typeface="+mn-cs"/>
              </a:rPr>
              <a:t>?</a:t>
            </a:r>
          </a:p>
        </p:txBody>
      </p:sp>
      <p:graphicFrame>
        <p:nvGraphicFramePr>
          <p:cNvPr id="6" name="Group 27"/>
          <p:cNvGraphicFramePr>
            <a:graphicFrameLocks noGrp="1"/>
          </p:cNvGraphicFramePr>
          <p:nvPr>
            <p:extLst>
              <p:ext uri="{D42A27DB-BD31-4B8C-83A1-F6EECF244321}">
                <p14:modId xmlns:p14="http://schemas.microsoft.com/office/powerpoint/2010/main" val="4107959583"/>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Mikor...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Példa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...amikor korlátozott a hozzáférésünk az információkhoz (nincs más választásunk)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dirty="0">
                          <a:ln>
                            <a:noFill/>
                          </a:ln>
                          <a:solidFill>
                            <a:srgbClr val="333333"/>
                          </a:solidFill>
                          <a:effectLst/>
                          <a:latin typeface="Calibri Light"/>
                          <a:cs typeface="Times New Roman" pitchFamily="18" charset="0"/>
                        </a:rPr>
                        <a:t>Állásinterjú: nincs rá módunk, hogy a munkahelyet és a jövőbeli kollégákat jobban </a:t>
                      </a:r>
                      <a:r>
                        <a:rPr kumimoji="0" lang="hu-HU" sz="2000" b="0" i="0" u="none" strike="noStrike" cap="none" normalizeH="0" baseline="0">
                          <a:ln>
                            <a:noFill/>
                          </a:ln>
                          <a:solidFill>
                            <a:srgbClr val="333333"/>
                          </a:solidFill>
                          <a:effectLst/>
                          <a:latin typeface="Calibri Light"/>
                          <a:cs typeface="Times New Roman" pitchFamily="18" charset="0"/>
                        </a:rPr>
                        <a:t>megismerjük (“zsákbamacska”)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...mikor előítéleteink vannak a dologgal kapcsolatban, melyekről aztán általánosítunk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...ha a gyors döntésen nem múlik sok minden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C4225B30-F578-4B2D-A8A1-264FEE0029F3}" type="slidenum">
              <a:rPr lang="de-DE" altLang="de-DE" smtClean="0"/>
              <a:pPr/>
              <a:t>6</a:t>
            </a:fld>
            <a:endParaRPr lang="de-DE" altLang="de-DE"/>
          </a:p>
        </p:txBody>
      </p:sp>
    </p:spTree>
    <p:extLst>
      <p:ext uri="{BB962C8B-B14F-4D97-AF65-F5344CB8AC3E}">
        <p14:creationId xmlns:p14="http://schemas.microsoft.com/office/powerpoint/2010/main" val="3162155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br>
              <a:rPr lang="en-US" sz="3600" dirty="0">
                <a:solidFill>
                  <a:srgbClr val="004992"/>
                </a:solidFill>
                <a:latin typeface="+mn-lt"/>
                <a:ea typeface="+mn-ea"/>
                <a:cs typeface="+mn-cs"/>
              </a:rPr>
            </a:br>
            <a:r>
              <a:rPr lang="en-US" dirty="0" err="1">
                <a:solidFill>
                  <a:srgbClr val="004992"/>
                </a:solidFill>
                <a:latin typeface="+mn-lt"/>
                <a:ea typeface="+mn-ea"/>
                <a:cs typeface="+mn-cs"/>
              </a:rPr>
              <a:t>Mikor</a:t>
            </a:r>
            <a:r>
              <a:rPr lang="en-US" dirty="0">
                <a:solidFill>
                  <a:srgbClr val="004992"/>
                </a:solidFill>
                <a:latin typeface="+mn-lt"/>
                <a:ea typeface="+mn-ea"/>
                <a:cs typeface="+mn-cs"/>
              </a:rPr>
              <a:t> </a:t>
            </a:r>
            <a:r>
              <a:rPr lang="en-US" dirty="0" err="1">
                <a:solidFill>
                  <a:srgbClr val="004992"/>
                </a:solidFill>
                <a:latin typeface="+mn-lt"/>
                <a:ea typeface="+mn-ea"/>
                <a:cs typeface="+mn-cs"/>
              </a:rPr>
              <a:t>hozunk</a:t>
            </a:r>
            <a:r>
              <a:rPr lang="en-US" dirty="0">
                <a:solidFill>
                  <a:srgbClr val="004992"/>
                </a:solidFill>
                <a:latin typeface="+mn-lt"/>
                <a:ea typeface="+mn-ea"/>
                <a:cs typeface="+mn-cs"/>
              </a:rPr>
              <a:t> </a:t>
            </a:r>
            <a:r>
              <a:rPr lang="en-US" dirty="0" err="1">
                <a:solidFill>
                  <a:srgbClr val="004992"/>
                </a:solidFill>
                <a:latin typeface="+mn-lt"/>
                <a:ea typeface="+mn-ea"/>
                <a:cs typeface="+mn-cs"/>
              </a:rPr>
              <a:t>ítéleteket</a:t>
            </a:r>
            <a:r>
              <a:rPr lang="en-US" dirty="0">
                <a:solidFill>
                  <a:srgbClr val="004992"/>
                </a:solidFill>
                <a:latin typeface="+mn-lt"/>
                <a:ea typeface="+mn-ea"/>
                <a:cs typeface="+mn-cs"/>
              </a:rPr>
              <a:t> </a:t>
            </a:r>
            <a:r>
              <a:rPr lang="en-US" dirty="0" err="1">
                <a:solidFill>
                  <a:srgbClr val="004992"/>
                </a:solidFill>
                <a:latin typeface="+mn-lt"/>
                <a:ea typeface="+mn-ea"/>
                <a:cs typeface="+mn-cs"/>
              </a:rPr>
              <a:t>anélkül</a:t>
            </a:r>
            <a:r>
              <a:rPr lang="en-US" dirty="0">
                <a:solidFill>
                  <a:srgbClr val="004992"/>
                </a:solidFill>
                <a:latin typeface="+mn-lt"/>
                <a:ea typeface="+mn-ea"/>
                <a:cs typeface="+mn-cs"/>
              </a:rPr>
              <a:t>, </a:t>
            </a:r>
            <a:r>
              <a:rPr lang="en-US" dirty="0" err="1">
                <a:solidFill>
                  <a:srgbClr val="004992"/>
                </a:solidFill>
                <a:latin typeface="+mn-lt"/>
                <a:ea typeface="+mn-ea"/>
                <a:cs typeface="+mn-cs"/>
              </a:rPr>
              <a:t>hogy</a:t>
            </a:r>
            <a:r>
              <a:rPr lang="en-US" dirty="0">
                <a:solidFill>
                  <a:srgbClr val="004992"/>
                </a:solidFill>
                <a:latin typeface="+mn-lt"/>
                <a:ea typeface="+mn-ea"/>
                <a:cs typeface="+mn-cs"/>
              </a:rPr>
              <a:t> </a:t>
            </a:r>
            <a:r>
              <a:rPr lang="en-US" dirty="0" err="1">
                <a:solidFill>
                  <a:srgbClr val="004992"/>
                </a:solidFill>
                <a:latin typeface="+mn-lt"/>
                <a:ea typeface="+mn-ea"/>
                <a:cs typeface="+mn-cs"/>
              </a:rPr>
              <a:t>valamennyi</a:t>
            </a:r>
            <a:r>
              <a:rPr lang="en-US" dirty="0">
                <a:solidFill>
                  <a:srgbClr val="004992"/>
                </a:solidFill>
                <a:latin typeface="+mn-lt"/>
                <a:ea typeface="+mn-ea"/>
                <a:cs typeface="+mn-cs"/>
              </a:rPr>
              <a:t> </a:t>
            </a:r>
            <a:r>
              <a:rPr lang="en-US" dirty="0" err="1">
                <a:solidFill>
                  <a:srgbClr val="004992"/>
                </a:solidFill>
                <a:latin typeface="+mn-lt"/>
                <a:ea typeface="+mn-ea"/>
                <a:cs typeface="+mn-cs"/>
              </a:rPr>
              <a:t>rendelkezésünkre</a:t>
            </a:r>
            <a:r>
              <a:rPr lang="en-US" dirty="0">
                <a:solidFill>
                  <a:srgbClr val="004992"/>
                </a:solidFill>
                <a:latin typeface="+mn-lt"/>
                <a:ea typeface="+mn-ea"/>
                <a:cs typeface="+mn-cs"/>
              </a:rPr>
              <a:t> </a:t>
            </a:r>
            <a:r>
              <a:rPr lang="en-US" dirty="0" err="1">
                <a:solidFill>
                  <a:srgbClr val="004992"/>
                </a:solidFill>
                <a:latin typeface="+mn-lt"/>
                <a:ea typeface="+mn-ea"/>
                <a:cs typeface="+mn-cs"/>
              </a:rPr>
              <a:t>álló</a:t>
            </a:r>
            <a:r>
              <a:rPr lang="en-US" dirty="0">
                <a:solidFill>
                  <a:srgbClr val="004992"/>
                </a:solidFill>
                <a:latin typeface="+mn-lt"/>
                <a:ea typeface="+mn-ea"/>
                <a:cs typeface="+mn-cs"/>
              </a:rPr>
              <a:t> </a:t>
            </a:r>
            <a:r>
              <a:rPr lang="en-US" dirty="0" err="1">
                <a:solidFill>
                  <a:srgbClr val="004992"/>
                </a:solidFill>
                <a:latin typeface="+mn-lt"/>
                <a:ea typeface="+mn-ea"/>
                <a:cs typeface="+mn-cs"/>
              </a:rPr>
              <a:t>információt</a:t>
            </a:r>
            <a:r>
              <a:rPr lang="en-US" dirty="0">
                <a:solidFill>
                  <a:srgbClr val="004992"/>
                </a:solidFill>
                <a:latin typeface="+mn-lt"/>
                <a:ea typeface="+mn-ea"/>
                <a:cs typeface="+mn-cs"/>
              </a:rPr>
              <a:t> </a:t>
            </a:r>
            <a:r>
              <a:rPr lang="en-US" dirty="0" err="1">
                <a:solidFill>
                  <a:srgbClr val="004992"/>
                </a:solidFill>
                <a:latin typeface="+mn-lt"/>
                <a:ea typeface="+mn-ea"/>
                <a:cs typeface="+mn-cs"/>
              </a:rPr>
              <a:t>megvizsgálnánk</a:t>
            </a:r>
            <a:r>
              <a:rPr lang="en-US" dirty="0">
                <a:solidFill>
                  <a:srgbClr val="004992"/>
                </a:solidFill>
                <a:latin typeface="+mn-lt"/>
                <a:ea typeface="+mn-ea"/>
                <a:cs typeface="+mn-cs"/>
              </a:rPr>
              <a:t>?</a:t>
            </a:r>
          </a:p>
        </p:txBody>
      </p:sp>
      <p:graphicFrame>
        <p:nvGraphicFramePr>
          <p:cNvPr id="6" name="Group 27"/>
          <p:cNvGraphicFramePr>
            <a:graphicFrameLocks noGrp="1"/>
          </p:cNvGraphicFramePr>
          <p:nvPr>
            <p:extLst>
              <p:ext uri="{D42A27DB-BD31-4B8C-83A1-F6EECF244321}">
                <p14:modId xmlns:p14="http://schemas.microsoft.com/office/powerpoint/2010/main" val="2925386037"/>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Mikor...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Példa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...amikor korlátozott a hozzáférésünk az információkhoz (nincs más választásunk)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dirty="0">
                          <a:ln>
                            <a:noFill/>
                          </a:ln>
                          <a:solidFill>
                            <a:srgbClr val="333333"/>
                          </a:solidFill>
                          <a:effectLst/>
                          <a:latin typeface="Calibri Light"/>
                          <a:cs typeface="Times New Roman" pitchFamily="18" charset="0"/>
                        </a:rPr>
                        <a:t>Állásinterjú: nincs rá módunk, hogy a munkahelyet és a jövőbeli kollégákat jobban </a:t>
                      </a:r>
                      <a:r>
                        <a:rPr kumimoji="0" lang="hu-HU" sz="2000" b="0" i="0" u="none" strike="noStrike" cap="none" normalizeH="0" baseline="0">
                          <a:ln>
                            <a:noFill/>
                          </a:ln>
                          <a:solidFill>
                            <a:srgbClr val="333333"/>
                          </a:solidFill>
                          <a:effectLst/>
                          <a:latin typeface="Calibri Light"/>
                          <a:cs typeface="Times New Roman" pitchFamily="18" charset="0"/>
                        </a:rPr>
                        <a:t>megismerjük (“zsákbamacska”)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...mikor előítéleteink vannak a dologgal kapcsolatban, melyekről aztán általánosítunk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dirty="0">
                          <a:ln>
                            <a:noFill/>
                          </a:ln>
                          <a:solidFill>
                            <a:srgbClr val="333333"/>
                          </a:solidFill>
                          <a:effectLst/>
                          <a:latin typeface="Calibri Light"/>
                          <a:cs typeface="Times New Roman" pitchFamily="18" charset="0"/>
                        </a:rPr>
                        <a:t>Az előítéletek elhamarkodott általánosításokhoz vezethetnek (Szólás</a:t>
                      </a:r>
                      <a:r>
                        <a:rPr kumimoji="0" lang="hu-HU" sz="2000" b="0" i="0" u="none" strike="noStrike" cap="none" normalizeH="0" baseline="0">
                          <a:ln>
                            <a:noFill/>
                          </a:ln>
                          <a:solidFill>
                            <a:srgbClr val="333333"/>
                          </a:solidFill>
                          <a:effectLst/>
                          <a:latin typeface="Calibri Light"/>
                          <a:cs typeface="Times New Roman" pitchFamily="18" charset="0"/>
                        </a:rPr>
                        <a:t>: “ha </a:t>
                      </a:r>
                      <a:r>
                        <a:rPr kumimoji="0" lang="hu-HU" sz="2000" b="0" i="0" u="none" strike="noStrike" cap="none" normalizeH="0" baseline="0" dirty="0">
                          <a:ln>
                            <a:noFill/>
                          </a:ln>
                          <a:solidFill>
                            <a:srgbClr val="333333"/>
                          </a:solidFill>
                          <a:effectLst/>
                          <a:latin typeface="Calibri Light"/>
                          <a:cs typeface="Times New Roman" pitchFamily="18" charset="0"/>
                        </a:rPr>
                        <a:t>egyet ismersz, ismered </a:t>
                      </a:r>
                      <a:r>
                        <a:rPr kumimoji="0" lang="hu-HU" sz="2000" b="0" i="0" u="none" strike="noStrike" cap="none" normalizeH="0" baseline="0">
                          <a:ln>
                            <a:noFill/>
                          </a:ln>
                          <a:solidFill>
                            <a:srgbClr val="333333"/>
                          </a:solidFill>
                          <a:effectLst/>
                          <a:latin typeface="Calibri Light"/>
                          <a:cs typeface="Times New Roman" pitchFamily="18" charset="0"/>
                        </a:rPr>
                        <a:t>az összeset”)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...ha a gyors döntésen nem múlik sok minden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C4225B30-F578-4B2D-A8A1-264FEE0029F3}" type="slidenum">
              <a:rPr lang="de-DE" altLang="de-DE" smtClean="0"/>
              <a:pPr/>
              <a:t>7</a:t>
            </a:fld>
            <a:endParaRPr lang="de-DE" altLang="de-DE"/>
          </a:p>
        </p:txBody>
      </p:sp>
    </p:spTree>
    <p:extLst>
      <p:ext uri="{BB962C8B-B14F-4D97-AF65-F5344CB8AC3E}">
        <p14:creationId xmlns:p14="http://schemas.microsoft.com/office/powerpoint/2010/main" val="2764916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br>
              <a:rPr lang="en-US" sz="3600" dirty="0">
                <a:solidFill>
                  <a:srgbClr val="004992"/>
                </a:solidFill>
                <a:latin typeface="+mn-lt"/>
                <a:ea typeface="+mn-ea"/>
                <a:cs typeface="+mn-cs"/>
              </a:rPr>
            </a:br>
            <a:r>
              <a:rPr lang="en-US" dirty="0" err="1">
                <a:solidFill>
                  <a:srgbClr val="004992"/>
                </a:solidFill>
                <a:latin typeface="+mn-lt"/>
                <a:ea typeface="+mn-ea"/>
                <a:cs typeface="+mn-cs"/>
              </a:rPr>
              <a:t>Mikor</a:t>
            </a:r>
            <a:r>
              <a:rPr lang="en-US" dirty="0">
                <a:solidFill>
                  <a:srgbClr val="004992"/>
                </a:solidFill>
                <a:latin typeface="+mn-lt"/>
                <a:ea typeface="+mn-ea"/>
                <a:cs typeface="+mn-cs"/>
              </a:rPr>
              <a:t> </a:t>
            </a:r>
            <a:r>
              <a:rPr lang="en-US" dirty="0" err="1">
                <a:solidFill>
                  <a:srgbClr val="004992"/>
                </a:solidFill>
                <a:latin typeface="+mn-lt"/>
                <a:ea typeface="+mn-ea"/>
                <a:cs typeface="+mn-cs"/>
              </a:rPr>
              <a:t>hozunk</a:t>
            </a:r>
            <a:r>
              <a:rPr lang="en-US" dirty="0">
                <a:solidFill>
                  <a:srgbClr val="004992"/>
                </a:solidFill>
                <a:latin typeface="+mn-lt"/>
                <a:ea typeface="+mn-ea"/>
                <a:cs typeface="+mn-cs"/>
              </a:rPr>
              <a:t> </a:t>
            </a:r>
            <a:r>
              <a:rPr lang="en-US" dirty="0" err="1">
                <a:solidFill>
                  <a:srgbClr val="004992"/>
                </a:solidFill>
                <a:latin typeface="+mn-lt"/>
                <a:ea typeface="+mn-ea"/>
                <a:cs typeface="+mn-cs"/>
              </a:rPr>
              <a:t>ítéleteket</a:t>
            </a:r>
            <a:r>
              <a:rPr lang="en-US" dirty="0">
                <a:solidFill>
                  <a:srgbClr val="004992"/>
                </a:solidFill>
                <a:latin typeface="+mn-lt"/>
                <a:ea typeface="+mn-ea"/>
                <a:cs typeface="+mn-cs"/>
              </a:rPr>
              <a:t> </a:t>
            </a:r>
            <a:r>
              <a:rPr lang="en-US" dirty="0" err="1">
                <a:solidFill>
                  <a:srgbClr val="004992"/>
                </a:solidFill>
                <a:latin typeface="+mn-lt"/>
                <a:ea typeface="+mn-ea"/>
                <a:cs typeface="+mn-cs"/>
              </a:rPr>
              <a:t>anélkül</a:t>
            </a:r>
            <a:r>
              <a:rPr lang="en-US" dirty="0">
                <a:solidFill>
                  <a:srgbClr val="004992"/>
                </a:solidFill>
                <a:latin typeface="+mn-lt"/>
                <a:ea typeface="+mn-ea"/>
                <a:cs typeface="+mn-cs"/>
              </a:rPr>
              <a:t>, </a:t>
            </a:r>
            <a:r>
              <a:rPr lang="en-US" dirty="0" err="1">
                <a:solidFill>
                  <a:srgbClr val="004992"/>
                </a:solidFill>
                <a:latin typeface="+mn-lt"/>
                <a:ea typeface="+mn-ea"/>
                <a:cs typeface="+mn-cs"/>
              </a:rPr>
              <a:t>hogy</a:t>
            </a:r>
            <a:r>
              <a:rPr lang="en-US" dirty="0">
                <a:solidFill>
                  <a:srgbClr val="004992"/>
                </a:solidFill>
                <a:latin typeface="+mn-lt"/>
                <a:ea typeface="+mn-ea"/>
                <a:cs typeface="+mn-cs"/>
              </a:rPr>
              <a:t> </a:t>
            </a:r>
            <a:r>
              <a:rPr lang="en-US" dirty="0" err="1">
                <a:solidFill>
                  <a:srgbClr val="004992"/>
                </a:solidFill>
                <a:latin typeface="+mn-lt"/>
                <a:ea typeface="+mn-ea"/>
                <a:cs typeface="+mn-cs"/>
              </a:rPr>
              <a:t>valamennyi</a:t>
            </a:r>
            <a:r>
              <a:rPr lang="en-US" dirty="0">
                <a:solidFill>
                  <a:srgbClr val="004992"/>
                </a:solidFill>
                <a:latin typeface="+mn-lt"/>
                <a:ea typeface="+mn-ea"/>
                <a:cs typeface="+mn-cs"/>
              </a:rPr>
              <a:t> </a:t>
            </a:r>
            <a:r>
              <a:rPr lang="en-US" dirty="0" err="1">
                <a:solidFill>
                  <a:srgbClr val="004992"/>
                </a:solidFill>
                <a:latin typeface="+mn-lt"/>
                <a:ea typeface="+mn-ea"/>
                <a:cs typeface="+mn-cs"/>
              </a:rPr>
              <a:t>rendelkezésünkre</a:t>
            </a:r>
            <a:r>
              <a:rPr lang="en-US" dirty="0">
                <a:solidFill>
                  <a:srgbClr val="004992"/>
                </a:solidFill>
                <a:latin typeface="+mn-lt"/>
                <a:ea typeface="+mn-ea"/>
                <a:cs typeface="+mn-cs"/>
              </a:rPr>
              <a:t> </a:t>
            </a:r>
            <a:r>
              <a:rPr lang="en-US" dirty="0" err="1">
                <a:solidFill>
                  <a:srgbClr val="004992"/>
                </a:solidFill>
                <a:latin typeface="+mn-lt"/>
                <a:ea typeface="+mn-ea"/>
                <a:cs typeface="+mn-cs"/>
              </a:rPr>
              <a:t>álló</a:t>
            </a:r>
            <a:r>
              <a:rPr lang="en-US" dirty="0">
                <a:solidFill>
                  <a:srgbClr val="004992"/>
                </a:solidFill>
                <a:latin typeface="+mn-lt"/>
                <a:ea typeface="+mn-ea"/>
                <a:cs typeface="+mn-cs"/>
              </a:rPr>
              <a:t> </a:t>
            </a:r>
            <a:r>
              <a:rPr lang="en-US" dirty="0" err="1">
                <a:solidFill>
                  <a:srgbClr val="004992"/>
                </a:solidFill>
                <a:latin typeface="+mn-lt"/>
                <a:ea typeface="+mn-ea"/>
                <a:cs typeface="+mn-cs"/>
              </a:rPr>
              <a:t>információt</a:t>
            </a:r>
            <a:r>
              <a:rPr lang="en-US" dirty="0">
                <a:solidFill>
                  <a:srgbClr val="004992"/>
                </a:solidFill>
                <a:latin typeface="+mn-lt"/>
                <a:ea typeface="+mn-ea"/>
                <a:cs typeface="+mn-cs"/>
              </a:rPr>
              <a:t> </a:t>
            </a:r>
            <a:r>
              <a:rPr lang="en-US" dirty="0" err="1">
                <a:solidFill>
                  <a:srgbClr val="004992"/>
                </a:solidFill>
                <a:latin typeface="+mn-lt"/>
                <a:ea typeface="+mn-ea"/>
                <a:cs typeface="+mn-cs"/>
              </a:rPr>
              <a:t>megvizsgálnánk</a:t>
            </a:r>
            <a:r>
              <a:rPr lang="en-US" dirty="0">
                <a:solidFill>
                  <a:srgbClr val="004992"/>
                </a:solidFill>
                <a:latin typeface="+mn-lt"/>
                <a:ea typeface="+mn-ea"/>
                <a:cs typeface="+mn-cs"/>
              </a:rPr>
              <a:t>?</a:t>
            </a:r>
          </a:p>
        </p:txBody>
      </p:sp>
      <p:graphicFrame>
        <p:nvGraphicFramePr>
          <p:cNvPr id="6" name="Group 27"/>
          <p:cNvGraphicFramePr>
            <a:graphicFrameLocks noGrp="1"/>
          </p:cNvGraphicFramePr>
          <p:nvPr>
            <p:extLst>
              <p:ext uri="{D42A27DB-BD31-4B8C-83A1-F6EECF244321}">
                <p14:modId xmlns:p14="http://schemas.microsoft.com/office/powerpoint/2010/main" val="2394053761"/>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Mikor...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Példa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...amikor korlátozott a hozzáférésünk az információkhoz (nincs más választásunk)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dirty="0">
                          <a:ln>
                            <a:noFill/>
                          </a:ln>
                          <a:solidFill>
                            <a:srgbClr val="333333"/>
                          </a:solidFill>
                          <a:effectLst/>
                          <a:latin typeface="Calibri Light"/>
                          <a:cs typeface="Times New Roman" pitchFamily="18" charset="0"/>
                        </a:rPr>
                        <a:t>Állásinterjú: nincs rá módunk, hogy a munkahelyet és a jövőbeli kollégákat jobban </a:t>
                      </a:r>
                      <a:r>
                        <a:rPr kumimoji="0" lang="hu-HU" sz="2000" b="0" i="0" u="none" strike="noStrike" cap="none" normalizeH="0" baseline="0">
                          <a:ln>
                            <a:noFill/>
                          </a:ln>
                          <a:solidFill>
                            <a:srgbClr val="333333"/>
                          </a:solidFill>
                          <a:effectLst/>
                          <a:latin typeface="Calibri Light"/>
                          <a:cs typeface="Times New Roman" pitchFamily="18" charset="0"/>
                        </a:rPr>
                        <a:t>megismerjük (“zsákbamacska”)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...mikor előítéleteink vannak a dologgal kapcsolatban, melyekről aztán általánosítunk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2000" b="0" i="0" u="none" strike="noStrike" cap="none" normalizeH="0" baseline="0" dirty="0">
                          <a:ln>
                            <a:noFill/>
                          </a:ln>
                          <a:solidFill>
                            <a:srgbClr val="333333"/>
                          </a:solidFill>
                          <a:effectLst/>
                          <a:latin typeface="Calibri Light"/>
                          <a:cs typeface="Times New Roman" pitchFamily="18" charset="0"/>
                        </a:rPr>
                        <a:t>Az előítéletek elhamarkodott általánosításokhoz vezethetnek (Szólás</a:t>
                      </a:r>
                      <a:r>
                        <a:rPr kumimoji="0" lang="hu-HU" sz="2000" b="0" i="0" u="none" strike="noStrike" cap="none" normalizeH="0" baseline="0">
                          <a:ln>
                            <a:noFill/>
                          </a:ln>
                          <a:solidFill>
                            <a:srgbClr val="333333"/>
                          </a:solidFill>
                          <a:effectLst/>
                          <a:latin typeface="Calibri Light"/>
                          <a:cs typeface="Times New Roman" pitchFamily="18" charset="0"/>
                        </a:rPr>
                        <a:t>: “ha </a:t>
                      </a:r>
                      <a:r>
                        <a:rPr kumimoji="0" lang="hu-HU" sz="2000" b="0" i="0" u="none" strike="noStrike" cap="none" normalizeH="0" baseline="0" dirty="0">
                          <a:ln>
                            <a:noFill/>
                          </a:ln>
                          <a:solidFill>
                            <a:srgbClr val="333333"/>
                          </a:solidFill>
                          <a:effectLst/>
                          <a:latin typeface="Calibri Light"/>
                          <a:cs typeface="Times New Roman" pitchFamily="18" charset="0"/>
                        </a:rPr>
                        <a:t>egyet ismersz, ismered </a:t>
                      </a:r>
                      <a:r>
                        <a:rPr kumimoji="0" lang="hu-HU" sz="2000" b="0" i="0" u="none" strike="noStrike" cap="none" normalizeH="0" baseline="0">
                          <a:ln>
                            <a:noFill/>
                          </a:ln>
                          <a:solidFill>
                            <a:srgbClr val="333333"/>
                          </a:solidFill>
                          <a:effectLst/>
                          <a:latin typeface="Calibri Light"/>
                          <a:cs typeface="Times New Roman" pitchFamily="18" charset="0"/>
                        </a:rPr>
                        <a:t>az összeset”)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...ha a gyors döntésen nem múlik sok minden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süteményfajta</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zokni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színe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stb</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C4225B30-F578-4B2D-A8A1-264FEE0029F3}" type="slidenum">
              <a:rPr lang="de-DE" altLang="de-DE" smtClean="0"/>
              <a:pPr/>
              <a:t>8</a:t>
            </a:fld>
            <a:endParaRPr lang="de-DE" altLang="de-DE"/>
          </a:p>
        </p:txBody>
      </p:sp>
    </p:spTree>
    <p:extLst>
      <p:ext uri="{BB962C8B-B14F-4D97-AF65-F5344CB8AC3E}">
        <p14:creationId xmlns:p14="http://schemas.microsoft.com/office/powerpoint/2010/main" val="1468139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 akcióban</a:t>
            </a:r>
          </a:p>
        </p:txBody>
      </p:sp>
      <p:graphicFrame>
        <p:nvGraphicFramePr>
          <p:cNvPr id="9" name="Group 152"/>
          <p:cNvGraphicFramePr>
            <a:graphicFrameLocks noGrp="1"/>
          </p:cNvGraphicFramePr>
          <p:nvPr>
            <p:extLst>
              <p:ext uri="{D42A27DB-BD31-4B8C-83A1-F6EECF244321}">
                <p14:modId xmlns:p14="http://schemas.microsoft.com/office/powerpoint/2010/main" val="1783859826"/>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Terület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Calibri Light"/>
                          <a:cs typeface="Times New Roman" pitchFamily="18" charset="0"/>
                        </a:rPr>
                        <a:t>Példa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de-DE" sz="2000" b="0" i="0" u="none" strike="noStrike" cap="none" normalizeH="0" baseline="0" dirty="0">
                          <a:ln>
                            <a:noFill/>
                          </a:ln>
                          <a:solidFill>
                            <a:srgbClr val="333333"/>
                          </a:solidFill>
                          <a:effectLst/>
                          <a:latin typeface="Calibri Light"/>
                          <a:cs typeface="Times New Roman" pitchFamily="18" charset="0"/>
                        </a:rPr>
                        <a:t> </a:t>
                      </a: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n-US" sz="2000" kern="1200" dirty="0">
                          <a:solidFill>
                            <a:schemeClr val="dk1"/>
                          </a:solidFill>
                          <a:effectLst/>
                          <a:latin typeface="+mn-lt"/>
                          <a:ea typeface="+mn-ea"/>
                          <a:cs typeface="+mn-cs"/>
                        </a:rPr>
                        <a:t>1983-ban a </a:t>
                      </a:r>
                      <a:r>
                        <a:rPr lang="en-US" sz="2000" kern="1200" dirty="0" err="1">
                          <a:solidFill>
                            <a:schemeClr val="dk1"/>
                          </a:solidFill>
                          <a:effectLst/>
                          <a:latin typeface="+mn-lt"/>
                          <a:ea typeface="+mn-ea"/>
                          <a:cs typeface="+mn-cs"/>
                        </a:rPr>
                        <a:t>német</a:t>
                      </a:r>
                      <a:r>
                        <a:rPr lang="en-US" sz="2000" kern="1200" dirty="0">
                          <a:solidFill>
                            <a:schemeClr val="dk1"/>
                          </a:solidFill>
                          <a:effectLst/>
                          <a:latin typeface="+mn-lt"/>
                          <a:ea typeface="+mn-ea"/>
                          <a:cs typeface="+mn-cs"/>
                        </a:rPr>
                        <a:t> </a:t>
                      </a:r>
                      <a:r>
                        <a:rPr lang="en-US" sz="2000" i="1" kern="1200" dirty="0">
                          <a:solidFill>
                            <a:schemeClr val="dk1"/>
                          </a:solidFill>
                          <a:effectLst/>
                          <a:latin typeface="+mn-lt"/>
                          <a:ea typeface="+mn-ea"/>
                          <a:cs typeface="+mn-cs"/>
                        </a:rPr>
                        <a:t>Stern</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jelentése</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csillag</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hírlap</a:t>
                      </a:r>
                      <a:r>
                        <a:rPr lang="en-US" sz="2000" kern="1200" dirty="0">
                          <a:solidFill>
                            <a:schemeClr val="dk1"/>
                          </a:solidFill>
                          <a:effectLst/>
                          <a:latin typeface="+mn-lt"/>
                          <a:ea typeface="+mn-ea"/>
                          <a:cs typeface="+mn-cs"/>
                        </a:rPr>
                        <a:t> a </a:t>
                      </a:r>
                      <a:r>
                        <a:rPr lang="en-US" sz="2000" kern="1200" dirty="0" err="1">
                          <a:solidFill>
                            <a:schemeClr val="dk1"/>
                          </a:solidFill>
                          <a:effectLst/>
                          <a:latin typeface="+mn-lt"/>
                          <a:ea typeface="+mn-ea"/>
                          <a:cs typeface="+mn-cs"/>
                        </a:rPr>
                        <a:t>náci</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rezsim</a:t>
                      </a:r>
                      <a:r>
                        <a:rPr lang="en-US" sz="2000" kern="1200" dirty="0">
                          <a:solidFill>
                            <a:schemeClr val="dk1"/>
                          </a:solidFill>
                          <a:effectLst/>
                          <a:latin typeface="+mn-lt"/>
                          <a:ea typeface="+mn-ea"/>
                          <a:cs typeface="+mn-cs"/>
                        </a:rPr>
                        <a:t> (1933-1945) </a:t>
                      </a:r>
                      <a:r>
                        <a:rPr lang="en-US" sz="2000" kern="1200" dirty="0" err="1">
                          <a:solidFill>
                            <a:schemeClr val="dk1"/>
                          </a:solidFill>
                          <a:effectLst/>
                          <a:latin typeface="+mn-lt"/>
                          <a:ea typeface="+mn-ea"/>
                          <a:cs typeface="+mn-cs"/>
                        </a:rPr>
                        <a:t>vezérének</a:t>
                      </a:r>
                      <a:r>
                        <a:rPr lang="en-US" sz="2000" kern="1200" dirty="0">
                          <a:solidFill>
                            <a:schemeClr val="dk1"/>
                          </a:solidFill>
                          <a:effectLst/>
                          <a:latin typeface="+mn-lt"/>
                          <a:ea typeface="+mn-ea"/>
                          <a:cs typeface="+mn-cs"/>
                        </a:rPr>
                        <a:t>, Adolf </a:t>
                      </a:r>
                      <a:r>
                        <a:rPr lang="en-US" sz="2000" kern="1200" dirty="0" err="1">
                          <a:solidFill>
                            <a:schemeClr val="dk1"/>
                          </a:solidFill>
                          <a:effectLst/>
                          <a:latin typeface="+mn-lt"/>
                          <a:ea typeface="+mn-ea"/>
                          <a:cs typeface="+mn-cs"/>
                        </a:rPr>
                        <a:t>Hitlernek</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állítólagos</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titkos</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naplóit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hozta</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nyilvánosságra</a:t>
                      </a:r>
                      <a:r>
                        <a:rPr lang="en-US" sz="2000" kern="1200" dirty="0">
                          <a:solidFill>
                            <a:schemeClr val="dk1"/>
                          </a:solidFill>
                          <a:effectLst/>
                          <a:latin typeface="+mn-lt"/>
                          <a:ea typeface="+mn-ea"/>
                          <a:cs typeface="+mn-cs"/>
                        </a:rPr>
                        <a:t>. A lap 9,3 </a:t>
                      </a:r>
                      <a:r>
                        <a:rPr lang="en-US" sz="2000" kern="1200" dirty="0" err="1">
                          <a:solidFill>
                            <a:schemeClr val="dk1"/>
                          </a:solidFill>
                          <a:effectLst/>
                          <a:latin typeface="+mn-lt"/>
                          <a:ea typeface="+mn-ea"/>
                          <a:cs typeface="+mn-cs"/>
                        </a:rPr>
                        <a:t>milló</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német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Márkát</a:t>
                      </a:r>
                      <a:r>
                        <a:rPr lang="en-US" sz="2000" kern="1200" dirty="0">
                          <a:solidFill>
                            <a:schemeClr val="dk1"/>
                          </a:solidFill>
                          <a:effectLst/>
                          <a:latin typeface="+mn-lt"/>
                          <a:ea typeface="+mn-ea"/>
                          <a:cs typeface="+mn-cs"/>
                        </a:rPr>
                        <a:t> (kb. 5 </a:t>
                      </a:r>
                      <a:r>
                        <a:rPr lang="en-US" sz="2000" kern="1200" dirty="0" err="1">
                          <a:solidFill>
                            <a:schemeClr val="dk1"/>
                          </a:solidFill>
                          <a:effectLst/>
                          <a:latin typeface="+mn-lt"/>
                          <a:ea typeface="+mn-ea"/>
                          <a:cs typeface="+mn-cs"/>
                        </a:rPr>
                        <a:t>millió</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Eurot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fizetett</a:t>
                      </a:r>
                      <a:r>
                        <a:rPr lang="en-US" sz="2000" kern="1200" dirty="0">
                          <a:solidFill>
                            <a:schemeClr val="dk1"/>
                          </a:solidFill>
                          <a:effectLst/>
                          <a:latin typeface="+mn-lt"/>
                          <a:ea typeface="+mn-ea"/>
                          <a:cs typeface="+mn-cs"/>
                        </a:rPr>
                        <a:t> a </a:t>
                      </a:r>
                      <a:r>
                        <a:rPr lang="en-US" sz="2000" kern="1200" dirty="0" err="1">
                          <a:solidFill>
                            <a:schemeClr val="dk1"/>
                          </a:solidFill>
                          <a:effectLst/>
                          <a:latin typeface="+mn-lt"/>
                          <a:ea typeface="+mn-ea"/>
                          <a:cs typeface="+mn-cs"/>
                        </a:rPr>
                        <a:t>naplókért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holott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már</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korábban</a:t>
                      </a:r>
                      <a:r>
                        <a:rPr lang="en-US" sz="2000" kern="1200" dirty="0">
                          <a:solidFill>
                            <a:schemeClr val="dk1"/>
                          </a:solidFill>
                          <a:effectLst/>
                          <a:latin typeface="+mn-lt"/>
                          <a:ea typeface="+mn-ea"/>
                          <a:cs typeface="+mn-cs"/>
                        </a:rPr>
                        <a:t> is </a:t>
                      </a:r>
                      <a:r>
                        <a:rPr lang="en-US" sz="2000" kern="1200" dirty="0" err="1">
                          <a:solidFill>
                            <a:schemeClr val="dk1"/>
                          </a:solidFill>
                          <a:effectLst/>
                          <a:latin typeface="+mn-lt"/>
                          <a:ea typeface="+mn-ea"/>
                          <a:cs typeface="+mn-cs"/>
                        </a:rPr>
                        <a:t>voltak</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arra</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utaló</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jelek</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hogy</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csupán</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hamisítványokról</a:t>
                      </a:r>
                      <a:r>
                        <a:rPr lang="en-US" sz="2000" kern="1200" dirty="0">
                          <a:solidFill>
                            <a:schemeClr val="dk1"/>
                          </a:solidFill>
                          <a:effectLst/>
                          <a:latin typeface="+mn-lt"/>
                          <a:ea typeface="+mn-ea"/>
                          <a:cs typeface="+mn-cs"/>
                        </a:rPr>
                        <a:t> van </a:t>
                      </a:r>
                      <a:r>
                        <a:rPr lang="en-US" sz="2000" kern="1200" dirty="0" err="1">
                          <a:solidFill>
                            <a:schemeClr val="dk1"/>
                          </a:solidFill>
                          <a:effectLst/>
                          <a:latin typeface="+mn-lt"/>
                          <a:ea typeface="+mn-ea"/>
                          <a:cs typeface="+mn-cs"/>
                        </a:rPr>
                        <a:t>szó</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Például</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egy</a:t>
                      </a:r>
                      <a:r>
                        <a:rPr lang="en-US" sz="2000" kern="1200" dirty="0">
                          <a:solidFill>
                            <a:schemeClr val="dk1"/>
                          </a:solidFill>
                          <a:effectLst/>
                          <a:latin typeface="+mn-lt"/>
                          <a:ea typeface="+mn-ea"/>
                          <a:cs typeface="+mn-cs"/>
                        </a:rPr>
                        <a:t>, a </a:t>
                      </a:r>
                      <a:r>
                        <a:rPr lang="en-US" sz="2000" kern="1200" dirty="0" err="1">
                          <a:solidFill>
                            <a:schemeClr val="dk1"/>
                          </a:solidFill>
                          <a:effectLst/>
                          <a:latin typeface="+mn-lt"/>
                          <a:ea typeface="+mn-ea"/>
                          <a:cs typeface="+mn-cs"/>
                        </a:rPr>
                        <a:t>napló</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szerint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Hitlernek</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tulajdonított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versről</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már</a:t>
                      </a:r>
                      <a:r>
                        <a:rPr lang="en-US" sz="2000" kern="1200" dirty="0">
                          <a:solidFill>
                            <a:schemeClr val="dk1"/>
                          </a:solidFill>
                          <a:effectLst/>
                          <a:latin typeface="+mn-lt"/>
                          <a:ea typeface="+mn-ea"/>
                          <a:cs typeface="+mn-cs"/>
                        </a:rPr>
                        <a:t> 1980-ban </a:t>
                      </a:r>
                      <a:r>
                        <a:rPr lang="en-US" sz="2000" kern="1200" dirty="0" err="1">
                          <a:solidFill>
                            <a:schemeClr val="dk1"/>
                          </a:solidFill>
                          <a:effectLst/>
                          <a:latin typeface="+mn-lt"/>
                          <a:ea typeface="+mn-ea"/>
                          <a:cs typeface="+mn-cs"/>
                        </a:rPr>
                        <a:t>kiderült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hogy</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az</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valójában</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egy</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másik</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író</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műve</a:t>
                      </a:r>
                      <a:r>
                        <a:rPr lang="en-US" sz="2000" kern="1200" dirty="0">
                          <a:solidFill>
                            <a:schemeClr val="dk1"/>
                          </a:solidFill>
                          <a:effectLst/>
                          <a:latin typeface="+mn-lt"/>
                          <a:ea typeface="+mn-ea"/>
                          <a:cs typeface="+mn-cs"/>
                        </a:rPr>
                        <a:t>. </a:t>
                      </a:r>
                      <a:endParaRPr lang="de-DE" sz="2000" kern="1200" dirty="0">
                        <a:solidFill>
                          <a:schemeClr val="dk1"/>
                        </a:solidFill>
                        <a:effectLst/>
                        <a:latin typeface="+mn-lt"/>
                        <a:ea typeface="+mn-ea"/>
                        <a:cs typeface="+mn-cs"/>
                      </a:endParaRPr>
                    </a:p>
                    <a:p>
                      <a:r>
                        <a:rPr lang="en-US" sz="2000" kern="1200" dirty="0" err="1">
                          <a:solidFill>
                            <a:schemeClr val="dk1"/>
                          </a:solidFill>
                          <a:effectLst/>
                          <a:latin typeface="+mn-lt"/>
                          <a:ea typeface="+mn-ea"/>
                          <a:cs typeface="+mn-cs"/>
                        </a:rPr>
                        <a:t>Néhány</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nappal</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az</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után</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hogy</a:t>
                      </a:r>
                      <a:r>
                        <a:rPr lang="en-US" sz="2000" kern="1200" dirty="0">
                          <a:solidFill>
                            <a:schemeClr val="dk1"/>
                          </a:solidFill>
                          <a:effectLst/>
                          <a:latin typeface="+mn-lt"/>
                          <a:ea typeface="+mn-ea"/>
                          <a:cs typeface="+mn-cs"/>
                        </a:rPr>
                        <a:t> a Stern </a:t>
                      </a:r>
                      <a:r>
                        <a:rPr lang="en-US" sz="2000" kern="1200" dirty="0" err="1">
                          <a:solidFill>
                            <a:schemeClr val="dk1"/>
                          </a:solidFill>
                          <a:effectLst/>
                          <a:latin typeface="+mn-lt"/>
                          <a:ea typeface="+mn-ea"/>
                          <a:cs typeface="+mn-cs"/>
                        </a:rPr>
                        <a:t>leközölte</a:t>
                      </a:r>
                      <a:r>
                        <a:rPr lang="en-US" sz="2000" kern="1200" dirty="0">
                          <a:solidFill>
                            <a:schemeClr val="dk1"/>
                          </a:solidFill>
                          <a:effectLst/>
                          <a:latin typeface="+mn-lt"/>
                          <a:ea typeface="+mn-ea"/>
                          <a:cs typeface="+mn-cs"/>
                        </a:rPr>
                        <a:t> a </a:t>
                      </a:r>
                      <a:r>
                        <a:rPr lang="en-US" sz="2000" kern="1200" dirty="0" err="1">
                          <a:solidFill>
                            <a:schemeClr val="dk1"/>
                          </a:solidFill>
                          <a:effectLst/>
                          <a:latin typeface="+mn-lt"/>
                          <a:ea typeface="+mn-ea"/>
                          <a:cs typeface="+mn-cs"/>
                        </a:rPr>
                        <a:t>naplókat</a:t>
                      </a:r>
                      <a:r>
                        <a:rPr lang="en-US" sz="2000" kern="1200" dirty="0">
                          <a:solidFill>
                            <a:schemeClr val="dk1"/>
                          </a:solidFill>
                          <a:effectLst/>
                          <a:latin typeface="+mn-lt"/>
                          <a:ea typeface="+mn-ea"/>
                          <a:cs typeface="+mn-cs"/>
                        </a:rPr>
                        <a:t>, a </a:t>
                      </a:r>
                      <a:r>
                        <a:rPr lang="en-US" sz="2000" kern="1200" dirty="0" err="1">
                          <a:solidFill>
                            <a:schemeClr val="dk1"/>
                          </a:solidFill>
                          <a:effectLst/>
                          <a:latin typeface="+mn-lt"/>
                          <a:ea typeface="+mn-ea"/>
                          <a:cs typeface="+mn-cs"/>
                        </a:rPr>
                        <a:t>német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Szövetségi</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Bűnügyi</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Intézet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Bundeskriminalamt</a:t>
                      </a:r>
                      <a:r>
                        <a:rPr lang="en-US" sz="2000" kern="1200" dirty="0">
                          <a:solidFill>
                            <a:schemeClr val="dk1"/>
                          </a:solidFill>
                          <a:effectLst/>
                          <a:latin typeface="+mn-lt"/>
                          <a:ea typeface="+mn-ea"/>
                          <a:cs typeface="+mn-cs"/>
                        </a:rPr>
                        <a:t>, BKA) </a:t>
                      </a:r>
                      <a:r>
                        <a:rPr lang="en-US" sz="2000" kern="1200" dirty="0" err="1">
                          <a:solidFill>
                            <a:schemeClr val="dk1"/>
                          </a:solidFill>
                          <a:effectLst/>
                          <a:latin typeface="+mn-lt"/>
                          <a:ea typeface="+mn-ea"/>
                          <a:cs typeface="+mn-cs"/>
                        </a:rPr>
                        <a:t>kétséget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kizáróan</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bizonyította</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hogy</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azok</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hamisítványok</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melyeket</a:t>
                      </a:r>
                      <a:r>
                        <a:rPr lang="en-US" sz="2000" kern="1200" dirty="0">
                          <a:solidFill>
                            <a:schemeClr val="dk1"/>
                          </a:solidFill>
                          <a:effectLst/>
                          <a:latin typeface="+mn-lt"/>
                          <a:ea typeface="+mn-ea"/>
                          <a:cs typeface="+mn-cs"/>
                        </a:rPr>
                        <a:t> Konrad </a:t>
                      </a:r>
                      <a:r>
                        <a:rPr lang="en-US" sz="2000" kern="1200" dirty="0" err="1">
                          <a:solidFill>
                            <a:schemeClr val="dk1"/>
                          </a:solidFill>
                          <a:effectLst/>
                          <a:latin typeface="+mn-lt"/>
                          <a:ea typeface="+mn-ea"/>
                          <a:cs typeface="+mn-cs"/>
                        </a:rPr>
                        <a:t>Kujau</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műkincshamisító</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készített</a:t>
                      </a:r>
                      <a:r>
                        <a:rPr lang="en-US" sz="2000" kern="1200" dirty="0">
                          <a:solidFill>
                            <a:schemeClr val="dk1"/>
                          </a:solidFill>
                          <a:effectLst/>
                          <a:latin typeface="+mn-lt"/>
                          <a:ea typeface="+mn-ea"/>
                          <a:cs typeface="+mn-cs"/>
                        </a:rPr>
                        <a:t>. </a:t>
                      </a:r>
                      <a:endParaRPr lang="de-DE" sz="2000" kern="1200" dirty="0">
                        <a:solidFill>
                          <a:schemeClr val="dk1"/>
                        </a:solidFill>
                        <a:effectLst/>
                        <a:latin typeface="+mn-lt"/>
                        <a:ea typeface="+mn-ea"/>
                        <a:cs typeface="+mn-cs"/>
                      </a:endParaRPr>
                    </a:p>
                    <a:p>
                      <a:r>
                        <a:rPr lang="en-US" sz="2000" kern="1200" dirty="0">
                          <a:solidFill>
                            <a:schemeClr val="dk1"/>
                          </a:solidFill>
                          <a:effectLst/>
                          <a:latin typeface="+mn-lt"/>
                          <a:ea typeface="+mn-ea"/>
                          <a:cs typeface="+mn-cs"/>
                        </a:rPr>
                        <a:t>Ha a </a:t>
                      </a:r>
                      <a:r>
                        <a:rPr lang="en-US" sz="2000" i="1" kern="1200" dirty="0">
                          <a:solidFill>
                            <a:schemeClr val="dk1"/>
                          </a:solidFill>
                          <a:effectLst/>
                          <a:latin typeface="+mn-lt"/>
                          <a:ea typeface="+mn-ea"/>
                          <a:cs typeface="+mn-cs"/>
                        </a:rPr>
                        <a:t>Stern</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megvárta</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volna</a:t>
                      </a:r>
                      <a:r>
                        <a:rPr lang="en-US" sz="2000" kern="1200" dirty="0">
                          <a:solidFill>
                            <a:schemeClr val="dk1"/>
                          </a:solidFill>
                          <a:effectLst/>
                          <a:latin typeface="+mn-lt"/>
                          <a:ea typeface="+mn-ea"/>
                          <a:cs typeface="+mn-cs"/>
                        </a:rPr>
                        <a:t> a </a:t>
                      </a:r>
                      <a:r>
                        <a:rPr lang="en-US" sz="2000" kern="1200" dirty="0" err="1">
                          <a:solidFill>
                            <a:schemeClr val="dk1"/>
                          </a:solidFill>
                          <a:effectLst/>
                          <a:latin typeface="+mn-lt"/>
                          <a:ea typeface="+mn-ea"/>
                          <a:cs typeface="+mn-cs"/>
                        </a:rPr>
                        <a:t>Bűnügyi</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Intézet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nyomozásának</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eredményét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elkerülhette</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volna</a:t>
                      </a:r>
                      <a:r>
                        <a:rPr lang="en-US" sz="2000" kern="1200" dirty="0">
                          <a:solidFill>
                            <a:schemeClr val="dk1"/>
                          </a:solidFill>
                          <a:effectLst/>
                          <a:latin typeface="+mn-lt"/>
                          <a:ea typeface="+mn-ea"/>
                          <a:cs typeface="+mn-cs"/>
                        </a:rPr>
                        <a:t> a </a:t>
                      </a:r>
                      <a:r>
                        <a:rPr lang="en-US" sz="2000" kern="1200" dirty="0" err="1">
                          <a:solidFill>
                            <a:schemeClr val="dk1"/>
                          </a:solidFill>
                          <a:effectLst/>
                          <a:latin typeface="+mn-lt"/>
                          <a:ea typeface="+mn-ea"/>
                          <a:cs typeface="+mn-cs"/>
                        </a:rPr>
                        <a:t>botrányt</a:t>
                      </a:r>
                      <a:r>
                        <a:rPr lang="en-US" sz="2000" kern="1200" dirty="0">
                          <a:solidFill>
                            <a:schemeClr val="dk1"/>
                          </a:solidFill>
                          <a:effectLst/>
                          <a:latin typeface="+mn-lt"/>
                          <a:ea typeface="+mn-ea"/>
                          <a:cs typeface="+mn-cs"/>
                        </a:rPr>
                        <a:t>.</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696987" y="5091651"/>
            <a:ext cx="20162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en-US" sz="1400" b="0" dirty="0">
                <a:solidFill>
                  <a:srgbClr val="000000"/>
                </a:solidFill>
                <a:effectLst/>
                <a:latin typeface="+mn-lt"/>
                <a:ea typeface="Times New Roman" panose="02020603050405020304" pitchFamily="18" charset="0"/>
                <a:cs typeface="Calibri" panose="020F0502020204030204" pitchFamily="34" charset="0"/>
              </a:rPr>
              <a:t>A </a:t>
            </a:r>
            <a:r>
              <a:rPr lang="en-US" sz="1400" b="0" i="1" dirty="0">
                <a:solidFill>
                  <a:srgbClr val="000000"/>
                </a:solidFill>
                <a:effectLst/>
                <a:latin typeface="+mn-lt"/>
                <a:ea typeface="Times New Roman" panose="02020603050405020304" pitchFamily="18" charset="0"/>
                <a:cs typeface="Calibri" panose="020F0502020204030204" pitchFamily="34" charset="0"/>
              </a:rPr>
              <a:t>Stern</a:t>
            </a:r>
            <a:r>
              <a:rPr lang="en-US" sz="1400" b="0" dirty="0">
                <a:solidFill>
                  <a:srgbClr val="000000"/>
                </a:solidFill>
                <a:effectLst/>
                <a:latin typeface="+mn-lt"/>
                <a:ea typeface="Times New Roman" panose="02020603050405020304" pitchFamily="18" charset="0"/>
                <a:cs typeface="Calibri" panose="020F0502020204030204" pitchFamily="34" charset="0"/>
              </a:rPr>
              <a:t> </a:t>
            </a:r>
            <a:r>
              <a:rPr lang="en-US" sz="1400" b="0" dirty="0" err="1">
                <a:solidFill>
                  <a:srgbClr val="000000"/>
                </a:solidFill>
                <a:effectLst/>
                <a:latin typeface="+mn-lt"/>
                <a:ea typeface="Times New Roman" panose="02020603050405020304" pitchFamily="18" charset="0"/>
                <a:cs typeface="Calibri" panose="020F0502020204030204" pitchFamily="34" charset="0"/>
              </a:rPr>
              <a:t>címlapja</a:t>
            </a:r>
            <a:r>
              <a:rPr lang="en-US" sz="1400" b="0" dirty="0">
                <a:solidFill>
                  <a:srgbClr val="000000"/>
                </a:solidFill>
                <a:effectLst/>
                <a:latin typeface="+mn-lt"/>
                <a:ea typeface="Times New Roman" panose="02020603050405020304" pitchFamily="18" charset="0"/>
                <a:cs typeface="Calibri" panose="020F0502020204030204" pitchFamily="34" charset="0"/>
              </a:rPr>
              <a:t> a </a:t>
            </a:r>
            <a:r>
              <a:rPr lang="en-US" sz="1400" b="0" dirty="0" err="1">
                <a:solidFill>
                  <a:srgbClr val="000000"/>
                </a:solidFill>
                <a:effectLst/>
                <a:latin typeface="+mn-lt"/>
                <a:ea typeface="Times New Roman" panose="02020603050405020304" pitchFamily="18" charset="0"/>
                <a:cs typeface="Calibri" panose="020F0502020204030204" pitchFamily="34" charset="0"/>
              </a:rPr>
              <a:t>hamis</a:t>
            </a:r>
            <a:r>
              <a:rPr lang="en-US" sz="1400" b="0" dirty="0">
                <a:solidFill>
                  <a:srgbClr val="000000"/>
                </a:solidFill>
                <a:effectLst/>
                <a:latin typeface="+mn-lt"/>
                <a:ea typeface="Times New Roman" panose="02020603050405020304" pitchFamily="18" charset="0"/>
                <a:cs typeface="Calibri" panose="020F0502020204030204" pitchFamily="34" charset="0"/>
              </a:rPr>
              <a:t> Hitler </a:t>
            </a:r>
            <a:r>
              <a:rPr lang="en-US" sz="1400" b="0" dirty="0" err="1">
                <a:solidFill>
                  <a:srgbClr val="000000"/>
                </a:solidFill>
                <a:effectLst/>
                <a:latin typeface="+mn-lt"/>
                <a:ea typeface="Times New Roman" panose="02020603050405020304" pitchFamily="18" charset="0"/>
                <a:cs typeface="Calibri" panose="020F0502020204030204" pitchFamily="34" charset="0"/>
              </a:rPr>
              <a:t>naplóval</a:t>
            </a:r>
            <a:r>
              <a:rPr lang="en-US" sz="1400" b="0" dirty="0">
                <a:solidFill>
                  <a:srgbClr val="000000"/>
                </a:solidFill>
                <a:effectLst/>
                <a:latin typeface="+mn-lt"/>
                <a:ea typeface="Times New Roman" panose="02020603050405020304" pitchFamily="18" charset="0"/>
                <a:cs typeface="Calibri" panose="020F0502020204030204" pitchFamily="34" charset="0"/>
              </a:rPr>
              <a:t> </a:t>
            </a:r>
            <a:endParaRPr lang="de-DE" sz="1400" b="0" dirty="0">
              <a:effectLst/>
              <a:latin typeface="+mn-lt"/>
              <a:ea typeface="Calibri" panose="020F0502020204030204" pitchFamily="34"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9</a:t>
            </a:fld>
            <a:endParaRPr lang="de-DE" altLang="de-DE"/>
          </a:p>
        </p:txBody>
      </p:sp>
      <p:pic>
        <p:nvPicPr>
          <p:cNvPr id="8" name="Grafik 7">
            <a:extLst>
              <a:ext uri="{FF2B5EF4-FFF2-40B4-BE49-F238E27FC236}">
                <a16:creationId xmlns:a16="http://schemas.microsoft.com/office/drawing/2014/main" id="{776744AC-43E6-479D-A538-F1750C807535}"/>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br>
              <a:rPr lang="en-US" sz="3600" dirty="0">
                <a:solidFill>
                  <a:srgbClr val="004992"/>
                </a:solidFill>
                <a:latin typeface="+mn-lt"/>
                <a:ea typeface="+mn-ea"/>
                <a:cs typeface="+mn-cs"/>
              </a:rPr>
            </a:br>
            <a:r>
              <a:rPr lang="en-US" sz="2000" dirty="0">
                <a:solidFill>
                  <a:srgbClr val="004992"/>
                </a:solidFill>
                <a:latin typeface="+mn-lt"/>
                <a:ea typeface="+mn-ea"/>
                <a:cs typeface="+mn-cs"/>
              </a:rPr>
              <a:t>[</a:t>
            </a:r>
            <a:r>
              <a:rPr lang="en-US" sz="2000" dirty="0" err="1">
                <a:solidFill>
                  <a:srgbClr val="004992"/>
                </a:solidFill>
                <a:latin typeface="+mn-lt"/>
                <a:ea typeface="+mn-ea"/>
                <a:cs typeface="+mn-cs"/>
              </a:rPr>
              <a:t>további</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gyakorlatért</a:t>
            </a:r>
            <a:r>
              <a:rPr lang="en-US" sz="2000" dirty="0">
                <a:solidFill>
                  <a:srgbClr val="004992"/>
                </a:solidFill>
                <a:latin typeface="+mn-lt"/>
                <a:ea typeface="+mn-ea"/>
                <a:cs typeface="+mn-cs"/>
              </a:rPr>
              <a:t> ld. a </a:t>
            </a:r>
            <a:r>
              <a:rPr lang="en-US" sz="2000" dirty="0" err="1">
                <a:solidFill>
                  <a:srgbClr val="004992"/>
                </a:solidFill>
                <a:latin typeface="+mn-lt"/>
                <a:ea typeface="+mn-ea"/>
                <a:cs typeface="+mn-cs"/>
              </a:rPr>
              <a:t>prezentáció</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végét</a:t>
            </a:r>
            <a:r>
              <a:rPr lang="en-US" sz="2000" dirty="0">
                <a:solidFill>
                  <a:srgbClr val="004992"/>
                </a:solidFill>
                <a:latin typeface="+mn-lt"/>
                <a:ea typeface="+mn-ea"/>
                <a:cs typeface="+mn-cs"/>
              </a:rPr>
              <a:t>]</a:t>
            </a:r>
          </a:p>
        </p:txBody>
      </p:sp>
      <p:graphicFrame>
        <p:nvGraphicFramePr>
          <p:cNvPr id="10" name="Group 26"/>
          <p:cNvGraphicFramePr>
            <a:graphicFrameLocks noGrp="1"/>
          </p:cNvGraphicFramePr>
          <p:nvPr>
            <p:extLst>
              <p:ext uri="{D42A27DB-BD31-4B8C-83A1-F6EECF244321}">
                <p14:modId xmlns:p14="http://schemas.microsoft.com/office/powerpoint/2010/main" val="2263682452"/>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Háttér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Pro és kontra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“Bizonyíték-foszlányok”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A ‘80-as évek közepe óta azt rebesgették, hogy a Marlboro csomagolása a klánra utaló jelzéseket rejt.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hu-HU" sz="1400" b="1" i="0" u="none" strike="noStrike" cap="none" normalizeH="0" baseline="0" dirty="0">
                          <a:ln>
                            <a:noFill/>
                          </a:ln>
                          <a:solidFill>
                            <a:srgbClr val="333333"/>
                          </a:solidFill>
                          <a:effectLst/>
                          <a:latin typeface="Calibri Light"/>
                          <a:cs typeface="Times New Roman" pitchFamily="18" charset="0"/>
                        </a:rPr>
                        <a:t>Pro:</a:t>
                      </a:r>
                      <a:r>
                        <a:rPr kumimoji="0" lang="hu-HU" sz="1400" b="0" i="0" u="none" strike="noStrike" cap="none" normalizeH="0" baseline="0" dirty="0">
                          <a:ln>
                            <a:noFill/>
                          </a:ln>
                          <a:solidFill>
                            <a:srgbClr val="333333"/>
                          </a:solidFill>
                          <a:effectLst/>
                          <a:latin typeface="Calibri Light"/>
                          <a:cs typeface="Times New Roman" pitchFamily="18" charset="0"/>
                        </a:rPr>
                        <a:t> </a:t>
                      </a:r>
                      <a:r>
                        <a:rPr kumimoji="0" lang="hu-HU"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hu-HU" sz="1400" b="0" i="0" u="none" strike="noStrike" cap="none" normalizeH="0" baseline="0" dirty="0">
                          <a:ln>
                            <a:noFill/>
                          </a:ln>
                          <a:solidFill>
                            <a:srgbClr val="FFFFFF"/>
                          </a:solidFill>
                          <a:effectLst/>
                          <a:latin typeface="Calibri Light"/>
                          <a:cs typeface="Times New Roman" pitchFamily="18" charset="0"/>
                        </a:rPr>
                        <a:t>A piros cikk-cakk minta fehér háttéren a (elfordított) “K” betűt adja ki.</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hu-HU" sz="1400" b="0" i="0" u="none" strike="noStrike" cap="none" normalizeH="0" baseline="0" dirty="0">
                          <a:ln>
                            <a:noFill/>
                          </a:ln>
                          <a:solidFill>
                            <a:srgbClr val="FFFFFF"/>
                          </a:solidFill>
                          <a:effectLst/>
                          <a:latin typeface="Calibri Light"/>
                          <a:cs typeface="Times New Roman" pitchFamily="18" charset="0"/>
                        </a:rPr>
                        <a:t>Ha a “lboro” tagot visszafelé olvassuk, némi fantáziával a “horrible” (szörnyű) szót adja ki.</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hu-HU" sz="1400" b="0" i="0" u="none" strike="noStrike" cap="none" normalizeH="0" baseline="0" dirty="0">
                          <a:ln>
                            <a:noFill/>
                          </a:ln>
                          <a:solidFill>
                            <a:srgbClr val="FFFFFF"/>
                          </a:solidFill>
                          <a:effectLst/>
                          <a:latin typeface="Calibri Light"/>
                          <a:cs typeface="Times New Roman" pitchFamily="18" charset="0"/>
                        </a:rPr>
                        <a:t>A címeren látható “veni, vidi, vici” mottót (“Jöttem, láttam, győztem”) a klánnak tulajdonították.</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1400" b="1" i="0" u="none" strike="noStrike" cap="none" normalizeH="0" baseline="0" dirty="0">
                          <a:ln>
                            <a:noFill/>
                          </a:ln>
                          <a:solidFill>
                            <a:srgbClr val="333333"/>
                          </a:solidFill>
                          <a:effectLst/>
                          <a:latin typeface="Calibri Light"/>
                          <a:cs typeface="Times New Roman" pitchFamily="18" charset="0"/>
                        </a:rPr>
                        <a:t>Contra: </a:t>
                      </a:r>
                      <a:r>
                        <a:rPr kumimoji="0" lang="hu-HU" sz="1400" b="0" i="0" u="none" strike="noStrike" cap="none" normalizeH="0" baseline="0" dirty="0">
                          <a:ln>
                            <a:noFill/>
                          </a:ln>
                          <a:solidFill>
                            <a:srgbClr val="004992"/>
                          </a:solidFill>
                          <a:effectLst/>
                          <a:latin typeface="Calibri Light"/>
                          <a:cs typeface="Times New Roman" pitchFamily="18" charset="0"/>
                        </a:rPr>
                        <a:t> </a:t>
                      </a:r>
                      <a:r>
                        <a:rPr kumimoji="0" lang="de-DE" sz="1400" b="0" i="0" u="none" strike="noStrike" cap="none" normalizeH="0" baseline="0" dirty="0">
                          <a:ln>
                            <a:noFill/>
                          </a:ln>
                          <a:solidFill>
                            <a:srgbClr val="004992"/>
                          </a:solidFill>
                          <a:effectLst/>
                          <a:latin typeface="Calibri Light"/>
                          <a:cs typeface="Times New Roman" pitchFamily="18" charset="0"/>
                        </a:rPr>
                        <a:t>???</a:t>
                      </a:r>
                      <a:endParaRPr kumimoji="0" lang="hu-HU" sz="1400" b="1"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hu-HU" sz="1400" b="0" i="0" u="none" strike="noStrike" cap="none" normalizeH="0" baseline="0" dirty="0">
                          <a:ln>
                            <a:noFill/>
                          </a:ln>
                          <a:solidFill>
                            <a:srgbClr val="FFFFFF"/>
                          </a:solidFill>
                          <a:effectLst/>
                          <a:latin typeface="Calibri Light"/>
                          <a:cs typeface="Times New Roman" pitchFamily="18" charset="0"/>
                        </a:rPr>
                        <a:t>A Marlboro-t Philipp Morris, egy angol férfi alapította, akinek semmi köze nem volt a KKK-hoz.</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hu-HU" sz="1400" b="0" i="0" u="none" strike="noStrike" cap="none" normalizeH="0" baseline="0" dirty="0">
                          <a:ln>
                            <a:noFill/>
                          </a:ln>
                          <a:solidFill>
                            <a:srgbClr val="FFFFFF"/>
                          </a:solidFill>
                          <a:effectLst/>
                          <a:latin typeface="Calibri Light"/>
                          <a:cs typeface="Times New Roman" pitchFamily="18" charset="0"/>
                        </a:rPr>
                        <a:t>A Marlboro név egy londoni gyár utcájának nevéből ered (Marlborough street)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hu-HU" sz="1400" b="0" i="0" u="none" strike="noStrike" cap="none" normalizeH="0" baseline="0" dirty="0">
                          <a:ln>
                            <a:noFill/>
                          </a:ln>
                          <a:solidFill>
                            <a:srgbClr val="FFFFFF"/>
                          </a:solidFill>
                          <a:effectLst/>
                          <a:latin typeface="Calibri Light"/>
                          <a:cs typeface="Times New Roman" pitchFamily="18" charset="0"/>
                        </a:rPr>
                        <a:t>A mottónak nincs köze a klánhoz.</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1"/>
          <p:cNvSpPr txBox="1">
            <a:spLocks noChangeArrowheads="1"/>
          </p:cNvSpPr>
          <p:nvPr/>
        </p:nvSpPr>
        <p:spPr bwMode="auto">
          <a:xfrm>
            <a:off x="8750196" y="5949280"/>
            <a:ext cx="30175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 = </a:t>
            </a:r>
            <a:r>
              <a:rPr lang="hu-HU" altLang="de-DE" sz="1800" b="0" dirty="0">
                <a:latin typeface="Calibri Light"/>
              </a:rPr>
              <a:t>szörnyű </a:t>
            </a:r>
            <a:endParaRPr lang="en-US" altLang="de-DE" sz="1800" b="0" dirty="0">
              <a:latin typeface="Calibri Light"/>
            </a:endParaRPr>
          </a:p>
        </p:txBody>
      </p:sp>
      <p:sp>
        <p:nvSpPr>
          <p:cNvPr id="16"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A Ku-Klux-Klan a Marlboro tulajdonosa? </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p>
        </p:txBody>
      </p:sp>
      <p:graphicFrame>
        <p:nvGraphicFramePr>
          <p:cNvPr id="10" name="Group 26"/>
          <p:cNvGraphicFramePr>
            <a:graphicFrameLocks noGrp="1"/>
          </p:cNvGraphicFramePr>
          <p:nvPr>
            <p:extLst>
              <p:ext uri="{D42A27DB-BD31-4B8C-83A1-F6EECF244321}">
                <p14:modId xmlns:p14="http://schemas.microsoft.com/office/powerpoint/2010/main" val="2846469039"/>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Háttér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Pro és kontra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“Bizonyíték-foszlányok”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A ‘80-as évek közepe óta azt rebesgették, hogy a Marlboro csomagolása a klánra utaló jelzéseket rejt.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hu-HU" sz="1400" b="1" i="0" u="none" strike="noStrike" cap="none" normalizeH="0" baseline="0" dirty="0">
                          <a:ln>
                            <a:noFill/>
                          </a:ln>
                          <a:solidFill>
                            <a:srgbClr val="333333"/>
                          </a:solidFill>
                          <a:effectLst/>
                          <a:latin typeface="Calibri Light"/>
                          <a:cs typeface="Times New Roman" pitchFamily="18" charset="0"/>
                        </a:rPr>
                        <a:t>Pro:</a:t>
                      </a:r>
                      <a:r>
                        <a:rPr kumimoji="0" lang="hu-HU" sz="14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400" b="0" i="0" u="none" strike="noStrike" cap="none" normalizeH="0" baseline="0" dirty="0">
                          <a:ln>
                            <a:noFill/>
                          </a:ln>
                          <a:solidFill>
                            <a:srgbClr val="333333"/>
                          </a:solidFill>
                          <a:effectLst/>
                          <a:latin typeface="Calibri Light"/>
                          <a:cs typeface="Times New Roman" pitchFamily="18" charset="0"/>
                        </a:rPr>
                        <a:t>A piros cikk-cakk minta fehér háttéren a (elfordított) “K” betűt adja ki.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400" b="0" i="0" u="none" strike="noStrike" cap="none" normalizeH="0" baseline="0" dirty="0">
                          <a:ln>
                            <a:noFill/>
                          </a:ln>
                          <a:solidFill>
                            <a:srgbClr val="333333"/>
                          </a:solidFill>
                          <a:effectLst/>
                          <a:latin typeface="Calibri Light"/>
                          <a:cs typeface="Times New Roman" pitchFamily="18" charset="0"/>
                        </a:rPr>
                        <a:t>Ha a “lboro” tagot visszafelé olvassuk, némi fantáziával a “horrible” (szörnyű) szót adja ki.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400" b="0" i="0" u="none" strike="noStrike" cap="none" normalizeH="0" baseline="0" dirty="0">
                          <a:ln>
                            <a:noFill/>
                          </a:ln>
                          <a:solidFill>
                            <a:srgbClr val="333333"/>
                          </a:solidFill>
                          <a:effectLst/>
                          <a:latin typeface="Calibri Light"/>
                          <a:cs typeface="Times New Roman" pitchFamily="18" charset="0"/>
                        </a:rPr>
                        <a:t>A címeren látható “veni, vidi, vici” mottót (“Jöttem, láttam, győztem”) a klánnak tulajdonították. </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1400" b="1" i="0" u="none" strike="noStrike" cap="none" normalizeH="0" baseline="0" dirty="0">
                          <a:ln>
                            <a:noFill/>
                          </a:ln>
                          <a:solidFill>
                            <a:srgbClr val="333333"/>
                          </a:solidFill>
                          <a:effectLst/>
                          <a:latin typeface="+mn-lt"/>
                          <a:cs typeface="Times New Roman" pitchFamily="18" charset="0"/>
                        </a:rPr>
                        <a:t>Contra: </a:t>
                      </a:r>
                      <a:r>
                        <a:rPr kumimoji="0" lang="hu-HU" sz="1400" b="0" i="0" u="none" strike="noStrike" cap="none" normalizeH="0" baseline="0" dirty="0">
                          <a:ln>
                            <a:noFill/>
                          </a:ln>
                          <a:solidFill>
                            <a:srgbClr val="004992"/>
                          </a:solidFill>
                          <a:effectLst/>
                          <a:latin typeface="+mn-lt"/>
                          <a:cs typeface="Times New Roman" pitchFamily="18" charset="0"/>
                        </a:rPr>
                        <a:t> </a:t>
                      </a:r>
                      <a:r>
                        <a:rPr kumimoji="0" lang="de-DE" sz="1400" b="0" i="0" u="none" strike="noStrike" cap="none" normalizeH="0" baseline="0" dirty="0">
                          <a:ln>
                            <a:noFill/>
                          </a:ln>
                          <a:solidFill>
                            <a:srgbClr val="004992"/>
                          </a:solidFill>
                          <a:effectLst/>
                          <a:latin typeface="+mn-lt"/>
                          <a:cs typeface="Times New Roman" pitchFamily="18" charset="0"/>
                        </a:rPr>
                        <a:t>???</a:t>
                      </a:r>
                      <a:endParaRPr kumimoji="0" lang="hu-HU" sz="1400" b="1" i="0" u="none" strike="noStrike" cap="none" normalizeH="0" baseline="0" dirty="0">
                        <a:ln>
                          <a:noFill/>
                        </a:ln>
                        <a:solidFill>
                          <a:srgbClr val="004992"/>
                        </a:solidFill>
                        <a:effectLst/>
                        <a:latin typeface="+mn-l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hu-HU" sz="1400" b="0" i="0" u="none" strike="noStrike" cap="none" normalizeH="0" baseline="0" dirty="0">
                          <a:ln>
                            <a:noFill/>
                          </a:ln>
                          <a:solidFill>
                            <a:srgbClr val="FFFFFF"/>
                          </a:solidFill>
                          <a:effectLst/>
                          <a:latin typeface="+mn-lt"/>
                          <a:cs typeface="Times New Roman" pitchFamily="18" charset="0"/>
                        </a:rPr>
                        <a:t>A Marlboro-t Philipp Morris, egy angol férfi alapította, akinek semmi köze nem volt a KKK-hoz.</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hu-HU" sz="1400" b="0" i="0" u="none" strike="noStrike" cap="none" normalizeH="0" baseline="0" dirty="0">
                          <a:ln>
                            <a:noFill/>
                          </a:ln>
                          <a:solidFill>
                            <a:srgbClr val="FFFFFF"/>
                          </a:solidFill>
                          <a:effectLst/>
                          <a:latin typeface="+mn-lt"/>
                          <a:cs typeface="Times New Roman" pitchFamily="18" charset="0"/>
                        </a:rPr>
                        <a:t>A Marlboro név egy londoni gyár utcájának nevéből ered (Marlborough street)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hu-HU" sz="1400" b="0" i="0" u="none" strike="noStrike" cap="none" normalizeH="0" baseline="0" dirty="0">
                          <a:ln>
                            <a:noFill/>
                          </a:ln>
                          <a:solidFill>
                            <a:srgbClr val="FFFFFF"/>
                          </a:solidFill>
                          <a:effectLst/>
                          <a:latin typeface="+mn-lt"/>
                          <a:cs typeface="Times New Roman" pitchFamily="18" charset="0"/>
                        </a:rPr>
                        <a:t>A mottónak nincs köze a klánhoz.</a:t>
                      </a:r>
                      <a:endParaRPr kumimoji="0" lang="de-DE" sz="1400" b="0" i="0" u="none" strike="noStrike" cap="none" normalizeH="0" baseline="0" dirty="0">
                        <a:ln>
                          <a:noFill/>
                        </a:ln>
                        <a:solidFill>
                          <a:srgbClr val="FFFFFF"/>
                        </a:solidFill>
                        <a:effectLst/>
                        <a:latin typeface="+mn-l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1"/>
          <p:cNvSpPr txBox="1">
            <a:spLocks noChangeArrowheads="1"/>
          </p:cNvSpPr>
          <p:nvPr/>
        </p:nvSpPr>
        <p:spPr bwMode="auto">
          <a:xfrm>
            <a:off x="8750196" y="5949280"/>
            <a:ext cx="30175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 = </a:t>
            </a:r>
            <a:r>
              <a:rPr lang="hu-HU" altLang="de-DE" sz="1800" b="0" dirty="0">
                <a:latin typeface="Calibri Light"/>
              </a:rPr>
              <a:t>szörnyű </a:t>
            </a:r>
            <a:endParaRPr lang="en-US" altLang="de-DE" sz="1800" b="0" dirty="0">
              <a:latin typeface="Calibri Light"/>
            </a:endParaRPr>
          </a:p>
        </p:txBody>
      </p:sp>
      <p:sp>
        <p:nvSpPr>
          <p:cNvPr id="16"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A Ku-Klux-Klan a Marlboro tulajdonosa? </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11</a:t>
            </a:fld>
            <a:endParaRPr lang="de-DE" altLang="de-DE"/>
          </a:p>
        </p:txBody>
      </p:sp>
    </p:spTree>
    <p:extLst>
      <p:ext uri="{BB962C8B-B14F-4D97-AF65-F5344CB8AC3E}">
        <p14:creationId xmlns:p14="http://schemas.microsoft.com/office/powerpoint/2010/main" val="4224246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p>
        </p:txBody>
      </p:sp>
      <p:graphicFrame>
        <p:nvGraphicFramePr>
          <p:cNvPr id="10" name="Group 26"/>
          <p:cNvGraphicFramePr>
            <a:graphicFrameLocks noGrp="1"/>
          </p:cNvGraphicFramePr>
          <p:nvPr>
            <p:extLst>
              <p:ext uri="{D42A27DB-BD31-4B8C-83A1-F6EECF244321}">
                <p14:modId xmlns:p14="http://schemas.microsoft.com/office/powerpoint/2010/main" val="517960667"/>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Háttér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Pro és kontra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“Bizonyíték-foszlányok”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A ‘80-as évek közepe óta azt rebesgették, hogy a Marlboro csomagolása a klánra utaló jelzéseket rejt.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hu-HU" sz="1400" b="1" i="0" u="none" strike="noStrike" cap="none" normalizeH="0" baseline="0" dirty="0">
                          <a:ln>
                            <a:noFill/>
                          </a:ln>
                          <a:solidFill>
                            <a:srgbClr val="333333"/>
                          </a:solidFill>
                          <a:effectLst/>
                          <a:latin typeface="Calibri Light"/>
                          <a:cs typeface="Times New Roman" pitchFamily="18" charset="0"/>
                        </a:rPr>
                        <a:t>Pro:</a:t>
                      </a:r>
                      <a:r>
                        <a:rPr kumimoji="0" lang="hu-HU" sz="14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400" b="0" i="0" u="none" strike="noStrike" cap="none" normalizeH="0" baseline="0" dirty="0">
                          <a:ln>
                            <a:noFill/>
                          </a:ln>
                          <a:solidFill>
                            <a:srgbClr val="333333"/>
                          </a:solidFill>
                          <a:effectLst/>
                          <a:latin typeface="Calibri Light"/>
                          <a:cs typeface="Times New Roman" pitchFamily="18" charset="0"/>
                        </a:rPr>
                        <a:t>A piros cikk-cakk minta fehér háttéren a (elfordított</a:t>
                      </a:r>
                      <a:r>
                        <a:rPr kumimoji="0" lang="hu-HU" sz="1400" b="0" i="0" u="none" strike="noStrike" cap="none" normalizeH="0" baseline="0">
                          <a:ln>
                            <a:noFill/>
                          </a:ln>
                          <a:solidFill>
                            <a:srgbClr val="333333"/>
                          </a:solidFill>
                          <a:effectLst/>
                          <a:latin typeface="Calibri Light"/>
                          <a:cs typeface="Times New Roman" pitchFamily="18" charset="0"/>
                        </a:rPr>
                        <a:t>) “K” </a:t>
                      </a:r>
                      <a:r>
                        <a:rPr kumimoji="0" lang="hu-HU" sz="1400" b="0" i="0" u="none" strike="noStrike" cap="none" normalizeH="0" baseline="0" dirty="0">
                          <a:ln>
                            <a:noFill/>
                          </a:ln>
                          <a:solidFill>
                            <a:srgbClr val="333333"/>
                          </a:solidFill>
                          <a:effectLst/>
                          <a:latin typeface="Calibri Light"/>
                          <a:cs typeface="Times New Roman" pitchFamily="18" charset="0"/>
                        </a:rPr>
                        <a:t>betűt adja ki.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400" b="0" i="0" u="none" strike="noStrike" cap="none" normalizeH="0" baseline="0" dirty="0">
                          <a:ln>
                            <a:noFill/>
                          </a:ln>
                          <a:solidFill>
                            <a:srgbClr val="333333"/>
                          </a:solidFill>
                          <a:effectLst/>
                          <a:latin typeface="Calibri Light"/>
                          <a:cs typeface="Times New Roman" pitchFamily="18" charset="0"/>
                        </a:rPr>
                        <a:t>Ha </a:t>
                      </a:r>
                      <a:r>
                        <a:rPr kumimoji="0" lang="hu-HU" sz="1400" b="0" i="0" u="none" strike="noStrike" cap="none" normalizeH="0" baseline="0">
                          <a:ln>
                            <a:noFill/>
                          </a:ln>
                          <a:solidFill>
                            <a:srgbClr val="333333"/>
                          </a:solidFill>
                          <a:effectLst/>
                          <a:latin typeface="Calibri Light"/>
                          <a:cs typeface="Times New Roman" pitchFamily="18" charset="0"/>
                        </a:rPr>
                        <a:t>a “lboro” </a:t>
                      </a:r>
                      <a:r>
                        <a:rPr kumimoji="0" lang="hu-HU" sz="1400" b="0" i="0" u="none" strike="noStrike" cap="none" normalizeH="0" baseline="0" dirty="0">
                          <a:ln>
                            <a:noFill/>
                          </a:ln>
                          <a:solidFill>
                            <a:srgbClr val="333333"/>
                          </a:solidFill>
                          <a:effectLst/>
                          <a:latin typeface="Calibri Light"/>
                          <a:cs typeface="Times New Roman" pitchFamily="18" charset="0"/>
                        </a:rPr>
                        <a:t>tagot visszafelé olvassuk, némi fantáziával </a:t>
                      </a:r>
                      <a:r>
                        <a:rPr kumimoji="0" lang="hu-HU" sz="1400" b="0" i="0" u="none" strike="noStrike" cap="none" normalizeH="0" baseline="0">
                          <a:ln>
                            <a:noFill/>
                          </a:ln>
                          <a:solidFill>
                            <a:srgbClr val="333333"/>
                          </a:solidFill>
                          <a:effectLst/>
                          <a:latin typeface="Calibri Light"/>
                          <a:cs typeface="Times New Roman" pitchFamily="18" charset="0"/>
                        </a:rPr>
                        <a:t>a “horrible” </a:t>
                      </a:r>
                      <a:r>
                        <a:rPr kumimoji="0" lang="hu-HU" sz="1400" b="0" i="0" u="none" strike="noStrike" cap="none" normalizeH="0" baseline="0" dirty="0">
                          <a:ln>
                            <a:noFill/>
                          </a:ln>
                          <a:solidFill>
                            <a:srgbClr val="333333"/>
                          </a:solidFill>
                          <a:effectLst/>
                          <a:latin typeface="Calibri Light"/>
                          <a:cs typeface="Times New Roman" pitchFamily="18" charset="0"/>
                        </a:rPr>
                        <a:t>(szörnyű) szót adja ki.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400" b="0" i="0" u="none" strike="noStrike" cap="none" normalizeH="0" baseline="0" dirty="0">
                          <a:ln>
                            <a:noFill/>
                          </a:ln>
                          <a:solidFill>
                            <a:srgbClr val="333333"/>
                          </a:solidFill>
                          <a:effectLst/>
                          <a:latin typeface="Calibri Light"/>
                          <a:cs typeface="Times New Roman" pitchFamily="18" charset="0"/>
                        </a:rPr>
                        <a:t>A címeren </a:t>
                      </a:r>
                      <a:r>
                        <a:rPr kumimoji="0" lang="hu-HU" sz="1400" b="0" i="0" u="none" strike="noStrike" cap="none" normalizeH="0" baseline="0">
                          <a:ln>
                            <a:noFill/>
                          </a:ln>
                          <a:solidFill>
                            <a:srgbClr val="333333"/>
                          </a:solidFill>
                          <a:effectLst/>
                          <a:latin typeface="Calibri Light"/>
                          <a:cs typeface="Times New Roman" pitchFamily="18" charset="0"/>
                        </a:rPr>
                        <a:t>látható “veni</a:t>
                      </a:r>
                      <a:r>
                        <a:rPr kumimoji="0" lang="hu-HU" sz="1400" b="0" i="0" u="none" strike="noStrike" cap="none" normalizeH="0" baseline="0" dirty="0">
                          <a:ln>
                            <a:noFill/>
                          </a:ln>
                          <a:solidFill>
                            <a:srgbClr val="333333"/>
                          </a:solidFill>
                          <a:effectLst/>
                          <a:latin typeface="Calibri Light"/>
                          <a:cs typeface="Times New Roman" pitchFamily="18" charset="0"/>
                        </a:rPr>
                        <a:t>, vidi</a:t>
                      </a:r>
                      <a:r>
                        <a:rPr kumimoji="0" lang="hu-HU" sz="1400" b="0" i="0" u="none" strike="noStrike" cap="none" normalizeH="0" baseline="0">
                          <a:ln>
                            <a:noFill/>
                          </a:ln>
                          <a:solidFill>
                            <a:srgbClr val="333333"/>
                          </a:solidFill>
                          <a:effectLst/>
                          <a:latin typeface="Calibri Light"/>
                          <a:cs typeface="Times New Roman" pitchFamily="18" charset="0"/>
                        </a:rPr>
                        <a:t>, vici” mottót (“Jöttem</a:t>
                      </a:r>
                      <a:r>
                        <a:rPr kumimoji="0" lang="hu-HU" sz="1400" b="0" i="0" u="none" strike="noStrike" cap="none" normalizeH="0" baseline="0" dirty="0">
                          <a:ln>
                            <a:noFill/>
                          </a:ln>
                          <a:solidFill>
                            <a:srgbClr val="333333"/>
                          </a:solidFill>
                          <a:effectLst/>
                          <a:latin typeface="Calibri Light"/>
                          <a:cs typeface="Times New Roman" pitchFamily="18" charset="0"/>
                        </a:rPr>
                        <a:t>, láttam</a:t>
                      </a:r>
                      <a:r>
                        <a:rPr kumimoji="0" lang="hu-HU" sz="1400" b="0" i="0" u="none" strike="noStrike" cap="none" normalizeH="0" baseline="0">
                          <a:ln>
                            <a:noFill/>
                          </a:ln>
                          <a:solidFill>
                            <a:srgbClr val="333333"/>
                          </a:solidFill>
                          <a:effectLst/>
                          <a:latin typeface="Calibri Light"/>
                          <a:cs typeface="Times New Roman" pitchFamily="18" charset="0"/>
                        </a:rPr>
                        <a:t>, győztem”) </a:t>
                      </a:r>
                      <a:r>
                        <a:rPr kumimoji="0" lang="hu-HU" sz="1400" b="0" i="0" u="none" strike="noStrike" cap="none" normalizeH="0" baseline="0" dirty="0">
                          <a:ln>
                            <a:noFill/>
                          </a:ln>
                          <a:solidFill>
                            <a:srgbClr val="333333"/>
                          </a:solidFill>
                          <a:effectLst/>
                          <a:latin typeface="Calibri Light"/>
                          <a:cs typeface="Times New Roman" pitchFamily="18" charset="0"/>
                        </a:rPr>
                        <a:t>a klánnak tulajdonították. </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u-HU" sz="1400" b="1" i="0" u="none" strike="noStrike" cap="none" normalizeH="0" baseline="0" dirty="0">
                          <a:ln>
                            <a:noFill/>
                          </a:ln>
                          <a:solidFill>
                            <a:srgbClr val="333333"/>
                          </a:solidFill>
                          <a:effectLst/>
                          <a:latin typeface="Calibri Light"/>
                          <a:cs typeface="Times New Roman" pitchFamily="18" charset="0"/>
                        </a:rPr>
                        <a:t>Contra: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400" b="0" i="0" u="none" strike="noStrike" cap="none" normalizeH="0" baseline="0" dirty="0">
                          <a:ln>
                            <a:noFill/>
                          </a:ln>
                          <a:solidFill>
                            <a:srgbClr val="333333"/>
                          </a:solidFill>
                          <a:effectLst/>
                          <a:latin typeface="Calibri Light"/>
                          <a:cs typeface="Times New Roman" pitchFamily="18" charset="0"/>
                        </a:rPr>
                        <a:t>A Marlboro-t Philipp Morris, egy angol férfi alapította, akinek semmi köze nem volt a KKK-hoz.</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400" b="0" i="0" u="none" strike="noStrike" cap="none" normalizeH="0" baseline="0" dirty="0">
                          <a:ln>
                            <a:noFill/>
                          </a:ln>
                          <a:solidFill>
                            <a:srgbClr val="333333"/>
                          </a:solidFill>
                          <a:effectLst/>
                          <a:latin typeface="Calibri Light"/>
                          <a:cs typeface="Times New Roman" pitchFamily="18" charset="0"/>
                        </a:rPr>
                        <a:t>A Marlboro név egy londoni gyár utcájának nevéből ered (Marlborough street)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400" b="0" i="0" u="none" strike="noStrike" cap="none" normalizeH="0" baseline="0" dirty="0">
                          <a:ln>
                            <a:noFill/>
                          </a:ln>
                          <a:solidFill>
                            <a:srgbClr val="333333"/>
                          </a:solidFill>
                          <a:effectLst/>
                          <a:latin typeface="Calibri Light"/>
                          <a:cs typeface="Times New Roman" pitchFamily="18" charset="0"/>
                        </a:rPr>
                        <a:t>A mottónak nincs köze a klánhoz.</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1"/>
          <p:cNvSpPr txBox="1">
            <a:spLocks noChangeArrowheads="1"/>
          </p:cNvSpPr>
          <p:nvPr/>
        </p:nvSpPr>
        <p:spPr bwMode="auto">
          <a:xfrm>
            <a:off x="8750196" y="5949280"/>
            <a:ext cx="30175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 = </a:t>
            </a:r>
            <a:r>
              <a:rPr lang="hu-HU" altLang="de-DE" sz="1800" b="0" dirty="0">
                <a:latin typeface="Calibri Light"/>
              </a:rPr>
              <a:t>szörnyű </a:t>
            </a:r>
            <a:endParaRPr lang="en-US" altLang="de-DE" sz="1800" b="0" dirty="0">
              <a:latin typeface="Calibri Light"/>
            </a:endParaRPr>
          </a:p>
        </p:txBody>
      </p:sp>
      <p:sp>
        <p:nvSpPr>
          <p:cNvPr id="16"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A Ku-Klux-Klan a Marlboro tulajdonosa? </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12</a:t>
            </a:fld>
            <a:endParaRPr lang="de-DE" altLang="de-DE"/>
          </a:p>
        </p:txBody>
      </p:sp>
    </p:spTree>
    <p:extLst>
      <p:ext uri="{BB962C8B-B14F-4D97-AF65-F5344CB8AC3E}">
        <p14:creationId xmlns:p14="http://schemas.microsoft.com/office/powerpoint/2010/main" val="4278134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latin typeface="Calibri Light"/>
              </a:rPr>
              <a:t>Nem!</a:t>
            </a:r>
            <a:endParaRPr lang="en-US" altLang="de-DE" sz="2400" dirty="0">
              <a:latin typeface="Calibri Light"/>
            </a:endParaRPr>
          </a:p>
        </p:txBody>
      </p:sp>
      <p:sp>
        <p:nvSpPr>
          <p:cNvPr id="11"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b="0">
                <a:solidFill>
                  <a:srgbClr val="333333"/>
                </a:solidFill>
                <a:latin typeface="Calibri Light"/>
              </a:rPr>
              <a:t>A Ku-Klux-Klan a Marlboro tulajdonosa?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lvl="0" defTabSz="914400" fontAlgn="base">
              <a:buClr>
                <a:srgbClr val="006699"/>
              </a:buClr>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hu-HU" altLang="de-DE" sz="2400">
                <a:solidFill>
                  <a:srgbClr val="333333"/>
                </a:solidFill>
              </a:rPr>
              <a:t>Gyakran izgalmasabbak, mint a valóság</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sz="2400" dirty="0">
                <a:solidFill>
                  <a:srgbClr val="333333"/>
                </a:solidFill>
              </a:rPr>
              <a:t>Nehezen ellenőrizhető állításokon alapulnak</a:t>
            </a:r>
            <a:r>
              <a:rPr lang="de-DE" sz="2400" dirty="0">
                <a:solidFill>
                  <a:srgbClr val="333333"/>
                </a:solidFill>
              </a:rPr>
              <a:t> (</a:t>
            </a:r>
            <a:r>
              <a:rPr lang="hu-HU" sz="2400" dirty="0">
                <a:solidFill>
                  <a:srgbClr val="333333"/>
                </a:solidFill>
              </a:rPr>
              <a:t>pl.</a:t>
            </a:r>
            <a:r>
              <a:rPr lang="de-DE" sz="2400" dirty="0">
                <a:solidFill>
                  <a:srgbClr val="333333"/>
                </a:solidFill>
              </a:rPr>
              <a:t> </a:t>
            </a:r>
            <a:r>
              <a:rPr lang="hu-HU" sz="2400" dirty="0">
                <a:solidFill>
                  <a:srgbClr val="333333"/>
                </a:solidFill>
              </a:rPr>
              <a:t>az, hogy </a:t>
            </a:r>
            <a:r>
              <a:rPr lang="hu-HU" sz="2400">
                <a:solidFill>
                  <a:srgbClr val="333333"/>
                </a:solidFill>
              </a:rPr>
              <a:t>a</a:t>
            </a:r>
            <a:r>
              <a:rPr lang="de-DE" sz="2400">
                <a:solidFill>
                  <a:srgbClr val="333333"/>
                </a:solidFill>
              </a:rPr>
              <a:t> “Veni</a:t>
            </a:r>
            <a:r>
              <a:rPr lang="de-DE" sz="2400" dirty="0">
                <a:solidFill>
                  <a:srgbClr val="333333"/>
                </a:solidFill>
              </a:rPr>
              <a:t>, Vidi, Vici</a:t>
            </a:r>
            <a:r>
              <a:rPr lang="hu-HU" sz="2400" dirty="0">
                <a:solidFill>
                  <a:srgbClr val="333333"/>
                </a:solidFill>
              </a:rPr>
              <a:t>- Jöttem, láttam</a:t>
            </a:r>
            <a:r>
              <a:rPr lang="hu-HU" sz="2400">
                <a:solidFill>
                  <a:srgbClr val="333333"/>
                </a:solidFill>
              </a:rPr>
              <a:t>, győztem” </a:t>
            </a:r>
            <a:r>
              <a:rPr lang="hu-HU" sz="2400" dirty="0">
                <a:solidFill>
                  <a:srgbClr val="333333"/>
                </a:solidFill>
              </a:rPr>
              <a:t>a</a:t>
            </a:r>
            <a:r>
              <a:rPr lang="de-DE" sz="2400" dirty="0">
                <a:solidFill>
                  <a:srgbClr val="333333"/>
                </a:solidFill>
              </a:rPr>
              <a:t> Ku Klux Klan</a:t>
            </a:r>
            <a:r>
              <a:rPr lang="hu-HU" sz="2400" dirty="0">
                <a:solidFill>
                  <a:srgbClr val="333333"/>
                </a:solidFill>
              </a:rPr>
              <a:t> mottója</a:t>
            </a:r>
            <a:r>
              <a:rPr lang="de-DE" sz="2400" dirty="0">
                <a:solidFill>
                  <a:srgbClr val="333333"/>
                </a:solidFill>
              </a:rPr>
              <a:t> (</a:t>
            </a:r>
            <a:r>
              <a:rPr lang="hu-HU" sz="2400" dirty="0">
                <a:solidFill>
                  <a:srgbClr val="333333"/>
                </a:solidFill>
              </a:rPr>
              <a:t>téves</a:t>
            </a:r>
            <a:r>
              <a:rPr lang="de-DE" sz="2400" dirty="0">
                <a:solidFill>
                  <a:srgbClr val="333333"/>
                </a:solidFill>
              </a:rPr>
              <a:t>!)), </a:t>
            </a:r>
            <a:r>
              <a:rPr lang="hu-HU" sz="2400" dirty="0">
                <a:solidFill>
                  <a:srgbClr val="333333"/>
                </a:solidFill>
              </a:rPr>
              <a:t>amelyeket egyesek gondolkodás nélkül elhisznek</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sz="2400" dirty="0">
                <a:solidFill>
                  <a:srgbClr val="333333"/>
                </a:solidFill>
              </a:rPr>
              <a:t>Nem szólnak a további lehetséges magyarázatokról</a:t>
            </a:r>
            <a:r>
              <a:rPr lang="de-DE" sz="2400" dirty="0">
                <a:solidFill>
                  <a:srgbClr val="333333"/>
                </a:solidFill>
              </a:rPr>
              <a:t> (z.B. </a:t>
            </a:r>
            <a:r>
              <a:rPr lang="hu-HU" sz="2400" dirty="0">
                <a:solidFill>
                  <a:srgbClr val="333333"/>
                </a:solidFill>
              </a:rPr>
              <a:t>hogy a </a:t>
            </a:r>
            <a:r>
              <a:rPr lang="de-DE" sz="2400" dirty="0">
                <a:solidFill>
                  <a:srgbClr val="333333"/>
                </a:solidFill>
              </a:rPr>
              <a:t>Marlboro </a:t>
            </a:r>
            <a:r>
              <a:rPr lang="hu-HU" sz="2400" dirty="0">
                <a:solidFill>
                  <a:srgbClr val="333333"/>
                </a:solidFill>
              </a:rPr>
              <a:t>szó oda vagy visszafelé olvasva bármit is jelenthet</a:t>
            </a:r>
            <a:r>
              <a:rPr lang="de-DE" sz="2400" dirty="0">
                <a:solidFill>
                  <a:srgbClr val="333333"/>
                </a:solidFill>
              </a:rPr>
              <a:t>; </a:t>
            </a:r>
            <a:r>
              <a:rPr lang="hu-HU" sz="2400" dirty="0">
                <a:solidFill>
                  <a:srgbClr val="333333"/>
                </a:solidFill>
              </a:rPr>
              <a:t>pl</a:t>
            </a:r>
            <a:r>
              <a:rPr lang="de-DE" sz="2400" dirty="0">
                <a:solidFill>
                  <a:srgbClr val="333333"/>
                </a:solidFill>
              </a:rPr>
              <a:t>. </a:t>
            </a:r>
            <a:r>
              <a:rPr lang="hu-HU" sz="2400" dirty="0">
                <a:solidFill>
                  <a:srgbClr val="333333"/>
                </a:solidFill>
              </a:rPr>
              <a:t>a labor vagy a rom szavakat is megtalálhatjuk benne…)</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a:t>
            </a:r>
            <a:r>
              <a:rPr lang="hu-HU" altLang="de-DE" sz="2400" dirty="0">
                <a:solidFill>
                  <a:srgbClr val="333333"/>
                </a:solidFill>
              </a:rPr>
              <a:t>A legendák kiragadnak egyes tényeket az összefüggések közül és unásig ismételgetik őket (a három </a:t>
            </a:r>
            <a:r>
              <a:rPr lang="hu-HU" altLang="de-DE" sz="2400">
                <a:solidFill>
                  <a:srgbClr val="333333"/>
                </a:solidFill>
              </a:rPr>
              <a:t>piros</a:t>
            </a:r>
            <a:r>
              <a:rPr lang="de-DE" sz="2400">
                <a:solidFill>
                  <a:srgbClr val="333333"/>
                </a:solidFill>
              </a:rPr>
              <a:t> “K</a:t>
            </a:r>
            <a:r>
              <a:rPr lang="hu-HU" sz="2400">
                <a:solidFill>
                  <a:srgbClr val="333333"/>
                </a:solidFill>
              </a:rPr>
              <a:t>” </a:t>
            </a:r>
            <a:r>
              <a:rPr lang="hu-HU" sz="2400" dirty="0">
                <a:solidFill>
                  <a:srgbClr val="333333"/>
                </a:solidFill>
              </a:rPr>
              <a:t>valamennyire meggyőzőnek tűnik, nem jelentenek azonban semmiféle bizonyítékot</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hu-HU" altLang="de-DE" sz="2400">
                <a:solidFill>
                  <a:srgbClr val="333333"/>
                </a:solidFill>
              </a:rPr>
              <a:t>Számos példa ismeretes a történelemből, mikor kisebbségeket vagy kívülállókat kontrollálhatatlan szituációk vagy katasztrófák előidézésével vádoltak. </a:t>
            </a:r>
            <a:r>
              <a:rPr lang="hu-HU" altLang="de-DE" sz="2400" dirty="0">
                <a:solidFill>
                  <a:srgbClr val="333333"/>
                </a:solidFill>
              </a:rPr>
              <a:t>A középkorban például a rossz termésért gyakran vádolták a vallási kisebbségeket vagy az állítólagos boszorkányokat.</a:t>
            </a:r>
          </a:p>
          <a:p>
            <a:pPr marL="342900" lvl="0" indent="-342900" defTabSz="914400" fontAlgn="base">
              <a:lnSpc>
                <a:spcPct val="100000"/>
              </a:lnSpc>
              <a:spcBef>
                <a:spcPts val="1200"/>
              </a:spcBef>
              <a:buClr>
                <a:srgbClr val="333333"/>
              </a:buClr>
              <a:buFont typeface="WingDings"/>
              <a:buChar char=""/>
              <a:defRPr/>
            </a:pPr>
            <a:r>
              <a:rPr lang="hu-HU" altLang="de-DE" sz="2400" dirty="0">
                <a:solidFill>
                  <a:srgbClr val="333333"/>
                </a:solidFill>
              </a:rPr>
              <a:t>Az ilyen egyszerű vádak nyomán egyrészt tárgyat talált magának a nép haragja másrészt ezek a kontroll csalóka érzésével kecsegtettek.</a:t>
            </a:r>
            <a:endParaRPr lang="en-US" sz="2400" dirty="0"/>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is jelent mindez?</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u-HU" altLang="de-DE" sz="2400" dirty="0">
                <a:solidFill>
                  <a:srgbClr val="333333"/>
                </a:solidFill>
              </a:rPr>
              <a:t>A tanulmányok azt mutatják, hogy számos </a:t>
            </a:r>
            <a:r>
              <a:rPr lang="de-DE" altLang="de-DE" sz="2400" dirty="0">
                <a:solidFill>
                  <a:srgbClr val="333333"/>
                </a:solidFill>
              </a:rPr>
              <a:t>(</a:t>
            </a:r>
            <a:r>
              <a:rPr lang="hu-HU" altLang="de-DE" sz="2400" dirty="0">
                <a:solidFill>
                  <a:srgbClr val="333333"/>
                </a:solidFill>
              </a:rPr>
              <a:t>de nem az összes</a:t>
            </a:r>
            <a:r>
              <a:rPr lang="de-DE" altLang="de-DE" sz="2400" dirty="0">
                <a:solidFill>
                  <a:srgbClr val="333333"/>
                </a:solidFill>
              </a:rPr>
              <a:t>!) </a:t>
            </a:r>
            <a:r>
              <a:rPr lang="hu-HU" altLang="de-DE" sz="2400" dirty="0">
                <a:solidFill>
                  <a:srgbClr val="333333"/>
                </a:solidFill>
              </a:rPr>
              <a:t>pszichózisban szenvedő ember hajlamos </a:t>
            </a:r>
            <a:r>
              <a:rPr lang="hu-HU" altLang="de-DE" sz="2400" dirty="0">
                <a:solidFill>
                  <a:srgbClr val="004992"/>
                </a:solidFill>
              </a:rPr>
              <a:t>elhamarkodott következtetéseket hozni</a:t>
            </a:r>
            <a:r>
              <a:rPr lang="hu-HU" altLang="de-DE" sz="2400" dirty="0">
                <a:solidFill>
                  <a:srgbClr val="333333"/>
                </a:solidFill>
              </a:rPr>
              <a:t>, ami gyakran hibás döntésekhez vezet. Éppen ezért lenne tanácsos </a:t>
            </a:r>
            <a:r>
              <a:rPr lang="hu-HU" altLang="de-DE" sz="2400" dirty="0">
                <a:solidFill>
                  <a:srgbClr val="004992"/>
                </a:solidFill>
              </a:rPr>
              <a:t>lehetőleg minél több információt figyelembe venni döntéseink meghozatalánál</a:t>
            </a:r>
            <a:r>
              <a:rPr lang="hu-H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is jelent mindez?</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u-HU" altLang="de-DE" sz="2400" dirty="0">
                <a:solidFill>
                  <a:srgbClr val="333333"/>
                </a:solidFill>
              </a:rPr>
              <a:t>A tanulmányok azt mutatják, hogy számos </a:t>
            </a:r>
            <a:r>
              <a:rPr lang="de-DE" altLang="de-DE" sz="2400" dirty="0">
                <a:solidFill>
                  <a:srgbClr val="333333"/>
                </a:solidFill>
              </a:rPr>
              <a:t>(</a:t>
            </a:r>
            <a:r>
              <a:rPr lang="hu-HU" altLang="de-DE" sz="2400" dirty="0">
                <a:solidFill>
                  <a:srgbClr val="333333"/>
                </a:solidFill>
              </a:rPr>
              <a:t>de nem az összes</a:t>
            </a:r>
            <a:r>
              <a:rPr lang="de-DE" altLang="de-DE" sz="2400" dirty="0">
                <a:solidFill>
                  <a:srgbClr val="333333"/>
                </a:solidFill>
              </a:rPr>
              <a:t>!) </a:t>
            </a:r>
            <a:r>
              <a:rPr lang="hu-HU" altLang="de-DE" sz="2400" dirty="0">
                <a:solidFill>
                  <a:srgbClr val="333333"/>
                </a:solidFill>
              </a:rPr>
              <a:t>pszichózisban szenvedő ember hajlamos </a:t>
            </a:r>
            <a:r>
              <a:rPr lang="hu-HU" altLang="de-DE" sz="2400" dirty="0">
                <a:solidFill>
                  <a:srgbClr val="004992"/>
                </a:solidFill>
              </a:rPr>
              <a:t>elhamarkodott következtetéseket hozni</a:t>
            </a:r>
            <a:r>
              <a:rPr lang="hu-HU" altLang="de-DE" sz="2400" dirty="0">
                <a:solidFill>
                  <a:srgbClr val="333333"/>
                </a:solidFill>
              </a:rPr>
              <a:t>, ami gyakran hibás döntésekhez vezet. Éppen ezért lenne tanácsos </a:t>
            </a:r>
            <a:r>
              <a:rPr lang="hu-HU" altLang="de-DE" sz="2400" dirty="0">
                <a:solidFill>
                  <a:srgbClr val="004992"/>
                </a:solidFill>
              </a:rPr>
              <a:t>lehetőleg minél több információt figyelembe venni döntéseink meghozatalánál</a:t>
            </a:r>
            <a:r>
              <a:rPr lang="hu-HU"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realitásvizsgálat 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embernél megváltozik. Bizonyos szituációkat gyakran olyan módon értelmeznek, ami mások számára elképzelhetetlen lenne.</a:t>
            </a:r>
            <a:endParaRPr lang="en-US" sz="2400" dirty="0"/>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18</a:t>
            </a:fld>
            <a:endParaRPr lang="de-DE" altLang="de-DE"/>
          </a:p>
        </p:txBody>
      </p:sp>
    </p:spTree>
    <p:extLst>
      <p:ext uri="{BB962C8B-B14F-4D97-AF65-F5344CB8AC3E}">
        <p14:creationId xmlns:p14="http://schemas.microsoft.com/office/powerpoint/2010/main" val="3135510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járulnak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hozzá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téves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ítéletekhez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pszichózis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alatt</a:t>
            </a:r>
            <a:r>
              <a:rPr lang="en-US" sz="3600" dirty="0">
                <a:solidFill>
                  <a:srgbClr val="004992"/>
                </a:solidFill>
                <a:latin typeface="+mn-lt"/>
                <a:ea typeface="+mn-ea"/>
                <a:cs typeface="+mn-cs"/>
              </a:rPr>
              <a:t>?</a:t>
            </a:r>
            <a:r>
              <a:rPr lang="hu-HU" sz="3600" dirty="0">
                <a:solidFill>
                  <a:srgbClr val="004992"/>
                </a:solidFill>
                <a:latin typeface="+mn-lt"/>
                <a:ea typeface="+mn-ea"/>
                <a:cs typeface="+mn-cs"/>
              </a:rPr>
              <a:t> </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példák</a:t>
            </a:r>
            <a:endParaRPr lang="en-US" sz="3600" dirty="0">
              <a:solidFill>
                <a:srgbClr val="004992"/>
              </a:solidFill>
              <a:latin typeface="+mn-lt"/>
              <a:ea typeface="+mn-ea"/>
              <a:cs typeface="+mn-cs"/>
            </a:endParaRPr>
          </a:p>
        </p:txBody>
      </p:sp>
      <p:sp>
        <p:nvSpPr>
          <p:cNvPr id="5" name="Rechteck 1"/>
          <p:cNvSpPr>
            <a:spLocks noChangeArrowheads="1"/>
          </p:cNvSpPr>
          <p:nvPr/>
        </p:nvSpPr>
        <p:spPr bwMode="auto">
          <a:xfrm>
            <a:off x="408955" y="5805263"/>
            <a:ext cx="11376000" cy="457200"/>
          </a:xfrm>
          <a:prstGeom prst="rect">
            <a:avLst/>
          </a:prstGeom>
          <a:noFill/>
          <a:ln w="9525">
            <a:noFill/>
            <a:miter lim="800000"/>
            <a:headEnd/>
            <a:tailEnd/>
          </a:ln>
        </p:spPr>
        <p:txBody>
          <a:bodyPr>
            <a:noAutofit/>
          </a:bodyPr>
          <a:lstStyle/>
          <a:p>
            <a:pPr algn="ctr" eaLnBrk="0" hangingPunct="0">
              <a:spcBef>
                <a:spcPct val="20000"/>
              </a:spcBef>
              <a:buClr>
                <a:srgbClr val="336699"/>
              </a:buClr>
              <a:defRPr/>
            </a:pPr>
            <a:r>
              <a:rPr lang="hu-HU" altLang="de-DE" sz="2000" b="0" dirty="0">
                <a:solidFill>
                  <a:srgbClr val="004992"/>
                </a:solidFill>
                <a:cs typeface="+mn-cs"/>
              </a:rPr>
              <a:t>Szeretne esetleg valaki röviden beszámolni a saját tapasztalatairól</a:t>
            </a:r>
            <a:r>
              <a:rPr lang="de-DE" altLang="de-DE" sz="2000" b="0" dirty="0">
                <a:solidFill>
                  <a:srgbClr val="004992"/>
                </a:solidFill>
                <a:cs typeface="+mn-cs"/>
              </a:rPr>
              <a:t>?</a:t>
            </a:r>
          </a:p>
        </p:txBody>
      </p:sp>
      <p:graphicFrame>
        <p:nvGraphicFramePr>
          <p:cNvPr id="7" name="Content Placeholder 8"/>
          <p:cNvGraphicFramePr>
            <a:graphicFrameLocks/>
          </p:cNvGraphicFramePr>
          <p:nvPr>
            <p:extLst>
              <p:ext uri="{D42A27DB-BD31-4B8C-83A1-F6EECF244321}">
                <p14:modId xmlns:p14="http://schemas.microsoft.com/office/powerpoint/2010/main" val="436477832"/>
              </p:ext>
            </p:extLst>
          </p:nvPr>
        </p:nvGraphicFramePr>
        <p:xfrm>
          <a:off x="409575" y="2203704"/>
          <a:ext cx="11339514" cy="3383280"/>
        </p:xfrm>
        <a:graphic>
          <a:graphicData uri="http://schemas.openxmlformats.org/drawingml/2006/table">
            <a:tbl>
              <a:tblPr firstRow="1" bandRow="1">
                <a:tableStyleId>{21E4AEA4-8DFA-4A89-87EB-49C32662AFE0}</a:tableStyleId>
              </a:tblPr>
              <a:tblGrid>
                <a:gridCol w="3887812">
                  <a:extLst>
                    <a:ext uri="{9D8B030D-6E8A-4147-A177-3AD203B41FA5}">
                      <a16:colId xmlns:a16="http://schemas.microsoft.com/office/drawing/2014/main" val="20000"/>
                    </a:ext>
                  </a:extLst>
                </a:gridCol>
                <a:gridCol w="3168352">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Esemény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Pszichózis alatti értékelés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Mi történt valójában?</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Eltolják a hazabocsátás időpontját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Biztos, hogy az orvosok lemondtak a betegről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2000" b="0" i="0" u="none" strike="noStrike" cap="none" normalizeH="0" baseline="0" dirty="0">
                          <a:ln>
                            <a:noFill/>
                          </a:ln>
                          <a:solidFill>
                            <a:srgbClr val="333333"/>
                          </a:solidFill>
                          <a:effectLst/>
                          <a:latin typeface="Calibri Light"/>
                          <a:cs typeface="Times New Roman" pitchFamily="18" charset="0"/>
                        </a:rPr>
                        <a:t>Egy lakóotthonban meglepő módon felszabadult egy ágy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Az a gondolat jár a fejünkben, hogy “Értéktelen vagy!”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Biztos, hogy a tetőn lévő új antenna sugározza ezt</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2000" b="0" i="0" u="none" strike="noStrike" cap="none" normalizeH="0" baseline="0" dirty="0">
                          <a:ln>
                            <a:noFill/>
                          </a:ln>
                          <a:solidFill>
                            <a:srgbClr val="333333"/>
                          </a:solidFill>
                          <a:effectLst/>
                          <a:latin typeface="Calibri Light"/>
                          <a:cs typeface="Times New Roman" pitchFamily="18" charset="0"/>
                        </a:rPr>
                        <a:t>Időről időre megjelennek majd mindenkinél olyan gondolatok, melyek rombolják az önértékelésünket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A terapeuta pont azt a szót mondja ki, amelyet éppen kerestünk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Tud olvasni a gondolatokban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 </a:t>
                      </a:r>
                      <a:r>
                        <a:rPr kumimoji="0" lang="en-US" sz="2000" b="0" i="0" u="none" strike="noStrike" cap="none" normalizeH="0" baseline="0" dirty="0" err="1">
                          <a:ln>
                            <a:noFill/>
                          </a:ln>
                          <a:solidFill>
                            <a:srgbClr val="333333"/>
                          </a:solidFill>
                          <a:effectLst/>
                          <a:latin typeface="Calibri Light"/>
                          <a:cs typeface="Times New Roman" pitchFamily="18" charset="0"/>
                        </a:rPr>
                        <a:t>szó</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adja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magát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ebben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összefüggésben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Metakognitív Tréning 7 – Elhamarkodott következtetések II</a:t>
            </a:r>
          </a:p>
        </p:txBody>
      </p:sp>
      <p:sp>
        <p:nvSpPr>
          <p:cNvPr id="9" name="Slide Number Placeholder 8"/>
          <p:cNvSpPr>
            <a:spLocks noGrp="1"/>
          </p:cNvSpPr>
          <p:nvPr>
            <p:ph type="sldNum" sz="quarter" idx="12"/>
          </p:nvPr>
        </p:nvSpPr>
        <p:spPr/>
        <p:txBody>
          <a:bodyPr/>
          <a:lstStyle/>
          <a:p>
            <a:fld id="{C4225B30-F578-4B2D-A8A1-264FEE0029F3}"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Gyakorlat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A következőkben próbálják meg a festmények valódi címét kitalálni és az oda nem illő címeket elvetni</a:t>
            </a:r>
            <a:r>
              <a:rPr lang="de-DE"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206BDF4A-82DF-4939-A331-25BE24E5516F}"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Gyakorlat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A következőkben próbálják meg a festmények valódi címét kitalálni és az oda nem illő címeket elvetni</a:t>
            </a:r>
            <a:r>
              <a:rPr lang="de-DE" altLang="de-DE" sz="2400" dirty="0">
                <a:solidFill>
                  <a:srgbClr val="333333"/>
                </a:solidFill>
              </a:rPr>
              <a:t>.</a:t>
            </a:r>
          </a:p>
          <a:p>
            <a:pPr marL="342900" lvl="0" indent="-342900" defTabSz="914400" fontAlgn="base">
              <a:buClr>
                <a:srgbClr val="000000"/>
              </a:buClr>
              <a:buFont typeface="WingDings"/>
              <a:buChar char=""/>
            </a:pPr>
            <a:r>
              <a:rPr lang="hu-HU" altLang="de-DE" sz="2400" dirty="0">
                <a:solidFill>
                  <a:srgbClr val="333333"/>
                </a:solidFill>
              </a:rPr>
              <a:t>Vitassák meg, mi szól a felvetett címek </a:t>
            </a:r>
            <a:r>
              <a:rPr lang="hu-HU" altLang="de-DE" sz="2400" dirty="0">
                <a:solidFill>
                  <a:srgbClr val="004992"/>
                </a:solidFill>
              </a:rPr>
              <a:t>mellett és </a:t>
            </a:r>
            <a:r>
              <a:rPr lang="hu-HU" altLang="de-DE" sz="2400">
                <a:solidFill>
                  <a:srgbClr val="004992"/>
                </a:solidFill>
              </a:rPr>
              <a:t>ellen</a:t>
            </a:r>
            <a:r>
              <a:rPr lang="hu-HU"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206BDF4A-82DF-4939-A331-25BE24E5516F}" type="slidenum">
              <a:rPr lang="de-DE" altLang="de-DE" smtClean="0"/>
              <a:pPr/>
              <a:t>21</a:t>
            </a:fld>
            <a:endParaRPr lang="de-DE" altLang="de-DE"/>
          </a:p>
        </p:txBody>
      </p:sp>
    </p:spTree>
    <p:extLst>
      <p:ext uri="{BB962C8B-B14F-4D97-AF65-F5344CB8AC3E}">
        <p14:creationId xmlns:p14="http://schemas.microsoft.com/office/powerpoint/2010/main" val="851753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Gyakorlat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A következőkben próbálják meg a festmények valódi címét kitalálni és az oda nem illő címeket elvetni</a:t>
            </a:r>
            <a:r>
              <a:rPr lang="de-DE" altLang="de-DE" sz="2400" dirty="0">
                <a:solidFill>
                  <a:srgbClr val="333333"/>
                </a:solidFill>
              </a:rPr>
              <a:t>.</a:t>
            </a:r>
          </a:p>
          <a:p>
            <a:pPr marL="342900" lvl="0" indent="-342900" defTabSz="914400" fontAlgn="base">
              <a:buClr>
                <a:srgbClr val="000000"/>
              </a:buClr>
              <a:buFont typeface="WingDings"/>
              <a:buChar char=""/>
            </a:pPr>
            <a:r>
              <a:rPr lang="hu-HU" altLang="de-DE" sz="2400" dirty="0">
                <a:solidFill>
                  <a:srgbClr val="333333"/>
                </a:solidFill>
              </a:rPr>
              <a:t>Vitassák meg, mi szól a felvetett címek </a:t>
            </a:r>
            <a:r>
              <a:rPr lang="hu-HU" altLang="de-DE" sz="2400" dirty="0">
                <a:solidFill>
                  <a:srgbClr val="004992"/>
                </a:solidFill>
              </a:rPr>
              <a:t>mellett és ellen</a:t>
            </a:r>
            <a:r>
              <a:rPr lang="hu-HU"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Ezt követően mondják el, mennyire biztosak a </a:t>
            </a:r>
            <a:r>
              <a:rPr lang="hu-HU" altLang="de-DE" sz="2400">
                <a:solidFill>
                  <a:srgbClr val="333333"/>
                </a:solidFill>
              </a:rPr>
              <a:t>döntésükben!</a:t>
            </a:r>
            <a:endParaRPr lang="en-US" sz="2400" dirty="0"/>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206BDF4A-82DF-4939-A331-25BE24E5516F}" type="slidenum">
              <a:rPr lang="de-DE" altLang="de-DE" smtClean="0"/>
              <a:pPr/>
              <a:t>22</a:t>
            </a:fld>
            <a:endParaRPr lang="de-DE" altLang="de-DE"/>
          </a:p>
        </p:txBody>
      </p:sp>
    </p:spTree>
    <p:extLst>
      <p:ext uri="{BB962C8B-B14F-4D97-AF65-F5344CB8AC3E}">
        <p14:creationId xmlns:p14="http://schemas.microsoft.com/office/powerpoint/2010/main" val="3191934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Gyakorlat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A következőkben próbálják meg a festmények valódi címét kitalálni és az oda nem illő címeket elvetni</a:t>
            </a:r>
            <a:r>
              <a:rPr lang="de-DE" altLang="de-DE" sz="2400" dirty="0">
                <a:solidFill>
                  <a:srgbClr val="333333"/>
                </a:solidFill>
              </a:rPr>
              <a:t>.</a:t>
            </a:r>
          </a:p>
          <a:p>
            <a:pPr marL="342900" lvl="0" indent="-342900" defTabSz="914400" fontAlgn="base">
              <a:buClr>
                <a:srgbClr val="000000"/>
              </a:buClr>
              <a:buFont typeface="WingDings"/>
              <a:buChar char=""/>
            </a:pPr>
            <a:r>
              <a:rPr lang="hu-HU" altLang="de-DE" sz="2400" dirty="0">
                <a:solidFill>
                  <a:srgbClr val="333333"/>
                </a:solidFill>
              </a:rPr>
              <a:t>Vitassák meg, mi szól a felvetett címek </a:t>
            </a:r>
            <a:r>
              <a:rPr lang="hu-HU" altLang="de-DE" sz="2400" dirty="0">
                <a:solidFill>
                  <a:srgbClr val="004992"/>
                </a:solidFill>
              </a:rPr>
              <a:t>mellett és ellen</a:t>
            </a:r>
            <a:r>
              <a:rPr lang="hu-HU"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Ezt követően mondják el, mennyire biztosak a döntésükben!</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Figyeljenek arra is, ha a képek valamely részlete esetleg bizonyos címjavaslatok ellen szól!</a:t>
            </a:r>
            <a:endParaRPr lang="en-US" sz="2400" dirty="0"/>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206BDF4A-82DF-4939-A331-25BE24E5516F}" type="slidenum">
              <a:rPr lang="de-DE" altLang="de-DE" smtClean="0"/>
              <a:pPr/>
              <a:t>23</a:t>
            </a:fld>
            <a:endParaRPr lang="de-DE" altLang="de-DE"/>
          </a:p>
        </p:txBody>
      </p:sp>
    </p:spTree>
    <p:extLst>
      <p:ext uri="{BB962C8B-B14F-4D97-AF65-F5344CB8AC3E}">
        <p14:creationId xmlns:p14="http://schemas.microsoft.com/office/powerpoint/2010/main" val="487104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házasságtörés elismerése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udvarlás</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Egy hozzátartozó halálhíre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virágárus</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házasságtörés elismerése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Az udvarlás</a:t>
            </a:r>
            <a:br>
              <a:rPr lang="de-DE" altLang="de-DE" sz="2400" b="0" dirty="0">
                <a:solidFill>
                  <a:srgbClr val="004992"/>
                </a:solidFill>
                <a:latin typeface="+mn-lt"/>
                <a:cs typeface="+mn-cs"/>
              </a:rPr>
            </a:br>
            <a:r>
              <a:rPr lang="hu-HU" altLang="de-DE" b="0" dirty="0">
                <a:solidFill>
                  <a:srgbClr val="004992"/>
                </a:solidFill>
                <a:latin typeface="+mn-lt"/>
                <a:cs typeface="+mn-cs"/>
              </a:rPr>
              <a:t>(Karl Zewy, 1896)</a:t>
            </a:r>
            <a:endParaRPr lang="de-DE" altLang="de-DE"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Egy hozzátartozó halálhíre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virágárus</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hu-HU" sz="2400" b="0" dirty="0">
                <a:solidFill>
                  <a:srgbClr val="333333"/>
                </a:solidFill>
                <a:cs typeface="+mn-cs"/>
              </a:rPr>
              <a:t>A szerzetes</a:t>
            </a:r>
            <a:endParaRPr lang="de-DE" sz="2400" b="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u-HU" sz="2400" b="0" dirty="0">
                <a:solidFill>
                  <a:srgbClr val="333333"/>
                </a:solidFill>
                <a:cs typeface="+mn-cs"/>
              </a:rPr>
              <a:t>Az iszákos</a:t>
            </a:r>
            <a:endParaRPr lang="de-DE" sz="2400" b="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u-HU" sz="2400" b="0" dirty="0">
                <a:solidFill>
                  <a:srgbClr val="333333"/>
                </a:solidFill>
                <a:cs typeface="+mn-cs"/>
              </a:rPr>
              <a:t>Az olvasó vegyész</a:t>
            </a:r>
            <a:endParaRPr lang="de-DE" sz="2400" b="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u-HU" sz="2400" b="0" dirty="0">
                <a:solidFill>
                  <a:srgbClr val="333333"/>
                </a:solidFill>
                <a:cs typeface="+mn-cs"/>
              </a:rPr>
              <a:t>A könyvmoly</a:t>
            </a:r>
            <a:endParaRPr lang="de-DE" sz="2400" b="0" dirty="0">
              <a:solidFill>
                <a:srgbClr val="333333"/>
              </a:solidFill>
              <a:cs typeface="+mn-cs"/>
            </a:endParaRP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hu-HU" sz="2400" b="0" dirty="0">
                <a:solidFill>
                  <a:srgbClr val="333333"/>
                </a:solidFill>
                <a:cs typeface="+mn-cs"/>
              </a:rPr>
              <a:t>A szerzetes</a:t>
            </a:r>
            <a:endParaRPr lang="de-DE" sz="2400" b="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u-HU" sz="2400" b="0" dirty="0">
                <a:solidFill>
                  <a:srgbClr val="333333"/>
                </a:solidFill>
                <a:cs typeface="+mn-cs"/>
              </a:rPr>
              <a:t>Az iszákos</a:t>
            </a:r>
            <a:endParaRPr lang="de-DE" sz="2400" b="0" dirty="0">
              <a:solidFill>
                <a:srgbClr val="333333"/>
              </a:solidFill>
              <a:cs typeface="+mn-cs"/>
            </a:endParaRPr>
          </a:p>
          <a:p>
            <a:pPr marL="457200" indent="-457200">
              <a:lnSpc>
                <a:spcPct val="105000"/>
              </a:lnSpc>
              <a:spcBef>
                <a:spcPts val="1999"/>
              </a:spcBef>
              <a:spcAft>
                <a:spcPts val="0"/>
              </a:spcAft>
              <a:buClr>
                <a:srgbClr val="004992"/>
              </a:buClr>
              <a:buFont typeface="WingDings"/>
              <a:buAutoNum type="alphaLcPeriod"/>
              <a:defRPr/>
            </a:pPr>
            <a:r>
              <a:rPr lang="hu-HU" sz="2400" b="0" dirty="0">
                <a:solidFill>
                  <a:srgbClr val="004992"/>
                </a:solidFill>
                <a:cs typeface="+mn-cs"/>
              </a:rPr>
              <a:t>Az olvasó vegyész</a:t>
            </a:r>
            <a:br>
              <a:rPr lang="de-DE" sz="2400" b="0" dirty="0">
                <a:solidFill>
                  <a:srgbClr val="004992"/>
                </a:solidFill>
                <a:cs typeface="+mn-cs"/>
              </a:rPr>
            </a:br>
            <a:r>
              <a:rPr lang="de-DE" b="0" dirty="0">
                <a:solidFill>
                  <a:srgbClr val="004992"/>
                </a:solidFill>
                <a:cs typeface="+mn-cs"/>
              </a:rPr>
              <a:t>(Johann Peter von Langer, 1756-1824)</a:t>
            </a:r>
          </a:p>
          <a:p>
            <a:pPr marL="457200" indent="-457200">
              <a:lnSpc>
                <a:spcPct val="105000"/>
              </a:lnSpc>
              <a:spcBef>
                <a:spcPts val="1999"/>
              </a:spcBef>
              <a:spcAft>
                <a:spcPts val="0"/>
              </a:spcAft>
              <a:buClr>
                <a:srgbClr val="333333"/>
              </a:buClr>
              <a:buFont typeface="WingDings"/>
              <a:buAutoNum type="alphaLcPeriod"/>
              <a:defRPr/>
            </a:pPr>
            <a:r>
              <a:rPr lang="hu-HU" sz="2400" b="0" dirty="0">
                <a:solidFill>
                  <a:srgbClr val="333333"/>
                </a:solidFill>
                <a:cs typeface="+mn-cs"/>
              </a:rPr>
              <a:t>A könyvmoly</a:t>
            </a:r>
            <a:endParaRPr lang="de-DE" sz="2400" b="0" dirty="0">
              <a:solidFill>
                <a:srgbClr val="333333"/>
              </a:solidFill>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Cselédlakás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képzelt beteg</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szegény költő</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Hajléktalan szálló</a:t>
            </a:r>
            <a:endParaRPr lang="de-DE" altLang="de-DE" sz="2400" b="0" dirty="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103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Cselédlakás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képzelt beteg</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 szegény költő</a:t>
            </a:r>
            <a:br>
              <a:rPr lang="de-DE" altLang="de-DE" sz="2400" b="0" dirty="0">
                <a:solidFill>
                  <a:srgbClr val="004992"/>
                </a:solidFill>
                <a:latin typeface="+mn-lt"/>
                <a:cs typeface="+mn-cs"/>
              </a:rPr>
            </a:br>
            <a:r>
              <a:rPr lang="de-DE" altLang="de-DE"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Hajléktalan szálló</a:t>
            </a:r>
            <a:endParaRPr lang="de-DE" altLang="de-DE"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307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gonosz boszorka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kárörvendő fiú</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cipőtolvaj</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elmarasztalás</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307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gonosz boszorka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kárörvendő fiú</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cipőtolvaj</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Az elmarasztalás</a:t>
            </a:r>
            <a:br>
              <a:rPr lang="de-DE" altLang="de-DE" sz="2400" b="0" dirty="0">
                <a:solidFill>
                  <a:srgbClr val="004992"/>
                </a:solidFill>
                <a:latin typeface="+mn-lt"/>
                <a:cs typeface="+mn-cs"/>
              </a:rPr>
            </a:br>
            <a:r>
              <a:rPr lang="de-DE" altLang="de-DE" b="0" dirty="0">
                <a:solidFill>
                  <a:srgbClr val="004992"/>
                </a:solidFill>
                <a:latin typeface="+mn-lt"/>
                <a:cs typeface="+mn-cs"/>
              </a:rPr>
              <a:t>(Ferdinand Georg Waldmüller, 1846)</a:t>
            </a:r>
            <a:endParaRPr lang="en-US" altLang="de-DE"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látogatás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Tanulmányokba mélyülve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irodalmár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Nagyapa könyvtára</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 látogatás</a:t>
            </a:r>
            <a:br>
              <a:rPr lang="de-DE" altLang="de-DE" sz="2400" b="0" dirty="0">
                <a:solidFill>
                  <a:srgbClr val="004992"/>
                </a:solidFill>
                <a:latin typeface="+mn-lt"/>
                <a:cs typeface="+mn-cs"/>
              </a:rPr>
            </a:br>
            <a:r>
              <a:rPr lang="de-DE" altLang="de-DE"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Tanulmányokba mélyülve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irodalmár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Nagyapa könyvtára</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cs typeface="+mn-cs"/>
              </a:rPr>
              <a:t>[</a:t>
            </a:r>
            <a:r>
              <a:rPr lang="en-US" altLang="ko-KR" b="0" i="1" spc="-5" dirty="0">
                <a:solidFill>
                  <a:srgbClr val="333333"/>
                </a:solidFill>
                <a:cs typeface="+mn-cs"/>
              </a:rPr>
              <a:t>a </a:t>
            </a:r>
            <a:r>
              <a:rPr lang="en-US" altLang="ko-KR" b="0" i="1" spc="-5" dirty="0" err="1">
                <a:solidFill>
                  <a:srgbClr val="333333"/>
                </a:solidFill>
                <a:cs typeface="+mn-cs"/>
              </a:rPr>
              <a:t>trainereknek</a:t>
            </a:r>
            <a:r>
              <a:rPr lang="en-US" altLang="ko-KR" b="0" i="1" spc="-5" dirty="0">
                <a:solidFill>
                  <a:srgbClr val="333333"/>
                </a:solidFill>
                <a:cs typeface="+mn-cs"/>
              </a:rPr>
              <a:t>:</a:t>
            </a:r>
            <a:endParaRPr lang="hu-HU" altLang="ko-KR" b="0" i="1" spc="-5" dirty="0">
              <a:solidFill>
                <a:srgbClr val="333333"/>
              </a:solidFill>
              <a:cs typeface="+mn-cs"/>
            </a:endParaRPr>
          </a:p>
          <a:p>
            <a:pPr marL="635" defTabSz="914400" eaLnBrk="0" fontAlgn="base" hangingPunct="0">
              <a:spcBef>
                <a:spcPts val="894"/>
              </a:spcBef>
              <a:spcAft>
                <a:spcPct val="0"/>
              </a:spcAft>
            </a:pPr>
            <a:r>
              <a:rPr lang="hu-HU" altLang="ko-KR" b="0" dirty="0">
                <a:solidFill>
                  <a:srgbClr val="333333"/>
                </a:solidFill>
                <a:cs typeface="+mn-cs"/>
              </a:rPr>
              <a:t>Egyes jelenetek olyan kifejezéseket/ tartalmakat hordozhatnak, melyek nem minden közönségnek és nem minden kultúrának megfelelőek. Így kérjük a levetített videókat gondosan megválogatni!</a:t>
            </a:r>
            <a:r>
              <a:rPr lang="de-DE" b="0" dirty="0">
                <a:solidFill>
                  <a:srgbClr val="333333"/>
                </a:solidFill>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grpSp>
      <p:sp>
        <p:nvSpPr>
          <p:cNvPr id="3" name="Footer Placeholder 2"/>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206BDF4A-82DF-4939-A331-25BE24E5516F}" type="slidenum">
              <a:rPr lang="de-DE" altLang="de-DE" smtClean="0"/>
              <a:pPr/>
              <a:t>34</a:t>
            </a:fld>
            <a:endParaRPr lang="de-DE" altLang="de-DE"/>
          </a:p>
        </p:txBody>
      </p:sp>
    </p:spTree>
    <p:extLst>
      <p:ext uri="{BB962C8B-B14F-4D97-AF65-F5344CB8AC3E}">
        <p14:creationId xmlns:p14="http://schemas.microsoft.com/office/powerpoint/2010/main" val="986203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bestia látomása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iszákos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rémálom</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Vadászbaleset</a:t>
            </a:r>
            <a:endParaRPr lang="en-US" altLang="de-DE" sz="2400"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bestia látomása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iszákos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rémálom</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Vadászbaleset</a:t>
            </a:r>
            <a:br>
              <a:rPr lang="en-US" altLang="de-DE" sz="2400" b="0" dirty="0">
                <a:solidFill>
                  <a:srgbClr val="004992"/>
                </a:solidFill>
                <a:latin typeface="+mn-lt"/>
                <a:cs typeface="+mn-cs"/>
              </a:rPr>
            </a:br>
            <a:r>
              <a:rPr lang="en-US" altLang="de-DE" b="0" dirty="0">
                <a:solidFill>
                  <a:srgbClr val="004992"/>
                </a:solidFill>
                <a:latin typeface="+mn-lt"/>
                <a:cs typeface="+mn-cs"/>
              </a:rPr>
              <a:t>(Carl </a:t>
            </a:r>
            <a:r>
              <a:rPr lang="en-US" altLang="de-DE" b="0" dirty="0" err="1">
                <a:solidFill>
                  <a:srgbClr val="004992"/>
                </a:solidFill>
                <a:latin typeface="+mn-lt"/>
                <a:cs typeface="+mn-cs"/>
              </a:rPr>
              <a:t>Spitzweg</a:t>
            </a:r>
            <a:r>
              <a:rPr lang="en-US" altLang="de-DE"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tivornya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k</a:t>
            </a:r>
            <a:r>
              <a:rPr lang="de-DE" altLang="de-DE" sz="2400" b="0" dirty="0">
                <a:solidFill>
                  <a:srgbClr val="333333"/>
                </a:solidFill>
                <a:latin typeface="+mn-lt"/>
                <a:cs typeface="+mn-cs"/>
              </a:rPr>
              <a:t>o</a:t>
            </a:r>
            <a:r>
              <a:rPr lang="hu-HU" altLang="de-DE" sz="2400" b="0" dirty="0">
                <a:solidFill>
                  <a:srgbClr val="333333"/>
                </a:solidFill>
                <a:latin typeface="+mn-lt"/>
                <a:cs typeface="+mn-cs"/>
              </a:rPr>
              <a:t>zá</a:t>
            </a:r>
            <a:r>
              <a:rPr lang="de-DE" altLang="de-DE" sz="2400" b="0" dirty="0">
                <a:solidFill>
                  <a:srgbClr val="333333"/>
                </a:solidFill>
                <a:latin typeface="+mn-lt"/>
                <a:cs typeface="+mn-cs"/>
              </a:rPr>
              <a:t>k-</a:t>
            </a:r>
            <a:r>
              <a:rPr lang="hu-HU" altLang="de-DE" sz="2400" b="0" dirty="0">
                <a:solidFill>
                  <a:srgbClr val="333333"/>
                </a:solidFill>
                <a:latin typeface="+mn-lt"/>
                <a:cs typeface="+mn-cs"/>
              </a:rPr>
              <a:t>levél</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Szkander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csata előtt</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tivornya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 k</a:t>
            </a:r>
            <a:r>
              <a:rPr lang="de-DE" altLang="de-DE" sz="2400" b="0" dirty="0">
                <a:solidFill>
                  <a:srgbClr val="004992"/>
                </a:solidFill>
                <a:latin typeface="+mn-lt"/>
                <a:cs typeface="+mn-cs"/>
              </a:rPr>
              <a:t>o</a:t>
            </a:r>
            <a:r>
              <a:rPr lang="hu-HU" altLang="de-DE" sz="2400" b="0" dirty="0">
                <a:solidFill>
                  <a:srgbClr val="004992"/>
                </a:solidFill>
                <a:latin typeface="+mn-lt"/>
                <a:cs typeface="+mn-cs"/>
              </a:rPr>
              <a:t>zá</a:t>
            </a:r>
            <a:r>
              <a:rPr lang="de-DE" altLang="de-DE" sz="2400" b="0" dirty="0">
                <a:solidFill>
                  <a:srgbClr val="004992"/>
                </a:solidFill>
                <a:latin typeface="+mn-lt"/>
                <a:cs typeface="+mn-cs"/>
              </a:rPr>
              <a:t>k-</a:t>
            </a:r>
            <a:r>
              <a:rPr lang="hu-HU" altLang="de-DE" sz="2400" b="0" dirty="0">
                <a:solidFill>
                  <a:srgbClr val="004992"/>
                </a:solidFill>
                <a:latin typeface="+mn-lt"/>
                <a:cs typeface="+mn-cs"/>
              </a:rPr>
              <a:t>levél</a:t>
            </a:r>
            <a:br>
              <a:rPr lang="de-DE" altLang="de-DE" sz="2400" b="0" dirty="0">
                <a:solidFill>
                  <a:srgbClr val="004992"/>
                </a:solidFill>
                <a:latin typeface="+mn-lt"/>
                <a:cs typeface="+mn-cs"/>
              </a:rPr>
            </a:br>
            <a:r>
              <a:rPr lang="de-DE" altLang="de-DE"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Szkander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csata előtt</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0"/>
          <p:cNvSpPr txBox="1">
            <a:spLocks noChangeArrowheads="1"/>
          </p:cNvSpPr>
          <p:nvPr/>
        </p:nvSpPr>
        <p:spPr bwMode="auto">
          <a:xfrm>
            <a:off x="6400800" y="2203703"/>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hu-HU" sz="2400" b="0" kern="0" dirty="0">
                <a:solidFill>
                  <a:srgbClr val="333333"/>
                </a:solidFill>
                <a:cs typeface="+mn-cs"/>
              </a:rPr>
              <a:t>A gyermek születésnapja</a:t>
            </a:r>
            <a:endParaRPr lang="de-DE" sz="2400" b="0" kern="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u-HU" sz="2400" b="0" kern="0" dirty="0">
                <a:solidFill>
                  <a:srgbClr val="333333"/>
                </a:solidFill>
                <a:cs typeface="+mn-cs"/>
              </a:rPr>
              <a:t>A tudós</a:t>
            </a:r>
            <a:endParaRPr lang="de-DE" sz="2400" b="0" kern="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cs typeface="+mn-cs"/>
              </a:rPr>
              <a:t>E</a:t>
            </a:r>
            <a:r>
              <a:rPr lang="hu-HU" sz="2400" b="0" kern="0" dirty="0">
                <a:solidFill>
                  <a:srgbClr val="333333"/>
                </a:solidFill>
                <a:cs typeface="+mn-cs"/>
              </a:rPr>
              <a:t>gy vándor betérése</a:t>
            </a:r>
            <a:endParaRPr lang="de-DE" sz="2400" b="0" kern="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u-HU" altLang="de-DE" sz="2400" b="0" kern="0" dirty="0">
                <a:solidFill>
                  <a:srgbClr val="333333"/>
                </a:solidFill>
                <a:cs typeface="+mn-cs"/>
              </a:rPr>
              <a:t>A szemüveg kereskedő</a:t>
            </a:r>
            <a:endParaRPr lang="de-DE" altLang="de-DE" sz="2400" b="0" kern="0" dirty="0">
              <a:solidFill>
                <a:srgbClr val="333333"/>
              </a:solidFill>
              <a:cs typeface="+mn-cs"/>
            </a:endParaRP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8" name="Slide Number Placeholder 7"/>
          <p:cNvSpPr>
            <a:spLocks noGrp="1"/>
          </p:cNvSpPr>
          <p:nvPr>
            <p:ph type="sldNum" sz="quarter" idx="12"/>
          </p:nvPr>
        </p:nvSpPr>
        <p:spPr/>
        <p:txBody>
          <a:bodyPr/>
          <a:lstStyle/>
          <a:p>
            <a:fld id="{61D6C3A1-B738-4B48-BFFE-2EB0798D009A}"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40</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050"/>
          <p:cNvSpPr txBox="1">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hu-HU" sz="2400" b="0" kern="0" dirty="0">
                <a:solidFill>
                  <a:srgbClr val="333333"/>
                </a:solidFill>
                <a:cs typeface="+mn-cs"/>
              </a:rPr>
              <a:t>A gyermek születésnapja</a:t>
            </a:r>
            <a:endParaRPr lang="de-DE" sz="2400" b="0" kern="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u-HU" sz="2400" b="0" kern="0" dirty="0">
                <a:solidFill>
                  <a:srgbClr val="333333"/>
                </a:solidFill>
                <a:cs typeface="+mn-cs"/>
              </a:rPr>
              <a:t>A tudós</a:t>
            </a:r>
            <a:endParaRPr lang="de-DE" sz="2400" b="0" kern="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cs typeface="+mn-cs"/>
              </a:rPr>
              <a:t>E</a:t>
            </a:r>
            <a:r>
              <a:rPr lang="hu-HU" sz="2400" b="0" kern="0" dirty="0">
                <a:solidFill>
                  <a:srgbClr val="333333"/>
                </a:solidFill>
                <a:cs typeface="+mn-cs"/>
              </a:rPr>
              <a:t>gy vándor betérése</a:t>
            </a:r>
            <a:endParaRPr lang="de-DE" sz="2400" b="0" kern="0" dirty="0">
              <a:solidFill>
                <a:srgbClr val="333333"/>
              </a:solidFill>
              <a:cs typeface="+mn-cs"/>
            </a:endParaRPr>
          </a:p>
          <a:p>
            <a:pPr marL="457200" indent="-457200">
              <a:lnSpc>
                <a:spcPct val="105000"/>
              </a:lnSpc>
              <a:spcBef>
                <a:spcPts val="1999"/>
              </a:spcBef>
              <a:spcAft>
                <a:spcPts val="0"/>
              </a:spcAft>
              <a:buClr>
                <a:srgbClr val="004992"/>
              </a:buClr>
              <a:buFont typeface="WingDings"/>
              <a:buAutoNum type="alphaLcPeriod"/>
              <a:defRPr/>
            </a:pPr>
            <a:r>
              <a:rPr lang="hu-HU" altLang="de-DE" sz="2400" b="0" kern="0" dirty="0">
                <a:solidFill>
                  <a:srgbClr val="004992"/>
                </a:solidFill>
                <a:cs typeface="+mn-cs"/>
              </a:rPr>
              <a:t>A szemüveg kereskedő</a:t>
            </a:r>
            <a:br>
              <a:rPr lang="hu-HU" altLang="de-DE" sz="2400" b="0" kern="0" dirty="0">
                <a:solidFill>
                  <a:srgbClr val="004992"/>
                </a:solidFill>
                <a:cs typeface="+mn-cs"/>
              </a:rPr>
            </a:br>
            <a:r>
              <a:rPr lang="hu-HU" altLang="de-DE" b="0" kern="0" dirty="0">
                <a:solidFill>
                  <a:srgbClr val="004992"/>
                </a:solidFill>
                <a:cs typeface="+mn-cs"/>
              </a:rPr>
              <a:t>(Frederick Daniel Hardy, 1826-1911)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salamancai méregkeverő</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sevillai vízárus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Borkóstoló </a:t>
            </a:r>
            <a:r>
              <a:rPr lang="de-DE" altLang="de-DE" sz="2400" b="0" dirty="0">
                <a:solidFill>
                  <a:srgbClr val="333333"/>
                </a:solidFill>
                <a:latin typeface="+mn-lt"/>
                <a:cs typeface="+mn-cs"/>
              </a:rPr>
              <a:t>Malag</a:t>
            </a:r>
            <a:r>
              <a:rPr lang="hu-HU" altLang="de-DE" sz="2400" b="0" dirty="0">
                <a:solidFill>
                  <a:srgbClr val="333333"/>
                </a:solidFill>
                <a:latin typeface="+mn-lt"/>
                <a:cs typeface="+mn-cs"/>
              </a:rPr>
              <a:t>ában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madridi alkoholista</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salamancai méregkeverő</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 sevillai vízárus</a:t>
            </a:r>
            <a:br>
              <a:rPr lang="de-DE" altLang="de-DE" sz="2400" b="0" dirty="0">
                <a:solidFill>
                  <a:srgbClr val="004992"/>
                </a:solidFill>
                <a:latin typeface="+mn-lt"/>
                <a:cs typeface="+mn-cs"/>
              </a:rPr>
            </a:br>
            <a:r>
              <a:rPr lang="de-DE" altLang="de-DE"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Borkóstoló </a:t>
            </a:r>
            <a:r>
              <a:rPr lang="de-DE" altLang="de-DE" sz="2400" b="0" dirty="0">
                <a:solidFill>
                  <a:srgbClr val="333333"/>
                </a:solidFill>
                <a:latin typeface="+mn-lt"/>
                <a:cs typeface="+mn-cs"/>
              </a:rPr>
              <a:t>Malag</a:t>
            </a:r>
            <a:r>
              <a:rPr lang="hu-HU" altLang="de-DE" sz="2400" b="0" dirty="0">
                <a:solidFill>
                  <a:srgbClr val="333333"/>
                </a:solidFill>
                <a:latin typeface="+mn-lt"/>
                <a:cs typeface="+mn-cs"/>
              </a:rPr>
              <a:t>ában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madridi alkoholista</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gavallér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Vasárnapi séta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özvegy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Kikosarazott szerető</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gavallér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Vasárnapi séta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Az özvegy</a:t>
            </a:r>
            <a:br>
              <a:rPr lang="de-DE" altLang="de-DE" sz="2400" b="0" dirty="0">
                <a:solidFill>
                  <a:srgbClr val="004992"/>
                </a:solidFill>
                <a:latin typeface="+mn-lt"/>
                <a:cs typeface="+mn-cs"/>
              </a:rPr>
            </a:br>
            <a:r>
              <a:rPr lang="de-DE" altLang="de-DE"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Kikosarazott szerető</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pedikűr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orvos látogatása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t>
            </a:r>
            <a:r>
              <a:rPr lang="hu-HU" altLang="de-DE" sz="2400" b="0" dirty="0">
                <a:solidFill>
                  <a:srgbClr val="333333"/>
                </a:solidFill>
                <a:latin typeface="+mn-lt"/>
                <a:cs typeface="+mn-cs"/>
              </a:rPr>
              <a:t>áció</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tisztelő</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 pedikűr</a:t>
            </a:r>
            <a:br>
              <a:rPr lang="de-DE" altLang="de-DE" sz="2400" b="0" dirty="0">
                <a:solidFill>
                  <a:srgbClr val="004992"/>
                </a:solidFill>
                <a:latin typeface="+mn-lt"/>
                <a:cs typeface="+mn-cs"/>
              </a:rPr>
            </a:br>
            <a:r>
              <a:rPr lang="de-DE" altLang="de-DE"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orvos látogatása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t>
            </a:r>
            <a:r>
              <a:rPr lang="hu-HU" altLang="de-DE" sz="2400" b="0" dirty="0">
                <a:solidFill>
                  <a:srgbClr val="333333"/>
                </a:solidFill>
                <a:latin typeface="+mn-lt"/>
                <a:cs typeface="+mn-cs"/>
              </a:rPr>
              <a:t>áció</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tisztelő</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4098"/>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Fogócska</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elűzöttek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házi béke vége</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gyümölcstolvajok</a:t>
            </a:r>
            <a:endParaRPr lang="de-DE" altLang="de-DE" sz="2400" b="0" dirty="0">
              <a:solidFill>
                <a:srgbClr val="333333"/>
              </a:solidFill>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4098"/>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Fogócska</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elűzöttek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házi béke vége</a:t>
            </a: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 gyümölcstolvajok</a:t>
            </a:r>
            <a:br>
              <a:rPr lang="de-DE" altLang="de-DE" sz="2400" b="0" dirty="0">
                <a:solidFill>
                  <a:srgbClr val="004992"/>
                </a:solidFill>
                <a:latin typeface="+mn-lt"/>
                <a:cs typeface="+mn-cs"/>
              </a:rPr>
            </a:br>
            <a:r>
              <a:rPr lang="de-DE" altLang="de-DE" b="0" dirty="0">
                <a:solidFill>
                  <a:srgbClr val="004992"/>
                </a:solidFill>
                <a:latin typeface="+mn-lt"/>
                <a:cs typeface="+mn-cs"/>
              </a:rPr>
              <a:t>(Hermann Kauffmann, 1848)</a:t>
            </a:r>
          </a:p>
        </p:txBody>
      </p:sp>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aratás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esti ima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Temetés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Munkakerülők</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aratás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Az esti ima</a:t>
            </a:r>
            <a:br>
              <a:rPr lang="de-DE" altLang="de-DE" sz="2400" b="0" dirty="0">
                <a:solidFill>
                  <a:srgbClr val="004992"/>
                </a:solidFill>
                <a:latin typeface="+mn-lt"/>
                <a:cs typeface="+mn-cs"/>
              </a:rPr>
            </a:br>
            <a:r>
              <a:rPr lang="de-DE" altLang="de-DE" b="0" dirty="0">
                <a:solidFill>
                  <a:srgbClr val="004992"/>
                </a:solidFill>
                <a:latin typeface="+mn-lt"/>
                <a:cs typeface="+mn-cs"/>
              </a:rPr>
              <a:t>(Jean-Francois Millet, 1859)</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Temetés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Munkakerülők</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a:spLocks noGrp="1" noChangeArrowheads="1"/>
          </p:cNvSpPr>
          <p:nvPr>
            <p:ph type="body" sz="half" idx="4294967295"/>
          </p:nvPr>
        </p:nvSpPr>
        <p:spPr>
          <a:xfrm>
            <a:off x="6400800" y="2203704"/>
            <a:ext cx="5349240" cy="4251960"/>
          </a:xfrm>
        </p:spPr>
        <p:txBody>
          <a:bodyPr wrap="square">
            <a:noAutofit/>
          </a:bodyPr>
          <a:lstStyle/>
          <a:p>
            <a:pPr marL="457200" indent="-457200" eaLnBrk="1" hangingPunct="1">
              <a:buClr>
                <a:srgbClr val="333333"/>
              </a:buClr>
              <a:buFont typeface="WingDings"/>
              <a:buAutoNum type="alphaLcPeriod"/>
              <a:defRPr/>
            </a:pPr>
            <a:r>
              <a:rPr lang="hu-HU" sz="2400" dirty="0">
                <a:solidFill>
                  <a:srgbClr val="333333"/>
                </a:solidFill>
              </a:rPr>
              <a:t>A séta</a:t>
            </a:r>
            <a:endParaRPr lang="de-DE" sz="2400" dirty="0">
              <a:solidFill>
                <a:srgbClr val="333333"/>
              </a:solidFill>
            </a:endParaRPr>
          </a:p>
          <a:p>
            <a:pPr marL="457200" indent="-457200" eaLnBrk="1" hangingPunct="1">
              <a:buClr>
                <a:srgbClr val="333333"/>
              </a:buClr>
              <a:buFont typeface="WingDings"/>
              <a:buAutoNum type="alphaLcPeriod"/>
              <a:defRPr/>
            </a:pPr>
            <a:r>
              <a:rPr lang="hu-HU" sz="2400" dirty="0">
                <a:solidFill>
                  <a:srgbClr val="333333"/>
                </a:solidFill>
              </a:rPr>
              <a:t>A halászcsónakra várva</a:t>
            </a:r>
            <a:endParaRPr lang="de-DE" sz="2400" dirty="0">
              <a:solidFill>
                <a:srgbClr val="333333"/>
              </a:solidFill>
            </a:endParaRPr>
          </a:p>
          <a:p>
            <a:pPr marL="457200" indent="-457200" eaLnBrk="1" hangingPunct="1">
              <a:buClr>
                <a:srgbClr val="333333"/>
              </a:buClr>
              <a:buFont typeface="WingDings"/>
              <a:buAutoNum type="alphaLcPeriod"/>
              <a:defRPr/>
            </a:pPr>
            <a:r>
              <a:rPr lang="hu-HU" sz="2400" dirty="0">
                <a:solidFill>
                  <a:srgbClr val="333333"/>
                </a:solidFill>
              </a:rPr>
              <a:t>A gyászolók</a:t>
            </a:r>
            <a:endParaRPr lang="de-DE" sz="2400" dirty="0">
              <a:solidFill>
                <a:srgbClr val="333333"/>
              </a:solidFill>
            </a:endParaRPr>
          </a:p>
          <a:p>
            <a:pPr marL="457200" indent="-457200" eaLnBrk="1" hangingPunct="1">
              <a:buClr>
                <a:srgbClr val="333333"/>
              </a:buClr>
              <a:buFont typeface="WingDings"/>
              <a:buAutoNum type="alphaLcPeriod"/>
              <a:defRPr/>
            </a:pPr>
            <a:r>
              <a:rPr lang="hu-HU" sz="2400" dirty="0">
                <a:solidFill>
                  <a:srgbClr val="333333"/>
                </a:solidFill>
              </a:rPr>
              <a:t>Menekülés Kelet-Poroszországból</a:t>
            </a:r>
            <a:endParaRPr lang="de-DE" sz="2400" dirty="0">
              <a:solidFill>
                <a:srgbClr val="333333"/>
              </a:solidFill>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sz="half" idx="4294967295"/>
          </p:nvPr>
        </p:nvSpPr>
        <p:spPr>
          <a:xfrm>
            <a:off x="6400800" y="2203704"/>
            <a:ext cx="5349240" cy="4251960"/>
          </a:xfrm>
        </p:spPr>
        <p:txBody>
          <a:bodyPr wrap="square">
            <a:noAutofit/>
          </a:bodyPr>
          <a:lstStyle/>
          <a:p>
            <a:pPr marL="457200" indent="-457200" eaLnBrk="1" hangingPunct="1">
              <a:buClr>
                <a:srgbClr val="333333"/>
              </a:buClr>
              <a:buFont typeface="WingDings"/>
              <a:buAutoNum type="alphaLcPeriod"/>
              <a:defRPr/>
            </a:pPr>
            <a:r>
              <a:rPr lang="hu-HU" sz="2400" dirty="0">
                <a:solidFill>
                  <a:srgbClr val="333333"/>
                </a:solidFill>
              </a:rPr>
              <a:t>A séta</a:t>
            </a:r>
            <a:endParaRPr lang="de-DE" sz="2400" dirty="0">
              <a:solidFill>
                <a:srgbClr val="333333"/>
              </a:solidFill>
            </a:endParaRPr>
          </a:p>
          <a:p>
            <a:pPr marL="457200" indent="-457200" eaLnBrk="1" hangingPunct="1">
              <a:buClr>
                <a:srgbClr val="004992"/>
              </a:buClr>
              <a:buFont typeface="WingDings"/>
              <a:buAutoNum type="alphaLcPeriod"/>
              <a:defRPr/>
            </a:pPr>
            <a:r>
              <a:rPr lang="hu-HU" sz="2400" dirty="0">
                <a:solidFill>
                  <a:srgbClr val="004992"/>
                </a:solidFill>
              </a:rPr>
              <a:t>A halászcsónakra várva</a:t>
            </a:r>
            <a:br>
              <a:rPr lang="hu-HU" sz="2400" dirty="0">
                <a:solidFill>
                  <a:srgbClr val="004992"/>
                </a:solidFill>
              </a:rPr>
            </a:br>
            <a:r>
              <a:rPr lang="de-DE" dirty="0">
                <a:solidFill>
                  <a:srgbClr val="004992"/>
                </a:solidFill>
              </a:rPr>
              <a:t>(Philip Lodewijk F. Sadée,</a:t>
            </a:r>
            <a:r>
              <a:rPr lang="hu-HU" dirty="0">
                <a:solidFill>
                  <a:srgbClr val="004992"/>
                </a:solidFill>
              </a:rPr>
              <a:t> </a:t>
            </a:r>
            <a:r>
              <a:rPr lang="de-DE" dirty="0">
                <a:solidFill>
                  <a:srgbClr val="004992"/>
                </a:solidFill>
              </a:rPr>
              <a:t>1837-1904)</a:t>
            </a:r>
          </a:p>
          <a:p>
            <a:pPr marL="457200" indent="-457200" eaLnBrk="1" hangingPunct="1">
              <a:buClr>
                <a:srgbClr val="333333"/>
              </a:buClr>
              <a:buFont typeface="WingDings"/>
              <a:buAutoNum type="alphaLcPeriod"/>
              <a:defRPr/>
            </a:pPr>
            <a:r>
              <a:rPr lang="hu-HU" sz="2400" dirty="0">
                <a:solidFill>
                  <a:srgbClr val="333333"/>
                </a:solidFill>
              </a:rPr>
              <a:t>A gyászolók</a:t>
            </a:r>
            <a:endParaRPr lang="de-DE" sz="2400" dirty="0">
              <a:solidFill>
                <a:srgbClr val="333333"/>
              </a:solidFill>
            </a:endParaRPr>
          </a:p>
          <a:p>
            <a:pPr marL="457200" indent="-457200" eaLnBrk="1" hangingPunct="1">
              <a:buClr>
                <a:srgbClr val="333333"/>
              </a:buClr>
              <a:buFont typeface="WingDings"/>
              <a:buAutoNum type="alphaLcPeriod"/>
              <a:defRPr/>
            </a:pPr>
            <a:r>
              <a:rPr lang="hu-HU" sz="2400" dirty="0">
                <a:solidFill>
                  <a:srgbClr val="333333"/>
                </a:solidFill>
              </a:rPr>
              <a:t>Menekülés Kelet-Poroszországból</a:t>
            </a:r>
            <a:endParaRPr lang="de-DE" sz="2400" dirty="0">
              <a:solidFill>
                <a:srgbClr val="333333"/>
              </a:solidFill>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1" name="Text Box 4099"/>
          <p:cNvSpPr txBox="1">
            <a:spLocks noChangeArrowheads="1"/>
          </p:cNvSpPr>
          <p:nvPr/>
        </p:nvSpPr>
        <p:spPr bwMode="auto">
          <a:xfrm>
            <a:off x="6400799"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pPr>
            <a:r>
              <a:rPr lang="hu-HU" altLang="de-DE" sz="2400" b="0" dirty="0">
                <a:solidFill>
                  <a:srgbClr val="333333"/>
                </a:solidFill>
                <a:latin typeface="+mn-lt"/>
                <a:cs typeface="+mn-cs"/>
              </a:rPr>
              <a:t>Mi történik itt</a:t>
            </a:r>
            <a:r>
              <a:rPr lang="de-DE" altLang="de-DE" sz="2400" b="0" dirty="0">
                <a:solidFill>
                  <a:srgbClr val="333333"/>
                </a:solidFill>
                <a:latin typeface="+mn-lt"/>
                <a:cs typeface="+mn-cs"/>
              </a:rPr>
              <a:t>?</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53</a:t>
            </a:fld>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577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1"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8"/>
          <p:cNvSpPr txBox="1">
            <a:spLocks noChangeArrowheads="1"/>
          </p:cNvSpPr>
          <p:nvPr/>
        </p:nvSpPr>
        <p:spPr bwMode="auto">
          <a:xfrm>
            <a:off x="6400800" y="1664208"/>
            <a:ext cx="5349240" cy="42519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fiú nem szeret hegedülni, a szülei azonban azt akarják, hogy </a:t>
            </a:r>
            <a:r>
              <a:rPr lang="hu-HU" altLang="de-DE" sz="2400" b="0">
                <a:solidFill>
                  <a:srgbClr val="333333"/>
                </a:solidFill>
                <a:latin typeface="+mn-lt"/>
                <a:cs typeface="+mn-cs"/>
              </a:rPr>
              <a:t>gyakoroljon.</a:t>
            </a:r>
          </a:p>
          <a:p>
            <a:pPr marL="457200" lvl="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Egy vak fiú arról ábrándozik, bárcsak tudna hegedülni.</a:t>
            </a:r>
          </a:p>
          <a:p>
            <a:pPr marL="457200" lvl="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fiú tönkretette apja értékes hegedűjét és fél megmondani neki.</a:t>
            </a:r>
          </a:p>
          <a:p>
            <a:pPr marL="457200" lvl="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fiú tehetséges zenész, aki épp koncentrál egy koncertje előtt.</a:t>
            </a:r>
            <a:endParaRPr lang="de-DE" altLang="de-DE" sz="2400" b="0" dirty="0">
              <a:solidFill>
                <a:srgbClr val="333333"/>
              </a:solidFill>
              <a:latin typeface="+mn-lt"/>
              <a:cs typeface="+mn-cs"/>
            </a:endParaRPr>
          </a:p>
        </p:txBody>
      </p:sp>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1" name="Text Box 8"/>
          <p:cNvSpPr txBox="1">
            <a:spLocks noChangeArrowheads="1"/>
          </p:cNvSpPr>
          <p:nvPr/>
        </p:nvSpPr>
        <p:spPr bwMode="auto">
          <a:xfrm>
            <a:off x="6400800" y="1664208"/>
            <a:ext cx="5349240" cy="42519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fiú nem szeret hegedülni, a szülei azonban azt akarják, hogy </a:t>
            </a:r>
            <a:r>
              <a:rPr lang="hu-HU" altLang="de-DE" sz="2400" b="0">
                <a:solidFill>
                  <a:srgbClr val="333333"/>
                </a:solidFill>
                <a:latin typeface="+mn-lt"/>
                <a:cs typeface="+mn-cs"/>
              </a:rPr>
              <a:t>gyakoroljon.</a:t>
            </a:r>
          </a:p>
          <a:p>
            <a:pPr marL="457200" lvl="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Egy vak fiú arról ábrándozik, bárcsak tudna hegedülni.</a:t>
            </a:r>
          </a:p>
          <a:p>
            <a:pPr marL="457200" lvl="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fiú tönkretette apja értékes hegedűjét és fél megmondani neki.</a:t>
            </a:r>
          </a:p>
          <a:p>
            <a:pPr marL="457200" lvl="0" indent="-457200"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 fiú tehetséges zenész, aki épp koncentrál egy koncertje előtt.</a:t>
            </a:r>
            <a:endParaRPr lang="de-DE" altLang="de-DE" sz="2400" b="0" dirty="0">
              <a:solidFill>
                <a:srgbClr val="004992"/>
              </a:solidFill>
              <a:latin typeface="+mn-lt"/>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szerelmeslevél</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gonosz szomszéd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költözés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felmérő</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 szerelmeslevél</a:t>
            </a:r>
            <a:br>
              <a:rPr lang="de-DE" altLang="de-DE" sz="2400" b="0" dirty="0">
                <a:solidFill>
                  <a:srgbClr val="004992"/>
                </a:solidFill>
                <a:latin typeface="+mn-lt"/>
                <a:cs typeface="+mn-cs"/>
              </a:rPr>
            </a:br>
            <a:r>
              <a:rPr lang="de-DE" altLang="de-DE"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gonosz szomszéd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költözés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felmérő</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Vesztegetés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Messiás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Az adógaras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Nemes és kalóz</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Vesztegetés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Messiás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Az adógaras</a:t>
            </a:r>
            <a:br>
              <a:rPr lang="de-DE" altLang="de-DE" sz="2400" b="0" dirty="0">
                <a:solidFill>
                  <a:srgbClr val="004992"/>
                </a:solidFill>
                <a:latin typeface="+mn-lt"/>
                <a:cs typeface="+mn-cs"/>
              </a:rPr>
            </a:br>
            <a:r>
              <a:rPr lang="de-DE" altLang="de-DE"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Nemes és kalóz</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részeg félkegyelmű</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Tréfa a hölgyekkel</a:t>
            </a:r>
          </a:p>
          <a:p>
            <a:pPr marL="457200" lvl="0" indent="-457200" eaLnBrk="1" hangingPunct="1">
              <a:lnSpc>
                <a:spcPct val="105000"/>
              </a:lnSpc>
              <a:spcBef>
                <a:spcPts val="1999"/>
              </a:spcBef>
              <a:spcAft>
                <a:spcPts val="0"/>
              </a:spcAft>
              <a:buClr>
                <a:srgbClr val="333333"/>
              </a:buClr>
              <a:buFont typeface="WingDings"/>
              <a:buAutoNum type="alphaLcPeriod"/>
              <a:defRPr/>
            </a:pPr>
            <a:r>
              <a:rPr lang="hu-HU" sz="2400" b="0" dirty="0">
                <a:solidFill>
                  <a:srgbClr val="333333"/>
                </a:solidFill>
                <a:latin typeface="+mn-lt"/>
                <a:cs typeface="+mn-cs"/>
              </a:rPr>
              <a:t>Táncba hívás</a:t>
            </a:r>
            <a:endParaRPr 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defRPr/>
            </a:pPr>
            <a:r>
              <a:rPr lang="hu-HU" sz="2400" b="0" dirty="0">
                <a:solidFill>
                  <a:srgbClr val="333333"/>
                </a:solidFill>
                <a:latin typeface="+mn-lt"/>
                <a:cs typeface="+mn-cs"/>
              </a:rPr>
              <a:t>Halotti tor</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részeg félkegyelmű</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Tréfa a hölgyekkel</a:t>
            </a:r>
          </a:p>
          <a:p>
            <a:pPr marL="457200" lvl="0" indent="-457200" eaLnBrk="1" hangingPunct="1">
              <a:lnSpc>
                <a:spcPct val="105000"/>
              </a:lnSpc>
              <a:spcBef>
                <a:spcPts val="1999"/>
              </a:spcBef>
              <a:spcAft>
                <a:spcPts val="0"/>
              </a:spcAft>
              <a:buClr>
                <a:srgbClr val="004992"/>
              </a:buClr>
              <a:buFont typeface="WingDings"/>
              <a:buAutoNum type="alphaLcPeriod"/>
              <a:defRPr/>
            </a:pPr>
            <a:r>
              <a:rPr lang="hu-HU" sz="2400" b="0" dirty="0">
                <a:solidFill>
                  <a:srgbClr val="004992"/>
                </a:solidFill>
                <a:latin typeface="+mn-lt"/>
                <a:cs typeface="+mn-cs"/>
              </a:rPr>
              <a:t>Táncba hívás</a:t>
            </a:r>
            <a:br>
              <a:rPr lang="de-DE" sz="2400" b="0" dirty="0">
                <a:solidFill>
                  <a:srgbClr val="004992"/>
                </a:solidFill>
                <a:latin typeface="+mn-lt"/>
                <a:cs typeface="+mn-cs"/>
              </a:rPr>
            </a:br>
            <a:r>
              <a:rPr lang="de-DE" b="0" dirty="0">
                <a:solidFill>
                  <a:srgbClr val="004992"/>
                </a:solidFill>
                <a:latin typeface="+mn-lt"/>
                <a:cs typeface="+mn-cs"/>
              </a:rPr>
              <a:t>(Peter Baumgartner, 1834-1911)</a:t>
            </a:r>
          </a:p>
          <a:p>
            <a:pPr marL="457200" lvl="0" indent="-457200" eaLnBrk="1" hangingPunct="1">
              <a:lnSpc>
                <a:spcPct val="105000"/>
              </a:lnSpc>
              <a:spcBef>
                <a:spcPts val="1999"/>
              </a:spcBef>
              <a:spcAft>
                <a:spcPts val="0"/>
              </a:spcAft>
              <a:buClr>
                <a:srgbClr val="333333"/>
              </a:buClr>
              <a:buFont typeface="WingDings"/>
              <a:buAutoNum type="alphaLcPeriod"/>
              <a:defRPr/>
            </a:pPr>
            <a:r>
              <a:rPr lang="hu-HU" sz="2400" b="0" dirty="0">
                <a:solidFill>
                  <a:srgbClr val="333333"/>
                </a:solidFill>
                <a:latin typeface="+mn-lt"/>
                <a:cs typeface="+mn-cs"/>
              </a:rPr>
              <a:t>Halotti tor</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61D6C3A1-B738-4B48-BFFE-2EB0798D009A}"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Egy gyilkosság tanúi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dráma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moziban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szökött menyasszony</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Egy gyilkosság tanúi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u-HU" altLang="de-DE" sz="2400" b="0" dirty="0">
                <a:solidFill>
                  <a:srgbClr val="004992"/>
                </a:solidFill>
                <a:latin typeface="+mn-lt"/>
                <a:cs typeface="+mn-cs"/>
              </a:rPr>
              <a:t>A dráma</a:t>
            </a:r>
            <a:br>
              <a:rPr lang="de-DE" altLang="de-DE" sz="2400" b="0" dirty="0">
                <a:solidFill>
                  <a:srgbClr val="004992"/>
                </a:solidFill>
                <a:latin typeface="+mn-lt"/>
                <a:cs typeface="+mn-cs"/>
              </a:rPr>
            </a:br>
            <a:r>
              <a:rPr lang="de-DE" altLang="de-DE"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moziban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u-HU" altLang="de-DE" sz="2400" b="0" dirty="0">
                <a:solidFill>
                  <a:srgbClr val="333333"/>
                </a:solidFill>
                <a:latin typeface="+mn-lt"/>
                <a:cs typeface="+mn-cs"/>
              </a:rPr>
              <a:t>A szökött menyasszony</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5" name="Slide Number Placeholder 4"/>
          <p:cNvSpPr>
            <a:spLocks noGrp="1"/>
          </p:cNvSpPr>
          <p:nvPr>
            <p:ph type="sldNum" sz="quarter" idx="12"/>
          </p:nvPr>
        </p:nvSpPr>
        <p:spPr/>
        <p:txBody>
          <a:bodyPr/>
          <a:lstStyle/>
          <a:p>
            <a:fld id="{61D6C3A1-B738-4B48-BFFE-2EB0798D009A}"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Ha döntéseink fontosak és komoly következményekkel járhatnak, nem ítélhetünk elhamarkodottan, hanem további információkat kell </a:t>
            </a:r>
            <a:r>
              <a:rPr lang="hu-HU" altLang="de-DE">
                <a:solidFill>
                  <a:srgbClr val="333333"/>
                </a:solidFill>
              </a:rPr>
              <a:t>keresnünk</a:t>
            </a:r>
            <a:r>
              <a:rPr lang="de-DE" altLang="de-DE">
                <a:solidFill>
                  <a:srgbClr val="333333"/>
                </a:solidFill>
              </a:rPr>
              <a:t> (</a:t>
            </a:r>
            <a:r>
              <a:rPr lang="hu-HU" altLang="de-DE">
                <a:solidFill>
                  <a:srgbClr val="333333"/>
                </a:solidFill>
              </a:rPr>
              <a:t>“biztosra kell mennünk”</a:t>
            </a:r>
            <a:r>
              <a:rPr lang="de-DE" altLang="ja-JP">
                <a:solidFill>
                  <a:srgbClr val="333333"/>
                </a:solidFill>
              </a:rPr>
              <a:t>).</a:t>
            </a:r>
            <a:endParaRPr lang="de-DE" altLang="ja-JP"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Ha döntéseink fontosak és komoly következményekkel járhatnak, nem ítélhetünk elhamarkodottan, hanem további információkat kell </a:t>
            </a:r>
            <a:r>
              <a:rPr lang="hu-HU" altLang="de-DE">
                <a:solidFill>
                  <a:srgbClr val="333333"/>
                </a:solidFill>
              </a:rPr>
              <a:t>keresnünk</a:t>
            </a:r>
            <a:r>
              <a:rPr lang="de-DE" altLang="de-DE">
                <a:solidFill>
                  <a:srgbClr val="333333"/>
                </a:solidFill>
              </a:rPr>
              <a:t> (</a:t>
            </a:r>
            <a:r>
              <a:rPr lang="hu-HU" altLang="de-DE">
                <a:solidFill>
                  <a:srgbClr val="333333"/>
                </a:solidFill>
              </a:rPr>
              <a:t>“biztosra kell mennünk”</a:t>
            </a:r>
            <a:r>
              <a:rPr lang="de-DE" altLang="ja-JP">
                <a:solidFill>
                  <a:srgbClr val="333333"/>
                </a:solidFill>
              </a:rPr>
              <a:t>).</a:t>
            </a:r>
            <a:endParaRPr lang="de-DE"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hu-HU" altLang="de-DE" dirty="0">
                <a:solidFill>
                  <a:srgbClr val="004992"/>
                </a:solidFill>
              </a:rPr>
              <a:t>Példa</a:t>
            </a:r>
            <a:r>
              <a:rPr lang="de-DE" altLang="de-DE" dirty="0">
                <a:solidFill>
                  <a:srgbClr val="333333"/>
                </a:solidFill>
              </a:rPr>
              <a:t>: </a:t>
            </a:r>
            <a:r>
              <a:rPr lang="hu-HU" altLang="de-DE" dirty="0">
                <a:solidFill>
                  <a:srgbClr val="333333"/>
                </a:solidFill>
              </a:rPr>
              <a:t>Valaki lassan beszél és merev a mimikája</a:t>
            </a:r>
            <a:r>
              <a:rPr lang="de-DE" altLang="de-DE" dirty="0">
                <a:solidFill>
                  <a:srgbClr val="333333"/>
                </a:solidFill>
              </a:rPr>
              <a:t>. </a:t>
            </a:r>
            <a:r>
              <a:rPr lang="hu-HU" altLang="de-DE" i="1" dirty="0">
                <a:solidFill>
                  <a:srgbClr val="004992"/>
                </a:solidFill>
              </a:rPr>
              <a:t>Szellemi fogyatékosság</a:t>
            </a:r>
            <a:r>
              <a:rPr lang="de-DE" altLang="de-DE" i="1" dirty="0">
                <a:solidFill>
                  <a:srgbClr val="004992"/>
                </a:solidFill>
              </a:rPr>
              <a:t>? Neurol</a:t>
            </a:r>
            <a:r>
              <a:rPr lang="hu-HU" altLang="de-DE" i="1" dirty="0">
                <a:solidFill>
                  <a:srgbClr val="004992"/>
                </a:solidFill>
              </a:rPr>
              <a:t>ógiai megbetegedés</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u-HU" altLang="de-DE" dirty="0">
                <a:solidFill>
                  <a:srgbClr val="333333"/>
                </a:solidFill>
              </a:rPr>
              <a:t>Óvatosan az elhamarkodott ítéletekkel</a:t>
            </a:r>
            <a:r>
              <a:rPr lang="de-DE" altLang="de-DE" dirty="0">
                <a:solidFill>
                  <a:srgbClr val="333333"/>
                </a:solidFill>
              </a:rPr>
              <a:t>: </a:t>
            </a:r>
            <a:r>
              <a:rPr lang="hu-HU" altLang="de-DE" i="1" dirty="0">
                <a:solidFill>
                  <a:srgbClr val="004992"/>
                </a:solidFill>
              </a:rPr>
              <a:t>Lehet, hogy olyan gyógyszereket szed, melyek ilyen mellékhatásokkal járnak.</a:t>
            </a:r>
            <a:endParaRPr lang="de-DE" altLang="de-DE" i="1"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65</a:t>
            </a:fld>
            <a:endParaRPr lang="de-DE" altLang="de-DE"/>
          </a:p>
        </p:txBody>
      </p:sp>
    </p:spTree>
    <p:extLst>
      <p:ext uri="{BB962C8B-B14F-4D97-AF65-F5344CB8AC3E}">
        <p14:creationId xmlns:p14="http://schemas.microsoft.com/office/powerpoint/2010/main" val="7636183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Ha döntéseink fontosak és komoly következményekkel járhatnak, nem ítélhetünk elhamarkodottan, hanem további információkat kell </a:t>
            </a:r>
            <a:r>
              <a:rPr lang="hu-HU" altLang="de-DE">
                <a:solidFill>
                  <a:srgbClr val="333333"/>
                </a:solidFill>
              </a:rPr>
              <a:t>keresnünk</a:t>
            </a:r>
            <a:r>
              <a:rPr lang="de-DE" altLang="de-DE">
                <a:solidFill>
                  <a:srgbClr val="333333"/>
                </a:solidFill>
              </a:rPr>
              <a:t> (</a:t>
            </a:r>
            <a:r>
              <a:rPr lang="hu-HU" altLang="de-DE">
                <a:solidFill>
                  <a:srgbClr val="333333"/>
                </a:solidFill>
              </a:rPr>
              <a:t>“biztosra kell mennünk”</a:t>
            </a:r>
            <a:r>
              <a:rPr lang="de-DE" altLang="ja-JP">
                <a:solidFill>
                  <a:srgbClr val="333333"/>
                </a:solidFill>
              </a:rPr>
              <a:t>).</a:t>
            </a:r>
            <a:endParaRPr lang="de-DE"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hu-HU" altLang="de-DE" dirty="0">
                <a:solidFill>
                  <a:srgbClr val="004992"/>
                </a:solidFill>
              </a:rPr>
              <a:t>Példa</a:t>
            </a:r>
            <a:r>
              <a:rPr lang="de-DE" altLang="de-DE" dirty="0">
                <a:solidFill>
                  <a:srgbClr val="333333"/>
                </a:solidFill>
              </a:rPr>
              <a:t>: </a:t>
            </a:r>
            <a:r>
              <a:rPr lang="hu-HU" altLang="de-DE" dirty="0">
                <a:solidFill>
                  <a:srgbClr val="333333"/>
                </a:solidFill>
              </a:rPr>
              <a:t>Valaki lassan beszél és merev a mimikája</a:t>
            </a:r>
            <a:r>
              <a:rPr lang="de-DE" altLang="de-DE" dirty="0">
                <a:solidFill>
                  <a:srgbClr val="333333"/>
                </a:solidFill>
              </a:rPr>
              <a:t>. </a:t>
            </a:r>
            <a:r>
              <a:rPr lang="hu-HU" altLang="de-DE" i="1" dirty="0">
                <a:solidFill>
                  <a:srgbClr val="004992"/>
                </a:solidFill>
              </a:rPr>
              <a:t>Szellemi fogyatékosság</a:t>
            </a:r>
            <a:r>
              <a:rPr lang="de-DE" altLang="de-DE" i="1" dirty="0">
                <a:solidFill>
                  <a:srgbClr val="004992"/>
                </a:solidFill>
              </a:rPr>
              <a:t>? Neurol</a:t>
            </a:r>
            <a:r>
              <a:rPr lang="hu-HU" altLang="de-DE" i="1" dirty="0">
                <a:solidFill>
                  <a:srgbClr val="004992"/>
                </a:solidFill>
              </a:rPr>
              <a:t>ógiai megbetegedés</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u-HU" altLang="de-DE" dirty="0">
                <a:solidFill>
                  <a:srgbClr val="333333"/>
                </a:solidFill>
              </a:rPr>
              <a:t>Óvatosan az elhamarkodott ítéletekkel</a:t>
            </a:r>
            <a:r>
              <a:rPr lang="de-DE" altLang="de-DE" dirty="0">
                <a:solidFill>
                  <a:srgbClr val="333333"/>
                </a:solidFill>
              </a:rPr>
              <a:t>: </a:t>
            </a:r>
            <a:r>
              <a:rPr lang="hu-HU" altLang="de-DE" i="1" dirty="0">
                <a:solidFill>
                  <a:srgbClr val="004992"/>
                </a:solidFill>
              </a:rPr>
              <a:t>Lehet, hogy olyan gyógyszereket szed, melyek ilyen mellékhatásokkal járnak.</a:t>
            </a:r>
            <a:endParaRPr lang="de-DE" altLang="de-DE" i="1" dirty="0">
              <a:solidFill>
                <a:srgbClr val="004992"/>
              </a:solidFill>
            </a:endParaRP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Ha elhamarkodottan ítélünk, fennáll a hibás döntés veszélye!</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Ezzel szemben azonban olyan dolgoknál, melyeknek a jelentősége kisebb, nyugodtan dönthetünk gyorsan</a:t>
            </a:r>
            <a:r>
              <a:rPr lang="de-DE" altLang="de-DE" dirty="0">
                <a:solidFill>
                  <a:srgbClr val="333333"/>
                </a:solidFill>
              </a:rPr>
              <a:t> (</a:t>
            </a:r>
            <a:r>
              <a:rPr lang="hu-HU" altLang="de-DE" dirty="0">
                <a:solidFill>
                  <a:srgbClr val="333333"/>
                </a:solidFill>
              </a:rPr>
              <a:t>pl</a:t>
            </a:r>
            <a:r>
              <a:rPr lang="de-DE" altLang="de-DE" dirty="0">
                <a:solidFill>
                  <a:srgbClr val="333333"/>
                </a:solidFill>
              </a:rPr>
              <a:t>. </a:t>
            </a:r>
            <a:r>
              <a:rPr lang="hu-HU" altLang="de-DE" dirty="0">
                <a:solidFill>
                  <a:srgbClr val="333333"/>
                </a:solidFill>
              </a:rPr>
              <a:t>joghurtmárka</a:t>
            </a:r>
            <a:r>
              <a:rPr lang="de-DE" altLang="de-DE" dirty="0">
                <a:solidFill>
                  <a:srgbClr val="333333"/>
                </a:solidFill>
              </a:rPr>
              <a:t>, </a:t>
            </a:r>
            <a:r>
              <a:rPr lang="hu-HU" altLang="de-DE" dirty="0">
                <a:solidFill>
                  <a:srgbClr val="333333"/>
                </a:solidFill>
              </a:rPr>
              <a:t>süteményfajta a kávézóban</a:t>
            </a:r>
            <a:r>
              <a:rPr lang="de-DE" altLang="de-DE" dirty="0">
                <a:solidFill>
                  <a:srgbClr val="333333"/>
                </a:solidFill>
              </a:rPr>
              <a:t>, </a:t>
            </a:r>
            <a:r>
              <a:rPr lang="hu-HU" altLang="de-DE" dirty="0">
                <a:solidFill>
                  <a:srgbClr val="333333"/>
                </a:solidFill>
              </a:rPr>
              <a:t>lottószámok</a:t>
            </a:r>
            <a:r>
              <a:rPr lang="de-DE" altLang="de-DE"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66</a:t>
            </a:fld>
            <a:endParaRPr lang="de-DE" altLang="de-DE"/>
          </a:p>
        </p:txBody>
      </p:sp>
    </p:spTree>
    <p:extLst>
      <p:ext uri="{BB962C8B-B14F-4D97-AF65-F5344CB8AC3E}">
        <p14:creationId xmlns:p14="http://schemas.microsoft.com/office/powerpoint/2010/main" val="2050201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Ha döntéseink fontosak és komoly következményekkel járhatnak, nem ítélhetünk elhamarkodottan, hanem további információkat kell </a:t>
            </a:r>
            <a:r>
              <a:rPr lang="hu-HU" altLang="de-DE">
                <a:solidFill>
                  <a:srgbClr val="333333"/>
                </a:solidFill>
              </a:rPr>
              <a:t>keresnünk</a:t>
            </a:r>
            <a:r>
              <a:rPr lang="de-DE" altLang="de-DE">
                <a:solidFill>
                  <a:srgbClr val="333333"/>
                </a:solidFill>
              </a:rPr>
              <a:t> (</a:t>
            </a:r>
            <a:r>
              <a:rPr lang="hu-HU" altLang="de-DE">
                <a:solidFill>
                  <a:srgbClr val="333333"/>
                </a:solidFill>
              </a:rPr>
              <a:t>“biztosra kell mennünk”</a:t>
            </a:r>
            <a:r>
              <a:rPr lang="de-DE" altLang="ja-JP">
                <a:solidFill>
                  <a:srgbClr val="333333"/>
                </a:solidFill>
              </a:rPr>
              <a:t>).</a:t>
            </a:r>
            <a:endParaRPr lang="de-DE"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hu-HU" altLang="de-DE" dirty="0">
                <a:solidFill>
                  <a:srgbClr val="004992"/>
                </a:solidFill>
              </a:rPr>
              <a:t>Példa</a:t>
            </a:r>
            <a:r>
              <a:rPr lang="de-DE" altLang="de-DE" dirty="0">
                <a:solidFill>
                  <a:srgbClr val="333333"/>
                </a:solidFill>
              </a:rPr>
              <a:t>: </a:t>
            </a:r>
            <a:r>
              <a:rPr lang="hu-HU" altLang="de-DE" dirty="0">
                <a:solidFill>
                  <a:srgbClr val="333333"/>
                </a:solidFill>
              </a:rPr>
              <a:t>Valaki lassan beszél és merev a mimikája</a:t>
            </a:r>
            <a:r>
              <a:rPr lang="de-DE" altLang="de-DE" dirty="0">
                <a:solidFill>
                  <a:srgbClr val="333333"/>
                </a:solidFill>
              </a:rPr>
              <a:t>. </a:t>
            </a:r>
            <a:r>
              <a:rPr lang="hu-HU" altLang="de-DE" i="1" dirty="0">
                <a:solidFill>
                  <a:srgbClr val="004992"/>
                </a:solidFill>
              </a:rPr>
              <a:t>Szellemi fogyatékosság</a:t>
            </a:r>
            <a:r>
              <a:rPr lang="de-DE" altLang="de-DE" i="1" dirty="0">
                <a:solidFill>
                  <a:srgbClr val="004992"/>
                </a:solidFill>
              </a:rPr>
              <a:t>? Neurol</a:t>
            </a:r>
            <a:r>
              <a:rPr lang="hu-HU" altLang="de-DE" i="1" dirty="0">
                <a:solidFill>
                  <a:srgbClr val="004992"/>
                </a:solidFill>
              </a:rPr>
              <a:t>ógiai megbetegedés</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u-HU" altLang="de-DE" dirty="0">
                <a:solidFill>
                  <a:srgbClr val="333333"/>
                </a:solidFill>
              </a:rPr>
              <a:t>Óvatosan az elhamarkodott ítéletekkel</a:t>
            </a:r>
            <a:r>
              <a:rPr lang="de-DE" altLang="de-DE" dirty="0">
                <a:solidFill>
                  <a:srgbClr val="333333"/>
                </a:solidFill>
              </a:rPr>
              <a:t>: </a:t>
            </a:r>
            <a:r>
              <a:rPr lang="hu-HU" altLang="de-DE" i="1" dirty="0">
                <a:solidFill>
                  <a:srgbClr val="004992"/>
                </a:solidFill>
              </a:rPr>
              <a:t>Lehet, hogy olyan gyógyszereket szed, melyek ilyen mellékhatásokkal járnak.</a:t>
            </a:r>
            <a:endParaRPr lang="de-DE" altLang="de-DE" i="1" dirty="0">
              <a:solidFill>
                <a:srgbClr val="004992"/>
              </a:solidFill>
            </a:endParaRP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Ha elhamarkodottan ítélünk, fennáll a hibás döntés veszélye!</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Ezzel szemben azonban olyan dolgoknál, melyeknek a jelentősége kisebb, nyugodtan dönthetünk gyorsan</a:t>
            </a:r>
            <a:r>
              <a:rPr lang="de-DE" altLang="de-DE" dirty="0">
                <a:solidFill>
                  <a:srgbClr val="333333"/>
                </a:solidFill>
              </a:rPr>
              <a:t> (</a:t>
            </a:r>
            <a:r>
              <a:rPr lang="hu-HU" altLang="de-DE" dirty="0">
                <a:solidFill>
                  <a:srgbClr val="333333"/>
                </a:solidFill>
              </a:rPr>
              <a:t>pl</a:t>
            </a:r>
            <a:r>
              <a:rPr lang="de-DE" altLang="de-DE" dirty="0">
                <a:solidFill>
                  <a:srgbClr val="333333"/>
                </a:solidFill>
              </a:rPr>
              <a:t>. </a:t>
            </a:r>
            <a:r>
              <a:rPr lang="hu-HU" altLang="de-DE" dirty="0">
                <a:solidFill>
                  <a:srgbClr val="333333"/>
                </a:solidFill>
              </a:rPr>
              <a:t>joghurtmárka</a:t>
            </a:r>
            <a:r>
              <a:rPr lang="de-DE" altLang="de-DE" dirty="0">
                <a:solidFill>
                  <a:srgbClr val="333333"/>
                </a:solidFill>
              </a:rPr>
              <a:t>, </a:t>
            </a:r>
            <a:r>
              <a:rPr lang="hu-HU" altLang="de-DE" dirty="0">
                <a:solidFill>
                  <a:srgbClr val="333333"/>
                </a:solidFill>
              </a:rPr>
              <a:t>süteményfajta a kávézóban</a:t>
            </a:r>
            <a:r>
              <a:rPr lang="de-DE" altLang="de-DE" dirty="0">
                <a:solidFill>
                  <a:srgbClr val="333333"/>
                </a:solidFill>
              </a:rPr>
              <a:t>, </a:t>
            </a:r>
            <a:r>
              <a:rPr lang="hu-HU" altLang="de-DE" dirty="0">
                <a:solidFill>
                  <a:srgbClr val="333333"/>
                </a:solidFill>
              </a:rPr>
              <a:t>lottószámok</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Tévedni emberi dolog</a:t>
            </a:r>
            <a:r>
              <a:rPr lang="de-DE" altLang="de-DE" dirty="0">
                <a:solidFill>
                  <a:srgbClr val="333333"/>
                </a:solidFill>
              </a:rPr>
              <a:t>: </a:t>
            </a:r>
            <a:r>
              <a:rPr lang="hu-HU" altLang="de-DE" dirty="0">
                <a:solidFill>
                  <a:srgbClr val="333333"/>
                </a:solidFill>
              </a:rPr>
              <a:t>tartsa szem előtt azt a lehetőséget, hogy hibázhat!</a:t>
            </a:r>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67</a:t>
            </a:fld>
            <a:endParaRPr lang="de-DE" altLang="de-DE"/>
          </a:p>
        </p:txBody>
      </p:sp>
    </p:spTree>
    <p:extLst>
      <p:ext uri="{BB962C8B-B14F-4D97-AF65-F5344CB8AC3E}">
        <p14:creationId xmlns:p14="http://schemas.microsoft.com/office/powerpoint/2010/main" val="36505105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Ha döntéseink fontosak és komoly következményekkel járhatnak, nem ítélhetünk elhamarkodottan, hanem további információkat kell </a:t>
            </a:r>
            <a:r>
              <a:rPr lang="hu-HU" altLang="de-DE">
                <a:solidFill>
                  <a:srgbClr val="333333"/>
                </a:solidFill>
              </a:rPr>
              <a:t>keresnünk</a:t>
            </a:r>
            <a:r>
              <a:rPr lang="de-DE" altLang="de-DE">
                <a:solidFill>
                  <a:srgbClr val="333333"/>
                </a:solidFill>
              </a:rPr>
              <a:t> (</a:t>
            </a:r>
            <a:r>
              <a:rPr lang="hu-HU" altLang="de-DE">
                <a:solidFill>
                  <a:srgbClr val="333333"/>
                </a:solidFill>
              </a:rPr>
              <a:t>“biztosra kell mennünk”</a:t>
            </a:r>
            <a:r>
              <a:rPr lang="de-DE" altLang="ja-JP">
                <a:solidFill>
                  <a:srgbClr val="333333"/>
                </a:solidFill>
              </a:rPr>
              <a:t>).</a:t>
            </a:r>
            <a:endParaRPr lang="de-DE" altLang="ja-JP"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hu-HU" altLang="de-DE" dirty="0">
                <a:solidFill>
                  <a:srgbClr val="004992"/>
                </a:solidFill>
              </a:rPr>
              <a:t>Példa</a:t>
            </a:r>
            <a:r>
              <a:rPr lang="de-DE" altLang="de-DE" dirty="0">
                <a:solidFill>
                  <a:srgbClr val="333333"/>
                </a:solidFill>
              </a:rPr>
              <a:t>: </a:t>
            </a:r>
            <a:r>
              <a:rPr lang="hu-HU" altLang="de-DE" dirty="0">
                <a:solidFill>
                  <a:srgbClr val="333333"/>
                </a:solidFill>
              </a:rPr>
              <a:t>Valaki lassan beszél és merev a mimikája</a:t>
            </a:r>
            <a:r>
              <a:rPr lang="de-DE" altLang="de-DE" dirty="0">
                <a:solidFill>
                  <a:srgbClr val="333333"/>
                </a:solidFill>
              </a:rPr>
              <a:t>. </a:t>
            </a:r>
            <a:r>
              <a:rPr lang="hu-HU" altLang="de-DE" i="1" dirty="0">
                <a:solidFill>
                  <a:srgbClr val="004992"/>
                </a:solidFill>
              </a:rPr>
              <a:t>Szellemi fogyatékosság</a:t>
            </a:r>
            <a:r>
              <a:rPr lang="de-DE" altLang="de-DE" i="1" dirty="0">
                <a:solidFill>
                  <a:srgbClr val="004992"/>
                </a:solidFill>
              </a:rPr>
              <a:t>? Neurol</a:t>
            </a:r>
            <a:r>
              <a:rPr lang="hu-HU" altLang="de-DE" i="1" dirty="0">
                <a:solidFill>
                  <a:srgbClr val="004992"/>
                </a:solidFill>
              </a:rPr>
              <a:t>ógiai megbetegedés</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u-HU" altLang="de-DE" dirty="0">
                <a:solidFill>
                  <a:srgbClr val="333333"/>
                </a:solidFill>
              </a:rPr>
              <a:t>Óvatosan az elhamarkodott ítéletekkel</a:t>
            </a:r>
            <a:r>
              <a:rPr lang="de-DE" altLang="de-DE" dirty="0">
                <a:solidFill>
                  <a:srgbClr val="333333"/>
                </a:solidFill>
              </a:rPr>
              <a:t>: </a:t>
            </a:r>
            <a:r>
              <a:rPr lang="hu-HU" altLang="de-DE" i="1" dirty="0">
                <a:solidFill>
                  <a:srgbClr val="004992"/>
                </a:solidFill>
              </a:rPr>
              <a:t>Lehet, hogy olyan gyógyszereket szed, melyek ilyen mellékhatásokkal járnak.</a:t>
            </a:r>
            <a:endParaRPr lang="de-DE" altLang="de-DE" i="1" dirty="0">
              <a:solidFill>
                <a:srgbClr val="004992"/>
              </a:solidFill>
            </a:endParaRP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Ha elhamarkodottan ítélünk, fennáll a hibás döntés veszélye!</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Ezzel szemben azonban olyan dolgoknál, melyeknek a jelentősége kisebb, nyugodtan dönthetünk gyorsan</a:t>
            </a:r>
            <a:r>
              <a:rPr lang="de-DE" altLang="de-DE" dirty="0">
                <a:solidFill>
                  <a:srgbClr val="333333"/>
                </a:solidFill>
              </a:rPr>
              <a:t> (</a:t>
            </a:r>
            <a:r>
              <a:rPr lang="hu-HU" altLang="de-DE" dirty="0">
                <a:solidFill>
                  <a:srgbClr val="333333"/>
                </a:solidFill>
              </a:rPr>
              <a:t>pl</a:t>
            </a:r>
            <a:r>
              <a:rPr lang="de-DE" altLang="de-DE" dirty="0">
                <a:solidFill>
                  <a:srgbClr val="333333"/>
                </a:solidFill>
              </a:rPr>
              <a:t>. </a:t>
            </a:r>
            <a:r>
              <a:rPr lang="hu-HU" altLang="de-DE" dirty="0">
                <a:solidFill>
                  <a:srgbClr val="333333"/>
                </a:solidFill>
              </a:rPr>
              <a:t>joghurtmárka</a:t>
            </a:r>
            <a:r>
              <a:rPr lang="de-DE" altLang="de-DE" dirty="0">
                <a:solidFill>
                  <a:srgbClr val="333333"/>
                </a:solidFill>
              </a:rPr>
              <a:t>, </a:t>
            </a:r>
            <a:r>
              <a:rPr lang="hu-HU" altLang="de-DE" dirty="0">
                <a:solidFill>
                  <a:srgbClr val="333333"/>
                </a:solidFill>
              </a:rPr>
              <a:t>süteményfajta a kávézóban</a:t>
            </a:r>
            <a:r>
              <a:rPr lang="de-DE" altLang="de-DE" dirty="0">
                <a:solidFill>
                  <a:srgbClr val="333333"/>
                </a:solidFill>
              </a:rPr>
              <a:t>, </a:t>
            </a:r>
            <a:r>
              <a:rPr lang="hu-HU" altLang="de-DE" dirty="0">
                <a:solidFill>
                  <a:srgbClr val="333333"/>
                </a:solidFill>
              </a:rPr>
              <a:t>lottószámok</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Tévedni emberi dolog</a:t>
            </a:r>
            <a:r>
              <a:rPr lang="de-DE" altLang="de-DE" dirty="0">
                <a:solidFill>
                  <a:srgbClr val="333333"/>
                </a:solidFill>
              </a:rPr>
              <a:t>: </a:t>
            </a:r>
            <a:r>
              <a:rPr lang="hu-HU" altLang="de-DE" dirty="0">
                <a:solidFill>
                  <a:srgbClr val="333333"/>
                </a:solidFill>
              </a:rPr>
              <a:t>tartsa szem előtt azt a lehetőséget, hogy hibázhat!</a:t>
            </a:r>
          </a:p>
          <a:p>
            <a:pPr marL="285750" lvl="0" indent="-285750" defTabSz="914400" fontAlgn="base">
              <a:lnSpc>
                <a:spcPct val="100000"/>
              </a:lnSpc>
              <a:spcBef>
                <a:spcPts val="1200"/>
              </a:spcBef>
              <a:buClr>
                <a:srgbClr val="333333"/>
              </a:buClr>
              <a:buFont typeface="WingDings"/>
              <a:buChar char=""/>
            </a:pPr>
            <a:r>
              <a:rPr lang="hu-HU" altLang="de-DE" dirty="0">
                <a:solidFill>
                  <a:srgbClr val="333333"/>
                </a:solidFill>
              </a:rPr>
              <a:t>A fontos döntéseknek tényeken kell alapulniuk</a:t>
            </a:r>
            <a:r>
              <a:rPr lang="de-DE" altLang="de-DE" dirty="0">
                <a:solidFill>
                  <a:srgbClr val="333333"/>
                </a:solidFill>
              </a:rPr>
              <a:t>. </a:t>
            </a:r>
            <a:r>
              <a:rPr lang="hu-HU" altLang="de-DE" dirty="0">
                <a:solidFill>
                  <a:srgbClr val="333333"/>
                </a:solidFill>
              </a:rPr>
              <a:t>A puszta </a:t>
            </a:r>
            <a:r>
              <a:rPr lang="hu-HU" altLang="de-DE">
                <a:solidFill>
                  <a:srgbClr val="333333"/>
                </a:solidFill>
              </a:rPr>
              <a:t>feltételezések “rossz tanácsadók”. </a:t>
            </a:r>
            <a:r>
              <a:rPr lang="hu-HU" altLang="de-DE" dirty="0">
                <a:solidFill>
                  <a:srgbClr val="333333"/>
                </a:solidFill>
              </a:rPr>
              <a:t>A rossz döntések következményeit is vegye mindig figyelembe!</a:t>
            </a:r>
            <a:endParaRPr lang="en-US" dirty="0"/>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68</a:t>
            </a:fld>
            <a:endParaRPr lang="de-DE" altLang="de-DE"/>
          </a:p>
        </p:txBody>
      </p:sp>
    </p:spTree>
    <p:extLst>
      <p:ext uri="{BB962C8B-B14F-4D97-AF65-F5344CB8AC3E}">
        <p14:creationId xmlns:p14="http://schemas.microsoft.com/office/powerpoint/2010/main" val="39424486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hajlamos elhamarkodott és extrém ítéleteket alkotni. Stresszes helyzetekben ez a tendencia gyakran felerősödik.</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hajlamos elhamarkodott és extrém ítéleteket alkotni. Stresszes helyzetekben ez a tendencia gyakran felerősödik.</a:t>
            </a:r>
            <a:endParaRPr lang="de-DE" altLang="de-DE" sz="2000" dirty="0">
              <a:solidFill>
                <a:srgbClr val="333333"/>
              </a:solidFill>
            </a:endParaRPr>
          </a:p>
          <a:p>
            <a:pPr lvl="0" defTabSz="914400" fontAlgn="base">
              <a:defRPr/>
            </a:pPr>
            <a:r>
              <a:rPr lang="hu-HU" altLang="de-DE" sz="2000" dirty="0">
                <a:solidFill>
                  <a:srgbClr val="004992"/>
                </a:solidFill>
              </a:rPr>
              <a:t>Példa</a:t>
            </a:r>
            <a:r>
              <a:rPr lang="de-DE" altLang="de-DE" sz="2000" dirty="0">
                <a:solidFill>
                  <a:srgbClr val="004992"/>
                </a:solidFill>
              </a:rPr>
              <a:t>: </a:t>
            </a:r>
            <a:r>
              <a:rPr lang="hu-HU" altLang="de-DE" sz="2000" dirty="0">
                <a:solidFill>
                  <a:srgbClr val="333333"/>
                </a:solidFill>
              </a:rPr>
              <a:t>Sándor el szeretne jutni az egyetemhez, de nem találja az autója kulcsát. Azt gondolja, a közös képviselő tulajdonította el, hogy ne juthasson el az egyetemhez.</a:t>
            </a:r>
            <a:endParaRPr lang="de-DE" altLang="de-DE" sz="2000" dirty="0">
              <a:solidFill>
                <a:srgbClr val="333333"/>
              </a:solidFill>
            </a:endParaRPr>
          </a:p>
          <a:p>
            <a:pPr lvl="0" defTabSz="914400" fontAlgn="base">
              <a:defRPr/>
            </a:pPr>
            <a:r>
              <a:rPr lang="de-DE" altLang="de-DE" sz="2000" dirty="0">
                <a:solidFill>
                  <a:srgbClr val="004992"/>
                </a:solidFill>
              </a:rPr>
              <a:t>H</a:t>
            </a:r>
            <a:r>
              <a:rPr lang="hu-HU" altLang="de-DE" sz="2000" dirty="0">
                <a:solidFill>
                  <a:srgbClr val="004992"/>
                </a:solidFill>
              </a:rPr>
              <a:t>áttér</a:t>
            </a:r>
            <a:r>
              <a:rPr lang="de-DE" altLang="de-DE" sz="2000" dirty="0">
                <a:solidFill>
                  <a:srgbClr val="004992"/>
                </a:solidFill>
              </a:rPr>
              <a:t>: </a:t>
            </a:r>
            <a:r>
              <a:rPr lang="hu-HU" altLang="de-DE" sz="2000" dirty="0">
                <a:solidFill>
                  <a:srgbClr val="333333"/>
                </a:solidFill>
              </a:rPr>
              <a:t>Sándor meg van arról győződve, hogy ki szeretnék csapni az egyetemről.</a:t>
            </a:r>
            <a:endParaRPr lang="de-DE" altLang="de-DE" sz="2000" dirty="0">
              <a:solidFill>
                <a:srgbClr val="333333"/>
              </a:solidFill>
            </a:endParaRPr>
          </a:p>
          <a:p>
            <a:pPr lvl="0" defTabSz="914400" fontAlgn="base">
              <a:defRPr/>
            </a:pPr>
            <a:r>
              <a:rPr lang="hu-HU" altLang="de-DE" sz="2000" dirty="0">
                <a:solidFill>
                  <a:srgbClr val="004992"/>
                </a:solidFill>
              </a:rPr>
              <a:t>De</a:t>
            </a:r>
            <a:r>
              <a:rPr lang="de-DE" altLang="de-DE" sz="2000" dirty="0">
                <a:solidFill>
                  <a:srgbClr val="004992"/>
                </a:solidFill>
              </a:rPr>
              <a:t>: </a:t>
            </a:r>
            <a:r>
              <a:rPr lang="hu-HU" altLang="de-DE" sz="2000" dirty="0">
                <a:solidFill>
                  <a:srgbClr val="333333"/>
                </a:solidFill>
              </a:rPr>
              <a:t>Milyen érdeke fűződhetne a közös képviselőnek ahhoz, hogy Sándort kicsapják az egyetemről? Hogyan juthatott hozzá a kulcshoz?</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70</a:t>
            </a:fld>
            <a:endParaRPr lang="de-DE" altLang="de-DE"/>
          </a:p>
        </p:txBody>
      </p:sp>
    </p:spTree>
    <p:extLst>
      <p:ext uri="{BB962C8B-B14F-4D97-AF65-F5344CB8AC3E}">
        <p14:creationId xmlns:p14="http://schemas.microsoft.com/office/powerpoint/2010/main" val="4137334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hajlamos elhamarkodott és extrém ítéleteket alkotni. Stresszes helyzetekben ez a tendencia gyakran felerősödik.</a:t>
            </a:r>
            <a:endParaRPr lang="de-DE" altLang="de-DE" sz="2000" dirty="0">
              <a:solidFill>
                <a:srgbClr val="333333"/>
              </a:solidFill>
            </a:endParaRPr>
          </a:p>
          <a:p>
            <a:pPr lvl="0" defTabSz="914400" fontAlgn="base">
              <a:defRPr/>
            </a:pPr>
            <a:r>
              <a:rPr lang="hu-HU" altLang="de-DE" sz="2000" dirty="0">
                <a:solidFill>
                  <a:srgbClr val="004992"/>
                </a:solidFill>
              </a:rPr>
              <a:t>Példa</a:t>
            </a:r>
            <a:r>
              <a:rPr lang="de-DE" altLang="de-DE" sz="2000" dirty="0">
                <a:solidFill>
                  <a:srgbClr val="004992"/>
                </a:solidFill>
              </a:rPr>
              <a:t>: </a:t>
            </a:r>
            <a:r>
              <a:rPr lang="hu-HU" altLang="de-DE" sz="2000" dirty="0">
                <a:solidFill>
                  <a:srgbClr val="333333"/>
                </a:solidFill>
              </a:rPr>
              <a:t>Sándor el szeretne jutni az egyetemhez, de nem találja az autója kulcsát. Azt gondolja, a közös képviselő tulajdonította el, hogy ne juthasson el az egyetemhez.</a:t>
            </a:r>
            <a:endParaRPr lang="de-DE" altLang="de-DE" sz="2000" dirty="0">
              <a:solidFill>
                <a:srgbClr val="333333"/>
              </a:solidFill>
            </a:endParaRPr>
          </a:p>
          <a:p>
            <a:pPr lvl="0" defTabSz="914400" fontAlgn="base">
              <a:defRPr/>
            </a:pPr>
            <a:r>
              <a:rPr lang="de-DE" altLang="de-DE" sz="2000" dirty="0">
                <a:solidFill>
                  <a:srgbClr val="004992"/>
                </a:solidFill>
              </a:rPr>
              <a:t>H</a:t>
            </a:r>
            <a:r>
              <a:rPr lang="hu-HU" altLang="de-DE" sz="2000" dirty="0">
                <a:solidFill>
                  <a:srgbClr val="004992"/>
                </a:solidFill>
              </a:rPr>
              <a:t>áttér</a:t>
            </a:r>
            <a:r>
              <a:rPr lang="de-DE" altLang="de-DE" sz="2000" dirty="0">
                <a:solidFill>
                  <a:srgbClr val="004992"/>
                </a:solidFill>
              </a:rPr>
              <a:t>: </a:t>
            </a:r>
            <a:r>
              <a:rPr lang="hu-HU" altLang="de-DE" sz="2000" dirty="0">
                <a:solidFill>
                  <a:srgbClr val="333333"/>
                </a:solidFill>
              </a:rPr>
              <a:t>Sándor meg van arról győződve, hogy ki szeretnék csapni az egyetemről.</a:t>
            </a:r>
            <a:endParaRPr lang="de-DE" altLang="de-DE" sz="2000" dirty="0">
              <a:solidFill>
                <a:srgbClr val="333333"/>
              </a:solidFill>
            </a:endParaRPr>
          </a:p>
          <a:p>
            <a:pPr lvl="0" defTabSz="914400" fontAlgn="base">
              <a:defRPr/>
            </a:pPr>
            <a:r>
              <a:rPr lang="hu-HU" altLang="de-DE" sz="2000" dirty="0">
                <a:solidFill>
                  <a:srgbClr val="004992"/>
                </a:solidFill>
              </a:rPr>
              <a:t>De</a:t>
            </a:r>
            <a:r>
              <a:rPr lang="de-DE" altLang="de-DE" sz="2000" dirty="0">
                <a:solidFill>
                  <a:srgbClr val="004992"/>
                </a:solidFill>
              </a:rPr>
              <a:t>: </a:t>
            </a:r>
            <a:r>
              <a:rPr lang="hu-HU" altLang="de-DE" sz="2000" dirty="0">
                <a:solidFill>
                  <a:srgbClr val="333333"/>
                </a:solidFill>
              </a:rPr>
              <a:t>Milyen érdeke fűződhetne a közös képviselőnek ahhoz, hogy Sándort kicsapják az egyetemről? Hogyan juthatott hozzá a kulcshoz?</a:t>
            </a:r>
            <a:endParaRPr lang="de-DE" altLang="de-DE" sz="2000" dirty="0">
              <a:solidFill>
                <a:srgbClr val="333333"/>
              </a:solidFill>
            </a:endParaRPr>
          </a:p>
          <a:p>
            <a:pPr lvl="0" defTabSz="914400" fontAlgn="base">
              <a:defRPr/>
            </a:pPr>
            <a:r>
              <a:rPr lang="hu-HU" altLang="de-DE" sz="2000" dirty="0">
                <a:solidFill>
                  <a:srgbClr val="333333"/>
                </a:solidFill>
              </a:rPr>
              <a:t>Ilyen súlyos vádak esetén további információkat kell gyűjtenünk és a további lehetséges magyarázatokat lehetőleg meg kell beszélnünk valakivel, akiben bízunk.</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71</a:t>
            </a:fld>
            <a:endParaRPr lang="de-DE" altLang="de-DE"/>
          </a:p>
        </p:txBody>
      </p:sp>
    </p:spTree>
    <p:extLst>
      <p:ext uri="{BB962C8B-B14F-4D97-AF65-F5344CB8AC3E}">
        <p14:creationId xmlns:p14="http://schemas.microsoft.com/office/powerpoint/2010/main" val="36525043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cs typeface="+mn-cs"/>
              </a:rPr>
              <a:t>www.uke.de/mct_app</a:t>
            </a:r>
            <a:endParaRPr lang="de-DE" b="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Metakognitív Tréning 7 – Elhamarkodott következtetések II</a:t>
            </a:r>
          </a:p>
        </p:txBody>
      </p:sp>
      <p:sp>
        <p:nvSpPr>
          <p:cNvPr id="8" name="Slide Number Placeholder 7"/>
          <p:cNvSpPr>
            <a:spLocks noGrp="1"/>
          </p:cNvSpPr>
          <p:nvPr>
            <p:ph type="sldNum" sz="quarter" idx="12"/>
          </p:nvPr>
        </p:nvSpPr>
        <p:spPr/>
        <p:txBody>
          <a:bodyPr/>
          <a:lstStyle/>
          <a:p>
            <a:fld id="{206BDF4A-82DF-4939-A331-25BE24E5516F}" type="slidenum">
              <a:rPr lang="de-DE" altLang="de-DE" smtClean="0"/>
              <a:pPr/>
              <a:t>72</a:t>
            </a:fld>
            <a:endParaRPr lang="de-DE" altLang="de-DE"/>
          </a:p>
        </p:txBody>
      </p:sp>
    </p:spTree>
    <p:extLst>
      <p:ext uri="{BB962C8B-B14F-4D97-AF65-F5344CB8AC3E}">
        <p14:creationId xmlns:p14="http://schemas.microsoft.com/office/powerpoint/2010/main" val="40479765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136339309"/>
              </p:ext>
            </p:extLst>
          </p:nvPr>
        </p:nvGraphicFramePr>
        <p:xfrm>
          <a:off x="408954" y="2011680"/>
          <a:ext cx="11375999" cy="3139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a:solidFill>
                            <a:schemeClr val="dk1"/>
                          </a:solidFill>
                          <a:effectLst/>
                          <a:latin typeface="+mn-lt"/>
                          <a:ea typeface="+mn-ea"/>
                          <a:cs typeface="+mn-cs"/>
                        </a:rPr>
                        <a:t>A </a:t>
                      </a:r>
                      <a:r>
                        <a:rPr lang="en-US" sz="1000" i="1" kern="1200" dirty="0">
                          <a:solidFill>
                            <a:schemeClr val="dk1"/>
                          </a:solidFill>
                          <a:effectLst/>
                          <a:latin typeface="+mn-lt"/>
                          <a:ea typeface="+mn-ea"/>
                          <a:cs typeface="+mn-cs"/>
                        </a:rPr>
                        <a:t>Stern</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magazin</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címlapja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a:solidFill>
                            <a:schemeClr val="dk1"/>
                          </a:solidFill>
                          <a:effectLst/>
                          <a:latin typeface="+mn-lt"/>
                          <a:ea typeface="+mn-ea"/>
                          <a:cs typeface="+mn-cs"/>
                        </a:rPr>
                        <a:t>GHDI – Image</a:t>
                      </a:r>
                      <a:br>
                        <a:rPr lang="de-DE" sz="1000" b="0" u="none" kern="1200">
                          <a:solidFill>
                            <a:schemeClr val="dk1"/>
                          </a:solidFill>
                          <a:effectLst/>
                          <a:latin typeface="+mn-lt"/>
                          <a:ea typeface="+mn-ea"/>
                          <a:cs typeface="+mn-cs"/>
                        </a:rPr>
                      </a:br>
                      <a:r>
                        <a:rPr lang="de-DE" sz="1000" b="0" u="none" kern="120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a:solidFill>
                            <a:schemeClr val="dk1"/>
                          </a:solidFill>
                          <a:effectLst/>
                          <a:latin typeface="+mn-lt"/>
                          <a:ea typeface="+mn-ea"/>
                          <a:cs typeface="+mn-cs"/>
                        </a:rPr>
                        <a:t>A </a:t>
                      </a:r>
                      <a:r>
                        <a:rPr lang="en-US" sz="1000" kern="1200" dirty="0" err="1">
                          <a:solidFill>
                            <a:schemeClr val="dk1"/>
                          </a:solidFill>
                          <a:effectLst/>
                          <a:latin typeface="+mn-lt"/>
                          <a:ea typeface="+mn-ea"/>
                          <a:cs typeface="+mn-cs"/>
                        </a:rPr>
                        <a:t>mű</a:t>
                      </a:r>
                      <a:r>
                        <a:rPr lang="en-US" sz="1000" kern="1200" dirty="0">
                          <a:solidFill>
                            <a:schemeClr val="dk1"/>
                          </a:solidFill>
                          <a:effectLst/>
                          <a:latin typeface="+mn-lt"/>
                          <a:ea typeface="+mn-ea"/>
                          <a:cs typeface="+mn-cs"/>
                        </a:rPr>
                        <a:t> a “</a:t>
                      </a:r>
                      <a:r>
                        <a:rPr lang="en-US" sz="1000" kern="1200" dirty="0" err="1">
                          <a:solidFill>
                            <a:schemeClr val="dk1"/>
                          </a:solidFill>
                          <a:effectLst/>
                          <a:latin typeface="+mn-lt"/>
                          <a:ea typeface="+mn-ea"/>
                          <a:cs typeface="+mn-cs"/>
                        </a:rPr>
                        <a:t>tisztességes</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felhasználás</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elve</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alapján</a:t>
                      </a:r>
                      <a:endParaRPr lang="en-US"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engedélyezett</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Amennyiben</a:t>
                      </a:r>
                      <a:r>
                        <a:rPr lang="en-US" sz="1000" kern="1200" dirty="0">
                          <a:solidFill>
                            <a:schemeClr val="dk1"/>
                          </a:solidFill>
                          <a:effectLst/>
                          <a:latin typeface="+mn-lt"/>
                          <a:ea typeface="+mn-ea"/>
                          <a:cs typeface="+mn-cs"/>
                        </a:rPr>
                        <a:t> a </a:t>
                      </a:r>
                      <a:r>
                        <a:rPr lang="en-US" sz="1000" kern="1200" dirty="0" err="1">
                          <a:solidFill>
                            <a:schemeClr val="dk1"/>
                          </a:solidFill>
                          <a:effectLst/>
                          <a:latin typeface="+mn-lt"/>
                          <a:ea typeface="+mn-ea"/>
                          <a:cs typeface="+mn-cs"/>
                        </a:rPr>
                        <a:t>szerzői</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jogok</a:t>
                      </a:r>
                      <a:endParaRPr lang="en-US"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megsértésének</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gyanúja</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merülne</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fel</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kérjük</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lépjen</a:t>
                      </a:r>
                      <a:endParaRPr lang="en-US"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kapcsolatba</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velünk</a:t>
                      </a:r>
                      <a:r>
                        <a:rPr lang="en-US" sz="1000" kern="1200" dirty="0">
                          <a:solidFill>
                            <a:schemeClr val="dk1"/>
                          </a:solidFill>
                          <a:effectLst/>
                          <a:latin typeface="+mn-lt"/>
                          <a:ea typeface="+mn-ea"/>
                          <a:cs typeface="+mn-cs"/>
                        </a:rPr>
                        <a:t>.</a:t>
                      </a:r>
                      <a:r>
                        <a:rPr lang="en-US" sz="1800" kern="1200" dirty="0">
                          <a:solidFill>
                            <a:schemeClr val="dk1"/>
                          </a:solidFill>
                          <a:effectLst/>
                          <a:latin typeface="+mn-lt"/>
                          <a:ea typeface="+mn-ea"/>
                          <a:cs typeface="+mn-cs"/>
                        </a:rPr>
                        <a:t>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chemeClr val="dk1"/>
                          </a:solidFill>
                          <a:effectLst/>
                          <a:latin typeface="+mn-lt"/>
                          <a:ea typeface="+mn-ea"/>
                          <a:cs typeface="+mn-cs"/>
                        </a:rPr>
                        <a:t>A </a:t>
                      </a:r>
                      <a:r>
                        <a:rPr lang="en-US" sz="1000" i="1" kern="1200" dirty="0">
                          <a:solidFill>
                            <a:schemeClr val="dk1"/>
                          </a:solidFill>
                          <a:effectLst/>
                          <a:latin typeface="+mn-lt"/>
                          <a:ea typeface="+mn-ea"/>
                          <a:cs typeface="+mn-cs"/>
                        </a:rPr>
                        <a:t>Stern</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magazin</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címlapja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a:t>
                      </a:r>
                      <a:r>
                        <a:rPr kumimoji="0" lang="de-DE" sz="1000" b="0" i="0" u="none" strike="noStrike" cap="none" normalizeH="0" baseline="0" dirty="0" err="1">
                          <a:ln>
                            <a:noFill/>
                          </a:ln>
                          <a:solidFill>
                            <a:srgbClr val="333333"/>
                          </a:solidFill>
                          <a:effectLst/>
                          <a:latin typeface="Calibri Light"/>
                          <a:cs typeface="Times New Roman" pitchFamily="18" charset="0"/>
                        </a:rPr>
                        <a:t>cigarette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boxes</a:t>
                      </a:r>
                      <a:r>
                        <a:rPr kumimoji="0" lang="de-DE" sz="1000" b="0" i="0" u="none" strike="noStrike" cap="none" normalizeH="0" baseline="0" dirty="0">
                          <a:ln>
                            <a:noFill/>
                          </a:ln>
                          <a:solidFill>
                            <a:srgbClr val="333333"/>
                          </a:solidFill>
                          <a:effectLst/>
                          <a:latin typeface="Calibri Light"/>
                          <a:cs typeface="Times New Roman" pitchFamily="18" charset="0"/>
                        </a:rPr>
                        <a:t>/Marlboro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de-DE"/>
              <a:t>Metakognitív Tréning 7 – Elhamarkodott következtetések II</a:t>
            </a:r>
          </a:p>
        </p:txBody>
      </p:sp>
      <p:sp>
        <p:nvSpPr>
          <p:cNvPr id="8" name="Slide Number Placeholder 7"/>
          <p:cNvSpPr>
            <a:spLocks noGrp="1"/>
          </p:cNvSpPr>
          <p:nvPr>
            <p:ph type="sldNum" sz="quarter" idx="12"/>
          </p:nvPr>
        </p:nvSpPr>
        <p:spPr/>
        <p:txBody>
          <a:bodyPr/>
          <a:lstStyle/>
          <a:p>
            <a:fld id="{61D6C3A1-B738-4B48-BFFE-2EB0798D009A}"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graphicFrame>
        <p:nvGraphicFramePr>
          <p:cNvPr id="8" name="Group 45"/>
          <p:cNvGraphicFramePr>
            <a:graphicFrameLocks noGrp="1"/>
          </p:cNvGraphicFramePr>
          <p:nvPr>
            <p:extLst>
              <p:ext uri="{D42A27DB-BD31-4B8C-83A1-F6EECF244321}">
                <p14:modId xmlns:p14="http://schemas.microsoft.com/office/powerpoint/2010/main" val="372722970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Összeesküvés elmélet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2000" b="0" i="0" u="none" dirty="0">
                          <a:solidFill>
                            <a:srgbClr val="333333"/>
                          </a:solidFill>
                          <a:latin typeface="Calibri Light"/>
                        </a:rPr>
                        <a:t>Érvek pro?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graphicFrame>
        <p:nvGraphicFramePr>
          <p:cNvPr id="8" name="Group 45"/>
          <p:cNvGraphicFramePr>
            <a:graphicFrameLocks noGrp="1"/>
          </p:cNvGraphicFramePr>
          <p:nvPr>
            <p:extLst>
              <p:ext uri="{D42A27DB-BD31-4B8C-83A1-F6EECF244321}">
                <p14:modId xmlns:p14="http://schemas.microsoft.com/office/powerpoint/2010/main" val="342488824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Összeesküvés elmélet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1800" b="0" i="0" u="none" dirty="0">
                          <a:solidFill>
                            <a:srgbClr val="333333"/>
                          </a:solidFill>
                          <a:latin typeface="Calibri Light"/>
                        </a:rPr>
                        <a:t>Az USA állítólagos motivációja:</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akkoriban az USA-val konkuráló világhatalom, a Szovjetunió korábban sikerrel bocsátott egy műholdat a világűrbe. Az USA-nak égető szüksége volt valamilyen sikerre</a:t>
                      </a:r>
                    </a:p>
                    <a:p>
                      <a:pPr marL="342900" indent="-342900">
                        <a:lnSpc>
                          <a:spcPct val="100000"/>
                        </a:lnSpc>
                        <a:spcBef>
                          <a:spcPts val="1200"/>
                        </a:spcBef>
                        <a:buFont typeface="+mj-lt"/>
                        <a:buAutoNum type="arabicPeriod"/>
                      </a:pPr>
                      <a:r>
                        <a:rPr lang="hu-HU" sz="1800" b="0" i="0" u="none" dirty="0">
                          <a:solidFill>
                            <a:srgbClr val="333333"/>
                          </a:solidFill>
                          <a:latin typeface="Calibri Light"/>
                        </a:rPr>
                        <a:t>Elterelésként szolgált az akkoriban tomboló vietnámi háborúról</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 NASA (az USA Nemzeti Repülési és Űrhajózási Hivatala) a költségvetés megkurtítása miatti félelmében becsapta az Egyesült Államok kormányát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75</a:t>
            </a:fld>
            <a:endParaRPr lang="de-DE" altLang="de-DE"/>
          </a:p>
        </p:txBody>
      </p:sp>
    </p:spTree>
    <p:extLst>
      <p:ext uri="{BB962C8B-B14F-4D97-AF65-F5344CB8AC3E}">
        <p14:creationId xmlns:p14="http://schemas.microsoft.com/office/powerpoint/2010/main" val="11902278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graphicFrame>
        <p:nvGraphicFramePr>
          <p:cNvPr id="8" name="Group 42"/>
          <p:cNvGraphicFramePr>
            <a:graphicFrameLocks noGrp="1"/>
          </p:cNvGraphicFramePr>
          <p:nvPr>
            <p:extLst>
              <p:ext uri="{D42A27DB-BD31-4B8C-83A1-F6EECF244321}">
                <p14:modId xmlns:p14="http://schemas.microsoft.com/office/powerpoint/2010/main" val="152436227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76</a:t>
            </a:fld>
            <a:endParaRPr lang="de-DE" altLang="de-DE"/>
          </a:p>
        </p:txBody>
      </p:sp>
    </p:spTree>
    <p:extLst>
      <p:ext uri="{BB962C8B-B14F-4D97-AF65-F5344CB8AC3E}">
        <p14:creationId xmlns:p14="http://schemas.microsoft.com/office/powerpoint/2010/main" val="42141440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graphicFrame>
        <p:nvGraphicFramePr>
          <p:cNvPr id="8" name="Group 42"/>
          <p:cNvGraphicFramePr>
            <a:graphicFrameLocks noGrp="1"/>
          </p:cNvGraphicFramePr>
          <p:nvPr>
            <p:extLst>
              <p:ext uri="{D42A27DB-BD31-4B8C-83A1-F6EECF244321}">
                <p14:modId xmlns:p14="http://schemas.microsoft.com/office/powerpoint/2010/main" val="284196831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u-HU"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lobogó zászló képtelenség, hiszen a Holdnak sem légköre, sem időjárása nincs</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csillagok nélküli ég és a különböző árnyékok a képeken arra utalnak, hogy a fényképfelvételek egy filmstúdióban készültek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Hold és a Föld közötti nagy távolság miatt a rádiójelek oda-vissza több másodpercet igényelnek. Armstrong néhány válasza azonban közvetlenül Nixon kérdése után érkezett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77</a:t>
            </a:fld>
            <a:endParaRPr lang="de-DE" altLang="de-DE"/>
          </a:p>
        </p:txBody>
      </p:sp>
    </p:spTree>
    <p:extLst>
      <p:ext uri="{BB962C8B-B14F-4D97-AF65-F5344CB8AC3E}">
        <p14:creationId xmlns:p14="http://schemas.microsoft.com/office/powerpoint/2010/main" val="12395227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graphicFrame>
        <p:nvGraphicFramePr>
          <p:cNvPr id="8" name="Group 27"/>
          <p:cNvGraphicFramePr>
            <a:graphicFrameLocks noGrp="1"/>
          </p:cNvGraphicFramePr>
          <p:nvPr>
            <p:extLst>
              <p:ext uri="{D42A27DB-BD31-4B8C-83A1-F6EECF244321}">
                <p14:modId xmlns:p14="http://schemas.microsoft.com/office/powerpoint/2010/main" val="156295599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Kontra: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78</a:t>
            </a:fld>
            <a:endParaRPr lang="de-DE" altLang="de-DE"/>
          </a:p>
        </p:txBody>
      </p:sp>
    </p:spTree>
    <p:extLst>
      <p:ext uri="{BB962C8B-B14F-4D97-AF65-F5344CB8AC3E}">
        <p14:creationId xmlns:p14="http://schemas.microsoft.com/office/powerpoint/2010/main" val="26608339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graphicFrame>
        <p:nvGraphicFramePr>
          <p:cNvPr id="8" name="Group 27"/>
          <p:cNvGraphicFramePr>
            <a:graphicFrameLocks noGrp="1"/>
          </p:cNvGraphicFramePr>
          <p:nvPr>
            <p:extLst>
              <p:ext uri="{D42A27DB-BD31-4B8C-83A1-F6EECF244321}">
                <p14:modId xmlns:p14="http://schemas.microsoft.com/office/powerpoint/2010/main" val="313556442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1800" b="1" i="0" u="none" dirty="0">
                          <a:solidFill>
                            <a:srgbClr val="333333"/>
                          </a:solidFill>
                          <a:latin typeface="Calibri Light"/>
                        </a:rPr>
                        <a:t>Kontra:</a:t>
                      </a:r>
                      <a:endParaRPr lang="hu-HU" sz="1800" b="0" i="0" u="none" dirty="0">
                        <a:solidFill>
                          <a:srgbClr val="333333"/>
                        </a:solidFill>
                        <a:latin typeface="Calibri Light"/>
                      </a:endParaRPr>
                    </a:p>
                    <a:p>
                      <a:pPr marL="342900" indent="-342900">
                        <a:lnSpc>
                          <a:spcPct val="100000"/>
                        </a:lnSpc>
                        <a:spcBef>
                          <a:spcPts val="1200"/>
                        </a:spcBef>
                        <a:buFont typeface="+mj-lt"/>
                        <a:buAutoNum type="arabicPeriod"/>
                      </a:pPr>
                      <a:r>
                        <a:rPr lang="hu-HU" sz="1800" b="0" i="0" u="none" dirty="0">
                          <a:solidFill>
                            <a:srgbClr val="333333"/>
                          </a:solidFill>
                          <a:latin typeface="Calibri Light"/>
                        </a:rPr>
                        <a:t>A lobogó zászló a holdfelszínbe szúrt zászlórúd rezgése és egy rászerelt kereszt merevítő miatt keletkezett</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éjszakai környezetben készült fotókon a gyenge fényforrások (mint a csillagok) nem </a:t>
                      </a:r>
                      <a:r>
                        <a:rPr lang="hu-HU" sz="1800" b="0" i="0" u="none">
                          <a:solidFill>
                            <a:srgbClr val="333333"/>
                          </a:solidFill>
                          <a:latin typeface="Calibri Light"/>
                        </a:rPr>
                        <a:t>láthatóak </a:t>
                      </a:r>
                      <a:r>
                        <a:rPr lang="hu-HU" sz="1800" b="0" i="0" u="none">
                          <a:solidFill>
                            <a:srgbClr val="333333"/>
                          </a:solidFill>
                          <a:latin typeface="Times New Roman"/>
                        </a:rPr>
                        <a:t>→</a:t>
                      </a:r>
                      <a:r>
                        <a:rPr lang="hu-HU" sz="1800" b="0" i="0" u="none">
                          <a:solidFill>
                            <a:srgbClr val="333333"/>
                          </a:solidFill>
                          <a:latin typeface="Calibri Light"/>
                        </a:rPr>
                        <a:t> </a:t>
                      </a:r>
                      <a:r>
                        <a:rPr lang="hu-HU" sz="1800" b="0" i="0" u="none" dirty="0">
                          <a:solidFill>
                            <a:srgbClr val="333333"/>
                          </a:solidFill>
                          <a:latin typeface="Calibri Light"/>
                        </a:rPr>
                        <a:t>csillagok nélküli égbolt</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 különböző struktúrákat és árnyékokat az egyenetlen felszín hozta létre</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interjút összevágták, hiszen az eredeti felvételen több másodperces késések voltak Nixon és Armstrong beszélgetésében</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79</a:t>
            </a:fld>
            <a:endParaRPr lang="de-DE" altLang="de-DE"/>
          </a:p>
        </p:txBody>
      </p:sp>
    </p:spTree>
    <p:extLst>
      <p:ext uri="{BB962C8B-B14F-4D97-AF65-F5344CB8AC3E}">
        <p14:creationId xmlns:p14="http://schemas.microsoft.com/office/powerpoint/2010/main" val="34444350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a:solidFill>
                  <a:srgbClr val="000000"/>
                </a:solidFill>
                <a:latin typeface="Calibri Light"/>
                <a:ea typeface="ＭＳ Ｐゴシック" panose="020B0600070205080204" pitchFamily="34" charset="-128"/>
              </a:rPr>
              <a:t>A holdra szállást csak az USA kormányzata rendezte meg? </a:t>
            </a:r>
            <a:endParaRPr lang="de-DE" sz="2200" b="0" dirty="0">
              <a:solidFill>
                <a:srgbClr val="000000"/>
              </a:solidFill>
              <a:latin typeface="Calibri Light"/>
              <a:ea typeface="ＭＳ Ｐゴシック" panose="020B0600070205080204" pitchFamily="34" charset="-128"/>
            </a:endParaRPr>
          </a:p>
        </p:txBody>
      </p:sp>
      <p:sp>
        <p:nvSpPr>
          <p:cNvPr id="13" name="Caption_14"/>
          <p:cNvSpPr txBox="1">
            <a:spLocks noChangeArrowheads="1"/>
          </p:cNvSpPr>
          <p:nvPr/>
        </p:nvSpPr>
        <p:spPr bwMode="auto">
          <a:xfrm>
            <a:off x="4138971" y="590035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j-lt"/>
              </a:rPr>
              <a:t>Forrás: ZDF “Vorsicht Verschwörung” </a:t>
            </a:r>
            <a:endParaRPr lang="de-DE" altLang="de-DE" sz="1200" b="0" dirty="0">
              <a:latin typeface="+mj-lt"/>
            </a:endParaRPr>
          </a:p>
        </p:txBody>
      </p:sp>
      <p:sp>
        <p:nvSpPr>
          <p:cNvPr id="14" name="Caption_15"/>
          <p:cNvSpPr txBox="1">
            <a:spLocks noChangeArrowheads="1"/>
          </p:cNvSpPr>
          <p:nvPr/>
        </p:nvSpPr>
        <p:spPr bwMode="auto">
          <a:xfrm>
            <a:off x="4138971" y="3496940"/>
            <a:ext cx="7609984" cy="240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hu-HU" altLang="de-DE" sz="2400" b="0">
                <a:latin typeface="Calibri Light"/>
              </a:rPr>
              <a:t>Roland Emmerich rendező szerint (pl. “Independence Day” (A függetlenség napja):</a:t>
            </a:r>
            <a:br>
              <a:rPr lang="hu-HU" altLang="de-DE" sz="2400" b="0">
                <a:latin typeface="Calibri Light"/>
              </a:rPr>
            </a:br>
            <a:r>
              <a:rPr lang="hu-HU" altLang="de-DE" sz="2400" b="0">
                <a:latin typeface="Calibri Light"/>
              </a:rPr>
              <a:t>“A holdra szállás (…) technikailag túl jó volt. Ilyesmit ebben a minőségben a 60-as években még egyáltalán nem tudtunk volna előállítani. Sőt, a mai technikával is csak nehezem lehetne lemásolni. ”</a:t>
            </a:r>
            <a:endParaRPr lang="de-DE" altLang="de-DE" sz="2400" b="0" i="1" dirty="0">
              <a:latin typeface="Calibri Light"/>
            </a:endParaRPr>
          </a:p>
        </p:txBody>
      </p:sp>
      <p:sp>
        <p:nvSpPr>
          <p:cNvPr id="15" name="Caption_13"/>
          <p:cNvSpPr/>
          <p:nvPr/>
        </p:nvSpPr>
        <p:spPr>
          <a:xfrm>
            <a:off x="408955" y="2757118"/>
            <a:ext cx="11376000" cy="707886"/>
          </a:xfrm>
          <a:prstGeom prst="rect">
            <a:avLst/>
          </a:prstGeom>
        </p:spPr>
        <p:txBody>
          <a:bodyPr wrap="none">
            <a:noAutofit/>
          </a:bodyPr>
          <a:lstStyle/>
          <a:p>
            <a:pPr algn="ctr">
              <a:spcBef>
                <a:spcPts val="0"/>
              </a:spcBef>
            </a:pPr>
            <a:r>
              <a:rPr lang="de-DE" altLang="de-DE" sz="4000" b="0" dirty="0">
                <a:solidFill>
                  <a:srgbClr val="FF0000"/>
                </a:solidFill>
                <a:latin typeface="Calibri Light"/>
              </a:rPr>
              <a:t>Nem! </a:t>
            </a:r>
          </a:p>
        </p:txBody>
      </p:sp>
      <p:sp>
        <p:nvSpPr>
          <p:cNvPr id="5" name="Footer Placeholder 4"/>
          <p:cNvSpPr>
            <a:spLocks noGrp="1"/>
          </p:cNvSpPr>
          <p:nvPr>
            <p:ph type="ftr" sz="quarter" idx="11"/>
          </p:nvPr>
        </p:nvSpPr>
        <p:spPr/>
        <p:txBody>
          <a:bodyPr/>
          <a:lstStyle/>
          <a:p>
            <a:pPr>
              <a:defRPr/>
            </a:pPr>
            <a:r>
              <a:rPr lang="de-DE"/>
              <a:t>Metakognitív Tréning 7 – Elhamarkodott következtetések II</a:t>
            </a:r>
          </a:p>
        </p:txBody>
      </p:sp>
      <p:sp>
        <p:nvSpPr>
          <p:cNvPr id="6" name="Slide Number Placeholder 5"/>
          <p:cNvSpPr>
            <a:spLocks noGrp="1"/>
          </p:cNvSpPr>
          <p:nvPr>
            <p:ph type="sldNum" sz="quarter" idx="12"/>
          </p:nvPr>
        </p:nvSpPr>
        <p:spPr/>
        <p:txBody>
          <a:bodyPr/>
          <a:lstStyle/>
          <a:p>
            <a:fld id="{C4225B30-F578-4B2D-A8A1-264FEE0029F3}" type="slidenum">
              <a:rPr lang="de-DE" altLang="de-DE" smtClean="0"/>
              <a:pPr/>
              <a:t>80</a:t>
            </a:fld>
            <a:endParaRPr lang="de-DE" altLang="de-DE"/>
          </a:p>
        </p:txBody>
      </p:sp>
    </p:spTree>
    <p:extLst>
      <p:ext uri="{BB962C8B-B14F-4D97-AF65-F5344CB8AC3E}">
        <p14:creationId xmlns:p14="http://schemas.microsoft.com/office/powerpoint/2010/main" val="42439235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a:t>
            </a:r>
            <a:br>
              <a:rPr lang="en-US" sz="3600">
                <a:latin typeface="+mn-lt"/>
                <a:ea typeface="+mn-ea"/>
                <a:cs typeface="+mn-cs"/>
              </a:rPr>
            </a:br>
            <a:r>
              <a:rPr lang="en-US" sz="3600">
                <a:latin typeface="+mn-lt"/>
                <a:ea typeface="+mn-ea"/>
                <a:cs typeface="+mn-cs"/>
              </a:rPr>
              <a:t>összeesküvés elméletek?</a:t>
            </a:r>
          </a:p>
        </p:txBody>
      </p:sp>
      <p:sp>
        <p:nvSpPr>
          <p:cNvPr id="5" name="Content Placeholder 4"/>
          <p:cNvSpPr>
            <a:spLocks noGrp="1"/>
          </p:cNvSpPr>
          <p:nvPr>
            <p:ph idx="1"/>
          </p:nvPr>
        </p:nvSpPr>
        <p:spPr/>
        <p:txBody>
          <a:bodyPr/>
          <a:lstStyle/>
          <a:p>
            <a:pPr lvl="0" defTabSz="914400" fontAlgn="base"/>
            <a:r>
              <a:rPr lang="hu-HU"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81</a:t>
            </a:fld>
            <a:endParaRPr lang="de-DE" altLang="de-DE"/>
          </a:p>
        </p:txBody>
      </p:sp>
    </p:spTree>
    <p:extLst>
      <p:ext uri="{BB962C8B-B14F-4D97-AF65-F5344CB8AC3E}">
        <p14:creationId xmlns:p14="http://schemas.microsoft.com/office/powerpoint/2010/main" val="33481387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a:t>
            </a:r>
            <a:br>
              <a:rPr lang="en-US" sz="3600">
                <a:latin typeface="+mn-lt"/>
                <a:ea typeface="+mn-ea"/>
                <a:cs typeface="+mn-cs"/>
              </a:rPr>
            </a:br>
            <a:r>
              <a:rPr lang="en-US" sz="3600">
                <a:latin typeface="+mn-lt"/>
                <a:ea typeface="+mn-ea"/>
                <a:cs typeface="+mn-cs"/>
              </a:rPr>
              <a:t>összeesküvés elméletek?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Gyakran izgalmasabbak, mint a valóság</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Nehezen ellenőrizhető állításokon alapulnak</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a lobogó zászló mindenek előtt arra utal, hogy a fotók a Földön készültek), amelyeket egyesek gondolkodás nélkül elhisznek</a:t>
            </a:r>
          </a:p>
          <a:p>
            <a:pPr marL="342900" lvl="0" indent="-342900" defTabSz="914400" fontAlgn="base">
              <a:buClr>
                <a:srgbClr val="333333"/>
              </a:buClr>
              <a:buFont typeface="WingDings"/>
              <a:buChar char=""/>
            </a:pPr>
            <a:r>
              <a:rPr lang="hu-HU" altLang="de-DE" sz="2400" dirty="0">
                <a:solidFill>
                  <a:srgbClr val="333333"/>
                </a:solidFill>
              </a:rPr>
              <a:t>Nem szólnak a további lehetséges magyarázatokról</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hogy a csillagok nélküli ég az éjszakai fotó rövid megvilágítási idejének eredménye)</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A legendák kiragadnak egyes tényeket az összefüggésekből és unásig ismételgetik őket</a:t>
            </a:r>
            <a:endParaRPr lang="en-US" sz="2400" dirty="0"/>
          </a:p>
        </p:txBody>
      </p:sp>
      <p:sp>
        <p:nvSpPr>
          <p:cNvPr id="6" name="Footer Placeholder 5"/>
          <p:cNvSpPr>
            <a:spLocks noGrp="1"/>
          </p:cNvSpPr>
          <p:nvPr>
            <p:ph type="ftr" sz="quarter" idx="11"/>
          </p:nvPr>
        </p:nvSpPr>
        <p:spPr/>
        <p:txBody>
          <a:bodyPr/>
          <a:lstStyle/>
          <a:p>
            <a:pPr>
              <a:defRPr/>
            </a:pPr>
            <a:r>
              <a:rPr lang="de-DE"/>
              <a:t>Metakognitív Tréning 7 – Elhamarkodott következtetések II</a:t>
            </a:r>
          </a:p>
        </p:txBody>
      </p:sp>
      <p:sp>
        <p:nvSpPr>
          <p:cNvPr id="7" name="Slide Number Placeholder 6"/>
          <p:cNvSpPr>
            <a:spLocks noGrp="1"/>
          </p:cNvSpPr>
          <p:nvPr>
            <p:ph type="sldNum" sz="quarter" idx="12"/>
          </p:nvPr>
        </p:nvSpPr>
        <p:spPr/>
        <p:txBody>
          <a:bodyPr/>
          <a:lstStyle/>
          <a:p>
            <a:fld id="{206BDF4A-82DF-4939-A331-25BE24E5516F}" type="slidenum">
              <a:rPr lang="de-DE" altLang="de-DE" smtClean="0"/>
              <a:pPr/>
              <a:t>82</a:t>
            </a:fld>
            <a:endParaRPr lang="de-DE" altLang="de-DE"/>
          </a:p>
        </p:txBody>
      </p:sp>
    </p:spTree>
    <p:extLst>
      <p:ext uri="{BB962C8B-B14F-4D97-AF65-F5344CB8AC3E}">
        <p14:creationId xmlns:p14="http://schemas.microsoft.com/office/powerpoint/2010/main" val="123430615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4703</Words>
  <Application>Microsoft Office PowerPoint</Application>
  <PresentationFormat>Benutzerdefiniert</PresentationFormat>
  <Paragraphs>684</Paragraphs>
  <Slides>82</Slides>
  <Notes>82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82</vt:i4>
      </vt:variant>
    </vt:vector>
  </HeadingPairs>
  <TitlesOfParts>
    <vt:vector size="89" baseType="lpstr">
      <vt:lpstr>Times New Roman</vt:lpstr>
      <vt:lpstr>WingDings</vt:lpstr>
      <vt:lpstr>Calibri</vt:lpstr>
      <vt:lpstr>Symbol</vt:lpstr>
      <vt:lpstr>Calibri Light</vt:lpstr>
      <vt:lpstr>Arial</vt:lpstr>
      <vt:lpstr>UKE_PPT-Vorlage_16zu9</vt:lpstr>
      <vt:lpstr>MKT 7 A – Elhamarkodott következtetések II</vt:lpstr>
      <vt:lpstr>Elhamarkodott következtetések</vt:lpstr>
      <vt:lpstr>Elhamarkodott következtetések</vt:lpstr>
      <vt:lpstr>Elhamarkodott következtetések</vt:lpstr>
      <vt:lpstr>Elhamarkodott következtetések Mikor hozunk ítéleteket anélkül, hogy valamennyi rendelkezésünkre álló információt megvizsgálnánk?</vt:lpstr>
      <vt:lpstr>Elhamarkodott következtetések Mikor hozunk ítéleteket anélkül, hogy valamennyi rendelkezésünkre álló információt megvizsgálnánk?</vt:lpstr>
      <vt:lpstr>Elhamarkodott következtetések Mikor hozunk ítéleteket anélkül, hogy valamennyi rendelkezésünkre álló információt megvizsgálnánk?</vt:lpstr>
      <vt:lpstr>Elhamarkodott következtetések Mikor hozunk ítéleteket anélkül, hogy valamennyi rendelkezésünkre álló információt megvizsgálnánk?</vt:lpstr>
      <vt:lpstr>Elhamarkodott következtetések akcióban</vt:lpstr>
      <vt:lpstr>Elhamarkodott következtetések akcióban - modern legendák - [további gyakorlatért ld. a prezentáció végét]</vt:lpstr>
      <vt:lpstr>Elhamarkodott következtetések akcióban - modern legendák -</vt:lpstr>
      <vt:lpstr>Elhamarkodott következtetések akcióban - modern legendák -</vt:lpstr>
      <vt:lpstr>Elhamarkodott következtetések akcióban - modern legendák -</vt:lpstr>
      <vt:lpstr>Hogyan keletkeznek az ilyen, és ehhez hasonló összeesküvés elméletek?</vt:lpstr>
      <vt:lpstr>Hogyan keletkeznek az ilyen, és ehhez hasonló összeesküvés elméletek?</vt:lpstr>
      <vt:lpstr>Hogyan keletkeznek az ilyen, és ehhez hasonló összeesküvés elméletek?</vt:lpstr>
      <vt:lpstr>Mit is jelent mindez?</vt:lpstr>
      <vt:lpstr>Mit is jelent mindez?</vt:lpstr>
      <vt:lpstr>Hogyan járulnak hozzá az elhamarkodott következtetések a téves ítéletekhez pszichózis alatt? – példák</vt:lpstr>
      <vt:lpstr>Gyakorlat</vt:lpstr>
      <vt:lpstr>Gyakorlat</vt:lpstr>
      <vt:lpstr>Gyakorlat</vt:lpstr>
      <vt:lpstr>Gyakorlat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Igény szerint: Videoklip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Hogyan alkalmazzuk a mindennapokban?</vt:lpstr>
      <vt:lpstr>Hogyan alkalmazzuk a mindennapokban?</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PowerPoint-Präsentation</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Hogyan keletkeznek az ilyen és ehhez hasonló összeesküvés elméletek?</vt:lpstr>
      <vt:lpstr>Hogyan keletkeznek az ilyen és ehhez hasonló összeesküvés elméletek?</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294</cp:revision>
  <dcterms:created xsi:type="dcterms:W3CDTF">2004-06-30T16:15:23Z</dcterms:created>
  <dcterms:modified xsi:type="dcterms:W3CDTF">2022-07-04T11:29:56Z</dcterms:modified>
</cp:coreProperties>
</file>