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550" r:id="rId1"/>
  </p:sldMasterIdLst>
  <p:notesMasterIdLst>
    <p:notesMasterId r:id="rId49"/>
  </p:notesMasterIdLst>
  <p:handoutMasterIdLst>
    <p:handoutMasterId r:id="rId50"/>
  </p:handoutMasterIdLst>
  <p:sldIdLst>
    <p:sldId id="471" r:id="rId2"/>
    <p:sldId id="416" r:id="rId3"/>
    <p:sldId id="425" r:id="rId4"/>
    <p:sldId id="418" r:id="rId5"/>
    <p:sldId id="419" r:id="rId6"/>
    <p:sldId id="413" r:id="rId7"/>
    <p:sldId id="431" r:id="rId8"/>
    <p:sldId id="454" r:id="rId9"/>
    <p:sldId id="453" r:id="rId10"/>
    <p:sldId id="434" r:id="rId11"/>
    <p:sldId id="456" r:id="rId12"/>
    <p:sldId id="455" r:id="rId13"/>
    <p:sldId id="399" r:id="rId14"/>
    <p:sldId id="436" r:id="rId15"/>
    <p:sldId id="458" r:id="rId16"/>
    <p:sldId id="457" r:id="rId17"/>
    <p:sldId id="376" r:id="rId18"/>
    <p:sldId id="437" r:id="rId19"/>
    <p:sldId id="459" r:id="rId20"/>
    <p:sldId id="411" r:id="rId21"/>
    <p:sldId id="439" r:id="rId22"/>
    <p:sldId id="461" r:id="rId23"/>
    <p:sldId id="460" r:id="rId24"/>
    <p:sldId id="441" r:id="rId25"/>
    <p:sldId id="462" r:id="rId26"/>
    <p:sldId id="307" r:id="rId27"/>
    <p:sldId id="309" r:id="rId28"/>
    <p:sldId id="442" r:id="rId29"/>
    <p:sldId id="464" r:id="rId30"/>
    <p:sldId id="463" r:id="rId31"/>
    <p:sldId id="444" r:id="rId32"/>
    <p:sldId id="467" r:id="rId33"/>
    <p:sldId id="466" r:id="rId34"/>
    <p:sldId id="465" r:id="rId35"/>
    <p:sldId id="450" r:id="rId36"/>
    <p:sldId id="468" r:id="rId37"/>
    <p:sldId id="451" r:id="rId38"/>
    <p:sldId id="469" r:id="rId39"/>
    <p:sldId id="448" r:id="rId40"/>
    <p:sldId id="408" r:id="rId41"/>
    <p:sldId id="304" r:id="rId42"/>
    <p:sldId id="300" r:id="rId43"/>
    <p:sldId id="440" r:id="rId44"/>
    <p:sldId id="470" r:id="rId45"/>
    <p:sldId id="392" r:id="rId46"/>
    <p:sldId id="449" r:id="rId47"/>
    <p:sldId id="409" r:id="rId48"/>
  </p:sldIdLst>
  <p:sldSz cx="12195175" cy="6858000"/>
  <p:notesSz cx="7099300" cy="10234613"/>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8296" autoAdjust="0"/>
    <p:restoredTop sz="94681" autoAdjust="0"/>
  </p:normalViewPr>
  <p:slideViewPr>
    <p:cSldViewPr>
      <p:cViewPr varScale="1">
        <p:scale>
          <a:sx n="67" d="100"/>
          <a:sy n="67" d="100"/>
        </p:scale>
        <p:origin x="948" y="44"/>
      </p:cViewPr>
      <p:guideLst>
        <p:guide orient="horz" pos="93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6962F0CC-F943-4BAD-B768-90E6F070EF3D}" type="slidenum">
              <a:rPr lang="en-US"/>
              <a:pPr>
                <a:defRPr/>
              </a:pPr>
              <a:t>‹Nr.›</a:t>
            </a:fld>
            <a:endParaRPr lang="en-US"/>
          </a:p>
        </p:txBody>
      </p:sp>
    </p:spTree>
    <p:extLst>
      <p:ext uri="{BB962C8B-B14F-4D97-AF65-F5344CB8AC3E}">
        <p14:creationId xmlns:p14="http://schemas.microsoft.com/office/powerpoint/2010/main" val="126646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00F441D6-AED5-498F-B529-052FA100BAA1}" type="slidenum">
              <a:rPr lang="en-US"/>
              <a:pPr>
                <a:defRPr/>
              </a:pPr>
              <a:t>‹Nr.›</a:t>
            </a:fld>
            <a:endParaRPr lang="en-US"/>
          </a:p>
        </p:txBody>
      </p:sp>
    </p:spTree>
    <p:extLst>
      <p:ext uri="{BB962C8B-B14F-4D97-AF65-F5344CB8AC3E}">
        <p14:creationId xmlns:p14="http://schemas.microsoft.com/office/powerpoint/2010/main" val="1246563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2F63BB-CD63-43C4-9F3F-E378E1AB416D}" type="slidenum">
              <a:rPr lang="en-US" altLang="de-DE" sz="1300"/>
              <a:pPr>
                <a:spcBef>
                  <a:spcPct val="0"/>
                </a:spcBef>
              </a:pPr>
              <a:t>2</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4704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1BF992-9449-4CC3-9584-C61FB33DB4AB}" type="slidenum">
              <a:rPr lang="en-US" altLang="de-DE" sz="1300"/>
              <a:pPr>
                <a:spcBef>
                  <a:spcPct val="0"/>
                </a:spcBef>
              </a:pPr>
              <a:t>3</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5087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F935E0-7FE8-48D2-98FD-B340F12291E7}" type="slidenum">
              <a:rPr lang="en-US" altLang="de-DE" sz="1300"/>
              <a:pPr>
                <a:spcBef>
                  <a:spcPct val="0"/>
                </a:spcBef>
              </a:pPr>
              <a:t>4</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565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D10B5-A3D7-4E1C-A828-5228865843DD}" type="slidenum">
              <a:rPr lang="en-US" altLang="de-DE" sz="130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2367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7A6E38-EA79-4D91-B2F4-89D9A4C78119}" type="slidenum">
              <a:rPr lang="en-US" altLang="de-DE" sz="1300"/>
              <a:pPr>
                <a:spcBef>
                  <a:spcPct val="0"/>
                </a:spcBef>
              </a:pPr>
              <a:t>6</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812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8786C3-68A3-4294-A75D-268D37177763}" type="slidenum">
              <a:rPr lang="en-US" altLang="de-DE" sz="130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8786C3-68A3-4294-A75D-268D37177763}" type="slidenum">
              <a:rPr lang="en-US" altLang="de-DE" sz="130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8786C3-68A3-4294-A75D-268D37177763}" type="slidenum">
              <a:rPr lang="en-US" altLang="de-DE" sz="130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1517C-E37C-4B21-B9A1-DD4EE8DB1603}" type="slidenum">
              <a:rPr lang="en-US" altLang="de-DE" sz="1300"/>
              <a:pPr>
                <a:spcBef>
                  <a:spcPct val="0"/>
                </a:spcBef>
              </a:pPr>
              <a:t>10</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3821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1517C-E37C-4B21-B9A1-DD4EE8DB1603}" type="slidenum">
              <a:rPr lang="en-US" altLang="de-DE" sz="1300"/>
              <a:pPr>
                <a:spcBef>
                  <a:spcPct val="0"/>
                </a:spcBef>
              </a:pPr>
              <a:t>11</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3821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01517C-E37C-4B21-B9A1-DD4EE8DB1603}" type="slidenum">
              <a:rPr lang="en-US" altLang="de-DE" sz="1300"/>
              <a:pPr>
                <a:spcBef>
                  <a:spcPct val="0"/>
                </a:spcBef>
              </a:pPr>
              <a:t>12</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3821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DC0321-79E6-48C4-8AC8-8AEF2614F9AE}" type="slidenum">
              <a:rPr lang="en-US" altLang="de-DE" sz="130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9283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F256BE-B6A5-4BBA-A352-5F976C39E43B}" type="slidenum">
              <a:rPr lang="en-US" altLang="de-DE" sz="1300"/>
              <a:pPr>
                <a:spcBef>
                  <a:spcPct val="0"/>
                </a:spcBef>
              </a:pPr>
              <a:t>14</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479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F256BE-B6A5-4BBA-A352-5F976C39E43B}" type="slidenum">
              <a:rPr lang="en-US" altLang="de-DE" sz="130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479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F256BE-B6A5-4BBA-A352-5F976C39E43B}" type="slidenum">
              <a:rPr lang="en-US" altLang="de-DE" sz="130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1479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AF9201-0823-4821-9DBD-A2A4A267B0A4}" type="slidenum">
              <a:rPr lang="en-US" altLang="de-DE" sz="1300"/>
              <a:pPr>
                <a:spcBef>
                  <a:spcPct val="0"/>
                </a:spcBef>
              </a:pPr>
              <a:t>17</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7583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D14B0-CE38-41CD-8E42-A5B7F7FAF05B}" type="slidenum">
              <a:rPr lang="en-US" altLang="de-DE" sz="1300"/>
              <a:pPr>
                <a:spcBef>
                  <a:spcPct val="0"/>
                </a:spcBef>
              </a:pPr>
              <a:t>18</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1101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D14B0-CE38-41CD-8E42-A5B7F7FAF05B}" type="slidenum">
              <a:rPr lang="en-US" altLang="de-DE" sz="130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1101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1992AE-56D9-40D2-8EA7-25CD3FFEB692}" type="slidenum">
              <a:rPr lang="en-US" altLang="de-DE" sz="1300"/>
              <a:pPr>
                <a:spcBef>
                  <a:spcPct val="0"/>
                </a:spcBef>
              </a:pPr>
              <a:t>20</a:t>
            </a:fld>
            <a:endParaRPr lang="en-US" altLang="de-DE" sz="1300"/>
          </a:p>
        </p:txBody>
      </p:sp>
      <p:sp>
        <p:nvSpPr>
          <p:cNvPr id="59395" name="Rectangle 2"/>
          <p:cNvSpPr>
            <a:spLocks noGrp="1" noRot="1" noChangeAspect="1" noChangeArrowheads="1" noTextEdit="1"/>
          </p:cNvSpPr>
          <p:nvPr>
            <p:ph type="sldImg"/>
          </p:nvPr>
        </p:nvSpPr>
        <p:spPr>
          <a:xfrm>
            <a:off x="139700" y="768350"/>
            <a:ext cx="6821488"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6139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3B6EAE-2666-4D0F-A1DC-C3DE857B808D}" type="slidenum">
              <a:rPr lang="en-US" altLang="de-DE" sz="1300"/>
              <a:pPr>
                <a:spcBef>
                  <a:spcPct val="0"/>
                </a:spcBef>
              </a:pPr>
              <a:t>21</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633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3B6EAE-2666-4D0F-A1DC-C3DE857B808D}" type="slidenum">
              <a:rPr lang="en-US" altLang="de-DE" sz="1300"/>
              <a:pPr>
                <a:spcBef>
                  <a:spcPct val="0"/>
                </a:spcBef>
              </a:pPr>
              <a:t>22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633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3B6EAE-2666-4D0F-A1DC-C3DE857B808D}" type="slidenum">
              <a:rPr lang="en-US" altLang="de-DE" sz="1300"/>
              <a:pPr>
                <a:spcBef>
                  <a:spcPct val="0"/>
                </a:spcBef>
              </a:pPr>
              <a:t>23</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6633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24F7CF-3880-4C58-865D-191928F4F8B2}" type="slidenum">
              <a:rPr lang="en-US" altLang="de-DE" sz="1300"/>
              <a:pPr>
                <a:spcBef>
                  <a:spcPct val="0"/>
                </a:spcBef>
              </a:pPr>
              <a:t>24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919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24F7CF-3880-4C58-865D-191928F4F8B2}" type="slidenum">
              <a:rPr lang="en-US" altLang="de-DE" sz="130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0919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35D525-3CA7-4205-84EB-591ED3AD642E}" type="slidenum">
              <a:rPr lang="en-US" altLang="de-DE" sz="130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795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BF3A46-694C-40CB-913F-C5BBDB6FD64B}" type="slidenum">
              <a:rPr lang="en-US" altLang="de-DE" sz="1300"/>
              <a:pPr>
                <a:spcBef>
                  <a:spcPct val="0"/>
                </a:spcBef>
              </a:pPr>
              <a:t>27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5618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B6058D-DFFE-4091-A775-F248A8C15C0D}" type="slidenum">
              <a:rPr lang="en-US" altLang="de-DE" sz="1300"/>
              <a:pPr>
                <a:spcBef>
                  <a:spcPct val="0"/>
                </a:spcBef>
              </a:pPr>
              <a:t>28</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565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B6058D-DFFE-4091-A775-F248A8C15C0D}" type="slidenum">
              <a:rPr lang="en-US" altLang="de-DE" sz="1300"/>
              <a:pPr>
                <a:spcBef>
                  <a:spcPct val="0"/>
                </a:spcBef>
              </a:pPr>
              <a:t>29</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565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B6058D-DFFE-4091-A775-F248A8C15C0D}" type="slidenum">
              <a:rPr lang="en-US" altLang="de-DE" sz="1300"/>
              <a:pPr>
                <a:spcBef>
                  <a:spcPct val="0"/>
                </a:spcBef>
              </a:pPr>
              <a:t>30</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95653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0D33DB-0149-4BFC-90F2-11565B82B099}" type="slidenum">
              <a:rPr lang="en-US" altLang="de-DE" sz="1300"/>
              <a:pPr>
                <a:spcBef>
                  <a:spcPct val="0"/>
                </a:spcBef>
              </a:pPr>
              <a:t>31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1196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0D33DB-0149-4BFC-90F2-11565B82B099}" type="slidenum">
              <a:rPr lang="en-US" altLang="de-DE" sz="1300"/>
              <a:pPr>
                <a:spcBef>
                  <a:spcPct val="0"/>
                </a:spcBef>
              </a:pPr>
              <a:t>32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1196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0D33DB-0149-4BFC-90F2-11565B82B099}" type="slidenum">
              <a:rPr lang="en-US" altLang="de-DE" sz="1300"/>
              <a:pPr>
                <a:spcBef>
                  <a:spcPct val="0"/>
                </a:spcBef>
              </a:pPr>
              <a:t>33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119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0D33DB-0149-4BFC-90F2-11565B82B099}" type="slidenum">
              <a:rPr lang="en-US" altLang="de-DE" sz="1300"/>
              <a:pPr>
                <a:spcBef>
                  <a:spcPct val="0"/>
                </a:spcBef>
              </a:pPr>
              <a:t>34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1196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E8D97-0575-4888-9AA0-C7FA94DFC40F}" type="slidenum">
              <a:rPr lang="en-US" altLang="de-DE" sz="130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5758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2E8D97-0575-4888-9AA0-C7FA94DFC40F}" type="slidenum">
              <a:rPr lang="en-US" altLang="de-DE" sz="130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5758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D4FADE-4CFC-4F11-B335-D4B8CC0F1AED}" type="slidenum">
              <a:rPr lang="en-US" altLang="de-DE" sz="130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2159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D4FADE-4CFC-4F11-B335-D4B8CC0F1AED}" type="slidenum">
              <a:rPr lang="en-US" altLang="de-DE" sz="1300"/>
              <a:pPr>
                <a:spcBef>
                  <a:spcPct val="0"/>
                </a:spcBef>
              </a:pPr>
              <a:t>38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21597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347444-3B77-4767-B7B7-65814547BAD8}" type="slidenum">
              <a:rPr lang="en-US" altLang="de-DE" sz="1300"/>
              <a:pPr>
                <a:spcBef>
                  <a:spcPct val="0"/>
                </a:spcBef>
              </a:pPr>
              <a:t>40</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00612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8ECA41-41B5-40E9-9864-D5BDE6AF29F4}" type="slidenum">
              <a:rPr lang="en-US" altLang="de-DE" sz="1300"/>
              <a:pPr>
                <a:spcBef>
                  <a:spcPct val="0"/>
                </a:spcBef>
              </a:pPr>
              <a:t>41</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19484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F3FA70-DC08-45BB-A8A0-56775C891A18}" type="slidenum">
              <a:rPr lang="en-US" altLang="de-DE" sz="1300"/>
              <a:pPr>
                <a:spcBef>
                  <a:spcPct val="0"/>
                </a:spcBef>
              </a:pPr>
              <a:t>42</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0555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22654-AA04-4F9B-95FD-6BE21041B13A}" type="slidenum">
              <a:rPr lang="en-US" altLang="de-DE" sz="1300"/>
              <a:pPr>
                <a:spcBef>
                  <a:spcPct val="0"/>
                </a:spcBef>
              </a:pPr>
              <a:t>43</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0168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22654-AA04-4F9B-95FD-6BE21041B13A}" type="slidenum">
              <a:rPr lang="en-US" altLang="de-DE" sz="1300"/>
              <a:pPr>
                <a:spcBef>
                  <a:spcPct val="0"/>
                </a:spcBef>
              </a:pPr>
              <a:t>44</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10168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310F41-8A8A-40D7-8BDF-AB98DD50D98D}" type="slidenum">
              <a:rPr lang="en-US" altLang="de-DE" sz="1300"/>
              <a:pPr>
                <a:spcBef>
                  <a:spcPct val="0"/>
                </a:spcBef>
              </a:pPr>
              <a:t>45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0637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7FDE47-5BD2-4FF7-9F70-38592CEBD882}" type="slidenum">
              <a:rPr lang="en-US" altLang="de-DE" sz="1300"/>
              <a:pPr>
                <a:spcBef>
                  <a:spcPct val="0"/>
                </a:spcBef>
              </a:pPr>
              <a:t>47</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190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23A0977-04B1-40FF-8102-769BBCA16205}"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u-HU"/>
              <a:t>Metakognitív Tréning 6 – Beleérző képesség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C32D8E8A-9D41-4934-A10D-E8F71B451A05}"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2EFB6E0-885A-418D-B429-0CD6C0B3A7FF}"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23A0977-04B1-40FF-8102-769BBCA16205}"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23A0977-04B1-40FF-8102-769BBCA16205}"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EA372F4B-641F-4540-AB09-CAC4EE0E94D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6 – Beleérző képesség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2D734C5-26D3-4694-89AC-3F193CD6B60A}"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u-HU"/>
              <a:t>Metakognitív Tréning 6 – Beleérző képesség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23A0977-04B1-40FF-8102-769BBCA16205}"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 id="2147484561" r:id="rId11"/>
    <p:sldLayoutId id="214748456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6 A BADE</a:t>
            </a:r>
            <a:r>
              <a:rPr lang="en-US" altLang="ja-JP" dirty="0">
                <a:latin typeface="+mn-lt"/>
                <a:ea typeface="+mn-ea"/>
                <a:cs typeface="+mn-cs"/>
              </a:rPr>
              <a:t> – </a:t>
            </a:r>
            <a:r>
              <a:rPr lang="hu-HU" altLang="ko-KR" dirty="0">
                <a:latin typeface="+mn-lt"/>
                <a:ea typeface="+mn-ea"/>
                <a:cs typeface="+mn-cs"/>
              </a:rPr>
              <a:t>Beleérző képesség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56858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a:t>
            </a:fld>
            <a:endParaRPr 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a:t>
            </a:fld>
            <a:endParaRPr lang="de-DE">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Kezek?</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egyéb?...</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Testbeszéd/</a:t>
            </a:r>
            <a:br>
              <a:rPr lang="de-DE" altLang="de-DE" sz="2000">
                <a:latin typeface="Calibri Light"/>
              </a:rPr>
            </a:br>
            <a:r>
              <a:rPr lang="de-DE" altLang="de-DE" sz="2000">
                <a:latin typeface="Calibri Light"/>
              </a:rPr>
              <a:t>testtartás?</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Szemek?</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Beszéd?</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Öltözet?</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Milyen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további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információ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forrásokat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ismernek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még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Mennyire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megbízhatóak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ezek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a:t>
            </a:fld>
            <a:endParaRPr lang="de-DE">
              <a:latin typeface="+mn-lt"/>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pPr>
            <a:r>
              <a:rPr lang="hu-HU" altLang="de-DE" sz="2400" dirty="0">
                <a:solidFill>
                  <a:srgbClr val="333333"/>
                </a:solidFill>
              </a:rPr>
              <a:t>Előzetes ismeretek egy adott személyről</a:t>
            </a:r>
            <a:r>
              <a:rPr lang="de-DE" altLang="de-DE" sz="2400" dirty="0">
                <a:solidFill>
                  <a:srgbClr val="333333"/>
                </a:solidFill>
              </a:rPr>
              <a:t> (</a:t>
            </a:r>
            <a:r>
              <a:rPr lang="hu-HU" altLang="de-DE" sz="2400" dirty="0">
                <a:solidFill>
                  <a:srgbClr val="333333"/>
                </a:solidFill>
              </a:rPr>
              <a:t>hallomások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egy barátunk észrevételei</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Előzetes ismeretek hasonló személyekről/csoportokról</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a:t>
            </a:r>
            <a:r>
              <a:rPr lang="hu-HU" altLang="de-DE" sz="2400" dirty="0">
                <a:solidFill>
                  <a:srgbClr val="333333"/>
                </a:solidFill>
              </a:rPr>
              <a:t>r</a:t>
            </a:r>
            <a:r>
              <a:rPr lang="de-DE" altLang="de-DE" sz="2400" dirty="0">
                <a:solidFill>
                  <a:srgbClr val="333333"/>
                </a:solidFill>
              </a:rPr>
              <a:t>apper</a:t>
            </a:r>
            <a:r>
              <a:rPr lang="hu-HU" altLang="de-DE" sz="2400" dirty="0">
                <a:solidFill>
                  <a:srgbClr val="333333"/>
                </a:solidFill>
              </a:rPr>
              <a:t>ek</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Megérzés</a:t>
            </a:r>
            <a:r>
              <a:rPr lang="de-DE" altLang="de-DE" sz="2400" dirty="0">
                <a:solidFill>
                  <a:srgbClr val="333333"/>
                </a:solidFill>
              </a:rPr>
              <a:t>/Intu</a:t>
            </a:r>
            <a:r>
              <a:rPr lang="hu-HU" altLang="de-DE" sz="2400" dirty="0">
                <a:solidFill>
                  <a:srgbClr val="333333"/>
                </a:solidFill>
              </a:rPr>
              <a:t>íc</a:t>
            </a:r>
            <a:r>
              <a:rPr lang="de-DE" altLang="de-DE" sz="2400" dirty="0">
                <a:solidFill>
                  <a:srgbClr val="333333"/>
                </a:solidFill>
              </a:rPr>
              <a:t>i</a:t>
            </a:r>
            <a:r>
              <a:rPr lang="hu-HU" altLang="de-DE" sz="2400" dirty="0">
                <a:solidFill>
                  <a:srgbClr val="333333"/>
                </a:solidFill>
              </a:rPr>
              <a:t>ó</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írásbeli megnyilvánulások</a:t>
            </a:r>
            <a:r>
              <a:rPr lang="de-DE" altLang="de-DE" sz="2400" dirty="0">
                <a:solidFill>
                  <a:srgbClr val="333333"/>
                </a:solidFill>
              </a:rPr>
              <a:t>: </a:t>
            </a:r>
            <a:r>
              <a:rPr lang="hu-HU" altLang="de-DE" sz="2400" dirty="0">
                <a:solidFill>
                  <a:srgbClr val="333333"/>
                </a:solidFill>
              </a:rPr>
              <a:t>pl</a:t>
            </a:r>
            <a:r>
              <a:rPr lang="de-DE" altLang="de-DE" sz="2400" dirty="0">
                <a:solidFill>
                  <a:srgbClr val="333333"/>
                </a:solidFill>
              </a:rPr>
              <a:t>. E-mail, Internetchat</a:t>
            </a:r>
            <a:endParaRPr lang="en-US" sz="2400" dirty="0"/>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Milyen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további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információ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forrásokat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ismernek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még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Mennyire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megbízhatóak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ezek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5</a:t>
            </a:fld>
            <a:endParaRPr lang="de-DE">
              <a:latin typeface="+mn-lt"/>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sz="3600">
                <a:solidFill>
                  <a:srgbClr val="004992"/>
                </a:solidFill>
                <a:latin typeface="+mn-lt"/>
                <a:ea typeface="+mn-ea"/>
                <a:cs typeface="+mn-cs"/>
              </a:rPr>
              <a:t>Melyek az erősségei és gyengeségei azoknak a jegyeknek, amelyek alapján másokról ítéletet alkotunk?</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hu-HU" altLang="de-DE" sz="2400">
                <a:solidFill>
                  <a:srgbClr val="333333"/>
                </a:solidFill>
              </a:rPr>
              <a:t>Miután megbeszéltünk néhány aspektust, amelyek hozzájárulhatnak ahhoz, ahogy másokról ítéletet alkotunk, vitassuk meg azok erősségeit és gyengeségeit!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C32D8E8A-9D41-4934-A10D-E8F71B451A05}"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7</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3515792571"/>
              </p:ext>
            </p:extLst>
          </p:nvPr>
        </p:nvGraphicFramePr>
        <p:xfrm>
          <a:off x="408955" y="2687528"/>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Beszéd</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Kijelentések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másik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hogyan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azt</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u-HU" altLang="de-DE" sz="1800" dirty="0">
                <a:solidFill>
                  <a:srgbClr val="333333"/>
                </a:solidFill>
                <a:latin typeface="+mj-lt"/>
                <a:ea typeface="+mn-ea"/>
              </a:rPr>
              <a:t>Marie Antoinette-nek tulajdonított mondat (1755-1793); gúny, naivitás, tudatlanság a körülményeket illetően?</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841003" y="4818856"/>
            <a:ext cx="320040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800" b="1">
                <a:solidFill>
                  <a:srgbClr val="333333"/>
                </a:solidFill>
                <a:latin typeface="Calibri Light"/>
              </a:rPr>
              <a:t>Ha nincs kenyér, egyenek kalácsot!</a:t>
            </a:r>
            <a:endParaRPr lang="en-US" altLang="de-DE" sz="1800" b="1" dirty="0">
              <a:solidFill>
                <a:srgbClr val="333333"/>
              </a:solidFill>
              <a:latin typeface="Calibri Light"/>
            </a:endParaRPr>
          </a:p>
        </p:txBody>
      </p:sp>
      <p:sp>
        <p:nvSpPr>
          <p:cNvPr id="35853" name="Text Box 16"/>
          <p:cNvSpPr txBox="1">
            <a:spLocks noChangeArrowheads="1"/>
          </p:cNvSpPr>
          <p:nvPr/>
        </p:nvSpPr>
        <p:spPr bwMode="auto">
          <a:xfrm>
            <a:off x="408955" y="4437112"/>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u-HU" altLang="de-DE" sz="1800" b="1" dirty="0">
                <a:solidFill>
                  <a:srgbClr val="333333"/>
                </a:solidFill>
                <a:latin typeface="+mn-lt"/>
              </a:rPr>
              <a:t>Példa</a:t>
            </a:r>
            <a:r>
              <a:rPr lang="de-DE" altLang="de-DE" sz="1800" b="1" dirty="0">
                <a:solidFill>
                  <a:srgbClr val="333333"/>
                </a:solidFill>
                <a:latin typeface="+mn-lt"/>
              </a:rPr>
              <a:t>:</a:t>
            </a:r>
            <a:endParaRPr lang="en-GB" altLang="de-DE" sz="18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8</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1365935266"/>
              </p:ext>
            </p:extLst>
          </p:nvPr>
        </p:nvGraphicFramePr>
        <p:xfrm>
          <a:off x="408955" y="2687528"/>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Beszéd</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Kijelentések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másik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hogyan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azt</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333333"/>
                          </a:solidFill>
                          <a:effectLst/>
                          <a:latin typeface="Calibri Light"/>
                        </a:rPr>
                        <a:t>A nyelv a legfontosabb és legközvetlenebb kommunikációs eszközünk. A hangnem (irónia, önelégültség) a beszédmodor (arrogáns, tényszerű stb.) sokat árul hat el valakiről. </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u-HU" altLang="de-DE" sz="1800" dirty="0">
                <a:solidFill>
                  <a:srgbClr val="333333"/>
                </a:solidFill>
                <a:latin typeface="+mj-lt"/>
                <a:ea typeface="+mn-ea"/>
              </a:rPr>
              <a:t>Marie Antoinette-nek tulajdonított mondat (1755-1793); gúny, naivitás, tudatlanság a körülményeket illetően?</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841003" y="4818856"/>
            <a:ext cx="320040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800" b="1">
                <a:solidFill>
                  <a:srgbClr val="333333"/>
                </a:solidFill>
                <a:latin typeface="Calibri Light"/>
              </a:rPr>
              <a:t>Ha nincs kenyér, egyenek kalácsot!</a:t>
            </a:r>
            <a:endParaRPr lang="en-US" altLang="de-DE" sz="1800" b="1" dirty="0">
              <a:solidFill>
                <a:srgbClr val="333333"/>
              </a:solidFill>
              <a:latin typeface="Calibri Light"/>
            </a:endParaRPr>
          </a:p>
        </p:txBody>
      </p:sp>
      <p:sp>
        <p:nvSpPr>
          <p:cNvPr id="35853" name="Text Box 16"/>
          <p:cNvSpPr txBox="1">
            <a:spLocks noChangeArrowheads="1"/>
          </p:cNvSpPr>
          <p:nvPr/>
        </p:nvSpPr>
        <p:spPr bwMode="auto">
          <a:xfrm>
            <a:off x="408955" y="4437112"/>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u-HU" altLang="de-DE" sz="1800" b="1" dirty="0">
                <a:solidFill>
                  <a:srgbClr val="333333"/>
                </a:solidFill>
                <a:latin typeface="+mn-lt"/>
              </a:rPr>
              <a:t>Példa</a:t>
            </a:r>
            <a:r>
              <a:rPr lang="de-DE" altLang="de-DE" sz="1800" b="1" dirty="0">
                <a:solidFill>
                  <a:srgbClr val="333333"/>
                </a:solidFill>
                <a:latin typeface="+mn-lt"/>
              </a:rPr>
              <a:t>:</a:t>
            </a:r>
            <a:endParaRPr lang="en-GB" altLang="de-DE" sz="1800" b="1" dirty="0">
              <a:solidFill>
                <a:srgbClr val="333333"/>
              </a:solidFill>
              <a:latin typeface="+mn-lt"/>
            </a:endParaRPr>
          </a:p>
        </p:txBody>
      </p:sp>
    </p:spTree>
    <p:extLst>
      <p:ext uri="{BB962C8B-B14F-4D97-AF65-F5344CB8AC3E}">
        <p14:creationId xmlns:p14="http://schemas.microsoft.com/office/powerpoint/2010/main" val="1346202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9</a:t>
            </a:fld>
            <a:endParaRPr 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517473626"/>
              </p:ext>
            </p:extLst>
          </p:nvPr>
        </p:nvGraphicFramePr>
        <p:xfrm>
          <a:off x="408955" y="2687528"/>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Beszéd</a:t>
                      </a: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Kijelentések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másik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hogyan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mondja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azt</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333333"/>
                          </a:solidFill>
                          <a:effectLst/>
                          <a:latin typeface="Calibri Light"/>
                        </a:rPr>
                        <a:t>A nyelv a legfontosabb és legközvetlenebb kommunikációs eszközünk. A hangnem (irónia, önelégültség) a beszédmodor (arrogáns, tényszerű stb.) sokat árul hat el valakiről. </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Tartalom:</a:t>
                      </a:r>
                      <a:r>
                        <a:rPr kumimoji="0" lang="pt-BR" sz="1800" b="0" i="0" u="none" strike="noStrike" cap="none" normalizeH="0" baseline="0" dirty="0">
                          <a:ln>
                            <a:noFill/>
                          </a:ln>
                          <a:solidFill>
                            <a:srgbClr val="333333"/>
                          </a:solidFill>
                          <a:effectLst/>
                          <a:latin typeface="Calibri Light"/>
                        </a:rPr>
                        <a:t> Az elhangzottak nem mindig felelnek meg </a:t>
                      </a:r>
                      <a:r>
                        <a:rPr kumimoji="0" lang="pt-BR" sz="1800" b="0" i="0" u="none" strike="noStrike" cap="none" normalizeH="0" baseline="0">
                          <a:ln>
                            <a:noFill/>
                          </a:ln>
                          <a:solidFill>
                            <a:srgbClr val="333333"/>
                          </a:solidFill>
                          <a:effectLst/>
                          <a:latin typeface="Calibri Light"/>
                        </a:rPr>
                        <a:t>a “valós” </a:t>
                      </a:r>
                      <a:r>
                        <a:rPr kumimoji="0" lang="pt-BR" sz="1800" b="0" i="0" u="none" strike="noStrike" cap="none" normalizeH="0" baseline="0" dirty="0">
                          <a:ln>
                            <a:noFill/>
                          </a:ln>
                          <a:solidFill>
                            <a:srgbClr val="333333"/>
                          </a:solidFill>
                          <a:effectLst/>
                          <a:latin typeface="Calibri Light"/>
                        </a:rPr>
                        <a:t>gondolatoknak (illemtan, félreértések stb.). A gyorsan kimondott dolgok sokszor nem fedik le azt, amit eredetileg </a:t>
                      </a:r>
                      <a:r>
                        <a:rPr kumimoji="0" lang="pt-BR" sz="1800" b="0" i="0" u="none" strike="noStrike" cap="none" normalizeH="0" baseline="0">
                          <a:ln>
                            <a:noFill/>
                          </a:ln>
                          <a:solidFill>
                            <a:srgbClr val="333333"/>
                          </a:solidFill>
                          <a:effectLst/>
                          <a:latin typeface="Calibri Light"/>
                        </a:rPr>
                        <a:t>gondoltunk. </a:t>
                      </a:r>
                      <a:endParaRPr kumimoji="0" lang="pt-BR"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Hangnem:</a:t>
                      </a:r>
                      <a:r>
                        <a:rPr kumimoji="0" lang="pt-BR" sz="1800" b="0" i="0" u="none" strike="noStrike" cap="none" normalizeH="0" baseline="0" dirty="0">
                          <a:ln>
                            <a:noFill/>
                          </a:ln>
                          <a:solidFill>
                            <a:srgbClr val="333333"/>
                          </a:solidFill>
                          <a:effectLst/>
                          <a:latin typeface="Calibri Light"/>
                        </a:rPr>
                        <a:t> Egyesek kevésbé hangsúlyosan beszélnek- ennek ellenére lehetnek érzelmek mondanivalójuk </a:t>
                      </a:r>
                      <a:r>
                        <a:rPr kumimoji="0" lang="pt-BR" sz="1800" b="0" i="0" u="none" strike="noStrike" cap="none" normalizeH="0" baseline="0">
                          <a:ln>
                            <a:noFill/>
                          </a:ln>
                          <a:solidFill>
                            <a:srgbClr val="333333"/>
                          </a:solidFill>
                          <a:effectLst/>
                          <a:latin typeface="Calibri Light"/>
                        </a:rPr>
                        <a:t>hátterében (“fekete humor”; </a:t>
                      </a:r>
                      <a:r>
                        <a:rPr kumimoji="0" lang="pt-BR" sz="1800" b="0" i="0" u="none" strike="noStrike" cap="none" normalizeH="0" baseline="0" dirty="0">
                          <a:ln>
                            <a:noFill/>
                          </a:ln>
                          <a:solidFill>
                            <a:srgbClr val="333333"/>
                          </a:solidFill>
                          <a:effectLst/>
                          <a:latin typeface="Calibri Light"/>
                        </a:rPr>
                        <a:t>betegség esetén: Parkinson).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05264"/>
            <a:ext cx="381642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u-HU" altLang="de-DE" sz="1800" dirty="0">
                <a:solidFill>
                  <a:srgbClr val="333333"/>
                </a:solidFill>
                <a:latin typeface="+mj-lt"/>
                <a:ea typeface="+mn-ea"/>
              </a:rPr>
              <a:t>Marie Antoinette-nek tulajdonított mondat (1755-1793); gúny, naivitás, tudatlanság a körülményeket illetően?</a:t>
            </a:r>
            <a:endParaRPr lang="en-US" altLang="de-DE" sz="1800" dirty="0">
              <a:solidFill>
                <a:srgbClr val="333333"/>
              </a:solidFill>
              <a:latin typeface="+mj-lt"/>
              <a:ea typeface="+mn-ea"/>
            </a:endParaRPr>
          </a:p>
        </p:txBody>
      </p:sp>
      <p:sp>
        <p:nvSpPr>
          <p:cNvPr id="15" name="Caption_14"/>
          <p:cNvSpPr>
            <a:spLocks noChangeArrowheads="1"/>
          </p:cNvSpPr>
          <p:nvPr/>
        </p:nvSpPr>
        <p:spPr bwMode="auto">
          <a:xfrm>
            <a:off x="841003" y="4818856"/>
            <a:ext cx="320040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800" b="1">
                <a:solidFill>
                  <a:srgbClr val="333333"/>
                </a:solidFill>
                <a:latin typeface="Calibri Light"/>
              </a:rPr>
              <a:t>Ha nincs kenyér, egyenek kalácsot!</a:t>
            </a:r>
            <a:endParaRPr lang="en-US" altLang="de-DE" sz="1800" b="1" dirty="0">
              <a:solidFill>
                <a:srgbClr val="333333"/>
              </a:solidFill>
              <a:latin typeface="Calibri Light"/>
            </a:endParaRPr>
          </a:p>
        </p:txBody>
      </p:sp>
      <p:sp>
        <p:nvSpPr>
          <p:cNvPr id="35853" name="Text Box 16"/>
          <p:cNvSpPr txBox="1">
            <a:spLocks noChangeArrowheads="1"/>
          </p:cNvSpPr>
          <p:nvPr/>
        </p:nvSpPr>
        <p:spPr bwMode="auto">
          <a:xfrm>
            <a:off x="408955" y="4437112"/>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u-HU" altLang="de-DE" sz="1800" b="1" dirty="0">
                <a:solidFill>
                  <a:srgbClr val="333333"/>
                </a:solidFill>
                <a:latin typeface="+mn-lt"/>
              </a:rPr>
              <a:t>Példa</a:t>
            </a:r>
            <a:r>
              <a:rPr lang="de-DE" altLang="de-DE" sz="1800" b="1" dirty="0">
                <a:solidFill>
                  <a:srgbClr val="333333"/>
                </a:solidFill>
                <a:latin typeface="+mn-lt"/>
              </a:rPr>
              <a:t>:</a:t>
            </a:r>
            <a:endParaRPr lang="en-GB" altLang="de-DE" sz="1800" b="1" dirty="0">
              <a:solidFill>
                <a:srgbClr val="333333"/>
              </a:solidFill>
              <a:latin typeface="+mn-lt"/>
            </a:endParaRPr>
          </a:p>
        </p:txBody>
      </p:sp>
    </p:spTree>
    <p:extLst>
      <p:ext uri="{BB962C8B-B14F-4D97-AF65-F5344CB8AC3E}">
        <p14:creationId xmlns:p14="http://schemas.microsoft.com/office/powerpoint/2010/main" val="2983598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10</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16434535"/>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egy adott személyről</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328392"/>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11</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2433928865"/>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egy adott személyről</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Előzetes tudásunk és a másik személy ismerete megkönnyíti az ítéletalkotást, különösen, ha találkoztunk már az illetővel hasonló szituációban.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328392"/>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790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12</a:t>
            </a:fld>
            <a:endParaRPr 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310062431"/>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egy adott személyről</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Előzetes tudásunk és a másik személy ismerete megkönnyíti az ítéletalkotást, különösen, ha találkoztunk már az illetővel hasonló szituációban.</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Az adott szituációtól, hangulattól vagy a véletlentől függően az emberek gyakran máshogy viselkednek, mint ahogy azt várjuk. Nincs senki, aki mindig és mindenhol barátságos, vagy mindig és mindenhol közönséges lenne. Lehet valaki például a szűk baráti társaságban barátságos, míg idegenek között félénk- vagy fordítva! Néha pedig még saját magunkon is meglepődhetünk!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328392"/>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77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13</a:t>
            </a:fld>
            <a:endParaRPr lang="de-DE">
              <a:latin typeface="+mn-lt"/>
            </a:endParaRPr>
          </a:p>
        </p:txBody>
      </p:sp>
      <p:graphicFrame>
        <p:nvGraphicFramePr>
          <p:cNvPr id="11" name="Group 2"/>
          <p:cNvGraphicFramePr>
            <a:graphicFrameLocks noGrp="1"/>
          </p:cNvGraphicFramePr>
          <p:nvPr>
            <p:extLst>
              <p:ext uri="{D42A27DB-BD31-4B8C-83A1-F6EECF244321}">
                <p14:modId xmlns:p14="http://schemas.microsoft.com/office/powerpoint/2010/main" val="2126094586"/>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mn-lt"/>
                        </a:rPr>
                        <a:t>Megérzés/</a:t>
                      </a:r>
                      <a:br>
                        <a:rPr kumimoji="0" lang="hu-HU" sz="1800" b="0" i="0" u="none" strike="noStrike" cap="none" normalizeH="0" baseline="0" dirty="0">
                          <a:ln>
                            <a:noFill/>
                          </a:ln>
                          <a:solidFill>
                            <a:srgbClr val="333333"/>
                          </a:solidFill>
                          <a:effectLst/>
                          <a:latin typeface="+mn-lt"/>
                        </a:rPr>
                      </a:br>
                      <a:r>
                        <a:rPr kumimoji="0" lang="de-DE" sz="1800" b="0" i="0" u="none" strike="noStrike" cap="none" normalizeH="0" baseline="0" dirty="0">
                          <a:ln>
                            <a:noFill/>
                          </a:ln>
                          <a:solidFill>
                            <a:srgbClr val="333333"/>
                          </a:solidFill>
                          <a:effectLst/>
                          <a:latin typeface="+mn-l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a:t>
                      </a:r>
                      <a:endParaRPr kumimoji="0" lang="en-US" sz="18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pt-BR"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1800" b="0" i="0" u="none" strike="noStrike" cap="none" normalizeH="0" baseline="0" dirty="0">
                          <a:ln>
                            <a:noFill/>
                          </a:ln>
                          <a:solidFill>
                            <a:schemeClr val="dk1"/>
                          </a:solidFill>
                          <a:effectLst/>
                          <a:latin typeface="Calibri Light"/>
                        </a:rPr>
                      </a:br>
                      <a:br>
                        <a:rPr kumimoji="0" lang="en-GB" sz="1800" b="0" i="0" u="none" strike="noStrike" cap="none" normalizeH="0" baseline="0" dirty="0">
                          <a:ln>
                            <a:noFill/>
                          </a:ln>
                          <a:solidFill>
                            <a:schemeClr val="dk1"/>
                          </a:solidFill>
                          <a:effectLst/>
                          <a:latin typeface="Calibri Light"/>
                        </a:rPr>
                      </a:b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2"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328392"/>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4"/>
          <p:cNvSpPr txBox="1">
            <a:spLocks noChangeArrowheads="1"/>
          </p:cNvSpPr>
          <p:nvPr/>
        </p:nvSpPr>
        <p:spPr bwMode="auto">
          <a:xfrm>
            <a:off x="480963" y="5375488"/>
            <a:ext cx="367703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hu-HU" altLang="de-DE" sz="1800" dirty="0">
                <a:solidFill>
                  <a:srgbClr val="333333"/>
                </a:solidFill>
                <a:latin typeface="+mj-lt"/>
                <a:ea typeface="+mn-ea"/>
              </a:rPr>
              <a:t>A kutyák állítólag jó emberismerők!</a:t>
            </a:r>
            <a:endParaRPr lang="en-US" altLang="de-DE" sz="1800" dirty="0">
              <a:solidFill>
                <a:srgbClr val="333333"/>
              </a:solidFill>
              <a:latin typeface="+mj-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2127601704"/>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Megérzés/</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mn-lt"/>
                        </a:rPr>
                        <a:t>Megérzéseink gyakran a tapasztalatainkból születnek. Ösztöneink gyakran jobban működnek, mint az értelmünk!</a:t>
                      </a:r>
                      <a:endParaRPr kumimoji="0" lang="en-US" sz="1800" b="0" i="0" u="none" strike="noStrike" cap="none" normalizeH="0" baseline="0" dirty="0">
                        <a:ln>
                          <a:noFill/>
                        </a:ln>
                        <a:solidFill>
                          <a:srgbClr val="333333"/>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14</a:t>
            </a:fld>
            <a:endParaRPr lang="de-DE">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Félelem esetén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Öröm esetén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pl. Horrorfilm</a:t>
            </a:r>
            <a:br>
              <a:rPr lang="hu-HU" altLang="de-DE" sz="1200">
                <a:latin typeface="Calibri Light"/>
              </a:rPr>
            </a:br>
            <a:r>
              <a:rPr lang="pt-BR" altLang="de-DE" sz="1200">
                <a:latin typeface="Calibri Light"/>
              </a:rPr>
              <a:t>(“Az”: </a:t>
            </a:r>
            <a:r>
              <a:rPr lang="pt-BR" altLang="de-DE" sz="1200" dirty="0">
                <a:latin typeface="Calibri Light"/>
              </a:rPr>
              <a:t>Stephen</a:t>
            </a:r>
            <a:r>
              <a:rPr lang="hu-HU" altLang="de-DE" sz="1200" dirty="0">
                <a:latin typeface="Calibri Light"/>
              </a:rPr>
              <a:t> </a:t>
            </a:r>
            <a:r>
              <a:rPr lang="pt-BR" altLang="de-DE" sz="1200" dirty="0">
                <a:latin typeface="Calibri Light"/>
              </a:rPr>
              <a:t>King</a:t>
            </a:r>
            <a:r>
              <a:rPr lang="hu-HU" altLang="de-DE" sz="1200" dirty="0">
                <a:latin typeface="Calibri Light"/>
              </a:rPr>
              <a: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Cirkuszi emlékeink</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u-HU" altLang="de-DE" sz="1400" b="1" dirty="0">
                <a:latin typeface="Calibri Light"/>
              </a:rPr>
              <a:t>vidám, szimpatikus, félelmetes?</a:t>
            </a:r>
          </a:p>
          <a:p>
            <a:pPr lvl="0" algn="ctr" eaLnBrk="1" hangingPunct="1">
              <a:spcBef>
                <a:spcPts val="0"/>
              </a:spcBef>
              <a:spcAft>
                <a:spcPts val="0"/>
              </a:spcAft>
              <a:buNone/>
            </a:pPr>
            <a:r>
              <a:rPr lang="hu-HU" altLang="de-DE" sz="1400" dirty="0">
                <a:latin typeface="Calibri Light"/>
              </a:rPr>
              <a:t>Hangulattól/állapottól függően!</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83968"/>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546653529"/>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Megérzés/</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Megérzéseink gyakran a tapasztalatainkból születnek. Ösztöneink gyakran jobban működnek, mint az értelmünk!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Pillanatnyi érzelmeink nagy hatással vannak aktuális észlelésünkre/</a:t>
                      </a:r>
                      <a:r>
                        <a:rPr kumimoji="0" lang="hu-HU" sz="1800" b="0" i="0" u="none" strike="noStrike" cap="none" normalizeH="0" baseline="0" dirty="0">
                          <a:ln>
                            <a:noFill/>
                          </a:ln>
                          <a:solidFill>
                            <a:srgbClr val="333333"/>
                          </a:solidFill>
                          <a:effectLst/>
                          <a:latin typeface="Calibri Light"/>
                        </a:rPr>
                        <a:t> </a:t>
                      </a:r>
                      <a:r>
                        <a:rPr kumimoji="0" lang="pt-BR" sz="1800" b="0" i="0" u="none" strike="noStrike" cap="none" normalizeH="0" baseline="0" dirty="0">
                          <a:ln>
                            <a:noFill/>
                          </a:ln>
                          <a:solidFill>
                            <a:srgbClr val="333333"/>
                          </a:solidFill>
                          <a:effectLst/>
                          <a:latin typeface="Calibri Light"/>
                        </a:rPr>
                        <a:t>gondolkodásunkra. Példák:</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Düh/harag:</a:t>
                      </a:r>
                      <a:r>
                        <a:rPr kumimoji="0" lang="pt-BR" sz="1800" b="0" i="0" u="none" strike="noStrike" cap="none" normalizeH="0" baseline="0" dirty="0">
                          <a:ln>
                            <a:noFill/>
                          </a:ln>
                          <a:solidFill>
                            <a:srgbClr val="333333"/>
                          </a:solidFill>
                          <a:effectLst/>
                          <a:latin typeface="Calibri Light"/>
                        </a:rPr>
                        <a:t> Hajlam egy általános meg nem értettség érzésre; bizalmatlanság az emberekkel szemben</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Depresszió:</a:t>
                      </a:r>
                      <a:r>
                        <a:rPr kumimoji="0" lang="pt-BR" sz="1800" b="0" i="0" u="none" strike="noStrike" cap="none" normalizeH="0" baseline="0" dirty="0">
                          <a:ln>
                            <a:noFill/>
                          </a:ln>
                          <a:solidFill>
                            <a:srgbClr val="333333"/>
                          </a:solidFill>
                          <a:effectLst/>
                          <a:latin typeface="Calibri Light"/>
                        </a:rPr>
                        <a:t> Minden borúsabb színben tünik fel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15</a:t>
            </a:fld>
            <a:endParaRPr lang="de-DE">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Félelem esetén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Öröm esetén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pl. Horrorfilm</a:t>
            </a:r>
            <a:br>
              <a:rPr lang="hu-HU" altLang="de-DE" sz="1200">
                <a:latin typeface="Calibri Light"/>
              </a:rPr>
            </a:br>
            <a:r>
              <a:rPr lang="pt-BR" altLang="de-DE" sz="1200">
                <a:latin typeface="Calibri Light"/>
              </a:rPr>
              <a:t>(“Az”: </a:t>
            </a:r>
            <a:r>
              <a:rPr lang="pt-BR" altLang="de-DE" sz="1200" dirty="0">
                <a:latin typeface="Calibri Light"/>
              </a:rPr>
              <a:t>Stephen</a:t>
            </a:r>
            <a:r>
              <a:rPr lang="hu-HU" altLang="de-DE" sz="1200" dirty="0">
                <a:latin typeface="Calibri Light"/>
              </a:rPr>
              <a:t> </a:t>
            </a:r>
            <a:r>
              <a:rPr lang="pt-BR" altLang="de-DE" sz="1200" dirty="0">
                <a:latin typeface="Calibri Light"/>
              </a:rPr>
              <a:t>King</a:t>
            </a:r>
            <a:r>
              <a:rPr lang="hu-HU" altLang="de-DE" sz="1200" dirty="0">
                <a:latin typeface="Calibri Light"/>
              </a:rPr>
              <a: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Cirkuszi emlékeink</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u-HU" altLang="de-DE" sz="1400" b="1" dirty="0">
                <a:latin typeface="Calibri Light"/>
              </a:rPr>
              <a:t>vidám, szimpatikus, félelmetes?</a:t>
            </a:r>
          </a:p>
          <a:p>
            <a:pPr lvl="0" algn="ctr" eaLnBrk="1" hangingPunct="1">
              <a:spcBef>
                <a:spcPts val="0"/>
              </a:spcBef>
              <a:spcAft>
                <a:spcPts val="0"/>
              </a:spcAft>
              <a:buNone/>
            </a:pPr>
            <a:r>
              <a:rPr lang="hu-HU" altLang="de-DE" sz="1400" dirty="0">
                <a:latin typeface="Calibri Light"/>
              </a:rPr>
              <a:t>Hangulattól/állapottól függően!</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83968"/>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192796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149866824"/>
              </p:ext>
            </p:extLst>
          </p:nvPr>
        </p:nvGraphicFramePr>
        <p:xfrm>
          <a:off x="408955" y="2688336"/>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2801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Megérzés/</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Intuíció</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Megérzéseink gyakran a tapasztalatainkból születnek. Ösztöneink gyakran jobban működnek, mint az értelmünk!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889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Pillanatnyi érzelmeink nagy hatással vannak aktuális észlelésünkre/</a:t>
                      </a:r>
                      <a:r>
                        <a:rPr kumimoji="0" lang="hu-HU" sz="1800" b="0" i="0" u="none" strike="noStrike" cap="none" normalizeH="0" baseline="0" dirty="0">
                          <a:ln>
                            <a:noFill/>
                          </a:ln>
                          <a:solidFill>
                            <a:srgbClr val="333333"/>
                          </a:solidFill>
                          <a:effectLst/>
                          <a:latin typeface="Calibri Light"/>
                        </a:rPr>
                        <a:t> </a:t>
                      </a:r>
                      <a:r>
                        <a:rPr kumimoji="0" lang="pt-BR" sz="1800" b="0" i="0" u="none" strike="noStrike" cap="none" normalizeH="0" baseline="0" dirty="0">
                          <a:ln>
                            <a:noFill/>
                          </a:ln>
                          <a:solidFill>
                            <a:srgbClr val="333333"/>
                          </a:solidFill>
                          <a:effectLst/>
                          <a:latin typeface="Calibri Light"/>
                        </a:rPr>
                        <a:t>gondolkodásunkra. Példák:</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120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Düh/harag:</a:t>
                      </a:r>
                      <a:r>
                        <a:rPr kumimoji="0" lang="pt-BR" sz="1800" b="0" i="0" u="none" strike="noStrike" cap="none" normalizeH="0" baseline="0" dirty="0">
                          <a:ln>
                            <a:noFill/>
                          </a:ln>
                          <a:solidFill>
                            <a:srgbClr val="333333"/>
                          </a:solidFill>
                          <a:effectLst/>
                          <a:latin typeface="Calibri Light"/>
                        </a:rPr>
                        <a:t> Hajlam egy általános meg nem értettség érzésre; bizalmatlanság az emberekkel szemben</a:t>
                      </a:r>
                      <a:endParaRPr kumimoji="0" lang="hu-HU" sz="1800" b="0" i="0" u="none" strike="noStrike" cap="none" normalizeH="0" baseline="0" dirty="0">
                        <a:ln>
                          <a:noFill/>
                        </a:ln>
                        <a:solidFill>
                          <a:srgbClr val="333333"/>
                        </a:solidFill>
                        <a:effectLst/>
                        <a:latin typeface="Calibri Light"/>
                      </a:endParaRPr>
                    </a:p>
                    <a:p>
                      <a:pPr marL="800023" marR="0" lvl="1" indent="-342900" algn="l" defTabSz="914400" rtl="0" eaLnBrk="1" fontAlgn="base" latinLnBrk="0" hangingPunct="1">
                        <a:lnSpc>
                          <a:spcPct val="100000"/>
                        </a:lnSpc>
                        <a:spcBef>
                          <a:spcPts val="0"/>
                        </a:spcBef>
                        <a:spcAft>
                          <a:spcPts val="0"/>
                        </a:spcAft>
                        <a:buClr>
                          <a:srgbClr val="004992"/>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Depresszió:</a:t>
                      </a:r>
                      <a:r>
                        <a:rPr kumimoji="0" lang="pt-BR" sz="1800" b="0" i="0" u="none" strike="noStrike" cap="none" normalizeH="0" baseline="0" dirty="0">
                          <a:ln>
                            <a:noFill/>
                          </a:ln>
                          <a:solidFill>
                            <a:srgbClr val="333333"/>
                          </a:solidFill>
                          <a:effectLst/>
                          <a:latin typeface="Calibri Light"/>
                        </a:rPr>
                        <a:t> Minden borúsabb színben tünik fel</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Hallgatnunk kell ugyan ösztöneinkre, de nem szabad bennük vakon megbíznunk!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16</a:t>
            </a:fld>
            <a:endParaRPr lang="de-DE">
              <a:latin typeface="+mn-lt"/>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Félelem esetén </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Öröm esetén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dirty="0">
                <a:latin typeface="Calibri Light"/>
              </a:rPr>
              <a:t>pl. Horrorfilm</a:t>
            </a:r>
            <a:br>
              <a:rPr lang="hu-HU" altLang="de-DE" sz="1200">
                <a:latin typeface="Calibri Light"/>
              </a:rPr>
            </a:br>
            <a:r>
              <a:rPr lang="pt-BR" altLang="de-DE" sz="1200">
                <a:latin typeface="Calibri Light"/>
              </a:rPr>
              <a:t>(“Az”: </a:t>
            </a:r>
            <a:r>
              <a:rPr lang="pt-BR" altLang="de-DE" sz="1200" dirty="0">
                <a:latin typeface="Calibri Light"/>
              </a:rPr>
              <a:t>Stephen</a:t>
            </a:r>
            <a:r>
              <a:rPr lang="hu-HU" altLang="de-DE" sz="1200" dirty="0">
                <a:latin typeface="Calibri Light"/>
              </a:rPr>
              <a:t> </a:t>
            </a:r>
            <a:r>
              <a:rPr lang="pt-BR" altLang="de-DE" sz="1200" dirty="0">
                <a:latin typeface="Calibri Light"/>
              </a:rPr>
              <a:t>King</a:t>
            </a:r>
            <a:r>
              <a:rPr lang="hu-HU" altLang="de-DE" sz="1200" dirty="0">
                <a:latin typeface="Calibri Light"/>
              </a:rPr>
              <a: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Cirkuszi emlékeink</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u-HU" altLang="de-DE" sz="1400" b="1" dirty="0">
                <a:latin typeface="Calibri Light"/>
              </a:rPr>
              <a:t>vidám, szimpatikus, félelmetes?</a:t>
            </a:r>
          </a:p>
          <a:p>
            <a:pPr lvl="0" algn="ctr" eaLnBrk="1" hangingPunct="1">
              <a:spcBef>
                <a:spcPts val="0"/>
              </a:spcBef>
              <a:spcAft>
                <a:spcPts val="0"/>
              </a:spcAft>
              <a:buNone/>
            </a:pPr>
            <a:r>
              <a:rPr lang="hu-HU" altLang="de-DE" sz="1400" dirty="0">
                <a:latin typeface="Calibri Light"/>
              </a:rPr>
              <a:t>Hangulattól/állapottól függően!</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83968"/>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273625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Látszat és valóság!</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hu-HU" sz="2400" dirty="0">
                <a:solidFill>
                  <a:srgbClr val="004992"/>
                </a:solidFill>
              </a:rPr>
              <a:t>a fent említett aspektusok</a:t>
            </a:r>
            <a:r>
              <a:rPr lang="en-US" sz="2400" dirty="0">
                <a:solidFill>
                  <a:srgbClr val="004992"/>
                </a:solidFill>
              </a:rPr>
              <a:t> (</a:t>
            </a:r>
            <a:r>
              <a:rPr lang="hu-HU" sz="2400" dirty="0">
                <a:solidFill>
                  <a:srgbClr val="004992"/>
                </a:solidFill>
              </a:rPr>
              <a:t>beszéd</a:t>
            </a:r>
            <a:r>
              <a:rPr lang="en-US" sz="2400" dirty="0">
                <a:solidFill>
                  <a:srgbClr val="004992"/>
                </a:solidFill>
              </a:rPr>
              <a:t>, </a:t>
            </a:r>
            <a:r>
              <a:rPr lang="hu-HU" sz="2400" dirty="0">
                <a:solidFill>
                  <a:srgbClr val="004992"/>
                </a:solidFill>
              </a:rPr>
              <a:t>testbeszéd</a:t>
            </a:r>
            <a:r>
              <a:rPr lang="en-US" sz="2400" dirty="0">
                <a:solidFill>
                  <a:srgbClr val="004992"/>
                </a:solidFill>
              </a:rPr>
              <a:t>, </a:t>
            </a:r>
            <a:r>
              <a:rPr lang="hu-HU" sz="2400" dirty="0">
                <a:solidFill>
                  <a:srgbClr val="004992"/>
                </a:solidFill>
              </a:rPr>
              <a:t>megérzés</a:t>
            </a:r>
            <a:r>
              <a:rPr lang="en-US" sz="2400" dirty="0">
                <a:solidFill>
                  <a:srgbClr val="004992"/>
                </a:solidFill>
              </a:rPr>
              <a:t> </a:t>
            </a:r>
            <a:r>
              <a:rPr lang="hu-HU" sz="2400" dirty="0">
                <a:solidFill>
                  <a:srgbClr val="004992"/>
                </a:solidFill>
              </a:rPr>
              <a:t>stb</a:t>
            </a:r>
            <a:r>
              <a:rPr lang="en-US" sz="2400" dirty="0">
                <a:solidFill>
                  <a:srgbClr val="004992"/>
                </a:solidFill>
              </a:rPr>
              <a:t>.) </a:t>
            </a:r>
            <a:r>
              <a:rPr lang="hu-HU" sz="2400" dirty="0">
                <a:solidFill>
                  <a:srgbClr val="004992"/>
                </a:solidFill>
              </a:rPr>
              <a:t>egyike sem megbízható önmagában</a:t>
            </a:r>
            <a:r>
              <a:rPr lang="en-US" sz="2400" dirty="0">
                <a:solidFill>
                  <a:srgbClr val="004992"/>
                </a:solidFill>
              </a:rPr>
              <a:t>!</a:t>
            </a:r>
            <a:endParaRPr lang="de-DE" sz="2400" dirty="0">
              <a:solidFill>
                <a:srgbClr val="004992"/>
              </a:solidFill>
            </a:endParaRPr>
          </a:p>
          <a:p>
            <a:pPr lvl="0" defTabSz="914400" fontAlgn="base"/>
            <a:r>
              <a:rPr lang="hu-HU" sz="2400" i="1" dirty="0">
                <a:solidFill>
                  <a:srgbClr val="333333"/>
                </a:solidFill>
              </a:rPr>
              <a:t>Valamennyi aspektust figyelembe kell vennünk</a:t>
            </a:r>
            <a:r>
              <a:rPr lang="de-DE" sz="2400" i="1" dirty="0">
                <a:solidFill>
                  <a:srgbClr val="333333"/>
                </a:solidFill>
              </a:rPr>
              <a:t>!</a:t>
            </a:r>
            <a:br>
              <a:rPr lang="hu-HU" sz="2400" i="1" dirty="0">
                <a:solidFill>
                  <a:srgbClr val="333333"/>
                </a:solidFill>
              </a:rPr>
            </a:br>
            <a:r>
              <a:rPr lang="hu-HU" sz="2400" dirty="0">
                <a:solidFill>
                  <a:srgbClr val="333333"/>
                </a:solidFill>
              </a:rPr>
              <a:t>Csak ha így teszünk, akkor tudunk megbízható döntéseket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17</a:t>
            </a:fld>
            <a:endParaRPr 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pszichotikus megbetegedésben szenvedő ember</a:t>
            </a:r>
            <a:r>
              <a:rPr lang="de-DE" altLang="de-DE" sz="2400" dirty="0">
                <a:solidFill>
                  <a:srgbClr val="333333"/>
                </a:solidFill>
              </a:rPr>
              <a:t> (</a:t>
            </a:r>
            <a:r>
              <a:rPr lang="hu-HU" altLang="de-DE" sz="2400" dirty="0">
                <a:solidFill>
                  <a:srgbClr val="333333"/>
                </a:solidFill>
              </a:rPr>
              <a:t>főként</a:t>
            </a:r>
            <a:r>
              <a:rPr lang="de-DE" altLang="de-DE" sz="2400" dirty="0">
                <a:solidFill>
                  <a:srgbClr val="333333"/>
                </a:solidFill>
              </a:rPr>
              <a:t> </a:t>
            </a:r>
            <a:r>
              <a:rPr lang="hu-HU" altLang="de-DE" sz="2400" dirty="0">
                <a:solidFill>
                  <a:srgbClr val="333333"/>
                </a:solidFill>
              </a:rPr>
              <a:t>pszichózisok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004992"/>
                </a:solidFill>
              </a:rPr>
              <a:t>Nehezen értelmezi mások érzelmi megnyilvánulásait</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 </a:t>
            </a:r>
            <a:r>
              <a:rPr lang="hu-HU" altLang="de-DE" sz="2400" dirty="0">
                <a:solidFill>
                  <a:srgbClr val="004992"/>
                </a:solidFill>
              </a:rPr>
              <a:t>öröm</a:t>
            </a:r>
            <a:r>
              <a:rPr lang="de-DE" altLang="de-DE" sz="2400" dirty="0">
                <a:solidFill>
                  <a:srgbClr val="004992"/>
                </a:solidFill>
              </a:rPr>
              <a:t>, </a:t>
            </a:r>
            <a:r>
              <a:rPr lang="hu-HU" altLang="de-DE" sz="2400" dirty="0">
                <a:solidFill>
                  <a:srgbClr val="004992"/>
                </a:solidFill>
              </a:rPr>
              <a:t>bánat</a:t>
            </a:r>
            <a:r>
              <a:rPr lang="de-DE"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C32D8E8A-9D41-4934-A10D-E8F71B451A05}" type="slidenum">
              <a:rPr lang="de-DE" smtClean="0">
                <a:latin typeface="+mn-lt"/>
              </a:rPr>
              <a:pPr>
                <a:defRPr/>
              </a:pPr>
              <a:t>18</a:t>
            </a:fld>
            <a:endParaRPr 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u-HU" altLang="de-DE" sz="2400" dirty="0">
                <a:solidFill>
                  <a:srgbClr val="333333"/>
                </a:solidFill>
              </a:rPr>
              <a:t>A tanulmányok azt mutatják, hogy számos</a:t>
            </a:r>
            <a:r>
              <a:rPr lang="de-DE" altLang="de-DE" sz="2400" dirty="0">
                <a:solidFill>
                  <a:srgbClr val="333333"/>
                </a:solidFill>
              </a:rPr>
              <a:t> (</a:t>
            </a:r>
            <a:r>
              <a:rPr lang="hu-HU" altLang="de-DE" sz="2400" dirty="0">
                <a:solidFill>
                  <a:srgbClr val="333333"/>
                </a:solidFill>
              </a:rPr>
              <a:t>de nem mindegyik</a:t>
            </a:r>
            <a:r>
              <a:rPr lang="de-DE" altLang="de-DE" sz="2400" dirty="0">
                <a:solidFill>
                  <a:srgbClr val="333333"/>
                </a:solidFill>
              </a:rPr>
              <a:t>!) </a:t>
            </a:r>
            <a:r>
              <a:rPr lang="hu-HU" altLang="de-DE" sz="2400" dirty="0">
                <a:solidFill>
                  <a:srgbClr val="333333"/>
                </a:solidFill>
              </a:rPr>
              <a:t>pszichotikus megbetegedésben szenvedő ember</a:t>
            </a:r>
            <a:r>
              <a:rPr lang="de-DE" altLang="de-DE" sz="2400" dirty="0">
                <a:solidFill>
                  <a:srgbClr val="333333"/>
                </a:solidFill>
              </a:rPr>
              <a:t> (</a:t>
            </a:r>
            <a:r>
              <a:rPr lang="hu-HU" altLang="de-DE" sz="2400" dirty="0">
                <a:solidFill>
                  <a:srgbClr val="333333"/>
                </a:solidFill>
              </a:rPr>
              <a:t>főként</a:t>
            </a:r>
            <a:r>
              <a:rPr lang="de-DE" altLang="de-DE" sz="2400" dirty="0">
                <a:solidFill>
                  <a:srgbClr val="333333"/>
                </a:solidFill>
              </a:rPr>
              <a:t> </a:t>
            </a:r>
            <a:r>
              <a:rPr lang="hu-HU" altLang="de-DE" sz="2400" dirty="0">
                <a:solidFill>
                  <a:srgbClr val="333333"/>
                </a:solidFill>
              </a:rPr>
              <a:t>pszichózisok</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004992"/>
                </a:solidFill>
              </a:rPr>
              <a:t>Nehezen értelmezi mások érzelmi megnyilvánulásait</a:t>
            </a:r>
            <a:r>
              <a:rPr lang="de-DE" altLang="de-DE" sz="2400" dirty="0">
                <a:solidFill>
                  <a:srgbClr val="004992"/>
                </a:solidFill>
              </a:rPr>
              <a:t> (</a:t>
            </a:r>
            <a:r>
              <a:rPr lang="hu-HU" altLang="de-DE" sz="2400" dirty="0">
                <a:solidFill>
                  <a:srgbClr val="004992"/>
                </a:solidFill>
              </a:rPr>
              <a:t>pl</a:t>
            </a:r>
            <a:r>
              <a:rPr lang="de-DE" altLang="de-DE" sz="2400" dirty="0">
                <a:solidFill>
                  <a:srgbClr val="004992"/>
                </a:solidFill>
              </a:rPr>
              <a:t>. </a:t>
            </a:r>
            <a:r>
              <a:rPr lang="hu-HU" altLang="de-DE" sz="2400" dirty="0">
                <a:solidFill>
                  <a:srgbClr val="004992"/>
                </a:solidFill>
              </a:rPr>
              <a:t>öröm</a:t>
            </a:r>
            <a:r>
              <a:rPr lang="de-DE" altLang="de-DE" sz="2400" dirty="0">
                <a:solidFill>
                  <a:srgbClr val="004992"/>
                </a:solidFill>
              </a:rPr>
              <a:t>, </a:t>
            </a:r>
            <a:r>
              <a:rPr lang="hu-HU" altLang="de-DE" sz="2400" dirty="0">
                <a:solidFill>
                  <a:srgbClr val="004992"/>
                </a:solidFill>
              </a:rPr>
              <a:t>bánat</a:t>
            </a:r>
            <a:r>
              <a:rPr lang="de-DE" altLang="de-DE" sz="2400" dirty="0">
                <a:solidFill>
                  <a:srgbClr val="004992"/>
                </a:solidFill>
              </a:rPr>
              <a:t>).</a:t>
            </a:r>
          </a:p>
          <a:p>
            <a:pPr marL="342900" lvl="0" indent="-342900" defTabSz="914400" fontAlgn="base">
              <a:buClr>
                <a:srgbClr val="333333"/>
              </a:buClr>
              <a:buFont typeface="WingDings"/>
              <a:buChar char=""/>
            </a:pPr>
            <a:r>
              <a:rPr lang="hu-HU" altLang="de-DE" sz="2400" dirty="0">
                <a:solidFill>
                  <a:srgbClr val="004992"/>
                </a:solidFill>
              </a:rPr>
              <a:t>Nehezen ismeri fel, miért viselkednek mások egy bizonyos módon.</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C32D8E8A-9D41-4934-A10D-E8F71B451A05}" type="slidenum">
              <a:rPr lang="de-DE" smtClean="0">
                <a:latin typeface="+mn-lt"/>
              </a:rPr>
              <a:pPr>
                <a:defRPr/>
              </a:pPr>
              <a:t>19</a:t>
            </a:fld>
            <a:endParaRPr lang="de-DE">
              <a:latin typeface="+mn-lt"/>
            </a:endParaRPr>
          </a:p>
        </p:txBody>
      </p:sp>
    </p:spTree>
    <p:extLst>
      <p:ext uri="{BB962C8B-B14F-4D97-AF65-F5344CB8AC3E}">
        <p14:creationId xmlns:p14="http://schemas.microsoft.com/office/powerpoint/2010/main" val="3407941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dirty="0">
                <a:solidFill>
                  <a:srgbClr val="004992"/>
                </a:solidFill>
                <a:latin typeface="+mn-lt"/>
                <a:ea typeface="+mn-ea"/>
                <a:cs typeface="+mn-cs"/>
              </a:rPr>
              <a:t>Hogyan járul hozzá beleérző képességünk a téves ítéletekhez pszichózis alatt – 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20</a:t>
            </a:fld>
            <a:endParaRPr lang="de-DE">
              <a:latin typeface="+mn-lt"/>
            </a:endParaRPr>
          </a:p>
        </p:txBody>
      </p:sp>
      <p:sp>
        <p:nvSpPr>
          <p:cNvPr id="58394" name="Rechteck 1"/>
          <p:cNvSpPr>
            <a:spLocks noChangeArrowheads="1"/>
          </p:cNvSpPr>
          <p:nvPr/>
        </p:nvSpPr>
        <p:spPr bwMode="auto">
          <a:xfrm>
            <a:off x="408955" y="6165304"/>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Clr>
                <a:srgbClr val="336699"/>
              </a:buClr>
              <a:buFontTx/>
              <a:buNone/>
            </a:pPr>
            <a:r>
              <a:rPr lang="hu-HU" altLang="de-DE" sz="2000" dirty="0">
                <a:solidFill>
                  <a:srgbClr val="004992"/>
                </a:solidFill>
                <a:latin typeface="+mn-lt"/>
              </a:rPr>
              <a:t>Szeretne esetleg valaki röviden beszámolni a saját tapasztalatairól</a:t>
            </a:r>
            <a:r>
              <a:rPr lang="de-DE" altLang="de-DE" sz="2000" dirty="0">
                <a:solidFill>
                  <a:srgbClr val="004992"/>
                </a:solidFill>
                <a:latin typeface="+mn-lt"/>
              </a:rPr>
              <a:t>?</a:t>
            </a:r>
          </a:p>
        </p:txBody>
      </p:sp>
      <p:graphicFrame>
        <p:nvGraphicFramePr>
          <p:cNvPr id="7" name="Table 6"/>
          <p:cNvGraphicFramePr>
            <a:graphicFrameLocks noGrp="1"/>
          </p:cNvGraphicFramePr>
          <p:nvPr>
            <p:extLst>
              <p:ext uri="{D42A27DB-BD31-4B8C-83A1-F6EECF244321}">
                <p14:modId xmlns:p14="http://schemas.microsoft.com/office/powerpoint/2010/main" val="1874254451"/>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518331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Pszichózis alatt ítélet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Egyéb magyarázatok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Valaki hosszabb ideig nézi Önt a metrón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rPr>
                        <a:t>Az üldözők végre felfedik magukat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rPr>
                        <a:t>A saját feltűnő viselkedése vonzza oda a tekintetet (pl. napszemüveg)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Főnöke a hibáiról panaszkodik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Biztos, hogy el fogják küldeni a vállalattól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A főnöke egy kicsit túlreagálta a dolgot, de nincsenek sötét tervei – egyébként is hajlamos a panaszkodásra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rPr>
                        <a:t>Egy barátja felolvas az újságból egy cikket, ami a rossz iskolai teljesítményekről szól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Célozgat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hiszen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Ön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sem</a:t>
                      </a:r>
                      <a:r>
                        <a:rPr kumimoji="0" lang="en-US" sz="2000" b="0" i="0" u="none" strike="noStrike" cap="none" normalizeH="0" baseline="0" dirty="0">
                          <a:ln>
                            <a:noFill/>
                          </a:ln>
                          <a:solidFill>
                            <a:srgbClr val="333333"/>
                          </a:solidFill>
                          <a:effectLst/>
                          <a:latin typeface="Calibri Light"/>
                        </a:rPr>
                        <a:t> volt </a:t>
                      </a:r>
                      <a:r>
                        <a:rPr kumimoji="0" lang="en-US" sz="2000" b="0" i="0" u="none" strike="noStrike" cap="none" normalizeH="0" baseline="0" dirty="0" err="1">
                          <a:ln>
                            <a:noFill/>
                          </a:ln>
                          <a:solidFill>
                            <a:srgbClr val="333333"/>
                          </a:solidFill>
                          <a:effectLst/>
                          <a:latin typeface="Calibri Light"/>
                        </a:rPr>
                        <a:t>gyerekként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jó</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tanuló</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rPr>
                        <a:t>Puszta véletlen – A barátja érdekesnek találja a cikket, elképzelhető, hogy semmit nem tud iskolai nehézségeiről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Vitassák meg, hogy a képen látható személyek mit gondolhatnak a többi személyről!</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Vitassák meg, hogy a képen látható személyek mit gondolhatnak a többi személyről!</a:t>
            </a:r>
          </a:p>
          <a:p>
            <a:pPr lvl="0" defTabSz="914400" fontAlgn="base">
              <a:lnSpc>
                <a:spcPct val="100000"/>
              </a:lnSpc>
              <a:spcBef>
                <a:spcPts val="1200"/>
              </a:spcBef>
              <a:buClr>
                <a:srgbClr val="333333"/>
              </a:buClr>
            </a:pPr>
            <a:endParaRPr lang="hu-HU" altLang="de-DE" sz="2400" dirty="0">
              <a:solidFill>
                <a:srgbClr val="333333"/>
              </a:solidFill>
            </a:endParaRPr>
          </a:p>
          <a:p>
            <a:pPr lvl="0" defTabSz="914400" fontAlgn="base">
              <a:buClr>
                <a:srgbClr val="336699"/>
              </a:buClr>
            </a:pPr>
            <a:r>
              <a:rPr lang="hu-HU" altLang="de-DE" sz="2400" b="1" dirty="0">
                <a:solidFill>
                  <a:srgbClr val="004992"/>
                </a:solidFill>
              </a:rPr>
              <a:t>Fontos:</a:t>
            </a:r>
            <a:endParaRPr lang="de-DE" altLang="de-DE" sz="2400" dirty="0">
              <a:solidFill>
                <a:srgbClr val="004992"/>
              </a:solidFill>
            </a:endParaRPr>
          </a:p>
          <a:p>
            <a:pPr marL="342900" lvl="0" indent="-342900" defTabSz="914400" fontAlgn="base">
              <a:buClr>
                <a:srgbClr val="333333"/>
              </a:buClr>
              <a:buFont typeface="WingDings"/>
              <a:buChar char=""/>
            </a:pPr>
            <a:r>
              <a:rPr lang="hu-HU" altLang="de-DE" sz="2400" dirty="0">
                <a:solidFill>
                  <a:srgbClr val="333333"/>
                </a:solidFill>
              </a:rPr>
              <a:t>Ne feledjék, hogy az ábrázolt személyek nem rendelkeznek ugyanazzal a tudással, ami Önöknek, mint megfigyelőnek rendelkezésükre áll!</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22</a:t>
            </a:fld>
            <a:endParaRPr lang="de-DE">
              <a:latin typeface="+mn-lt"/>
            </a:endParaRPr>
          </a:p>
        </p:txBody>
      </p:sp>
    </p:spTree>
    <p:extLst>
      <p:ext uri="{BB962C8B-B14F-4D97-AF65-F5344CB8AC3E}">
        <p14:creationId xmlns:p14="http://schemas.microsoft.com/office/powerpoint/2010/main" val="1300578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E</a:t>
            </a:r>
            <a:r>
              <a:rPr lang="hu-HU" altLang="de-DE" sz="2400" dirty="0">
                <a:solidFill>
                  <a:srgbClr val="333333"/>
                </a:solidFill>
              </a:rPr>
              <a:t>gy képregényt fogunk Önöknek mutatni</a:t>
            </a:r>
            <a:r>
              <a:rPr lang="de-DE" altLang="de-DE" sz="2400"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Vitassák meg, hogy a képen látható személyek mit gondolhatnak a többi személyről!</a:t>
            </a:r>
          </a:p>
          <a:p>
            <a:pPr lvl="0" defTabSz="914400" fontAlgn="base">
              <a:lnSpc>
                <a:spcPct val="100000"/>
              </a:lnSpc>
              <a:spcBef>
                <a:spcPts val="1200"/>
              </a:spcBef>
              <a:buClr>
                <a:srgbClr val="333333"/>
              </a:buClr>
            </a:pPr>
            <a:endParaRPr lang="hu-HU" altLang="de-DE" sz="2400" dirty="0">
              <a:solidFill>
                <a:srgbClr val="333333"/>
              </a:solidFill>
            </a:endParaRPr>
          </a:p>
          <a:p>
            <a:pPr lvl="0" defTabSz="914400" fontAlgn="base">
              <a:buClr>
                <a:srgbClr val="336699"/>
              </a:buClr>
            </a:pPr>
            <a:r>
              <a:rPr lang="hu-HU" altLang="de-DE" sz="2400" b="1" dirty="0">
                <a:solidFill>
                  <a:srgbClr val="004992"/>
                </a:solidFill>
              </a:rPr>
              <a:t>Fontos:</a:t>
            </a:r>
            <a:endParaRPr lang="de-DE" altLang="de-DE" sz="2400" dirty="0">
              <a:solidFill>
                <a:srgbClr val="004992"/>
              </a:solidFill>
            </a:endParaRPr>
          </a:p>
          <a:p>
            <a:pPr marL="342900" lvl="0" indent="-342900" defTabSz="914400" fontAlgn="base">
              <a:buClr>
                <a:srgbClr val="333333"/>
              </a:buClr>
              <a:buFont typeface="WingDings"/>
              <a:buChar char=""/>
            </a:pPr>
            <a:r>
              <a:rPr lang="hu-HU" altLang="de-DE" sz="2400" dirty="0">
                <a:solidFill>
                  <a:srgbClr val="333333"/>
                </a:solidFill>
              </a:rPr>
              <a:t>Ne feledjék, hogy az ábrázolt személyek nem rendelkeznek ugyanazzal a tudással, ami Önöknek, mint megfigyelőnek rendelkezésükre áll!</a:t>
            </a:r>
            <a:endParaRPr lang="de-DE" altLang="de-DE" sz="2400" dirty="0">
              <a:solidFill>
                <a:srgbClr val="333333"/>
              </a:solidFill>
            </a:endParaRPr>
          </a:p>
          <a:p>
            <a:pPr marL="342900" lvl="0" indent="-342900" defTabSz="914400" fontAlgn="base">
              <a:buClr>
                <a:srgbClr val="333333"/>
              </a:buClr>
              <a:buFont typeface="WingDings"/>
              <a:buChar char=""/>
            </a:pPr>
            <a:r>
              <a:rPr lang="hu-HU" altLang="de-DE" sz="2400" dirty="0">
                <a:solidFill>
                  <a:srgbClr val="333333"/>
                </a:solidFill>
              </a:rPr>
              <a:t>Gondolják át, mely további információkra lenne szükség ahhoz, hogy végérvényes döntést lehessen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23</a:t>
            </a:fld>
            <a:endParaRPr lang="de-DE">
              <a:latin typeface="+mn-lt"/>
            </a:endParaRPr>
          </a:p>
        </p:txBody>
      </p:sp>
    </p:spTree>
    <p:extLst>
      <p:ext uri="{BB962C8B-B14F-4D97-AF65-F5344CB8AC3E}">
        <p14:creationId xmlns:p14="http://schemas.microsoft.com/office/powerpoint/2010/main" val="341970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24</a:t>
            </a:fld>
            <a:endParaRPr 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Vajon jövőre mit fog a nagymama az unokájától születésnapjára kapni?</a:t>
            </a:r>
          </a:p>
          <a:p>
            <a:pPr algn="ctr" eaLnBrk="1" hangingPunct="1">
              <a:spcBef>
                <a:spcPts val="0"/>
              </a:spcBef>
              <a:spcAft>
                <a:spcPts val="0"/>
              </a:spcAft>
              <a:buNone/>
            </a:pPr>
            <a:r>
              <a:rPr lang="hu-HU" altLang="de-DE" sz="2400">
                <a:solidFill>
                  <a:srgbClr val="004992"/>
                </a:solidFill>
                <a:latin typeface="Calibri Light"/>
              </a:rPr>
              <a:t>Fog neki örülni?</a:t>
            </a:r>
            <a:endParaRPr lang="de-DE" altLang="de-DE" sz="2400" dirty="0">
              <a:solidFill>
                <a:srgbClr val="004992"/>
              </a:solidFill>
              <a:latin typeface="Calibri Light"/>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 </a:t>
            </a:r>
          </a:p>
          <a:p>
            <a:pPr algn="ctr" eaLnBrk="1" hangingPunct="1">
              <a:spcBef>
                <a:spcPct val="0"/>
              </a:spcBef>
              <a:buFontTx/>
              <a:buNone/>
            </a:pPr>
            <a:r>
              <a:rPr lang="de-DE" altLang="de-DE" sz="1400" b="1">
                <a:solidFill>
                  <a:srgbClr val="000000"/>
                </a:solidFill>
                <a:latin typeface="Calibri Light"/>
              </a:rPr>
              <a:t>Szuper!</a:t>
            </a:r>
            <a:endParaRPr lang="de-DE" altLang="de-DE" sz="1400" b="1" dirty="0">
              <a:solidFill>
                <a:srgbClr val="000000"/>
              </a:solidFill>
              <a:latin typeface="Calibri Light"/>
            </a:endParaRPr>
          </a:p>
        </p:txBody>
      </p:sp>
      <p:pic>
        <p:nvPicPr>
          <p:cNvPr id="22"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Nem is</a:t>
            </a:r>
          </a:p>
          <a:p>
            <a:pPr algn="ctr" eaLnBrk="1" hangingPunct="1">
              <a:spcBef>
                <a:spcPct val="0"/>
              </a:spcBef>
              <a:buFontTx/>
              <a:buNone/>
            </a:pPr>
            <a:r>
              <a:rPr lang="de-DE" altLang="de-DE" sz="1400" b="1">
                <a:solidFill>
                  <a:srgbClr val="000000"/>
                </a:solidFill>
                <a:latin typeface="Calibri Light"/>
              </a:rPr>
              <a:t>szeretem!</a:t>
            </a:r>
            <a:endParaRPr lang="de-DE" altLang="de-DE" sz="1400" b="1" dirty="0">
              <a:solidFill>
                <a:srgbClr val="000000"/>
              </a:solidFill>
              <a:latin typeface="Calibri Light"/>
            </a:endParaRPr>
          </a:p>
        </p:txBody>
      </p:sp>
      <p:sp>
        <p:nvSpPr>
          <p:cNvPr id="25"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25</a:t>
            </a:fld>
            <a:endParaRPr lang="de-DE">
              <a:latin typeface="+mn-lt"/>
            </a:endParaRPr>
          </a:p>
        </p:txBody>
      </p:sp>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Vajon jövőre mit fog a nagymama az unokájától születésnapjára kapni?</a:t>
            </a:r>
          </a:p>
          <a:p>
            <a:pPr algn="ctr" eaLnBrk="1" hangingPunct="1">
              <a:spcBef>
                <a:spcPts val="0"/>
              </a:spcBef>
              <a:spcAft>
                <a:spcPts val="0"/>
              </a:spcAft>
              <a:buNone/>
            </a:pPr>
            <a:r>
              <a:rPr lang="hu-HU" altLang="de-DE" sz="2400">
                <a:solidFill>
                  <a:srgbClr val="004992"/>
                </a:solidFill>
                <a:latin typeface="Calibri Light"/>
              </a:rPr>
              <a:t>Fog neki örülni?</a:t>
            </a:r>
            <a:endParaRPr lang="de-DE" altLang="de-DE" sz="2400" dirty="0">
              <a:solidFill>
                <a:srgbClr val="004992"/>
              </a:solidFill>
              <a:latin typeface="Calibri Light"/>
            </a:endParaRPr>
          </a:p>
        </p:txBody>
      </p:sp>
      <p:pic>
        <p:nvPicPr>
          <p:cNvPr id="20"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 </a:t>
            </a:r>
          </a:p>
          <a:p>
            <a:pPr algn="ctr" eaLnBrk="1" hangingPunct="1">
              <a:spcBef>
                <a:spcPct val="0"/>
              </a:spcBef>
              <a:buFontTx/>
              <a:buNone/>
            </a:pPr>
            <a:r>
              <a:rPr lang="de-DE" altLang="de-DE" sz="1400" b="1">
                <a:solidFill>
                  <a:srgbClr val="000000"/>
                </a:solidFill>
                <a:latin typeface="Calibri Light"/>
              </a:rPr>
              <a:t>Szuper!</a:t>
            </a:r>
            <a:endParaRPr lang="de-DE" altLang="de-DE" sz="1400" b="1" dirty="0">
              <a:solidFill>
                <a:srgbClr val="000000"/>
              </a:solidFill>
              <a:latin typeface="Calibri Light"/>
            </a:endParaRPr>
          </a:p>
        </p:txBody>
      </p:sp>
      <p:pic>
        <p:nvPicPr>
          <p:cNvPr id="22"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Nem is</a:t>
            </a:r>
          </a:p>
          <a:p>
            <a:pPr algn="ctr" eaLnBrk="1" hangingPunct="1">
              <a:spcBef>
                <a:spcPct val="0"/>
              </a:spcBef>
              <a:buFontTx/>
              <a:buNone/>
            </a:pPr>
            <a:r>
              <a:rPr lang="de-DE" altLang="de-DE" sz="1400" b="1">
                <a:solidFill>
                  <a:srgbClr val="000000"/>
                </a:solidFill>
                <a:latin typeface="Calibri Light"/>
              </a:rPr>
              <a:t>szeretem!</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1043983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Nagymama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születésnapja</a:t>
            </a:r>
            <a:br>
              <a:rPr lang="en-US" sz="3600" dirty="0">
                <a:solidFill>
                  <a:srgbClr val="004992"/>
                </a:solidFill>
                <a:latin typeface="+mn-lt"/>
                <a:ea typeface="+mn-ea"/>
                <a:cs typeface="+mn-cs"/>
              </a:rPr>
            </a:br>
            <a:r>
              <a:rPr lang="en-US" dirty="0" err="1">
                <a:solidFill>
                  <a:srgbClr val="004992"/>
                </a:solidFill>
                <a:latin typeface="+mn-lt"/>
                <a:ea typeface="+mn-ea"/>
                <a:cs typeface="+mn-cs"/>
              </a:rPr>
              <a:t>Mit</a:t>
            </a:r>
            <a:r>
              <a:rPr lang="en-US" dirty="0">
                <a:solidFill>
                  <a:srgbClr val="004992"/>
                </a:solidFill>
                <a:latin typeface="+mn-lt"/>
                <a:ea typeface="+mn-ea"/>
                <a:cs typeface="+mn-cs"/>
              </a:rPr>
              <a:t> fog a </a:t>
            </a:r>
            <a:r>
              <a:rPr lang="en-US" dirty="0" err="1">
                <a:solidFill>
                  <a:srgbClr val="004992"/>
                </a:solidFill>
                <a:latin typeface="+mn-lt"/>
                <a:ea typeface="+mn-ea"/>
                <a:cs typeface="+mn-cs"/>
              </a:rPr>
              <a:t>kislány</a:t>
            </a:r>
            <a:r>
              <a:rPr lang="en-US" dirty="0">
                <a:solidFill>
                  <a:srgbClr val="004992"/>
                </a:solidFill>
                <a:latin typeface="+mn-lt"/>
                <a:ea typeface="+mn-ea"/>
                <a:cs typeface="+mn-cs"/>
              </a:rPr>
              <a:t> a </a:t>
            </a:r>
            <a:r>
              <a:rPr lang="en-US" dirty="0" err="1">
                <a:solidFill>
                  <a:srgbClr val="004992"/>
                </a:solidFill>
                <a:latin typeface="+mn-lt"/>
                <a:ea typeface="+mn-ea"/>
                <a:cs typeface="+mn-cs"/>
              </a:rPr>
              <a:t>legközelebbi</a:t>
            </a:r>
            <a:r>
              <a:rPr lang="en-US" dirty="0">
                <a:solidFill>
                  <a:srgbClr val="004992"/>
                </a:solidFill>
                <a:latin typeface="+mn-lt"/>
                <a:ea typeface="+mn-ea"/>
                <a:cs typeface="+mn-cs"/>
              </a:rPr>
              <a:t> </a:t>
            </a:r>
            <a:r>
              <a:rPr lang="en-US" dirty="0" err="1">
                <a:solidFill>
                  <a:srgbClr val="004992"/>
                </a:solidFill>
                <a:latin typeface="+mn-lt"/>
                <a:ea typeface="+mn-ea"/>
                <a:cs typeface="+mn-cs"/>
              </a:rPr>
              <a:t>alkalommal</a:t>
            </a:r>
            <a:r>
              <a:rPr lang="en-US" dirty="0">
                <a:solidFill>
                  <a:srgbClr val="004992"/>
                </a:solidFill>
                <a:latin typeface="+mn-lt"/>
                <a:ea typeface="+mn-ea"/>
                <a:cs typeface="+mn-cs"/>
              </a:rPr>
              <a:t> a </a:t>
            </a:r>
            <a:r>
              <a:rPr lang="en-US" dirty="0" err="1">
                <a:solidFill>
                  <a:srgbClr val="004992"/>
                </a:solidFill>
                <a:latin typeface="+mn-lt"/>
                <a:ea typeface="+mn-ea"/>
                <a:cs typeface="+mn-cs"/>
              </a:rPr>
              <a:t>nagymamának</a:t>
            </a:r>
            <a:r>
              <a:rPr lang="en-US" dirty="0">
                <a:solidFill>
                  <a:srgbClr val="004992"/>
                </a:solidFill>
                <a:latin typeface="+mn-lt"/>
                <a:ea typeface="+mn-ea"/>
                <a:cs typeface="+mn-cs"/>
              </a:rPr>
              <a:t> </a:t>
            </a:r>
            <a:r>
              <a:rPr lang="en-US" dirty="0" err="1">
                <a:solidFill>
                  <a:srgbClr val="004992"/>
                </a:solidFill>
                <a:latin typeface="+mn-lt"/>
                <a:ea typeface="+mn-ea"/>
                <a:cs typeface="+mn-cs"/>
              </a:rPr>
              <a:t>ajándékozni</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26</a:t>
            </a:fld>
            <a:endParaRPr lang="de-DE">
              <a:latin typeface="+mn-lt"/>
            </a:endParaRPr>
          </a:p>
        </p:txBody>
      </p:sp>
      <p:pic>
        <p:nvPicPr>
          <p:cNvPr id="14" name="Picture 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hu-HU" altLang="de-DE" sz="2000" b="1" dirty="0">
                <a:solidFill>
                  <a:srgbClr val="004992"/>
                </a:solidFill>
                <a:latin typeface="Calibri Light"/>
              </a:rPr>
              <a:t>Valószínű: </a:t>
            </a:r>
            <a:r>
              <a:rPr lang="hu-HU" altLang="de-DE" sz="2000" dirty="0">
                <a:solidFill>
                  <a:srgbClr val="333333"/>
                </a:solidFill>
                <a:latin typeface="Calibri Light"/>
              </a:rPr>
              <a:t>Ismét egy doboz bonbont, hiszen a nagymama a legutóbb is örült neki.</a:t>
            </a:r>
          </a:p>
          <a:p>
            <a:pPr eaLnBrk="1" hangingPunct="1">
              <a:spcBef>
                <a:spcPts val="1200"/>
              </a:spcBef>
              <a:spcAft>
                <a:spcPts val="0"/>
              </a:spcAft>
              <a:buNone/>
            </a:pPr>
            <a:r>
              <a:rPr lang="hu-HU" altLang="de-DE" sz="2000" b="1" dirty="0">
                <a:solidFill>
                  <a:srgbClr val="004992"/>
                </a:solidFill>
                <a:latin typeface="Calibri Light"/>
              </a:rPr>
              <a:t>Valószínűtlen: </a:t>
            </a:r>
            <a:r>
              <a:rPr lang="hu-HU" altLang="de-DE" sz="2000" dirty="0">
                <a:solidFill>
                  <a:srgbClr val="333333"/>
                </a:solidFill>
                <a:latin typeface="Calibri Light"/>
              </a:rPr>
              <a:t>A kislány észrevette, hogy a nagymama nem szereti a bonbont és a következő születésnapjára valami más ajándékot ad neki.</a:t>
            </a:r>
            <a:endParaRPr lang="de-DE" altLang="de-DE" sz="2000" dirty="0">
              <a:solidFill>
                <a:srgbClr val="333333"/>
              </a:solidFill>
              <a:latin typeface="Calibri Light"/>
            </a:endParaRPr>
          </a:p>
        </p:txBody>
      </p:sp>
      <p:sp>
        <p:nvSpPr>
          <p:cNvPr id="17"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Bonbon! </a:t>
            </a:r>
          </a:p>
          <a:p>
            <a:pPr algn="ctr" eaLnBrk="1" hangingPunct="1">
              <a:spcBef>
                <a:spcPct val="0"/>
              </a:spcBef>
              <a:buFontTx/>
              <a:buNone/>
            </a:pPr>
            <a:r>
              <a:rPr lang="de-DE" altLang="de-DE" sz="1400" b="1">
                <a:solidFill>
                  <a:srgbClr val="000000"/>
                </a:solidFill>
                <a:latin typeface="Calibri Light"/>
              </a:rPr>
              <a:t>Szuper!</a:t>
            </a:r>
            <a:endParaRPr lang="de-DE" altLang="de-DE" sz="1400" b="1" dirty="0">
              <a:solidFill>
                <a:srgbClr val="000000"/>
              </a:solidFill>
              <a:latin typeface="Calibri Light"/>
            </a:endParaRPr>
          </a:p>
        </p:txBody>
      </p:sp>
      <p:pic>
        <p:nvPicPr>
          <p:cNvPr id="15" name="Caption_13"/>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Caption_11"/>
          <p:cNvPicPr>
            <a:picLocks noChangeArrowheads="1"/>
          </p:cNvPicPr>
          <p:nvPr/>
        </p:nvPicPr>
        <p:blipFill rotWithShape="1">
          <a:blip r:embed="rId4">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Nem is</a:t>
            </a:r>
          </a:p>
          <a:p>
            <a:pPr algn="ctr" eaLnBrk="1" hangingPunct="1">
              <a:spcBef>
                <a:spcPct val="0"/>
              </a:spcBef>
              <a:buFontTx/>
              <a:buNone/>
            </a:pPr>
            <a:r>
              <a:rPr lang="de-DE" altLang="de-DE" sz="1400" b="1">
                <a:solidFill>
                  <a:srgbClr val="000000"/>
                </a:solidFill>
                <a:latin typeface="Calibri Light"/>
              </a:rPr>
              <a:t>szeretem!</a:t>
            </a:r>
            <a:endParaRPr lang="de-DE" altLang="de-DE" sz="1400" b="1" dirty="0">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1028"/>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Kezdjük!</a:t>
            </a: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3" name="Slide Number Placeholder 2"/>
          <p:cNvSpPr>
            <a:spLocks noGrp="1"/>
          </p:cNvSpPr>
          <p:nvPr>
            <p:ph type="sldNum" sz="quarter" idx="12"/>
          </p:nvPr>
        </p:nvSpPr>
        <p:spPr/>
        <p:txBody>
          <a:bodyPr/>
          <a:lstStyle/>
          <a:p>
            <a:pPr>
              <a:defRPr/>
            </a:pPr>
            <a:fld id="{EA372F4B-641F-4540-AB09-CAC4EE0E94D7}" type="slidenum">
              <a:rPr lang="de-DE" smtClean="0">
                <a:latin typeface="+mn-lt"/>
              </a:rPr>
              <a:pPr>
                <a:defRPr/>
              </a:pPr>
              <a:t>27</a:t>
            </a:fld>
            <a:endParaRPr 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28</a:t>
            </a:fld>
            <a:endParaRPr lang="de-DE">
              <a:latin typeface="+mn-lt"/>
            </a:endParaRPr>
          </a:p>
        </p:txBody>
      </p:sp>
      <p:pic>
        <p:nvPicPr>
          <p:cNvPr id="10"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hu-HU" sz="2400" spc="-10">
                <a:solidFill>
                  <a:srgbClr val="004992"/>
                </a:solidFill>
                <a:latin typeface="Calibri Light"/>
                <a:cs typeface="Verdana"/>
              </a:rPr>
              <a:t>Kőszívű a főnök? Lenne-e szükségünk további információkra, hogy ezt biztosan megállapíthassuk?</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…sajnálom, </a:t>
            </a:r>
          </a:p>
          <a:p>
            <a:pPr algn="ctr" eaLnBrk="1" fontAlgn="auto" hangingPunct="1">
              <a:spcBef>
                <a:spcPts val="105"/>
              </a:spcBef>
              <a:spcAft>
                <a:spcPts val="0"/>
              </a:spcAft>
              <a:defRPr/>
            </a:pPr>
            <a:r>
              <a:rPr lang="en-US" sz="1200">
                <a:latin typeface="Calibri Light"/>
                <a:cs typeface="Verdana"/>
              </a:rPr>
              <a:t>Kovácsné!</a:t>
            </a:r>
            <a:endParaRPr sz="1200" dirty="0">
              <a:latin typeface="Calibri Light"/>
              <a:cs typeface="Verdana"/>
            </a:endParaRPr>
          </a:p>
        </p:txBody>
      </p:sp>
      <p:sp>
        <p:nvSpPr>
          <p:cNvPr id="13"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dirty="0" err="1">
                <a:latin typeface="Calibri Light"/>
                <a:ea typeface="Verdana" panose="020B0604030504040204" pitchFamily="34" charset="0"/>
                <a:cs typeface="Verdana" panose="020B0604030504040204" pitchFamily="34" charset="0"/>
              </a:rPr>
              <a:t>Hogyan</a:t>
            </a:r>
            <a:r>
              <a:rPr lang="en-US" altLang="de-DE" sz="1200" dirty="0">
                <a:latin typeface="Calibri Light"/>
                <a:ea typeface="Verdana" panose="020B0604030504040204" pitchFamily="34" charset="0"/>
                <a:cs typeface="Verdana" panose="020B0604030504040204" pitchFamily="34" charset="0"/>
              </a:rPr>
              <a:t> </a:t>
            </a:r>
            <a:r>
              <a:rPr lang="en-US" altLang="de-DE" sz="1200" dirty="0" err="1">
                <a:latin typeface="Calibri Light"/>
                <a:ea typeface="Verdana" panose="020B0604030504040204" pitchFamily="34" charset="0"/>
                <a:cs typeface="Verdana" panose="020B0604030504040204" pitchFamily="34" charset="0"/>
              </a:rPr>
              <a:t>koncentráljak</a:t>
            </a:r>
            <a:r>
              <a:rPr lang="en-US" altLang="de-DE" sz="1200" dirty="0">
                <a:latin typeface="Calibri Light"/>
                <a:ea typeface="Verdana" panose="020B0604030504040204" pitchFamily="34" charset="0"/>
                <a:cs typeface="Verdana" panose="020B0604030504040204" pitchFamily="34" charset="0"/>
              </a:rPr>
              <a:t> most a </a:t>
            </a:r>
            <a:r>
              <a:rPr lang="en-US" altLang="de-DE" sz="1200" dirty="0" err="1">
                <a:latin typeface="Calibri Light"/>
                <a:ea typeface="Verdana" panose="020B0604030504040204" pitchFamily="34" charset="0"/>
                <a:cs typeface="Verdana" panose="020B0604030504040204" pitchFamily="34" charset="0"/>
              </a:rPr>
              <a:t>munkára</a:t>
            </a:r>
            <a:r>
              <a:rPr lang="en-US" altLang="de-DE"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Ez így</a:t>
            </a:r>
            <a:r>
              <a:rPr lang="hu-HU" altLang="de-DE" sz="1200" dirty="0">
                <a:latin typeface="Calibri Light"/>
                <a:ea typeface="Verdana" panose="020B0604030504040204" pitchFamily="34" charset="0"/>
                <a:cs typeface="Verdana" panose="020B0604030504040204" pitchFamily="34" charset="0"/>
              </a:rPr>
              <a:t> </a:t>
            </a:r>
            <a:r>
              <a:rPr lang="de-DE" altLang="de-DE" sz="1200" dirty="0">
                <a:latin typeface="Calibri Light"/>
                <a:ea typeface="Verdana" panose="020B0604030504040204" pitchFamily="34" charset="0"/>
                <a:cs typeface="Verdana" panose="020B0604030504040204" pitchFamily="34" charset="0"/>
              </a:rPr>
              <a:t>nem mehet, Kovácsné!</a:t>
            </a:r>
          </a:p>
        </p:txBody>
      </p:sp>
      <p:sp>
        <p:nvSpPr>
          <p:cNvPr id="15"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29</a:t>
            </a:fld>
            <a:endParaRPr lang="de-DE">
              <a:latin typeface="+mn-lt"/>
            </a:endParaRPr>
          </a:p>
        </p:txBody>
      </p:sp>
      <p:pic>
        <p:nvPicPr>
          <p:cNvPr id="10"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hu-HU" sz="2400" spc="-10">
                <a:solidFill>
                  <a:srgbClr val="004992"/>
                </a:solidFill>
                <a:latin typeface="Calibri Light"/>
                <a:cs typeface="Verdana"/>
              </a:rPr>
              <a:t>Kőszívű a főnök? Lenne-e szükségünk további információkra, hogy ezt biztosan megállapíthassuk?</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…sajnálom, </a:t>
            </a:r>
          </a:p>
          <a:p>
            <a:pPr algn="ctr" eaLnBrk="1" fontAlgn="auto" hangingPunct="1">
              <a:spcBef>
                <a:spcPts val="105"/>
              </a:spcBef>
              <a:spcAft>
                <a:spcPts val="0"/>
              </a:spcAft>
              <a:defRPr/>
            </a:pPr>
            <a:r>
              <a:rPr lang="en-US" sz="1200">
                <a:latin typeface="Calibri Light"/>
                <a:cs typeface="Verdana"/>
              </a:rPr>
              <a:t>Kovácsné!</a:t>
            </a:r>
            <a:endParaRPr sz="1200" dirty="0">
              <a:latin typeface="Calibri Light"/>
              <a:cs typeface="Verdana"/>
            </a:endParaRPr>
          </a:p>
        </p:txBody>
      </p:sp>
      <p:sp>
        <p:nvSpPr>
          <p:cNvPr id="13"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dirty="0" err="1">
                <a:latin typeface="Calibri Light"/>
                <a:ea typeface="Verdana" panose="020B0604030504040204" pitchFamily="34" charset="0"/>
                <a:cs typeface="Verdana" panose="020B0604030504040204" pitchFamily="34" charset="0"/>
              </a:rPr>
              <a:t>Hogyan</a:t>
            </a:r>
            <a:r>
              <a:rPr lang="en-US" altLang="de-DE" sz="1200" dirty="0">
                <a:latin typeface="Calibri Light"/>
                <a:ea typeface="Verdana" panose="020B0604030504040204" pitchFamily="34" charset="0"/>
                <a:cs typeface="Verdana" panose="020B0604030504040204" pitchFamily="34" charset="0"/>
              </a:rPr>
              <a:t> </a:t>
            </a:r>
            <a:r>
              <a:rPr lang="en-US" altLang="de-DE" sz="1200" dirty="0" err="1">
                <a:latin typeface="Calibri Light"/>
                <a:ea typeface="Verdana" panose="020B0604030504040204" pitchFamily="34" charset="0"/>
                <a:cs typeface="Verdana" panose="020B0604030504040204" pitchFamily="34" charset="0"/>
              </a:rPr>
              <a:t>koncentráljak</a:t>
            </a:r>
            <a:r>
              <a:rPr lang="en-US" altLang="de-DE" sz="1200" dirty="0">
                <a:latin typeface="Calibri Light"/>
                <a:ea typeface="Verdana" panose="020B0604030504040204" pitchFamily="34" charset="0"/>
                <a:cs typeface="Verdana" panose="020B0604030504040204" pitchFamily="34" charset="0"/>
              </a:rPr>
              <a:t> most a </a:t>
            </a:r>
            <a:r>
              <a:rPr lang="en-US" altLang="de-DE" sz="1200" dirty="0" err="1">
                <a:latin typeface="Calibri Light"/>
                <a:ea typeface="Verdana" panose="020B0604030504040204" pitchFamily="34" charset="0"/>
                <a:cs typeface="Verdana" panose="020B0604030504040204" pitchFamily="34" charset="0"/>
              </a:rPr>
              <a:t>munkára</a:t>
            </a:r>
            <a:r>
              <a:rPr lang="en-US" altLang="de-DE"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Ez így</a:t>
            </a:r>
            <a:r>
              <a:rPr lang="hu-HU" altLang="de-DE" sz="1200" dirty="0">
                <a:latin typeface="Calibri Light"/>
                <a:ea typeface="Verdana" panose="020B0604030504040204" pitchFamily="34" charset="0"/>
                <a:cs typeface="Verdana" panose="020B0604030504040204" pitchFamily="34" charset="0"/>
              </a:rPr>
              <a:t> </a:t>
            </a:r>
            <a:r>
              <a:rPr lang="de-DE" altLang="de-DE" sz="1200" dirty="0">
                <a:latin typeface="Calibri Light"/>
                <a:ea typeface="Verdana" panose="020B0604030504040204" pitchFamily="34" charset="0"/>
                <a:cs typeface="Verdana" panose="020B0604030504040204" pitchFamily="34" charset="0"/>
              </a:rPr>
              <a:t>nem mehet, Kovácsné!</a:t>
            </a: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328416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30</a:t>
            </a:fld>
            <a:endParaRPr lang="de-DE">
              <a:latin typeface="+mn-lt"/>
            </a:endParaRPr>
          </a:p>
        </p:txBody>
      </p:sp>
      <p:pic>
        <p:nvPicPr>
          <p:cNvPr id="10"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hu-HU" sz="2400" spc="-10">
                <a:solidFill>
                  <a:srgbClr val="004992"/>
                </a:solidFill>
                <a:latin typeface="Calibri Light"/>
                <a:cs typeface="Verdana"/>
              </a:rPr>
              <a:t>Kőszívű a főnök? Lenne-e szükségünk további információkra, hogy ezt biztosan megállapíthassuk?</a:t>
            </a:r>
            <a:endParaRPr sz="2400" dirty="0">
              <a:solidFill>
                <a:srgbClr val="004992"/>
              </a:solidFill>
              <a:latin typeface="Calibri Light"/>
              <a:cs typeface="Verdana"/>
            </a:endParaRPr>
          </a:p>
        </p:txBody>
      </p:sp>
      <p:sp>
        <p:nvSpPr>
          <p:cNvPr id="12"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…sajnálom, </a:t>
            </a:r>
          </a:p>
          <a:p>
            <a:pPr algn="ctr" eaLnBrk="1" fontAlgn="auto" hangingPunct="1">
              <a:spcBef>
                <a:spcPts val="105"/>
              </a:spcBef>
              <a:spcAft>
                <a:spcPts val="0"/>
              </a:spcAft>
              <a:defRPr/>
            </a:pPr>
            <a:r>
              <a:rPr lang="en-US" sz="1200">
                <a:latin typeface="Calibri Light"/>
                <a:cs typeface="Verdana"/>
              </a:rPr>
              <a:t>Kovácsné!</a:t>
            </a:r>
            <a:endParaRPr sz="1200" dirty="0">
              <a:latin typeface="Calibri Light"/>
              <a:cs typeface="Verdana"/>
            </a:endParaRPr>
          </a:p>
        </p:txBody>
      </p:sp>
      <p:sp>
        <p:nvSpPr>
          <p:cNvPr id="13"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dirty="0" err="1">
                <a:latin typeface="Calibri Light"/>
                <a:ea typeface="Verdana" panose="020B0604030504040204" pitchFamily="34" charset="0"/>
                <a:cs typeface="Verdana" panose="020B0604030504040204" pitchFamily="34" charset="0"/>
              </a:rPr>
              <a:t>Hogyan</a:t>
            </a:r>
            <a:r>
              <a:rPr lang="en-US" altLang="de-DE" sz="1200" dirty="0">
                <a:latin typeface="Calibri Light"/>
                <a:ea typeface="Verdana" panose="020B0604030504040204" pitchFamily="34" charset="0"/>
                <a:cs typeface="Verdana" panose="020B0604030504040204" pitchFamily="34" charset="0"/>
              </a:rPr>
              <a:t> </a:t>
            </a:r>
            <a:r>
              <a:rPr lang="en-US" altLang="de-DE" sz="1200" dirty="0" err="1">
                <a:latin typeface="Calibri Light"/>
                <a:ea typeface="Verdana" panose="020B0604030504040204" pitchFamily="34" charset="0"/>
                <a:cs typeface="Verdana" panose="020B0604030504040204" pitchFamily="34" charset="0"/>
              </a:rPr>
              <a:t>koncentráljak</a:t>
            </a:r>
            <a:r>
              <a:rPr lang="en-US" altLang="de-DE" sz="1200" dirty="0">
                <a:latin typeface="Calibri Light"/>
                <a:ea typeface="Verdana" panose="020B0604030504040204" pitchFamily="34" charset="0"/>
                <a:cs typeface="Verdana" panose="020B0604030504040204" pitchFamily="34" charset="0"/>
              </a:rPr>
              <a:t> most a </a:t>
            </a:r>
            <a:r>
              <a:rPr lang="en-US" altLang="de-DE" sz="1200" dirty="0" err="1">
                <a:latin typeface="Calibri Light"/>
                <a:ea typeface="Verdana" panose="020B0604030504040204" pitchFamily="34" charset="0"/>
                <a:cs typeface="Verdana" panose="020B0604030504040204" pitchFamily="34" charset="0"/>
              </a:rPr>
              <a:t>munkára</a:t>
            </a:r>
            <a:r>
              <a:rPr lang="en-US" altLang="de-DE" sz="1200" dirty="0">
                <a:latin typeface="Calibri Light"/>
                <a:ea typeface="Verdana" panose="020B0604030504040204" pitchFamily="34" charset="0"/>
                <a:cs typeface="Verdana" panose="020B0604030504040204" pitchFamily="34" charset="0"/>
              </a:rPr>
              <a:t>?</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dirty="0">
                <a:latin typeface="Calibri Light"/>
                <a:ea typeface="Verdana" panose="020B0604030504040204" pitchFamily="34" charset="0"/>
                <a:cs typeface="Verdana" panose="020B0604030504040204" pitchFamily="34" charset="0"/>
              </a:rPr>
              <a:t>Ez így</a:t>
            </a:r>
            <a:r>
              <a:rPr lang="hu-HU" altLang="de-DE" sz="1200" dirty="0">
                <a:latin typeface="Calibri Light"/>
                <a:ea typeface="Verdana" panose="020B0604030504040204" pitchFamily="34" charset="0"/>
                <a:cs typeface="Verdana" panose="020B0604030504040204" pitchFamily="34" charset="0"/>
              </a:rPr>
              <a:t> </a:t>
            </a:r>
            <a:r>
              <a:rPr lang="de-DE" altLang="de-DE" sz="1200" dirty="0">
                <a:latin typeface="Calibri Light"/>
                <a:ea typeface="Verdana" panose="020B0604030504040204" pitchFamily="34" charset="0"/>
                <a:cs typeface="Verdana" panose="020B0604030504040204" pitchFamily="34" charset="0"/>
              </a:rPr>
              <a:t>nem mehet, Kovácsné!</a:t>
            </a:r>
          </a:p>
        </p:txBody>
      </p:sp>
    </p:spTree>
    <p:extLst>
      <p:ext uri="{BB962C8B-B14F-4D97-AF65-F5344CB8AC3E}">
        <p14:creationId xmlns:p14="http://schemas.microsoft.com/office/powerpoint/2010/main" val="3464978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31</a:t>
            </a:fld>
            <a:endParaRPr lang="de-DE">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Mire gondol valószínűleg a rendőr...igaza van?</a:t>
            </a:r>
            <a:endParaRPr lang="de-DE" altLang="de-DE" sz="2400" dirty="0">
              <a:solidFill>
                <a:srgbClr val="004992"/>
              </a:solidFill>
              <a:latin typeface="Calibri Light"/>
            </a:endParaRPr>
          </a:p>
        </p:txBody>
      </p:sp>
      <p:sp>
        <p:nvSpPr>
          <p:cNvPr id="13"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32</a:t>
            </a:fld>
            <a:endParaRPr lang="de-DE">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Mire gondol valószínűleg a rendőr...igaza van?</a:t>
            </a:r>
            <a:endParaRPr lang="de-DE" altLang="de-DE" sz="2400" dirty="0">
              <a:solidFill>
                <a:srgbClr val="004992"/>
              </a:solidFill>
              <a:latin typeface="Calibri Light"/>
            </a:endParaRPr>
          </a:p>
        </p:txBody>
      </p:sp>
      <p:sp>
        <p:nvSpPr>
          <p:cNvPr id="12"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868762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33</a:t>
            </a:fld>
            <a:endParaRPr lang="de-DE">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Mire gondol valószínűleg a rendőr...igaza van?</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2052634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34</a:t>
            </a:fld>
            <a:endParaRPr lang="de-DE">
              <a:latin typeface="+mn-lt"/>
            </a:endParaRPr>
          </a:p>
        </p:txBody>
      </p:sp>
      <p:pic>
        <p:nvPicPr>
          <p:cNvPr id="7"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9"/>
          <p:cNvSpPr txBox="1">
            <a:spLocks noChangeArrowheads="1"/>
          </p:cNvSpPr>
          <p:nvPr/>
        </p:nvSpPr>
        <p:spPr bwMode="auto">
          <a:xfrm>
            <a:off x="2731701" y="5884164"/>
            <a:ext cx="66981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u-HU" altLang="de-DE" sz="2400">
                <a:solidFill>
                  <a:srgbClr val="004992"/>
                </a:solidFill>
                <a:latin typeface="Calibri Light"/>
              </a:rPr>
              <a:t>Mire gondol valószínűleg a rendőr...igaza van?</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690250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35</a:t>
            </a:fld>
            <a:endParaRPr lang="de-DE">
              <a:latin typeface="+mn-lt"/>
            </a:endParaRPr>
          </a:p>
        </p:txBody>
      </p:sp>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Megijed a banki alkalmazott?</a:t>
            </a:r>
            <a:endParaRPr sz="2400" dirty="0">
              <a:solidFill>
                <a:srgbClr val="004992"/>
              </a:solidFill>
              <a:latin typeface="Calibri Light"/>
              <a:cs typeface="Verdana"/>
            </a:endParaRPr>
          </a:p>
        </p:txBody>
      </p:sp>
      <p:sp>
        <p:nvSpPr>
          <p:cNvPr id="2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Ide a pénzt, </a:t>
            </a:r>
          </a:p>
          <a:p>
            <a:pPr algn="ctr"/>
            <a:r>
              <a:rPr lang="en-US" altLang="de-DE" sz="1100" b="1">
                <a:latin typeface="Calibri Light"/>
                <a:cs typeface="Arial" panose="020B0604020202020204" pitchFamily="34" charset="0"/>
              </a:rPr>
              <a:t>vagy lövök!</a:t>
            </a:r>
            <a:endParaRPr lang="de-DE" altLang="de-DE" sz="1100" dirty="0">
              <a:latin typeface="Calibri Light"/>
              <a:cs typeface="Arial" panose="020B0604020202020204" pitchFamily="34" charset="0"/>
            </a:endParaRPr>
          </a:p>
        </p:txBody>
      </p:sp>
      <p:sp>
        <p:nvSpPr>
          <p:cNvPr id="2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Jó szórako-zást!</a:t>
            </a:r>
            <a:endParaRPr lang="en-GB" altLang="de-DE" sz="1100" b="1" dirty="0">
              <a:solidFill>
                <a:sysClr val="windowText" lastClr="000000"/>
              </a:solidFill>
              <a:latin typeface="Calibri Light"/>
            </a:endParaRPr>
          </a:p>
        </p:txBody>
      </p:sp>
      <p:pic>
        <p:nvPicPr>
          <p:cNvPr id="2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29"/>
          <p:cNvSpPr/>
          <p:nvPr/>
        </p:nvSpPr>
        <p:spPr bwMode="gray">
          <a:xfrm>
            <a:off x="4369395" y="1133856"/>
            <a:ext cx="1280160"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6" name="Caption_28"/>
          <p:cNvSpPr/>
          <p:nvPr/>
        </p:nvSpPr>
        <p:spPr>
          <a:xfrm>
            <a:off x="5449515" y="1628800"/>
            <a:ext cx="411480" cy="241285"/>
          </a:xfrm>
          <a:prstGeom prst="rect">
            <a:avLst/>
          </a:prstGeom>
          <a:solidFill>
            <a:schemeClr val="bg1"/>
          </a:solidFill>
        </p:spPr>
        <p:txBody>
          <a:bodyPr wrap="square" lIns="0" tIns="0" rIns="0" bIns="0">
            <a:noAutofit/>
          </a:bodyPr>
          <a:lstStyle/>
          <a:p>
            <a:pPr algn="ctr"/>
            <a:r>
              <a:rPr lang="nl-NL" sz="700" dirty="0"/>
              <a:t>De jó!</a:t>
            </a:r>
          </a:p>
          <a:p>
            <a:pPr algn="ctr"/>
            <a:r>
              <a:rPr lang="nl-NL" sz="700" dirty="0"/>
              <a:t>Pont annyi</a:t>
            </a:r>
          </a:p>
          <a:p>
            <a:pPr algn="ctr"/>
            <a:r>
              <a:rPr lang="nl-NL" sz="700" dirty="0"/>
              <a:t>Pénzem van!</a:t>
            </a:r>
            <a:endParaRPr lang="en-US" sz="700" dirty="0"/>
          </a:p>
        </p:txBody>
      </p:sp>
      <p:sp>
        <p:nvSpPr>
          <p:cNvPr id="17" name="Caption_30"/>
          <p:cNvSpPr/>
          <p:nvPr/>
        </p:nvSpPr>
        <p:spPr bwMode="gray">
          <a:xfrm>
            <a:off x="4476819" y="1268760"/>
            <a:ext cx="1188720" cy="3657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sz="1400" b="1" spc="600" dirty="0">
                <a:ln w="19050">
                  <a:solidFill>
                    <a:srgbClr val="000000"/>
                  </a:solidFill>
                </a:ln>
                <a:solidFill>
                  <a:schemeClr val="tx1"/>
                </a:solidFill>
                <a:latin typeface="+mj-lt"/>
              </a:rPr>
              <a:t>JÁTÉK</a:t>
            </a:r>
            <a:endParaRPr lang="en-US" sz="1200" b="1" spc="600" dirty="0">
              <a:ln w="19050">
                <a:solidFill>
                  <a:srgbClr val="000000"/>
                </a:solidFill>
              </a:ln>
              <a:solidFill>
                <a:schemeClr val="tx1"/>
              </a:solidFill>
              <a:latin typeface="+mj-lt"/>
            </a:endParaRPr>
          </a:p>
        </p:txBody>
      </p:sp>
      <p:sp>
        <p:nvSpPr>
          <p:cNvPr id="29"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240116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36</a:t>
            </a:fld>
            <a:endParaRPr lang="de-DE">
              <a:latin typeface="+mn-lt"/>
            </a:endParaRPr>
          </a:p>
        </p:txBody>
      </p:sp>
      <p:pic>
        <p:nvPicPr>
          <p:cNvPr id="15"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Megijed a banki alkalmazott?</a:t>
            </a:r>
            <a:endParaRPr sz="2400" dirty="0">
              <a:solidFill>
                <a:srgbClr val="004992"/>
              </a:solidFill>
              <a:latin typeface="Calibri Light"/>
              <a:cs typeface="Verdana"/>
            </a:endParaRPr>
          </a:p>
        </p:txBody>
      </p:sp>
      <p:sp>
        <p:nvSpPr>
          <p:cNvPr id="20"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Ide a pénzt, </a:t>
            </a:r>
          </a:p>
          <a:p>
            <a:pPr algn="ctr"/>
            <a:r>
              <a:rPr lang="en-US" altLang="de-DE" sz="1100" b="1">
                <a:latin typeface="Calibri Light"/>
                <a:cs typeface="Arial" panose="020B0604020202020204" pitchFamily="34" charset="0"/>
              </a:rPr>
              <a:t>vagy lövök!</a:t>
            </a:r>
            <a:endParaRPr lang="de-DE" altLang="de-DE" sz="1100" dirty="0">
              <a:latin typeface="Calibri Light"/>
              <a:cs typeface="Arial" panose="020B0604020202020204" pitchFamily="34" charset="0"/>
            </a:endParaRPr>
          </a:p>
        </p:txBody>
      </p:sp>
      <p:sp>
        <p:nvSpPr>
          <p:cNvPr id="2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Jó szórako-zást!</a:t>
            </a:r>
            <a:endParaRPr lang="en-GB" altLang="de-DE" sz="1100" b="1" dirty="0">
              <a:solidFill>
                <a:sysClr val="windowText" lastClr="000000"/>
              </a:solidFill>
              <a:latin typeface="Calibri Light"/>
            </a:endParaRPr>
          </a:p>
        </p:txBody>
      </p:sp>
      <p:pic>
        <p:nvPicPr>
          <p:cNvPr id="2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29"/>
          <p:cNvSpPr/>
          <p:nvPr/>
        </p:nvSpPr>
        <p:spPr bwMode="gray">
          <a:xfrm>
            <a:off x="4369395" y="1133856"/>
            <a:ext cx="1280160"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6" name="Caption_28"/>
          <p:cNvSpPr/>
          <p:nvPr/>
        </p:nvSpPr>
        <p:spPr>
          <a:xfrm>
            <a:off x="5449515" y="1628800"/>
            <a:ext cx="411480" cy="241285"/>
          </a:xfrm>
          <a:prstGeom prst="rect">
            <a:avLst/>
          </a:prstGeom>
          <a:solidFill>
            <a:schemeClr val="bg1"/>
          </a:solidFill>
        </p:spPr>
        <p:txBody>
          <a:bodyPr wrap="square" lIns="0" tIns="0" rIns="0" bIns="0">
            <a:noAutofit/>
          </a:bodyPr>
          <a:lstStyle/>
          <a:p>
            <a:pPr algn="ctr"/>
            <a:r>
              <a:rPr lang="nl-NL" sz="700" dirty="0"/>
              <a:t>De jó!</a:t>
            </a:r>
          </a:p>
          <a:p>
            <a:pPr algn="ctr"/>
            <a:r>
              <a:rPr lang="nl-NL" sz="700" dirty="0"/>
              <a:t>Pont annyi</a:t>
            </a:r>
          </a:p>
          <a:p>
            <a:pPr algn="ctr"/>
            <a:r>
              <a:rPr lang="nl-NL" sz="700" dirty="0"/>
              <a:t>Pénzem van!</a:t>
            </a:r>
            <a:endParaRPr lang="en-US" sz="700" dirty="0"/>
          </a:p>
        </p:txBody>
      </p:sp>
      <p:sp>
        <p:nvSpPr>
          <p:cNvPr id="17" name="Caption_30"/>
          <p:cNvSpPr/>
          <p:nvPr/>
        </p:nvSpPr>
        <p:spPr bwMode="gray">
          <a:xfrm>
            <a:off x="4476819" y="1268760"/>
            <a:ext cx="1188720" cy="3657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sz="1400" b="1" spc="600" dirty="0">
                <a:ln w="19050">
                  <a:solidFill>
                    <a:srgbClr val="000000"/>
                  </a:solidFill>
                </a:ln>
                <a:solidFill>
                  <a:schemeClr val="tx1"/>
                </a:solidFill>
                <a:latin typeface="+mj-lt"/>
              </a:rPr>
              <a:t>JÁTÉK</a:t>
            </a:r>
            <a:endParaRPr lang="en-US" sz="1200" b="1" spc="600" dirty="0">
              <a:ln w="19050">
                <a:solidFill>
                  <a:srgbClr val="000000"/>
                </a:solidFill>
              </a:ln>
              <a:solidFill>
                <a:schemeClr val="tx1"/>
              </a:solidFill>
              <a:latin typeface="+mj-lt"/>
            </a:endParaRPr>
          </a:p>
        </p:txBody>
      </p:sp>
      <p:sp>
        <p:nvSpPr>
          <p:cNvPr id="2" name="Textfeld 1">
            <a:extLst>
              <a:ext uri="{FF2B5EF4-FFF2-40B4-BE49-F238E27FC236}">
                <a16:creationId xmlns:a16="http://schemas.microsoft.com/office/drawing/2014/main" id="{BC2464DB-DC02-45E6-A99A-9508FE087A48}"/>
              </a:ext>
            </a:extLst>
          </p:cNvPr>
          <p:cNvSpPr txBox="1"/>
          <p:nvPr/>
        </p:nvSpPr>
        <p:spPr bwMode="gray">
          <a:xfrm>
            <a:off x="6815393" y="2126344"/>
            <a:ext cx="272794" cy="99728"/>
          </a:xfrm>
          <a:prstGeom prst="rect">
            <a:avLst/>
          </a:prstGeom>
          <a:solidFill>
            <a:srgbClr val="FFDF00"/>
          </a:solidFill>
        </p:spPr>
        <p:txBody>
          <a:bodyPr wrap="square" lIns="0" tIns="0" rIns="0" bIns="0" rtlCol="0">
            <a:noAutofit/>
          </a:bodyPr>
          <a:lstStyle/>
          <a:p>
            <a:pPr>
              <a:lnSpc>
                <a:spcPct val="105000"/>
              </a:lnSpc>
            </a:pPr>
            <a:r>
              <a:rPr lang="de-DE" sz="800" dirty="0">
                <a:latin typeface="+mj-lt"/>
              </a:rPr>
              <a:t>1765,-</a:t>
            </a:r>
          </a:p>
        </p:txBody>
      </p:sp>
    </p:spTree>
    <p:extLst>
      <p:ext uri="{BB962C8B-B14F-4D97-AF65-F5344CB8AC3E}">
        <p14:creationId xmlns:p14="http://schemas.microsoft.com/office/powerpoint/2010/main" val="2768693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37</a:t>
            </a:fld>
            <a:endParaRPr lang="de-DE">
              <a:latin typeface="+mn-lt"/>
            </a:endParaRPr>
          </a:p>
        </p:txBody>
      </p:sp>
      <p:pic>
        <p:nvPicPr>
          <p:cNvPr id="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Elindul az apa és fia csónakázni? </a:t>
            </a:r>
            <a:endParaRPr sz="2400" dirty="0">
              <a:solidFill>
                <a:srgbClr val="004992"/>
              </a:solidFill>
              <a:latin typeface="Calibri Light"/>
              <a:cs typeface="Verdana"/>
            </a:endParaRP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0" name="Caption_14"/>
          <p:cNvSpPr>
            <a:spLocks/>
          </p:cNvSpPr>
          <p:nvPr/>
        </p:nvSpPr>
        <p:spPr bwMode="auto">
          <a:xfrm>
            <a:off x="4009355" y="5085184"/>
            <a:ext cx="1614205" cy="64008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hu-HU" sz="1000" b="1" spc="-5" dirty="0">
                <a:solidFill>
                  <a:srgbClr val="333333"/>
                </a:solidFill>
                <a:latin typeface="Calibri Light"/>
                <a:cs typeface="Arial"/>
              </a:rPr>
              <a:t>Figyelem!</a:t>
            </a:r>
            <a:br>
              <a:rPr lang="hu-HU" sz="1000" b="1" spc="-5" dirty="0">
                <a:solidFill>
                  <a:srgbClr val="333333"/>
                </a:solidFill>
                <a:latin typeface="Calibri Light"/>
                <a:cs typeface="Arial"/>
              </a:rPr>
            </a:br>
            <a:r>
              <a:rPr lang="hu-HU" sz="1000" b="1" spc="-5" dirty="0">
                <a:solidFill>
                  <a:srgbClr val="333333"/>
                </a:solidFill>
                <a:latin typeface="Calibri Light"/>
                <a:cs typeface="Arial"/>
              </a:rPr>
              <a:t>Minden fürdőzőnek! Viharriasztás lépett érvénybe! Hagyják el a strandot!</a:t>
            </a:r>
            <a:endParaRPr lang="en-US" sz="1000" b="1" spc="-5" dirty="0">
              <a:solidFill>
                <a:srgbClr val="333333"/>
              </a:solidFill>
              <a:latin typeface="Calibri Light"/>
              <a:cs typeface="Arial"/>
            </a:endParaRPr>
          </a:p>
        </p:txBody>
      </p:sp>
      <p:sp>
        <p:nvSpPr>
          <p:cNvPr id="14"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6"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1318844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38</a:t>
            </a:fld>
            <a:endParaRPr lang="de-DE">
              <a:latin typeface="+mn-lt"/>
            </a:endParaRPr>
          </a:p>
        </p:txBody>
      </p:sp>
      <p:pic>
        <p:nvPicPr>
          <p:cNvPr id="9"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Elindul az apa és fia csónakázni? </a:t>
            </a:r>
            <a:endParaRPr sz="2400" dirty="0">
              <a:solidFill>
                <a:srgbClr val="004992"/>
              </a:solidFill>
              <a:latin typeface="Calibri Light"/>
              <a:cs typeface="Verdana"/>
            </a:endParaRPr>
          </a:p>
        </p:txBody>
      </p:sp>
      <p:sp>
        <p:nvSpPr>
          <p:cNvPr id="12"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0" name="Caption_14"/>
          <p:cNvSpPr>
            <a:spLocks/>
          </p:cNvSpPr>
          <p:nvPr/>
        </p:nvSpPr>
        <p:spPr bwMode="auto">
          <a:xfrm>
            <a:off x="4009355" y="5085184"/>
            <a:ext cx="1614205" cy="64008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hu-HU" sz="1000" b="1" spc="-5" dirty="0">
                <a:solidFill>
                  <a:srgbClr val="333333"/>
                </a:solidFill>
                <a:latin typeface="Calibri Light"/>
                <a:cs typeface="Arial"/>
              </a:rPr>
              <a:t>Figyelem!</a:t>
            </a:r>
            <a:br>
              <a:rPr lang="hu-HU" sz="1000" b="1" spc="-5" dirty="0">
                <a:solidFill>
                  <a:srgbClr val="333333"/>
                </a:solidFill>
                <a:latin typeface="Calibri Light"/>
                <a:cs typeface="Arial"/>
              </a:rPr>
            </a:br>
            <a:r>
              <a:rPr lang="hu-HU" sz="1000" b="1" spc="-5" dirty="0">
                <a:solidFill>
                  <a:srgbClr val="333333"/>
                </a:solidFill>
                <a:latin typeface="Calibri Light"/>
                <a:cs typeface="Arial"/>
              </a:rPr>
              <a:t>Minden fürdőzőnek! Viharriasztás lépett érvénybe! Hagyják el a strandot!</a:t>
            </a:r>
            <a:endParaRPr lang="en-US" sz="1000" b="1" spc="-5" dirty="0">
              <a:solidFill>
                <a:srgbClr val="333333"/>
              </a:solidFill>
              <a:latin typeface="Calibri Light"/>
              <a:cs typeface="Arial"/>
            </a:endParaRPr>
          </a:p>
        </p:txBody>
      </p:sp>
    </p:spTree>
    <p:extLst>
      <p:ext uri="{BB962C8B-B14F-4D97-AF65-F5344CB8AC3E}">
        <p14:creationId xmlns:p14="http://schemas.microsoft.com/office/powerpoint/2010/main" val="145372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5" name="Slide Number Placeholder 4"/>
          <p:cNvSpPr>
            <a:spLocks noGrp="1"/>
          </p:cNvSpPr>
          <p:nvPr>
            <p:ph type="sldNum" sz="quarter" idx="12"/>
          </p:nvPr>
        </p:nvSpPr>
        <p:spPr/>
        <p:txBody>
          <a:bodyPr/>
          <a:lstStyle/>
          <a:p>
            <a:pPr>
              <a:defRPr/>
            </a:pPr>
            <a:fld id="{C32D8E8A-9D41-4934-A10D-E8F71B451A05}" type="slidenum">
              <a:rPr lang="de-DE" smtClean="0">
                <a:latin typeface="+mn-lt"/>
              </a:rPr>
              <a:pPr>
                <a:defRPr/>
              </a:pPr>
              <a:t>39</a:t>
            </a:fld>
            <a:endParaRPr 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rPr>
              <a:t>[</a:t>
            </a:r>
            <a:r>
              <a:rPr lang="en-US" altLang="ko-KR" i="1" spc="-5" dirty="0">
                <a:solidFill>
                  <a:srgbClr val="333333"/>
                </a:solidFill>
                <a:latin typeface="+mn-lt"/>
              </a:rPr>
              <a:t>a </a:t>
            </a:r>
            <a:r>
              <a:rPr lang="en-US" altLang="ko-KR" i="1" spc="-5" dirty="0" err="1">
                <a:solidFill>
                  <a:srgbClr val="333333"/>
                </a:solidFill>
                <a:latin typeface="+mn-lt"/>
              </a:rPr>
              <a:t>trainereknek</a:t>
            </a:r>
            <a:r>
              <a:rPr lang="en-US" altLang="ko-KR" i="1" spc="-5" dirty="0">
                <a:solidFill>
                  <a:srgbClr val="333333"/>
                </a:solidFill>
                <a:latin typeface="+mn-lt"/>
              </a:rPr>
              <a:t>:</a:t>
            </a:r>
            <a:endParaRPr lang="hu-HU" altLang="ko-KR" i="1" spc="-5" dirty="0">
              <a:solidFill>
                <a:srgbClr val="333333"/>
              </a:solidFill>
              <a:latin typeface="+mn-lt"/>
            </a:endParaRPr>
          </a:p>
          <a:p>
            <a:pPr marL="635" defTabSz="914400" eaLnBrk="0" fontAlgn="base" hangingPunct="0">
              <a:spcBef>
                <a:spcPts val="894"/>
              </a:spcBef>
              <a:spcAft>
                <a:spcPct val="0"/>
              </a:spcAft>
            </a:pPr>
            <a:r>
              <a:rPr lang="hu-HU" altLang="ko-KR" dirty="0">
                <a:solidFill>
                  <a:srgbClr val="333333"/>
                </a:solidFill>
                <a:latin typeface="+mn-lt"/>
              </a:rPr>
              <a:t>Egyes jelenetek olyan kifejezéseket/ tartalmakat hordozhatnak, melyek nem minden közönségnek és nem minden kultúrának megfelelőek. Így kérjük a levetített videókat gondosan megválogatni!</a:t>
            </a:r>
            <a:r>
              <a:rPr lang="de-DE"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573734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40</a:t>
            </a:fld>
            <a:endParaRPr lang="de-DE">
              <a:latin typeface="+mn-lt"/>
            </a:endParaRPr>
          </a:p>
        </p:txBody>
      </p:sp>
      <p:pic>
        <p:nvPicPr>
          <p:cNvPr id="7"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Mit gondol János, hol látta Anna utoljára a fagyis kocsit? A játszótéren vagy a templomnál?</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41</a:t>
            </a:fld>
            <a:endParaRPr lang="de-DE">
              <a:latin typeface="+mn-lt"/>
            </a:endParaRPr>
          </a:p>
        </p:txBody>
      </p:sp>
      <p:pic>
        <p:nvPicPr>
          <p:cNvPr id="8"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Mit gondol az anya…igaza van?</a:t>
            </a:r>
            <a:endParaRPr lang="de-DE" altLang="de-DE" sz="2400" dirty="0">
              <a:solidFill>
                <a:srgbClr val="004992"/>
              </a:solidFill>
              <a:latin typeface="Calibri Light"/>
            </a:endParaRPr>
          </a:p>
        </p:txBody>
      </p:sp>
      <p:sp>
        <p:nvSpPr>
          <p:cNvPr id="10"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Calibri Light"/>
                <a:cs typeface="Arial" panose="020B0604020202020204" pitchFamily="34" charset="0"/>
              </a:rPr>
              <a:t>Nem láthatnánk hozzá, Anya? Éhen halok!</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42</a:t>
            </a:fld>
            <a:endParaRPr lang="de-DE">
              <a:latin typeface="+mn-lt"/>
            </a:endParaRPr>
          </a:p>
        </p:txBody>
      </p:sp>
      <p:sp>
        <p:nvSpPr>
          <p:cNvPr id="16"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hu-HU" altLang="de-DE" sz="2400">
                <a:solidFill>
                  <a:srgbClr val="004992"/>
                </a:solidFill>
                <a:latin typeface="Calibri Light"/>
                <a:ea typeface="Verdana" panose="020B0604030504040204" pitchFamily="34" charset="0"/>
                <a:cs typeface="Verdana" panose="020B0604030504040204" pitchFamily="34" charset="0"/>
              </a:rPr>
              <a:t>Miért volt az akku lemerülve az első és miért a második alkalommal? Vajon hogyan magyarázza az autós a történteket?</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17"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Battery</a:t>
            </a:r>
            <a:endParaRPr sz="1000" dirty="0">
              <a:latin typeface="Calibri Light"/>
              <a:cs typeface="Arial"/>
            </a:endParaRPr>
          </a:p>
        </p:txBody>
      </p:sp>
      <p:sp>
        <p:nvSpPr>
          <p:cNvPr id="18"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Battery</a:t>
            </a:r>
            <a:endParaRPr sz="1000" dirty="0">
              <a:latin typeface="Calibri Light"/>
              <a:cs typeface="Arial"/>
            </a:endParaRPr>
          </a:p>
        </p:txBody>
      </p:sp>
      <p:sp>
        <p:nvSpPr>
          <p:cNvPr id="19"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Panaszlevél</a:t>
            </a:r>
            <a:endParaRPr lang="en-US" sz="1000" b="1" dirty="0">
              <a:solidFill>
                <a:srgbClr val="333333"/>
              </a:solidFill>
            </a:endParaRPr>
          </a:p>
        </p:txBody>
      </p:sp>
      <p:sp>
        <p:nvSpPr>
          <p:cNvPr id="12"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hu-HU" altLang="de-DE" sz="1100" b="1" spc="-30" dirty="0">
                <a:solidFill>
                  <a:srgbClr val="333333"/>
                </a:solidFill>
                <a:latin typeface="Calibri Light"/>
                <a:ea typeface="Verdana" panose="020B0604030504040204" pitchFamily="34" charset="0"/>
                <a:cs typeface="Verdana" panose="020B0604030504040204" pitchFamily="34" charset="0"/>
              </a:rPr>
              <a:t>Tc.:</a:t>
            </a:r>
          </a:p>
          <a:p>
            <a:r>
              <a:rPr lang="hu-HU" altLang="de-DE" sz="1100" b="1" spc="-30" dirty="0">
                <a:solidFill>
                  <a:srgbClr val="333333"/>
                </a:solidFill>
                <a:latin typeface="Calibri Light"/>
                <a:ea typeface="Verdana" panose="020B0604030504040204" pitchFamily="34" charset="0"/>
                <a:cs typeface="Verdana" panose="020B0604030504040204" pitchFamily="34" charset="0"/>
              </a:rPr>
              <a:t>Közös képviselő</a:t>
            </a:r>
            <a:endParaRPr lang="en-US" sz="1100" b="1" spc="-30" dirty="0">
              <a:solidFill>
                <a:srgbClr val="333333"/>
              </a:solidFill>
            </a:endParaRPr>
          </a:p>
        </p:txBody>
      </p:sp>
      <p:sp>
        <p:nvSpPr>
          <p:cNvPr id="15" name="Caption_22"/>
          <p:cNvSpPr txBox="1"/>
          <p:nvPr/>
        </p:nvSpPr>
        <p:spPr>
          <a:xfrm rot="-60000">
            <a:off x="6080947" y="3523632"/>
            <a:ext cx="283464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4" name="Caption_23"/>
          <p:cNvSpPr txBox="1"/>
          <p:nvPr/>
        </p:nvSpPr>
        <p:spPr>
          <a:xfrm rot="-60000">
            <a:off x="6097643" y="3507392"/>
            <a:ext cx="25603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hu-HU" sz="900" b="1">
                <a:latin typeface="Calibri Light"/>
                <a:cs typeface="Arial"/>
              </a:rPr>
              <a:t>Két héttel később, egy új lakásba költözés után…</a:t>
            </a:r>
            <a:endParaRPr sz="900" b="1" dirty="0">
              <a:latin typeface="Calibri Light"/>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000000"/>
              </a:buClr>
              <a:buFont typeface="WingDings"/>
              <a:buChar char=""/>
            </a:pPr>
            <a:r>
              <a:rPr lang="hu-HU"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a:t>
            </a:r>
            <a:r>
              <a:rPr lang="hu-HU" altLang="de-DE" sz="2400" i="1" dirty="0">
                <a:solidFill>
                  <a:srgbClr val="333333"/>
                </a:solidFill>
              </a:rPr>
              <a:t>pl</a:t>
            </a:r>
            <a:r>
              <a:rPr lang="de-DE" altLang="de-DE" sz="2400" i="1" dirty="0">
                <a:solidFill>
                  <a:srgbClr val="333333"/>
                </a:solidFill>
              </a:rPr>
              <a:t>. </a:t>
            </a:r>
            <a:r>
              <a:rPr lang="hu-HU" altLang="de-DE" sz="2400" i="1" dirty="0">
                <a:solidFill>
                  <a:srgbClr val="333333"/>
                </a:solidFill>
              </a:rPr>
              <a:t>ha nem mondom el a barátaimnak, hogy nem érzem jól magam, nem is várhatom el tőlük, hogy tekintettel legyenek erre!)</a:t>
            </a:r>
            <a:r>
              <a:rPr lang="de-DE" altLang="de-DE" sz="2400" i="1"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43</a:t>
            </a:fld>
            <a:endParaRPr lang="de-DE">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b="1" dirty="0">
                <a:solidFill>
                  <a:srgbClr val="333333"/>
                </a:solidFill>
              </a:rPr>
              <a:t>Tanulási célok</a:t>
            </a:r>
            <a:r>
              <a:rPr lang="de-DE" altLang="de-DE" sz="2400" b="1" dirty="0">
                <a:solidFill>
                  <a:srgbClr val="333333"/>
                </a:solidFill>
              </a:rPr>
              <a:t>:</a:t>
            </a:r>
          </a:p>
          <a:p>
            <a:pPr marL="342900" lvl="0" indent="-342900" defTabSz="914400" fontAlgn="base">
              <a:buClr>
                <a:srgbClr val="000000"/>
              </a:buClr>
              <a:buFont typeface="WingDings"/>
              <a:buChar char=""/>
            </a:pPr>
            <a:r>
              <a:rPr lang="hu-HU"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a:t>
            </a:r>
            <a:r>
              <a:rPr lang="hu-HU" altLang="de-DE" sz="2400" i="1" dirty="0">
                <a:solidFill>
                  <a:srgbClr val="333333"/>
                </a:solidFill>
              </a:rPr>
              <a:t>pl</a:t>
            </a:r>
            <a:r>
              <a:rPr lang="de-DE" altLang="de-DE" sz="2400" i="1" dirty="0">
                <a:solidFill>
                  <a:srgbClr val="333333"/>
                </a:solidFill>
              </a:rPr>
              <a:t>. </a:t>
            </a:r>
            <a:r>
              <a:rPr lang="hu-HU" altLang="de-DE" sz="2400" i="1" dirty="0">
                <a:solidFill>
                  <a:srgbClr val="333333"/>
                </a:solidFill>
              </a:rPr>
              <a:t>ha nem mondom el a barátaimnak, hogy nem érzem jól magam, nem is várhatom el tőlük, hogy tekintettel legyenek erre!)</a:t>
            </a:r>
            <a:r>
              <a:rPr lang="de-DE" altLang="de-DE" sz="2400" i="1" dirty="0">
                <a:solidFill>
                  <a:srgbClr val="333333"/>
                </a:solidFill>
              </a:rPr>
              <a:t>.</a:t>
            </a:r>
          </a:p>
          <a:p>
            <a:pPr marL="342900" lvl="0" indent="-342900" defTabSz="914400" fontAlgn="base">
              <a:buClr>
                <a:srgbClr val="333333"/>
              </a:buClr>
              <a:buFont typeface="WingDings"/>
              <a:buChar char=""/>
            </a:pPr>
            <a:r>
              <a:rPr lang="hu-HU" altLang="de-DE" sz="2400" dirty="0">
                <a:solidFill>
                  <a:srgbClr val="333333"/>
                </a:solidFill>
              </a:rPr>
              <a:t>Ahhoz, hogy helyesen értelmezhessük a bonyolult szituációkat, különböző szempontokat és lehetőleg valamennyi rendelkezésünkre álló információt figyelembe kell vennünk</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3410619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u-HU" altLang="de-DE" sz="2400" dirty="0">
                <a:solidFill>
                  <a:srgbClr val="333333"/>
                </a:solidFill>
              </a:rPr>
              <a:t>A pszichotikus zavarokban szenvedő emberek mások arckifejezéseit és cselekedeteit gyakran hibásan, vagy túlértékelik.</a:t>
            </a:r>
          </a:p>
          <a:p>
            <a:pPr lvl="0" defTabSz="914400" fontAlgn="base"/>
            <a:r>
              <a:rPr lang="hu-HU" altLang="de-DE" sz="2400" dirty="0">
                <a:solidFill>
                  <a:srgbClr val="004992"/>
                </a:solidFill>
              </a:rPr>
              <a:t>Példa</a:t>
            </a:r>
            <a:r>
              <a:rPr lang="de-DE" altLang="de-DE" sz="2400" dirty="0">
                <a:solidFill>
                  <a:srgbClr val="004992"/>
                </a:solidFill>
              </a:rPr>
              <a:t>: </a:t>
            </a:r>
            <a:r>
              <a:rPr lang="hu-HU" altLang="de-DE" sz="2400" dirty="0">
                <a:solidFill>
                  <a:srgbClr val="333333"/>
                </a:solidFill>
              </a:rPr>
              <a:t>István úgy érzi, hogy rajta nevetnek</a:t>
            </a:r>
            <a:r>
              <a:rPr lang="de-DE" altLang="de-DE" sz="2400" dirty="0">
                <a:solidFill>
                  <a:srgbClr val="333333"/>
                </a:solidFill>
              </a:rPr>
              <a:t>!</a:t>
            </a:r>
            <a:endParaRPr lang="hu-HU" altLang="de-DE" sz="2400" dirty="0">
              <a:solidFill>
                <a:srgbClr val="333333"/>
              </a:solidFill>
            </a:endParaRPr>
          </a:p>
          <a:p>
            <a:pPr lvl="0" defTabSz="914400" fontAlgn="base">
              <a:lnSpc>
                <a:spcPct val="100000"/>
              </a:lnSpc>
              <a:spcBef>
                <a:spcPts val="1200"/>
              </a:spcBef>
            </a:pPr>
            <a:r>
              <a:rPr lang="de-DE" altLang="de-DE" sz="2400" dirty="0">
                <a:solidFill>
                  <a:srgbClr val="004992"/>
                </a:solidFill>
              </a:rPr>
              <a:t>H</a:t>
            </a:r>
            <a:r>
              <a:rPr lang="hu-HU" altLang="de-DE" sz="2400" dirty="0">
                <a:solidFill>
                  <a:srgbClr val="004992"/>
                </a:solidFill>
              </a:rPr>
              <a:t>áttér</a:t>
            </a:r>
            <a:r>
              <a:rPr lang="de-DE" altLang="de-DE" sz="2400" dirty="0">
                <a:solidFill>
                  <a:srgbClr val="004992"/>
                </a:solidFill>
              </a:rPr>
              <a:t>: </a:t>
            </a:r>
            <a:r>
              <a:rPr lang="hu-HU" altLang="de-DE" sz="2400" dirty="0">
                <a:solidFill>
                  <a:srgbClr val="333333"/>
                </a:solidFill>
              </a:rPr>
              <a:t>István a vám után éppen a repülőtér fogadótermébe lép be; az ott várakozók éppen az ő irányába néznek és ketten hangosan nevetnek.</a:t>
            </a:r>
            <a:endParaRPr lang="de-DE" altLang="de-DE" sz="2400" dirty="0">
              <a:solidFill>
                <a:srgbClr val="333333"/>
              </a:solidFill>
            </a:endParaRPr>
          </a:p>
          <a:p>
            <a:pPr lvl="0" defTabSz="914400" fontAlgn="base">
              <a:lnSpc>
                <a:spcPct val="100000"/>
              </a:lnSpc>
              <a:spcBef>
                <a:spcPts val="1200"/>
              </a:spcBef>
            </a:pPr>
            <a:r>
              <a:rPr lang="hu-HU" altLang="de-DE" sz="2400" dirty="0">
                <a:solidFill>
                  <a:srgbClr val="004992"/>
                </a:solidFill>
              </a:rPr>
              <a:t>De</a:t>
            </a:r>
            <a:r>
              <a:rPr lang="de-DE" altLang="de-DE" sz="2400" dirty="0">
                <a:solidFill>
                  <a:srgbClr val="004992"/>
                </a:solidFill>
              </a:rPr>
              <a:t>: </a:t>
            </a:r>
            <a:r>
              <a:rPr lang="hu-HU" altLang="de-DE" sz="2400" dirty="0">
                <a:solidFill>
                  <a:srgbClr val="333333"/>
                </a:solidFill>
              </a:rPr>
              <a:t>Természetesen valamennyi ott várakozó az érkezőket figyeli, hiszen a barátaikért vagy ügyfeleikért jöttek. A két hangosan nevető ember talán régen nem látta egymást és épp a nyaraláson szerzett élményeiket beszélik meg.</a:t>
            </a:r>
            <a:endParaRPr lang="de-DE" altLang="de-DE" sz="2400" dirty="0">
              <a:solidFill>
                <a:srgbClr val="333333"/>
              </a:solidFill>
            </a:endParaRPr>
          </a:p>
          <a:p>
            <a:pPr lvl="0" defTabSz="914400" fontAlgn="base"/>
            <a:r>
              <a:rPr lang="de-DE" altLang="de-DE" sz="2400">
                <a:solidFill>
                  <a:srgbClr val="333333"/>
                </a:solidFill>
              </a:rPr>
              <a:t>“</a:t>
            </a:r>
            <a:r>
              <a:rPr lang="hu-HU" altLang="de-DE" sz="2400">
                <a:solidFill>
                  <a:srgbClr val="333333"/>
                </a:solidFill>
              </a:rPr>
              <a:t>Tévedni emberi dolog”</a:t>
            </a:r>
            <a:r>
              <a:rPr lang="de-DE" altLang="de-DE" sz="2400">
                <a:solidFill>
                  <a:srgbClr val="333333"/>
                </a:solidFill>
              </a:rPr>
              <a:t> </a:t>
            </a:r>
            <a:r>
              <a:rPr lang="de-DE" altLang="de-DE" sz="2400" dirty="0">
                <a:solidFill>
                  <a:srgbClr val="333333"/>
                </a:solidFill>
              </a:rPr>
              <a:t>– </a:t>
            </a:r>
            <a:r>
              <a:rPr lang="hu-HU" altLang="de-DE" sz="2400" dirty="0">
                <a:solidFill>
                  <a:srgbClr val="333333"/>
                </a:solidFill>
              </a:rPr>
              <a:t>fontoljanak meg egyéb</a:t>
            </a:r>
            <a:r>
              <a:rPr lang="de-DE" altLang="de-DE" sz="2400" dirty="0">
                <a:solidFill>
                  <a:srgbClr val="333333"/>
                </a:solidFill>
              </a:rPr>
              <a:t> </a:t>
            </a:r>
            <a:r>
              <a:rPr lang="hu-HU" altLang="de-DE" sz="2400" dirty="0">
                <a:solidFill>
                  <a:srgbClr val="333333"/>
                </a:solidFill>
              </a:rPr>
              <a:t>nézőpontokat is!</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45</a:t>
            </a:fld>
            <a:endParaRPr 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C32D8E8A-9D41-4934-A10D-E8F71B451A05}" type="slidenum">
              <a:rPr lang="de-DE" smtClean="0">
                <a:latin typeface="+mn-lt"/>
              </a:rPr>
              <a:pPr>
                <a:defRPr/>
              </a:pPr>
              <a:t>46</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513867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rPr>
              <a:t>Metakognitív Tréning 6 – Beleérző képesség II</a:t>
            </a:r>
            <a:endParaRPr lang="de-DE">
              <a:latin typeface="+mn-lt"/>
            </a:endParaRPr>
          </a:p>
        </p:txBody>
      </p:sp>
      <p:sp>
        <p:nvSpPr>
          <p:cNvPr id="4" name="Slide Number Placeholder 3"/>
          <p:cNvSpPr>
            <a:spLocks noGrp="1"/>
          </p:cNvSpPr>
          <p:nvPr>
            <p:ph type="sldNum" sz="quarter" idx="12"/>
          </p:nvPr>
        </p:nvSpPr>
        <p:spPr/>
        <p:txBody>
          <a:bodyPr/>
          <a:lstStyle/>
          <a:p>
            <a:pPr>
              <a:defRPr/>
            </a:pPr>
            <a:fld id="{EA372F4B-641F-4540-AB09-CAC4EE0E94D7}" type="slidenum">
              <a:rPr lang="de-DE" smtClean="0">
                <a:latin typeface="+mn-lt"/>
              </a:rPr>
              <a:pPr>
                <a:defRPr/>
              </a:pPr>
              <a:t>47</a:t>
            </a:fld>
            <a:endParaRPr 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3832886309"/>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3023</Words>
  <Application>Microsoft Office PowerPoint</Application>
  <PresentationFormat>Benutzerdefiniert</PresentationFormat>
  <Paragraphs>482</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47</vt:i4>
      </vt:variant>
    </vt:vector>
  </HeadingPairs>
  <TitlesOfParts>
    <vt:vector size="53" baseType="lpstr">
      <vt:lpstr>Calibri Light</vt:lpstr>
      <vt:lpstr>WingDings</vt:lpstr>
      <vt:lpstr>Arial</vt:lpstr>
      <vt:lpstr>Calibri</vt:lpstr>
      <vt:lpstr>Symbol</vt:lpstr>
      <vt:lpstr>UKE_PPT-Vorlage_16zu9</vt:lpstr>
      <vt:lpstr>MKT 6 A BADE – Beleérző képesség II</vt:lpstr>
      <vt:lpstr>Milyen külső jegyeket figyelnek meg elsőként, mikor valakit újonnan megismernek? Mennyire megbízhatóak ezek?</vt:lpstr>
      <vt:lpstr>Milyen külső jegyeket figyelnek meg elsőként, mikor valakit újonnan megismernek? Mennyire megbízhatóak ezek?</vt:lpstr>
      <vt:lpstr>Milyen további információ forrásokat ismernek még? Mennyire megbízhatóak ezek?</vt:lpstr>
      <vt:lpstr>Milyen további információ forrásokat ismernek még? Mennyire megbízhatóak ezek?</vt:lpstr>
      <vt:lpstr>Melyek az erősségei és gyengeségei azoknak a jegyeknek, amelyek alapján másokról ítéletet alkotunk?</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Látszat és valóság!</vt:lpstr>
      <vt:lpstr>Mit is jelent mindez?</vt:lpstr>
      <vt:lpstr>Mit is jelent mindez?</vt:lpstr>
      <vt:lpstr>Hogyan járul hozzá beleérző képességünk a téves ítéletekhez pszichózis alatt – Példák</vt:lpstr>
      <vt:lpstr>Gyakorlat</vt:lpstr>
      <vt:lpstr>Gyakorlat</vt:lpstr>
      <vt:lpstr>Gyakorlat</vt:lpstr>
      <vt:lpstr>PowerPoint-Präsentation</vt:lpstr>
      <vt:lpstr>PowerPoint-Präsentation</vt:lpstr>
      <vt:lpstr>Nagymama születésnapja Mit fog a kislány a legközelebbi alkalommal a nagymamának ajándékozni?</vt:lpstr>
      <vt:lpstr>Kezdjük!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Igény szerint: Videoklip</vt:lpstr>
      <vt:lpstr>PowerPoint-Präsentation</vt:lpstr>
      <vt:lpstr>PowerPoint-Präsentation</vt:lpstr>
      <vt:lpstr>PowerPoint-Präsentation</vt:lpstr>
      <vt:lpstr>Hogyan alkalmazzuk a mindennapokban?</vt:lpstr>
      <vt:lpstr>Hogyan alkalmazzuk a mindennapokban?</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301</cp:revision>
  <dcterms:created xsi:type="dcterms:W3CDTF">2004-06-30T16:15:23Z</dcterms:created>
  <dcterms:modified xsi:type="dcterms:W3CDTF">2022-07-04T11:27:25Z</dcterms:modified>
</cp:coreProperties>
</file>