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59"/>
  </p:notesMasterIdLst>
  <p:sldIdLst>
    <p:sldId id="342" r:id="rId2"/>
    <p:sldId id="257" r:id="rId3"/>
    <p:sldId id="258" r:id="rId4"/>
    <p:sldId id="259" r:id="rId5"/>
    <p:sldId id="261" r:id="rId6"/>
    <p:sldId id="315" r:id="rId7"/>
    <p:sldId id="262" r:id="rId8"/>
    <p:sldId id="316" r:id="rId9"/>
    <p:sldId id="344" r:id="rId10"/>
    <p:sldId id="343" r:id="rId11"/>
    <p:sldId id="266" r:id="rId12"/>
    <p:sldId id="318" r:id="rId13"/>
    <p:sldId id="271" r:id="rId14"/>
    <p:sldId id="321" r:id="rId15"/>
    <p:sldId id="320" r:id="rId16"/>
    <p:sldId id="319" r:id="rId17"/>
    <p:sldId id="272" r:id="rId18"/>
    <p:sldId id="276" r:id="rId19"/>
    <p:sldId id="324" r:id="rId20"/>
    <p:sldId id="323" r:id="rId21"/>
    <p:sldId id="322" r:id="rId22"/>
    <p:sldId id="277" r:id="rId23"/>
    <p:sldId id="280" r:id="rId24"/>
    <p:sldId id="326" r:id="rId25"/>
    <p:sldId id="325" r:id="rId26"/>
    <p:sldId id="281" r:id="rId27"/>
    <p:sldId id="327" r:id="rId28"/>
    <p:sldId id="283" r:id="rId29"/>
    <p:sldId id="284" r:id="rId30"/>
    <p:sldId id="285" r:id="rId31"/>
    <p:sldId id="286" r:id="rId32"/>
    <p:sldId id="287" r:id="rId33"/>
    <p:sldId id="289" r:id="rId34"/>
    <p:sldId id="328" r:id="rId35"/>
    <p:sldId id="329" r:id="rId36"/>
    <p:sldId id="291" r:id="rId37"/>
    <p:sldId id="294" r:id="rId38"/>
    <p:sldId id="331" r:id="rId39"/>
    <p:sldId id="330" r:id="rId40"/>
    <p:sldId id="295" r:id="rId41"/>
    <p:sldId id="298" r:id="rId42"/>
    <p:sldId id="333" r:id="rId43"/>
    <p:sldId id="332" r:id="rId44"/>
    <p:sldId id="302" r:id="rId45"/>
    <p:sldId id="336" r:id="rId46"/>
    <p:sldId id="335" r:id="rId47"/>
    <p:sldId id="334" r:id="rId48"/>
    <p:sldId id="306" r:id="rId49"/>
    <p:sldId id="339" r:id="rId50"/>
    <p:sldId id="338" r:id="rId51"/>
    <p:sldId id="337" r:id="rId52"/>
    <p:sldId id="309" r:id="rId53"/>
    <p:sldId id="341" r:id="rId54"/>
    <p:sldId id="340" r:id="rId55"/>
    <p:sldId id="314" r:id="rId56"/>
    <p:sldId id="311" r:id="rId57"/>
    <p:sldId id="312" r:id="rId58"/>
  </p:sldIdLst>
  <p:sldSz cx="12195175" cy="6858000"/>
  <p:notesSz cx="9144000" cy="6858000"/>
  <p:embeddedFontLst>
    <p:embeddedFont>
      <p:font typeface="Calibri" panose="020F0502020204030204" pitchFamily="34" charset="0"/>
      <p:regular r:id="rId60"/>
      <p:bold r:id="rId61"/>
      <p:italic r:id="rId62"/>
      <p:boldItalic r:id="rId63"/>
    </p:embeddedFont>
    <p:embeddedFont>
      <p:font typeface="Calibri Light" panose="020F0302020204030204" pitchFamily="34" charset="0"/>
      <p:regular r:id="rId64"/>
      <p:italic r:id="rId65"/>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755" autoAdjust="0"/>
    <p:restoredTop sz="94660"/>
  </p:normalViewPr>
  <p:slideViewPr>
    <p:cSldViewPr>
      <p:cViewPr varScale="1">
        <p:scale>
          <a:sx n="67" d="100"/>
          <a:sy n="67" d="100"/>
        </p:scale>
        <p:origin x="948"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0409B70B-564B-4391-926D-742A1117D011}" type="datetimeFigureOut">
              <a:rPr lang="en-US" smtClean="0"/>
              <a:t>7/4/2022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0FD8DD9-7F4B-48D1-BD4D-7A72C6ECB9AE}" type="slidenum">
              <a:rPr lang="en-US" smtClean="0"/>
              <a:t>‹Nr.›</a:t>
            </a:fld>
            <a:endParaRPr lang="en-US"/>
          </a:p>
        </p:txBody>
      </p:sp>
    </p:spTree>
    <p:extLst>
      <p:ext uri="{BB962C8B-B14F-4D97-AF65-F5344CB8AC3E}">
        <p14:creationId xmlns:p14="http://schemas.microsoft.com/office/powerpoint/2010/main" val="1138373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a:t>
            </a:fld>
            <a:endParaRPr lang="en-US"/>
          </a:p>
        </p:txBody>
      </p:sp>
    </p:spTree>
    <p:extLst>
      <p:ext uri="{BB962C8B-B14F-4D97-AF65-F5344CB8AC3E}">
        <p14:creationId xmlns:p14="http://schemas.microsoft.com/office/powerpoint/2010/main" val="2271269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a:t>
            </a:fld>
            <a:endParaRPr lang="en-US"/>
          </a:p>
        </p:txBody>
      </p:sp>
    </p:spTree>
    <p:extLst>
      <p:ext uri="{BB962C8B-B14F-4D97-AF65-F5344CB8AC3E}">
        <p14:creationId xmlns:p14="http://schemas.microsoft.com/office/powerpoint/2010/main" val="126516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a:t>
            </a:fld>
            <a:endParaRPr lang="en-US"/>
          </a:p>
        </p:txBody>
      </p:sp>
    </p:spTree>
    <p:extLst>
      <p:ext uri="{BB962C8B-B14F-4D97-AF65-F5344CB8AC3E}">
        <p14:creationId xmlns:p14="http://schemas.microsoft.com/office/powerpoint/2010/main" val="29733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a:t>
            </a:fld>
            <a:endParaRPr lang="en-US"/>
          </a:p>
        </p:txBody>
      </p:sp>
    </p:spTree>
    <p:extLst>
      <p:ext uri="{BB962C8B-B14F-4D97-AF65-F5344CB8AC3E}">
        <p14:creationId xmlns:p14="http://schemas.microsoft.com/office/powerpoint/2010/main" val="2481724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6</a:t>
            </a:fld>
            <a:endParaRPr lang="en-US"/>
          </a:p>
        </p:txBody>
      </p:sp>
    </p:spTree>
    <p:extLst>
      <p:ext uri="{BB962C8B-B14F-4D97-AF65-F5344CB8AC3E}">
        <p14:creationId xmlns:p14="http://schemas.microsoft.com/office/powerpoint/2010/main" val="62846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7</a:t>
            </a:fld>
            <a:endParaRPr lang="en-US"/>
          </a:p>
        </p:txBody>
      </p:sp>
    </p:spTree>
    <p:extLst>
      <p:ext uri="{BB962C8B-B14F-4D97-AF65-F5344CB8AC3E}">
        <p14:creationId xmlns:p14="http://schemas.microsoft.com/office/powerpoint/2010/main" val="651656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8</a:t>
            </a:fld>
            <a:endParaRPr lang="en-US"/>
          </a:p>
        </p:txBody>
      </p:sp>
    </p:spTree>
    <p:extLst>
      <p:ext uri="{BB962C8B-B14F-4D97-AF65-F5344CB8AC3E}">
        <p14:creationId xmlns:p14="http://schemas.microsoft.com/office/powerpoint/2010/main" val="86949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9</a:t>
            </a:fld>
            <a:endParaRPr lang="en-US"/>
          </a:p>
        </p:txBody>
      </p:sp>
    </p:spTree>
    <p:extLst>
      <p:ext uri="{BB962C8B-B14F-4D97-AF65-F5344CB8AC3E}">
        <p14:creationId xmlns:p14="http://schemas.microsoft.com/office/powerpoint/2010/main" val="869492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10</a:t>
            </a:fld>
            <a:endParaRPr lang="en-US"/>
          </a:p>
        </p:txBody>
      </p:sp>
    </p:spTree>
    <p:extLst>
      <p:ext uri="{BB962C8B-B14F-4D97-AF65-F5344CB8AC3E}">
        <p14:creationId xmlns:p14="http://schemas.microsoft.com/office/powerpoint/2010/main" val="869492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11</a:t>
            </a:fld>
            <a:endParaRPr lang="en-US"/>
          </a:p>
        </p:txBody>
      </p:sp>
    </p:spTree>
    <p:extLst>
      <p:ext uri="{BB962C8B-B14F-4D97-AF65-F5344CB8AC3E}">
        <p14:creationId xmlns:p14="http://schemas.microsoft.com/office/powerpoint/2010/main" val="3285695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2224088" y="404813"/>
            <a:ext cx="3843337"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13</a:t>
            </a:fld>
            <a:endParaRPr lang="en-US"/>
          </a:p>
        </p:txBody>
      </p:sp>
    </p:spTree>
    <p:extLst>
      <p:ext uri="{BB962C8B-B14F-4D97-AF65-F5344CB8AC3E}">
        <p14:creationId xmlns:p14="http://schemas.microsoft.com/office/powerpoint/2010/main" val="2935052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14</a:t>
            </a:fld>
            <a:endParaRPr lang="en-US"/>
          </a:p>
        </p:txBody>
      </p:sp>
    </p:spTree>
    <p:extLst>
      <p:ext uri="{BB962C8B-B14F-4D97-AF65-F5344CB8AC3E}">
        <p14:creationId xmlns:p14="http://schemas.microsoft.com/office/powerpoint/2010/main" val="3999640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15</a:t>
            </a:fld>
            <a:endParaRPr lang="en-US"/>
          </a:p>
        </p:txBody>
      </p:sp>
    </p:spTree>
    <p:extLst>
      <p:ext uri="{BB962C8B-B14F-4D97-AF65-F5344CB8AC3E}">
        <p14:creationId xmlns:p14="http://schemas.microsoft.com/office/powerpoint/2010/main" val="20276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16</a:t>
            </a:fld>
            <a:endParaRPr lang="en-US"/>
          </a:p>
        </p:txBody>
      </p:sp>
    </p:spTree>
    <p:extLst>
      <p:ext uri="{BB962C8B-B14F-4D97-AF65-F5344CB8AC3E}">
        <p14:creationId xmlns:p14="http://schemas.microsoft.com/office/powerpoint/2010/main" val="121625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17</a:t>
            </a:fld>
            <a:endParaRPr lang="en-US"/>
          </a:p>
        </p:txBody>
      </p:sp>
    </p:spTree>
    <p:extLst>
      <p:ext uri="{BB962C8B-B14F-4D97-AF65-F5344CB8AC3E}">
        <p14:creationId xmlns:p14="http://schemas.microsoft.com/office/powerpoint/2010/main" val="204422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18</a:t>
            </a:fld>
            <a:endParaRPr lang="en-US"/>
          </a:p>
        </p:txBody>
      </p:sp>
    </p:spTree>
    <p:extLst>
      <p:ext uri="{BB962C8B-B14F-4D97-AF65-F5344CB8AC3E}">
        <p14:creationId xmlns:p14="http://schemas.microsoft.com/office/powerpoint/2010/main" val="2359695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19</a:t>
            </a:fld>
            <a:endParaRPr lang="en-US"/>
          </a:p>
        </p:txBody>
      </p:sp>
    </p:spTree>
    <p:extLst>
      <p:ext uri="{BB962C8B-B14F-4D97-AF65-F5344CB8AC3E}">
        <p14:creationId xmlns:p14="http://schemas.microsoft.com/office/powerpoint/2010/main" val="1814426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20</a:t>
            </a:fld>
            <a:endParaRPr lang="en-US"/>
          </a:p>
        </p:txBody>
      </p:sp>
    </p:spTree>
    <p:extLst>
      <p:ext uri="{BB962C8B-B14F-4D97-AF65-F5344CB8AC3E}">
        <p14:creationId xmlns:p14="http://schemas.microsoft.com/office/powerpoint/2010/main" val="4222417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21</a:t>
            </a:fld>
            <a:endParaRPr lang="en-US"/>
          </a:p>
        </p:txBody>
      </p:sp>
    </p:spTree>
    <p:extLst>
      <p:ext uri="{BB962C8B-B14F-4D97-AF65-F5344CB8AC3E}">
        <p14:creationId xmlns:p14="http://schemas.microsoft.com/office/powerpoint/2010/main" val="1672124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22</a:t>
            </a:fld>
            <a:endParaRPr lang="en-US"/>
          </a:p>
        </p:txBody>
      </p:sp>
    </p:spTree>
    <p:extLst>
      <p:ext uri="{BB962C8B-B14F-4D97-AF65-F5344CB8AC3E}">
        <p14:creationId xmlns:p14="http://schemas.microsoft.com/office/powerpoint/2010/main" val="1400674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23</a:t>
            </a:fld>
            <a:endParaRPr lang="en-US"/>
          </a:p>
        </p:txBody>
      </p:sp>
    </p:spTree>
    <p:extLst>
      <p:ext uri="{BB962C8B-B14F-4D97-AF65-F5344CB8AC3E}">
        <p14:creationId xmlns:p14="http://schemas.microsoft.com/office/powerpoint/2010/main" val="3902229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24</a:t>
            </a:fld>
            <a:endParaRPr lang="en-US"/>
          </a:p>
        </p:txBody>
      </p:sp>
    </p:spTree>
    <p:extLst>
      <p:ext uri="{BB962C8B-B14F-4D97-AF65-F5344CB8AC3E}">
        <p14:creationId xmlns:p14="http://schemas.microsoft.com/office/powerpoint/2010/main" val="526027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25</a:t>
            </a:fld>
            <a:endParaRPr lang="en-US"/>
          </a:p>
        </p:txBody>
      </p:sp>
    </p:spTree>
    <p:extLst>
      <p:ext uri="{BB962C8B-B14F-4D97-AF65-F5344CB8AC3E}">
        <p14:creationId xmlns:p14="http://schemas.microsoft.com/office/powerpoint/2010/main" val="687564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26</a:t>
            </a:fld>
            <a:endParaRPr lang="en-US"/>
          </a:p>
        </p:txBody>
      </p:sp>
    </p:spTree>
    <p:extLst>
      <p:ext uri="{BB962C8B-B14F-4D97-AF65-F5344CB8AC3E}">
        <p14:creationId xmlns:p14="http://schemas.microsoft.com/office/powerpoint/2010/main" val="403691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27</a:t>
            </a:fld>
            <a:endParaRPr lang="en-US"/>
          </a:p>
        </p:txBody>
      </p:sp>
    </p:spTree>
    <p:extLst>
      <p:ext uri="{BB962C8B-B14F-4D97-AF65-F5344CB8AC3E}">
        <p14:creationId xmlns:p14="http://schemas.microsoft.com/office/powerpoint/2010/main" val="1208367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28</a:t>
            </a:fld>
            <a:endParaRPr lang="en-US"/>
          </a:p>
        </p:txBody>
      </p:sp>
    </p:spTree>
    <p:extLst>
      <p:ext uri="{BB962C8B-B14F-4D97-AF65-F5344CB8AC3E}">
        <p14:creationId xmlns:p14="http://schemas.microsoft.com/office/powerpoint/2010/main" val="526605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29</a:t>
            </a:fld>
            <a:endParaRPr lang="en-US"/>
          </a:p>
        </p:txBody>
      </p:sp>
    </p:spTree>
    <p:extLst>
      <p:ext uri="{BB962C8B-B14F-4D97-AF65-F5344CB8AC3E}">
        <p14:creationId xmlns:p14="http://schemas.microsoft.com/office/powerpoint/2010/main" val="13738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30</a:t>
            </a:fld>
            <a:endParaRPr lang="en-US"/>
          </a:p>
        </p:txBody>
      </p:sp>
    </p:spTree>
    <p:extLst>
      <p:ext uri="{BB962C8B-B14F-4D97-AF65-F5344CB8AC3E}">
        <p14:creationId xmlns:p14="http://schemas.microsoft.com/office/powerpoint/2010/main" val="3499699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31</a:t>
            </a:fld>
            <a:endParaRPr lang="en-US"/>
          </a:p>
        </p:txBody>
      </p:sp>
    </p:spTree>
    <p:extLst>
      <p:ext uri="{BB962C8B-B14F-4D97-AF65-F5344CB8AC3E}">
        <p14:creationId xmlns:p14="http://schemas.microsoft.com/office/powerpoint/2010/main" val="3253079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32</a:t>
            </a:fld>
            <a:endParaRPr lang="en-US"/>
          </a:p>
        </p:txBody>
      </p:sp>
    </p:spTree>
    <p:extLst>
      <p:ext uri="{BB962C8B-B14F-4D97-AF65-F5344CB8AC3E}">
        <p14:creationId xmlns:p14="http://schemas.microsoft.com/office/powerpoint/2010/main" val="30223096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33</a:t>
            </a:fld>
            <a:endParaRPr lang="en-US"/>
          </a:p>
        </p:txBody>
      </p:sp>
    </p:spTree>
    <p:extLst>
      <p:ext uri="{BB962C8B-B14F-4D97-AF65-F5344CB8AC3E}">
        <p14:creationId xmlns:p14="http://schemas.microsoft.com/office/powerpoint/2010/main" val="2680641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34</a:t>
            </a:fld>
            <a:endParaRPr lang="en-US"/>
          </a:p>
        </p:txBody>
      </p:sp>
    </p:spTree>
    <p:extLst>
      <p:ext uri="{BB962C8B-B14F-4D97-AF65-F5344CB8AC3E}">
        <p14:creationId xmlns:p14="http://schemas.microsoft.com/office/powerpoint/2010/main" val="13518237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3337"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36</a:t>
            </a:fld>
            <a:endParaRPr lang="en-US"/>
          </a:p>
        </p:txBody>
      </p:sp>
    </p:spTree>
    <p:extLst>
      <p:ext uri="{BB962C8B-B14F-4D97-AF65-F5344CB8AC3E}">
        <p14:creationId xmlns:p14="http://schemas.microsoft.com/office/powerpoint/2010/main" val="3397440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37</a:t>
            </a:fld>
            <a:endParaRPr lang="en-US"/>
          </a:p>
        </p:txBody>
      </p:sp>
    </p:spTree>
    <p:extLst>
      <p:ext uri="{BB962C8B-B14F-4D97-AF65-F5344CB8AC3E}">
        <p14:creationId xmlns:p14="http://schemas.microsoft.com/office/powerpoint/2010/main" val="16991346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38</a:t>
            </a:fld>
            <a:endParaRPr lang="en-US"/>
          </a:p>
        </p:txBody>
      </p:sp>
    </p:spTree>
    <p:extLst>
      <p:ext uri="{BB962C8B-B14F-4D97-AF65-F5344CB8AC3E}">
        <p14:creationId xmlns:p14="http://schemas.microsoft.com/office/powerpoint/2010/main" val="28882770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39</a:t>
            </a:fld>
            <a:endParaRPr lang="en-US"/>
          </a:p>
        </p:txBody>
      </p:sp>
    </p:spTree>
    <p:extLst>
      <p:ext uri="{BB962C8B-B14F-4D97-AF65-F5344CB8AC3E}">
        <p14:creationId xmlns:p14="http://schemas.microsoft.com/office/powerpoint/2010/main" val="22648493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40</a:t>
            </a:fld>
            <a:endParaRPr lang="en-US"/>
          </a:p>
        </p:txBody>
      </p:sp>
    </p:spTree>
    <p:extLst>
      <p:ext uri="{BB962C8B-B14F-4D97-AF65-F5344CB8AC3E}">
        <p14:creationId xmlns:p14="http://schemas.microsoft.com/office/powerpoint/2010/main" val="4119411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41</a:t>
            </a:fld>
            <a:endParaRPr lang="en-US"/>
          </a:p>
        </p:txBody>
      </p:sp>
    </p:spTree>
    <p:extLst>
      <p:ext uri="{BB962C8B-B14F-4D97-AF65-F5344CB8AC3E}">
        <p14:creationId xmlns:p14="http://schemas.microsoft.com/office/powerpoint/2010/main" val="1776017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42</a:t>
            </a:fld>
            <a:endParaRPr lang="en-US"/>
          </a:p>
        </p:txBody>
      </p:sp>
    </p:spTree>
    <p:extLst>
      <p:ext uri="{BB962C8B-B14F-4D97-AF65-F5344CB8AC3E}">
        <p14:creationId xmlns:p14="http://schemas.microsoft.com/office/powerpoint/2010/main" val="22289795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43</a:t>
            </a:fld>
            <a:endParaRPr lang="en-US"/>
          </a:p>
        </p:txBody>
      </p:sp>
    </p:spTree>
    <p:extLst>
      <p:ext uri="{BB962C8B-B14F-4D97-AF65-F5344CB8AC3E}">
        <p14:creationId xmlns:p14="http://schemas.microsoft.com/office/powerpoint/2010/main" val="144673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44</a:t>
            </a:fld>
            <a:endParaRPr lang="en-US"/>
          </a:p>
        </p:txBody>
      </p:sp>
    </p:spTree>
    <p:extLst>
      <p:ext uri="{BB962C8B-B14F-4D97-AF65-F5344CB8AC3E}">
        <p14:creationId xmlns:p14="http://schemas.microsoft.com/office/powerpoint/2010/main" val="33917493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45</a:t>
            </a:fld>
            <a:endParaRPr lang="en-US"/>
          </a:p>
        </p:txBody>
      </p:sp>
    </p:spTree>
    <p:extLst>
      <p:ext uri="{BB962C8B-B14F-4D97-AF65-F5344CB8AC3E}">
        <p14:creationId xmlns:p14="http://schemas.microsoft.com/office/powerpoint/2010/main" val="2443387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46</a:t>
            </a:fld>
            <a:endParaRPr lang="en-US"/>
          </a:p>
        </p:txBody>
      </p:sp>
    </p:spTree>
    <p:extLst>
      <p:ext uri="{BB962C8B-B14F-4D97-AF65-F5344CB8AC3E}">
        <p14:creationId xmlns:p14="http://schemas.microsoft.com/office/powerpoint/2010/main" val="671568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47</a:t>
            </a:fld>
            <a:endParaRPr lang="en-US"/>
          </a:p>
        </p:txBody>
      </p:sp>
    </p:spTree>
    <p:extLst>
      <p:ext uri="{BB962C8B-B14F-4D97-AF65-F5344CB8AC3E}">
        <p14:creationId xmlns:p14="http://schemas.microsoft.com/office/powerpoint/2010/main" val="38206033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48</a:t>
            </a:fld>
            <a:endParaRPr lang="en-US"/>
          </a:p>
        </p:txBody>
      </p:sp>
    </p:spTree>
    <p:extLst>
      <p:ext uri="{BB962C8B-B14F-4D97-AF65-F5344CB8AC3E}">
        <p14:creationId xmlns:p14="http://schemas.microsoft.com/office/powerpoint/2010/main" val="799415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49</a:t>
            </a:fld>
            <a:endParaRPr lang="en-US"/>
          </a:p>
        </p:txBody>
      </p:sp>
    </p:spTree>
    <p:extLst>
      <p:ext uri="{BB962C8B-B14F-4D97-AF65-F5344CB8AC3E}">
        <p14:creationId xmlns:p14="http://schemas.microsoft.com/office/powerpoint/2010/main" val="28634951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50</a:t>
            </a:fld>
            <a:endParaRPr lang="en-US"/>
          </a:p>
        </p:txBody>
      </p:sp>
    </p:spTree>
    <p:extLst>
      <p:ext uri="{BB962C8B-B14F-4D97-AF65-F5344CB8AC3E}">
        <p14:creationId xmlns:p14="http://schemas.microsoft.com/office/powerpoint/2010/main" val="5470541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51</a:t>
            </a:fld>
            <a:endParaRPr lang="en-US"/>
          </a:p>
        </p:txBody>
      </p:sp>
    </p:spTree>
    <p:extLst>
      <p:ext uri="{BB962C8B-B14F-4D97-AF65-F5344CB8AC3E}">
        <p14:creationId xmlns:p14="http://schemas.microsoft.com/office/powerpoint/2010/main" val="20727759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52</a:t>
            </a:fld>
            <a:endParaRPr lang="en-US"/>
          </a:p>
        </p:txBody>
      </p:sp>
    </p:spTree>
    <p:extLst>
      <p:ext uri="{BB962C8B-B14F-4D97-AF65-F5344CB8AC3E}">
        <p14:creationId xmlns:p14="http://schemas.microsoft.com/office/powerpoint/2010/main" val="36168144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53</a:t>
            </a:fld>
            <a:endParaRPr lang="en-US"/>
          </a:p>
        </p:txBody>
      </p:sp>
    </p:spTree>
    <p:extLst>
      <p:ext uri="{BB962C8B-B14F-4D97-AF65-F5344CB8AC3E}">
        <p14:creationId xmlns:p14="http://schemas.microsoft.com/office/powerpoint/2010/main" val="28396793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54</a:t>
            </a:fld>
            <a:endParaRPr lang="en-US"/>
          </a:p>
        </p:txBody>
      </p:sp>
    </p:spTree>
    <p:extLst>
      <p:ext uri="{BB962C8B-B14F-4D97-AF65-F5344CB8AC3E}">
        <p14:creationId xmlns:p14="http://schemas.microsoft.com/office/powerpoint/2010/main" val="11996699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56</a:t>
            </a:fld>
            <a:endParaRPr lang="en-US"/>
          </a:p>
        </p:txBody>
      </p:sp>
    </p:spTree>
    <p:extLst>
      <p:ext uri="{BB962C8B-B14F-4D97-AF65-F5344CB8AC3E}">
        <p14:creationId xmlns:p14="http://schemas.microsoft.com/office/powerpoint/2010/main" val="24059209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FD8DD9-7F4B-48D1-BD4D-7A72C6ECB9AE}" type="slidenum">
              <a:rPr lang="en-US" smtClean="0"/>
              <a:t>57</a:t>
            </a:fld>
            <a:endParaRPr lang="en-US"/>
          </a:p>
        </p:txBody>
      </p:sp>
    </p:spTree>
    <p:extLst>
      <p:ext uri="{BB962C8B-B14F-4D97-AF65-F5344CB8AC3E}">
        <p14:creationId xmlns:p14="http://schemas.microsoft.com/office/powerpoint/2010/main" val="2413976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Metakognitív Tréning 8 – Önbecsülés &amp; hangulat</a:t>
            </a:r>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Metakognitív Tréning 8 – Önbecsülés &amp; hangulat</a:t>
            </a:r>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en-US"/>
              <a:t>Metakognitív Tréning 8 – Önbecsülés &amp; hangulat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a:latin typeface="+mn-lt"/>
                <a:ea typeface="+mn-ea"/>
                <a:cs typeface="+mn-cs"/>
              </a:rPr>
              <a:t>8 B</a:t>
            </a:r>
            <a:r>
              <a:rPr lang="en-US" altLang="ja-JP">
                <a:latin typeface="+mn-lt"/>
                <a:ea typeface="+mn-ea"/>
                <a:cs typeface="+mn-cs"/>
              </a:rPr>
              <a:t> </a:t>
            </a:r>
            <a:r>
              <a:rPr lang="en-US" altLang="ja-JP" dirty="0">
                <a:latin typeface="+mn-lt"/>
                <a:ea typeface="+mn-ea"/>
                <a:cs typeface="+mn-cs"/>
              </a:rPr>
              <a:t>– </a:t>
            </a:r>
            <a:r>
              <a:rPr lang="hu-HU" altLang="ko-KR" dirty="0">
                <a:latin typeface="+mn-lt"/>
                <a:ea typeface="+mn-ea"/>
                <a:cs typeface="+mn-cs"/>
              </a:rPr>
              <a:t>Önbecsülés &amp; hangulat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86191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Hogyan nyilvánul meg a depresszió?</a:t>
            </a:r>
            <a:endParaRPr sz="3600" dirty="0">
              <a:solidFill>
                <a:srgbClr val="004992"/>
              </a:solidFill>
              <a:latin typeface="+mn-lt"/>
              <a:ea typeface="+mn-ea"/>
              <a:cs typeface="+mn-cs"/>
            </a:endParaRPr>
          </a:p>
        </p:txBody>
      </p:sp>
      <p:pic>
        <p:nvPicPr>
          <p:cNvPr id="8"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ea typeface="+mn-ea"/>
                <a:cs typeface="+mn-cs"/>
              </a:rPr>
              <a:t>Hogyan nyilvánul meg a depresszió?</a:t>
            </a:r>
            <a:endParaRPr sz="3600">
              <a:latin typeface="Calibri Light"/>
              <a:ea typeface="+mn-ea"/>
              <a:cs typeface="+mn-cs"/>
            </a:endParaRPr>
          </a:p>
        </p:txBody>
      </p:sp>
      <p:sp>
        <p:nvSpPr>
          <p:cNvPr id="6" name="Content Placeholder 5"/>
          <p:cNvSpPr>
            <a:spLocks noGrp="1"/>
          </p:cNvSpPr>
          <p:nvPr>
            <p:ph idx="1"/>
          </p:nvPr>
        </p:nvSpPr>
        <p:spPr/>
        <p:txBody>
          <a:bodyPr/>
          <a:lstStyle/>
          <a:p>
            <a:pPr marL="457200" lvl="0" indent="-457200" defTabSz="914400">
              <a:buFont typeface="+mj-lt"/>
              <a:buAutoNum type="arabicPeriod"/>
              <a:tabLst>
                <a:tab pos="464184" algn="l"/>
              </a:tabLst>
            </a:pPr>
            <a:r>
              <a:rPr lang="hu-HU" sz="2400" spc="-5" dirty="0">
                <a:solidFill>
                  <a:srgbClr val="333333"/>
                </a:solidFill>
              </a:rPr>
              <a:t>Szomorúság,</a:t>
            </a:r>
            <a:r>
              <a:rPr lang="hu-HU" sz="2400" spc="50" dirty="0">
                <a:solidFill>
                  <a:srgbClr val="333333"/>
                </a:solidFill>
              </a:rPr>
              <a:t> </a:t>
            </a:r>
            <a:r>
              <a:rPr lang="hu-HU" sz="2400" spc="-5" dirty="0">
                <a:solidFill>
                  <a:srgbClr val="333333"/>
                </a:solidFill>
              </a:rPr>
              <a:t>levertség</a:t>
            </a:r>
            <a:endParaRPr lang="hu-HU" sz="2400" dirty="0">
              <a:solidFill>
                <a:srgbClr val="333333"/>
              </a:solidFill>
            </a:endParaRPr>
          </a:p>
          <a:p>
            <a:pPr marL="457200" lvl="0" indent="-457200" defTabSz="914400">
              <a:buFont typeface="+mj-lt"/>
              <a:buAutoNum type="arabicPeriod"/>
              <a:tabLst>
                <a:tab pos="464184" algn="l"/>
              </a:tabLst>
            </a:pPr>
            <a:r>
              <a:rPr lang="hu-HU" sz="2400" spc="-10" dirty="0">
                <a:solidFill>
                  <a:srgbClr val="333333"/>
                </a:solidFill>
              </a:rPr>
              <a:t>Indíték </a:t>
            </a:r>
            <a:r>
              <a:rPr lang="hu-HU" sz="2400" spc="-5" dirty="0">
                <a:solidFill>
                  <a:srgbClr val="333333"/>
                </a:solidFill>
              </a:rPr>
              <a:t>szegénység, motiváció</a:t>
            </a:r>
            <a:r>
              <a:rPr lang="hu-HU" sz="2400" spc="135" dirty="0">
                <a:solidFill>
                  <a:srgbClr val="333333"/>
                </a:solidFill>
              </a:rPr>
              <a:t> </a:t>
            </a:r>
            <a:r>
              <a:rPr lang="hu-HU" sz="2400" spc="-15" dirty="0">
                <a:solidFill>
                  <a:srgbClr val="333333"/>
                </a:solidFill>
              </a:rPr>
              <a:t>hiány</a:t>
            </a:r>
            <a:endParaRPr lang="hu-HU" sz="2400" dirty="0">
              <a:solidFill>
                <a:srgbClr val="333333"/>
              </a:solidFill>
            </a:endParaRPr>
          </a:p>
          <a:p>
            <a:pPr marL="457200" lvl="0" indent="-457200" defTabSz="914400">
              <a:buFont typeface="+mj-lt"/>
              <a:buAutoNum type="arabicPeriod"/>
              <a:tabLst>
                <a:tab pos="464184" algn="l"/>
              </a:tabLst>
            </a:pPr>
            <a:r>
              <a:rPr lang="hu-HU" sz="2400" spc="-5" dirty="0">
                <a:solidFill>
                  <a:srgbClr val="333333"/>
                </a:solidFill>
              </a:rPr>
              <a:t>Csekély </a:t>
            </a:r>
            <a:r>
              <a:rPr lang="hu-HU" sz="2400" dirty="0">
                <a:solidFill>
                  <a:srgbClr val="333333"/>
                </a:solidFill>
              </a:rPr>
              <a:t>önérték, </a:t>
            </a:r>
            <a:r>
              <a:rPr lang="hu-HU" sz="2400" spc="-5" dirty="0">
                <a:solidFill>
                  <a:srgbClr val="333333"/>
                </a:solidFill>
              </a:rPr>
              <a:t>félelem az</a:t>
            </a:r>
            <a:r>
              <a:rPr lang="hu-HU" sz="2400" spc="55" dirty="0">
                <a:solidFill>
                  <a:srgbClr val="333333"/>
                </a:solidFill>
              </a:rPr>
              <a:t> </a:t>
            </a:r>
            <a:r>
              <a:rPr lang="hu-HU" sz="2400" spc="-10" dirty="0">
                <a:solidFill>
                  <a:srgbClr val="333333"/>
                </a:solidFill>
              </a:rPr>
              <a:t>elutasítástól</a:t>
            </a:r>
            <a:endParaRPr lang="hu-HU" sz="2400" dirty="0">
              <a:solidFill>
                <a:srgbClr val="333333"/>
              </a:solidFill>
            </a:endParaRPr>
          </a:p>
          <a:p>
            <a:pPr marL="457200" lvl="0" indent="-457200" defTabSz="914400">
              <a:buFont typeface="+mj-lt"/>
              <a:buAutoNum type="arabicPeriod"/>
              <a:tabLst>
                <a:tab pos="464184" algn="l"/>
              </a:tabLst>
            </a:pPr>
            <a:r>
              <a:rPr lang="hu-HU" sz="2400" spc="-5" dirty="0">
                <a:solidFill>
                  <a:srgbClr val="333333"/>
                </a:solidFill>
              </a:rPr>
              <a:t>Félelem </a:t>
            </a:r>
            <a:r>
              <a:rPr lang="hu-HU" sz="2400" spc="-10" dirty="0">
                <a:solidFill>
                  <a:srgbClr val="333333"/>
                </a:solidFill>
              </a:rPr>
              <a:t>(mindenekelőtt </a:t>
            </a:r>
            <a:r>
              <a:rPr lang="hu-HU" sz="2400" dirty="0">
                <a:solidFill>
                  <a:srgbClr val="333333"/>
                </a:solidFill>
              </a:rPr>
              <a:t>a </a:t>
            </a:r>
            <a:r>
              <a:rPr lang="hu-HU" sz="2400" spc="-5" dirty="0">
                <a:solidFill>
                  <a:srgbClr val="333333"/>
                </a:solidFill>
              </a:rPr>
              <a:t>jövőre</a:t>
            </a:r>
            <a:r>
              <a:rPr lang="hu-HU" sz="2400" spc="114" dirty="0">
                <a:solidFill>
                  <a:srgbClr val="333333"/>
                </a:solidFill>
              </a:rPr>
              <a:t> </a:t>
            </a:r>
            <a:r>
              <a:rPr lang="hu-HU" sz="2400" spc="-5" dirty="0">
                <a:solidFill>
                  <a:srgbClr val="333333"/>
                </a:solidFill>
              </a:rPr>
              <a:t>nézve)</a:t>
            </a:r>
            <a:endParaRPr lang="hu-HU" sz="2400" dirty="0">
              <a:solidFill>
                <a:srgbClr val="333333"/>
              </a:solidFill>
            </a:endParaRPr>
          </a:p>
          <a:p>
            <a:pPr marL="457200" lvl="0" indent="-457200" defTabSz="914400">
              <a:buFont typeface="+mj-lt"/>
              <a:buAutoNum type="arabicPeriod"/>
              <a:tabLst>
                <a:tab pos="464184" algn="l"/>
              </a:tabLst>
            </a:pPr>
            <a:r>
              <a:rPr lang="hu-HU" sz="2400" spc="-10" dirty="0">
                <a:solidFill>
                  <a:srgbClr val="333333"/>
                </a:solidFill>
              </a:rPr>
              <a:t>Alvászavarok,</a:t>
            </a:r>
            <a:r>
              <a:rPr lang="hu-HU" sz="2400" spc="50" dirty="0">
                <a:solidFill>
                  <a:srgbClr val="333333"/>
                </a:solidFill>
              </a:rPr>
              <a:t> </a:t>
            </a:r>
            <a:r>
              <a:rPr lang="hu-HU" sz="2400" spc="-5" dirty="0">
                <a:solidFill>
                  <a:srgbClr val="333333"/>
                </a:solidFill>
              </a:rPr>
              <a:t>fájdalmak</a:t>
            </a:r>
            <a:endParaRPr lang="hu-HU" sz="2400" dirty="0">
              <a:solidFill>
                <a:srgbClr val="333333"/>
              </a:solidFill>
            </a:endParaRPr>
          </a:p>
          <a:p>
            <a:pPr marL="457200" marR="361315" lvl="0" indent="-457200" defTabSz="914400">
              <a:buFont typeface="+mj-lt"/>
              <a:buAutoNum type="arabicPeriod"/>
              <a:tabLst>
                <a:tab pos="464184" algn="l"/>
              </a:tabLst>
            </a:pPr>
            <a:r>
              <a:rPr lang="hu-HU" sz="2400" spc="-20" dirty="0">
                <a:solidFill>
                  <a:srgbClr val="333333"/>
                </a:solidFill>
              </a:rPr>
              <a:t>Teljesítménycsökkenés </a:t>
            </a:r>
            <a:r>
              <a:rPr lang="hu-HU" sz="2400" spc="-5" dirty="0">
                <a:solidFill>
                  <a:srgbClr val="333333"/>
                </a:solidFill>
              </a:rPr>
              <a:t>(koncentrációs </a:t>
            </a:r>
            <a:r>
              <a:rPr lang="hu-HU" sz="2400" dirty="0">
                <a:solidFill>
                  <a:srgbClr val="333333"/>
                </a:solidFill>
              </a:rPr>
              <a:t>nehézségek, </a:t>
            </a:r>
            <a:r>
              <a:rPr lang="hu-HU" sz="2400" spc="-10" dirty="0">
                <a:solidFill>
                  <a:srgbClr val="333333"/>
                </a:solidFill>
              </a:rPr>
              <a:t>emlékezeti</a:t>
            </a:r>
            <a:r>
              <a:rPr lang="hu-HU" sz="2400" spc="-20" dirty="0">
                <a:solidFill>
                  <a:srgbClr val="333333"/>
                </a:solidFill>
              </a:rPr>
              <a:t> </a:t>
            </a:r>
            <a:r>
              <a:rPr lang="hu-HU" sz="2400" dirty="0">
                <a:solidFill>
                  <a:srgbClr val="333333"/>
                </a:solidFill>
              </a:rPr>
              <a:t>problémák)</a:t>
            </a:r>
          </a:p>
          <a:p>
            <a:pPr lvl="0" defTabSz="914400"/>
            <a:r>
              <a:rPr lang="hu-HU" sz="2400" spc="-10" dirty="0">
                <a:solidFill>
                  <a:srgbClr val="333333"/>
                </a:solidFill>
              </a:rPr>
              <a:t>...</a:t>
            </a:r>
            <a:endParaRPr lang="en-US" sz="2400" dirty="0"/>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u-HU" sz="3600">
                <a:solidFill>
                  <a:srgbClr val="004992"/>
                </a:solidFill>
                <a:latin typeface="+mn-lt"/>
                <a:ea typeface="+mn-ea"/>
                <a:cs typeface="+mn-cs"/>
              </a:rPr>
              <a:t>Milyen kezelési lehetőségek ismertek?</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lvl="0" defTabSz="914377"/>
            <a:r>
              <a:rPr lang="en-US" sz="2400">
                <a:solidFill>
                  <a:srgbClr val="004992"/>
                </a:solidFill>
              </a:rPr>
              <a:t>???</a:t>
            </a:r>
            <a:endParaRPr lang="en-US" sz="2400"/>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u-HU" sz="3600">
                <a:solidFill>
                  <a:srgbClr val="004992"/>
                </a:solidFill>
                <a:latin typeface="+mn-lt"/>
                <a:ea typeface="+mn-ea"/>
                <a:cs typeface="+mn-cs"/>
              </a:rPr>
              <a:t>Milyen kezelési lehetőségek ismertek?</a:t>
            </a:r>
            <a:endParaRPr lang="en-US" sz="3600" dirty="0">
              <a:solidFill>
                <a:srgbClr val="004992"/>
              </a:solidFill>
              <a:latin typeface="+mn-lt"/>
              <a:ea typeface="+mn-ea"/>
              <a:cs typeface="+mn-cs"/>
            </a:endParaRPr>
          </a:p>
        </p:txBody>
      </p:sp>
      <p:sp>
        <p:nvSpPr>
          <p:cNvPr id="9" name="Content Placeholder 8"/>
          <p:cNvSpPr>
            <a:spLocks noGrp="1"/>
          </p:cNvSpPr>
          <p:nvPr>
            <p:ph idx="1"/>
          </p:nvPr>
        </p:nvSpPr>
        <p:spPr/>
        <p:txBody>
          <a:bodyPr/>
          <a:lstStyle/>
          <a:p>
            <a:pPr marL="342900" lvl="0" indent="-342900" defTabSz="914377">
              <a:buClr>
                <a:srgbClr val="333333"/>
              </a:buClr>
              <a:buFont typeface="WingDings"/>
              <a:buChar char=""/>
            </a:pPr>
            <a:r>
              <a:rPr lang="hu-HU" sz="2400" dirty="0">
                <a:solidFill>
                  <a:srgbClr val="004992"/>
                </a:solidFill>
              </a:rPr>
              <a:t>Pszichoterápia: </a:t>
            </a:r>
            <a:r>
              <a:rPr lang="hu-HU" sz="2400" dirty="0">
                <a:solidFill>
                  <a:srgbClr val="333333"/>
                </a:solidFill>
              </a:rPr>
              <a:t>pl. kognitív- viselkedésterápia, a problémák és depresszív vélekedések feltárása (pl</a:t>
            </a:r>
            <a:r>
              <a:rPr lang="hu-HU" sz="2400">
                <a:solidFill>
                  <a:srgbClr val="333333"/>
                </a:solidFill>
              </a:rPr>
              <a:t>. “Értéktelen vagyok!”), </a:t>
            </a:r>
            <a:r>
              <a:rPr lang="hu-HU" sz="2400" dirty="0">
                <a:solidFill>
                  <a:srgbClr val="333333"/>
                </a:solidFill>
              </a:rPr>
              <a:t>melyek a további depresszív gondolatok megjelenését </a:t>
            </a:r>
            <a:r>
              <a:rPr lang="hu-HU" sz="2400">
                <a:solidFill>
                  <a:srgbClr val="333333"/>
                </a:solidFill>
              </a:rPr>
              <a:t>provokálják (“Senki </a:t>
            </a:r>
            <a:r>
              <a:rPr lang="hu-HU" sz="2400" dirty="0">
                <a:solidFill>
                  <a:srgbClr val="333333"/>
                </a:solidFill>
              </a:rPr>
              <a:t>sem </a:t>
            </a:r>
            <a:r>
              <a:rPr lang="hu-HU" sz="2400">
                <a:solidFill>
                  <a:srgbClr val="333333"/>
                </a:solidFill>
              </a:rPr>
              <a:t>szeret!”). </a:t>
            </a:r>
            <a:r>
              <a:rPr lang="hu-HU" sz="2400" dirty="0">
                <a:solidFill>
                  <a:srgbClr val="333333"/>
                </a:solidFill>
              </a:rPr>
              <a:t>Ezen gondolatok átdolgozásának </a:t>
            </a:r>
            <a:r>
              <a:rPr lang="hu-HU" sz="2400" b="1" dirty="0">
                <a:solidFill>
                  <a:srgbClr val="004992"/>
                </a:solidFill>
              </a:rPr>
              <a:t>hosszan tartó </a:t>
            </a:r>
            <a:r>
              <a:rPr lang="hu-HU" sz="2400" dirty="0">
                <a:solidFill>
                  <a:srgbClr val="333333"/>
                </a:solidFill>
              </a:rPr>
              <a:t>hatás tulajdonítható.</a:t>
            </a:r>
            <a:endParaRPr lang="en-US"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en-US"/>
              <a:t>Metakognitív Tréning 8 – Önbecsülés &amp; hangulat</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u-HU" sz="3600">
                <a:solidFill>
                  <a:srgbClr val="004992"/>
                </a:solidFill>
                <a:latin typeface="+mn-lt"/>
                <a:ea typeface="+mn-ea"/>
                <a:cs typeface="+mn-cs"/>
              </a:rPr>
              <a:t>Milyen kezelési lehetőségek ismertek?</a:t>
            </a:r>
            <a:endParaRPr lang="en-US" sz="3600" dirty="0">
              <a:solidFill>
                <a:srgbClr val="004992"/>
              </a:solidFill>
              <a:latin typeface="+mn-lt"/>
              <a:ea typeface="+mn-ea"/>
              <a:cs typeface="+mn-cs"/>
            </a:endParaRPr>
          </a:p>
        </p:txBody>
      </p:sp>
      <p:sp>
        <p:nvSpPr>
          <p:cNvPr id="9" name="Content Placeholder 8"/>
          <p:cNvSpPr>
            <a:spLocks noGrp="1"/>
          </p:cNvSpPr>
          <p:nvPr>
            <p:ph idx="1"/>
          </p:nvPr>
        </p:nvSpPr>
        <p:spPr/>
        <p:txBody>
          <a:bodyPr/>
          <a:lstStyle/>
          <a:p>
            <a:pPr marL="342900" lvl="0" indent="-342900" defTabSz="914377">
              <a:buClr>
                <a:srgbClr val="333333"/>
              </a:buClr>
              <a:buFont typeface="WingDings"/>
              <a:buChar char=""/>
            </a:pPr>
            <a:r>
              <a:rPr lang="hu-HU" sz="2400" dirty="0">
                <a:solidFill>
                  <a:srgbClr val="004992"/>
                </a:solidFill>
              </a:rPr>
              <a:t>Pszichoterápia: </a:t>
            </a:r>
            <a:r>
              <a:rPr lang="hu-HU" sz="2400" dirty="0">
                <a:solidFill>
                  <a:srgbClr val="333333"/>
                </a:solidFill>
              </a:rPr>
              <a:t>pl. kognitív- viselkedésterápia, a problémák és depresszív vélekedések feltárása (pl</a:t>
            </a:r>
            <a:r>
              <a:rPr lang="hu-HU" sz="2400">
                <a:solidFill>
                  <a:srgbClr val="333333"/>
                </a:solidFill>
              </a:rPr>
              <a:t>. “Értéktelen vagyok!”), </a:t>
            </a:r>
            <a:r>
              <a:rPr lang="hu-HU" sz="2400" dirty="0">
                <a:solidFill>
                  <a:srgbClr val="333333"/>
                </a:solidFill>
              </a:rPr>
              <a:t>melyek a további depresszív gondolatok megjelenését </a:t>
            </a:r>
            <a:r>
              <a:rPr lang="hu-HU" sz="2400">
                <a:solidFill>
                  <a:srgbClr val="333333"/>
                </a:solidFill>
              </a:rPr>
              <a:t>provokálják (“Senki </a:t>
            </a:r>
            <a:r>
              <a:rPr lang="hu-HU" sz="2400" dirty="0">
                <a:solidFill>
                  <a:srgbClr val="333333"/>
                </a:solidFill>
              </a:rPr>
              <a:t>sem </a:t>
            </a:r>
            <a:r>
              <a:rPr lang="hu-HU" sz="2400">
                <a:solidFill>
                  <a:srgbClr val="333333"/>
                </a:solidFill>
              </a:rPr>
              <a:t>szeret!”). </a:t>
            </a:r>
            <a:r>
              <a:rPr lang="hu-HU" sz="2400" dirty="0">
                <a:solidFill>
                  <a:srgbClr val="333333"/>
                </a:solidFill>
              </a:rPr>
              <a:t>Ezen gondolatok átdolgozásának </a:t>
            </a:r>
            <a:r>
              <a:rPr lang="hu-HU" sz="2400" b="1" dirty="0">
                <a:solidFill>
                  <a:srgbClr val="004992"/>
                </a:solidFill>
              </a:rPr>
              <a:t>hosszan tartó </a:t>
            </a:r>
            <a:r>
              <a:rPr lang="hu-HU" sz="2400" dirty="0">
                <a:solidFill>
                  <a:srgbClr val="333333"/>
                </a:solidFill>
              </a:rPr>
              <a:t>hatás tulajdonítható.</a:t>
            </a:r>
          </a:p>
          <a:p>
            <a:pPr marL="342900" lvl="0" indent="-342900" defTabSz="914377">
              <a:buClr>
                <a:srgbClr val="333333"/>
              </a:buClr>
              <a:buFont typeface="WingDings"/>
              <a:buChar char=""/>
            </a:pPr>
            <a:r>
              <a:rPr lang="hu-HU" sz="2400" dirty="0">
                <a:solidFill>
                  <a:srgbClr val="004992"/>
                </a:solidFill>
              </a:rPr>
              <a:t>Gyógyszeres kezelés (Antidepresszánsok): </a:t>
            </a:r>
            <a:r>
              <a:rPr lang="hu-HU" sz="2400" dirty="0">
                <a:solidFill>
                  <a:srgbClr val="333333"/>
                </a:solidFill>
              </a:rPr>
              <a:t>mindenek előtt súlyos</a:t>
            </a:r>
            <a:br>
              <a:rPr lang="hu-HU" sz="2400" dirty="0">
                <a:solidFill>
                  <a:srgbClr val="333333"/>
                </a:solidFill>
              </a:rPr>
            </a:br>
            <a:r>
              <a:rPr lang="hu-HU" sz="2400" dirty="0">
                <a:solidFill>
                  <a:srgbClr val="333333"/>
                </a:solidFill>
              </a:rPr>
              <a:t>depresszió esetén illetve a pszichoterápiás kezelés elősegítésére,</a:t>
            </a:r>
            <a:br>
              <a:rPr lang="hu-HU" sz="2400" dirty="0">
                <a:solidFill>
                  <a:srgbClr val="333333"/>
                </a:solidFill>
              </a:rPr>
            </a:br>
            <a:r>
              <a:rPr lang="hu-HU" sz="2400" dirty="0">
                <a:solidFill>
                  <a:srgbClr val="333333"/>
                </a:solidFill>
              </a:rPr>
              <a:t>jó hatásúak, de csak a gyógyszer szedése alatt.</a:t>
            </a:r>
            <a:endParaRPr lang="en-US"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a:t>Metakognitív Tréning 8 – Önbecsülés &amp; hangulat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508716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Mit is jelent mindez?</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hu-HU" sz="2400" dirty="0">
                <a:solidFill>
                  <a:srgbClr val="333333"/>
                </a:solidFill>
              </a:rPr>
              <a:t>Számos, pszichés megbetegedésben szenvedő embernél olyan gondolkodási torzulások fedezhetőek fel, melyek a </a:t>
            </a:r>
            <a:r>
              <a:rPr lang="hu-HU" sz="2400" dirty="0">
                <a:solidFill>
                  <a:srgbClr val="004992"/>
                </a:solidFill>
              </a:rPr>
              <a:t>depresszió kialakulásához vezethetnek</a:t>
            </a:r>
            <a:r>
              <a:rPr lang="hu-HU" sz="2400" dirty="0">
                <a:solidFill>
                  <a:srgbClr val="333333"/>
                </a:solidFill>
              </a:rPr>
              <a:t>.</a:t>
            </a:r>
          </a:p>
          <a:p>
            <a:pPr lvl="0" defTabSz="914377"/>
            <a:r>
              <a:rPr lang="hu-HU" sz="2400" dirty="0">
                <a:solidFill>
                  <a:srgbClr val="333333"/>
                </a:solidFill>
              </a:rPr>
              <a:t>Ezeket a gondolkodási torzulásokat következetes gyakorlás segítségével megváltoztathatjuk</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endParaRPr>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978868861"/>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hu-HU" sz="2000" b="0" i="1" u="sng"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a:t>Metakognitív Tréning 8 – Önbecsülés &amp; hangulat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09068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endParaRPr>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00182175"/>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hu-HU" sz="2000" b="0" i="1" u="sng"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Fenyegetettség</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érzés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Hangok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melyek</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szidalmaznak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után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Szégyen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szerencsétlenül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érezzük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magunkat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a:t>Metakognitív Tréning 8 – Önbecsülés &amp; hangulat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34577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endParaRPr>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67279090"/>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pszichózis negatív hatásai a 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 </a:t>
                      </a: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rövid</a:t>
                      </a:r>
                      <a:r>
                        <a:rPr kumimoji="0" lang="en-US" sz="2000" b="0" i="1" u="sng"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távú</a:t>
                      </a:r>
                      <a:r>
                        <a:rPr kumimoji="0" lang="hu-HU" sz="2000" b="0" i="1" u="sng"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pozitív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hatásai</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hangulatra</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Fenyegetettség</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érzés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felfokozottság</a:t>
                      </a:r>
                      <a:r>
                        <a:rPr kumimoji="0" lang="en-US" sz="2000" b="0" i="0" u="none" strike="noStrike" cap="none" normalizeH="0" baseline="0" dirty="0">
                          <a:ln>
                            <a:noFill/>
                          </a:ln>
                          <a:solidFill>
                            <a:srgbClr val="333333"/>
                          </a:solidFill>
                          <a:effectLst/>
                          <a:latin typeface="Calibri Light"/>
                        </a:rPr>
                        <a:t>,</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izgalom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végre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történik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valami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Hangok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melyek</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szidalmaznak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alatt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Hangok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melyek</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hízelegnek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elismernek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Pszichózis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után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Szégyen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szerencsétlenül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érezzük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magunkat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(Nagyzási) mániánál: A hatalom érzése, tehetség, jelentőség érzése (nagy hatalmú ellenségek) és küldetéstudat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a:t>Metakognitív Tréning 8 – Önbecsülés &amp; hangulat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99432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Pszichózis &amp; Depresszió</a:t>
            </a:r>
            <a:br>
              <a:rPr lang="en-US" sz="3600">
                <a:solidFill>
                  <a:srgbClr val="004992"/>
                </a:solidFill>
                <a:latin typeface="+mn-lt"/>
                <a:ea typeface="+mn-ea"/>
                <a:cs typeface="+mn-cs"/>
              </a:rPr>
            </a:br>
            <a:r>
              <a:rPr lang="en-US">
                <a:solidFill>
                  <a:srgbClr val="004992"/>
                </a:solidFill>
                <a:latin typeface="+mn-lt"/>
                <a:ea typeface="+mn-ea"/>
                <a:cs typeface="+mn-cs"/>
              </a:rPr>
              <a:t>A pszichózis hatása az önbecsülésre és a hangulatra</a:t>
            </a:r>
            <a:endParaRPr>
              <a:solidFill>
                <a:srgbClr val="004992"/>
              </a:solidFill>
              <a:latin typeface="+mn-lt"/>
              <a:ea typeface="+mn-ea"/>
              <a:cs typeface="+mn-cs"/>
            </a:endParaRPr>
          </a:p>
        </p:txBody>
      </p:sp>
      <p:sp>
        <p:nvSpPr>
          <p:cNvPr id="9" name="Content Placeholder 8"/>
          <p:cNvSpPr>
            <a:spLocks noGrp="1"/>
          </p:cNvSpPr>
          <p:nvPr>
            <p:ph idx="1"/>
          </p:nvPr>
        </p:nvSpPr>
        <p:spPr>
          <a:xfrm>
            <a:off x="408955" y="2204864"/>
            <a:ext cx="8686800" cy="4248000"/>
          </a:xfrm>
        </p:spPr>
        <p:txBody>
          <a:bodyPr/>
          <a:lstStyle/>
          <a:p>
            <a:pPr marR="5080" lvl="0" defTabSz="914400"/>
            <a:r>
              <a:rPr lang="hu-HU" sz="2000" spc="5" dirty="0">
                <a:solidFill>
                  <a:srgbClr val="333333"/>
                </a:solidFill>
              </a:rPr>
              <a:t>A </a:t>
            </a:r>
            <a:r>
              <a:rPr lang="hu-HU" sz="2000" spc="-5" dirty="0">
                <a:solidFill>
                  <a:srgbClr val="333333"/>
                </a:solidFill>
              </a:rPr>
              <a:t>pszichózis önértékelésre </a:t>
            </a:r>
            <a:r>
              <a:rPr lang="hu-HU" sz="2000" spc="-15" dirty="0">
                <a:solidFill>
                  <a:srgbClr val="333333"/>
                </a:solidFill>
              </a:rPr>
              <a:t>gyakorolt </a:t>
            </a:r>
            <a:r>
              <a:rPr lang="hu-HU" sz="2000" b="1" i="1" dirty="0">
                <a:solidFill>
                  <a:srgbClr val="333333"/>
                </a:solidFill>
              </a:rPr>
              <a:t>rövid távú </a:t>
            </a:r>
            <a:r>
              <a:rPr lang="hu-HU" sz="2000" i="1" spc="-5" dirty="0">
                <a:solidFill>
                  <a:srgbClr val="333333"/>
                </a:solidFill>
              </a:rPr>
              <a:t>pozitív </a:t>
            </a:r>
            <a:r>
              <a:rPr lang="hu-HU" sz="2000" spc="-10" dirty="0">
                <a:solidFill>
                  <a:srgbClr val="333333"/>
                </a:solidFill>
              </a:rPr>
              <a:t>hatásait többnyire </a:t>
            </a:r>
            <a:r>
              <a:rPr lang="hu-HU" sz="2000" spc="-5" dirty="0">
                <a:solidFill>
                  <a:srgbClr val="333333"/>
                </a:solidFill>
              </a:rPr>
              <a:t>felül </a:t>
            </a:r>
            <a:r>
              <a:rPr lang="hu-HU" sz="2000" spc="-10" dirty="0">
                <a:solidFill>
                  <a:srgbClr val="333333"/>
                </a:solidFill>
              </a:rPr>
              <a:t>írják </a:t>
            </a:r>
            <a:r>
              <a:rPr lang="hu-HU" sz="2000" dirty="0">
                <a:solidFill>
                  <a:srgbClr val="333333"/>
                </a:solidFill>
              </a:rPr>
              <a:t>a </a:t>
            </a:r>
            <a:r>
              <a:rPr lang="hu-HU" sz="2000" spc="-20" dirty="0">
                <a:solidFill>
                  <a:srgbClr val="333333"/>
                </a:solidFill>
              </a:rPr>
              <a:t>gyakran </a:t>
            </a:r>
            <a:r>
              <a:rPr lang="hu-HU" sz="2000" b="1" spc="5" dirty="0">
                <a:solidFill>
                  <a:srgbClr val="333333"/>
                </a:solidFill>
              </a:rPr>
              <a:t>hosszú </a:t>
            </a:r>
            <a:r>
              <a:rPr lang="hu-HU" sz="2000" b="1" dirty="0">
                <a:solidFill>
                  <a:srgbClr val="333333"/>
                </a:solidFill>
              </a:rPr>
              <a:t>távú </a:t>
            </a:r>
            <a:r>
              <a:rPr lang="hu-HU" sz="2000" b="1" spc="-5" dirty="0">
                <a:solidFill>
                  <a:srgbClr val="333333"/>
                </a:solidFill>
              </a:rPr>
              <a:t>negatív</a:t>
            </a:r>
            <a:r>
              <a:rPr lang="hu-HU" sz="2000" b="1" spc="-60" dirty="0">
                <a:solidFill>
                  <a:srgbClr val="333333"/>
                </a:solidFill>
              </a:rPr>
              <a:t> </a:t>
            </a:r>
            <a:r>
              <a:rPr lang="hu-HU" sz="2000" b="1" spc="5" dirty="0">
                <a:solidFill>
                  <a:srgbClr val="333333"/>
                </a:solidFill>
              </a:rPr>
              <a:t>következmények</a:t>
            </a:r>
            <a:r>
              <a:rPr lang="hu-HU" sz="2000" spc="5" dirty="0">
                <a:solidFill>
                  <a:srgbClr val="333333"/>
                </a:solidFill>
              </a:rPr>
              <a:t>.</a:t>
            </a:r>
            <a:endParaRPr lang="hu-HU" sz="2000" dirty="0">
              <a:solidFill>
                <a:srgbClr val="333333"/>
              </a:solidFill>
            </a:endParaRPr>
          </a:p>
          <a:p>
            <a:pPr lvl="0" defTabSz="914400"/>
            <a:r>
              <a:rPr lang="hu-HU" sz="2000" spc="-10" dirty="0">
                <a:solidFill>
                  <a:srgbClr val="333333"/>
                </a:solidFill>
              </a:rPr>
              <a:t>Példák:</a:t>
            </a:r>
            <a:endParaRPr lang="hu-HU" sz="2000" dirty="0">
              <a:solidFill>
                <a:srgbClr val="333333"/>
              </a:solidFill>
            </a:endParaRPr>
          </a:p>
          <a:p>
            <a:pPr marL="342900" lvl="0" indent="-342900" defTabSz="914400">
              <a:buClr>
                <a:srgbClr val="333333"/>
              </a:buClr>
              <a:buFont typeface="WingDings"/>
              <a:buChar char=""/>
              <a:tabLst>
                <a:tab pos="244475" algn="l"/>
              </a:tabLst>
            </a:pPr>
            <a:r>
              <a:rPr lang="hu-HU" sz="2000" dirty="0">
                <a:solidFill>
                  <a:srgbClr val="333333"/>
                </a:solidFill>
              </a:rPr>
              <a:t>Hibázások: Ha </a:t>
            </a:r>
            <a:r>
              <a:rPr lang="hu-HU" sz="2000" spc="-5" dirty="0">
                <a:solidFill>
                  <a:srgbClr val="333333"/>
                </a:solidFill>
              </a:rPr>
              <a:t>az </a:t>
            </a:r>
            <a:r>
              <a:rPr lang="hu-HU" sz="2000" dirty="0">
                <a:solidFill>
                  <a:srgbClr val="333333"/>
                </a:solidFill>
              </a:rPr>
              <a:t>érintett pl. </a:t>
            </a:r>
            <a:r>
              <a:rPr lang="hu-HU" sz="2000" spc="-5" dirty="0">
                <a:solidFill>
                  <a:srgbClr val="333333"/>
                </a:solidFill>
              </a:rPr>
              <a:t>gazdagnak vagy </a:t>
            </a:r>
            <a:r>
              <a:rPr lang="hu-HU" sz="2000" dirty="0">
                <a:solidFill>
                  <a:srgbClr val="333333"/>
                </a:solidFill>
              </a:rPr>
              <a:t>híresnek </a:t>
            </a:r>
            <a:r>
              <a:rPr lang="hu-HU" sz="2000" spc="-5" dirty="0">
                <a:solidFill>
                  <a:srgbClr val="333333"/>
                </a:solidFill>
              </a:rPr>
              <a:t>hitte</a:t>
            </a:r>
            <a:r>
              <a:rPr lang="hu-HU" sz="2000" spc="-140" dirty="0">
                <a:solidFill>
                  <a:srgbClr val="333333"/>
                </a:solidFill>
              </a:rPr>
              <a:t> </a:t>
            </a:r>
            <a:r>
              <a:rPr lang="hu-HU" sz="2000" dirty="0">
                <a:solidFill>
                  <a:srgbClr val="333333"/>
                </a:solidFill>
              </a:rPr>
              <a:t>magát</a:t>
            </a:r>
          </a:p>
          <a:p>
            <a:pPr marL="342900" lvl="0" indent="-342900" defTabSz="914400">
              <a:lnSpc>
                <a:spcPct val="100000"/>
              </a:lnSpc>
              <a:spcBef>
                <a:spcPts val="1200"/>
              </a:spcBef>
              <a:buClr>
                <a:srgbClr val="333333"/>
              </a:buClr>
              <a:buFont typeface="WingDings"/>
              <a:buChar char=""/>
              <a:tabLst>
                <a:tab pos="244475" algn="l"/>
              </a:tabLst>
            </a:pPr>
            <a:r>
              <a:rPr lang="hu-HU" sz="2000" spc="-5" dirty="0">
                <a:solidFill>
                  <a:srgbClr val="333333"/>
                </a:solidFill>
              </a:rPr>
              <a:t>Magányosság: </a:t>
            </a:r>
            <a:r>
              <a:rPr lang="hu-HU" sz="2000" dirty="0">
                <a:solidFill>
                  <a:srgbClr val="333333"/>
                </a:solidFill>
              </a:rPr>
              <a:t>Ha a barátok</a:t>
            </a:r>
            <a:r>
              <a:rPr lang="hu-HU" sz="2000" spc="-25" dirty="0">
                <a:solidFill>
                  <a:srgbClr val="333333"/>
                </a:solidFill>
              </a:rPr>
              <a:t> </a:t>
            </a:r>
            <a:r>
              <a:rPr lang="hu-HU" sz="2000" dirty="0">
                <a:solidFill>
                  <a:srgbClr val="333333"/>
                </a:solidFill>
              </a:rPr>
              <a:t>elfordultak</a:t>
            </a:r>
          </a:p>
          <a:p>
            <a:pPr marL="342900" marR="461009" lvl="0" indent="-342900" defTabSz="914400">
              <a:lnSpc>
                <a:spcPct val="100000"/>
              </a:lnSpc>
              <a:spcBef>
                <a:spcPts val="1200"/>
              </a:spcBef>
              <a:buClr>
                <a:srgbClr val="333333"/>
              </a:buClr>
              <a:buFont typeface="WingDings"/>
              <a:buChar char=""/>
              <a:tabLst>
                <a:tab pos="244475" algn="l"/>
              </a:tabLst>
            </a:pPr>
            <a:r>
              <a:rPr lang="hu-HU" sz="2000" spc="-5" dirty="0">
                <a:solidFill>
                  <a:srgbClr val="333333"/>
                </a:solidFill>
              </a:rPr>
              <a:t>Munkahely: </a:t>
            </a:r>
            <a:r>
              <a:rPr lang="hu-HU" sz="2000" dirty="0">
                <a:solidFill>
                  <a:srgbClr val="333333"/>
                </a:solidFill>
              </a:rPr>
              <a:t>Megtörténhet esetleg, hogy a nem megfelelő</a:t>
            </a:r>
            <a:r>
              <a:rPr lang="hu-HU" sz="2000" spc="-120" dirty="0">
                <a:solidFill>
                  <a:srgbClr val="333333"/>
                </a:solidFill>
              </a:rPr>
              <a:t> </a:t>
            </a:r>
            <a:r>
              <a:rPr lang="hu-HU" sz="2000" dirty="0">
                <a:solidFill>
                  <a:srgbClr val="333333"/>
                </a:solidFill>
              </a:rPr>
              <a:t>viselkedés </a:t>
            </a:r>
            <a:r>
              <a:rPr lang="hu-HU" sz="2000" spc="-5" dirty="0">
                <a:solidFill>
                  <a:srgbClr val="333333"/>
                </a:solidFill>
              </a:rPr>
              <a:t>miatt elveszítjük </a:t>
            </a:r>
            <a:r>
              <a:rPr lang="hu-HU" sz="2000" dirty="0">
                <a:solidFill>
                  <a:srgbClr val="333333"/>
                </a:solidFill>
              </a:rPr>
              <a:t>a</a:t>
            </a:r>
            <a:r>
              <a:rPr lang="hu-HU" sz="2000" spc="-20" dirty="0">
                <a:solidFill>
                  <a:srgbClr val="333333"/>
                </a:solidFill>
              </a:rPr>
              <a:t> </a:t>
            </a:r>
            <a:r>
              <a:rPr lang="hu-HU" sz="2000" spc="-5" dirty="0">
                <a:solidFill>
                  <a:srgbClr val="333333"/>
                </a:solidFill>
              </a:rPr>
              <a:t>munkahelyünket</a:t>
            </a:r>
            <a:endParaRPr lang="hu-HU" sz="2000" dirty="0">
              <a:solidFill>
                <a:srgbClr val="333333"/>
              </a:solidFill>
            </a:endParaRPr>
          </a:p>
          <a:p>
            <a:pPr marR="104139" lvl="0" defTabSz="914400"/>
            <a:r>
              <a:rPr lang="hu-HU" sz="2000" dirty="0">
                <a:solidFill>
                  <a:srgbClr val="333333"/>
                </a:solidFill>
              </a:rPr>
              <a:t>Különösen </a:t>
            </a:r>
            <a:r>
              <a:rPr lang="hu-HU" sz="2000" spc="-10" dirty="0">
                <a:solidFill>
                  <a:srgbClr val="333333"/>
                </a:solidFill>
              </a:rPr>
              <a:t>veszélyes </a:t>
            </a:r>
            <a:r>
              <a:rPr lang="hu-HU" sz="2000" spc="-5" dirty="0">
                <a:solidFill>
                  <a:srgbClr val="333333"/>
                </a:solidFill>
              </a:rPr>
              <a:t>letenni </a:t>
            </a:r>
            <a:r>
              <a:rPr lang="hu-HU" sz="2000" dirty="0">
                <a:solidFill>
                  <a:srgbClr val="333333"/>
                </a:solidFill>
              </a:rPr>
              <a:t>a </a:t>
            </a:r>
            <a:r>
              <a:rPr lang="hu-HU" sz="2000" spc="-5" dirty="0">
                <a:solidFill>
                  <a:srgbClr val="333333"/>
                </a:solidFill>
              </a:rPr>
              <a:t>gyógyszereket </a:t>
            </a:r>
            <a:r>
              <a:rPr lang="hu-HU" sz="2000" dirty="0">
                <a:solidFill>
                  <a:srgbClr val="333333"/>
                </a:solidFill>
              </a:rPr>
              <a:t>csak </a:t>
            </a:r>
            <a:r>
              <a:rPr lang="hu-HU" sz="2000" spc="-5" dirty="0">
                <a:solidFill>
                  <a:srgbClr val="333333"/>
                </a:solidFill>
              </a:rPr>
              <a:t>azért, </a:t>
            </a:r>
            <a:r>
              <a:rPr lang="hu-HU" sz="2000" dirty="0">
                <a:solidFill>
                  <a:srgbClr val="333333"/>
                </a:solidFill>
              </a:rPr>
              <a:t>hogy </a:t>
            </a:r>
            <a:r>
              <a:rPr lang="hu-HU" sz="2000" spc="-5" dirty="0">
                <a:solidFill>
                  <a:srgbClr val="333333"/>
                </a:solidFill>
              </a:rPr>
              <a:t>ismét átélhessünk </a:t>
            </a:r>
            <a:r>
              <a:rPr lang="hu-HU" sz="2000" dirty="0">
                <a:solidFill>
                  <a:srgbClr val="333333"/>
                </a:solidFill>
              </a:rPr>
              <a:t>egy </a:t>
            </a:r>
            <a:r>
              <a:rPr lang="hu-HU" sz="2000" spc="-10" dirty="0">
                <a:solidFill>
                  <a:srgbClr val="333333"/>
                </a:solidFill>
              </a:rPr>
              <a:t>izgalmas másik </a:t>
            </a:r>
            <a:r>
              <a:rPr lang="hu-HU" sz="2000" spc="-15" dirty="0">
                <a:solidFill>
                  <a:srgbClr val="333333"/>
                </a:solidFill>
              </a:rPr>
              <a:t>világot- </a:t>
            </a:r>
            <a:r>
              <a:rPr lang="hu-HU" sz="2000" spc="-5" dirty="0">
                <a:solidFill>
                  <a:srgbClr val="333333"/>
                </a:solidFill>
              </a:rPr>
              <a:t>főképp, </a:t>
            </a:r>
            <a:r>
              <a:rPr lang="hu-HU" sz="2000" spc="-15" dirty="0">
                <a:solidFill>
                  <a:srgbClr val="333333"/>
                </a:solidFill>
              </a:rPr>
              <a:t>mivel </a:t>
            </a:r>
            <a:r>
              <a:rPr lang="hu-HU" sz="2000" dirty="0">
                <a:solidFill>
                  <a:srgbClr val="333333"/>
                </a:solidFill>
              </a:rPr>
              <a:t>a </a:t>
            </a:r>
            <a:r>
              <a:rPr lang="hu-HU" sz="2000" spc="-5" dirty="0">
                <a:solidFill>
                  <a:srgbClr val="333333"/>
                </a:solidFill>
              </a:rPr>
              <a:t>pszichózis </a:t>
            </a:r>
            <a:r>
              <a:rPr lang="hu-HU" sz="2000" spc="-20" dirty="0">
                <a:solidFill>
                  <a:srgbClr val="333333"/>
                </a:solidFill>
              </a:rPr>
              <a:t>gyakran </a:t>
            </a:r>
            <a:r>
              <a:rPr lang="hu-HU" sz="2000" spc="-5" dirty="0">
                <a:solidFill>
                  <a:srgbClr val="333333"/>
                </a:solidFill>
              </a:rPr>
              <a:t>felül </a:t>
            </a:r>
            <a:r>
              <a:rPr lang="hu-HU" sz="2000" spc="-10" dirty="0">
                <a:solidFill>
                  <a:srgbClr val="333333"/>
                </a:solidFill>
              </a:rPr>
              <a:t>írja </a:t>
            </a:r>
            <a:r>
              <a:rPr lang="hu-HU" sz="2000" dirty="0">
                <a:solidFill>
                  <a:srgbClr val="333333"/>
                </a:solidFill>
              </a:rPr>
              <a:t>a </a:t>
            </a:r>
            <a:r>
              <a:rPr lang="hu-HU" sz="2000" spc="-10" dirty="0">
                <a:solidFill>
                  <a:srgbClr val="333333"/>
                </a:solidFill>
              </a:rPr>
              <a:t>félelmeket!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hu-HU" sz="3600" dirty="0">
                <a:solidFill>
                  <a:srgbClr val="333333"/>
                </a:solidFill>
              </a:rPr>
              <a:t>Mi jellemzi a </a:t>
            </a:r>
            <a:r>
              <a:rPr lang="hu-HU" sz="3600" dirty="0">
                <a:solidFill>
                  <a:srgbClr val="004992"/>
                </a:solidFill>
              </a:rPr>
              <a:t>depresszióval</a:t>
            </a:r>
            <a:r>
              <a:rPr lang="hu-HU" sz="3600" dirty="0">
                <a:solidFill>
                  <a:srgbClr val="333333"/>
                </a:solidFill>
              </a:rPr>
              <a:t> küzdő és </a:t>
            </a:r>
            <a:r>
              <a:rPr lang="hu-HU" sz="3600" dirty="0">
                <a:solidFill>
                  <a:srgbClr val="004992"/>
                </a:solidFill>
              </a:rPr>
              <a:t>alacsony önértékelésű</a:t>
            </a:r>
            <a:r>
              <a:rPr lang="hu-HU" sz="3600" dirty="0">
                <a:solidFill>
                  <a:srgbClr val="333333"/>
                </a:solidFill>
              </a:rPr>
              <a:t> személyek gondolkodását?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en-US"/>
              <a:t>Metakognitív Tréning 8 – Önbecsülés &amp; hangulat</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465104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2187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400" dirty="0">
                <a:solidFill>
                  <a:srgbClr val="004992"/>
                </a:solidFill>
                <a:latin typeface="+mn-lt"/>
                <a:ea typeface="+mn-ea"/>
                <a:cs typeface="+mn-cs"/>
              </a:rPr>
              <a:t>(nem csupán a dolgok szépítése)</a:t>
            </a:r>
            <a:endParaRPr sz="24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en-US"/>
              <a:t>Metakognitív Tréning 8 – Önbecsülés &amp; hangulat</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13</a:t>
            </a:fld>
            <a:endParaRPr lang="en-US"/>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832382184"/>
              </p:ext>
            </p:extLst>
          </p:nvPr>
        </p:nvGraphicFramePr>
        <p:xfrm>
          <a:off x="408955" y="251460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Esemény/Észlelés</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Túlzó</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általánosítás</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Konstruktív</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értékelés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“Felszedtem néhány kilót.”,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“Görbe az orrom.”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“Csúnya </a:t>
                      </a:r>
                      <a:r>
                        <a:rPr kumimoji="0" lang="en-US" sz="2000" b="1" i="1" u="none" strike="noStrike" cap="none" normalizeH="0" baseline="0" err="1">
                          <a:ln>
                            <a:noFill/>
                          </a:ln>
                          <a:solidFill>
                            <a:srgbClr val="333333"/>
                          </a:solidFill>
                          <a:effectLst/>
                          <a:latin typeface="Calibri Light"/>
                          <a:ea typeface="ＭＳ Ｐゴシック" pitchFamily="34" charset="-128"/>
                        </a:rPr>
                        <a:t>vagyok</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zajlik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felvételi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ahogyan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elképzelte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ea typeface="ＭＳ Ｐゴシック" pitchFamily="34" charset="-128"/>
                        </a:rPr>
                        <a:t>“Soha </a:t>
                      </a:r>
                      <a:r>
                        <a:rPr kumimoji="0" lang="hu-HU" sz="2000" b="1" i="1" u="none" strike="noStrike" cap="none" normalizeH="0" baseline="0" dirty="0">
                          <a:ln>
                            <a:noFill/>
                          </a:ln>
                          <a:solidFill>
                            <a:srgbClr val="333333"/>
                          </a:solidFill>
                          <a:effectLst/>
                          <a:latin typeface="Calibri Light"/>
                          <a:ea typeface="ＭＳ Ｐゴシック" pitchFamily="34" charset="-128"/>
                        </a:rPr>
                        <a:t>többé nem fogok munkát </a:t>
                      </a:r>
                      <a:r>
                        <a:rPr kumimoji="0" lang="hu-HU" sz="2000" b="1" i="1" u="none" strike="noStrike" cap="none" normalizeH="0" baseline="0">
                          <a:ln>
                            <a:noFill/>
                          </a:ln>
                          <a:solidFill>
                            <a:srgbClr val="333333"/>
                          </a:solidFill>
                          <a:effectLst/>
                          <a:latin typeface="Calibri Light"/>
                          <a:ea typeface="ＭＳ Ｐゴシック" pitchFamily="34" charset="-128"/>
                        </a:rPr>
                        <a:t>találni.”</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2187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400" dirty="0">
                <a:solidFill>
                  <a:srgbClr val="004992"/>
                </a:solidFill>
                <a:latin typeface="+mn-lt"/>
                <a:ea typeface="+mn-ea"/>
                <a:cs typeface="+mn-cs"/>
              </a:rPr>
              <a:t>(nem csupán a dolgok szépítése)</a:t>
            </a:r>
            <a:endParaRPr sz="24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en-US"/>
              <a:t>Metakognitív Tréning 8 – Önbecsülés &amp; hangulat</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14</a:t>
            </a:fld>
            <a:endParaRPr lang="en-US"/>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326859578"/>
              </p:ext>
            </p:extLst>
          </p:nvPr>
        </p:nvGraphicFramePr>
        <p:xfrm>
          <a:off x="408955" y="251460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Esemény/Észlelés</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Túlzó</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általánosítás</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Konstruktív</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értékelés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“Felszedtem néhány kilót.”,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“Görbe az orrom.”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“Csúnya </a:t>
                      </a:r>
                      <a:r>
                        <a:rPr kumimoji="0" lang="en-US" sz="2000" b="1" i="1" u="none" strike="noStrike" cap="none" normalizeH="0" baseline="0" err="1">
                          <a:ln>
                            <a:noFill/>
                          </a:ln>
                          <a:solidFill>
                            <a:srgbClr val="333333"/>
                          </a:solidFill>
                          <a:effectLst/>
                          <a:latin typeface="Calibri Light"/>
                          <a:ea typeface="ＭＳ Ｐゴシック" pitchFamily="34" charset="-128"/>
                        </a:rPr>
                        <a:t>vagyok</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“Azért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mert</a:t>
                      </a:r>
                      <a:r>
                        <a:rPr kumimoji="0" lang="en-US" sz="2000" b="0" i="0" u="none" strike="noStrike" cap="none" normalizeH="0" baseline="0" dirty="0">
                          <a:ln>
                            <a:noFill/>
                          </a:ln>
                          <a:solidFill>
                            <a:srgbClr val="333333"/>
                          </a:solidFill>
                          <a:effectLst/>
                          <a:latin typeface="Calibri Light"/>
                          <a:ea typeface="ＭＳ Ｐゴシック" pitchFamily="34" charset="-128"/>
                        </a:rPr>
                        <a:t> van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hibám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vagyok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csúnya</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szememet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például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szeretem</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zajlik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felvételi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ahogyan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elképzelte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ea typeface="ＭＳ Ｐゴシック" pitchFamily="34" charset="-128"/>
                        </a:rPr>
                        <a:t>“Soha </a:t>
                      </a:r>
                      <a:r>
                        <a:rPr kumimoji="0" lang="hu-HU" sz="2000" b="1" i="1" u="none" strike="noStrike" cap="none" normalizeH="0" baseline="0" dirty="0">
                          <a:ln>
                            <a:noFill/>
                          </a:ln>
                          <a:solidFill>
                            <a:srgbClr val="333333"/>
                          </a:solidFill>
                          <a:effectLst/>
                          <a:latin typeface="Calibri Light"/>
                          <a:ea typeface="ＭＳ Ｐゴシック" pitchFamily="34" charset="-128"/>
                        </a:rPr>
                        <a:t>többé nem fogok munkát </a:t>
                      </a:r>
                      <a:r>
                        <a:rPr kumimoji="0" lang="hu-HU" sz="2000" b="1" i="1" u="none" strike="noStrike" cap="none" normalizeH="0" baseline="0">
                          <a:ln>
                            <a:noFill/>
                          </a:ln>
                          <a:solidFill>
                            <a:srgbClr val="333333"/>
                          </a:solidFill>
                          <a:effectLst/>
                          <a:latin typeface="Calibri Light"/>
                          <a:ea typeface="ＭＳ Ｐゴシック" pitchFamily="34" charset="-128"/>
                        </a:rPr>
                        <a:t>találni.”</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99944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2187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400" dirty="0">
                <a:solidFill>
                  <a:srgbClr val="004992"/>
                </a:solidFill>
                <a:latin typeface="+mn-lt"/>
                <a:ea typeface="+mn-ea"/>
                <a:cs typeface="+mn-cs"/>
              </a:rPr>
              <a:t>(nem csupán a dolgok szépítése)</a:t>
            </a:r>
            <a:endParaRPr sz="24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en-US"/>
              <a:t>Metakognitív Tréning 8 – Önbecsülés &amp; hangulat</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8619858"/>
              </p:ext>
            </p:extLst>
          </p:nvPr>
        </p:nvGraphicFramePr>
        <p:xfrm>
          <a:off x="408955" y="251460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Esemény/Észlelés</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Túlzó</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általánosítás</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Konstruktív</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értékelés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“Felszedtem néhány kilót.”,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“Görbe az orrom.”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“Csúnya </a:t>
                      </a:r>
                      <a:r>
                        <a:rPr kumimoji="0" lang="en-US" sz="2000" b="1" i="1" u="none" strike="noStrike" cap="none" normalizeH="0" baseline="0" err="1">
                          <a:ln>
                            <a:noFill/>
                          </a:ln>
                          <a:solidFill>
                            <a:srgbClr val="333333"/>
                          </a:solidFill>
                          <a:effectLst/>
                          <a:latin typeface="Calibri Light"/>
                          <a:ea typeface="ＭＳ Ｐゴシック" pitchFamily="34" charset="-128"/>
                        </a:rPr>
                        <a:t>vagyok</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“Azért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mert</a:t>
                      </a:r>
                      <a:r>
                        <a:rPr kumimoji="0" lang="en-US" sz="2000" b="0" i="0" u="none" strike="noStrike" cap="none" normalizeH="0" baseline="0" dirty="0">
                          <a:ln>
                            <a:noFill/>
                          </a:ln>
                          <a:solidFill>
                            <a:srgbClr val="333333"/>
                          </a:solidFill>
                          <a:effectLst/>
                          <a:latin typeface="Calibri Light"/>
                          <a:ea typeface="ＭＳ Ｐゴシック" pitchFamily="34" charset="-128"/>
                        </a:rPr>
                        <a:t> van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hibám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vagyok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csúnya</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szememet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például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szeretem</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zajlik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felvételi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ahogyan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elképzelte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ea typeface="ＭＳ Ｐゴシック" pitchFamily="34" charset="-128"/>
                        </a:rPr>
                        <a:t>“Soha </a:t>
                      </a:r>
                      <a:r>
                        <a:rPr kumimoji="0" lang="hu-HU" sz="2000" b="1" i="1" u="none" strike="noStrike" cap="none" normalizeH="0" baseline="0" dirty="0">
                          <a:ln>
                            <a:noFill/>
                          </a:ln>
                          <a:solidFill>
                            <a:srgbClr val="333333"/>
                          </a:solidFill>
                          <a:effectLst/>
                          <a:latin typeface="Calibri Light"/>
                          <a:ea typeface="ＭＳ Ｐゴシック" pitchFamily="34" charset="-128"/>
                        </a:rPr>
                        <a:t>többé nem fogok munkát </a:t>
                      </a:r>
                      <a:r>
                        <a:rPr kumimoji="0" lang="hu-HU" sz="2000" b="1" i="1" u="none" strike="noStrike" cap="none" normalizeH="0" baseline="0">
                          <a:ln>
                            <a:noFill/>
                          </a:ln>
                          <a:solidFill>
                            <a:srgbClr val="333333"/>
                          </a:solidFill>
                          <a:effectLst/>
                          <a:latin typeface="Calibri Light"/>
                          <a:ea typeface="ＭＳ Ｐゴシック" pitchFamily="34" charset="-128"/>
                        </a:rPr>
                        <a:t>találni.”</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“Egy </a:t>
                      </a:r>
                      <a:r>
                        <a:rPr kumimoji="0" lang="hu-HU" sz="2000" b="0" i="0" u="none" strike="noStrike" cap="none" normalizeH="0" baseline="0" dirty="0">
                          <a:ln>
                            <a:noFill/>
                          </a:ln>
                          <a:solidFill>
                            <a:srgbClr val="333333"/>
                          </a:solidFill>
                          <a:effectLst/>
                          <a:latin typeface="Calibri Light"/>
                          <a:ea typeface="ＭＳ Ｐゴシック" pitchFamily="34" charset="-128"/>
                        </a:rPr>
                        <a:t>alkalom, nem </a:t>
                      </a:r>
                      <a:r>
                        <a:rPr kumimoji="0" lang="hu-HU" sz="2000" b="0" i="0" u="none" strike="noStrike" cap="none" normalizeH="0" baseline="0">
                          <a:ln>
                            <a:noFill/>
                          </a:ln>
                          <a:solidFill>
                            <a:srgbClr val="333333"/>
                          </a:solidFill>
                          <a:effectLst/>
                          <a:latin typeface="Calibri Light"/>
                          <a:ea typeface="ＭＳ Ｐゴシック" pitchFamily="34" charset="-128"/>
                        </a:rPr>
                        <a:t>alkalom!”; “El </a:t>
                      </a:r>
                      <a:r>
                        <a:rPr kumimoji="0" lang="hu-HU" sz="2000" b="0" i="0" u="none" strike="noStrike" cap="none" normalizeH="0" baseline="0" dirty="0">
                          <a:ln>
                            <a:noFill/>
                          </a:ln>
                          <a:solidFill>
                            <a:srgbClr val="333333"/>
                          </a:solidFill>
                          <a:effectLst/>
                          <a:latin typeface="Calibri Light"/>
                          <a:ea typeface="ＭＳ Ｐゴシック" pitchFamily="34" charset="-128"/>
                        </a:rPr>
                        <a:t>kell azon gondolkodnom, hogy a következő alkalommal mit csinálhatnék </a:t>
                      </a:r>
                      <a:r>
                        <a:rPr kumimoji="0" lang="hu-HU" sz="2000" b="0" i="0" u="none" strike="noStrike" cap="none" normalizeH="0" baseline="0">
                          <a:ln>
                            <a:noFill/>
                          </a:ln>
                          <a:solidFill>
                            <a:srgbClr val="333333"/>
                          </a:solidFill>
                          <a:effectLst/>
                          <a:latin typeface="Calibri Light"/>
                          <a:ea typeface="ＭＳ Ｐゴシック" pitchFamily="34" charset="-128"/>
                        </a:rPr>
                        <a:t>jobban.”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354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8954" y="5694529"/>
            <a:ext cx="11376000" cy="934871"/>
          </a:xfrm>
          <a:prstGeom prst="rect">
            <a:avLst/>
          </a:prstGeom>
        </p:spPr>
        <p:txBody>
          <a:bodyPr vert="horz" wrap="square" lIns="0" tIns="11430" rIns="0" bIns="0" rtlCol="0">
            <a:noAutofit/>
          </a:bodyPr>
          <a:lstStyle/>
          <a:p>
            <a:pPr marL="342900" marR="5080" indent="-342900">
              <a:buClr>
                <a:srgbClr val="000000"/>
              </a:buClr>
              <a:buFont typeface="WingDings"/>
              <a:buChar char=""/>
              <a:tabLst>
                <a:tab pos="356870" algn="l"/>
                <a:tab pos="357505" algn="l"/>
              </a:tabLst>
            </a:pPr>
            <a:r>
              <a:rPr sz="2000" spc="-10" dirty="0">
                <a:solidFill>
                  <a:srgbClr val="004992"/>
                </a:solidFill>
                <a:latin typeface="Calibri Light"/>
                <a:cs typeface="Verdana"/>
              </a:rPr>
              <a:t>Engedje meg </a:t>
            </a:r>
            <a:r>
              <a:rPr sz="2000" spc="-5" dirty="0">
                <a:solidFill>
                  <a:srgbClr val="004992"/>
                </a:solidFill>
                <a:latin typeface="Calibri Light"/>
                <a:cs typeface="Verdana"/>
              </a:rPr>
              <a:t>magának, hogy </a:t>
            </a:r>
            <a:r>
              <a:rPr sz="2000" spc="-5" dirty="0" err="1">
                <a:solidFill>
                  <a:srgbClr val="004992"/>
                </a:solidFill>
                <a:latin typeface="Calibri Light"/>
                <a:cs typeface="Verdana"/>
              </a:rPr>
              <a:t>néha</a:t>
            </a:r>
            <a:r>
              <a:rPr sz="2000" spc="-5" dirty="0">
                <a:solidFill>
                  <a:srgbClr val="004992"/>
                </a:solidFill>
                <a:latin typeface="Calibri Light"/>
                <a:cs typeface="Verdana"/>
              </a:rPr>
              <a:t> </a:t>
            </a:r>
            <a:r>
              <a:rPr sz="2000" spc="5" dirty="0" err="1">
                <a:solidFill>
                  <a:srgbClr val="004992"/>
                </a:solidFill>
                <a:latin typeface="Calibri Light"/>
                <a:cs typeface="Verdana"/>
              </a:rPr>
              <a:t>hibázzon</a:t>
            </a:r>
            <a:r>
              <a:rPr sz="2000" spc="5" dirty="0">
                <a:solidFill>
                  <a:srgbClr val="004992"/>
                </a:solidFill>
                <a:latin typeface="Calibri Light"/>
                <a:cs typeface="Verdana"/>
              </a:rPr>
              <a:t>:</a:t>
            </a:r>
            <a:r>
              <a:rPr lang="en-US" sz="2000" spc="5" dirty="0">
                <a:solidFill>
                  <a:srgbClr val="004992"/>
                </a:solidFill>
                <a:latin typeface="Calibri Light"/>
                <a:cs typeface="Verdana"/>
              </a:rPr>
              <a:t> </a:t>
            </a:r>
            <a:r>
              <a:rPr sz="2000" spc="-5" dirty="0" err="1">
                <a:solidFill>
                  <a:srgbClr val="333333"/>
                </a:solidFill>
                <a:latin typeface="Calibri Light"/>
                <a:cs typeface="Verdana"/>
              </a:rPr>
              <a:t>Mindenki</a:t>
            </a:r>
            <a:r>
              <a:rPr sz="2000" spc="-5" dirty="0">
                <a:solidFill>
                  <a:srgbClr val="333333"/>
                </a:solidFill>
                <a:latin typeface="Calibri Light"/>
                <a:cs typeface="Verdana"/>
              </a:rPr>
              <a:t> </a:t>
            </a:r>
            <a:r>
              <a:rPr sz="2000" spc="-20" dirty="0">
                <a:solidFill>
                  <a:srgbClr val="333333"/>
                </a:solidFill>
                <a:latin typeface="Calibri Light"/>
                <a:cs typeface="Verdana"/>
              </a:rPr>
              <a:t>követ </a:t>
            </a:r>
            <a:r>
              <a:rPr sz="2000" spc="-10" dirty="0">
                <a:solidFill>
                  <a:srgbClr val="333333"/>
                </a:solidFill>
                <a:latin typeface="Calibri Light"/>
                <a:cs typeface="Verdana"/>
              </a:rPr>
              <a:t>el </a:t>
            </a:r>
            <a:r>
              <a:rPr sz="2000" dirty="0">
                <a:solidFill>
                  <a:srgbClr val="333333"/>
                </a:solidFill>
                <a:latin typeface="Calibri Light"/>
                <a:cs typeface="Verdana"/>
              </a:rPr>
              <a:t>hibákat. </a:t>
            </a:r>
            <a:r>
              <a:rPr sz="2000" spc="-15" dirty="0">
                <a:solidFill>
                  <a:srgbClr val="333333"/>
                </a:solidFill>
                <a:latin typeface="Calibri Light"/>
                <a:cs typeface="Verdana"/>
              </a:rPr>
              <a:t>Ha </a:t>
            </a:r>
            <a:r>
              <a:rPr sz="2000" spc="-15" dirty="0" err="1">
                <a:solidFill>
                  <a:srgbClr val="333333"/>
                </a:solidFill>
                <a:latin typeface="Calibri Light"/>
                <a:cs typeface="Verdana"/>
              </a:rPr>
              <a:t>egyszer</a:t>
            </a:r>
            <a:r>
              <a:rPr lang="en-US" sz="2000" spc="-15" dirty="0">
                <a:solidFill>
                  <a:srgbClr val="333333"/>
                </a:solidFill>
                <a:latin typeface="Calibri Light"/>
                <a:cs typeface="Verdana"/>
              </a:rPr>
              <a:t> </a:t>
            </a:r>
            <a:r>
              <a:rPr sz="2000" spc="-15" dirty="0" err="1">
                <a:solidFill>
                  <a:srgbClr val="333333"/>
                </a:solidFill>
                <a:latin typeface="Calibri Light"/>
                <a:cs typeface="Verdana"/>
              </a:rPr>
              <a:t>összezavarodik</a:t>
            </a:r>
            <a:r>
              <a:rPr sz="2000" spc="-15" dirty="0">
                <a:solidFill>
                  <a:srgbClr val="333333"/>
                </a:solidFill>
                <a:latin typeface="Calibri Light"/>
                <a:cs typeface="Verdana"/>
              </a:rPr>
              <a:t>, </a:t>
            </a:r>
            <a:r>
              <a:rPr sz="2000" spc="-5" dirty="0">
                <a:solidFill>
                  <a:srgbClr val="333333"/>
                </a:solidFill>
                <a:latin typeface="Calibri Light"/>
                <a:cs typeface="Verdana"/>
              </a:rPr>
              <a:t>az </a:t>
            </a:r>
            <a:r>
              <a:rPr sz="2000" spc="-10" dirty="0">
                <a:solidFill>
                  <a:srgbClr val="333333"/>
                </a:solidFill>
                <a:latin typeface="Calibri Light"/>
                <a:cs typeface="Verdana"/>
              </a:rPr>
              <a:t>még nem </a:t>
            </a:r>
            <a:r>
              <a:rPr sz="2000" spc="-5" dirty="0">
                <a:solidFill>
                  <a:srgbClr val="333333"/>
                </a:solidFill>
                <a:latin typeface="Calibri Light"/>
                <a:cs typeface="Verdana"/>
              </a:rPr>
              <a:t>azt </a:t>
            </a:r>
            <a:r>
              <a:rPr sz="2000" dirty="0">
                <a:solidFill>
                  <a:srgbClr val="333333"/>
                </a:solidFill>
                <a:latin typeface="Calibri Light"/>
                <a:cs typeface="Verdana"/>
              </a:rPr>
              <a:t>jelenti, </a:t>
            </a:r>
            <a:r>
              <a:rPr sz="2000" spc="-5" dirty="0" err="1">
                <a:solidFill>
                  <a:srgbClr val="333333"/>
                </a:solidFill>
                <a:latin typeface="Calibri Light"/>
                <a:cs typeface="Verdana"/>
              </a:rPr>
              <a:t>hogy</a:t>
            </a:r>
            <a:r>
              <a:rPr lang="en-US" sz="2000" spc="-5" dirty="0">
                <a:solidFill>
                  <a:srgbClr val="333333"/>
                </a:solidFill>
                <a:latin typeface="Calibri Light"/>
                <a:cs typeface="Verdana"/>
              </a:rPr>
              <a:t> </a:t>
            </a:r>
            <a:r>
              <a:rPr sz="2000" spc="-10" dirty="0" err="1">
                <a:solidFill>
                  <a:srgbClr val="333333"/>
                </a:solidFill>
                <a:latin typeface="Calibri Light"/>
                <a:cs typeface="Verdana"/>
              </a:rPr>
              <a:t>nem</a:t>
            </a:r>
            <a:r>
              <a:rPr sz="2000" spc="-10" dirty="0">
                <a:solidFill>
                  <a:srgbClr val="333333"/>
                </a:solidFill>
                <a:latin typeface="Calibri Light"/>
                <a:cs typeface="Verdana"/>
              </a:rPr>
              <a:t> </a:t>
            </a:r>
            <a:r>
              <a:rPr sz="2000" spc="-5" dirty="0">
                <a:solidFill>
                  <a:srgbClr val="333333"/>
                </a:solidFill>
                <a:latin typeface="Calibri Light"/>
                <a:cs typeface="Verdana"/>
              </a:rPr>
              <a:t>tudja magát kifejezni; ha </a:t>
            </a:r>
            <a:r>
              <a:rPr sz="2000" spc="-15" dirty="0">
                <a:solidFill>
                  <a:srgbClr val="333333"/>
                </a:solidFill>
                <a:latin typeface="Calibri Light"/>
                <a:cs typeface="Verdana"/>
              </a:rPr>
              <a:t>elkövet </a:t>
            </a:r>
            <a:r>
              <a:rPr sz="2000" spc="-10" dirty="0">
                <a:solidFill>
                  <a:srgbClr val="333333"/>
                </a:solidFill>
                <a:latin typeface="Calibri Light"/>
                <a:cs typeface="Verdana"/>
              </a:rPr>
              <a:t>egy </a:t>
            </a:r>
            <a:r>
              <a:rPr sz="2000" dirty="0" err="1">
                <a:solidFill>
                  <a:srgbClr val="333333"/>
                </a:solidFill>
                <a:latin typeface="Calibri Light"/>
                <a:cs typeface="Verdana"/>
              </a:rPr>
              <a:t>hibát</a:t>
            </a:r>
            <a:r>
              <a:rPr sz="2000" dirty="0">
                <a:solidFill>
                  <a:srgbClr val="333333"/>
                </a:solidFill>
                <a:latin typeface="Calibri Light"/>
                <a:cs typeface="Verdana"/>
              </a:rPr>
              <a:t>,</a:t>
            </a:r>
            <a:r>
              <a:rPr lang="en-US" sz="2000" dirty="0">
                <a:solidFill>
                  <a:srgbClr val="333333"/>
                </a:solidFill>
                <a:latin typeface="Calibri Light"/>
                <a:cs typeface="Verdana"/>
              </a:rPr>
              <a:t> </a:t>
            </a:r>
            <a:r>
              <a:rPr sz="2000" spc="-5" dirty="0" err="1">
                <a:solidFill>
                  <a:srgbClr val="333333"/>
                </a:solidFill>
                <a:latin typeface="Calibri Light"/>
                <a:cs typeface="Verdana"/>
              </a:rPr>
              <a:t>az</a:t>
            </a:r>
            <a:r>
              <a:rPr sz="2000" spc="-5" dirty="0">
                <a:solidFill>
                  <a:srgbClr val="333333"/>
                </a:solidFill>
                <a:latin typeface="Calibri Light"/>
                <a:cs typeface="Verdana"/>
              </a:rPr>
              <a:t> </a:t>
            </a:r>
            <a:r>
              <a:rPr sz="2000" spc="-10" dirty="0">
                <a:solidFill>
                  <a:srgbClr val="333333"/>
                </a:solidFill>
                <a:latin typeface="Calibri Light"/>
                <a:cs typeface="Verdana"/>
              </a:rPr>
              <a:t>messze nem </a:t>
            </a:r>
            <a:r>
              <a:rPr sz="2000" spc="-5" dirty="0">
                <a:solidFill>
                  <a:srgbClr val="333333"/>
                </a:solidFill>
                <a:latin typeface="Calibri Light"/>
                <a:cs typeface="Verdana"/>
              </a:rPr>
              <a:t>azt </a:t>
            </a:r>
            <a:r>
              <a:rPr sz="2000" dirty="0">
                <a:solidFill>
                  <a:srgbClr val="333333"/>
                </a:solidFill>
                <a:latin typeface="Calibri Light"/>
                <a:cs typeface="Verdana"/>
              </a:rPr>
              <a:t>jelenti, </a:t>
            </a:r>
            <a:r>
              <a:rPr sz="2000" spc="-5" dirty="0">
                <a:solidFill>
                  <a:srgbClr val="333333"/>
                </a:solidFill>
                <a:latin typeface="Calibri Light"/>
                <a:cs typeface="Verdana"/>
              </a:rPr>
              <a:t>hogy</a:t>
            </a:r>
            <a:r>
              <a:rPr sz="2000" spc="-40" dirty="0">
                <a:solidFill>
                  <a:srgbClr val="333333"/>
                </a:solidFill>
                <a:latin typeface="Calibri Light"/>
                <a:cs typeface="Verdana"/>
              </a:rPr>
              <a:t> </a:t>
            </a:r>
            <a:r>
              <a:rPr sz="2000" dirty="0">
                <a:solidFill>
                  <a:srgbClr val="333333"/>
                </a:solidFill>
                <a:latin typeface="Calibri Light"/>
                <a:cs typeface="Verdana"/>
              </a:rPr>
              <a:t>gondatlan.</a:t>
            </a:r>
          </a:p>
        </p:txBody>
      </p:sp>
      <p:sp>
        <p:nvSpPr>
          <p:cNvPr id="4" name="object 4"/>
          <p:cNvSpPr txBox="1">
            <a:spLocks noGrp="1"/>
          </p:cNvSpPr>
          <p:nvPr>
            <p:ph type="title"/>
          </p:nvPr>
        </p:nvSpPr>
        <p:spPr>
          <a:xfrm>
            <a:off x="408955" y="1124744"/>
            <a:ext cx="11376000" cy="12187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1. Túlzó általánosítások</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jelentő értékelése a szituációnak?</a:t>
            </a:r>
            <a:br>
              <a:rPr lang="hu-HU" sz="3600" dirty="0">
                <a:solidFill>
                  <a:srgbClr val="004992"/>
                </a:solidFill>
                <a:latin typeface="+mn-lt"/>
                <a:ea typeface="+mn-ea"/>
                <a:cs typeface="+mn-cs"/>
              </a:rPr>
            </a:br>
            <a:r>
              <a:rPr lang="hu-HU" sz="2400" dirty="0">
                <a:solidFill>
                  <a:srgbClr val="004992"/>
                </a:solidFill>
                <a:latin typeface="+mn-lt"/>
                <a:ea typeface="+mn-ea"/>
                <a:cs typeface="+mn-cs"/>
              </a:rPr>
              <a:t>(nem csupán a dolgok szépítése)</a:t>
            </a:r>
            <a:endParaRPr sz="24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en-US"/>
              <a:t>Metakognitív Tréning 8 – Önbecsülés &amp; hangulat</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382611412"/>
              </p:ext>
            </p:extLst>
          </p:nvPr>
        </p:nvGraphicFramePr>
        <p:xfrm>
          <a:off x="408955" y="2514600"/>
          <a:ext cx="11338560" cy="297180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Esemény/Észlelés</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Túlzó</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általánosítás</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Konstruktív</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értékelés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“Felszedtem néhány kilót.”,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“Görbe az orrom.”</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“Csúnya </a:t>
                      </a:r>
                      <a:r>
                        <a:rPr kumimoji="0" lang="en-US" sz="2000" b="1" i="1" u="none" strike="noStrike" cap="none" normalizeH="0" baseline="0" err="1">
                          <a:ln>
                            <a:noFill/>
                          </a:ln>
                          <a:solidFill>
                            <a:srgbClr val="333333"/>
                          </a:solidFill>
                          <a:effectLst/>
                          <a:latin typeface="Calibri Light"/>
                          <a:ea typeface="ＭＳ Ｐゴシック" pitchFamily="34" charset="-128"/>
                        </a:rPr>
                        <a:t>vagyok</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“Azért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mert</a:t>
                      </a:r>
                      <a:r>
                        <a:rPr kumimoji="0" lang="en-US" sz="2000" b="0" i="0" u="none" strike="noStrike" cap="none" normalizeH="0" baseline="0" dirty="0">
                          <a:ln>
                            <a:noFill/>
                          </a:ln>
                          <a:solidFill>
                            <a:srgbClr val="333333"/>
                          </a:solidFill>
                          <a:effectLst/>
                          <a:latin typeface="Calibri Light"/>
                          <a:ea typeface="ＭＳ Ｐゴシック" pitchFamily="34" charset="-128"/>
                        </a:rPr>
                        <a:t> van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hibám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vagyok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csúnya</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szememet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például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szeretem</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zajlik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felvételi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ahogyan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elképzelte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ea typeface="ＭＳ Ｐゴシック" pitchFamily="34" charset="-128"/>
                        </a:rPr>
                        <a:t>“Soha </a:t>
                      </a:r>
                      <a:r>
                        <a:rPr kumimoji="0" lang="hu-HU" sz="2000" b="1" i="1" u="none" strike="noStrike" cap="none" normalizeH="0" baseline="0" dirty="0">
                          <a:ln>
                            <a:noFill/>
                          </a:ln>
                          <a:solidFill>
                            <a:srgbClr val="333333"/>
                          </a:solidFill>
                          <a:effectLst/>
                          <a:latin typeface="Calibri Light"/>
                          <a:ea typeface="ＭＳ Ｐゴシック" pitchFamily="34" charset="-128"/>
                        </a:rPr>
                        <a:t>többé nem fogok munkát </a:t>
                      </a:r>
                      <a:r>
                        <a:rPr kumimoji="0" lang="hu-HU" sz="2000" b="1" i="1" u="none" strike="noStrike" cap="none" normalizeH="0" baseline="0">
                          <a:ln>
                            <a:noFill/>
                          </a:ln>
                          <a:solidFill>
                            <a:srgbClr val="333333"/>
                          </a:solidFill>
                          <a:effectLst/>
                          <a:latin typeface="Calibri Light"/>
                          <a:ea typeface="ＭＳ Ｐゴシック" pitchFamily="34" charset="-128"/>
                        </a:rPr>
                        <a:t>találni.”</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“Egy </a:t>
                      </a:r>
                      <a:r>
                        <a:rPr kumimoji="0" lang="hu-HU" sz="2000" b="0" i="0" u="none" strike="noStrike" cap="none" normalizeH="0" baseline="0" dirty="0">
                          <a:ln>
                            <a:noFill/>
                          </a:ln>
                          <a:solidFill>
                            <a:srgbClr val="333333"/>
                          </a:solidFill>
                          <a:effectLst/>
                          <a:latin typeface="Calibri Light"/>
                          <a:ea typeface="ＭＳ Ｐゴシック" pitchFamily="34" charset="-128"/>
                        </a:rPr>
                        <a:t>alkalom, nem </a:t>
                      </a:r>
                      <a:r>
                        <a:rPr kumimoji="0" lang="hu-HU" sz="2000" b="0" i="0" u="none" strike="noStrike" cap="none" normalizeH="0" baseline="0">
                          <a:ln>
                            <a:noFill/>
                          </a:ln>
                          <a:solidFill>
                            <a:srgbClr val="333333"/>
                          </a:solidFill>
                          <a:effectLst/>
                          <a:latin typeface="Calibri Light"/>
                          <a:ea typeface="ＭＳ Ｐゴシック" pitchFamily="34" charset="-128"/>
                        </a:rPr>
                        <a:t>alkalom!”; “El </a:t>
                      </a:r>
                      <a:r>
                        <a:rPr kumimoji="0" lang="hu-HU" sz="2000" b="0" i="0" u="none" strike="noStrike" cap="none" normalizeH="0" baseline="0" dirty="0">
                          <a:ln>
                            <a:noFill/>
                          </a:ln>
                          <a:solidFill>
                            <a:srgbClr val="333333"/>
                          </a:solidFill>
                          <a:effectLst/>
                          <a:latin typeface="Calibri Light"/>
                          <a:ea typeface="ＭＳ Ｐゴシック" pitchFamily="34" charset="-128"/>
                        </a:rPr>
                        <a:t>kell azon gondolkodnom, hogy a következő alkalommal mit csinálhatnék </a:t>
                      </a:r>
                      <a:r>
                        <a:rPr kumimoji="0" lang="hu-HU" sz="2000" b="0" i="0" u="none" strike="noStrike" cap="none" normalizeH="0" baseline="0">
                          <a:ln>
                            <a:noFill/>
                          </a:ln>
                          <a:solidFill>
                            <a:srgbClr val="333333"/>
                          </a:solidFill>
                          <a:effectLst/>
                          <a:latin typeface="Calibri Light"/>
                          <a:ea typeface="ＭＳ Ｐゴシック" pitchFamily="34" charset="-128"/>
                        </a:rPr>
                        <a:t>jobban.”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56247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ea typeface="+mn-ea"/>
                <a:cs typeface="+mn-cs"/>
              </a:rPr>
              <a:t>Ehelyett: Egy apróságból ne következtessen az egészre!</a:t>
            </a:r>
            <a:endParaRPr sz="3600" dirty="0">
              <a:latin typeface="Calibri Light"/>
              <a:ea typeface="+mn-ea"/>
              <a:cs typeface="+mn-cs"/>
            </a:endParaRPr>
          </a:p>
        </p:txBody>
      </p:sp>
      <p:sp>
        <p:nvSpPr>
          <p:cNvPr id="4" name="object 4"/>
          <p:cNvSpPr txBox="1">
            <a:spLocks noGrp="1"/>
          </p:cNvSpPr>
          <p:nvPr>
            <p:ph idx="1"/>
          </p:nvPr>
        </p:nvSpPr>
        <p:spPr>
          <a:prstGeom prst="rect">
            <a:avLst/>
          </a:prstGeom>
        </p:spPr>
        <p:txBody>
          <a:bodyPr vert="horz" wrap="square" lIns="0" tIns="12065" rIns="0" bIns="0" rtlCol="0">
            <a:noAutofit/>
          </a:bodyPr>
          <a:lstStyle/>
          <a:p>
            <a:pPr marR="5080">
              <a:lnSpc>
                <a:spcPct val="100000"/>
              </a:lnSpc>
              <a:spcBef>
                <a:spcPts val="1200"/>
              </a:spcBef>
            </a:pPr>
            <a:r>
              <a:rPr sz="2400" dirty="0">
                <a:solidFill>
                  <a:srgbClr val="333333"/>
                </a:solidFill>
              </a:rPr>
              <a:t>Minden </a:t>
            </a:r>
            <a:r>
              <a:rPr sz="2400" spc="-10" dirty="0">
                <a:solidFill>
                  <a:srgbClr val="333333"/>
                </a:solidFill>
              </a:rPr>
              <a:t>ember bonyolult– ahogy </a:t>
            </a:r>
            <a:r>
              <a:rPr sz="2400" spc="-15" dirty="0">
                <a:solidFill>
                  <a:srgbClr val="333333"/>
                </a:solidFill>
              </a:rPr>
              <a:t>egy </a:t>
            </a:r>
            <a:r>
              <a:rPr sz="2400" spc="-5" dirty="0" err="1">
                <a:solidFill>
                  <a:srgbClr val="333333"/>
                </a:solidFill>
              </a:rPr>
              <a:t>mozaik</a:t>
            </a:r>
            <a:r>
              <a:rPr sz="2400" spc="-5" dirty="0">
                <a:solidFill>
                  <a:srgbClr val="333333"/>
                </a:solidFill>
              </a:rPr>
              <a:t>,</a:t>
            </a:r>
            <a:r>
              <a:rPr lang="en-US" sz="2400" spc="-5" dirty="0">
                <a:solidFill>
                  <a:srgbClr val="333333"/>
                </a:solidFill>
              </a:rPr>
              <a:t> </a:t>
            </a:r>
            <a:r>
              <a:rPr sz="2400" spc="5" dirty="0" err="1">
                <a:solidFill>
                  <a:srgbClr val="333333"/>
                </a:solidFill>
              </a:rPr>
              <a:t>így</a:t>
            </a:r>
            <a:r>
              <a:rPr sz="2400" spc="5" dirty="0">
                <a:solidFill>
                  <a:srgbClr val="333333"/>
                </a:solidFill>
              </a:rPr>
              <a:t> </a:t>
            </a:r>
            <a:r>
              <a:rPr sz="2400" spc="-5" dirty="0">
                <a:solidFill>
                  <a:srgbClr val="333333"/>
                </a:solidFill>
              </a:rPr>
              <a:t>embertársaink </a:t>
            </a:r>
            <a:r>
              <a:rPr sz="2400" spc="5" dirty="0">
                <a:solidFill>
                  <a:srgbClr val="333333"/>
                </a:solidFill>
              </a:rPr>
              <a:t>is </a:t>
            </a:r>
            <a:r>
              <a:rPr sz="2400" spc="-5" dirty="0" err="1">
                <a:solidFill>
                  <a:srgbClr val="333333"/>
                </a:solidFill>
              </a:rPr>
              <a:t>számos</a:t>
            </a:r>
            <a:r>
              <a:rPr sz="2400" spc="-5" dirty="0">
                <a:solidFill>
                  <a:srgbClr val="333333"/>
                </a:solidFill>
              </a:rPr>
              <a:t> </a:t>
            </a:r>
            <a:r>
              <a:rPr sz="2400" spc="-5" dirty="0" err="1">
                <a:solidFill>
                  <a:srgbClr val="333333"/>
                </a:solidFill>
              </a:rPr>
              <a:t>részletet</a:t>
            </a:r>
            <a:r>
              <a:rPr lang="en-US" sz="2400" spc="-5" dirty="0">
                <a:solidFill>
                  <a:srgbClr val="333333"/>
                </a:solidFill>
              </a:rPr>
              <a:t> </a:t>
            </a:r>
            <a:r>
              <a:rPr sz="2400" dirty="0" err="1">
                <a:solidFill>
                  <a:srgbClr val="333333"/>
                </a:solidFill>
              </a:rPr>
              <a:t>foglalnak</a:t>
            </a:r>
            <a:r>
              <a:rPr sz="2400" dirty="0">
                <a:solidFill>
                  <a:srgbClr val="333333"/>
                </a:solidFill>
              </a:rPr>
              <a:t> </a:t>
            </a:r>
            <a:r>
              <a:rPr sz="2400" spc="-5" dirty="0">
                <a:solidFill>
                  <a:srgbClr val="333333"/>
                </a:solidFill>
              </a:rPr>
              <a:t>magukban. </a:t>
            </a:r>
            <a:r>
              <a:rPr sz="2400" dirty="0" err="1">
                <a:solidFill>
                  <a:srgbClr val="333333"/>
                </a:solidFill>
              </a:rPr>
              <a:t>Mindannyiunknak</a:t>
            </a:r>
            <a:r>
              <a:rPr lang="en-US" sz="2400" dirty="0">
                <a:solidFill>
                  <a:srgbClr val="333333"/>
                </a:solidFill>
              </a:rPr>
              <a:t> </a:t>
            </a:r>
            <a:r>
              <a:rPr sz="2400" spc="-15" dirty="0" err="1">
                <a:solidFill>
                  <a:srgbClr val="333333"/>
                </a:solidFill>
              </a:rPr>
              <a:t>megvan</a:t>
            </a:r>
            <a:r>
              <a:rPr sz="2400" spc="-15" dirty="0">
                <a:solidFill>
                  <a:srgbClr val="333333"/>
                </a:solidFill>
              </a:rPr>
              <a:t> </a:t>
            </a:r>
            <a:r>
              <a:rPr sz="2400" spc="-5" dirty="0">
                <a:solidFill>
                  <a:srgbClr val="333333"/>
                </a:solidFill>
              </a:rPr>
              <a:t>a maga </a:t>
            </a:r>
            <a:r>
              <a:rPr sz="2400" dirty="0">
                <a:solidFill>
                  <a:srgbClr val="333333"/>
                </a:solidFill>
              </a:rPr>
              <a:t>világos </a:t>
            </a:r>
            <a:r>
              <a:rPr sz="2400" spc="-10" dirty="0">
                <a:solidFill>
                  <a:srgbClr val="333333"/>
                </a:solidFill>
              </a:rPr>
              <a:t>és sötét</a:t>
            </a:r>
            <a:r>
              <a:rPr sz="2400" spc="50" dirty="0">
                <a:solidFill>
                  <a:srgbClr val="333333"/>
                </a:solidFill>
              </a:rPr>
              <a:t> </a:t>
            </a:r>
            <a:r>
              <a:rPr sz="2400" dirty="0">
                <a:solidFill>
                  <a:srgbClr val="333333"/>
                </a:solidFill>
              </a:rPr>
              <a:t>oldala!</a:t>
            </a:r>
          </a:p>
          <a:p>
            <a:pPr>
              <a:lnSpc>
                <a:spcPct val="100000"/>
              </a:lnSpc>
              <a:spcBef>
                <a:spcPts val="1200"/>
              </a:spcBef>
            </a:pPr>
            <a:r>
              <a:rPr sz="2400" spc="-10" dirty="0">
                <a:solidFill>
                  <a:srgbClr val="333333"/>
                </a:solidFill>
              </a:rPr>
              <a:t>Ezen </a:t>
            </a:r>
            <a:r>
              <a:rPr sz="2400" dirty="0">
                <a:solidFill>
                  <a:srgbClr val="333333"/>
                </a:solidFill>
              </a:rPr>
              <a:t>kívül </a:t>
            </a:r>
            <a:r>
              <a:rPr sz="2400" spc="-10" dirty="0">
                <a:solidFill>
                  <a:srgbClr val="333333"/>
                </a:solidFill>
              </a:rPr>
              <a:t>egészen </a:t>
            </a:r>
            <a:r>
              <a:rPr sz="2400" dirty="0" err="1">
                <a:solidFill>
                  <a:srgbClr val="333333"/>
                </a:solidFill>
              </a:rPr>
              <a:t>különböző</a:t>
            </a:r>
            <a:r>
              <a:rPr sz="2400" spc="10" dirty="0">
                <a:solidFill>
                  <a:srgbClr val="333333"/>
                </a:solidFill>
              </a:rPr>
              <a:t> </a:t>
            </a:r>
            <a:r>
              <a:rPr sz="2400" spc="-5" dirty="0" err="1">
                <a:solidFill>
                  <a:srgbClr val="333333"/>
                </a:solidFill>
              </a:rPr>
              <a:t>módjai</a:t>
            </a:r>
            <a:r>
              <a:rPr lang="hu-HU" sz="2400" spc="-5" dirty="0">
                <a:solidFill>
                  <a:srgbClr val="333333"/>
                </a:solidFill>
              </a:rPr>
              <a:t> </a:t>
            </a:r>
            <a:r>
              <a:rPr sz="2400" spc="-10" dirty="0" err="1">
                <a:solidFill>
                  <a:srgbClr val="333333"/>
                </a:solidFill>
              </a:rPr>
              <a:t>vannak</a:t>
            </a:r>
            <a:r>
              <a:rPr sz="2400" spc="-10" dirty="0">
                <a:solidFill>
                  <a:srgbClr val="333333"/>
                </a:solidFill>
              </a:rPr>
              <a:t> </a:t>
            </a:r>
            <a:r>
              <a:rPr sz="2400" spc="-5" dirty="0">
                <a:solidFill>
                  <a:srgbClr val="333333"/>
                </a:solidFill>
              </a:rPr>
              <a:t>annak, ahogy az </a:t>
            </a:r>
            <a:r>
              <a:rPr sz="2400" spc="-10" dirty="0" err="1">
                <a:solidFill>
                  <a:srgbClr val="333333"/>
                </a:solidFill>
              </a:rPr>
              <a:t>emberi</a:t>
            </a:r>
            <a:r>
              <a:rPr sz="2400" spc="45" dirty="0">
                <a:solidFill>
                  <a:srgbClr val="333333"/>
                </a:solidFill>
              </a:rPr>
              <a:t> </a:t>
            </a:r>
            <a:r>
              <a:rPr sz="2400" spc="-5" dirty="0" err="1">
                <a:solidFill>
                  <a:srgbClr val="333333"/>
                </a:solidFill>
              </a:rPr>
              <a:t>jellemzőket</a:t>
            </a:r>
            <a:r>
              <a:rPr lang="hu-HU" sz="2400" spc="-5" dirty="0">
                <a:solidFill>
                  <a:srgbClr val="333333"/>
                </a:solidFill>
              </a:rPr>
              <a:t> </a:t>
            </a:r>
            <a:r>
              <a:rPr sz="2400" dirty="0" err="1">
                <a:solidFill>
                  <a:srgbClr val="333333"/>
                </a:solidFill>
              </a:rPr>
              <a:t>definiálhatjuk</a:t>
            </a:r>
            <a:r>
              <a:rPr sz="2400" dirty="0">
                <a:solidFill>
                  <a:srgbClr val="333333"/>
                </a:solidFill>
              </a:rPr>
              <a:t>:</a:t>
            </a:r>
          </a:p>
          <a:p>
            <a:pPr marR="85725">
              <a:lnSpc>
                <a:spcPct val="100000"/>
              </a:lnSpc>
              <a:spcBef>
                <a:spcPts val="1200"/>
              </a:spcBef>
            </a:pPr>
            <a:r>
              <a:rPr sz="2400" spc="5" dirty="0" err="1">
                <a:solidFill>
                  <a:srgbClr val="004992"/>
                </a:solidFill>
              </a:rPr>
              <a:t>Mit</a:t>
            </a:r>
            <a:r>
              <a:rPr sz="2400" spc="5" dirty="0">
                <a:solidFill>
                  <a:srgbClr val="004992"/>
                </a:solidFill>
              </a:rPr>
              <a:t> </a:t>
            </a:r>
            <a:r>
              <a:rPr sz="2400" spc="-5" dirty="0">
                <a:solidFill>
                  <a:srgbClr val="004992"/>
                </a:solidFill>
              </a:rPr>
              <a:t>jelent a boldogság? </a:t>
            </a:r>
            <a:r>
              <a:rPr sz="2400" spc="-5" dirty="0">
                <a:solidFill>
                  <a:srgbClr val="333333"/>
                </a:solidFill>
              </a:rPr>
              <a:t>Gazdagság,</a:t>
            </a:r>
            <a:r>
              <a:rPr sz="2400" spc="-220" dirty="0">
                <a:solidFill>
                  <a:srgbClr val="333333"/>
                </a:solidFill>
              </a:rPr>
              <a:t> </a:t>
            </a:r>
            <a:r>
              <a:rPr sz="2400" spc="-10" dirty="0" err="1">
                <a:solidFill>
                  <a:srgbClr val="333333"/>
                </a:solidFill>
              </a:rPr>
              <a:t>barátok</a:t>
            </a:r>
            <a:r>
              <a:rPr sz="2400" spc="-10" dirty="0">
                <a:solidFill>
                  <a:srgbClr val="333333"/>
                </a:solidFill>
              </a:rPr>
              <a:t>,</a:t>
            </a:r>
            <a:r>
              <a:rPr lang="en-US" sz="2400" spc="-10" dirty="0">
                <a:solidFill>
                  <a:srgbClr val="333333"/>
                </a:solidFill>
              </a:rPr>
              <a:t> </a:t>
            </a:r>
            <a:r>
              <a:rPr sz="2400" spc="-10" dirty="0" err="1">
                <a:solidFill>
                  <a:srgbClr val="333333"/>
                </a:solidFill>
              </a:rPr>
              <a:t>egészség</a:t>
            </a:r>
            <a:r>
              <a:rPr sz="2400" spc="-10" dirty="0">
                <a:solidFill>
                  <a:srgbClr val="333333"/>
                </a:solidFill>
              </a:rPr>
              <a:t>, </a:t>
            </a:r>
            <a:r>
              <a:rPr sz="2400" spc="-5" dirty="0">
                <a:solidFill>
                  <a:srgbClr val="333333"/>
                </a:solidFill>
              </a:rPr>
              <a:t>szakmai </a:t>
            </a:r>
            <a:r>
              <a:rPr sz="2400" spc="-15" dirty="0">
                <a:solidFill>
                  <a:srgbClr val="333333"/>
                </a:solidFill>
              </a:rPr>
              <a:t>sikerek,</a:t>
            </a:r>
            <a:r>
              <a:rPr sz="2400" spc="120" dirty="0">
                <a:solidFill>
                  <a:srgbClr val="333333"/>
                </a:solidFill>
              </a:rPr>
              <a:t> </a:t>
            </a:r>
            <a:r>
              <a:rPr sz="2400" spc="-10" dirty="0">
                <a:solidFill>
                  <a:srgbClr val="333333"/>
                </a:solidFill>
              </a:rPr>
              <a:t>elégedettség?</a:t>
            </a:r>
          </a:p>
          <a:p>
            <a:pPr marR="716280">
              <a:lnSpc>
                <a:spcPct val="100000"/>
              </a:lnSpc>
              <a:spcBef>
                <a:spcPts val="1200"/>
              </a:spcBef>
            </a:pPr>
            <a:r>
              <a:rPr sz="2400" spc="5" dirty="0" err="1">
                <a:solidFill>
                  <a:srgbClr val="004992"/>
                </a:solidFill>
              </a:rPr>
              <a:t>Mit</a:t>
            </a:r>
            <a:r>
              <a:rPr sz="2400" spc="5" dirty="0">
                <a:solidFill>
                  <a:srgbClr val="004992"/>
                </a:solidFill>
              </a:rPr>
              <a:t> </a:t>
            </a:r>
            <a:r>
              <a:rPr sz="2400" dirty="0">
                <a:solidFill>
                  <a:srgbClr val="004992"/>
                </a:solidFill>
              </a:rPr>
              <a:t>jelent </a:t>
            </a:r>
            <a:r>
              <a:rPr sz="2400" spc="-5" dirty="0">
                <a:solidFill>
                  <a:srgbClr val="004992"/>
                </a:solidFill>
              </a:rPr>
              <a:t>az </a:t>
            </a:r>
            <a:r>
              <a:rPr sz="2400" dirty="0">
                <a:solidFill>
                  <a:srgbClr val="004992"/>
                </a:solidFill>
              </a:rPr>
              <a:t>intelligencia? </a:t>
            </a:r>
            <a:r>
              <a:rPr sz="2400" spc="5" dirty="0" err="1">
                <a:solidFill>
                  <a:srgbClr val="333333"/>
                </a:solidFill>
              </a:rPr>
              <a:t>Kiváló</a:t>
            </a:r>
            <a:r>
              <a:rPr sz="2400" spc="-405" dirty="0">
                <a:solidFill>
                  <a:srgbClr val="333333"/>
                </a:solidFill>
              </a:rPr>
              <a:t> </a:t>
            </a:r>
            <a:r>
              <a:rPr sz="2400" spc="-5" dirty="0" err="1">
                <a:solidFill>
                  <a:srgbClr val="333333"/>
                </a:solidFill>
              </a:rPr>
              <a:t>iskolai</a:t>
            </a:r>
            <a:r>
              <a:rPr lang="en-US" sz="2400" spc="-5" dirty="0">
                <a:solidFill>
                  <a:srgbClr val="333333"/>
                </a:solidFill>
              </a:rPr>
              <a:t> </a:t>
            </a:r>
            <a:r>
              <a:rPr sz="2400" spc="-20" dirty="0" err="1">
                <a:solidFill>
                  <a:srgbClr val="333333"/>
                </a:solidFill>
              </a:rPr>
              <a:t>teljesítmény</a:t>
            </a:r>
            <a:r>
              <a:rPr sz="2400" spc="-20" dirty="0">
                <a:solidFill>
                  <a:srgbClr val="333333"/>
                </a:solidFill>
              </a:rPr>
              <a:t>, </a:t>
            </a:r>
            <a:r>
              <a:rPr sz="2400" spc="-10" dirty="0">
                <a:solidFill>
                  <a:srgbClr val="333333"/>
                </a:solidFill>
              </a:rPr>
              <a:t>egyetemi </a:t>
            </a:r>
            <a:r>
              <a:rPr sz="2400" spc="-5" dirty="0" err="1">
                <a:solidFill>
                  <a:srgbClr val="333333"/>
                </a:solidFill>
              </a:rPr>
              <a:t>tanulmányok</a:t>
            </a:r>
            <a:r>
              <a:rPr sz="2400" spc="-5" dirty="0">
                <a:solidFill>
                  <a:srgbClr val="333333"/>
                </a:solidFill>
              </a:rPr>
              <a:t>,</a:t>
            </a:r>
            <a:r>
              <a:rPr lang="en-US" sz="2400" spc="-5" dirty="0">
                <a:solidFill>
                  <a:srgbClr val="333333"/>
                </a:solidFill>
              </a:rPr>
              <a:t> </a:t>
            </a:r>
            <a:r>
              <a:rPr sz="2400" dirty="0" err="1">
                <a:solidFill>
                  <a:srgbClr val="333333"/>
                </a:solidFill>
              </a:rPr>
              <a:t>szociális</a:t>
            </a:r>
            <a:r>
              <a:rPr sz="2400" spc="-90" dirty="0">
                <a:solidFill>
                  <a:srgbClr val="333333"/>
                </a:solidFill>
              </a:rPr>
              <a:t> </a:t>
            </a:r>
            <a:r>
              <a:rPr sz="2400" spc="-10" dirty="0">
                <a:solidFill>
                  <a:srgbClr val="333333"/>
                </a:solidFill>
              </a:rPr>
              <a:t>ügyesség?</a:t>
            </a: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en-US"/>
              <a:t>Metakognitív Tréning 8 – Önbecsülés &amp; hangulat</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12741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2 . Beszűkült észlelés (légy a levesben)</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ez esetben a megfelelőbb/több segítséget</a:t>
            </a:r>
            <a:br>
              <a:rPr lang="hu-HU" dirty="0">
                <a:solidFill>
                  <a:srgbClr val="004992"/>
                </a:solidFill>
                <a:latin typeface="+mn-lt"/>
                <a:ea typeface="+mn-ea"/>
                <a:cs typeface="+mn-cs"/>
              </a:rPr>
            </a:br>
            <a:r>
              <a:rPr lang="hu-HU" dirty="0">
                <a:solidFill>
                  <a:srgbClr val="004992"/>
                </a:solidFill>
                <a:latin typeface="+mn-lt"/>
                <a:ea typeface="+mn-ea"/>
                <a:cs typeface="+mn-cs"/>
              </a:rPr>
              <a:t>nyújtó értékelés?</a:t>
            </a:r>
            <a:endParaRPr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21201756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Beszűkült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Dadogni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kezd</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közben</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“Nem </a:t>
                      </a:r>
                      <a:r>
                        <a:rPr kumimoji="0" lang="de-DE" sz="2000" b="0" i="0" u="none" strike="noStrike" cap="none" normalizeH="0" baseline="0" dirty="0">
                          <a:ln>
                            <a:noFill/>
                          </a:ln>
                          <a:solidFill>
                            <a:srgbClr val="333333"/>
                          </a:solidFill>
                          <a:effectLst/>
                          <a:latin typeface="Calibri Light"/>
                          <a:ea typeface="ＭＳ Ｐゴシック" pitchFamily="34" charset="-128"/>
                        </a:rPr>
                        <a:t>tudom </a:t>
                      </a:r>
                      <a:r>
                        <a:rPr kumimoji="0" lang="de-DE" sz="2000" b="0" i="0" u="none" strike="noStrike" cap="none" normalizeH="0" baseline="0">
                          <a:ln>
                            <a:noFill/>
                          </a:ln>
                          <a:solidFill>
                            <a:srgbClr val="333333"/>
                          </a:solidFill>
                          <a:effectLst/>
                          <a:latin typeface="Calibri Light"/>
                          <a:ea typeface="ＭＳ Ｐゴシック" pitchFamily="34" charset="-128"/>
                        </a:rPr>
                        <a:t>magam kifejezni”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Készített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desszertet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azonban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igazán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ízletes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“Persze </a:t>
                      </a:r>
                      <a:r>
                        <a:rPr kumimoji="0" lang="en-US" sz="2000" b="0" i="0" u="none" strike="noStrike" cap="none" normalizeH="0" baseline="0" dirty="0" err="1">
                          <a:ln>
                            <a:noFill/>
                          </a:ln>
                          <a:solidFill>
                            <a:srgbClr val="333333"/>
                          </a:solidFill>
                          <a:effectLst/>
                          <a:latin typeface="Calibri Light"/>
                          <a:ea typeface="ＭＳ Ｐゴシック" pitchFamily="34" charset="-128"/>
                        </a:rPr>
                        <a:t>megint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történik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ez</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a:t>Metakognitív Tréning 8 – Önbecsülés &amp; hangulat</a:t>
            </a:r>
          </a:p>
        </p:txBody>
      </p:sp>
      <p:sp>
        <p:nvSpPr>
          <p:cNvPr id="13" name="Slide Number Placeholder 12"/>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12741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2 . Beszűkült észlelés (légy a levesben)</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ez esetben a megfelelőbb/több segítséget</a:t>
            </a:r>
            <a:br>
              <a:rPr lang="hu-HU" dirty="0">
                <a:solidFill>
                  <a:srgbClr val="004992"/>
                </a:solidFill>
                <a:latin typeface="+mn-lt"/>
                <a:ea typeface="+mn-ea"/>
                <a:cs typeface="+mn-cs"/>
              </a:rPr>
            </a:br>
            <a:r>
              <a:rPr lang="hu-HU" dirty="0">
                <a:solidFill>
                  <a:srgbClr val="004992"/>
                </a:solidFill>
                <a:latin typeface="+mn-lt"/>
                <a:ea typeface="+mn-ea"/>
                <a:cs typeface="+mn-cs"/>
              </a:rPr>
              <a:t>nyújtó értékelés?</a:t>
            </a:r>
            <a:endParaRPr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64106720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Beszűkült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Dadogni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kezd</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közben</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“Nem </a:t>
                      </a:r>
                      <a:r>
                        <a:rPr kumimoji="0" lang="de-DE" sz="2000" b="0" i="0" u="none" strike="noStrike" cap="none" normalizeH="0" baseline="0" dirty="0">
                          <a:ln>
                            <a:noFill/>
                          </a:ln>
                          <a:solidFill>
                            <a:srgbClr val="333333"/>
                          </a:solidFill>
                          <a:effectLst/>
                          <a:latin typeface="Calibri Light"/>
                          <a:ea typeface="ＭＳ Ｐゴシック" pitchFamily="34" charset="-128"/>
                        </a:rPr>
                        <a:t>tudom </a:t>
                      </a:r>
                      <a:r>
                        <a:rPr kumimoji="0" lang="de-DE" sz="2000" b="0" i="0" u="none" strike="noStrike" cap="none" normalizeH="0" baseline="0">
                          <a:ln>
                            <a:noFill/>
                          </a:ln>
                          <a:solidFill>
                            <a:srgbClr val="333333"/>
                          </a:solidFill>
                          <a:effectLst/>
                          <a:latin typeface="Calibri Light"/>
                          <a:ea typeface="ＭＳ Ｐゴシック" pitchFamily="34" charset="-128"/>
                        </a:rPr>
                        <a:t>magam kifejezni”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“Másokkal is megtörténik, egyébként pedig megértették a hozzáfűznivalómat.”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Készített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desszertet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azonban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igazán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ízletes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“Persze </a:t>
                      </a:r>
                      <a:r>
                        <a:rPr kumimoji="0" lang="en-US" sz="2000" b="0" i="0" u="none" strike="noStrike" cap="none" normalizeH="0" baseline="0" dirty="0" err="1">
                          <a:ln>
                            <a:noFill/>
                          </a:ln>
                          <a:solidFill>
                            <a:srgbClr val="333333"/>
                          </a:solidFill>
                          <a:effectLst/>
                          <a:latin typeface="Calibri Light"/>
                          <a:ea typeface="ＭＳ Ｐゴシック" pitchFamily="34" charset="-128"/>
                        </a:rPr>
                        <a:t>megint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történik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ez</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a:t>Metakognitív Tréning 8 – Önbecsülés &amp; hangulat</a:t>
            </a:r>
          </a:p>
        </p:txBody>
      </p:sp>
      <p:sp>
        <p:nvSpPr>
          <p:cNvPr id="13" name="Slide Number Placeholder 12"/>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1680980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12741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2 . Beszűkült észlelés (légy a levesben)</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ez esetben a megfelelőbb/több segítséget</a:t>
            </a:r>
            <a:br>
              <a:rPr lang="hu-HU" dirty="0">
                <a:solidFill>
                  <a:srgbClr val="004992"/>
                </a:solidFill>
                <a:latin typeface="+mn-lt"/>
                <a:ea typeface="+mn-ea"/>
                <a:cs typeface="+mn-cs"/>
              </a:rPr>
            </a:br>
            <a:r>
              <a:rPr lang="hu-HU" dirty="0">
                <a:solidFill>
                  <a:srgbClr val="004992"/>
                </a:solidFill>
                <a:latin typeface="+mn-lt"/>
                <a:ea typeface="+mn-ea"/>
                <a:cs typeface="+mn-cs"/>
              </a:rPr>
              <a:t>nyújtó értékelés?</a:t>
            </a:r>
            <a:endParaRPr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9074944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Beszűkült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Dadogni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kezd</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közben</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“Nem </a:t>
                      </a:r>
                      <a:r>
                        <a:rPr kumimoji="0" lang="de-DE" sz="2000" b="0" i="0" u="none" strike="noStrike" cap="none" normalizeH="0" baseline="0" dirty="0">
                          <a:ln>
                            <a:noFill/>
                          </a:ln>
                          <a:solidFill>
                            <a:srgbClr val="333333"/>
                          </a:solidFill>
                          <a:effectLst/>
                          <a:latin typeface="Calibri Light"/>
                          <a:ea typeface="ＭＳ Ｐゴシック" pitchFamily="34" charset="-128"/>
                        </a:rPr>
                        <a:t>tudom </a:t>
                      </a:r>
                      <a:r>
                        <a:rPr kumimoji="0" lang="de-DE" sz="2000" b="0" i="0" u="none" strike="noStrike" cap="none" normalizeH="0" baseline="0">
                          <a:ln>
                            <a:noFill/>
                          </a:ln>
                          <a:solidFill>
                            <a:srgbClr val="333333"/>
                          </a:solidFill>
                          <a:effectLst/>
                          <a:latin typeface="Calibri Light"/>
                          <a:ea typeface="ＭＳ Ｐゴシック" pitchFamily="34" charset="-128"/>
                        </a:rPr>
                        <a:t>magam kifejezni”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“Másokkal </a:t>
                      </a:r>
                      <a:r>
                        <a:rPr kumimoji="0" lang="hu-HU" sz="2000" b="0" i="0" u="none" strike="noStrike" cap="none" normalizeH="0" baseline="0" dirty="0">
                          <a:ln>
                            <a:noFill/>
                          </a:ln>
                          <a:solidFill>
                            <a:srgbClr val="333333"/>
                          </a:solidFill>
                          <a:effectLst/>
                          <a:latin typeface="Calibri Light"/>
                          <a:ea typeface="ＭＳ Ｐゴシック" pitchFamily="34" charset="-128"/>
                        </a:rPr>
                        <a:t>is megtörténik, egyébként pedig megértették a </a:t>
                      </a:r>
                      <a:r>
                        <a:rPr kumimoji="0" lang="hu-HU" sz="2000" b="0" i="0" u="none" strike="noStrike" cap="none" normalizeH="0" baseline="0">
                          <a:ln>
                            <a:noFill/>
                          </a:ln>
                          <a:solidFill>
                            <a:srgbClr val="333333"/>
                          </a:solidFill>
                          <a:effectLst/>
                          <a:latin typeface="Calibri Light"/>
                          <a:ea typeface="ＭＳ Ｐゴシック" pitchFamily="34" charset="-128"/>
                        </a:rPr>
                        <a:t>hozzáfűznivalómat.”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Készített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desszertet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azonban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igazán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ízletes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“Persze </a:t>
                      </a:r>
                      <a:r>
                        <a:rPr kumimoji="0" lang="en-US" sz="2000" b="0" i="0" u="none" strike="noStrike" cap="none" normalizeH="0" baseline="0" dirty="0" err="1">
                          <a:ln>
                            <a:noFill/>
                          </a:ln>
                          <a:solidFill>
                            <a:srgbClr val="333333"/>
                          </a:solidFill>
                          <a:effectLst/>
                          <a:latin typeface="Calibri Light"/>
                          <a:ea typeface="ＭＳ Ｐゴシック" pitchFamily="34" charset="-128"/>
                        </a:rPr>
                        <a:t>megint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történik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ez</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“Lehet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hogy</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többi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fogás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mindenkinek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jót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beszélgettek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evés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alatt</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a:t>Metakognitív Tréning 8 – Önbecsülés &amp; hangulat</a:t>
            </a:r>
          </a:p>
        </p:txBody>
      </p:sp>
      <p:sp>
        <p:nvSpPr>
          <p:cNvPr id="13" name="Slide Number Placeholder 12"/>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174072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12741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2 . Beszűkült észlelés (légy a levesben)</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ez esetben a megfelelőbb/több segítséget</a:t>
            </a:r>
            <a:br>
              <a:rPr lang="hu-HU" dirty="0">
                <a:solidFill>
                  <a:srgbClr val="004992"/>
                </a:solidFill>
                <a:latin typeface="+mn-lt"/>
                <a:ea typeface="+mn-ea"/>
                <a:cs typeface="+mn-cs"/>
              </a:rPr>
            </a:br>
            <a:r>
              <a:rPr lang="hu-HU" dirty="0">
                <a:solidFill>
                  <a:srgbClr val="004992"/>
                </a:solidFill>
                <a:latin typeface="+mn-lt"/>
                <a:ea typeface="+mn-ea"/>
                <a:cs typeface="+mn-cs"/>
              </a:rPr>
              <a:t>nyújtó értékelés?</a:t>
            </a:r>
            <a:endParaRPr dirty="0">
              <a:solidFill>
                <a:srgbClr val="004992"/>
              </a:solidFill>
              <a:latin typeface="+mn-lt"/>
              <a:ea typeface="+mn-ea"/>
              <a:cs typeface="+mn-cs"/>
            </a:endParaRPr>
          </a:p>
        </p:txBody>
      </p:sp>
      <p:sp>
        <p:nvSpPr>
          <p:cNvPr id="5" name="object 5"/>
          <p:cNvSpPr txBox="1"/>
          <p:nvPr/>
        </p:nvSpPr>
        <p:spPr>
          <a:xfrm>
            <a:off x="408955" y="5562600"/>
            <a:ext cx="11376000" cy="571695"/>
          </a:xfrm>
          <a:prstGeom prst="rect">
            <a:avLst/>
          </a:prstGeom>
        </p:spPr>
        <p:txBody>
          <a:bodyPr vert="horz" wrap="square" lIns="0" tIns="72390" rIns="0" bIns="0" rtlCol="0">
            <a:noAutofit/>
          </a:bodyPr>
          <a:lstStyle/>
          <a:p>
            <a:pPr marL="342900" marR="5080" indent="-342900">
              <a:buClr>
                <a:srgbClr val="000000"/>
              </a:buClr>
              <a:buFont typeface="WingDings"/>
              <a:buChar char=""/>
            </a:pPr>
            <a:r>
              <a:rPr lang="en-US" sz="2000" spc="-10">
                <a:solidFill>
                  <a:srgbClr val="004992"/>
                </a:solidFill>
                <a:latin typeface="Calibri Light"/>
                <a:cs typeface="Verdana"/>
              </a:rPr>
              <a:t>“</a:t>
            </a:r>
            <a:r>
              <a:rPr sz="2000" spc="-10">
                <a:solidFill>
                  <a:srgbClr val="004992"/>
                </a:solidFill>
                <a:latin typeface="Calibri Light"/>
                <a:cs typeface="Verdana"/>
              </a:rPr>
              <a:t>Gondolatolvasás</a:t>
            </a:r>
            <a:r>
              <a:rPr lang="en-US" sz="2000" spc="-10">
                <a:solidFill>
                  <a:srgbClr val="004992"/>
                </a:solidFill>
                <a:latin typeface="Calibri Light"/>
                <a:cs typeface="Verdana"/>
              </a:rPr>
              <a:t>”</a:t>
            </a:r>
            <a:r>
              <a:rPr sz="2000" spc="-10">
                <a:solidFill>
                  <a:srgbClr val="333333"/>
                </a:solidFill>
                <a:latin typeface="Calibri Light"/>
                <a:cs typeface="Verdana"/>
              </a:rPr>
              <a:t>: </a:t>
            </a:r>
            <a:r>
              <a:rPr sz="2000" spc="-10" dirty="0">
                <a:solidFill>
                  <a:srgbClr val="333333"/>
                </a:solidFill>
                <a:latin typeface="Calibri Light"/>
                <a:cs typeface="Verdana"/>
              </a:rPr>
              <a:t>Ne magyarázzunk </a:t>
            </a:r>
            <a:r>
              <a:rPr sz="2000" spc="-5" dirty="0" err="1">
                <a:solidFill>
                  <a:srgbClr val="333333"/>
                </a:solidFill>
                <a:latin typeface="Calibri Light"/>
                <a:cs typeface="Verdana"/>
              </a:rPr>
              <a:t>bele</a:t>
            </a:r>
            <a:r>
              <a:rPr sz="2000" spc="-5" dirty="0">
                <a:solidFill>
                  <a:srgbClr val="333333"/>
                </a:solidFill>
                <a:latin typeface="Calibri Light"/>
                <a:cs typeface="Verdana"/>
              </a:rPr>
              <a:t> </a:t>
            </a:r>
            <a:r>
              <a:rPr sz="2000" spc="-5" dirty="0" err="1">
                <a:solidFill>
                  <a:srgbClr val="333333"/>
                </a:solidFill>
                <a:latin typeface="Calibri Light"/>
                <a:cs typeface="Verdana"/>
              </a:rPr>
              <a:t>túl</a:t>
            </a:r>
            <a:r>
              <a:rPr lang="en-US" sz="2000" spc="-5" dirty="0">
                <a:solidFill>
                  <a:srgbClr val="333333"/>
                </a:solidFill>
                <a:latin typeface="Calibri Light"/>
                <a:cs typeface="Verdana"/>
              </a:rPr>
              <a:t> </a:t>
            </a:r>
            <a:r>
              <a:rPr sz="2000" spc="-10" dirty="0" err="1">
                <a:solidFill>
                  <a:srgbClr val="333333"/>
                </a:solidFill>
                <a:latin typeface="Calibri Light"/>
                <a:cs typeface="Verdana"/>
              </a:rPr>
              <a:t>sokat</a:t>
            </a:r>
            <a:r>
              <a:rPr sz="2000" spc="-10" dirty="0">
                <a:solidFill>
                  <a:srgbClr val="333333"/>
                </a:solidFill>
                <a:latin typeface="Calibri Light"/>
                <a:cs typeface="Verdana"/>
              </a:rPr>
              <a:t> mások viselkedésébe! </a:t>
            </a:r>
            <a:r>
              <a:rPr sz="2000" dirty="0">
                <a:solidFill>
                  <a:srgbClr val="333333"/>
                </a:solidFill>
                <a:latin typeface="Calibri Light"/>
                <a:cs typeface="Verdana"/>
              </a:rPr>
              <a:t>Minden </a:t>
            </a:r>
            <a:r>
              <a:rPr sz="2000" dirty="0" err="1">
                <a:solidFill>
                  <a:srgbClr val="333333"/>
                </a:solidFill>
                <a:latin typeface="Calibri Light"/>
                <a:cs typeface="Verdana"/>
              </a:rPr>
              <a:t>szituációnak</a:t>
            </a:r>
            <a:r>
              <a:rPr lang="en-US" sz="2000" dirty="0">
                <a:solidFill>
                  <a:srgbClr val="333333"/>
                </a:solidFill>
                <a:latin typeface="Calibri Light"/>
                <a:cs typeface="Verdana"/>
              </a:rPr>
              <a:t> </a:t>
            </a:r>
            <a:r>
              <a:rPr sz="2000" spc="-5" dirty="0" err="1">
                <a:solidFill>
                  <a:srgbClr val="333333"/>
                </a:solidFill>
                <a:latin typeface="Calibri Light"/>
                <a:cs typeface="Verdana"/>
              </a:rPr>
              <a:t>többféle</a:t>
            </a:r>
            <a:r>
              <a:rPr sz="2000" spc="-5" dirty="0">
                <a:solidFill>
                  <a:srgbClr val="333333"/>
                </a:solidFill>
                <a:latin typeface="Calibri Light"/>
                <a:cs typeface="Verdana"/>
              </a:rPr>
              <a:t> </a:t>
            </a:r>
            <a:r>
              <a:rPr sz="2000" spc="-10" dirty="0">
                <a:solidFill>
                  <a:srgbClr val="333333"/>
                </a:solidFill>
                <a:latin typeface="Calibri Light"/>
                <a:cs typeface="Verdana"/>
              </a:rPr>
              <a:t>magyarázata</a:t>
            </a:r>
            <a:r>
              <a:rPr sz="2000" spc="15" dirty="0">
                <a:solidFill>
                  <a:srgbClr val="333333"/>
                </a:solidFill>
                <a:latin typeface="Calibri Light"/>
                <a:cs typeface="Verdana"/>
              </a:rPr>
              <a:t> </a:t>
            </a:r>
            <a:r>
              <a:rPr sz="2000" spc="-5" dirty="0">
                <a:solidFill>
                  <a:srgbClr val="333333"/>
                </a:solidFill>
                <a:latin typeface="Calibri Light"/>
                <a:cs typeface="Verdana"/>
              </a:rPr>
              <a:t>lehetséges!</a:t>
            </a:r>
            <a:endParaRPr sz="2000" dirty="0">
              <a:solidFill>
                <a:srgbClr val="333333"/>
              </a:solidFill>
              <a:latin typeface="Calibri Light"/>
              <a:cs typeface="Verdana"/>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23067954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Beszűkült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Alternatív értékelés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Dadogni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kezd</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közben</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“Nem </a:t>
                      </a:r>
                      <a:r>
                        <a:rPr kumimoji="0" lang="de-DE" sz="2000" b="0" i="0" u="none" strike="noStrike" cap="none" normalizeH="0" baseline="0" dirty="0">
                          <a:ln>
                            <a:noFill/>
                          </a:ln>
                          <a:solidFill>
                            <a:srgbClr val="333333"/>
                          </a:solidFill>
                          <a:effectLst/>
                          <a:latin typeface="Calibri Light"/>
                          <a:ea typeface="ＭＳ Ｐゴシック" pitchFamily="34" charset="-128"/>
                        </a:rPr>
                        <a:t>tudom </a:t>
                      </a:r>
                      <a:r>
                        <a:rPr kumimoji="0" lang="de-DE" sz="2000" b="0" i="0" u="none" strike="noStrike" cap="none" normalizeH="0" baseline="0">
                          <a:ln>
                            <a:noFill/>
                          </a:ln>
                          <a:solidFill>
                            <a:srgbClr val="333333"/>
                          </a:solidFill>
                          <a:effectLst/>
                          <a:latin typeface="Calibri Light"/>
                          <a:ea typeface="ＭＳ Ｐゴシック" pitchFamily="34" charset="-128"/>
                        </a:rPr>
                        <a:t>magam kifejezni”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“Másokkal </a:t>
                      </a:r>
                      <a:r>
                        <a:rPr kumimoji="0" lang="hu-HU" sz="2000" b="0" i="0" u="none" strike="noStrike" cap="none" normalizeH="0" baseline="0" dirty="0">
                          <a:ln>
                            <a:noFill/>
                          </a:ln>
                          <a:solidFill>
                            <a:srgbClr val="333333"/>
                          </a:solidFill>
                          <a:effectLst/>
                          <a:latin typeface="Calibri Light"/>
                          <a:ea typeface="ＭＳ Ｐゴシック" pitchFamily="34" charset="-128"/>
                        </a:rPr>
                        <a:t>is megtörténik, egyébként pedig megértették a </a:t>
                      </a:r>
                      <a:r>
                        <a:rPr kumimoji="0" lang="hu-HU" sz="2000" b="0" i="0" u="none" strike="noStrike" cap="none" normalizeH="0" baseline="0">
                          <a:ln>
                            <a:noFill/>
                          </a:ln>
                          <a:solidFill>
                            <a:srgbClr val="333333"/>
                          </a:solidFill>
                          <a:effectLst/>
                          <a:latin typeface="Calibri Light"/>
                          <a:ea typeface="ＭＳ Ｐゴシック" pitchFamily="34" charset="-128"/>
                        </a:rPr>
                        <a:t>hozzáfűznivalómat.”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Készített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egy</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desszertet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azonban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igazán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ízletes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“Persze </a:t>
                      </a:r>
                      <a:r>
                        <a:rPr kumimoji="0" lang="en-US" sz="2000" b="0" i="0" u="none" strike="noStrike" cap="none" normalizeH="0" baseline="0" dirty="0" err="1">
                          <a:ln>
                            <a:noFill/>
                          </a:ln>
                          <a:solidFill>
                            <a:srgbClr val="333333"/>
                          </a:solidFill>
                          <a:effectLst/>
                          <a:latin typeface="Calibri Light"/>
                          <a:ea typeface="ＭＳ Ｐゴシック" pitchFamily="34" charset="-128"/>
                        </a:rPr>
                        <a:t>megint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történik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ez</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“Lehet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hogy</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többi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fogás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mindenkinek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ízlett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jót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beszélgettek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evés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alatt</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r>
              <a:rPr lang="en-US"/>
              <a:t>Metakognitív Tréning 8 – Önbecsülés &amp; hangulat</a:t>
            </a:r>
          </a:p>
        </p:txBody>
      </p:sp>
      <p:sp>
        <p:nvSpPr>
          <p:cNvPr id="13" name="Slide Number Placeholder 12"/>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2177080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a:solidFill>
                  <a:srgbClr val="004992"/>
                </a:solidFill>
                <a:latin typeface="+mn-lt"/>
                <a:ea typeface="+mn-ea"/>
                <a:cs typeface="+mn-cs"/>
              </a:rPr>
              <a:t>3. Amikor magunkból indulunk ki</a:t>
            </a:r>
          </a:p>
        </p:txBody>
      </p:sp>
      <p:sp>
        <p:nvSpPr>
          <p:cNvPr id="6" name="Content Placeholder 5"/>
          <p:cNvSpPr>
            <a:spLocks noGrp="1"/>
          </p:cNvSpPr>
          <p:nvPr>
            <p:ph idx="1"/>
          </p:nvPr>
        </p:nvSpPr>
        <p:spPr/>
        <p:txBody>
          <a:bodyPr/>
          <a:lstStyle/>
          <a:p>
            <a:pPr lvl="0" defTabSz="914377"/>
            <a:r>
              <a:rPr lang="hu-HU" sz="2400" dirty="0">
                <a:solidFill>
                  <a:srgbClr val="004992"/>
                </a:solidFill>
              </a:rPr>
              <a:t>Különbség van aközött, ahogy magamat látom, illetve ahogy mások látnak engem!</a:t>
            </a:r>
          </a:p>
          <a:p>
            <a:pPr marL="342900" lvl="0" indent="-342900" defTabSz="914377">
              <a:buClr>
                <a:srgbClr val="333333"/>
              </a:buClr>
              <a:buFont typeface="WingDings"/>
              <a:buChar char=""/>
            </a:pPr>
            <a:r>
              <a:rPr lang="hu-HU" sz="2400" dirty="0">
                <a:solidFill>
                  <a:srgbClr val="333333"/>
                </a:solidFill>
              </a:rPr>
              <a:t>Ha én saját magamat értéktelennek, csúnyának stb. tartom, nem biztos, hogy mások is annak látnak.</a:t>
            </a:r>
          </a:p>
          <a:p>
            <a:pPr marL="342900" lvl="0" indent="-342900" defTabSz="914377">
              <a:buClr>
                <a:srgbClr val="333333"/>
              </a:buClr>
              <a:buFont typeface="WingDings"/>
              <a:buChar char=""/>
            </a:pPr>
            <a:r>
              <a:rPr lang="hu-HU" sz="2400" dirty="0">
                <a:solidFill>
                  <a:srgbClr val="333333"/>
                </a:solidFill>
              </a:rPr>
              <a:t>A vélemények/ nézőpontok/ízlések többnyire különbözőek! Nem mindenki ugyanazt érti az okosság, attraktivitás alatt, mint én.</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13849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4. A pozitív visszajelzés elutasítása és a negatív visszajelzés elfogadása!</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15433045"/>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“Kiismert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tudja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hogy</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semmit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hu-HU"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érek</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r>
              <a:rPr lang="en-US"/>
              <a:t>Metakognitív Tréning 8 – Önbecsülés &amp; hangulat</a:t>
            </a:r>
          </a:p>
        </p:txBody>
      </p:sp>
      <p:sp>
        <p:nvSpPr>
          <p:cNvPr id="15" name="Slide Number Placeholder 14"/>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13849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4. A pozitív visszajelzés elutasítása és a negatív visszajelzés elfogadása!</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87976637"/>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“Jó</a:t>
                      </a:r>
                      <a:r>
                        <a:rPr kumimoji="0" lang="hu-HU" sz="2000" b="0" i="0" u="none" strike="noStrike" cap="none" normalizeH="0" baseline="0" dirty="0">
                          <a:ln>
                            <a:noFill/>
                          </a:ln>
                          <a:solidFill>
                            <a:srgbClr val="333333"/>
                          </a:solidFill>
                          <a:effectLst/>
                          <a:latin typeface="Calibri Light"/>
                        </a:rPr>
                        <a:t>, hogy valaki elismeri a </a:t>
                      </a:r>
                      <a:r>
                        <a:rPr kumimoji="0" lang="hu-HU" sz="2000" b="0" i="0" u="none" strike="noStrike" cap="none" normalizeH="0" baseline="0">
                          <a:ln>
                            <a:noFill/>
                          </a:ln>
                          <a:solidFill>
                            <a:srgbClr val="333333"/>
                          </a:solidFill>
                          <a:effectLst/>
                          <a:latin typeface="Calibri Light"/>
                        </a:rPr>
                        <a:t>teljesítményemet!”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“Kiismert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tudja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hogy</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semmit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sem</a:t>
                      </a:r>
                      <a:r>
                        <a:rPr kumimoji="0" lang="hu-HU"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érek</a:t>
                      </a:r>
                      <a:r>
                        <a:rPr kumimoji="0" lang="en-US" sz="2000" b="1" i="1" u="none" strike="noStrike" cap="none" normalizeH="0" baseline="0">
                          <a:ln>
                            <a:noFill/>
                          </a:ln>
                          <a:solidFill>
                            <a:srgbClr val="333333"/>
                          </a:solidFill>
                          <a:effectLst/>
                          <a:latin typeface="+mn-lt"/>
                        </a:rPr>
                        <a:t>...”</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r>
              <a:rPr lang="en-US"/>
              <a:t>Metakognitív Tréning 8 – Önbecsülés &amp; hangulat</a:t>
            </a:r>
          </a:p>
        </p:txBody>
      </p:sp>
      <p:sp>
        <p:nvSpPr>
          <p:cNvPr id="15" name="Slide Number Placeholder 14"/>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749037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13849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4. A pozitív visszajelzés elutasítása és a negatív visszajelzés elfogadása!</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36883567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Megdicsérik!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“A </a:t>
                      </a:r>
                      <a:r>
                        <a:rPr kumimoji="0" lang="hu-HU" sz="2000" b="1" i="1" u="none" strike="noStrike" cap="none" normalizeH="0" baseline="0" dirty="0">
                          <a:ln>
                            <a:noFill/>
                          </a:ln>
                          <a:solidFill>
                            <a:srgbClr val="333333"/>
                          </a:solidFill>
                          <a:effectLst/>
                          <a:latin typeface="Calibri Light"/>
                        </a:rPr>
                        <a:t>másik csak hízelegni próbál nekem, </a:t>
                      </a:r>
                      <a:r>
                        <a:rPr kumimoji="0" lang="hu-HU" sz="2000" b="1" i="1" u="none" strike="noStrike" cap="none" normalizeH="0" baseline="0">
                          <a:ln>
                            <a:noFill/>
                          </a:ln>
                          <a:solidFill>
                            <a:srgbClr val="333333"/>
                          </a:solidFill>
                          <a:effectLst/>
                          <a:latin typeface="Calibri Light"/>
                        </a:rPr>
                        <a:t>nem őszinte”; “Csak </a:t>
                      </a:r>
                      <a:r>
                        <a:rPr kumimoji="0" lang="hu-HU" sz="2000" b="1" i="1" u="none" strike="noStrike" cap="none" normalizeH="0" baseline="0" dirty="0">
                          <a:ln>
                            <a:noFill/>
                          </a:ln>
                          <a:solidFill>
                            <a:srgbClr val="333333"/>
                          </a:solidFill>
                          <a:effectLst/>
                          <a:latin typeface="Calibri Light"/>
                        </a:rPr>
                        <a:t>ő látja </a:t>
                      </a:r>
                      <a:r>
                        <a:rPr kumimoji="0" lang="hu-HU" sz="2000" b="1" i="1" u="none" strike="noStrike" cap="none" normalizeH="0" baseline="0">
                          <a:ln>
                            <a:noFill/>
                          </a:ln>
                          <a:solidFill>
                            <a:srgbClr val="333333"/>
                          </a:solidFill>
                          <a:effectLst/>
                          <a:latin typeface="Calibri Light"/>
                        </a:rPr>
                        <a:t>így.”</a:t>
                      </a:r>
                      <a:endParaRPr kumimoji="0" lang="hu-HU"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“Jó</a:t>
                      </a:r>
                      <a:r>
                        <a:rPr kumimoji="0" lang="hu-HU" sz="2000" b="0" i="0" u="none" strike="noStrike" cap="none" normalizeH="0" baseline="0" dirty="0">
                          <a:ln>
                            <a:noFill/>
                          </a:ln>
                          <a:solidFill>
                            <a:srgbClr val="333333"/>
                          </a:solidFill>
                          <a:effectLst/>
                          <a:latin typeface="Calibri Light"/>
                        </a:rPr>
                        <a:t>, hogy valaki elismeri a </a:t>
                      </a:r>
                      <a:r>
                        <a:rPr kumimoji="0" lang="hu-HU" sz="2000" b="0" i="0" u="none" strike="noStrike" cap="none" normalizeH="0" baseline="0">
                          <a:ln>
                            <a:noFill/>
                          </a:ln>
                          <a:solidFill>
                            <a:srgbClr val="333333"/>
                          </a:solidFill>
                          <a:effectLst/>
                          <a:latin typeface="Calibri Light"/>
                        </a:rPr>
                        <a:t>teljesítményemet!”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Megkritizálják!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“Kiismert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tudja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hogy</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semmit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hu-HU"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érek</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“Lehet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hogy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másiknak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rossz</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napja</a:t>
                      </a:r>
                      <a:r>
                        <a:rPr kumimoji="0" lang="hu-HU" sz="2000" b="0" i="0" u="none" strike="noStrike" cap="none" normalizeH="0" baseline="0" dirty="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Calibri Light"/>
                        </a:rPr>
                        <a:t>van.”;</a:t>
                      </a:r>
                      <a:r>
                        <a:rPr kumimoji="0" lang="hu-HU"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Calibri Light"/>
                        </a:rPr>
                        <a:t>“Tanulhatok </a:t>
                      </a:r>
                      <a:r>
                        <a:rPr kumimoji="0" lang="en-US" sz="2000" b="0" i="0" u="none" strike="noStrike" cap="none" normalizeH="0" baseline="0" dirty="0" err="1">
                          <a:ln>
                            <a:noFill/>
                          </a:ln>
                          <a:solidFill>
                            <a:srgbClr val="333333"/>
                          </a:solidFill>
                          <a:effectLst/>
                          <a:latin typeface="Calibri Light"/>
                        </a:rPr>
                        <a:t>valamit</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err="1">
                          <a:ln>
                            <a:noFill/>
                          </a:ln>
                          <a:solidFill>
                            <a:srgbClr val="333333"/>
                          </a:solidFill>
                          <a:effectLst/>
                          <a:latin typeface="Calibri Light"/>
                        </a:rPr>
                        <a:t>kritikából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r>
              <a:rPr lang="en-US"/>
              <a:t>Metakognitív Tréning 8 – Önbecsülés &amp; hangulat</a:t>
            </a:r>
          </a:p>
        </p:txBody>
      </p:sp>
      <p:sp>
        <p:nvSpPr>
          <p:cNvPr id="15" name="Slide Number Placeholder 14"/>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2146940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3849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5. Minden-vagy-semmi-gondolkodásmód/ katasztrofizáló gondolkodás/fekete-fehér gondolkodásmód</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4122604665"/>
              </p:ext>
            </p:extLst>
          </p:nvPr>
        </p:nvGraphicFramePr>
        <p:xfrm>
          <a:off x="408955" y="261518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A főnöke nem köszön Önnek.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“Ki fog </a:t>
                      </a:r>
                      <a:r>
                        <a:rPr kumimoji="0" lang="en-US" sz="2000" b="1" i="1" u="none" strike="noStrike" cap="none" normalizeH="0" baseline="0" dirty="0" err="1">
                          <a:ln>
                            <a:noFill/>
                          </a:ln>
                          <a:solidFill>
                            <a:srgbClr val="333333"/>
                          </a:solidFill>
                          <a:effectLst/>
                          <a:latin typeface="Calibri Light"/>
                          <a:ea typeface="ＭＳ Ｐゴシック" pitchFamily="34" charset="-128"/>
                        </a:rPr>
                        <a:t>rúgni</a:t>
                      </a:r>
                      <a:r>
                        <a:rPr kumimoji="0" lang="en-US" sz="2000" b="1" i="1" u="none" strike="noStrike" cap="none" normalizeH="0" baseline="0" dirty="0">
                          <a:ln>
                            <a:noFill/>
                          </a:ln>
                          <a:solidFill>
                            <a:srgbClr val="333333"/>
                          </a:solidFill>
                          <a:effectLst/>
                          <a:latin typeface="Calibri Light"/>
                          <a:ea typeface="ＭＳ Ｐゴシック" pitchFamily="34" charset="-128"/>
                        </a:rPr>
                        <a:t>!”</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en-US"/>
              <a:t>Metakognitív Tréning 8 – Önbecsülés &amp; hangulat</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384995"/>
          </a:xfrm>
          <a:prstGeom prst="rect">
            <a:avLst/>
          </a:prstGeo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5. Minden-vagy-semmi-gondolkodásmód/ katasztrofizáló gondolkodás/fekete-fehér gondolkodásmód</a:t>
            </a:r>
            <a:br>
              <a:rPr lang="hu-HU" sz="3600" dirty="0">
                <a:solidFill>
                  <a:srgbClr val="004992"/>
                </a:solidFill>
                <a:latin typeface="+mn-lt"/>
                <a:ea typeface="+mn-ea"/>
                <a:cs typeface="+mn-cs"/>
              </a:rPr>
            </a:br>
            <a:r>
              <a:rPr lang="hu-HU" dirty="0">
                <a:solidFill>
                  <a:srgbClr val="004992"/>
                </a:solidFill>
                <a:latin typeface="+mn-lt"/>
                <a:ea typeface="+mn-ea"/>
                <a:cs typeface="+mn-cs"/>
              </a:rPr>
              <a:t>Milyen lenne a megfelelőbb/több segítséget nyújtó értékelés?</a:t>
            </a:r>
            <a:endParaRPr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440048542"/>
              </p:ext>
            </p:extLst>
          </p:nvPr>
        </p:nvGraphicFramePr>
        <p:xfrm>
          <a:off x="408955" y="261518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dirty="0">
                          <a:ln>
                            <a:noFill/>
                          </a:ln>
                          <a:solidFill>
                            <a:srgbClr val="333333"/>
                          </a:solidFill>
                          <a:effectLst/>
                          <a:latin typeface="Calibri Light"/>
                        </a:rPr>
                        <a:t>Depresszív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rPr>
                        <a:t>Megfelelőbb kiértékelés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Calibri Light"/>
                          <a:ea typeface="ＭＳ Ｐゴシック" pitchFamily="34" charset="-128"/>
                        </a:rPr>
                        <a:t>A főnöke nem köszön Önnek.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“Ki fog </a:t>
                      </a:r>
                      <a:r>
                        <a:rPr kumimoji="0" lang="en-US" sz="2000" b="1" i="1" u="none" strike="noStrike" cap="none" normalizeH="0" baseline="0" dirty="0" err="1">
                          <a:ln>
                            <a:noFill/>
                          </a:ln>
                          <a:solidFill>
                            <a:srgbClr val="333333"/>
                          </a:solidFill>
                          <a:effectLst/>
                          <a:latin typeface="Calibri Light"/>
                          <a:ea typeface="ＭＳ Ｐゴシック" pitchFamily="34" charset="-128"/>
                        </a:rPr>
                        <a:t>rúgni</a:t>
                      </a:r>
                      <a:r>
                        <a:rPr kumimoji="0" lang="en-US" sz="2000" b="1" i="1" u="none" strike="noStrike" cap="none" normalizeH="0" baseline="0" dirty="0">
                          <a:ln>
                            <a:noFill/>
                          </a:ln>
                          <a:solidFill>
                            <a:srgbClr val="333333"/>
                          </a:solidFill>
                          <a:effectLst/>
                          <a:latin typeface="Calibri Light"/>
                          <a:ea typeface="ＭＳ Ｐゴシック" pitchFamily="34" charset="-128"/>
                        </a:rPr>
                        <a:t>!”</a:t>
                      </a:r>
                      <a:endParaRPr kumimoji="0" lang="hu-HU"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ＭＳ Ｐゴシック" pitchFamily="34" charset="-128"/>
                        </a:rPr>
                        <a:t>“</a:t>
                      </a:r>
                      <a:r>
                        <a:rPr kumimoji="0" lang="en-US" sz="2000" b="0" i="0" u="none" strike="noStrike" cap="none" normalizeH="0" baseline="0" dirty="0" err="1">
                          <a:ln>
                            <a:noFill/>
                          </a:ln>
                          <a:solidFill>
                            <a:srgbClr val="333333"/>
                          </a:solidFill>
                          <a:effectLst/>
                          <a:latin typeface="+mn-lt"/>
                          <a:ea typeface="ＭＳ Ｐゴシック" pitchFamily="34" charset="-128"/>
                        </a:rPr>
                        <a:t>Észre</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vett</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egyáltalán</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Lehet</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hogy</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csak</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rossz</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en-US" sz="2000" b="0" i="0" u="none" strike="noStrike" cap="none" normalizeH="0" baseline="0" dirty="0" err="1">
                          <a:ln>
                            <a:noFill/>
                          </a:ln>
                          <a:solidFill>
                            <a:srgbClr val="333333"/>
                          </a:solidFill>
                          <a:effectLst/>
                          <a:latin typeface="+mn-lt"/>
                          <a:ea typeface="ＭＳ Ｐゴシック" pitchFamily="34" charset="-128"/>
                        </a:rPr>
                        <a:t>napja</a:t>
                      </a:r>
                      <a:r>
                        <a:rPr kumimoji="0" lang="en-US" sz="2000" b="0" i="0" u="none" strike="noStrike" cap="none" normalizeH="0" baseline="0" dirty="0">
                          <a:ln>
                            <a:noFill/>
                          </a:ln>
                          <a:solidFill>
                            <a:srgbClr val="333333"/>
                          </a:solidFill>
                          <a:effectLst/>
                          <a:latin typeface="+mn-lt"/>
                          <a:ea typeface="ＭＳ Ｐゴシック" pitchFamily="34" charset="-128"/>
                        </a:rPr>
                        <a:t> van?”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r>
              <a:rPr lang="en-US"/>
              <a:t>Metakognitív Tréning 8 – Önbecsülés &amp; hangulat</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259034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6. A negatív gondolatok elnyomása</a:t>
            </a:r>
            <a:br>
              <a:rPr lang="hu-HU" sz="3600">
                <a:solidFill>
                  <a:srgbClr val="004992"/>
                </a:solidFill>
                <a:latin typeface="+mn-lt"/>
                <a:ea typeface="+mn-ea"/>
                <a:cs typeface="+mn-cs"/>
              </a:rPr>
            </a:br>
            <a:r>
              <a:rPr lang="hu-HU">
                <a:solidFill>
                  <a:srgbClr val="004992"/>
                </a:solidFill>
                <a:latin typeface="+mn-lt"/>
                <a:ea typeface="+mn-ea"/>
                <a:cs typeface="+mn-cs"/>
              </a:rPr>
              <a:t>Milyen lenne a megfelelőbb/több segítséget nyújtó értékelés?</a:t>
            </a:r>
            <a:endParaRPr>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86550124"/>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Problémás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Alternatíva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Visszatérő negatív gondolatai vannak (pl. önvád, </a:t>
                      </a:r>
                      <a:r>
                        <a:rPr kumimoji="0" lang="hu-HU" sz="2000" b="0" i="0" u="none" strike="noStrike" cap="none" normalizeH="0" baseline="0">
                          <a:ln>
                            <a:noFill/>
                          </a:ln>
                          <a:solidFill>
                            <a:srgbClr val="333333"/>
                          </a:solidFill>
                          <a:effectLst/>
                          <a:latin typeface="Calibri Light"/>
                        </a:rPr>
                        <a:t>mint “Te nulla!”, “Szerencsétlen!”, “Öregem</a:t>
                      </a:r>
                      <a:r>
                        <a:rPr kumimoji="0" lang="hu-HU" sz="2000" b="0" i="0" u="none" strike="noStrike" cap="none" normalizeH="0" baseline="0" dirty="0">
                          <a:ln>
                            <a:noFill/>
                          </a:ln>
                          <a:solidFill>
                            <a:srgbClr val="333333"/>
                          </a:solidFill>
                          <a:effectLst/>
                          <a:latin typeface="Calibri Light"/>
                        </a:rPr>
                        <a:t>, te aztán ronda </a:t>
                      </a:r>
                      <a:r>
                        <a:rPr kumimoji="0" lang="hu-HU" sz="2000" b="0" i="0" u="none" strike="noStrike" cap="none" normalizeH="0" baseline="0">
                          <a:ln>
                            <a:noFill/>
                          </a:ln>
                          <a:solidFill>
                            <a:srgbClr val="333333"/>
                          </a:solidFill>
                          <a:effectLst/>
                          <a:latin typeface="Calibri Light"/>
                        </a:rPr>
                        <a:t>vagy!”).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“nem </a:t>
                      </a:r>
                      <a:r>
                        <a:rPr kumimoji="0" lang="hu-HU" sz="2000" b="1" i="1" u="none" strike="noStrike" cap="none" normalizeH="0" baseline="0" dirty="0">
                          <a:ln>
                            <a:noFill/>
                          </a:ln>
                          <a:solidFill>
                            <a:srgbClr val="333333"/>
                          </a:solidFill>
                          <a:effectLst/>
                          <a:latin typeface="Calibri Light"/>
                        </a:rPr>
                        <a:t>szabad ilyen </a:t>
                      </a:r>
                      <a:r>
                        <a:rPr kumimoji="0" lang="hu-HU" sz="2000" b="1" i="1" u="none" strike="noStrike" cap="none" normalizeH="0" baseline="0">
                          <a:ln>
                            <a:noFill/>
                          </a:ln>
                          <a:solidFill>
                            <a:srgbClr val="333333"/>
                          </a:solidFill>
                          <a:effectLst/>
                          <a:latin typeface="Calibri Light"/>
                        </a:rPr>
                        <a:t>negatívan gondolkoznom” </a:t>
                      </a:r>
                      <a:r>
                        <a:rPr kumimoji="0" lang="hu-HU" sz="2000" b="1" i="1" u="none" strike="noStrike" cap="none" normalizeH="0" baseline="0" dirty="0">
                          <a:ln>
                            <a:noFill/>
                          </a:ln>
                          <a:solidFill>
                            <a:srgbClr val="333333"/>
                          </a:solidFill>
                          <a:effectLst/>
                          <a:latin typeface="Calibri Light"/>
                        </a:rPr>
                        <a:t>…ez azonban többnyire nem </a:t>
                      </a:r>
                      <a:r>
                        <a:rPr kumimoji="0" lang="hu-HU" sz="2000" b="1" i="1" u="none" strike="noStrike" cap="none" normalizeH="0" baseline="0">
                          <a:ln>
                            <a:noFill/>
                          </a:ln>
                          <a:solidFill>
                            <a:srgbClr val="333333"/>
                          </a:solidFill>
                          <a:effectLst/>
                          <a:latin typeface="Calibri Light"/>
                        </a:rPr>
                        <a:t>sikerül (</a:t>
                      </a:r>
                      <a:r>
                        <a:rPr kumimoji="0" lang="hu-HU" sz="2000" b="1" i="1" u="none" strike="noStrike" cap="none" normalizeH="0" baseline="0">
                          <a:ln>
                            <a:noFill/>
                          </a:ln>
                          <a:solidFill>
                            <a:srgbClr val="333333"/>
                          </a:solidFill>
                          <a:effectLst/>
                          <a:latin typeface="Times New Roman"/>
                          <a:sym typeface="Wingdings" panose="05000000000000000000" pitchFamily="2" charset="2"/>
                        </a:rPr>
                        <a:t>→</a:t>
                      </a:r>
                      <a:r>
                        <a:rPr kumimoji="0" lang="hu-HU" sz="2000" b="1" i="1" u="none" strike="noStrike" cap="none" normalizeH="0" baseline="0">
                          <a:ln>
                            <a:noFill/>
                          </a:ln>
                          <a:solidFill>
                            <a:srgbClr val="333333"/>
                          </a:solidFill>
                          <a:effectLst/>
                          <a:latin typeface="Calibri Light"/>
                        </a:rPr>
                        <a:t> </a:t>
                      </a:r>
                      <a:r>
                        <a:rPr kumimoji="0" lang="hu-HU" sz="2000" b="1" i="1" u="none" strike="noStrike" cap="none" normalizeH="0" baseline="0" dirty="0">
                          <a:ln>
                            <a:noFill/>
                          </a:ln>
                          <a:solidFill>
                            <a:srgbClr val="333333"/>
                          </a:solidFill>
                          <a:effectLst/>
                          <a:latin typeface="Calibri Light"/>
                        </a:rPr>
                        <a:t>ld. következő gyakorlat).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6. A negatív gondolatok elnyomása</a:t>
            </a:r>
            <a:br>
              <a:rPr lang="hu-HU" sz="3600">
                <a:solidFill>
                  <a:srgbClr val="004992"/>
                </a:solidFill>
                <a:latin typeface="+mn-lt"/>
                <a:ea typeface="+mn-ea"/>
                <a:cs typeface="+mn-cs"/>
              </a:rPr>
            </a:br>
            <a:r>
              <a:rPr lang="hu-HU">
                <a:solidFill>
                  <a:srgbClr val="004992"/>
                </a:solidFill>
                <a:latin typeface="+mn-lt"/>
                <a:ea typeface="+mn-ea"/>
                <a:cs typeface="+mn-cs"/>
              </a:rPr>
              <a:t>Milyen lenne a megfelelőbb/több segítséget nyújtó értékelés?</a:t>
            </a:r>
            <a:endParaRPr>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381761523"/>
              </p:ext>
            </p:extLst>
          </p:nvPr>
        </p:nvGraphicFramePr>
        <p:xfrm>
          <a:off x="408955" y="2204864"/>
          <a:ext cx="11376000" cy="2819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Esemény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Problémás kiértékelés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Alternatíva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Visszatérő negatív gondolatai vannak (pl. önvád, </a:t>
                      </a:r>
                      <a:r>
                        <a:rPr kumimoji="0" lang="hu-HU" sz="2000" b="0" i="0" u="none" strike="noStrike" cap="none" normalizeH="0" baseline="0">
                          <a:ln>
                            <a:noFill/>
                          </a:ln>
                          <a:solidFill>
                            <a:srgbClr val="333333"/>
                          </a:solidFill>
                          <a:effectLst/>
                          <a:latin typeface="Calibri Light"/>
                        </a:rPr>
                        <a:t>mint “Te nulla!”, “Szerencsétlen!”, “Öregem</a:t>
                      </a:r>
                      <a:r>
                        <a:rPr kumimoji="0" lang="hu-HU" sz="2000" b="0" i="0" u="none" strike="noStrike" cap="none" normalizeH="0" baseline="0" dirty="0">
                          <a:ln>
                            <a:noFill/>
                          </a:ln>
                          <a:solidFill>
                            <a:srgbClr val="333333"/>
                          </a:solidFill>
                          <a:effectLst/>
                          <a:latin typeface="Calibri Light"/>
                        </a:rPr>
                        <a:t>, te aztán ronda </a:t>
                      </a:r>
                      <a:r>
                        <a:rPr kumimoji="0" lang="hu-HU" sz="2000" b="0" i="0" u="none" strike="noStrike" cap="none" normalizeH="0" baseline="0">
                          <a:ln>
                            <a:noFill/>
                          </a:ln>
                          <a:solidFill>
                            <a:srgbClr val="333333"/>
                          </a:solidFill>
                          <a:effectLst/>
                          <a:latin typeface="Calibri Light"/>
                        </a:rPr>
                        <a:t>vagy!”).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1" i="1" u="none" strike="noStrike" cap="none" normalizeH="0" baseline="0">
                          <a:ln>
                            <a:noFill/>
                          </a:ln>
                          <a:solidFill>
                            <a:srgbClr val="333333"/>
                          </a:solidFill>
                          <a:effectLst/>
                          <a:latin typeface="Calibri Light"/>
                        </a:rPr>
                        <a:t>“nem </a:t>
                      </a:r>
                      <a:r>
                        <a:rPr kumimoji="0" lang="hu-HU" sz="2000" b="1" i="1" u="none" strike="noStrike" cap="none" normalizeH="0" baseline="0" dirty="0">
                          <a:ln>
                            <a:noFill/>
                          </a:ln>
                          <a:solidFill>
                            <a:srgbClr val="333333"/>
                          </a:solidFill>
                          <a:effectLst/>
                          <a:latin typeface="Calibri Light"/>
                        </a:rPr>
                        <a:t>szabad ilyen </a:t>
                      </a:r>
                      <a:r>
                        <a:rPr kumimoji="0" lang="hu-HU" sz="2000" b="1" i="1" u="none" strike="noStrike" cap="none" normalizeH="0" baseline="0">
                          <a:ln>
                            <a:noFill/>
                          </a:ln>
                          <a:solidFill>
                            <a:srgbClr val="333333"/>
                          </a:solidFill>
                          <a:effectLst/>
                          <a:latin typeface="Calibri Light"/>
                        </a:rPr>
                        <a:t>negatívan gondolkoznom” </a:t>
                      </a:r>
                      <a:r>
                        <a:rPr kumimoji="0" lang="hu-HU" sz="2000" b="1" i="1" u="none" strike="noStrike" cap="none" normalizeH="0" baseline="0" dirty="0">
                          <a:ln>
                            <a:noFill/>
                          </a:ln>
                          <a:solidFill>
                            <a:srgbClr val="333333"/>
                          </a:solidFill>
                          <a:effectLst/>
                          <a:latin typeface="Calibri Light"/>
                        </a:rPr>
                        <a:t>…ez azonban többnyire nem </a:t>
                      </a:r>
                      <a:r>
                        <a:rPr kumimoji="0" lang="hu-HU" sz="2000" b="1" i="1" u="none" strike="noStrike" cap="none" normalizeH="0" baseline="0">
                          <a:ln>
                            <a:noFill/>
                          </a:ln>
                          <a:solidFill>
                            <a:srgbClr val="333333"/>
                          </a:solidFill>
                          <a:effectLst/>
                          <a:latin typeface="Calibri Light"/>
                        </a:rPr>
                        <a:t>sikerül (</a:t>
                      </a:r>
                      <a:r>
                        <a:rPr kumimoji="0" lang="hu-HU" sz="2000" b="1" i="1" u="none" strike="noStrike" cap="none" normalizeH="0" baseline="0">
                          <a:ln>
                            <a:noFill/>
                          </a:ln>
                          <a:solidFill>
                            <a:srgbClr val="333333"/>
                          </a:solidFill>
                          <a:effectLst/>
                          <a:latin typeface="Times New Roman"/>
                          <a:sym typeface="Wingdings" panose="05000000000000000000" pitchFamily="2" charset="2"/>
                        </a:rPr>
                        <a:t>→</a:t>
                      </a:r>
                      <a:r>
                        <a:rPr kumimoji="0" lang="hu-HU" sz="2000" b="1" i="1" u="none" strike="noStrike" cap="none" normalizeH="0" baseline="0">
                          <a:ln>
                            <a:noFill/>
                          </a:ln>
                          <a:solidFill>
                            <a:srgbClr val="333333"/>
                          </a:solidFill>
                          <a:effectLst/>
                          <a:latin typeface="Calibri Light"/>
                        </a:rPr>
                        <a:t> </a:t>
                      </a:r>
                      <a:r>
                        <a:rPr kumimoji="0" lang="hu-HU" sz="2000" b="1" i="1" u="none" strike="noStrike" cap="none" normalizeH="0" baseline="0" dirty="0">
                          <a:ln>
                            <a:noFill/>
                          </a:ln>
                          <a:solidFill>
                            <a:srgbClr val="333333"/>
                          </a:solidFill>
                          <a:effectLst/>
                          <a:latin typeface="Calibri Light"/>
                        </a:rPr>
                        <a:t>ld. következő gyakorlat).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Valóban igazolhatónak látja a gondolatait? Mi szól az ilyen gondolatai ellen?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dirty="0">
                          <a:ln>
                            <a:noFill/>
                          </a:ln>
                          <a:solidFill>
                            <a:srgbClr val="333333"/>
                          </a:solidFill>
                          <a:effectLst/>
                          <a:latin typeface="Calibri Light"/>
                        </a:rPr>
                        <a:t>Terelje el a figyelmét kellemes tevékenységekkel!</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6. A </a:t>
            </a:r>
            <a:r>
              <a:rPr lang="en-US" sz="3600" dirty="0" err="1">
                <a:solidFill>
                  <a:srgbClr val="004992"/>
                </a:solidFill>
                <a:latin typeface="+mn-lt"/>
                <a:ea typeface="+mn-ea"/>
                <a:cs typeface="+mn-cs"/>
              </a:rPr>
              <a:t>negatív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gondolatok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elnyomása</a:t>
            </a:r>
            <a:br>
              <a:rPr lang="en-US" sz="3600" dirty="0">
                <a:solidFill>
                  <a:srgbClr val="004992"/>
                </a:solidFill>
                <a:latin typeface="+mn-lt"/>
                <a:ea typeface="+mn-ea"/>
                <a:cs typeface="+mn-cs"/>
              </a:rPr>
            </a:br>
            <a:r>
              <a:rPr lang="en-US" dirty="0" err="1">
                <a:solidFill>
                  <a:srgbClr val="004992"/>
                </a:solidFill>
                <a:latin typeface="+mn-lt"/>
                <a:ea typeface="+mn-ea"/>
                <a:cs typeface="+mn-cs"/>
              </a:rPr>
              <a:t>Gyakorlat</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R="697230" lvl="0" defTabSz="914400"/>
            <a:r>
              <a:rPr lang="hu-HU" sz="2400" spc="-5" dirty="0">
                <a:solidFill>
                  <a:srgbClr val="333333"/>
                </a:solidFill>
              </a:rPr>
              <a:t>Negatív </a:t>
            </a:r>
            <a:r>
              <a:rPr lang="hu-HU" sz="2400" spc="-10" dirty="0">
                <a:solidFill>
                  <a:srgbClr val="333333"/>
                </a:solidFill>
              </a:rPr>
              <a:t>gondolatainkat </a:t>
            </a:r>
            <a:r>
              <a:rPr lang="hu-HU" sz="2400" spc="-5" dirty="0">
                <a:solidFill>
                  <a:srgbClr val="333333"/>
                </a:solidFill>
              </a:rPr>
              <a:t>nem </a:t>
            </a:r>
            <a:r>
              <a:rPr lang="hu-HU" sz="2400" spc="-10" dirty="0">
                <a:solidFill>
                  <a:srgbClr val="333333"/>
                </a:solidFill>
              </a:rPr>
              <a:t>tudjuk </a:t>
            </a:r>
            <a:r>
              <a:rPr lang="hu-HU" sz="2400" spc="-5" dirty="0">
                <a:solidFill>
                  <a:srgbClr val="333333"/>
                </a:solidFill>
              </a:rPr>
              <a:t>akarattal elnyomni. Ha </a:t>
            </a:r>
            <a:r>
              <a:rPr lang="hu-HU" sz="2400" spc="-10" dirty="0">
                <a:solidFill>
                  <a:srgbClr val="333333"/>
                </a:solidFill>
              </a:rPr>
              <a:t>valamire </a:t>
            </a:r>
            <a:r>
              <a:rPr lang="hu-HU" sz="2400" spc="-5" dirty="0">
                <a:solidFill>
                  <a:srgbClr val="333333"/>
                </a:solidFill>
              </a:rPr>
              <a:t>tudatosan </a:t>
            </a:r>
            <a:r>
              <a:rPr lang="hu-HU" sz="2400" u="heavy" dirty="0">
                <a:solidFill>
                  <a:srgbClr val="333333"/>
                </a:solidFill>
                <a:uFill>
                  <a:solidFill>
                    <a:srgbClr val="000000"/>
                  </a:solidFill>
                </a:uFill>
              </a:rPr>
              <a:t>nem</a:t>
            </a:r>
            <a:r>
              <a:rPr lang="hu-HU" sz="2400" dirty="0">
                <a:solidFill>
                  <a:srgbClr val="333333"/>
                </a:solidFill>
              </a:rPr>
              <a:t> </a:t>
            </a:r>
            <a:r>
              <a:rPr lang="hu-HU" sz="2400" spc="-5" dirty="0">
                <a:solidFill>
                  <a:srgbClr val="333333"/>
                </a:solidFill>
              </a:rPr>
              <a:t>akarunk gondolni,</a:t>
            </a:r>
            <a:r>
              <a:rPr lang="hu-HU" sz="2400" spc="200" dirty="0">
                <a:solidFill>
                  <a:srgbClr val="333333"/>
                </a:solidFill>
              </a:rPr>
              <a:t> </a:t>
            </a:r>
            <a:r>
              <a:rPr lang="hu-HU" sz="2400" dirty="0">
                <a:solidFill>
                  <a:srgbClr val="333333"/>
                </a:solidFill>
              </a:rPr>
              <a:t>az </a:t>
            </a:r>
            <a:r>
              <a:rPr lang="hu-HU" sz="2400" spc="-10" dirty="0">
                <a:solidFill>
                  <a:srgbClr val="333333"/>
                </a:solidFill>
              </a:rPr>
              <a:t>inkább </a:t>
            </a:r>
            <a:r>
              <a:rPr lang="hu-HU" sz="2400" spc="-5" dirty="0">
                <a:solidFill>
                  <a:srgbClr val="333333"/>
                </a:solidFill>
              </a:rPr>
              <a:t>ahhoz </a:t>
            </a:r>
            <a:r>
              <a:rPr lang="hu-HU" sz="2400" dirty="0">
                <a:solidFill>
                  <a:srgbClr val="333333"/>
                </a:solidFill>
              </a:rPr>
              <a:t>vezet, </a:t>
            </a:r>
            <a:r>
              <a:rPr lang="hu-HU" sz="2400" spc="-5" dirty="0">
                <a:solidFill>
                  <a:srgbClr val="333333"/>
                </a:solidFill>
              </a:rPr>
              <a:t>hogy </a:t>
            </a:r>
            <a:r>
              <a:rPr lang="hu-HU" sz="2400" dirty="0">
                <a:solidFill>
                  <a:srgbClr val="333333"/>
                </a:solidFill>
              </a:rPr>
              <a:t>ezek a </a:t>
            </a:r>
            <a:r>
              <a:rPr lang="hu-HU" sz="2400" spc="-5" dirty="0">
                <a:solidFill>
                  <a:srgbClr val="333333"/>
                </a:solidFill>
              </a:rPr>
              <a:t>gondolatok </a:t>
            </a:r>
            <a:r>
              <a:rPr lang="hu-HU" sz="2400" dirty="0">
                <a:solidFill>
                  <a:srgbClr val="333333"/>
                </a:solidFill>
              </a:rPr>
              <a:t>felerősödnek.</a:t>
            </a:r>
          </a:p>
          <a:p>
            <a:pPr lvl="0" defTabSz="914400"/>
            <a:r>
              <a:rPr lang="hu-HU" sz="2400" spc="-5" dirty="0">
                <a:solidFill>
                  <a:srgbClr val="333333"/>
                </a:solidFill>
              </a:rPr>
              <a:t>Próbálják</a:t>
            </a:r>
            <a:r>
              <a:rPr lang="hu-HU" sz="2400" spc="25" dirty="0">
                <a:solidFill>
                  <a:srgbClr val="333333"/>
                </a:solidFill>
              </a:rPr>
              <a:t> </a:t>
            </a:r>
            <a:r>
              <a:rPr lang="hu-HU" sz="2400" spc="-10" dirty="0">
                <a:solidFill>
                  <a:srgbClr val="333333"/>
                </a:solidFill>
              </a:rPr>
              <a:t>ki!</a:t>
            </a:r>
            <a:br>
              <a:rPr lang="hu-HU" sz="2400" spc="-10" dirty="0">
                <a:solidFill>
                  <a:srgbClr val="333333"/>
                </a:solidFill>
              </a:rPr>
            </a:br>
            <a:r>
              <a:rPr lang="hu-HU" sz="2400" dirty="0">
                <a:solidFill>
                  <a:srgbClr val="004992"/>
                </a:solidFill>
              </a:rPr>
              <a:t>A következő egy percben </a:t>
            </a:r>
            <a:r>
              <a:rPr lang="hu-HU" sz="2400" spc="-10" dirty="0">
                <a:solidFill>
                  <a:srgbClr val="004992"/>
                </a:solidFill>
              </a:rPr>
              <a:t>ne gondoljanak </a:t>
            </a:r>
            <a:r>
              <a:rPr lang="hu-HU" sz="2400" dirty="0">
                <a:solidFill>
                  <a:srgbClr val="004992"/>
                </a:solidFill>
              </a:rPr>
              <a:t>a jegesmedvére!</a:t>
            </a:r>
            <a:endParaRPr lang="en-US" sz="2400" dirty="0">
              <a:solidFill>
                <a:srgbClr val="004992"/>
              </a:solidFill>
            </a:endParaRPr>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6. A </a:t>
            </a:r>
            <a:r>
              <a:rPr lang="en-US" sz="3600" dirty="0" err="1">
                <a:solidFill>
                  <a:srgbClr val="004992"/>
                </a:solidFill>
                <a:latin typeface="+mn-lt"/>
                <a:ea typeface="+mn-ea"/>
                <a:cs typeface="+mn-cs"/>
              </a:rPr>
              <a:t>negatív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gondolatok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elnyomása</a:t>
            </a:r>
            <a:br>
              <a:rPr lang="en-US" sz="3600" dirty="0">
                <a:solidFill>
                  <a:srgbClr val="004992"/>
                </a:solidFill>
                <a:latin typeface="+mn-lt"/>
                <a:ea typeface="+mn-ea"/>
                <a:cs typeface="+mn-cs"/>
              </a:rPr>
            </a:br>
            <a:r>
              <a:rPr lang="en-US" dirty="0" err="1">
                <a:solidFill>
                  <a:srgbClr val="004992"/>
                </a:solidFill>
                <a:latin typeface="+mn-lt"/>
                <a:ea typeface="+mn-ea"/>
                <a:cs typeface="+mn-cs"/>
              </a:rPr>
              <a:t>Sikerül</a:t>
            </a:r>
            <a:r>
              <a:rPr lang="en-US" dirty="0">
                <a:solidFill>
                  <a:srgbClr val="004992"/>
                </a:solidFill>
                <a:latin typeface="+mn-lt"/>
                <a:ea typeface="+mn-ea"/>
                <a:cs typeface="+mn-cs"/>
              </a:rPr>
              <a:t>? </a:t>
            </a:r>
            <a:r>
              <a:rPr lang="en-US" dirty="0" err="1">
                <a:solidFill>
                  <a:srgbClr val="004992"/>
                </a:solidFill>
                <a:latin typeface="+mn-lt"/>
                <a:ea typeface="+mn-ea"/>
                <a:cs typeface="+mn-cs"/>
              </a:rPr>
              <a:t>Nem</a:t>
            </a:r>
            <a:r>
              <a:rPr lang="en-US" dirty="0">
                <a:solidFill>
                  <a:srgbClr val="004992"/>
                </a:solidFill>
                <a:latin typeface="+mn-lt"/>
                <a:ea typeface="+mn-ea"/>
                <a:cs typeface="+mn-cs"/>
              </a:rPr>
              <a:t>!</a:t>
            </a:r>
            <a:endParaRPr dirty="0">
              <a:solidFill>
                <a:srgbClr val="004992"/>
              </a:solidFill>
              <a:latin typeface="+mn-lt"/>
              <a:ea typeface="+mn-ea"/>
              <a:cs typeface="+mn-cs"/>
            </a:endParaRPr>
          </a:p>
        </p:txBody>
      </p:sp>
      <p:sp>
        <p:nvSpPr>
          <p:cNvPr id="9" name="Content Placeholder 8"/>
          <p:cNvSpPr>
            <a:spLocks noGrp="1"/>
          </p:cNvSpPr>
          <p:nvPr>
            <p:ph idx="1"/>
          </p:nvPr>
        </p:nvSpPr>
        <p:spPr/>
        <p:txBody>
          <a:bodyPr/>
          <a:lstStyle/>
          <a:p>
            <a:pPr marR="728980" lvl="0" defTabSz="914400"/>
            <a:r>
              <a:rPr lang="hu-HU" sz="2400" spc="-10" dirty="0">
                <a:solidFill>
                  <a:srgbClr val="333333"/>
                </a:solidFill>
              </a:rPr>
              <a:t>A </a:t>
            </a:r>
            <a:r>
              <a:rPr lang="hu-HU" sz="2400" spc="-5" dirty="0">
                <a:solidFill>
                  <a:srgbClr val="333333"/>
                </a:solidFill>
              </a:rPr>
              <a:t>legtöbben </a:t>
            </a:r>
            <a:r>
              <a:rPr lang="hu-HU" sz="2400" spc="-10" dirty="0">
                <a:solidFill>
                  <a:srgbClr val="333333"/>
                </a:solidFill>
              </a:rPr>
              <a:t>Önök </a:t>
            </a:r>
            <a:r>
              <a:rPr lang="hu-HU" sz="2400" spc="-5" dirty="0">
                <a:solidFill>
                  <a:srgbClr val="333333"/>
                </a:solidFill>
              </a:rPr>
              <a:t>közül </a:t>
            </a:r>
            <a:r>
              <a:rPr lang="hu-HU" sz="2400" dirty="0">
                <a:solidFill>
                  <a:srgbClr val="333333"/>
                </a:solidFill>
              </a:rPr>
              <a:t>valószínűleg </a:t>
            </a:r>
            <a:r>
              <a:rPr lang="hu-HU" sz="2400" spc="-10" dirty="0">
                <a:solidFill>
                  <a:srgbClr val="333333"/>
                </a:solidFill>
              </a:rPr>
              <a:t>egy jegesmedvére </a:t>
            </a:r>
            <a:r>
              <a:rPr lang="hu-HU" sz="2400" spc="-5" dirty="0">
                <a:solidFill>
                  <a:srgbClr val="333333"/>
                </a:solidFill>
              </a:rPr>
              <a:t>gondoltak </a:t>
            </a:r>
            <a:r>
              <a:rPr lang="hu-HU" sz="2400" spc="-10" dirty="0">
                <a:solidFill>
                  <a:srgbClr val="333333"/>
                </a:solidFill>
              </a:rPr>
              <a:t>és/vagy </a:t>
            </a:r>
            <a:r>
              <a:rPr lang="hu-HU" sz="2400" spc="-5" dirty="0">
                <a:solidFill>
                  <a:srgbClr val="333333"/>
                </a:solidFill>
              </a:rPr>
              <a:t>valamire, ami a </a:t>
            </a:r>
            <a:r>
              <a:rPr lang="hu-HU" sz="2400" spc="-10" dirty="0">
                <a:solidFill>
                  <a:srgbClr val="333333"/>
                </a:solidFill>
              </a:rPr>
              <a:t>jegesmedvékkel összefügg </a:t>
            </a:r>
            <a:r>
              <a:rPr lang="hu-HU" sz="2400" spc="5" dirty="0">
                <a:solidFill>
                  <a:srgbClr val="333333"/>
                </a:solidFill>
              </a:rPr>
              <a:t>(pl. </a:t>
            </a:r>
            <a:r>
              <a:rPr lang="hu-HU" sz="2400" dirty="0">
                <a:solidFill>
                  <a:srgbClr val="333333"/>
                </a:solidFill>
              </a:rPr>
              <a:t>állatkert, </a:t>
            </a:r>
            <a:r>
              <a:rPr lang="hu-HU" sz="2400" spc="-10" dirty="0">
                <a:solidFill>
                  <a:srgbClr val="333333"/>
                </a:solidFill>
              </a:rPr>
              <a:t>sarkvidék, </a:t>
            </a:r>
            <a:r>
              <a:rPr lang="hu-HU" sz="2400" dirty="0">
                <a:solidFill>
                  <a:srgbClr val="333333"/>
                </a:solidFill>
              </a:rPr>
              <a:t>hó</a:t>
            </a:r>
            <a:r>
              <a:rPr lang="hu-HU" sz="2400" spc="5" dirty="0">
                <a:solidFill>
                  <a:srgbClr val="333333"/>
                </a:solidFill>
              </a:rPr>
              <a:t> </a:t>
            </a:r>
            <a:r>
              <a:rPr lang="hu-HU" sz="2400" spc="-5" dirty="0">
                <a:solidFill>
                  <a:srgbClr val="333333"/>
                </a:solidFill>
              </a:rPr>
              <a:t>stb.)</a:t>
            </a:r>
            <a:endParaRPr lang="hu-HU" sz="2400" dirty="0">
              <a:solidFill>
                <a:srgbClr val="333333"/>
              </a:solidFill>
            </a:endParaRPr>
          </a:p>
          <a:p>
            <a:pPr lvl="0" defTabSz="914400"/>
            <a:r>
              <a:rPr lang="hu-HU" sz="2400" spc="-15" dirty="0">
                <a:solidFill>
                  <a:srgbClr val="333333"/>
                </a:solidFill>
              </a:rPr>
              <a:t>Ez </a:t>
            </a:r>
            <a:r>
              <a:rPr lang="hu-HU" sz="2400" spc="-5" dirty="0">
                <a:solidFill>
                  <a:srgbClr val="333333"/>
                </a:solidFill>
              </a:rPr>
              <a:t>a hatás </a:t>
            </a:r>
            <a:r>
              <a:rPr lang="hu-HU" sz="2400" spc="-10" dirty="0">
                <a:solidFill>
                  <a:srgbClr val="333333"/>
                </a:solidFill>
              </a:rPr>
              <a:t>még </a:t>
            </a:r>
            <a:r>
              <a:rPr lang="hu-HU" sz="2400" spc="-15" dirty="0">
                <a:solidFill>
                  <a:srgbClr val="333333"/>
                </a:solidFill>
              </a:rPr>
              <a:t>erősebb, </a:t>
            </a:r>
            <a:r>
              <a:rPr lang="hu-HU" sz="2400" spc="-5" dirty="0">
                <a:solidFill>
                  <a:srgbClr val="333333"/>
                </a:solidFill>
              </a:rPr>
              <a:t>ha megpróbáljuk az</a:t>
            </a:r>
            <a:r>
              <a:rPr lang="hu-HU" sz="2400" spc="114" dirty="0">
                <a:solidFill>
                  <a:srgbClr val="333333"/>
                </a:solidFill>
              </a:rPr>
              <a:t> </a:t>
            </a:r>
            <a:r>
              <a:rPr lang="hu-HU" sz="2400" dirty="0">
                <a:solidFill>
                  <a:srgbClr val="333333"/>
                </a:solidFill>
              </a:rPr>
              <a:t>olyan </a:t>
            </a:r>
            <a:r>
              <a:rPr lang="hu-HU" sz="2400" spc="-5" dirty="0">
                <a:solidFill>
                  <a:srgbClr val="333333"/>
                </a:solidFill>
              </a:rPr>
              <a:t>gondolatokat, </a:t>
            </a:r>
            <a:r>
              <a:rPr lang="hu-HU" sz="2400" spc="5" dirty="0">
                <a:solidFill>
                  <a:srgbClr val="333333"/>
                </a:solidFill>
              </a:rPr>
              <a:t>mint </a:t>
            </a:r>
            <a:r>
              <a:rPr lang="hu-HU" sz="2400" dirty="0">
                <a:solidFill>
                  <a:srgbClr val="333333"/>
                </a:solidFill>
              </a:rPr>
              <a:t>például </a:t>
            </a:r>
            <a:r>
              <a:rPr lang="hu-HU" sz="2400" spc="-5" dirty="0">
                <a:solidFill>
                  <a:srgbClr val="333333"/>
                </a:solidFill>
              </a:rPr>
              <a:t>az </a:t>
            </a:r>
            <a:r>
              <a:rPr lang="hu-HU" sz="2400" spc="-5">
                <a:solidFill>
                  <a:srgbClr val="333333"/>
                </a:solidFill>
              </a:rPr>
              <a:t>önvádlások </a:t>
            </a:r>
            <a:r>
              <a:rPr lang="hu-HU" sz="2400" spc="-10">
                <a:solidFill>
                  <a:srgbClr val="333333"/>
                </a:solidFill>
              </a:rPr>
              <a:t>(“Én </a:t>
            </a:r>
            <a:r>
              <a:rPr lang="hu-HU" sz="2400" spc="-10" dirty="0">
                <a:solidFill>
                  <a:srgbClr val="333333"/>
                </a:solidFill>
              </a:rPr>
              <a:t>egy</a:t>
            </a:r>
            <a:r>
              <a:rPr lang="hu-HU" sz="2400" spc="-15" dirty="0">
                <a:solidFill>
                  <a:srgbClr val="333333"/>
                </a:solidFill>
              </a:rPr>
              <a:t> </a:t>
            </a:r>
            <a:r>
              <a:rPr lang="hu-HU" sz="2400" spc="10" dirty="0">
                <a:solidFill>
                  <a:srgbClr val="333333"/>
                </a:solidFill>
              </a:rPr>
              <a:t>nulla </a:t>
            </a:r>
            <a:r>
              <a:rPr lang="hu-HU" sz="2400" spc="-5">
                <a:solidFill>
                  <a:srgbClr val="333333"/>
                </a:solidFill>
              </a:rPr>
              <a:t>vagyok!” </a:t>
            </a:r>
            <a:r>
              <a:rPr lang="hu-HU" sz="2400" spc="-10" dirty="0">
                <a:solidFill>
                  <a:srgbClr val="333333"/>
                </a:solidFill>
              </a:rPr>
              <a:t>stb.) </a:t>
            </a:r>
            <a:r>
              <a:rPr lang="hu-HU" sz="2400" dirty="0">
                <a:solidFill>
                  <a:srgbClr val="333333"/>
                </a:solidFill>
              </a:rPr>
              <a:t>aktívan elnyomni. </a:t>
            </a:r>
            <a:r>
              <a:rPr lang="hu-HU" sz="2400" spc="-5" dirty="0">
                <a:solidFill>
                  <a:srgbClr val="333333"/>
                </a:solidFill>
              </a:rPr>
              <a:t>A gondolatok ilyenkor</a:t>
            </a:r>
            <a:r>
              <a:rPr lang="hu-HU" sz="2400" spc="-30" dirty="0">
                <a:solidFill>
                  <a:srgbClr val="333333"/>
                </a:solidFill>
              </a:rPr>
              <a:t> </a:t>
            </a:r>
            <a:r>
              <a:rPr lang="hu-HU" sz="2400" dirty="0">
                <a:solidFill>
                  <a:srgbClr val="333333"/>
                </a:solidFill>
              </a:rPr>
              <a:t>olyan </a:t>
            </a:r>
            <a:r>
              <a:rPr lang="hu-HU" sz="2400" spc="-15" dirty="0">
                <a:solidFill>
                  <a:srgbClr val="333333"/>
                </a:solidFill>
              </a:rPr>
              <a:t>erősek </a:t>
            </a:r>
            <a:r>
              <a:rPr lang="hu-HU" sz="2400" spc="-5" dirty="0">
                <a:solidFill>
                  <a:srgbClr val="333333"/>
                </a:solidFill>
              </a:rPr>
              <a:t>lehetnek, hogy akár </a:t>
            </a:r>
            <a:r>
              <a:rPr lang="hu-HU" sz="2400" dirty="0">
                <a:solidFill>
                  <a:srgbClr val="333333"/>
                </a:solidFill>
              </a:rPr>
              <a:t>úgy </a:t>
            </a:r>
            <a:r>
              <a:rPr lang="hu-HU" sz="2400" spc="5" dirty="0">
                <a:solidFill>
                  <a:srgbClr val="333333"/>
                </a:solidFill>
              </a:rPr>
              <a:t>is </a:t>
            </a:r>
            <a:r>
              <a:rPr lang="hu-HU" sz="2400" spc="-5" dirty="0">
                <a:solidFill>
                  <a:srgbClr val="333333"/>
                </a:solidFill>
              </a:rPr>
              <a:t>tűnhetnek, hogy</a:t>
            </a:r>
            <a:r>
              <a:rPr lang="hu-HU" sz="2400" spc="30" dirty="0">
                <a:solidFill>
                  <a:srgbClr val="333333"/>
                </a:solidFill>
              </a:rPr>
              <a:t> </a:t>
            </a:r>
            <a:r>
              <a:rPr lang="hu-HU" sz="2400" spc="-15" dirty="0">
                <a:solidFill>
                  <a:srgbClr val="333333"/>
                </a:solidFill>
              </a:rPr>
              <a:t>ezek </a:t>
            </a:r>
            <a:r>
              <a:rPr lang="hu-HU" sz="2400" spc="-5" dirty="0">
                <a:solidFill>
                  <a:srgbClr val="333333"/>
                </a:solidFill>
              </a:rPr>
              <a:t>külső, idegen</a:t>
            </a:r>
            <a:r>
              <a:rPr lang="hu-HU" sz="2400" spc="-15" dirty="0">
                <a:solidFill>
                  <a:srgbClr val="333333"/>
                </a:solidFill>
              </a:rPr>
              <a:t> </a:t>
            </a:r>
            <a:r>
              <a:rPr lang="hu-HU" sz="2400" spc="-5" dirty="0">
                <a:solidFill>
                  <a:srgbClr val="333333"/>
                </a:solidFill>
              </a:rPr>
              <a:t>gondolatok!</a:t>
            </a:r>
            <a:endParaRPr lang="en-US" sz="2400" dirty="0"/>
          </a:p>
        </p:txBody>
      </p:sp>
      <p:pic>
        <p:nvPicPr>
          <p:cNvPr id="8"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Ehelyett: Hogyan tudunk egyfajta távolságot tartani tőlük…?</a:t>
            </a:r>
            <a:endParaRPr sz="3600">
              <a:latin typeface="Calibri Light"/>
              <a:ea typeface="+mn-ea"/>
              <a:cs typeface="+mn-cs"/>
            </a:endParaRPr>
          </a:p>
        </p:txBody>
      </p:sp>
      <p:sp>
        <p:nvSpPr>
          <p:cNvPr id="12" name="Content Placeholder 11"/>
          <p:cNvSpPr>
            <a:spLocks noGrp="1"/>
          </p:cNvSpPr>
          <p:nvPr>
            <p:ph idx="1"/>
          </p:nvPr>
        </p:nvSpPr>
        <p:spPr/>
        <p:txBody>
          <a:bodyPr/>
          <a:lstStyle/>
          <a:p>
            <a:pPr marR="5080" lvl="0" defTabSz="914400"/>
            <a:r>
              <a:rPr lang="hu-HU" sz="2400" spc="-15" dirty="0">
                <a:solidFill>
                  <a:srgbClr val="333333"/>
                </a:solidFill>
              </a:rPr>
              <a:t>Ha </a:t>
            </a:r>
            <a:r>
              <a:rPr lang="hu-HU" sz="2400" spc="-5" dirty="0">
                <a:solidFill>
                  <a:srgbClr val="333333"/>
                </a:solidFill>
              </a:rPr>
              <a:t>különösen </a:t>
            </a:r>
            <a:r>
              <a:rPr lang="hu-HU" sz="2400" spc="-15" dirty="0">
                <a:solidFill>
                  <a:srgbClr val="333333"/>
                </a:solidFill>
              </a:rPr>
              <a:t>erős </a:t>
            </a:r>
            <a:r>
              <a:rPr lang="hu-HU" sz="2400" dirty="0">
                <a:solidFill>
                  <a:srgbClr val="333333"/>
                </a:solidFill>
              </a:rPr>
              <a:t>negatív </a:t>
            </a:r>
            <a:r>
              <a:rPr lang="hu-HU" sz="2400" spc="-5" dirty="0">
                <a:solidFill>
                  <a:srgbClr val="333333"/>
                </a:solidFill>
              </a:rPr>
              <a:t>gondolatok </a:t>
            </a:r>
            <a:r>
              <a:rPr lang="hu-HU" sz="2400" dirty="0">
                <a:solidFill>
                  <a:srgbClr val="333333"/>
                </a:solidFill>
              </a:rPr>
              <a:t>kínozzák </a:t>
            </a:r>
            <a:r>
              <a:rPr lang="hu-HU" sz="2400" spc="-10" dirty="0">
                <a:solidFill>
                  <a:srgbClr val="333333"/>
                </a:solidFill>
              </a:rPr>
              <a:t>Önöket, </a:t>
            </a:r>
            <a:r>
              <a:rPr lang="hu-HU" sz="2400" dirty="0">
                <a:solidFill>
                  <a:srgbClr val="333333"/>
                </a:solidFill>
              </a:rPr>
              <a:t>ne </a:t>
            </a:r>
            <a:r>
              <a:rPr lang="hu-HU" sz="2400" spc="-5" dirty="0">
                <a:solidFill>
                  <a:srgbClr val="333333"/>
                </a:solidFill>
              </a:rPr>
              <a:t>próbálják </a:t>
            </a:r>
            <a:r>
              <a:rPr lang="hu-HU" sz="2400" spc="-10" dirty="0">
                <a:solidFill>
                  <a:srgbClr val="333333"/>
                </a:solidFill>
              </a:rPr>
              <a:t>meg </a:t>
            </a:r>
            <a:r>
              <a:rPr lang="hu-HU" sz="2400" spc="-5" dirty="0">
                <a:solidFill>
                  <a:srgbClr val="333333"/>
                </a:solidFill>
              </a:rPr>
              <a:t>azokat </a:t>
            </a:r>
            <a:r>
              <a:rPr lang="hu-HU" sz="2400" spc="-15" dirty="0">
                <a:solidFill>
                  <a:srgbClr val="333333"/>
                </a:solidFill>
              </a:rPr>
              <a:t>erővel </a:t>
            </a:r>
            <a:r>
              <a:rPr lang="hu-HU" sz="2400" spc="-5" dirty="0">
                <a:solidFill>
                  <a:srgbClr val="333333"/>
                </a:solidFill>
              </a:rPr>
              <a:t>elnyomni (az </a:t>
            </a:r>
            <a:r>
              <a:rPr lang="hu-HU" sz="2400" spc="-10" dirty="0">
                <a:solidFill>
                  <a:srgbClr val="333333"/>
                </a:solidFill>
              </a:rPr>
              <a:t>csak </a:t>
            </a:r>
            <a:r>
              <a:rPr lang="hu-HU" sz="2400" spc="-5" dirty="0">
                <a:solidFill>
                  <a:srgbClr val="333333"/>
                </a:solidFill>
              </a:rPr>
              <a:t>felerősíti </a:t>
            </a:r>
            <a:r>
              <a:rPr lang="hu-HU" sz="2400" dirty="0">
                <a:solidFill>
                  <a:srgbClr val="333333"/>
                </a:solidFill>
              </a:rPr>
              <a:t>őket), </a:t>
            </a:r>
            <a:r>
              <a:rPr lang="hu-HU" sz="2400" spc="-5" dirty="0">
                <a:solidFill>
                  <a:srgbClr val="333333"/>
                </a:solidFill>
              </a:rPr>
              <a:t>hanem próbálják </a:t>
            </a:r>
            <a:r>
              <a:rPr lang="hu-HU" sz="2400" spc="-15" dirty="0">
                <a:solidFill>
                  <a:srgbClr val="333333"/>
                </a:solidFill>
              </a:rPr>
              <a:t>meg </a:t>
            </a:r>
            <a:r>
              <a:rPr lang="hu-HU" sz="2400" spc="-10" dirty="0">
                <a:solidFill>
                  <a:srgbClr val="333333"/>
                </a:solidFill>
              </a:rPr>
              <a:t>egyszerűen csak </a:t>
            </a:r>
            <a:r>
              <a:rPr lang="hu-HU" sz="2400" spc="-5" dirty="0">
                <a:solidFill>
                  <a:srgbClr val="333333"/>
                </a:solidFill>
              </a:rPr>
              <a:t>megfigyelni </a:t>
            </a:r>
            <a:r>
              <a:rPr lang="hu-HU" sz="2400" spc="-15" dirty="0">
                <a:solidFill>
                  <a:srgbClr val="333333"/>
                </a:solidFill>
              </a:rPr>
              <a:t>ezeket </a:t>
            </a:r>
            <a:r>
              <a:rPr lang="hu-HU" sz="2400" spc="-5" dirty="0">
                <a:solidFill>
                  <a:srgbClr val="333333"/>
                </a:solidFill>
              </a:rPr>
              <a:t>a belső </a:t>
            </a:r>
            <a:r>
              <a:rPr lang="hu-HU" sz="2400" spc="-15" dirty="0">
                <a:solidFill>
                  <a:srgbClr val="333333"/>
                </a:solidFill>
              </a:rPr>
              <a:t>történéseket </a:t>
            </a:r>
            <a:r>
              <a:rPr lang="hu-HU" sz="2400" dirty="0">
                <a:solidFill>
                  <a:srgbClr val="333333"/>
                </a:solidFill>
              </a:rPr>
              <a:t>anélkül, </a:t>
            </a:r>
            <a:r>
              <a:rPr lang="hu-HU" sz="2400" spc="-10" dirty="0">
                <a:solidFill>
                  <a:srgbClr val="333333"/>
                </a:solidFill>
              </a:rPr>
              <a:t>hogy meg </a:t>
            </a:r>
            <a:r>
              <a:rPr lang="hu-HU" sz="2400" spc="-5" dirty="0">
                <a:solidFill>
                  <a:srgbClr val="333333"/>
                </a:solidFill>
              </a:rPr>
              <a:t>akarnák változtatni</a:t>
            </a:r>
            <a:r>
              <a:rPr lang="hu-HU" sz="2400" spc="100" dirty="0">
                <a:solidFill>
                  <a:srgbClr val="333333"/>
                </a:solidFill>
              </a:rPr>
              <a:t> </a:t>
            </a:r>
            <a:r>
              <a:rPr lang="hu-HU" sz="2400" spc="-10" dirty="0">
                <a:solidFill>
                  <a:srgbClr val="333333"/>
                </a:solidFill>
              </a:rPr>
              <a:t>őket! </a:t>
            </a:r>
            <a:r>
              <a:rPr lang="hu-HU" sz="2400" spc="5" dirty="0">
                <a:solidFill>
                  <a:srgbClr val="333333"/>
                </a:solidFill>
              </a:rPr>
              <a:t>Mint </a:t>
            </a:r>
            <a:r>
              <a:rPr lang="hu-HU" sz="2400" spc="-5" dirty="0">
                <a:solidFill>
                  <a:srgbClr val="333333"/>
                </a:solidFill>
              </a:rPr>
              <a:t>amikor a vihart </a:t>
            </a:r>
            <a:r>
              <a:rPr lang="hu-HU" sz="2400" dirty="0">
                <a:solidFill>
                  <a:srgbClr val="333333"/>
                </a:solidFill>
              </a:rPr>
              <a:t>figyeljük </a:t>
            </a:r>
            <a:r>
              <a:rPr lang="hu-HU" sz="2400" spc="-5" dirty="0">
                <a:solidFill>
                  <a:srgbClr val="333333"/>
                </a:solidFill>
              </a:rPr>
              <a:t>a biztonságos</a:t>
            </a:r>
            <a:r>
              <a:rPr lang="hu-HU" sz="2400" spc="-95" dirty="0">
                <a:solidFill>
                  <a:srgbClr val="333333"/>
                </a:solidFill>
              </a:rPr>
              <a:t> </a:t>
            </a:r>
            <a:r>
              <a:rPr lang="hu-HU" sz="2400" dirty="0">
                <a:solidFill>
                  <a:srgbClr val="333333"/>
                </a:solidFill>
              </a:rPr>
              <a:t>ablakunk </a:t>
            </a:r>
            <a:r>
              <a:rPr lang="hu-HU" sz="2400" spc="-5" dirty="0">
                <a:solidFill>
                  <a:srgbClr val="333333"/>
                </a:solidFill>
              </a:rPr>
              <a:t>védelméből.</a:t>
            </a:r>
          </a:p>
          <a:p>
            <a:pPr marR="5080" lvl="0" defTabSz="914400"/>
            <a:r>
              <a:rPr lang="hu-HU" sz="2400" spc="-10" dirty="0">
                <a:solidFill>
                  <a:srgbClr val="004992"/>
                </a:solidFill>
              </a:rPr>
              <a:t>A </a:t>
            </a:r>
            <a:r>
              <a:rPr lang="hu-HU" sz="2400" dirty="0">
                <a:solidFill>
                  <a:srgbClr val="004992"/>
                </a:solidFill>
              </a:rPr>
              <a:t>gondolataik </a:t>
            </a:r>
            <a:r>
              <a:rPr lang="hu-HU" sz="2400" spc="-5" dirty="0">
                <a:solidFill>
                  <a:srgbClr val="004992"/>
                </a:solidFill>
              </a:rPr>
              <a:t>ismét </a:t>
            </a:r>
            <a:r>
              <a:rPr lang="hu-HU" sz="2400" spc="-10" dirty="0">
                <a:solidFill>
                  <a:srgbClr val="004992"/>
                </a:solidFill>
              </a:rPr>
              <a:t>megfognak </a:t>
            </a:r>
            <a:r>
              <a:rPr lang="hu-HU" sz="2400" spc="-5" dirty="0">
                <a:solidFill>
                  <a:srgbClr val="004992"/>
                </a:solidFill>
              </a:rPr>
              <a:t>maguktól </a:t>
            </a:r>
            <a:r>
              <a:rPr lang="hu-HU" sz="2400" dirty="0">
                <a:solidFill>
                  <a:srgbClr val="004992"/>
                </a:solidFill>
              </a:rPr>
              <a:t>nyugodni, </a:t>
            </a:r>
            <a:r>
              <a:rPr lang="hu-HU" sz="2400" spc="5" dirty="0">
                <a:solidFill>
                  <a:srgbClr val="004992"/>
                </a:solidFill>
              </a:rPr>
              <a:t>mint </a:t>
            </a:r>
            <a:r>
              <a:rPr lang="hu-HU" sz="2400" spc="-5" dirty="0">
                <a:solidFill>
                  <a:srgbClr val="004992"/>
                </a:solidFill>
              </a:rPr>
              <a:t>a</a:t>
            </a:r>
            <a:br>
              <a:rPr lang="hu-HU" sz="2400" spc="-5" dirty="0">
                <a:solidFill>
                  <a:srgbClr val="004992"/>
                </a:solidFill>
              </a:rPr>
            </a:br>
            <a:r>
              <a:rPr lang="hu-HU" sz="2400" spc="-5" dirty="0">
                <a:solidFill>
                  <a:srgbClr val="004992"/>
                </a:solidFill>
              </a:rPr>
              <a:t>továbbhaladó</a:t>
            </a:r>
            <a:r>
              <a:rPr lang="hu-HU" sz="2400" spc="-20" dirty="0">
                <a:solidFill>
                  <a:srgbClr val="004992"/>
                </a:solidFill>
              </a:rPr>
              <a:t> </a:t>
            </a:r>
            <a:r>
              <a:rPr lang="hu-HU" sz="2400" spc="-5" dirty="0">
                <a:solidFill>
                  <a:srgbClr val="004992"/>
                </a:solidFill>
              </a:rPr>
              <a:t>viharfelhők.</a:t>
            </a:r>
            <a:endParaRPr lang="en-US" sz="2400" dirty="0"/>
          </a:p>
        </p:txBody>
      </p:sp>
      <p:pic>
        <p:nvPicPr>
          <p:cNvPr id="11"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en-US"/>
              <a:t>Metakognitív Tréning 8 – Önbecsülés &amp; hangulat</a:t>
            </a:r>
          </a:p>
        </p:txBody>
      </p:sp>
      <p:sp>
        <p:nvSpPr>
          <p:cNvPr id="14" name="Slide Number Placeholder 1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ea typeface="+mn-ea"/>
                <a:cs typeface="+mn-cs"/>
              </a:rPr>
              <a:t>7. A gondolkodás további aspektusai</a:t>
            </a:r>
            <a:endParaRPr sz="3600" dirty="0">
              <a:latin typeface="Calibri Light"/>
              <a:ea typeface="+mn-ea"/>
              <a:cs typeface="+mn-cs"/>
            </a:endParaRPr>
          </a:p>
        </p:txBody>
      </p:sp>
      <p:sp>
        <p:nvSpPr>
          <p:cNvPr id="9" name="Content Placeholder 8"/>
          <p:cNvSpPr>
            <a:spLocks noGrp="1"/>
          </p:cNvSpPr>
          <p:nvPr>
            <p:ph idx="1"/>
          </p:nvPr>
        </p:nvSpPr>
        <p:spPr/>
        <p:txBody>
          <a:bodyPr/>
          <a:lstStyle/>
          <a:p>
            <a:pPr lvl="0" defTabSz="914400">
              <a:lnSpc>
                <a:spcPct val="100000"/>
              </a:lnSpc>
              <a:spcBef>
                <a:spcPts val="1200"/>
              </a:spcBef>
              <a:tabLst>
                <a:tab pos="357505" algn="l"/>
              </a:tabLst>
            </a:pPr>
            <a:r>
              <a:rPr lang="en-US" sz="2000" b="1" dirty="0" err="1">
                <a:solidFill>
                  <a:srgbClr val="004992"/>
                </a:solidFill>
              </a:rPr>
              <a:t>Másokkal</a:t>
            </a:r>
            <a:r>
              <a:rPr lang="en-US" sz="2000" b="1" dirty="0">
                <a:solidFill>
                  <a:srgbClr val="004992"/>
                </a:solidFill>
              </a:rPr>
              <a:t> </a:t>
            </a:r>
            <a:r>
              <a:rPr lang="en-US" sz="2000" b="1" spc="-5" dirty="0" err="1">
                <a:solidFill>
                  <a:srgbClr val="004992"/>
                </a:solidFill>
              </a:rPr>
              <a:t>való</a:t>
            </a:r>
            <a:r>
              <a:rPr lang="en-US" sz="2000" b="1" spc="50" dirty="0">
                <a:solidFill>
                  <a:srgbClr val="004992"/>
                </a:solidFill>
              </a:rPr>
              <a:t> </a:t>
            </a:r>
            <a:r>
              <a:rPr lang="en-US" sz="2000" b="1" spc="-5" dirty="0" err="1">
                <a:solidFill>
                  <a:srgbClr val="004992"/>
                </a:solidFill>
              </a:rPr>
              <a:t>összehasonlítgatások</a:t>
            </a:r>
            <a:r>
              <a:rPr lang="en-US" sz="2000" b="1" spc="-5" dirty="0">
                <a:solidFill>
                  <a:srgbClr val="004992"/>
                </a:solidFill>
              </a:rPr>
              <a:t>:</a:t>
            </a:r>
            <a:endParaRPr lang="en-US"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tabLst>
                <a:tab pos="756920" algn="l"/>
              </a:tabLst>
            </a:pPr>
            <a:r>
              <a:rPr lang="en-US" sz="2000" spc="-10" dirty="0">
                <a:solidFill>
                  <a:srgbClr val="333333"/>
                </a:solidFill>
              </a:rPr>
              <a:t>Ne </a:t>
            </a:r>
            <a:r>
              <a:rPr lang="en-US" sz="2000" dirty="0" err="1">
                <a:solidFill>
                  <a:srgbClr val="333333"/>
                </a:solidFill>
              </a:rPr>
              <a:t>hasonlítgassa</a:t>
            </a:r>
            <a:r>
              <a:rPr lang="en-US" sz="2000" dirty="0">
                <a:solidFill>
                  <a:srgbClr val="333333"/>
                </a:solidFill>
              </a:rPr>
              <a:t> </a:t>
            </a:r>
            <a:r>
              <a:rPr lang="en-US" sz="2000" spc="-5" dirty="0" err="1">
                <a:solidFill>
                  <a:srgbClr val="333333"/>
                </a:solidFill>
              </a:rPr>
              <a:t>magát</a:t>
            </a:r>
            <a:r>
              <a:rPr lang="en-US" sz="2000" spc="-5" dirty="0">
                <a:solidFill>
                  <a:srgbClr val="333333"/>
                </a:solidFill>
              </a:rPr>
              <a:t> </a:t>
            </a:r>
            <a:r>
              <a:rPr lang="en-US" sz="2000" dirty="0" err="1">
                <a:solidFill>
                  <a:srgbClr val="333333"/>
                </a:solidFill>
              </a:rPr>
              <a:t>túlzottan</a:t>
            </a:r>
            <a:r>
              <a:rPr lang="en-US" sz="2000" spc="-75" dirty="0">
                <a:solidFill>
                  <a:srgbClr val="333333"/>
                </a:solidFill>
              </a:rPr>
              <a:t> </a:t>
            </a:r>
            <a:r>
              <a:rPr lang="en-US" sz="2000" spc="-5" dirty="0" err="1">
                <a:solidFill>
                  <a:srgbClr val="333333"/>
                </a:solidFill>
              </a:rPr>
              <a:t>másokhoz</a:t>
            </a:r>
            <a:r>
              <a:rPr lang="en-US" sz="2000" spc="-5" dirty="0">
                <a:solidFill>
                  <a:srgbClr val="333333"/>
                </a:solidFill>
              </a:rPr>
              <a:t>!</a:t>
            </a:r>
            <a:endParaRPr lang="en-US" sz="2000" dirty="0">
              <a:solidFill>
                <a:srgbClr val="333333"/>
              </a:solidFill>
            </a:endParaRPr>
          </a:p>
          <a:p>
            <a:pPr marL="342900" marR="497205" lvl="1" indent="-342900" defTabSz="914400">
              <a:lnSpc>
                <a:spcPct val="100000"/>
              </a:lnSpc>
              <a:spcBef>
                <a:spcPts val="1200"/>
              </a:spcBef>
              <a:spcAft>
                <a:spcPts val="0"/>
              </a:spcAft>
              <a:buClr>
                <a:srgbClr val="333333"/>
              </a:buClr>
              <a:buFont typeface="WingDings"/>
              <a:buChar char=""/>
              <a:tabLst>
                <a:tab pos="756920" algn="l"/>
              </a:tabLst>
            </a:pPr>
            <a:r>
              <a:rPr lang="en-US" sz="2000" spc="5" dirty="0" err="1">
                <a:solidFill>
                  <a:srgbClr val="333333"/>
                </a:solidFill>
              </a:rPr>
              <a:t>Mindig</a:t>
            </a:r>
            <a:r>
              <a:rPr lang="en-US" sz="2000" spc="5" dirty="0">
                <a:solidFill>
                  <a:srgbClr val="333333"/>
                </a:solidFill>
              </a:rPr>
              <a:t> </a:t>
            </a:r>
            <a:r>
              <a:rPr lang="en-US" sz="2000" spc="-5" dirty="0" err="1">
                <a:solidFill>
                  <a:srgbClr val="333333"/>
                </a:solidFill>
              </a:rPr>
              <a:t>lesz</a:t>
            </a:r>
            <a:r>
              <a:rPr lang="en-US" sz="2000" spc="-5" dirty="0">
                <a:solidFill>
                  <a:srgbClr val="333333"/>
                </a:solidFill>
              </a:rPr>
              <a:t> </a:t>
            </a:r>
            <a:r>
              <a:rPr lang="en-US" sz="2000" dirty="0" err="1">
                <a:solidFill>
                  <a:srgbClr val="333333"/>
                </a:solidFill>
              </a:rPr>
              <a:t>valaki</a:t>
            </a:r>
            <a:r>
              <a:rPr lang="en-US" sz="2000" dirty="0">
                <a:solidFill>
                  <a:srgbClr val="333333"/>
                </a:solidFill>
              </a:rPr>
              <a:t>, </a:t>
            </a:r>
            <a:r>
              <a:rPr lang="en-US" sz="2000" spc="-5" dirty="0" err="1">
                <a:solidFill>
                  <a:srgbClr val="333333"/>
                </a:solidFill>
              </a:rPr>
              <a:t>aki</a:t>
            </a:r>
            <a:r>
              <a:rPr lang="en-US" sz="2000" spc="-5" dirty="0">
                <a:solidFill>
                  <a:srgbClr val="333333"/>
                </a:solidFill>
              </a:rPr>
              <a:t> </a:t>
            </a:r>
            <a:r>
              <a:rPr lang="en-US" sz="2000" spc="-5" dirty="0" err="1">
                <a:solidFill>
                  <a:srgbClr val="333333"/>
                </a:solidFill>
              </a:rPr>
              <a:t>jobban</a:t>
            </a:r>
            <a:r>
              <a:rPr lang="en-US" sz="2000" spc="-5" dirty="0">
                <a:solidFill>
                  <a:srgbClr val="333333"/>
                </a:solidFill>
              </a:rPr>
              <a:t> </a:t>
            </a:r>
            <a:r>
              <a:rPr lang="en-US" sz="2000" spc="-10" dirty="0" err="1">
                <a:solidFill>
                  <a:srgbClr val="333333"/>
                </a:solidFill>
              </a:rPr>
              <a:t>néz</a:t>
            </a:r>
            <a:r>
              <a:rPr lang="en-US" sz="2000" spc="-10" dirty="0">
                <a:solidFill>
                  <a:srgbClr val="333333"/>
                </a:solidFill>
              </a:rPr>
              <a:t> </a:t>
            </a:r>
            <a:r>
              <a:rPr lang="en-US" sz="2000" spc="10" dirty="0" err="1">
                <a:solidFill>
                  <a:srgbClr val="333333"/>
                </a:solidFill>
              </a:rPr>
              <a:t>ki</a:t>
            </a:r>
            <a:r>
              <a:rPr lang="en-US" sz="2000" spc="10" dirty="0">
                <a:solidFill>
                  <a:srgbClr val="333333"/>
                </a:solidFill>
              </a:rPr>
              <a:t>, </a:t>
            </a:r>
            <a:r>
              <a:rPr lang="en-US" sz="2000" spc="-10" dirty="0" err="1">
                <a:solidFill>
                  <a:srgbClr val="333333"/>
                </a:solidFill>
              </a:rPr>
              <a:t>sikeresebb</a:t>
            </a:r>
            <a:r>
              <a:rPr lang="en-US" sz="2000" spc="-10" dirty="0">
                <a:solidFill>
                  <a:srgbClr val="333333"/>
                </a:solidFill>
              </a:rPr>
              <a:t>, </a:t>
            </a:r>
            <a:r>
              <a:rPr lang="en-US" sz="2000" spc="-5" dirty="0" err="1">
                <a:solidFill>
                  <a:srgbClr val="333333"/>
                </a:solidFill>
              </a:rPr>
              <a:t>kedveltebb</a:t>
            </a:r>
            <a:r>
              <a:rPr lang="en-US" sz="2000" spc="-5" dirty="0">
                <a:solidFill>
                  <a:srgbClr val="333333"/>
                </a:solidFill>
              </a:rPr>
              <a:t>. </a:t>
            </a:r>
            <a:r>
              <a:rPr lang="en-US" sz="2000" spc="-10" dirty="0">
                <a:solidFill>
                  <a:srgbClr val="333333"/>
                </a:solidFill>
              </a:rPr>
              <a:t>De </a:t>
            </a:r>
            <a:r>
              <a:rPr lang="en-US" sz="2000" spc="-10" dirty="0" err="1">
                <a:solidFill>
                  <a:srgbClr val="333333"/>
                </a:solidFill>
              </a:rPr>
              <a:t>még</a:t>
            </a:r>
            <a:r>
              <a:rPr lang="en-US" sz="2000" spc="-10" dirty="0">
                <a:solidFill>
                  <a:srgbClr val="333333"/>
                </a:solidFill>
              </a:rPr>
              <a:t> </a:t>
            </a:r>
            <a:r>
              <a:rPr lang="en-US" sz="2000" spc="-10" dirty="0" err="1">
                <a:solidFill>
                  <a:srgbClr val="333333"/>
                </a:solidFill>
              </a:rPr>
              <a:t>ezeknek</a:t>
            </a:r>
            <a:r>
              <a:rPr lang="en-US" sz="2000" spc="-10" dirty="0">
                <a:solidFill>
                  <a:srgbClr val="333333"/>
                </a:solidFill>
              </a:rPr>
              <a:t> </a:t>
            </a:r>
            <a:r>
              <a:rPr lang="en-US" sz="2000" spc="-5">
                <a:solidFill>
                  <a:srgbClr val="333333"/>
                </a:solidFill>
              </a:rPr>
              <a:t>a </a:t>
            </a:r>
            <a:r>
              <a:rPr lang="en-US" sz="2000" spc="-10">
                <a:solidFill>
                  <a:srgbClr val="333333"/>
                </a:solidFill>
              </a:rPr>
              <a:t>“szerencse </a:t>
            </a:r>
            <a:r>
              <a:rPr lang="en-US" sz="2000" spc="5">
                <a:solidFill>
                  <a:srgbClr val="333333"/>
                </a:solidFill>
              </a:rPr>
              <a:t>fiainak” </a:t>
            </a:r>
            <a:r>
              <a:rPr lang="en-US" sz="2000" spc="5" dirty="0">
                <a:solidFill>
                  <a:srgbClr val="333333"/>
                </a:solidFill>
              </a:rPr>
              <a:t>is </a:t>
            </a:r>
            <a:r>
              <a:rPr lang="en-US" sz="2000" spc="-5" dirty="0" err="1">
                <a:solidFill>
                  <a:srgbClr val="333333"/>
                </a:solidFill>
              </a:rPr>
              <a:t>megvannak</a:t>
            </a:r>
            <a:r>
              <a:rPr lang="en-US" sz="2000" spc="-5" dirty="0">
                <a:solidFill>
                  <a:srgbClr val="333333"/>
                </a:solidFill>
              </a:rPr>
              <a:t> a </a:t>
            </a:r>
            <a:r>
              <a:rPr lang="en-US" sz="2000" spc="-5" dirty="0" err="1">
                <a:solidFill>
                  <a:srgbClr val="333333"/>
                </a:solidFill>
              </a:rPr>
              <a:t>maguk</a:t>
            </a:r>
            <a:r>
              <a:rPr lang="en-US" sz="2000" spc="-5" dirty="0">
                <a:solidFill>
                  <a:srgbClr val="333333"/>
                </a:solidFill>
              </a:rPr>
              <a:t> </a:t>
            </a:r>
            <a:r>
              <a:rPr lang="en-US" sz="2000" spc="-5" dirty="0" err="1">
                <a:solidFill>
                  <a:srgbClr val="333333"/>
                </a:solidFill>
              </a:rPr>
              <a:t>gyenge</a:t>
            </a:r>
            <a:r>
              <a:rPr lang="en-US" sz="2000" spc="25" dirty="0">
                <a:solidFill>
                  <a:srgbClr val="333333"/>
                </a:solidFill>
              </a:rPr>
              <a:t> </a:t>
            </a:r>
            <a:r>
              <a:rPr lang="en-US" sz="2000" spc="-5" dirty="0" err="1">
                <a:solidFill>
                  <a:srgbClr val="333333"/>
                </a:solidFill>
              </a:rPr>
              <a:t>pontjai</a:t>
            </a:r>
            <a:endParaRPr lang="en-US" sz="2000" dirty="0">
              <a:solidFill>
                <a:srgbClr val="333333"/>
              </a:solidFill>
            </a:endParaRPr>
          </a:p>
        </p:txBody>
      </p:sp>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ea typeface="+mn-ea"/>
                <a:cs typeface="+mn-cs"/>
              </a:rPr>
              <a:t>7. A gondolkodás további aspektusai</a:t>
            </a:r>
            <a:endParaRPr sz="3600" dirty="0">
              <a:latin typeface="Calibri Light"/>
              <a:ea typeface="+mn-ea"/>
              <a:cs typeface="+mn-cs"/>
            </a:endParaRPr>
          </a:p>
        </p:txBody>
      </p:sp>
      <p:sp>
        <p:nvSpPr>
          <p:cNvPr id="9" name="Content Placeholder 8"/>
          <p:cNvSpPr>
            <a:spLocks noGrp="1"/>
          </p:cNvSpPr>
          <p:nvPr>
            <p:ph idx="1"/>
          </p:nvPr>
        </p:nvSpPr>
        <p:spPr/>
        <p:txBody>
          <a:bodyPr/>
          <a:lstStyle/>
          <a:p>
            <a:pPr lvl="0" defTabSz="914400">
              <a:lnSpc>
                <a:spcPct val="100000"/>
              </a:lnSpc>
              <a:spcBef>
                <a:spcPts val="1200"/>
              </a:spcBef>
              <a:tabLst>
                <a:tab pos="357505" algn="l"/>
              </a:tabLst>
            </a:pPr>
            <a:r>
              <a:rPr lang="en-US" sz="2000" b="1" dirty="0" err="1">
                <a:solidFill>
                  <a:srgbClr val="004992"/>
                </a:solidFill>
              </a:rPr>
              <a:t>Másokkal</a:t>
            </a:r>
            <a:r>
              <a:rPr lang="en-US" sz="2000" b="1" dirty="0">
                <a:solidFill>
                  <a:srgbClr val="004992"/>
                </a:solidFill>
              </a:rPr>
              <a:t> </a:t>
            </a:r>
            <a:r>
              <a:rPr lang="en-US" sz="2000" b="1" spc="-5" dirty="0" err="1">
                <a:solidFill>
                  <a:srgbClr val="004992"/>
                </a:solidFill>
              </a:rPr>
              <a:t>való</a:t>
            </a:r>
            <a:r>
              <a:rPr lang="en-US" sz="2000" b="1" spc="50" dirty="0">
                <a:solidFill>
                  <a:srgbClr val="004992"/>
                </a:solidFill>
              </a:rPr>
              <a:t> </a:t>
            </a:r>
            <a:r>
              <a:rPr lang="en-US" sz="2000" b="1" spc="-5" dirty="0" err="1">
                <a:solidFill>
                  <a:srgbClr val="004992"/>
                </a:solidFill>
              </a:rPr>
              <a:t>összehasonlítgatások</a:t>
            </a:r>
            <a:r>
              <a:rPr lang="en-US" sz="2000" b="1" spc="-5" dirty="0">
                <a:solidFill>
                  <a:srgbClr val="004992"/>
                </a:solidFill>
              </a:rPr>
              <a:t>:</a:t>
            </a:r>
            <a:endParaRPr lang="en-US"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tabLst>
                <a:tab pos="756920" algn="l"/>
              </a:tabLst>
            </a:pPr>
            <a:r>
              <a:rPr lang="en-US" sz="2000" spc="-10" dirty="0">
                <a:solidFill>
                  <a:srgbClr val="333333"/>
                </a:solidFill>
              </a:rPr>
              <a:t>Ne </a:t>
            </a:r>
            <a:r>
              <a:rPr lang="en-US" sz="2000" dirty="0" err="1">
                <a:solidFill>
                  <a:srgbClr val="333333"/>
                </a:solidFill>
              </a:rPr>
              <a:t>hasonlítgassa</a:t>
            </a:r>
            <a:r>
              <a:rPr lang="en-US" sz="2000" dirty="0">
                <a:solidFill>
                  <a:srgbClr val="333333"/>
                </a:solidFill>
              </a:rPr>
              <a:t> </a:t>
            </a:r>
            <a:r>
              <a:rPr lang="en-US" sz="2000" spc="-5" dirty="0" err="1">
                <a:solidFill>
                  <a:srgbClr val="333333"/>
                </a:solidFill>
              </a:rPr>
              <a:t>magát</a:t>
            </a:r>
            <a:r>
              <a:rPr lang="en-US" sz="2000" spc="-5" dirty="0">
                <a:solidFill>
                  <a:srgbClr val="333333"/>
                </a:solidFill>
              </a:rPr>
              <a:t> </a:t>
            </a:r>
            <a:r>
              <a:rPr lang="en-US" sz="2000" dirty="0" err="1">
                <a:solidFill>
                  <a:srgbClr val="333333"/>
                </a:solidFill>
              </a:rPr>
              <a:t>túlzottan</a:t>
            </a:r>
            <a:r>
              <a:rPr lang="en-US" sz="2000" spc="-75" dirty="0">
                <a:solidFill>
                  <a:srgbClr val="333333"/>
                </a:solidFill>
              </a:rPr>
              <a:t> </a:t>
            </a:r>
            <a:r>
              <a:rPr lang="en-US" sz="2000" spc="-5" dirty="0" err="1">
                <a:solidFill>
                  <a:srgbClr val="333333"/>
                </a:solidFill>
              </a:rPr>
              <a:t>másokhoz</a:t>
            </a:r>
            <a:r>
              <a:rPr lang="en-US" sz="2000" spc="-5" dirty="0">
                <a:solidFill>
                  <a:srgbClr val="333333"/>
                </a:solidFill>
              </a:rPr>
              <a:t>!</a:t>
            </a:r>
            <a:endParaRPr lang="en-US" sz="2000" dirty="0">
              <a:solidFill>
                <a:srgbClr val="333333"/>
              </a:solidFill>
            </a:endParaRPr>
          </a:p>
          <a:p>
            <a:pPr marL="342900" marR="497205" lvl="1" indent="-342900" defTabSz="914400">
              <a:lnSpc>
                <a:spcPct val="100000"/>
              </a:lnSpc>
              <a:spcBef>
                <a:spcPts val="1200"/>
              </a:spcBef>
              <a:spcAft>
                <a:spcPts val="0"/>
              </a:spcAft>
              <a:buClr>
                <a:srgbClr val="333333"/>
              </a:buClr>
              <a:buFont typeface="WingDings"/>
              <a:buChar char=""/>
              <a:tabLst>
                <a:tab pos="756920" algn="l"/>
              </a:tabLst>
            </a:pPr>
            <a:r>
              <a:rPr lang="en-US" sz="2000" spc="5" dirty="0" err="1">
                <a:solidFill>
                  <a:srgbClr val="333333"/>
                </a:solidFill>
              </a:rPr>
              <a:t>Mindig</a:t>
            </a:r>
            <a:r>
              <a:rPr lang="en-US" sz="2000" spc="5" dirty="0">
                <a:solidFill>
                  <a:srgbClr val="333333"/>
                </a:solidFill>
              </a:rPr>
              <a:t> </a:t>
            </a:r>
            <a:r>
              <a:rPr lang="en-US" sz="2000" spc="-5" dirty="0" err="1">
                <a:solidFill>
                  <a:srgbClr val="333333"/>
                </a:solidFill>
              </a:rPr>
              <a:t>lesz</a:t>
            </a:r>
            <a:r>
              <a:rPr lang="en-US" sz="2000" spc="-5" dirty="0">
                <a:solidFill>
                  <a:srgbClr val="333333"/>
                </a:solidFill>
              </a:rPr>
              <a:t> </a:t>
            </a:r>
            <a:r>
              <a:rPr lang="en-US" sz="2000" dirty="0" err="1">
                <a:solidFill>
                  <a:srgbClr val="333333"/>
                </a:solidFill>
              </a:rPr>
              <a:t>valaki</a:t>
            </a:r>
            <a:r>
              <a:rPr lang="en-US" sz="2000" dirty="0">
                <a:solidFill>
                  <a:srgbClr val="333333"/>
                </a:solidFill>
              </a:rPr>
              <a:t>, </a:t>
            </a:r>
            <a:r>
              <a:rPr lang="en-US" sz="2000" spc="-5" dirty="0" err="1">
                <a:solidFill>
                  <a:srgbClr val="333333"/>
                </a:solidFill>
              </a:rPr>
              <a:t>aki</a:t>
            </a:r>
            <a:r>
              <a:rPr lang="en-US" sz="2000" spc="-5" dirty="0">
                <a:solidFill>
                  <a:srgbClr val="333333"/>
                </a:solidFill>
              </a:rPr>
              <a:t> </a:t>
            </a:r>
            <a:r>
              <a:rPr lang="en-US" sz="2000" spc="-5" dirty="0" err="1">
                <a:solidFill>
                  <a:srgbClr val="333333"/>
                </a:solidFill>
              </a:rPr>
              <a:t>jobban</a:t>
            </a:r>
            <a:r>
              <a:rPr lang="en-US" sz="2000" spc="-5" dirty="0">
                <a:solidFill>
                  <a:srgbClr val="333333"/>
                </a:solidFill>
              </a:rPr>
              <a:t> </a:t>
            </a:r>
            <a:r>
              <a:rPr lang="en-US" sz="2000" spc="-10" dirty="0" err="1">
                <a:solidFill>
                  <a:srgbClr val="333333"/>
                </a:solidFill>
              </a:rPr>
              <a:t>néz</a:t>
            </a:r>
            <a:r>
              <a:rPr lang="en-US" sz="2000" spc="-10" dirty="0">
                <a:solidFill>
                  <a:srgbClr val="333333"/>
                </a:solidFill>
              </a:rPr>
              <a:t> </a:t>
            </a:r>
            <a:r>
              <a:rPr lang="en-US" sz="2000" spc="10" dirty="0" err="1">
                <a:solidFill>
                  <a:srgbClr val="333333"/>
                </a:solidFill>
              </a:rPr>
              <a:t>ki</a:t>
            </a:r>
            <a:r>
              <a:rPr lang="en-US" sz="2000" spc="10" dirty="0">
                <a:solidFill>
                  <a:srgbClr val="333333"/>
                </a:solidFill>
              </a:rPr>
              <a:t>, </a:t>
            </a:r>
            <a:r>
              <a:rPr lang="en-US" sz="2000" spc="-10" dirty="0" err="1">
                <a:solidFill>
                  <a:srgbClr val="333333"/>
                </a:solidFill>
              </a:rPr>
              <a:t>sikeresebb</a:t>
            </a:r>
            <a:r>
              <a:rPr lang="en-US" sz="2000" spc="-10" dirty="0">
                <a:solidFill>
                  <a:srgbClr val="333333"/>
                </a:solidFill>
              </a:rPr>
              <a:t>, </a:t>
            </a:r>
            <a:r>
              <a:rPr lang="en-US" sz="2000" spc="-5" dirty="0" err="1">
                <a:solidFill>
                  <a:srgbClr val="333333"/>
                </a:solidFill>
              </a:rPr>
              <a:t>kedveltebb</a:t>
            </a:r>
            <a:r>
              <a:rPr lang="en-US" sz="2000" spc="-5" dirty="0">
                <a:solidFill>
                  <a:srgbClr val="333333"/>
                </a:solidFill>
              </a:rPr>
              <a:t>. </a:t>
            </a:r>
            <a:r>
              <a:rPr lang="en-US" sz="2000" spc="-10" dirty="0">
                <a:solidFill>
                  <a:srgbClr val="333333"/>
                </a:solidFill>
              </a:rPr>
              <a:t>De </a:t>
            </a:r>
            <a:r>
              <a:rPr lang="en-US" sz="2000" spc="-10" dirty="0" err="1">
                <a:solidFill>
                  <a:srgbClr val="333333"/>
                </a:solidFill>
              </a:rPr>
              <a:t>még</a:t>
            </a:r>
            <a:r>
              <a:rPr lang="en-US" sz="2000" spc="-10" dirty="0">
                <a:solidFill>
                  <a:srgbClr val="333333"/>
                </a:solidFill>
              </a:rPr>
              <a:t> </a:t>
            </a:r>
            <a:r>
              <a:rPr lang="en-US" sz="2000" spc="-10" dirty="0" err="1">
                <a:solidFill>
                  <a:srgbClr val="333333"/>
                </a:solidFill>
              </a:rPr>
              <a:t>ezeknek</a:t>
            </a:r>
            <a:r>
              <a:rPr lang="en-US" sz="2000" spc="-10" dirty="0">
                <a:solidFill>
                  <a:srgbClr val="333333"/>
                </a:solidFill>
              </a:rPr>
              <a:t> </a:t>
            </a:r>
            <a:r>
              <a:rPr lang="en-US" sz="2000" spc="-5" dirty="0">
                <a:solidFill>
                  <a:srgbClr val="333333"/>
                </a:solidFill>
              </a:rPr>
              <a:t>a </a:t>
            </a:r>
            <a:r>
              <a:rPr lang="en-US" sz="2000" spc="-10" dirty="0">
                <a:solidFill>
                  <a:srgbClr val="333333"/>
                </a:solidFill>
              </a:rPr>
              <a:t>“</a:t>
            </a:r>
            <a:r>
              <a:rPr lang="en-US" sz="2000" spc="-10" dirty="0" err="1">
                <a:solidFill>
                  <a:srgbClr val="333333"/>
                </a:solidFill>
              </a:rPr>
              <a:t>szerencse</a:t>
            </a:r>
            <a:r>
              <a:rPr lang="en-US" sz="2000" spc="-10" dirty="0">
                <a:solidFill>
                  <a:srgbClr val="333333"/>
                </a:solidFill>
              </a:rPr>
              <a:t> </a:t>
            </a:r>
            <a:r>
              <a:rPr lang="en-US" sz="2000" spc="5" dirty="0" err="1">
                <a:solidFill>
                  <a:srgbClr val="333333"/>
                </a:solidFill>
              </a:rPr>
              <a:t>fiainak</a:t>
            </a:r>
            <a:r>
              <a:rPr lang="en-US" sz="2000" spc="5" dirty="0">
                <a:solidFill>
                  <a:srgbClr val="333333"/>
                </a:solidFill>
              </a:rPr>
              <a:t>” is </a:t>
            </a:r>
            <a:r>
              <a:rPr lang="en-US" sz="2000" spc="-5" dirty="0" err="1">
                <a:solidFill>
                  <a:srgbClr val="333333"/>
                </a:solidFill>
              </a:rPr>
              <a:t>megvannak</a:t>
            </a:r>
            <a:r>
              <a:rPr lang="en-US" sz="2000" spc="-5" dirty="0">
                <a:solidFill>
                  <a:srgbClr val="333333"/>
                </a:solidFill>
              </a:rPr>
              <a:t> a </a:t>
            </a:r>
            <a:r>
              <a:rPr lang="en-US" sz="2000" spc="-5" dirty="0" err="1">
                <a:solidFill>
                  <a:srgbClr val="333333"/>
                </a:solidFill>
              </a:rPr>
              <a:t>maguk</a:t>
            </a:r>
            <a:r>
              <a:rPr lang="en-US" sz="2000" spc="-5" dirty="0">
                <a:solidFill>
                  <a:srgbClr val="333333"/>
                </a:solidFill>
              </a:rPr>
              <a:t> </a:t>
            </a:r>
            <a:r>
              <a:rPr lang="en-US" sz="2000" spc="-5" dirty="0" err="1">
                <a:solidFill>
                  <a:srgbClr val="333333"/>
                </a:solidFill>
              </a:rPr>
              <a:t>gyenge</a:t>
            </a:r>
            <a:r>
              <a:rPr lang="en-US" sz="2000" spc="25" dirty="0">
                <a:solidFill>
                  <a:srgbClr val="333333"/>
                </a:solidFill>
              </a:rPr>
              <a:t> </a:t>
            </a:r>
            <a:r>
              <a:rPr lang="en-US" sz="2000" spc="-5" dirty="0" err="1">
                <a:solidFill>
                  <a:srgbClr val="333333"/>
                </a:solidFill>
              </a:rPr>
              <a:t>pontjai</a:t>
            </a:r>
            <a:endParaRPr lang="en-US" sz="2000" dirty="0">
              <a:solidFill>
                <a:srgbClr val="333333"/>
              </a:solidFill>
            </a:endParaRPr>
          </a:p>
          <a:p>
            <a:pPr lvl="0" defTabSz="914400">
              <a:lnSpc>
                <a:spcPct val="100000"/>
              </a:lnSpc>
              <a:spcBef>
                <a:spcPts val="1200"/>
              </a:spcBef>
              <a:tabLst>
                <a:tab pos="357505" algn="l"/>
              </a:tabLst>
            </a:pPr>
            <a:r>
              <a:rPr lang="en-US" sz="2000" b="1" dirty="0" err="1">
                <a:solidFill>
                  <a:srgbClr val="004992"/>
                </a:solidFill>
              </a:rPr>
              <a:t>Túlzó</a:t>
            </a:r>
            <a:r>
              <a:rPr lang="en-US" sz="2000" b="1" spc="20" dirty="0">
                <a:solidFill>
                  <a:srgbClr val="004992"/>
                </a:solidFill>
              </a:rPr>
              <a:t> </a:t>
            </a:r>
            <a:r>
              <a:rPr lang="en-US" sz="2000" b="1" spc="-5" dirty="0" err="1">
                <a:solidFill>
                  <a:srgbClr val="004992"/>
                </a:solidFill>
              </a:rPr>
              <a:t>követelmények</a:t>
            </a:r>
            <a:r>
              <a:rPr lang="en-US" sz="2000" b="1" spc="-5" dirty="0">
                <a:solidFill>
                  <a:srgbClr val="004992"/>
                </a:solidFill>
              </a:rPr>
              <a:t>:</a:t>
            </a:r>
            <a:endParaRPr lang="en-US"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tabLst>
                <a:tab pos="756920" algn="l"/>
              </a:tabLst>
            </a:pPr>
            <a:r>
              <a:rPr lang="en-US" sz="2000" b="1" spc="-15" dirty="0">
                <a:solidFill>
                  <a:srgbClr val="333333"/>
                </a:solidFill>
              </a:rPr>
              <a:t>Ne </a:t>
            </a:r>
            <a:r>
              <a:rPr lang="en-US" sz="2000" spc="-5" dirty="0" err="1">
                <a:solidFill>
                  <a:srgbClr val="333333"/>
                </a:solidFill>
              </a:rPr>
              <a:t>támasszon</a:t>
            </a:r>
            <a:r>
              <a:rPr lang="en-US" sz="2000" spc="-5" dirty="0">
                <a:solidFill>
                  <a:srgbClr val="333333"/>
                </a:solidFill>
              </a:rPr>
              <a:t> </a:t>
            </a:r>
            <a:r>
              <a:rPr lang="en-US" sz="2000" spc="-5" dirty="0" err="1">
                <a:solidFill>
                  <a:srgbClr val="333333"/>
                </a:solidFill>
              </a:rPr>
              <a:t>önmagával</a:t>
            </a:r>
            <a:r>
              <a:rPr lang="en-US" sz="2000" spc="-5" dirty="0">
                <a:solidFill>
                  <a:srgbClr val="333333"/>
                </a:solidFill>
              </a:rPr>
              <a:t> </a:t>
            </a:r>
            <a:r>
              <a:rPr lang="en-US" sz="2000" spc="-10" dirty="0" err="1">
                <a:solidFill>
                  <a:srgbClr val="333333"/>
                </a:solidFill>
              </a:rPr>
              <a:t>szemben</a:t>
            </a:r>
            <a:r>
              <a:rPr lang="en-US" sz="2000" spc="100" dirty="0">
                <a:solidFill>
                  <a:srgbClr val="333333"/>
                </a:solidFill>
              </a:rPr>
              <a:t> </a:t>
            </a:r>
            <a:r>
              <a:rPr lang="en-US" sz="2000" spc="5" dirty="0" err="1">
                <a:solidFill>
                  <a:srgbClr val="333333"/>
                </a:solidFill>
              </a:rPr>
              <a:t>túlzó</a:t>
            </a:r>
            <a:r>
              <a:rPr lang="hu-HU" sz="2000" spc="5" dirty="0">
                <a:solidFill>
                  <a:srgbClr val="333333"/>
                </a:solidFill>
              </a:rPr>
              <a:t> </a:t>
            </a:r>
            <a:r>
              <a:rPr lang="en-US" sz="2000" spc="-10" dirty="0" err="1">
                <a:solidFill>
                  <a:srgbClr val="333333"/>
                </a:solidFill>
              </a:rPr>
              <a:t>követelményeket</a:t>
            </a:r>
            <a:r>
              <a:rPr lang="en-US" sz="2000" spc="-10" dirty="0">
                <a:solidFill>
                  <a:srgbClr val="333333"/>
                </a:solidFill>
              </a:rPr>
              <a:t>,</a:t>
            </a:r>
            <a:r>
              <a:rPr lang="en-US" sz="2000" spc="75" dirty="0">
                <a:solidFill>
                  <a:srgbClr val="333333"/>
                </a:solidFill>
              </a:rPr>
              <a:t> </a:t>
            </a:r>
            <a:r>
              <a:rPr lang="en-US" sz="2000" spc="5" dirty="0">
                <a:solidFill>
                  <a:srgbClr val="333333"/>
                </a:solidFill>
              </a:rPr>
              <a:t>mint</a:t>
            </a:r>
            <a:endParaRPr lang="en-US" sz="2000" dirty="0">
              <a:solidFill>
                <a:srgbClr val="333333"/>
              </a:solidFill>
            </a:endParaRPr>
          </a:p>
          <a:p>
            <a:pPr lvl="2" defTabSz="914400">
              <a:lnSpc>
                <a:spcPct val="100000"/>
              </a:lnSpc>
              <a:spcBef>
                <a:spcPts val="1200"/>
              </a:spcBef>
              <a:spcAft>
                <a:spcPts val="0"/>
              </a:spcAft>
              <a:buClr>
                <a:srgbClr val="FFFFFF"/>
              </a:buClr>
              <a:buFont typeface="WingDings"/>
              <a:buChar char=""/>
              <a:tabLst>
                <a:tab pos="2425065" algn="l"/>
              </a:tabLst>
            </a:pPr>
            <a:r>
              <a:rPr lang="en-US" sz="2000" spc="-5" dirty="0">
                <a:solidFill>
                  <a:srgbClr val="333333"/>
                </a:solidFill>
              </a:rPr>
              <a:t>“</a:t>
            </a:r>
            <a:r>
              <a:rPr lang="en-US" sz="2000" spc="-5" dirty="0" err="1">
                <a:solidFill>
                  <a:srgbClr val="333333"/>
                </a:solidFill>
              </a:rPr>
              <a:t>Mindig</a:t>
            </a:r>
            <a:r>
              <a:rPr lang="en-US" sz="2000" spc="-5" dirty="0">
                <a:solidFill>
                  <a:srgbClr val="333333"/>
                </a:solidFill>
              </a:rPr>
              <a:t> </a:t>
            </a:r>
            <a:r>
              <a:rPr lang="en-US" sz="2000" dirty="0" err="1">
                <a:solidFill>
                  <a:srgbClr val="333333"/>
                </a:solidFill>
              </a:rPr>
              <a:t>jól</a:t>
            </a:r>
            <a:r>
              <a:rPr lang="en-US" sz="2000" dirty="0">
                <a:solidFill>
                  <a:srgbClr val="333333"/>
                </a:solidFill>
              </a:rPr>
              <a:t> </a:t>
            </a:r>
            <a:r>
              <a:rPr lang="en-US" sz="2000" dirty="0" err="1">
                <a:solidFill>
                  <a:srgbClr val="333333"/>
                </a:solidFill>
              </a:rPr>
              <a:t>kell</a:t>
            </a:r>
            <a:r>
              <a:rPr lang="en-US" sz="2000" spc="-30" dirty="0">
                <a:solidFill>
                  <a:srgbClr val="333333"/>
                </a:solidFill>
              </a:rPr>
              <a:t> </a:t>
            </a:r>
            <a:r>
              <a:rPr lang="en-US" sz="2000" dirty="0" err="1">
                <a:solidFill>
                  <a:srgbClr val="333333"/>
                </a:solidFill>
              </a:rPr>
              <a:t>kinéznem</a:t>
            </a:r>
            <a:r>
              <a:rPr lang="en-US" sz="2000" dirty="0">
                <a:solidFill>
                  <a:srgbClr val="333333"/>
                </a:solidFill>
              </a:rPr>
              <a:t>”</a:t>
            </a:r>
          </a:p>
          <a:p>
            <a:pPr lvl="2" defTabSz="914400">
              <a:lnSpc>
                <a:spcPct val="100000"/>
              </a:lnSpc>
              <a:spcBef>
                <a:spcPts val="1200"/>
              </a:spcBef>
              <a:spcAft>
                <a:spcPts val="0"/>
              </a:spcAft>
              <a:buClr>
                <a:srgbClr val="FFFFFF"/>
              </a:buClr>
              <a:buFont typeface="WingDings"/>
              <a:buChar char=""/>
              <a:tabLst>
                <a:tab pos="2425065" algn="l"/>
              </a:tabLst>
            </a:pPr>
            <a:r>
              <a:rPr lang="en-US" sz="2000" spc="-5" dirty="0">
                <a:solidFill>
                  <a:srgbClr val="333333"/>
                </a:solidFill>
              </a:rPr>
              <a:t>“</a:t>
            </a:r>
            <a:r>
              <a:rPr lang="en-US" sz="2000" spc="-5" dirty="0" err="1">
                <a:solidFill>
                  <a:srgbClr val="333333"/>
                </a:solidFill>
              </a:rPr>
              <a:t>Mindig</a:t>
            </a:r>
            <a:r>
              <a:rPr lang="en-US" sz="2000" spc="-5" dirty="0">
                <a:solidFill>
                  <a:srgbClr val="333333"/>
                </a:solidFill>
              </a:rPr>
              <a:t> </a:t>
            </a:r>
            <a:r>
              <a:rPr lang="en-US" sz="2000" dirty="0" err="1">
                <a:solidFill>
                  <a:srgbClr val="333333"/>
                </a:solidFill>
              </a:rPr>
              <a:t>okosnak</a:t>
            </a:r>
            <a:r>
              <a:rPr lang="en-US" sz="2000" dirty="0">
                <a:solidFill>
                  <a:srgbClr val="333333"/>
                </a:solidFill>
              </a:rPr>
              <a:t> </a:t>
            </a:r>
            <a:r>
              <a:rPr lang="en-US" sz="2000" dirty="0" err="1">
                <a:solidFill>
                  <a:srgbClr val="333333"/>
                </a:solidFill>
              </a:rPr>
              <a:t>kell</a:t>
            </a:r>
            <a:r>
              <a:rPr lang="en-US" sz="2000" spc="-40" dirty="0">
                <a:solidFill>
                  <a:srgbClr val="333333"/>
                </a:solidFill>
              </a:rPr>
              <a:t> </a:t>
            </a:r>
            <a:r>
              <a:rPr lang="en-US" sz="2000" spc="-5" dirty="0" err="1">
                <a:solidFill>
                  <a:srgbClr val="333333"/>
                </a:solidFill>
              </a:rPr>
              <a:t>látszanom</a:t>
            </a:r>
            <a:r>
              <a:rPr lang="en-US" sz="2000" spc="-5" dirty="0">
                <a:solidFill>
                  <a:srgbClr val="333333"/>
                </a:solidFill>
              </a:rPr>
              <a:t>”</a:t>
            </a:r>
            <a:endParaRPr lang="en-US" sz="2000" dirty="0">
              <a:solidFill>
                <a:srgbClr val="333333"/>
              </a:solidFill>
            </a:endParaRPr>
          </a:p>
          <a:p>
            <a:pPr marR="5080" lvl="2" defTabSz="914400">
              <a:lnSpc>
                <a:spcPct val="100000"/>
              </a:lnSpc>
              <a:spcBef>
                <a:spcPts val="1200"/>
              </a:spcBef>
              <a:spcAft>
                <a:spcPts val="0"/>
              </a:spcAft>
              <a:buClr>
                <a:srgbClr val="FFFFFF"/>
              </a:buClr>
              <a:buFont typeface="WingDings"/>
              <a:buChar char=""/>
              <a:tabLst>
                <a:tab pos="2425065" algn="l"/>
              </a:tabLst>
            </a:pPr>
            <a:r>
              <a:rPr lang="en-US" sz="2000" spc="5" dirty="0">
                <a:solidFill>
                  <a:srgbClr val="333333"/>
                </a:solidFill>
              </a:rPr>
              <a:t>“A </a:t>
            </a:r>
            <a:r>
              <a:rPr lang="en-US" sz="2000" dirty="0" err="1">
                <a:solidFill>
                  <a:srgbClr val="333333"/>
                </a:solidFill>
              </a:rPr>
              <a:t>beszélgetések</a:t>
            </a:r>
            <a:r>
              <a:rPr lang="en-US" sz="2000" dirty="0">
                <a:solidFill>
                  <a:srgbClr val="333333"/>
                </a:solidFill>
              </a:rPr>
              <a:t> </a:t>
            </a:r>
            <a:r>
              <a:rPr lang="en-US" sz="2000" dirty="0" err="1">
                <a:solidFill>
                  <a:srgbClr val="333333"/>
                </a:solidFill>
              </a:rPr>
              <a:t>során</a:t>
            </a:r>
            <a:r>
              <a:rPr lang="en-US" sz="2000" dirty="0">
                <a:solidFill>
                  <a:srgbClr val="333333"/>
                </a:solidFill>
              </a:rPr>
              <a:t> </a:t>
            </a:r>
            <a:r>
              <a:rPr lang="en-US" sz="2000" spc="-5" dirty="0" err="1">
                <a:solidFill>
                  <a:srgbClr val="333333"/>
                </a:solidFill>
              </a:rPr>
              <a:t>mindig</a:t>
            </a:r>
            <a:r>
              <a:rPr lang="en-US" sz="2000" spc="-5" dirty="0">
                <a:solidFill>
                  <a:srgbClr val="333333"/>
                </a:solidFill>
              </a:rPr>
              <a:t> </a:t>
            </a:r>
            <a:r>
              <a:rPr lang="en-US" sz="2000" dirty="0" err="1">
                <a:solidFill>
                  <a:srgbClr val="333333"/>
                </a:solidFill>
              </a:rPr>
              <a:t>valami</a:t>
            </a:r>
            <a:r>
              <a:rPr lang="en-US" sz="2000" dirty="0">
                <a:solidFill>
                  <a:srgbClr val="333333"/>
                </a:solidFill>
              </a:rPr>
              <a:t> </a:t>
            </a:r>
            <a:r>
              <a:rPr lang="en-US" sz="2000" dirty="0" err="1">
                <a:solidFill>
                  <a:srgbClr val="333333"/>
                </a:solidFill>
              </a:rPr>
              <a:t>szellemeset</a:t>
            </a:r>
            <a:r>
              <a:rPr lang="en-US" sz="2000" spc="-114" dirty="0">
                <a:solidFill>
                  <a:srgbClr val="333333"/>
                </a:solidFill>
              </a:rPr>
              <a:t> </a:t>
            </a:r>
            <a:r>
              <a:rPr lang="en-US" sz="2000" dirty="0" err="1">
                <a:solidFill>
                  <a:srgbClr val="333333"/>
                </a:solidFill>
              </a:rPr>
              <a:t>kell</a:t>
            </a:r>
            <a:r>
              <a:rPr lang="en-US" sz="2000" dirty="0">
                <a:solidFill>
                  <a:srgbClr val="333333"/>
                </a:solidFill>
              </a:rPr>
              <a:t> </a:t>
            </a:r>
            <a:r>
              <a:rPr lang="en-US" sz="2000" dirty="0" err="1">
                <a:solidFill>
                  <a:srgbClr val="333333"/>
                </a:solidFill>
              </a:rPr>
              <a:t>mondanom</a:t>
            </a:r>
            <a:r>
              <a:rPr lang="en-US" sz="2000" dirty="0">
                <a:solidFill>
                  <a:srgbClr val="333333"/>
                </a:solidFill>
              </a:rPr>
              <a:t>”</a:t>
            </a:r>
          </a:p>
          <a:p>
            <a:pPr lvl="2" defTabSz="914400">
              <a:lnSpc>
                <a:spcPct val="100000"/>
              </a:lnSpc>
              <a:spcBef>
                <a:spcPts val="1200"/>
              </a:spcBef>
              <a:spcAft>
                <a:spcPts val="0"/>
              </a:spcAft>
              <a:buClr>
                <a:srgbClr val="FFFFFF"/>
              </a:buClr>
              <a:buFont typeface="WingDings"/>
              <a:buChar char=""/>
              <a:tabLst>
                <a:tab pos="2425065" algn="l"/>
              </a:tabLst>
            </a:pPr>
            <a:r>
              <a:rPr lang="en-US" sz="2000" dirty="0">
                <a:solidFill>
                  <a:srgbClr val="333333"/>
                </a:solidFill>
              </a:rPr>
              <a:t>“</a:t>
            </a:r>
            <a:r>
              <a:rPr lang="en-US" sz="2000" dirty="0" err="1">
                <a:solidFill>
                  <a:srgbClr val="333333"/>
                </a:solidFill>
              </a:rPr>
              <a:t>Tökéletesen</a:t>
            </a:r>
            <a:r>
              <a:rPr lang="en-US" sz="2000" dirty="0">
                <a:solidFill>
                  <a:srgbClr val="333333"/>
                </a:solidFill>
              </a:rPr>
              <a:t> </a:t>
            </a:r>
            <a:r>
              <a:rPr lang="en-US" sz="2000" dirty="0" err="1">
                <a:solidFill>
                  <a:srgbClr val="333333"/>
                </a:solidFill>
              </a:rPr>
              <a:t>kell</a:t>
            </a:r>
            <a:r>
              <a:rPr lang="en-US" sz="2000" dirty="0">
                <a:solidFill>
                  <a:srgbClr val="333333"/>
                </a:solidFill>
              </a:rPr>
              <a:t> </a:t>
            </a:r>
            <a:r>
              <a:rPr lang="en-US" sz="2000" dirty="0" err="1">
                <a:solidFill>
                  <a:srgbClr val="333333"/>
                </a:solidFill>
              </a:rPr>
              <a:t>végeznem</a:t>
            </a:r>
            <a:r>
              <a:rPr lang="en-US" sz="2000" dirty="0">
                <a:solidFill>
                  <a:srgbClr val="333333"/>
                </a:solidFill>
              </a:rPr>
              <a:t> a</a:t>
            </a:r>
            <a:r>
              <a:rPr lang="en-US" sz="2000" spc="-155" dirty="0">
                <a:solidFill>
                  <a:srgbClr val="333333"/>
                </a:solidFill>
              </a:rPr>
              <a:t> </a:t>
            </a:r>
            <a:r>
              <a:rPr lang="en-US" sz="2000" dirty="0" err="1">
                <a:solidFill>
                  <a:srgbClr val="333333"/>
                </a:solidFill>
              </a:rPr>
              <a:t>munkámat</a:t>
            </a:r>
            <a:r>
              <a:rPr lang="en-US" sz="2000" dirty="0">
                <a:solidFill>
                  <a:srgbClr val="333333"/>
                </a:solidFill>
              </a:rPr>
              <a:t>”</a:t>
            </a: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2480935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a:solidFill>
                  <a:srgbClr val="333333"/>
                </a:solidFill>
                <a:latin typeface="+mn-lt"/>
              </a:rPr>
              <a:t>a </a:t>
            </a:r>
            <a:r>
              <a:rPr lang="en-US" altLang="ko-KR" b="0" i="1" spc="-5" dirty="0" err="1">
                <a:solidFill>
                  <a:srgbClr val="333333"/>
                </a:solidFill>
                <a:latin typeface="+mn-lt"/>
              </a:rPr>
              <a:t>trainereknek</a:t>
            </a:r>
            <a:r>
              <a:rPr lang="en-US" altLang="ko-KR" b="0" i="1" spc="-5" dirty="0">
                <a:solidFill>
                  <a:srgbClr val="333333"/>
                </a:solidFill>
                <a:latin typeface="+mn-lt"/>
              </a:rPr>
              <a:t>:</a:t>
            </a:r>
            <a:endParaRPr lang="hu-HU" altLang="ko-KR" b="0" i="1" spc="-5" dirty="0">
              <a:solidFill>
                <a:srgbClr val="333333"/>
              </a:solidFill>
              <a:latin typeface="+mn-lt"/>
            </a:endParaRPr>
          </a:p>
          <a:p>
            <a:pPr marL="635" defTabSz="914400" eaLnBrk="0" fontAlgn="base" hangingPunct="0">
              <a:spcBef>
                <a:spcPts val="894"/>
              </a:spcBef>
              <a:spcAft>
                <a:spcPct val="0"/>
              </a:spcAft>
            </a:pPr>
            <a:r>
              <a:rPr lang="hu-HU" altLang="ko-KR" b="0" dirty="0">
                <a:solidFill>
                  <a:srgbClr val="333333"/>
                </a:solidFill>
                <a:latin typeface="+mn-lt"/>
              </a:rPr>
              <a:t>Egyes jelenetek olyan kifejezéseket/ tartalmakat hordozhatnak, melyek nem minden közönségnek és nem minden kultúrának megfelelőek. Így kérjük a levetített videókat gondosan megválogatni!</a:t>
            </a:r>
            <a:r>
              <a:rPr lang="de-DE"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t>Metakognitív Tréning 8 – Önbecsülés &amp; hangulat</a:t>
            </a:r>
          </a:p>
        </p:txBody>
      </p:sp>
      <p:sp>
        <p:nvSpPr>
          <p:cNvPr id="6" name="Slide Number Placeholder 5"/>
          <p:cNvSpPr>
            <a:spLocks noGrp="1"/>
          </p:cNvSpPr>
          <p:nvPr>
            <p:ph type="sldNum" sz="quarter" idx="12"/>
          </p:nvPr>
        </p:nvSpPr>
        <p:spPr/>
        <p:txBody>
          <a:bodyPr/>
          <a:lstStyle/>
          <a:p>
            <a:fld id="{9E7B89A7-1A44-4171-BBE2-8AF847F3B116}" type="slidenum">
              <a:rPr lang="de-DE" altLang="de-DE" smtClean="0"/>
              <a:pPr/>
              <a:t>35</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569366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hu-HU" sz="3600">
                <a:solidFill>
                  <a:srgbClr val="004992"/>
                </a:solidFill>
                <a:latin typeface="+mn-lt"/>
                <a:ea typeface="+mn-ea"/>
                <a:cs typeface="+mn-cs"/>
              </a:rPr>
              <a:t>Legyünk tudatában erősségeinknek!</a:t>
            </a:r>
            <a:endParaRPr lang="en-US" sz="3600">
              <a:solidFill>
                <a:srgbClr val="004992"/>
              </a:solidFill>
              <a:latin typeface="+mn-lt"/>
              <a:ea typeface="+mn-ea"/>
              <a:cs typeface="+mn-cs"/>
            </a:endParaRPr>
          </a:p>
        </p:txBody>
      </p:sp>
      <p:sp>
        <p:nvSpPr>
          <p:cNvPr id="9" name="Content Placeholder 8"/>
          <p:cNvSpPr>
            <a:spLocks noGrp="1"/>
          </p:cNvSpPr>
          <p:nvPr>
            <p:ph idx="1"/>
          </p:nvPr>
        </p:nvSpPr>
        <p:spPr/>
        <p:txBody>
          <a:bodyPr/>
          <a:lstStyle/>
          <a:p>
            <a:pPr marL="342900" lvl="0" indent="-342900" defTabSz="914377">
              <a:buClr>
                <a:srgbClr val="333333"/>
              </a:buClr>
              <a:buFont typeface="WingDings"/>
              <a:buChar char=""/>
            </a:pPr>
            <a:r>
              <a:rPr lang="hu-HU" sz="2400" dirty="0">
                <a:solidFill>
                  <a:srgbClr val="333333"/>
                </a:solidFill>
              </a:rPr>
              <a:t>Ahelyett, hogy csak a hátrányainkat állítjuk az előtérbe, az</a:t>
            </a:r>
            <a:br>
              <a:rPr lang="hu-HU" sz="2400" dirty="0">
                <a:solidFill>
                  <a:srgbClr val="333333"/>
                </a:solidFill>
              </a:rPr>
            </a:br>
            <a:r>
              <a:rPr lang="hu-HU" sz="2400" dirty="0">
                <a:solidFill>
                  <a:srgbClr val="333333"/>
                </a:solidFill>
              </a:rPr>
              <a:t>erősségeinket is érdemes hangsúlyoznunk.</a:t>
            </a:r>
          </a:p>
          <a:p>
            <a:pPr marL="342900" lvl="0" indent="-342900" defTabSz="914377">
              <a:buClr>
                <a:srgbClr val="333333"/>
              </a:buClr>
              <a:buFont typeface="WingDings"/>
              <a:buChar char=""/>
            </a:pPr>
            <a:r>
              <a:rPr lang="hu-HU" sz="2400" dirty="0">
                <a:solidFill>
                  <a:srgbClr val="333333"/>
                </a:solidFill>
              </a:rPr>
              <a:t>Mindenkinek vannak olyan képességei, amivel nem rendelkezik mindenki, amire büszke lehet</a:t>
            </a:r>
            <a:br>
              <a:rPr lang="hu-HU" sz="2400" dirty="0">
                <a:solidFill>
                  <a:srgbClr val="333333"/>
                </a:solidFill>
              </a:rPr>
            </a:br>
            <a:r>
              <a:rPr lang="hu-HU" sz="2400" dirty="0">
                <a:solidFill>
                  <a:srgbClr val="004992"/>
                </a:solidFill>
              </a:rPr>
              <a:t>…ezeknek nem kell világrekordoknak vagy híres találmányoknak lenni!</a:t>
            </a:r>
            <a:endParaRPr lang="en-US" sz="2400" dirty="0">
              <a:solidFill>
                <a:srgbClr val="004992"/>
              </a:solidFill>
            </a:endParaRPr>
          </a:p>
        </p:txBody>
      </p:sp>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36</a:t>
            </a:fld>
            <a:endParaRPr lang="en-US"/>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Legyünk tudatában erősségeinknek!</a:t>
            </a:r>
            <a:endParaRPr sz="3600">
              <a:latin typeface="Calibri Light"/>
              <a:ea typeface="+mn-ea"/>
              <a:cs typeface="+mn-cs"/>
            </a:endParaRPr>
          </a:p>
        </p:txBody>
      </p:sp>
      <p:sp>
        <p:nvSpPr>
          <p:cNvPr id="9" name="Content Placeholder 8"/>
          <p:cNvSpPr>
            <a:spLocks noGrp="1"/>
          </p:cNvSpPr>
          <p:nvPr>
            <p:ph idx="1"/>
          </p:nvPr>
        </p:nvSpPr>
        <p:spPr/>
        <p:txBody>
          <a:bodyPr/>
          <a:lstStyle/>
          <a:p>
            <a:pPr marL="457200" lvl="0" indent="-457200" defTabSz="914400">
              <a:lnSpc>
                <a:spcPct val="100000"/>
              </a:lnSpc>
              <a:spcBef>
                <a:spcPts val="1200"/>
              </a:spcBef>
              <a:buFont typeface="+mj-lt"/>
              <a:buAutoNum type="arabicPeriod"/>
              <a:tabLst>
                <a:tab pos="622300" algn="l"/>
                <a:tab pos="622935" algn="l"/>
              </a:tabLst>
            </a:pPr>
            <a:r>
              <a:rPr lang="hu-HU" sz="2400" dirty="0">
                <a:solidFill>
                  <a:srgbClr val="004992"/>
                </a:solidFill>
              </a:rPr>
              <a:t>Nevezzünk </a:t>
            </a:r>
            <a:r>
              <a:rPr lang="hu-HU" sz="2400" spc="-5" dirty="0">
                <a:solidFill>
                  <a:srgbClr val="004992"/>
                </a:solidFill>
              </a:rPr>
              <a:t>meg néhány</a:t>
            </a:r>
            <a:r>
              <a:rPr lang="hu-HU" sz="2400" spc="30" dirty="0">
                <a:solidFill>
                  <a:srgbClr val="004992"/>
                </a:solidFill>
              </a:rPr>
              <a:t> </a:t>
            </a:r>
            <a:r>
              <a:rPr lang="hu-HU" sz="2400" dirty="0">
                <a:solidFill>
                  <a:srgbClr val="004992"/>
                </a:solidFill>
              </a:rPr>
              <a:t>erősségünket:</a:t>
            </a:r>
            <a:br>
              <a:rPr lang="hu-HU" sz="2400" dirty="0">
                <a:solidFill>
                  <a:srgbClr val="004992"/>
                </a:solidFill>
              </a:rPr>
            </a:br>
            <a:r>
              <a:rPr lang="hu-HU" sz="2400" i="1" spc="-5" dirty="0">
                <a:solidFill>
                  <a:srgbClr val="333333"/>
                </a:solidFill>
              </a:rPr>
              <a:t>Mi </a:t>
            </a:r>
            <a:r>
              <a:rPr lang="hu-HU" sz="2400" i="1" dirty="0">
                <a:solidFill>
                  <a:srgbClr val="333333"/>
                </a:solidFill>
              </a:rPr>
              <a:t>az, </a:t>
            </a:r>
            <a:r>
              <a:rPr lang="hu-HU" sz="2400" i="1" spc="-5" dirty="0">
                <a:solidFill>
                  <a:srgbClr val="333333"/>
                </a:solidFill>
              </a:rPr>
              <a:t>ami jól </a:t>
            </a:r>
            <a:r>
              <a:rPr lang="hu-HU" sz="2400" i="1" dirty="0">
                <a:solidFill>
                  <a:srgbClr val="333333"/>
                </a:solidFill>
              </a:rPr>
              <a:t>szokott </a:t>
            </a:r>
            <a:r>
              <a:rPr lang="hu-HU" sz="2400" i="1" spc="-5" dirty="0">
                <a:solidFill>
                  <a:srgbClr val="333333"/>
                </a:solidFill>
              </a:rPr>
              <a:t>sikerülni? Miért kaptam</a:t>
            </a:r>
            <a:r>
              <a:rPr lang="hu-HU" sz="2400" i="1" spc="160" dirty="0">
                <a:solidFill>
                  <a:srgbClr val="333333"/>
                </a:solidFill>
              </a:rPr>
              <a:t> </a:t>
            </a:r>
            <a:r>
              <a:rPr lang="hu-HU" sz="2400" i="1" spc="-5" dirty="0">
                <a:solidFill>
                  <a:srgbClr val="333333"/>
                </a:solidFill>
              </a:rPr>
              <a:t>már gyakrabban</a:t>
            </a:r>
            <a:br>
              <a:rPr lang="hu-HU" sz="2400" i="1" dirty="0">
                <a:solidFill>
                  <a:srgbClr val="333333"/>
                </a:solidFill>
              </a:rPr>
            </a:br>
            <a:r>
              <a:rPr lang="hu-HU" sz="2400" i="1" spc="-5" dirty="0">
                <a:solidFill>
                  <a:srgbClr val="333333"/>
                </a:solidFill>
              </a:rPr>
              <a:t>dicséretet?</a:t>
            </a:r>
            <a:br>
              <a:rPr lang="hu-HU" sz="2400" i="1" spc="-5" dirty="0">
                <a:solidFill>
                  <a:srgbClr val="333333"/>
                </a:solidFill>
              </a:rPr>
            </a:br>
            <a:r>
              <a:rPr lang="hu-HU" sz="1600" i="1" spc="-5" dirty="0">
                <a:solidFill>
                  <a:srgbClr val="333333"/>
                </a:solidFill>
              </a:rPr>
              <a:t>Pl. </a:t>
            </a:r>
            <a:r>
              <a:rPr lang="hu-HU" sz="1600" i="1" spc="5" dirty="0">
                <a:solidFill>
                  <a:srgbClr val="333333"/>
                </a:solidFill>
              </a:rPr>
              <a:t>Nagyon </a:t>
            </a:r>
            <a:r>
              <a:rPr lang="hu-HU" sz="1600" i="1" dirty="0">
                <a:solidFill>
                  <a:srgbClr val="333333"/>
                </a:solidFill>
              </a:rPr>
              <a:t>türelmes</a:t>
            </a:r>
            <a:r>
              <a:rPr lang="hu-HU" sz="1600" i="1" spc="-35" dirty="0">
                <a:solidFill>
                  <a:srgbClr val="333333"/>
                </a:solidFill>
              </a:rPr>
              <a:t> </a:t>
            </a:r>
            <a:r>
              <a:rPr lang="hu-HU" sz="1600" i="1" dirty="0">
                <a:solidFill>
                  <a:srgbClr val="333333"/>
                </a:solidFill>
              </a:rPr>
              <a:t>vagyok…</a:t>
            </a:r>
            <a:endParaRPr lang="en-US" sz="16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Legyünk tudatában erősségeinknek!</a:t>
            </a:r>
            <a:endParaRPr sz="3600">
              <a:latin typeface="Calibri Light"/>
              <a:ea typeface="+mn-ea"/>
              <a:cs typeface="+mn-cs"/>
            </a:endParaRPr>
          </a:p>
        </p:txBody>
      </p:sp>
      <p:sp>
        <p:nvSpPr>
          <p:cNvPr id="9" name="Content Placeholder 8"/>
          <p:cNvSpPr>
            <a:spLocks noGrp="1"/>
          </p:cNvSpPr>
          <p:nvPr>
            <p:ph idx="1"/>
          </p:nvPr>
        </p:nvSpPr>
        <p:spPr/>
        <p:txBody>
          <a:bodyPr/>
          <a:lstStyle/>
          <a:p>
            <a:pPr marL="457200" lvl="0" indent="-457200" defTabSz="914400">
              <a:lnSpc>
                <a:spcPct val="100000"/>
              </a:lnSpc>
              <a:spcBef>
                <a:spcPts val="1200"/>
              </a:spcBef>
              <a:buFont typeface="+mj-lt"/>
              <a:buAutoNum type="arabicPeriod"/>
              <a:tabLst>
                <a:tab pos="622300" algn="l"/>
                <a:tab pos="622935" algn="l"/>
              </a:tabLst>
            </a:pPr>
            <a:r>
              <a:rPr lang="hu-HU" sz="2400" dirty="0">
                <a:solidFill>
                  <a:srgbClr val="004992"/>
                </a:solidFill>
              </a:rPr>
              <a:t>Nevezzünk </a:t>
            </a:r>
            <a:r>
              <a:rPr lang="hu-HU" sz="2400" spc="-5" dirty="0">
                <a:solidFill>
                  <a:srgbClr val="004992"/>
                </a:solidFill>
              </a:rPr>
              <a:t>meg néhány</a:t>
            </a:r>
            <a:r>
              <a:rPr lang="hu-HU" sz="2400" spc="30" dirty="0">
                <a:solidFill>
                  <a:srgbClr val="004992"/>
                </a:solidFill>
              </a:rPr>
              <a:t> </a:t>
            </a:r>
            <a:r>
              <a:rPr lang="hu-HU" sz="2400" dirty="0">
                <a:solidFill>
                  <a:srgbClr val="004992"/>
                </a:solidFill>
              </a:rPr>
              <a:t>erősségünket:</a:t>
            </a:r>
            <a:br>
              <a:rPr lang="hu-HU" sz="2400" dirty="0">
                <a:solidFill>
                  <a:srgbClr val="004992"/>
                </a:solidFill>
              </a:rPr>
            </a:br>
            <a:r>
              <a:rPr lang="hu-HU" sz="2400" i="1" spc="-5" dirty="0">
                <a:solidFill>
                  <a:srgbClr val="333333"/>
                </a:solidFill>
              </a:rPr>
              <a:t>Mi </a:t>
            </a:r>
            <a:r>
              <a:rPr lang="hu-HU" sz="2400" i="1" dirty="0">
                <a:solidFill>
                  <a:srgbClr val="333333"/>
                </a:solidFill>
              </a:rPr>
              <a:t>az, </a:t>
            </a:r>
            <a:r>
              <a:rPr lang="hu-HU" sz="2400" i="1" spc="-5" dirty="0">
                <a:solidFill>
                  <a:srgbClr val="333333"/>
                </a:solidFill>
              </a:rPr>
              <a:t>ami jól </a:t>
            </a:r>
            <a:r>
              <a:rPr lang="hu-HU" sz="2400" i="1" dirty="0">
                <a:solidFill>
                  <a:srgbClr val="333333"/>
                </a:solidFill>
              </a:rPr>
              <a:t>szokott </a:t>
            </a:r>
            <a:r>
              <a:rPr lang="hu-HU" sz="2400" i="1" spc="-5" dirty="0">
                <a:solidFill>
                  <a:srgbClr val="333333"/>
                </a:solidFill>
              </a:rPr>
              <a:t>sikerülni? Miért kaptam</a:t>
            </a:r>
            <a:r>
              <a:rPr lang="hu-HU" sz="2400" i="1" spc="160" dirty="0">
                <a:solidFill>
                  <a:srgbClr val="333333"/>
                </a:solidFill>
              </a:rPr>
              <a:t> </a:t>
            </a:r>
            <a:r>
              <a:rPr lang="hu-HU" sz="2400" i="1" spc="-5" dirty="0">
                <a:solidFill>
                  <a:srgbClr val="333333"/>
                </a:solidFill>
              </a:rPr>
              <a:t>már gyakrabban</a:t>
            </a:r>
            <a:br>
              <a:rPr lang="hu-HU" sz="2400" i="1" dirty="0">
                <a:solidFill>
                  <a:srgbClr val="333333"/>
                </a:solidFill>
              </a:rPr>
            </a:br>
            <a:r>
              <a:rPr lang="hu-HU" sz="2400" i="1" spc="-5" dirty="0">
                <a:solidFill>
                  <a:srgbClr val="333333"/>
                </a:solidFill>
              </a:rPr>
              <a:t>dicséretet?</a:t>
            </a:r>
            <a:br>
              <a:rPr lang="hu-HU" sz="2400" i="1" spc="-5" dirty="0">
                <a:solidFill>
                  <a:srgbClr val="333333"/>
                </a:solidFill>
              </a:rPr>
            </a:br>
            <a:r>
              <a:rPr lang="hu-HU" sz="1600" i="1" spc="-5" dirty="0">
                <a:solidFill>
                  <a:srgbClr val="333333"/>
                </a:solidFill>
              </a:rPr>
              <a:t>Pl. </a:t>
            </a:r>
            <a:r>
              <a:rPr lang="hu-HU" sz="1600" i="1" spc="5" dirty="0">
                <a:solidFill>
                  <a:srgbClr val="333333"/>
                </a:solidFill>
              </a:rPr>
              <a:t>Nagyon </a:t>
            </a:r>
            <a:r>
              <a:rPr lang="hu-HU" sz="1600" i="1" dirty="0">
                <a:solidFill>
                  <a:srgbClr val="333333"/>
                </a:solidFill>
              </a:rPr>
              <a:t>türelmes</a:t>
            </a:r>
            <a:r>
              <a:rPr lang="hu-HU" sz="1600" i="1" spc="-35" dirty="0">
                <a:solidFill>
                  <a:srgbClr val="333333"/>
                </a:solidFill>
              </a:rPr>
              <a:t> </a:t>
            </a:r>
            <a:r>
              <a:rPr lang="hu-HU" sz="1600" i="1" dirty="0">
                <a:solidFill>
                  <a:srgbClr val="333333"/>
                </a:solidFill>
              </a:rPr>
              <a:t>vagyok…</a:t>
            </a:r>
            <a:endParaRPr lang="hu-HU" sz="1600" dirty="0">
              <a:solidFill>
                <a:srgbClr val="333333"/>
              </a:solidFill>
            </a:endParaRPr>
          </a:p>
          <a:p>
            <a:pPr marL="457200" lvl="0" indent="-457200" defTabSz="914400">
              <a:buFont typeface="+mj-lt"/>
              <a:buAutoNum type="arabicPeriod"/>
              <a:tabLst>
                <a:tab pos="622300" algn="l"/>
                <a:tab pos="622935" algn="l"/>
              </a:tabLst>
            </a:pPr>
            <a:r>
              <a:rPr lang="hu-HU" sz="2400" spc="-5" dirty="0">
                <a:solidFill>
                  <a:srgbClr val="004992"/>
                </a:solidFill>
              </a:rPr>
              <a:t>Képzeljünk </a:t>
            </a:r>
            <a:r>
              <a:rPr lang="hu-HU" sz="2400" spc="5" dirty="0">
                <a:solidFill>
                  <a:srgbClr val="004992"/>
                </a:solidFill>
              </a:rPr>
              <a:t>el </a:t>
            </a:r>
            <a:r>
              <a:rPr lang="hu-HU" sz="2400" dirty="0">
                <a:solidFill>
                  <a:srgbClr val="004992"/>
                </a:solidFill>
              </a:rPr>
              <a:t>egy konkrét</a:t>
            </a:r>
            <a:r>
              <a:rPr lang="hu-HU" sz="2400" spc="45" dirty="0">
                <a:solidFill>
                  <a:srgbClr val="004992"/>
                </a:solidFill>
              </a:rPr>
              <a:t> </a:t>
            </a:r>
            <a:r>
              <a:rPr lang="hu-HU" sz="2400" spc="-10" dirty="0">
                <a:solidFill>
                  <a:srgbClr val="004992"/>
                </a:solidFill>
              </a:rPr>
              <a:t>szituációt:</a:t>
            </a:r>
            <a:br>
              <a:rPr lang="hu-HU" sz="2400" spc="-10" dirty="0">
                <a:solidFill>
                  <a:srgbClr val="004992"/>
                </a:solidFill>
              </a:rPr>
            </a:br>
            <a:r>
              <a:rPr lang="hu-HU" sz="2400" i="1" spc="-5" dirty="0">
                <a:solidFill>
                  <a:srgbClr val="333333"/>
                </a:solidFill>
              </a:rPr>
              <a:t>Mikor </a:t>
            </a:r>
            <a:r>
              <a:rPr lang="hu-HU" sz="2400" i="1" dirty="0">
                <a:solidFill>
                  <a:srgbClr val="333333"/>
                </a:solidFill>
              </a:rPr>
              <a:t>és hol? </a:t>
            </a:r>
            <a:r>
              <a:rPr lang="hu-HU" sz="2400" i="1" spc="-10" dirty="0">
                <a:solidFill>
                  <a:srgbClr val="333333"/>
                </a:solidFill>
              </a:rPr>
              <a:t>Mit </a:t>
            </a:r>
            <a:r>
              <a:rPr lang="hu-HU" sz="2400" i="1" spc="-5" dirty="0">
                <a:solidFill>
                  <a:srgbClr val="333333"/>
                </a:solidFill>
              </a:rPr>
              <a:t>csináltam </a:t>
            </a:r>
            <a:r>
              <a:rPr lang="hu-HU" sz="2400" i="1" dirty="0">
                <a:solidFill>
                  <a:srgbClr val="333333"/>
                </a:solidFill>
              </a:rPr>
              <a:t>akkor </a:t>
            </a:r>
            <a:r>
              <a:rPr lang="hu-HU" sz="2400" i="1" spc="-10" dirty="0">
                <a:solidFill>
                  <a:srgbClr val="333333"/>
                </a:solidFill>
              </a:rPr>
              <a:t>pontosan? </a:t>
            </a:r>
            <a:r>
              <a:rPr lang="hu-HU" sz="2400" i="1" spc="-5" dirty="0">
                <a:solidFill>
                  <a:srgbClr val="333333"/>
                </a:solidFill>
              </a:rPr>
              <a:t>Ki</a:t>
            </a:r>
            <a:r>
              <a:rPr lang="hu-HU" sz="2400" i="1" spc="235" dirty="0">
                <a:solidFill>
                  <a:srgbClr val="333333"/>
                </a:solidFill>
              </a:rPr>
              <a:t> </a:t>
            </a:r>
            <a:r>
              <a:rPr lang="hu-HU" sz="2400" i="1" dirty="0">
                <a:solidFill>
                  <a:srgbClr val="333333"/>
                </a:solidFill>
              </a:rPr>
              <a:t>és </a:t>
            </a:r>
            <a:r>
              <a:rPr lang="hu-HU" sz="2400" i="1" spc="-10" dirty="0">
                <a:solidFill>
                  <a:srgbClr val="333333"/>
                </a:solidFill>
              </a:rPr>
              <a:t>mit </a:t>
            </a:r>
            <a:r>
              <a:rPr lang="hu-HU" sz="2400" i="1" spc="-5" dirty="0">
                <a:solidFill>
                  <a:srgbClr val="333333"/>
                </a:solidFill>
              </a:rPr>
              <a:t>jelzett </a:t>
            </a:r>
            <a:r>
              <a:rPr lang="hu-HU" sz="2400" i="1" dirty="0">
                <a:solidFill>
                  <a:srgbClr val="333333"/>
                </a:solidFill>
              </a:rPr>
              <a:t>nekem</a:t>
            </a:r>
            <a:r>
              <a:rPr lang="hu-HU" sz="2400" i="1" spc="35" dirty="0">
                <a:solidFill>
                  <a:srgbClr val="333333"/>
                </a:solidFill>
              </a:rPr>
              <a:t> </a:t>
            </a:r>
            <a:r>
              <a:rPr lang="hu-HU" sz="2400" i="1" spc="-5" dirty="0">
                <a:solidFill>
                  <a:srgbClr val="333333"/>
                </a:solidFill>
              </a:rPr>
              <a:t>vissza?</a:t>
            </a:r>
            <a:br>
              <a:rPr lang="hu-HU" sz="2400" i="1" spc="-5" dirty="0">
                <a:solidFill>
                  <a:srgbClr val="333333"/>
                </a:solidFill>
              </a:rPr>
            </a:br>
            <a:r>
              <a:rPr lang="hu-HU" sz="1600" i="1" spc="-5" dirty="0">
                <a:solidFill>
                  <a:srgbClr val="333333"/>
                </a:solidFill>
              </a:rPr>
              <a:t>Pl. </a:t>
            </a:r>
            <a:r>
              <a:rPr lang="hu-HU" sz="1600" i="1" dirty="0">
                <a:solidFill>
                  <a:srgbClr val="333333"/>
                </a:solidFill>
              </a:rPr>
              <a:t>Legutóbb az unokahúgomnak segítettem </a:t>
            </a:r>
            <a:r>
              <a:rPr lang="hu-HU" sz="1600" i="1" spc="5" dirty="0">
                <a:solidFill>
                  <a:srgbClr val="333333"/>
                </a:solidFill>
              </a:rPr>
              <a:t>a </a:t>
            </a:r>
            <a:r>
              <a:rPr lang="hu-HU" sz="1600" i="1" spc="-5" dirty="0">
                <a:solidFill>
                  <a:srgbClr val="333333"/>
                </a:solidFill>
              </a:rPr>
              <a:t>matematikából, </a:t>
            </a:r>
            <a:r>
              <a:rPr lang="hu-HU" sz="1600" i="1" dirty="0">
                <a:solidFill>
                  <a:srgbClr val="333333"/>
                </a:solidFill>
              </a:rPr>
              <a:t>aki </a:t>
            </a:r>
            <a:r>
              <a:rPr lang="hu-HU" sz="1600" i="1" spc="5" dirty="0">
                <a:solidFill>
                  <a:srgbClr val="333333"/>
                </a:solidFill>
              </a:rPr>
              <a:t>végül</a:t>
            </a:r>
            <a:r>
              <a:rPr lang="hu-HU" sz="1600" i="1" spc="-45" dirty="0">
                <a:solidFill>
                  <a:srgbClr val="333333"/>
                </a:solidFill>
              </a:rPr>
              <a:t> </a:t>
            </a:r>
            <a:r>
              <a:rPr lang="hu-HU" sz="1600" i="1" spc="-5" dirty="0">
                <a:solidFill>
                  <a:srgbClr val="333333"/>
                </a:solidFill>
              </a:rPr>
              <a:t>jó </a:t>
            </a:r>
            <a:r>
              <a:rPr lang="hu-HU" sz="1600" i="1" dirty="0">
                <a:solidFill>
                  <a:srgbClr val="333333"/>
                </a:solidFill>
              </a:rPr>
              <a:t>jegyet</a:t>
            </a:r>
            <a:r>
              <a:rPr lang="hu-HU" sz="1600" i="1" spc="-50" dirty="0">
                <a:solidFill>
                  <a:srgbClr val="333333"/>
                </a:solidFill>
              </a:rPr>
              <a:t> </a:t>
            </a:r>
            <a:r>
              <a:rPr lang="hu-HU" sz="1600" i="1">
                <a:solidFill>
                  <a:srgbClr val="333333"/>
                </a:solidFill>
              </a:rPr>
              <a:t>kapott…</a:t>
            </a:r>
            <a:endParaRPr lang="en-US" sz="16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488298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Legyünk tudatában erősségeinknek!</a:t>
            </a:r>
            <a:endParaRPr sz="3600">
              <a:latin typeface="Calibri Light"/>
              <a:ea typeface="+mn-ea"/>
              <a:cs typeface="+mn-cs"/>
            </a:endParaRPr>
          </a:p>
        </p:txBody>
      </p:sp>
      <p:sp>
        <p:nvSpPr>
          <p:cNvPr id="9" name="Content Placeholder 8"/>
          <p:cNvSpPr>
            <a:spLocks noGrp="1"/>
          </p:cNvSpPr>
          <p:nvPr>
            <p:ph idx="1"/>
          </p:nvPr>
        </p:nvSpPr>
        <p:spPr/>
        <p:txBody>
          <a:bodyPr/>
          <a:lstStyle/>
          <a:p>
            <a:pPr marL="457200" lvl="0" indent="-457200" defTabSz="914400">
              <a:lnSpc>
                <a:spcPct val="100000"/>
              </a:lnSpc>
              <a:spcBef>
                <a:spcPts val="1200"/>
              </a:spcBef>
              <a:buFont typeface="+mj-lt"/>
              <a:buAutoNum type="arabicPeriod"/>
              <a:tabLst>
                <a:tab pos="622300" algn="l"/>
                <a:tab pos="622935" algn="l"/>
              </a:tabLst>
            </a:pPr>
            <a:r>
              <a:rPr lang="hu-HU" sz="2400" dirty="0">
                <a:solidFill>
                  <a:srgbClr val="004992"/>
                </a:solidFill>
              </a:rPr>
              <a:t>Nevezzünk </a:t>
            </a:r>
            <a:r>
              <a:rPr lang="hu-HU" sz="2400" spc="-5" dirty="0">
                <a:solidFill>
                  <a:srgbClr val="004992"/>
                </a:solidFill>
              </a:rPr>
              <a:t>meg néhány</a:t>
            </a:r>
            <a:r>
              <a:rPr lang="hu-HU" sz="2400" spc="30" dirty="0">
                <a:solidFill>
                  <a:srgbClr val="004992"/>
                </a:solidFill>
              </a:rPr>
              <a:t> </a:t>
            </a:r>
            <a:r>
              <a:rPr lang="hu-HU" sz="2400" dirty="0">
                <a:solidFill>
                  <a:srgbClr val="004992"/>
                </a:solidFill>
              </a:rPr>
              <a:t>erősségünket:</a:t>
            </a:r>
            <a:br>
              <a:rPr lang="hu-HU" sz="2400" dirty="0">
                <a:solidFill>
                  <a:srgbClr val="004992"/>
                </a:solidFill>
              </a:rPr>
            </a:br>
            <a:r>
              <a:rPr lang="hu-HU" sz="2400" i="1" spc="-5" dirty="0">
                <a:solidFill>
                  <a:srgbClr val="333333"/>
                </a:solidFill>
              </a:rPr>
              <a:t>Mi </a:t>
            </a:r>
            <a:r>
              <a:rPr lang="hu-HU" sz="2400" i="1" dirty="0">
                <a:solidFill>
                  <a:srgbClr val="333333"/>
                </a:solidFill>
              </a:rPr>
              <a:t>az, </a:t>
            </a:r>
            <a:r>
              <a:rPr lang="hu-HU" sz="2400" i="1" spc="-5" dirty="0">
                <a:solidFill>
                  <a:srgbClr val="333333"/>
                </a:solidFill>
              </a:rPr>
              <a:t>ami jól </a:t>
            </a:r>
            <a:r>
              <a:rPr lang="hu-HU" sz="2400" i="1" dirty="0">
                <a:solidFill>
                  <a:srgbClr val="333333"/>
                </a:solidFill>
              </a:rPr>
              <a:t>szokott </a:t>
            </a:r>
            <a:r>
              <a:rPr lang="hu-HU" sz="2400" i="1" spc="-5" dirty="0">
                <a:solidFill>
                  <a:srgbClr val="333333"/>
                </a:solidFill>
              </a:rPr>
              <a:t>sikerülni? Miért kaptam</a:t>
            </a:r>
            <a:r>
              <a:rPr lang="hu-HU" sz="2400" i="1" spc="160" dirty="0">
                <a:solidFill>
                  <a:srgbClr val="333333"/>
                </a:solidFill>
              </a:rPr>
              <a:t> </a:t>
            </a:r>
            <a:r>
              <a:rPr lang="hu-HU" sz="2400" i="1" spc="-5" dirty="0">
                <a:solidFill>
                  <a:srgbClr val="333333"/>
                </a:solidFill>
              </a:rPr>
              <a:t>már gyakrabban</a:t>
            </a:r>
            <a:br>
              <a:rPr lang="hu-HU" sz="2400" i="1" dirty="0">
                <a:solidFill>
                  <a:srgbClr val="333333"/>
                </a:solidFill>
              </a:rPr>
            </a:br>
            <a:r>
              <a:rPr lang="hu-HU" sz="2400" i="1" spc="-5" dirty="0">
                <a:solidFill>
                  <a:srgbClr val="333333"/>
                </a:solidFill>
              </a:rPr>
              <a:t>dicséretet?</a:t>
            </a:r>
            <a:br>
              <a:rPr lang="hu-HU" sz="2400" i="1" spc="-5" dirty="0">
                <a:solidFill>
                  <a:srgbClr val="333333"/>
                </a:solidFill>
              </a:rPr>
            </a:br>
            <a:r>
              <a:rPr lang="hu-HU" sz="1600" i="1" spc="-5" dirty="0">
                <a:solidFill>
                  <a:srgbClr val="333333"/>
                </a:solidFill>
              </a:rPr>
              <a:t>Pl. </a:t>
            </a:r>
            <a:r>
              <a:rPr lang="hu-HU" sz="1600" i="1" spc="5" dirty="0">
                <a:solidFill>
                  <a:srgbClr val="333333"/>
                </a:solidFill>
              </a:rPr>
              <a:t>Nagyon </a:t>
            </a:r>
            <a:r>
              <a:rPr lang="hu-HU" sz="1600" i="1" dirty="0">
                <a:solidFill>
                  <a:srgbClr val="333333"/>
                </a:solidFill>
              </a:rPr>
              <a:t>türelmes</a:t>
            </a:r>
            <a:r>
              <a:rPr lang="hu-HU" sz="1600" i="1" spc="-35" dirty="0">
                <a:solidFill>
                  <a:srgbClr val="333333"/>
                </a:solidFill>
              </a:rPr>
              <a:t> </a:t>
            </a:r>
            <a:r>
              <a:rPr lang="hu-HU" sz="1600" i="1" dirty="0">
                <a:solidFill>
                  <a:srgbClr val="333333"/>
                </a:solidFill>
              </a:rPr>
              <a:t>vagyok…</a:t>
            </a:r>
            <a:endParaRPr lang="hu-HU" sz="1600" dirty="0">
              <a:solidFill>
                <a:srgbClr val="333333"/>
              </a:solidFill>
            </a:endParaRPr>
          </a:p>
          <a:p>
            <a:pPr marL="457200" lvl="0" indent="-457200" defTabSz="914400">
              <a:buFont typeface="+mj-lt"/>
              <a:buAutoNum type="arabicPeriod"/>
              <a:tabLst>
                <a:tab pos="622300" algn="l"/>
                <a:tab pos="622935" algn="l"/>
              </a:tabLst>
            </a:pPr>
            <a:r>
              <a:rPr lang="hu-HU" sz="2400" spc="-5" dirty="0">
                <a:solidFill>
                  <a:srgbClr val="004992"/>
                </a:solidFill>
              </a:rPr>
              <a:t>Képzeljünk </a:t>
            </a:r>
            <a:r>
              <a:rPr lang="hu-HU" sz="2400" spc="5" dirty="0">
                <a:solidFill>
                  <a:srgbClr val="004992"/>
                </a:solidFill>
              </a:rPr>
              <a:t>el </a:t>
            </a:r>
            <a:r>
              <a:rPr lang="hu-HU" sz="2400" dirty="0">
                <a:solidFill>
                  <a:srgbClr val="004992"/>
                </a:solidFill>
              </a:rPr>
              <a:t>egy konkrét</a:t>
            </a:r>
            <a:r>
              <a:rPr lang="hu-HU" sz="2400" spc="45" dirty="0">
                <a:solidFill>
                  <a:srgbClr val="004992"/>
                </a:solidFill>
              </a:rPr>
              <a:t> </a:t>
            </a:r>
            <a:r>
              <a:rPr lang="hu-HU" sz="2400" spc="-10" dirty="0">
                <a:solidFill>
                  <a:srgbClr val="004992"/>
                </a:solidFill>
              </a:rPr>
              <a:t>szituációt:</a:t>
            </a:r>
            <a:br>
              <a:rPr lang="hu-HU" sz="2400" spc="-10" dirty="0">
                <a:solidFill>
                  <a:srgbClr val="004992"/>
                </a:solidFill>
              </a:rPr>
            </a:br>
            <a:r>
              <a:rPr lang="hu-HU" sz="2400" i="1" spc="-5" dirty="0">
                <a:solidFill>
                  <a:srgbClr val="333333"/>
                </a:solidFill>
              </a:rPr>
              <a:t>Mikor </a:t>
            </a:r>
            <a:r>
              <a:rPr lang="hu-HU" sz="2400" i="1" dirty="0">
                <a:solidFill>
                  <a:srgbClr val="333333"/>
                </a:solidFill>
              </a:rPr>
              <a:t>és hol? </a:t>
            </a:r>
            <a:r>
              <a:rPr lang="hu-HU" sz="2400" i="1" spc="-10" dirty="0">
                <a:solidFill>
                  <a:srgbClr val="333333"/>
                </a:solidFill>
              </a:rPr>
              <a:t>Mit </a:t>
            </a:r>
            <a:r>
              <a:rPr lang="hu-HU" sz="2400" i="1" spc="-5" dirty="0">
                <a:solidFill>
                  <a:srgbClr val="333333"/>
                </a:solidFill>
              </a:rPr>
              <a:t>csináltam </a:t>
            </a:r>
            <a:r>
              <a:rPr lang="hu-HU" sz="2400" i="1" dirty="0">
                <a:solidFill>
                  <a:srgbClr val="333333"/>
                </a:solidFill>
              </a:rPr>
              <a:t>akkor </a:t>
            </a:r>
            <a:r>
              <a:rPr lang="hu-HU" sz="2400" i="1" spc="-10" dirty="0">
                <a:solidFill>
                  <a:srgbClr val="333333"/>
                </a:solidFill>
              </a:rPr>
              <a:t>pontosan? </a:t>
            </a:r>
            <a:r>
              <a:rPr lang="hu-HU" sz="2400" i="1" spc="-5" dirty="0">
                <a:solidFill>
                  <a:srgbClr val="333333"/>
                </a:solidFill>
              </a:rPr>
              <a:t>Ki</a:t>
            </a:r>
            <a:r>
              <a:rPr lang="hu-HU" sz="2400" i="1" spc="235" dirty="0">
                <a:solidFill>
                  <a:srgbClr val="333333"/>
                </a:solidFill>
              </a:rPr>
              <a:t> </a:t>
            </a:r>
            <a:r>
              <a:rPr lang="hu-HU" sz="2400" i="1" dirty="0">
                <a:solidFill>
                  <a:srgbClr val="333333"/>
                </a:solidFill>
              </a:rPr>
              <a:t>és </a:t>
            </a:r>
            <a:r>
              <a:rPr lang="hu-HU" sz="2400" i="1" spc="-10" dirty="0">
                <a:solidFill>
                  <a:srgbClr val="333333"/>
                </a:solidFill>
              </a:rPr>
              <a:t>mit </a:t>
            </a:r>
            <a:r>
              <a:rPr lang="hu-HU" sz="2400" i="1" spc="-5" dirty="0">
                <a:solidFill>
                  <a:srgbClr val="333333"/>
                </a:solidFill>
              </a:rPr>
              <a:t>jelzett </a:t>
            </a:r>
            <a:r>
              <a:rPr lang="hu-HU" sz="2400" i="1" dirty="0">
                <a:solidFill>
                  <a:srgbClr val="333333"/>
                </a:solidFill>
              </a:rPr>
              <a:t>nekem</a:t>
            </a:r>
            <a:r>
              <a:rPr lang="hu-HU" sz="2400" i="1" spc="35" dirty="0">
                <a:solidFill>
                  <a:srgbClr val="333333"/>
                </a:solidFill>
              </a:rPr>
              <a:t> </a:t>
            </a:r>
            <a:r>
              <a:rPr lang="hu-HU" sz="2400" i="1" spc="-5" dirty="0">
                <a:solidFill>
                  <a:srgbClr val="333333"/>
                </a:solidFill>
              </a:rPr>
              <a:t>vissza?</a:t>
            </a:r>
            <a:br>
              <a:rPr lang="hu-HU" sz="2400" i="1" spc="-5" dirty="0">
                <a:solidFill>
                  <a:srgbClr val="333333"/>
                </a:solidFill>
              </a:rPr>
            </a:br>
            <a:r>
              <a:rPr lang="hu-HU" sz="1600" i="1" spc="-5" dirty="0">
                <a:solidFill>
                  <a:srgbClr val="333333"/>
                </a:solidFill>
              </a:rPr>
              <a:t>Pl. </a:t>
            </a:r>
            <a:r>
              <a:rPr lang="hu-HU" sz="1600" i="1" dirty="0">
                <a:solidFill>
                  <a:srgbClr val="333333"/>
                </a:solidFill>
              </a:rPr>
              <a:t>Legutóbb az unokahúgomnak segítettem </a:t>
            </a:r>
            <a:r>
              <a:rPr lang="hu-HU" sz="1600" i="1" spc="5" dirty="0">
                <a:solidFill>
                  <a:srgbClr val="333333"/>
                </a:solidFill>
              </a:rPr>
              <a:t>a </a:t>
            </a:r>
            <a:r>
              <a:rPr lang="hu-HU" sz="1600" i="1" spc="-5" dirty="0">
                <a:solidFill>
                  <a:srgbClr val="333333"/>
                </a:solidFill>
              </a:rPr>
              <a:t>matematikából, </a:t>
            </a:r>
            <a:r>
              <a:rPr lang="hu-HU" sz="1600" i="1" dirty="0">
                <a:solidFill>
                  <a:srgbClr val="333333"/>
                </a:solidFill>
              </a:rPr>
              <a:t>aki </a:t>
            </a:r>
            <a:r>
              <a:rPr lang="hu-HU" sz="1600" i="1" spc="5" dirty="0">
                <a:solidFill>
                  <a:srgbClr val="333333"/>
                </a:solidFill>
              </a:rPr>
              <a:t>végül</a:t>
            </a:r>
            <a:r>
              <a:rPr lang="hu-HU" sz="1600" i="1" spc="-45" dirty="0">
                <a:solidFill>
                  <a:srgbClr val="333333"/>
                </a:solidFill>
              </a:rPr>
              <a:t> </a:t>
            </a:r>
            <a:r>
              <a:rPr lang="hu-HU" sz="1600" i="1" spc="-5" dirty="0">
                <a:solidFill>
                  <a:srgbClr val="333333"/>
                </a:solidFill>
              </a:rPr>
              <a:t>jó </a:t>
            </a:r>
            <a:r>
              <a:rPr lang="hu-HU" sz="1600" i="1" dirty="0">
                <a:solidFill>
                  <a:srgbClr val="333333"/>
                </a:solidFill>
              </a:rPr>
              <a:t>jegyet</a:t>
            </a:r>
            <a:r>
              <a:rPr lang="hu-HU" sz="1600" i="1" spc="-50" dirty="0">
                <a:solidFill>
                  <a:srgbClr val="333333"/>
                </a:solidFill>
              </a:rPr>
              <a:t> </a:t>
            </a:r>
            <a:r>
              <a:rPr lang="hu-HU" sz="1600" i="1" dirty="0">
                <a:solidFill>
                  <a:srgbClr val="333333"/>
                </a:solidFill>
              </a:rPr>
              <a:t>kapott…</a:t>
            </a:r>
            <a:endParaRPr lang="hu-HU" sz="1600" dirty="0">
              <a:solidFill>
                <a:srgbClr val="333333"/>
              </a:solidFill>
            </a:endParaRPr>
          </a:p>
          <a:p>
            <a:pPr marL="457200" lvl="0" indent="-457200" defTabSz="914400">
              <a:buFont typeface="+mj-lt"/>
              <a:buAutoNum type="arabicPeriod"/>
              <a:tabLst>
                <a:tab pos="622300" algn="l"/>
                <a:tab pos="622935" algn="l"/>
              </a:tabLst>
            </a:pPr>
            <a:r>
              <a:rPr lang="hu-HU" sz="2400" spc="-5" dirty="0">
                <a:solidFill>
                  <a:srgbClr val="004992"/>
                </a:solidFill>
              </a:rPr>
              <a:t>Írjuk</a:t>
            </a:r>
            <a:r>
              <a:rPr lang="hu-HU" sz="2400" spc="30" dirty="0">
                <a:solidFill>
                  <a:srgbClr val="004992"/>
                </a:solidFill>
              </a:rPr>
              <a:t> </a:t>
            </a:r>
            <a:r>
              <a:rPr lang="hu-HU" sz="2400" spc="-5" dirty="0">
                <a:solidFill>
                  <a:srgbClr val="004992"/>
                </a:solidFill>
              </a:rPr>
              <a:t>fel!</a:t>
            </a:r>
            <a:br>
              <a:rPr lang="hu-HU" sz="2400" spc="-5" dirty="0">
                <a:solidFill>
                  <a:srgbClr val="004992"/>
                </a:solidFill>
              </a:rPr>
            </a:br>
            <a:r>
              <a:rPr lang="hu-HU" sz="2400" i="1" spc="-5" dirty="0">
                <a:solidFill>
                  <a:srgbClr val="333333"/>
                </a:solidFill>
              </a:rPr>
              <a:t>Olvassuk </a:t>
            </a:r>
            <a:r>
              <a:rPr lang="hu-HU" sz="2400" i="1" dirty="0">
                <a:solidFill>
                  <a:srgbClr val="333333"/>
                </a:solidFill>
              </a:rPr>
              <a:t>el rendszeresen és </a:t>
            </a:r>
            <a:r>
              <a:rPr lang="hu-HU" sz="2400" i="1" spc="-5" dirty="0">
                <a:solidFill>
                  <a:srgbClr val="333333"/>
                </a:solidFill>
              </a:rPr>
              <a:t>egészítsük ki, ha </a:t>
            </a:r>
            <a:r>
              <a:rPr lang="hu-HU" sz="2400" i="1" spc="-10" dirty="0">
                <a:solidFill>
                  <a:srgbClr val="333333"/>
                </a:solidFill>
              </a:rPr>
              <a:t>valami </a:t>
            </a:r>
            <a:r>
              <a:rPr lang="hu-HU" sz="2400" i="1" dirty="0">
                <a:solidFill>
                  <a:srgbClr val="333333"/>
                </a:solidFill>
              </a:rPr>
              <a:t>eszünkbe </a:t>
            </a:r>
            <a:r>
              <a:rPr lang="hu-HU" sz="2400" i="1" spc="-10" dirty="0">
                <a:solidFill>
                  <a:srgbClr val="333333"/>
                </a:solidFill>
              </a:rPr>
              <a:t>jut! </a:t>
            </a:r>
            <a:r>
              <a:rPr lang="hu-HU" sz="2400" i="1" spc="-5" dirty="0">
                <a:solidFill>
                  <a:srgbClr val="333333"/>
                </a:solidFill>
              </a:rPr>
              <a:t>Szükség </a:t>
            </a:r>
            <a:r>
              <a:rPr lang="hu-HU" sz="2400" i="1" dirty="0">
                <a:solidFill>
                  <a:srgbClr val="333333"/>
                </a:solidFill>
              </a:rPr>
              <a:t>esetén </a:t>
            </a:r>
            <a:r>
              <a:rPr lang="hu-HU" sz="2400" i="1" spc="-5" dirty="0">
                <a:solidFill>
                  <a:srgbClr val="333333"/>
                </a:solidFill>
              </a:rPr>
              <a:t>vegyük elő </a:t>
            </a:r>
            <a:r>
              <a:rPr lang="hu-HU" sz="2400" i="1" spc="-10" dirty="0">
                <a:solidFill>
                  <a:srgbClr val="333333"/>
                </a:solidFill>
              </a:rPr>
              <a:t>(pl. </a:t>
            </a:r>
            <a:r>
              <a:rPr lang="hu-HU" sz="2400" i="1" spc="-5" dirty="0">
                <a:solidFill>
                  <a:srgbClr val="333333"/>
                </a:solidFill>
              </a:rPr>
              <a:t>ha értéktelennek </a:t>
            </a:r>
            <a:r>
              <a:rPr lang="hu-HU" sz="2400" i="1" dirty="0">
                <a:solidFill>
                  <a:srgbClr val="333333"/>
                </a:solidFill>
              </a:rPr>
              <a:t>érezzük</a:t>
            </a:r>
            <a:r>
              <a:rPr lang="hu-HU" sz="2400" i="1" spc="25" dirty="0">
                <a:solidFill>
                  <a:srgbClr val="333333"/>
                </a:solidFill>
              </a:rPr>
              <a:t> </a:t>
            </a:r>
            <a:r>
              <a:rPr lang="hu-HU" sz="2400" i="1" spc="-5" dirty="0">
                <a:solidFill>
                  <a:srgbClr val="333333"/>
                </a:solidFill>
              </a:rPr>
              <a:t>magunkat)!</a:t>
            </a:r>
            <a:br>
              <a:rPr lang="hu-HU" sz="2400" i="1" spc="-5" dirty="0">
                <a:solidFill>
                  <a:srgbClr val="333333"/>
                </a:solidFill>
              </a:rPr>
            </a:br>
            <a:r>
              <a:rPr lang="hu-HU" sz="1600" i="1" spc="-5" dirty="0">
                <a:solidFill>
                  <a:srgbClr val="333333"/>
                </a:solidFill>
              </a:rPr>
              <a:t>Pl. </a:t>
            </a:r>
            <a:r>
              <a:rPr lang="hu-HU" sz="1600" i="1" dirty="0">
                <a:solidFill>
                  <a:srgbClr val="333333"/>
                </a:solidFill>
              </a:rPr>
              <a:t>Írják föl, </a:t>
            </a:r>
            <a:r>
              <a:rPr lang="hu-HU" sz="1600" i="1" spc="-5" dirty="0">
                <a:solidFill>
                  <a:srgbClr val="333333"/>
                </a:solidFill>
              </a:rPr>
              <a:t>ha valami </a:t>
            </a:r>
            <a:r>
              <a:rPr lang="hu-HU" sz="1600" i="1" dirty="0">
                <a:solidFill>
                  <a:srgbClr val="333333"/>
                </a:solidFill>
              </a:rPr>
              <a:t>jól </a:t>
            </a:r>
            <a:r>
              <a:rPr lang="hu-HU" sz="1600" i="1" spc="-5" dirty="0">
                <a:solidFill>
                  <a:srgbClr val="333333"/>
                </a:solidFill>
              </a:rPr>
              <a:t>sikerült, </a:t>
            </a:r>
            <a:r>
              <a:rPr lang="hu-HU" sz="1600" i="1" spc="5" dirty="0">
                <a:solidFill>
                  <a:srgbClr val="333333"/>
                </a:solidFill>
              </a:rPr>
              <a:t>vagy </a:t>
            </a:r>
            <a:r>
              <a:rPr lang="hu-HU" sz="1600" i="1" spc="-5" dirty="0">
                <a:solidFill>
                  <a:srgbClr val="333333"/>
                </a:solidFill>
              </a:rPr>
              <a:t>ha valamiért </a:t>
            </a:r>
            <a:r>
              <a:rPr lang="hu-HU" sz="1600" i="1" dirty="0">
                <a:solidFill>
                  <a:srgbClr val="333333"/>
                </a:solidFill>
              </a:rPr>
              <a:t>bókot </a:t>
            </a:r>
            <a:r>
              <a:rPr lang="hu-HU" sz="1600" i="1" spc="5" dirty="0">
                <a:solidFill>
                  <a:srgbClr val="333333"/>
                </a:solidFill>
              </a:rPr>
              <a:t>vagy</a:t>
            </a:r>
            <a:r>
              <a:rPr lang="hu-HU" sz="1600" i="1" spc="-35" dirty="0">
                <a:solidFill>
                  <a:srgbClr val="333333"/>
                </a:solidFill>
              </a:rPr>
              <a:t> </a:t>
            </a:r>
            <a:r>
              <a:rPr lang="hu-HU" sz="1600" i="1" dirty="0">
                <a:solidFill>
                  <a:srgbClr val="333333"/>
                </a:solidFill>
              </a:rPr>
              <a:t>dicséretet </a:t>
            </a:r>
            <a:r>
              <a:rPr lang="hu-HU" sz="1600" i="1" spc="-5" dirty="0">
                <a:solidFill>
                  <a:srgbClr val="333333"/>
                </a:solidFill>
              </a:rPr>
              <a:t>kaptak…</a:t>
            </a:r>
            <a:endParaRPr lang="en-US" sz="16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1603750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a:t>
            </a:r>
            <a:endParaRPr lang="en-US" sz="3600">
              <a:latin typeface="Calibri Light"/>
              <a:ea typeface="+mn-ea"/>
              <a:cs typeface="+mn-cs"/>
            </a:endParaRPr>
          </a:p>
        </p:txBody>
      </p:sp>
      <p:sp>
        <p:nvSpPr>
          <p:cNvPr id="4" name="Content Placeholder 3"/>
          <p:cNvSpPr>
            <a:spLocks noGrp="1"/>
          </p:cNvSpPr>
          <p:nvPr>
            <p:ph idx="1"/>
          </p:nvPr>
        </p:nvSpPr>
        <p:spPr/>
        <p:txBody>
          <a:bodyPr/>
          <a:lstStyle/>
          <a:p>
            <a:pPr lvl="0" defTabSz="914400"/>
            <a:r>
              <a:rPr lang="en-US" sz="2400" spc="-10">
                <a:solidFill>
                  <a:srgbClr val="004992"/>
                </a:solidFill>
              </a:rPr>
              <a:t>???</a:t>
            </a:r>
            <a:endParaRPr lang="en-US" sz="2400">
              <a:solidFill>
                <a:srgbClr val="004992"/>
              </a:solidFill>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0" lvl="0" indent="-342900" defTabSz="914400">
              <a:buClr>
                <a:srgbClr val="000000"/>
              </a:buClr>
              <a:buFont typeface="WingDings"/>
              <a:buChar char=""/>
              <a:tabLst>
                <a:tab pos="357505" algn="l"/>
              </a:tabLst>
            </a:pPr>
            <a:r>
              <a:rPr lang="hu-HU" sz="2400" spc="-5" dirty="0">
                <a:solidFill>
                  <a:srgbClr val="333333"/>
                </a:solidFill>
              </a:rPr>
              <a:t>Írjanak </a:t>
            </a:r>
            <a:r>
              <a:rPr lang="hu-HU" sz="2400" dirty="0">
                <a:solidFill>
                  <a:srgbClr val="333333"/>
                </a:solidFill>
              </a:rPr>
              <a:t>fel </a:t>
            </a:r>
            <a:r>
              <a:rPr lang="hu-HU" sz="2400" spc="-15" dirty="0">
                <a:solidFill>
                  <a:srgbClr val="333333"/>
                </a:solidFill>
              </a:rPr>
              <a:t>címszavakban </a:t>
            </a:r>
            <a:r>
              <a:rPr lang="hu-HU" sz="2400" spc="-10" dirty="0">
                <a:solidFill>
                  <a:srgbClr val="004992"/>
                </a:solidFill>
              </a:rPr>
              <a:t>minden </a:t>
            </a:r>
            <a:r>
              <a:rPr lang="hu-HU" sz="2400" spc="-5" dirty="0">
                <a:solidFill>
                  <a:srgbClr val="004992"/>
                </a:solidFill>
              </a:rPr>
              <a:t>este </a:t>
            </a:r>
            <a:r>
              <a:rPr lang="hu-HU" sz="2400" spc="-5" dirty="0">
                <a:solidFill>
                  <a:srgbClr val="333333"/>
                </a:solidFill>
              </a:rPr>
              <a:t>pár dolgot </a:t>
            </a:r>
            <a:r>
              <a:rPr lang="hu-HU" sz="2400" spc="-10" dirty="0">
                <a:solidFill>
                  <a:srgbClr val="333333"/>
                </a:solidFill>
              </a:rPr>
              <a:t>(5 db), </a:t>
            </a:r>
            <a:r>
              <a:rPr lang="hu-HU" sz="2400" spc="-5" dirty="0">
                <a:solidFill>
                  <a:srgbClr val="333333"/>
                </a:solidFill>
              </a:rPr>
              <a:t>ami </a:t>
            </a:r>
            <a:r>
              <a:rPr lang="hu-HU" sz="2400" dirty="0">
                <a:solidFill>
                  <a:srgbClr val="333333"/>
                </a:solidFill>
              </a:rPr>
              <a:t>aznap </a:t>
            </a:r>
            <a:r>
              <a:rPr lang="hu-HU" sz="2400" spc="-5" dirty="0">
                <a:solidFill>
                  <a:srgbClr val="333333"/>
                </a:solidFill>
              </a:rPr>
              <a:t>jól </a:t>
            </a:r>
            <a:r>
              <a:rPr lang="hu-HU" sz="2400" spc="-10" dirty="0">
                <a:solidFill>
                  <a:srgbClr val="333333"/>
                </a:solidFill>
              </a:rPr>
              <a:t>sikerült! </a:t>
            </a:r>
            <a:r>
              <a:rPr lang="hu-HU" sz="2400" spc="-5" dirty="0">
                <a:solidFill>
                  <a:srgbClr val="333333"/>
                </a:solidFill>
              </a:rPr>
              <a:t>Gondolják </a:t>
            </a:r>
            <a:r>
              <a:rPr lang="hu-HU" sz="2400" dirty="0">
                <a:solidFill>
                  <a:srgbClr val="333333"/>
                </a:solidFill>
              </a:rPr>
              <a:t>át </a:t>
            </a:r>
            <a:r>
              <a:rPr lang="hu-HU" sz="2400" spc="-5" dirty="0">
                <a:solidFill>
                  <a:srgbClr val="333333"/>
                </a:solidFill>
              </a:rPr>
              <a:t>ezeket egy kicsit</a:t>
            </a:r>
            <a:r>
              <a:rPr lang="hu-HU" sz="2400" spc="30" dirty="0">
                <a:solidFill>
                  <a:srgbClr val="333333"/>
                </a:solidFill>
              </a:rPr>
              <a:t> </a:t>
            </a:r>
            <a:r>
              <a:rPr lang="hu-HU" sz="2400" spc="-15" dirty="0">
                <a:solidFill>
                  <a:srgbClr val="333333"/>
                </a:solidFill>
              </a:rPr>
              <a:t>újra!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0" lvl="0" indent="-342900" defTabSz="914400">
              <a:buClr>
                <a:srgbClr val="000000"/>
              </a:buClr>
              <a:buFont typeface="WingDings"/>
              <a:buChar char=""/>
              <a:tabLst>
                <a:tab pos="357505" algn="l"/>
              </a:tabLst>
            </a:pPr>
            <a:r>
              <a:rPr lang="hu-HU" sz="2400" spc="-5" dirty="0">
                <a:solidFill>
                  <a:srgbClr val="333333"/>
                </a:solidFill>
              </a:rPr>
              <a:t>Írjanak </a:t>
            </a:r>
            <a:r>
              <a:rPr lang="hu-HU" sz="2400" dirty="0">
                <a:solidFill>
                  <a:srgbClr val="333333"/>
                </a:solidFill>
              </a:rPr>
              <a:t>fel </a:t>
            </a:r>
            <a:r>
              <a:rPr lang="hu-HU" sz="2400" spc="-15" dirty="0">
                <a:solidFill>
                  <a:srgbClr val="333333"/>
                </a:solidFill>
              </a:rPr>
              <a:t>címszavakban </a:t>
            </a:r>
            <a:r>
              <a:rPr lang="hu-HU" sz="2400" spc="-10" dirty="0">
                <a:solidFill>
                  <a:srgbClr val="004992"/>
                </a:solidFill>
              </a:rPr>
              <a:t>minden </a:t>
            </a:r>
            <a:r>
              <a:rPr lang="hu-HU" sz="2400" spc="-5" dirty="0">
                <a:solidFill>
                  <a:srgbClr val="004992"/>
                </a:solidFill>
              </a:rPr>
              <a:t>este </a:t>
            </a:r>
            <a:r>
              <a:rPr lang="hu-HU" sz="2400" spc="-5" dirty="0">
                <a:solidFill>
                  <a:srgbClr val="333333"/>
                </a:solidFill>
              </a:rPr>
              <a:t>pár dolgot </a:t>
            </a:r>
            <a:r>
              <a:rPr lang="hu-HU" sz="2400" spc="-10" dirty="0">
                <a:solidFill>
                  <a:srgbClr val="333333"/>
                </a:solidFill>
              </a:rPr>
              <a:t>(5 db), </a:t>
            </a:r>
            <a:r>
              <a:rPr lang="hu-HU" sz="2400" spc="-5" dirty="0">
                <a:solidFill>
                  <a:srgbClr val="333333"/>
                </a:solidFill>
              </a:rPr>
              <a:t>ami </a:t>
            </a:r>
            <a:r>
              <a:rPr lang="hu-HU" sz="2400" dirty="0">
                <a:solidFill>
                  <a:srgbClr val="333333"/>
                </a:solidFill>
              </a:rPr>
              <a:t>aznap </a:t>
            </a:r>
            <a:r>
              <a:rPr lang="hu-HU" sz="2400" spc="-5" dirty="0">
                <a:solidFill>
                  <a:srgbClr val="333333"/>
                </a:solidFill>
              </a:rPr>
              <a:t>jól </a:t>
            </a:r>
            <a:r>
              <a:rPr lang="hu-HU" sz="2400" spc="-10" dirty="0">
                <a:solidFill>
                  <a:srgbClr val="333333"/>
                </a:solidFill>
              </a:rPr>
              <a:t>sikerült! </a:t>
            </a:r>
            <a:r>
              <a:rPr lang="hu-HU" sz="2400" spc="-5" dirty="0">
                <a:solidFill>
                  <a:srgbClr val="333333"/>
                </a:solidFill>
              </a:rPr>
              <a:t>Gondolják </a:t>
            </a:r>
            <a:r>
              <a:rPr lang="hu-HU" sz="2400" dirty="0">
                <a:solidFill>
                  <a:srgbClr val="333333"/>
                </a:solidFill>
              </a:rPr>
              <a:t>át </a:t>
            </a:r>
            <a:r>
              <a:rPr lang="hu-HU" sz="2400" spc="-5" dirty="0">
                <a:solidFill>
                  <a:srgbClr val="333333"/>
                </a:solidFill>
              </a:rPr>
              <a:t>ezeket egy kicsit</a:t>
            </a:r>
            <a:r>
              <a:rPr lang="hu-HU" sz="2400" spc="30" dirty="0">
                <a:solidFill>
                  <a:srgbClr val="333333"/>
                </a:solidFill>
              </a:rPr>
              <a:t> </a:t>
            </a:r>
            <a:r>
              <a:rPr lang="hu-HU" sz="2400" spc="-15" dirty="0">
                <a:solidFill>
                  <a:srgbClr val="333333"/>
                </a:solidFill>
              </a:rPr>
              <a:t>újra!</a:t>
            </a:r>
            <a:endParaRPr lang="hu-HU" sz="2400" dirty="0">
              <a:solidFill>
                <a:srgbClr val="333333"/>
              </a:solidFill>
            </a:endParaRPr>
          </a:p>
          <a:p>
            <a:pPr marL="342900" marR="5080" lvl="0" indent="-342900" defTabSz="914400">
              <a:buClr>
                <a:srgbClr val="333333"/>
              </a:buClr>
              <a:buFont typeface="WingDings"/>
              <a:buChar char=""/>
              <a:tabLst>
                <a:tab pos="357505" algn="l"/>
              </a:tabLst>
            </a:pPr>
            <a:r>
              <a:rPr lang="hu-HU" sz="2400" spc="-10" dirty="0">
                <a:solidFill>
                  <a:srgbClr val="333333"/>
                </a:solidFill>
              </a:rPr>
              <a:t>Mondják </a:t>
            </a:r>
            <a:r>
              <a:rPr lang="hu-HU" sz="2400" dirty="0">
                <a:solidFill>
                  <a:srgbClr val="333333"/>
                </a:solidFill>
              </a:rPr>
              <a:t>el </a:t>
            </a:r>
            <a:r>
              <a:rPr lang="hu-HU" sz="2400" spc="-5" dirty="0">
                <a:solidFill>
                  <a:srgbClr val="333333"/>
                </a:solidFill>
              </a:rPr>
              <a:t>naponta </a:t>
            </a:r>
            <a:r>
              <a:rPr lang="hu-HU" sz="2400" dirty="0">
                <a:solidFill>
                  <a:srgbClr val="333333"/>
                </a:solidFill>
              </a:rPr>
              <a:t>a </a:t>
            </a:r>
            <a:r>
              <a:rPr lang="hu-HU" sz="2400" spc="-10" dirty="0">
                <a:solidFill>
                  <a:srgbClr val="333333"/>
                </a:solidFill>
              </a:rPr>
              <a:t>tükör </a:t>
            </a:r>
            <a:r>
              <a:rPr lang="hu-HU" sz="2400" dirty="0">
                <a:solidFill>
                  <a:srgbClr val="333333"/>
                </a:solidFill>
              </a:rPr>
              <a:t>előtt</a:t>
            </a:r>
            <a:r>
              <a:rPr lang="hu-HU" sz="2400">
                <a:solidFill>
                  <a:srgbClr val="333333"/>
                </a:solidFill>
              </a:rPr>
              <a:t>: </a:t>
            </a:r>
            <a:r>
              <a:rPr lang="hu-HU" sz="2400" spc="-5">
                <a:solidFill>
                  <a:srgbClr val="333333"/>
                </a:solidFill>
              </a:rPr>
              <a:t>“Szeretem magam” </a:t>
            </a:r>
            <a:r>
              <a:rPr lang="hu-HU" sz="2400" spc="-20">
                <a:solidFill>
                  <a:srgbClr val="333333"/>
                </a:solidFill>
              </a:rPr>
              <a:t>vagy </a:t>
            </a:r>
            <a:r>
              <a:rPr lang="hu-HU" sz="2400" spc="-5">
                <a:solidFill>
                  <a:srgbClr val="333333"/>
                </a:solidFill>
              </a:rPr>
              <a:t>“Szeretlek”! </a:t>
            </a:r>
            <a:r>
              <a:rPr lang="hu-HU" sz="2400" spc="-5" dirty="0">
                <a:solidFill>
                  <a:srgbClr val="333333"/>
                </a:solidFill>
              </a:rPr>
              <a:t>(Megjegyzés: eleinte furcsa</a:t>
            </a:r>
            <a:r>
              <a:rPr lang="hu-HU" sz="2400" spc="10" dirty="0">
                <a:solidFill>
                  <a:srgbClr val="333333"/>
                </a:solidFill>
              </a:rPr>
              <a:t> </a:t>
            </a:r>
            <a:r>
              <a:rPr lang="hu-HU" sz="2400" spc="-10">
                <a:solidFill>
                  <a:srgbClr val="333333"/>
                </a:solidFill>
              </a:rPr>
              <a:t>lehet!)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1577143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0" lvl="0" indent="-342900" defTabSz="914400">
              <a:buClr>
                <a:srgbClr val="000000"/>
              </a:buClr>
              <a:buFont typeface="WingDings"/>
              <a:buChar char=""/>
              <a:tabLst>
                <a:tab pos="357505" algn="l"/>
              </a:tabLst>
            </a:pPr>
            <a:r>
              <a:rPr lang="hu-HU" sz="2400" spc="-5" dirty="0">
                <a:solidFill>
                  <a:srgbClr val="333333"/>
                </a:solidFill>
              </a:rPr>
              <a:t>Írjanak </a:t>
            </a:r>
            <a:r>
              <a:rPr lang="hu-HU" sz="2400" dirty="0">
                <a:solidFill>
                  <a:srgbClr val="333333"/>
                </a:solidFill>
              </a:rPr>
              <a:t>fel </a:t>
            </a:r>
            <a:r>
              <a:rPr lang="hu-HU" sz="2400" spc="-15" dirty="0">
                <a:solidFill>
                  <a:srgbClr val="333333"/>
                </a:solidFill>
              </a:rPr>
              <a:t>címszavakban </a:t>
            </a:r>
            <a:r>
              <a:rPr lang="hu-HU" sz="2400" spc="-10" dirty="0">
                <a:solidFill>
                  <a:srgbClr val="004992"/>
                </a:solidFill>
              </a:rPr>
              <a:t>minden </a:t>
            </a:r>
            <a:r>
              <a:rPr lang="hu-HU" sz="2400" spc="-5" dirty="0">
                <a:solidFill>
                  <a:srgbClr val="004992"/>
                </a:solidFill>
              </a:rPr>
              <a:t>este </a:t>
            </a:r>
            <a:r>
              <a:rPr lang="hu-HU" sz="2400" spc="-5" dirty="0">
                <a:solidFill>
                  <a:srgbClr val="333333"/>
                </a:solidFill>
              </a:rPr>
              <a:t>pár dolgot </a:t>
            </a:r>
            <a:r>
              <a:rPr lang="hu-HU" sz="2400" spc="-10" dirty="0">
                <a:solidFill>
                  <a:srgbClr val="333333"/>
                </a:solidFill>
              </a:rPr>
              <a:t>(5 db), </a:t>
            </a:r>
            <a:r>
              <a:rPr lang="hu-HU" sz="2400" spc="-5" dirty="0">
                <a:solidFill>
                  <a:srgbClr val="333333"/>
                </a:solidFill>
              </a:rPr>
              <a:t>ami </a:t>
            </a:r>
            <a:r>
              <a:rPr lang="hu-HU" sz="2400" dirty="0">
                <a:solidFill>
                  <a:srgbClr val="333333"/>
                </a:solidFill>
              </a:rPr>
              <a:t>aznap </a:t>
            </a:r>
            <a:r>
              <a:rPr lang="hu-HU" sz="2400" spc="-5" dirty="0">
                <a:solidFill>
                  <a:srgbClr val="333333"/>
                </a:solidFill>
              </a:rPr>
              <a:t>jól </a:t>
            </a:r>
            <a:r>
              <a:rPr lang="hu-HU" sz="2400" spc="-10" dirty="0">
                <a:solidFill>
                  <a:srgbClr val="333333"/>
                </a:solidFill>
              </a:rPr>
              <a:t>sikerült! </a:t>
            </a:r>
            <a:r>
              <a:rPr lang="hu-HU" sz="2400" spc="-5" dirty="0">
                <a:solidFill>
                  <a:srgbClr val="333333"/>
                </a:solidFill>
              </a:rPr>
              <a:t>Gondolják </a:t>
            </a:r>
            <a:r>
              <a:rPr lang="hu-HU" sz="2400" dirty="0">
                <a:solidFill>
                  <a:srgbClr val="333333"/>
                </a:solidFill>
              </a:rPr>
              <a:t>át </a:t>
            </a:r>
            <a:r>
              <a:rPr lang="hu-HU" sz="2400" spc="-5" dirty="0">
                <a:solidFill>
                  <a:srgbClr val="333333"/>
                </a:solidFill>
              </a:rPr>
              <a:t>ezeket egy kicsit</a:t>
            </a:r>
            <a:r>
              <a:rPr lang="hu-HU" sz="2400" spc="30" dirty="0">
                <a:solidFill>
                  <a:srgbClr val="333333"/>
                </a:solidFill>
              </a:rPr>
              <a:t> </a:t>
            </a:r>
            <a:r>
              <a:rPr lang="hu-HU" sz="2400" spc="-15" dirty="0">
                <a:solidFill>
                  <a:srgbClr val="333333"/>
                </a:solidFill>
              </a:rPr>
              <a:t>újra!</a:t>
            </a:r>
            <a:endParaRPr lang="hu-HU" sz="2400" dirty="0">
              <a:solidFill>
                <a:srgbClr val="333333"/>
              </a:solidFill>
            </a:endParaRPr>
          </a:p>
          <a:p>
            <a:pPr marL="342900" marR="5080" lvl="0" indent="-342900" defTabSz="914400">
              <a:buClr>
                <a:srgbClr val="333333"/>
              </a:buClr>
              <a:buFont typeface="WingDings"/>
              <a:buChar char=""/>
              <a:tabLst>
                <a:tab pos="357505" algn="l"/>
              </a:tabLst>
            </a:pPr>
            <a:r>
              <a:rPr lang="hu-HU" sz="2400" spc="-10" dirty="0">
                <a:solidFill>
                  <a:srgbClr val="333333"/>
                </a:solidFill>
              </a:rPr>
              <a:t>Mondják </a:t>
            </a:r>
            <a:r>
              <a:rPr lang="hu-HU" sz="2400" dirty="0">
                <a:solidFill>
                  <a:srgbClr val="333333"/>
                </a:solidFill>
              </a:rPr>
              <a:t>el </a:t>
            </a:r>
            <a:r>
              <a:rPr lang="hu-HU" sz="2400" spc="-5" dirty="0">
                <a:solidFill>
                  <a:srgbClr val="333333"/>
                </a:solidFill>
              </a:rPr>
              <a:t>naponta </a:t>
            </a:r>
            <a:r>
              <a:rPr lang="hu-HU" sz="2400" dirty="0">
                <a:solidFill>
                  <a:srgbClr val="333333"/>
                </a:solidFill>
              </a:rPr>
              <a:t>a </a:t>
            </a:r>
            <a:r>
              <a:rPr lang="hu-HU" sz="2400" spc="-10" dirty="0">
                <a:solidFill>
                  <a:srgbClr val="333333"/>
                </a:solidFill>
              </a:rPr>
              <a:t>tükör </a:t>
            </a:r>
            <a:r>
              <a:rPr lang="hu-HU" sz="2400" dirty="0">
                <a:solidFill>
                  <a:srgbClr val="333333"/>
                </a:solidFill>
              </a:rPr>
              <a:t>előtt</a:t>
            </a:r>
            <a:r>
              <a:rPr lang="hu-HU" sz="2400">
                <a:solidFill>
                  <a:srgbClr val="333333"/>
                </a:solidFill>
              </a:rPr>
              <a:t>: </a:t>
            </a:r>
            <a:r>
              <a:rPr lang="hu-HU" sz="2400" spc="-5">
                <a:solidFill>
                  <a:srgbClr val="333333"/>
                </a:solidFill>
              </a:rPr>
              <a:t>“Szeretem magam” </a:t>
            </a:r>
            <a:r>
              <a:rPr lang="hu-HU" sz="2400" spc="-20">
                <a:solidFill>
                  <a:srgbClr val="333333"/>
                </a:solidFill>
              </a:rPr>
              <a:t>vagy </a:t>
            </a:r>
            <a:r>
              <a:rPr lang="hu-HU" sz="2400" spc="-5">
                <a:solidFill>
                  <a:srgbClr val="333333"/>
                </a:solidFill>
              </a:rPr>
              <a:t>“Szeretlek”! </a:t>
            </a:r>
            <a:r>
              <a:rPr lang="hu-HU" sz="2400" spc="-5" dirty="0">
                <a:solidFill>
                  <a:srgbClr val="333333"/>
                </a:solidFill>
              </a:rPr>
              <a:t>(Megjegyzés: eleinte furcsa</a:t>
            </a:r>
            <a:r>
              <a:rPr lang="hu-HU" sz="2400" spc="10" dirty="0">
                <a:solidFill>
                  <a:srgbClr val="333333"/>
                </a:solidFill>
              </a:rPr>
              <a:t> </a:t>
            </a:r>
            <a:r>
              <a:rPr lang="hu-HU" sz="2400" spc="-10" dirty="0">
                <a:solidFill>
                  <a:srgbClr val="333333"/>
                </a:solidFill>
              </a:rPr>
              <a:t>lehet!)</a:t>
            </a:r>
            <a:endParaRPr lang="hu-HU" sz="2400" dirty="0">
              <a:solidFill>
                <a:srgbClr val="333333"/>
              </a:solidFill>
            </a:endParaRPr>
          </a:p>
          <a:p>
            <a:pPr marL="342900" marR="38735" lvl="0" indent="-342900" defTabSz="914400">
              <a:buClr>
                <a:srgbClr val="333333"/>
              </a:buClr>
              <a:buFont typeface="WingDings"/>
              <a:buChar char=""/>
              <a:tabLst>
                <a:tab pos="357505" algn="l"/>
              </a:tabLst>
            </a:pPr>
            <a:r>
              <a:rPr lang="hu-HU" sz="2400" spc="-10" dirty="0">
                <a:solidFill>
                  <a:srgbClr val="333333"/>
                </a:solidFill>
              </a:rPr>
              <a:t>Figyeljenek </a:t>
            </a:r>
            <a:r>
              <a:rPr lang="hu-HU" sz="2400" spc="-5" dirty="0">
                <a:solidFill>
                  <a:srgbClr val="333333"/>
                </a:solidFill>
              </a:rPr>
              <a:t>oda </a:t>
            </a:r>
            <a:r>
              <a:rPr lang="hu-HU" sz="2400" dirty="0">
                <a:solidFill>
                  <a:srgbClr val="333333"/>
                </a:solidFill>
              </a:rPr>
              <a:t>a </a:t>
            </a:r>
            <a:r>
              <a:rPr lang="hu-HU" sz="2400" spc="-15" dirty="0">
                <a:solidFill>
                  <a:srgbClr val="333333"/>
                </a:solidFill>
              </a:rPr>
              <a:t>bókokra, </a:t>
            </a:r>
            <a:r>
              <a:rPr lang="hu-HU" sz="2400" spc="-5" dirty="0">
                <a:solidFill>
                  <a:srgbClr val="333333"/>
                </a:solidFill>
              </a:rPr>
              <a:t>dicséretekre </a:t>
            </a:r>
            <a:r>
              <a:rPr lang="hu-HU" sz="2400" dirty="0">
                <a:solidFill>
                  <a:srgbClr val="333333"/>
                </a:solidFill>
              </a:rPr>
              <a:t>és </a:t>
            </a:r>
            <a:r>
              <a:rPr lang="hu-HU" sz="2400" spc="-5" dirty="0">
                <a:solidFill>
                  <a:srgbClr val="333333"/>
                </a:solidFill>
              </a:rPr>
              <a:t>lehetőleg röviden jegyezzék </a:t>
            </a:r>
            <a:r>
              <a:rPr lang="hu-HU" sz="2400" spc="5" dirty="0">
                <a:solidFill>
                  <a:srgbClr val="333333"/>
                </a:solidFill>
              </a:rPr>
              <a:t>fel, </a:t>
            </a:r>
            <a:r>
              <a:rPr lang="hu-HU" sz="2400" spc="-5" dirty="0">
                <a:solidFill>
                  <a:srgbClr val="333333"/>
                </a:solidFill>
              </a:rPr>
              <a:t>hogy </a:t>
            </a:r>
            <a:r>
              <a:rPr lang="hu-HU" sz="2400" spc="-50" dirty="0">
                <a:solidFill>
                  <a:srgbClr val="333333"/>
                </a:solidFill>
              </a:rPr>
              <a:t>olyankor, </a:t>
            </a:r>
            <a:r>
              <a:rPr lang="hu-HU" sz="2400" spc="-10" dirty="0">
                <a:solidFill>
                  <a:srgbClr val="333333"/>
                </a:solidFill>
              </a:rPr>
              <a:t>amikor </a:t>
            </a:r>
            <a:r>
              <a:rPr lang="hu-HU" sz="2400" spc="-5" dirty="0">
                <a:solidFill>
                  <a:srgbClr val="333333"/>
                </a:solidFill>
              </a:rPr>
              <a:t>kicsit </a:t>
            </a:r>
            <a:r>
              <a:rPr lang="hu-HU" sz="2400" spc="-10" dirty="0">
                <a:solidFill>
                  <a:srgbClr val="333333"/>
                </a:solidFill>
              </a:rPr>
              <a:t>nehezebb, </a:t>
            </a:r>
            <a:r>
              <a:rPr lang="hu-HU" sz="2400" spc="-5" dirty="0">
                <a:solidFill>
                  <a:srgbClr val="333333"/>
                </a:solidFill>
              </a:rPr>
              <a:t>ismét elővehessék </a:t>
            </a:r>
            <a:r>
              <a:rPr lang="hu-HU" sz="2400" spc="-10" dirty="0">
                <a:solidFill>
                  <a:srgbClr val="333333"/>
                </a:solidFill>
              </a:rPr>
              <a:t>őket (tartalék)!</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1290111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 lvl="0" indent="-342900" defTabSz="914400">
              <a:buClr>
                <a:srgbClr val="333333"/>
              </a:buClr>
              <a:buFont typeface="WingDings"/>
              <a:buChar char=""/>
              <a:tabLst>
                <a:tab pos="357505" algn="l"/>
              </a:tabLst>
            </a:pPr>
            <a:r>
              <a:rPr lang="hu-HU" sz="2400" spc="-10">
                <a:solidFill>
                  <a:srgbClr val="333333"/>
                </a:solidFill>
              </a:rPr>
              <a:t>Próbáljanak </a:t>
            </a:r>
            <a:r>
              <a:rPr lang="hu-HU" sz="2400" spc="-5">
                <a:solidFill>
                  <a:srgbClr val="333333"/>
                </a:solidFill>
              </a:rPr>
              <a:t>meg lehetőleg </a:t>
            </a:r>
            <a:r>
              <a:rPr lang="hu-HU" sz="2400" spc="-15">
                <a:solidFill>
                  <a:srgbClr val="333333"/>
                </a:solidFill>
              </a:rPr>
              <a:t>valamennyi </a:t>
            </a:r>
            <a:r>
              <a:rPr lang="hu-HU" sz="2400" spc="-5">
                <a:solidFill>
                  <a:srgbClr val="333333"/>
                </a:solidFill>
              </a:rPr>
              <a:t>érzékszervévükkel </a:t>
            </a:r>
            <a:r>
              <a:rPr lang="hu-HU" sz="2400" spc="-10">
                <a:solidFill>
                  <a:srgbClr val="333333"/>
                </a:solidFill>
              </a:rPr>
              <a:t>(látás, tapintás, szaglás...) </a:t>
            </a:r>
            <a:r>
              <a:rPr lang="hu-HU" sz="2400" spc="-5">
                <a:solidFill>
                  <a:srgbClr val="333333"/>
                </a:solidFill>
              </a:rPr>
              <a:t>felidézni </a:t>
            </a:r>
            <a:r>
              <a:rPr lang="hu-HU" sz="2400" spc="-15">
                <a:solidFill>
                  <a:srgbClr val="333333"/>
                </a:solidFill>
              </a:rPr>
              <a:t>olyan </a:t>
            </a:r>
            <a:r>
              <a:rPr lang="hu-HU" sz="2400" spc="-5">
                <a:solidFill>
                  <a:srgbClr val="333333"/>
                </a:solidFill>
              </a:rPr>
              <a:t>szituációkat, </a:t>
            </a:r>
            <a:r>
              <a:rPr lang="hu-HU" sz="2400" spc="-10">
                <a:solidFill>
                  <a:srgbClr val="333333"/>
                </a:solidFill>
              </a:rPr>
              <a:t>amelyekben </a:t>
            </a:r>
            <a:r>
              <a:rPr lang="hu-HU" sz="2400" spc="-15">
                <a:solidFill>
                  <a:srgbClr val="333333"/>
                </a:solidFill>
              </a:rPr>
              <a:t>valóban </a:t>
            </a:r>
            <a:r>
              <a:rPr lang="hu-HU" sz="2400" spc="-5">
                <a:solidFill>
                  <a:srgbClr val="333333"/>
                </a:solidFill>
              </a:rPr>
              <a:t>jól </a:t>
            </a:r>
            <a:r>
              <a:rPr lang="hu-HU" sz="2400">
                <a:solidFill>
                  <a:srgbClr val="333333"/>
                </a:solidFill>
              </a:rPr>
              <a:t>érezték </a:t>
            </a:r>
            <a:r>
              <a:rPr lang="hu-HU" sz="2400" spc="-10">
                <a:solidFill>
                  <a:srgbClr val="333333"/>
                </a:solidFill>
              </a:rPr>
              <a:t>magukat! </a:t>
            </a:r>
            <a:r>
              <a:rPr lang="hu-HU" sz="2400" spc="-5" dirty="0">
                <a:solidFill>
                  <a:srgbClr val="333333"/>
                </a:solidFill>
              </a:rPr>
              <a:t>Akár </a:t>
            </a:r>
            <a:r>
              <a:rPr lang="hu-HU" sz="2400" dirty="0">
                <a:solidFill>
                  <a:srgbClr val="333333"/>
                </a:solidFill>
              </a:rPr>
              <a:t>a </a:t>
            </a:r>
            <a:r>
              <a:rPr lang="hu-HU" sz="2400" spc="-5" dirty="0">
                <a:solidFill>
                  <a:srgbClr val="333333"/>
                </a:solidFill>
              </a:rPr>
              <a:t>fotóalbumot </a:t>
            </a:r>
            <a:r>
              <a:rPr lang="hu-HU" sz="2400" spc="-10" dirty="0">
                <a:solidFill>
                  <a:srgbClr val="333333"/>
                </a:solidFill>
              </a:rPr>
              <a:t>is </a:t>
            </a:r>
            <a:r>
              <a:rPr lang="hu-HU" sz="2400" spc="-5" dirty="0">
                <a:solidFill>
                  <a:srgbClr val="333333"/>
                </a:solidFill>
              </a:rPr>
              <a:t>segítségül</a:t>
            </a:r>
            <a:r>
              <a:rPr lang="hu-HU" sz="2400" spc="50" dirty="0">
                <a:solidFill>
                  <a:srgbClr val="333333"/>
                </a:solidFill>
              </a:rPr>
              <a:t> </a:t>
            </a:r>
            <a:r>
              <a:rPr lang="hu-HU" sz="2400" spc="-10">
                <a:solidFill>
                  <a:srgbClr val="333333"/>
                </a:solidFill>
              </a:rPr>
              <a:t>hívhatják.</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 lvl="0" indent="-342900" defTabSz="914400">
              <a:buClr>
                <a:srgbClr val="333333"/>
              </a:buClr>
              <a:buFont typeface="WingDings"/>
              <a:buChar char=""/>
              <a:tabLst>
                <a:tab pos="357505" algn="l"/>
              </a:tabLst>
            </a:pPr>
            <a:r>
              <a:rPr lang="hu-HU" sz="2400" spc="-10">
                <a:solidFill>
                  <a:srgbClr val="333333"/>
                </a:solidFill>
              </a:rPr>
              <a:t>Próbáljanak </a:t>
            </a:r>
            <a:r>
              <a:rPr lang="hu-HU" sz="2400" spc="-5">
                <a:solidFill>
                  <a:srgbClr val="333333"/>
                </a:solidFill>
              </a:rPr>
              <a:t>meg lehetőleg </a:t>
            </a:r>
            <a:r>
              <a:rPr lang="hu-HU" sz="2400" spc="-15">
                <a:solidFill>
                  <a:srgbClr val="333333"/>
                </a:solidFill>
              </a:rPr>
              <a:t>valamennyi </a:t>
            </a:r>
            <a:r>
              <a:rPr lang="hu-HU" sz="2400" spc="-5">
                <a:solidFill>
                  <a:srgbClr val="333333"/>
                </a:solidFill>
              </a:rPr>
              <a:t>érzékszervévükkel </a:t>
            </a:r>
            <a:r>
              <a:rPr lang="hu-HU" sz="2400" spc="-10">
                <a:solidFill>
                  <a:srgbClr val="333333"/>
                </a:solidFill>
              </a:rPr>
              <a:t>(látás, tapintás, szaglás...) </a:t>
            </a:r>
            <a:r>
              <a:rPr lang="hu-HU" sz="2400" spc="-5">
                <a:solidFill>
                  <a:srgbClr val="333333"/>
                </a:solidFill>
              </a:rPr>
              <a:t>felidézni </a:t>
            </a:r>
            <a:r>
              <a:rPr lang="hu-HU" sz="2400" spc="-15">
                <a:solidFill>
                  <a:srgbClr val="333333"/>
                </a:solidFill>
              </a:rPr>
              <a:t>olyan </a:t>
            </a:r>
            <a:r>
              <a:rPr lang="hu-HU" sz="2400" spc="-5">
                <a:solidFill>
                  <a:srgbClr val="333333"/>
                </a:solidFill>
              </a:rPr>
              <a:t>szituációkat, </a:t>
            </a:r>
            <a:r>
              <a:rPr lang="hu-HU" sz="2400" spc="-10">
                <a:solidFill>
                  <a:srgbClr val="333333"/>
                </a:solidFill>
              </a:rPr>
              <a:t>amelyekben </a:t>
            </a:r>
            <a:r>
              <a:rPr lang="hu-HU" sz="2400" spc="-15">
                <a:solidFill>
                  <a:srgbClr val="333333"/>
                </a:solidFill>
              </a:rPr>
              <a:t>valóban </a:t>
            </a:r>
            <a:r>
              <a:rPr lang="hu-HU" sz="2400" spc="-5">
                <a:solidFill>
                  <a:srgbClr val="333333"/>
                </a:solidFill>
              </a:rPr>
              <a:t>jól </a:t>
            </a:r>
            <a:r>
              <a:rPr lang="hu-HU" sz="2400">
                <a:solidFill>
                  <a:srgbClr val="333333"/>
                </a:solidFill>
              </a:rPr>
              <a:t>érezték </a:t>
            </a:r>
            <a:r>
              <a:rPr lang="hu-HU" sz="2400" spc="-10">
                <a:solidFill>
                  <a:srgbClr val="333333"/>
                </a:solidFill>
              </a:rPr>
              <a:t>magukat! </a:t>
            </a:r>
            <a:r>
              <a:rPr lang="hu-HU" sz="2400" spc="-5" dirty="0">
                <a:solidFill>
                  <a:srgbClr val="333333"/>
                </a:solidFill>
              </a:rPr>
              <a:t>Akár </a:t>
            </a:r>
            <a:r>
              <a:rPr lang="hu-HU" sz="2400" dirty="0">
                <a:solidFill>
                  <a:srgbClr val="333333"/>
                </a:solidFill>
              </a:rPr>
              <a:t>a </a:t>
            </a:r>
            <a:r>
              <a:rPr lang="hu-HU" sz="2400" spc="-5" dirty="0">
                <a:solidFill>
                  <a:srgbClr val="333333"/>
                </a:solidFill>
              </a:rPr>
              <a:t>fotóalbumot </a:t>
            </a:r>
            <a:r>
              <a:rPr lang="hu-HU" sz="2400" spc="-10" dirty="0">
                <a:solidFill>
                  <a:srgbClr val="333333"/>
                </a:solidFill>
              </a:rPr>
              <a:t>is </a:t>
            </a:r>
            <a:r>
              <a:rPr lang="hu-HU" sz="2400" spc="-5" dirty="0">
                <a:solidFill>
                  <a:srgbClr val="333333"/>
                </a:solidFill>
              </a:rPr>
              <a:t>segítségül</a:t>
            </a:r>
            <a:r>
              <a:rPr lang="hu-HU" sz="2400" spc="50" dirty="0">
                <a:solidFill>
                  <a:srgbClr val="333333"/>
                </a:solidFill>
              </a:rPr>
              <a:t> </a:t>
            </a:r>
            <a:r>
              <a:rPr lang="hu-HU" sz="2400" spc="-10" dirty="0">
                <a:solidFill>
                  <a:srgbClr val="333333"/>
                </a:solidFill>
              </a:rPr>
              <a:t>hívhatják.</a:t>
            </a:r>
            <a:endParaRPr lang="hu-HU" sz="2400" dirty="0">
              <a:solidFill>
                <a:srgbClr val="333333"/>
              </a:solidFill>
            </a:endParaRPr>
          </a:p>
          <a:p>
            <a:pPr marL="342900" marR="210185" lvl="0" indent="-342900" defTabSz="914400">
              <a:buClr>
                <a:srgbClr val="333333"/>
              </a:buClr>
              <a:buFont typeface="WingDings"/>
              <a:buChar char=""/>
              <a:tabLst>
                <a:tab pos="357505" algn="l"/>
              </a:tabLst>
            </a:pPr>
            <a:r>
              <a:rPr lang="hu-HU" sz="2400" spc="-10" dirty="0">
                <a:solidFill>
                  <a:srgbClr val="333333"/>
                </a:solidFill>
              </a:rPr>
              <a:t>Csináljanak </a:t>
            </a:r>
            <a:r>
              <a:rPr lang="hu-HU" sz="2400" spc="-15" dirty="0">
                <a:solidFill>
                  <a:srgbClr val="333333"/>
                </a:solidFill>
              </a:rPr>
              <a:t>olyan </a:t>
            </a:r>
            <a:r>
              <a:rPr lang="hu-HU" sz="2400" spc="-5" dirty="0">
                <a:solidFill>
                  <a:srgbClr val="333333"/>
                </a:solidFill>
              </a:rPr>
              <a:t>dolgokat, ami jól esik </a:t>
            </a:r>
            <a:r>
              <a:rPr lang="hu-HU" sz="2400" dirty="0">
                <a:solidFill>
                  <a:srgbClr val="333333"/>
                </a:solidFill>
              </a:rPr>
              <a:t>és örömet szerez – lehetőleg másokkal </a:t>
            </a:r>
            <a:r>
              <a:rPr lang="hu-HU" sz="2400" spc="-5" dirty="0">
                <a:solidFill>
                  <a:srgbClr val="333333"/>
                </a:solidFill>
              </a:rPr>
              <a:t>együtt </a:t>
            </a:r>
            <a:r>
              <a:rPr lang="hu-HU" sz="2400" spc="-10" dirty="0">
                <a:solidFill>
                  <a:srgbClr val="333333"/>
                </a:solidFill>
              </a:rPr>
              <a:t>(pl. </a:t>
            </a:r>
            <a:r>
              <a:rPr lang="hu-HU" sz="2400" spc="-5" dirty="0">
                <a:solidFill>
                  <a:srgbClr val="333333"/>
                </a:solidFill>
              </a:rPr>
              <a:t>mozi,</a:t>
            </a:r>
            <a:r>
              <a:rPr lang="hu-HU" sz="2400" spc="5" dirty="0">
                <a:solidFill>
                  <a:srgbClr val="333333"/>
                </a:solidFill>
              </a:rPr>
              <a:t> </a:t>
            </a:r>
            <a:r>
              <a:rPr lang="hu-HU" sz="2400" spc="-5">
                <a:solidFill>
                  <a:srgbClr val="333333"/>
                </a:solidFill>
              </a:rPr>
              <a:t>kávézó).</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2937531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 lvl="0" indent="-342900" defTabSz="914400">
              <a:buClr>
                <a:srgbClr val="333333"/>
              </a:buClr>
              <a:buFont typeface="WingDings"/>
              <a:buChar char=""/>
              <a:tabLst>
                <a:tab pos="357505" algn="l"/>
              </a:tabLst>
            </a:pPr>
            <a:r>
              <a:rPr lang="hu-HU" sz="2400" spc="-10">
                <a:solidFill>
                  <a:srgbClr val="333333"/>
                </a:solidFill>
              </a:rPr>
              <a:t>Próbáljanak </a:t>
            </a:r>
            <a:r>
              <a:rPr lang="hu-HU" sz="2400" spc="-5">
                <a:solidFill>
                  <a:srgbClr val="333333"/>
                </a:solidFill>
              </a:rPr>
              <a:t>meg lehetőleg </a:t>
            </a:r>
            <a:r>
              <a:rPr lang="hu-HU" sz="2400" spc="-15">
                <a:solidFill>
                  <a:srgbClr val="333333"/>
                </a:solidFill>
              </a:rPr>
              <a:t>valamennyi </a:t>
            </a:r>
            <a:r>
              <a:rPr lang="hu-HU" sz="2400" spc="-5">
                <a:solidFill>
                  <a:srgbClr val="333333"/>
                </a:solidFill>
              </a:rPr>
              <a:t>érzékszervévükkel </a:t>
            </a:r>
            <a:r>
              <a:rPr lang="hu-HU" sz="2400" spc="-10">
                <a:solidFill>
                  <a:srgbClr val="333333"/>
                </a:solidFill>
              </a:rPr>
              <a:t>(látás, tapintás, szaglás...) </a:t>
            </a:r>
            <a:r>
              <a:rPr lang="hu-HU" sz="2400" spc="-5">
                <a:solidFill>
                  <a:srgbClr val="333333"/>
                </a:solidFill>
              </a:rPr>
              <a:t>felidézni </a:t>
            </a:r>
            <a:r>
              <a:rPr lang="hu-HU" sz="2400" spc="-15">
                <a:solidFill>
                  <a:srgbClr val="333333"/>
                </a:solidFill>
              </a:rPr>
              <a:t>olyan </a:t>
            </a:r>
            <a:r>
              <a:rPr lang="hu-HU" sz="2400" spc="-5">
                <a:solidFill>
                  <a:srgbClr val="333333"/>
                </a:solidFill>
              </a:rPr>
              <a:t>szituációkat, </a:t>
            </a:r>
            <a:r>
              <a:rPr lang="hu-HU" sz="2400" spc="-10">
                <a:solidFill>
                  <a:srgbClr val="333333"/>
                </a:solidFill>
              </a:rPr>
              <a:t>amelyekben </a:t>
            </a:r>
            <a:r>
              <a:rPr lang="hu-HU" sz="2400" spc="-15">
                <a:solidFill>
                  <a:srgbClr val="333333"/>
                </a:solidFill>
              </a:rPr>
              <a:t>valóban </a:t>
            </a:r>
            <a:r>
              <a:rPr lang="hu-HU" sz="2400" spc="-5">
                <a:solidFill>
                  <a:srgbClr val="333333"/>
                </a:solidFill>
              </a:rPr>
              <a:t>jól </a:t>
            </a:r>
            <a:r>
              <a:rPr lang="hu-HU" sz="2400">
                <a:solidFill>
                  <a:srgbClr val="333333"/>
                </a:solidFill>
              </a:rPr>
              <a:t>érezték </a:t>
            </a:r>
            <a:r>
              <a:rPr lang="hu-HU" sz="2400" spc="-10">
                <a:solidFill>
                  <a:srgbClr val="333333"/>
                </a:solidFill>
              </a:rPr>
              <a:t>magukat! </a:t>
            </a:r>
            <a:r>
              <a:rPr lang="hu-HU" sz="2400" spc="-5" dirty="0">
                <a:solidFill>
                  <a:srgbClr val="333333"/>
                </a:solidFill>
              </a:rPr>
              <a:t>Akár </a:t>
            </a:r>
            <a:r>
              <a:rPr lang="hu-HU" sz="2400" dirty="0">
                <a:solidFill>
                  <a:srgbClr val="333333"/>
                </a:solidFill>
              </a:rPr>
              <a:t>a </a:t>
            </a:r>
            <a:r>
              <a:rPr lang="hu-HU" sz="2400" spc="-5" dirty="0">
                <a:solidFill>
                  <a:srgbClr val="333333"/>
                </a:solidFill>
              </a:rPr>
              <a:t>fotóalbumot </a:t>
            </a:r>
            <a:r>
              <a:rPr lang="hu-HU" sz="2400" spc="-10" dirty="0">
                <a:solidFill>
                  <a:srgbClr val="333333"/>
                </a:solidFill>
              </a:rPr>
              <a:t>is </a:t>
            </a:r>
            <a:r>
              <a:rPr lang="hu-HU" sz="2400" spc="-5" dirty="0">
                <a:solidFill>
                  <a:srgbClr val="333333"/>
                </a:solidFill>
              </a:rPr>
              <a:t>segítségül</a:t>
            </a:r>
            <a:r>
              <a:rPr lang="hu-HU" sz="2400" spc="50" dirty="0">
                <a:solidFill>
                  <a:srgbClr val="333333"/>
                </a:solidFill>
              </a:rPr>
              <a:t> </a:t>
            </a:r>
            <a:r>
              <a:rPr lang="hu-HU" sz="2400" spc="-10" dirty="0">
                <a:solidFill>
                  <a:srgbClr val="333333"/>
                </a:solidFill>
              </a:rPr>
              <a:t>hívhatják.</a:t>
            </a:r>
            <a:endParaRPr lang="hu-HU" sz="2400" dirty="0">
              <a:solidFill>
                <a:srgbClr val="333333"/>
              </a:solidFill>
            </a:endParaRPr>
          </a:p>
          <a:p>
            <a:pPr marL="342900" marR="210185" lvl="0" indent="-342900" defTabSz="914400">
              <a:buClr>
                <a:srgbClr val="333333"/>
              </a:buClr>
              <a:buFont typeface="WingDings"/>
              <a:buChar char=""/>
              <a:tabLst>
                <a:tab pos="357505" algn="l"/>
              </a:tabLst>
            </a:pPr>
            <a:r>
              <a:rPr lang="hu-HU" sz="2400" spc="-10" dirty="0">
                <a:solidFill>
                  <a:srgbClr val="333333"/>
                </a:solidFill>
              </a:rPr>
              <a:t>Csináljanak </a:t>
            </a:r>
            <a:r>
              <a:rPr lang="hu-HU" sz="2400" spc="-15" dirty="0">
                <a:solidFill>
                  <a:srgbClr val="333333"/>
                </a:solidFill>
              </a:rPr>
              <a:t>olyan </a:t>
            </a:r>
            <a:r>
              <a:rPr lang="hu-HU" sz="2400" spc="-5" dirty="0">
                <a:solidFill>
                  <a:srgbClr val="333333"/>
                </a:solidFill>
              </a:rPr>
              <a:t>dolgokat, ami jól esik </a:t>
            </a:r>
            <a:r>
              <a:rPr lang="hu-HU" sz="2400" dirty="0">
                <a:solidFill>
                  <a:srgbClr val="333333"/>
                </a:solidFill>
              </a:rPr>
              <a:t>és örömet szerez – lehetőleg másokkal </a:t>
            </a:r>
            <a:r>
              <a:rPr lang="hu-HU" sz="2400" spc="-5" dirty="0">
                <a:solidFill>
                  <a:srgbClr val="333333"/>
                </a:solidFill>
              </a:rPr>
              <a:t>együtt </a:t>
            </a:r>
            <a:r>
              <a:rPr lang="hu-HU" sz="2400" spc="-10" dirty="0">
                <a:solidFill>
                  <a:srgbClr val="333333"/>
                </a:solidFill>
              </a:rPr>
              <a:t>(pl. </a:t>
            </a:r>
            <a:r>
              <a:rPr lang="hu-HU" sz="2400" spc="-5" dirty="0">
                <a:solidFill>
                  <a:srgbClr val="333333"/>
                </a:solidFill>
              </a:rPr>
              <a:t>mozi,</a:t>
            </a:r>
            <a:r>
              <a:rPr lang="hu-HU" sz="2400" spc="5" dirty="0">
                <a:solidFill>
                  <a:srgbClr val="333333"/>
                </a:solidFill>
              </a:rPr>
              <a:t> </a:t>
            </a:r>
            <a:r>
              <a:rPr lang="hu-HU" sz="2400" spc="-5" dirty="0">
                <a:solidFill>
                  <a:srgbClr val="333333"/>
                </a:solidFill>
              </a:rPr>
              <a:t>kávézó).</a:t>
            </a:r>
            <a:endParaRPr lang="hu-HU" sz="2400" dirty="0">
              <a:solidFill>
                <a:srgbClr val="333333"/>
              </a:solidFill>
            </a:endParaRPr>
          </a:p>
          <a:p>
            <a:pPr marL="342900" marR="149225" lvl="0" indent="-342900" defTabSz="914400">
              <a:buClr>
                <a:srgbClr val="333333"/>
              </a:buClr>
              <a:buFont typeface="WingDings"/>
              <a:buChar char=""/>
              <a:tabLst>
                <a:tab pos="357505" algn="l"/>
              </a:tabLst>
            </a:pPr>
            <a:r>
              <a:rPr lang="hu-HU" sz="2400" spc="-30" dirty="0">
                <a:solidFill>
                  <a:srgbClr val="333333"/>
                </a:solidFill>
              </a:rPr>
              <a:t>Testgyakorlás </a:t>
            </a:r>
            <a:r>
              <a:rPr lang="hu-HU" sz="2400" spc="-10" dirty="0">
                <a:solidFill>
                  <a:srgbClr val="333333"/>
                </a:solidFill>
              </a:rPr>
              <a:t>(min. </a:t>
            </a:r>
            <a:r>
              <a:rPr lang="hu-HU" sz="2400" dirty="0">
                <a:solidFill>
                  <a:srgbClr val="333333"/>
                </a:solidFill>
              </a:rPr>
              <a:t>20 </a:t>
            </a:r>
            <a:r>
              <a:rPr lang="hu-HU" sz="2400" spc="-5" dirty="0">
                <a:solidFill>
                  <a:srgbClr val="333333"/>
                </a:solidFill>
              </a:rPr>
              <a:t>perc naponta) </a:t>
            </a:r>
            <a:r>
              <a:rPr lang="hu-HU" sz="2400" dirty="0">
                <a:solidFill>
                  <a:srgbClr val="333333"/>
                </a:solidFill>
              </a:rPr>
              <a:t>– </a:t>
            </a:r>
            <a:r>
              <a:rPr lang="hu-HU" sz="2400" spc="-5" dirty="0">
                <a:solidFill>
                  <a:srgbClr val="333333"/>
                </a:solidFill>
              </a:rPr>
              <a:t>de </a:t>
            </a:r>
            <a:r>
              <a:rPr lang="hu-HU" sz="2400" dirty="0">
                <a:solidFill>
                  <a:srgbClr val="333333"/>
                </a:solidFill>
              </a:rPr>
              <a:t>nem megerőltetés– </a:t>
            </a:r>
            <a:r>
              <a:rPr lang="hu-HU" sz="2400" spc="-10" dirty="0">
                <a:solidFill>
                  <a:srgbClr val="333333"/>
                </a:solidFill>
              </a:rPr>
              <a:t>pl. gyors </a:t>
            </a:r>
            <a:r>
              <a:rPr lang="hu-HU" sz="2400" spc="-5" dirty="0">
                <a:solidFill>
                  <a:srgbClr val="333333"/>
                </a:solidFill>
              </a:rPr>
              <a:t>séta,</a:t>
            </a:r>
            <a:r>
              <a:rPr lang="hu-HU" sz="2400" spc="60" dirty="0">
                <a:solidFill>
                  <a:srgbClr val="333333"/>
                </a:solidFill>
              </a:rPr>
              <a:t> </a:t>
            </a:r>
            <a:r>
              <a:rPr lang="hu-HU" sz="2400" spc="-5">
                <a:solidFill>
                  <a:srgbClr val="333333"/>
                </a:solidFill>
              </a:rPr>
              <a:t>kocogás.</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3668236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hu-HU" sz="3600">
                <a:latin typeface="Calibri Light"/>
                <a:ea typeface="+mn-ea"/>
                <a:cs typeface="+mn-cs"/>
              </a:rPr>
              <a:t>Hangulatjavító és önbecsülést növelő tippek II</a:t>
            </a:r>
            <a:endParaRPr sz="3600">
              <a:latin typeface="Calibri Light"/>
              <a:ea typeface="+mn-ea"/>
              <a:cs typeface="+mn-cs"/>
            </a:endParaRPr>
          </a:p>
        </p:txBody>
      </p:sp>
      <p:sp>
        <p:nvSpPr>
          <p:cNvPr id="9" name="Content Placeholder 8"/>
          <p:cNvSpPr>
            <a:spLocks noGrp="1"/>
          </p:cNvSpPr>
          <p:nvPr>
            <p:ph idx="1"/>
          </p:nvPr>
        </p:nvSpPr>
        <p:spPr/>
        <p:txBody>
          <a:bodyPr/>
          <a:lstStyle/>
          <a:p>
            <a:pPr marL="342900" marR="5080" lvl="0" indent="-342900" defTabSz="914400">
              <a:buClr>
                <a:srgbClr val="333333"/>
              </a:buClr>
              <a:buFont typeface="WingDings"/>
              <a:buChar char=""/>
              <a:tabLst>
                <a:tab pos="357505" algn="l"/>
              </a:tabLst>
            </a:pPr>
            <a:r>
              <a:rPr lang="hu-HU" sz="2400" spc="-10">
                <a:solidFill>
                  <a:srgbClr val="333333"/>
                </a:solidFill>
              </a:rPr>
              <a:t>Próbáljanak </a:t>
            </a:r>
            <a:r>
              <a:rPr lang="hu-HU" sz="2400" spc="-5">
                <a:solidFill>
                  <a:srgbClr val="333333"/>
                </a:solidFill>
              </a:rPr>
              <a:t>meg lehetőleg </a:t>
            </a:r>
            <a:r>
              <a:rPr lang="hu-HU" sz="2400" spc="-15">
                <a:solidFill>
                  <a:srgbClr val="333333"/>
                </a:solidFill>
              </a:rPr>
              <a:t>valamennyi </a:t>
            </a:r>
            <a:r>
              <a:rPr lang="hu-HU" sz="2400" spc="-5">
                <a:solidFill>
                  <a:srgbClr val="333333"/>
                </a:solidFill>
              </a:rPr>
              <a:t>érzékszervévükkel </a:t>
            </a:r>
            <a:r>
              <a:rPr lang="hu-HU" sz="2400" spc="-10">
                <a:solidFill>
                  <a:srgbClr val="333333"/>
                </a:solidFill>
              </a:rPr>
              <a:t>(látás, tapintás, szaglás...) </a:t>
            </a:r>
            <a:r>
              <a:rPr lang="hu-HU" sz="2400" spc="-5">
                <a:solidFill>
                  <a:srgbClr val="333333"/>
                </a:solidFill>
              </a:rPr>
              <a:t>felidézni </a:t>
            </a:r>
            <a:r>
              <a:rPr lang="hu-HU" sz="2400" spc="-15">
                <a:solidFill>
                  <a:srgbClr val="333333"/>
                </a:solidFill>
              </a:rPr>
              <a:t>olyan </a:t>
            </a:r>
            <a:r>
              <a:rPr lang="hu-HU" sz="2400" spc="-5">
                <a:solidFill>
                  <a:srgbClr val="333333"/>
                </a:solidFill>
              </a:rPr>
              <a:t>szituációkat, </a:t>
            </a:r>
            <a:r>
              <a:rPr lang="hu-HU" sz="2400" spc="-10">
                <a:solidFill>
                  <a:srgbClr val="333333"/>
                </a:solidFill>
              </a:rPr>
              <a:t>amelyekben </a:t>
            </a:r>
            <a:r>
              <a:rPr lang="hu-HU" sz="2400" spc="-15">
                <a:solidFill>
                  <a:srgbClr val="333333"/>
                </a:solidFill>
              </a:rPr>
              <a:t>valóban </a:t>
            </a:r>
            <a:r>
              <a:rPr lang="hu-HU" sz="2400" spc="-5">
                <a:solidFill>
                  <a:srgbClr val="333333"/>
                </a:solidFill>
              </a:rPr>
              <a:t>jól </a:t>
            </a:r>
            <a:r>
              <a:rPr lang="hu-HU" sz="2400">
                <a:solidFill>
                  <a:srgbClr val="333333"/>
                </a:solidFill>
              </a:rPr>
              <a:t>érezték </a:t>
            </a:r>
            <a:r>
              <a:rPr lang="hu-HU" sz="2400" spc="-10">
                <a:solidFill>
                  <a:srgbClr val="333333"/>
                </a:solidFill>
              </a:rPr>
              <a:t>magukat! </a:t>
            </a:r>
            <a:r>
              <a:rPr lang="hu-HU" sz="2400" spc="-5" dirty="0">
                <a:solidFill>
                  <a:srgbClr val="333333"/>
                </a:solidFill>
              </a:rPr>
              <a:t>Akár </a:t>
            </a:r>
            <a:r>
              <a:rPr lang="hu-HU" sz="2400" dirty="0">
                <a:solidFill>
                  <a:srgbClr val="333333"/>
                </a:solidFill>
              </a:rPr>
              <a:t>a </a:t>
            </a:r>
            <a:r>
              <a:rPr lang="hu-HU" sz="2400" spc="-5" dirty="0">
                <a:solidFill>
                  <a:srgbClr val="333333"/>
                </a:solidFill>
              </a:rPr>
              <a:t>fotóalbumot </a:t>
            </a:r>
            <a:r>
              <a:rPr lang="hu-HU" sz="2400" spc="-10" dirty="0">
                <a:solidFill>
                  <a:srgbClr val="333333"/>
                </a:solidFill>
              </a:rPr>
              <a:t>is </a:t>
            </a:r>
            <a:r>
              <a:rPr lang="hu-HU" sz="2400" spc="-5" dirty="0">
                <a:solidFill>
                  <a:srgbClr val="333333"/>
                </a:solidFill>
              </a:rPr>
              <a:t>segítségül</a:t>
            </a:r>
            <a:r>
              <a:rPr lang="hu-HU" sz="2400" spc="50" dirty="0">
                <a:solidFill>
                  <a:srgbClr val="333333"/>
                </a:solidFill>
              </a:rPr>
              <a:t> </a:t>
            </a:r>
            <a:r>
              <a:rPr lang="hu-HU" sz="2400" spc="-10" dirty="0">
                <a:solidFill>
                  <a:srgbClr val="333333"/>
                </a:solidFill>
              </a:rPr>
              <a:t>hívhatják.</a:t>
            </a:r>
            <a:endParaRPr lang="hu-HU" sz="2400" dirty="0">
              <a:solidFill>
                <a:srgbClr val="333333"/>
              </a:solidFill>
            </a:endParaRPr>
          </a:p>
          <a:p>
            <a:pPr marL="342900" marR="210185" lvl="0" indent="-342900" defTabSz="914400">
              <a:buClr>
                <a:srgbClr val="333333"/>
              </a:buClr>
              <a:buFont typeface="WingDings"/>
              <a:buChar char=""/>
              <a:tabLst>
                <a:tab pos="357505" algn="l"/>
              </a:tabLst>
            </a:pPr>
            <a:r>
              <a:rPr lang="hu-HU" sz="2400" spc="-10" dirty="0">
                <a:solidFill>
                  <a:srgbClr val="333333"/>
                </a:solidFill>
              </a:rPr>
              <a:t>Csináljanak </a:t>
            </a:r>
            <a:r>
              <a:rPr lang="hu-HU" sz="2400" spc="-15" dirty="0">
                <a:solidFill>
                  <a:srgbClr val="333333"/>
                </a:solidFill>
              </a:rPr>
              <a:t>olyan </a:t>
            </a:r>
            <a:r>
              <a:rPr lang="hu-HU" sz="2400" spc="-5" dirty="0">
                <a:solidFill>
                  <a:srgbClr val="333333"/>
                </a:solidFill>
              </a:rPr>
              <a:t>dolgokat, ami jól esik </a:t>
            </a:r>
            <a:r>
              <a:rPr lang="hu-HU" sz="2400" dirty="0">
                <a:solidFill>
                  <a:srgbClr val="333333"/>
                </a:solidFill>
              </a:rPr>
              <a:t>és örömet szerez – lehetőleg másokkal </a:t>
            </a:r>
            <a:r>
              <a:rPr lang="hu-HU" sz="2400" spc="-5" dirty="0">
                <a:solidFill>
                  <a:srgbClr val="333333"/>
                </a:solidFill>
              </a:rPr>
              <a:t>együtt </a:t>
            </a:r>
            <a:r>
              <a:rPr lang="hu-HU" sz="2400" spc="-10" dirty="0">
                <a:solidFill>
                  <a:srgbClr val="333333"/>
                </a:solidFill>
              </a:rPr>
              <a:t>(pl. </a:t>
            </a:r>
            <a:r>
              <a:rPr lang="hu-HU" sz="2400" spc="-5" dirty="0">
                <a:solidFill>
                  <a:srgbClr val="333333"/>
                </a:solidFill>
              </a:rPr>
              <a:t>mozi,</a:t>
            </a:r>
            <a:r>
              <a:rPr lang="hu-HU" sz="2400" spc="5" dirty="0">
                <a:solidFill>
                  <a:srgbClr val="333333"/>
                </a:solidFill>
              </a:rPr>
              <a:t> </a:t>
            </a:r>
            <a:r>
              <a:rPr lang="hu-HU" sz="2400" spc="-5" dirty="0">
                <a:solidFill>
                  <a:srgbClr val="333333"/>
                </a:solidFill>
              </a:rPr>
              <a:t>kávézó).</a:t>
            </a:r>
            <a:endParaRPr lang="hu-HU" sz="2400" dirty="0">
              <a:solidFill>
                <a:srgbClr val="333333"/>
              </a:solidFill>
            </a:endParaRPr>
          </a:p>
          <a:p>
            <a:pPr marL="342900" marR="149225" lvl="0" indent="-342900" defTabSz="914400">
              <a:buClr>
                <a:srgbClr val="333333"/>
              </a:buClr>
              <a:buFont typeface="WingDings"/>
              <a:buChar char=""/>
              <a:tabLst>
                <a:tab pos="357505" algn="l"/>
              </a:tabLst>
            </a:pPr>
            <a:r>
              <a:rPr lang="hu-HU" sz="2400" spc="-30" dirty="0">
                <a:solidFill>
                  <a:srgbClr val="333333"/>
                </a:solidFill>
              </a:rPr>
              <a:t>Testgyakorlás </a:t>
            </a:r>
            <a:r>
              <a:rPr lang="hu-HU" sz="2400" spc="-10" dirty="0">
                <a:solidFill>
                  <a:srgbClr val="333333"/>
                </a:solidFill>
              </a:rPr>
              <a:t>(min. </a:t>
            </a:r>
            <a:r>
              <a:rPr lang="hu-HU" sz="2400" dirty="0">
                <a:solidFill>
                  <a:srgbClr val="333333"/>
                </a:solidFill>
              </a:rPr>
              <a:t>20 </a:t>
            </a:r>
            <a:r>
              <a:rPr lang="hu-HU" sz="2400" spc="-5" dirty="0">
                <a:solidFill>
                  <a:srgbClr val="333333"/>
                </a:solidFill>
              </a:rPr>
              <a:t>perc naponta) </a:t>
            </a:r>
            <a:r>
              <a:rPr lang="hu-HU" sz="2400" dirty="0">
                <a:solidFill>
                  <a:srgbClr val="333333"/>
                </a:solidFill>
              </a:rPr>
              <a:t>– </a:t>
            </a:r>
            <a:r>
              <a:rPr lang="hu-HU" sz="2400" spc="-5" dirty="0">
                <a:solidFill>
                  <a:srgbClr val="333333"/>
                </a:solidFill>
              </a:rPr>
              <a:t>de </a:t>
            </a:r>
            <a:r>
              <a:rPr lang="hu-HU" sz="2400" dirty="0">
                <a:solidFill>
                  <a:srgbClr val="333333"/>
                </a:solidFill>
              </a:rPr>
              <a:t>nem megerőltetés– </a:t>
            </a:r>
            <a:r>
              <a:rPr lang="hu-HU" sz="2400" spc="-10" dirty="0">
                <a:solidFill>
                  <a:srgbClr val="333333"/>
                </a:solidFill>
              </a:rPr>
              <a:t>pl. gyors </a:t>
            </a:r>
            <a:r>
              <a:rPr lang="hu-HU" sz="2400" spc="-5" dirty="0">
                <a:solidFill>
                  <a:srgbClr val="333333"/>
                </a:solidFill>
              </a:rPr>
              <a:t>séta,</a:t>
            </a:r>
            <a:r>
              <a:rPr lang="hu-HU" sz="2400" spc="60" dirty="0">
                <a:solidFill>
                  <a:srgbClr val="333333"/>
                </a:solidFill>
              </a:rPr>
              <a:t> </a:t>
            </a:r>
            <a:r>
              <a:rPr lang="hu-HU" sz="2400" spc="-5" dirty="0">
                <a:solidFill>
                  <a:srgbClr val="333333"/>
                </a:solidFill>
              </a:rPr>
              <a:t>kocogás.</a:t>
            </a:r>
            <a:endParaRPr lang="hu-HU" sz="2400" dirty="0">
              <a:solidFill>
                <a:srgbClr val="333333"/>
              </a:solidFill>
            </a:endParaRPr>
          </a:p>
          <a:p>
            <a:pPr marL="342900" lvl="0" indent="-342900" defTabSz="914400">
              <a:buClr>
                <a:srgbClr val="333333"/>
              </a:buClr>
              <a:buFont typeface="WingDings"/>
              <a:buChar char=""/>
              <a:tabLst>
                <a:tab pos="357505" algn="l"/>
              </a:tabLst>
            </a:pPr>
            <a:r>
              <a:rPr lang="hu-HU" sz="2400" spc="-10" dirty="0">
                <a:solidFill>
                  <a:srgbClr val="333333"/>
                </a:solidFill>
              </a:rPr>
              <a:t>Hallgassák </a:t>
            </a:r>
            <a:r>
              <a:rPr lang="hu-HU" sz="2400" spc="-5" dirty="0">
                <a:solidFill>
                  <a:srgbClr val="333333"/>
                </a:solidFill>
              </a:rPr>
              <a:t>meg </a:t>
            </a:r>
            <a:r>
              <a:rPr lang="hu-HU" sz="2400" dirty="0">
                <a:solidFill>
                  <a:srgbClr val="333333"/>
                </a:solidFill>
              </a:rPr>
              <a:t>a </a:t>
            </a:r>
            <a:r>
              <a:rPr lang="hu-HU" sz="2400" spc="-15" dirty="0">
                <a:solidFill>
                  <a:srgbClr val="333333"/>
                </a:solidFill>
              </a:rPr>
              <a:t>kedvenc</a:t>
            </a:r>
            <a:r>
              <a:rPr lang="hu-HU" sz="2400" spc="95" dirty="0">
                <a:solidFill>
                  <a:srgbClr val="333333"/>
                </a:solidFill>
              </a:rPr>
              <a:t> </a:t>
            </a:r>
            <a:r>
              <a:rPr lang="hu-HU" sz="2400" spc="-10" dirty="0">
                <a:solidFill>
                  <a:srgbClr val="333333"/>
                </a:solidFill>
              </a:rPr>
              <a:t>dalaikat!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en-US"/>
              <a:t>Metakognitív Tréning 8 – Önbecsülés &amp; hangulat</a:t>
            </a:r>
          </a:p>
        </p:txBody>
      </p:sp>
      <p:sp>
        <p:nvSpPr>
          <p:cNvPr id="11" name="Slide Number Placeholder 10"/>
          <p:cNvSpPr>
            <a:spLocks noGrp="1"/>
          </p:cNvSpPr>
          <p:nvPr>
            <p:ph type="sldNum" sz="quarter" idx="12"/>
          </p:nvPr>
        </p:nvSpPr>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3899427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hu-HU" sz="2400" b="1" dirty="0">
                <a:solidFill>
                  <a:srgbClr val="333333"/>
                </a:solidFill>
              </a:rPr>
              <a:t>Tanulási célok:</a:t>
            </a:r>
          </a:p>
          <a:p>
            <a:pPr marL="342900" lvl="0" indent="-342900" defTabSz="914377">
              <a:buClr>
                <a:srgbClr val="333333"/>
              </a:buClr>
              <a:buFont typeface="WingDings"/>
              <a:buChar char=""/>
            </a:pPr>
            <a:r>
              <a:rPr lang="hu-HU" sz="2400" dirty="0">
                <a:solidFill>
                  <a:srgbClr val="333333"/>
                </a:solidFill>
              </a:rPr>
              <a:t>A depresszió nem az elkerülhetetlen végzet!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hu-HU" sz="2400" b="1" dirty="0">
                <a:solidFill>
                  <a:srgbClr val="333333"/>
                </a:solidFill>
              </a:rPr>
              <a:t>Tanulási célok:</a:t>
            </a:r>
          </a:p>
          <a:p>
            <a:pPr marL="342900" lvl="0" indent="-342900" defTabSz="914377">
              <a:buClr>
                <a:srgbClr val="333333"/>
              </a:buClr>
              <a:buFont typeface="WingDings"/>
              <a:buChar char=""/>
            </a:pPr>
            <a:r>
              <a:rPr lang="hu-HU" sz="2400" dirty="0">
                <a:solidFill>
                  <a:srgbClr val="333333"/>
                </a:solidFill>
              </a:rPr>
              <a:t>A depresszió nem az elkerülhetetlen végzet!</a:t>
            </a:r>
          </a:p>
          <a:p>
            <a:pPr marL="342900" lvl="0" indent="-342900" defTabSz="914377">
              <a:buClr>
                <a:srgbClr val="333333"/>
              </a:buClr>
              <a:buFont typeface="WingDings"/>
              <a:buChar char=""/>
            </a:pPr>
            <a:r>
              <a:rPr lang="hu-HU" sz="2400" dirty="0">
                <a:solidFill>
                  <a:srgbClr val="333333"/>
                </a:solidFill>
              </a:rPr>
              <a:t>Figyeljék meg magukon azokat a tipikus gondolkodási torzításokat, melyeket az előbb megbeszéltünk és próbálják ezeket megváltoztatni (ld. emlékeztető </a:t>
            </a:r>
            <a:r>
              <a:rPr lang="hu-HU" sz="2400">
                <a:solidFill>
                  <a:srgbClr val="333333"/>
                </a:solidFill>
              </a:rPr>
              <a:t>lap)!</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49</a:t>
            </a:fld>
            <a:endParaRPr lang="en-US"/>
          </a:p>
        </p:txBody>
      </p:sp>
    </p:spTree>
    <p:extLst>
      <p:ext uri="{BB962C8B-B14F-4D97-AF65-F5344CB8AC3E}">
        <p14:creationId xmlns:p14="http://schemas.microsoft.com/office/powerpoint/2010/main" val="31349135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hu-HU" sz="2400" b="1" dirty="0">
                <a:solidFill>
                  <a:srgbClr val="333333"/>
                </a:solidFill>
              </a:rPr>
              <a:t>Tanulási célok:</a:t>
            </a:r>
          </a:p>
          <a:p>
            <a:pPr marL="342900" lvl="0" indent="-342900" defTabSz="914377">
              <a:buClr>
                <a:srgbClr val="333333"/>
              </a:buClr>
              <a:buFont typeface="WingDings"/>
              <a:buChar char=""/>
            </a:pPr>
            <a:r>
              <a:rPr lang="hu-HU" sz="2400" dirty="0">
                <a:solidFill>
                  <a:srgbClr val="333333"/>
                </a:solidFill>
              </a:rPr>
              <a:t>A depresszió nem az elkerülhetetlen végzet!</a:t>
            </a:r>
          </a:p>
          <a:p>
            <a:pPr marL="342900" lvl="0" indent="-342900" defTabSz="914377">
              <a:buClr>
                <a:srgbClr val="333333"/>
              </a:buClr>
              <a:buFont typeface="WingDings"/>
              <a:buChar char=""/>
            </a:pPr>
            <a:r>
              <a:rPr lang="hu-HU" sz="2400" dirty="0">
                <a:solidFill>
                  <a:srgbClr val="333333"/>
                </a:solidFill>
              </a:rPr>
              <a:t>Figyeljék meg magukon azokat a tipikus gondolkodási torzításokat, melyeket az előbb megbeszéltünk és próbálják ezeket megváltoztatni (ld. emlékeztető lap)!</a:t>
            </a:r>
          </a:p>
          <a:p>
            <a:pPr marL="342900" lvl="0" indent="-342900" defTabSz="914377">
              <a:buClr>
                <a:srgbClr val="333333"/>
              </a:buClr>
              <a:buFont typeface="WingDings"/>
              <a:buChar char=""/>
            </a:pPr>
            <a:r>
              <a:rPr lang="hu-HU" sz="2400" dirty="0">
                <a:solidFill>
                  <a:srgbClr val="333333"/>
                </a:solidFill>
              </a:rPr>
              <a:t>Hogy az önbecsülésüket növelhessék illetve stabilizálhassák, alkalmazzanak legalább néhány tippet az imént tárgyaltak </a:t>
            </a:r>
            <a:r>
              <a:rPr lang="hu-HU" sz="2400">
                <a:solidFill>
                  <a:srgbClr val="333333"/>
                </a:solidFill>
              </a:rPr>
              <a:t>közül.</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28245012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hu-HU" sz="2400" b="1" dirty="0">
                <a:solidFill>
                  <a:srgbClr val="333333"/>
                </a:solidFill>
              </a:rPr>
              <a:t>Tanulási célok:</a:t>
            </a:r>
          </a:p>
          <a:p>
            <a:pPr marL="342900" lvl="0" indent="-342900" defTabSz="914377">
              <a:buClr>
                <a:srgbClr val="333333"/>
              </a:buClr>
              <a:buFont typeface="WingDings"/>
              <a:buChar char=""/>
            </a:pPr>
            <a:r>
              <a:rPr lang="hu-HU" sz="2400" dirty="0">
                <a:solidFill>
                  <a:srgbClr val="333333"/>
                </a:solidFill>
              </a:rPr>
              <a:t>A depresszió nem az elkerülhetetlen végzet!</a:t>
            </a:r>
          </a:p>
          <a:p>
            <a:pPr marL="342900" lvl="0" indent="-342900" defTabSz="914377">
              <a:buClr>
                <a:srgbClr val="333333"/>
              </a:buClr>
              <a:buFont typeface="WingDings"/>
              <a:buChar char=""/>
            </a:pPr>
            <a:r>
              <a:rPr lang="hu-HU" sz="2400" dirty="0">
                <a:solidFill>
                  <a:srgbClr val="333333"/>
                </a:solidFill>
              </a:rPr>
              <a:t>Figyeljék meg magukon azokat a tipikus gondolkodási torzításokat, melyeket az előbb megbeszéltünk és próbálják ezeket megváltoztatni (ld. emlékeztető lap)!</a:t>
            </a:r>
          </a:p>
          <a:p>
            <a:pPr marL="342900" lvl="0" indent="-342900" defTabSz="914377">
              <a:buClr>
                <a:srgbClr val="333333"/>
              </a:buClr>
              <a:buFont typeface="WingDings"/>
              <a:buChar char=""/>
            </a:pPr>
            <a:r>
              <a:rPr lang="hu-HU" sz="2400" dirty="0">
                <a:solidFill>
                  <a:srgbClr val="333333"/>
                </a:solidFill>
              </a:rPr>
              <a:t>Hogy az önbecsülésüket növelhessék illetve stabilizálhassák, alkalmazzanak legalább néhány tippet az imént tárgyaltak közül.</a:t>
            </a:r>
          </a:p>
          <a:p>
            <a:pPr marL="342900" lvl="0" indent="-342900" defTabSz="914377">
              <a:buClr>
                <a:srgbClr val="333333"/>
              </a:buClr>
              <a:buFont typeface="WingDings"/>
              <a:buChar char=""/>
            </a:pPr>
            <a:r>
              <a:rPr lang="hu-HU" sz="2400" dirty="0">
                <a:solidFill>
                  <a:srgbClr val="333333"/>
                </a:solidFill>
              </a:rPr>
              <a:t>Ha súlyos depressziós tüneteik vannak feltétlenül keressék fel pszichológusukat vagy orvosukat!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en-US"/>
              <a:t>Metakognitív Tréning 8 – Önbecsülés &amp; hangulat</a:t>
            </a:r>
          </a:p>
        </p:txBody>
      </p:sp>
      <p:sp>
        <p:nvSpPr>
          <p:cNvPr id="9" name="Slide Number Placeholder 8"/>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40584442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hu-HU" dirty="0">
                <a:solidFill>
                  <a:srgbClr val="333333"/>
                </a:solidFill>
              </a:rPr>
              <a:t>Számos (de nem mindegyik) pszichózisban szenvedő ember szenved csekély önbecsüléstől, különösen a pszichotikus epizód után (pl. szégyen miatt; a félelem miatt, hogy elfordulnak a barátok).</a:t>
            </a:r>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hu-HU" dirty="0">
                <a:solidFill>
                  <a:srgbClr val="333333"/>
                </a:solidFill>
              </a:rPr>
              <a:t>Számos (de nem mindegyik) pszichózisban szenvedő ember szenved csekély önbecsüléstől, különösen a pszichotikus epizód után (pl. szégyen miatt; a félelem miatt, hogy elfordulnak a barátok).</a:t>
            </a:r>
          </a:p>
          <a:p>
            <a:pPr lvl="0" defTabSz="914377">
              <a:lnSpc>
                <a:spcPct val="100000"/>
              </a:lnSpc>
              <a:spcBef>
                <a:spcPts val="1200"/>
              </a:spcBef>
            </a:pPr>
            <a:r>
              <a:rPr lang="hu-HU" dirty="0">
                <a:solidFill>
                  <a:srgbClr val="333333"/>
                </a:solidFill>
              </a:rPr>
              <a:t>Az akut pszichotikus állapot azonban a szorongás mellett egyéb érzelmi állapotokat is felébreszt sok mindenkiben:</a:t>
            </a:r>
          </a:p>
          <a:p>
            <a:pPr marL="285750" lvl="0" indent="-285750" defTabSz="914377">
              <a:lnSpc>
                <a:spcPct val="100000"/>
              </a:lnSpc>
              <a:spcBef>
                <a:spcPts val="600"/>
              </a:spcBef>
              <a:buClr>
                <a:srgbClr val="333333"/>
              </a:buClr>
              <a:buFont typeface="WingDings"/>
              <a:buChar char=""/>
            </a:pPr>
            <a:r>
              <a:rPr lang="hu-HU" dirty="0">
                <a:solidFill>
                  <a:srgbClr val="004992"/>
                </a:solidFill>
              </a:rPr>
              <a:t>Izgalom (végre történik valami!)</a:t>
            </a:r>
          </a:p>
          <a:p>
            <a:pPr marL="285750" lvl="0" indent="-285750" defTabSz="914377">
              <a:lnSpc>
                <a:spcPct val="100000"/>
              </a:lnSpc>
              <a:spcBef>
                <a:spcPts val="600"/>
              </a:spcBef>
              <a:buClr>
                <a:srgbClr val="333333"/>
              </a:buClr>
              <a:buFont typeface="WingDings"/>
              <a:buChar char=""/>
            </a:pPr>
            <a:r>
              <a:rPr lang="hu-HU" dirty="0">
                <a:solidFill>
                  <a:srgbClr val="004992"/>
                </a:solidFill>
              </a:rPr>
              <a:t>A kiválasztottság érzése (teljesíteni kell valamely küldetést, fontosság érzése)</a:t>
            </a:r>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24923633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lnSpc>
                <a:spcPct val="100000"/>
              </a:lnSpc>
              <a:spcBef>
                <a:spcPts val="1200"/>
              </a:spcBef>
            </a:pPr>
            <a:r>
              <a:rPr lang="hu-HU" dirty="0">
                <a:solidFill>
                  <a:srgbClr val="333333"/>
                </a:solidFill>
              </a:rPr>
              <a:t>Számos (de nem mindegyik) pszichózisban szenvedő ember szenved csekély önbecsüléstől, különösen a pszichotikus epizód után (pl. szégyen miatt; a félelem miatt, hogy elfordulnak a barátok).</a:t>
            </a:r>
          </a:p>
          <a:p>
            <a:pPr lvl="0" defTabSz="914377">
              <a:lnSpc>
                <a:spcPct val="100000"/>
              </a:lnSpc>
              <a:spcBef>
                <a:spcPts val="1200"/>
              </a:spcBef>
            </a:pPr>
            <a:r>
              <a:rPr lang="hu-HU" dirty="0">
                <a:solidFill>
                  <a:srgbClr val="333333"/>
                </a:solidFill>
              </a:rPr>
              <a:t>Az akut pszichotikus állapot azonban a szorongás mellett egyéb érzelmi állapotokat is felébreszt sok mindenkiben:</a:t>
            </a:r>
          </a:p>
          <a:p>
            <a:pPr marL="285750" lvl="0" indent="-285750" defTabSz="914377">
              <a:lnSpc>
                <a:spcPct val="100000"/>
              </a:lnSpc>
              <a:spcBef>
                <a:spcPts val="600"/>
              </a:spcBef>
              <a:buClr>
                <a:srgbClr val="333333"/>
              </a:buClr>
              <a:buFont typeface="WingDings"/>
              <a:buChar char=""/>
            </a:pPr>
            <a:r>
              <a:rPr lang="hu-HU" dirty="0">
                <a:solidFill>
                  <a:srgbClr val="004992"/>
                </a:solidFill>
              </a:rPr>
              <a:t>Izgalom (végre történik valami!)</a:t>
            </a:r>
          </a:p>
          <a:p>
            <a:pPr marL="285750" lvl="0" indent="-285750" defTabSz="914377">
              <a:lnSpc>
                <a:spcPct val="100000"/>
              </a:lnSpc>
              <a:spcBef>
                <a:spcPts val="600"/>
              </a:spcBef>
              <a:buClr>
                <a:srgbClr val="333333"/>
              </a:buClr>
              <a:buFont typeface="WingDings"/>
              <a:buChar char=""/>
            </a:pPr>
            <a:r>
              <a:rPr lang="hu-HU" dirty="0">
                <a:solidFill>
                  <a:srgbClr val="004992"/>
                </a:solidFill>
              </a:rPr>
              <a:t>A kiválasztottság érzése (teljesíteni kell valamely küldetést, fontosság érzése)</a:t>
            </a:r>
          </a:p>
          <a:p>
            <a:pPr lvl="0" defTabSz="914377">
              <a:lnSpc>
                <a:spcPct val="100000"/>
              </a:lnSpc>
              <a:spcBef>
                <a:spcPts val="1200"/>
              </a:spcBef>
            </a:pPr>
            <a:r>
              <a:rPr lang="hu-HU" dirty="0">
                <a:solidFill>
                  <a:srgbClr val="004992"/>
                </a:solidFill>
              </a:rPr>
              <a:t>Példa (megfilmesítve</a:t>
            </a:r>
            <a:r>
              <a:rPr lang="hu-HU">
                <a:solidFill>
                  <a:srgbClr val="004992"/>
                </a:solidFill>
              </a:rPr>
              <a:t>: “23 </a:t>
            </a:r>
            <a:r>
              <a:rPr lang="hu-HU" dirty="0">
                <a:solidFill>
                  <a:srgbClr val="004992"/>
                </a:solidFill>
              </a:rPr>
              <a:t>– Semmi sem az, </a:t>
            </a:r>
            <a:r>
              <a:rPr lang="hu-HU">
                <a:solidFill>
                  <a:srgbClr val="004992"/>
                </a:solidFill>
              </a:rPr>
              <a:t>aminek látszik”): </a:t>
            </a:r>
            <a:r>
              <a:rPr lang="hu-HU" dirty="0">
                <a:solidFill>
                  <a:srgbClr val="333333"/>
                </a:solidFill>
              </a:rPr>
              <a:t>A számítógépes hacker Karl Koch úgy hitte, üldözi őt a szabadkőművesek titkos szövetsége. </a:t>
            </a:r>
            <a:r>
              <a:rPr lang="hu-HU">
                <a:solidFill>
                  <a:srgbClr val="333333"/>
                </a:solidFill>
              </a:rPr>
              <a:t>A “bizonyítékok” </a:t>
            </a:r>
            <a:r>
              <a:rPr lang="hu-HU" dirty="0">
                <a:solidFill>
                  <a:srgbClr val="333333"/>
                </a:solidFill>
              </a:rPr>
              <a:t>egyike: a 23-as szám- mely számára a szabadkőművesek számát jelenti- gyakran felbukkan az életében.</a:t>
            </a:r>
          </a:p>
          <a:p>
            <a:pPr lvl="0" defTabSz="914377">
              <a:lnSpc>
                <a:spcPct val="100000"/>
              </a:lnSpc>
              <a:spcBef>
                <a:spcPts val="1200"/>
              </a:spcBef>
            </a:pPr>
            <a:r>
              <a:rPr lang="hu-HU" dirty="0">
                <a:solidFill>
                  <a:srgbClr val="004992"/>
                </a:solidFill>
              </a:rPr>
              <a:t>Kiértékelés: </a:t>
            </a:r>
            <a:r>
              <a:rPr lang="hu-HU" dirty="0">
                <a:solidFill>
                  <a:srgbClr val="333333"/>
                </a:solidFill>
              </a:rPr>
              <a:t>Félelem és fenyegetettség érzés. Emellett azonban kiválasztottság és küldetéstudat érzése is, mely arra irányul, hogy meg kell mentenie a világot a szabadkőműves összeesküvéstől.</a:t>
            </a:r>
          </a:p>
          <a:p>
            <a:pPr lvl="0" defTabSz="914377">
              <a:lnSpc>
                <a:spcPct val="100000"/>
              </a:lnSpc>
              <a:spcBef>
                <a:spcPts val="1200"/>
              </a:spcBef>
            </a:pPr>
            <a:r>
              <a:rPr lang="hu-HU" dirty="0">
                <a:solidFill>
                  <a:srgbClr val="004992"/>
                </a:solidFill>
              </a:rPr>
              <a:t>De: </a:t>
            </a:r>
            <a:r>
              <a:rPr lang="hu-HU" dirty="0">
                <a:solidFill>
                  <a:srgbClr val="333333"/>
                </a:solidFill>
              </a:rPr>
              <a:t>Karl egyre inkább belegabalyodott az összeesküvés elméletekbe. Egyre szűkülő valóságérzékelése mellett nem ismerte fel, hogy a 23-as szám nem bukkan fel gyakrabban, mint bármely más szám, illetve annak semmilyen különösebb jelentése nincsen.</a:t>
            </a:r>
            <a:endParaRPr lang="en-US" dirty="0">
              <a:solidFill>
                <a:srgbClr val="333333"/>
              </a:solidFill>
            </a:endParaRPr>
          </a:p>
        </p:txBody>
      </p:sp>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1416431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1849720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656826797"/>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 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56</a:t>
            </a:fld>
            <a:endParaRPr lang="en-U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673986482"/>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 </a:t>
                      </a: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 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Goodbye Dandelion. Sorry for delays </a:t>
                      </a:r>
                      <a:r>
                        <a:rPr kumimoji="0" lang="en-US" sz="1000" b="0" i="0" u="none" strike="noStrike" cap="none" normalizeH="0" baseline="0" dirty="0" err="1">
                          <a:ln>
                            <a:noFill/>
                          </a:ln>
                          <a:solidFill>
                            <a:srgbClr val="333333"/>
                          </a:solidFill>
                          <a:effectLst/>
                          <a:latin typeface="Calibri Light"/>
                          <a:ea typeface="ＭＳ Ｐゴシック" pitchFamily="34" charset="-128"/>
                        </a:rPr>
                        <a:t>i'm</a:t>
                      </a:r>
                      <a:r>
                        <a:rPr kumimoji="0" lang="en-US" sz="1000" b="0" i="0" u="none" strike="noStrike" cap="none" normalizeH="0" baseline="0" dirty="0">
                          <a:ln>
                            <a:noFill/>
                          </a:ln>
                          <a:solidFill>
                            <a:srgbClr val="333333"/>
                          </a:solidFill>
                          <a:effectLst/>
                          <a:latin typeface="Calibri Light"/>
                          <a:ea typeface="ＭＳ Ｐゴシック" pitchFamily="34" charset="-128"/>
                        </a:rPr>
                        <a:t>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en-US"/>
              <a:t>Metakognitív Tréning 8 – Önbecsülés &amp; hangulat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57</a:t>
            </a:fld>
            <a:endParaRPr lang="en-U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4541</Words>
  <Application>Microsoft Office PowerPoint</Application>
  <PresentationFormat>Benutzerdefiniert</PresentationFormat>
  <Paragraphs>577</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Wingdings</vt:lpstr>
      <vt:lpstr>Times New Roman</vt:lpstr>
      <vt:lpstr>Calibri</vt:lpstr>
      <vt:lpstr>Symbol</vt:lpstr>
      <vt:lpstr>Wingdings</vt:lpstr>
      <vt:lpstr>Calibri Light</vt:lpstr>
      <vt:lpstr>Arial</vt:lpstr>
      <vt:lpstr>UKE_PPT-Vorlage_16zu9</vt:lpstr>
      <vt:lpstr>MKT 8 B – Önbecsülés &amp; hangulat</vt:lpstr>
      <vt:lpstr>Hogyan nyilvánul meg a depresszió?</vt:lpstr>
      <vt:lpstr>Hogyan nyilvánul meg a depresszió?</vt:lpstr>
      <vt:lpstr>Milyen kezelési lehetőségek ismertek?</vt:lpstr>
      <vt:lpstr>Milyen kezelési lehetőségek ismertek?</vt:lpstr>
      <vt:lpstr>Milyen kezelési lehetőségek ismertek?</vt:lpstr>
      <vt:lpstr>Mit is jelent mindez?</vt:lpstr>
      <vt:lpstr>Pszichózis &amp; Depresszió A pszichózis hatása az önbecsülésre és a hangulatra</vt:lpstr>
      <vt:lpstr>Pszichózis &amp; Depresszió A pszichózis hatása az önbecsülésre és a hangulatra</vt:lpstr>
      <vt:lpstr>Pszichózis &amp; Depresszió A pszichózis hatása az önbecsülésre és a hangulatra</vt:lpstr>
      <vt:lpstr>Pszichózis &amp; Depresszió A pszichózis hatása az önbecsülésre és a hangulatra</vt:lpstr>
      <vt:lpstr>PowerPoint-Präsentation</vt:lpstr>
      <vt:lpstr>1. Túlzó általánosítások Milyen lenne a megfelelőbb/több segítséget jelentő értékelése a szituációnak? (nem csupán a dolgok szépítése)</vt:lpstr>
      <vt:lpstr>1. Túlzó általánosítások Milyen lenne a megfelelőbb/több segítséget jelentő értékelése a szituációnak? (nem csupán a dolgok szépítése)</vt:lpstr>
      <vt:lpstr>1. Túlzó általánosítások Milyen lenne a megfelelőbb/több segítséget jelentő értékelése a szituációnak? (nem csupán a dolgok szépítése)</vt:lpstr>
      <vt:lpstr>1. Túlzó általánosítások Milyen lenne a megfelelőbb/több segítséget jelentő értékelése a szituációnak? (nem csupán a dolgok szépítése)</vt:lpstr>
      <vt:lpstr>Ehelyett: Egy apróságból ne következtessen az egészre!</vt:lpstr>
      <vt:lpstr>2 . Beszűkült észlelés (légy a levesben) Milyen lenne ez esetben a megfelelőbb/több segítséget nyújtó értékelés?</vt:lpstr>
      <vt:lpstr>2 . Beszűkült észlelés (légy a levesben) Milyen lenne ez esetben a megfelelőbb/több segítséget nyújtó értékelés?</vt:lpstr>
      <vt:lpstr>2 . Beszűkült észlelés (légy a levesben) Milyen lenne ez esetben a megfelelőbb/több segítséget nyújtó értékelés?</vt:lpstr>
      <vt:lpstr>2 . Beszűkült észlelés (légy a levesben) Milyen lenne ez esetben a megfelelőbb/több segítséget nyújtó értékelés?</vt:lpstr>
      <vt:lpstr>3. Amikor magunkból indulunk ki</vt:lpstr>
      <vt:lpstr>4. A pozitív visszajelzés elutasítása és a negatív visszajelzés elfogadása! Milyen lenne a megfelelőbb/több segítséget nyújtó értékelés?</vt:lpstr>
      <vt:lpstr>4. A pozitív visszajelzés elutasítása és a negatív visszajelzés elfogadása! Milyen lenne a megfelelőbb/több segítséget nyújtó értékelés?</vt:lpstr>
      <vt:lpstr>4. A pozitív visszajelzés elutasítása és a negatív visszajelzés elfogadása! Milyen lenne a megfelelőbb/több segítséget nyújtó értékelés?</vt:lpstr>
      <vt:lpstr>5. Minden-vagy-semmi-gondolkodásmód/ katasztrofizáló gondolkodás/fekete-fehér gondolkodásmód Milyen lenne a megfelelőbb/több segítséget nyújtó értékelés?</vt:lpstr>
      <vt:lpstr>5. Minden-vagy-semmi-gondolkodásmód/ katasztrofizáló gondolkodás/fekete-fehér gondolkodásmód Milyen lenne a megfelelőbb/több segítséget nyújtó értékelés?</vt:lpstr>
      <vt:lpstr>6. A negatív gondolatok elnyomása Milyen lenne a megfelelőbb/több segítséget nyújtó értékelés?</vt:lpstr>
      <vt:lpstr>6. A negatív gondolatok elnyomása Milyen lenne a megfelelőbb/több segítséget nyújtó értékelés?</vt:lpstr>
      <vt:lpstr>6. A negatív gondolatok elnyomása Gyakorlat</vt:lpstr>
      <vt:lpstr>6. A negatív gondolatok elnyomása Sikerül? Nem!</vt:lpstr>
      <vt:lpstr>Ehelyett: Hogyan tudunk egyfajta távolságot tartani tőlük…?</vt:lpstr>
      <vt:lpstr>7. A gondolkodás további aspektusai</vt:lpstr>
      <vt:lpstr>7. A gondolkodás további aspektusai</vt:lpstr>
      <vt:lpstr>Igény szerint: Videoklip</vt:lpstr>
      <vt:lpstr>Legyünk tudatában erősségeinknek!</vt:lpstr>
      <vt:lpstr>Legyünk tudatában erősségeinknek!</vt:lpstr>
      <vt:lpstr>Legyünk tudatában erősségeinknek!</vt:lpstr>
      <vt:lpstr>Legyünk tudatában erősségeinknek!</vt:lpstr>
      <vt:lpstr>Hangulatjavító és önbecsülést növelő tippek I</vt:lpstr>
      <vt:lpstr>Hangulatjavító és önbecsülést növelő tippek I</vt:lpstr>
      <vt:lpstr>Hangulatjavító és önbecsülést növelő tippek I</vt:lpstr>
      <vt:lpstr>Hangulatjavító és önbecsülést növelő tippek I</vt:lpstr>
      <vt:lpstr>Hangulatjavító és önbecsülést növelő tippek II</vt:lpstr>
      <vt:lpstr>Hangulatjavító és önbecsülést növelő tippek II</vt:lpstr>
      <vt:lpstr>Hangulatjavító és önbecsülést növelő tippek II</vt:lpstr>
      <vt:lpstr>Hangulatjavító és önbecsülést növelő tippek II</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20</cp:revision>
  <dcterms:created xsi:type="dcterms:W3CDTF">2020-06-22T11:30:48Z</dcterms:created>
  <dcterms:modified xsi:type="dcterms:W3CDTF">2022-07-04T11:32:17Z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2015-11-09T00:00:00Z</vt:filetime>
  </property>
  <property fmtid="{D5CDD505-2E9C-101B-9397-08002B2CF9AE}" pid="3" name="Creator">
    <vt:lpwstr>Microsoft® PowerPoint® 2013</vt:lpwstr>
  </property>
  <property fmtid="{D5CDD505-2E9C-101B-9397-08002B2CF9AE}" pid="4" name="LastSaved">
    <vt:filetime>2020-06-22T00:00:00Z</vt:filetime>
  </property>
</Properties>
</file>