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686" r:id="rId1"/>
  </p:sldMasterIdLst>
  <p:notesMasterIdLst>
    <p:notesMasterId r:id="rId75"/>
  </p:notesMasterIdLst>
  <p:handoutMasterIdLst>
    <p:handoutMasterId r:id="rId76"/>
  </p:handoutMasterIdLst>
  <p:sldIdLst>
    <p:sldId id="625" r:id="rId2"/>
    <p:sldId id="596" r:id="rId3"/>
    <p:sldId id="614" r:id="rId4"/>
    <p:sldId id="613" r:id="rId5"/>
    <p:sldId id="612" r:id="rId6"/>
    <p:sldId id="554" r:id="rId7"/>
    <p:sldId id="555" r:id="rId8"/>
    <p:sldId id="600" r:id="rId9"/>
    <p:sldId id="617" r:id="rId10"/>
    <p:sldId id="616" r:id="rId11"/>
    <p:sldId id="615" r:id="rId12"/>
    <p:sldId id="320" r:id="rId13"/>
    <p:sldId id="543" r:id="rId14"/>
    <p:sldId id="550" r:id="rId15"/>
    <p:sldId id="552" r:id="rId16"/>
    <p:sldId id="603" r:id="rId17"/>
    <p:sldId id="620" r:id="rId18"/>
    <p:sldId id="619" r:id="rId19"/>
    <p:sldId id="618" r:id="rId20"/>
    <p:sldId id="584" r:id="rId21"/>
    <p:sldId id="585" r:id="rId22"/>
    <p:sldId id="586" r:id="rId23"/>
    <p:sldId id="587" r:id="rId24"/>
    <p:sldId id="588" r:id="rId25"/>
    <p:sldId id="392" r:id="rId26"/>
    <p:sldId id="393" r:id="rId27"/>
    <p:sldId id="430" r:id="rId28"/>
    <p:sldId id="547" r:id="rId29"/>
    <p:sldId id="417" r:id="rId30"/>
    <p:sldId id="432" r:id="rId31"/>
    <p:sldId id="433" r:id="rId32"/>
    <p:sldId id="434" r:id="rId33"/>
    <p:sldId id="421" r:id="rId34"/>
    <p:sldId id="435" r:id="rId35"/>
    <p:sldId id="436" r:id="rId36"/>
    <p:sldId id="604" r:id="rId37"/>
    <p:sldId id="265" r:id="rId38"/>
    <p:sldId id="438" r:id="rId39"/>
    <p:sldId id="439" r:id="rId40"/>
    <p:sldId id="440" r:id="rId41"/>
    <p:sldId id="610" r:id="rId42"/>
    <p:sldId id="404" r:id="rId43"/>
    <p:sldId id="461" r:id="rId44"/>
    <p:sldId id="464" r:id="rId45"/>
    <p:sldId id="463" r:id="rId46"/>
    <p:sldId id="589" r:id="rId47"/>
    <p:sldId id="590" r:id="rId48"/>
    <p:sldId id="591" r:id="rId49"/>
    <p:sldId id="592" r:id="rId50"/>
    <p:sldId id="472" r:id="rId51"/>
    <p:sldId id="473" r:id="rId52"/>
    <p:sldId id="330" r:id="rId53"/>
    <p:sldId id="474" r:id="rId54"/>
    <p:sldId id="339" r:id="rId55"/>
    <p:sldId id="475" r:id="rId56"/>
    <p:sldId id="476" r:id="rId57"/>
    <p:sldId id="477" r:id="rId58"/>
    <p:sldId id="346" r:id="rId59"/>
    <p:sldId id="478" r:id="rId60"/>
    <p:sldId id="479" r:id="rId61"/>
    <p:sldId id="481" r:id="rId62"/>
    <p:sldId id="384" r:id="rId63"/>
    <p:sldId id="493" r:id="rId64"/>
    <p:sldId id="494" r:id="rId65"/>
    <p:sldId id="495" r:id="rId66"/>
    <p:sldId id="606" r:id="rId67"/>
    <p:sldId id="622" r:id="rId68"/>
    <p:sldId id="621" r:id="rId69"/>
    <p:sldId id="608" r:id="rId70"/>
    <p:sldId id="624" r:id="rId71"/>
    <p:sldId id="623" r:id="rId72"/>
    <p:sldId id="611" r:id="rId73"/>
    <p:sldId id="553" r:id="rId74"/>
  </p:sldIdLst>
  <p:sldSz cx="12195175" cy="6858000"/>
  <p:notesSz cx="6781800" cy="9926638"/>
  <p:embeddedFontLst>
    <p:embeddedFont>
      <p:font typeface="Calibri Light" panose="020F0302020204030204" pitchFamily="34" charset="0"/>
      <p:regular r:id="rId77"/>
      <p:italic r:id="rId78"/>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933">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41" autoAdjust="0"/>
    <p:restoredTop sz="94660"/>
  </p:normalViewPr>
  <p:slideViewPr>
    <p:cSldViewPr>
      <p:cViewPr varScale="1">
        <p:scale>
          <a:sx n="67" d="100"/>
          <a:sy n="67" d="100"/>
        </p:scale>
        <p:origin x="828" y="44"/>
      </p:cViewPr>
      <p:guideLst>
        <p:guide orient="horz" pos="1933"/>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38463"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defTabSz="954088">
              <a:defRPr sz="1300">
                <a:latin typeface="Arial" charset="0"/>
                <a:ea typeface="ＭＳ Ｐゴシック" charset="0"/>
              </a:defRPr>
            </a:lvl1pPr>
          </a:lstStyle>
          <a:p>
            <a:pPr>
              <a:defRPr/>
            </a:pPr>
            <a:endParaRPr lang="en-GB"/>
          </a:p>
        </p:txBody>
      </p:sp>
      <p:sp>
        <p:nvSpPr>
          <p:cNvPr id="212995" name="Rectangle 3"/>
          <p:cNvSpPr>
            <a:spLocks noGrp="1" noChangeArrowheads="1"/>
          </p:cNvSpPr>
          <p:nvPr>
            <p:ph type="dt" sz="quarter" idx="1"/>
          </p:nvPr>
        </p:nvSpPr>
        <p:spPr bwMode="auto">
          <a:xfrm>
            <a:off x="3843338" y="0"/>
            <a:ext cx="2938462"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algn="r" defTabSz="954088">
              <a:defRPr sz="1300">
                <a:latin typeface="Arial" charset="0"/>
                <a:ea typeface="ＭＳ Ｐゴシック" charset="0"/>
              </a:defRPr>
            </a:lvl1pPr>
          </a:lstStyle>
          <a:p>
            <a:pPr>
              <a:defRPr/>
            </a:pPr>
            <a:endParaRPr lang="en-GB"/>
          </a:p>
        </p:txBody>
      </p:sp>
      <p:sp>
        <p:nvSpPr>
          <p:cNvPr id="212996" name="Rectangle 4"/>
          <p:cNvSpPr>
            <a:spLocks noGrp="1" noChangeArrowheads="1"/>
          </p:cNvSpPr>
          <p:nvPr>
            <p:ph type="ftr" sz="quarter" idx="2"/>
          </p:nvPr>
        </p:nvSpPr>
        <p:spPr bwMode="auto">
          <a:xfrm>
            <a:off x="0" y="9431338"/>
            <a:ext cx="2938463"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defTabSz="954088">
              <a:defRPr sz="1300">
                <a:latin typeface="Arial" charset="0"/>
                <a:ea typeface="ＭＳ Ｐゴシック" charset="0"/>
              </a:defRPr>
            </a:lvl1pPr>
          </a:lstStyle>
          <a:p>
            <a:pPr>
              <a:defRPr/>
            </a:pPr>
            <a:endParaRPr lang="en-GB"/>
          </a:p>
        </p:txBody>
      </p:sp>
      <p:sp>
        <p:nvSpPr>
          <p:cNvPr id="212997" name="Rectangle 5"/>
          <p:cNvSpPr>
            <a:spLocks noGrp="1" noChangeArrowheads="1"/>
          </p:cNvSpPr>
          <p:nvPr>
            <p:ph type="sldNum" sz="quarter" idx="3"/>
          </p:nvPr>
        </p:nvSpPr>
        <p:spPr bwMode="auto">
          <a:xfrm>
            <a:off x="3843338" y="9431338"/>
            <a:ext cx="2938462"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algn="r" defTabSz="954088">
              <a:defRPr sz="1300"/>
            </a:lvl1pPr>
          </a:lstStyle>
          <a:p>
            <a:fld id="{5DCBDDF2-02FC-429F-9CDC-3A3ADC038C7E}" type="slidenum">
              <a:rPr lang="en-GB" altLang="de-DE"/>
              <a:pPr/>
              <a:t>‹Nr.›</a:t>
            </a:fld>
            <a:endParaRPr lang="en-GB" altLang="de-DE"/>
          </a:p>
        </p:txBody>
      </p:sp>
    </p:spTree>
    <p:extLst>
      <p:ext uri="{BB962C8B-B14F-4D97-AF65-F5344CB8AC3E}">
        <p14:creationId xmlns:p14="http://schemas.microsoft.com/office/powerpoint/2010/main" val="24742595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38463"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defTabSz="954088">
              <a:defRPr sz="1300">
                <a:latin typeface="Arial" charset="0"/>
                <a:ea typeface="ＭＳ Ｐゴシック" charset="0"/>
              </a:defRPr>
            </a:lvl1pPr>
          </a:lstStyle>
          <a:p>
            <a:pPr>
              <a:defRPr/>
            </a:pPr>
            <a:endParaRPr lang="en-US"/>
          </a:p>
        </p:txBody>
      </p:sp>
      <p:sp>
        <p:nvSpPr>
          <p:cNvPr id="46083" name="Rectangle 3"/>
          <p:cNvSpPr>
            <a:spLocks noGrp="1" noChangeArrowheads="1"/>
          </p:cNvSpPr>
          <p:nvPr>
            <p:ph type="dt" idx="1"/>
          </p:nvPr>
        </p:nvSpPr>
        <p:spPr bwMode="auto">
          <a:xfrm>
            <a:off x="3843338" y="0"/>
            <a:ext cx="2938462"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algn="r" defTabSz="954088">
              <a:defRPr sz="1300">
                <a:latin typeface="Arial" charset="0"/>
                <a:ea typeface="ＭＳ Ｐゴシック" charset="0"/>
              </a:defRPr>
            </a:lvl1pPr>
          </a:lstStyle>
          <a:p>
            <a:pPr>
              <a:defRPr/>
            </a:pPr>
            <a:endParaRPr lang="en-US"/>
          </a:p>
        </p:txBody>
      </p:sp>
      <p:sp>
        <p:nvSpPr>
          <p:cNvPr id="9114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03288" y="4714875"/>
            <a:ext cx="4975225" cy="4467225"/>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431338"/>
            <a:ext cx="2938463"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defTabSz="954088">
              <a:defRPr sz="1300">
                <a:latin typeface="Arial" charset="0"/>
                <a:ea typeface="ＭＳ Ｐゴシック" charset="0"/>
              </a:defRPr>
            </a:lvl1pPr>
          </a:lstStyle>
          <a:p>
            <a:pPr>
              <a:defRPr/>
            </a:pPr>
            <a:endParaRPr lang="en-US"/>
          </a:p>
        </p:txBody>
      </p:sp>
      <p:sp>
        <p:nvSpPr>
          <p:cNvPr id="46087" name="Rectangle 7"/>
          <p:cNvSpPr>
            <a:spLocks noGrp="1" noChangeArrowheads="1"/>
          </p:cNvSpPr>
          <p:nvPr>
            <p:ph type="sldNum" sz="quarter" idx="5"/>
          </p:nvPr>
        </p:nvSpPr>
        <p:spPr bwMode="auto">
          <a:xfrm>
            <a:off x="3843338" y="9431338"/>
            <a:ext cx="2938462"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algn="r" defTabSz="954088">
              <a:defRPr sz="1300"/>
            </a:lvl1pPr>
          </a:lstStyle>
          <a:p>
            <a:fld id="{BBFACCB9-929C-4251-B6CB-C23B94DB2480}" type="slidenum">
              <a:rPr lang="en-US" altLang="de-DE"/>
              <a:pPr/>
              <a:t>‹Nr.›</a:t>
            </a:fld>
            <a:endParaRPr lang="en-US" altLang="de-DE"/>
          </a:p>
        </p:txBody>
      </p:sp>
    </p:spTree>
    <p:extLst>
      <p:ext uri="{BB962C8B-B14F-4D97-AF65-F5344CB8AC3E}">
        <p14:creationId xmlns:p14="http://schemas.microsoft.com/office/powerpoint/2010/main" val="3301182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0D77D941-FF2B-4347-8E07-D0CD5E50C092}" type="slidenum">
              <a:rPr lang="en-US" altLang="de-DE" sz="1300"/>
              <a:pPr algn="r" eaLnBrk="1" hangingPunct="1">
                <a:spcBef>
                  <a:spcPct val="0"/>
                </a:spcBef>
              </a:pPr>
              <a:t>2</a:t>
            </a:fld>
            <a:endParaRPr lang="en-US" altLang="de-DE"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7933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0D77D941-FF2B-4347-8E07-D0CD5E50C092}" type="slidenum">
              <a:rPr lang="en-US" altLang="de-DE" sz="1300"/>
              <a:pPr algn="r" eaLnBrk="1" hangingPunct="1">
                <a:spcBef>
                  <a:spcPct val="0"/>
                </a:spcBef>
              </a:pPr>
              <a:t>3</a:t>
            </a:fld>
            <a:endParaRPr lang="en-US" altLang="de-DE"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7933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0D77D941-FF2B-4347-8E07-D0CD5E50C092}" type="slidenum">
              <a:rPr lang="en-US" altLang="de-DE" sz="1300"/>
              <a:pPr algn="r" eaLnBrk="1" hangingPunct="1">
                <a:spcBef>
                  <a:spcPct val="0"/>
                </a:spcBef>
              </a:pPr>
              <a:t>4</a:t>
            </a:fld>
            <a:endParaRPr lang="en-US" altLang="de-DE"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7933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0D77D941-FF2B-4347-8E07-D0CD5E50C092}" type="slidenum">
              <a:rPr lang="en-US" altLang="de-DE" sz="1300"/>
              <a:pPr algn="r" eaLnBrk="1" hangingPunct="1">
                <a:spcBef>
                  <a:spcPct val="0"/>
                </a:spcBef>
              </a:pPr>
              <a:t>5</a:t>
            </a:fld>
            <a:endParaRPr lang="en-US" altLang="de-DE"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7933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FACCB9-929C-4251-B6CB-C23B94DB2480}" type="slidenum">
              <a:rPr lang="en-US" altLang="de-DE" smtClean="0"/>
              <a:pPr/>
              <a:t>6</a:t>
            </a:fld>
            <a:endParaRPr lang="en-US" altLang="de-DE"/>
          </a:p>
        </p:txBody>
      </p:sp>
    </p:spTree>
    <p:extLst>
      <p:ext uri="{BB962C8B-B14F-4D97-AF65-F5344CB8AC3E}">
        <p14:creationId xmlns:p14="http://schemas.microsoft.com/office/powerpoint/2010/main" val="3279870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FACCB9-929C-4251-B6CB-C23B94DB2480}" type="slidenum">
              <a:rPr lang="en-US" altLang="de-DE" smtClean="0"/>
              <a:pPr/>
              <a:t>7</a:t>
            </a:fld>
            <a:endParaRPr lang="en-US" altLang="de-DE"/>
          </a:p>
        </p:txBody>
      </p:sp>
    </p:spTree>
    <p:extLst>
      <p:ext uri="{BB962C8B-B14F-4D97-AF65-F5344CB8AC3E}">
        <p14:creationId xmlns:p14="http://schemas.microsoft.com/office/powerpoint/2010/main" val="3490885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D96872-C892-4824-96D0-F0F71B094A07}" type="slidenum">
              <a:rPr lang="en-US" altLang="de-DE" sz="1300"/>
              <a:pPr eaLnBrk="1" hangingPunct="1">
                <a:spcBef>
                  <a:spcPct val="0"/>
                </a:spcBef>
              </a:pPr>
              <a:t>8</a:t>
            </a:fld>
            <a:endParaRPr lang="en-US" altLang="de-DE"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9450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D96872-C892-4824-96D0-F0F71B094A07}" type="slidenum">
              <a:rPr lang="en-US" altLang="de-DE" sz="1300"/>
              <a:pPr eaLnBrk="1" hangingPunct="1">
                <a:spcBef>
                  <a:spcPct val="0"/>
                </a:spcBef>
              </a:pPr>
              <a:t>9</a:t>
            </a:fld>
            <a:endParaRPr lang="en-US" altLang="de-DE"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945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D96872-C892-4824-96D0-F0F71B094A07}" type="slidenum">
              <a:rPr lang="en-US" altLang="de-DE" sz="1300"/>
              <a:pPr eaLnBrk="1" hangingPunct="1">
                <a:spcBef>
                  <a:spcPct val="0"/>
                </a:spcBef>
              </a:pPr>
              <a:t>10</a:t>
            </a:fld>
            <a:endParaRPr lang="en-US" altLang="de-DE"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9450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D96872-C892-4824-96D0-F0F71B094A07}" type="slidenum">
              <a:rPr lang="en-US" altLang="de-DE" sz="1300"/>
              <a:pPr eaLnBrk="1" hangingPunct="1">
                <a:spcBef>
                  <a:spcPct val="0"/>
                </a:spcBef>
              </a:pPr>
              <a:t>11</a:t>
            </a:fld>
            <a:endParaRPr lang="en-US" altLang="de-DE"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9450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B5AF710-1D51-4772-96EA-B014F1712603}" type="slidenum">
              <a:rPr lang="en-US" altLang="de-DE" sz="1300"/>
              <a:pPr eaLnBrk="1" hangingPunct="1">
                <a:spcBef>
                  <a:spcPct val="0"/>
                </a:spcBef>
              </a:pPr>
              <a:t>12</a:t>
            </a:fld>
            <a:endParaRPr lang="en-US" altLang="de-DE" sz="1300"/>
          </a:p>
        </p:txBody>
      </p:sp>
      <p:sp>
        <p:nvSpPr>
          <p:cNvPr id="101379" name="Rectangle 2"/>
          <p:cNvSpPr>
            <a:spLocks noGrp="1" noRot="1" noChangeAspect="1" noChangeArrowheads="1" noTextEdit="1"/>
          </p:cNvSpPr>
          <p:nvPr>
            <p:ph type="sldImg"/>
          </p:nvPr>
        </p:nvSpPr>
        <p:spPr>
          <a:xfrm>
            <a:off x="82550" y="744538"/>
            <a:ext cx="6618288" cy="3722687"/>
          </a:xfrm>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8256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D7C5F5C-4CB5-4E63-9319-1359F566D08F}" type="slidenum">
              <a:rPr lang="en-US" altLang="de-DE" sz="1300"/>
              <a:pPr eaLnBrk="1" hangingPunct="1">
                <a:spcBef>
                  <a:spcPct val="0"/>
                </a:spcBef>
              </a:pPr>
              <a:t>13</a:t>
            </a:fld>
            <a:endParaRPr lang="en-US" altLang="de-DE" sz="1300"/>
          </a:p>
        </p:txBody>
      </p:sp>
      <p:sp>
        <p:nvSpPr>
          <p:cNvPr id="102403" name="Rectangle 2"/>
          <p:cNvSpPr>
            <a:spLocks noGrp="1" noRot="1" noChangeAspect="1" noChangeArrowheads="1" noTextEdit="1"/>
          </p:cNvSpPr>
          <p:nvPr>
            <p:ph type="sldImg"/>
          </p:nvPr>
        </p:nvSpPr>
        <p:spPr>
          <a:xfrm>
            <a:off x="82550" y="744538"/>
            <a:ext cx="6618288" cy="3722687"/>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4341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FACCB9-929C-4251-B6CB-C23B94DB2480}" type="slidenum">
              <a:rPr lang="en-US" altLang="de-DE" smtClean="0"/>
              <a:pPr/>
              <a:t>14</a:t>
            </a:fld>
            <a:endParaRPr lang="en-US" altLang="de-DE"/>
          </a:p>
        </p:txBody>
      </p:sp>
    </p:spTree>
    <p:extLst>
      <p:ext uri="{BB962C8B-B14F-4D97-AF65-F5344CB8AC3E}">
        <p14:creationId xmlns:p14="http://schemas.microsoft.com/office/powerpoint/2010/main" val="2854595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FACCB9-929C-4251-B6CB-C23B94DB2480}" type="slidenum">
              <a:rPr lang="en-US" altLang="de-DE" smtClean="0"/>
              <a:pPr/>
              <a:t>15</a:t>
            </a:fld>
            <a:endParaRPr lang="en-US" altLang="de-DE"/>
          </a:p>
        </p:txBody>
      </p:sp>
    </p:spTree>
    <p:extLst>
      <p:ext uri="{BB962C8B-B14F-4D97-AF65-F5344CB8AC3E}">
        <p14:creationId xmlns:p14="http://schemas.microsoft.com/office/powerpoint/2010/main" val="2231369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D4F537-604B-4821-9726-68CCB64721C3}" type="slidenum">
              <a:rPr lang="en-US" altLang="de-DE" sz="1300"/>
              <a:pPr eaLnBrk="1" hangingPunct="1">
                <a:spcBef>
                  <a:spcPct val="0"/>
                </a:spcBef>
              </a:pPr>
              <a:t>16</a:t>
            </a:fld>
            <a:endParaRPr lang="en-US" altLang="de-DE"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2773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D4F537-604B-4821-9726-68CCB64721C3}" type="slidenum">
              <a:rPr lang="en-US" altLang="de-DE" sz="1300"/>
              <a:pPr eaLnBrk="1" hangingPunct="1">
                <a:spcBef>
                  <a:spcPct val="0"/>
                </a:spcBef>
              </a:pPr>
              <a:t>17</a:t>
            </a:fld>
            <a:endParaRPr lang="en-US" altLang="de-DE"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2773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D4F537-604B-4821-9726-68CCB64721C3}" type="slidenum">
              <a:rPr lang="en-US" altLang="de-DE" sz="1300"/>
              <a:pPr eaLnBrk="1" hangingPunct="1">
                <a:spcBef>
                  <a:spcPct val="0"/>
                </a:spcBef>
              </a:pPr>
              <a:t>18</a:t>
            </a:fld>
            <a:endParaRPr lang="en-US" altLang="de-DE"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2773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D4F537-604B-4821-9726-68CCB64721C3}" type="slidenum">
              <a:rPr lang="en-US" altLang="de-DE" sz="1300"/>
              <a:pPr eaLnBrk="1" hangingPunct="1">
                <a:spcBef>
                  <a:spcPct val="0"/>
                </a:spcBef>
              </a:pPr>
              <a:t>19</a:t>
            </a:fld>
            <a:endParaRPr lang="en-US" altLang="de-DE"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27739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2F226F-D8D5-4698-983F-951CE7B59F83}"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82550" y="744538"/>
            <a:ext cx="6616700" cy="3722687"/>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0041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740CD34-2AF6-43D1-8F94-AFD8A93A72CA}"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82550" y="744538"/>
            <a:ext cx="6616700" cy="3722687"/>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203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6032620-DC8D-428C-AFF0-D23232E71CAF}"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82550" y="744538"/>
            <a:ext cx="6616700" cy="3722687"/>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481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54B8BDD-5A28-4C21-80B3-E0EBEE31F956}"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82550" y="744538"/>
            <a:ext cx="6616700" cy="3722687"/>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49229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9F03073-DDEE-475E-BA1D-968218702678}" type="slidenum">
              <a:rPr lang="en-US" altLang="de-DE" sz="1300">
                <a:solidFill>
                  <a:srgbClr val="000000"/>
                </a:solidFill>
              </a:rPr>
              <a:pPr eaLnBrk="1" hangingPunct="1">
                <a:spcBef>
                  <a:spcPct val="0"/>
                </a:spcBef>
              </a:pPr>
              <a:t>24</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82550" y="744538"/>
            <a:ext cx="6616700" cy="3722687"/>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9404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1F2829-3694-42C2-98C6-50FEB833FA5B}" type="slidenum">
              <a:rPr lang="en-US" altLang="de-DE" sz="1300"/>
              <a:pPr eaLnBrk="1" hangingPunct="1">
                <a:spcBef>
                  <a:spcPct val="0"/>
                </a:spcBef>
              </a:pPr>
              <a:t>25</a:t>
            </a:fld>
            <a:endParaRPr lang="en-US" altLang="de-DE" sz="1300"/>
          </a:p>
        </p:txBody>
      </p:sp>
      <p:sp>
        <p:nvSpPr>
          <p:cNvPr id="112643" name="Rectangle 2"/>
          <p:cNvSpPr>
            <a:spLocks noGrp="1" noRot="1" noChangeAspect="1" noChangeArrowheads="1" noTextEdit="1"/>
          </p:cNvSpPr>
          <p:nvPr>
            <p:ph type="sldImg"/>
          </p:nvPr>
        </p:nvSpPr>
        <p:spPr>
          <a:xfrm>
            <a:off x="82550" y="744538"/>
            <a:ext cx="6618288" cy="3722687"/>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8508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E3EF8E-19A2-4E6B-89A5-994200DBB9A4}" type="slidenum">
              <a:rPr lang="en-US" altLang="de-DE" sz="1300"/>
              <a:pPr eaLnBrk="1" hangingPunct="1">
                <a:spcBef>
                  <a:spcPct val="0"/>
                </a:spcBef>
              </a:pPr>
              <a:t>26</a:t>
            </a:fld>
            <a:endParaRPr lang="en-US"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11878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AB3BB9A-765C-471D-9FF0-E0C6B01933FB}" type="slidenum">
              <a:rPr lang="en-US" altLang="de-DE" sz="1300"/>
              <a:pPr eaLnBrk="1" hangingPunct="1">
                <a:spcBef>
                  <a:spcPct val="0"/>
                </a:spcBef>
              </a:pPr>
              <a:t>27</a:t>
            </a:fld>
            <a:endParaRPr lang="en-US" altLang="de-DE" sz="1300"/>
          </a:p>
        </p:txBody>
      </p:sp>
      <p:sp>
        <p:nvSpPr>
          <p:cNvPr id="114691" name="Rectangle 2"/>
          <p:cNvSpPr>
            <a:spLocks noGrp="1" noRot="1" noChangeAspect="1" noChangeArrowheads="1" noTextEdit="1"/>
          </p:cNvSpPr>
          <p:nvPr>
            <p:ph type="sldImg"/>
          </p:nvPr>
        </p:nvSpPr>
        <p:spPr>
          <a:xfrm>
            <a:off x="82550" y="744538"/>
            <a:ext cx="6618288" cy="3722687"/>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015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FACCB9-929C-4251-B6CB-C23B94DB2480}" type="slidenum">
              <a:rPr lang="en-US" altLang="de-DE" smtClean="0"/>
              <a:pPr/>
              <a:t>28</a:t>
            </a:fld>
            <a:endParaRPr lang="en-US" altLang="de-DE"/>
          </a:p>
        </p:txBody>
      </p:sp>
    </p:spTree>
    <p:extLst>
      <p:ext uri="{BB962C8B-B14F-4D97-AF65-F5344CB8AC3E}">
        <p14:creationId xmlns:p14="http://schemas.microsoft.com/office/powerpoint/2010/main" val="2151090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01633B7-C477-4BE0-A4E5-A875F66CC715}" type="slidenum">
              <a:rPr lang="en-US" altLang="de-DE" sz="1300"/>
              <a:pPr eaLnBrk="1" hangingPunct="1">
                <a:spcBef>
                  <a:spcPct val="0"/>
                </a:spcBef>
              </a:pPr>
              <a:t>29</a:t>
            </a:fld>
            <a:endParaRPr lang="en-US" altLang="de-DE" sz="1300"/>
          </a:p>
        </p:txBody>
      </p:sp>
      <p:sp>
        <p:nvSpPr>
          <p:cNvPr id="115715" name="Rectangle 2"/>
          <p:cNvSpPr>
            <a:spLocks noGrp="1" noRot="1" noChangeAspect="1" noChangeArrowheads="1" noTextEdit="1"/>
          </p:cNvSpPr>
          <p:nvPr>
            <p:ph type="sldImg"/>
          </p:nvPr>
        </p:nvSpPr>
        <p:spPr>
          <a:xfrm>
            <a:off x="82550" y="744538"/>
            <a:ext cx="6618288" cy="3722687"/>
          </a:xfrm>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83474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D77AD46-15CA-4835-91A1-CBEF458BEED2}" type="slidenum">
              <a:rPr lang="en-US" altLang="de-DE" sz="1300"/>
              <a:pPr eaLnBrk="1" hangingPunct="1">
                <a:spcBef>
                  <a:spcPct val="0"/>
                </a:spcBef>
              </a:pPr>
              <a:t>30</a:t>
            </a:fld>
            <a:endParaRPr lang="en-US" altLang="de-DE" sz="1300"/>
          </a:p>
        </p:txBody>
      </p:sp>
      <p:sp>
        <p:nvSpPr>
          <p:cNvPr id="116739" name="Rectangle 2"/>
          <p:cNvSpPr>
            <a:spLocks noGrp="1" noRot="1" noChangeAspect="1" noChangeArrowheads="1" noTextEdit="1"/>
          </p:cNvSpPr>
          <p:nvPr>
            <p:ph type="sldImg"/>
          </p:nvPr>
        </p:nvSpPr>
        <p:spPr>
          <a:xfrm>
            <a:off x="82550" y="744538"/>
            <a:ext cx="6618288" cy="3722687"/>
          </a:xfrm>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84019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CBA1351-3D8C-4238-943E-B3291C2010C3}" type="slidenum">
              <a:rPr lang="en-US" altLang="de-DE" sz="1300"/>
              <a:pPr eaLnBrk="1" hangingPunct="1">
                <a:spcBef>
                  <a:spcPct val="0"/>
                </a:spcBef>
              </a:pPr>
              <a:t>31</a:t>
            </a:fld>
            <a:endParaRPr lang="en-US" altLang="de-DE" sz="1300"/>
          </a:p>
        </p:txBody>
      </p:sp>
      <p:sp>
        <p:nvSpPr>
          <p:cNvPr id="117763" name="Rectangle 2"/>
          <p:cNvSpPr>
            <a:spLocks noGrp="1" noRot="1" noChangeAspect="1" noChangeArrowheads="1" noTextEdit="1"/>
          </p:cNvSpPr>
          <p:nvPr>
            <p:ph type="sldImg"/>
          </p:nvPr>
        </p:nvSpPr>
        <p:spPr>
          <a:xfrm>
            <a:off x="82550" y="744538"/>
            <a:ext cx="6618288" cy="3722687"/>
          </a:xfrm>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439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2726D80-F3C5-437E-867D-281F7AF99082}" type="slidenum">
              <a:rPr lang="en-US" altLang="de-DE" sz="1300"/>
              <a:pPr eaLnBrk="1" hangingPunct="1">
                <a:spcBef>
                  <a:spcPct val="0"/>
                </a:spcBef>
              </a:pPr>
              <a:t>32</a:t>
            </a:fld>
            <a:endParaRPr lang="en-US" altLang="de-DE" sz="1300"/>
          </a:p>
        </p:txBody>
      </p:sp>
      <p:sp>
        <p:nvSpPr>
          <p:cNvPr id="118787" name="Rectangle 2"/>
          <p:cNvSpPr>
            <a:spLocks noGrp="1" noRot="1" noChangeAspect="1" noChangeArrowheads="1" noTextEdit="1"/>
          </p:cNvSpPr>
          <p:nvPr>
            <p:ph type="sldImg"/>
          </p:nvPr>
        </p:nvSpPr>
        <p:spPr>
          <a:xfrm>
            <a:off x="82550" y="744538"/>
            <a:ext cx="6618288" cy="3722687"/>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85069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CEBACE6-9AFC-4DC7-8546-E05425E954AA}" type="slidenum">
              <a:rPr lang="en-US" altLang="de-DE" sz="1300"/>
              <a:pPr eaLnBrk="1" hangingPunct="1">
                <a:spcBef>
                  <a:spcPct val="0"/>
                </a:spcBef>
              </a:pPr>
              <a:t>33</a:t>
            </a:fld>
            <a:endParaRPr lang="en-US" altLang="de-DE" sz="1300"/>
          </a:p>
        </p:txBody>
      </p:sp>
      <p:sp>
        <p:nvSpPr>
          <p:cNvPr id="119811" name="Rectangle 2"/>
          <p:cNvSpPr>
            <a:spLocks noGrp="1" noRot="1" noChangeAspect="1" noChangeArrowheads="1" noTextEdit="1"/>
          </p:cNvSpPr>
          <p:nvPr>
            <p:ph type="sldImg"/>
          </p:nvPr>
        </p:nvSpPr>
        <p:spPr>
          <a:xfrm>
            <a:off x="82550" y="744538"/>
            <a:ext cx="6618288" cy="3722687"/>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8748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01A595A-2212-4718-B91D-6F2831738681}" type="slidenum">
              <a:rPr lang="en-US" altLang="de-DE" sz="1300"/>
              <a:pPr eaLnBrk="1" hangingPunct="1">
                <a:spcBef>
                  <a:spcPct val="0"/>
                </a:spcBef>
              </a:pPr>
              <a:t>34</a:t>
            </a:fld>
            <a:endParaRPr lang="en-US" altLang="de-DE" sz="1300"/>
          </a:p>
        </p:txBody>
      </p:sp>
      <p:sp>
        <p:nvSpPr>
          <p:cNvPr id="120835" name="Rectangle 2"/>
          <p:cNvSpPr>
            <a:spLocks noGrp="1" noRot="1" noChangeAspect="1" noChangeArrowheads="1" noTextEdit="1"/>
          </p:cNvSpPr>
          <p:nvPr>
            <p:ph type="sldImg"/>
          </p:nvPr>
        </p:nvSpPr>
        <p:spPr>
          <a:xfrm>
            <a:off x="82550" y="744538"/>
            <a:ext cx="6618288" cy="3722687"/>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55203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B0BC684-1B24-4882-929A-AD09E964B0EB}" type="slidenum">
              <a:rPr lang="en-US" altLang="de-DE" sz="1300"/>
              <a:pPr eaLnBrk="1" hangingPunct="1">
                <a:spcBef>
                  <a:spcPct val="0"/>
                </a:spcBef>
              </a:pPr>
              <a:t>35</a:t>
            </a:fld>
            <a:endParaRPr lang="en-US"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5875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FA10939-69EF-4A54-8F95-CB05DD987F91}" type="slidenum">
              <a:rPr lang="en-US" altLang="de-DE" sz="1300"/>
              <a:pPr eaLnBrk="1" hangingPunct="1">
                <a:spcBef>
                  <a:spcPct val="0"/>
                </a:spcBef>
              </a:pPr>
              <a:t>36</a:t>
            </a:fld>
            <a:endParaRPr lang="en-US" altLang="de-DE" sz="1300"/>
          </a:p>
        </p:txBody>
      </p:sp>
      <p:sp>
        <p:nvSpPr>
          <p:cNvPr id="122883" name="Rectangle 2"/>
          <p:cNvSpPr>
            <a:spLocks noGrp="1" noRot="1" noChangeAspect="1" noChangeArrowheads="1" noTextEdit="1"/>
          </p:cNvSpPr>
          <p:nvPr>
            <p:ph type="sldImg"/>
          </p:nvPr>
        </p:nvSpPr>
        <p:spPr>
          <a:xfrm>
            <a:off x="82550" y="744538"/>
            <a:ext cx="6618288" cy="3722687"/>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795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D9B0129-D5BB-48C9-921C-69035C1DA616}" type="slidenum">
              <a:rPr lang="en-US" altLang="de-DE" sz="1300"/>
              <a:pPr eaLnBrk="1" hangingPunct="1">
                <a:spcBef>
                  <a:spcPct val="0"/>
                </a:spcBef>
              </a:pPr>
              <a:t>37</a:t>
            </a:fld>
            <a:endParaRPr lang="en-US" altLang="de-DE" sz="1300"/>
          </a:p>
        </p:txBody>
      </p:sp>
      <p:sp>
        <p:nvSpPr>
          <p:cNvPr id="123907" name="Rectangle 2"/>
          <p:cNvSpPr>
            <a:spLocks noGrp="1" noRot="1" noChangeAspect="1" noChangeArrowheads="1" noTextEdit="1"/>
          </p:cNvSpPr>
          <p:nvPr>
            <p:ph type="sldImg"/>
          </p:nvPr>
        </p:nvSpPr>
        <p:spPr>
          <a:xfrm>
            <a:off x="82550" y="744538"/>
            <a:ext cx="6618288" cy="3722687"/>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84805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49677EB-540F-4FE1-AF62-B2AD0EC9694F}" type="slidenum">
              <a:rPr lang="en-US" altLang="de-DE" sz="1300"/>
              <a:pPr eaLnBrk="1" hangingPunct="1">
                <a:spcBef>
                  <a:spcPct val="0"/>
                </a:spcBef>
              </a:pPr>
              <a:t>38</a:t>
            </a:fld>
            <a:endParaRPr lang="en-US" altLang="de-DE" sz="1300"/>
          </a:p>
        </p:txBody>
      </p:sp>
      <p:sp>
        <p:nvSpPr>
          <p:cNvPr id="124931" name="Rectangle 2"/>
          <p:cNvSpPr>
            <a:spLocks noGrp="1" noRot="1" noChangeAspect="1" noChangeArrowheads="1" noTextEdit="1"/>
          </p:cNvSpPr>
          <p:nvPr>
            <p:ph type="sldImg"/>
          </p:nvPr>
        </p:nvSpPr>
        <p:spPr>
          <a:xfrm>
            <a:off x="82550" y="744538"/>
            <a:ext cx="6618288" cy="3722687"/>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73483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4BF3F8E-7FE5-47DF-AB16-7F3CA690C130}" type="slidenum">
              <a:rPr lang="en-US" altLang="de-DE" sz="1300"/>
              <a:pPr eaLnBrk="1" hangingPunct="1">
                <a:spcBef>
                  <a:spcPct val="0"/>
                </a:spcBef>
              </a:pPr>
              <a:t>39</a:t>
            </a:fld>
            <a:endParaRPr lang="en-US" altLang="de-DE" sz="1300"/>
          </a:p>
        </p:txBody>
      </p:sp>
      <p:sp>
        <p:nvSpPr>
          <p:cNvPr id="125955" name="Rectangle 2"/>
          <p:cNvSpPr>
            <a:spLocks noGrp="1" noRot="1" noChangeAspect="1" noChangeArrowheads="1" noTextEdit="1"/>
          </p:cNvSpPr>
          <p:nvPr>
            <p:ph type="sldImg"/>
          </p:nvPr>
        </p:nvSpPr>
        <p:spPr>
          <a:xfrm>
            <a:off x="82550" y="744538"/>
            <a:ext cx="6618288" cy="3722687"/>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3824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6D62EB-3DA5-4431-B340-F7145E68CAD5}" type="slidenum">
              <a:rPr lang="en-US" altLang="de-DE" sz="1300"/>
              <a:pPr eaLnBrk="1" hangingPunct="1">
                <a:spcBef>
                  <a:spcPct val="0"/>
                </a:spcBef>
              </a:pPr>
              <a:t>40</a:t>
            </a:fld>
            <a:endParaRPr lang="en-US" altLang="de-DE" sz="1300"/>
          </a:p>
        </p:txBody>
      </p:sp>
      <p:sp>
        <p:nvSpPr>
          <p:cNvPr id="126979" name="Rectangle 2"/>
          <p:cNvSpPr>
            <a:spLocks noGrp="1" noRot="1" noChangeAspect="1" noChangeArrowheads="1" noTextEdit="1"/>
          </p:cNvSpPr>
          <p:nvPr>
            <p:ph type="sldImg"/>
          </p:nvPr>
        </p:nvSpPr>
        <p:spPr>
          <a:xfrm>
            <a:off x="82550" y="744538"/>
            <a:ext cx="6618288" cy="3722687"/>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7287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7E75E4-77E9-46E3-8E51-51A58F92CE34}" type="slidenum">
              <a:rPr lang="en-US" altLang="de-DE" sz="1300"/>
              <a:pPr eaLnBrk="1" hangingPunct="1">
                <a:spcBef>
                  <a:spcPct val="0"/>
                </a:spcBef>
              </a:pPr>
              <a:t>42</a:t>
            </a:fld>
            <a:endParaRPr lang="en-US" altLang="de-DE" sz="1300"/>
          </a:p>
        </p:txBody>
      </p:sp>
      <p:sp>
        <p:nvSpPr>
          <p:cNvPr id="128003" name="Rectangle 2"/>
          <p:cNvSpPr>
            <a:spLocks noGrp="1" noRot="1" noChangeAspect="1" noChangeArrowheads="1" noTextEdit="1"/>
          </p:cNvSpPr>
          <p:nvPr>
            <p:ph type="sldImg"/>
          </p:nvPr>
        </p:nvSpPr>
        <p:spPr>
          <a:xfrm>
            <a:off x="82550" y="744538"/>
            <a:ext cx="6618288" cy="3722687"/>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51874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D3946E8-6228-4CB4-BEAE-60611176C1CC}" type="slidenum">
              <a:rPr lang="en-US" altLang="de-DE" sz="1300"/>
              <a:pPr eaLnBrk="1" hangingPunct="1">
                <a:spcBef>
                  <a:spcPct val="0"/>
                </a:spcBef>
              </a:pPr>
              <a:t>43</a:t>
            </a:fld>
            <a:endParaRPr lang="en-US" altLang="de-DE" sz="1300"/>
          </a:p>
        </p:txBody>
      </p:sp>
      <p:sp>
        <p:nvSpPr>
          <p:cNvPr id="129027" name="Rectangle 2"/>
          <p:cNvSpPr>
            <a:spLocks noGrp="1" noRot="1" noChangeAspect="1" noChangeArrowheads="1" noTextEdit="1"/>
          </p:cNvSpPr>
          <p:nvPr>
            <p:ph type="sldImg"/>
          </p:nvPr>
        </p:nvSpPr>
        <p:spPr>
          <a:xfrm>
            <a:off x="82550" y="744538"/>
            <a:ext cx="6618288" cy="3722687"/>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51928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35062EA-8479-4B30-8143-96FFA5CA8E24}" type="slidenum">
              <a:rPr lang="en-US" altLang="de-DE" sz="1300"/>
              <a:pPr eaLnBrk="1" hangingPunct="1">
                <a:spcBef>
                  <a:spcPct val="0"/>
                </a:spcBef>
              </a:pPr>
              <a:t>44</a:t>
            </a:fld>
            <a:endParaRPr lang="en-US" altLang="de-DE" sz="1300"/>
          </a:p>
        </p:txBody>
      </p:sp>
      <p:sp>
        <p:nvSpPr>
          <p:cNvPr id="130051" name="Rectangle 2"/>
          <p:cNvSpPr>
            <a:spLocks noGrp="1" noRot="1" noChangeAspect="1" noChangeArrowheads="1" noTextEdit="1"/>
          </p:cNvSpPr>
          <p:nvPr>
            <p:ph type="sldImg"/>
          </p:nvPr>
        </p:nvSpPr>
        <p:spPr>
          <a:xfrm>
            <a:off x="82550" y="744538"/>
            <a:ext cx="6618288" cy="3722687"/>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26000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6115D0-E970-4745-9319-07D17886A053}" type="slidenum">
              <a:rPr lang="en-US" altLang="de-DE" sz="1300"/>
              <a:pPr eaLnBrk="1" hangingPunct="1">
                <a:spcBef>
                  <a:spcPct val="0"/>
                </a:spcBef>
              </a:pPr>
              <a:t>45</a:t>
            </a:fld>
            <a:endParaRPr lang="en-US" altLang="de-DE"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29851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79204F8-A94F-4EEC-B754-8899DA07B168}"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82550" y="744538"/>
            <a:ext cx="6616700" cy="3722687"/>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43115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F146124-7B6E-4B2A-BC3D-57137E54EC6B}"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82550" y="744538"/>
            <a:ext cx="6616700" cy="3722687"/>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0291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8D52ECB-E3D2-41D3-A4A2-6497EB1B7A9F}"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82550" y="744538"/>
            <a:ext cx="6616700" cy="3722687"/>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59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E9108AC-7103-4CF2-BD30-343465515B9C}"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82550" y="744538"/>
            <a:ext cx="6616700" cy="3722687"/>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35964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E1ED491-6990-4BF6-B69A-FD08E0BACB47}" type="slidenum">
              <a:rPr lang="en-US" altLang="de-DE" sz="1300"/>
              <a:pPr eaLnBrk="1" hangingPunct="1">
                <a:spcBef>
                  <a:spcPct val="0"/>
                </a:spcBef>
              </a:pPr>
              <a:t>50</a:t>
            </a:fld>
            <a:endParaRPr lang="en-US" altLang="de-DE" sz="1300"/>
          </a:p>
        </p:txBody>
      </p:sp>
      <p:sp>
        <p:nvSpPr>
          <p:cNvPr id="136195" name="Rectangle 2"/>
          <p:cNvSpPr>
            <a:spLocks noGrp="1" noRot="1" noChangeAspect="1" noChangeArrowheads="1" noTextEdit="1"/>
          </p:cNvSpPr>
          <p:nvPr>
            <p:ph type="sldImg"/>
          </p:nvPr>
        </p:nvSpPr>
        <p:spPr>
          <a:xfrm>
            <a:off x="82550" y="744538"/>
            <a:ext cx="6618288" cy="3722687"/>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7151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0E1493-EF6D-4E90-904A-07B13DC8D168}" type="slidenum">
              <a:rPr lang="en-US" altLang="de-DE" sz="1300"/>
              <a:pPr eaLnBrk="1" hangingPunct="1">
                <a:spcBef>
                  <a:spcPct val="0"/>
                </a:spcBef>
              </a:pPr>
              <a:t>51</a:t>
            </a:fld>
            <a:endParaRPr lang="en-US" altLang="de-DE"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20907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6737840-B2F0-409C-8E67-2B9049C778CE}" type="slidenum">
              <a:rPr lang="en-US" altLang="de-DE" sz="1300"/>
              <a:pPr eaLnBrk="1" hangingPunct="1">
                <a:spcBef>
                  <a:spcPct val="0"/>
                </a:spcBef>
              </a:pPr>
              <a:t>52</a:t>
            </a:fld>
            <a:endParaRPr lang="en-US" altLang="de-DE" sz="1300"/>
          </a:p>
        </p:txBody>
      </p:sp>
      <p:sp>
        <p:nvSpPr>
          <p:cNvPr id="138243" name="Rectangle 2"/>
          <p:cNvSpPr>
            <a:spLocks noGrp="1" noRot="1" noChangeAspect="1" noChangeArrowheads="1" noTextEdit="1"/>
          </p:cNvSpPr>
          <p:nvPr>
            <p:ph type="sldImg"/>
          </p:nvPr>
        </p:nvSpPr>
        <p:spPr>
          <a:xfrm>
            <a:off x="82550" y="744538"/>
            <a:ext cx="6618288" cy="3722687"/>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42620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A80D259-A1D8-4706-8860-47D4EF8276FC}" type="slidenum">
              <a:rPr lang="en-US" altLang="de-DE" sz="1300"/>
              <a:pPr eaLnBrk="1" hangingPunct="1">
                <a:spcBef>
                  <a:spcPct val="0"/>
                </a:spcBef>
              </a:pPr>
              <a:t>53</a:t>
            </a:fld>
            <a:endParaRPr lang="en-US" altLang="de-DE"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93691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9CCF0A2-0178-412D-BBD7-BFFF5813401E}" type="slidenum">
              <a:rPr lang="en-US" altLang="de-DE" sz="1300"/>
              <a:pPr eaLnBrk="1" hangingPunct="1">
                <a:spcBef>
                  <a:spcPct val="0"/>
                </a:spcBef>
              </a:pPr>
              <a:t>54</a:t>
            </a:fld>
            <a:endParaRPr lang="en-US" altLang="de-DE" sz="1300"/>
          </a:p>
        </p:txBody>
      </p:sp>
      <p:sp>
        <p:nvSpPr>
          <p:cNvPr id="140291" name="Rectangle 2"/>
          <p:cNvSpPr>
            <a:spLocks noGrp="1" noRot="1" noChangeAspect="1" noChangeArrowheads="1" noTextEdit="1"/>
          </p:cNvSpPr>
          <p:nvPr>
            <p:ph type="sldImg"/>
          </p:nvPr>
        </p:nvSpPr>
        <p:spPr>
          <a:xfrm>
            <a:off x="82550" y="744538"/>
            <a:ext cx="6618288" cy="3722687"/>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6596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9F11C4-0B4A-4E0F-8394-0DFF9F883035}" type="slidenum">
              <a:rPr lang="en-US" altLang="de-DE" sz="1300"/>
              <a:pPr eaLnBrk="1" hangingPunct="1">
                <a:spcBef>
                  <a:spcPct val="0"/>
                </a:spcBef>
              </a:pPr>
              <a:t>55</a:t>
            </a:fld>
            <a:endParaRPr lang="en-US" altLang="de-DE" sz="1300"/>
          </a:p>
        </p:txBody>
      </p:sp>
      <p:sp>
        <p:nvSpPr>
          <p:cNvPr id="141315" name="Rectangle 2"/>
          <p:cNvSpPr>
            <a:spLocks noGrp="1" noRot="1" noChangeAspect="1" noChangeArrowheads="1" noTextEdit="1"/>
          </p:cNvSpPr>
          <p:nvPr>
            <p:ph type="sldImg"/>
          </p:nvPr>
        </p:nvSpPr>
        <p:spPr>
          <a:xfrm>
            <a:off x="82550" y="744538"/>
            <a:ext cx="6618288" cy="3722687"/>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89496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8D3CFE8-F56D-4627-995D-532F66DB2210}" type="slidenum">
              <a:rPr lang="en-US" altLang="de-DE" sz="1300"/>
              <a:pPr eaLnBrk="1" hangingPunct="1">
                <a:spcBef>
                  <a:spcPct val="0"/>
                </a:spcBef>
              </a:pPr>
              <a:t>56</a:t>
            </a:fld>
            <a:endParaRPr lang="en-US" altLang="de-DE" sz="1300"/>
          </a:p>
        </p:txBody>
      </p:sp>
      <p:sp>
        <p:nvSpPr>
          <p:cNvPr id="142339" name="Rectangle 2"/>
          <p:cNvSpPr>
            <a:spLocks noGrp="1" noRot="1" noChangeAspect="1" noChangeArrowheads="1" noTextEdit="1"/>
          </p:cNvSpPr>
          <p:nvPr>
            <p:ph type="sldImg"/>
          </p:nvPr>
        </p:nvSpPr>
        <p:spPr>
          <a:xfrm>
            <a:off x="82550" y="744538"/>
            <a:ext cx="6618288" cy="3722687"/>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071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8C8FF93-642C-4186-9C8E-C16815E034E1}" type="slidenum">
              <a:rPr lang="en-US" altLang="de-DE" sz="1300"/>
              <a:pPr eaLnBrk="1" hangingPunct="1">
                <a:spcBef>
                  <a:spcPct val="0"/>
                </a:spcBef>
              </a:pPr>
              <a:t>57</a:t>
            </a:fld>
            <a:endParaRPr lang="en-US" altLang="de-DE"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2925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E9648B2-71A9-4A27-95AC-8273F5333190}" type="slidenum">
              <a:rPr lang="en-US" altLang="de-DE" sz="1300"/>
              <a:pPr eaLnBrk="1" hangingPunct="1">
                <a:spcBef>
                  <a:spcPct val="0"/>
                </a:spcBef>
              </a:pPr>
              <a:t>58</a:t>
            </a:fld>
            <a:endParaRPr lang="en-US" altLang="de-DE" sz="1300"/>
          </a:p>
        </p:txBody>
      </p:sp>
      <p:sp>
        <p:nvSpPr>
          <p:cNvPr id="144387" name="Rectangle 2"/>
          <p:cNvSpPr>
            <a:spLocks noGrp="1" noRot="1" noChangeAspect="1" noChangeArrowheads="1" noTextEdit="1"/>
          </p:cNvSpPr>
          <p:nvPr>
            <p:ph type="sldImg"/>
          </p:nvPr>
        </p:nvSpPr>
        <p:spPr>
          <a:xfrm>
            <a:off x="82550" y="744538"/>
            <a:ext cx="6618288" cy="3722687"/>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78303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3E5521-7B9A-4A50-BE12-4C3162BEACD3}" type="slidenum">
              <a:rPr lang="en-US" altLang="de-DE" sz="1300"/>
              <a:pPr eaLnBrk="1" hangingPunct="1">
                <a:spcBef>
                  <a:spcPct val="0"/>
                </a:spcBef>
              </a:pPr>
              <a:t>59</a:t>
            </a:fld>
            <a:endParaRPr lang="en-US" altLang="de-DE"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8844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8B17956-B7A9-49FB-A37E-2FFF53916E6B}" type="slidenum">
              <a:rPr lang="en-US" altLang="de-DE" sz="1300"/>
              <a:pPr eaLnBrk="1" hangingPunct="1">
                <a:spcBef>
                  <a:spcPct val="0"/>
                </a:spcBef>
              </a:pPr>
              <a:t>60</a:t>
            </a:fld>
            <a:endParaRPr lang="en-US" altLang="de-DE" sz="1300"/>
          </a:p>
        </p:txBody>
      </p:sp>
      <p:sp>
        <p:nvSpPr>
          <p:cNvPr id="146435" name="Rectangle 2"/>
          <p:cNvSpPr>
            <a:spLocks noGrp="1" noRot="1" noChangeAspect="1" noChangeArrowheads="1" noTextEdit="1"/>
          </p:cNvSpPr>
          <p:nvPr>
            <p:ph type="sldImg"/>
          </p:nvPr>
        </p:nvSpPr>
        <p:spPr>
          <a:xfrm>
            <a:off x="82550" y="744538"/>
            <a:ext cx="6618288" cy="3722687"/>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03372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7D3B248-A90C-4834-A665-A1808750249D}" type="slidenum">
              <a:rPr lang="en-US" altLang="de-DE" sz="1300"/>
              <a:pPr eaLnBrk="1" hangingPunct="1">
                <a:spcBef>
                  <a:spcPct val="0"/>
                </a:spcBef>
              </a:pPr>
              <a:t>61</a:t>
            </a:fld>
            <a:endParaRPr lang="en-US" altLang="de-DE" sz="1300"/>
          </a:p>
        </p:txBody>
      </p:sp>
      <p:sp>
        <p:nvSpPr>
          <p:cNvPr id="147459" name="Rectangle 2"/>
          <p:cNvSpPr>
            <a:spLocks noGrp="1" noRot="1" noChangeAspect="1" noChangeArrowheads="1" noTextEdit="1"/>
          </p:cNvSpPr>
          <p:nvPr>
            <p:ph type="sldImg"/>
          </p:nvPr>
        </p:nvSpPr>
        <p:spPr>
          <a:xfrm>
            <a:off x="82550" y="744538"/>
            <a:ext cx="6618288" cy="3722687"/>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6516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83FE984-DF41-465A-82F6-418C3551CBE6}" type="slidenum">
              <a:rPr lang="en-US" altLang="de-DE" sz="1300"/>
              <a:pPr eaLnBrk="1" hangingPunct="1">
                <a:spcBef>
                  <a:spcPct val="0"/>
                </a:spcBef>
              </a:pPr>
              <a:t>62</a:t>
            </a:fld>
            <a:endParaRPr lang="en-US" altLang="de-DE" sz="1300"/>
          </a:p>
        </p:txBody>
      </p:sp>
      <p:sp>
        <p:nvSpPr>
          <p:cNvPr id="148483" name="Rectangle 2"/>
          <p:cNvSpPr>
            <a:spLocks noGrp="1" noRot="1" noChangeAspect="1" noChangeArrowheads="1" noTextEdit="1"/>
          </p:cNvSpPr>
          <p:nvPr>
            <p:ph type="sldImg"/>
          </p:nvPr>
        </p:nvSpPr>
        <p:spPr>
          <a:xfrm>
            <a:off x="82550" y="744538"/>
            <a:ext cx="6618288" cy="3722687"/>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95150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D7BF8C9-BAA2-499D-8EA3-174A039AD3B0}" type="slidenum">
              <a:rPr lang="en-US" altLang="de-DE" sz="1300"/>
              <a:pPr eaLnBrk="1" hangingPunct="1">
                <a:spcBef>
                  <a:spcPct val="0"/>
                </a:spcBef>
              </a:pPr>
              <a:t>63</a:t>
            </a:fld>
            <a:endParaRPr lang="en-US"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48538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3348D1F-6757-449F-A248-535A9D074900}" type="slidenum">
              <a:rPr lang="en-US" altLang="de-DE" sz="1300"/>
              <a:pPr eaLnBrk="1" hangingPunct="1">
                <a:spcBef>
                  <a:spcPct val="0"/>
                </a:spcBef>
              </a:pPr>
              <a:t>64</a:t>
            </a:fld>
            <a:endParaRPr lang="en-US" altLang="de-DE" sz="1300"/>
          </a:p>
        </p:txBody>
      </p:sp>
      <p:sp>
        <p:nvSpPr>
          <p:cNvPr id="150531" name="Rectangle 2"/>
          <p:cNvSpPr>
            <a:spLocks noGrp="1" noRot="1" noChangeAspect="1" noChangeArrowheads="1" noTextEdit="1"/>
          </p:cNvSpPr>
          <p:nvPr>
            <p:ph type="sldImg"/>
          </p:nvPr>
        </p:nvSpPr>
        <p:spPr>
          <a:xfrm>
            <a:off x="82550" y="744538"/>
            <a:ext cx="6618288" cy="3722687"/>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71717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1E8245-0921-465C-BE8A-E2CEC35A63A2}" type="slidenum">
              <a:rPr lang="en-US" altLang="de-DE" sz="1300"/>
              <a:pPr eaLnBrk="1" hangingPunct="1">
                <a:spcBef>
                  <a:spcPct val="0"/>
                </a:spcBef>
              </a:pPr>
              <a:t>65</a:t>
            </a:fld>
            <a:endParaRPr lang="en-US" altLang="de-DE" sz="1300"/>
          </a:p>
        </p:txBody>
      </p:sp>
      <p:sp>
        <p:nvSpPr>
          <p:cNvPr id="151555" name="Rectangle 2"/>
          <p:cNvSpPr>
            <a:spLocks noGrp="1" noRot="1" noChangeAspect="1" noChangeArrowheads="1" noTextEdit="1"/>
          </p:cNvSpPr>
          <p:nvPr>
            <p:ph type="sldImg"/>
          </p:nvPr>
        </p:nvSpPr>
        <p:spPr>
          <a:xfrm>
            <a:off x="82550" y="744538"/>
            <a:ext cx="6618288" cy="3722687"/>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98930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427C3C3-6F83-4389-B9EE-EB91AE0FF2D7}" type="slidenum">
              <a:rPr lang="en-US" altLang="de-DE" sz="1300"/>
              <a:pPr eaLnBrk="1" hangingPunct="1">
                <a:spcBef>
                  <a:spcPct val="0"/>
                </a:spcBef>
              </a:pPr>
              <a:t>66</a:t>
            </a:fld>
            <a:endParaRPr lang="en-US" altLang="de-DE" sz="1300"/>
          </a:p>
        </p:txBody>
      </p:sp>
      <p:sp>
        <p:nvSpPr>
          <p:cNvPr id="154627" name="Rectangle 2"/>
          <p:cNvSpPr>
            <a:spLocks noGrp="1" noRot="1" noChangeAspect="1" noChangeArrowheads="1" noTextEdit="1"/>
          </p:cNvSpPr>
          <p:nvPr>
            <p:ph type="sldImg"/>
          </p:nvPr>
        </p:nvSpPr>
        <p:spPr>
          <a:xfrm>
            <a:off x="82550" y="744538"/>
            <a:ext cx="6618288" cy="3722687"/>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36367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427C3C3-6F83-4389-B9EE-EB91AE0FF2D7}" type="slidenum">
              <a:rPr lang="en-US" altLang="de-DE" sz="1300"/>
              <a:pPr eaLnBrk="1" hangingPunct="1">
                <a:spcBef>
                  <a:spcPct val="0"/>
                </a:spcBef>
              </a:pPr>
              <a:t>67</a:t>
            </a:fld>
            <a:endParaRPr lang="en-US" altLang="de-DE" sz="1300"/>
          </a:p>
        </p:txBody>
      </p:sp>
      <p:sp>
        <p:nvSpPr>
          <p:cNvPr id="154627" name="Rectangle 2"/>
          <p:cNvSpPr>
            <a:spLocks noGrp="1" noRot="1" noChangeAspect="1" noChangeArrowheads="1" noTextEdit="1"/>
          </p:cNvSpPr>
          <p:nvPr>
            <p:ph type="sldImg"/>
          </p:nvPr>
        </p:nvSpPr>
        <p:spPr>
          <a:xfrm>
            <a:off x="82550" y="744538"/>
            <a:ext cx="6618288" cy="3722687"/>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36367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427C3C3-6F83-4389-B9EE-EB91AE0FF2D7}" type="slidenum">
              <a:rPr lang="en-US" altLang="de-DE" sz="1300"/>
              <a:pPr eaLnBrk="1" hangingPunct="1">
                <a:spcBef>
                  <a:spcPct val="0"/>
                </a:spcBef>
              </a:pPr>
              <a:t>68</a:t>
            </a:fld>
            <a:endParaRPr lang="en-US" altLang="de-DE" sz="1300"/>
          </a:p>
        </p:txBody>
      </p:sp>
      <p:sp>
        <p:nvSpPr>
          <p:cNvPr id="154627" name="Rectangle 2"/>
          <p:cNvSpPr>
            <a:spLocks noGrp="1" noRot="1" noChangeAspect="1" noChangeArrowheads="1" noTextEdit="1"/>
          </p:cNvSpPr>
          <p:nvPr>
            <p:ph type="sldImg"/>
          </p:nvPr>
        </p:nvSpPr>
        <p:spPr>
          <a:xfrm>
            <a:off x="82550" y="744538"/>
            <a:ext cx="6618288" cy="3722687"/>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36367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1A4903-2409-4926-92CF-059A0C438BB1}" type="slidenum">
              <a:rPr lang="en-US" altLang="de-DE" sz="1300"/>
              <a:pPr eaLnBrk="1" hangingPunct="1">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38838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1A4903-2409-4926-92CF-059A0C438BB1}" type="slidenum">
              <a:rPr lang="en-US" altLang="de-DE" sz="1300"/>
              <a:pPr eaLnBrk="1" hangingPunct="1">
                <a:spcBef>
                  <a:spcPct val="0"/>
                </a:spcBef>
              </a:pPr>
              <a:t>70</a:t>
            </a:fld>
            <a:endParaRPr lang="en-US"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38838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1A4903-2409-4926-92CF-059A0C438BB1}" type="slidenum">
              <a:rPr lang="en-US" altLang="de-DE" sz="1300"/>
              <a:pPr eaLnBrk="1" hangingPunct="1">
                <a:spcBef>
                  <a:spcPct val="0"/>
                </a:spcBef>
              </a:pPr>
              <a:t>71</a:t>
            </a:fld>
            <a:endParaRPr lang="en-US"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38838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91F12C1-E515-4614-9840-544DB46B1477}" type="slidenum">
              <a:rPr lang="en-US" altLang="de-DE" sz="1300"/>
              <a:pPr eaLnBrk="1" hangingPunct="1">
                <a:spcBef>
                  <a:spcPct val="0"/>
                </a:spcBef>
              </a:pPr>
              <a:t>73</a:t>
            </a:fld>
            <a:endParaRPr lang="en-US"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4384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b="0" dirty="0">
                <a:latin typeface="+mj-lt"/>
              </a:rPr>
              <a:t>Az alkalmazott képek használatára a művészek illetve a jogok tulajdonosainak szíves hozzájárulásával volt módunk- a részletekért (cím, művész) lásd a perezentáció végét.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4" name="Slide Number Placeholder 3"/>
          <p:cNvSpPr>
            <a:spLocks noGrp="1"/>
          </p:cNvSpPr>
          <p:nvPr>
            <p:ph type="sldNum" sz="quarter" idx="12"/>
          </p:nvPr>
        </p:nvSpPr>
        <p:spPr bwMode="gray"/>
        <p:txBody>
          <a:bodyPr/>
          <a:lstStyle>
            <a:lvl1pPr>
              <a:defRPr b="0"/>
            </a:lvl1pPr>
          </a:lstStyle>
          <a:p>
            <a:fld id="{341D341A-A773-4CCD-9CEA-F68CF7EA74A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u-HU"/>
              <a:t>Metakognitív Tréning 3 – Meggyőződéseink korrigálhatósága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0146EF3-5F7C-4C80-A7E1-88EC49D0B84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7" name="Slide Number Placeholder 6"/>
          <p:cNvSpPr>
            <a:spLocks noGrp="1"/>
          </p:cNvSpPr>
          <p:nvPr>
            <p:ph type="sldNum" sz="quarter" idx="12"/>
          </p:nvPr>
        </p:nvSpPr>
        <p:spPr bwMode="gray"/>
        <p:txBody>
          <a:bodyPr/>
          <a:lstStyle>
            <a:lvl1pPr>
              <a:defRPr b="0"/>
            </a:lvl1pPr>
          </a:lstStyle>
          <a:p>
            <a:fld id="{9A12AC86-3091-4413-B7A1-C2A8988AEBC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7" name="Slide Number Placeholder 6"/>
          <p:cNvSpPr>
            <a:spLocks noGrp="1"/>
          </p:cNvSpPr>
          <p:nvPr>
            <p:ph type="sldNum" sz="quarter" idx="12"/>
          </p:nvPr>
        </p:nvSpPr>
        <p:spPr bwMode="gray"/>
        <p:txBody>
          <a:bodyPr/>
          <a:lstStyle>
            <a:lvl1pPr>
              <a:defRPr b="0"/>
            </a:lvl1pPr>
          </a:lstStyle>
          <a:p>
            <a:fld id="{341D341A-A773-4CCD-9CEA-F68CF7EA74A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7" name="Slide Number Placeholder 6"/>
          <p:cNvSpPr>
            <a:spLocks noGrp="1"/>
          </p:cNvSpPr>
          <p:nvPr>
            <p:ph type="sldNum" sz="quarter" idx="12"/>
          </p:nvPr>
        </p:nvSpPr>
        <p:spPr bwMode="gray"/>
        <p:txBody>
          <a:bodyPr/>
          <a:lstStyle>
            <a:lvl1pPr>
              <a:defRPr b="0"/>
            </a:lvl1pPr>
          </a:lstStyle>
          <a:p>
            <a:fld id="{341D341A-A773-4CCD-9CEA-F68CF7EA74A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5" name="Slide Number Placeholder 4"/>
          <p:cNvSpPr>
            <a:spLocks noGrp="1"/>
          </p:cNvSpPr>
          <p:nvPr>
            <p:ph type="sldNum" sz="quarter" idx="12"/>
          </p:nvPr>
        </p:nvSpPr>
        <p:spPr bwMode="gray"/>
        <p:txBody>
          <a:bodyPr/>
          <a:lstStyle>
            <a:lvl1pPr>
              <a:defRPr b="0"/>
            </a:lvl1pPr>
          </a:lstStyle>
          <a:p>
            <a:fld id="{62DAB073-02A3-4799-9B6C-AA0ECC0FA68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4" name="Slide Number Placeholder 3"/>
          <p:cNvSpPr>
            <a:spLocks noGrp="1"/>
          </p:cNvSpPr>
          <p:nvPr>
            <p:ph type="sldNum" sz="quarter" idx="12"/>
          </p:nvPr>
        </p:nvSpPr>
        <p:spPr bwMode="gray"/>
        <p:txBody>
          <a:bodyPr/>
          <a:lstStyle>
            <a:lvl1pPr>
              <a:defRPr b="0"/>
            </a:lvl1pPr>
          </a:lstStyle>
          <a:p>
            <a:fld id="{F236F5B1-4C53-4912-81DE-1C9FD9F55D0C}"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u-HU"/>
              <a:t>Metakognitív Tréning 3 – Meggyőződéseink korrigálhatósága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41D341A-A773-4CCD-9CEA-F68CF7EA74A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687" r:id="rId1"/>
    <p:sldLayoutId id="2147484688" r:id="rId2"/>
    <p:sldLayoutId id="2147484689" r:id="rId3"/>
    <p:sldLayoutId id="2147484690" r:id="rId4"/>
    <p:sldLayoutId id="2147484691" r:id="rId5"/>
    <p:sldLayoutId id="2147484692" r:id="rId6"/>
    <p:sldLayoutId id="2147484693" r:id="rId7"/>
    <p:sldLayoutId id="2147484694" r:id="rId8"/>
    <p:sldLayoutId id="2147484695" r:id="rId9"/>
    <p:sldLayoutId id="2147484696" r:id="rId10"/>
    <p:sldLayoutId id="2147484697" r:id="rId11"/>
    <p:sldLayoutId id="214748469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3.jpeg"/><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5.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6.jpe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45.png"/></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4.jpeg"/></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47.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47.jpeg"/><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8.jpeg"/></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4" Type="http://schemas.openxmlformats.org/officeDocument/2006/relationships/image" Target="../media/image50.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5.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51.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3 A</a:t>
            </a:r>
            <a:r>
              <a:rPr lang="en-US" altLang="ja-JP" dirty="0">
                <a:latin typeface="+mn-lt"/>
                <a:ea typeface="+mn-ea"/>
                <a:cs typeface="+mn-cs"/>
              </a:rPr>
              <a:t> – </a:t>
            </a:r>
            <a:r>
              <a:rPr lang="hu-HU" altLang="ko-KR" dirty="0">
                <a:latin typeface="+mn-lt"/>
                <a:ea typeface="+mn-ea"/>
                <a:cs typeface="+mn-cs"/>
              </a:rPr>
              <a:t>Meggyőződéseink korrigálhatósága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63542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A saját nézőpont megváltoztatása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Hajlamosak vagyunk a legelső véleményünkhöz ragaszkodni (pl. előítéletek</a:t>
            </a:r>
            <a:r>
              <a:rPr lang="hu-HU" altLang="de-DE" sz="2400">
                <a:solidFill>
                  <a:srgbClr val="333333"/>
                </a:solidFill>
              </a:rPr>
              <a:t>; “Az </a:t>
            </a:r>
            <a:r>
              <a:rPr lang="hu-HU" altLang="de-DE" sz="2400" dirty="0">
                <a:solidFill>
                  <a:srgbClr val="333333"/>
                </a:solidFill>
              </a:rPr>
              <a:t>első benyomás az </a:t>
            </a:r>
            <a:r>
              <a:rPr lang="hu-HU" altLang="de-DE" sz="2400">
                <a:solidFill>
                  <a:srgbClr val="333333"/>
                </a:solidFill>
              </a:rPr>
              <a:t>igazi.”- </a:t>
            </a:r>
            <a:r>
              <a:rPr lang="hu-HU" altLang="de-DE" sz="2400" dirty="0">
                <a:solidFill>
                  <a:srgbClr val="333333"/>
                </a:solidFill>
              </a:rPr>
              <a:t>tartjuk)</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A saját nézőpont megváltoztatása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Hajlamosak vagyunk a legelső véleményünkhöz ragaszkodni (pl. előítéletek</a:t>
            </a:r>
            <a:r>
              <a:rPr lang="hu-HU" altLang="de-DE" sz="2400">
                <a:solidFill>
                  <a:srgbClr val="333333"/>
                </a:solidFill>
              </a:rPr>
              <a:t>; “Az </a:t>
            </a:r>
            <a:r>
              <a:rPr lang="hu-HU" altLang="de-DE" sz="2400" dirty="0">
                <a:solidFill>
                  <a:srgbClr val="333333"/>
                </a:solidFill>
              </a:rPr>
              <a:t>első benyomás az </a:t>
            </a:r>
            <a:r>
              <a:rPr lang="hu-HU" altLang="de-DE" sz="2400">
                <a:solidFill>
                  <a:srgbClr val="333333"/>
                </a:solidFill>
              </a:rPr>
              <a:t>igazi.”- </a:t>
            </a:r>
            <a:r>
              <a:rPr lang="hu-HU" altLang="de-DE" sz="2400" dirty="0">
                <a:solidFill>
                  <a:srgbClr val="333333"/>
                </a:solidFill>
              </a:rPr>
              <a:t>tartjuk)</a:t>
            </a:r>
            <a:endParaRPr lang="de-DE" altLang="ja-JP" sz="2400" dirty="0">
              <a:solidFill>
                <a:srgbClr val="333333"/>
              </a:solidFill>
            </a:endParaRPr>
          </a:p>
          <a:p>
            <a:pPr marL="342900" lvl="0" indent="-342900" defTabSz="914400" fontAlgn="base">
              <a:buClr>
                <a:srgbClr val="333333"/>
              </a:buClr>
              <a:buFont typeface="WingDings"/>
              <a:buChar char=""/>
            </a:pPr>
            <a:r>
              <a:rPr lang="hu-HU" altLang="de-DE" sz="2400" dirty="0">
                <a:solidFill>
                  <a:srgbClr val="004992"/>
                </a:solidFill>
              </a:rPr>
              <a:t>Okok</a:t>
            </a:r>
            <a:r>
              <a:rPr lang="de-DE" altLang="de-DE" sz="2400" dirty="0">
                <a:solidFill>
                  <a:srgbClr val="004992"/>
                </a:solidFill>
              </a:rPr>
              <a:t>: </a:t>
            </a:r>
            <a:r>
              <a:rPr lang="de-DE" altLang="de-DE" sz="2400" dirty="0">
                <a:solidFill>
                  <a:srgbClr val="333333"/>
                </a:solidFill>
              </a:rPr>
              <a:t>??? </a:t>
            </a:r>
            <a:r>
              <a:rPr lang="hu-HU" altLang="de-DE" sz="2400" dirty="0">
                <a:solidFill>
                  <a:srgbClr val="FFFFFF"/>
                </a:solidFill>
              </a:rPr>
              <a:t>kényelem</a:t>
            </a:r>
            <a:r>
              <a:rPr lang="de-DE" altLang="de-DE" sz="2400">
                <a:solidFill>
                  <a:srgbClr val="FFFFFF"/>
                </a:solidFill>
              </a:rPr>
              <a:t>, </a:t>
            </a:r>
            <a:r>
              <a:rPr lang="hu-HU" altLang="de-DE" sz="2400">
                <a:solidFill>
                  <a:srgbClr val="FFFFFF"/>
                </a:solidFill>
              </a:rPr>
              <a:t>“önigazolás”</a:t>
            </a:r>
            <a:r>
              <a:rPr lang="ja-JP" altLang="de-DE" sz="2400">
                <a:solidFill>
                  <a:srgbClr val="FFFFFF"/>
                </a:solidFill>
              </a:rPr>
              <a:t> </a:t>
            </a:r>
            <a:r>
              <a:rPr lang="de-DE" altLang="ja-JP" sz="2400" dirty="0">
                <a:solidFill>
                  <a:srgbClr val="FFFFFF"/>
                </a:solidFill>
              </a:rPr>
              <a:t>*, </a:t>
            </a:r>
            <a:r>
              <a:rPr lang="hu-HU" altLang="ja-JP" sz="2400" dirty="0">
                <a:solidFill>
                  <a:srgbClr val="FFFFFF"/>
                </a:solidFill>
              </a:rPr>
              <a:t>ötlettelenség</a:t>
            </a:r>
            <a:r>
              <a:rPr lang="de-DE" altLang="ja-JP" sz="2400" dirty="0">
                <a:solidFill>
                  <a:srgbClr val="FFFFFF"/>
                </a:solidFill>
              </a:rPr>
              <a:t>, </a:t>
            </a:r>
            <a:r>
              <a:rPr lang="hu-HU" altLang="ja-JP" sz="2400" dirty="0">
                <a:solidFill>
                  <a:srgbClr val="FFFFFF"/>
                </a:solidFill>
              </a:rPr>
              <a:t>az </a:t>
            </a:r>
            <a:r>
              <a:rPr lang="hu-HU" altLang="ja-JP" sz="2400">
                <a:solidFill>
                  <a:srgbClr val="FFFFFF"/>
                </a:solidFill>
              </a:rPr>
              <a:t>egyszerű “igazságok” </a:t>
            </a:r>
            <a:r>
              <a:rPr lang="hu-HU" altLang="ja-JP" sz="2400" dirty="0">
                <a:solidFill>
                  <a:srgbClr val="FFFFFF"/>
                </a:solidFill>
              </a:rPr>
              <a:t>segítenek eligazodni összetett világunkban, büszkeség</a:t>
            </a:r>
            <a:endParaRPr lang="de-DE" altLang="ja-JP" sz="2400" dirty="0">
              <a:solidFill>
                <a:srgbClr val="FFFFFF"/>
              </a:solidFill>
            </a:endParaRPr>
          </a:p>
          <a:p>
            <a:pPr marL="342900" lvl="0" indent="-342900" defTabSz="914400" fontAlgn="base">
              <a:buClr>
                <a:srgbClr val="333333"/>
              </a:buClr>
              <a:buFont typeface="WingDings"/>
              <a:buChar char=""/>
            </a:pPr>
            <a:r>
              <a:rPr lang="de-DE" altLang="de-DE" sz="2400" dirty="0">
                <a:solidFill>
                  <a:srgbClr val="004992"/>
                </a:solidFill>
              </a:rPr>
              <a:t>Prob</a:t>
            </a:r>
            <a:r>
              <a:rPr lang="hu-HU" altLang="de-DE" sz="2400" dirty="0">
                <a:solidFill>
                  <a:srgbClr val="004992"/>
                </a:solidFill>
              </a:rPr>
              <a:t>léma</a:t>
            </a:r>
            <a:r>
              <a:rPr lang="de-DE" altLang="de-DE" sz="2400" dirty="0">
                <a:solidFill>
                  <a:srgbClr val="004992"/>
                </a:solidFill>
              </a:rPr>
              <a:t>: </a:t>
            </a:r>
            <a:r>
              <a:rPr lang="de-DE" altLang="de-DE" sz="2400" dirty="0">
                <a:solidFill>
                  <a:srgbClr val="333333"/>
                </a:solidFill>
              </a:rPr>
              <a:t>??? </a:t>
            </a:r>
            <a:r>
              <a:rPr lang="hu-HU" altLang="de-DE" sz="2400" dirty="0">
                <a:solidFill>
                  <a:srgbClr val="FFFFFF"/>
                </a:solidFill>
              </a:rPr>
              <a:t>megmaradnak a téves </a:t>
            </a:r>
            <a:r>
              <a:rPr lang="hu-HU" altLang="de-DE" sz="2400">
                <a:solidFill>
                  <a:srgbClr val="FFFFFF"/>
                </a:solidFill>
              </a:rPr>
              <a:t>ítéletek</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rPr>
              <a:t> </a:t>
            </a:r>
            <a:r>
              <a:rPr lang="hu-HU" altLang="de-DE" sz="2400" dirty="0">
                <a:solidFill>
                  <a:srgbClr val="FFFFFF"/>
                </a:solidFill>
              </a:rPr>
              <a:t>előítéletek</a:t>
            </a:r>
            <a:r>
              <a:rPr lang="de-DE" altLang="de-DE" sz="2400" dirty="0">
                <a:solidFill>
                  <a:srgbClr val="FFFFFF"/>
                </a:solidFill>
              </a:rPr>
              <a:t>); </a:t>
            </a:r>
            <a:r>
              <a:rPr lang="hu-HU" altLang="de-DE" sz="2400" dirty="0">
                <a:solidFill>
                  <a:srgbClr val="FFFFFF"/>
                </a:solidFill>
              </a:rPr>
              <a:t>nem megfelelő általánosítás</a:t>
            </a:r>
            <a:r>
              <a:rPr lang="de-DE" altLang="de-DE" sz="2400" dirty="0">
                <a:solidFill>
                  <a:srgbClr val="FFFFFF"/>
                </a:solidFill>
              </a:rPr>
              <a:t> (</a:t>
            </a:r>
            <a:r>
              <a:rPr lang="hu-HU" altLang="de-DE" sz="2400" dirty="0">
                <a:solidFill>
                  <a:srgbClr val="FFFFFF"/>
                </a:solidFill>
              </a:rPr>
              <a:t>egy példa alapján megítéljük az egészet</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sym typeface="Wingdings" panose="05000000000000000000" pitchFamily="2" charset="2"/>
              </a:rPr>
              <a:t> </a:t>
            </a:r>
            <a:r>
              <a:rPr lang="hu-HU" altLang="de-DE" sz="2400" dirty="0">
                <a:solidFill>
                  <a:srgbClr val="FFFFFF"/>
                </a:solidFill>
              </a:rPr>
              <a:t>külföldiek, kisebbségek</a:t>
            </a:r>
            <a:r>
              <a:rPr lang="de-DE" altLang="de-DE" sz="2400" dirty="0">
                <a:solidFill>
                  <a:srgbClr val="FFFFFF"/>
                </a:solidFill>
              </a:rPr>
              <a:t> </a:t>
            </a:r>
            <a:r>
              <a:rPr lang="hu-HU" altLang="de-DE" sz="2400" dirty="0">
                <a:solidFill>
                  <a:srgbClr val="FFFFFF"/>
                </a:solidFill>
              </a:rPr>
              <a:t>stb</a:t>
            </a:r>
            <a:r>
              <a:rPr lang="de-DE" altLang="de-DE" sz="2400" dirty="0">
                <a:solidFill>
                  <a:srgbClr val="FFFFFF"/>
                </a:solidFill>
              </a:rPr>
              <a:t>.); </a:t>
            </a:r>
            <a:r>
              <a:rPr lang="hu-HU" altLang="de-DE" sz="2400" dirty="0">
                <a:solidFill>
                  <a:srgbClr val="FFFFFF"/>
                </a:solidFill>
              </a:rPr>
              <a:t>így nem adjuk meg az illetőnek azt a második esélyt, melyet talán megérdemelt volna</a:t>
            </a:r>
            <a:r>
              <a:rPr lang="de-DE"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645188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4"/>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mn-lt"/>
                <a:ea typeface="+mn-ea"/>
              </a:rPr>
              <a:t>* </a:t>
            </a:r>
            <a:r>
              <a:rPr lang="hu-HU" altLang="de-DE" sz="1400" b="0" dirty="0">
                <a:solidFill>
                  <a:srgbClr val="333333"/>
                </a:solidFill>
                <a:latin typeface="+mn-lt"/>
                <a:ea typeface="+mn-ea"/>
              </a:rPr>
              <a:t>Csak azt látjuk, amit látni szeretnénk</a:t>
            </a:r>
            <a:endParaRPr lang="de-DE" altLang="de-DE" sz="14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A saját nézőpont megváltoztatása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Hajlamosak vagyunk a legelső véleményünkhöz ragaszkodni (pl. előítéletek</a:t>
            </a:r>
            <a:r>
              <a:rPr lang="hu-HU" altLang="de-DE" sz="2400">
                <a:solidFill>
                  <a:srgbClr val="333333"/>
                </a:solidFill>
              </a:rPr>
              <a:t>; “Az </a:t>
            </a:r>
            <a:r>
              <a:rPr lang="hu-HU" altLang="de-DE" sz="2400" dirty="0">
                <a:solidFill>
                  <a:srgbClr val="333333"/>
                </a:solidFill>
              </a:rPr>
              <a:t>első benyomás az </a:t>
            </a:r>
            <a:r>
              <a:rPr lang="hu-HU" altLang="de-DE" sz="2400">
                <a:solidFill>
                  <a:srgbClr val="333333"/>
                </a:solidFill>
              </a:rPr>
              <a:t>igazi.”- </a:t>
            </a:r>
            <a:r>
              <a:rPr lang="hu-HU" altLang="de-DE" sz="2400" dirty="0">
                <a:solidFill>
                  <a:srgbClr val="333333"/>
                </a:solidFill>
              </a:rPr>
              <a:t>tartjuk)</a:t>
            </a:r>
            <a:endParaRPr lang="de-DE" altLang="ja-JP" sz="2400" dirty="0">
              <a:solidFill>
                <a:srgbClr val="333333"/>
              </a:solidFill>
            </a:endParaRPr>
          </a:p>
          <a:p>
            <a:pPr marL="342900" lvl="0" indent="-342900" defTabSz="914400" fontAlgn="base">
              <a:buClr>
                <a:srgbClr val="000000"/>
              </a:buClr>
              <a:buFont typeface="WingDings"/>
              <a:buChar char=""/>
            </a:pPr>
            <a:r>
              <a:rPr lang="hu-HU" altLang="de-DE" sz="2400" dirty="0">
                <a:solidFill>
                  <a:srgbClr val="004992"/>
                </a:solidFill>
              </a:rPr>
              <a:t>Okok</a:t>
            </a:r>
            <a:r>
              <a:rPr lang="de-DE" altLang="de-DE" sz="2400" dirty="0">
                <a:solidFill>
                  <a:srgbClr val="004992"/>
                </a:solidFill>
              </a:rPr>
              <a:t>:</a:t>
            </a:r>
            <a:r>
              <a:rPr lang="de-DE" altLang="de-DE" sz="2400" dirty="0">
                <a:solidFill>
                  <a:srgbClr val="333333"/>
                </a:solidFill>
              </a:rPr>
              <a:t> </a:t>
            </a:r>
            <a:r>
              <a:rPr lang="hu-HU" altLang="de-DE" sz="2400" dirty="0">
                <a:solidFill>
                  <a:srgbClr val="333333"/>
                </a:solidFill>
              </a:rPr>
              <a:t>kényelem</a:t>
            </a:r>
            <a:r>
              <a:rPr lang="de-DE" altLang="de-DE" sz="2400">
                <a:solidFill>
                  <a:srgbClr val="333333"/>
                </a:solidFill>
              </a:rPr>
              <a:t>, </a:t>
            </a:r>
            <a:r>
              <a:rPr lang="hu-HU" altLang="de-DE" sz="2400">
                <a:solidFill>
                  <a:srgbClr val="333333"/>
                </a:solidFill>
              </a:rPr>
              <a:t>“önigazolás”</a:t>
            </a:r>
            <a:r>
              <a:rPr lang="ja-JP" altLang="de-DE" sz="2400" b="1">
                <a:solidFill>
                  <a:srgbClr val="333333"/>
                </a:solidFill>
              </a:rPr>
              <a:t> </a:t>
            </a:r>
            <a:r>
              <a:rPr lang="de-DE" altLang="ja-JP" sz="2400" dirty="0">
                <a:solidFill>
                  <a:srgbClr val="333333"/>
                </a:solidFill>
              </a:rPr>
              <a:t>*, </a:t>
            </a:r>
            <a:r>
              <a:rPr lang="hu-HU" altLang="ja-JP" sz="2400" dirty="0">
                <a:solidFill>
                  <a:srgbClr val="333333"/>
                </a:solidFill>
              </a:rPr>
              <a:t>ötlettelenség</a:t>
            </a:r>
            <a:r>
              <a:rPr lang="de-DE" altLang="ja-JP" sz="2400" dirty="0">
                <a:solidFill>
                  <a:srgbClr val="333333"/>
                </a:solidFill>
              </a:rPr>
              <a:t>, </a:t>
            </a:r>
            <a:r>
              <a:rPr lang="hu-HU" altLang="ja-JP" sz="2400" dirty="0">
                <a:solidFill>
                  <a:srgbClr val="333333"/>
                </a:solidFill>
              </a:rPr>
              <a:t>az </a:t>
            </a:r>
            <a:r>
              <a:rPr lang="hu-HU" altLang="ja-JP" sz="2400">
                <a:solidFill>
                  <a:srgbClr val="333333"/>
                </a:solidFill>
              </a:rPr>
              <a:t>egyszerű “igazságok” </a:t>
            </a:r>
            <a:r>
              <a:rPr lang="hu-HU" altLang="ja-JP" sz="2400" dirty="0">
                <a:solidFill>
                  <a:srgbClr val="333333"/>
                </a:solidFill>
              </a:rPr>
              <a:t>segítenek eligazodni összetett világunkban, büszkeség</a:t>
            </a:r>
            <a:endParaRPr lang="de-DE" altLang="ja-JP" sz="2400" dirty="0">
              <a:solidFill>
                <a:srgbClr val="333333"/>
              </a:solidFill>
            </a:endParaRPr>
          </a:p>
          <a:p>
            <a:pPr marL="342900" lvl="0" indent="-342900" defTabSz="914400" fontAlgn="base">
              <a:buClr>
                <a:srgbClr val="333333"/>
              </a:buClr>
              <a:buFont typeface="WingDings"/>
              <a:buChar char=""/>
            </a:pPr>
            <a:r>
              <a:rPr lang="de-DE" altLang="de-DE" sz="2400" dirty="0">
                <a:solidFill>
                  <a:srgbClr val="004992"/>
                </a:solidFill>
              </a:rPr>
              <a:t>Prob</a:t>
            </a:r>
            <a:r>
              <a:rPr lang="hu-HU" altLang="de-DE" sz="2400" dirty="0">
                <a:solidFill>
                  <a:srgbClr val="004992"/>
                </a:solidFill>
              </a:rPr>
              <a:t>léma</a:t>
            </a:r>
            <a:r>
              <a:rPr lang="de-DE" altLang="de-DE" sz="2400" dirty="0">
                <a:solidFill>
                  <a:srgbClr val="004992"/>
                </a:solidFill>
              </a:rPr>
              <a:t>: </a:t>
            </a:r>
            <a:r>
              <a:rPr lang="de-DE" altLang="de-DE" sz="2400" dirty="0">
                <a:solidFill>
                  <a:srgbClr val="333333"/>
                </a:solidFill>
              </a:rPr>
              <a:t>??? </a:t>
            </a:r>
            <a:r>
              <a:rPr lang="hu-HU" altLang="de-DE" sz="2400" dirty="0">
                <a:solidFill>
                  <a:srgbClr val="FFFFFF"/>
                </a:solidFill>
              </a:rPr>
              <a:t>megmaradnak a téves </a:t>
            </a:r>
            <a:r>
              <a:rPr lang="hu-HU" altLang="de-DE" sz="2400">
                <a:solidFill>
                  <a:srgbClr val="FFFFFF"/>
                </a:solidFill>
              </a:rPr>
              <a:t>ítéletek</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rPr>
              <a:t> </a:t>
            </a:r>
            <a:r>
              <a:rPr lang="hu-HU" altLang="de-DE" sz="2400" dirty="0">
                <a:solidFill>
                  <a:srgbClr val="FFFFFF"/>
                </a:solidFill>
              </a:rPr>
              <a:t>előítéletek</a:t>
            </a:r>
            <a:r>
              <a:rPr lang="de-DE" altLang="de-DE" sz="2400" dirty="0">
                <a:solidFill>
                  <a:srgbClr val="FFFFFF"/>
                </a:solidFill>
              </a:rPr>
              <a:t>); </a:t>
            </a:r>
            <a:r>
              <a:rPr lang="hu-HU" altLang="de-DE" sz="2400" dirty="0">
                <a:solidFill>
                  <a:srgbClr val="FFFFFF"/>
                </a:solidFill>
              </a:rPr>
              <a:t>nem megfelelő általánosítás</a:t>
            </a:r>
            <a:r>
              <a:rPr lang="de-DE" altLang="de-DE" sz="2400" dirty="0">
                <a:solidFill>
                  <a:srgbClr val="FFFFFF"/>
                </a:solidFill>
              </a:rPr>
              <a:t> (</a:t>
            </a:r>
            <a:r>
              <a:rPr lang="hu-HU" altLang="de-DE" sz="2400" dirty="0">
                <a:solidFill>
                  <a:srgbClr val="FFFFFF"/>
                </a:solidFill>
              </a:rPr>
              <a:t>egy példa alapján megítéljük az egészet</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sym typeface="Wingdings" panose="05000000000000000000" pitchFamily="2" charset="2"/>
              </a:rPr>
              <a:t> </a:t>
            </a:r>
            <a:r>
              <a:rPr lang="hu-HU" altLang="de-DE" sz="2400" dirty="0">
                <a:solidFill>
                  <a:srgbClr val="FFFFFF"/>
                </a:solidFill>
              </a:rPr>
              <a:t>külföldiek, kisebbségek</a:t>
            </a:r>
            <a:r>
              <a:rPr lang="de-DE" altLang="de-DE" sz="2400" dirty="0">
                <a:solidFill>
                  <a:srgbClr val="FFFFFF"/>
                </a:solidFill>
              </a:rPr>
              <a:t> </a:t>
            </a:r>
            <a:r>
              <a:rPr lang="hu-HU" altLang="de-DE" sz="2400" dirty="0">
                <a:solidFill>
                  <a:srgbClr val="FFFFFF"/>
                </a:solidFill>
              </a:rPr>
              <a:t>stb</a:t>
            </a:r>
            <a:r>
              <a:rPr lang="de-DE" altLang="de-DE" sz="2400" dirty="0">
                <a:solidFill>
                  <a:srgbClr val="FFFFFF"/>
                </a:solidFill>
              </a:rPr>
              <a:t>.); </a:t>
            </a:r>
            <a:r>
              <a:rPr lang="hu-HU" altLang="de-DE" sz="2400" dirty="0">
                <a:solidFill>
                  <a:srgbClr val="FFFFFF"/>
                </a:solidFill>
              </a:rPr>
              <a:t>így nem adjuk meg az illetőnek azt a második esélyt, melyet talán megérdemelt volna</a:t>
            </a:r>
            <a:r>
              <a:rPr lang="de-DE"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2842208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4"/>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mn-lt"/>
                <a:ea typeface="+mn-ea"/>
              </a:rPr>
              <a:t>* </a:t>
            </a:r>
            <a:r>
              <a:rPr lang="hu-HU" altLang="de-DE" sz="1400" b="0" dirty="0">
                <a:solidFill>
                  <a:srgbClr val="333333"/>
                </a:solidFill>
                <a:latin typeface="+mn-lt"/>
                <a:ea typeface="+mn-ea"/>
              </a:rPr>
              <a:t>Csak azt látjuk, amit látni szeretnénk</a:t>
            </a:r>
            <a:endParaRPr lang="de-DE" altLang="de-DE" sz="14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A saját nézőpont megváltoztatása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a:solidFill>
                  <a:srgbClr val="333333"/>
                </a:solidFill>
              </a:rPr>
              <a:t>Hajlamosak vagyunk a legelső véleményünkhöz ragaszkodni (pl. </a:t>
            </a:r>
            <a:r>
              <a:rPr lang="hu-HU" altLang="de-DE" sz="2400" dirty="0">
                <a:solidFill>
                  <a:srgbClr val="333333"/>
                </a:solidFill>
              </a:rPr>
              <a:t>előítéletek</a:t>
            </a:r>
            <a:r>
              <a:rPr lang="hu-HU" altLang="de-DE" sz="2400">
                <a:solidFill>
                  <a:srgbClr val="333333"/>
                </a:solidFill>
              </a:rPr>
              <a:t>; “Az </a:t>
            </a:r>
            <a:r>
              <a:rPr lang="hu-HU" altLang="de-DE" sz="2400" dirty="0">
                <a:solidFill>
                  <a:srgbClr val="333333"/>
                </a:solidFill>
              </a:rPr>
              <a:t>első benyomás az </a:t>
            </a:r>
            <a:r>
              <a:rPr lang="hu-HU" altLang="de-DE" sz="2400">
                <a:solidFill>
                  <a:srgbClr val="333333"/>
                </a:solidFill>
              </a:rPr>
              <a:t>igazi.”- </a:t>
            </a:r>
            <a:r>
              <a:rPr lang="hu-HU" altLang="de-DE" sz="2400" dirty="0">
                <a:solidFill>
                  <a:srgbClr val="333333"/>
                </a:solidFill>
              </a:rPr>
              <a:t>tartjuk)</a:t>
            </a:r>
            <a:endParaRPr lang="de-DE" altLang="ja-JP" sz="2400" dirty="0">
              <a:solidFill>
                <a:srgbClr val="333333"/>
              </a:solidFill>
            </a:endParaRPr>
          </a:p>
          <a:p>
            <a:pPr marL="342900" lvl="0" indent="-342900" defTabSz="914400" fontAlgn="base">
              <a:buClr>
                <a:srgbClr val="000000"/>
              </a:buClr>
              <a:buFont typeface="WingDings"/>
              <a:buChar char=""/>
            </a:pPr>
            <a:r>
              <a:rPr lang="hu-HU" altLang="de-DE" sz="2400" dirty="0">
                <a:solidFill>
                  <a:srgbClr val="004992"/>
                </a:solidFill>
              </a:rPr>
              <a:t>Okok</a:t>
            </a:r>
            <a:r>
              <a:rPr lang="de-DE" altLang="de-DE" sz="2400" dirty="0">
                <a:solidFill>
                  <a:srgbClr val="004992"/>
                </a:solidFill>
              </a:rPr>
              <a:t>:</a:t>
            </a:r>
            <a:r>
              <a:rPr lang="de-DE" altLang="de-DE" sz="2400" dirty="0">
                <a:solidFill>
                  <a:srgbClr val="333333"/>
                </a:solidFill>
              </a:rPr>
              <a:t> </a:t>
            </a:r>
            <a:r>
              <a:rPr lang="hu-HU" altLang="de-DE" sz="2400" dirty="0">
                <a:solidFill>
                  <a:srgbClr val="333333"/>
                </a:solidFill>
              </a:rPr>
              <a:t>kényelem</a:t>
            </a:r>
            <a:r>
              <a:rPr lang="de-DE" altLang="de-DE" sz="2400">
                <a:solidFill>
                  <a:srgbClr val="333333"/>
                </a:solidFill>
              </a:rPr>
              <a:t>, </a:t>
            </a:r>
            <a:r>
              <a:rPr lang="hu-HU" altLang="de-DE" sz="2400">
                <a:solidFill>
                  <a:srgbClr val="333333"/>
                </a:solidFill>
              </a:rPr>
              <a:t>“önigazolás”</a:t>
            </a:r>
            <a:r>
              <a:rPr lang="ja-JP" altLang="de-DE" sz="2400" b="1">
                <a:solidFill>
                  <a:srgbClr val="333333"/>
                </a:solidFill>
              </a:rPr>
              <a:t> </a:t>
            </a:r>
            <a:r>
              <a:rPr lang="de-DE" altLang="ja-JP" sz="2400" dirty="0">
                <a:solidFill>
                  <a:srgbClr val="333333"/>
                </a:solidFill>
              </a:rPr>
              <a:t>*, </a:t>
            </a:r>
            <a:r>
              <a:rPr lang="hu-HU" altLang="ja-JP" sz="2400" dirty="0">
                <a:solidFill>
                  <a:srgbClr val="333333"/>
                </a:solidFill>
              </a:rPr>
              <a:t>ötlettelenség</a:t>
            </a:r>
            <a:r>
              <a:rPr lang="de-DE" altLang="ja-JP" sz="2400" dirty="0">
                <a:solidFill>
                  <a:srgbClr val="333333"/>
                </a:solidFill>
              </a:rPr>
              <a:t>, </a:t>
            </a:r>
            <a:r>
              <a:rPr lang="hu-HU" altLang="ja-JP" sz="2400" dirty="0">
                <a:solidFill>
                  <a:srgbClr val="333333"/>
                </a:solidFill>
              </a:rPr>
              <a:t>az </a:t>
            </a:r>
            <a:r>
              <a:rPr lang="hu-HU" altLang="ja-JP" sz="2400">
                <a:solidFill>
                  <a:srgbClr val="333333"/>
                </a:solidFill>
              </a:rPr>
              <a:t>egyszerű “igazságok” </a:t>
            </a:r>
            <a:r>
              <a:rPr lang="hu-HU" altLang="ja-JP" sz="2400" dirty="0">
                <a:solidFill>
                  <a:srgbClr val="333333"/>
                </a:solidFill>
              </a:rPr>
              <a:t>segítenek eligazodni összetett világunkban, büszkeség</a:t>
            </a:r>
            <a:endParaRPr lang="de-DE" altLang="ja-JP"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Prob</a:t>
            </a:r>
            <a:r>
              <a:rPr lang="hu-HU" altLang="de-DE" sz="2400" dirty="0">
                <a:solidFill>
                  <a:srgbClr val="004992"/>
                </a:solidFill>
              </a:rPr>
              <a:t>léma</a:t>
            </a:r>
            <a:r>
              <a:rPr lang="de-DE" altLang="de-DE" sz="2400" dirty="0">
                <a:solidFill>
                  <a:srgbClr val="004992"/>
                </a:solidFill>
              </a:rPr>
              <a:t>: </a:t>
            </a:r>
            <a:r>
              <a:rPr lang="hu-HU" altLang="de-DE" sz="2400" dirty="0">
                <a:solidFill>
                  <a:srgbClr val="333333"/>
                </a:solidFill>
              </a:rPr>
              <a:t>megmaradnak a</a:t>
            </a:r>
            <a:r>
              <a:rPr lang="hu-HU" altLang="de-DE" sz="2400" dirty="0">
                <a:solidFill>
                  <a:srgbClr val="004992"/>
                </a:solidFill>
              </a:rPr>
              <a:t> </a:t>
            </a:r>
            <a:r>
              <a:rPr lang="hu-HU" altLang="de-DE" sz="2400" dirty="0">
                <a:solidFill>
                  <a:srgbClr val="333333"/>
                </a:solidFill>
              </a:rPr>
              <a:t>téves </a:t>
            </a:r>
            <a:r>
              <a:rPr lang="hu-HU" altLang="de-DE" sz="2400">
                <a:solidFill>
                  <a:srgbClr val="333333"/>
                </a:solidFill>
              </a:rPr>
              <a:t>ítéletek</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előítéletek</a:t>
            </a:r>
            <a:r>
              <a:rPr lang="de-DE" altLang="de-DE" sz="2400" dirty="0">
                <a:solidFill>
                  <a:srgbClr val="333333"/>
                </a:solidFill>
              </a:rPr>
              <a:t>); </a:t>
            </a:r>
            <a:r>
              <a:rPr lang="hu-HU" altLang="de-DE" sz="2400" dirty="0">
                <a:solidFill>
                  <a:srgbClr val="333333"/>
                </a:solidFill>
              </a:rPr>
              <a:t>nem megfelelő általánosítás</a:t>
            </a:r>
            <a:r>
              <a:rPr lang="de-DE" altLang="de-DE" sz="2400" dirty="0">
                <a:solidFill>
                  <a:srgbClr val="333333"/>
                </a:solidFill>
              </a:rPr>
              <a:t> (</a:t>
            </a:r>
            <a:r>
              <a:rPr lang="hu-HU" altLang="de-DE" sz="2400" dirty="0">
                <a:solidFill>
                  <a:srgbClr val="333333"/>
                </a:solidFill>
              </a:rPr>
              <a:t>egy példa alapján megítéljük az egészet</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hu-HU" altLang="de-DE" sz="2400" dirty="0">
                <a:solidFill>
                  <a:srgbClr val="333333"/>
                </a:solidFill>
              </a:rPr>
              <a:t>külföldiek, kisebbségek</a:t>
            </a:r>
            <a:r>
              <a:rPr lang="de-DE" altLang="de-DE" sz="2400" dirty="0">
                <a:solidFill>
                  <a:srgbClr val="333333"/>
                </a:solidFill>
              </a:rPr>
              <a:t> </a:t>
            </a:r>
            <a:r>
              <a:rPr lang="hu-HU" altLang="de-DE" sz="2400" dirty="0">
                <a:solidFill>
                  <a:srgbClr val="333333"/>
                </a:solidFill>
              </a:rPr>
              <a:t>stb</a:t>
            </a:r>
            <a:r>
              <a:rPr lang="de-DE" altLang="de-DE" sz="2400" dirty="0">
                <a:solidFill>
                  <a:srgbClr val="333333"/>
                </a:solidFill>
              </a:rPr>
              <a:t>.); </a:t>
            </a:r>
            <a:r>
              <a:rPr lang="hu-HU" altLang="de-DE" sz="2400" dirty="0">
                <a:solidFill>
                  <a:srgbClr val="333333"/>
                </a:solidFill>
              </a:rPr>
              <a:t>így nem adjuk meg az illetőnek azt a második esélyt, melyet talán megérdemelt volna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185533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Amikor a jóslat nem következik be</a:t>
            </a:r>
          </a:p>
        </p:txBody>
      </p:sp>
      <p:sp>
        <p:nvSpPr>
          <p:cNvPr id="21506" name="Rectangle 2"/>
          <p:cNvSpPr>
            <a:spLocks noGrp="1" noChangeArrowheads="1"/>
          </p:cNvSpPr>
          <p:nvPr>
            <p:ph idx="1"/>
          </p:nvPr>
        </p:nvSpPr>
        <p:spPr/>
        <p:txBody>
          <a:bodyPr>
            <a:noAutofit/>
          </a:bodyPr>
          <a:lstStyle/>
          <a:p>
            <a:pPr eaLnBrk="1" hangingPunct="1"/>
            <a:r>
              <a:rPr lang="de-DE" altLang="de-DE" sz="2400" dirty="0">
                <a:solidFill>
                  <a:srgbClr val="333333"/>
                </a:solidFill>
              </a:rPr>
              <a:t>Marion Keech, </a:t>
            </a:r>
            <a:r>
              <a:rPr lang="hu-HU" altLang="de-DE" sz="2400" dirty="0">
                <a:solidFill>
                  <a:srgbClr val="333333"/>
                </a:solidFill>
              </a:rPr>
              <a:t>egy </a:t>
            </a:r>
            <a:r>
              <a:rPr lang="de-DE" altLang="de-DE" sz="2400" dirty="0">
                <a:solidFill>
                  <a:srgbClr val="333333"/>
                </a:solidFill>
              </a:rPr>
              <a:t>Salt Lake City</a:t>
            </a:r>
            <a:r>
              <a:rPr lang="hu-HU" altLang="de-DE" sz="2400" dirty="0">
                <a:solidFill>
                  <a:srgbClr val="333333"/>
                </a:solidFill>
              </a:rPr>
              <a:t>-beli</a:t>
            </a:r>
            <a:r>
              <a:rPr lang="de-DE" altLang="de-DE" sz="2400" dirty="0">
                <a:solidFill>
                  <a:srgbClr val="333333"/>
                </a:solidFill>
              </a:rPr>
              <a:t> (USA)</a:t>
            </a:r>
            <a:r>
              <a:rPr lang="hu-HU" altLang="de-DE" sz="2400" dirty="0">
                <a:solidFill>
                  <a:srgbClr val="333333"/>
                </a:solidFill>
              </a:rPr>
              <a:t> szekta vezetője azt állította, üzeneteket kapott a világűrből. Közölték vele, hogy 1954 december 21-ére virradóan egy áradás el fogja mosni egész Észak-Amerikát.</a:t>
            </a:r>
            <a:endParaRPr lang="de-DE" altLang="de-DE" sz="2400" dirty="0">
              <a:solidFill>
                <a:srgbClr val="333333"/>
              </a:solidFill>
            </a:endParaRPr>
          </a:p>
          <a:p>
            <a:pPr eaLnBrk="1" hangingPunct="1"/>
            <a:r>
              <a:rPr lang="hu-HU" altLang="de-DE" sz="2400" dirty="0">
                <a:solidFill>
                  <a:srgbClr val="333333"/>
                </a:solidFill>
              </a:rPr>
              <a:t>Ő és követői azonban- a prófécia szerint- az ezt megelőző éjszaka megmenekülnek, mivel egy űrhajó a világűrbe viszi őket. A megjósolt áradás előestéjén a csoport összegyűlt Keech nappalijában és feszülten várt a megmentőkre. Eljött az éjfél… de nem történt semmi. Sem a vízözön, sem az űrhajó nem érkezett meg.</a:t>
            </a:r>
            <a:endParaRPr lang="de-DE" altLang="de-DE" sz="2400" dirty="0">
              <a:solidFill>
                <a:srgbClr val="333333"/>
              </a:solidFill>
            </a:endParaRPr>
          </a:p>
          <a:p>
            <a:pPr algn="ctr" eaLnBrk="1" hangingPunct="1"/>
            <a:r>
              <a:rPr lang="hu-HU" altLang="de-DE" sz="2400" dirty="0">
                <a:solidFill>
                  <a:srgbClr val="004992"/>
                </a:solidFill>
              </a:rPr>
              <a:t>Hogyan magyarázta a szekta a történteket</a:t>
            </a:r>
            <a:r>
              <a:rPr lang="de-DE" altLang="de-DE" sz="2400" dirty="0">
                <a:solidFill>
                  <a:srgbClr val="004992"/>
                </a:solidFill>
              </a:rPr>
              <a:t>?</a:t>
            </a:r>
            <a:br>
              <a:rPr lang="hu-HU" altLang="de-DE" sz="2400" dirty="0">
                <a:solidFill>
                  <a:srgbClr val="004992"/>
                </a:solidFill>
              </a:rPr>
            </a:br>
            <a:r>
              <a:rPr lang="hu-HU" altLang="de-DE" sz="2400" dirty="0">
                <a:solidFill>
                  <a:srgbClr val="004992"/>
                </a:solidFill>
              </a:rPr>
              <a:t>Feladták a meggyőződésüket</a:t>
            </a:r>
            <a:r>
              <a:rPr lang="de-DE" altLang="de-DE" sz="2400" dirty="0">
                <a:solidFill>
                  <a:srgbClr val="004992"/>
                </a:solidFill>
              </a:rPr>
              <a:t>? </a:t>
            </a:r>
            <a:r>
              <a:rPr lang="hu-HU" altLang="de-DE" sz="2400" dirty="0">
                <a:solidFill>
                  <a:srgbClr val="004992"/>
                </a:solidFill>
              </a:rPr>
              <a:t>Önök mit gondolnak</a:t>
            </a:r>
            <a:r>
              <a:rPr lang="de-DE" altLang="de-DE" sz="2400" dirty="0">
                <a:solidFill>
                  <a:srgbClr val="004992"/>
                </a:solidFill>
              </a:rPr>
              <a:t>?</a:t>
            </a:r>
            <a:br>
              <a:rPr lang="hu-HU" altLang="de-DE" sz="2400" dirty="0">
                <a:solidFill>
                  <a:srgbClr val="004992"/>
                </a:solidFill>
              </a:rPr>
            </a:br>
            <a:r>
              <a:rPr lang="de-DE"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a:t>
            </a:fld>
            <a:endParaRPr lang="de-DE" altLang="de-DE">
              <a:latin typeface="+mn-lt"/>
              <a:ea typeface="+mn-ea"/>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408955" y="2204864"/>
            <a:ext cx="11340000" cy="4248000"/>
          </a:xfrm>
        </p:spPr>
        <p:txBody>
          <a:bodyPr>
            <a:noAutofit/>
          </a:bodyPr>
          <a:lstStyle/>
          <a:p>
            <a:pPr eaLnBrk="1" hangingPunct="1"/>
            <a:r>
              <a:rPr lang="hu-HU" altLang="de-DE" sz="2400" dirty="0">
                <a:solidFill>
                  <a:srgbClr val="333333"/>
                </a:solidFill>
              </a:rPr>
              <a:t>Amint nyilvánvalóvá vált, hogy a jóslat nem következett be, Kneech, a szekta vezetője sírva fakadt és elvesztette hitét.</a:t>
            </a:r>
            <a:endParaRPr lang="de-DE" altLang="de-DE" sz="2400" dirty="0">
              <a:solidFill>
                <a:srgbClr val="333333"/>
              </a:solidFill>
            </a:endParaRPr>
          </a:p>
          <a:p>
            <a:pPr eaLnBrk="1" hangingPunct="1"/>
            <a:r>
              <a:rPr lang="hu-HU" altLang="de-DE" sz="2400" dirty="0">
                <a:solidFill>
                  <a:srgbClr val="333333"/>
                </a:solidFill>
              </a:rPr>
              <a:t>Másnap reggel a csoport ennek ellenére kijelentette, hogy tettük annyira megérintette az Istent, hogy az megóvta a világot az özönvíztől.</a:t>
            </a:r>
          </a:p>
          <a:p>
            <a:pPr algn="ctr" eaLnBrk="1" hangingPunct="1"/>
            <a:r>
              <a:rPr lang="hu-HU" altLang="de-DE" sz="2400" dirty="0">
                <a:solidFill>
                  <a:srgbClr val="004992"/>
                </a:solidFill>
              </a:rPr>
              <a:t>Az eseményeknek ez a fajta megindoklása jó példa arra, mit teszünk akkor, ha a várt események nem következnek be</a:t>
            </a:r>
            <a:r>
              <a:rPr lang="de-DE" altLang="de-DE" sz="2400" dirty="0">
                <a:solidFill>
                  <a:srgbClr val="004992"/>
                </a:solidFill>
              </a:rPr>
              <a:t>:</a:t>
            </a:r>
          </a:p>
          <a:p>
            <a:pPr algn="ctr" eaLnBrk="1" hangingPunct="1"/>
            <a:r>
              <a:rPr lang="hu-HU" altLang="de-DE" sz="2400" dirty="0">
                <a:solidFill>
                  <a:srgbClr val="004992"/>
                </a:solidFill>
              </a:rPr>
              <a:t>Ha nem megy, használj nagyobb kalapácsot!</a:t>
            </a:r>
            <a:endParaRPr lang="de-DE" altLang="de-DE" sz="2400" dirty="0">
              <a:solidFill>
                <a:srgbClr val="004992"/>
              </a:solidFill>
            </a:endParaRPr>
          </a:p>
        </p:txBody>
      </p:sp>
      <p:sp>
        <p:nvSpPr>
          <p:cNvPr id="5" name="Rectangle 4"/>
          <p:cNvSpPr/>
          <p:nvPr/>
        </p:nvSpPr>
        <p:spPr>
          <a:xfrm>
            <a:off x="408955" y="6183880"/>
            <a:ext cx="11376000" cy="268984"/>
          </a:xfrm>
          <a:prstGeom prst="rect">
            <a:avLst/>
          </a:prstGeom>
        </p:spPr>
        <p:txBody>
          <a:bodyPr wrap="none">
            <a:spAutoFit/>
          </a:bodyPr>
          <a:lstStyle/>
          <a:p>
            <a:pPr marL="0" indent="0" eaLnBrk="1" hangingPunct="1">
              <a:lnSpc>
                <a:spcPct val="80000"/>
              </a:lnSpc>
              <a:buFontTx/>
              <a:buNone/>
            </a:pPr>
            <a:r>
              <a:rPr lang="de-DE" altLang="de-DE" sz="1400" b="0" dirty="0">
                <a:solidFill>
                  <a:srgbClr val="004992"/>
                </a:solidFill>
                <a:latin typeface="+mn-lt"/>
                <a:ea typeface="+mn-ea"/>
              </a:rPr>
              <a:t>* </a:t>
            </a:r>
            <a:r>
              <a:rPr lang="hu-HU" altLang="de-DE" sz="1400" b="0" dirty="0">
                <a:solidFill>
                  <a:srgbClr val="004992"/>
                </a:solidFill>
                <a:latin typeface="+mn-lt"/>
                <a:ea typeface="+mn-ea"/>
              </a:rPr>
              <a:t>Forrás</a:t>
            </a:r>
            <a:r>
              <a:rPr lang="de-DE" altLang="de-DE" sz="1400" b="0" dirty="0">
                <a:solidFill>
                  <a:srgbClr val="004992"/>
                </a:solidFill>
                <a:latin typeface="+mn-lt"/>
                <a:ea typeface="+mn-ea"/>
              </a:rPr>
              <a:t>: Fes</a:t>
            </a:r>
            <a:r>
              <a:rPr lang="de-DE" altLang="de-DE" sz="1400" b="0" dirty="0">
                <a:solidFill>
                  <a:srgbClr val="333333"/>
                </a:solidFill>
                <a:latin typeface="+mn-lt"/>
                <a:ea typeface="+mn-ea"/>
              </a:rPr>
              <a:t>tinger et al., (1956) </a:t>
            </a:r>
            <a:r>
              <a:rPr lang="de-DE" altLang="de-DE" sz="1400" b="0" i="1" dirty="0">
                <a:solidFill>
                  <a:srgbClr val="333333"/>
                </a:solidFill>
                <a:latin typeface="+mn-lt"/>
                <a:ea typeface="+mn-ea"/>
              </a:rPr>
              <a:t>When Prophecy Fails</a:t>
            </a:r>
            <a:endParaRPr lang="de-DE" altLang="de-DE" sz="14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Amikor a jóslat nem következik be</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7</a:t>
            </a:fld>
            <a:endParaRPr lang="de-DE" altLang="de-DE">
              <a:latin typeface="+mn-lt"/>
              <a:ea typeface="+mn-ea"/>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Tévedhetetlenség “akcióban” (“szemellenzős” </a:t>
            </a:r>
            <a:r>
              <a:rPr lang="hu-HU" sz="3600" dirty="0">
                <a:latin typeface="+mn-lt"/>
                <a:ea typeface="+mn-ea"/>
                <a:cs typeface="+mn-cs"/>
              </a:rPr>
              <a:t>gondolkodás)</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8</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1686571385"/>
              </p:ext>
            </p:extLst>
          </p:nvPr>
        </p:nvGraphicFramePr>
        <p:xfrm>
          <a:off x="408955" y="2203704"/>
          <a:ext cx="11376001" cy="44348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Terület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Példák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Földrajz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hu-HU" altLang="ja-JP"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Társadalom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u-H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(természeti-) Katasztrófák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u-H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Tévedhetetlenség “akcióban” (“szemellenzős” </a:t>
            </a:r>
            <a:r>
              <a:rPr lang="hu-HU" sz="3600" dirty="0">
                <a:latin typeface="+mn-lt"/>
                <a:ea typeface="+mn-ea"/>
                <a:cs typeface="+mn-cs"/>
              </a:rPr>
              <a:t>gondolkodás)</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9</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2479122294"/>
              </p:ext>
            </p:extLst>
          </p:nvPr>
        </p:nvGraphicFramePr>
        <p:xfrm>
          <a:off x="408955" y="2203704"/>
          <a:ext cx="11376001" cy="44348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Terület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Példák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Földrajz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altLang="ja-JP" sz="2000" b="0" i="0" u="none" strike="noStrike" cap="none" normalizeH="0" baseline="0" dirty="0">
                          <a:ln>
                            <a:noFill/>
                          </a:ln>
                          <a:solidFill>
                            <a:srgbClr val="333333"/>
                          </a:solidFill>
                          <a:effectLst/>
                          <a:latin typeface="+mn-lt"/>
                          <a:ea typeface="+mn-ea"/>
                          <a:cs typeface="+mn-cs"/>
                        </a:rPr>
                        <a:t>A Föld lapos! Ezt az elméletet már a középkor folyamán számos tudós elvetette. Ennek ellenére a 20. századig létezett a Flat Earth Society (Lapos Föld Társaság), akik a világűrből a Földről készült fotókat elintézték annyival, hogy azok egy összeesküvés </a:t>
                      </a:r>
                      <a:r>
                        <a:rPr kumimoji="0" lang="hu-HU" altLang="ja-JP" sz="2000" b="0" i="0" u="none" strike="noStrike" cap="none" normalizeH="0" baseline="0">
                          <a:ln>
                            <a:noFill/>
                          </a:ln>
                          <a:solidFill>
                            <a:srgbClr val="333333"/>
                          </a:solidFill>
                          <a:effectLst/>
                          <a:latin typeface="+mn-lt"/>
                          <a:ea typeface="+mn-ea"/>
                          <a:cs typeface="+mn-cs"/>
                        </a:rPr>
                        <a:t>részei.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Társadalom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u-H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(természeti-) Katasztrófák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u-H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7779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Tévedhetetlenség “akcióban” (“szemellenzős” </a:t>
            </a:r>
            <a:r>
              <a:rPr lang="hu-HU" sz="3600" dirty="0">
                <a:latin typeface="+mn-lt"/>
                <a:ea typeface="+mn-ea"/>
                <a:cs typeface="+mn-cs"/>
              </a:rPr>
              <a:t>gondolkodás)</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10</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3335170254"/>
              </p:ext>
            </p:extLst>
          </p:nvPr>
        </p:nvGraphicFramePr>
        <p:xfrm>
          <a:off x="408955" y="2203704"/>
          <a:ext cx="11376001" cy="44348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Terület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Példák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Földrajz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altLang="ja-JP" sz="2000" b="0" i="0" u="none" strike="noStrike" cap="none" normalizeH="0" baseline="0" dirty="0">
                          <a:ln>
                            <a:noFill/>
                          </a:ln>
                          <a:solidFill>
                            <a:srgbClr val="333333"/>
                          </a:solidFill>
                          <a:effectLst/>
                          <a:latin typeface="+mn-lt"/>
                          <a:ea typeface="+mn-ea"/>
                          <a:cs typeface="+mn-cs"/>
                        </a:rPr>
                        <a:t>A Föld lapos! Ezt az elméletet már a középkor folyamán számos tudós elvetette. Ennek ellenére a 20. századig létezett a Flat Earth Society (Lapos Föld Társaság), akik a világűrből a Földről készült fotókat elintézték annyival, hogy azok egy összeesküvés </a:t>
                      </a:r>
                      <a:r>
                        <a:rPr kumimoji="0" lang="hu-HU" altLang="ja-JP" sz="2000" b="0" i="0" u="none" strike="noStrike" cap="none" normalizeH="0" baseline="0">
                          <a:ln>
                            <a:noFill/>
                          </a:ln>
                          <a:solidFill>
                            <a:srgbClr val="333333"/>
                          </a:solidFill>
                          <a:effectLst/>
                          <a:latin typeface="+mn-lt"/>
                          <a:ea typeface="+mn-ea"/>
                          <a:cs typeface="+mn-cs"/>
                        </a:rPr>
                        <a:t>részei.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Társadalom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hu-HU" sz="2000" b="0" i="0" u="none" strike="noStrike" cap="none" normalizeH="0" baseline="0" dirty="0">
                          <a:ln>
                            <a:noFill/>
                          </a:ln>
                          <a:solidFill>
                            <a:srgbClr val="333333"/>
                          </a:solidFill>
                          <a:effectLst/>
                          <a:latin typeface="+mn-lt"/>
                          <a:ea typeface="+mn-ea"/>
                          <a:cs typeface="+mn-cs"/>
                        </a:rPr>
                        <a:t>ún</a:t>
                      </a:r>
                      <a:r>
                        <a:rPr kumimoji="0" lang="hu-HU" sz="2000" b="0" i="0" u="none" strike="noStrike" cap="none" normalizeH="0" baseline="0">
                          <a:ln>
                            <a:noFill/>
                          </a:ln>
                          <a:solidFill>
                            <a:srgbClr val="333333"/>
                          </a:solidFill>
                          <a:effectLst/>
                          <a:latin typeface="+mn-lt"/>
                          <a:ea typeface="+mn-ea"/>
                          <a:cs typeface="+mn-cs"/>
                        </a:rPr>
                        <a:t>. “múltba révedők”/</a:t>
                      </a:r>
                      <a:r>
                        <a:rPr kumimoji="0" lang="hu-HU" sz="2000" b="0" i="0" u="none" strike="noStrike" cap="none" normalizeH="0" baseline="0" dirty="0">
                          <a:ln>
                            <a:noFill/>
                          </a:ln>
                          <a:solidFill>
                            <a:srgbClr val="333333"/>
                          </a:solidFill>
                          <a:effectLst/>
                          <a:latin typeface="+mn-lt"/>
                          <a:ea typeface="+mn-ea"/>
                          <a:cs typeface="+mn-cs"/>
                        </a:rPr>
                        <a:t>javíthatatlanok: valamely rezsimet dicsőítik, holott annak bukása és brutalitása általánosan ismert (pl. fasizmus, kommunizmus).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(természeti-) Katasztrófák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u-H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1678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Tévedhetetlenség “akcióban” (“szemellenzős” </a:t>
            </a:r>
            <a:r>
              <a:rPr lang="hu-HU" sz="3600" dirty="0">
                <a:latin typeface="+mn-lt"/>
                <a:ea typeface="+mn-ea"/>
                <a:cs typeface="+mn-cs"/>
              </a:rPr>
              <a:t>gondolkodás)</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11</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3971049253"/>
              </p:ext>
            </p:extLst>
          </p:nvPr>
        </p:nvGraphicFramePr>
        <p:xfrm>
          <a:off x="408955" y="2203704"/>
          <a:ext cx="11376001" cy="44348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Terület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Példák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Földrajz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altLang="ja-JP" sz="2000" b="0" i="0" u="none" strike="noStrike" cap="none" normalizeH="0" baseline="0" dirty="0">
                          <a:ln>
                            <a:noFill/>
                          </a:ln>
                          <a:solidFill>
                            <a:srgbClr val="333333"/>
                          </a:solidFill>
                          <a:effectLst/>
                          <a:latin typeface="+mn-lt"/>
                          <a:ea typeface="+mn-ea"/>
                          <a:cs typeface="+mn-cs"/>
                        </a:rPr>
                        <a:t>A Föld lapos! Ezt az elméletet már a középkor folyamán számos tudós elvetette. Ennek ellenére a 20. századig létezett a Flat Earth Society (Lapos Föld Társaság), akik a világűrből a Földről készült fotókat elintézték annyival, hogy azok egy összeesküvés </a:t>
                      </a:r>
                      <a:r>
                        <a:rPr kumimoji="0" lang="hu-HU" altLang="ja-JP" sz="2000" b="0" i="0" u="none" strike="noStrike" cap="none" normalizeH="0" baseline="0">
                          <a:ln>
                            <a:noFill/>
                          </a:ln>
                          <a:solidFill>
                            <a:srgbClr val="333333"/>
                          </a:solidFill>
                          <a:effectLst/>
                          <a:latin typeface="+mn-lt"/>
                          <a:ea typeface="+mn-ea"/>
                          <a:cs typeface="+mn-cs"/>
                        </a:rPr>
                        <a:t>részei.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Társadalom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hu-HU" sz="2000" b="0" i="0" u="none" strike="noStrike" cap="none" normalizeH="0" baseline="0" dirty="0">
                          <a:ln>
                            <a:noFill/>
                          </a:ln>
                          <a:solidFill>
                            <a:srgbClr val="333333"/>
                          </a:solidFill>
                          <a:effectLst/>
                          <a:latin typeface="+mn-lt"/>
                          <a:ea typeface="+mn-ea"/>
                          <a:cs typeface="+mn-cs"/>
                        </a:rPr>
                        <a:t>ún</a:t>
                      </a:r>
                      <a:r>
                        <a:rPr kumimoji="0" lang="hu-HU" sz="2000" b="0" i="0" u="none" strike="noStrike" cap="none" normalizeH="0" baseline="0">
                          <a:ln>
                            <a:noFill/>
                          </a:ln>
                          <a:solidFill>
                            <a:srgbClr val="333333"/>
                          </a:solidFill>
                          <a:effectLst/>
                          <a:latin typeface="+mn-lt"/>
                          <a:ea typeface="+mn-ea"/>
                          <a:cs typeface="+mn-cs"/>
                        </a:rPr>
                        <a:t>. “múltba révedők”/</a:t>
                      </a:r>
                      <a:r>
                        <a:rPr kumimoji="0" lang="hu-HU" sz="2000" b="0" i="0" u="none" strike="noStrike" cap="none" normalizeH="0" baseline="0" dirty="0">
                          <a:ln>
                            <a:noFill/>
                          </a:ln>
                          <a:solidFill>
                            <a:srgbClr val="333333"/>
                          </a:solidFill>
                          <a:effectLst/>
                          <a:latin typeface="+mn-lt"/>
                          <a:ea typeface="+mn-ea"/>
                          <a:cs typeface="+mn-cs"/>
                        </a:rPr>
                        <a:t>javíthatatlanok: valamely rezsimet dicsőítik, holott annak bukása és brutalitása általánosan ismert (pl. fasizmus, kommunizmus).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(természeti-) Katasztrófák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hu-HU" sz="2000" b="0" i="0" u="none" strike="noStrike" cap="none" normalizeH="0" baseline="0" dirty="0">
                          <a:ln>
                            <a:noFill/>
                          </a:ln>
                          <a:solidFill>
                            <a:srgbClr val="333333"/>
                          </a:solidFill>
                          <a:effectLst/>
                          <a:latin typeface="+mn-lt"/>
                          <a:ea typeface="+mn-ea"/>
                          <a:cs typeface="+mn-cs"/>
                        </a:rPr>
                        <a:t>A vészjelzések figyelmen kívül hagyása gyakori oka az egyébként elkerülhető szerencsétlenségeknek (pl. a lavinák későbbi áldozatait gyakran előre figyelmeztetik a veszélyre).</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hu-HU" sz="2000" b="0" i="0" u="none" strike="noStrike" cap="none" normalizeH="0" baseline="0" dirty="0">
                          <a:ln>
                            <a:noFill/>
                          </a:ln>
                          <a:solidFill>
                            <a:srgbClr val="333333"/>
                          </a:solidFill>
                          <a:effectLst/>
                          <a:latin typeface="+mn-lt"/>
                          <a:ea typeface="+mn-ea"/>
                          <a:cs typeface="+mn-cs"/>
                        </a:rPr>
                        <a:t>Titanic-katasztrófa: A hajó állítólagos elsüllyeszthetetlensége miatt a figyelmeztetéseket nem vették komolyan.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86395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szerint számos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pszichotikus személy az egyszer már elfoglalt pozícióját szinte alig változtatja meg</a:t>
            </a:r>
            <a:r>
              <a:rPr lang="en-US" altLang="de-DE" sz="2400" dirty="0">
                <a:solidFill>
                  <a:srgbClr val="333333"/>
                </a:solidFill>
              </a:rPr>
              <a:t>; </a:t>
            </a:r>
            <a:r>
              <a:rPr lang="hu-HU" altLang="de-DE" sz="2400" dirty="0">
                <a:solidFill>
                  <a:srgbClr val="333333"/>
                </a:solidFill>
              </a:rPr>
              <a:t>még akkor sem, ha igazolódik annak ellentéte vagy elfogadható ellenérvek állnak rendelkezésre</a:t>
            </a:r>
            <a:r>
              <a:rPr lang="en-US" altLang="de-DE" sz="2400" dirty="0">
                <a:solidFill>
                  <a:srgbClr val="333333"/>
                </a:solidFill>
              </a:rPr>
              <a:t>.</a:t>
            </a:r>
          </a:p>
          <a:p>
            <a:pPr lvl="0" defTabSz="914400" fontAlgn="base"/>
            <a:r>
              <a:rPr lang="hu-HU" altLang="de-DE" sz="2400" dirty="0">
                <a:solidFill>
                  <a:srgbClr val="004992"/>
                </a:solidFill>
              </a:rPr>
              <a:t>Ez problémákhoz vezethet a másokkal való kapcsolatban és megakadályozza a környezet reális értékelését.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3" name="Slide Number Placeholder 2"/>
          <p:cNvSpPr>
            <a:spLocks noGrp="1"/>
          </p:cNvSpPr>
          <p:nvPr>
            <p:ph type="sldNum" sz="quarter" idx="12"/>
          </p:nvPr>
        </p:nvSpPr>
        <p:spPr/>
        <p:txBody>
          <a:bodyPr/>
          <a:lstStyle/>
          <a:p>
            <a:fld id="{E0146EF3-5F7C-4C80-A7E1-88EC49D0B84D}"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altLang="de-DE" sz="3600" dirty="0">
                <a:latin typeface="+mn-lt"/>
                <a:ea typeface="+mn-ea"/>
                <a:cs typeface="+mn-cs"/>
              </a:rPr>
              <a:t>Hogyan járul hozzá a csekély korrigálhatóság a téves ítéletekhez pszichózis alatt – példák</a:t>
            </a:r>
            <a:endParaRPr lang="de-DE" altLang="de-DE" sz="3600" dirty="0">
              <a:latin typeface="+mn-lt"/>
              <a:ea typeface="+mn-ea"/>
              <a:cs typeface="+mn-cs"/>
            </a:endParaRPr>
          </a:p>
        </p:txBody>
      </p:sp>
      <p:sp>
        <p:nvSpPr>
          <p:cNvPr id="4" name="Content Placeholder 3"/>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a:solidFill>
                  <a:srgbClr val="333333"/>
                </a:solidFill>
              </a:rPr>
              <a:t>Elkerüljük a beszélgetést különös ötleteinkről a barátokkal és rokonokkal, mivel részben elutasítást várunk tőlük/tartunk az esetleges elutasítástól vagy már nem bízunk többé ezekben a személyekben</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Ellenségként vagy üldözőként éljük meg azokat a személyeket, akik elutasítják meggyőződéseinket.</a:t>
            </a:r>
          </a:p>
          <a:p>
            <a:pPr marL="342900" lvl="0" indent="-342900" defTabSz="914400" fontAlgn="base">
              <a:buClr>
                <a:srgbClr val="333333"/>
              </a:buClr>
              <a:buFont typeface="WingDings"/>
              <a:buChar char=""/>
            </a:pPr>
            <a:r>
              <a:rPr lang="hu-HU" altLang="de-DE" sz="2400" dirty="0">
                <a:solidFill>
                  <a:srgbClr val="333333"/>
                </a:solidFill>
              </a:rPr>
              <a:t>Csupán egyoldalú forrásoktól szerzünk információkat</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a:t>
            </a:r>
            <a:r>
              <a:rPr lang="hu-HU" altLang="de-DE" sz="2400" dirty="0">
                <a:solidFill>
                  <a:srgbClr val="333333"/>
                </a:solidFill>
              </a:rPr>
              <a:t> összeesküvés elméletekkel foglalkozó internetes oldalak</a:t>
            </a:r>
            <a:r>
              <a:rPr lang="de-DE" altLang="de-DE" sz="2400" dirty="0">
                <a:solidFill>
                  <a:srgbClr val="333333"/>
                </a:solidFill>
              </a:rPr>
              <a:t>).</a:t>
            </a:r>
            <a:r>
              <a:rPr lang="hu-HU" altLang="de-DE" sz="2400" dirty="0">
                <a:solidFill>
                  <a:srgbClr val="333333"/>
                </a:solidFill>
              </a:rPr>
              <a:t> Egyéb komolyabb információforrásokat</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sajtó</a:t>
            </a:r>
            <a:r>
              <a:rPr lang="de-DE" altLang="de-DE" sz="2400" dirty="0">
                <a:solidFill>
                  <a:srgbClr val="333333"/>
                </a:solidFill>
              </a:rPr>
              <a:t>) </a:t>
            </a:r>
            <a:r>
              <a:rPr lang="hu-HU" altLang="de-DE" sz="2400" dirty="0">
                <a:solidFill>
                  <a:srgbClr val="333333"/>
                </a:solidFill>
              </a:rPr>
              <a:t>nem veszünk figyelembe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3" name="Slide Number Placeholder 2"/>
          <p:cNvSpPr>
            <a:spLocks noGrp="1"/>
          </p:cNvSpPr>
          <p:nvPr>
            <p:ph type="sldNum" sz="quarter" idx="12"/>
          </p:nvPr>
        </p:nvSpPr>
        <p:spPr/>
        <p:txBody>
          <a:bodyPr/>
          <a:lstStyle/>
          <a:p>
            <a:fld id="{E0146EF3-5F7C-4C80-A7E1-88EC49D0B84D}" type="slidenum">
              <a:rPr lang="de-DE" altLang="de-DE" smtClean="0">
                <a:latin typeface="+mn-lt"/>
                <a:ea typeface="+mn-ea"/>
              </a:rPr>
              <a:pPr/>
              <a:t>13</a:t>
            </a:fld>
            <a:endParaRPr lang="de-DE" altLang="de-DE">
              <a:latin typeface="+mn-lt"/>
              <a:ea typeface="+mn-ea"/>
            </a:endParaRPr>
          </a:p>
        </p:txBody>
      </p:sp>
      <p:sp>
        <p:nvSpPr>
          <p:cNvPr id="5" name="Rechteck 1"/>
          <p:cNvSpPr>
            <a:spLocks noChangeArrowheads="1"/>
          </p:cNvSpPr>
          <p:nvPr/>
        </p:nvSpPr>
        <p:spPr bwMode="auto">
          <a:xfrm>
            <a:off x="408955" y="5995664"/>
            <a:ext cx="11376000" cy="457200"/>
          </a:xfrm>
          <a:prstGeom prst="rect">
            <a:avLst/>
          </a:prstGeom>
          <a:noFill/>
          <a:ln w="9525">
            <a:noFill/>
            <a:miter lim="800000"/>
            <a:headEnd/>
            <a:tailEnd/>
          </a:ln>
        </p:spPr>
        <p:txBody>
          <a:bodyPr>
            <a:noAutofit/>
          </a:bodyPr>
          <a:lstStyle/>
          <a:p>
            <a:pPr marL="180975" indent="-180975" algn="ctr" eaLnBrk="0" hangingPunct="0">
              <a:spcBef>
                <a:spcPct val="20000"/>
              </a:spcBef>
              <a:buClr>
                <a:srgbClr val="336699"/>
              </a:buClr>
              <a:defRPr/>
            </a:pPr>
            <a:r>
              <a:rPr lang="de-DE" altLang="de-DE" sz="2400" b="0" dirty="0">
                <a:solidFill>
                  <a:srgbClr val="004992"/>
                </a:solidFill>
                <a:latin typeface="+mn-lt"/>
                <a:ea typeface="+mn-ea"/>
              </a:rPr>
              <a:t>  </a:t>
            </a:r>
            <a:r>
              <a:rPr lang="hu-HU" altLang="de-DE" sz="2400" b="0" dirty="0">
                <a:solidFill>
                  <a:srgbClr val="004992"/>
                </a:solidFill>
                <a:latin typeface="+mn-lt"/>
                <a:ea typeface="+mn-ea"/>
              </a:rPr>
              <a:t>Szeretne esetleg valaki röviden beszámolni a saját tapasztalatairól</a:t>
            </a:r>
            <a:r>
              <a:rPr lang="de-DE" altLang="de-DE" sz="2400" b="0" dirty="0">
                <a:solidFill>
                  <a:srgbClr val="004992"/>
                </a:solidFill>
                <a:latin typeface="+mn-lt"/>
                <a:ea typeface="+mn-ea"/>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Az alábbi három ábra ugyanazt a kategóriát képviseli. Melyiket?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3" name="Slide Number Placeholder 2"/>
          <p:cNvSpPr>
            <a:spLocks noGrp="1"/>
          </p:cNvSpPr>
          <p:nvPr>
            <p:ph type="sldNum" sz="quarter" idx="12"/>
          </p:nvPr>
        </p:nvSpPr>
        <p:spPr/>
        <p:txBody>
          <a:bodyPr/>
          <a:lstStyle/>
          <a:p>
            <a:fld id="{E0146EF3-5F7C-4C80-A7E1-88EC49D0B84D}" type="slidenum">
              <a:rPr lang="de-DE" altLang="de-DE" smtClean="0">
                <a:latin typeface="+mn-lt"/>
                <a:ea typeface="+mn-ea"/>
              </a:rPr>
              <a:pPr/>
              <a:t>14</a:t>
            </a:fld>
            <a:endParaRPr lang="de-DE" altLang="de-DE">
              <a:latin typeface="+mn-lt"/>
              <a:ea typeface="+mn-ea"/>
            </a:endParaRPr>
          </a:p>
        </p:txBody>
      </p:sp>
      <p:sp>
        <p:nvSpPr>
          <p:cNvPr id="29702" name="Rectangle 14"/>
          <p:cNvSpPr>
            <a:spLocks noChangeArrowheads="1"/>
          </p:cNvSpPr>
          <p:nvPr/>
        </p:nvSpPr>
        <p:spPr bwMode="auto">
          <a:xfrm>
            <a:off x="408955" y="4207023"/>
            <a:ext cx="113760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lnSpc>
                <a:spcPct val="105000"/>
              </a:lnSpc>
              <a:spcBef>
                <a:spcPts val="1999"/>
              </a:spcBef>
              <a:spcAft>
                <a:spcPts val="0"/>
              </a:spcAft>
              <a:buClrTx/>
              <a:buNone/>
            </a:pPr>
            <a:r>
              <a:rPr lang="hu-HU" altLang="de-DE" sz="2400" b="0" dirty="0">
                <a:solidFill>
                  <a:srgbClr val="333333"/>
                </a:solidFill>
                <a:latin typeface="+mn-lt"/>
                <a:ea typeface="+mn-ea"/>
              </a:rPr>
              <a:t>Javasoljanak még további dolgokat ebből a kategóriából, hogy megvizsgálhassák feltételezésüket!</a:t>
            </a:r>
            <a:endParaRPr lang="de-DE" altLang="de-DE" sz="2400" b="0" dirty="0">
              <a:solidFill>
                <a:srgbClr val="333333"/>
              </a:solidFill>
              <a:latin typeface="+mn-lt"/>
              <a:ea typeface="+mn-ea"/>
            </a:endParaRPr>
          </a:p>
          <a:p>
            <a:pPr algn="ctr" eaLnBrk="1" hangingPunct="1">
              <a:lnSpc>
                <a:spcPct val="105000"/>
              </a:lnSpc>
              <a:spcBef>
                <a:spcPts val="1999"/>
              </a:spcBef>
              <a:spcAft>
                <a:spcPts val="0"/>
              </a:spcAft>
              <a:buClrTx/>
              <a:buNone/>
            </a:pPr>
            <a:r>
              <a:rPr lang="hu-HU" altLang="ja-JP" sz="2400" b="0">
                <a:solidFill>
                  <a:srgbClr val="333333"/>
                </a:solidFill>
                <a:latin typeface="+mn-lt"/>
                <a:ea typeface="+mn-ea"/>
              </a:rPr>
              <a:t>“Igennel” és “nemmel” </a:t>
            </a:r>
            <a:r>
              <a:rPr lang="hu-HU" altLang="ja-JP" sz="2400" b="0" dirty="0">
                <a:solidFill>
                  <a:srgbClr val="333333"/>
                </a:solidFill>
                <a:latin typeface="+mn-lt"/>
                <a:ea typeface="+mn-ea"/>
              </a:rPr>
              <a:t>fogunk Önöknek </a:t>
            </a:r>
            <a:r>
              <a:rPr lang="hu-HU" altLang="ja-JP" sz="2400" b="0">
                <a:solidFill>
                  <a:srgbClr val="333333"/>
                </a:solidFill>
                <a:latin typeface="+mn-lt"/>
                <a:ea typeface="+mn-ea"/>
              </a:rPr>
              <a:t>válaszolni</a:t>
            </a:r>
            <a:r>
              <a:rPr lang="de-DE" altLang="ja-JP" sz="2400" b="0">
                <a:solidFill>
                  <a:srgbClr val="333333"/>
                </a:solidFill>
                <a:latin typeface="+mn-lt"/>
                <a:ea typeface="+mn-ea"/>
              </a:rPr>
              <a:t>.</a:t>
            </a:r>
            <a:endParaRPr lang="de-DE" altLang="ja-JP" sz="2400">
              <a:solidFill>
                <a:srgbClr val="333333"/>
              </a:solidFill>
              <a:latin typeface="+mn-lt"/>
              <a:ea typeface="+mn-ea"/>
            </a:endParaRPr>
          </a:p>
          <a:p>
            <a:pPr algn="ctr" eaLnBrk="1" hangingPunct="1">
              <a:lnSpc>
                <a:spcPct val="105000"/>
              </a:lnSpc>
              <a:spcBef>
                <a:spcPts val="1999"/>
              </a:spcBef>
              <a:spcAft>
                <a:spcPts val="0"/>
              </a:spcAft>
              <a:buClrTx/>
              <a:buNone/>
            </a:pPr>
            <a:r>
              <a:rPr lang="hu-HU" altLang="de-DE" sz="2400" b="0">
                <a:solidFill>
                  <a:srgbClr val="333333"/>
                </a:solidFill>
                <a:latin typeface="+mn-lt"/>
                <a:ea typeface="+mn-ea"/>
              </a:rPr>
              <a:t>Ha </a:t>
            </a:r>
            <a:r>
              <a:rPr lang="hu-HU" altLang="de-DE" sz="2400" b="0" dirty="0">
                <a:solidFill>
                  <a:srgbClr val="333333"/>
                </a:solidFill>
                <a:latin typeface="+mn-lt"/>
                <a:ea typeface="+mn-ea"/>
              </a:rPr>
              <a:t>biztosak abban, hogy melyik kategóriáról van szó, vessenek fel egy megoldási javaslatot!</a:t>
            </a:r>
            <a:endParaRPr lang="de-DE" altLang="de-DE" sz="2400" dirty="0">
              <a:solidFill>
                <a:srgbClr val="333333"/>
              </a:solidFill>
              <a:latin typeface="+mn-lt"/>
              <a:ea typeface="+mn-ea"/>
            </a:endParaRPr>
          </a:p>
        </p:txBody>
      </p:sp>
      <p:pic>
        <p:nvPicPr>
          <p:cNvPr id="12"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Mumbai Flowers-Swami Stream-flickr-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0" name="Rectangle 2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Kategória: élőlény!</a:t>
            </a:r>
            <a:endParaRPr lang="de-DE" altLang="de-DE" sz="3600">
              <a:latin typeface="+mn-lt"/>
              <a:ea typeface="+mn-ea"/>
              <a:cs typeface="+mn-cs"/>
            </a:endParaRPr>
          </a:p>
        </p:txBody>
      </p:sp>
      <p:sp>
        <p:nvSpPr>
          <p:cNvPr id="429064" name="Text Box 8"/>
          <p:cNvSpPr txBox="1">
            <a:spLocks noGrp="1" noChangeArrowheads="1"/>
          </p:cNvSpPr>
          <p:nvPr>
            <p:ph idx="1"/>
          </p:nvPr>
        </p:nvSpPr>
        <p:spPr>
          <a:xfrm>
            <a:off x="408955" y="3789040"/>
            <a:ext cx="11340000" cy="2663824"/>
          </a:xfrm>
        </p:spPr>
        <p:txBody>
          <a:bodyPr>
            <a:noAutofit/>
          </a:bodyPr>
          <a:lstStyle/>
          <a:p>
            <a:pPr eaLnBrk="1" hangingPunct="1">
              <a:lnSpc>
                <a:spcPct val="100000"/>
              </a:lnSpc>
              <a:spcBef>
                <a:spcPts val="1200"/>
              </a:spcBef>
              <a:defRPr/>
            </a:pPr>
            <a:r>
              <a:rPr lang="hu-HU" b="1" dirty="0">
                <a:solidFill>
                  <a:srgbClr val="333333"/>
                </a:solidFill>
              </a:rPr>
              <a:t>Gyakori hiba</a:t>
            </a:r>
            <a:r>
              <a:rPr lang="de-DE" b="1" dirty="0">
                <a:solidFill>
                  <a:srgbClr val="333333"/>
                </a:solidFill>
              </a:rPr>
              <a:t>: </a:t>
            </a:r>
            <a:r>
              <a:rPr lang="hu-HU" dirty="0">
                <a:solidFill>
                  <a:srgbClr val="333333"/>
                </a:solidFill>
              </a:rPr>
              <a:t>Többnyire csak olyan információkat keresünk, melyek alátámasztják saját meggyőződésünket</a:t>
            </a:r>
            <a:r>
              <a:rPr lang="de-DE" dirty="0">
                <a:solidFill>
                  <a:srgbClr val="333333"/>
                </a:solidFill>
              </a:rPr>
              <a:t> (</a:t>
            </a:r>
            <a:r>
              <a:rPr lang="hu-HU" dirty="0">
                <a:solidFill>
                  <a:srgbClr val="333333"/>
                </a:solidFill>
              </a:rPr>
              <a:t>itt</a:t>
            </a:r>
            <a:r>
              <a:rPr lang="de-DE" dirty="0">
                <a:solidFill>
                  <a:srgbClr val="333333"/>
                </a:solidFill>
              </a:rPr>
              <a:t>: </a:t>
            </a:r>
            <a:r>
              <a:rPr lang="hu-HU" dirty="0">
                <a:solidFill>
                  <a:srgbClr val="333333"/>
                </a:solidFill>
              </a:rPr>
              <a:t>úgy tűnik, a helyes kategória a </a:t>
            </a:r>
            <a:r>
              <a:rPr lang="hu-HU" i="1" dirty="0">
                <a:solidFill>
                  <a:srgbClr val="333333"/>
                </a:solidFill>
              </a:rPr>
              <a:t>növény)</a:t>
            </a:r>
            <a:r>
              <a:rPr lang="de-DE" dirty="0">
                <a:solidFill>
                  <a:srgbClr val="333333"/>
                </a:solidFill>
              </a:rPr>
              <a:t>, </a:t>
            </a:r>
            <a:r>
              <a:rPr lang="hu-HU" dirty="0">
                <a:solidFill>
                  <a:srgbClr val="333333"/>
                </a:solidFill>
              </a:rPr>
              <a:t>olyanokat azonban nem, amelyek annak ellentmondanak (önigazolási tendencia</a:t>
            </a:r>
            <a:r>
              <a:rPr lang="de-DE" dirty="0">
                <a:solidFill>
                  <a:srgbClr val="333333"/>
                </a:solidFill>
              </a:rPr>
              <a:t>). </a:t>
            </a:r>
            <a:r>
              <a:rPr lang="hu-HU" dirty="0">
                <a:solidFill>
                  <a:srgbClr val="333333"/>
                </a:solidFill>
              </a:rPr>
              <a:t>Alternatív szempontok nem jelennek meg</a:t>
            </a:r>
            <a:r>
              <a:rPr lang="de-DE" dirty="0">
                <a:solidFill>
                  <a:srgbClr val="333333"/>
                </a:solidFill>
              </a:rPr>
              <a:t>.</a:t>
            </a:r>
            <a:endParaRPr lang="hu-HU" dirty="0">
              <a:solidFill>
                <a:srgbClr val="333333"/>
              </a:solidFill>
            </a:endParaRPr>
          </a:p>
          <a:p>
            <a:pPr eaLnBrk="1" hangingPunct="1">
              <a:lnSpc>
                <a:spcPct val="100000"/>
              </a:lnSpc>
              <a:spcBef>
                <a:spcPts val="1200"/>
              </a:spcBef>
              <a:defRPr/>
            </a:pPr>
            <a:r>
              <a:rPr lang="hu-HU" dirty="0">
                <a:solidFill>
                  <a:srgbClr val="333333"/>
                </a:solidFill>
              </a:rPr>
              <a:t>Példák a mindennapokból</a:t>
            </a:r>
            <a:r>
              <a:rPr lang="de-DE" dirty="0">
                <a:solidFill>
                  <a:srgbClr val="333333"/>
                </a:solidFill>
              </a:rPr>
              <a:t>:</a:t>
            </a:r>
          </a:p>
          <a:p>
            <a:pPr marL="285750" indent="-285750" eaLnBrk="1" hangingPunct="1">
              <a:lnSpc>
                <a:spcPct val="100000"/>
              </a:lnSpc>
              <a:spcBef>
                <a:spcPts val="600"/>
              </a:spcBef>
              <a:buClr>
                <a:srgbClr val="333333"/>
              </a:buClr>
              <a:buFont typeface="WingDings"/>
              <a:buChar char=""/>
              <a:tabLst>
                <a:tab pos="450850" algn="l"/>
              </a:tabLst>
              <a:defRPr/>
            </a:pPr>
            <a:r>
              <a:rPr lang="hu-HU" dirty="0">
                <a:solidFill>
                  <a:srgbClr val="333333"/>
                </a:solidFill>
              </a:rPr>
              <a:t>Azokat az újságokat olvassuk, melyek a saját véleményünket tükrözik vissza</a:t>
            </a:r>
            <a:endParaRPr lang="de-DE" dirty="0">
              <a:solidFill>
                <a:srgbClr val="333333"/>
              </a:solidFill>
            </a:endParaRPr>
          </a:p>
          <a:p>
            <a:pPr marL="285750" indent="-285750" eaLnBrk="1" hangingPunct="1">
              <a:lnSpc>
                <a:spcPct val="100000"/>
              </a:lnSpc>
              <a:spcBef>
                <a:spcPts val="600"/>
              </a:spcBef>
              <a:buClr>
                <a:srgbClr val="333333"/>
              </a:buClr>
              <a:buFont typeface="WingDings"/>
              <a:buChar char=""/>
              <a:tabLst>
                <a:tab pos="177800" algn="l"/>
              </a:tabLst>
              <a:defRPr/>
            </a:pPr>
            <a:r>
              <a:rPr lang="hu-HU" dirty="0">
                <a:solidFill>
                  <a:srgbClr val="333333"/>
                </a:solidFill>
              </a:rPr>
              <a:t>Elkerüljük azokat az embereket, akik máshoz gondolkodnak, mint mi, ahelyett, hogy eszmecserét kezdeményeznénk velük</a:t>
            </a:r>
            <a:endParaRPr lang="de-DE" dirty="0">
              <a:solidFill>
                <a:srgbClr val="333333"/>
              </a:solidFill>
            </a:endParaRPr>
          </a:p>
          <a:p>
            <a:pPr eaLnBrk="1" hangingPunct="1">
              <a:lnSpc>
                <a:spcPct val="100000"/>
              </a:lnSpc>
              <a:spcBef>
                <a:spcPts val="1200"/>
              </a:spcBef>
              <a:tabLst>
                <a:tab pos="177800" algn="l"/>
              </a:tabLst>
              <a:defRPr/>
            </a:pPr>
            <a:r>
              <a:rPr lang="hu-HU" dirty="0">
                <a:solidFill>
                  <a:srgbClr val="004992"/>
                </a:solidFill>
              </a:rPr>
              <a:t>Ez egyoldalú elképzelésekhez, de akár téves ítéletekhez is vezethet.</a:t>
            </a:r>
            <a:endParaRPr lang="de-DE" dirty="0">
              <a:solidFill>
                <a:srgbClr val="004992"/>
              </a:solidFill>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3" name="Slide Number Placeholder 2"/>
          <p:cNvSpPr>
            <a:spLocks noGrp="1"/>
          </p:cNvSpPr>
          <p:nvPr>
            <p:ph type="sldNum" sz="quarter" idx="12"/>
          </p:nvPr>
        </p:nvSpPr>
        <p:spPr/>
        <p:txBody>
          <a:bodyPr/>
          <a:lstStyle/>
          <a:p>
            <a:fld id="{E0146EF3-5F7C-4C80-A7E1-88EC49D0B84D}" type="slidenum">
              <a:rPr lang="de-DE" altLang="de-DE" smtClean="0">
                <a:latin typeface="+mn-lt"/>
                <a:ea typeface="+mn-ea"/>
              </a:rPr>
              <a:pPr/>
              <a:t>15</a:t>
            </a:fld>
            <a:endParaRPr lang="de-DE" altLang="de-DE">
              <a:latin typeface="+mn-lt"/>
              <a:ea typeface="+mn-ea"/>
            </a:endParaRPr>
          </a:p>
        </p:txBody>
      </p:sp>
      <p:pic>
        <p:nvPicPr>
          <p:cNvPr id="20" name="Picture 17" descr="I wanna be your dog- e3000-flickr-cc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descr="Pentas Flowers-aussiegall-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descr="Mumbai Flowers-Swami Stream-flickr-cc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hu-HU" altLang="de-DE" sz="1800" b="0" dirty="0">
                <a:solidFill>
                  <a:srgbClr val="333333"/>
                </a:solidFill>
                <a:latin typeface="Calibri Light"/>
              </a:rPr>
              <a:t>További lehetőségek:</a:t>
            </a:r>
            <a:endParaRPr lang="de-DE" altLang="de-DE" sz="1800" b="0" dirty="0">
              <a:solidFill>
                <a:srgbClr val="333333"/>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Az alábbiakban egy rövid képregényt mutatunk Önöknek különböző válaszlehetőségekkel</a:t>
            </a:r>
            <a:r>
              <a:rPr lang="de-DE" altLang="de-DE" sz="2400" dirty="0">
                <a:solidFill>
                  <a:srgbClr val="333333"/>
                </a:solidFill>
              </a:rPr>
              <a:t> (</a:t>
            </a:r>
            <a:r>
              <a:rPr lang="hu-HU" altLang="de-DE" sz="2400" dirty="0">
                <a:solidFill>
                  <a:srgbClr val="333333"/>
                </a:solidFill>
              </a:rPr>
              <a:t>minden esetben</a:t>
            </a:r>
            <a:r>
              <a:rPr lang="de-DE" altLang="de-DE" sz="2400" dirty="0">
                <a:solidFill>
                  <a:srgbClr val="333333"/>
                </a:solidFill>
              </a:rPr>
              <a:t> 3 </a:t>
            </a:r>
            <a:r>
              <a:rPr lang="hu-HU" altLang="de-DE" sz="2400">
                <a:solidFill>
                  <a:srgbClr val="333333"/>
                </a:solidFill>
              </a:rPr>
              <a:t>kép</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Az alábbiakban egy rövid képregényt mutatunk Önöknek különböző válaszlehetőségekkel</a:t>
            </a:r>
            <a:r>
              <a:rPr lang="de-DE" altLang="de-DE" sz="2400" dirty="0">
                <a:solidFill>
                  <a:srgbClr val="333333"/>
                </a:solidFill>
              </a:rPr>
              <a:t> (</a:t>
            </a:r>
            <a:r>
              <a:rPr lang="hu-HU" altLang="de-DE" sz="2400" dirty="0">
                <a:solidFill>
                  <a:srgbClr val="333333"/>
                </a:solidFill>
              </a:rPr>
              <a:t>minden esetben</a:t>
            </a:r>
            <a:r>
              <a:rPr lang="de-DE" altLang="de-DE" sz="2400" dirty="0">
                <a:solidFill>
                  <a:srgbClr val="333333"/>
                </a:solidFill>
              </a:rPr>
              <a:t> 3 </a:t>
            </a:r>
            <a:r>
              <a:rPr lang="hu-HU" altLang="de-DE" sz="2400" dirty="0">
                <a:solidFill>
                  <a:srgbClr val="333333"/>
                </a:solidFill>
              </a:rPr>
              <a:t>kép</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Az esemény momentumait fordított sorrendben fogják látni</a:t>
            </a:r>
            <a:r>
              <a:rPr lang="de-DE" altLang="de-DE" sz="2400" dirty="0">
                <a:solidFill>
                  <a:srgbClr val="333333"/>
                </a:solidFill>
              </a:rPr>
              <a:t> (</a:t>
            </a:r>
            <a:r>
              <a:rPr lang="hu-HU" altLang="de-DE" sz="2400" dirty="0">
                <a:solidFill>
                  <a:srgbClr val="333333"/>
                </a:solidFill>
              </a:rPr>
              <a:t>azaz először a legutolsó </a:t>
            </a:r>
            <a:r>
              <a:rPr lang="hu-HU" altLang="de-DE" sz="2400">
                <a:solidFill>
                  <a:srgbClr val="333333"/>
                </a:solidFill>
              </a:rPr>
              <a:t>történést</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17</a:t>
            </a:fld>
            <a:endParaRPr lang="de-DE" altLang="de-DE">
              <a:latin typeface="+mn-lt"/>
              <a:ea typeface="+mn-ea"/>
            </a:endParaRPr>
          </a:p>
        </p:txBody>
      </p:sp>
    </p:spTree>
    <p:extLst>
      <p:ext uri="{BB962C8B-B14F-4D97-AF65-F5344CB8AC3E}">
        <p14:creationId xmlns:p14="http://schemas.microsoft.com/office/powerpoint/2010/main" val="3726210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Az alábbiakban egy rövid képregényt mutatunk Önöknek különböző válaszlehetőségekkel</a:t>
            </a:r>
            <a:r>
              <a:rPr lang="de-DE" altLang="de-DE" sz="2400" dirty="0">
                <a:solidFill>
                  <a:srgbClr val="333333"/>
                </a:solidFill>
              </a:rPr>
              <a:t> (</a:t>
            </a:r>
            <a:r>
              <a:rPr lang="hu-HU" altLang="de-DE" sz="2400" dirty="0">
                <a:solidFill>
                  <a:srgbClr val="333333"/>
                </a:solidFill>
              </a:rPr>
              <a:t>minden esetben</a:t>
            </a:r>
            <a:r>
              <a:rPr lang="de-DE" altLang="de-DE" sz="2400" dirty="0">
                <a:solidFill>
                  <a:srgbClr val="333333"/>
                </a:solidFill>
              </a:rPr>
              <a:t> 3 </a:t>
            </a:r>
            <a:r>
              <a:rPr lang="hu-HU" altLang="de-DE" sz="2400" dirty="0">
                <a:solidFill>
                  <a:srgbClr val="333333"/>
                </a:solidFill>
              </a:rPr>
              <a:t>kép</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Az esemény momentumait fordított sorrendben fogják látni</a:t>
            </a:r>
            <a:r>
              <a:rPr lang="de-DE" altLang="de-DE" sz="2400" dirty="0">
                <a:solidFill>
                  <a:srgbClr val="333333"/>
                </a:solidFill>
              </a:rPr>
              <a:t> (</a:t>
            </a:r>
            <a:r>
              <a:rPr lang="hu-HU" altLang="de-DE" sz="2400" dirty="0">
                <a:solidFill>
                  <a:srgbClr val="333333"/>
                </a:solidFill>
              </a:rPr>
              <a:t>azaz először a legutolsó történést</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Minden kép után vizsgálják meg újra a válaszlehetőségeket aszerint, hogy mennyire tartják azokat </a:t>
            </a:r>
            <a:r>
              <a:rPr lang="hu-HU" altLang="de-DE" sz="2400">
                <a:solidFill>
                  <a:srgbClr val="333333"/>
                </a:solidFill>
              </a:rPr>
              <a:t>valószínűnek/hihetőnek!</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18</a:t>
            </a:fld>
            <a:endParaRPr lang="de-DE" altLang="de-DE">
              <a:latin typeface="+mn-lt"/>
              <a:ea typeface="+mn-ea"/>
            </a:endParaRPr>
          </a:p>
        </p:txBody>
      </p:sp>
    </p:spTree>
    <p:extLst>
      <p:ext uri="{BB962C8B-B14F-4D97-AF65-F5344CB8AC3E}">
        <p14:creationId xmlns:p14="http://schemas.microsoft.com/office/powerpoint/2010/main" val="4249098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Az alábbiakban egy rövid képregényt mutatunk Önöknek különböző válaszlehetőségekkel</a:t>
            </a:r>
            <a:r>
              <a:rPr lang="de-DE" altLang="de-DE" sz="2400" dirty="0">
                <a:solidFill>
                  <a:srgbClr val="333333"/>
                </a:solidFill>
              </a:rPr>
              <a:t> (</a:t>
            </a:r>
            <a:r>
              <a:rPr lang="hu-HU" altLang="de-DE" sz="2400" dirty="0">
                <a:solidFill>
                  <a:srgbClr val="333333"/>
                </a:solidFill>
              </a:rPr>
              <a:t>minden esetben</a:t>
            </a:r>
            <a:r>
              <a:rPr lang="de-DE" altLang="de-DE" sz="2400" dirty="0">
                <a:solidFill>
                  <a:srgbClr val="333333"/>
                </a:solidFill>
              </a:rPr>
              <a:t> 3 </a:t>
            </a:r>
            <a:r>
              <a:rPr lang="hu-HU" altLang="de-DE" sz="2400" dirty="0">
                <a:solidFill>
                  <a:srgbClr val="333333"/>
                </a:solidFill>
              </a:rPr>
              <a:t>kép</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Az esemény momentumait fordított sorrendben fogják látni</a:t>
            </a:r>
            <a:r>
              <a:rPr lang="de-DE" altLang="de-DE" sz="2400" dirty="0">
                <a:solidFill>
                  <a:srgbClr val="333333"/>
                </a:solidFill>
              </a:rPr>
              <a:t> (</a:t>
            </a:r>
            <a:r>
              <a:rPr lang="hu-HU" altLang="de-DE" sz="2400" dirty="0">
                <a:solidFill>
                  <a:srgbClr val="333333"/>
                </a:solidFill>
              </a:rPr>
              <a:t>azaz először a legutolsó történést</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Minden kép után vizsgálják meg újra a válaszlehetőségeket aszerint, hogy mennyire tartják azokat valószínűnek/hihetőnek!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Továbbá kérjük, hogy vitassák meg a csoporttal, mennyire biztosak az elképzelésükben!</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19</a:t>
            </a:fld>
            <a:endParaRPr lang="de-DE" altLang="de-DE">
              <a:latin typeface="+mn-lt"/>
              <a:ea typeface="+mn-ea"/>
            </a:endParaRPr>
          </a:p>
        </p:txBody>
      </p:sp>
    </p:spTree>
    <p:extLst>
      <p:ext uri="{BB962C8B-B14F-4D97-AF65-F5344CB8AC3E}">
        <p14:creationId xmlns:p14="http://schemas.microsoft.com/office/powerpoint/2010/main" val="4239147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Mi történhetett?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20</a:t>
            </a:fld>
            <a:endParaRPr lang="de-DE" altLang="de-DE">
              <a:latin typeface="+mn-lt"/>
              <a:ea typeface="+mn-ea"/>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8"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örül, hogy egy család végre örökbe fogadta</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szülők megdicsérik a fiukat, mert észrevette, hogy tűz van, így időben el tudták azt oltani.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jó jegyet kapott az iskolában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tüzet gyújtott, de nem kapták rajta.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21</a:t>
            </a:fld>
            <a:endParaRPr lang="de-DE" altLang="de-DE">
              <a:latin typeface="+mn-lt"/>
              <a:ea typeface="+mn-ea"/>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4"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örül, hogy egy család végre örökbe fogadta</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szülők megdicsérik a fiukat, mert észrevette, hogy tűz van, így időben el tudták azt oltani.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jó jegyet kapott az iskolában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tüzet gyújtott, de nem kapták rajta.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22</a:t>
            </a:fld>
            <a:endParaRPr lang="de-DE" altLang="de-DE">
              <a:latin typeface="+mn-lt"/>
              <a:ea typeface="+mn-ea"/>
            </a:endParaRPr>
          </a:p>
        </p:txBody>
      </p:sp>
      <p:pic>
        <p:nvPicPr>
          <p:cNvPr id="14"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25"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30"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örül, hogy egy család végre örökbe fogadta</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szülők megdicsérik a fiukat, mert észrevette, hogy tűz van, így időben el tudták azt oltani.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jó jegyet kapott az iskolában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tüzet gyújtott, de nem kapták rajta.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dirty="0">
                <a:latin typeface="+mn-lt"/>
                <a:ea typeface="+mn-ea"/>
                <a:cs typeface="+mn-cs"/>
              </a:rPr>
              <a:t>Kérjük, próbálják újra megítélni, mennyire valószínűek az egyes válaszlehetőségek!</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23</a:t>
            </a:fld>
            <a:endParaRPr lang="de-DE" altLang="de-DE">
              <a:latin typeface="+mn-lt"/>
              <a:ea typeface="+mn-ea"/>
            </a:endParaRPr>
          </a:p>
        </p:txBody>
      </p:sp>
      <p:pic>
        <p:nvPicPr>
          <p:cNvPr id="1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
        <p:nvSpPr>
          <p:cNvPr id="32"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33"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3"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örül, hogy egy család végre örökbe fogadta</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szülők megdicsérik a fiukat, mert észrevette, hogy tűz van, így időben el tudták azt oltani.</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jó jegyet kapott az iskolában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tüzet gyújtott, de nem kapták rajta.</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24</a:t>
            </a:fld>
            <a:endParaRPr lang="de-DE" altLang="de-DE">
              <a:latin typeface="+mn-lt"/>
              <a:ea typeface="+mn-ea"/>
            </a:endParaRPr>
          </a:p>
        </p:txBody>
      </p:sp>
      <p:pic>
        <p:nvPicPr>
          <p:cNvPr id="15"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
        <p:nvSpPr>
          <p:cNvPr id="31"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32"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férfiak egy árnyékos parkolóhelyért veszekednek.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egyik férfi leszidja a másikat, mert az az autójával két parkolóhelyet foglal.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szürke Mercedes vezetőjét alaptalanul kritizálják.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nem tud megegyezni egy autó adás-vételén.</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25</a:t>
            </a:fld>
            <a:endParaRPr lang="de-DE" altLang="de-DE">
              <a:latin typeface="+mn-lt"/>
              <a:ea typeface="+mn-ea"/>
            </a:endParaRPr>
          </a:p>
        </p:txBody>
      </p:sp>
      <p:pic>
        <p:nvPicPr>
          <p:cNvPr id="9"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férfiak egy árnyékos parkolóhelyért veszekednek.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egyik férfi leszidja a másikat, mert az az autójával két parkolóhelyet foglal.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szürke Mercedes vezetőjét alaptalanul kritizálják.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nem tud megegyezni egy autó adás-vételén.</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26</a:t>
            </a:fld>
            <a:endParaRPr lang="de-DE" altLang="de-DE">
              <a:latin typeface="+mn-lt"/>
              <a:ea typeface="+mn-ea"/>
            </a:endParaRPr>
          </a:p>
        </p:txBody>
      </p:sp>
      <p:pic>
        <p:nvPicPr>
          <p:cNvPr id="11" name="Picture 19"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8"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2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férfiak egy árnyékos parkolóhelyért veszekednek.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egyik férfi leszidja a másikat, mert az az autójával két parkolóhelyet foglal.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szürke Mercedes vezetőjét alaptalanul kritizálják.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nem tud megegyezni egy autó adás-vételén.</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27</a:t>
            </a:fld>
            <a:endParaRPr lang="de-DE" altLang="de-DE">
              <a:latin typeface="+mn-lt"/>
              <a:ea typeface="+mn-ea"/>
            </a:endParaRPr>
          </a:p>
        </p:txBody>
      </p:sp>
      <p:pic>
        <p:nvPicPr>
          <p:cNvPr id="13" name="Picture 16"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autos1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9"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30"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latin typeface="+mn-lt"/>
                <a:ea typeface="+mn-ea"/>
              </a:rPr>
              <a:t>A férfiak egy árnyékos parkolóhelyért veszekednek.</a:t>
            </a:r>
            <a:endParaRPr lang="de-DE" altLang="de-DE" sz="2000" b="0" dirty="0">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latin typeface="+mn-lt"/>
                <a:ea typeface="+mn-ea"/>
              </a:rPr>
              <a:t>Az egyik férfi leszidja a másikat, mert az az autójával két parkolóhelyet foglal.</a:t>
            </a:r>
            <a:endParaRPr lang="de-DE" altLang="de-DE" sz="2000" b="0" dirty="0">
              <a:latin typeface="+mn-lt"/>
              <a:ea typeface="+mn-ea"/>
            </a:endParaRP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szürke Mercedes vezetőjét alaptalanul kritizálják.</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latin typeface="+mn-lt"/>
                <a:ea typeface="+mn-ea"/>
              </a:rPr>
              <a:t>A két férfi nem tud megegyezni egy autó adás-vételén.</a:t>
            </a:r>
            <a:endParaRPr lang="de-DE" altLang="de-DE" sz="2000" b="0" dirty="0">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28</a:t>
            </a:fld>
            <a:endParaRPr lang="de-DE" altLang="de-DE">
              <a:latin typeface="+mn-lt"/>
              <a:ea typeface="+mn-ea"/>
            </a:endParaRPr>
          </a:p>
        </p:txBody>
      </p:sp>
      <p:pic>
        <p:nvPicPr>
          <p:cNvPr id="12" name="Picture 11"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autos1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28"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9"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figyelmét elterelte a telefon, és a pizza tészta, amit feldobott a levegőbe, a fején landolt.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segítséget hívott, mert egy földönkívüli szállt le a fejére.</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vicces kalappal akart megnevettetni egy lányt.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elfelejtette, hogyan kell süteményt sütni, ezért felhívta az édesanyját.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29</a:t>
            </a:fld>
            <a:endParaRPr lang="de-DE" altLang="de-DE">
              <a:latin typeface="+mn-lt"/>
              <a:ea typeface="+mn-ea"/>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figyelmét elterelte a telefon, és a pizza tészta, amit feldobott a levegőbe, a fején landolt.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segítséget hívott, mert egy földönkívüli szállt le a fejére.</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vicces kalappal akart megnevettetni egy lányt.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elfelejtette, hogyan kell süteményt sütni, ezért felhívta az édesanyját.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30</a:t>
            </a:fld>
            <a:endParaRPr lang="de-DE" altLang="de-DE">
              <a:latin typeface="+mn-lt"/>
              <a:ea typeface="+mn-ea"/>
            </a:endParaRPr>
          </a:p>
        </p:txBody>
      </p:sp>
      <p:pic>
        <p:nvPicPr>
          <p:cNvPr id="10"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21"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figyelmét elterelte a telefon, és a pizza tészta, amit feldobott a levegőbe, a fején landolt.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segítséget hívott, mert egy földönkívüli szállt le a fejére.</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vicces kalappal akart megnevettetni egy lányt.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elfelejtette, hogyan kell süteményt sütni, ezért felhívta az édesanyját.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31</a:t>
            </a:fld>
            <a:endParaRPr lang="de-DE" altLang="de-DE">
              <a:latin typeface="+mn-lt"/>
              <a:ea typeface="+mn-ea"/>
            </a:endParaRPr>
          </a:p>
        </p:txBody>
      </p:sp>
      <p:pic>
        <p:nvPicPr>
          <p:cNvPr id="12"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8"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9"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férfi figyelmét elterelte a telefon, és a pizza tészta, amit feldobott a levegőbe, a fején landolt.</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segítséget hívott, mert egy földönkívüli szállt le a fejére.</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vicces kalappal akart megnevettetni egy lányt.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elfelejtette, hogyan kell süteményt sütni, ezért felhívta az édesanyját.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32</a:t>
            </a:fld>
            <a:endParaRPr lang="de-DE" altLang="de-DE">
              <a:latin typeface="+mn-lt"/>
              <a:ea typeface="+mn-ea"/>
            </a:endParaRPr>
          </a:p>
        </p:txBody>
      </p:sp>
      <p:pic>
        <p:nvPicPr>
          <p:cNvPr id="11"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7"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8"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politikus kiáll a károsultak mellett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kommunista politikus még több munkára sarkallja a dolgozókat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prédikátor kinyilatkoztatást tesz a közelgő világvégéről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politikus bércsökkentést jelent be a munkásoknak, miközben ő maga luxusban él.</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33</a:t>
            </a:fld>
            <a:endParaRPr lang="de-DE" altLang="de-DE">
              <a:latin typeface="+mn-lt"/>
              <a:ea typeface="+mn-ea"/>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politikus kiáll a károsultak mellett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kommunista politikus még több munkára sarkallja a dolgozókat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prédikátor kinyilatkoztatást tesz a közelgő világvégéről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politikus bércsökkentést jelent be a munkásoknak, miközben ő maga luxusban él.</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34</a:t>
            </a:fld>
            <a:endParaRPr lang="de-DE" altLang="de-DE">
              <a:latin typeface="+mn-lt"/>
              <a:ea typeface="+mn-ea"/>
            </a:endParaRPr>
          </a:p>
        </p:txBody>
      </p:sp>
      <p:pic>
        <p:nvPicPr>
          <p:cNvPr id="11"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3"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5"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mn-lt"/>
                <a:ea typeface="+mn-ea"/>
              </a:rPr>
              <a:t>GÁLA</a:t>
            </a:r>
            <a:endParaRPr lang="de-DE" altLang="de-DE" sz="1300" b="0" dirty="0">
              <a:latin typeface="+mn-lt"/>
              <a:ea typeface="+mn-ea"/>
            </a:endParaRP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politikus kiáll a károsultak mellett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kommunista politikus még több munkára sarkallja a dolgozókat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prédikátor kinyilatkoztatást tesz a közelgő világvégéről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politikus bércsökkentést jelent be a munkásoknak, miközben ő maga luxusban él.</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35</a:t>
            </a:fld>
            <a:endParaRPr lang="de-DE" altLang="de-DE">
              <a:latin typeface="+mn-lt"/>
              <a:ea typeface="+mn-ea"/>
            </a:endParaRPr>
          </a:p>
        </p:txBody>
      </p:sp>
      <p:pic>
        <p:nvPicPr>
          <p:cNvPr id="16"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rPr>
              <a:t>1</a:t>
            </a:r>
          </a:p>
        </p:txBody>
      </p:sp>
      <p:sp>
        <p:nvSpPr>
          <p:cNvPr id="34"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35"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0"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mn-lt"/>
                <a:ea typeface="+mn-ea"/>
              </a:rPr>
              <a:t>GÁLA</a:t>
            </a:r>
            <a:endParaRPr lang="de-DE" altLang="de-DE" sz="1300" b="0" dirty="0">
              <a:latin typeface="+mn-lt"/>
              <a:ea typeface="+mn-ea"/>
            </a:endParaRPr>
          </a:p>
        </p:txBody>
      </p:sp>
      <p:sp>
        <p:nvSpPr>
          <p:cNvPr id="19"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3"/>
          <p:cNvSpPr>
            <a:spLocks noChangeArrowheads="1"/>
          </p:cNvSpPr>
          <p:nvPr/>
        </p:nvSpPr>
        <p:spPr bwMode="auto">
          <a:xfrm>
            <a:off x="1057027" y="2103120"/>
            <a:ext cx="15544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mn-lt"/>
                <a:ea typeface="+mn-ea"/>
              </a:rPr>
              <a:t>JÓTÉKONYSÁGI GÁLA</a:t>
            </a:r>
            <a:endParaRPr lang="de-DE" altLang="de-DE" sz="1300" b="0" dirty="0">
              <a:latin typeface="+mn-lt"/>
              <a:ea typeface="+mn-ea"/>
            </a:endParaRPr>
          </a:p>
        </p:txBody>
      </p:sp>
      <p:sp>
        <p:nvSpPr>
          <p:cNvPr id="21"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politikus kiáll a károsultak mellett</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kommunista politikus még több munkára sarkallja a dolgozókat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prédikátor kinyilatkoztatást tesz a közelgő világvégéről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politikus bércsökkentést jelent be a munkásoknak, miközben ő maga luxusban él.</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36</a:t>
            </a:fld>
            <a:endParaRPr lang="de-DE" altLang="de-DE">
              <a:latin typeface="+mn-lt"/>
              <a:ea typeface="+mn-ea"/>
            </a:endParaRPr>
          </a:p>
        </p:txBody>
      </p:sp>
      <p:pic>
        <p:nvPicPr>
          <p:cNvPr id="16"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rPr>
              <a:t>1</a:t>
            </a:r>
          </a:p>
        </p:txBody>
      </p:sp>
      <p:sp>
        <p:nvSpPr>
          <p:cNvPr id="34"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35"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2" name="Caption_13"/>
          <p:cNvSpPr>
            <a:spLocks noChangeArrowheads="1"/>
          </p:cNvSpPr>
          <p:nvPr/>
        </p:nvSpPr>
        <p:spPr bwMode="auto">
          <a:xfrm>
            <a:off x="1057027" y="2103120"/>
            <a:ext cx="15544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mn-lt"/>
                <a:ea typeface="+mn-ea"/>
              </a:rPr>
              <a:t>JÓTÉKONYSÁGI GÁLA</a:t>
            </a:r>
          </a:p>
        </p:txBody>
      </p:sp>
      <p:sp>
        <p:nvSpPr>
          <p:cNvPr id="20"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mn-lt"/>
                <a:ea typeface="+mn-ea"/>
              </a:rPr>
              <a:t>GÁLA</a:t>
            </a:r>
          </a:p>
        </p:txBody>
      </p:sp>
      <p:sp>
        <p:nvSpPr>
          <p:cNvPr id="19"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37</a:t>
            </a:fld>
            <a:endParaRPr lang="de-DE" altLang="de-DE">
              <a:latin typeface="+mn-lt"/>
              <a:ea typeface="+mn-ea"/>
            </a:endParaRPr>
          </a:p>
        </p:txBody>
      </p:sp>
      <p:sp>
        <p:nvSpPr>
          <p:cNvPr id="53253"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elrejtőzik a rendőrség elől.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viccből felpróbálja a nő ruháját.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nő személyi testőre.</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ruhája nedves, ezért ellopja a nőét.</a:t>
            </a:r>
            <a:endParaRPr lang="de-DE" altLang="de-DE" sz="2000" b="0" dirty="0">
              <a:solidFill>
                <a:srgbClr val="333333"/>
              </a:solidFill>
              <a:latin typeface="+mn-lt"/>
              <a:ea typeface="+mn-ea"/>
            </a:endParaRPr>
          </a:p>
        </p:txBody>
      </p:sp>
      <p:pic>
        <p:nvPicPr>
          <p:cNvPr id="9"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10"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38</a:t>
            </a:fld>
            <a:endParaRPr lang="de-DE" altLang="de-DE">
              <a:latin typeface="+mn-lt"/>
              <a:ea typeface="+mn-ea"/>
            </a:endParaRPr>
          </a:p>
        </p:txBody>
      </p:sp>
      <p:sp>
        <p:nvSpPr>
          <p:cNvPr id="54282"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elrejtőzik a rendőrség elől.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viccből felpróbálja a nő ruháját.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nő személyi testőre.</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ruhája nedves, ezért ellopja a nőét.</a:t>
            </a:r>
            <a:endParaRPr lang="de-DE" altLang="de-DE" sz="2000" b="0" dirty="0">
              <a:solidFill>
                <a:srgbClr val="333333"/>
              </a:solidFill>
              <a:latin typeface="+mn-lt"/>
              <a:ea typeface="+mn-ea"/>
            </a:endParaRPr>
          </a:p>
        </p:txBody>
      </p:sp>
      <p:pic>
        <p:nvPicPr>
          <p:cNvPr id="11"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pic>
        <p:nvPicPr>
          <p:cNvPr id="12" name="Picture 6" descr="Kleidertau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2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39</a:t>
            </a:fld>
            <a:endParaRPr lang="de-DE" altLang="de-DE">
              <a:latin typeface="+mn-lt"/>
              <a:ea typeface="+mn-ea"/>
            </a:endParaRPr>
          </a:p>
        </p:txBody>
      </p:sp>
      <p:sp>
        <p:nvSpPr>
          <p:cNvPr id="55308"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elrejtőzik a rendőrség elől.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viccből felpróbálja a nő ruháját.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nő személyi testőre.</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ruhája nedves, ezért ellopja a nőét.</a:t>
            </a:r>
            <a:endParaRPr lang="de-DE" altLang="de-DE" sz="2000" b="0" dirty="0">
              <a:solidFill>
                <a:srgbClr val="333333"/>
              </a:solidFill>
              <a:latin typeface="+mn-lt"/>
              <a:ea typeface="+mn-ea"/>
            </a:endParaRPr>
          </a:p>
        </p:txBody>
      </p:sp>
      <p:pic>
        <p:nvPicPr>
          <p:cNvPr id="13" name="Picture 7"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Kleidertausch_1"/>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sp>
        <p:nvSpPr>
          <p:cNvPr id="16"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9"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30"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1"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férfi elrejtőzik a rendőrség elől.</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viccből felpróbálja a nő ruháját.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nő személyi testőre.</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ruhája nedves, ezért ellopja a nőét.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40</a:t>
            </a:fld>
            <a:endParaRPr lang="de-DE" altLang="de-DE">
              <a:latin typeface="+mn-lt"/>
              <a:ea typeface="+mn-ea"/>
            </a:endParaRPr>
          </a:p>
        </p:txBody>
      </p:sp>
      <p:pic>
        <p:nvPicPr>
          <p:cNvPr id="12" name="Picture 7"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9" descr="Kleidertau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8"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9"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E0146EF3-5F7C-4C80-A7E1-88EC49D0B84D}" type="slidenum">
              <a:rPr lang="de-DE" altLang="de-DE" smtClean="0">
                <a:latin typeface="+mn-lt"/>
                <a:ea typeface="+mn-ea"/>
              </a:rPr>
              <a:pPr/>
              <a:t>41</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a </a:t>
            </a:r>
            <a:r>
              <a:rPr lang="en-US" altLang="ko-KR" b="0" i="1" spc="-5" dirty="0" err="1">
                <a:solidFill>
                  <a:srgbClr val="333333"/>
                </a:solidFill>
                <a:latin typeface="+mn-lt"/>
                <a:ea typeface="+mn-ea"/>
              </a:rPr>
              <a:t>trainereknek</a:t>
            </a:r>
            <a:r>
              <a:rPr lang="en-US" altLang="ko-KR" b="0" i="1" spc="-5">
                <a:solidFill>
                  <a:srgbClr val="333333"/>
                </a:solidFill>
                <a:latin typeface="+mn-lt"/>
                <a:ea typeface="+mn-ea"/>
              </a:rPr>
              <a:t>:</a:t>
            </a:r>
          </a:p>
          <a:p>
            <a:pPr marL="635" defTabSz="914400" eaLnBrk="0" fontAlgn="base" hangingPunct="0">
              <a:spcBef>
                <a:spcPts val="894"/>
              </a:spcBef>
              <a:spcAft>
                <a:spcPct val="0"/>
              </a:spcAft>
            </a:pPr>
            <a:r>
              <a:rPr lang="hu-HU" altLang="ko-KR" b="0">
                <a:solidFill>
                  <a:srgbClr val="333333"/>
                </a:solidFill>
                <a:latin typeface="+mn-lt"/>
                <a:ea typeface="+mn-ea"/>
              </a:rPr>
              <a:t>Egyes </a:t>
            </a:r>
            <a:r>
              <a:rPr lang="hu-HU" altLang="ko-KR" b="0" dirty="0">
                <a:solidFill>
                  <a:srgbClr val="333333"/>
                </a:solidFill>
                <a:latin typeface="+mn-lt"/>
                <a:ea typeface="+mn-ea"/>
              </a:rPr>
              <a:t>jelenetek olyan kifejezéseket/ tartalmakat hordozhatnak, melyek nem minden közönségnek és nem minden kultúrának megfelelőek. Így kérjük a levetített videókat gondosan megválogatni!</a:t>
            </a:r>
            <a:r>
              <a:rPr lang="de-DE" b="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78470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megajándékozza magát egy szép nappal.</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elszökött a kerti munka elől, hogy pecázhasson.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elment pecázni, hogy megörvendeztethesse az édesanyját egy hallal.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kukacokat lopott a pecázáshoz.</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42</a:t>
            </a:fld>
            <a:endParaRPr lang="de-DE" altLang="de-DE">
              <a:latin typeface="+mn-lt"/>
              <a:ea typeface="+mn-ea"/>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1"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megajándékozza magát egy szép nappal.</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elszökött a kerti munka elől, hogy pecázhasson.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elment pecázni, hogy megörvendeztethesse az édesanyját egy hallal.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kukacokat lopott a pecázáshoz.</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43</a:t>
            </a:fld>
            <a:endParaRPr lang="de-DE" altLang="de-DE">
              <a:latin typeface="+mn-lt"/>
              <a:ea typeface="+mn-ea"/>
            </a:endParaRPr>
          </a:p>
        </p:txBody>
      </p:sp>
      <p:pic>
        <p:nvPicPr>
          <p:cNvPr id="12" name="Picture 9" descr="angel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angeln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9"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megajándékozza magát egy szép nappal.</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elszökött a kerti munka elől, hogy pecázhasson.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elment pecázni, hogy megörvendeztethesse az édesanyját egy hallal.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kukacokat lopott a pecázáshoz.</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44</a:t>
            </a:fld>
            <a:endParaRPr lang="de-DE" altLang="de-DE">
              <a:latin typeface="+mn-lt"/>
              <a:ea typeface="+mn-ea"/>
            </a:endParaRPr>
          </a:p>
        </p:txBody>
      </p:sp>
      <p:pic>
        <p:nvPicPr>
          <p:cNvPr id="15" name="Picture 11" descr="angel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angeln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31"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32"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2"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megajándékozza magát egy szép nappal.</a:t>
            </a: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kisfiú elszökött a kerti munka elől, hogy pecázhasson.</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elment pecázni, hogy megörvendeztethesse az édesanyját egy hallal.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kisfiú kukacokat lopott a pecázáshoz.</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45</a:t>
            </a:fld>
            <a:endParaRPr lang="de-DE" altLang="de-DE">
              <a:latin typeface="+mn-lt"/>
              <a:ea typeface="+mn-ea"/>
            </a:endParaRPr>
          </a:p>
        </p:txBody>
      </p:sp>
      <p:pic>
        <p:nvPicPr>
          <p:cNvPr id="14" name="Picture 13" descr="angel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angeln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0"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31"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gondolatátvitellel kommunikál egymással.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meglepődik azon, hogy a másik kinyitja az ajtót.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megfordul, mert a másik ismerősnek tűnik neki.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meglepetten fordul hátra, mert a másik egy szégyentelen megjegyzést tett.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46</a:t>
            </a:fld>
            <a:endParaRPr lang="de-DE" altLang="de-DE">
              <a:latin typeface="+mn-lt"/>
              <a:ea typeface="+mn-ea"/>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gondolatátvitellel kommunikál egymással.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meglepődik azon, hogy a másik kinyitja az ajtót.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megfordul, mert a másik ismerősnek tűnik neki.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meglepetten fordul hátra, mert a másik egy szégyentelen megjegyzést tett.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47</a:t>
            </a:fld>
            <a:endParaRPr lang="de-DE" altLang="de-DE">
              <a:latin typeface="+mn-lt"/>
              <a:ea typeface="+mn-ea"/>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21"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gondolatátvitellel kommunikál egymással.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meglepődik azon, hogy a másik kinyitja az ajtót.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megfordul, mert a másik ismerősnek tűnik neki.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meglepetten fordul hátra, mert a másik egy szégyentelen megjegyzést tett.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48</a:t>
            </a:fld>
            <a:endParaRPr lang="de-DE" altLang="de-DE">
              <a:latin typeface="+mn-lt"/>
              <a:ea typeface="+mn-ea"/>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28"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
        <p:nvSpPr>
          <p:cNvPr id="29"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gondolatátvitellel kommunikál egymással.</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férfi meglepődik azon, hogy a másik kinyitja az ajtót.</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megfordul, mert a másik ismerősnek tűnik neki.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meglepetten fordul hátra, mert a másik egy szégyentelen megjegyzést tett.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49</a:t>
            </a:fld>
            <a:endParaRPr lang="de-DE" altLang="de-DE">
              <a:latin typeface="+mn-lt"/>
              <a:ea typeface="+mn-ea"/>
            </a:endParaRPr>
          </a:p>
        </p:txBody>
      </p:sp>
      <p:pic>
        <p:nvPicPr>
          <p:cNvPr id="1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27"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
        <p:nvSpPr>
          <p:cNvPr id="28"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a sonkakötözés mesterségét gyakorolja.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a:t>
            </a:r>
            <a:r>
              <a:rPr lang="de-DE" altLang="de-DE" sz="2000" b="0" dirty="0">
                <a:solidFill>
                  <a:srgbClr val="333333"/>
                </a:solidFill>
                <a:latin typeface="+mn-lt"/>
                <a:ea typeface="+mn-ea"/>
              </a:rPr>
              <a:t> </a:t>
            </a:r>
            <a:r>
              <a:rPr lang="hu-HU" altLang="de-DE" sz="2000" b="0" dirty="0">
                <a:solidFill>
                  <a:srgbClr val="333333"/>
                </a:solidFill>
                <a:latin typeface="+mn-lt"/>
                <a:ea typeface="+mn-ea"/>
              </a:rPr>
              <a:t>c</a:t>
            </a:r>
            <a:r>
              <a:rPr lang="de-DE" altLang="de-DE" sz="2000" b="0" dirty="0">
                <a:solidFill>
                  <a:srgbClr val="333333"/>
                </a:solidFill>
                <a:latin typeface="+mn-lt"/>
                <a:ea typeface="+mn-ea"/>
              </a:rPr>
              <a:t>owboy </a:t>
            </a:r>
            <a:r>
              <a:rPr lang="hu-HU" altLang="de-DE" sz="2000" b="0" dirty="0">
                <a:solidFill>
                  <a:srgbClr val="333333"/>
                </a:solidFill>
                <a:latin typeface="+mn-lt"/>
                <a:ea typeface="+mn-ea"/>
              </a:rPr>
              <a:t>egy kötelet szeretne vásárolni.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tolvaj megkötözte az eladót egy kötéllel.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kalapot szeretne vásárolni.</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50</a:t>
            </a:fld>
            <a:endParaRPr lang="de-DE" altLang="de-DE">
              <a:latin typeface="+mn-lt"/>
              <a:ea typeface="+mn-ea"/>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a sonkakötözés mesterségét gyakorolja.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a:t>
            </a:r>
            <a:r>
              <a:rPr lang="de-DE" altLang="de-DE" sz="2000" b="0" dirty="0">
                <a:solidFill>
                  <a:srgbClr val="333333"/>
                </a:solidFill>
                <a:latin typeface="+mn-lt"/>
                <a:ea typeface="+mn-ea"/>
              </a:rPr>
              <a:t> </a:t>
            </a:r>
            <a:r>
              <a:rPr lang="hu-HU" altLang="de-DE" sz="2000" b="0" dirty="0">
                <a:solidFill>
                  <a:srgbClr val="333333"/>
                </a:solidFill>
                <a:latin typeface="+mn-lt"/>
                <a:ea typeface="+mn-ea"/>
              </a:rPr>
              <a:t>c</a:t>
            </a:r>
            <a:r>
              <a:rPr lang="de-DE" altLang="de-DE" sz="2000" b="0" dirty="0">
                <a:solidFill>
                  <a:srgbClr val="333333"/>
                </a:solidFill>
                <a:latin typeface="+mn-lt"/>
                <a:ea typeface="+mn-ea"/>
              </a:rPr>
              <a:t>owboy </a:t>
            </a:r>
            <a:r>
              <a:rPr lang="hu-HU" altLang="de-DE" sz="2000" b="0" dirty="0">
                <a:solidFill>
                  <a:srgbClr val="333333"/>
                </a:solidFill>
                <a:latin typeface="+mn-lt"/>
                <a:ea typeface="+mn-ea"/>
              </a:rPr>
              <a:t>egy kötelet szeretne vásárolni.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tolvaj megkötözte az eladót egy kötéllel.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kalapot szeretne vásárolni.</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51</a:t>
            </a:fld>
            <a:endParaRPr lang="de-DE" altLang="de-DE">
              <a:latin typeface="+mn-lt"/>
              <a:ea typeface="+mn-ea"/>
            </a:endParaRPr>
          </a:p>
        </p:txBody>
      </p:sp>
      <p:pic>
        <p:nvPicPr>
          <p:cNvPr id="10" name="Picture 8"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1"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latin typeface="+mn-lt"/>
                <a:ea typeface="+mn-ea"/>
              </a:rPr>
              <a:t>A két férfi a sonkakötözés mesterségét gyakorolja.</a:t>
            </a:r>
            <a:endParaRPr lang="de-DE" altLang="de-DE" sz="2000" b="0" dirty="0">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latin typeface="+mn-lt"/>
                <a:ea typeface="+mn-ea"/>
              </a:rPr>
              <a:t>A</a:t>
            </a:r>
            <a:r>
              <a:rPr lang="de-DE" altLang="de-DE" sz="2000" b="0" dirty="0">
                <a:latin typeface="+mn-lt"/>
                <a:ea typeface="+mn-ea"/>
              </a:rPr>
              <a:t> </a:t>
            </a:r>
            <a:r>
              <a:rPr lang="hu-HU" altLang="de-DE" sz="2000" b="0" dirty="0">
                <a:latin typeface="+mn-lt"/>
                <a:ea typeface="+mn-ea"/>
              </a:rPr>
              <a:t>c</a:t>
            </a:r>
            <a:r>
              <a:rPr lang="de-DE" altLang="de-DE" sz="2000" b="0" dirty="0">
                <a:latin typeface="+mn-lt"/>
                <a:ea typeface="+mn-ea"/>
              </a:rPr>
              <a:t>owboy </a:t>
            </a:r>
            <a:r>
              <a:rPr lang="hu-HU" altLang="de-DE" sz="2000" b="0" dirty="0">
                <a:latin typeface="+mn-lt"/>
                <a:ea typeface="+mn-ea"/>
              </a:rPr>
              <a:t>egy kötelet szeretne vásárolni.</a:t>
            </a:r>
            <a:endParaRPr lang="de-DE" altLang="de-DE" sz="2000" b="0" dirty="0">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latin typeface="+mn-lt"/>
                <a:ea typeface="+mn-ea"/>
              </a:rPr>
              <a:t>A tolvaj megkötözte az eladót egy kötéllel.</a:t>
            </a:r>
            <a:endParaRPr lang="de-DE" altLang="de-DE" sz="2000" b="0" dirty="0">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latin typeface="+mn-lt"/>
                <a:ea typeface="+mn-ea"/>
              </a:rPr>
              <a:t>A férfi egy kalapot szeretne vásárolni.</a:t>
            </a:r>
            <a:endParaRPr lang="de-DE" altLang="de-DE" sz="2000" b="0" dirty="0">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52</a:t>
            </a:fld>
            <a:endParaRPr lang="de-DE" altLang="de-DE">
              <a:latin typeface="+mn-lt"/>
              <a:ea typeface="+mn-ea"/>
            </a:endParaRPr>
          </a:p>
        </p:txBody>
      </p:sp>
      <p:pic>
        <p:nvPicPr>
          <p:cNvPr id="12" name="Picture 16" descr="Cowboy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Cowboy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8"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9"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két férfi a sonkakötözés mesterségét gyakorolja.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a:t>
            </a:r>
            <a:r>
              <a:rPr lang="de-DE" altLang="de-DE" sz="2000" b="0" dirty="0">
                <a:solidFill>
                  <a:srgbClr val="333333"/>
                </a:solidFill>
                <a:latin typeface="+mn-lt"/>
                <a:ea typeface="+mn-ea"/>
              </a:rPr>
              <a:t> </a:t>
            </a:r>
            <a:r>
              <a:rPr lang="hu-HU" altLang="de-DE" sz="2000" b="0" dirty="0">
                <a:solidFill>
                  <a:srgbClr val="333333"/>
                </a:solidFill>
                <a:latin typeface="+mn-lt"/>
                <a:ea typeface="+mn-ea"/>
              </a:rPr>
              <a:t>c</a:t>
            </a:r>
            <a:r>
              <a:rPr lang="de-DE" altLang="de-DE" sz="2000" b="0" dirty="0">
                <a:solidFill>
                  <a:srgbClr val="333333"/>
                </a:solidFill>
                <a:latin typeface="+mn-lt"/>
                <a:ea typeface="+mn-ea"/>
              </a:rPr>
              <a:t>owboy </a:t>
            </a:r>
            <a:r>
              <a:rPr lang="hu-HU" altLang="de-DE" sz="2000" b="0" dirty="0">
                <a:solidFill>
                  <a:srgbClr val="333333"/>
                </a:solidFill>
                <a:latin typeface="+mn-lt"/>
                <a:ea typeface="+mn-ea"/>
              </a:rPr>
              <a:t>egy kötelet szeretne vásárolni.</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tolvaj megkötözte az eladót egy kötéllel.</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kalapot szeretne vásárolni.</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53</a:t>
            </a:fld>
            <a:endParaRPr lang="de-DE" altLang="de-DE">
              <a:latin typeface="+mn-lt"/>
              <a:ea typeface="+mn-ea"/>
            </a:endParaRPr>
          </a:p>
        </p:txBody>
      </p:sp>
      <p:pic>
        <p:nvPicPr>
          <p:cNvPr id="11" name="Picture 11" descr="Cowboy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Cowboy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27"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8"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Rendőrkutyák meghiúsítanak egy csónaklopást.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beleesik a vízbe, mert a kutyák egy macskát üldöztek.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meg akartja menteni a macskát, akit a csónakba terel.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a vízbe menekül a kutyák elől.</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54</a:t>
            </a:fld>
            <a:endParaRPr lang="de-DE" altLang="de-DE">
              <a:latin typeface="+mn-lt"/>
              <a:ea typeface="+mn-ea"/>
            </a:endParaRPr>
          </a:p>
        </p:txBody>
      </p:sp>
      <p:pic>
        <p:nvPicPr>
          <p:cNvPr id="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Rendőrkutyák meghiúsítanak egy csónaklopást.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beleesik a vízbe, mert a kutyák egy macskát üldöztek.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meg akartja menteni a macskát, akit a csónakba terel.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a vízbe menekül a kutyák elől.</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55</a:t>
            </a:fld>
            <a:endParaRPr lang="de-DE" altLang="de-DE">
              <a:latin typeface="+mn-lt"/>
              <a:ea typeface="+mn-ea"/>
            </a:endParaRPr>
          </a:p>
        </p:txBody>
      </p:sp>
      <p:pic>
        <p:nvPicPr>
          <p:cNvPr id="10"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3"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4"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Rendőrkutyák meghiúsítanak egy csónaklopást.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beleesik a vízbe, mert a kutyák egy macskát üldöztek.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meg akartja menteni a macskát, akit a csónakba terel.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a vízbe menekül a kutyák elől.</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56</a:t>
            </a:fld>
            <a:endParaRPr lang="de-DE" altLang="de-DE">
              <a:latin typeface="+mn-lt"/>
              <a:ea typeface="+mn-ea"/>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8"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Rendőrkutyák meghiúsítanak egy csónaklopást.</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lány beleesik a vízbe, mert a kutyák egy macskát üldöztek.</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meg akartja menteni a macskát, akit a csónakba terel.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lány a vízbe menekül a kutyák elől.</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57</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6"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7"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egy férfi segítségére siet, akit éppen kiraboltak.</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segít egy ittas férfinak.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ügyetlenségből fejbe ütötte a férfit egy asztallal.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Két régi ismerős találkozik az utcán.</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58</a:t>
            </a:fld>
            <a:endParaRPr lang="de-DE" altLang="de-DE">
              <a:latin typeface="+mn-lt"/>
              <a:ea typeface="+mn-ea"/>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4"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egy férfi segítségére siet, akit éppen kiraboltak.</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segít egy ittas férfinak.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ügyetlenségből fejbe ütötte a férfit egy asztallal.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Két régi ismerős találkozik az utcán.</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59</a:t>
            </a:fld>
            <a:endParaRPr lang="de-DE" altLang="de-DE">
              <a:latin typeface="+mn-lt"/>
              <a:ea typeface="+mn-ea"/>
            </a:endParaRPr>
          </a:p>
        </p:txBody>
      </p:sp>
      <p:pic>
        <p:nvPicPr>
          <p:cNvPr id="10" name="Picture 7" descr="Ti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i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21"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egy férfi segítségére siet, akit éppen kiraboltak.</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segít egy ittas férfinak.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ügyetlenségből fejbe ütötte a férfit egy asztallal.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Két régi ismerős találkozik az utcán.</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60</a:t>
            </a:fld>
            <a:endParaRPr lang="de-DE" altLang="de-DE">
              <a:latin typeface="+mn-lt"/>
              <a:ea typeface="+mn-ea"/>
            </a:endParaRPr>
          </a:p>
        </p:txBody>
      </p:sp>
      <p:pic>
        <p:nvPicPr>
          <p:cNvPr id="12" name="Picture 11" descr="Tisch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Ti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8"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9"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egy férfi segítségére siet, akit éppen kiraboltak.</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fiú segít egy ittas férfinak.</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fiú ügyetlenségből fejbe ütötte a férfit egy asztallal.</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Két régi ismerős találkozik az utcán.</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61</a:t>
            </a:fld>
            <a:endParaRPr lang="de-DE" altLang="de-DE">
              <a:latin typeface="+mn-lt"/>
              <a:ea typeface="+mn-ea"/>
            </a:endParaRPr>
          </a:p>
        </p:txBody>
      </p:sp>
      <p:pic>
        <p:nvPicPr>
          <p:cNvPr id="11" name="Picture 11" descr="Tisch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Ti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7"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8"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62</a:t>
            </a:fld>
            <a:endParaRPr lang="de-DE" altLang="de-DE">
              <a:latin typeface="+mn-lt"/>
              <a:ea typeface="+mn-ea"/>
            </a:endParaRPr>
          </a:p>
        </p:txBody>
      </p:sp>
      <p:sp>
        <p:nvSpPr>
          <p:cNvPr id="78854"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és a férfi ellopják az autót.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szeretőjével van az autóban, és azt reméli, hogy senki nem látja meg őket.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férfinak randevúja van, moziba mennek.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kirakati babát visz az üzletébe.</a:t>
            </a:r>
            <a:endParaRPr lang="de-DE" altLang="de-DE" sz="2000" b="0" dirty="0">
              <a:solidFill>
                <a:srgbClr val="333333"/>
              </a:solidFill>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63</a:t>
            </a:fld>
            <a:endParaRPr lang="de-DE" altLang="de-DE">
              <a:latin typeface="+mn-lt"/>
              <a:ea typeface="+mn-ea"/>
            </a:endParaRPr>
          </a:p>
        </p:txBody>
      </p:sp>
      <p:sp>
        <p:nvSpPr>
          <p:cNvPr id="79883"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és a férfi ellopják az autót.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szeretőjével van az autóban, és azt reméli, hogy senki nem látja meg őket.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férfinak randevúja van, moziba mennek.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kirakati babát visz az üzletébe.</a:t>
            </a:r>
            <a:endParaRPr lang="de-DE" altLang="de-DE" sz="2000" b="0" dirty="0">
              <a:solidFill>
                <a:srgbClr val="333333"/>
              </a:solidFill>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21"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64</a:t>
            </a:fld>
            <a:endParaRPr lang="de-DE" altLang="de-DE">
              <a:latin typeface="+mn-lt"/>
              <a:ea typeface="+mn-ea"/>
            </a:endParaRPr>
          </a:p>
        </p:txBody>
      </p:sp>
      <p:sp>
        <p:nvSpPr>
          <p:cNvPr id="80913"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és a férfi ellopják az autót.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szeretőjével van az autóban, és azt reméli, hogy senki nem látja meg őket.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férfinak randevúja van, moziba mennek.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kirakati babát visz az üzletébe.</a:t>
            </a:r>
            <a:endParaRPr lang="de-DE" altLang="de-DE" sz="2000" b="0" dirty="0">
              <a:solidFill>
                <a:srgbClr val="333333"/>
              </a:solidFill>
              <a:latin typeface="+mn-lt"/>
              <a:ea typeface="+mn-ea"/>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8"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6"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és a férfi ellopják az autót.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szeretőjével van az autóban, és azt reméli, hogy senki nem látja meg őket.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férfinak randevúja van, moziba mennek.</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férfi egy kirakati babát visz az üzletébe.</a:t>
            </a:r>
            <a:endParaRPr lang="de-DE"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65</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7"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latin typeface="+mn-lt"/>
                <a:ea typeface="+mn-ea"/>
                <a:cs typeface="+mn-cs"/>
              </a:rPr>
              <a:t>Hogyan alkalmazzuk a mindennapokban?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Tanuláci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szituációk gyakran máshogy végződnek, mint ahogy azt várjuk: az elhamarkodott következtetések gyakran hibás döntésekhez vezetnek!</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latin typeface="+mn-lt"/>
                <a:ea typeface="+mn-ea"/>
                <a:cs typeface="+mn-cs"/>
              </a:rPr>
              <a:t>Hogyan alkalmazzuk a mindennapokban?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Tanuláci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szituációk gyakran máshogy végződnek, mint ahogy azt várjuk: az elhamarkodott következtetések gyakran hibás döntésekhez vezetnek!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Éppen ezért lenne fontos másfajta értelmezési lehetőségeket/véleményeket is figyelembe venni és nyitottnak lenni arra, hogy korrigáljuk azokat a meggyőződéseinket, melyek hamisnak </a:t>
            </a:r>
            <a:r>
              <a:rPr lang="hu-HU" altLang="de-DE" sz="2400">
                <a:solidFill>
                  <a:srgbClr val="333333"/>
                </a:solidFill>
              </a:rPr>
              <a:t>bizonyulnak.</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67</a:t>
            </a:fld>
            <a:endParaRPr lang="de-DE" altLang="de-DE">
              <a:latin typeface="+mn-lt"/>
              <a:ea typeface="+mn-ea"/>
            </a:endParaRPr>
          </a:p>
        </p:txBody>
      </p:sp>
    </p:spTree>
    <p:extLst>
      <p:ext uri="{BB962C8B-B14F-4D97-AF65-F5344CB8AC3E}">
        <p14:creationId xmlns:p14="http://schemas.microsoft.com/office/powerpoint/2010/main" val="24893114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latin typeface="+mn-lt"/>
                <a:ea typeface="+mn-ea"/>
                <a:cs typeface="+mn-cs"/>
              </a:rPr>
              <a:t>Hogyan alkalmazzuk a mindennapokban?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Tanuláci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szituációk gyakran máshogy végződnek, mint ahogy azt várjuk: az elhamarkodott következtetések gyakran hibás döntésekhez vezetnek!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Éppen ezért lenne fontos másfajta értelmezési lehetőségeket/véleményeket is figyelembe venni és nyitottnak lenni arra, hogy korrigáljuk azokat a meggyőződéseinket, melyek hamisnak bizonyulnak.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Lehetőleg gyűjtsünk össze minél több információt, mielőtt véleményt alkotunk!</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68</a:t>
            </a:fld>
            <a:endParaRPr lang="de-DE" altLang="de-DE">
              <a:latin typeface="+mn-lt"/>
              <a:ea typeface="+mn-ea"/>
            </a:endParaRPr>
          </a:p>
        </p:txBody>
      </p:sp>
    </p:spTree>
    <p:extLst>
      <p:ext uri="{BB962C8B-B14F-4D97-AF65-F5344CB8AC3E}">
        <p14:creationId xmlns:p14="http://schemas.microsoft.com/office/powerpoint/2010/main" val="9770857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a helytálló ellenvélemények ellenére is ragaszkodik hibás elképzeléseihez</a:t>
            </a:r>
            <a:r>
              <a:rPr lang="de-DE" altLang="de-DE" sz="2000" dirty="0">
                <a:solidFill>
                  <a:srgbClr val="333333"/>
                </a:solidFill>
              </a:rPr>
              <a:t>. </a:t>
            </a:r>
            <a:r>
              <a:rPr lang="hu-HU" altLang="de-DE" sz="2000" dirty="0">
                <a:solidFill>
                  <a:srgbClr val="333333"/>
                </a:solidFill>
              </a:rPr>
              <a:t>Ennek egyes esetekben drámai következményei lehetnek.</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69</a:t>
            </a:fld>
            <a:endParaRPr lang="de-DE" altLang="de-DE">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a helytálló ellenvélemények ellenére is ragaszkodik hibás elképzeléseihez</a:t>
            </a:r>
            <a:r>
              <a:rPr lang="de-DE" altLang="de-DE" sz="2000" dirty="0">
                <a:solidFill>
                  <a:srgbClr val="333333"/>
                </a:solidFill>
              </a:rPr>
              <a:t>. </a:t>
            </a:r>
            <a:r>
              <a:rPr lang="hu-HU" altLang="de-DE" sz="2000" dirty="0">
                <a:solidFill>
                  <a:srgbClr val="333333"/>
                </a:solidFill>
              </a:rPr>
              <a:t>Ennek egyes esetekben drámai következményei lehetnek.</a:t>
            </a:r>
          </a:p>
          <a:p>
            <a:pPr lvl="0" defTabSz="914400" fontAlgn="base"/>
            <a:r>
              <a:rPr lang="hu-HU" altLang="de-DE" sz="2000" dirty="0">
                <a:solidFill>
                  <a:srgbClr val="004992"/>
                </a:solidFill>
              </a:rPr>
              <a:t>Példa</a:t>
            </a:r>
            <a:r>
              <a:rPr lang="de-DE" altLang="de-DE" sz="2000" dirty="0">
                <a:solidFill>
                  <a:srgbClr val="004992"/>
                </a:solidFill>
              </a:rPr>
              <a:t>: </a:t>
            </a:r>
            <a:r>
              <a:rPr lang="de-DE" altLang="de-DE" sz="2000" dirty="0">
                <a:solidFill>
                  <a:srgbClr val="333333"/>
                </a:solidFill>
              </a:rPr>
              <a:t>T</a:t>
            </a:r>
            <a:r>
              <a:rPr lang="hu-HU" altLang="de-DE" sz="2000" dirty="0">
                <a:solidFill>
                  <a:srgbClr val="333333"/>
                </a:solidFill>
              </a:rPr>
              <a:t>amás megpróbálja megsebesíteni édesapját, hogy bebizonyíthassa, hogy az régóta halott és robotok vették át az irányítást a teste felett. Minden meggyőződése ellenére édesapja sebe vérzik. Tamás ennek ellenére továbbra is bizalmatlan vele szemben.</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H</a:t>
            </a:r>
            <a:r>
              <a:rPr lang="hu-HU" altLang="de-DE" sz="2000" dirty="0">
                <a:solidFill>
                  <a:srgbClr val="004992"/>
                </a:solidFill>
              </a:rPr>
              <a:t>áttér</a:t>
            </a:r>
            <a:r>
              <a:rPr lang="de-DE" altLang="de-DE" sz="2000" dirty="0">
                <a:solidFill>
                  <a:srgbClr val="004992"/>
                </a:solidFill>
              </a:rPr>
              <a:t>: </a:t>
            </a:r>
            <a:r>
              <a:rPr lang="hu-HU" altLang="de-DE" sz="2000" dirty="0">
                <a:solidFill>
                  <a:srgbClr val="333333"/>
                </a:solidFill>
              </a:rPr>
              <a:t>Édesapja az utóbbi időben valahogy furcsán viselkedett, nem volt olyan megértő, mint korábban.</a:t>
            </a:r>
            <a:endParaRPr lang="de-DE" altLang="de-DE" sz="2000" dirty="0">
              <a:solidFill>
                <a:srgbClr val="333333"/>
              </a:solidFill>
            </a:endParaRPr>
          </a:p>
          <a:p>
            <a:pPr lvl="0" defTabSz="914400" fontAlgn="base">
              <a:lnSpc>
                <a:spcPct val="100000"/>
              </a:lnSpc>
              <a:spcBef>
                <a:spcPts val="1200"/>
              </a:spcBef>
            </a:pPr>
            <a:r>
              <a:rPr lang="hu-HU" altLang="de-DE" sz="2000" dirty="0">
                <a:solidFill>
                  <a:srgbClr val="004992"/>
                </a:solidFill>
              </a:rPr>
              <a:t>De</a:t>
            </a:r>
            <a:r>
              <a:rPr lang="de-DE" altLang="de-DE" sz="2000" dirty="0">
                <a:solidFill>
                  <a:srgbClr val="004992"/>
                </a:solidFill>
              </a:rPr>
              <a:t>: </a:t>
            </a:r>
            <a:r>
              <a:rPr lang="hu-HU" altLang="de-DE" sz="2000" dirty="0">
                <a:solidFill>
                  <a:srgbClr val="333333"/>
                </a:solidFill>
              </a:rPr>
              <a:t>Az ember változik a korral; Talán édesapjának is megvannak a saját problémái, esetleg aktuálisan őt is túlterhelte fia betegsége. Tamás figyelmen kívül hagyta a közeli hozzátartozók szavait, miszerint édesapjával minden a legnagyobb rendben.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70</a:t>
            </a:fld>
            <a:endParaRPr lang="de-DE" altLang="de-DE">
              <a:latin typeface="+mn-lt"/>
              <a:ea typeface="+mn-ea"/>
            </a:endParaRPr>
          </a:p>
        </p:txBody>
      </p:sp>
    </p:spTree>
    <p:extLst>
      <p:ext uri="{BB962C8B-B14F-4D97-AF65-F5344CB8AC3E}">
        <p14:creationId xmlns:p14="http://schemas.microsoft.com/office/powerpoint/2010/main" val="18939811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a helytálló ellenvélemények ellenére is ragaszkodik hibás elképzeléseihez</a:t>
            </a:r>
            <a:r>
              <a:rPr lang="de-DE" altLang="de-DE" sz="2000" dirty="0">
                <a:solidFill>
                  <a:srgbClr val="333333"/>
                </a:solidFill>
              </a:rPr>
              <a:t>. </a:t>
            </a:r>
            <a:r>
              <a:rPr lang="hu-HU" altLang="de-DE" sz="2000" dirty="0">
                <a:solidFill>
                  <a:srgbClr val="333333"/>
                </a:solidFill>
              </a:rPr>
              <a:t>Ennek egyes esetekben drámai következményei lehetnek.</a:t>
            </a:r>
          </a:p>
          <a:p>
            <a:pPr lvl="0" defTabSz="914400" fontAlgn="base"/>
            <a:r>
              <a:rPr lang="hu-HU" altLang="de-DE" sz="2000" dirty="0">
                <a:solidFill>
                  <a:srgbClr val="004992"/>
                </a:solidFill>
              </a:rPr>
              <a:t>Példa</a:t>
            </a:r>
            <a:r>
              <a:rPr lang="de-DE" altLang="de-DE" sz="2000" dirty="0">
                <a:solidFill>
                  <a:srgbClr val="004992"/>
                </a:solidFill>
              </a:rPr>
              <a:t>: </a:t>
            </a:r>
            <a:r>
              <a:rPr lang="de-DE" altLang="de-DE" sz="2000" dirty="0">
                <a:solidFill>
                  <a:srgbClr val="333333"/>
                </a:solidFill>
              </a:rPr>
              <a:t>T</a:t>
            </a:r>
            <a:r>
              <a:rPr lang="hu-HU" altLang="de-DE" sz="2000" dirty="0">
                <a:solidFill>
                  <a:srgbClr val="333333"/>
                </a:solidFill>
              </a:rPr>
              <a:t>amás megpróbálja megsebesíteni édesapját, hogy bebizonyíthassa, hogy az régóta halott és robotok vették át az irányítást a teste felett. Minden meggyőződése ellenére édesapja sebe vérzik. Tamás ennek ellenére továbbra is bizalmatlan vele szemben.</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H</a:t>
            </a:r>
            <a:r>
              <a:rPr lang="hu-HU" altLang="de-DE" sz="2000" dirty="0">
                <a:solidFill>
                  <a:srgbClr val="004992"/>
                </a:solidFill>
              </a:rPr>
              <a:t>áttér</a:t>
            </a:r>
            <a:r>
              <a:rPr lang="de-DE" altLang="de-DE" sz="2000" dirty="0">
                <a:solidFill>
                  <a:srgbClr val="004992"/>
                </a:solidFill>
              </a:rPr>
              <a:t>: </a:t>
            </a:r>
            <a:r>
              <a:rPr lang="hu-HU" altLang="de-DE" sz="2000" dirty="0">
                <a:solidFill>
                  <a:srgbClr val="333333"/>
                </a:solidFill>
              </a:rPr>
              <a:t>Édesapja az utóbbi időben valahogy furcsán viselkedett, nem volt olyan megértő, mint korábban.</a:t>
            </a:r>
            <a:endParaRPr lang="de-DE" altLang="de-DE" sz="2000" dirty="0">
              <a:solidFill>
                <a:srgbClr val="333333"/>
              </a:solidFill>
            </a:endParaRPr>
          </a:p>
          <a:p>
            <a:pPr lvl="0" defTabSz="914400" fontAlgn="base">
              <a:lnSpc>
                <a:spcPct val="100000"/>
              </a:lnSpc>
              <a:spcBef>
                <a:spcPts val="1200"/>
              </a:spcBef>
            </a:pPr>
            <a:r>
              <a:rPr lang="hu-HU" altLang="de-DE" sz="2000" dirty="0">
                <a:solidFill>
                  <a:srgbClr val="004992"/>
                </a:solidFill>
              </a:rPr>
              <a:t>De</a:t>
            </a:r>
            <a:r>
              <a:rPr lang="de-DE" altLang="de-DE" sz="2000" dirty="0">
                <a:solidFill>
                  <a:srgbClr val="004992"/>
                </a:solidFill>
              </a:rPr>
              <a:t>: </a:t>
            </a:r>
            <a:r>
              <a:rPr lang="hu-HU" altLang="de-DE" sz="2000" dirty="0">
                <a:solidFill>
                  <a:srgbClr val="333333"/>
                </a:solidFill>
              </a:rPr>
              <a:t>Az ember változik a korral; Talán édesapjának is megvannak a saját problémái, esetleg aktuálisan őt is túlterhelte fia betegsége. Tamás figyelmen kívül hagyta a közeli hozzátartozók szavait, miszerint édesapjával minden a legnagyobb rendben.</a:t>
            </a:r>
          </a:p>
          <a:p>
            <a:pPr lvl="0" defTabSz="914400" fontAlgn="base"/>
            <a:r>
              <a:rPr lang="hu-HU" altLang="de-DE" sz="2000">
                <a:solidFill>
                  <a:srgbClr val="333333"/>
                </a:solidFill>
              </a:rPr>
              <a:t>Nehéz “hűvös fejjel” </a:t>
            </a:r>
            <a:r>
              <a:rPr lang="hu-HU" altLang="de-DE" sz="2000" dirty="0">
                <a:solidFill>
                  <a:srgbClr val="333333"/>
                </a:solidFill>
              </a:rPr>
              <a:t>gondolkodni, ha fenyegetve érezzük magunkat. Éppen ezért legyen körültekintő, mikor meghozza döntéseit és kérjen tanácsot egy olyan személytől, akiben megbízik!</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71</a:t>
            </a:fld>
            <a:endParaRPr lang="de-DE" altLang="de-DE">
              <a:latin typeface="+mn-lt"/>
              <a:ea typeface="+mn-ea"/>
            </a:endParaRPr>
          </a:p>
        </p:txBody>
      </p:sp>
    </p:spTree>
    <p:extLst>
      <p:ext uri="{BB962C8B-B14F-4D97-AF65-F5344CB8AC3E}">
        <p14:creationId xmlns:p14="http://schemas.microsoft.com/office/powerpoint/2010/main" val="8676087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E0146EF3-5F7C-4C80-A7E1-88EC49D0B84D}" type="slidenum">
              <a:rPr lang="de-DE" altLang="de-DE" smtClean="0">
                <a:latin typeface="+mn-lt"/>
                <a:ea typeface="+mn-ea"/>
              </a:rPr>
              <a:pPr/>
              <a:t>72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0613883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fld id="{62DAB073-02A3-4799-9B6C-AA0ECC0FA686}" type="slidenum">
              <a:rPr lang="de-DE" altLang="de-DE" smtClean="0">
                <a:latin typeface="+mn-lt"/>
                <a:ea typeface="+mn-ea"/>
              </a:rPr>
              <a:pPr/>
              <a:t>73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531212401"/>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Jule Berlin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Sunset at the end of the world</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Sunset/Sonnenuntergang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Flower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I wanna be your dog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Jellyfish</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5061</Words>
  <Application>Microsoft Office PowerPoint</Application>
  <PresentationFormat>Benutzerdefiniert</PresentationFormat>
  <Paragraphs>720</Paragraphs>
  <Slides>73</Slides>
  <Notes>73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73</vt:i4>
      </vt:variant>
    </vt:vector>
  </HeadingPairs>
  <TitlesOfParts>
    <vt:vector size="79" baseType="lpstr">
      <vt:lpstr>Calibri Light</vt:lpstr>
      <vt:lpstr>Arial</vt:lpstr>
      <vt:lpstr>WingDings</vt:lpstr>
      <vt:lpstr>Times New Roman</vt:lpstr>
      <vt:lpstr>Symbol</vt:lpstr>
      <vt:lpstr>UKE_PPT-Vorlage_16zu9</vt:lpstr>
      <vt:lpstr>MKT 3 A – Meggyőződéseink korrigálhatósága</vt:lpstr>
      <vt:lpstr>A saját nézőpont megváltoztatása</vt:lpstr>
      <vt:lpstr>A saját nézőpont megváltoztatása</vt:lpstr>
      <vt:lpstr>A saját nézőpont megváltoztatása</vt:lpstr>
      <vt:lpstr>A saját nézőpont megváltoztatása</vt:lpstr>
      <vt:lpstr>Amikor a jóslat nem következik be</vt:lpstr>
      <vt:lpstr>Amikor a jóslat nem következik be</vt:lpstr>
      <vt:lpstr>Tévedhetetlenség “akcióban” (“szemellenzős” gondolkodás)</vt:lpstr>
      <vt:lpstr>Tévedhetetlenség “akcióban” (“szemellenzős” gondolkodás)</vt:lpstr>
      <vt:lpstr>Tévedhetetlenség “akcióban” (“szemellenzős” gondolkodás)</vt:lpstr>
      <vt:lpstr>Tévedhetetlenség “akcióban” (“szemellenzős” gondolkodás)</vt:lpstr>
      <vt:lpstr>Mit is jelent mindez?</vt:lpstr>
      <vt:lpstr>Hogyan járul hozzá a csekély korrigálhatóság a téves ítéletekhez pszichózis alatt – példák</vt:lpstr>
      <vt:lpstr>Az alábbi három ábra ugyanazt a kategóriát képviseli. Melyiket?</vt:lpstr>
      <vt:lpstr>Kategória: élőlény!</vt:lpstr>
      <vt:lpstr>Gyakorlat</vt:lpstr>
      <vt:lpstr>Gyakorlat</vt:lpstr>
      <vt:lpstr>Gyakorlat</vt:lpstr>
      <vt:lpstr>Gyakorlat</vt:lpstr>
      <vt:lpstr>Mi történhetett?</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Igény szerint: Videoklip</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343</cp:revision>
  <dcterms:created xsi:type="dcterms:W3CDTF">2004-06-30T16:15:23Z</dcterms:created>
  <dcterms:modified xsi:type="dcterms:W3CDTF">2022-07-04T11:21:41Z</dcterms:modified>
</cp:coreProperties>
</file>