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27" r:id="rId1"/>
  </p:sldMasterIdLst>
  <p:notesMasterIdLst>
    <p:notesMasterId r:id="rId70"/>
  </p:notesMasterIdLst>
  <p:handoutMasterIdLst>
    <p:handoutMasterId r:id="rId71"/>
  </p:handoutMasterIdLst>
  <p:sldIdLst>
    <p:sldId id="621" r:id="rId2"/>
    <p:sldId id="604" r:id="rId3"/>
    <p:sldId id="609" r:id="rId4"/>
    <p:sldId id="608" r:id="rId5"/>
    <p:sldId id="607" r:id="rId6"/>
    <p:sldId id="585" r:id="rId7"/>
    <p:sldId id="610" r:id="rId8"/>
    <p:sldId id="596" r:id="rId9"/>
    <p:sldId id="613" r:id="rId10"/>
    <p:sldId id="612" r:id="rId11"/>
    <p:sldId id="611" r:id="rId12"/>
    <p:sldId id="320" r:id="rId13"/>
    <p:sldId id="542" r:id="rId14"/>
    <p:sldId id="555" r:id="rId15"/>
    <p:sldId id="556" r:id="rId16"/>
    <p:sldId id="591" r:id="rId17"/>
    <p:sldId id="616" r:id="rId18"/>
    <p:sldId id="615" r:id="rId19"/>
    <p:sldId id="614" r:id="rId20"/>
    <p:sldId id="521" r:id="rId21"/>
    <p:sldId id="522" r:id="rId22"/>
    <p:sldId id="523" r:id="rId23"/>
    <p:sldId id="524" r:id="rId24"/>
    <p:sldId id="529" r:id="rId25"/>
    <p:sldId id="530" r:id="rId26"/>
    <p:sldId id="531" r:id="rId27"/>
    <p:sldId id="532" r:id="rId28"/>
    <p:sldId id="525" r:id="rId29"/>
    <p:sldId id="526" r:id="rId30"/>
    <p:sldId id="527" r:id="rId31"/>
    <p:sldId id="551" r:id="rId32"/>
    <p:sldId id="264" r:id="rId33"/>
    <p:sldId id="441" r:id="rId34"/>
    <p:sldId id="442" r:id="rId35"/>
    <p:sldId id="443" r:id="rId36"/>
    <p:sldId id="574" r:id="rId37"/>
    <p:sldId id="575" r:id="rId38"/>
    <p:sldId id="576" r:id="rId39"/>
    <p:sldId id="577" r:id="rId40"/>
    <p:sldId id="601" r:id="rId41"/>
    <p:sldId id="533" r:id="rId42"/>
    <p:sldId id="534" r:id="rId43"/>
    <p:sldId id="535" r:id="rId44"/>
    <p:sldId id="536" r:id="rId45"/>
    <p:sldId id="578" r:id="rId46"/>
    <p:sldId id="579" r:id="rId47"/>
    <p:sldId id="580" r:id="rId48"/>
    <p:sldId id="581" r:id="rId49"/>
    <p:sldId id="296" r:id="rId50"/>
    <p:sldId id="466" r:id="rId51"/>
    <p:sldId id="467" r:id="rId52"/>
    <p:sldId id="465" r:id="rId53"/>
    <p:sldId id="299" r:id="rId54"/>
    <p:sldId id="468" r:id="rId55"/>
    <p:sldId id="469" r:id="rId56"/>
    <p:sldId id="470" r:id="rId57"/>
    <p:sldId id="408" r:id="rId58"/>
    <p:sldId id="486" r:id="rId59"/>
    <p:sldId id="488" r:id="rId60"/>
    <p:sldId id="487" r:id="rId61"/>
    <p:sldId id="593" r:id="rId62"/>
    <p:sldId id="618" r:id="rId63"/>
    <p:sldId id="617" r:id="rId64"/>
    <p:sldId id="595" r:id="rId65"/>
    <p:sldId id="620" r:id="rId66"/>
    <p:sldId id="619" r:id="rId67"/>
    <p:sldId id="602" r:id="rId68"/>
    <p:sldId id="557" r:id="rId69"/>
  </p:sldIdLst>
  <p:sldSz cx="12195175" cy="6858000"/>
  <p:notesSz cx="7099300" cy="10234613"/>
  <p:embeddedFontLst>
    <p:embeddedFont>
      <p:font typeface="Calibri Light" panose="020F0302020204030204" pitchFamily="34" charset="0"/>
      <p:regular r:id="rId72"/>
      <p:italic r:id="rId73"/>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7" autoAdjust="0"/>
    <p:restoredTop sz="98739" autoAdjust="0"/>
  </p:normalViewPr>
  <p:slideViewPr>
    <p:cSldViewPr>
      <p:cViewPr varScale="1">
        <p:scale>
          <a:sx n="67" d="100"/>
          <a:sy n="67" d="100"/>
        </p:scale>
        <p:origin x="816" y="44"/>
      </p:cViewPr>
      <p:guideLst>
        <p:guide orient="horz" pos="3158"/>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C49DF89-CD0F-464C-9979-CC1EEE69371D}" type="slidenum">
              <a:rPr lang="en-GB" altLang="de-DE"/>
              <a:pPr>
                <a:defRPr/>
              </a:pPr>
              <a:t>‹Nr.›</a:t>
            </a:fld>
            <a:endParaRPr lang="en-GB" altLang="de-DE"/>
          </a:p>
        </p:txBody>
      </p:sp>
    </p:spTree>
    <p:extLst>
      <p:ext uri="{BB962C8B-B14F-4D97-AF65-F5344CB8AC3E}">
        <p14:creationId xmlns:p14="http://schemas.microsoft.com/office/powerpoint/2010/main" val="1804228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EE0D82BA-7AAE-4AE6-8A4F-9436952675BE}" type="slidenum">
              <a:rPr lang="en-US" altLang="de-DE"/>
              <a:pPr>
                <a:defRPr/>
              </a:pPr>
              <a:t>‹Nr.›</a:t>
            </a:fld>
            <a:endParaRPr lang="en-US" altLang="de-DE"/>
          </a:p>
        </p:txBody>
      </p:sp>
    </p:spTree>
    <p:extLst>
      <p:ext uri="{BB962C8B-B14F-4D97-AF65-F5344CB8AC3E}">
        <p14:creationId xmlns:p14="http://schemas.microsoft.com/office/powerpoint/2010/main" val="2578498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BA2926C-A0AE-4C37-851F-FE8707CF0241}" type="slidenum">
              <a:rPr lang="en-US" altLang="de-DE" sz="1300"/>
              <a:pPr algn="r" eaLnBrk="1" hangingPunct="1">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5394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BA2926C-A0AE-4C37-851F-FE8707CF0241}" type="slidenum">
              <a:rPr lang="en-US" altLang="de-DE" sz="1300"/>
              <a:pPr algn="r" eaLnBrk="1" hangingPunct="1">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885394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BA2926C-A0AE-4C37-851F-FE8707CF0241}" type="slidenum">
              <a:rPr lang="en-US" altLang="de-DE" sz="1300"/>
              <a:pPr algn="r" eaLnBrk="1" hangingPunct="1">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5394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BA2926C-A0AE-4C37-851F-FE8707CF0241}" type="slidenum">
              <a:rPr lang="en-US" altLang="de-DE" sz="1300"/>
              <a:pPr algn="r" eaLnBrk="1" hangingPunct="1">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5394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0D82BA-7AAE-4AE6-8A4F-9436952675BE}" type="slidenum">
              <a:rPr lang="en-US" altLang="de-DE" smtClean="0"/>
              <a:pPr>
                <a:defRPr/>
              </a:pPr>
              <a:t>6</a:t>
            </a:fld>
            <a:endParaRPr lang="en-US" altLang="de-DE"/>
          </a:p>
        </p:txBody>
      </p:sp>
    </p:spTree>
    <p:extLst>
      <p:ext uri="{BB962C8B-B14F-4D97-AF65-F5344CB8AC3E}">
        <p14:creationId xmlns:p14="http://schemas.microsoft.com/office/powerpoint/2010/main" val="2721618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0D82BA-7AAE-4AE6-8A4F-9436952675BE}" type="slidenum">
              <a:rPr lang="en-US" altLang="de-DE" smtClean="0"/>
              <a:pPr>
                <a:defRPr/>
              </a:pPr>
              <a:t>7</a:t>
            </a:fld>
            <a:endParaRPr lang="en-US" altLang="de-DE"/>
          </a:p>
        </p:txBody>
      </p:sp>
    </p:spTree>
    <p:extLst>
      <p:ext uri="{BB962C8B-B14F-4D97-AF65-F5344CB8AC3E}">
        <p14:creationId xmlns:p14="http://schemas.microsoft.com/office/powerpoint/2010/main" val="3022337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F68F81E-3B4A-4B2F-8996-99FCC3480BFE}" type="slidenum">
              <a:rPr lang="en-US" altLang="de-DE" sz="1300" smtClean="0"/>
              <a:pPr>
                <a:spcBef>
                  <a:spcPct val="0"/>
                </a:spcBef>
              </a:pPr>
              <a:t>8</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8658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F68F81E-3B4A-4B2F-8996-99FCC3480BFE}" type="slidenum">
              <a:rPr lang="en-US" altLang="de-DE" sz="1300" smtClean="0"/>
              <a:pPr>
                <a:spcBef>
                  <a:spcPct val="0"/>
                </a:spcBef>
              </a:pPr>
              <a:t>9</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8658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F68F81E-3B4A-4B2F-8996-99FCC3480BFE}" type="slidenum">
              <a:rPr lang="en-US" altLang="de-DE" sz="1300" smtClean="0"/>
              <a:pPr>
                <a:spcBef>
                  <a:spcPct val="0"/>
                </a:spcBef>
              </a:pPr>
              <a:t>10</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865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F68F81E-3B4A-4B2F-8996-99FCC3480BFE}" type="slidenum">
              <a:rPr lang="en-US" altLang="de-DE" sz="1300" smtClean="0"/>
              <a:pPr>
                <a:spcBef>
                  <a:spcPct val="0"/>
                </a:spcBef>
              </a:pPr>
              <a:t>11</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8658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4E8C67-F5F1-4493-BEDC-45B880A6D273}" type="slidenum">
              <a:rPr lang="en-US" altLang="de-DE" sz="1300" smtClean="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364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743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707F16-C7C8-4034-B8C9-E309559BC16E}" type="slidenum">
              <a:rPr lang="en-US" altLang="de-DE" sz="1300" smtClean="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9700" y="768350"/>
            <a:ext cx="6821488" cy="3836988"/>
          </a:xfrm>
          <a:ln/>
        </p:spPr>
      </p:sp>
      <p:sp>
        <p:nvSpPr>
          <p:cNvPr id="4208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7553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0D82BA-7AAE-4AE6-8A4F-9436952675BE}" type="slidenum">
              <a:rPr lang="en-US" altLang="de-DE" smtClean="0"/>
              <a:pPr>
                <a:defRPr/>
              </a:pPr>
              <a:t>14</a:t>
            </a:fld>
            <a:endParaRPr lang="en-US" altLang="de-DE"/>
          </a:p>
        </p:txBody>
      </p:sp>
    </p:spTree>
    <p:extLst>
      <p:ext uri="{BB962C8B-B14F-4D97-AF65-F5344CB8AC3E}">
        <p14:creationId xmlns:p14="http://schemas.microsoft.com/office/powerpoint/2010/main" val="2939551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0D82BA-7AAE-4AE6-8A4F-9436952675BE}" type="slidenum">
              <a:rPr lang="en-US" altLang="de-DE" smtClean="0"/>
              <a:pPr>
                <a:defRPr/>
              </a:pPr>
              <a:t>15</a:t>
            </a:fld>
            <a:endParaRPr lang="en-US" altLang="de-DE"/>
          </a:p>
        </p:txBody>
      </p:sp>
    </p:spTree>
    <p:extLst>
      <p:ext uri="{BB962C8B-B14F-4D97-AF65-F5344CB8AC3E}">
        <p14:creationId xmlns:p14="http://schemas.microsoft.com/office/powerpoint/2010/main" val="4190436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4F5907-F173-4A3A-BE7E-7CA42ED80AEC}" type="slidenum">
              <a:rPr lang="en-US" altLang="de-DE" sz="1300" smtClean="0"/>
              <a:pPr>
                <a:spcBef>
                  <a:spcPct val="0"/>
                </a:spcBef>
              </a:pPr>
              <a:t>16</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51149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4F5907-F173-4A3A-BE7E-7CA42ED80AEC}" type="slidenum">
              <a:rPr lang="en-US" altLang="de-DE" sz="1300" smtClean="0"/>
              <a:pPr>
                <a:spcBef>
                  <a:spcPct val="0"/>
                </a:spcBef>
              </a:pPr>
              <a:t>17</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51149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4F5907-F173-4A3A-BE7E-7CA42ED80AEC}"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51149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54F5907-F173-4A3A-BE7E-7CA42ED80AEC}" type="slidenum">
              <a:rPr lang="en-US" altLang="de-DE" sz="1300" smtClean="0"/>
              <a:pPr>
                <a:spcBef>
                  <a:spcPct val="0"/>
                </a:spcBef>
              </a:pPr>
              <a:t>19</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51149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4B56F2-DAC6-46DF-AB4E-F86B5480D221}" type="slidenum">
              <a:rPr lang="en-US" altLang="de-DE" sz="1300" smtClean="0"/>
              <a:pPr>
                <a:spcBef>
                  <a:spcPct val="0"/>
                </a:spcBef>
              </a:pPr>
              <a:t>20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369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57967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9438DC-559E-47DF-B9C7-665D3FB4020F}" type="slidenum">
              <a:rPr lang="en-US" altLang="de-DE" sz="1300" smtClean="0"/>
              <a:pPr>
                <a:spcBef>
                  <a:spcPct val="0"/>
                </a:spcBef>
              </a:pPr>
              <a:t>21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3706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7827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F1FF95-F183-45F2-B29B-B616845404BB}" type="slidenum">
              <a:rPr lang="en-US" altLang="de-DE" sz="1300" smtClean="0"/>
              <a:pPr>
                <a:spcBef>
                  <a:spcPct val="0"/>
                </a:spcBef>
              </a:pPr>
              <a:t>22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3926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8CE4420-FE6B-4C32-83B4-BAF3DB20D1DD}" type="slidenum">
              <a:rPr lang="en-US" altLang="de-DE" sz="1300" smtClean="0"/>
              <a:pPr>
                <a:spcBef>
                  <a:spcPct val="0"/>
                </a:spcBef>
              </a:pPr>
              <a:t>23</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3727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79680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137EE2-A44A-444A-984F-497C9E7E785B}" type="slidenum">
              <a:rPr lang="en-US" altLang="de-DE" sz="1300" smtClean="0"/>
              <a:pPr>
                <a:spcBef>
                  <a:spcPct val="0"/>
                </a:spcBef>
              </a:pPr>
              <a:t>24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373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51135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D919940-AA49-4E43-9AAC-E2F9371B76EB}" type="slidenum">
              <a:rPr lang="en-US" altLang="de-DE" sz="1300" smtClean="0"/>
              <a:pPr>
                <a:spcBef>
                  <a:spcPct val="0"/>
                </a:spcBef>
              </a:pPr>
              <a:t>25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37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45756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523E97-FBBC-4923-9946-BF3A8A38BCB3}" type="slidenum">
              <a:rPr lang="en-US" altLang="de-DE" sz="1300" smtClean="0"/>
              <a:pPr>
                <a:spcBef>
                  <a:spcPct val="0"/>
                </a:spcBef>
              </a:pPr>
              <a:t>26</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84767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813D282-0931-4288-AA44-48D22454B035}" type="slidenum">
              <a:rPr lang="en-US" altLang="de-DE" sz="1300" smtClean="0"/>
              <a:pPr>
                <a:spcBef>
                  <a:spcPct val="0"/>
                </a:spcBef>
              </a:pPr>
              <a:t>27</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98041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373C57-DCB6-49F8-9F90-59FFD52F211F}" type="slidenum">
              <a:rPr lang="en-US" altLang="de-DE" sz="1300" smtClean="0"/>
              <a:pPr>
                <a:spcBef>
                  <a:spcPct val="0"/>
                </a:spcBef>
              </a:pPr>
              <a:t>28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377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5842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CE9DEB7-822C-4180-98EE-4AB2BB1809CB}" type="slidenum">
              <a:rPr lang="en-US" altLang="de-DE" sz="1300" smtClean="0"/>
              <a:pPr>
                <a:spcBef>
                  <a:spcPct val="0"/>
                </a:spcBef>
              </a:pPr>
              <a:t>29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3788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24223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D7F8201-3266-4F43-937E-CD2DEC7D3EA2}" type="slidenum">
              <a:rPr lang="en-US" altLang="de-DE" sz="1300" smtClean="0"/>
              <a:pPr>
                <a:spcBef>
                  <a:spcPct val="0"/>
                </a:spcBef>
              </a:pPr>
              <a:t>30</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56360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0D82BA-7AAE-4AE6-8A4F-9436952675BE}" type="slidenum">
              <a:rPr lang="en-US" altLang="de-DE" smtClean="0"/>
              <a:pPr>
                <a:defRPr/>
              </a:pPr>
              <a:t>31</a:t>
            </a:fld>
            <a:endParaRPr lang="en-US" altLang="de-DE"/>
          </a:p>
        </p:txBody>
      </p:sp>
    </p:spTree>
    <p:extLst>
      <p:ext uri="{BB962C8B-B14F-4D97-AF65-F5344CB8AC3E}">
        <p14:creationId xmlns:p14="http://schemas.microsoft.com/office/powerpoint/2010/main" val="19459771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3B8FAF-42A4-4EF4-85BC-C8560F3BFF16}" type="slidenum">
              <a:rPr lang="en-US" altLang="de-DE" sz="1300" smtClean="0"/>
              <a:pPr>
                <a:spcBef>
                  <a:spcPct val="0"/>
                </a:spcBef>
              </a:pPr>
              <a:t>32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381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5625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51E115-D38C-492F-9D71-AC66AE4D19A8}" type="slidenum">
              <a:rPr lang="en-US" altLang="de-DE" sz="1300" smtClean="0"/>
              <a:pPr>
                <a:spcBef>
                  <a:spcPct val="0"/>
                </a:spcBef>
              </a:pPr>
              <a:t>33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38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53299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D4C79DB-C8D0-40E9-9EB6-7446AB8DBB28}" type="slidenum">
              <a:rPr lang="en-US" altLang="de-DE" sz="1300" smtClean="0"/>
              <a:pPr>
                <a:spcBef>
                  <a:spcPct val="0"/>
                </a:spcBef>
              </a:pPr>
              <a:t>34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9732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38FC09-669C-40AE-AAB8-3179CBAEA076}" type="slidenum">
              <a:rPr lang="en-US" altLang="de-DE" sz="1300" smtClean="0"/>
              <a:pPr>
                <a:spcBef>
                  <a:spcPct val="0"/>
                </a:spcBef>
              </a:pPr>
              <a:t>35</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38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973916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8C7493-330E-4B55-9ABF-251D3328DE02}" type="slidenum">
              <a:rPr lang="en-US" altLang="de-DE" sz="1300" smtClean="0">
                <a:solidFill>
                  <a:srgbClr val="000000"/>
                </a:solidFill>
              </a:rPr>
              <a:pPr>
                <a:spcBef>
                  <a:spcPct val="0"/>
                </a:spcBef>
              </a:pPr>
              <a:t>36</a:t>
            </a:fld>
            <a:endParaRPr lang="en-US" altLang="de-DE" sz="1300">
              <a:solidFill>
                <a:srgbClr val="000000"/>
              </a:solidFill>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386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25069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9595D8-DE8C-49F0-BDFA-10FC6D23C49C}" type="slidenum">
              <a:rPr lang="en-US" altLang="de-DE" sz="1300" smtClean="0">
                <a:solidFill>
                  <a:srgbClr val="000000"/>
                </a:solidFill>
              </a:rPr>
              <a:pPr>
                <a:spcBef>
                  <a:spcPct val="0"/>
                </a:spcBef>
              </a:pPr>
              <a:t>37</a:t>
            </a:fld>
            <a:endParaRPr lang="en-US" altLang="de-DE" sz="1300">
              <a:solidFill>
                <a:srgbClr val="000000"/>
              </a:solidFill>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38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33255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371DF7D-EAE5-46CA-9EF0-A4DB23F1C7C7}" type="slidenum">
              <a:rPr lang="en-US" altLang="de-DE" sz="1300" smtClean="0">
                <a:solidFill>
                  <a:srgbClr val="000000"/>
                </a:solidFill>
              </a:rPr>
              <a:pPr>
                <a:spcBef>
                  <a:spcPct val="0"/>
                </a:spcBef>
              </a:pPr>
              <a:t>38</a:t>
            </a:fld>
            <a:endParaRPr lang="en-US" altLang="de-DE" sz="1300">
              <a:solidFill>
                <a:srgbClr val="000000"/>
              </a:solidFill>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22842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06AB061-4D9C-42E7-9693-77A0E9D6EED1}" type="slidenum">
              <a:rPr lang="en-US" altLang="de-DE" sz="1300" smtClean="0">
                <a:solidFill>
                  <a:srgbClr val="000000"/>
                </a:solidFill>
              </a:rPr>
              <a:pPr>
                <a:spcBef>
                  <a:spcPct val="0"/>
                </a:spcBef>
              </a:pPr>
              <a:t>39</a:t>
            </a:fld>
            <a:endParaRPr lang="en-US" altLang="de-DE" sz="1300">
              <a:solidFill>
                <a:srgbClr val="000000"/>
              </a:solidFill>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172800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014CA6-3342-4499-A4F3-61FD133CC211}" type="slidenum">
              <a:rPr lang="en-US" altLang="de-DE" sz="1300" smtClean="0"/>
              <a:pPr>
                <a:spcBef>
                  <a:spcPct val="0"/>
                </a:spcBef>
              </a:pPr>
              <a:t>41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90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367730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985854-8A8D-4C99-AB8E-601F36CC1944}" type="slidenum">
              <a:rPr lang="en-US" altLang="de-DE" sz="1300" smtClean="0"/>
              <a:pPr>
                <a:spcBef>
                  <a:spcPct val="0"/>
                </a:spcBef>
              </a:pPr>
              <a:t>42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39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06747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DF77F03-6834-4CC2-8AD7-B7205DA88596}" type="slidenum">
              <a:rPr lang="en-US" altLang="de-DE" sz="1300" smtClean="0"/>
              <a:pPr>
                <a:spcBef>
                  <a:spcPct val="0"/>
                </a:spcBef>
              </a:pPr>
              <a:t>43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358270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72878A-ACE3-484A-8D4B-E6CA76844B14}" type="slidenum">
              <a:rPr lang="en-US" altLang="de-DE" sz="1300" smtClean="0"/>
              <a:pPr>
                <a:spcBef>
                  <a:spcPct val="0"/>
                </a:spcBef>
              </a:pPr>
              <a:t>44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9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298155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F1150D-3A9D-48EE-AB21-C1B5BF023733}"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394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230290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F44491-DE46-45AC-A021-ECA0682DAD81}"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9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804675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8664087-2CCE-4BB0-9A74-A0E5C3B398CB}"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79805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12AA1A-951E-4D26-8F3F-E81F649E6FB9}"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555040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9E14A9-C622-4881-839F-49DDC8DFBFE4}" type="slidenum">
              <a:rPr lang="en-US" altLang="de-DE" sz="1300" smtClean="0"/>
              <a:pPr>
                <a:spcBef>
                  <a:spcPct val="0"/>
                </a:spcBef>
              </a:pPr>
              <a:t>49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398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24274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0579B1-590E-4D63-86D1-C5FBC8BD3C2E}" type="slidenum">
              <a:rPr lang="en-US" altLang="de-DE" sz="1300" smtClean="0"/>
              <a:pPr>
                <a:spcBef>
                  <a:spcPct val="0"/>
                </a:spcBef>
              </a:pPr>
              <a:t>50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39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99682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94D8A2-BB6C-476E-BE15-342A4ACFC2A1}" type="slidenum">
              <a:rPr lang="en-US" altLang="de-DE" sz="1300" smtClean="0"/>
              <a:pPr>
                <a:spcBef>
                  <a:spcPct val="0"/>
                </a:spcBef>
              </a:pPr>
              <a:t>51</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912351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02C063-4B3B-4E67-A52A-7D5024C829C2}" type="slidenum">
              <a:rPr lang="en-US" altLang="de-DE" sz="1300" smtClean="0"/>
              <a:pPr>
                <a:spcBef>
                  <a:spcPct val="0"/>
                </a:spcBef>
              </a:pPr>
              <a:t>52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40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91651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115381E-D779-4D07-B395-C01A05253F6B}" type="slidenum">
              <a:rPr lang="en-US" altLang="de-DE" sz="1300" smtClean="0"/>
              <a:pPr>
                <a:spcBef>
                  <a:spcPct val="0"/>
                </a:spcBef>
              </a:pPr>
              <a:t>53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00168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207E1-4CEE-489E-AB5A-32843643F627}" type="slidenum">
              <a:rPr lang="en-US" altLang="de-DE" sz="1300" smtClean="0"/>
              <a:pPr>
                <a:spcBef>
                  <a:spcPct val="0"/>
                </a:spcBef>
              </a:pPr>
              <a:t>54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40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35993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CD94C0-1D43-480F-B6E8-C90B42690D03}" type="slidenum">
              <a:rPr lang="en-US" altLang="de-DE" sz="1300" smtClean="0"/>
              <a:pPr>
                <a:spcBef>
                  <a:spcPct val="0"/>
                </a:spcBef>
              </a:pPr>
              <a:t>55</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864297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933412-508C-420C-B041-B46752693FA5}" type="slidenum">
              <a:rPr lang="en-US" altLang="de-DE" sz="1300" smtClean="0"/>
              <a:pPr>
                <a:spcBef>
                  <a:spcPct val="0"/>
                </a:spcBef>
              </a:pPr>
              <a:t>56</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0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360973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D88846-8C01-4C8D-A559-8005796B82B3}" type="slidenum">
              <a:rPr lang="en-US" altLang="de-DE" sz="1300" smtClean="0"/>
              <a:pPr>
                <a:spcBef>
                  <a:spcPct val="0"/>
                </a:spcBef>
              </a:pPr>
              <a:t>57</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406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239494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7538E8-0BDC-403D-A8C3-05084060ECE5}" type="slidenum">
              <a:rPr lang="en-US" altLang="de-DE" sz="1300" smtClean="0"/>
              <a:pPr>
                <a:spcBef>
                  <a:spcPct val="0"/>
                </a:spcBef>
              </a:pPr>
              <a:t>58</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40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37226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0B145C-FB39-4CDF-9CED-2A546D0C1390}" type="slidenum">
              <a:rPr lang="en-US" altLang="de-DE" sz="1300" smtClean="0"/>
              <a:pPr>
                <a:spcBef>
                  <a:spcPct val="0"/>
                </a:spcBef>
              </a:pPr>
              <a:t>59</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705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5EBE53-F7B0-4658-ACB6-9A43F0550082}" type="slidenum">
              <a:rPr lang="en-US" altLang="de-DE" sz="1300" smtClean="0"/>
              <a:pPr>
                <a:spcBef>
                  <a:spcPct val="0"/>
                </a:spcBef>
              </a:pPr>
              <a:t>60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40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397561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EDC79C-0B7E-4144-9C35-B6FDF47D07C5}"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211567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EDC79C-0B7E-4144-9C35-B6FDF47D07C5}"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211567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EDC79C-0B7E-4144-9C35-B6FDF47D07C5}" type="slidenum">
              <a:rPr lang="en-US" altLang="de-DE" sz="1300" smtClean="0"/>
              <a:pPr>
                <a:spcBef>
                  <a:spcPct val="0"/>
                </a:spcBef>
              </a:pPr>
              <a:t>63</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211567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A42D62-5FD3-47FA-BA4D-8A712F7DDBB8}"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421218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A42D62-5FD3-47FA-BA4D-8A712F7DDBB8}"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421218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A42D62-5FD3-47FA-BA4D-8A712F7DDBB8}" type="slidenum">
              <a:rPr lang="en-US" altLang="de-DE" sz="1300" smtClean="0"/>
              <a:pPr>
                <a:spcBef>
                  <a:spcPct val="0"/>
                </a:spcBef>
              </a:pPr>
              <a:t>66</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421218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03B821-B060-4995-8574-8B44731A1675}" type="slidenum">
              <a:rPr lang="en-US" altLang="de-DE" sz="1300" smtClean="0"/>
              <a:pPr>
                <a:spcBef>
                  <a:spcPct val="0"/>
                </a:spcBef>
              </a:pPr>
              <a:t>68</a:t>
            </a:fld>
            <a:endParaRPr lang="en-US"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445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6124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b="0" dirty="0">
                <a:latin typeface="+mj-lt"/>
              </a:rPr>
              <a:t>Az alkalmazott képek használatára a művészek illetve a jogok tulajdonosainak szíves hozzájárulásával volt módunk- a részletekért (cím, művész) lásd a perezentáció végét.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074F41B-BCAD-44F3-9B46-02439FA6CB4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u-HU"/>
              <a:t>Metakognitív Tréning 3 – Meggyőződéseink korrigálhatósága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2C40C2F-225D-4605-8CCB-395318EC1BD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02B611B-C84C-4620-ACC9-5D2BB0DA08A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074F41B-BCAD-44F3-9B46-02439FA6CB4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074F41B-BCAD-44F3-9B46-02439FA6CB4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17B413A9-64B6-49A5-A6A3-349E4BD9763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3 – Meggyőződéseink korrigálhatósága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D4686F8-8DF5-4C80-AC36-3EF490A6124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u-HU"/>
              <a:t>Metakognitív Tréning 3 – Meggyőződéseink korrigálhatósága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074F41B-BCAD-44F3-9B46-02439FA6CB4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7.jpe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3.pn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0.jpeg"/><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1.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9.pn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5.png"/><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5.png"/><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0.png"/><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0.png"/><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a:latin typeface="+mn-lt"/>
                <a:ea typeface="+mn-ea"/>
                <a:cs typeface="+mn-cs"/>
              </a:rPr>
              <a:t>3 B</a:t>
            </a:r>
            <a:r>
              <a:rPr lang="en-US" altLang="ja-JP">
                <a:latin typeface="+mn-lt"/>
                <a:ea typeface="+mn-ea"/>
                <a:cs typeface="+mn-cs"/>
              </a:rPr>
              <a:t> </a:t>
            </a:r>
            <a:r>
              <a:rPr lang="en-US" altLang="ja-JP" dirty="0">
                <a:latin typeface="+mn-lt"/>
                <a:ea typeface="+mn-ea"/>
                <a:cs typeface="+mn-cs"/>
              </a:rPr>
              <a:t>– </a:t>
            </a:r>
            <a:r>
              <a:rPr lang="hu-HU" altLang="ko-KR" dirty="0">
                <a:latin typeface="+mn-lt"/>
                <a:ea typeface="+mn-ea"/>
                <a:cs typeface="+mn-cs"/>
              </a:rPr>
              <a:t>Meggyőződéseink korrigálhatósága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89520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az első benyomásunkhoz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 tartjuk)</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a:t>
            </a:fld>
            <a:endParaRPr lang="de-DE" altLang="de-DE">
              <a:latin typeface="+mn-lt"/>
              <a:ea typeface="+mn-ea"/>
            </a:endParaRPr>
          </a:p>
        </p:txBody>
      </p:sp>
    </p:spTree>
    <p:extLst>
      <p:ext uri="{BB962C8B-B14F-4D97-AF65-F5344CB8AC3E}">
        <p14:creationId xmlns:p14="http://schemas.microsoft.com/office/powerpoint/2010/main" val="69100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az első benyomásunkhoz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 tartjuk)</a:t>
            </a:r>
            <a:endParaRPr lang="de-DE" altLang="ja-JP" sz="2400" dirty="0">
              <a:solidFill>
                <a:srgbClr val="333333"/>
              </a:solidFill>
            </a:endParaRPr>
          </a:p>
          <a:p>
            <a:pPr marL="342900" lvl="0" indent="-342900" defTabSz="914400" fontAlgn="base">
              <a:buClr>
                <a:srgbClr val="333333"/>
              </a:buClr>
              <a:buFont typeface="WingDings"/>
              <a:buChar char=""/>
            </a:pPr>
            <a:r>
              <a:rPr lang="hu-HU" altLang="de-DE" sz="2400" dirty="0">
                <a:solidFill>
                  <a:srgbClr val="004992"/>
                </a:solidFill>
              </a:rPr>
              <a:t>Okok</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kényelem</a:t>
            </a:r>
            <a:r>
              <a:rPr lang="de-DE" altLang="de-DE" sz="2400">
                <a:solidFill>
                  <a:srgbClr val="FFFFFF"/>
                </a:solidFill>
              </a:rPr>
              <a:t>, </a:t>
            </a:r>
            <a:r>
              <a:rPr lang="hu-HU" altLang="de-DE" sz="2400">
                <a:solidFill>
                  <a:srgbClr val="FFFFFF"/>
                </a:solidFill>
              </a:rPr>
              <a:t>“önigazolás”</a:t>
            </a:r>
            <a:r>
              <a:rPr lang="ja-JP" altLang="de-DE" sz="2400">
                <a:solidFill>
                  <a:srgbClr val="FFFFFF"/>
                </a:solidFill>
              </a:rPr>
              <a:t> </a:t>
            </a:r>
            <a:r>
              <a:rPr lang="de-DE" altLang="ja-JP" sz="2400" dirty="0">
                <a:solidFill>
                  <a:srgbClr val="FFFFFF"/>
                </a:solidFill>
              </a:rPr>
              <a:t>*, </a:t>
            </a:r>
            <a:r>
              <a:rPr lang="hu-HU" altLang="ja-JP" sz="2400" dirty="0">
                <a:solidFill>
                  <a:srgbClr val="FFFFFF"/>
                </a:solidFill>
              </a:rPr>
              <a:t>ötlettelenség</a:t>
            </a:r>
            <a:r>
              <a:rPr lang="de-DE" altLang="ja-JP" sz="2400" dirty="0">
                <a:solidFill>
                  <a:srgbClr val="FFFFFF"/>
                </a:solidFill>
              </a:rPr>
              <a:t>, </a:t>
            </a:r>
            <a:r>
              <a:rPr lang="hu-HU" altLang="ja-JP" sz="2400" dirty="0">
                <a:solidFill>
                  <a:srgbClr val="FFFFFF"/>
                </a:solidFill>
              </a:rPr>
              <a:t>az </a:t>
            </a:r>
            <a:r>
              <a:rPr lang="hu-HU" altLang="ja-JP" sz="2400">
                <a:solidFill>
                  <a:srgbClr val="FFFFFF"/>
                </a:solidFill>
              </a:rPr>
              <a:t>egyszerű “igazságok” </a:t>
            </a:r>
            <a:r>
              <a:rPr lang="hu-HU" altLang="ja-JP" sz="2400" dirty="0">
                <a:solidFill>
                  <a:srgbClr val="FFFFFF"/>
                </a:solidFill>
              </a:rPr>
              <a:t>segítenek eligazodni összetett világunkban, büszkeség</a:t>
            </a:r>
            <a:endParaRPr lang="de-DE" altLang="ja-JP" sz="2400" dirty="0">
              <a:solidFill>
                <a:srgbClr val="FFFFFF"/>
              </a:solidFill>
            </a:endParaRPr>
          </a:p>
          <a:p>
            <a:pPr marL="342900" lvl="0" indent="-342900" defTabSz="914400" fontAlgn="base">
              <a:buClr>
                <a:srgbClr val="333333"/>
              </a:buClr>
              <a:buFont typeface="WingDings"/>
              <a:buChar char=""/>
            </a:pPr>
            <a:r>
              <a:rPr lang="de-DE" altLang="de-DE" sz="2400" dirty="0">
                <a:solidFill>
                  <a:srgbClr val="004992"/>
                </a:solidFill>
              </a:rPr>
              <a:t>Prob</a:t>
            </a:r>
            <a:r>
              <a:rPr lang="hu-HU" altLang="de-DE" sz="2400" dirty="0">
                <a:solidFill>
                  <a:srgbClr val="004992"/>
                </a:solidFill>
              </a:rPr>
              <a:t>léma</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megmaradnak a téves </a:t>
            </a:r>
            <a:r>
              <a:rPr lang="hu-HU" altLang="de-DE" sz="2400">
                <a:solidFill>
                  <a:srgbClr val="FFFFFF"/>
                </a:solidFill>
              </a:rPr>
              <a:t>ítéletek</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rPr>
              <a:t> </a:t>
            </a:r>
            <a:r>
              <a:rPr lang="hu-HU" altLang="de-DE" sz="2400" dirty="0">
                <a:solidFill>
                  <a:srgbClr val="FFFFFF"/>
                </a:solidFill>
              </a:rPr>
              <a:t>előítéletek</a:t>
            </a:r>
            <a:r>
              <a:rPr lang="de-DE" altLang="de-DE" sz="2400" dirty="0">
                <a:solidFill>
                  <a:srgbClr val="FFFFFF"/>
                </a:solidFill>
              </a:rPr>
              <a:t>); </a:t>
            </a:r>
            <a:r>
              <a:rPr lang="hu-HU" altLang="de-DE" sz="2400" dirty="0">
                <a:solidFill>
                  <a:srgbClr val="FFFFFF"/>
                </a:solidFill>
              </a:rPr>
              <a:t>túláltalánosítás</a:t>
            </a:r>
            <a:r>
              <a:rPr lang="de-DE" altLang="de-DE" sz="2400" dirty="0">
                <a:solidFill>
                  <a:srgbClr val="FFFFFF"/>
                </a:solidFill>
              </a:rPr>
              <a:t> (</a:t>
            </a:r>
            <a:r>
              <a:rPr lang="hu-HU" altLang="de-DE" sz="2400" dirty="0">
                <a:solidFill>
                  <a:srgbClr val="FFFFFF"/>
                </a:solidFill>
              </a:rPr>
              <a:t>egy példa alapján megítéljük az egészet</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sym typeface="Wingdings" panose="05000000000000000000" pitchFamily="2" charset="2"/>
              </a:rPr>
              <a:t> </a:t>
            </a:r>
            <a:r>
              <a:rPr lang="hu-HU" altLang="de-DE" sz="2400" dirty="0">
                <a:solidFill>
                  <a:srgbClr val="FFFFFF"/>
                </a:solidFill>
              </a:rPr>
              <a:t>külföldiek, kisebbségek</a:t>
            </a:r>
            <a:r>
              <a:rPr lang="de-DE" altLang="de-DE" sz="2400" dirty="0">
                <a:solidFill>
                  <a:srgbClr val="FFFFFF"/>
                </a:solidFill>
              </a:rPr>
              <a:t> </a:t>
            </a:r>
            <a:r>
              <a:rPr lang="hu-HU" altLang="de-DE" sz="2400" dirty="0">
                <a:solidFill>
                  <a:srgbClr val="FFFFFF"/>
                </a:solidFill>
              </a:rPr>
              <a:t>stb</a:t>
            </a:r>
            <a:r>
              <a:rPr lang="de-DE" altLang="de-DE" sz="2400" dirty="0">
                <a:solidFill>
                  <a:srgbClr val="FFFFFF"/>
                </a:solidFill>
              </a:rPr>
              <a:t>.); </a:t>
            </a:r>
            <a:r>
              <a:rPr lang="hu-HU" altLang="de-DE" sz="2400" dirty="0">
                <a:solidFill>
                  <a:srgbClr val="FFFFFF"/>
                </a:solidFill>
              </a:rPr>
              <a:t>így nem adjuk meg az illetőnek azt a második esélyt, melyet talán megérdemelt volna</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4027044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mn-lt"/>
                <a:ea typeface="+mn-ea"/>
              </a:rPr>
              <a:t>* </a:t>
            </a:r>
            <a:r>
              <a:rPr lang="hu-HU" altLang="de-DE" sz="1400" b="0" dirty="0">
                <a:solidFill>
                  <a:srgbClr val="333333"/>
                </a:solidFill>
                <a:latin typeface="+mn-lt"/>
                <a:ea typeface="+mn-ea"/>
              </a:rPr>
              <a:t>Csak azt látjuk, amit látni szeretnénk</a:t>
            </a:r>
            <a:endParaRPr lang="de-DE" altLang="de-DE" sz="14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az első benyomásunkhoz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 tartjuk)</a:t>
            </a:r>
            <a:endParaRPr lang="de-DE" altLang="ja-JP" sz="2400" dirty="0">
              <a:solidFill>
                <a:srgbClr val="333333"/>
              </a:solidFill>
            </a:endParaRPr>
          </a:p>
          <a:p>
            <a:pPr marL="342900" lvl="0" indent="-342900" defTabSz="914400" fontAlgn="base">
              <a:buClr>
                <a:srgbClr val="333333"/>
              </a:buClr>
              <a:buFont typeface="WingDings"/>
              <a:buChar char=""/>
            </a:pPr>
            <a:r>
              <a:rPr lang="hu-HU" altLang="de-DE" sz="2400" dirty="0">
                <a:solidFill>
                  <a:srgbClr val="004992"/>
                </a:solidFill>
              </a:rPr>
              <a:t>Okok</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kényelem</a:t>
            </a:r>
            <a:r>
              <a:rPr lang="de-DE" altLang="de-DE" sz="2400">
                <a:solidFill>
                  <a:srgbClr val="333333"/>
                </a:solidFill>
              </a:rPr>
              <a:t>, </a:t>
            </a:r>
            <a:r>
              <a:rPr lang="hu-HU" altLang="de-DE" sz="2400">
                <a:solidFill>
                  <a:srgbClr val="333333"/>
                </a:solidFill>
              </a:rPr>
              <a:t>“önigazolás”</a:t>
            </a:r>
            <a:r>
              <a:rPr lang="ja-JP" altLang="de-DE" sz="2400" b="1">
                <a:solidFill>
                  <a:srgbClr val="333333"/>
                </a:solidFill>
              </a:rPr>
              <a:t> </a:t>
            </a:r>
            <a:r>
              <a:rPr lang="de-DE" altLang="ja-JP" sz="2400" dirty="0">
                <a:solidFill>
                  <a:srgbClr val="333333"/>
                </a:solidFill>
              </a:rPr>
              <a:t>*, </a:t>
            </a:r>
            <a:r>
              <a:rPr lang="hu-HU" altLang="ja-JP" sz="2400" dirty="0">
                <a:solidFill>
                  <a:srgbClr val="333333"/>
                </a:solidFill>
              </a:rPr>
              <a:t>ötlettelenség</a:t>
            </a:r>
            <a:r>
              <a:rPr lang="de-DE" altLang="ja-JP" sz="2400" dirty="0">
                <a:solidFill>
                  <a:srgbClr val="333333"/>
                </a:solidFill>
              </a:rPr>
              <a:t>, </a:t>
            </a:r>
            <a:r>
              <a:rPr lang="hu-HU" altLang="ja-JP" sz="2400" dirty="0">
                <a:solidFill>
                  <a:srgbClr val="333333"/>
                </a:solidFill>
              </a:rPr>
              <a:t>az </a:t>
            </a:r>
            <a:r>
              <a:rPr lang="hu-HU" altLang="ja-JP" sz="2400">
                <a:solidFill>
                  <a:srgbClr val="333333"/>
                </a:solidFill>
              </a:rPr>
              <a:t>egyszerű “igazságok” </a:t>
            </a:r>
            <a:r>
              <a:rPr lang="hu-HU" altLang="ja-JP" sz="2400" dirty="0">
                <a:solidFill>
                  <a:srgbClr val="333333"/>
                </a:solidFill>
              </a:rPr>
              <a:t>segítenek eligazodni összetett világunkban, büszkeség</a:t>
            </a:r>
            <a:endParaRPr lang="de-DE" altLang="ja-JP" sz="2400" dirty="0">
              <a:solidFill>
                <a:srgbClr val="333333"/>
              </a:solidFill>
            </a:endParaRPr>
          </a:p>
          <a:p>
            <a:pPr marL="342900" lvl="0" indent="-342900" defTabSz="914400" fontAlgn="base">
              <a:buClr>
                <a:srgbClr val="333333"/>
              </a:buClr>
              <a:buFont typeface="WingDings"/>
              <a:buChar char=""/>
            </a:pPr>
            <a:r>
              <a:rPr lang="de-DE" altLang="de-DE" sz="2400" dirty="0">
                <a:solidFill>
                  <a:srgbClr val="004992"/>
                </a:solidFill>
              </a:rPr>
              <a:t>Prob</a:t>
            </a:r>
            <a:r>
              <a:rPr lang="hu-HU" altLang="de-DE" sz="2400" dirty="0">
                <a:solidFill>
                  <a:srgbClr val="004992"/>
                </a:solidFill>
              </a:rPr>
              <a:t>léma</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megmaradnak a téves </a:t>
            </a:r>
            <a:r>
              <a:rPr lang="hu-HU" altLang="de-DE" sz="2400">
                <a:solidFill>
                  <a:srgbClr val="FFFFFF"/>
                </a:solidFill>
              </a:rPr>
              <a:t>ítéletek</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rPr>
              <a:t> </a:t>
            </a:r>
            <a:r>
              <a:rPr lang="hu-HU" altLang="de-DE" sz="2400" dirty="0">
                <a:solidFill>
                  <a:srgbClr val="FFFFFF"/>
                </a:solidFill>
              </a:rPr>
              <a:t>előítéletek</a:t>
            </a:r>
            <a:r>
              <a:rPr lang="de-DE" altLang="de-DE" sz="2400" dirty="0">
                <a:solidFill>
                  <a:srgbClr val="FFFFFF"/>
                </a:solidFill>
              </a:rPr>
              <a:t>); </a:t>
            </a:r>
            <a:r>
              <a:rPr lang="hu-HU" altLang="de-DE" sz="2400" dirty="0">
                <a:solidFill>
                  <a:srgbClr val="FFFFFF"/>
                </a:solidFill>
              </a:rPr>
              <a:t>túláltalánosítás</a:t>
            </a:r>
            <a:r>
              <a:rPr lang="de-DE" altLang="de-DE" sz="2400" dirty="0">
                <a:solidFill>
                  <a:srgbClr val="FFFFFF"/>
                </a:solidFill>
              </a:rPr>
              <a:t> (</a:t>
            </a:r>
            <a:r>
              <a:rPr lang="hu-HU" altLang="de-DE" sz="2400" dirty="0">
                <a:solidFill>
                  <a:srgbClr val="FFFFFF"/>
                </a:solidFill>
              </a:rPr>
              <a:t>egy példa alapján megítéljük az egészet</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sym typeface="Wingdings" panose="05000000000000000000" pitchFamily="2" charset="2"/>
              </a:rPr>
              <a:t> </a:t>
            </a:r>
            <a:r>
              <a:rPr lang="hu-HU" altLang="de-DE" sz="2400" dirty="0">
                <a:solidFill>
                  <a:srgbClr val="FFFFFF"/>
                </a:solidFill>
              </a:rPr>
              <a:t>külföldiek, kisebbségek</a:t>
            </a:r>
            <a:r>
              <a:rPr lang="de-DE" altLang="de-DE" sz="2400" dirty="0">
                <a:solidFill>
                  <a:srgbClr val="FFFFFF"/>
                </a:solidFill>
              </a:rPr>
              <a:t> </a:t>
            </a:r>
            <a:r>
              <a:rPr lang="hu-HU" altLang="de-DE" sz="2400" dirty="0">
                <a:solidFill>
                  <a:srgbClr val="FFFFFF"/>
                </a:solidFill>
              </a:rPr>
              <a:t>stb</a:t>
            </a:r>
            <a:r>
              <a:rPr lang="de-DE" altLang="de-DE" sz="2400" dirty="0">
                <a:solidFill>
                  <a:srgbClr val="FFFFFF"/>
                </a:solidFill>
              </a:rPr>
              <a:t>.); </a:t>
            </a:r>
            <a:r>
              <a:rPr lang="hu-HU" altLang="de-DE" sz="2400" dirty="0">
                <a:solidFill>
                  <a:srgbClr val="FFFFFF"/>
                </a:solidFill>
              </a:rPr>
              <a:t>így nem adjuk meg az illetőnek azt a második esélyt, melyet talán megérdemelt volna</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2232379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mn-lt"/>
                <a:ea typeface="+mn-ea"/>
              </a:rPr>
              <a:t>* </a:t>
            </a:r>
            <a:r>
              <a:rPr lang="hu-HU" altLang="de-DE" sz="1400" b="0" dirty="0">
                <a:solidFill>
                  <a:srgbClr val="333333"/>
                </a:solidFill>
                <a:latin typeface="+mn-lt"/>
                <a:ea typeface="+mn-ea"/>
              </a:rPr>
              <a:t>Csak azt látjuk, amit látni szeretnénk</a:t>
            </a:r>
            <a:endParaRPr lang="de-DE" altLang="de-DE" sz="14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saját nézőpont megváltoztatása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Hajlamosak vagyunk az első benyomásunkhoz ragaszkodni (pl. előítéletek</a:t>
            </a:r>
            <a:r>
              <a:rPr lang="hu-HU" altLang="de-DE" sz="2400">
                <a:solidFill>
                  <a:srgbClr val="333333"/>
                </a:solidFill>
              </a:rPr>
              <a:t>; “Az </a:t>
            </a:r>
            <a:r>
              <a:rPr lang="hu-HU" altLang="de-DE" sz="2400" dirty="0">
                <a:solidFill>
                  <a:srgbClr val="333333"/>
                </a:solidFill>
              </a:rPr>
              <a:t>első benyomás az </a:t>
            </a:r>
            <a:r>
              <a:rPr lang="hu-HU" altLang="de-DE" sz="2400">
                <a:solidFill>
                  <a:srgbClr val="333333"/>
                </a:solidFill>
              </a:rPr>
              <a:t>igazi.” </a:t>
            </a:r>
            <a:r>
              <a:rPr lang="hu-HU" altLang="de-DE" sz="2400" dirty="0">
                <a:solidFill>
                  <a:srgbClr val="333333"/>
                </a:solidFill>
              </a:rPr>
              <a:t>- tartjuk)</a:t>
            </a:r>
            <a:endParaRPr lang="de-DE" altLang="ja-JP" sz="2400" dirty="0">
              <a:solidFill>
                <a:srgbClr val="333333"/>
              </a:solidFill>
            </a:endParaRPr>
          </a:p>
          <a:p>
            <a:pPr marL="342900" lvl="0" indent="-342900" defTabSz="914400" fontAlgn="base">
              <a:buClr>
                <a:srgbClr val="333333"/>
              </a:buClr>
              <a:buFont typeface="WingDings"/>
              <a:buChar char=""/>
            </a:pPr>
            <a:r>
              <a:rPr lang="hu-HU" altLang="de-DE" sz="2400" dirty="0">
                <a:solidFill>
                  <a:srgbClr val="004992"/>
                </a:solidFill>
              </a:rPr>
              <a:t>Okok</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kényelem</a:t>
            </a:r>
            <a:r>
              <a:rPr lang="de-DE" altLang="de-DE" sz="2400">
                <a:solidFill>
                  <a:srgbClr val="333333"/>
                </a:solidFill>
              </a:rPr>
              <a:t>, </a:t>
            </a:r>
            <a:r>
              <a:rPr lang="hu-HU" altLang="de-DE" sz="2400">
                <a:solidFill>
                  <a:srgbClr val="333333"/>
                </a:solidFill>
              </a:rPr>
              <a:t>“önigazolás”</a:t>
            </a:r>
            <a:r>
              <a:rPr lang="ja-JP" altLang="de-DE" sz="2400" b="1">
                <a:solidFill>
                  <a:srgbClr val="333333"/>
                </a:solidFill>
              </a:rPr>
              <a:t> </a:t>
            </a:r>
            <a:r>
              <a:rPr lang="de-DE" altLang="ja-JP" sz="2400" dirty="0">
                <a:solidFill>
                  <a:srgbClr val="333333"/>
                </a:solidFill>
              </a:rPr>
              <a:t>*, </a:t>
            </a:r>
            <a:r>
              <a:rPr lang="hu-HU" altLang="ja-JP" sz="2400" dirty="0">
                <a:solidFill>
                  <a:srgbClr val="333333"/>
                </a:solidFill>
              </a:rPr>
              <a:t>ötlettelenség</a:t>
            </a:r>
            <a:r>
              <a:rPr lang="de-DE" altLang="ja-JP" sz="2400" dirty="0">
                <a:solidFill>
                  <a:srgbClr val="333333"/>
                </a:solidFill>
              </a:rPr>
              <a:t>, </a:t>
            </a:r>
            <a:r>
              <a:rPr lang="hu-HU" altLang="ja-JP" sz="2400" dirty="0">
                <a:solidFill>
                  <a:srgbClr val="333333"/>
                </a:solidFill>
              </a:rPr>
              <a:t>az </a:t>
            </a:r>
            <a:r>
              <a:rPr lang="hu-HU" altLang="ja-JP" sz="2400">
                <a:solidFill>
                  <a:srgbClr val="333333"/>
                </a:solidFill>
              </a:rPr>
              <a:t>egyszerű “igazságok” </a:t>
            </a:r>
            <a:r>
              <a:rPr lang="hu-HU" altLang="ja-JP" sz="2400" dirty="0">
                <a:solidFill>
                  <a:srgbClr val="333333"/>
                </a:solidFill>
              </a:rPr>
              <a:t>segítenek eligazodni összetett világunkban, büszkeség</a:t>
            </a:r>
            <a:endParaRPr lang="de-DE" altLang="ja-JP" sz="2400" dirty="0">
              <a:solidFill>
                <a:srgbClr val="333333"/>
              </a:solidFill>
            </a:endParaRPr>
          </a:p>
          <a:p>
            <a:pPr marL="342900" lvl="0" indent="-342900" defTabSz="914400" fontAlgn="base">
              <a:buClr>
                <a:srgbClr val="333333"/>
              </a:buClr>
              <a:buFont typeface="WingDings"/>
              <a:buChar char=""/>
            </a:pPr>
            <a:r>
              <a:rPr lang="de-DE" altLang="de-DE" sz="2400" dirty="0">
                <a:solidFill>
                  <a:srgbClr val="004992"/>
                </a:solidFill>
              </a:rPr>
              <a:t>Prob</a:t>
            </a:r>
            <a:r>
              <a:rPr lang="hu-HU" altLang="de-DE" sz="2400" dirty="0">
                <a:solidFill>
                  <a:srgbClr val="004992"/>
                </a:solidFill>
              </a:rPr>
              <a:t>léma</a:t>
            </a:r>
            <a:r>
              <a:rPr lang="de-DE" altLang="de-DE" sz="2400" dirty="0">
                <a:solidFill>
                  <a:srgbClr val="004992"/>
                </a:solidFill>
              </a:rPr>
              <a:t>:</a:t>
            </a:r>
            <a:r>
              <a:rPr lang="de-DE" altLang="de-DE" sz="2400" dirty="0">
                <a:solidFill>
                  <a:srgbClr val="333333"/>
                </a:solidFill>
              </a:rPr>
              <a:t> </a:t>
            </a:r>
            <a:r>
              <a:rPr lang="hu-HU" altLang="de-DE" sz="2400" dirty="0">
                <a:solidFill>
                  <a:srgbClr val="333333"/>
                </a:solidFill>
              </a:rPr>
              <a:t>megmaradnak a</a:t>
            </a:r>
            <a:r>
              <a:rPr lang="hu-HU" altLang="de-DE" sz="2400" dirty="0">
                <a:solidFill>
                  <a:srgbClr val="004992"/>
                </a:solidFill>
              </a:rPr>
              <a:t> </a:t>
            </a:r>
            <a:r>
              <a:rPr lang="hu-HU" altLang="de-DE" sz="2400" dirty="0">
                <a:solidFill>
                  <a:srgbClr val="333333"/>
                </a:solidFill>
              </a:rPr>
              <a:t>téves </a:t>
            </a:r>
            <a:r>
              <a:rPr lang="hu-HU" altLang="de-DE" sz="2400">
                <a:solidFill>
                  <a:srgbClr val="333333"/>
                </a:solidFill>
              </a:rPr>
              <a:t>ítéletek</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előítéletek</a:t>
            </a:r>
            <a:r>
              <a:rPr lang="de-DE" altLang="de-DE" sz="2400" dirty="0">
                <a:solidFill>
                  <a:srgbClr val="333333"/>
                </a:solidFill>
              </a:rPr>
              <a:t>); </a:t>
            </a:r>
            <a:r>
              <a:rPr lang="hu-HU" altLang="de-DE" sz="2400" dirty="0">
                <a:solidFill>
                  <a:srgbClr val="333333"/>
                </a:solidFill>
              </a:rPr>
              <a:t>túláltalánosítás</a:t>
            </a:r>
            <a:r>
              <a:rPr lang="de-DE" altLang="de-DE" sz="2400" dirty="0">
                <a:solidFill>
                  <a:srgbClr val="333333"/>
                </a:solidFill>
              </a:rPr>
              <a:t> (</a:t>
            </a:r>
            <a:r>
              <a:rPr lang="hu-HU" altLang="de-DE" sz="2400" dirty="0">
                <a:solidFill>
                  <a:srgbClr val="333333"/>
                </a:solidFill>
              </a:rPr>
              <a:t>egy példa alapján megítéljük az egészet</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hu-HU" altLang="de-DE" sz="2400" dirty="0">
                <a:solidFill>
                  <a:srgbClr val="333333"/>
                </a:solidFill>
              </a:rPr>
              <a:t>külföldiek, kisebbségek</a:t>
            </a:r>
            <a:r>
              <a:rPr lang="de-DE" altLang="de-DE" sz="2400" dirty="0">
                <a:solidFill>
                  <a:srgbClr val="333333"/>
                </a:solidFill>
              </a:rPr>
              <a:t> </a:t>
            </a:r>
            <a:r>
              <a:rPr lang="hu-HU" altLang="de-DE" sz="2400" dirty="0">
                <a:solidFill>
                  <a:srgbClr val="333333"/>
                </a:solidFill>
              </a:rPr>
              <a:t>stb</a:t>
            </a:r>
            <a:r>
              <a:rPr lang="de-DE" altLang="de-DE" sz="2400" dirty="0">
                <a:solidFill>
                  <a:srgbClr val="333333"/>
                </a:solidFill>
              </a:rPr>
              <a:t>.); </a:t>
            </a:r>
            <a:r>
              <a:rPr lang="hu-HU" altLang="de-DE" sz="2400" dirty="0">
                <a:solidFill>
                  <a:srgbClr val="333333"/>
                </a:solidFill>
              </a:rPr>
              <a:t>így nem adjuk meg az illetőnek azt a második esélyt, melyet talán megérdemelt volna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78637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Híres idézetek olyan emberektől, akik tévedtek!</a:t>
            </a:r>
            <a:endParaRPr lang="en-US"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Okos </a:t>
            </a:r>
            <a:r>
              <a:rPr lang="hu-HU" altLang="ko-KR" sz="1600" dirty="0">
                <a:solidFill>
                  <a:srgbClr val="004992"/>
                </a:solidFill>
              </a:rPr>
              <a:t>és felelősségteljes nőknek egyáltalán nem akarnak </a:t>
            </a:r>
            <a:r>
              <a:rPr lang="hu-HU" altLang="ko-KR" sz="1600">
                <a:solidFill>
                  <a:srgbClr val="004992"/>
                </a:solidFill>
              </a:rPr>
              <a:t>szavazni</a:t>
            </a:r>
            <a:r>
              <a:rPr lang="en-US" altLang="de-DE" sz="1600">
                <a:solidFill>
                  <a:srgbClr val="004992"/>
                </a:solidFill>
              </a:rPr>
              <a:t>.</a:t>
            </a:r>
            <a:r>
              <a:rPr lang="hu-HU" altLang="de-DE" sz="1600">
                <a:solidFill>
                  <a:srgbClr val="004992"/>
                </a:solidFill>
              </a:rPr>
              <a:t>”</a:t>
            </a:r>
            <a:br>
              <a:rPr lang="hu-HU" altLang="de-DE" sz="1600" dirty="0">
                <a:solidFill>
                  <a:srgbClr val="333333"/>
                </a:solidFill>
              </a:rPr>
            </a:br>
            <a:r>
              <a:rPr lang="en-US" altLang="de-DE" sz="1600" dirty="0">
                <a:solidFill>
                  <a:srgbClr val="333333"/>
                </a:solidFill>
              </a:rPr>
              <a:t>Grover Cleveland, </a:t>
            </a:r>
            <a:r>
              <a:rPr lang="hu-HU" altLang="de-DE" sz="1600" dirty="0">
                <a:solidFill>
                  <a:srgbClr val="333333"/>
                </a:solidFill>
              </a:rPr>
              <a:t>az Amerikai Egyesült Államok egykori elnöke</a:t>
            </a:r>
            <a:r>
              <a:rPr lang="de-DE" altLang="de-DE" sz="1600" dirty="0">
                <a:solidFill>
                  <a:srgbClr val="333333"/>
                </a:solidFill>
              </a:rPr>
              <a:t>, </a:t>
            </a:r>
            <a:r>
              <a:rPr lang="en-US" altLang="de-DE" sz="1600" dirty="0">
                <a:solidFill>
                  <a:srgbClr val="333333"/>
                </a:solidFill>
              </a:rPr>
              <a:t>1905</a:t>
            </a: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Ennek </a:t>
            </a:r>
            <a:r>
              <a:rPr lang="hu-HU" altLang="ko-KR" sz="1600" dirty="0">
                <a:solidFill>
                  <a:srgbClr val="004992"/>
                </a:solidFill>
              </a:rPr>
              <a:t>a telefonnak olyan sok hiányossága van, hogy komoly kommunikációs eszköznek egyáltalán nem alkalmas. Nincs értéke </a:t>
            </a:r>
            <a:r>
              <a:rPr lang="hu-HU" altLang="ko-KR" sz="1600">
                <a:solidFill>
                  <a:srgbClr val="004992"/>
                </a:solidFill>
              </a:rPr>
              <a:t>számunkra</a:t>
            </a:r>
            <a:r>
              <a:rPr lang="de-DE" altLang="ko-KR" sz="1600">
                <a:solidFill>
                  <a:srgbClr val="004992"/>
                </a:solidFill>
              </a:rPr>
              <a:t>.</a:t>
            </a:r>
            <a:r>
              <a:rPr lang="hu-HU" altLang="de-DE" sz="1600">
                <a:solidFill>
                  <a:srgbClr val="004992"/>
                </a:solidFill>
              </a:rPr>
              <a:t>”</a:t>
            </a:r>
            <a:br>
              <a:rPr lang="hu-HU" altLang="de-DE" sz="1600" dirty="0">
                <a:solidFill>
                  <a:srgbClr val="004992"/>
                </a:solidFill>
              </a:rPr>
            </a:br>
            <a:r>
              <a:rPr lang="de-DE" altLang="ko-KR" sz="1600" dirty="0">
                <a:solidFill>
                  <a:srgbClr val="333333"/>
                </a:solidFill>
              </a:rPr>
              <a:t>Western Union, </a:t>
            </a:r>
            <a:r>
              <a:rPr lang="hu-HU" altLang="ko-KR" sz="1600" dirty="0">
                <a:solidFill>
                  <a:srgbClr val="333333"/>
                </a:solidFill>
              </a:rPr>
              <a:t>a telefon feltalálásának támogatásában vezető szerepet játszó cég</a:t>
            </a:r>
            <a:r>
              <a:rPr lang="de-DE" altLang="ko-KR" sz="1600" dirty="0">
                <a:solidFill>
                  <a:srgbClr val="333333"/>
                </a:solidFill>
              </a:rPr>
              <a:t>, 1876</a:t>
            </a:r>
            <a:endParaRPr lang="hu-HU" altLang="ko-KR" sz="1600" dirty="0">
              <a:solidFill>
                <a:srgbClr val="333333"/>
              </a:solidFill>
            </a:endParaRP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A </a:t>
            </a:r>
            <a:r>
              <a:rPr lang="hu-HU" altLang="ko-KR" sz="1600" dirty="0">
                <a:solidFill>
                  <a:srgbClr val="004992"/>
                </a:solidFill>
              </a:rPr>
              <a:t>ló maradni fog, az automobil csak egy érdekesség, egy </a:t>
            </a:r>
            <a:r>
              <a:rPr lang="hu-HU" altLang="ko-KR" sz="1600">
                <a:solidFill>
                  <a:srgbClr val="004992"/>
                </a:solidFill>
              </a:rPr>
              <a:t>divatjelenség</a:t>
            </a:r>
            <a:r>
              <a:rPr lang="de-DE" altLang="ko-KR" sz="1600">
                <a:solidFill>
                  <a:srgbClr val="004992"/>
                </a:solidFill>
              </a:rPr>
              <a:t>.</a:t>
            </a:r>
            <a:r>
              <a:rPr lang="hu-HU" altLang="de-DE" sz="1600">
                <a:solidFill>
                  <a:srgbClr val="004992"/>
                </a:solidFill>
              </a:rPr>
              <a:t>”</a:t>
            </a:r>
            <a:br>
              <a:rPr lang="hu-HU" altLang="de-DE" sz="1600" dirty="0">
                <a:solidFill>
                  <a:srgbClr val="333333"/>
                </a:solidFill>
              </a:rPr>
            </a:br>
            <a:r>
              <a:rPr lang="hu-HU" altLang="ko-KR" sz="1600" dirty="0">
                <a:solidFill>
                  <a:srgbClr val="333333"/>
                </a:solidFill>
              </a:rPr>
              <a:t>A</a:t>
            </a:r>
            <a:r>
              <a:rPr lang="de-DE" altLang="ko-KR" sz="1600" dirty="0">
                <a:solidFill>
                  <a:srgbClr val="333333"/>
                </a:solidFill>
              </a:rPr>
              <a:t> Michigan Savings Bank</a:t>
            </a:r>
            <a:r>
              <a:rPr lang="hu-HU" altLang="ko-KR" sz="1600" dirty="0">
                <a:solidFill>
                  <a:srgbClr val="333333"/>
                </a:solidFill>
              </a:rPr>
              <a:t> elnöke az a</a:t>
            </a:r>
            <a:r>
              <a:rPr lang="de-DE" altLang="ko-KR" sz="1600" dirty="0">
                <a:solidFill>
                  <a:srgbClr val="333333"/>
                </a:solidFill>
              </a:rPr>
              <a:t>utomobil</a:t>
            </a:r>
            <a:r>
              <a:rPr lang="hu-HU" altLang="ko-KR" sz="1600" dirty="0">
                <a:solidFill>
                  <a:srgbClr val="333333"/>
                </a:solidFill>
              </a:rPr>
              <a:t>ról,</a:t>
            </a:r>
            <a:r>
              <a:rPr lang="de-DE" altLang="ko-KR" sz="1600" dirty="0">
                <a:solidFill>
                  <a:srgbClr val="333333"/>
                </a:solidFill>
              </a:rPr>
              <a:t> 1903</a:t>
            </a:r>
            <a:endParaRPr lang="hu-HU" altLang="ko-KR" sz="1600" dirty="0">
              <a:solidFill>
                <a:srgbClr val="333333"/>
              </a:solidFill>
            </a:endParaRP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Még </a:t>
            </a:r>
            <a:r>
              <a:rPr lang="hu-HU" altLang="ko-KR" sz="1600" dirty="0">
                <a:solidFill>
                  <a:srgbClr val="004992"/>
                </a:solidFill>
              </a:rPr>
              <a:t>generációkig fog tartani, míg az ember a holdra </a:t>
            </a:r>
            <a:r>
              <a:rPr lang="hu-HU" altLang="ko-KR" sz="1600">
                <a:solidFill>
                  <a:srgbClr val="004992"/>
                </a:solidFill>
              </a:rPr>
              <a:t>száll.</a:t>
            </a:r>
            <a:r>
              <a:rPr lang="hu-HU" altLang="de-DE" sz="1600">
                <a:solidFill>
                  <a:srgbClr val="004992"/>
                </a:solidFill>
              </a:rPr>
              <a:t>”</a:t>
            </a:r>
            <a:br>
              <a:rPr lang="hu-HU" altLang="de-DE" sz="1600" dirty="0">
                <a:solidFill>
                  <a:srgbClr val="333333"/>
                </a:solidFill>
              </a:rPr>
            </a:br>
            <a:r>
              <a:rPr lang="de-DE" altLang="ko-KR" sz="1600" dirty="0">
                <a:solidFill>
                  <a:srgbClr val="333333"/>
                </a:solidFill>
              </a:rPr>
              <a:t>Harold Spencer, </a:t>
            </a:r>
            <a:r>
              <a:rPr lang="hu-HU" altLang="ko-KR" sz="1600" dirty="0">
                <a:solidFill>
                  <a:srgbClr val="333333"/>
                </a:solidFill>
              </a:rPr>
              <a:t>asz</a:t>
            </a:r>
            <a:r>
              <a:rPr lang="de-DE" altLang="ko-KR" sz="1600" dirty="0">
                <a:solidFill>
                  <a:srgbClr val="333333"/>
                </a:solidFill>
              </a:rPr>
              <a:t>tron</a:t>
            </a:r>
            <a:r>
              <a:rPr lang="hu-HU" altLang="ko-KR" sz="1600" dirty="0">
                <a:solidFill>
                  <a:srgbClr val="333333"/>
                </a:solidFill>
              </a:rPr>
              <a:t>ómus</a:t>
            </a:r>
            <a:r>
              <a:rPr lang="de-DE" altLang="ko-KR" sz="1600" dirty="0">
                <a:solidFill>
                  <a:srgbClr val="333333"/>
                </a:solidFill>
              </a:rPr>
              <a:t> 1957 (</a:t>
            </a:r>
            <a:r>
              <a:rPr lang="hu-HU" altLang="ko-KR" sz="1600" dirty="0">
                <a:solidFill>
                  <a:srgbClr val="333333"/>
                </a:solidFill>
              </a:rPr>
              <a:t>a holdraszállás már 12 évvel később bekövetkezett</a:t>
            </a:r>
            <a:r>
              <a:rPr lang="de-DE" altLang="ko-KR" sz="1600" dirty="0">
                <a:solidFill>
                  <a:srgbClr val="333333"/>
                </a:solidFill>
              </a:rPr>
              <a:t>)</a:t>
            </a: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A </a:t>
            </a:r>
            <a:r>
              <a:rPr lang="hu-HU" altLang="ko-KR" sz="1600" dirty="0">
                <a:solidFill>
                  <a:srgbClr val="004992"/>
                </a:solidFill>
              </a:rPr>
              <a:t>r</a:t>
            </a:r>
            <a:r>
              <a:rPr lang="de-DE" altLang="ko-KR" sz="1600" dirty="0">
                <a:solidFill>
                  <a:srgbClr val="004992"/>
                </a:solidFill>
              </a:rPr>
              <a:t>öntgens</a:t>
            </a:r>
            <a:r>
              <a:rPr lang="hu-HU" altLang="ko-KR" sz="1600" dirty="0">
                <a:solidFill>
                  <a:srgbClr val="004992"/>
                </a:solidFill>
              </a:rPr>
              <a:t>ugárról be fog bizonyosodni, hogy csupán </a:t>
            </a:r>
            <a:r>
              <a:rPr lang="hu-HU" altLang="ko-KR" sz="1600">
                <a:solidFill>
                  <a:srgbClr val="004992"/>
                </a:solidFill>
              </a:rPr>
              <a:t>humbuk</a:t>
            </a:r>
            <a:r>
              <a:rPr lang="de-DE" altLang="ko-KR" sz="1600">
                <a:solidFill>
                  <a:srgbClr val="004992"/>
                </a:solidFill>
              </a:rPr>
              <a:t>.</a:t>
            </a:r>
            <a:r>
              <a:rPr lang="hu-HU" altLang="de-DE" sz="1600">
                <a:solidFill>
                  <a:srgbClr val="004992"/>
                </a:solidFill>
              </a:rPr>
              <a:t>”</a:t>
            </a:r>
            <a:br>
              <a:rPr lang="hu-HU" altLang="de-DE" sz="1600" dirty="0">
                <a:solidFill>
                  <a:srgbClr val="333333"/>
                </a:solidFill>
              </a:rPr>
            </a:br>
            <a:r>
              <a:rPr lang="de-DE" altLang="ko-KR" sz="1600" dirty="0">
                <a:solidFill>
                  <a:srgbClr val="333333"/>
                </a:solidFill>
              </a:rPr>
              <a:t>Lord Kelvin, </a:t>
            </a:r>
            <a:r>
              <a:rPr lang="hu-HU" altLang="ko-KR" sz="1600" dirty="0">
                <a:solidFill>
                  <a:srgbClr val="333333"/>
                </a:solidFill>
              </a:rPr>
              <a:t>a</a:t>
            </a:r>
            <a:r>
              <a:rPr lang="de-DE" altLang="ko-KR" sz="1600" dirty="0">
                <a:solidFill>
                  <a:srgbClr val="333333"/>
                </a:solidFill>
              </a:rPr>
              <a:t> ‚Royal Society‘</a:t>
            </a:r>
            <a:r>
              <a:rPr lang="hu-HU" altLang="ko-KR" sz="1600" dirty="0">
                <a:solidFill>
                  <a:srgbClr val="333333"/>
                </a:solidFill>
              </a:rPr>
              <a:t> brit kutató társaság elnöke</a:t>
            </a:r>
            <a:r>
              <a:rPr lang="de-DE" altLang="ko-KR" sz="1600" dirty="0">
                <a:solidFill>
                  <a:srgbClr val="333333"/>
                </a:solidFill>
              </a:rPr>
              <a:t>, 1883</a:t>
            </a:r>
            <a:endParaRPr lang="hu-HU" altLang="ko-KR" sz="1600" dirty="0">
              <a:solidFill>
                <a:srgbClr val="333333"/>
              </a:solidFill>
            </a:endParaRP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A </a:t>
            </a:r>
            <a:r>
              <a:rPr lang="hu-HU" altLang="ko-KR" sz="1600" dirty="0">
                <a:solidFill>
                  <a:srgbClr val="004992"/>
                </a:solidFill>
              </a:rPr>
              <a:t>fonográfnak nincs kereskedelmi </a:t>
            </a:r>
            <a:r>
              <a:rPr lang="hu-HU" altLang="ko-KR" sz="1600">
                <a:solidFill>
                  <a:srgbClr val="004992"/>
                </a:solidFill>
              </a:rPr>
              <a:t>értéke</a:t>
            </a:r>
            <a:r>
              <a:rPr lang="en-US" altLang="de-DE" sz="1600">
                <a:solidFill>
                  <a:srgbClr val="004992"/>
                </a:solidFill>
              </a:rPr>
              <a:t>.</a:t>
            </a:r>
            <a:r>
              <a:rPr lang="hu-HU" altLang="de-DE" sz="1600">
                <a:solidFill>
                  <a:srgbClr val="004992"/>
                </a:solidFill>
              </a:rPr>
              <a:t>”</a:t>
            </a:r>
            <a:br>
              <a:rPr lang="hu-HU" altLang="de-DE" sz="1600" dirty="0">
                <a:solidFill>
                  <a:srgbClr val="333333"/>
                </a:solidFill>
              </a:rPr>
            </a:br>
            <a:r>
              <a:rPr lang="en-US" altLang="de-DE" sz="1600" dirty="0">
                <a:solidFill>
                  <a:srgbClr val="333333"/>
                </a:solidFill>
              </a:rPr>
              <a:t>Thomas Edison</a:t>
            </a:r>
            <a:r>
              <a:rPr lang="hu-HU" altLang="de-DE" sz="1600" dirty="0">
                <a:solidFill>
                  <a:srgbClr val="333333"/>
                </a:solidFill>
              </a:rPr>
              <a:t>nak, az amerikai feltalálónak tulajdonítva</a:t>
            </a:r>
            <a:r>
              <a:rPr lang="en-US" altLang="de-DE" sz="1600" dirty="0">
                <a:solidFill>
                  <a:srgbClr val="333333"/>
                </a:solidFill>
              </a:rPr>
              <a:t>, 1899</a:t>
            </a:r>
            <a:r>
              <a:rPr lang="hu-HU" altLang="de-DE" sz="1600" dirty="0">
                <a:solidFill>
                  <a:srgbClr val="333333"/>
                </a:solidFill>
              </a:rPr>
              <a:t> </a:t>
            </a:r>
            <a:r>
              <a:rPr lang="en-US" altLang="de-DE" sz="1600" dirty="0">
                <a:solidFill>
                  <a:srgbClr val="333333"/>
                </a:solidFill>
              </a:rPr>
              <a:t>(</a:t>
            </a:r>
            <a:r>
              <a:rPr lang="hu-HU" altLang="de-DE" sz="1600" dirty="0">
                <a:solidFill>
                  <a:srgbClr val="333333"/>
                </a:solidFill>
              </a:rPr>
              <a:t>fonográf</a:t>
            </a:r>
            <a:r>
              <a:rPr lang="en-US" altLang="de-DE" sz="1600" dirty="0">
                <a:solidFill>
                  <a:srgbClr val="333333"/>
                </a:solidFill>
              </a:rPr>
              <a:t> = </a:t>
            </a:r>
            <a:r>
              <a:rPr lang="hu-HU" altLang="de-DE" sz="1600" dirty="0">
                <a:solidFill>
                  <a:srgbClr val="333333"/>
                </a:solidFill>
              </a:rPr>
              <a:t>a lemezjátszó elődje</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5"/>
          <p:cNvSpPr txBox="1">
            <a:spLocks noChangeArrowheads="1"/>
          </p:cNvSpPr>
          <p:nvPr/>
        </p:nvSpPr>
        <p:spPr bwMode="auto">
          <a:xfrm>
            <a:off x="421924" y="615958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hu-HU" altLang="de-DE" sz="1800" b="0">
                <a:solidFill>
                  <a:srgbClr val="004992"/>
                </a:solidFill>
                <a:latin typeface="+mn-lt"/>
                <a:ea typeface="+mn-ea"/>
              </a:rPr>
              <a:t>Nyitottnak kell maradnunk az új tapasztalatok irányában, hiszen az idők változnak, mi pedig sosem tanulhatunk eleget</a:t>
            </a:r>
            <a:r>
              <a:rPr lang="de-DE" altLang="de-DE" sz="1800" b="0">
                <a:solidFill>
                  <a:srgbClr val="004992"/>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Híres idézetek olyan emberektől, akik tévedtek!</a:t>
            </a:r>
            <a:endParaRPr lang="en-US"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Okos </a:t>
            </a:r>
            <a:r>
              <a:rPr lang="hu-HU" altLang="ko-KR" sz="1600" dirty="0">
                <a:solidFill>
                  <a:srgbClr val="004992"/>
                </a:solidFill>
              </a:rPr>
              <a:t>és felelősségteljes nőknek egyáltalán nem akarnak </a:t>
            </a:r>
            <a:r>
              <a:rPr lang="hu-HU" altLang="ko-KR" sz="1600">
                <a:solidFill>
                  <a:srgbClr val="004992"/>
                </a:solidFill>
              </a:rPr>
              <a:t>szavazni</a:t>
            </a:r>
            <a:r>
              <a:rPr lang="en-US" altLang="de-DE" sz="1600">
                <a:solidFill>
                  <a:srgbClr val="004992"/>
                </a:solidFill>
              </a:rPr>
              <a:t>.</a:t>
            </a:r>
            <a:r>
              <a:rPr lang="hu-HU" altLang="de-DE" sz="1600">
                <a:solidFill>
                  <a:srgbClr val="004992"/>
                </a:solidFill>
              </a:rPr>
              <a:t>”</a:t>
            </a:r>
            <a:br>
              <a:rPr lang="hu-HU" altLang="de-DE" sz="1600" dirty="0">
                <a:solidFill>
                  <a:srgbClr val="333333"/>
                </a:solidFill>
              </a:rPr>
            </a:br>
            <a:r>
              <a:rPr lang="en-US" altLang="de-DE" sz="1600" dirty="0">
                <a:solidFill>
                  <a:srgbClr val="333333"/>
                </a:solidFill>
              </a:rPr>
              <a:t>Grover Cleveland, </a:t>
            </a:r>
            <a:r>
              <a:rPr lang="hu-HU" altLang="de-DE" sz="1600" dirty="0">
                <a:solidFill>
                  <a:srgbClr val="333333"/>
                </a:solidFill>
              </a:rPr>
              <a:t>az Amerikai Egyesült Államok egykori elnöke</a:t>
            </a:r>
            <a:r>
              <a:rPr lang="de-DE" altLang="de-DE" sz="1600" dirty="0">
                <a:solidFill>
                  <a:srgbClr val="333333"/>
                </a:solidFill>
              </a:rPr>
              <a:t>, </a:t>
            </a:r>
            <a:r>
              <a:rPr lang="en-US" altLang="de-DE" sz="1600" dirty="0">
                <a:solidFill>
                  <a:srgbClr val="333333"/>
                </a:solidFill>
              </a:rPr>
              <a:t>1905</a:t>
            </a: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Ennek </a:t>
            </a:r>
            <a:r>
              <a:rPr lang="hu-HU" altLang="ko-KR" sz="1600" dirty="0">
                <a:solidFill>
                  <a:srgbClr val="004992"/>
                </a:solidFill>
              </a:rPr>
              <a:t>a telefonnak olyan sok hiányossága van, hogy komoly kommunikációs eszköznek egyáltalán nem alkalmas. Nincs értéke </a:t>
            </a:r>
            <a:r>
              <a:rPr lang="hu-HU" altLang="ko-KR" sz="1600">
                <a:solidFill>
                  <a:srgbClr val="004992"/>
                </a:solidFill>
              </a:rPr>
              <a:t>számunkra</a:t>
            </a:r>
            <a:r>
              <a:rPr lang="de-DE" altLang="ko-KR" sz="1600">
                <a:solidFill>
                  <a:srgbClr val="004992"/>
                </a:solidFill>
              </a:rPr>
              <a:t>.</a:t>
            </a:r>
            <a:r>
              <a:rPr lang="hu-HU" altLang="de-DE" sz="1600">
                <a:solidFill>
                  <a:srgbClr val="004992"/>
                </a:solidFill>
              </a:rPr>
              <a:t>”</a:t>
            </a:r>
            <a:br>
              <a:rPr lang="hu-HU" altLang="de-DE" sz="1600" dirty="0">
                <a:solidFill>
                  <a:srgbClr val="004992"/>
                </a:solidFill>
              </a:rPr>
            </a:br>
            <a:r>
              <a:rPr lang="de-DE" altLang="ko-KR" sz="1600" dirty="0">
                <a:solidFill>
                  <a:srgbClr val="333333"/>
                </a:solidFill>
              </a:rPr>
              <a:t>Western Union, </a:t>
            </a:r>
            <a:r>
              <a:rPr lang="hu-HU" altLang="ko-KR" sz="1600" dirty="0">
                <a:solidFill>
                  <a:srgbClr val="333333"/>
                </a:solidFill>
              </a:rPr>
              <a:t>a telefon feltalálásának támogatásában vezető szerepet játszó cég</a:t>
            </a:r>
            <a:r>
              <a:rPr lang="de-DE" altLang="ko-KR" sz="1600" dirty="0">
                <a:solidFill>
                  <a:srgbClr val="333333"/>
                </a:solidFill>
              </a:rPr>
              <a:t>, 1876</a:t>
            </a:r>
            <a:endParaRPr lang="hu-HU" altLang="ko-KR" sz="1600" dirty="0">
              <a:solidFill>
                <a:srgbClr val="333333"/>
              </a:solidFill>
            </a:endParaRP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A </a:t>
            </a:r>
            <a:r>
              <a:rPr lang="hu-HU" altLang="ko-KR" sz="1600" dirty="0">
                <a:solidFill>
                  <a:srgbClr val="004992"/>
                </a:solidFill>
              </a:rPr>
              <a:t>ló maradni fog, az automobil csak egy érdekesség, egy </a:t>
            </a:r>
            <a:r>
              <a:rPr lang="hu-HU" altLang="ko-KR" sz="1600">
                <a:solidFill>
                  <a:srgbClr val="004992"/>
                </a:solidFill>
              </a:rPr>
              <a:t>divatjelenség</a:t>
            </a:r>
            <a:r>
              <a:rPr lang="de-DE" altLang="ko-KR" sz="1600">
                <a:solidFill>
                  <a:srgbClr val="004992"/>
                </a:solidFill>
              </a:rPr>
              <a:t>.</a:t>
            </a:r>
            <a:r>
              <a:rPr lang="hu-HU" altLang="de-DE" sz="1600">
                <a:solidFill>
                  <a:srgbClr val="004992"/>
                </a:solidFill>
              </a:rPr>
              <a:t>”</a:t>
            </a:r>
            <a:br>
              <a:rPr lang="hu-HU" altLang="de-DE" sz="1600" dirty="0">
                <a:solidFill>
                  <a:srgbClr val="333333"/>
                </a:solidFill>
              </a:rPr>
            </a:br>
            <a:r>
              <a:rPr lang="hu-HU" altLang="ko-KR" sz="1600" dirty="0">
                <a:solidFill>
                  <a:srgbClr val="333333"/>
                </a:solidFill>
              </a:rPr>
              <a:t>A</a:t>
            </a:r>
            <a:r>
              <a:rPr lang="de-DE" altLang="ko-KR" sz="1600" dirty="0">
                <a:solidFill>
                  <a:srgbClr val="333333"/>
                </a:solidFill>
              </a:rPr>
              <a:t> Michigan Savings Bank</a:t>
            </a:r>
            <a:r>
              <a:rPr lang="hu-HU" altLang="ko-KR" sz="1600" dirty="0">
                <a:solidFill>
                  <a:srgbClr val="333333"/>
                </a:solidFill>
              </a:rPr>
              <a:t> elnöke az a</a:t>
            </a:r>
            <a:r>
              <a:rPr lang="de-DE" altLang="ko-KR" sz="1600" dirty="0">
                <a:solidFill>
                  <a:srgbClr val="333333"/>
                </a:solidFill>
              </a:rPr>
              <a:t>utomobil</a:t>
            </a:r>
            <a:r>
              <a:rPr lang="hu-HU" altLang="ko-KR" sz="1600" dirty="0">
                <a:solidFill>
                  <a:srgbClr val="333333"/>
                </a:solidFill>
              </a:rPr>
              <a:t>ról,</a:t>
            </a:r>
            <a:r>
              <a:rPr lang="de-DE" altLang="ko-KR" sz="1600" dirty="0">
                <a:solidFill>
                  <a:srgbClr val="333333"/>
                </a:solidFill>
              </a:rPr>
              <a:t> 1903</a:t>
            </a:r>
            <a:endParaRPr lang="hu-HU" altLang="ko-KR" sz="1600" dirty="0">
              <a:solidFill>
                <a:srgbClr val="333333"/>
              </a:solidFill>
            </a:endParaRP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Még </a:t>
            </a:r>
            <a:r>
              <a:rPr lang="hu-HU" altLang="ko-KR" sz="1600" dirty="0">
                <a:solidFill>
                  <a:srgbClr val="004992"/>
                </a:solidFill>
              </a:rPr>
              <a:t>generációkig fog tartani, míg az ember a holdra </a:t>
            </a:r>
            <a:r>
              <a:rPr lang="hu-HU" altLang="ko-KR" sz="1600">
                <a:solidFill>
                  <a:srgbClr val="004992"/>
                </a:solidFill>
              </a:rPr>
              <a:t>száll.</a:t>
            </a:r>
            <a:r>
              <a:rPr lang="hu-HU" altLang="de-DE" sz="1600">
                <a:solidFill>
                  <a:srgbClr val="004992"/>
                </a:solidFill>
              </a:rPr>
              <a:t>”</a:t>
            </a:r>
            <a:br>
              <a:rPr lang="hu-HU" altLang="de-DE" sz="1600" dirty="0">
                <a:solidFill>
                  <a:srgbClr val="333333"/>
                </a:solidFill>
              </a:rPr>
            </a:br>
            <a:r>
              <a:rPr lang="de-DE" altLang="ko-KR" sz="1600" dirty="0">
                <a:solidFill>
                  <a:srgbClr val="333333"/>
                </a:solidFill>
              </a:rPr>
              <a:t>Harold Spencer, </a:t>
            </a:r>
            <a:r>
              <a:rPr lang="hu-HU" altLang="ko-KR" sz="1600" dirty="0">
                <a:solidFill>
                  <a:srgbClr val="333333"/>
                </a:solidFill>
              </a:rPr>
              <a:t>asz</a:t>
            </a:r>
            <a:r>
              <a:rPr lang="de-DE" altLang="ko-KR" sz="1600" dirty="0">
                <a:solidFill>
                  <a:srgbClr val="333333"/>
                </a:solidFill>
              </a:rPr>
              <a:t>tron</a:t>
            </a:r>
            <a:r>
              <a:rPr lang="hu-HU" altLang="ko-KR" sz="1600" dirty="0">
                <a:solidFill>
                  <a:srgbClr val="333333"/>
                </a:solidFill>
              </a:rPr>
              <a:t>ómus</a:t>
            </a:r>
            <a:r>
              <a:rPr lang="de-DE" altLang="ko-KR" sz="1600" dirty="0">
                <a:solidFill>
                  <a:srgbClr val="333333"/>
                </a:solidFill>
              </a:rPr>
              <a:t> 1957 (</a:t>
            </a:r>
            <a:r>
              <a:rPr lang="hu-HU" altLang="ko-KR" sz="1600" dirty="0">
                <a:solidFill>
                  <a:srgbClr val="333333"/>
                </a:solidFill>
              </a:rPr>
              <a:t>a holdraszállás már 12 évvel később bekövetkezett</a:t>
            </a:r>
            <a:r>
              <a:rPr lang="de-DE" altLang="ko-KR" sz="1600" dirty="0">
                <a:solidFill>
                  <a:srgbClr val="333333"/>
                </a:solidFill>
              </a:rPr>
              <a:t>)</a:t>
            </a: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A </a:t>
            </a:r>
            <a:r>
              <a:rPr lang="hu-HU" altLang="ko-KR" sz="1600" dirty="0">
                <a:solidFill>
                  <a:srgbClr val="004992"/>
                </a:solidFill>
              </a:rPr>
              <a:t>r</a:t>
            </a:r>
            <a:r>
              <a:rPr lang="de-DE" altLang="ko-KR" sz="1600" dirty="0">
                <a:solidFill>
                  <a:srgbClr val="004992"/>
                </a:solidFill>
              </a:rPr>
              <a:t>öntgens</a:t>
            </a:r>
            <a:r>
              <a:rPr lang="hu-HU" altLang="ko-KR" sz="1600" dirty="0">
                <a:solidFill>
                  <a:srgbClr val="004992"/>
                </a:solidFill>
              </a:rPr>
              <a:t>ugárról be fog bizonyosodni, hogy csupán </a:t>
            </a:r>
            <a:r>
              <a:rPr lang="hu-HU" altLang="ko-KR" sz="1600">
                <a:solidFill>
                  <a:srgbClr val="004992"/>
                </a:solidFill>
              </a:rPr>
              <a:t>humbuk</a:t>
            </a:r>
            <a:r>
              <a:rPr lang="de-DE" altLang="ko-KR" sz="1600">
                <a:solidFill>
                  <a:srgbClr val="004992"/>
                </a:solidFill>
              </a:rPr>
              <a:t>.</a:t>
            </a:r>
            <a:r>
              <a:rPr lang="hu-HU" altLang="de-DE" sz="1600">
                <a:solidFill>
                  <a:srgbClr val="004992"/>
                </a:solidFill>
              </a:rPr>
              <a:t>”</a:t>
            </a:r>
            <a:br>
              <a:rPr lang="hu-HU" altLang="de-DE" sz="1600" dirty="0">
                <a:solidFill>
                  <a:srgbClr val="333333"/>
                </a:solidFill>
              </a:rPr>
            </a:br>
            <a:r>
              <a:rPr lang="de-DE" altLang="ko-KR" sz="1600" dirty="0">
                <a:solidFill>
                  <a:srgbClr val="333333"/>
                </a:solidFill>
              </a:rPr>
              <a:t>Lord Kelvin, </a:t>
            </a:r>
            <a:r>
              <a:rPr lang="hu-HU" altLang="ko-KR" sz="1600" dirty="0">
                <a:solidFill>
                  <a:srgbClr val="333333"/>
                </a:solidFill>
              </a:rPr>
              <a:t>a</a:t>
            </a:r>
            <a:r>
              <a:rPr lang="de-DE" altLang="ko-KR" sz="1600" dirty="0">
                <a:solidFill>
                  <a:srgbClr val="333333"/>
                </a:solidFill>
              </a:rPr>
              <a:t> ‚Royal Society‘</a:t>
            </a:r>
            <a:r>
              <a:rPr lang="hu-HU" altLang="ko-KR" sz="1600" dirty="0">
                <a:solidFill>
                  <a:srgbClr val="333333"/>
                </a:solidFill>
              </a:rPr>
              <a:t> brit kutató társaság elnöke</a:t>
            </a:r>
            <a:r>
              <a:rPr lang="de-DE" altLang="ko-KR" sz="1600" dirty="0">
                <a:solidFill>
                  <a:srgbClr val="333333"/>
                </a:solidFill>
              </a:rPr>
              <a:t>, 1883</a:t>
            </a:r>
            <a:endParaRPr lang="hu-HU" altLang="ko-KR" sz="1600" dirty="0">
              <a:solidFill>
                <a:srgbClr val="333333"/>
              </a:solidFill>
            </a:endParaRPr>
          </a:p>
          <a:p>
            <a:pPr lvl="0" defTabSz="914400" fontAlgn="base">
              <a:lnSpc>
                <a:spcPct val="100000"/>
              </a:lnSpc>
              <a:spcBef>
                <a:spcPts val="1200"/>
              </a:spcBef>
            </a:pPr>
            <a:r>
              <a:rPr lang="de-DE" altLang="ko-KR" sz="1600">
                <a:solidFill>
                  <a:srgbClr val="004992"/>
                </a:solidFill>
              </a:rPr>
              <a:t>“</a:t>
            </a:r>
            <a:r>
              <a:rPr lang="hu-HU" altLang="ko-KR" sz="1600">
                <a:solidFill>
                  <a:srgbClr val="004992"/>
                </a:solidFill>
              </a:rPr>
              <a:t>A </a:t>
            </a:r>
            <a:r>
              <a:rPr lang="hu-HU" altLang="ko-KR" sz="1600" dirty="0">
                <a:solidFill>
                  <a:srgbClr val="004992"/>
                </a:solidFill>
              </a:rPr>
              <a:t>fonográfnak nincs kereskedelmi </a:t>
            </a:r>
            <a:r>
              <a:rPr lang="hu-HU" altLang="ko-KR" sz="1600">
                <a:solidFill>
                  <a:srgbClr val="004992"/>
                </a:solidFill>
              </a:rPr>
              <a:t>értéke</a:t>
            </a:r>
            <a:r>
              <a:rPr lang="en-US" altLang="de-DE" sz="1600">
                <a:solidFill>
                  <a:srgbClr val="004992"/>
                </a:solidFill>
              </a:rPr>
              <a:t>.</a:t>
            </a:r>
            <a:r>
              <a:rPr lang="hu-HU" altLang="de-DE" sz="1600">
                <a:solidFill>
                  <a:srgbClr val="004992"/>
                </a:solidFill>
              </a:rPr>
              <a:t>”</a:t>
            </a:r>
            <a:br>
              <a:rPr lang="hu-HU" altLang="de-DE" sz="1600" dirty="0">
                <a:solidFill>
                  <a:srgbClr val="333333"/>
                </a:solidFill>
              </a:rPr>
            </a:br>
            <a:r>
              <a:rPr lang="en-US" altLang="de-DE" sz="1600" dirty="0">
                <a:solidFill>
                  <a:srgbClr val="333333"/>
                </a:solidFill>
              </a:rPr>
              <a:t>Thomas Edison</a:t>
            </a:r>
            <a:r>
              <a:rPr lang="hu-HU" altLang="de-DE" sz="1600" dirty="0">
                <a:solidFill>
                  <a:srgbClr val="333333"/>
                </a:solidFill>
              </a:rPr>
              <a:t>nak, az amerikai feltalálónak tulajdonítva</a:t>
            </a:r>
            <a:r>
              <a:rPr lang="en-US" altLang="de-DE" sz="1600" dirty="0">
                <a:solidFill>
                  <a:srgbClr val="333333"/>
                </a:solidFill>
              </a:rPr>
              <a:t>, 1899</a:t>
            </a:r>
            <a:r>
              <a:rPr lang="hu-HU" altLang="de-DE" sz="1600" dirty="0">
                <a:solidFill>
                  <a:srgbClr val="333333"/>
                </a:solidFill>
              </a:rPr>
              <a:t> </a:t>
            </a:r>
            <a:r>
              <a:rPr lang="en-US" altLang="de-DE" sz="1600" dirty="0">
                <a:solidFill>
                  <a:srgbClr val="333333"/>
                </a:solidFill>
              </a:rPr>
              <a:t>(</a:t>
            </a:r>
            <a:r>
              <a:rPr lang="hu-HU" altLang="de-DE" sz="1600" dirty="0">
                <a:solidFill>
                  <a:srgbClr val="333333"/>
                </a:solidFill>
              </a:rPr>
              <a:t>fonográf</a:t>
            </a:r>
            <a:r>
              <a:rPr lang="en-US" altLang="de-DE" sz="1600" dirty="0">
                <a:solidFill>
                  <a:srgbClr val="333333"/>
                </a:solidFill>
              </a:rPr>
              <a:t> = </a:t>
            </a:r>
            <a:r>
              <a:rPr lang="hu-HU" altLang="de-DE" sz="1600" dirty="0">
                <a:solidFill>
                  <a:srgbClr val="333333"/>
                </a:solidFill>
              </a:rPr>
              <a:t>a lemezjátszó elődje</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7</a:t>
            </a:fld>
            <a:endParaRPr lang="de-DE" altLang="de-DE">
              <a:latin typeface="+mn-lt"/>
              <a:ea typeface="+mn-ea"/>
            </a:endParaRPr>
          </a:p>
        </p:txBody>
      </p:sp>
    </p:spTree>
    <p:extLst>
      <p:ext uri="{BB962C8B-B14F-4D97-AF65-F5344CB8AC3E}">
        <p14:creationId xmlns:p14="http://schemas.microsoft.com/office/powerpoint/2010/main" val="1358904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8</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755217722"/>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Terület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Példák</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Földrajz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hu-HU"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Orvostudomány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hu-HU"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Gazdaság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hu-HU"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9</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980579894"/>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Terület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Példák</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Földrajz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altLang="ja-JP" sz="1800" b="0" i="0" u="none" strike="noStrike" cap="none" normalizeH="0" baseline="0">
                          <a:ln>
                            <a:noFill/>
                          </a:ln>
                          <a:solidFill>
                            <a:srgbClr val="333333"/>
                          </a:solidFill>
                          <a:effectLst/>
                          <a:latin typeface="Calibri Light"/>
                          <a:ea typeface="MS Mincho" pitchFamily="49" charset="-128"/>
                        </a:rPr>
                        <a:t>A Nap kering a Föld körül! A középkorban a katolikus egyház ezt az elméletet megcáfolhatatlan igazságnak tekintette, annak ellenére, hogy olyan neves tudósok, mint Galileo Galilei bizonyítani tudták az ellenkezőjét. Olyannyira, hogy valóságot, azaz, hogy a Föld kering a Nap körül istenkáromlásnak tekintették.</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Orvostudomány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hu-HU"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Gazdaság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hu-HU"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24621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10</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1989620059"/>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Terület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Példák</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Földrajz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altLang="ja-JP" sz="1800" b="0" i="0" u="none" strike="noStrike" cap="none" normalizeH="0" baseline="0">
                          <a:ln>
                            <a:noFill/>
                          </a:ln>
                          <a:solidFill>
                            <a:srgbClr val="333333"/>
                          </a:solidFill>
                          <a:effectLst/>
                          <a:latin typeface="Calibri Light"/>
                          <a:ea typeface="MS Mincho" pitchFamily="49" charset="-128"/>
                        </a:rPr>
                        <a:t>A Nap kering a Föld körül! A középkorban a katolikus egyház ezt az elméletet megcáfolhatatlan igazságnak tekintette, annak ellenére, hogy olyan neves tudósok, mint Galileo Galilei bizonyítani tudták az ellenkezőjét. Olyannyira, hogy valóságot, azaz, hogy a Föld kering a Nap körül istenkáromlásnak tekintették.</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Orvostudomány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Néhány életveszélyes gyógyszert a múltban túl későn vontak ki a forgalomból- a veszélyességüket alátámasztó jelek ellenére (Contergan (Európában), Vioxx (Észak-Amerikában))!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Gazdaság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hu-HU"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93312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Tévedhetetlenség “akcióban” (“szemellenzős” </a:t>
            </a:r>
            <a:r>
              <a:rPr lang="hu-HU" sz="3600" dirty="0">
                <a:latin typeface="+mn-lt"/>
                <a:ea typeface="+mn-ea"/>
                <a:cs typeface="+mn-cs"/>
              </a:rPr>
              <a:t>gondolkodás)</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11</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2653213395"/>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Terület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Példák</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Földrajz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altLang="ja-JP" sz="1800" b="0" i="0" u="none" strike="noStrike" cap="none" normalizeH="0" baseline="0">
                          <a:ln>
                            <a:noFill/>
                          </a:ln>
                          <a:solidFill>
                            <a:srgbClr val="333333"/>
                          </a:solidFill>
                          <a:effectLst/>
                          <a:latin typeface="Calibri Light"/>
                          <a:ea typeface="MS Mincho" pitchFamily="49" charset="-128"/>
                        </a:rPr>
                        <a:t>A Nap kering a Föld körül! A középkorban a katolikus egyház ezt az elméletet megcáfolhatatlan igazságnak tekintette, annak ellenére, hogy olyan neves tudósok, mint Galileo Galilei bizonyítani tudták az ellenkezőjét. Olyannyira, hogy valóságot, azaz, hogy a Föld kering a Nap körül istenkáromlásnak tekintették.</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Orvostudomány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Néhány életveszélyes gyógyszert a múltban túl későn vontak ki a forgalomból- a veszélyességüket alátámasztó jelek ellenére (Contergan (Európában), Vioxx (Észak-Amerikában))!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Gazdaság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ea typeface="ＭＳ Ｐゴシック" pitchFamily="34" charset="-128"/>
                        </a:rPr>
                        <a:t>A legújabb fejlesztések figyelmen kívül hagyása, túlhaladott vállalkozási stratégiákhoz való ragaszkodás, olyan termékekre specializálódás, melyek iránt csökken a kereslet (filmszalagok, írógépek) és az új időköz való alkalmazkodás elmulasztása (pl. internetkapcsolat nélküli vállalkozások).</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44162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szerint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pszichotikus személy az egyszer már elfoglalt pozícióját szinte alig változtatja meg</a:t>
            </a:r>
            <a:r>
              <a:rPr lang="en-US" altLang="de-DE" sz="2400" dirty="0">
                <a:solidFill>
                  <a:srgbClr val="333333"/>
                </a:solidFill>
              </a:rPr>
              <a:t>; </a:t>
            </a:r>
            <a:r>
              <a:rPr lang="hu-HU" altLang="de-DE" sz="2400" dirty="0">
                <a:solidFill>
                  <a:srgbClr val="333333"/>
                </a:solidFill>
              </a:rPr>
              <a:t>még akkor sem, ha igazolódik annak ellentéte vagy elfogadható ellenérvek állnak rendelkezésre</a:t>
            </a:r>
            <a:r>
              <a:rPr lang="en-US" altLang="de-DE" sz="2400" dirty="0">
                <a:solidFill>
                  <a:srgbClr val="333333"/>
                </a:solidFill>
              </a:rPr>
              <a:t>.</a:t>
            </a:r>
          </a:p>
          <a:p>
            <a:pPr lvl="0" defTabSz="914400" fontAlgn="base"/>
            <a:r>
              <a:rPr lang="hu-HU" altLang="de-DE" sz="2400" dirty="0">
                <a:solidFill>
                  <a:srgbClr val="004992"/>
                </a:solidFill>
              </a:rPr>
              <a:t>Ez problémákhoz vezethet a másokkal való kapcsolatban és megakadályozza a környezet reális értékelését.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2C40C2F-225D-4605-8CCB-395318EC1BD2}" type="slidenum">
              <a:rPr lang="de-DE" altLang="de-DE" smtClean="0">
                <a:latin typeface="+mn-lt"/>
                <a:ea typeface="+mn-ea"/>
              </a:rPr>
              <a:pPr>
                <a:def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altLang="de-DE" sz="3600" dirty="0">
                <a:latin typeface="+mn-lt"/>
                <a:ea typeface="+mn-ea"/>
                <a:cs typeface="+mn-cs"/>
              </a:rPr>
              <a:t>Hogyan járul hozzá a csekély korrigálhatóság a téves ítéletekhez pszichózis alatt – példák</a:t>
            </a:r>
            <a:endParaRPr lang="de-DE" altLang="de-DE" sz="3600" dirty="0">
              <a:latin typeface="+mn-lt"/>
              <a:ea typeface="+mn-ea"/>
              <a:cs typeface="+mn-cs"/>
            </a:endParaRPr>
          </a:p>
        </p:txBody>
      </p:sp>
      <p:sp>
        <p:nvSpPr>
          <p:cNvPr id="4" name="Content Placeholder 3"/>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hu-HU" altLang="de-DE" sz="2400">
                <a:solidFill>
                  <a:srgbClr val="333333"/>
                </a:solidFill>
              </a:rPr>
              <a:t>Elkerüljük gondolataink megosztását másokkal, mivel részben elutasítást várunk tőlük/tartunk az esetleges elutasítástól vagy már nem bízunk többé ezekben a személyekben</a:t>
            </a:r>
            <a:r>
              <a:rPr lang="de-DE" altLang="de-DE" sz="2400"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Ellenségként éljük meg azokat a személyeket, akik elutasítják meggyőződéseinket vagy pusztán kérdéseik vannak azzal kapcsolatban.</a:t>
            </a:r>
          </a:p>
          <a:p>
            <a:pPr marL="342900" lvl="0" indent="-342900" defTabSz="914400" fontAlgn="base">
              <a:buClr>
                <a:srgbClr val="333333"/>
              </a:buClr>
              <a:buFont typeface="WingDings"/>
              <a:buChar char=""/>
              <a:tabLst>
                <a:tab pos="450850" algn="l"/>
              </a:tabLst>
              <a:defRPr/>
            </a:pPr>
            <a:r>
              <a:rPr lang="hu-HU" altLang="de-DE" sz="2400" dirty="0">
                <a:solidFill>
                  <a:srgbClr val="333333"/>
                </a:solidFill>
              </a:rPr>
              <a:t>Csupán egyoldalú forrásoktól szerzünk információkat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a:t>
            </a:r>
            <a:r>
              <a:rPr lang="hu-HU" altLang="de-DE" sz="2400" dirty="0">
                <a:solidFill>
                  <a:srgbClr val="333333"/>
                </a:solidFill>
              </a:rPr>
              <a:t> összeesküvés elméletekkel foglalkozó internetes oldalak</a:t>
            </a:r>
            <a:r>
              <a:rPr lang="de-DE" altLang="de-DE" sz="2400" dirty="0">
                <a:solidFill>
                  <a:srgbClr val="333333"/>
                </a:solidFill>
              </a:rPr>
              <a:t>).</a:t>
            </a:r>
            <a:r>
              <a:rPr lang="hu-HU" altLang="de-DE" sz="2400" dirty="0">
                <a:solidFill>
                  <a:srgbClr val="333333"/>
                </a:solidFill>
              </a:rPr>
              <a:t> Egyéb komolyabb információforrásokat</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sajtó</a:t>
            </a:r>
            <a:r>
              <a:rPr lang="de-DE" altLang="de-DE" sz="2400" dirty="0">
                <a:solidFill>
                  <a:srgbClr val="333333"/>
                </a:solidFill>
              </a:rPr>
              <a:t>) </a:t>
            </a:r>
            <a:r>
              <a:rPr lang="hu-HU" altLang="de-DE" sz="2400" dirty="0">
                <a:solidFill>
                  <a:srgbClr val="333333"/>
                </a:solidFill>
              </a:rPr>
              <a:t>nem veszünk figyelembe</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2C40C2F-225D-4605-8CCB-395318EC1BD2}" type="slidenum">
              <a:rPr lang="de-DE" altLang="de-DE" smtClean="0">
                <a:latin typeface="+mn-lt"/>
                <a:ea typeface="+mn-ea"/>
              </a:rPr>
              <a:pPr>
                <a:defRPr/>
              </a:pPr>
              <a:t>13</a:t>
            </a:fld>
            <a:endParaRPr lang="de-DE" altLang="de-DE">
              <a:latin typeface="+mn-lt"/>
              <a:ea typeface="+mn-ea"/>
            </a:endParaRPr>
          </a:p>
        </p:txBody>
      </p:sp>
      <p:sp>
        <p:nvSpPr>
          <p:cNvPr id="6" name="Rechteck 1"/>
          <p:cNvSpPr>
            <a:spLocks noChangeArrowheads="1"/>
          </p:cNvSpPr>
          <p:nvPr/>
        </p:nvSpPr>
        <p:spPr bwMode="auto">
          <a:xfrm>
            <a:off x="408955" y="5995664"/>
            <a:ext cx="11376000" cy="457200"/>
          </a:xfrm>
          <a:prstGeom prst="rect">
            <a:avLst/>
          </a:prstGeom>
          <a:noFill/>
          <a:ln w="9525">
            <a:noFill/>
            <a:miter lim="800000"/>
            <a:headEnd/>
            <a:tailEnd/>
          </a:ln>
        </p:spPr>
        <p:txBody>
          <a:bodyPr>
            <a:noAutofit/>
          </a:bodyPr>
          <a:lstStyle/>
          <a:p>
            <a:pPr marL="177800" indent="-177800" algn="ctr" fontAlgn="auto">
              <a:spcBef>
                <a:spcPct val="20000"/>
              </a:spcBef>
              <a:spcAft>
                <a:spcPts val="0"/>
              </a:spcAft>
              <a:buClr>
                <a:srgbClr val="336699"/>
              </a:buClr>
              <a:defRPr/>
            </a:pPr>
            <a:r>
              <a:rPr lang="hu-HU" altLang="de-DE" sz="2400" b="0" dirty="0">
                <a:solidFill>
                  <a:srgbClr val="004992"/>
                </a:solidFill>
                <a:latin typeface="+mn-lt"/>
                <a:ea typeface="+mn-ea"/>
              </a:rPr>
              <a:t>Szeretne esetleg valaki röviden beszámolni a saját tapasztalatairól</a:t>
            </a:r>
            <a:r>
              <a:rPr lang="de-DE" altLang="de-DE" sz="2400" b="0" dirty="0">
                <a:solidFill>
                  <a:srgbClr val="004992"/>
                </a:solidFill>
                <a:latin typeface="+mn-lt"/>
                <a:ea typeface="+mn-ea"/>
              </a:rPr>
              <a:t>?</a:t>
            </a:r>
            <a:endParaRPr lang="de-DE" altLang="de-DE" sz="2400" b="0" kern="0" dirty="0">
              <a:solidFill>
                <a:srgbClr val="004992"/>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Az alábbi három ábra ugyanazt a kategóriát képviseli. Melyiket?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2C40C2F-225D-4605-8CCB-395318EC1BD2}" type="slidenum">
              <a:rPr lang="de-DE" altLang="de-DE" smtClean="0">
                <a:latin typeface="+mn-lt"/>
                <a:ea typeface="+mn-ea"/>
              </a:rPr>
              <a:pPr>
                <a:defRPr/>
              </a:pPr>
              <a:t>14</a:t>
            </a:fld>
            <a:endParaRPr lang="de-DE" altLang="de-DE">
              <a:latin typeface="+mn-lt"/>
              <a:ea typeface="+mn-ea"/>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hu-HU" sz="2400" dirty="0">
                <a:solidFill>
                  <a:srgbClr val="333333"/>
                </a:solidFill>
              </a:rPr>
              <a:t>Javasoljanak még további dolgokat ebből a kategóriából, hogy megvizsgálhassák feltételezésüket!</a:t>
            </a:r>
          </a:p>
          <a:p>
            <a:pPr algn="ctr" fontAlgn="auto">
              <a:lnSpc>
                <a:spcPct val="100000"/>
              </a:lnSpc>
              <a:spcBef>
                <a:spcPts val="1200"/>
              </a:spcBef>
              <a:buClr>
                <a:srgbClr val="333333"/>
              </a:buClr>
            </a:pPr>
            <a:r>
              <a:rPr lang="hu-HU" sz="2400">
                <a:solidFill>
                  <a:srgbClr val="333333"/>
                </a:solidFill>
              </a:rPr>
              <a:t>“Igennel” és “nemmel” </a:t>
            </a:r>
            <a:r>
              <a:rPr lang="hu-HU" sz="2400" dirty="0">
                <a:solidFill>
                  <a:srgbClr val="333333"/>
                </a:solidFill>
              </a:rPr>
              <a:t>fogunk Önöknek válaszolni. </a:t>
            </a:r>
          </a:p>
          <a:p>
            <a:pPr algn="ctr" fontAlgn="auto">
              <a:lnSpc>
                <a:spcPct val="100000"/>
              </a:lnSpc>
              <a:spcBef>
                <a:spcPts val="1200"/>
              </a:spcBef>
              <a:buClr>
                <a:srgbClr val="333333"/>
              </a:buClr>
            </a:pPr>
            <a:r>
              <a:rPr lang="hu-HU" sz="2400" dirty="0">
                <a:solidFill>
                  <a:srgbClr val="333333"/>
                </a:solidFill>
              </a:rPr>
              <a:t>Ha biztosak abban, hogy melyik kategóriáról van szó, vessenek fel egy megoldási javaslatot!</a:t>
            </a:r>
            <a:endParaRPr lang="en-US" sz="2400" dirty="0">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6" name="Rectangle 4"/>
          <p:cNvSpPr>
            <a:spLocks noGrp="1" noChangeArrowheads="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Kategória: élelmiszer!</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2C40C2F-225D-4605-8CCB-395318EC1BD2}" type="slidenum">
              <a:rPr lang="de-DE" altLang="de-DE" smtClean="0">
                <a:latin typeface="+mn-lt"/>
                <a:ea typeface="+mn-ea"/>
              </a:rPr>
              <a:pPr>
                <a:defRPr/>
              </a:pPr>
              <a:t>15</a:t>
            </a:fld>
            <a:endParaRPr lang="de-DE" altLang="de-DE">
              <a:latin typeface="+mn-lt"/>
              <a:ea typeface="+mn-ea"/>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hu-HU" b="1" dirty="0">
                <a:solidFill>
                  <a:srgbClr val="333333"/>
                </a:solidFill>
              </a:rPr>
              <a:t>Gyakori hiba: </a:t>
            </a:r>
            <a:r>
              <a:rPr lang="hu-HU" dirty="0">
                <a:solidFill>
                  <a:srgbClr val="333333"/>
                </a:solidFill>
              </a:rPr>
              <a:t>Többnyire csak olyan információkat keresünk, melyek alátámasztják saját meggyőződésünket (itt: úgy tűnik, a helyes kategória a gyümölcs), olyanokat azonban nem, amelyek annak ellentmondanak (önigazolási tendencia). Alternatív szempontok nem jelennek meg.</a:t>
            </a:r>
          </a:p>
          <a:p>
            <a:pPr fontAlgn="auto">
              <a:lnSpc>
                <a:spcPct val="100000"/>
              </a:lnSpc>
              <a:spcBef>
                <a:spcPts val="1200"/>
              </a:spcBef>
              <a:defRPr/>
            </a:pPr>
            <a:r>
              <a:rPr lang="hu-HU" dirty="0">
                <a:solidFill>
                  <a:srgbClr val="333333"/>
                </a:solidFill>
              </a:rPr>
              <a:t>Példák a mindennapokból: </a:t>
            </a:r>
          </a:p>
          <a:p>
            <a:pPr marL="285750" indent="-285750" fontAlgn="auto">
              <a:lnSpc>
                <a:spcPct val="100000"/>
              </a:lnSpc>
              <a:spcBef>
                <a:spcPts val="600"/>
              </a:spcBef>
              <a:buClr>
                <a:srgbClr val="333333"/>
              </a:buClr>
              <a:buFont typeface="WingDings"/>
              <a:buChar char=""/>
              <a:defRPr/>
            </a:pPr>
            <a:r>
              <a:rPr lang="hu-HU" dirty="0">
                <a:solidFill>
                  <a:srgbClr val="333333"/>
                </a:solidFill>
              </a:rPr>
              <a:t>Azokat az újságokat olvassuk, melyek a saját véleményünket tükrözik vissza</a:t>
            </a:r>
          </a:p>
          <a:p>
            <a:pPr marL="285750" indent="-285750" fontAlgn="auto">
              <a:lnSpc>
                <a:spcPct val="100000"/>
              </a:lnSpc>
              <a:spcBef>
                <a:spcPts val="600"/>
              </a:spcBef>
              <a:buClr>
                <a:srgbClr val="333333"/>
              </a:buClr>
              <a:buFont typeface="WingDings"/>
              <a:buChar char=""/>
              <a:defRPr/>
            </a:pPr>
            <a:r>
              <a:rPr lang="hu-HU" dirty="0">
                <a:solidFill>
                  <a:srgbClr val="333333"/>
                </a:solidFill>
              </a:rPr>
              <a:t>Elkerüljük azokat az embereket, akik máshogy gondolkodnak, mint mi, ahelyett, hogy eszmecserét kezdeményeznénk velük </a:t>
            </a:r>
          </a:p>
          <a:p>
            <a:pPr fontAlgn="auto">
              <a:lnSpc>
                <a:spcPct val="100000"/>
              </a:lnSpc>
              <a:spcBef>
                <a:spcPts val="1200"/>
              </a:spcBef>
              <a:defRPr/>
            </a:pPr>
            <a:r>
              <a:rPr lang="hu-HU" dirty="0">
                <a:solidFill>
                  <a:srgbClr val="004992"/>
                </a:solidFill>
              </a:rPr>
              <a:t>Ez egyoldalú elképzelésekhez, de akár téves ítéletekhez is vezethet.</a:t>
            </a:r>
            <a:endParaRPr lang="de-DE" dirty="0">
              <a:solidFill>
                <a:srgbClr val="004992"/>
              </a:solidFill>
            </a:endParaRPr>
          </a:p>
        </p:txBody>
      </p:sp>
      <p:sp>
        <p:nvSpPr>
          <p:cNvPr id="27"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hu-HU" altLang="de-DE" sz="1800" b="0">
                <a:solidFill>
                  <a:srgbClr val="333333"/>
                </a:solidFill>
                <a:latin typeface="Calibri Light"/>
              </a:rPr>
              <a:t>További lehetőségek: </a:t>
            </a:r>
            <a:endParaRPr lang="de-DE" altLang="de-DE" sz="2400" b="0" dirty="0">
              <a:solidFill>
                <a:srgbClr val="333333"/>
              </a:solidFill>
              <a:latin typeface="Calibri Light"/>
            </a:endParaRPr>
          </a:p>
        </p:txBody>
      </p:sp>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a:solidFill>
                  <a:srgbClr val="333333"/>
                </a:solidFill>
              </a:rPr>
              <a:t>kép</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dirty="0">
                <a:solidFill>
                  <a:srgbClr val="333333"/>
                </a:solidFill>
              </a:rPr>
              <a:t>kép</a:t>
            </a:r>
            <a:r>
              <a:rPr lang="de-DE" altLang="de-DE" sz="2400" dirty="0">
                <a:solidFill>
                  <a:srgbClr val="333333"/>
                </a:solidFill>
              </a:rPr>
              <a:t>).</a:t>
            </a:r>
          </a:p>
          <a:p>
            <a:pPr marL="342900" lvl="0" indent="-342900" defTabSz="914400" fontAlgn="base">
              <a:buClr>
                <a:srgbClr val="333333"/>
              </a:buClr>
              <a:buFont typeface="WingDings"/>
              <a:buChar char=""/>
              <a:tabLst>
                <a:tab pos="374650" algn="l"/>
              </a:tabLst>
              <a:defRPr/>
            </a:pPr>
            <a:r>
              <a:rPr lang="hu-HU" altLang="de-DE" sz="2400" dirty="0">
                <a:solidFill>
                  <a:srgbClr val="333333"/>
                </a:solidFill>
              </a:rPr>
              <a:t>Az esemény momentumait fordított sorrendben fogják látni</a:t>
            </a:r>
            <a:r>
              <a:rPr lang="de-DE" altLang="de-DE" sz="2400" dirty="0">
                <a:solidFill>
                  <a:srgbClr val="333333"/>
                </a:solidFill>
              </a:rPr>
              <a:t> (</a:t>
            </a:r>
            <a:r>
              <a:rPr lang="hu-HU" altLang="de-DE" sz="2400" dirty="0">
                <a:solidFill>
                  <a:srgbClr val="333333"/>
                </a:solidFill>
              </a:rPr>
              <a:t>azaz először a legutolsó </a:t>
            </a:r>
            <a:r>
              <a:rPr lang="hu-HU" altLang="de-DE" sz="2400">
                <a:solidFill>
                  <a:srgbClr val="333333"/>
                </a:solidFill>
              </a:rPr>
              <a:t>történést</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17</a:t>
            </a:fld>
            <a:endParaRPr lang="de-DE" altLang="de-DE">
              <a:latin typeface="+mn-lt"/>
              <a:ea typeface="+mn-ea"/>
            </a:endParaRPr>
          </a:p>
        </p:txBody>
      </p:sp>
    </p:spTree>
    <p:extLst>
      <p:ext uri="{BB962C8B-B14F-4D97-AF65-F5344CB8AC3E}">
        <p14:creationId xmlns:p14="http://schemas.microsoft.com/office/powerpoint/2010/main" val="398126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dirty="0">
                <a:solidFill>
                  <a:srgbClr val="333333"/>
                </a:solidFill>
              </a:rPr>
              <a:t>kép</a:t>
            </a:r>
            <a:r>
              <a:rPr lang="de-DE" altLang="de-DE" sz="2400" dirty="0">
                <a:solidFill>
                  <a:srgbClr val="333333"/>
                </a:solidFill>
              </a:rPr>
              <a:t>).</a:t>
            </a:r>
          </a:p>
          <a:p>
            <a:pPr marL="342900" lvl="0" indent="-342900" defTabSz="914400" fontAlgn="base">
              <a:buClr>
                <a:srgbClr val="333333"/>
              </a:buClr>
              <a:buFont typeface="WingDings"/>
              <a:buChar char=""/>
              <a:tabLst>
                <a:tab pos="374650" algn="l"/>
              </a:tabLst>
              <a:defRPr/>
            </a:pPr>
            <a:r>
              <a:rPr lang="hu-HU" altLang="de-DE" sz="2400" dirty="0">
                <a:solidFill>
                  <a:srgbClr val="333333"/>
                </a:solidFill>
              </a:rPr>
              <a:t>Az esemény momentumait fordított sorrendben fogják látni</a:t>
            </a:r>
            <a:r>
              <a:rPr lang="de-DE" altLang="de-DE" sz="2400" dirty="0">
                <a:solidFill>
                  <a:srgbClr val="333333"/>
                </a:solidFill>
              </a:rPr>
              <a:t> (</a:t>
            </a:r>
            <a:r>
              <a:rPr lang="hu-HU" altLang="de-DE" sz="2400" dirty="0">
                <a:solidFill>
                  <a:srgbClr val="333333"/>
                </a:solidFill>
              </a:rPr>
              <a:t>azaz először a legutolsó történést</a:t>
            </a:r>
            <a:r>
              <a:rPr lang="de-DE" altLang="de-DE" sz="2400" dirty="0">
                <a:solidFill>
                  <a:srgbClr val="333333"/>
                </a:solidFill>
              </a:rPr>
              <a:t>).</a:t>
            </a:r>
          </a:p>
          <a:p>
            <a:pPr marL="342900" lvl="0" indent="-342900" defTabSz="914400" fontAlgn="base">
              <a:buClr>
                <a:srgbClr val="333333"/>
              </a:buClr>
              <a:buFont typeface="WingDings"/>
              <a:buChar char=""/>
              <a:tabLst>
                <a:tab pos="374650" algn="l"/>
              </a:tabLst>
              <a:defRPr/>
            </a:pPr>
            <a:r>
              <a:rPr lang="hu-HU" altLang="de-DE" sz="2400" dirty="0">
                <a:solidFill>
                  <a:srgbClr val="333333"/>
                </a:solidFill>
              </a:rPr>
              <a:t>Minden kép után vizsgálják meg újra a válaszlehetőségeket aszerint, hogy mennyire tartják azokat </a:t>
            </a:r>
            <a:r>
              <a:rPr lang="hu-HU" altLang="de-DE" sz="2400">
                <a:solidFill>
                  <a:srgbClr val="333333"/>
                </a:solidFill>
              </a:rPr>
              <a:t>valószínűnek/hihetőnek!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18</a:t>
            </a:fld>
            <a:endParaRPr lang="de-DE" altLang="de-DE">
              <a:latin typeface="+mn-lt"/>
              <a:ea typeface="+mn-ea"/>
            </a:endParaRPr>
          </a:p>
        </p:txBody>
      </p:sp>
    </p:spTree>
    <p:extLst>
      <p:ext uri="{BB962C8B-B14F-4D97-AF65-F5344CB8AC3E}">
        <p14:creationId xmlns:p14="http://schemas.microsoft.com/office/powerpoint/2010/main" val="488782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hu-HU" altLang="de-DE" sz="2400">
                <a:solidFill>
                  <a:srgbClr val="333333"/>
                </a:solidFill>
              </a:rPr>
              <a:t>Az alábbiakban egy rövid képregényt mutatunk Önöknek különböző válaszlehetőségekkel</a:t>
            </a:r>
            <a:r>
              <a:rPr lang="de-DE" altLang="de-DE" sz="2400" dirty="0">
                <a:solidFill>
                  <a:srgbClr val="333333"/>
                </a:solidFill>
              </a:rPr>
              <a:t> (</a:t>
            </a:r>
            <a:r>
              <a:rPr lang="hu-HU" altLang="de-DE" sz="2400" dirty="0">
                <a:solidFill>
                  <a:srgbClr val="333333"/>
                </a:solidFill>
              </a:rPr>
              <a:t>minden esetben</a:t>
            </a:r>
            <a:r>
              <a:rPr lang="de-DE" altLang="de-DE" sz="2400" dirty="0">
                <a:solidFill>
                  <a:srgbClr val="333333"/>
                </a:solidFill>
              </a:rPr>
              <a:t> 3 </a:t>
            </a:r>
            <a:r>
              <a:rPr lang="hu-HU" altLang="de-DE" sz="2400" dirty="0">
                <a:solidFill>
                  <a:srgbClr val="333333"/>
                </a:solidFill>
              </a:rPr>
              <a:t>kép</a:t>
            </a:r>
            <a:r>
              <a:rPr lang="de-DE" altLang="de-DE" sz="2400" dirty="0">
                <a:solidFill>
                  <a:srgbClr val="333333"/>
                </a:solidFill>
              </a:rPr>
              <a:t>).</a:t>
            </a:r>
          </a:p>
          <a:p>
            <a:pPr marL="342900" lvl="0" indent="-342900" defTabSz="914400" fontAlgn="base">
              <a:buClr>
                <a:srgbClr val="333333"/>
              </a:buClr>
              <a:buFont typeface="WingDings"/>
              <a:buChar char=""/>
              <a:tabLst>
                <a:tab pos="374650" algn="l"/>
              </a:tabLst>
              <a:defRPr/>
            </a:pPr>
            <a:r>
              <a:rPr lang="hu-HU" altLang="de-DE" sz="2400" dirty="0">
                <a:solidFill>
                  <a:srgbClr val="333333"/>
                </a:solidFill>
              </a:rPr>
              <a:t>Az esemény momentumait fordított sorrendben fogják látni</a:t>
            </a:r>
            <a:r>
              <a:rPr lang="de-DE" altLang="de-DE" sz="2400" dirty="0">
                <a:solidFill>
                  <a:srgbClr val="333333"/>
                </a:solidFill>
              </a:rPr>
              <a:t> (</a:t>
            </a:r>
            <a:r>
              <a:rPr lang="hu-HU" altLang="de-DE" sz="2400" dirty="0">
                <a:solidFill>
                  <a:srgbClr val="333333"/>
                </a:solidFill>
              </a:rPr>
              <a:t>azaz először a legutolsó történést</a:t>
            </a:r>
            <a:r>
              <a:rPr lang="de-DE" altLang="de-DE" sz="2400" dirty="0">
                <a:solidFill>
                  <a:srgbClr val="333333"/>
                </a:solidFill>
              </a:rPr>
              <a:t>).</a:t>
            </a:r>
          </a:p>
          <a:p>
            <a:pPr marL="342900" lvl="0" indent="-342900" defTabSz="914400" fontAlgn="base">
              <a:buClr>
                <a:srgbClr val="333333"/>
              </a:buClr>
              <a:buFont typeface="WingDings"/>
              <a:buChar char=""/>
              <a:tabLst>
                <a:tab pos="374650" algn="l"/>
              </a:tabLst>
              <a:defRPr/>
            </a:pPr>
            <a:r>
              <a:rPr lang="hu-HU" altLang="de-DE" sz="2400" dirty="0">
                <a:solidFill>
                  <a:srgbClr val="333333"/>
                </a:solidFill>
              </a:rPr>
              <a:t>Minden kép után vizsgálják meg újra a válaszlehetőségeket aszerint, hogy mennyire tartják azokat valószínűnek/hihetőnek!</a:t>
            </a:r>
            <a:endParaRPr lang="de-DE" altLang="de-DE" sz="2400" dirty="0">
              <a:solidFill>
                <a:srgbClr val="333333"/>
              </a:solidFill>
            </a:endParaRPr>
          </a:p>
          <a:p>
            <a:pPr marL="342900" lvl="0" indent="-342900" defTabSz="914400" fontAlgn="base">
              <a:buClr>
                <a:srgbClr val="333333"/>
              </a:buClr>
              <a:buFont typeface="WingDings"/>
              <a:buChar char=""/>
              <a:tabLst>
                <a:tab pos="374650" algn="l"/>
              </a:tabLst>
              <a:defRPr/>
            </a:pPr>
            <a:r>
              <a:rPr lang="hu-HU" altLang="de-DE" sz="2400" dirty="0">
                <a:solidFill>
                  <a:srgbClr val="333333"/>
                </a:solidFill>
              </a:rPr>
              <a:t>Továbbá kérjük, hogy vitassák meg a csoporttal, mennyire biztosak az elképzelésükben!</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1263517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kutatómunkát végez a cápákról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új cápás szörfdeszkáját teszteli</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mindenkit megijeszt a mű cápafejével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cápavadász, épp megölt egy cápát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20</a:t>
            </a:fld>
            <a:endParaRPr lang="de-DE" altLang="de-DE">
              <a:latin typeface="+mn-lt"/>
              <a:ea typeface="+mn-ea"/>
            </a:endParaRPr>
          </a:p>
        </p:txBody>
      </p:sp>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kutatómunkát végez a cápákról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új cápás szörfdeszkáját teszteli</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mindenkit megijeszt a mű cápafejével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cápavadász, épp megölt egy cápát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21</a:t>
            </a:fld>
            <a:endParaRPr lang="de-DE" altLang="de-DE">
              <a:latin typeface="+mn-lt"/>
              <a:ea typeface="+mn-ea"/>
            </a:endParaRPr>
          </a:p>
        </p:txBody>
      </p:sp>
      <p:pic>
        <p:nvPicPr>
          <p:cNvPr id="12"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kutatómunkát végez a cápákról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új cápás szörfdeszkáját teszteli</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mindenkit megijeszt a mű cápafejével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cápavadász, épp megölt egy cápát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22</a:t>
            </a:fld>
            <a:endParaRPr lang="de-DE" altLang="de-DE">
              <a:latin typeface="+mn-lt"/>
              <a:ea typeface="+mn-ea"/>
            </a:endParaRPr>
          </a:p>
        </p:txBody>
      </p:sp>
      <p:pic>
        <p:nvPicPr>
          <p:cNvPr id="14"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8"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9"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kutatómunkát végez a cápákról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új cápás szörfdeszkáját teszteli</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mindenkit megijeszt a mű cápafejével</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cápavadász, épp megölt egy cápát</a:t>
            </a:r>
            <a:r>
              <a:rPr lang="de-DE" altLang="de-DE" sz="20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23</a:t>
            </a:fld>
            <a:endParaRPr lang="de-DE" altLang="de-DE">
              <a:latin typeface="+mn-lt"/>
              <a:ea typeface="+mn-ea"/>
            </a:endParaRPr>
          </a:p>
        </p:txBody>
      </p:sp>
      <p:pic>
        <p:nvPicPr>
          <p:cNvPr id="13"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az első sorban éppen elmondta a mellette álló férfinak, hogy beleszeretett a karmesterbe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elkésett a próbáról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épp rákiabált a férfira az első sorban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nem találja a pálcáját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24</a:t>
            </a:fld>
            <a:endParaRPr lang="de-DE" altLang="de-DE">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az első sorban éppen elmondta a mellette álló férfinak, hogy beleszeretett a karmesterbe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elkésett a próbáról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épp rákiabált a férfira az első sorban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nem találja a pálcáját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25</a:t>
            </a:fld>
            <a:endParaRPr lang="de-DE" altLang="de-DE">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az első sorban éppen elmondta a mellette álló férfinak, hogy beleszeretett a karmesterbe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elkésett a próbáról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épp rákiabált a férfira az első sorban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nem találja a pálcáját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26</a:t>
            </a:fld>
            <a:endParaRPr lang="de-DE" altLang="de-DE">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az első sorban éppen elmondta a mellette álló férfinak, hogy beleszeretett a karmesterbe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elkésett a próbáról</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karmester épp rákiabált a férfira az első sorban</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karmester izgatott, mert nem találja a pálcáját</a:t>
            </a:r>
            <a:r>
              <a:rPr lang="de-DE" altLang="de-DE" sz="20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27</a:t>
            </a:fld>
            <a:endParaRPr lang="de-DE" altLang="de-DE">
              <a:latin typeface="+mn-lt"/>
              <a:ea typeface="+mn-ea"/>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kerítést épített a kutyájának.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szomszéd ugató kutyájával játszik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elmenekült egy ugató kutya elől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házőrzőt vásárol</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28</a:t>
            </a:fld>
            <a:endParaRPr lang="de-DE" altLang="de-DE">
              <a:latin typeface="+mn-lt"/>
              <a:ea typeface="+mn-ea"/>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kerítést épített a kutyájának.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szomszéd ugató kutyájával játszik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elmenekült egy ugató kutya elől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házőrzőt vásárol</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29</a:t>
            </a:fld>
            <a:endParaRPr lang="de-DE" altLang="de-DE">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kerítést épített a kutyájának.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szomszéd ugató kutyájával játszik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elmenekült egy ugató kutya elől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házőrzőt vásárol</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30</a:t>
            </a:fld>
            <a:endParaRPr lang="de-DE" altLang="de-DE">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kerítést épített a kutyájának.</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 szomszéd ugató kutyájával játszik</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épp elmenekült egy ugató kutya elől</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egy házőrzőt vásárol</a:t>
            </a:r>
            <a:r>
              <a:rPr lang="de-DE" altLang="de-DE" sz="20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31</a:t>
            </a:fld>
            <a:endParaRPr lang="de-DE" altLang="de-DE">
              <a:latin typeface="+mn-lt"/>
              <a:ea typeface="+mn-ea"/>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eladja a ruháit egy használtruha boltban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épp kimosta a ruháit egy mosodában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tesz egy kellemes sétát egy szép tavaszi napon.</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kiviszi a szemetet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32</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eladja a ruháit egy használtruha boltban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épp kimosta a ruháit egy mosodában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tesz egy kellemes sétát egy szép tavaszi napon.</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kiviszi a szemetet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33</a:t>
            </a:fld>
            <a:endParaRPr lang="de-DE" altLang="de-DE">
              <a:latin typeface="+mn-lt"/>
              <a:ea typeface="+mn-ea"/>
            </a:endParaRPr>
          </a:p>
        </p:txBody>
      </p:sp>
      <p:pic>
        <p:nvPicPr>
          <p:cNvPr id="10"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3"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eladja a ruháit egy használtruha boltban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épp kimosta a ruháit egy mosodában</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tesz egy kellemes sétát egy szép tavaszi napon.</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kiviszi a szemetet</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34</a:t>
            </a:fld>
            <a:endParaRPr lang="de-DE" altLang="de-DE">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eladja a ruháit egy használtruha boltban</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nő épp kimosta a ruháit egy mosodában</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tesz egy kellemes sétát egy szép tavaszi napon.</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nő kiviszi a szemetet</a:t>
            </a:r>
            <a:r>
              <a:rPr lang="de-DE" altLang="de-DE" sz="20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35</a:t>
            </a:fld>
            <a:endParaRPr lang="de-DE" altLang="de-DE">
              <a:latin typeface="+mn-lt"/>
              <a:ea typeface="+mn-ea"/>
            </a:endParaRPr>
          </a:p>
        </p:txBody>
      </p:sp>
      <p:pic>
        <p:nvPicPr>
          <p:cNvPr id="11"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kirabolja a másikat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csokoládépisztolyt ad a barátjának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megkérdezi a másiktól, hogy az nem veszített-e el egy fegyvert.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a:t>
            </a:r>
            <a:r>
              <a:rPr lang="hu-HU" altLang="de-DE" sz="2000" b="0">
                <a:solidFill>
                  <a:srgbClr val="333333"/>
                </a:solidFill>
                <a:latin typeface="+mn-lt"/>
                <a:ea typeface="+mn-ea"/>
              </a:rPr>
              <a:t>férfiak “rabló-pandúrt” </a:t>
            </a:r>
            <a:r>
              <a:rPr lang="hu-HU" altLang="de-DE" sz="2000" b="0" dirty="0">
                <a:solidFill>
                  <a:srgbClr val="333333"/>
                </a:solidFill>
                <a:latin typeface="+mn-lt"/>
                <a:ea typeface="+mn-ea"/>
              </a:rPr>
              <a:t>játszanak</a:t>
            </a:r>
            <a:r>
              <a:rPr lang="de-DE" altLang="ja-JP"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36</a:t>
            </a:fld>
            <a:endParaRPr lang="de-DE" altLang="de-DE">
              <a:latin typeface="+mn-lt"/>
              <a:ea typeface="+mn-ea"/>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kirabolja a másikat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csokoládépisztolyt ad a barátjának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megkérdezi a másiktól, hogy az nem veszített-e el egy fegyvert.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a:t>
            </a:r>
            <a:r>
              <a:rPr lang="hu-HU" altLang="de-DE" sz="2000" b="0">
                <a:solidFill>
                  <a:srgbClr val="333333"/>
                </a:solidFill>
                <a:latin typeface="+mn-lt"/>
                <a:ea typeface="+mn-ea"/>
              </a:rPr>
              <a:t>férfiak “rabló-pandúrt” </a:t>
            </a:r>
            <a:r>
              <a:rPr lang="hu-HU" altLang="de-DE" sz="2000" b="0" dirty="0">
                <a:solidFill>
                  <a:srgbClr val="333333"/>
                </a:solidFill>
                <a:latin typeface="+mn-lt"/>
                <a:ea typeface="+mn-ea"/>
              </a:rPr>
              <a:t>játszanak</a:t>
            </a:r>
            <a:r>
              <a:rPr lang="de-DE" altLang="ja-JP"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37</a:t>
            </a:fld>
            <a:endParaRPr lang="de-DE" altLang="de-DE">
              <a:latin typeface="+mn-lt"/>
              <a:ea typeface="+mn-ea"/>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kirabolja a másikat</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csokoládépisztolyt ad a barátjának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megkérdezi a másiktól, hogy az nem veszített-e el egy fegyvert.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a:t>
            </a:r>
            <a:r>
              <a:rPr lang="hu-HU" altLang="de-DE" sz="2000" b="0">
                <a:solidFill>
                  <a:srgbClr val="333333"/>
                </a:solidFill>
                <a:latin typeface="+mn-lt"/>
                <a:ea typeface="+mn-ea"/>
              </a:rPr>
              <a:t>férfiak “rabló-pandúrt” </a:t>
            </a:r>
            <a:r>
              <a:rPr lang="hu-HU" altLang="de-DE" sz="2000" b="0" dirty="0">
                <a:solidFill>
                  <a:srgbClr val="333333"/>
                </a:solidFill>
                <a:latin typeface="+mn-lt"/>
                <a:ea typeface="+mn-ea"/>
              </a:rPr>
              <a:t>játszanak</a:t>
            </a:r>
            <a:r>
              <a:rPr lang="de-DE" altLang="ja-JP"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38</a:t>
            </a:fld>
            <a:endParaRPr lang="de-DE" altLang="de-DE">
              <a:latin typeface="+mn-lt"/>
              <a:ea typeface="+mn-ea"/>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bal oldali férfi kirabolja a másikat</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csokoládépisztolyt ad a barátjának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bal oldali férfi megkérdezi a másiktól, hogy az nem veszített-e el egy fegyvert.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a:t>
            </a:r>
            <a:r>
              <a:rPr lang="hu-HU" altLang="de-DE" sz="2000" b="0">
                <a:solidFill>
                  <a:srgbClr val="333333"/>
                </a:solidFill>
                <a:latin typeface="+mn-lt"/>
                <a:ea typeface="+mn-ea"/>
              </a:rPr>
              <a:t>férfiak “rabló-pandúrt” </a:t>
            </a:r>
            <a:r>
              <a:rPr lang="hu-HU" altLang="de-DE" sz="2000" b="0" dirty="0">
                <a:solidFill>
                  <a:srgbClr val="333333"/>
                </a:solidFill>
                <a:latin typeface="+mn-lt"/>
                <a:ea typeface="+mn-ea"/>
              </a:rPr>
              <a:t>játszanak</a:t>
            </a:r>
            <a:r>
              <a:rPr lang="de-DE" altLang="ja-JP"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39</a:t>
            </a:fld>
            <a:endParaRPr lang="de-DE" altLang="de-DE">
              <a:latin typeface="+mn-lt"/>
              <a:ea typeface="+mn-ea"/>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2C40C2F-225D-4605-8CCB-395318EC1BD2}" type="slidenum">
              <a:rPr lang="de-DE" altLang="de-DE" smtClean="0">
                <a:latin typeface="+mn-lt"/>
                <a:ea typeface="+mn-ea"/>
              </a:rPr>
              <a:pPr>
                <a:defRPr/>
              </a:pPr>
              <a:t>40</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a </a:t>
            </a:r>
            <a:r>
              <a:rPr lang="en-US" altLang="ko-KR" b="0" i="1" spc="-5" dirty="0" err="1">
                <a:solidFill>
                  <a:srgbClr val="333333"/>
                </a:solidFill>
                <a:latin typeface="+mn-lt"/>
                <a:ea typeface="+mn-ea"/>
              </a:rPr>
              <a:t>trainereknek</a:t>
            </a:r>
            <a:r>
              <a:rPr lang="en-US" altLang="ko-KR" b="0" i="1" spc="-5">
                <a:solidFill>
                  <a:srgbClr val="333333"/>
                </a:solidFill>
                <a:latin typeface="+mn-lt"/>
                <a:ea typeface="+mn-ea"/>
              </a:rPr>
              <a:t>:</a:t>
            </a:r>
          </a:p>
          <a:p>
            <a:pPr marL="635" defTabSz="914400" eaLnBrk="0" fontAlgn="base" hangingPunct="0">
              <a:spcBef>
                <a:spcPts val="894"/>
              </a:spcBef>
              <a:spcAft>
                <a:spcPct val="0"/>
              </a:spcAft>
            </a:pPr>
            <a:r>
              <a:rPr lang="hu-HU" altLang="ko-KR" b="0">
                <a:solidFill>
                  <a:srgbClr val="333333"/>
                </a:solidFill>
                <a:latin typeface="+mn-lt"/>
                <a:ea typeface="+mn-ea"/>
              </a:rPr>
              <a:t>Egyes </a:t>
            </a:r>
            <a:r>
              <a:rPr lang="hu-HU" altLang="ko-KR" b="0" dirty="0">
                <a:solidFill>
                  <a:srgbClr val="333333"/>
                </a:solidFill>
                <a:latin typeface="+mn-lt"/>
                <a:ea typeface="+mn-ea"/>
              </a:rPr>
              <a:t>jelenetek olyan kifejezéseket/ tartalmakat hordozhatnak, melyek nem minden közönségnek és nem minden kultúrának megfelelőek. Így kérjük a levetített videókat gondosan megválogatni!</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736664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 ruhástól állt be a zuhany alá, amin az apja jól szórakozik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apa esernyő nélkül küldte ki a kislányt, így büntette meg egy csínytevésért.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kislánynak izzadtságcseppek gyöngyöznek a homlokán, mert túl későn ért haza, és fél a büntetéstől.</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Apja tanácsa ellenére a kislány esernyő nélkül indult el.</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41</a:t>
            </a:fld>
            <a:endParaRPr lang="de-DE" altLang="de-DE">
              <a:latin typeface="+mn-lt"/>
              <a:ea typeface="+mn-ea"/>
            </a:endParaRPr>
          </a:p>
        </p:txBody>
      </p:sp>
      <p:pic>
        <p:nvPicPr>
          <p:cNvPr id="8"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6"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 ruhástól állt be a zuhany alá, amin az apja jól szórakozik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apa esernyő nélkül küldte ki a kislányt, így büntette meg egy csínytevésért.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kislánynak izzadtságcseppek gyöngyöznek a homlokán, mert túl későn ért haza, és fél a büntetéstől.</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Apja tanácsa ellenére a kislány esernyő nélkül indult el.</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42</a:t>
            </a:fld>
            <a:endParaRPr lang="de-DE" altLang="de-DE">
              <a:latin typeface="+mn-lt"/>
              <a:ea typeface="+mn-ea"/>
            </a:endParaRPr>
          </a:p>
        </p:txBody>
      </p:sp>
      <p:pic>
        <p:nvPicPr>
          <p:cNvPr id="11"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7" name="Text Box 13"/>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 ruhástól állt be a zuhany alá, amin az apja jól szórakozik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apa esernyő nélkül küldte ki a kislányt, így büntette meg egy csínytevésért.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kislánynak izzadtságcseppek gyöngyöznek a homlokán, mert túl későn ért haza, és fél a büntetéstől.</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Apja tanácsa ellenére a kislány esernyő nélkül indult el.</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43</a:t>
            </a:fld>
            <a:endParaRPr lang="de-DE" altLang="de-DE">
              <a:latin typeface="+mn-lt"/>
              <a:ea typeface="+mn-ea"/>
            </a:endParaRPr>
          </a:p>
        </p:txBody>
      </p:sp>
      <p:pic>
        <p:nvPicPr>
          <p:cNvPr id="13"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5" name="Text Box 13"/>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 ruhástól állt be a zuhany alá, amin az apja jól szórakozik</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apa esernyő nélkül küldte ki a kislányt, így büntette meg egy csínytevésért.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kislánynak izzadtságcseppek gyöngyöznek a homlokán, mert túl későn ért haza, és fél a büntetéstől.</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Apja tanácsa ellenére a kislány esernyő nélkül indult el.</a:t>
            </a:r>
            <a:endParaRPr lang="de-DE"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44</a:t>
            </a:fld>
            <a:endParaRPr lang="de-DE" altLang="de-DE">
              <a:latin typeface="+mn-lt"/>
              <a:ea typeface="+mn-ea"/>
            </a:endParaRPr>
          </a:p>
        </p:txBody>
      </p:sp>
      <p:pic>
        <p:nvPicPr>
          <p:cNvPr id="12"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7"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ékszerek után kutat, amelyeket a király ejtett a vízbe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halakat akasztott a király horgászbotjára, hogy szórakoztató legyen számára a horgászat.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szolgálóját szólította, hogy az vegye el tőle a hallal teli kosarát.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tengerfenék vizsgálata miatt végzett merülést felügyeli.</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45</a:t>
            </a:fld>
            <a:endParaRPr lang="de-DE" altLang="de-DE">
              <a:latin typeface="+mn-lt"/>
              <a:ea typeface="+mn-ea"/>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ékszerek után kutat, amelyeket a király ejtett a vízbe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halakat akasztott a király horgászbotjára, hogy szórakoztató legyen számára a horgászat.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szolgálóját szólította, hogy az vegye el tőle a hallal teli kosarát.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tengerfenék vizsgálata miatt végzett merülést felügyeli.</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46</a:t>
            </a:fld>
            <a:endParaRPr lang="de-DE" altLang="de-DE">
              <a:latin typeface="+mn-lt"/>
              <a:ea typeface="+mn-ea"/>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ékszerek után kutat, amelyeket a király ejtett a vízbe</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halakat akasztott a király horgászbotjára, hogy szórakoztató legyen számára a horgászat.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szolgálóját szólította, hogy az vegye el tőle a hallal teli kosarát.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tengerfenék vizsgálata miatt végzett merülést felügyeli.</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47</a:t>
            </a:fld>
            <a:endParaRPr lang="de-DE" altLang="de-DE">
              <a:latin typeface="+mn-lt"/>
              <a:ea typeface="+mn-ea"/>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búvár ékszerek után kutat, amelyeket a király ejtett a vízbe</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búvár halakat akasztott a király horgászbotjára, hogy szórakoztató legyen számára a horgászat.</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szolgálóját szólította, hogy az vegye el tőle a hallal teli kosarát.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király a tengerfenék vizsgálata miatt végzett merülést felügyeli.</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48</a:t>
            </a:fld>
            <a:endParaRPr lang="de-DE" altLang="de-DE">
              <a:latin typeface="+mn-lt"/>
              <a:ea typeface="+mn-ea"/>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az egyik szomszédnak mutatja be a fiát.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barátok elbúcsúznak egymástól a közös táborozás után.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arra kéri a fiúkat egy vita után, hogy béküljenek 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fel szeretne menni a járdára, de a két fiú éppen útban van.</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49</a:t>
            </a:fld>
            <a:endParaRPr lang="de-DE" altLang="de-DE">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az egyik szomszédnak mutatja be a fiát.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barátok elbúcsúznak egymástól a közös táborozás után.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arra kéri a fiúkat egy vita után, hogy béküljenek 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fel szeretne menni a járdára, de a két fiú éppen útban van.</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50</a:t>
            </a:fld>
            <a:endParaRPr lang="de-DE" altLang="de-DE">
              <a:latin typeface="+mn-lt"/>
              <a:ea typeface="+mn-ea"/>
            </a:endParaRP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51</a:t>
            </a:fld>
            <a:endParaRPr lang="de-DE" altLang="de-DE">
              <a:latin typeface="+mn-lt"/>
              <a:ea typeface="+mn-ea"/>
            </a:endParaRPr>
          </a:p>
        </p:txBody>
      </p:sp>
      <p:sp>
        <p:nvSpPr>
          <p:cNvPr id="10240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az egyik szomszédnak mutatja be a fiát.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barátok elbúcsúznak egymástól a közös táborozás után.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arra kéri a fiúkat egy vita után, hogy béküljenek 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fel szeretne menni a járdára, de a két fiú éppen útban van.</a:t>
            </a:r>
            <a:endParaRPr lang="de-DE" altLang="de-DE" sz="2000" b="0" dirty="0">
              <a:solidFill>
                <a:srgbClr val="333333"/>
              </a:solidFill>
              <a:latin typeface="+mn-lt"/>
              <a:ea typeface="+mn-ea"/>
            </a:endParaRPr>
          </a:p>
        </p:txBody>
      </p:sp>
      <p:pic>
        <p:nvPicPr>
          <p:cNvPr id="12"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épp az egyik szomszédnak mutatja be a fiát.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barátok elbúcsúznak egymástól a közös táborozás után.</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arra kéri a fiúkat egy vita után, hogy béküljenek ki.</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fel szeretne menni a járdára, de a két fiú éppen útban van.</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52</a:t>
            </a:fld>
            <a:endParaRPr lang="de-DE" altLang="de-DE">
              <a:latin typeface="+mn-lt"/>
              <a:ea typeface="+mn-ea"/>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2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szerenádja zavarja a barátnője apját.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próbálni indul a zenekarával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épp egy születésnapi szerenádot adott az édesapjának.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utcazenész dühös, mert a legutóbbi műsoráért nem kapott pénzt.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53</a:t>
            </a:fld>
            <a:endParaRPr lang="de-DE" altLang="de-DE">
              <a:latin typeface="+mn-lt"/>
              <a:ea typeface="+mn-ea"/>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54</a:t>
            </a:fld>
            <a:endParaRPr lang="de-DE" altLang="de-DE">
              <a:latin typeface="+mn-lt"/>
              <a:ea typeface="+mn-ea"/>
            </a:endParaRPr>
          </a:p>
        </p:txBody>
      </p:sp>
      <p:sp>
        <p:nvSpPr>
          <p:cNvPr id="108550"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szerenádja zavarja a barátnője apját.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próbálni indul a zenekarával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épp egy születésnapi szerenádot adott az édesapjának.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utcazenész dühös, mert a legutóbbi műsoráért nem kapott pénzt.</a:t>
            </a:r>
            <a:endParaRPr lang="de-DE" altLang="de-DE" sz="2000" b="0" dirty="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szerenádja zavarja a barátnője apját.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próbálni indul a zenekarával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épp egy születésnapi szerenádot adott az édesapjának.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utcazenész dühös, mert a legutóbbi műsoráért nem kapott pénzt.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55</a:t>
            </a:fld>
            <a:endParaRPr lang="de-DE" altLang="de-DE">
              <a:latin typeface="+mn-lt"/>
              <a:ea typeface="+mn-ea"/>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fiatalember szerenádja zavarja a barátnője apját.</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próbálni indul a zenekarával</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fiatalember épp egy születésnapi szerenádot adott az édesapjának.</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Az utcazenész dühös, mert a legutóbbi műsoráért nem kapott pénzt.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56</a:t>
            </a:fld>
            <a:endParaRPr lang="de-DE" altLang="de-DE">
              <a:latin typeface="+mn-lt"/>
              <a:ea typeface="+mn-ea"/>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öreg, piszkos házát mossa.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megjavít egy repedést a házán.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titkosügynök, aki megfigyel valakit az ablakon 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nemrég épített egy házat és épp azt festi</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Mennyire tartják valószínűnek az alábbi válaszlehetőségeket?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57</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öreg, piszkos házát mossa.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megjavít egy repedést a házán.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titkosügynök, aki megfigyel valakit az ablakon 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nemrég épített egy házat és épp azt festi</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Az újabb kép változtat az elképzeléseiken?</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58</a:t>
            </a:fld>
            <a:endParaRPr lang="de-DE" altLang="de-DE">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öreg, piszkos házát mossa.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megjavít egy repedést a házán.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titkosügynök, aki megfigyel valakit az ablakon át.</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nemrég épített egy házat és épp azt festi</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Kérjük, próbálják újra megítélni, mennyire valószínűek az egyes válaszlehetőségek!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59</a:t>
            </a:fld>
            <a:endParaRPr lang="de-DE" altLang="de-DE">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az öreg, piszkos házát mossa.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megjavít egy repedést a házán.</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hu-HU" altLang="de-DE" sz="2000" b="0" dirty="0">
                <a:solidFill>
                  <a:srgbClr val="333333"/>
                </a:solidFill>
                <a:latin typeface="+mn-lt"/>
                <a:ea typeface="+mn-ea"/>
              </a:rPr>
              <a:t>A férfi egy titkosügynök, aki megfigyel valakit az ablakon át.</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hu-HU" altLang="de-DE" sz="2000" b="0" dirty="0">
                <a:solidFill>
                  <a:srgbClr val="004992"/>
                </a:solidFill>
                <a:latin typeface="+mn-lt"/>
                <a:ea typeface="+mn-ea"/>
              </a:rPr>
              <a:t>A férfi nemrég épített egy házat és épp azt festi</a:t>
            </a:r>
            <a:r>
              <a:rPr lang="de-DE" altLang="de-DE" sz="2000" b="0" dirty="0">
                <a:solidFill>
                  <a:srgbClr val="004992"/>
                </a:solidFill>
                <a:latin typeface="+mn-lt"/>
                <a:ea typeface="+mn-ea"/>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60</a:t>
            </a:fld>
            <a:endParaRPr lang="de-DE" altLang="de-DE">
              <a:latin typeface="+mn-lt"/>
              <a:ea typeface="+mn-ea"/>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Tanuláci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szituációk gyakran máshogy végződnek, mint ahogy azt várjuk: az elhamarkodott következtetések gyakran hibás döntésekhez vezetnek!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61</a:t>
            </a:fld>
            <a:endParaRPr lang="de-DE" altLang="de-DE">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Tanuláci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szituációk gyakran máshogy végződnek, mint ahogy azt várjuk: az elhamarkodott következtetések gyakran hibás döntésekhez vezetnek!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Éppen ezért lenne fontos másfajta értelmezési lehetőségeket/véleményeket is figyelembe venni és nyitottnak lenni arra, hogy korrigáljuk azokat a meggyőződéseinket, melyek hamisnak </a:t>
            </a:r>
            <a:r>
              <a:rPr lang="hu-HU" altLang="de-DE" sz="2400">
                <a:solidFill>
                  <a:srgbClr val="333333"/>
                </a:solidFill>
              </a:rPr>
              <a:t>bizonyulnak.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62</a:t>
            </a:fld>
            <a:endParaRPr lang="de-DE" altLang="de-DE">
              <a:latin typeface="+mn-lt"/>
              <a:ea typeface="+mn-ea"/>
            </a:endParaRPr>
          </a:p>
        </p:txBody>
      </p:sp>
    </p:spTree>
    <p:extLst>
      <p:ext uri="{BB962C8B-B14F-4D97-AF65-F5344CB8AC3E}">
        <p14:creationId xmlns:p14="http://schemas.microsoft.com/office/powerpoint/2010/main" val="17906244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Tanuláci célok</a:t>
            </a:r>
            <a:r>
              <a:rPr lang="de-DE" altLang="de-DE" sz="2400" b="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szituációk gyakran máshogy végződnek, mint ahogy azt várjuk: az elhamarkodott következtetések gyakran hibás döntésekhez vezetnek!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Éppen ezért lenne fontos másfajta értelmezési lehetőségeket/véleményeket is figyelembe venni és nyitottnak lenni arra, hogy korrigáljuk azokat a meggyőződéseinket, melyek hamisnak bizonyulnak.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Lehetőleg gyűjtsünk össze minél több információt, mielőtt véleményt alkotunk!</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63</a:t>
            </a:fld>
            <a:endParaRPr lang="de-DE" altLang="de-DE">
              <a:latin typeface="+mn-lt"/>
              <a:ea typeface="+mn-ea"/>
            </a:endParaRPr>
          </a:p>
        </p:txBody>
      </p:sp>
    </p:spTree>
    <p:extLst>
      <p:ext uri="{BB962C8B-B14F-4D97-AF65-F5344CB8AC3E}">
        <p14:creationId xmlns:p14="http://schemas.microsoft.com/office/powerpoint/2010/main" val="669624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a helytálló ellenvélemények ellenére is ragaszkodik hibás elképzeléseihez</a:t>
            </a:r>
            <a:r>
              <a:rPr lang="de-DE" altLang="de-DE" sz="2000" dirty="0">
                <a:solidFill>
                  <a:srgbClr val="333333"/>
                </a:solidFill>
              </a:rPr>
              <a:t>. </a:t>
            </a:r>
            <a:r>
              <a:rPr lang="hu-HU" altLang="de-DE" sz="2000" dirty="0">
                <a:solidFill>
                  <a:srgbClr val="333333"/>
                </a:solidFill>
              </a:rPr>
              <a:t>Ennek egyes esetekben drámai következményei lehetnek.</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a helytálló ellenvélemények ellenére is ragaszkodik hibás elképzeléseihez</a:t>
            </a:r>
            <a:r>
              <a:rPr lang="de-DE" altLang="de-DE" sz="2000" dirty="0">
                <a:solidFill>
                  <a:srgbClr val="333333"/>
                </a:solidFill>
              </a:rPr>
              <a:t>. </a:t>
            </a:r>
            <a:r>
              <a:rPr lang="hu-HU" altLang="de-DE" sz="2000" dirty="0">
                <a:solidFill>
                  <a:srgbClr val="333333"/>
                </a:solidFill>
              </a:rPr>
              <a:t>Ennek egyes esetekben drámai következményei lehetnek.</a:t>
            </a:r>
          </a:p>
          <a:p>
            <a:pPr lvl="0" defTabSz="914400" fontAlgn="base">
              <a:defRPr/>
            </a:pPr>
            <a:r>
              <a:rPr lang="hu-HU" altLang="de-DE" sz="2000" dirty="0">
                <a:solidFill>
                  <a:srgbClr val="004992"/>
                </a:solidFill>
              </a:rPr>
              <a:t>Példa</a:t>
            </a:r>
            <a:r>
              <a:rPr lang="de-DE" altLang="de-DE" sz="2000" dirty="0">
                <a:solidFill>
                  <a:srgbClr val="004992"/>
                </a:solidFill>
              </a:rPr>
              <a:t>: </a:t>
            </a:r>
            <a:r>
              <a:rPr lang="de-DE" sz="2000" dirty="0">
                <a:solidFill>
                  <a:srgbClr val="333333"/>
                </a:solidFill>
              </a:rPr>
              <a:t>Andrea kiszúrja kollégája autójának a kerekét!</a:t>
            </a:r>
            <a:endParaRPr lang="de-DE" altLang="de-DE" sz="2000" dirty="0">
              <a:solidFill>
                <a:srgbClr val="333333"/>
              </a:solidFill>
            </a:endParaRPr>
          </a:p>
          <a:p>
            <a:pPr lvl="0" defTabSz="914400" fontAlgn="base">
              <a:defRPr/>
            </a:pPr>
            <a:r>
              <a:rPr lang="de-DE" altLang="de-DE" sz="2000" dirty="0">
                <a:solidFill>
                  <a:srgbClr val="004992"/>
                </a:solidFill>
              </a:rPr>
              <a:t>H</a:t>
            </a:r>
            <a:r>
              <a:rPr lang="hu-HU" altLang="de-DE" sz="2000" dirty="0">
                <a:solidFill>
                  <a:srgbClr val="004992"/>
                </a:solidFill>
              </a:rPr>
              <a:t>áttér</a:t>
            </a:r>
            <a:r>
              <a:rPr lang="de-DE" altLang="de-DE" sz="2000" dirty="0">
                <a:solidFill>
                  <a:srgbClr val="004992"/>
                </a:solidFill>
              </a:rPr>
              <a:t>: </a:t>
            </a:r>
            <a:r>
              <a:rPr lang="de-DE" sz="2000" dirty="0">
                <a:solidFill>
                  <a:srgbClr val="333333"/>
                </a:solidFill>
              </a:rPr>
              <a:t>Andrea úgy érzi, </a:t>
            </a:r>
            <a:r>
              <a:rPr lang="de-DE" sz="2000" i="1" dirty="0">
                <a:solidFill>
                  <a:srgbClr val="333333"/>
                </a:solidFill>
              </a:rPr>
              <a:t>piszkálják</a:t>
            </a:r>
            <a:r>
              <a:rPr lang="de-DE" sz="2000" dirty="0">
                <a:solidFill>
                  <a:srgbClr val="333333"/>
                </a:solidFill>
              </a:rPr>
              <a:t> a munkatársai</a:t>
            </a:r>
            <a:r>
              <a:rPr lang="de-DE" sz="2000" i="1" dirty="0">
                <a:solidFill>
                  <a:srgbClr val="333333"/>
                </a:solidFill>
              </a:rPr>
              <a:t>.</a:t>
            </a:r>
            <a:endParaRPr lang="de-DE" altLang="de-DE" sz="2000" i="1" dirty="0">
              <a:solidFill>
                <a:srgbClr val="333333"/>
              </a:solidFill>
            </a:endParaRPr>
          </a:p>
          <a:p>
            <a:pPr lvl="0" defTabSz="914400" fontAlgn="base">
              <a:defRPr/>
            </a:pPr>
            <a:r>
              <a:rPr lang="hu-HU" altLang="de-DE" sz="2000" dirty="0">
                <a:solidFill>
                  <a:srgbClr val="004992"/>
                </a:solidFill>
              </a:rPr>
              <a:t>De</a:t>
            </a:r>
            <a:r>
              <a:rPr lang="de-DE" altLang="de-DE" sz="2000" dirty="0">
                <a:solidFill>
                  <a:srgbClr val="004992"/>
                </a:solidFill>
              </a:rPr>
              <a:t>: </a:t>
            </a:r>
            <a:r>
              <a:rPr lang="de-DE" sz="2000" dirty="0">
                <a:solidFill>
                  <a:srgbClr val="333333"/>
                </a:solidFill>
              </a:rPr>
              <a:t>Bár néhány kollégéja tényleg megjegyzéseket tett Andreára, mindannyiójukat egy kalap alá vette és egyre jobban elmerült az üldöztetéses gondolataiban. Elfelejtette, hogy egyes kollégák egészen rendesen viselkedtek vele.</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65</a:t>
            </a:fld>
            <a:endParaRPr lang="de-DE" altLang="de-DE">
              <a:latin typeface="+mn-lt"/>
              <a:ea typeface="+mn-ea"/>
            </a:endParaRPr>
          </a:p>
        </p:txBody>
      </p:sp>
    </p:spTree>
    <p:extLst>
      <p:ext uri="{BB962C8B-B14F-4D97-AF65-F5344CB8AC3E}">
        <p14:creationId xmlns:p14="http://schemas.microsoft.com/office/powerpoint/2010/main" val="20261000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000" dirty="0">
                <a:solidFill>
                  <a:srgbClr val="333333"/>
                </a:solidFill>
              </a:rPr>
              <a:t>Számos</a:t>
            </a:r>
            <a:r>
              <a:rPr lang="de-DE" altLang="de-DE" sz="2000" dirty="0">
                <a:solidFill>
                  <a:srgbClr val="333333"/>
                </a:solidFill>
              </a:rPr>
              <a:t> (</a:t>
            </a:r>
            <a:r>
              <a:rPr lang="hu-HU" altLang="de-DE" sz="2000" dirty="0">
                <a:solidFill>
                  <a:srgbClr val="333333"/>
                </a:solidFill>
              </a:rPr>
              <a:t>de nem mindegyik</a:t>
            </a:r>
            <a:r>
              <a:rPr lang="de-DE" altLang="de-DE" sz="2000" dirty="0">
                <a:solidFill>
                  <a:srgbClr val="333333"/>
                </a:solidFill>
              </a:rPr>
              <a:t>!) </a:t>
            </a:r>
            <a:r>
              <a:rPr lang="hu-HU" altLang="de-DE" sz="2000" dirty="0">
                <a:solidFill>
                  <a:srgbClr val="333333"/>
                </a:solidFill>
              </a:rPr>
              <a:t>pszichózisban szenvedő ember a helytálló ellenvélemények ellenére is ragaszkodik hibás elképzeléseihez</a:t>
            </a:r>
            <a:r>
              <a:rPr lang="de-DE" altLang="de-DE" sz="2000" dirty="0">
                <a:solidFill>
                  <a:srgbClr val="333333"/>
                </a:solidFill>
              </a:rPr>
              <a:t>. </a:t>
            </a:r>
            <a:r>
              <a:rPr lang="hu-HU" altLang="de-DE" sz="2000" dirty="0">
                <a:solidFill>
                  <a:srgbClr val="333333"/>
                </a:solidFill>
              </a:rPr>
              <a:t>Ennek egyes esetekben drámai következményei lehetnek.</a:t>
            </a:r>
          </a:p>
          <a:p>
            <a:pPr lvl="0" defTabSz="914400" fontAlgn="base">
              <a:defRPr/>
            </a:pPr>
            <a:r>
              <a:rPr lang="hu-HU" altLang="de-DE" sz="2000" dirty="0">
                <a:solidFill>
                  <a:srgbClr val="004992"/>
                </a:solidFill>
              </a:rPr>
              <a:t>Példa</a:t>
            </a:r>
            <a:r>
              <a:rPr lang="de-DE" altLang="de-DE" sz="2000" dirty="0">
                <a:solidFill>
                  <a:srgbClr val="004992"/>
                </a:solidFill>
              </a:rPr>
              <a:t>: </a:t>
            </a:r>
            <a:r>
              <a:rPr lang="de-DE" sz="2000" dirty="0">
                <a:solidFill>
                  <a:srgbClr val="333333"/>
                </a:solidFill>
              </a:rPr>
              <a:t>Andrea kiszúrja kollégája autójának a kerekét!</a:t>
            </a:r>
            <a:endParaRPr lang="de-DE" altLang="de-DE" sz="2000" dirty="0">
              <a:solidFill>
                <a:srgbClr val="333333"/>
              </a:solidFill>
            </a:endParaRPr>
          </a:p>
          <a:p>
            <a:pPr lvl="0" defTabSz="914400" fontAlgn="base">
              <a:defRPr/>
            </a:pPr>
            <a:r>
              <a:rPr lang="de-DE" altLang="de-DE" sz="2000" dirty="0">
                <a:solidFill>
                  <a:srgbClr val="004992"/>
                </a:solidFill>
              </a:rPr>
              <a:t>H</a:t>
            </a:r>
            <a:r>
              <a:rPr lang="hu-HU" altLang="de-DE" sz="2000" dirty="0">
                <a:solidFill>
                  <a:srgbClr val="004992"/>
                </a:solidFill>
              </a:rPr>
              <a:t>áttér</a:t>
            </a:r>
            <a:r>
              <a:rPr lang="de-DE" altLang="de-DE" sz="2000" dirty="0">
                <a:solidFill>
                  <a:srgbClr val="004992"/>
                </a:solidFill>
              </a:rPr>
              <a:t>: </a:t>
            </a:r>
            <a:r>
              <a:rPr lang="de-DE" sz="2000" dirty="0">
                <a:solidFill>
                  <a:srgbClr val="333333"/>
                </a:solidFill>
              </a:rPr>
              <a:t>Andrea úgy érzi, </a:t>
            </a:r>
            <a:r>
              <a:rPr lang="de-DE" sz="2000" i="1" dirty="0">
                <a:solidFill>
                  <a:srgbClr val="333333"/>
                </a:solidFill>
              </a:rPr>
              <a:t>piszkálják</a:t>
            </a:r>
            <a:r>
              <a:rPr lang="de-DE" sz="2000" dirty="0">
                <a:solidFill>
                  <a:srgbClr val="333333"/>
                </a:solidFill>
              </a:rPr>
              <a:t> a munkatársai</a:t>
            </a:r>
            <a:r>
              <a:rPr lang="de-DE" sz="2000" i="1" dirty="0">
                <a:solidFill>
                  <a:srgbClr val="333333"/>
                </a:solidFill>
              </a:rPr>
              <a:t>.</a:t>
            </a:r>
            <a:endParaRPr lang="de-DE" altLang="de-DE" sz="2000" i="1" dirty="0">
              <a:solidFill>
                <a:srgbClr val="333333"/>
              </a:solidFill>
            </a:endParaRPr>
          </a:p>
          <a:p>
            <a:pPr lvl="0" defTabSz="914400" fontAlgn="base">
              <a:defRPr/>
            </a:pPr>
            <a:r>
              <a:rPr lang="hu-HU" altLang="de-DE" sz="2000" dirty="0">
                <a:solidFill>
                  <a:srgbClr val="004992"/>
                </a:solidFill>
              </a:rPr>
              <a:t>De</a:t>
            </a:r>
            <a:r>
              <a:rPr lang="de-DE" altLang="de-DE" sz="2000" dirty="0">
                <a:solidFill>
                  <a:srgbClr val="004992"/>
                </a:solidFill>
              </a:rPr>
              <a:t>: </a:t>
            </a:r>
            <a:r>
              <a:rPr lang="de-DE" sz="2000" dirty="0">
                <a:solidFill>
                  <a:srgbClr val="333333"/>
                </a:solidFill>
              </a:rPr>
              <a:t>Bár néhány kollégéja tényleg megjegyzéseket tett Andreára, mindannyiójukat egy kalap alá vette és egyre jobban elmerült az üldöztetéses gondolataiban. Elfelejtette, hogy egyes kollégák egészen rendesen viselkedtek vele.</a:t>
            </a:r>
            <a:endParaRPr lang="de-DE" altLang="de-DE" sz="2000" dirty="0">
              <a:solidFill>
                <a:srgbClr val="333333"/>
              </a:solidFill>
            </a:endParaRPr>
          </a:p>
          <a:p>
            <a:pPr lvl="0" defTabSz="914400" fontAlgn="base">
              <a:defRPr/>
            </a:pPr>
            <a:r>
              <a:rPr lang="hu-HU" altLang="de-DE" sz="2000">
                <a:solidFill>
                  <a:srgbClr val="333333"/>
                </a:solidFill>
              </a:rPr>
              <a:t>Nehéz “hűvös fejjel” </a:t>
            </a:r>
            <a:r>
              <a:rPr lang="hu-HU" altLang="de-DE" sz="2000" dirty="0">
                <a:solidFill>
                  <a:srgbClr val="333333"/>
                </a:solidFill>
              </a:rPr>
              <a:t>gondolkodni, ha fenyegetve érezzük magunkat. Éppen ezért legyen körültekintő, mikor meghozza döntéseit és kérjen tanácsot egy olyan személytől, akiben megbízik!</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66</a:t>
            </a:fld>
            <a:endParaRPr lang="de-DE" altLang="de-DE">
              <a:latin typeface="+mn-lt"/>
              <a:ea typeface="+mn-ea"/>
            </a:endParaRPr>
          </a:p>
        </p:txBody>
      </p:sp>
    </p:spTree>
    <p:extLst>
      <p:ext uri="{BB962C8B-B14F-4D97-AF65-F5344CB8AC3E}">
        <p14:creationId xmlns:p14="http://schemas.microsoft.com/office/powerpoint/2010/main" val="29233723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2C40C2F-225D-4605-8CCB-395318EC1BD2}" type="slidenum">
              <a:rPr lang="de-DE" altLang="de-DE" smtClean="0">
                <a:latin typeface="+mn-lt"/>
                <a:ea typeface="+mn-ea"/>
              </a:rPr>
              <a:pPr>
                <a:defRPr/>
              </a:pPr>
              <a:t>67</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1756708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ea typeface="+mn-ea"/>
              </a:rPr>
              <a:t>Metakognitív Tréning 3 – Meggyőződéseink korrigálhatósága</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17B413A9-64B6-49A5-A6A3-349E4BD9763D}" type="slidenum">
              <a:rPr lang="de-DE" altLang="de-DE" smtClean="0">
                <a:latin typeface="+mn-lt"/>
                <a:ea typeface="+mn-ea"/>
              </a:rPr>
              <a:pPr>
                <a:defRPr/>
              </a:pPr>
              <a:t>68</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263737771"/>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4933</Words>
  <Application>Microsoft Office PowerPoint</Application>
  <PresentationFormat>Benutzerdefiniert</PresentationFormat>
  <Paragraphs>669</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68</vt:i4>
      </vt:variant>
    </vt:vector>
  </HeadingPairs>
  <TitlesOfParts>
    <vt:vector size="74" baseType="lpstr">
      <vt:lpstr>Symbol</vt:lpstr>
      <vt:lpstr>Calibri Light</vt:lpstr>
      <vt:lpstr>Arial</vt:lpstr>
      <vt:lpstr>Times New Roman</vt:lpstr>
      <vt:lpstr>WingDings</vt:lpstr>
      <vt:lpstr>UKE_PPT-Vorlage_16zu9</vt:lpstr>
      <vt:lpstr>MKT 3 B – Meggyőződéseink korrigálhatósága</vt:lpstr>
      <vt:lpstr>A saját nézőpont megváltoztatása</vt:lpstr>
      <vt:lpstr>A saját nézőpont megváltoztatása</vt:lpstr>
      <vt:lpstr>A saját nézőpont megváltoztatása</vt:lpstr>
      <vt:lpstr>A saját nézőpont megváltoztatása</vt:lpstr>
      <vt:lpstr>Híres idézetek olyan emberektől, akik tévedtek!</vt:lpstr>
      <vt:lpstr>Híres idézetek olyan emberektől, akik tévedtek!</vt:lpstr>
      <vt:lpstr>Tévedhetetlenség “akcióban” (“szemellenzős” gondolkodás)</vt:lpstr>
      <vt:lpstr>Tévedhetetlenség “akcióban” (“szemellenzős” gondolkodás)</vt:lpstr>
      <vt:lpstr>Tévedhetetlenség “akcióban” (“szemellenzős” gondolkodás)</vt:lpstr>
      <vt:lpstr>Tévedhetetlenség “akcióban” (“szemellenzős” gondolkodás)</vt:lpstr>
      <vt:lpstr>Mit is jelent mindez?</vt:lpstr>
      <vt:lpstr>Hogyan járul hozzá a csekély korrigálhatóság a téves ítéletekhez pszichózis alatt – példák</vt:lpstr>
      <vt:lpstr>Az alábbi három ábra ugyanazt a kategóriát képviseli. Melyiket?</vt:lpstr>
      <vt:lpstr>Kategória: élelmiszer!</vt:lpstr>
      <vt:lpstr>Gyakorlat</vt:lpstr>
      <vt:lpstr>Gyakorlat</vt:lpstr>
      <vt:lpstr>Gyakorlat</vt:lpstr>
      <vt:lpstr>Gyakorlat</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Igény szerint: Videoklip</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Mennyire tartják valószínűnek az alábbi válaszlehetőségeket?</vt:lpstr>
      <vt:lpstr>Az újabb kép változtat az elképzeléseiken?</vt:lpstr>
      <vt:lpstr>Kérjük, próbálják újra megítélni, mennyire valószínűek az egyes válaszlehetőségek!</vt:lpstr>
      <vt:lpstr>PowerPoint-Präsentation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2022-07-04T11:22:44Z</dcterms:modified>
</cp:coreProperties>
</file>