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550" r:id="rId1"/>
  </p:sldMasterIdLst>
  <p:notesMasterIdLst>
    <p:notesMasterId r:id="rId41"/>
  </p:notesMasterIdLst>
  <p:handoutMasterIdLst>
    <p:handoutMasterId r:id="rId42"/>
  </p:handoutMasterIdLst>
  <p:sldIdLst>
    <p:sldId id="471" r:id="rId2"/>
    <p:sldId id="416" r:id="rId3"/>
    <p:sldId id="425" r:id="rId4"/>
    <p:sldId id="418" r:id="rId5"/>
    <p:sldId id="419" r:id="rId6"/>
    <p:sldId id="413" r:id="rId7"/>
    <p:sldId id="431" r:id="rId8"/>
    <p:sldId id="454" r:id="rId9"/>
    <p:sldId id="453" r:id="rId10"/>
    <p:sldId id="434" r:id="rId11"/>
    <p:sldId id="456" r:id="rId12"/>
    <p:sldId id="455" r:id="rId13"/>
    <p:sldId id="399" r:id="rId14"/>
    <p:sldId id="436" r:id="rId15"/>
    <p:sldId id="458" r:id="rId16"/>
    <p:sldId id="457" r:id="rId17"/>
    <p:sldId id="376" r:id="rId18"/>
    <p:sldId id="437" r:id="rId19"/>
    <p:sldId id="459" r:id="rId20"/>
    <p:sldId id="411" r:id="rId21"/>
    <p:sldId id="439" r:id="rId22"/>
    <p:sldId id="461" r:id="rId23"/>
    <p:sldId id="460" r:id="rId24"/>
    <p:sldId id="462" r:id="rId25"/>
    <p:sldId id="307" r:id="rId26"/>
    <p:sldId id="309" r:id="rId27"/>
    <p:sldId id="463" r:id="rId28"/>
    <p:sldId id="465" r:id="rId29"/>
    <p:sldId id="468" r:id="rId30"/>
    <p:sldId id="469" r:id="rId31"/>
    <p:sldId id="448" r:id="rId32"/>
    <p:sldId id="408" r:id="rId33"/>
    <p:sldId id="304" r:id="rId34"/>
    <p:sldId id="300" r:id="rId35"/>
    <p:sldId id="440" r:id="rId36"/>
    <p:sldId id="470" r:id="rId37"/>
    <p:sldId id="392" r:id="rId38"/>
    <p:sldId id="449" r:id="rId39"/>
    <p:sldId id="409" r:id="rId40"/>
  </p:sldIdLst>
  <p:sldSz cx="12195175" cy="6858000"/>
  <p:notesSz cx="7099300" cy="10234613"/>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81" autoAdjust="0"/>
  </p:normalViewPr>
  <p:slideViewPr>
    <p:cSldViewPr>
      <p:cViewPr varScale="1">
        <p:scale>
          <a:sx n="67" d="100"/>
          <a:sy n="67" d="100"/>
        </p:scale>
        <p:origin x="648" y="44"/>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6962F0CC-F943-4BAD-B768-90E6F070EF3D}" type="slidenum">
              <a:rPr lang="en-US"/>
              <a:pPr>
                <a:defRPr/>
              </a:pPr>
              <a:t>‹Nr.›</a:t>
            </a:fld>
            <a:endParaRPr lang="en-US"/>
          </a:p>
        </p:txBody>
      </p:sp>
    </p:spTree>
    <p:extLst>
      <p:ext uri="{BB962C8B-B14F-4D97-AF65-F5344CB8AC3E}">
        <p14:creationId xmlns:p14="http://schemas.microsoft.com/office/powerpoint/2010/main" val="126646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00F441D6-AED5-498F-B529-052FA100BAA1}" type="slidenum">
              <a:rPr lang="en-US"/>
              <a:pPr>
                <a:defRPr/>
              </a:pPr>
              <a:t>‹Nr.›</a:t>
            </a:fld>
            <a:endParaRPr lang="en-US"/>
          </a:p>
        </p:txBody>
      </p:sp>
    </p:spTree>
    <p:extLst>
      <p:ext uri="{BB962C8B-B14F-4D97-AF65-F5344CB8AC3E}">
        <p14:creationId xmlns:p14="http://schemas.microsoft.com/office/powerpoint/2010/main" val="1246563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2F63BB-CD63-43C4-9F3F-E378E1AB416D}" type="slidenum">
              <a:rPr lang="en-US" altLang="de-DE" sz="130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704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BF992-9449-4CC3-9584-C61FB33DB4AB}" type="slidenum">
              <a:rPr lang="en-US" altLang="de-DE" sz="130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5087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935E0-7FE8-48D2-98FD-B340F12291E7}" type="slidenum">
              <a:rPr lang="en-US" altLang="de-DE" sz="130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56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D10B5-A3D7-4E1C-A828-5228865843DD}" type="slidenum">
              <a:rPr lang="en-US" altLang="de-DE" sz="130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367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A6E38-EA79-4D91-B2F4-89D9A4C78119}" type="slidenum">
              <a:rPr lang="en-US" altLang="de-DE" sz="130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12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10</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C0321-79E6-48C4-8AC8-8AEF2614F9AE}" type="slidenum">
              <a:rPr lang="en-US" altLang="de-DE" sz="130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9283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F9201-0823-4821-9DBD-A2A4A267B0A4}" type="slidenum">
              <a:rPr lang="en-US" altLang="de-DE" sz="1300"/>
              <a:pPr>
                <a:spcBef>
                  <a:spcPct val="0"/>
                </a:spcBef>
              </a:pPr>
              <a:t>17</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7583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D14B0-CE38-41CD-8E42-A5B7F7FAF05B}" type="slidenum">
              <a:rPr lang="en-US" altLang="de-DE" sz="130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10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D14B0-CE38-41CD-8E42-A5B7F7FAF05B}" type="slidenum">
              <a:rPr lang="en-US" altLang="de-DE" sz="130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101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992AE-56D9-40D2-8EA7-25CD3FFEB692}" type="slidenum">
              <a:rPr lang="en-US" altLang="de-DE" sz="130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613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24F7CF-3880-4C58-865D-191928F4F8B2}" type="slidenum">
              <a:rPr lang="en-US" altLang="de-DE" sz="1300"/>
              <a:pPr>
                <a:spcBef>
                  <a:spcPct val="0"/>
                </a:spcBef>
              </a:pPr>
              <a:t>24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919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35D525-3CA7-4205-84EB-591ED3AD642E}" type="slidenum">
              <a:rPr lang="en-US" altLang="de-DE" sz="1300"/>
              <a:pPr>
                <a:spcBef>
                  <a:spcPct val="0"/>
                </a:spcBef>
              </a:pPr>
              <a:t>25</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795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BF3A46-694C-40CB-913F-C5BBDB6FD64B}" type="slidenum">
              <a:rPr lang="en-US" altLang="de-DE" sz="1300"/>
              <a:pPr>
                <a:spcBef>
                  <a:spcPct val="0"/>
                </a:spcBef>
              </a:pPr>
              <a:t>26</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5618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6058D-DFFE-4091-A775-F248A8C15C0D}" type="slidenum">
              <a:rPr lang="en-US" altLang="de-DE" sz="1300"/>
              <a:pPr>
                <a:spcBef>
                  <a:spcPct val="0"/>
                </a:spcBef>
              </a:pPr>
              <a:t>27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65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0D33DB-0149-4BFC-90F2-11565B82B099}" type="slidenum">
              <a:rPr lang="en-US" altLang="de-DE" sz="1300"/>
              <a:pPr>
                <a:spcBef>
                  <a:spcPct val="0"/>
                </a:spcBef>
              </a:pPr>
              <a:t>28</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119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E8D97-0575-4888-9AA0-C7FA94DFC40F}" type="slidenum">
              <a:rPr lang="en-US" altLang="de-DE" sz="1300"/>
              <a:pPr>
                <a:spcBef>
                  <a:spcPct val="0"/>
                </a:spcBef>
              </a:pPr>
              <a:t>29</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758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D4FADE-4CFC-4F11-B335-D4B8CC0F1AED}" type="slidenum">
              <a:rPr lang="en-US" altLang="de-DE" sz="1300"/>
              <a:pPr>
                <a:spcBef>
                  <a:spcPct val="0"/>
                </a:spcBef>
              </a:pPr>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2159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347444-3B77-4767-B7B7-65814547BAD8}" type="slidenum">
              <a:rPr lang="en-US" altLang="de-DE" sz="1300"/>
              <a:pPr>
                <a:spcBef>
                  <a:spcPct val="0"/>
                </a:spcBef>
              </a:pPr>
              <a:t>32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0061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8ECA41-41B5-40E9-9864-D5BDE6AF29F4}" type="slidenum">
              <a:rPr lang="en-US" altLang="de-DE" sz="1300"/>
              <a:pPr>
                <a:spcBef>
                  <a:spcPct val="0"/>
                </a:spcBef>
              </a:pPr>
              <a:t>33</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1948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F3FA70-DC08-45BB-A8A0-56775C891A18}" type="slidenum">
              <a:rPr lang="en-US" altLang="de-DE" sz="1300"/>
              <a:pPr>
                <a:spcBef>
                  <a:spcPct val="0"/>
                </a:spcBef>
              </a:pPr>
              <a:t>34</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055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22654-AA04-4F9B-95FD-6BE21041B13A}" type="slidenum">
              <a:rPr lang="en-US" altLang="de-DE" sz="1300"/>
              <a:pPr>
                <a:spcBef>
                  <a:spcPct val="0"/>
                </a:spcBef>
              </a:pPr>
              <a:t>35</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0168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22654-AA04-4F9B-95FD-6BE21041B13A}" type="slidenum">
              <a:rPr lang="en-US" altLang="de-DE" sz="1300"/>
              <a:pPr>
                <a:spcBef>
                  <a:spcPct val="0"/>
                </a:spcBef>
              </a:pPr>
              <a:t>36</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016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10F41-8A8A-40D7-8BDF-AB98DD50D98D}" type="slidenum">
              <a:rPr lang="en-US" altLang="de-DE" sz="1300"/>
              <a:pPr>
                <a:spcBef>
                  <a:spcPct val="0"/>
                </a:spcBef>
              </a:pPr>
              <a:t>37</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637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FDE47-5BD2-4FF7-9F70-38592CEBD882}" type="slidenum">
              <a:rPr lang="en-US" altLang="de-DE" sz="1300"/>
              <a:pPr>
                <a:spcBef>
                  <a:spcPct val="0"/>
                </a:spcBef>
              </a:pPr>
              <a:t>39</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190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6 – Beleérző képesség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32D8E8A-9D41-4934-A10D-E8F71B451A05}"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2EFB6E0-885A-418D-B429-0CD6C0B3A7FF}"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A372F4B-641F-4540-AB09-CAC4EE0E94D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2D734C5-26D3-4694-89AC-3F193CD6B60A}"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6 – Beleérző képesség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23A0977-04B1-40FF-8102-769BBCA16205}"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 id="214748456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6 A</a:t>
            </a:r>
            <a:r>
              <a:rPr lang="de-DE" altLang="ja-JP" dirty="0">
                <a:latin typeface="+mn-lt"/>
                <a:ea typeface="+mn-ea"/>
                <a:cs typeface="+mn-cs"/>
              </a:rPr>
              <a:t> </a:t>
            </a:r>
            <a:r>
              <a:rPr lang="en-US" altLang="ja-JP" dirty="0">
                <a:latin typeface="+mn-lt"/>
                <a:ea typeface="+mn-ea"/>
                <a:cs typeface="+mn-cs"/>
              </a:rPr>
              <a:t>– </a:t>
            </a:r>
            <a:r>
              <a:rPr lang="hu-HU" altLang="ko-KR" dirty="0">
                <a:latin typeface="+mn-lt"/>
                <a:ea typeface="+mn-ea"/>
                <a:cs typeface="+mn-cs"/>
              </a:rPr>
              <a:t>Beleérző képesség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6858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a:t>
            </a:fld>
            <a:endParaRPr 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a:t>
            </a:fld>
            <a:endParaRPr 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Kezek?</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egyéb?...</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Testbeszéd/</a:t>
            </a:r>
            <a:br>
              <a:rPr lang="de-DE" altLang="de-DE" sz="2000">
                <a:latin typeface="Calibri Light"/>
              </a:rPr>
            </a:br>
            <a:r>
              <a:rPr lang="de-DE" altLang="de-DE" sz="2000">
                <a:latin typeface="Calibri Light"/>
              </a:rPr>
              <a:t>testtartás?</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Szemek?</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Beszéd?</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Öltözet?</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a:t>
            </a:fld>
            <a:endParaRPr 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Előzetes ismeretek egy adott személyről</a:t>
            </a:r>
            <a:r>
              <a:rPr lang="de-DE" altLang="de-DE" sz="2400" dirty="0">
                <a:solidFill>
                  <a:srgbClr val="333333"/>
                </a:solidFill>
              </a:rPr>
              <a:t> (</a:t>
            </a:r>
            <a:r>
              <a:rPr lang="hu-HU" altLang="de-DE" sz="2400" dirty="0">
                <a:solidFill>
                  <a:srgbClr val="333333"/>
                </a:solidFill>
              </a:rPr>
              <a:t>hallomások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egy barátunk észrevételei</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Előzetes ismeretek hasonló személyekről/csoportokról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r</a:t>
            </a:r>
            <a:r>
              <a:rPr lang="de-DE" altLang="de-DE" sz="2400" dirty="0">
                <a:solidFill>
                  <a:srgbClr val="333333"/>
                </a:solidFill>
              </a:rPr>
              <a:t>apper</a:t>
            </a:r>
            <a:r>
              <a:rPr lang="hu-HU" altLang="de-DE" sz="2400" dirty="0">
                <a:solidFill>
                  <a:srgbClr val="333333"/>
                </a:solidFill>
              </a:rPr>
              <a:t>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Megérzés</a:t>
            </a:r>
            <a:r>
              <a:rPr lang="de-DE" altLang="de-DE" sz="2400" dirty="0">
                <a:solidFill>
                  <a:srgbClr val="333333"/>
                </a:solidFill>
              </a:rPr>
              <a:t>/Intu</a:t>
            </a:r>
            <a:r>
              <a:rPr lang="hu-HU" altLang="de-DE" sz="2400" dirty="0">
                <a:solidFill>
                  <a:srgbClr val="333333"/>
                </a:solidFill>
              </a:rPr>
              <a:t>íc</a:t>
            </a:r>
            <a:r>
              <a:rPr lang="de-DE" altLang="de-DE" sz="2400" dirty="0">
                <a:solidFill>
                  <a:srgbClr val="333333"/>
                </a:solidFill>
              </a:rPr>
              <a:t>i</a:t>
            </a:r>
            <a:r>
              <a:rPr lang="hu-HU" altLang="de-DE" sz="2400" dirty="0">
                <a:solidFill>
                  <a:srgbClr val="333333"/>
                </a:solidFill>
              </a:rPr>
              <a:t>ó</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írásbeli megnyilvánulások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E-mail, Internetchat</a:t>
            </a:r>
            <a:endParaRPr lang="en-US" sz="2400" dirty="0"/>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5</a:t>
            </a:fld>
            <a:endParaRPr 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a:solidFill>
                  <a:srgbClr val="004992"/>
                </a:solidFill>
                <a:latin typeface="+mn-lt"/>
                <a:ea typeface="+mn-ea"/>
                <a:cs typeface="+mn-cs"/>
              </a:rPr>
              <a:t>Melyek az erősségei és gyengeségei azoknak a jegyeknek, amelyek alapján másokról ítéletet alkotunk?</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hu-HU" altLang="de-DE" sz="2400">
                <a:solidFill>
                  <a:srgbClr val="333333"/>
                </a:solidFill>
              </a:rPr>
              <a:t>Miután megbeszéltünk néhány aspektust, amelyek hozzájárulhatnak ahhoz, ahogy másokról ítéletet alkotunk, vitassuk meg azok erősségeit és gyengeségeit!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7</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515792571"/>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8</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365935266"/>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333333"/>
                          </a:solidFill>
                          <a:effectLst/>
                          <a:latin typeface="Calibri Light"/>
                        </a:rPr>
                        <a:t>A nyelv a legfontosabb és legközvetlenebb kommunikációs eszközünk. A hangnem (irónia, önelégültség) a beszédmodor (arrogáns, tényszerű stb.) sokat árul hat el valakiről. </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extLst>
      <p:ext uri="{BB962C8B-B14F-4D97-AF65-F5344CB8AC3E}">
        <p14:creationId xmlns:p14="http://schemas.microsoft.com/office/powerpoint/2010/main" val="1346202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9</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517473626"/>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333333"/>
                          </a:solidFill>
                          <a:effectLst/>
                          <a:latin typeface="Calibri Light"/>
                        </a:rPr>
                        <a:t>A nyelv a legfontosabb és legközvetlenebb kommunikációs eszközünk. A hangnem (irónia, önelégültség) a beszédmodor (arrogáns, tényszerű stb.) sokat árul hat el valakiről. </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Tartalom:</a:t>
                      </a:r>
                      <a:r>
                        <a:rPr kumimoji="0" lang="pt-BR" sz="1800" b="0" i="0" u="none" strike="noStrike" cap="none" normalizeH="0" baseline="0" dirty="0">
                          <a:ln>
                            <a:noFill/>
                          </a:ln>
                          <a:solidFill>
                            <a:srgbClr val="333333"/>
                          </a:solidFill>
                          <a:effectLst/>
                          <a:latin typeface="Calibri Light"/>
                        </a:rPr>
                        <a:t> Az elhangzottak nem mindig felelnek meg </a:t>
                      </a:r>
                      <a:r>
                        <a:rPr kumimoji="0" lang="pt-BR" sz="1800" b="0" i="0" u="none" strike="noStrike" cap="none" normalizeH="0" baseline="0">
                          <a:ln>
                            <a:noFill/>
                          </a:ln>
                          <a:solidFill>
                            <a:srgbClr val="333333"/>
                          </a:solidFill>
                          <a:effectLst/>
                          <a:latin typeface="Calibri Light"/>
                        </a:rPr>
                        <a:t>a “valós” </a:t>
                      </a:r>
                      <a:r>
                        <a:rPr kumimoji="0" lang="pt-BR" sz="1800" b="0" i="0" u="none" strike="noStrike" cap="none" normalizeH="0" baseline="0" dirty="0">
                          <a:ln>
                            <a:noFill/>
                          </a:ln>
                          <a:solidFill>
                            <a:srgbClr val="333333"/>
                          </a:solidFill>
                          <a:effectLst/>
                          <a:latin typeface="Calibri Light"/>
                        </a:rPr>
                        <a:t>gondolatoknak (illemtan, félreértések stb.). A gyorsan kimondott dolgok sokszor nem fedik le azt, amit eredetileg </a:t>
                      </a:r>
                      <a:r>
                        <a:rPr kumimoji="0" lang="pt-BR" sz="1800" b="0" i="0" u="none" strike="noStrike" cap="none" normalizeH="0" baseline="0">
                          <a:ln>
                            <a:noFill/>
                          </a:ln>
                          <a:solidFill>
                            <a:srgbClr val="333333"/>
                          </a:solidFill>
                          <a:effectLst/>
                          <a:latin typeface="Calibri Light"/>
                        </a:rPr>
                        <a:t>gondoltunk. </a:t>
                      </a:r>
                      <a:endParaRPr kumimoji="0" lang="pt-BR"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Hangnem:</a:t>
                      </a:r>
                      <a:r>
                        <a:rPr kumimoji="0" lang="pt-BR" sz="1800" b="0" i="0" u="none" strike="noStrike" cap="none" normalizeH="0" baseline="0" dirty="0">
                          <a:ln>
                            <a:noFill/>
                          </a:ln>
                          <a:solidFill>
                            <a:srgbClr val="333333"/>
                          </a:solidFill>
                          <a:effectLst/>
                          <a:latin typeface="Calibri Light"/>
                        </a:rPr>
                        <a:t> Egyesek kevésbé hangsúlyosan beszélnek- ennek ellenére lehetnek érzelmek mondanivalójuk </a:t>
                      </a:r>
                      <a:r>
                        <a:rPr kumimoji="0" lang="pt-BR" sz="1800" b="0" i="0" u="none" strike="noStrike" cap="none" normalizeH="0" baseline="0">
                          <a:ln>
                            <a:noFill/>
                          </a:ln>
                          <a:solidFill>
                            <a:srgbClr val="333333"/>
                          </a:solidFill>
                          <a:effectLst/>
                          <a:latin typeface="Calibri Light"/>
                        </a:rPr>
                        <a:t>hátterében (“fekete humor”; </a:t>
                      </a:r>
                      <a:r>
                        <a:rPr kumimoji="0" lang="pt-BR" sz="1800" b="0" i="0" u="none" strike="noStrike" cap="none" normalizeH="0" baseline="0" dirty="0">
                          <a:ln>
                            <a:noFill/>
                          </a:ln>
                          <a:solidFill>
                            <a:srgbClr val="333333"/>
                          </a:solidFill>
                          <a:effectLst/>
                          <a:latin typeface="Calibri Light"/>
                        </a:rPr>
                        <a:t>betegség esetén: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extLst>
      <p:ext uri="{BB962C8B-B14F-4D97-AF65-F5344CB8AC3E}">
        <p14:creationId xmlns:p14="http://schemas.microsoft.com/office/powerpoint/2010/main" val="2983598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10</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16434535"/>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11</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33928865"/>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Előzetes tudásunk és a másik személy ismerete megkönnyíti az ítéletalkotást, különösen, ha találkoztunk már az illetővel hasonló szituációban.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790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12</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10062431"/>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Előzetes tudásunk és a másik személy ismerete megkönnyíti az ítéletalkotást, különösen, ha találkoztunk már az illetővel hasonló szituációban.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Az adott szituációtól, hangulattól vagy a véletlentől függően az emberek gyakran máshogy viselkednek, mint ahogy azt várjuk. Nincs senki, aki mindig és mindenhol barátságos, vagy mindig és mindenhol közönséges lenne. Lehet valaki például a szűk baráti társaságban barátságos, míg idegenek között félénk- vagy fordítva! Néha pedig még saját magunkon is meglepődhetünk!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77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13</a:t>
            </a:fld>
            <a:endParaRPr 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2126094586"/>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Megérzés/</a:t>
                      </a:r>
                      <a:br>
                        <a:rPr kumimoji="0" lang="hu-HU" sz="1800" b="0" i="0" u="none" strike="noStrike" cap="none" normalizeH="0" baseline="0" dirty="0">
                          <a:ln>
                            <a:noFill/>
                          </a:ln>
                          <a:solidFill>
                            <a:srgbClr val="333333"/>
                          </a:solidFill>
                          <a:effectLst/>
                          <a:latin typeface="+mn-lt"/>
                        </a:rPr>
                      </a:br>
                      <a:r>
                        <a:rPr kumimoji="0" lang="de-DE" sz="1800" b="0" i="0" u="none" strike="noStrike" cap="none" normalizeH="0" baseline="0" dirty="0">
                          <a:ln>
                            <a:noFill/>
                          </a:ln>
                          <a:solidFill>
                            <a:srgbClr val="333333"/>
                          </a:solidFill>
                          <a:effectLst/>
                          <a:latin typeface="+mn-l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1800" b="0" i="0" u="none" strike="noStrike" cap="none" normalizeH="0" baseline="0" dirty="0">
                          <a:ln>
                            <a:noFill/>
                          </a:ln>
                          <a:solidFill>
                            <a:schemeClr val="dk1"/>
                          </a:solidFill>
                          <a:effectLst/>
                          <a:latin typeface="Calibri Light"/>
                        </a:rPr>
                      </a:br>
                      <a:br>
                        <a:rPr kumimoji="0" lang="en-GB" sz="1800" b="0" i="0" u="none" strike="noStrike" cap="none" normalizeH="0" baseline="0" dirty="0">
                          <a:ln>
                            <a:noFill/>
                          </a:ln>
                          <a:solidFill>
                            <a:schemeClr val="dk1"/>
                          </a:solidFill>
                          <a:effectLst/>
                          <a:latin typeface="Calibri Light"/>
                        </a:rPr>
                      </a:b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328392"/>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4"/>
          <p:cNvSpPr txBox="1">
            <a:spLocks noChangeArrowheads="1"/>
          </p:cNvSpPr>
          <p:nvPr/>
        </p:nvSpPr>
        <p:spPr bwMode="auto">
          <a:xfrm>
            <a:off x="480963" y="5375488"/>
            <a:ext cx="367703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hu-HU" altLang="de-DE" sz="1800" dirty="0">
                <a:solidFill>
                  <a:srgbClr val="333333"/>
                </a:solidFill>
                <a:latin typeface="+mj-lt"/>
                <a:ea typeface="+mn-ea"/>
              </a:rPr>
              <a:t>A kutyák állítólag jó emberismerők!</a:t>
            </a:r>
            <a:endParaRPr lang="en-US" altLang="de-DE" sz="18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127601704"/>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mn-l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14</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46653529"/>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Pillanatnyi érzelmeink nagy hatással vannak aktuális észlelésünkre/</a:t>
                      </a:r>
                      <a:r>
                        <a:rPr kumimoji="0" lang="hu-HU" sz="1800" b="0"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333333"/>
                          </a:solidFill>
                          <a:effectLst/>
                          <a:latin typeface="Calibri Light"/>
                        </a:rPr>
                        <a:t>gondolkodásunkra. Példák:</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Düh/harag:</a:t>
                      </a:r>
                      <a:r>
                        <a:rPr kumimoji="0" lang="pt-BR" sz="1800" b="0" i="0" u="none" strike="noStrike" cap="none" normalizeH="0" baseline="0" dirty="0">
                          <a:ln>
                            <a:noFill/>
                          </a:ln>
                          <a:solidFill>
                            <a:srgbClr val="333333"/>
                          </a:solidFill>
                          <a:effectLst/>
                          <a:latin typeface="Calibri Light"/>
                        </a:rPr>
                        <a:t> Hajlam egy általános meg nem értettség érzésre; bizalmatlanság az emberekkel szemben</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Depresszió:</a:t>
                      </a:r>
                      <a:r>
                        <a:rPr kumimoji="0" lang="pt-BR" sz="1800" b="0" i="0" u="none" strike="noStrike" cap="none" normalizeH="0" baseline="0" dirty="0">
                          <a:ln>
                            <a:noFill/>
                          </a:ln>
                          <a:solidFill>
                            <a:srgbClr val="333333"/>
                          </a:solidFill>
                          <a:effectLst/>
                          <a:latin typeface="Calibri Light"/>
                        </a:rPr>
                        <a:t> Minden borúsabb színben tünik fel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15</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92796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149866824"/>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Pillanatnyi érzelmeink nagy hatással vannak aktuális észlelésünkre/</a:t>
                      </a:r>
                      <a:r>
                        <a:rPr kumimoji="0" lang="hu-HU" sz="1800" b="0"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333333"/>
                          </a:solidFill>
                          <a:effectLst/>
                          <a:latin typeface="Calibri Light"/>
                        </a:rPr>
                        <a:t>gondolkodásunkra. Példák:</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Düh/harag:</a:t>
                      </a:r>
                      <a:r>
                        <a:rPr kumimoji="0" lang="pt-BR" sz="1800" b="0" i="0" u="none" strike="noStrike" cap="none" normalizeH="0" baseline="0" dirty="0">
                          <a:ln>
                            <a:noFill/>
                          </a:ln>
                          <a:solidFill>
                            <a:srgbClr val="333333"/>
                          </a:solidFill>
                          <a:effectLst/>
                          <a:latin typeface="Calibri Light"/>
                        </a:rPr>
                        <a:t> Hajlam egy általános meg nem értettség érzésre; bizalmatlanság az emberekkel szemben</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Depresszió:</a:t>
                      </a:r>
                      <a:r>
                        <a:rPr kumimoji="0" lang="pt-BR" sz="1800" b="0" i="0" u="none" strike="noStrike" cap="none" normalizeH="0" baseline="0" dirty="0">
                          <a:ln>
                            <a:noFill/>
                          </a:ln>
                          <a:solidFill>
                            <a:srgbClr val="333333"/>
                          </a:solidFill>
                          <a:effectLst/>
                          <a:latin typeface="Calibri Light"/>
                        </a:rPr>
                        <a:t> Minden borúsabb színben tünik fel</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Hallgatnunk kell ugyan ösztöneinkre, de nem szabad bennük vakon megbíznunk!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16</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273625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Látszat és valóság!</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hu-HU" sz="2400" dirty="0">
                <a:solidFill>
                  <a:srgbClr val="004992"/>
                </a:solidFill>
              </a:rPr>
              <a:t>a fent említett aspektusok</a:t>
            </a:r>
            <a:r>
              <a:rPr lang="en-US" sz="2400" dirty="0">
                <a:solidFill>
                  <a:srgbClr val="004992"/>
                </a:solidFill>
              </a:rPr>
              <a:t> (</a:t>
            </a:r>
            <a:r>
              <a:rPr lang="hu-HU" sz="2400" dirty="0">
                <a:solidFill>
                  <a:srgbClr val="004992"/>
                </a:solidFill>
              </a:rPr>
              <a:t>beszéd</a:t>
            </a:r>
            <a:r>
              <a:rPr lang="en-US" sz="2400" dirty="0">
                <a:solidFill>
                  <a:srgbClr val="004992"/>
                </a:solidFill>
              </a:rPr>
              <a:t>, </a:t>
            </a:r>
            <a:r>
              <a:rPr lang="hu-HU" sz="2400" dirty="0">
                <a:solidFill>
                  <a:srgbClr val="004992"/>
                </a:solidFill>
              </a:rPr>
              <a:t>testbeszéd</a:t>
            </a:r>
            <a:r>
              <a:rPr lang="en-US" sz="2400" dirty="0">
                <a:solidFill>
                  <a:srgbClr val="004992"/>
                </a:solidFill>
              </a:rPr>
              <a:t>, </a:t>
            </a:r>
            <a:r>
              <a:rPr lang="hu-HU" sz="2400" dirty="0">
                <a:solidFill>
                  <a:srgbClr val="004992"/>
                </a:solidFill>
              </a:rPr>
              <a:t>megérzés</a:t>
            </a:r>
            <a:r>
              <a:rPr lang="en-US" sz="2400" dirty="0">
                <a:solidFill>
                  <a:srgbClr val="004992"/>
                </a:solidFill>
              </a:rPr>
              <a:t> </a:t>
            </a:r>
            <a:r>
              <a:rPr lang="hu-HU" sz="2400" dirty="0">
                <a:solidFill>
                  <a:srgbClr val="004992"/>
                </a:solidFill>
              </a:rPr>
              <a:t>stb</a:t>
            </a:r>
            <a:r>
              <a:rPr lang="en-US" sz="2400" dirty="0">
                <a:solidFill>
                  <a:srgbClr val="004992"/>
                </a:solidFill>
              </a:rPr>
              <a:t>.) </a:t>
            </a:r>
            <a:r>
              <a:rPr lang="hu-HU" sz="2400" dirty="0">
                <a:solidFill>
                  <a:srgbClr val="004992"/>
                </a:solidFill>
              </a:rPr>
              <a:t>egyike sem megbízható önmagában</a:t>
            </a:r>
            <a:r>
              <a:rPr lang="en-US" sz="2400" dirty="0">
                <a:solidFill>
                  <a:srgbClr val="004992"/>
                </a:solidFill>
              </a:rPr>
              <a:t>!</a:t>
            </a:r>
            <a:endParaRPr lang="de-DE" sz="2400" dirty="0">
              <a:solidFill>
                <a:srgbClr val="004992"/>
              </a:solidFill>
            </a:endParaRPr>
          </a:p>
          <a:p>
            <a:pPr lvl="0" defTabSz="914400" fontAlgn="base"/>
            <a:r>
              <a:rPr lang="hu-HU" sz="2400" i="1" dirty="0">
                <a:solidFill>
                  <a:srgbClr val="333333"/>
                </a:solidFill>
              </a:rPr>
              <a:t>Valamennyi aspektust figyelembe kell vennünk</a:t>
            </a:r>
            <a:r>
              <a:rPr lang="de-DE" sz="2400" i="1" dirty="0">
                <a:solidFill>
                  <a:srgbClr val="333333"/>
                </a:solidFill>
              </a:rPr>
              <a:t>!</a:t>
            </a:r>
            <a:br>
              <a:rPr lang="hu-HU" sz="2400" i="1" dirty="0">
                <a:solidFill>
                  <a:srgbClr val="333333"/>
                </a:solidFill>
              </a:rPr>
            </a:br>
            <a:r>
              <a:rPr lang="hu-HU" sz="2400" dirty="0">
                <a:solidFill>
                  <a:srgbClr val="333333"/>
                </a:solidFill>
              </a:rPr>
              <a:t>Csak ha így teszünk, akkor tudunk megbízható döntéseket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17</a:t>
            </a:fld>
            <a:endParaRPr 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pszichózisok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érzelmi megnyilvánulásait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pszichózisok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érzelmi megnyilvánulásait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004992"/>
                </a:solidFill>
              </a:rPr>
              <a:t>Nehezen ismeri fel, miért viselkednek mások egy bizonyos módon.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19</a:t>
            </a:fld>
            <a:endParaRPr lang="de-DE">
              <a:latin typeface="+mn-lt"/>
            </a:endParaRPr>
          </a:p>
        </p:txBody>
      </p:sp>
    </p:spTree>
    <p:extLst>
      <p:ext uri="{BB962C8B-B14F-4D97-AF65-F5344CB8AC3E}">
        <p14:creationId xmlns:p14="http://schemas.microsoft.com/office/powerpoint/2010/main" val="3407941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Hogyan járul hozzá beleérző képességünk a téves ítéletekhez pszichózis alatt – 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20</a:t>
            </a:fld>
            <a:endParaRPr lang="de-DE">
              <a:latin typeface="+mn-lt"/>
            </a:endParaRPr>
          </a:p>
        </p:txBody>
      </p:sp>
      <p:sp>
        <p:nvSpPr>
          <p:cNvPr id="58394" name="Rechteck 1"/>
          <p:cNvSpPr>
            <a:spLocks noChangeArrowheads="1"/>
          </p:cNvSpPr>
          <p:nvPr/>
        </p:nvSpPr>
        <p:spPr bwMode="auto">
          <a:xfrm>
            <a:off x="408955" y="6165304"/>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Clr>
                <a:srgbClr val="336699"/>
              </a:buClr>
              <a:buFontTx/>
              <a:buNone/>
            </a:pPr>
            <a:r>
              <a:rPr lang="hu-HU" altLang="de-DE" sz="2000" dirty="0">
                <a:solidFill>
                  <a:srgbClr val="004992"/>
                </a:solidFill>
                <a:latin typeface="+mn-lt"/>
              </a:rPr>
              <a:t>Szeretne esetleg valaki röviden beszámolni a saját tapasztalatairól</a:t>
            </a:r>
            <a:r>
              <a:rPr lang="de-DE" altLang="de-DE" sz="200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1874254451"/>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18331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Pszichózis alatt ítélet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Egyéb magyarázatok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Valaki hosszabb ideig nézi Önt a metrón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Az üldözők végre felfedik magukat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A saját feltűnő viselkedése vonzza oda a tekintetet (pl. napszemüveg)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Főnöke a hibáiról panaszkodik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Biztos, hogy el fogják küldeni a vállalattól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A főnöke egy kicsit túlreagálta a dolgot, de nincsenek sötét tervei – egyébként is hajlamos a panaszkodásra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Egy barátja felolvas az újságból egy cikket, ami a rossz iskolai teljesítményekről szól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Célozgat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hiszen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Ön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sem</a:t>
                      </a:r>
                      <a:r>
                        <a:rPr kumimoji="0" lang="en-US" sz="2000" b="0" i="0" u="none" strike="noStrike" cap="none" normalizeH="0" baseline="0" dirty="0">
                          <a:ln>
                            <a:noFill/>
                          </a:ln>
                          <a:solidFill>
                            <a:srgbClr val="333333"/>
                          </a:solidFill>
                          <a:effectLst/>
                          <a:latin typeface="Calibri Light"/>
                        </a:rPr>
                        <a:t> volt </a:t>
                      </a:r>
                      <a:r>
                        <a:rPr kumimoji="0" lang="en-US" sz="2000" b="0" i="0" u="none" strike="noStrike" cap="none" normalizeH="0" baseline="0" dirty="0" err="1">
                          <a:ln>
                            <a:noFill/>
                          </a:ln>
                          <a:solidFill>
                            <a:srgbClr val="333333"/>
                          </a:solidFill>
                          <a:effectLst/>
                          <a:latin typeface="Calibri Light"/>
                        </a:rPr>
                        <a:t>gyerekként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jó</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tanuló</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Puszta véletlen – A barátja érdekesnek találja a cikket, elképzelhető, hogy semmit nem tud iskolai nehézségeiről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a:p>
            <a:pPr lvl="0" defTabSz="914400" fontAlgn="base">
              <a:lnSpc>
                <a:spcPct val="100000"/>
              </a:lnSpc>
              <a:spcBef>
                <a:spcPts val="1200"/>
              </a:spcBef>
              <a:buClr>
                <a:srgbClr val="333333"/>
              </a:buClr>
            </a:pPr>
            <a:endParaRPr lang="hu-HU" altLang="de-DE" sz="2400" dirty="0">
              <a:solidFill>
                <a:srgbClr val="333333"/>
              </a:solidFill>
            </a:endParaRPr>
          </a:p>
          <a:p>
            <a:pPr lvl="0" defTabSz="914400" fontAlgn="base">
              <a:buClr>
                <a:srgbClr val="336699"/>
              </a:buClr>
            </a:pPr>
            <a:r>
              <a:rPr lang="hu-HU" altLang="de-DE" sz="2400" b="1" dirty="0">
                <a:solidFill>
                  <a:srgbClr val="004992"/>
                </a:solidFill>
              </a:rPr>
              <a:t>Fontos:</a:t>
            </a:r>
            <a:endParaRPr lang="de-DE" altLang="de-DE" sz="2400" dirty="0">
              <a:solidFill>
                <a:srgbClr val="004992"/>
              </a:solidFill>
            </a:endParaRPr>
          </a:p>
          <a:p>
            <a:pPr marL="342900" lvl="0" indent="-342900" defTabSz="914400" fontAlgn="base">
              <a:buClr>
                <a:srgbClr val="333333"/>
              </a:buClr>
              <a:buFont typeface="WingDings"/>
              <a:buChar char=""/>
            </a:pPr>
            <a:r>
              <a:rPr lang="hu-HU" altLang="de-DE" sz="2400" dirty="0">
                <a:solidFill>
                  <a:srgbClr val="333333"/>
                </a:solidFill>
              </a:rPr>
              <a:t>Ne feledjék, hogy az ábrázolt személyek nem rendelkeznek ugyanazzal a tudással, ami Önöknek, mint megfigyelőnek rendelkezésükre áll!</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22</a:t>
            </a:fld>
            <a:endParaRPr lang="de-DE">
              <a:latin typeface="+mn-lt"/>
            </a:endParaRPr>
          </a:p>
        </p:txBody>
      </p:sp>
    </p:spTree>
    <p:extLst>
      <p:ext uri="{BB962C8B-B14F-4D97-AF65-F5344CB8AC3E}">
        <p14:creationId xmlns:p14="http://schemas.microsoft.com/office/powerpoint/2010/main" val="1300578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a:p>
            <a:pPr lvl="0" defTabSz="914400" fontAlgn="base">
              <a:lnSpc>
                <a:spcPct val="100000"/>
              </a:lnSpc>
              <a:spcBef>
                <a:spcPts val="1200"/>
              </a:spcBef>
              <a:buClr>
                <a:srgbClr val="333333"/>
              </a:buClr>
            </a:pPr>
            <a:endParaRPr lang="hu-HU" altLang="de-DE" sz="2400" dirty="0">
              <a:solidFill>
                <a:srgbClr val="333333"/>
              </a:solidFill>
            </a:endParaRPr>
          </a:p>
          <a:p>
            <a:pPr lvl="0" defTabSz="914400" fontAlgn="base">
              <a:buClr>
                <a:srgbClr val="336699"/>
              </a:buClr>
            </a:pPr>
            <a:r>
              <a:rPr lang="hu-HU" altLang="de-DE" sz="2400" b="1" dirty="0">
                <a:solidFill>
                  <a:srgbClr val="004992"/>
                </a:solidFill>
              </a:rPr>
              <a:t>Fontos:</a:t>
            </a:r>
            <a:endParaRPr lang="de-DE" altLang="de-DE" sz="2400" dirty="0">
              <a:solidFill>
                <a:srgbClr val="004992"/>
              </a:solidFill>
            </a:endParaRPr>
          </a:p>
          <a:p>
            <a:pPr marL="342900" lvl="0" indent="-342900" defTabSz="914400" fontAlgn="base">
              <a:buClr>
                <a:srgbClr val="333333"/>
              </a:buClr>
              <a:buFont typeface="WingDings"/>
              <a:buChar char=""/>
            </a:pPr>
            <a:r>
              <a:rPr lang="hu-HU" altLang="de-DE" sz="2400" dirty="0">
                <a:solidFill>
                  <a:srgbClr val="333333"/>
                </a:solidFill>
              </a:rPr>
              <a:t>Ne feledjék, hogy az ábrázolt személyek nem rendelkeznek ugyanazzal a tudással, ami Önöknek, mint megfigyelőnek rendelkezésükre áll!</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Gondolják át, mely további információkra lenne szükség ahhoz, hogy végérvényes döntést lehessen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341970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24</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Vajon jövőre mit fog a nagymama az unokájától születésnapjára kapni?</a:t>
            </a:r>
          </a:p>
          <a:p>
            <a:pPr algn="ctr" eaLnBrk="1" hangingPunct="1">
              <a:spcBef>
                <a:spcPts val="0"/>
              </a:spcBef>
              <a:spcAft>
                <a:spcPts val="0"/>
              </a:spcAft>
              <a:buNone/>
            </a:pPr>
            <a:r>
              <a:rPr lang="hu-HU" altLang="de-DE" sz="2400">
                <a:solidFill>
                  <a:srgbClr val="004992"/>
                </a:solidFill>
                <a:latin typeface="Calibri Light"/>
              </a:rPr>
              <a:t>Fog neki örülni?</a:t>
            </a:r>
            <a:endParaRPr lang="de-DE" altLang="de-DE" sz="2400" dirty="0">
              <a:solidFill>
                <a:srgbClr val="004992"/>
              </a:solidFill>
              <a:latin typeface="Calibri Light"/>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 </a:t>
            </a:r>
          </a:p>
          <a:p>
            <a:pPr algn="ctr" eaLnBrk="1" hangingPunct="1">
              <a:spcBef>
                <a:spcPct val="0"/>
              </a:spcBef>
              <a:buFontTx/>
              <a:buNone/>
            </a:pPr>
            <a:r>
              <a:rPr lang="de-DE" altLang="de-DE" sz="1400" b="1">
                <a:solidFill>
                  <a:srgbClr val="000000"/>
                </a:solidFill>
                <a:latin typeface="Calibri Light"/>
              </a:rPr>
              <a:t>Szuper!</a:t>
            </a:r>
            <a:endParaRPr lang="de-DE" altLang="de-DE" sz="1400" b="1" dirty="0">
              <a:solidFill>
                <a:srgbClr val="000000"/>
              </a:solidFill>
              <a:latin typeface="Calibri Light"/>
            </a:endParaRPr>
          </a:p>
        </p:txBody>
      </p:sp>
      <p:pic>
        <p:nvPicPr>
          <p:cNvPr id="22"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Nem is</a:t>
            </a:r>
          </a:p>
          <a:p>
            <a:pPr algn="ctr" eaLnBrk="1" hangingPunct="1">
              <a:spcBef>
                <a:spcPct val="0"/>
              </a:spcBef>
              <a:buFontTx/>
              <a:buNone/>
            </a:pPr>
            <a:r>
              <a:rPr lang="de-DE" altLang="de-DE" sz="1400" b="1">
                <a:solidFill>
                  <a:srgbClr val="000000"/>
                </a:solidFill>
                <a:latin typeface="Calibri Light"/>
              </a:rPr>
              <a:t>szeretem!</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1043983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Nagymama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születésnapja</a:t>
            </a:r>
            <a:br>
              <a:rPr lang="en-US" sz="3600" dirty="0">
                <a:solidFill>
                  <a:srgbClr val="004992"/>
                </a:solidFill>
                <a:latin typeface="+mn-lt"/>
                <a:ea typeface="+mn-ea"/>
                <a:cs typeface="+mn-cs"/>
              </a:rPr>
            </a:br>
            <a:r>
              <a:rPr lang="en-US" dirty="0" err="1">
                <a:solidFill>
                  <a:srgbClr val="004992"/>
                </a:solidFill>
                <a:latin typeface="+mn-lt"/>
                <a:ea typeface="+mn-ea"/>
                <a:cs typeface="+mn-cs"/>
              </a:rPr>
              <a:t>Mit</a:t>
            </a:r>
            <a:r>
              <a:rPr lang="en-US" dirty="0">
                <a:solidFill>
                  <a:srgbClr val="004992"/>
                </a:solidFill>
                <a:latin typeface="+mn-lt"/>
                <a:ea typeface="+mn-ea"/>
                <a:cs typeface="+mn-cs"/>
              </a:rPr>
              <a:t> fog a </a:t>
            </a:r>
            <a:r>
              <a:rPr lang="en-US" dirty="0" err="1">
                <a:solidFill>
                  <a:srgbClr val="004992"/>
                </a:solidFill>
                <a:latin typeface="+mn-lt"/>
                <a:ea typeface="+mn-ea"/>
                <a:cs typeface="+mn-cs"/>
              </a:rPr>
              <a:t>kislány</a:t>
            </a:r>
            <a:r>
              <a:rPr lang="en-US" dirty="0">
                <a:solidFill>
                  <a:srgbClr val="004992"/>
                </a:solidFill>
                <a:latin typeface="+mn-lt"/>
                <a:ea typeface="+mn-ea"/>
                <a:cs typeface="+mn-cs"/>
              </a:rPr>
              <a:t> a </a:t>
            </a:r>
            <a:r>
              <a:rPr lang="en-US" dirty="0" err="1">
                <a:solidFill>
                  <a:srgbClr val="004992"/>
                </a:solidFill>
                <a:latin typeface="+mn-lt"/>
                <a:ea typeface="+mn-ea"/>
                <a:cs typeface="+mn-cs"/>
              </a:rPr>
              <a:t>legközelebbi</a:t>
            </a:r>
            <a:r>
              <a:rPr lang="en-US" dirty="0">
                <a:solidFill>
                  <a:srgbClr val="004992"/>
                </a:solidFill>
                <a:latin typeface="+mn-lt"/>
                <a:ea typeface="+mn-ea"/>
                <a:cs typeface="+mn-cs"/>
              </a:rPr>
              <a:t> </a:t>
            </a:r>
            <a:r>
              <a:rPr lang="en-US" dirty="0" err="1">
                <a:solidFill>
                  <a:srgbClr val="004992"/>
                </a:solidFill>
                <a:latin typeface="+mn-lt"/>
                <a:ea typeface="+mn-ea"/>
                <a:cs typeface="+mn-cs"/>
              </a:rPr>
              <a:t>alkalommal</a:t>
            </a:r>
            <a:r>
              <a:rPr lang="en-US" dirty="0">
                <a:solidFill>
                  <a:srgbClr val="004992"/>
                </a:solidFill>
                <a:latin typeface="+mn-lt"/>
                <a:ea typeface="+mn-ea"/>
                <a:cs typeface="+mn-cs"/>
              </a:rPr>
              <a:t> a </a:t>
            </a:r>
            <a:r>
              <a:rPr lang="en-US" dirty="0" err="1">
                <a:solidFill>
                  <a:srgbClr val="004992"/>
                </a:solidFill>
                <a:latin typeface="+mn-lt"/>
                <a:ea typeface="+mn-ea"/>
                <a:cs typeface="+mn-cs"/>
              </a:rPr>
              <a:t>nagymamának</a:t>
            </a:r>
            <a:r>
              <a:rPr lang="en-US" dirty="0">
                <a:solidFill>
                  <a:srgbClr val="004992"/>
                </a:solidFill>
                <a:latin typeface="+mn-lt"/>
                <a:ea typeface="+mn-ea"/>
                <a:cs typeface="+mn-cs"/>
              </a:rPr>
              <a:t> </a:t>
            </a:r>
            <a:r>
              <a:rPr lang="en-US" dirty="0" err="1">
                <a:solidFill>
                  <a:srgbClr val="004992"/>
                </a:solidFill>
                <a:latin typeface="+mn-lt"/>
                <a:ea typeface="+mn-ea"/>
                <a:cs typeface="+mn-cs"/>
              </a:rPr>
              <a:t>ajándékozni</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25</a:t>
            </a:fld>
            <a:endParaRPr lang="de-DE">
              <a:latin typeface="+mn-lt"/>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hu-HU" altLang="de-DE" sz="2000" b="1" dirty="0">
                <a:solidFill>
                  <a:srgbClr val="004992"/>
                </a:solidFill>
                <a:latin typeface="Calibri Light"/>
              </a:rPr>
              <a:t>Valószínű: </a:t>
            </a:r>
            <a:r>
              <a:rPr lang="hu-HU" altLang="de-DE" sz="2000" dirty="0">
                <a:solidFill>
                  <a:srgbClr val="333333"/>
                </a:solidFill>
                <a:latin typeface="Calibri Light"/>
              </a:rPr>
              <a:t>Ismét egy doboz bonbont, hiszen a nagymama a legutóbb is örült neki.</a:t>
            </a:r>
          </a:p>
          <a:p>
            <a:pPr eaLnBrk="1" hangingPunct="1">
              <a:spcBef>
                <a:spcPts val="1200"/>
              </a:spcBef>
              <a:spcAft>
                <a:spcPts val="0"/>
              </a:spcAft>
              <a:buNone/>
            </a:pPr>
            <a:r>
              <a:rPr lang="hu-HU" altLang="de-DE" sz="2000" b="1" dirty="0">
                <a:solidFill>
                  <a:srgbClr val="004992"/>
                </a:solidFill>
                <a:latin typeface="Calibri Light"/>
              </a:rPr>
              <a:t>Valószínűtlen: </a:t>
            </a:r>
            <a:r>
              <a:rPr lang="hu-HU" altLang="de-DE" sz="2000" dirty="0">
                <a:solidFill>
                  <a:srgbClr val="333333"/>
                </a:solidFill>
                <a:latin typeface="Calibri Light"/>
              </a:rPr>
              <a:t>A kislány észrevette, hogy a nagymama nem szereti a bonbont és a következő születésnapjára valami más ajándékot ad neki.</a:t>
            </a:r>
            <a:endParaRPr lang="de-DE" altLang="de-DE" sz="2000" dirty="0">
              <a:solidFill>
                <a:srgbClr val="333333"/>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 </a:t>
            </a:r>
          </a:p>
          <a:p>
            <a:pPr algn="ctr" eaLnBrk="1" hangingPunct="1">
              <a:spcBef>
                <a:spcPct val="0"/>
              </a:spcBef>
              <a:buFontTx/>
              <a:buNone/>
            </a:pPr>
            <a:r>
              <a:rPr lang="de-DE" altLang="de-DE" sz="1400" b="1">
                <a:solidFill>
                  <a:srgbClr val="000000"/>
                </a:solidFill>
                <a:latin typeface="Calibri Light"/>
              </a:rPr>
              <a:t>Szuper!</a:t>
            </a:r>
            <a:endParaRPr lang="de-DE" altLang="de-DE" sz="1400" b="1" dirty="0">
              <a:solidFill>
                <a:srgbClr val="000000"/>
              </a:solidFill>
              <a:latin typeface="Calibri Light"/>
            </a:endParaRPr>
          </a:p>
        </p:txBody>
      </p:sp>
      <p:pic>
        <p:nvPicPr>
          <p:cNvPr id="15"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Nem is</a:t>
            </a:r>
          </a:p>
          <a:p>
            <a:pPr algn="ctr" eaLnBrk="1" hangingPunct="1">
              <a:spcBef>
                <a:spcPct val="0"/>
              </a:spcBef>
              <a:buFontTx/>
              <a:buNone/>
            </a:pPr>
            <a:r>
              <a:rPr lang="de-DE" altLang="de-DE" sz="1400" b="1">
                <a:solidFill>
                  <a:srgbClr val="000000"/>
                </a:solidFill>
                <a:latin typeface="Calibri Light"/>
              </a:rPr>
              <a:t>szeretem!</a:t>
            </a:r>
            <a:endParaRPr lang="de-DE" altLang="de-DE" sz="14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Kezdjük!</a:t>
            </a: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EA372F4B-641F-4540-AB09-CAC4EE0E94D7}" type="slidenum">
              <a:rPr lang="de-DE" smtClean="0">
                <a:latin typeface="+mn-lt"/>
              </a:rPr>
              <a:pPr>
                <a:defRPr/>
              </a:pPr>
              <a:t>26</a:t>
            </a:fld>
            <a:endParaRPr 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27</a:t>
            </a:fld>
            <a:endParaRPr lang="de-DE">
              <a:latin typeface="+mn-lt"/>
            </a:endParaRPr>
          </a:p>
        </p:txBody>
      </p:sp>
      <p:pic>
        <p:nvPicPr>
          <p:cNvPr id="10"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hu-HU" sz="2400" spc="-10">
                <a:solidFill>
                  <a:srgbClr val="004992"/>
                </a:solidFill>
                <a:latin typeface="Calibri Light"/>
                <a:cs typeface="Verdana"/>
              </a:rPr>
              <a:t>Kőszívű a főnök? Lenne-e szükségünk további információkra, hogy ezt biztosan megállapíthassuk?</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…sajnálom, </a:t>
            </a:r>
          </a:p>
          <a:p>
            <a:pPr algn="ctr" eaLnBrk="1" fontAlgn="auto" hangingPunct="1">
              <a:spcBef>
                <a:spcPts val="105"/>
              </a:spcBef>
              <a:spcAft>
                <a:spcPts val="0"/>
              </a:spcAft>
              <a:defRPr/>
            </a:pPr>
            <a:r>
              <a:rPr lang="en-US" sz="1200">
                <a:latin typeface="Calibri Light"/>
                <a:cs typeface="Verdana"/>
              </a:rPr>
              <a:t>Kovácsné!</a:t>
            </a:r>
            <a:endParaRPr sz="1200" dirty="0">
              <a:latin typeface="Calibri Light"/>
              <a:cs typeface="Verdana"/>
            </a:endParaRPr>
          </a:p>
        </p:txBody>
      </p:sp>
      <p:sp>
        <p:nvSpPr>
          <p:cNvPr id="13"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dirty="0" err="1">
                <a:latin typeface="Calibri Light"/>
                <a:ea typeface="Verdana" panose="020B0604030504040204" pitchFamily="34" charset="0"/>
                <a:cs typeface="Verdana" panose="020B0604030504040204" pitchFamily="34" charset="0"/>
              </a:rPr>
              <a:t>Hogyan</a:t>
            </a:r>
            <a:r>
              <a:rPr lang="en-US" altLang="de-DE" sz="1200" dirty="0">
                <a:latin typeface="Calibri Light"/>
                <a:ea typeface="Verdana" panose="020B0604030504040204" pitchFamily="34" charset="0"/>
                <a:cs typeface="Verdana" panose="020B0604030504040204" pitchFamily="34" charset="0"/>
              </a:rPr>
              <a:t> </a:t>
            </a:r>
            <a:r>
              <a:rPr lang="en-US" altLang="de-DE" sz="1200" dirty="0" err="1">
                <a:latin typeface="Calibri Light"/>
                <a:ea typeface="Verdana" panose="020B0604030504040204" pitchFamily="34" charset="0"/>
                <a:cs typeface="Verdana" panose="020B0604030504040204" pitchFamily="34" charset="0"/>
              </a:rPr>
              <a:t>koncentráljak</a:t>
            </a:r>
            <a:r>
              <a:rPr lang="en-US" altLang="de-DE" sz="1200" dirty="0">
                <a:latin typeface="Calibri Light"/>
                <a:ea typeface="Verdana" panose="020B0604030504040204" pitchFamily="34" charset="0"/>
                <a:cs typeface="Verdana" panose="020B0604030504040204" pitchFamily="34" charset="0"/>
              </a:rPr>
              <a:t> most a </a:t>
            </a:r>
            <a:r>
              <a:rPr lang="en-US" altLang="de-DE" sz="1200" dirty="0" err="1">
                <a:latin typeface="Calibri Light"/>
                <a:ea typeface="Verdana" panose="020B0604030504040204" pitchFamily="34" charset="0"/>
                <a:cs typeface="Verdana" panose="020B0604030504040204" pitchFamily="34" charset="0"/>
              </a:rPr>
              <a:t>munkára</a:t>
            </a:r>
            <a:r>
              <a:rPr lang="en-US" altLang="de-DE"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Ez így</a:t>
            </a:r>
            <a:r>
              <a:rPr lang="hu-HU" altLang="de-DE" sz="1200" dirty="0">
                <a:latin typeface="Calibri Light"/>
                <a:ea typeface="Verdana" panose="020B0604030504040204" pitchFamily="34" charset="0"/>
                <a:cs typeface="Verdana" panose="020B0604030504040204" pitchFamily="34" charset="0"/>
              </a:rPr>
              <a:t> </a:t>
            </a:r>
            <a:r>
              <a:rPr lang="de-DE" altLang="de-DE" sz="1200" dirty="0">
                <a:latin typeface="Calibri Light"/>
                <a:ea typeface="Verdana" panose="020B0604030504040204" pitchFamily="34" charset="0"/>
                <a:cs typeface="Verdana" panose="020B0604030504040204" pitchFamily="34" charset="0"/>
              </a:rPr>
              <a:t>nem mehet, Kovácsné!</a:t>
            </a:r>
          </a:p>
        </p:txBody>
      </p:sp>
    </p:spTree>
    <p:extLst>
      <p:ext uri="{BB962C8B-B14F-4D97-AF65-F5344CB8AC3E}">
        <p14:creationId xmlns:p14="http://schemas.microsoft.com/office/powerpoint/2010/main" val="346497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28</a:t>
            </a:fld>
            <a:endParaRPr lang="de-DE">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Mire gondol valószínűleg a rendőr...igaza van?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690250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29</a:t>
            </a:fld>
            <a:endParaRPr lang="de-DE">
              <a:latin typeface="+mn-lt"/>
            </a:endParaRPr>
          </a:p>
        </p:txBody>
      </p:sp>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Megijed a banki alkalmazott?</a:t>
            </a:r>
            <a:endParaRPr sz="2400" dirty="0">
              <a:solidFill>
                <a:srgbClr val="004992"/>
              </a:solidFill>
              <a:latin typeface="Calibri Light"/>
              <a:cs typeface="Verdana"/>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Ide a pénzt, </a:t>
            </a:r>
          </a:p>
          <a:p>
            <a:pPr algn="ctr"/>
            <a:r>
              <a:rPr lang="en-US" altLang="de-DE" sz="1100" b="1">
                <a:latin typeface="Calibri Light"/>
                <a:cs typeface="Arial" panose="020B0604020202020204" pitchFamily="34" charset="0"/>
              </a:rPr>
              <a:t>vagy lövök!</a:t>
            </a:r>
            <a:endParaRPr lang="de-DE" altLang="de-DE" sz="1100" dirty="0">
              <a:latin typeface="Calibri Light"/>
              <a:cs typeface="Arial" panose="020B0604020202020204" pitchFamily="34" charset="0"/>
            </a:endParaRP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Jó szórako-zást!</a:t>
            </a:r>
            <a:endParaRPr lang="en-GB" altLang="de-DE" sz="1100" b="1" dirty="0">
              <a:solidFill>
                <a:sysClr val="windowText" lastClr="000000"/>
              </a:solidFill>
              <a:latin typeface="Calibri Light"/>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369395" y="1133856"/>
            <a:ext cx="1280160"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6" name="Caption_28"/>
          <p:cNvSpPr/>
          <p:nvPr/>
        </p:nvSpPr>
        <p:spPr>
          <a:xfrm>
            <a:off x="5449515" y="1628800"/>
            <a:ext cx="411480" cy="241285"/>
          </a:xfrm>
          <a:prstGeom prst="rect">
            <a:avLst/>
          </a:prstGeom>
          <a:solidFill>
            <a:schemeClr val="bg1"/>
          </a:solidFill>
        </p:spPr>
        <p:txBody>
          <a:bodyPr wrap="square" lIns="0" tIns="0" rIns="0" bIns="0">
            <a:noAutofit/>
          </a:bodyPr>
          <a:lstStyle/>
          <a:p>
            <a:pPr algn="ctr"/>
            <a:r>
              <a:rPr lang="nl-NL" sz="700" dirty="0"/>
              <a:t>De jó!</a:t>
            </a:r>
          </a:p>
          <a:p>
            <a:pPr algn="ctr"/>
            <a:r>
              <a:rPr lang="nl-NL" sz="700" dirty="0"/>
              <a:t>Pont annyi</a:t>
            </a:r>
          </a:p>
          <a:p>
            <a:pPr algn="ctr"/>
            <a:r>
              <a:rPr lang="nl-NL" sz="700" dirty="0"/>
              <a:t>Pénzem van!</a:t>
            </a:r>
            <a:endParaRPr lang="en-US" sz="700" dirty="0"/>
          </a:p>
        </p:txBody>
      </p:sp>
      <p:sp>
        <p:nvSpPr>
          <p:cNvPr id="17" name="Caption_30"/>
          <p:cNvSpPr/>
          <p:nvPr/>
        </p:nvSpPr>
        <p:spPr bwMode="gray">
          <a:xfrm>
            <a:off x="4476819" y="1268760"/>
            <a:ext cx="118872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sz="1400" b="1" spc="600" dirty="0">
                <a:ln w="19050">
                  <a:solidFill>
                    <a:srgbClr val="000000"/>
                  </a:solidFill>
                </a:ln>
                <a:solidFill>
                  <a:schemeClr val="tx1"/>
                </a:solidFill>
                <a:latin typeface="+mj-lt"/>
              </a:rPr>
              <a:t>JÁTÉK</a:t>
            </a:r>
            <a:endParaRPr lang="en-US" sz="1200" b="1" spc="600" dirty="0">
              <a:ln w="19050">
                <a:solidFill>
                  <a:srgbClr val="000000"/>
                </a:solidFill>
              </a:ln>
              <a:solidFill>
                <a:schemeClr val="tx1"/>
              </a:solidFill>
              <a:latin typeface="+mj-lt"/>
            </a:endParaRPr>
          </a:p>
        </p:txBody>
      </p:sp>
      <p:sp>
        <p:nvSpPr>
          <p:cNvPr id="2" name="Textfeld 1">
            <a:extLst>
              <a:ext uri="{FF2B5EF4-FFF2-40B4-BE49-F238E27FC236}">
                <a16:creationId xmlns:a16="http://schemas.microsoft.com/office/drawing/2014/main" id="{BC2464DB-DC02-45E6-A99A-9508FE087A48}"/>
              </a:ext>
            </a:extLst>
          </p:cNvPr>
          <p:cNvSpPr txBox="1"/>
          <p:nvPr/>
        </p:nvSpPr>
        <p:spPr bwMode="gray">
          <a:xfrm>
            <a:off x="6815393" y="2126344"/>
            <a:ext cx="272794" cy="99728"/>
          </a:xfrm>
          <a:prstGeom prst="rect">
            <a:avLst/>
          </a:prstGeom>
          <a:solidFill>
            <a:srgbClr val="FFDF00"/>
          </a:solidFill>
        </p:spPr>
        <p:txBody>
          <a:bodyPr wrap="square" lIns="0" tIns="0" rIns="0" bIns="0" rtlCol="0">
            <a:noAutofit/>
          </a:bodyPr>
          <a:lstStyle/>
          <a:p>
            <a:pPr>
              <a:lnSpc>
                <a:spcPct val="105000"/>
              </a:lnSpc>
            </a:pPr>
            <a:r>
              <a:rPr lang="de-DE" sz="800" dirty="0">
                <a:latin typeface="+mj-lt"/>
              </a:rPr>
              <a:t>1765,-</a:t>
            </a:r>
          </a:p>
        </p:txBody>
      </p:sp>
    </p:spTree>
    <p:extLst>
      <p:ext uri="{BB962C8B-B14F-4D97-AF65-F5344CB8AC3E}">
        <p14:creationId xmlns:p14="http://schemas.microsoft.com/office/powerpoint/2010/main" val="2768693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30</a:t>
            </a:fld>
            <a:endParaRPr lang="de-DE">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Elindul az apa és fia csónakázni? </a:t>
            </a:r>
            <a:endParaRPr sz="2400" dirty="0">
              <a:solidFill>
                <a:srgbClr val="004992"/>
              </a:solidFill>
              <a:latin typeface="Calibri Light"/>
              <a:cs typeface="Verdana"/>
            </a:endParaRP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0" name="Caption_14"/>
          <p:cNvSpPr>
            <a:spLocks/>
          </p:cNvSpPr>
          <p:nvPr/>
        </p:nvSpPr>
        <p:spPr bwMode="auto">
          <a:xfrm>
            <a:off x="4009355" y="5085184"/>
            <a:ext cx="1614205" cy="64008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u-HU" sz="1000" b="1" spc="-5" dirty="0">
                <a:solidFill>
                  <a:srgbClr val="333333"/>
                </a:solidFill>
                <a:latin typeface="Calibri Light"/>
                <a:cs typeface="Arial"/>
              </a:rPr>
              <a:t>Figyelem!</a:t>
            </a:r>
            <a:br>
              <a:rPr lang="hu-HU" sz="1000" b="1" spc="-5" dirty="0">
                <a:solidFill>
                  <a:srgbClr val="333333"/>
                </a:solidFill>
                <a:latin typeface="Calibri Light"/>
                <a:cs typeface="Arial"/>
              </a:rPr>
            </a:br>
            <a:r>
              <a:rPr lang="hu-HU" sz="1000" b="1" spc="-5" dirty="0">
                <a:solidFill>
                  <a:srgbClr val="333333"/>
                </a:solidFill>
                <a:latin typeface="Calibri Light"/>
                <a:cs typeface="Arial"/>
              </a:rPr>
              <a:t>Minden fürdőzőnek! Viharriasztás lépett érvénybe! Hagyják el a strandot!</a:t>
            </a:r>
            <a:endParaRPr lang="en-US" sz="1000" b="1" spc="-5" dirty="0">
              <a:solidFill>
                <a:srgbClr val="333333"/>
              </a:solidFill>
              <a:latin typeface="Calibri Light"/>
              <a:cs typeface="Arial"/>
            </a:endParaRPr>
          </a:p>
        </p:txBody>
      </p:sp>
    </p:spTree>
    <p:extLst>
      <p:ext uri="{BB962C8B-B14F-4D97-AF65-F5344CB8AC3E}">
        <p14:creationId xmlns:p14="http://schemas.microsoft.com/office/powerpoint/2010/main" val="145372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5" name="Slide Number Placeholder 4"/>
          <p:cNvSpPr>
            <a:spLocks noGrp="1"/>
          </p:cNvSpPr>
          <p:nvPr>
            <p:ph type="sldNum" sz="quarter" idx="12"/>
          </p:nvPr>
        </p:nvSpPr>
        <p:spPr/>
        <p:txBody>
          <a:bodyPr/>
          <a:lstStyle/>
          <a:p>
            <a:pPr>
              <a:defRPr/>
            </a:pPr>
            <a:fld id="{C32D8E8A-9D41-4934-A10D-E8F71B451A05}" type="slidenum">
              <a:rPr lang="de-DE" smtClean="0">
                <a:latin typeface="+mn-lt"/>
              </a:rPr>
              <a:pPr>
                <a:defRPr/>
              </a:pPr>
              <a:t>31</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a </a:t>
            </a:r>
            <a:r>
              <a:rPr lang="en-US" altLang="ko-KR" i="1" spc="-5" dirty="0" err="1">
                <a:solidFill>
                  <a:srgbClr val="333333"/>
                </a:solidFill>
                <a:latin typeface="+mn-lt"/>
              </a:rPr>
              <a:t>trainereknek</a:t>
            </a:r>
            <a:r>
              <a:rPr lang="en-US" altLang="ko-KR" i="1" spc="-5" dirty="0">
                <a:solidFill>
                  <a:srgbClr val="333333"/>
                </a:solidFill>
                <a:latin typeface="+mn-lt"/>
              </a:rPr>
              <a:t>:</a:t>
            </a:r>
            <a:endParaRPr lang="hu-HU" altLang="ko-KR" i="1" spc="-5" dirty="0">
              <a:solidFill>
                <a:srgbClr val="333333"/>
              </a:solidFill>
              <a:latin typeface="+mn-lt"/>
            </a:endParaRPr>
          </a:p>
          <a:p>
            <a:pPr marL="635" defTabSz="914400" eaLnBrk="0" fontAlgn="base" hangingPunct="0">
              <a:spcBef>
                <a:spcPts val="894"/>
              </a:spcBef>
              <a:spcAft>
                <a:spcPct val="0"/>
              </a:spcAft>
            </a:pPr>
            <a:r>
              <a:rPr lang="hu-HU" altLang="ko-KR" dirty="0">
                <a:solidFill>
                  <a:srgbClr val="333333"/>
                </a:solidFill>
                <a:latin typeface="+mn-lt"/>
              </a:rPr>
              <a:t>Egyes 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573734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32</a:t>
            </a:fld>
            <a:endParaRPr lang="de-DE">
              <a:latin typeface="+mn-lt"/>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Mit gondol János, hol látta Anna utoljára a fagyis kocsit? A játszótéren vagy a templomnál?</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33</a:t>
            </a:fld>
            <a:endParaRPr lang="de-DE">
              <a:latin typeface="+mn-lt"/>
            </a:endParaRPr>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Mit gondol az anya…igaza van?</a:t>
            </a:r>
            <a:endParaRPr lang="de-DE" altLang="de-DE" sz="2400" dirty="0">
              <a:solidFill>
                <a:srgbClr val="004992"/>
              </a:solidFill>
              <a:latin typeface="Calibri Ligh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Calibri Light"/>
                <a:cs typeface="Arial" panose="020B0604020202020204" pitchFamily="34" charset="0"/>
              </a:rPr>
              <a:t>Nem láthatnánk hozzá, Anya? Éhen halok!</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34</a:t>
            </a:fld>
            <a:endParaRPr lang="de-DE">
              <a:latin typeface="+mn-lt"/>
            </a:endParaRPr>
          </a:p>
        </p:txBody>
      </p:sp>
      <p:sp>
        <p:nvSpPr>
          <p:cNvPr id="16"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hu-HU" altLang="de-DE" sz="2400">
                <a:solidFill>
                  <a:srgbClr val="004992"/>
                </a:solidFill>
                <a:latin typeface="Calibri Light"/>
                <a:ea typeface="Verdana" panose="020B0604030504040204" pitchFamily="34" charset="0"/>
                <a:cs typeface="Verdana" panose="020B0604030504040204" pitchFamily="34" charset="0"/>
              </a:rPr>
              <a:t>Miért volt az akku lemerülve az első és miért a második alkalommal? Vajon hogyan magyarázza az autós a történteket?</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18"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19"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Panaszlevél</a:t>
            </a:r>
            <a:endParaRPr lang="en-US" sz="1000" b="1" dirty="0">
              <a:solidFill>
                <a:srgbClr val="333333"/>
              </a:solidFill>
            </a:endParaRPr>
          </a:p>
        </p:txBody>
      </p:sp>
      <p:sp>
        <p:nvSpPr>
          <p:cNvPr id="1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hu-HU" altLang="de-DE" sz="1100" b="1" spc="-30" dirty="0">
                <a:solidFill>
                  <a:srgbClr val="333333"/>
                </a:solidFill>
                <a:latin typeface="Calibri Light"/>
                <a:ea typeface="Verdana" panose="020B0604030504040204" pitchFamily="34" charset="0"/>
                <a:cs typeface="Verdana" panose="020B0604030504040204" pitchFamily="34" charset="0"/>
              </a:rPr>
              <a:t>Tc.:</a:t>
            </a:r>
          </a:p>
          <a:p>
            <a:r>
              <a:rPr lang="hu-HU" altLang="de-DE" sz="1100" b="1" spc="-30" dirty="0">
                <a:solidFill>
                  <a:srgbClr val="333333"/>
                </a:solidFill>
                <a:latin typeface="Calibri Light"/>
                <a:ea typeface="Verdana" panose="020B0604030504040204" pitchFamily="34" charset="0"/>
                <a:cs typeface="Verdana" panose="020B0604030504040204" pitchFamily="34" charset="0"/>
              </a:rPr>
              <a:t>Közös képviselő</a:t>
            </a:r>
            <a:endParaRPr lang="en-US" sz="1100" b="1" spc="-30" dirty="0">
              <a:solidFill>
                <a:srgbClr val="333333"/>
              </a:solidFill>
            </a:endParaRPr>
          </a:p>
        </p:txBody>
      </p:sp>
      <p:sp>
        <p:nvSpPr>
          <p:cNvPr id="15"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4" name="Caption_23"/>
          <p:cNvSpPr txBox="1"/>
          <p:nvPr/>
        </p:nvSpPr>
        <p:spPr>
          <a:xfrm rot="-60000">
            <a:off x="6097643" y="3507392"/>
            <a:ext cx="25603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hu-HU" sz="900" b="1">
                <a:latin typeface="Calibri Light"/>
                <a:cs typeface="Arial"/>
              </a:rPr>
              <a:t>Két héttel később, egy új lakásba költözés után…</a:t>
            </a:r>
            <a:endParaRPr sz="900" b="1"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000000"/>
              </a:buClr>
              <a:buFont typeface="WingDings"/>
              <a:buChar char=""/>
            </a:pPr>
            <a:r>
              <a:rPr lang="hu-HU"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a:t>
            </a:r>
            <a:r>
              <a:rPr lang="hu-HU" altLang="de-DE" sz="2400" i="1" dirty="0">
                <a:solidFill>
                  <a:srgbClr val="333333"/>
                </a:solidFill>
              </a:rPr>
              <a:t>pl</a:t>
            </a:r>
            <a:r>
              <a:rPr lang="de-DE" altLang="de-DE" sz="2400" i="1" dirty="0">
                <a:solidFill>
                  <a:srgbClr val="333333"/>
                </a:solidFill>
              </a:rPr>
              <a:t>. </a:t>
            </a:r>
            <a:r>
              <a:rPr lang="hu-HU" altLang="de-DE" sz="2400" i="1" dirty="0">
                <a:solidFill>
                  <a:srgbClr val="333333"/>
                </a:solidFill>
              </a:rPr>
              <a:t>ha nem mondom el a barátaimnak, hogy nem érzem jól magam, nem is várhatom el tőlük, hogy tekintettel legyenek erre!)</a:t>
            </a:r>
            <a:r>
              <a:rPr lang="de-DE" altLang="de-DE" sz="2400" i="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000000"/>
              </a:buClr>
              <a:buFont typeface="WingDings"/>
              <a:buChar char=""/>
            </a:pPr>
            <a:r>
              <a:rPr lang="hu-HU"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a:t>
            </a:r>
            <a:r>
              <a:rPr lang="hu-HU" altLang="de-DE" sz="2400" i="1" dirty="0">
                <a:solidFill>
                  <a:srgbClr val="333333"/>
                </a:solidFill>
              </a:rPr>
              <a:t>pl</a:t>
            </a:r>
            <a:r>
              <a:rPr lang="de-DE" altLang="de-DE" sz="2400" i="1" dirty="0">
                <a:solidFill>
                  <a:srgbClr val="333333"/>
                </a:solidFill>
              </a:rPr>
              <a:t>. </a:t>
            </a:r>
            <a:r>
              <a:rPr lang="hu-HU" altLang="de-DE" sz="2400" i="1" dirty="0">
                <a:solidFill>
                  <a:srgbClr val="333333"/>
                </a:solidFill>
              </a:rPr>
              <a:t>ha nem mondom el a barátaimnak, hogy nem érzem jól magam, nem is várhatom el tőlük, hogy tekintettel legyenek erre!)</a:t>
            </a:r>
            <a:r>
              <a:rPr lang="de-DE" altLang="de-DE" sz="2400" i="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Ahhoz, hogy helyesen értelmezhessük a bonyolult szituációkat, különböző szempontokat és lehetőleg valamennyi rendelkezésünkre álló információt figyelembe kell vennünk</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3410619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A pszichotikus zavarokban szenvedő emberek mások arckifejezéseit és cselekedeteit gyakran hibásan, vagy túlértékelik.</a:t>
            </a: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úgy érzi, hogy rajta nevetnek</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a vám után éppen a repülőtér fogadótermébe lép be; az ott várakozók éppen az ő irányába néznek és ketten hangosan nevetnek.</a:t>
            </a:r>
            <a:endParaRPr lang="de-DE"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Természetesen valamennyi ott várakozó az érkezőket figyeli, hiszen a barátaikért vagy ügyfeleikért jöttek. A két hangosan nevető ember talán régen nem látta egymást és épp a nyaraláson szerzett élményeiket beszélik meg.</a:t>
            </a:r>
            <a:endParaRPr lang="de-DE" altLang="de-DE" sz="2400" dirty="0">
              <a:solidFill>
                <a:srgbClr val="333333"/>
              </a:solidFill>
            </a:endParaRPr>
          </a:p>
          <a:p>
            <a:pPr lvl="0" defTabSz="914400" fontAlgn="base"/>
            <a:r>
              <a:rPr lang="de-DE" altLang="de-DE" sz="2400">
                <a:solidFill>
                  <a:srgbClr val="333333"/>
                </a:solidFill>
              </a:rPr>
              <a:t>“</a:t>
            </a:r>
            <a:r>
              <a:rPr lang="hu-HU" altLang="de-DE" sz="2400">
                <a:solidFill>
                  <a:srgbClr val="333333"/>
                </a:solidFill>
              </a:rPr>
              <a:t>Tévedni emberi dolog”</a:t>
            </a:r>
            <a:r>
              <a:rPr lang="de-DE" altLang="de-DE" sz="2400">
                <a:solidFill>
                  <a:srgbClr val="333333"/>
                </a:solidFill>
              </a:rPr>
              <a:t> </a:t>
            </a:r>
            <a:r>
              <a:rPr lang="de-DE" altLang="de-DE" sz="2400" dirty="0">
                <a:solidFill>
                  <a:srgbClr val="333333"/>
                </a:solidFill>
              </a:rPr>
              <a:t>– </a:t>
            </a:r>
            <a:r>
              <a:rPr lang="hu-HU" altLang="de-DE" sz="2400" dirty="0">
                <a:solidFill>
                  <a:srgbClr val="333333"/>
                </a:solidFill>
              </a:rPr>
              <a:t>fontoljanak meg egyéb</a:t>
            </a:r>
            <a:r>
              <a:rPr lang="de-DE" altLang="de-DE" sz="2400" dirty="0">
                <a:solidFill>
                  <a:srgbClr val="333333"/>
                </a:solidFill>
              </a:rPr>
              <a:t> </a:t>
            </a:r>
            <a:r>
              <a:rPr lang="hu-HU" altLang="de-DE" sz="2400" dirty="0">
                <a:solidFill>
                  <a:srgbClr val="333333"/>
                </a:solidFill>
              </a:rPr>
              <a:t>nézőpontokat is!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37</a:t>
            </a:fld>
            <a:endParaRPr 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C32D8E8A-9D41-4934-A10D-E8F71B451A05}" type="slidenum">
              <a:rPr lang="de-DE" smtClean="0">
                <a:latin typeface="+mn-lt"/>
              </a:rPr>
              <a:pPr>
                <a:defRPr/>
              </a:pPr>
              <a:t>38</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513867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39</a:t>
            </a:fld>
            <a:endParaRPr 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83288630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2763</Words>
  <Application>Microsoft Office PowerPoint</Application>
  <PresentationFormat>Benutzerdefiniert</PresentationFormat>
  <Paragraphs>401</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39</vt:i4>
      </vt:variant>
    </vt:vector>
  </HeadingPairs>
  <TitlesOfParts>
    <vt:vector size="45" baseType="lpstr">
      <vt:lpstr>WingDings</vt:lpstr>
      <vt:lpstr>Calibri Light</vt:lpstr>
      <vt:lpstr>Arial</vt:lpstr>
      <vt:lpstr>Calibri</vt:lpstr>
      <vt:lpstr>Symbol</vt:lpstr>
      <vt:lpstr>UKE_PPT-Vorlage_16zu9</vt:lpstr>
      <vt:lpstr>MKT 6 A – Beleérző képesség II</vt:lpstr>
      <vt:lpstr>Milyen külső jegyeket figyelnek meg elsőként, mikor valakit újonnan megismernek? Mennyire megbízhatóak ezek?</vt:lpstr>
      <vt:lpstr>Milyen külső jegyeket figyelnek meg elsőként, mikor valakit újonnan megismernek? Mennyire megbízhatóak ezek?</vt:lpstr>
      <vt:lpstr>Milyen további információ forrásokat ismernek még? Mennyire megbízhatóak ezek?</vt:lpstr>
      <vt:lpstr>Milyen további információ forrásokat ismernek még? Mennyire megbízhatóak ezek?</vt:lpstr>
      <vt:lpstr>Melyek az erősségei és gyengeségei azoknak a jegyeknek, amelyek alapján másokról ítéletet alkotunk?</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Látszat és valóság!</vt:lpstr>
      <vt:lpstr>Mit is jelent mindez?</vt:lpstr>
      <vt:lpstr>Mit is jelent mindez?</vt:lpstr>
      <vt:lpstr>Hogyan járul hozzá beleérző képességünk a téves ítéletekhez pszichózis alatt – Példák</vt:lpstr>
      <vt:lpstr>Gyakorlat</vt:lpstr>
      <vt:lpstr>Gyakorlat</vt:lpstr>
      <vt:lpstr>Gyakorlat</vt:lpstr>
      <vt:lpstr>PowerPoint-Präsentation</vt:lpstr>
      <vt:lpstr>Nagymama születésnapja Mit fog a kislány a legközelebbi alkalommal a nagymamának ajándékozni?</vt:lpstr>
      <vt:lpstr>Kezdjük!</vt:lpstr>
      <vt:lpstr>PowerPoint-Präsentation</vt:lpstr>
      <vt:lpstr>PowerPoint-Präsentation</vt:lpstr>
      <vt:lpstr>PowerPoint-Präsentation</vt:lpstr>
      <vt:lpstr>PowerPoint-Präsentation</vt:lpstr>
      <vt:lpstr>Igény szerint: Videoklip</vt:lpstr>
      <vt:lpstr>PowerPoint-Präsentation</vt:lpstr>
      <vt:lpstr>PowerPoint-Präsentation</vt:lpstr>
      <vt:lpstr>PowerPoint-Präsentation</vt:lpstr>
      <vt:lpstr>Hogyan alkalmazzuk a mindennapokban?</vt:lpstr>
      <vt:lpstr>Hogyan alkalmazzuk a mindennapokban?</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303</cp:revision>
  <dcterms:created xsi:type="dcterms:W3CDTF">2004-06-30T16:15:23Z</dcterms:created>
  <dcterms:modified xsi:type="dcterms:W3CDTF">2022-07-04T11:28:04Z</dcterms:modified>
</cp:coreProperties>
</file>