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834" r:id="rId1"/>
  </p:sldMasterIdLst>
  <p:notesMasterIdLst>
    <p:notesMasterId r:id="rId41"/>
  </p:notesMasterIdLst>
  <p:sldIdLst>
    <p:sldId id="333" r:id="rId2"/>
    <p:sldId id="257" r:id="rId3"/>
    <p:sldId id="258" r:id="rId4"/>
    <p:sldId id="259" r:id="rId5"/>
    <p:sldId id="260" r:id="rId6"/>
    <p:sldId id="261" r:id="rId7"/>
    <p:sldId id="300" r:id="rId8"/>
    <p:sldId id="318" r:id="rId9"/>
    <p:sldId id="317" r:id="rId10"/>
    <p:sldId id="316" r:id="rId11"/>
    <p:sldId id="269" r:id="rId12"/>
    <p:sldId id="320" r:id="rId13"/>
    <p:sldId id="319" r:id="rId14"/>
    <p:sldId id="303" r:id="rId15"/>
    <p:sldId id="322" r:id="rId16"/>
    <p:sldId id="321" r:id="rId17"/>
    <p:sldId id="273" r:id="rId18"/>
    <p:sldId id="275" r:id="rId19"/>
    <p:sldId id="323" r:id="rId20"/>
    <p:sldId id="276" r:id="rId21"/>
    <p:sldId id="279" r:id="rId22"/>
    <p:sldId id="325" r:id="rId23"/>
    <p:sldId id="324" r:id="rId24"/>
    <p:sldId id="280" r:id="rId25"/>
    <p:sldId id="281" r:id="rId26"/>
    <p:sldId id="282" r:id="rId27"/>
    <p:sldId id="283" r:id="rId28"/>
    <p:sldId id="326" r:id="rId29"/>
    <p:sldId id="327" r:id="rId30"/>
    <p:sldId id="328" r:id="rId31"/>
    <p:sldId id="329" r:id="rId32"/>
    <p:sldId id="312" r:id="rId33"/>
    <p:sldId id="330" r:id="rId34"/>
    <p:sldId id="331" r:id="rId35"/>
    <p:sldId id="292" r:id="rId36"/>
    <p:sldId id="332" r:id="rId37"/>
    <p:sldId id="293" r:id="rId38"/>
    <p:sldId id="313" r:id="rId39"/>
    <p:sldId id="295" r:id="rId40"/>
  </p:sldIdLst>
  <p:sldSz cx="12195175" cy="6858000"/>
  <p:notesSz cx="7099300" cy="10234613"/>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Lst>
  <p:defaultTextStyle>
    <a:defPPr>
      <a:defRPr lang="en-GB"/>
    </a:defPPr>
    <a:lvl1pPr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lang="en-US" kern="1200">
        <a:solidFill>
          <a:schemeClr val="bg1"/>
        </a:solidFill>
        <a:latin typeface="+mn-lt"/>
        <a:ea typeface="ＭＳ Ｐゴシック" panose="020B0600070205080204" pitchFamily="34" charset="-128"/>
        <a:cs typeface="+mn-cs"/>
      </a:defRPr>
    </a:lvl5pPr>
    <a:lvl6pPr marL="22860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C5A27D"/>
    <a:srgbClr val="D1AE87"/>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4660"/>
  </p:normalViewPr>
  <p:slideViewPr>
    <p:cSldViewPr>
      <p:cViewPr varScale="1">
        <p:scale>
          <a:sx n="67" d="100"/>
          <a:sy n="67" d="100"/>
        </p:scale>
        <p:origin x="684" y="44"/>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7" name="Text Box 2"/>
          <p:cNvSpPr txBox="1">
            <a:spLocks noChangeArrowheads="1"/>
          </p:cNvSpP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8" name="Text Box 3"/>
          <p:cNvSpPr txBox="1">
            <a:spLocks noChangeArrowheads="1"/>
          </p:cNvSpPr>
          <p:nvPr/>
        </p:nvSpPr>
        <p:spPr bwMode="auto">
          <a:xfrm>
            <a:off x="4022725"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16389" name="Rectangle 4"/>
          <p:cNvSpPr>
            <a:spLocks noGrp="1" noRot="1" noChangeAspect="1" noChangeArrowheads="1"/>
          </p:cNvSpPr>
          <p:nvPr>
            <p:ph type="sldImg"/>
          </p:nvPr>
        </p:nvSpPr>
        <p:spPr bwMode="auto">
          <a:xfrm>
            <a:off x="139700" y="768350"/>
            <a:ext cx="6818313" cy="3835400"/>
          </a:xfrm>
          <a:prstGeom prst="rect">
            <a:avLst/>
          </a:prstGeom>
          <a:noFill/>
          <a:ln w="9360" cap="sq">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5"/>
          <p:cNvSpPr>
            <a:spLocks noGrp="1" noChangeArrowheads="1"/>
          </p:cNvSpPr>
          <p:nvPr>
            <p:ph type="body"/>
          </p:nvPr>
        </p:nvSpPr>
        <p:spPr bwMode="auto">
          <a:xfrm>
            <a:off x="946150" y="4860925"/>
            <a:ext cx="5205413" cy="4603750"/>
          </a:xfrm>
          <a:prstGeom prst="rect">
            <a:avLst/>
          </a:prstGeom>
          <a:noFill/>
          <a:ln w="9525" cap="flat">
            <a:noFill/>
            <a:round/>
            <a:headEnd/>
            <a:tailEnd/>
          </a:ln>
          <a:effectLst/>
        </p:spPr>
        <p:txBody>
          <a:bodyPr vert="horz" wrap="square" lIns="99000" tIns="49680" rIns="99000" bIns="49680" numCol="1" anchor="t" anchorCtr="0" compatLnSpc="1">
            <a:prstTxWarp prst="textNoShape">
              <a:avLst/>
            </a:prstTxWarp>
          </a:bodyPr>
          <a:lstStyle/>
          <a:p>
            <a:pPr lvl="0"/>
            <a:endParaRPr lang="hu-HU" noProof="0"/>
          </a:p>
        </p:txBody>
      </p:sp>
      <p:sp>
        <p:nvSpPr>
          <p:cNvPr id="16391" name="Text Box 6"/>
          <p:cNvSpPr txBox="1">
            <a:spLocks noChangeArrowheads="1"/>
          </p:cNvSpPr>
          <p:nvPr/>
        </p:nvSpPr>
        <p:spPr bwMode="auto">
          <a:xfrm>
            <a:off x="0"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hu-HU" altLang="de-DE"/>
          </a:p>
        </p:txBody>
      </p:sp>
      <p:sp>
        <p:nvSpPr>
          <p:cNvPr id="3" name="Rectangle 7"/>
          <p:cNvSpPr>
            <a:spLocks noGrp="1" noChangeArrowheads="1"/>
          </p:cNvSpPr>
          <p:nvPr>
            <p:ph type="sldNum"/>
          </p:nvPr>
        </p:nvSpPr>
        <p:spPr bwMode="auto">
          <a:xfrm>
            <a:off x="4022725" y="9723438"/>
            <a:ext cx="3074988" cy="509587"/>
          </a:xfrm>
          <a:prstGeom prst="rect">
            <a:avLst/>
          </a:prstGeom>
          <a:noFill/>
          <a:ln w="9525" cap="flat">
            <a:noFill/>
            <a:round/>
            <a:headEnd/>
            <a:tailEnd/>
          </a:ln>
          <a:effectLst/>
        </p:spPr>
        <p:txBody>
          <a:bodyPr vert="horz" wrap="square" lIns="99000" tIns="49680" rIns="99000" bIns="49680" numCol="1" anchor="b" anchorCtr="0" compatLnSpc="1">
            <a:prstTxWarp prst="textNoShape">
              <a:avLst/>
            </a:prstTxWarp>
          </a:bodyPr>
          <a:lstStyle>
            <a:lvl1pPr algn="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b="1">
                <a:solidFill>
                  <a:srgbClr val="000000"/>
                </a:solidFill>
              </a:defRPr>
            </a:lvl1pPr>
          </a:lstStyle>
          <a:p>
            <a:pPr>
              <a:defRPr/>
            </a:pPr>
            <a:fld id="{E2A3D192-0FB5-449B-A37A-9535160113CB}" type="slidenum">
              <a:rPr lang="en-US" altLang="de-DE"/>
              <a:pPr>
                <a:defRPr/>
              </a:pPr>
              <a:t>‹Nr.›</a:t>
            </a:fld>
            <a:endParaRPr lang="en-US" altLang="de-DE"/>
          </a:p>
        </p:txBody>
      </p:sp>
    </p:spTree>
    <p:extLst>
      <p:ext uri="{BB962C8B-B14F-4D97-AF65-F5344CB8AC3E}">
        <p14:creationId xmlns:p14="http://schemas.microsoft.com/office/powerpoint/2010/main" val="316815002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4D1A384E-C41D-49D0-A068-5EF6ABE3D8C7}" type="slidenum">
              <a:rPr lang="en-US" altLang="de-DE" sz="1300" smtClean="0">
                <a:latin typeface="Arial" panose="020B0604020202020204" pitchFamily="34" charset="0"/>
              </a:rPr>
              <a:pPr>
                <a:spcBef>
                  <a:spcPct val="0"/>
                </a:spcBef>
                <a:buClrTx/>
                <a:buFontTx/>
                <a:buNone/>
              </a:pPr>
              <a:t>2</a:t>
            </a:fld>
            <a:endParaRPr lang="en-US" altLang="de-DE" sz="1300">
              <a:latin typeface="Arial" panose="020B0604020202020204" pitchFamily="34" charset="0"/>
            </a:endParaRPr>
          </a:p>
        </p:txBody>
      </p:sp>
      <p:sp>
        <p:nvSpPr>
          <p:cNvPr id="204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B612DDE1-033A-469F-814C-A99C2C9371EE}" type="slidenum">
              <a:rPr lang="de-DE" altLang="de-DE" sz="1300" b="1">
                <a:latin typeface="Arial" panose="020B0604020202020204" pitchFamily="34" charset="0"/>
              </a:rPr>
              <a:pPr algn="r" eaLnBrk="1" hangingPunct="1">
                <a:spcBef>
                  <a:spcPct val="0"/>
                </a:spcBef>
                <a:buClrTx/>
                <a:buFontTx/>
                <a:buNone/>
              </a:pPr>
              <a:t>2</a:t>
            </a:fld>
            <a:endParaRPr lang="de-DE" altLang="de-DE" sz="1300" b="1">
              <a:latin typeface="Arial" panose="020B0604020202020204" pitchFamily="34" charset="0"/>
            </a:endParaRPr>
          </a:p>
        </p:txBody>
      </p:sp>
      <p:sp>
        <p:nvSpPr>
          <p:cNvPr id="204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628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C83392A8-BE90-4CAE-A24F-39D7E3D8D046}" type="slidenum">
              <a:rPr lang="en-US" altLang="de-DE" sz="1300" smtClean="0">
                <a:latin typeface="Arial" panose="020B0604020202020204" pitchFamily="34" charset="0"/>
              </a:rPr>
              <a:pPr>
                <a:spcBef>
                  <a:spcPct val="0"/>
                </a:spcBef>
                <a:buClrTx/>
                <a:buFontTx/>
                <a:buNone/>
              </a:pPr>
              <a:t>3</a:t>
            </a:fld>
            <a:endParaRPr lang="en-US" altLang="de-DE" sz="1300">
              <a:latin typeface="Arial" panose="020B0604020202020204" pitchFamily="34" charset="0"/>
            </a:endParaRPr>
          </a:p>
        </p:txBody>
      </p:sp>
      <p:sp>
        <p:nvSpPr>
          <p:cNvPr id="2253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CF82811-A38E-47CE-B048-8463F71D35B6}" type="slidenum">
              <a:rPr lang="de-DE" altLang="de-DE" sz="1300" b="1">
                <a:latin typeface="Arial" panose="020B0604020202020204" pitchFamily="34" charset="0"/>
              </a:rPr>
              <a:pPr algn="r" eaLnBrk="1" hangingPunct="1">
                <a:spcBef>
                  <a:spcPct val="0"/>
                </a:spcBef>
                <a:buClrTx/>
                <a:buFontTx/>
                <a:buNone/>
              </a:pPr>
              <a:t>3</a:t>
            </a:fld>
            <a:endParaRPr lang="de-DE" altLang="de-DE" sz="1300" b="1">
              <a:latin typeface="Arial" panose="020B0604020202020204" pitchFamily="34" charset="0"/>
            </a:endParaRPr>
          </a:p>
        </p:txBody>
      </p:sp>
      <p:sp>
        <p:nvSpPr>
          <p:cNvPr id="2253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253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8954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EE084D8-035B-4BE4-A3AF-EF2B00D25B56}" type="slidenum">
              <a:rPr lang="en-US" altLang="de-DE" sz="1300" smtClean="0">
                <a:latin typeface="Arial" panose="020B0604020202020204" pitchFamily="34" charset="0"/>
              </a:rPr>
              <a:pPr>
                <a:spcBef>
                  <a:spcPct val="0"/>
                </a:spcBef>
                <a:buClrTx/>
                <a:buFontTx/>
                <a:buNone/>
              </a:pPr>
              <a:t>4</a:t>
            </a:fld>
            <a:endParaRPr lang="en-US" altLang="de-DE" sz="1300">
              <a:latin typeface="Arial" panose="020B0604020202020204" pitchFamily="34" charset="0"/>
            </a:endParaRPr>
          </a:p>
        </p:txBody>
      </p:sp>
      <p:sp>
        <p:nvSpPr>
          <p:cNvPr id="245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AC66846-9CDB-43DB-8D4A-BDAAEA518192}" type="slidenum">
              <a:rPr lang="de-DE" altLang="de-DE" sz="1300" b="1">
                <a:latin typeface="Arial" panose="020B0604020202020204" pitchFamily="34" charset="0"/>
              </a:rPr>
              <a:pPr algn="r" eaLnBrk="1" hangingPunct="1">
                <a:spcBef>
                  <a:spcPct val="0"/>
                </a:spcBef>
                <a:buClrTx/>
                <a:buFontTx/>
                <a:buNone/>
              </a:pPr>
              <a:t>4</a:t>
            </a:fld>
            <a:endParaRPr lang="de-DE" altLang="de-DE" sz="1300" b="1">
              <a:latin typeface="Arial" panose="020B0604020202020204" pitchFamily="34" charset="0"/>
            </a:endParaRPr>
          </a:p>
        </p:txBody>
      </p:sp>
      <p:sp>
        <p:nvSpPr>
          <p:cNvPr id="245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45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2968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1159CCFF-1FCB-4B03-8E88-99B1A02A46CC}" type="slidenum">
              <a:rPr lang="en-US" altLang="de-DE" sz="1300" smtClean="0">
                <a:latin typeface="Arial" panose="020B0604020202020204" pitchFamily="34" charset="0"/>
              </a:rPr>
              <a:pPr>
                <a:spcBef>
                  <a:spcPct val="0"/>
                </a:spcBef>
                <a:buClrTx/>
                <a:buFontTx/>
                <a:buNone/>
              </a:pPr>
              <a:t>5</a:t>
            </a:fld>
            <a:endParaRPr lang="en-US" altLang="de-DE" sz="1300">
              <a:latin typeface="Arial" panose="020B0604020202020204" pitchFamily="34" charset="0"/>
            </a:endParaRPr>
          </a:p>
        </p:txBody>
      </p:sp>
      <p:sp>
        <p:nvSpPr>
          <p:cNvPr id="266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57403BEC-7DF4-4FD4-AFD7-24A96E0CF2B4}" type="slidenum">
              <a:rPr lang="de-DE" altLang="de-DE" sz="1300" b="1">
                <a:latin typeface="Arial" panose="020B0604020202020204" pitchFamily="34" charset="0"/>
              </a:rPr>
              <a:pPr algn="r" eaLnBrk="1" hangingPunct="1">
                <a:spcBef>
                  <a:spcPct val="0"/>
                </a:spcBef>
                <a:buClrTx/>
                <a:buFontTx/>
                <a:buNone/>
              </a:pPr>
              <a:t>5</a:t>
            </a:fld>
            <a:endParaRPr lang="de-DE" altLang="de-DE" sz="1300" b="1">
              <a:latin typeface="Arial" panose="020B0604020202020204" pitchFamily="34" charset="0"/>
            </a:endParaRPr>
          </a:p>
        </p:txBody>
      </p:sp>
      <p:sp>
        <p:nvSpPr>
          <p:cNvPr id="2662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662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36030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255D2AC-143D-47E0-B7B6-5750908C8BB4}" type="slidenum">
              <a:rPr lang="en-US" altLang="de-DE" sz="1300" smtClean="0">
                <a:latin typeface="Arial" panose="020B0604020202020204" pitchFamily="34" charset="0"/>
              </a:rPr>
              <a:pPr>
                <a:spcBef>
                  <a:spcPct val="0"/>
                </a:spcBef>
                <a:buClrTx/>
                <a:buFontTx/>
                <a:buNone/>
              </a:pPr>
              <a:t>6</a:t>
            </a:fld>
            <a:endParaRPr lang="en-US" altLang="de-DE" sz="1300">
              <a:latin typeface="Arial" panose="020B0604020202020204" pitchFamily="34" charset="0"/>
            </a:endParaRPr>
          </a:p>
        </p:txBody>
      </p:sp>
      <p:sp>
        <p:nvSpPr>
          <p:cNvPr id="286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3B325CB-F367-458A-B497-8F661A5507FA}" type="slidenum">
              <a:rPr lang="de-DE" altLang="de-DE" sz="1300" b="1">
                <a:latin typeface="Arial" panose="020B0604020202020204" pitchFamily="34" charset="0"/>
              </a:rPr>
              <a:pPr algn="r" eaLnBrk="1" hangingPunct="1">
                <a:spcBef>
                  <a:spcPct val="0"/>
                </a:spcBef>
                <a:buClrTx/>
                <a:buFontTx/>
                <a:buNone/>
              </a:pPr>
              <a:t>6</a:t>
            </a:fld>
            <a:endParaRPr lang="de-DE" altLang="de-DE" sz="1300" b="1">
              <a:latin typeface="Arial" panose="020B0604020202020204" pitchFamily="34" charset="0"/>
            </a:endParaRPr>
          </a:p>
        </p:txBody>
      </p:sp>
      <p:sp>
        <p:nvSpPr>
          <p:cNvPr id="2867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9006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7</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7</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8</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8</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9</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9</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59137AA-C931-4862-9741-EBA53A12D82D}" type="slidenum">
              <a:rPr lang="en-US" altLang="de-DE" sz="1300" smtClean="0">
                <a:latin typeface="Arial" panose="020B0604020202020204" pitchFamily="34" charset="0"/>
              </a:rPr>
              <a:pPr>
                <a:spcBef>
                  <a:spcPct val="0"/>
                </a:spcBef>
                <a:buClrTx/>
                <a:buFontTx/>
                <a:buNone/>
              </a:pPr>
              <a:t>10</a:t>
            </a:fld>
            <a:endParaRPr lang="en-US" altLang="de-DE" sz="1300">
              <a:latin typeface="Arial" panose="020B0604020202020204" pitchFamily="34" charset="0"/>
            </a:endParaRPr>
          </a:p>
        </p:txBody>
      </p:sp>
      <p:sp>
        <p:nvSpPr>
          <p:cNvPr id="368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7A2AE3-3F6F-4CC1-9C98-822181A61DE6}" type="slidenum">
              <a:rPr lang="de-DE" altLang="de-DE" sz="1300" b="1">
                <a:latin typeface="Arial" panose="020B0604020202020204" pitchFamily="34" charset="0"/>
              </a:rPr>
              <a:pPr algn="r" eaLnBrk="1" hangingPunct="1">
                <a:spcBef>
                  <a:spcPct val="0"/>
                </a:spcBef>
                <a:buClrTx/>
                <a:buFontTx/>
                <a:buNone/>
              </a:pPr>
              <a:t>10</a:t>
            </a:fld>
            <a:endParaRPr lang="de-DE" altLang="de-DE" sz="1300" b="1">
              <a:latin typeface="Arial" panose="020B0604020202020204" pitchFamily="34" charset="0"/>
            </a:endParaRPr>
          </a:p>
        </p:txBody>
      </p:sp>
      <p:sp>
        <p:nvSpPr>
          <p:cNvPr id="368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69910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11</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11</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12</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12</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FC0A37E-9FEE-4974-87E6-77687B816BC3}" type="slidenum">
              <a:rPr lang="en-US" altLang="de-DE" sz="1300" smtClean="0">
                <a:latin typeface="Arial" panose="020B0604020202020204" pitchFamily="34" charset="0"/>
              </a:rPr>
              <a:pPr>
                <a:spcBef>
                  <a:spcPct val="0"/>
                </a:spcBef>
                <a:buClrTx/>
                <a:buFontTx/>
                <a:buNone/>
              </a:pPr>
              <a:t>13</a:t>
            </a:fld>
            <a:endParaRPr lang="en-US" altLang="de-DE" sz="1300">
              <a:latin typeface="Arial" panose="020B0604020202020204" pitchFamily="34" charset="0"/>
            </a:endParaRPr>
          </a:p>
        </p:txBody>
      </p:sp>
      <p:sp>
        <p:nvSpPr>
          <p:cNvPr id="4301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66B4F2D4-7AD0-4369-8F83-D5C21E9195B5}" type="slidenum">
              <a:rPr lang="de-DE" altLang="de-DE" sz="1300" b="1">
                <a:latin typeface="Arial" panose="020B0604020202020204" pitchFamily="34" charset="0"/>
              </a:rPr>
              <a:pPr algn="r" eaLnBrk="1" hangingPunct="1">
                <a:spcBef>
                  <a:spcPct val="0"/>
                </a:spcBef>
                <a:buClrTx/>
                <a:buFontTx/>
                <a:buNone/>
              </a:pPr>
              <a:t>13</a:t>
            </a:fld>
            <a:endParaRPr lang="de-DE" altLang="de-DE" sz="1300" b="1">
              <a:latin typeface="Arial" panose="020B0604020202020204" pitchFamily="34" charset="0"/>
            </a:endParaRPr>
          </a:p>
        </p:txBody>
      </p:sp>
      <p:sp>
        <p:nvSpPr>
          <p:cNvPr id="4301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302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14</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14</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15</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15</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5BFFD83-570C-4BFB-9F08-ECE653850EAB}" type="slidenum">
              <a:rPr lang="en-US" altLang="de-DE" sz="1300" smtClean="0">
                <a:latin typeface="Arial" panose="020B0604020202020204" pitchFamily="34" charset="0"/>
              </a:rPr>
              <a:pPr>
                <a:spcBef>
                  <a:spcPct val="0"/>
                </a:spcBef>
                <a:buClrTx/>
                <a:buFontTx/>
                <a:buNone/>
              </a:pPr>
              <a:t>16</a:t>
            </a:fld>
            <a:endParaRPr lang="en-US" altLang="de-DE" sz="1300">
              <a:latin typeface="Arial" panose="020B0604020202020204" pitchFamily="34" charset="0"/>
            </a:endParaRPr>
          </a:p>
        </p:txBody>
      </p:sp>
      <p:sp>
        <p:nvSpPr>
          <p:cNvPr id="4915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E157E9B-3A2A-4918-9084-4487564984D2}" type="slidenum">
              <a:rPr lang="de-DE" altLang="de-DE" sz="1300" b="1">
                <a:latin typeface="Arial" panose="020B0604020202020204" pitchFamily="34" charset="0"/>
              </a:rPr>
              <a:pPr algn="r" eaLnBrk="1" hangingPunct="1">
                <a:spcBef>
                  <a:spcPct val="0"/>
                </a:spcBef>
                <a:buClrTx/>
                <a:buFontTx/>
                <a:buNone/>
              </a:pPr>
              <a:t>16</a:t>
            </a:fld>
            <a:endParaRPr lang="de-DE" altLang="de-DE" sz="1300" b="1">
              <a:latin typeface="Arial" panose="020B0604020202020204" pitchFamily="34" charset="0"/>
            </a:endParaRPr>
          </a:p>
        </p:txBody>
      </p:sp>
      <p:sp>
        <p:nvSpPr>
          <p:cNvPr id="4915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6898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BDB3522-10DF-4411-A3A3-DC9F8ECE57E5}" type="slidenum">
              <a:rPr lang="en-US" altLang="de-DE" sz="1300" smtClean="0">
                <a:latin typeface="Arial" panose="020B0604020202020204" pitchFamily="34" charset="0"/>
              </a:rPr>
              <a:pPr>
                <a:spcBef>
                  <a:spcPct val="0"/>
                </a:spcBef>
                <a:buClrTx/>
                <a:buFontTx/>
                <a:buNone/>
              </a:pPr>
              <a:t>17</a:t>
            </a:fld>
            <a:endParaRPr lang="en-US" altLang="de-DE" sz="1300">
              <a:latin typeface="Arial" panose="020B0604020202020204" pitchFamily="34" charset="0"/>
            </a:endParaRPr>
          </a:p>
        </p:txBody>
      </p:sp>
      <p:sp>
        <p:nvSpPr>
          <p:cNvPr id="5120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9E490D04-2015-462B-B39D-C4B0160FF731}" type="slidenum">
              <a:rPr lang="de-DE" altLang="de-DE" sz="1300" b="1">
                <a:latin typeface="Arial" panose="020B0604020202020204" pitchFamily="34" charset="0"/>
              </a:rPr>
              <a:pPr algn="r" eaLnBrk="1" hangingPunct="1">
                <a:spcBef>
                  <a:spcPct val="0"/>
                </a:spcBef>
                <a:buClrTx/>
                <a:buFontTx/>
                <a:buNone/>
              </a:pPr>
              <a:t>17</a:t>
            </a:fld>
            <a:endParaRPr lang="de-DE" altLang="de-DE" sz="1300" b="1">
              <a:latin typeface="Arial" panose="020B0604020202020204" pitchFamily="34" charset="0"/>
            </a:endParaRPr>
          </a:p>
        </p:txBody>
      </p:sp>
      <p:sp>
        <p:nvSpPr>
          <p:cNvPr id="5120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120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40064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DDAA6C9-2FEA-452D-AC21-E253C0C26FC1}" type="slidenum">
              <a:rPr lang="en-US" altLang="de-DE" sz="1300" smtClean="0">
                <a:latin typeface="Arial" panose="020B0604020202020204" pitchFamily="34" charset="0"/>
              </a:rPr>
              <a:pPr>
                <a:spcBef>
                  <a:spcPct val="0"/>
                </a:spcBef>
                <a:buClrTx/>
                <a:buFontTx/>
                <a:buNone/>
              </a:pPr>
              <a:t>18</a:t>
            </a:fld>
            <a:endParaRPr lang="en-US" altLang="de-DE" sz="1300">
              <a:latin typeface="Arial" panose="020B0604020202020204" pitchFamily="34" charset="0"/>
            </a:endParaRPr>
          </a:p>
        </p:txBody>
      </p:sp>
      <p:sp>
        <p:nvSpPr>
          <p:cNvPr id="552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B7F6CBF-4892-4394-8350-D9BFF655D350}" type="slidenum">
              <a:rPr lang="de-DE" altLang="de-DE" sz="1300" b="1">
                <a:latin typeface="Arial" panose="020B0604020202020204" pitchFamily="34" charset="0"/>
              </a:rPr>
              <a:pPr algn="r" eaLnBrk="1" hangingPunct="1">
                <a:spcBef>
                  <a:spcPct val="0"/>
                </a:spcBef>
                <a:buClrTx/>
                <a:buFontTx/>
                <a:buNone/>
              </a:pPr>
              <a:t>18</a:t>
            </a:fld>
            <a:endParaRPr lang="de-DE" altLang="de-DE" sz="1300" b="1">
              <a:latin typeface="Arial" panose="020B0604020202020204" pitchFamily="34" charset="0"/>
            </a:endParaRPr>
          </a:p>
        </p:txBody>
      </p:sp>
      <p:sp>
        <p:nvSpPr>
          <p:cNvPr id="5530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8827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DDAA6C9-2FEA-452D-AC21-E253C0C26FC1}" type="slidenum">
              <a:rPr lang="en-US" altLang="de-DE" sz="1300" smtClean="0">
                <a:latin typeface="Arial" panose="020B0604020202020204" pitchFamily="34" charset="0"/>
              </a:rPr>
              <a:pPr>
                <a:spcBef>
                  <a:spcPct val="0"/>
                </a:spcBef>
                <a:buClrTx/>
                <a:buFontTx/>
                <a:buNone/>
              </a:pPr>
              <a:t>19</a:t>
            </a:fld>
            <a:endParaRPr lang="en-US" altLang="de-DE" sz="1300">
              <a:latin typeface="Arial" panose="020B0604020202020204" pitchFamily="34" charset="0"/>
            </a:endParaRPr>
          </a:p>
        </p:txBody>
      </p:sp>
      <p:sp>
        <p:nvSpPr>
          <p:cNvPr id="5529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B7F6CBF-4892-4394-8350-D9BFF655D350}" type="slidenum">
              <a:rPr lang="de-DE" altLang="de-DE" sz="1300" b="1">
                <a:latin typeface="Arial" panose="020B0604020202020204" pitchFamily="34" charset="0"/>
              </a:rPr>
              <a:pPr algn="r" eaLnBrk="1" hangingPunct="1">
                <a:spcBef>
                  <a:spcPct val="0"/>
                </a:spcBef>
                <a:buClrTx/>
                <a:buFontTx/>
                <a:buNone/>
              </a:pPr>
              <a:t>19</a:t>
            </a:fld>
            <a:endParaRPr lang="de-DE" altLang="de-DE" sz="1300" b="1">
              <a:latin typeface="Arial" panose="020B0604020202020204" pitchFamily="34" charset="0"/>
            </a:endParaRPr>
          </a:p>
        </p:txBody>
      </p:sp>
      <p:sp>
        <p:nvSpPr>
          <p:cNvPr id="5530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530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88827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7729E8AA-9840-4FF9-BB95-ED468518172D}" type="slidenum">
              <a:rPr lang="en-US" altLang="de-DE" sz="1300" smtClean="0">
                <a:latin typeface="Arial" panose="020B0604020202020204" pitchFamily="34" charset="0"/>
              </a:rPr>
              <a:pPr>
                <a:spcBef>
                  <a:spcPct val="0"/>
                </a:spcBef>
                <a:buClrTx/>
                <a:buFontTx/>
                <a:buNone/>
              </a:pPr>
              <a:t>20</a:t>
            </a:fld>
            <a:endParaRPr lang="en-US" altLang="de-DE" sz="1300">
              <a:latin typeface="Arial" panose="020B0604020202020204" pitchFamily="34" charset="0"/>
            </a:endParaRPr>
          </a:p>
        </p:txBody>
      </p:sp>
      <p:sp>
        <p:nvSpPr>
          <p:cNvPr id="5734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38AE008-34E7-4651-A65D-EB9E487D2CA9}" type="slidenum">
              <a:rPr lang="de-DE" altLang="de-DE" sz="1300" b="1">
                <a:latin typeface="Arial" panose="020B0604020202020204" pitchFamily="34" charset="0"/>
              </a:rPr>
              <a:pPr algn="r" eaLnBrk="1" hangingPunct="1">
                <a:spcBef>
                  <a:spcPct val="0"/>
                </a:spcBef>
                <a:buClrTx/>
                <a:buFontTx/>
                <a:buNone/>
              </a:pPr>
              <a:t>20</a:t>
            </a:fld>
            <a:endParaRPr lang="de-DE" altLang="de-DE" sz="1300" b="1">
              <a:latin typeface="Arial" panose="020B0604020202020204" pitchFamily="34" charset="0"/>
            </a:endParaRPr>
          </a:p>
        </p:txBody>
      </p:sp>
      <p:sp>
        <p:nvSpPr>
          <p:cNvPr id="57348"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5734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96899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21</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21</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22</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22</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0C5E0E90-D121-44F7-8987-C5FE3D90D803}" type="slidenum">
              <a:rPr lang="en-US" altLang="de-DE" sz="1300" smtClean="0">
                <a:latin typeface="Arial" panose="020B0604020202020204" pitchFamily="34" charset="0"/>
              </a:rPr>
              <a:pPr>
                <a:spcBef>
                  <a:spcPct val="0"/>
                </a:spcBef>
                <a:buClrTx/>
                <a:buFontTx/>
                <a:buNone/>
              </a:pPr>
              <a:t>23</a:t>
            </a:fld>
            <a:endParaRPr lang="en-US" altLang="de-DE" sz="1300">
              <a:latin typeface="Arial" panose="020B0604020202020204" pitchFamily="34" charset="0"/>
            </a:endParaRPr>
          </a:p>
        </p:txBody>
      </p:sp>
      <p:sp>
        <p:nvSpPr>
          <p:cNvPr id="6349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A344540-486A-49B3-A5FB-B802627A925B}" type="slidenum">
              <a:rPr lang="de-DE" altLang="de-DE" sz="1300" b="1">
                <a:latin typeface="Arial" panose="020B0604020202020204" pitchFamily="34" charset="0"/>
              </a:rPr>
              <a:pPr algn="r" eaLnBrk="1" hangingPunct="1">
                <a:spcBef>
                  <a:spcPct val="0"/>
                </a:spcBef>
                <a:buClrTx/>
                <a:buFontTx/>
                <a:buNone/>
              </a:pPr>
              <a:t>23</a:t>
            </a:fld>
            <a:endParaRPr lang="de-DE" altLang="de-DE" sz="1300" b="1">
              <a:latin typeface="Arial" panose="020B0604020202020204" pitchFamily="34" charset="0"/>
            </a:endParaRPr>
          </a:p>
        </p:txBody>
      </p:sp>
      <p:sp>
        <p:nvSpPr>
          <p:cNvPr id="6349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349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0546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CE59EEDB-07E3-4BEC-BEB9-813873957213}" type="slidenum">
              <a:rPr lang="en-US" altLang="de-DE" sz="1300" smtClean="0">
                <a:latin typeface="Arial" panose="020B0604020202020204" pitchFamily="34" charset="0"/>
              </a:rPr>
              <a:pPr>
                <a:spcBef>
                  <a:spcPct val="0"/>
                </a:spcBef>
                <a:buClrTx/>
                <a:buFontTx/>
                <a:buNone/>
              </a:pPr>
              <a:t>24</a:t>
            </a:fld>
            <a:endParaRPr lang="en-US" altLang="de-DE" sz="1300">
              <a:latin typeface="Arial" panose="020B0604020202020204" pitchFamily="34" charset="0"/>
            </a:endParaRPr>
          </a:p>
        </p:txBody>
      </p:sp>
      <p:sp>
        <p:nvSpPr>
          <p:cNvPr id="6553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907B02B9-A15A-4419-A66D-177E8352C197}" type="slidenum">
              <a:rPr lang="de-DE" altLang="de-DE" sz="1300" b="1">
                <a:latin typeface="Arial" panose="020B0604020202020204" pitchFamily="34" charset="0"/>
              </a:rPr>
              <a:pPr algn="r" eaLnBrk="1" hangingPunct="1">
                <a:spcBef>
                  <a:spcPct val="0"/>
                </a:spcBef>
                <a:buClrTx/>
                <a:buFontTx/>
                <a:buNone/>
              </a:pPr>
              <a:t>24</a:t>
            </a:fld>
            <a:endParaRPr lang="de-DE" altLang="de-DE" sz="1300" b="1">
              <a:latin typeface="Arial" panose="020B0604020202020204" pitchFamily="34" charset="0"/>
            </a:endParaRPr>
          </a:p>
        </p:txBody>
      </p:sp>
      <p:sp>
        <p:nvSpPr>
          <p:cNvPr id="6554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554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6286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D8482353-47E1-4533-A8A2-352942344DBB}" type="slidenum">
              <a:rPr lang="en-US" altLang="de-DE" sz="1300" smtClean="0">
                <a:latin typeface="Arial" panose="020B0604020202020204" pitchFamily="34" charset="0"/>
              </a:rPr>
              <a:pPr>
                <a:spcBef>
                  <a:spcPct val="0"/>
                </a:spcBef>
                <a:buClrTx/>
                <a:buFontTx/>
                <a:buNone/>
              </a:pPr>
              <a:t>25</a:t>
            </a:fld>
            <a:endParaRPr lang="en-US" altLang="de-DE" sz="1300">
              <a:latin typeface="Arial" panose="020B0604020202020204" pitchFamily="34" charset="0"/>
            </a:endParaRPr>
          </a:p>
        </p:txBody>
      </p:sp>
      <p:sp>
        <p:nvSpPr>
          <p:cNvPr id="6758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617365B-3F6E-4E01-BDF4-89E50462BBD8}" type="slidenum">
              <a:rPr lang="de-DE" altLang="de-DE" sz="1300" b="1">
                <a:latin typeface="Arial" panose="020B0604020202020204" pitchFamily="34" charset="0"/>
              </a:rPr>
              <a:pPr algn="r" eaLnBrk="1" hangingPunct="1">
                <a:spcBef>
                  <a:spcPct val="0"/>
                </a:spcBef>
                <a:buClrTx/>
                <a:buFontTx/>
                <a:buNone/>
              </a:pPr>
              <a:t>25</a:t>
            </a:fld>
            <a:endParaRPr lang="de-DE" altLang="de-DE" sz="1300" b="1">
              <a:latin typeface="Arial" panose="020B0604020202020204" pitchFamily="34" charset="0"/>
            </a:endParaRPr>
          </a:p>
        </p:txBody>
      </p:sp>
      <p:sp>
        <p:nvSpPr>
          <p:cNvPr id="6758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758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76686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E68604B1-5747-4E14-805F-5C3DEA1CB416}" type="slidenum">
              <a:rPr lang="en-US" altLang="de-DE" sz="1300" smtClean="0">
                <a:latin typeface="Arial" panose="020B0604020202020204" pitchFamily="34" charset="0"/>
              </a:rPr>
              <a:pPr>
                <a:spcBef>
                  <a:spcPct val="0"/>
                </a:spcBef>
                <a:buClrTx/>
                <a:buFontTx/>
                <a:buNone/>
              </a:pPr>
              <a:t>26</a:t>
            </a:fld>
            <a:endParaRPr lang="en-US" altLang="de-DE" sz="1300">
              <a:latin typeface="Arial" panose="020B0604020202020204" pitchFamily="34" charset="0"/>
            </a:endParaRPr>
          </a:p>
        </p:txBody>
      </p:sp>
      <p:sp>
        <p:nvSpPr>
          <p:cNvPr id="6963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1B79C256-6509-4C0F-B9DC-CA480E866CBD}" type="slidenum">
              <a:rPr lang="de-DE" altLang="de-DE" sz="1300" b="1">
                <a:latin typeface="Arial" panose="020B0604020202020204" pitchFamily="34" charset="0"/>
              </a:rPr>
              <a:pPr algn="r" eaLnBrk="1" hangingPunct="1">
                <a:spcBef>
                  <a:spcPct val="0"/>
                </a:spcBef>
                <a:buClrTx/>
                <a:buFontTx/>
                <a:buNone/>
              </a:pPr>
              <a:t>26</a:t>
            </a:fld>
            <a:endParaRPr lang="de-DE" altLang="de-DE" sz="1300" b="1">
              <a:latin typeface="Arial" panose="020B0604020202020204" pitchFamily="34" charset="0"/>
            </a:endParaRPr>
          </a:p>
        </p:txBody>
      </p:sp>
      <p:sp>
        <p:nvSpPr>
          <p:cNvPr id="6963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963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87223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E67B4BD-69DD-4A23-9ACC-F1C4D43A59EE}" type="slidenum">
              <a:rPr lang="en-US" altLang="de-DE" sz="1300" smtClean="0">
                <a:latin typeface="Arial" panose="020B0604020202020204" pitchFamily="34" charset="0"/>
              </a:rPr>
              <a:pPr>
                <a:spcBef>
                  <a:spcPct val="0"/>
                </a:spcBef>
                <a:buClrTx/>
                <a:buFontTx/>
                <a:buNone/>
              </a:pPr>
              <a:t>27</a:t>
            </a:fld>
            <a:endParaRPr lang="en-US" altLang="de-DE" sz="1300">
              <a:latin typeface="Arial" panose="020B0604020202020204" pitchFamily="34" charset="0"/>
            </a:endParaRPr>
          </a:p>
        </p:txBody>
      </p:sp>
      <p:sp>
        <p:nvSpPr>
          <p:cNvPr id="716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E3DF592-FBB9-47C8-A271-C59586007EF6}" type="slidenum">
              <a:rPr lang="de-DE" altLang="de-DE" sz="1300" b="1">
                <a:latin typeface="Arial" panose="020B0604020202020204" pitchFamily="34" charset="0"/>
              </a:rPr>
              <a:pPr algn="r" eaLnBrk="1" hangingPunct="1">
                <a:spcBef>
                  <a:spcPct val="0"/>
                </a:spcBef>
                <a:buClrTx/>
                <a:buFontTx/>
                <a:buNone/>
              </a:pPr>
              <a:t>27</a:t>
            </a:fld>
            <a:endParaRPr lang="de-DE" altLang="de-DE" sz="1300" b="1">
              <a:latin typeface="Arial" panose="020B0604020202020204" pitchFamily="34" charset="0"/>
            </a:endParaRPr>
          </a:p>
        </p:txBody>
      </p:sp>
      <p:sp>
        <p:nvSpPr>
          <p:cNvPr id="716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16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049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2C9D523B-4B9F-45F5-996E-E9D9EBFB3CC0}" type="slidenum">
              <a:rPr lang="en-US" altLang="de-DE" sz="1300" smtClean="0">
                <a:latin typeface="Arial" panose="020B0604020202020204" pitchFamily="34" charset="0"/>
              </a:rPr>
              <a:pPr>
                <a:spcBef>
                  <a:spcPct val="0"/>
                </a:spcBef>
                <a:buClrTx/>
                <a:buFontTx/>
                <a:buNone/>
              </a:pPr>
              <a:t>28</a:t>
            </a:fld>
            <a:endParaRPr lang="en-US" altLang="de-DE" sz="1300">
              <a:latin typeface="Arial" panose="020B0604020202020204" pitchFamily="34" charset="0"/>
            </a:endParaRPr>
          </a:p>
        </p:txBody>
      </p:sp>
      <p:sp>
        <p:nvSpPr>
          <p:cNvPr id="757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A59E8748-E092-4944-91B3-32F2C3AB4860}" type="slidenum">
              <a:rPr lang="de-DE" altLang="de-DE" sz="1300" b="1">
                <a:latin typeface="Arial" panose="020B0604020202020204" pitchFamily="34" charset="0"/>
              </a:rPr>
              <a:pPr algn="r" eaLnBrk="1" hangingPunct="1">
                <a:spcBef>
                  <a:spcPct val="0"/>
                </a:spcBef>
                <a:buClrTx/>
                <a:buFontTx/>
                <a:buNone/>
              </a:pPr>
              <a:t>28</a:t>
            </a:fld>
            <a:endParaRPr lang="de-DE" altLang="de-DE" sz="1300" b="1">
              <a:latin typeface="Arial" panose="020B0604020202020204" pitchFamily="34" charset="0"/>
            </a:endParaRPr>
          </a:p>
        </p:txBody>
      </p:sp>
      <p:sp>
        <p:nvSpPr>
          <p:cNvPr id="757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57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54926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B4F82092-EB50-4955-8001-5215B4E2CC92}" type="slidenum">
              <a:rPr lang="en-US" altLang="de-DE" sz="1300" smtClean="0">
                <a:latin typeface="Arial" panose="020B0604020202020204" pitchFamily="34" charset="0"/>
              </a:rPr>
              <a:pPr>
                <a:spcBef>
                  <a:spcPct val="0"/>
                </a:spcBef>
                <a:buClrTx/>
                <a:buFontTx/>
                <a:buNone/>
              </a:pPr>
              <a:t>29</a:t>
            </a:fld>
            <a:endParaRPr lang="en-US" altLang="de-DE" sz="1300">
              <a:latin typeface="Arial" panose="020B0604020202020204" pitchFamily="34" charset="0"/>
            </a:endParaRPr>
          </a:p>
        </p:txBody>
      </p:sp>
      <p:sp>
        <p:nvSpPr>
          <p:cNvPr id="79875"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0FAFE3A1-57CD-443B-9B45-19B1E9527101}" type="slidenum">
              <a:rPr lang="de-DE" altLang="de-DE" sz="1300" b="1">
                <a:latin typeface="Arial" panose="020B0604020202020204" pitchFamily="34" charset="0"/>
              </a:rPr>
              <a:pPr algn="r" eaLnBrk="1" hangingPunct="1">
                <a:spcBef>
                  <a:spcPct val="0"/>
                </a:spcBef>
                <a:buClrTx/>
                <a:buFontTx/>
                <a:buNone/>
              </a:pPr>
              <a:t>29</a:t>
            </a:fld>
            <a:endParaRPr lang="de-DE" altLang="de-DE" sz="1300" b="1">
              <a:latin typeface="Arial" panose="020B0604020202020204" pitchFamily="34" charset="0"/>
            </a:endParaRPr>
          </a:p>
        </p:txBody>
      </p:sp>
      <p:sp>
        <p:nvSpPr>
          <p:cNvPr id="79876"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79877"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64311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3E79BE80-E52F-4420-ACC6-36260815F90D}" type="slidenum">
              <a:rPr lang="en-US" altLang="de-DE" sz="1300" smtClean="0">
                <a:latin typeface="Arial" panose="020B0604020202020204" pitchFamily="34" charset="0"/>
              </a:rPr>
              <a:pPr>
                <a:spcBef>
                  <a:spcPct val="0"/>
                </a:spcBef>
                <a:buClrTx/>
                <a:buFontTx/>
                <a:buNone/>
              </a:pPr>
              <a:t>30</a:t>
            </a:fld>
            <a:endParaRPr lang="en-US" altLang="de-DE" sz="1300">
              <a:latin typeface="Arial" panose="020B0604020202020204" pitchFamily="34" charset="0"/>
            </a:endParaRPr>
          </a:p>
        </p:txBody>
      </p:sp>
      <p:sp>
        <p:nvSpPr>
          <p:cNvPr id="83971"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FBDED82B-0078-4FBD-AF03-0EC8B9DCFF63}" type="slidenum">
              <a:rPr lang="de-DE" altLang="de-DE" sz="1300" b="1">
                <a:latin typeface="Arial" panose="020B0604020202020204" pitchFamily="34" charset="0"/>
              </a:rPr>
              <a:pPr algn="r" eaLnBrk="1" hangingPunct="1">
                <a:spcBef>
                  <a:spcPct val="0"/>
                </a:spcBef>
                <a:buClrTx/>
                <a:buFontTx/>
                <a:buNone/>
              </a:pPr>
              <a:t>30</a:t>
            </a:fld>
            <a:endParaRPr lang="de-DE" altLang="de-DE" sz="1300" b="1">
              <a:latin typeface="Arial" panose="020B0604020202020204" pitchFamily="34" charset="0"/>
            </a:endParaRPr>
          </a:p>
        </p:txBody>
      </p:sp>
      <p:sp>
        <p:nvSpPr>
          <p:cNvPr id="83972"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3973"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3854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9AAE3212-50AE-44DA-8A87-C7994F8F6335}" type="slidenum">
              <a:rPr lang="en-US" altLang="de-DE" sz="1300" smtClean="0">
                <a:latin typeface="Arial" panose="020B0604020202020204" pitchFamily="34" charset="0"/>
              </a:rPr>
              <a:pPr>
                <a:spcBef>
                  <a:spcPct val="0"/>
                </a:spcBef>
                <a:buClrTx/>
                <a:buFontTx/>
                <a:buNone/>
              </a:pPr>
              <a:t>31</a:t>
            </a:fld>
            <a:endParaRPr lang="en-US" altLang="de-DE" sz="1300">
              <a:latin typeface="Arial" panose="020B0604020202020204" pitchFamily="34" charset="0"/>
            </a:endParaRPr>
          </a:p>
        </p:txBody>
      </p:sp>
      <p:sp>
        <p:nvSpPr>
          <p:cNvPr id="8806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863F0025-16AA-4D31-B9F2-9DB97FEB51B8}" type="slidenum">
              <a:rPr lang="de-DE" altLang="de-DE" sz="1300" b="1">
                <a:latin typeface="Arial" panose="020B0604020202020204" pitchFamily="34" charset="0"/>
              </a:rPr>
              <a:pPr algn="r" eaLnBrk="1" hangingPunct="1">
                <a:spcBef>
                  <a:spcPct val="0"/>
                </a:spcBef>
                <a:buClrTx/>
                <a:buFontTx/>
                <a:buNone/>
              </a:pPr>
              <a:t>31</a:t>
            </a:fld>
            <a:endParaRPr lang="de-DE" altLang="de-DE" sz="1300" b="1">
              <a:latin typeface="Arial" panose="020B0604020202020204" pitchFamily="34" charset="0"/>
            </a:endParaRPr>
          </a:p>
        </p:txBody>
      </p:sp>
      <p:sp>
        <p:nvSpPr>
          <p:cNvPr id="8806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806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45823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32</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A750DAD7-6524-413D-86AE-FC186A0B3F55}" type="slidenum">
              <a:rPr lang="en-US" altLang="de-DE" sz="1300" smtClean="0">
                <a:latin typeface="Arial" panose="020B0604020202020204" pitchFamily="34" charset="0"/>
              </a:rPr>
              <a:pPr>
                <a:spcBef>
                  <a:spcPct val="0"/>
                </a:spcBef>
                <a:buClrTx/>
                <a:buFontTx/>
                <a:buNone/>
              </a:pPr>
              <a:t>33</a:t>
            </a:fld>
            <a:endParaRPr lang="en-US" altLang="de-DE" sz="1300">
              <a:latin typeface="Arial" panose="020B0604020202020204" pitchFamily="34" charset="0"/>
            </a:endParaRPr>
          </a:p>
        </p:txBody>
      </p:sp>
      <p:sp>
        <p:nvSpPr>
          <p:cNvPr id="93187" name="Rectangle 1"/>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2"/>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hu-HU" altLang="de-DE"/>
          </a:p>
        </p:txBody>
      </p:sp>
    </p:spTree>
    <p:extLst>
      <p:ext uri="{BB962C8B-B14F-4D97-AF65-F5344CB8AC3E}">
        <p14:creationId xmlns:p14="http://schemas.microsoft.com/office/powerpoint/2010/main" val="3853798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D264CEE-973C-4EF1-9558-AF6AA758715A}" type="slidenum">
              <a:rPr lang="en-US" altLang="de-DE" sz="1300" smtClean="0">
                <a:latin typeface="Arial" panose="020B0604020202020204" pitchFamily="34" charset="0"/>
              </a:rPr>
              <a:pPr>
                <a:spcBef>
                  <a:spcPct val="0"/>
                </a:spcBef>
                <a:buClrTx/>
                <a:buFontTx/>
                <a:buNone/>
              </a:pPr>
              <a:t>34</a:t>
            </a:fld>
            <a:endParaRPr lang="en-US" altLang="de-DE" sz="1300">
              <a:latin typeface="Arial" panose="020B0604020202020204" pitchFamily="34" charset="0"/>
            </a:endParaRPr>
          </a:p>
        </p:txBody>
      </p:sp>
      <p:sp>
        <p:nvSpPr>
          <p:cNvPr id="9728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D1493AB-8DA9-4D76-8B47-70CDB6AEC172}" type="slidenum">
              <a:rPr lang="de-DE" altLang="de-DE" sz="1300" b="1">
                <a:latin typeface="Arial" panose="020B0604020202020204" pitchFamily="34" charset="0"/>
              </a:rPr>
              <a:pPr algn="r" eaLnBrk="1" hangingPunct="1">
                <a:spcBef>
                  <a:spcPct val="0"/>
                </a:spcBef>
                <a:buClrTx/>
                <a:buFontTx/>
                <a:buNone/>
              </a:pPr>
              <a:t>34</a:t>
            </a:fld>
            <a:endParaRPr lang="de-DE" altLang="de-DE" sz="1300" b="1">
              <a:latin typeface="Arial" panose="020B0604020202020204" pitchFamily="34" charset="0"/>
            </a:endParaRPr>
          </a:p>
        </p:txBody>
      </p:sp>
      <p:sp>
        <p:nvSpPr>
          <p:cNvPr id="9728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52927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59EC1FC-FFB3-4F85-BBBF-03BDBD8B670B}" type="slidenum">
              <a:rPr lang="en-US" altLang="de-DE" sz="1300" smtClean="0">
                <a:latin typeface="Arial" panose="020B0604020202020204" pitchFamily="34" charset="0"/>
              </a:rPr>
              <a:pPr>
                <a:spcBef>
                  <a:spcPct val="0"/>
                </a:spcBef>
                <a:buClrTx/>
                <a:buFontTx/>
                <a:buNone/>
              </a:pPr>
              <a:t>35</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D6845B7-B58B-42E9-B7E7-0719843E637A}" type="slidenum">
              <a:rPr lang="de-DE" altLang="de-DE" sz="1300" b="1">
                <a:latin typeface="Arial" panose="020B0604020202020204" pitchFamily="34" charset="0"/>
              </a:rPr>
              <a:pPr algn="r" eaLnBrk="1" hangingPunct="1">
                <a:spcBef>
                  <a:spcPct val="0"/>
                </a:spcBef>
                <a:buClrTx/>
                <a:buFontTx/>
                <a:buNone/>
              </a:pPr>
              <a:t>35</a:t>
            </a:fld>
            <a:endParaRPr lang="de-DE" altLang="de-DE" sz="1300" b="1">
              <a:latin typeface="Arial" panose="020B060402020202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1359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59EC1FC-FFB3-4F85-BBBF-03BDBD8B670B}" type="slidenum">
              <a:rPr lang="en-US" altLang="de-DE" sz="1300" smtClean="0">
                <a:latin typeface="Arial" panose="020B0604020202020204" pitchFamily="34" charset="0"/>
              </a:rPr>
              <a:pPr>
                <a:spcBef>
                  <a:spcPct val="0"/>
                </a:spcBef>
                <a:buClrTx/>
                <a:buFontTx/>
                <a:buNone/>
              </a:pPr>
              <a:t>36</a:t>
            </a:fld>
            <a:endParaRPr lang="en-US" altLang="de-DE" sz="1300">
              <a:latin typeface="Arial" panose="020B0604020202020204" pitchFamily="34" charset="0"/>
            </a:endParaRPr>
          </a:p>
        </p:txBody>
      </p:sp>
      <p:sp>
        <p:nvSpPr>
          <p:cNvPr id="101379"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D6845B7-B58B-42E9-B7E7-0719843E637A}" type="slidenum">
              <a:rPr lang="de-DE" altLang="de-DE" sz="1300" b="1">
                <a:latin typeface="Arial" panose="020B0604020202020204" pitchFamily="34" charset="0"/>
              </a:rPr>
              <a:pPr algn="r" eaLnBrk="1" hangingPunct="1">
                <a:spcBef>
                  <a:spcPct val="0"/>
                </a:spcBef>
                <a:buClrTx/>
                <a:buFontTx/>
                <a:buNone/>
              </a:pPr>
              <a:t>36</a:t>
            </a:fld>
            <a:endParaRPr lang="de-DE" altLang="de-DE" sz="1300" b="1">
              <a:latin typeface="Arial" panose="020B0604020202020204" pitchFamily="34" charset="0"/>
            </a:endParaRPr>
          </a:p>
        </p:txBody>
      </p:sp>
      <p:sp>
        <p:nvSpPr>
          <p:cNvPr id="101380"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1"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1359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86E6650D-C8E2-45C0-969F-26AD950F9C8B}" type="slidenum">
              <a:rPr lang="en-US" altLang="de-DE" sz="1300" smtClean="0">
                <a:latin typeface="Arial" panose="020B0604020202020204" pitchFamily="34" charset="0"/>
              </a:rPr>
              <a:pPr>
                <a:spcBef>
                  <a:spcPct val="0"/>
                </a:spcBef>
                <a:buClrTx/>
                <a:buFontTx/>
                <a:buNone/>
              </a:pPr>
              <a:t>37</a:t>
            </a:fld>
            <a:endParaRPr lang="en-US" altLang="de-DE" sz="1300">
              <a:latin typeface="Arial" panose="020B0604020202020204" pitchFamily="34" charset="0"/>
            </a:endParaRPr>
          </a:p>
        </p:txBody>
      </p:sp>
      <p:sp>
        <p:nvSpPr>
          <p:cNvPr id="103427"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430B616-0CD8-48DD-813D-715DEF5CBF4E}" type="slidenum">
              <a:rPr lang="de-DE" altLang="de-DE" sz="1300" b="1">
                <a:latin typeface="Arial" panose="020B0604020202020204" pitchFamily="34" charset="0"/>
              </a:rPr>
              <a:pPr algn="r" eaLnBrk="1" hangingPunct="1">
                <a:spcBef>
                  <a:spcPct val="0"/>
                </a:spcBef>
                <a:buClrTx/>
                <a:buFontTx/>
                <a:buNone/>
              </a:pPr>
              <a:t>37</a:t>
            </a:fld>
            <a:endParaRPr lang="de-DE" altLang="de-DE" sz="1300" b="1">
              <a:latin typeface="Arial" panose="020B0604020202020204" pitchFamily="34" charset="0"/>
            </a:endParaRPr>
          </a:p>
        </p:txBody>
      </p:sp>
      <p:sp>
        <p:nvSpPr>
          <p:cNvPr id="103428"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9"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88437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fld id="{555F6A1A-A990-45F0-8AA8-AF1C12C29F16}" type="slidenum">
              <a:rPr lang="en-US" altLang="de-DE" sz="1300" smtClean="0">
                <a:latin typeface="Arial" panose="020B0604020202020204" pitchFamily="34" charset="0"/>
              </a:rPr>
              <a:pPr>
                <a:spcBef>
                  <a:spcPct val="0"/>
                </a:spcBef>
                <a:buClrTx/>
                <a:buFontTx/>
                <a:buNone/>
              </a:pPr>
              <a:t>39</a:t>
            </a:fld>
            <a:endParaRPr lang="en-US" altLang="de-DE" sz="1300">
              <a:latin typeface="Arial" panose="020B0604020202020204" pitchFamily="34" charset="0"/>
            </a:endParaRPr>
          </a:p>
        </p:txBody>
      </p:sp>
      <p:sp>
        <p:nvSpPr>
          <p:cNvPr id="107523" name="Text Box 1"/>
          <p:cNvSpPr txBox="1">
            <a:spLocks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000" tIns="49680" rIns="99000" bIns="4968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D3F2E8E-D143-46DE-8726-4EE2C9065CF1}" type="slidenum">
              <a:rPr lang="de-DE" altLang="de-DE" sz="1300" b="1">
                <a:latin typeface="Arial" panose="020B0604020202020204" pitchFamily="34" charset="0"/>
              </a:rPr>
              <a:pPr algn="r" eaLnBrk="1" hangingPunct="1">
                <a:spcBef>
                  <a:spcPct val="0"/>
                </a:spcBef>
                <a:buClrTx/>
                <a:buFontTx/>
                <a:buNone/>
              </a:pPr>
              <a:t>39</a:t>
            </a:fld>
            <a:endParaRPr lang="de-DE" altLang="de-DE" sz="1300" b="1">
              <a:latin typeface="Arial" panose="020B0604020202020204" pitchFamily="34" charset="0"/>
            </a:endParaRPr>
          </a:p>
        </p:txBody>
      </p:sp>
      <p:sp>
        <p:nvSpPr>
          <p:cNvPr id="107524"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7525"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3486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hu-HU"/>
              <a:t>Metakognitív Tréning 6 – Beleérző képesség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7" name="Slide Number Placeholder 6"/>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5" name="Slide Number Placeholder 4"/>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hu-HU"/>
              <a:t>Metakognitív Tréning 6 – Beleérző képesség II</a:t>
            </a:r>
            <a:endParaRPr lang="de-DE" dirty="0"/>
          </a:p>
        </p:txBody>
      </p:sp>
      <p:sp>
        <p:nvSpPr>
          <p:cNvPr id="4" name="Slide Number Placeholder 3"/>
          <p:cNvSpPr>
            <a:spLocks noGrp="1"/>
          </p:cNvSpPr>
          <p:nvPr>
            <p:ph type="sldNum" sz="quarter" idx="12"/>
          </p:nvPr>
        </p:nvSpPr>
        <p:spPr bwMode="gray"/>
        <p:txBody>
          <a:bodyPr/>
          <a:lstStyle>
            <a:lvl1pPr>
              <a:defRPr b="0"/>
            </a:lvl1pPr>
          </a:lstStyle>
          <a:p>
            <a:pPr>
              <a:defRPr/>
            </a:pPr>
            <a:fld id="{5AABD7C4-AD90-49D9-8A37-4AC4820DCB35}"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hu-HU"/>
              <a:t>Metakognitív Tréning 6 – Beleérző képesség II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AABD7C4-AD90-49D9-8A37-4AC4820DCB3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6 B</a:t>
            </a:r>
            <a:r>
              <a:rPr lang="de-DE" altLang="ja-JP" dirty="0">
                <a:latin typeface="+mn-lt"/>
                <a:ea typeface="+mn-ea"/>
                <a:cs typeface="+mn-cs"/>
              </a:rPr>
              <a:t> </a:t>
            </a:r>
            <a:r>
              <a:rPr lang="en-US" altLang="ja-JP" dirty="0">
                <a:latin typeface="+mn-lt"/>
                <a:ea typeface="+mn-ea"/>
                <a:cs typeface="+mn-cs"/>
              </a:rPr>
              <a:t>– </a:t>
            </a:r>
            <a:r>
              <a:rPr lang="hu-HU" altLang="ko-KR" dirty="0">
                <a:latin typeface="+mn-lt"/>
                <a:ea typeface="+mn-ea"/>
                <a:cs typeface="+mn-cs"/>
              </a:rPr>
              <a:t>Beleérző képesség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6437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Milyen külső jegyeket figyelnek meg elsőként, mikor valakit újonnan megismernek? Mennyire megbízhatóak ezek?</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a:t>
            </a:fld>
            <a:endParaRPr lang="de-DE" alt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Testbeszéd/</a:t>
            </a:r>
            <a:br>
              <a:rPr lang="de-DE" altLang="de-DE" sz="2000">
                <a:latin typeface="Calibri Light"/>
              </a:rPr>
            </a:br>
            <a:r>
              <a:rPr lang="de-DE" altLang="de-DE" sz="2000">
                <a:latin typeface="Calibri Light"/>
              </a:rPr>
              <a:t>testtartás?</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Szemek?</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Beszéd?</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Öltözet?</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Kezek?</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egyéb?...</a:t>
            </a:r>
            <a:endParaRPr lang="de-DE" altLang="de-DE" sz="2000" i="1" dirty="0">
              <a:latin typeface="Calibri Ligh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Milyen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további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információ</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forrásokat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ismernek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még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Mennyire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megbízhatóak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ezek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4</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Milyen további információ forrásokat ismernek még? Mennyire megbízhatóak ezek?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449263" fontAlgn="base">
              <a:buClr>
                <a:srgbClr val="333333"/>
              </a:buClr>
              <a:buFont typeface="WingDings"/>
              <a:buChar char=""/>
            </a:pPr>
            <a:r>
              <a:rPr lang="de-DE" altLang="de-DE" sz="2400">
                <a:solidFill>
                  <a:srgbClr val="333333"/>
                </a:solidFill>
              </a:rPr>
              <a:t>Előzetes ismeretek egy adott személyről (hallomások): pl. </a:t>
            </a:r>
            <a:r>
              <a:rPr lang="de-DE" altLang="de-DE" sz="2400" dirty="0">
                <a:solidFill>
                  <a:srgbClr val="333333"/>
                </a:solidFill>
              </a:rPr>
              <a:t>egy barátunk észrevételei</a:t>
            </a:r>
          </a:p>
          <a:p>
            <a:pPr marL="342900" lvl="0" indent="-342900" defTabSz="449263" fontAlgn="base">
              <a:buClr>
                <a:srgbClr val="333333"/>
              </a:buClr>
              <a:buFont typeface="WingDings"/>
              <a:buChar char=""/>
            </a:pPr>
            <a:r>
              <a:rPr lang="de-DE" altLang="de-DE" sz="2400" dirty="0">
                <a:solidFill>
                  <a:srgbClr val="333333"/>
                </a:solidFill>
              </a:rPr>
              <a:t>Előzetes ismeretek hasonló személyekről/csoportokról : pl. </a:t>
            </a:r>
            <a:r>
              <a:rPr lang="de-DE" altLang="de-DE" sz="2400" i="1" dirty="0">
                <a:solidFill>
                  <a:srgbClr val="333333"/>
                </a:solidFill>
              </a:rPr>
              <a:t>rockerek</a:t>
            </a:r>
          </a:p>
          <a:p>
            <a:pPr marL="342900" lvl="0" indent="-342900" defTabSz="449263" fontAlgn="base">
              <a:buClr>
                <a:srgbClr val="333333"/>
              </a:buClr>
              <a:buFont typeface="WingDings"/>
              <a:buChar char=""/>
            </a:pPr>
            <a:r>
              <a:rPr lang="de-DE" altLang="de-DE" sz="2400" dirty="0">
                <a:solidFill>
                  <a:srgbClr val="333333"/>
                </a:solidFill>
              </a:rPr>
              <a:t>Megérzés/Intuíció</a:t>
            </a:r>
          </a:p>
          <a:p>
            <a:pPr marL="342900" lvl="0" indent="-342900" defTabSz="449263" fontAlgn="base">
              <a:buClr>
                <a:srgbClr val="333333"/>
              </a:buClr>
              <a:buFont typeface="WingDings"/>
              <a:buChar char=""/>
            </a:pPr>
            <a:r>
              <a:rPr lang="de-DE" altLang="de-DE" sz="2400" dirty="0">
                <a:solidFill>
                  <a:srgbClr val="333333"/>
                </a:solidFill>
              </a:rPr>
              <a:t>írásbeli megnyilvánulások: pl. E-mail, Internetchat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5</a:t>
            </a:fld>
            <a:endParaRPr lang="de-DE" altLang="de-DE">
              <a:latin typeface="+mn-lt"/>
              <a:ea typeface="+mn-ea"/>
            </a:endParaRPr>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u-HU" sz="3600">
                <a:solidFill>
                  <a:srgbClr val="004992"/>
                </a:solidFill>
                <a:latin typeface="+mn-lt"/>
                <a:ea typeface="+mn-ea"/>
                <a:cs typeface="+mn-cs"/>
              </a:rPr>
              <a:t>Melyek az erősségei és gyengeségei azoknak a jegyeknek, amelyek alapján másokról ítéletet alkotunk?</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u-HU" sz="2400" dirty="0">
                <a:solidFill>
                  <a:srgbClr val="333333"/>
                </a:solidFill>
              </a:rPr>
              <a:t>Miután megbeszéltünk néhány aspektust, amelyek hozzájárulhatnak ahhoz, ahogy másokról ítéletet alkotunk, vitassuk meg azok erősségeit és gyengeségeit!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6</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1151854119"/>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7</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15"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2321331429"/>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8</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9"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extLst>
      <p:ext uri="{BB962C8B-B14F-4D97-AF65-F5344CB8AC3E}">
        <p14:creationId xmlns:p14="http://schemas.microsoft.com/office/powerpoint/2010/main" val="14917344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410292991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közvetett jelek gyakran igen kifejezőek: a heves gesztikuláció utalhat idegességre (azonban figyeljünk a kulturális különbségekre!), a görbe testtartás csekély önbizalomra.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9</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
        <p:nvSpPr>
          <p:cNvPr id="9"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Tree>
    <p:extLst>
      <p:ext uri="{BB962C8B-B14F-4D97-AF65-F5344CB8AC3E}">
        <p14:creationId xmlns:p14="http://schemas.microsoft.com/office/powerpoint/2010/main" val="3302654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602120514"/>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Gesztusok/Testbeszéd/</a:t>
                      </a:r>
                      <a:br>
                        <a:rPr kumimoji="0" lang="hu-HU"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Testtartás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Fontos támpont: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gesztusok és testtartás megerősíthetik a kimondott szót. Pl. ökölbe szorított kéz fenyegetésnél, üdvözlésre emelt kéz, imára hajtott fej.</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A közvetett jelek gyakran igen kifejezőek: a heves gesztikuláció utalhat idegességre (azonban figyeljünk a kulturális különbségekre!), a görbe testtartás csekély önbizalomra.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 testbeszéd hazudhat. </a:t>
                      </a:r>
                      <a:br>
                        <a:rPr kumimoji="0" lang="de-DE" sz="1800" b="0" i="0" u="none" strike="noStrike" cap="none" normalizeH="0" baseline="0" dirty="0">
                          <a:ln>
                            <a:noFill/>
                          </a:ln>
                          <a:solidFill>
                            <a:srgbClr val="333333"/>
                          </a:solidFill>
                          <a:effectLst/>
                          <a:latin typeface="Calibri Light"/>
                        </a:rPr>
                      </a:br>
                      <a:r>
                        <a:rPr kumimoji="0" lang="de-DE" sz="1800" b="0" i="0" u="none" strike="noStrike" cap="none" normalizeH="0" baseline="0" dirty="0">
                          <a:ln>
                            <a:noFill/>
                          </a:ln>
                          <a:solidFill>
                            <a:srgbClr val="333333"/>
                          </a:solidFill>
                          <a:effectLst/>
                          <a:latin typeface="Calibri Light"/>
                        </a:rPr>
                        <a:t>Példák: Tréningezhetjük magunkat arra, hogy magabiztos képet mutassunk. A hibás testtartás a magabiztos személyt is bizonytalannak láttathatja.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hu-HU" sz="3600" dirty="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10</a:t>
            </a:fld>
            <a:endParaRPr lang="de-DE" altLang="de-DE">
              <a:latin typeface="+mn-lt"/>
              <a:ea typeface="+mn-ea"/>
            </a:endParaRPr>
          </a:p>
        </p:txBody>
      </p:sp>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957285"/>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501008"/>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dirty="0" err="1">
                <a:solidFill>
                  <a:srgbClr val="333333"/>
                </a:solidFill>
                <a:latin typeface="+mj-lt"/>
              </a:rPr>
              <a:t>Példa</a:t>
            </a:r>
            <a:endParaRPr lang="en-US" altLang="de-DE" sz="1800" dirty="0">
              <a:solidFill>
                <a:srgbClr val="333333"/>
              </a:solidFill>
              <a:latin typeface="+mj-lt"/>
            </a:endParaRPr>
          </a:p>
        </p:txBody>
      </p:sp>
      <p:sp>
        <p:nvSpPr>
          <p:cNvPr id="13" name="Caption_12"/>
          <p:cNvSpPr txBox="1">
            <a:spLocks noChangeArrowheads="1"/>
          </p:cNvSpPr>
          <p:nvPr/>
        </p:nvSpPr>
        <p:spPr bwMode="auto">
          <a:xfrm>
            <a:off x="1026547" y="5603205"/>
            <a:ext cx="1830680" cy="346075"/>
          </a:xfrm>
          <a:prstGeom prst="rect">
            <a:avLst/>
          </a:prstGeom>
          <a:noFill/>
          <a:ln w="9525">
            <a:noFill/>
            <a:miter lim="800000"/>
            <a:headEnd/>
            <a:tailEnd/>
          </a:ln>
          <a:effectLst/>
        </p:spPr>
        <p:txBody>
          <a:bodyPr>
            <a:noAutofit/>
          </a:bodyPr>
          <a:lstStyle/>
          <a:p>
            <a:pPr algn="ctr">
              <a:spcBef>
                <a:spcPct val="50000"/>
              </a:spcBef>
              <a:defRPr/>
            </a:pPr>
            <a:r>
              <a:rPr lang="en-US" dirty="0" err="1">
                <a:solidFill>
                  <a:srgbClr val="333333"/>
                </a:solidFill>
                <a:latin typeface="+mj-lt"/>
              </a:rPr>
              <a:t>Imádkozik</a:t>
            </a:r>
            <a:r>
              <a:rPr lang="en-US" dirty="0">
                <a:solidFill>
                  <a:srgbClr val="333333"/>
                </a:solidFill>
                <a:latin typeface="+mj-lt"/>
              </a:rPr>
              <a:t> </a:t>
            </a:r>
            <a:r>
              <a:rPr lang="en-US" dirty="0" err="1">
                <a:solidFill>
                  <a:srgbClr val="333333"/>
                </a:solidFill>
                <a:latin typeface="+mj-lt"/>
              </a:rPr>
              <a:t>vagy</a:t>
            </a:r>
            <a:r>
              <a:rPr lang="en-US" dirty="0">
                <a:solidFill>
                  <a:srgbClr val="333333"/>
                </a:solidFill>
                <a:latin typeface="+mj-lt"/>
              </a:rPr>
              <a:t> </a:t>
            </a:r>
            <a:r>
              <a:rPr lang="en-US" dirty="0" err="1">
                <a:solidFill>
                  <a:srgbClr val="333333"/>
                </a:solidFill>
                <a:latin typeface="+mj-lt"/>
              </a:rPr>
              <a:t>fázik</a:t>
            </a:r>
            <a:r>
              <a:rPr lang="en-US" dirty="0">
                <a:solidFill>
                  <a:srgbClr val="333333"/>
                </a:solidFill>
                <a:latin typeface="+mj-lt"/>
              </a:rPr>
              <a:t>?</a:t>
            </a:r>
          </a:p>
        </p:txBody>
      </p:sp>
    </p:spTree>
    <p:extLst>
      <p:ext uri="{BB962C8B-B14F-4D97-AF65-F5344CB8AC3E}">
        <p14:creationId xmlns:p14="http://schemas.microsoft.com/office/powerpoint/2010/main" val="24419330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11</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253549341"/>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12</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164003143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Gyakran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jobban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átgondoljuk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az</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írásbeli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megnyilvánulásokat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mint</a:t>
                      </a:r>
                      <a:r>
                        <a:rPr kumimoji="0" lang="es-ES" sz="1800" b="0" i="0" u="none" strike="noStrike" cap="none" normalizeH="0" baseline="0" dirty="0">
                          <a:ln>
                            <a:noFill/>
                          </a:ln>
                          <a:solidFill>
                            <a:srgbClr val="333333"/>
                          </a:solidFill>
                          <a:effectLst/>
                          <a:latin typeface="Calibri Light"/>
                        </a:rPr>
                        <a:t> a </a:t>
                      </a:r>
                      <a:r>
                        <a:rPr kumimoji="0" lang="es-ES" sz="1800" b="0" i="0" u="none" strike="noStrike" cap="none" normalizeH="0" baseline="0" dirty="0" err="1">
                          <a:ln>
                            <a:noFill/>
                          </a:ln>
                          <a:solidFill>
                            <a:srgbClr val="333333"/>
                          </a:solidFill>
                          <a:effectLst/>
                          <a:latin typeface="Calibri Light"/>
                        </a:rPr>
                        <a:t>szóban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elhangzottakat</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extLst>
      <p:ext uri="{BB962C8B-B14F-4D97-AF65-F5344CB8AC3E}">
        <p14:creationId xmlns:p14="http://schemas.microsoft.com/office/powerpoint/2010/main" val="32248066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6" name="Text Box 13"/>
          <p:cNvSpPr txBox="1">
            <a:spLocks noChangeArrowheads="1"/>
          </p:cNvSpPr>
          <p:nvPr/>
        </p:nvSpPr>
        <p:spPr bwMode="auto">
          <a:xfrm>
            <a:off x="408955" y="5300663"/>
            <a:ext cx="24390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125"/>
              </a:spcBef>
              <a:buClrTx/>
              <a:buFontTx/>
              <a:buNone/>
            </a:pPr>
            <a:r>
              <a:rPr lang="de-DE" altLang="de-DE" sz="1800" b="1">
                <a:solidFill>
                  <a:srgbClr val="333333"/>
                </a:solidFill>
                <a:latin typeface="+mn-lt"/>
                <a:ea typeface="+mn-ea"/>
              </a:rPr>
              <a:t>Példa:</a:t>
            </a:r>
          </a:p>
        </p:txBody>
      </p:sp>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13</a:t>
            </a:fld>
            <a:endParaRPr lang="de-DE" altLang="de-DE">
              <a:latin typeface="+mn-lt"/>
              <a:ea typeface="+mn-ea"/>
            </a:endParaRPr>
          </a:p>
        </p:txBody>
      </p:sp>
      <p:graphicFrame>
        <p:nvGraphicFramePr>
          <p:cNvPr id="10" name="Group 2"/>
          <p:cNvGraphicFramePr>
            <a:graphicFrameLocks noGrp="1"/>
          </p:cNvGraphicFramePr>
          <p:nvPr>
            <p:extLst>
              <p:ext uri="{D42A27DB-BD31-4B8C-83A1-F6EECF244321}">
                <p14:modId xmlns:p14="http://schemas.microsoft.com/office/powerpoint/2010/main" val="2193829190"/>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Írásos megnyilvánulás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Fontos</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támpont</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Gyakran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jobban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átgondoljuk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az</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írásbeli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megnyilvánulásokat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mint</a:t>
                      </a:r>
                      <a:r>
                        <a:rPr kumimoji="0" lang="es-ES" sz="1800" b="0" i="0" u="none" strike="noStrike" cap="none" normalizeH="0" baseline="0" dirty="0">
                          <a:ln>
                            <a:noFill/>
                          </a:ln>
                          <a:solidFill>
                            <a:srgbClr val="333333"/>
                          </a:solidFill>
                          <a:effectLst/>
                          <a:latin typeface="Calibri Light"/>
                        </a:rPr>
                        <a:t> a </a:t>
                      </a:r>
                      <a:r>
                        <a:rPr kumimoji="0" lang="es-ES" sz="1800" b="0" i="0" u="none" strike="noStrike" cap="none" normalizeH="0" baseline="0" dirty="0" err="1">
                          <a:ln>
                            <a:noFill/>
                          </a:ln>
                          <a:solidFill>
                            <a:srgbClr val="333333"/>
                          </a:solidFill>
                          <a:effectLst/>
                          <a:latin typeface="Calibri Light"/>
                        </a:rPr>
                        <a:t>szóban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elhangzottakat</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Néha </a:t>
                      </a:r>
                      <a:r>
                        <a:rPr kumimoji="0" lang="de-DE" sz="1800" b="0" i="0" u="none" strike="noStrike" cap="none" normalizeH="0" baseline="0">
                          <a:ln>
                            <a:noFill/>
                          </a:ln>
                          <a:solidFill>
                            <a:srgbClr val="333333"/>
                          </a:solidFill>
                          <a:effectLst/>
                          <a:latin typeface="Calibri Light"/>
                        </a:rPr>
                        <a:t>a “sorok között” </a:t>
                      </a:r>
                      <a:r>
                        <a:rPr kumimoji="0" lang="de-DE" sz="1800" b="0" i="0" u="none" strike="noStrike" cap="none" normalizeH="0" baseline="0" dirty="0">
                          <a:ln>
                            <a:noFill/>
                          </a:ln>
                          <a:solidFill>
                            <a:srgbClr val="333333"/>
                          </a:solidFill>
                          <a:effectLst/>
                          <a:latin typeface="Calibri Light"/>
                        </a:rPr>
                        <a:t>kell olvasnunk írásos megnyilvánulások esetén, azonban ez is tévedésekhez vezethet!</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Egy tanulmány szerint, bár az e-mailek írói és címzettei nagyon is biztosak abban, hogy helyesen értelmezik egy-egy e-mail hangvételét (pl. irónia), a valóságban az egyezés csupán 56% körül mozog- azaz, alig több, mint véletlen egybeesés.</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3284984"/>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Rectangle 12"/>
          <p:cNvSpPr>
            <a:spLocks noChangeArrowheads="1"/>
          </p:cNvSpPr>
          <p:nvPr/>
        </p:nvSpPr>
        <p:spPr bwMode="auto">
          <a:xfrm>
            <a:off x="487779" y="5680071"/>
            <a:ext cx="3017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1800" i="1">
                <a:solidFill>
                  <a:srgbClr val="333333"/>
                </a:solidFill>
                <a:latin typeface="+mn-lt"/>
                <a:ea typeface="+mn-ea"/>
              </a:rPr>
              <a:t>“Ne </a:t>
            </a:r>
            <a:r>
              <a:rPr lang="de-DE" altLang="de-DE" sz="1800" i="1" dirty="0">
                <a:solidFill>
                  <a:srgbClr val="333333"/>
                </a:solidFill>
                <a:latin typeface="+mn-lt"/>
                <a:ea typeface="+mn-ea"/>
              </a:rPr>
              <a:t>dolgozz túl</a:t>
            </a:r>
            <a:r>
              <a:rPr lang="hu-HU" altLang="de-DE" sz="1800" i="1" dirty="0">
                <a:solidFill>
                  <a:srgbClr val="333333"/>
                </a:solidFill>
                <a:latin typeface="+mn-lt"/>
                <a:ea typeface="+mn-ea"/>
              </a:rPr>
              <a:t> </a:t>
            </a:r>
            <a:r>
              <a:rPr lang="de-DE" altLang="de-DE" sz="1800" i="1">
                <a:solidFill>
                  <a:srgbClr val="333333"/>
                </a:solidFill>
                <a:latin typeface="+mn-lt"/>
                <a:ea typeface="+mn-ea"/>
              </a:rPr>
              <a:t>keményen!</a:t>
            </a:r>
            <a:r>
              <a:rPr lang="hu-HU" altLang="de-DE" sz="1800">
                <a:solidFill>
                  <a:srgbClr val="333333"/>
                </a:solidFill>
                <a:latin typeface="+mn-lt"/>
                <a:ea typeface="+mn-ea"/>
              </a:rPr>
              <a:t>”</a:t>
            </a:r>
            <a:endParaRPr lang="de-DE" altLang="de-DE" sz="1800" dirty="0">
              <a:solidFill>
                <a:srgbClr val="333333"/>
              </a:solidFill>
              <a:latin typeface="+mn-lt"/>
              <a:ea typeface="+mn-ea"/>
            </a:endParaRPr>
          </a:p>
          <a:p>
            <a:pPr eaLnBrk="1" hangingPunct="1">
              <a:spcBef>
                <a:spcPct val="0"/>
              </a:spcBef>
              <a:buClrTx/>
              <a:buFontTx/>
              <a:buNone/>
            </a:pPr>
            <a:r>
              <a:rPr lang="hu-HU" altLang="de-DE" sz="1800">
                <a:solidFill>
                  <a:srgbClr val="333333"/>
                </a:solidFill>
                <a:latin typeface="Times New Roman"/>
                <a:ea typeface="+mn-ea"/>
                <a:sym typeface="Wingdings" panose="05000000000000000000" pitchFamily="2" charset="2"/>
              </a:rPr>
              <a:t>→</a:t>
            </a:r>
            <a:r>
              <a:rPr lang="de-DE" altLang="de-DE" sz="1800">
                <a:solidFill>
                  <a:srgbClr val="333333"/>
                </a:solidFill>
                <a:latin typeface="+mn-lt"/>
                <a:ea typeface="+mn-ea"/>
              </a:rPr>
              <a:t> </a:t>
            </a:r>
            <a:r>
              <a:rPr lang="de-DE" altLang="de-DE" sz="1800" dirty="0">
                <a:solidFill>
                  <a:srgbClr val="333333"/>
                </a:solidFill>
                <a:latin typeface="+mn-lt"/>
                <a:ea typeface="+mn-ea"/>
              </a:rPr>
              <a:t>gúny, együttérzés, klisé?</a:t>
            </a:r>
          </a:p>
        </p:txBody>
      </p:sp>
    </p:spTree>
    <p:extLst>
      <p:ext uri="{BB962C8B-B14F-4D97-AF65-F5344CB8AC3E}">
        <p14:creationId xmlns:p14="http://schemas.microsoft.com/office/powerpoint/2010/main" val="32989719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14</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3624794003"/>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15</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052556202"/>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Ha </a:t>
                      </a:r>
                      <a:r>
                        <a:rPr kumimoji="0" lang="en-US" sz="1800" b="0" i="0" u="none" strike="noStrike" cap="none" normalizeH="0" baseline="0" dirty="0" err="1">
                          <a:ln>
                            <a:noFill/>
                          </a:ln>
                          <a:solidFill>
                            <a:srgbClr val="333333"/>
                          </a:solidFill>
                          <a:effectLst/>
                          <a:latin typeface="Calibri Light"/>
                        </a:rPr>
                        <a:t>ismerünk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kultúrát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etnikai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csoportot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megkönnyíti</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tagjainak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megértését</a:t>
                      </a:r>
                      <a:r>
                        <a:rPr kumimoji="0" lang="en-US" sz="1800" b="0" i="0" u="none" strike="noStrike" cap="none" normalizeH="0" baseline="0" dirty="0">
                          <a:ln>
                            <a:noFill/>
                          </a:ln>
                          <a:solidFill>
                            <a:srgbClr val="333333"/>
                          </a:solidFill>
                          <a:effectLst/>
                          <a:latin typeface="Calibri Light"/>
                        </a:rPr>
                        <a:t>. Minden </a:t>
                      </a:r>
                      <a:r>
                        <a:rPr kumimoji="0" lang="en-US" sz="1800" b="0" i="0" u="none" strike="noStrike" cap="none" normalizeH="0" baseline="0" dirty="0" err="1">
                          <a:ln>
                            <a:noFill/>
                          </a:ln>
                          <a:solidFill>
                            <a:srgbClr val="333333"/>
                          </a:solidFill>
                          <a:effectLst/>
                          <a:latin typeface="Calibri Light"/>
                        </a:rPr>
                        <a:t>kultúrának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megvannak</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maga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értékei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íratlan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szociális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törvényei</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mn-lt"/>
                        </a:rPr>
                        <a:t>Figyelem!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hu-HU"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416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z="3600">
                <a:solidFill>
                  <a:srgbClr val="004992"/>
                </a:solidFill>
                <a:latin typeface="+mn-lt"/>
                <a:ea typeface="+mn-ea"/>
                <a:cs typeface="+mn-cs"/>
              </a:rPr>
              <a:t>Vitassák meg, hogy az alábbi jellemzőknek/viselkedési módoknak milyen erősségei és gyengeségei vannak a másokról alkotott ítéleteinket illetően!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16</a:t>
            </a:fld>
            <a:endParaRPr lang="de-DE" altLang="de-DE">
              <a:latin typeface="+mn-lt"/>
              <a:ea typeface="+mn-ea"/>
            </a:endParaRPr>
          </a:p>
        </p:txBody>
      </p:sp>
      <p:graphicFrame>
        <p:nvGraphicFramePr>
          <p:cNvPr id="15" name="Group 2"/>
          <p:cNvGraphicFramePr>
            <a:graphicFrameLocks noGrp="1"/>
          </p:cNvGraphicFramePr>
          <p:nvPr>
            <p:extLst>
              <p:ext uri="{D42A27DB-BD31-4B8C-83A1-F6EECF244321}">
                <p14:modId xmlns:p14="http://schemas.microsoft.com/office/powerpoint/2010/main" val="244462374"/>
              </p:ext>
            </p:extLst>
          </p:nvPr>
        </p:nvGraphicFramePr>
        <p:xfrm>
          <a:off x="408955" y="2697480"/>
          <a:ext cx="11376001" cy="402336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rPr>
                        <a:t>Előzetes ismeretek hasonló kultúrákról/személyek-ről (Előítéletek)</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Fontos</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támpont</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Ha </a:t>
                      </a:r>
                      <a:r>
                        <a:rPr kumimoji="0" lang="en-US" sz="1800" b="0" i="0" u="none" strike="noStrike" cap="none" normalizeH="0" baseline="0" dirty="0" err="1">
                          <a:ln>
                            <a:noFill/>
                          </a:ln>
                          <a:solidFill>
                            <a:srgbClr val="333333"/>
                          </a:solidFill>
                          <a:effectLst/>
                          <a:latin typeface="Calibri Light"/>
                        </a:rPr>
                        <a:t>ismerünk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adott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kultúrát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vagy</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etnikai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csoportot</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az</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megkönnyíti</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tagjainak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megértését</a:t>
                      </a:r>
                      <a:r>
                        <a:rPr kumimoji="0" lang="en-US" sz="1800" b="0" i="0" u="none" strike="noStrike" cap="none" normalizeH="0" baseline="0" dirty="0">
                          <a:ln>
                            <a:noFill/>
                          </a:ln>
                          <a:solidFill>
                            <a:srgbClr val="333333"/>
                          </a:solidFill>
                          <a:effectLst/>
                          <a:latin typeface="Calibri Light"/>
                        </a:rPr>
                        <a:t>. Minden </a:t>
                      </a:r>
                      <a:r>
                        <a:rPr kumimoji="0" lang="en-US" sz="1800" b="0" i="0" u="none" strike="noStrike" cap="none" normalizeH="0" baseline="0" dirty="0" err="1">
                          <a:ln>
                            <a:noFill/>
                          </a:ln>
                          <a:solidFill>
                            <a:srgbClr val="333333"/>
                          </a:solidFill>
                          <a:effectLst/>
                          <a:latin typeface="Calibri Light"/>
                        </a:rPr>
                        <a:t>kultúrának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megvannak</a:t>
                      </a:r>
                      <a:r>
                        <a:rPr kumimoji="0" lang="en-US" sz="1800" b="0" i="0" u="none" strike="noStrike" cap="none" normalizeH="0" baseline="0" dirty="0">
                          <a:ln>
                            <a:noFill/>
                          </a:ln>
                          <a:solidFill>
                            <a:srgbClr val="333333"/>
                          </a:solidFill>
                          <a:effectLst/>
                          <a:latin typeface="Calibri Light"/>
                        </a:rPr>
                        <a:t> a </a:t>
                      </a:r>
                      <a:r>
                        <a:rPr kumimoji="0" lang="en-US" sz="1800" b="0" i="0" u="none" strike="noStrike" cap="none" normalizeH="0" baseline="0" dirty="0" err="1">
                          <a:ln>
                            <a:noFill/>
                          </a:ln>
                          <a:solidFill>
                            <a:srgbClr val="333333"/>
                          </a:solidFill>
                          <a:effectLst/>
                          <a:latin typeface="Calibri Light"/>
                        </a:rPr>
                        <a:t>maga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értékei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és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íratlan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szociális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törvényei</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01168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hu-HU" sz="1800" b="0" i="0" u="none" strike="noStrike" cap="none" normalizeH="0" baseline="0" dirty="0">
                          <a:ln>
                            <a:noFill/>
                          </a:ln>
                          <a:solidFill>
                            <a:srgbClr val="004992"/>
                          </a:solidFill>
                          <a:effectLst/>
                          <a:latin typeface="Calibri Light"/>
                        </a:rPr>
                        <a:t>Figyelem!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hu-HU" sz="1800" b="0" i="0" u="none" strike="noStrike" cap="none" normalizeH="0" baseline="0" dirty="0">
                          <a:ln>
                            <a:noFill/>
                          </a:ln>
                          <a:solidFill>
                            <a:srgbClr val="333333"/>
                          </a:solidFill>
                          <a:effectLst/>
                          <a:latin typeface="Calibri Light"/>
                        </a:rPr>
                        <a:t>Nem mindenki viselkedik a csoportjára jellemző sztereotípiának megfelelően. A külföldiek gyakran ütköznek az </a:t>
                      </a:r>
                      <a:r>
                        <a:rPr kumimoji="0" lang="hu-HU" sz="1800" b="0" i="0" u="none" strike="noStrike" cap="none" normalizeH="0" baseline="0">
                          <a:ln>
                            <a:noFill/>
                          </a:ln>
                          <a:solidFill>
                            <a:srgbClr val="333333"/>
                          </a:solidFill>
                          <a:effectLst/>
                          <a:latin typeface="Calibri Light"/>
                        </a:rPr>
                        <a:t>előítéleteinkbe (“a németek precízek”), </a:t>
                      </a:r>
                      <a:r>
                        <a:rPr kumimoji="0" lang="hu-HU" sz="1800" b="0" i="0" u="none" strike="noStrike" cap="none" normalizeH="0" baseline="0" dirty="0">
                          <a:ln>
                            <a:noFill/>
                          </a:ln>
                          <a:solidFill>
                            <a:srgbClr val="333333"/>
                          </a:solidFill>
                          <a:effectLst/>
                          <a:latin typeface="Calibri Light"/>
                        </a:rPr>
                        <a:t>de éppígy a magyarok is találkoznak a rólunk szóló előítéletekkel </a:t>
                      </a:r>
                      <a:r>
                        <a:rPr kumimoji="0" lang="hu-HU" sz="1800" b="0" i="0" u="none" strike="noStrike" cap="none" normalizeH="0" baseline="0">
                          <a:ln>
                            <a:noFill/>
                          </a:ln>
                          <a:solidFill>
                            <a:srgbClr val="333333"/>
                          </a:solidFill>
                          <a:effectLst/>
                          <a:latin typeface="Calibri Light"/>
                        </a:rPr>
                        <a:t>külföldön (“mindig paprikát eszünk”, “lóval járunk” </a:t>
                      </a:r>
                      <a:r>
                        <a:rPr kumimoji="0" lang="hu-HU" sz="1800" b="0" i="0" u="none" strike="noStrike" cap="none" normalizeH="0" baseline="0" dirty="0">
                          <a:ln>
                            <a:noFill/>
                          </a:ln>
                          <a:solidFill>
                            <a:srgbClr val="333333"/>
                          </a:solidFill>
                          <a:effectLst/>
                          <a:latin typeface="Calibri Light"/>
                        </a:rPr>
                        <a:t>stb.).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6"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56153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57776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6303600"/>
            <a:ext cx="309634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Tipikus német, tipikus magyar?</a:t>
            </a:r>
          </a:p>
        </p:txBody>
      </p:sp>
      <p:pic>
        <p:nvPicPr>
          <p:cNvPr id="22" name="Picture 17"/>
          <p:cNvPicPr>
            <a:picLocks noChangeAspect="1" noChangeArrowheads="1"/>
          </p:cNvPicPr>
          <p:nvPr/>
        </p:nvPicPr>
        <p:blipFill rotWithShape="1">
          <a:blip r:embed="rId5">
            <a:extLst>
              <a:ext uri="{28A0092B-C50C-407E-A947-70E740481C1C}">
                <a14:useLocalDpi xmlns:a14="http://schemas.microsoft.com/office/drawing/2010/main" val="0"/>
              </a:ext>
            </a:extLst>
          </a:blip>
          <a:srcRect t="-33" r="11051" b="-33"/>
          <a:stretch/>
        </p:blipFill>
        <p:spPr bwMode="auto">
          <a:xfrm>
            <a:off x="679045" y="5577760"/>
            <a:ext cx="914400" cy="68580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pic>
        <p:nvPicPr>
          <p:cNvPr id="23" name="Kép 9" descr="lovas.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971" y="4621569"/>
            <a:ext cx="1280160" cy="85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1474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Látszat és valóság!</a:t>
            </a:r>
          </a:p>
        </p:txBody>
      </p:sp>
      <p:sp>
        <p:nvSpPr>
          <p:cNvPr id="5" name="Content Placeholder 4"/>
          <p:cNvSpPr>
            <a:spLocks noGrp="1"/>
          </p:cNvSpPr>
          <p:nvPr>
            <p:ph idx="1"/>
          </p:nvPr>
        </p:nvSpPr>
        <p:spPr/>
        <p:txBody>
          <a:bodyPr/>
          <a:lstStyle/>
          <a:p>
            <a:pPr lvl="0" defTabSz="449263" fontAlgn="base">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a:solidFill>
                  <a:srgbClr val="004992"/>
                </a:solidFill>
              </a:rPr>
              <a:t>… </a:t>
            </a:r>
            <a:r>
              <a:rPr lang="hu-HU" sz="2400" dirty="0">
                <a:solidFill>
                  <a:srgbClr val="004992"/>
                </a:solidFill>
              </a:rPr>
              <a:t>a fent említett aspektusok</a:t>
            </a:r>
            <a:r>
              <a:rPr lang="en-US" sz="2400" dirty="0">
                <a:solidFill>
                  <a:srgbClr val="004992"/>
                </a:solidFill>
              </a:rPr>
              <a:t> (</a:t>
            </a:r>
            <a:r>
              <a:rPr lang="hu-HU" sz="2400" dirty="0">
                <a:solidFill>
                  <a:srgbClr val="004992"/>
                </a:solidFill>
              </a:rPr>
              <a:t>beszéd</a:t>
            </a:r>
            <a:r>
              <a:rPr lang="en-US" sz="2400" dirty="0">
                <a:solidFill>
                  <a:srgbClr val="004992"/>
                </a:solidFill>
              </a:rPr>
              <a:t>, </a:t>
            </a:r>
            <a:r>
              <a:rPr lang="hu-HU" sz="2400" dirty="0">
                <a:solidFill>
                  <a:srgbClr val="004992"/>
                </a:solidFill>
              </a:rPr>
              <a:t>testbeszéd</a:t>
            </a:r>
            <a:r>
              <a:rPr lang="en-US" sz="2400" dirty="0">
                <a:solidFill>
                  <a:srgbClr val="004992"/>
                </a:solidFill>
              </a:rPr>
              <a:t>, </a:t>
            </a:r>
            <a:r>
              <a:rPr lang="hu-HU" sz="2400" dirty="0">
                <a:solidFill>
                  <a:srgbClr val="004992"/>
                </a:solidFill>
              </a:rPr>
              <a:t>írásbeli megnyilvánulás</a:t>
            </a:r>
            <a:r>
              <a:rPr lang="en-US" sz="2400" dirty="0">
                <a:solidFill>
                  <a:srgbClr val="004992"/>
                </a:solidFill>
              </a:rPr>
              <a:t> </a:t>
            </a:r>
            <a:r>
              <a:rPr lang="hu-HU" sz="2400" dirty="0">
                <a:solidFill>
                  <a:srgbClr val="004992"/>
                </a:solidFill>
              </a:rPr>
              <a:t>stb</a:t>
            </a:r>
            <a:r>
              <a:rPr lang="en-US" sz="2400" dirty="0">
                <a:solidFill>
                  <a:srgbClr val="004992"/>
                </a:solidFill>
              </a:rPr>
              <a:t>.) </a:t>
            </a:r>
            <a:r>
              <a:rPr lang="hu-HU" sz="2400" dirty="0">
                <a:solidFill>
                  <a:srgbClr val="004992"/>
                </a:solidFill>
              </a:rPr>
              <a:t>egyike sem megbízható önmagában</a:t>
            </a:r>
            <a:r>
              <a:rPr lang="en-US" sz="2400" dirty="0">
                <a:solidFill>
                  <a:srgbClr val="004992"/>
                </a:solidFill>
              </a:rPr>
              <a:t>!</a:t>
            </a:r>
          </a:p>
          <a:p>
            <a:pPr lvl="0" defTabSz="449263" fontAlgn="base">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hu-HU" sz="2400" i="1" dirty="0">
                <a:solidFill>
                  <a:srgbClr val="333333"/>
                </a:solidFill>
              </a:rPr>
              <a:t>Valamennyi aspektust figyelembe kell vennünk</a:t>
            </a:r>
            <a:r>
              <a:rPr lang="de-DE" sz="2400" i="1" dirty="0">
                <a:solidFill>
                  <a:srgbClr val="333333"/>
                </a:solidFill>
              </a:rPr>
              <a:t>!</a:t>
            </a:r>
            <a:br>
              <a:rPr lang="hu-HU" sz="2400" i="1" dirty="0">
                <a:solidFill>
                  <a:srgbClr val="333333"/>
                </a:solidFill>
              </a:rPr>
            </a:br>
            <a:r>
              <a:rPr lang="hu-HU" sz="2400" dirty="0">
                <a:solidFill>
                  <a:srgbClr val="333333"/>
                </a:solidFill>
              </a:rPr>
              <a:t>Csak ha így teszünk, akkor tudunk megbízható döntéseket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17</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Mit is jelent mindez?</a:t>
            </a:r>
          </a:p>
        </p:txBody>
      </p:sp>
      <p:sp>
        <p:nvSpPr>
          <p:cNvPr id="5" name="Content Placeholder 4"/>
          <p:cNvSpPr>
            <a:spLocks noGrp="1"/>
          </p:cNvSpPr>
          <p:nvPr>
            <p:ph idx="1"/>
          </p:nvPr>
        </p:nvSpPr>
        <p:spPr/>
        <p:txBody>
          <a:bodyPr/>
          <a:lstStyle/>
          <a:p>
            <a:pPr lvl="0" defTabSz="914377"/>
            <a:r>
              <a:rPr lang="hu-HU" sz="2400" dirty="0">
                <a:solidFill>
                  <a:srgbClr val="333333"/>
                </a:solidFill>
              </a:rPr>
              <a:t>A tanulmányok azt mutatják, hogy számos (de nem mindegyik!) pszichotikus megbetegedésben szenvedő ember (főként pszichózisok):</a:t>
            </a:r>
          </a:p>
          <a:p>
            <a:pPr marL="342900" lvl="0" indent="-342900" defTabSz="449263" fontAlgn="base">
              <a:buClr>
                <a:srgbClr val="333333"/>
              </a:buClr>
              <a:buFont typeface="WingDings"/>
              <a:buChar char=""/>
            </a:pPr>
            <a:r>
              <a:rPr lang="de-DE" altLang="de-DE" sz="2400" dirty="0">
                <a:solidFill>
                  <a:srgbClr val="004992"/>
                </a:solidFill>
              </a:rPr>
              <a:t>Nehezen értelmezi mások érzelmi megnyilvánulásait (pl. öröm, bánat).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18</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Mit is jelent mindez?</a:t>
            </a:r>
          </a:p>
        </p:txBody>
      </p:sp>
      <p:sp>
        <p:nvSpPr>
          <p:cNvPr id="5" name="Content Placeholder 4"/>
          <p:cNvSpPr>
            <a:spLocks noGrp="1"/>
          </p:cNvSpPr>
          <p:nvPr>
            <p:ph idx="1"/>
          </p:nvPr>
        </p:nvSpPr>
        <p:spPr/>
        <p:txBody>
          <a:bodyPr/>
          <a:lstStyle/>
          <a:p>
            <a:pPr lvl="0" defTabSz="914377"/>
            <a:r>
              <a:rPr lang="hu-HU" sz="2400" dirty="0">
                <a:solidFill>
                  <a:srgbClr val="333333"/>
                </a:solidFill>
              </a:rPr>
              <a:t>A tanulmányok azt mutatják, hogy számos (de nem mindegyik!) pszichotikus megbetegedésben szenvedő ember (főként pszichózisok):</a:t>
            </a:r>
          </a:p>
          <a:p>
            <a:pPr marL="342900" lvl="0" indent="-342900" defTabSz="449263" fontAlgn="base">
              <a:buClr>
                <a:srgbClr val="333333"/>
              </a:buClr>
              <a:buFont typeface="WingDings"/>
              <a:buChar char=""/>
            </a:pPr>
            <a:r>
              <a:rPr lang="de-DE" altLang="de-DE" sz="2400" dirty="0">
                <a:solidFill>
                  <a:srgbClr val="004992"/>
                </a:solidFill>
              </a:rPr>
              <a:t>Nehezen értelmezi mások érzelmi megnyilvánulásait (pl. öröm, bánat).</a:t>
            </a:r>
          </a:p>
          <a:p>
            <a:pPr marL="342900" lvl="0" indent="-342900" defTabSz="449263" fontAlgn="base">
              <a:buClr>
                <a:srgbClr val="333333"/>
              </a:buClr>
              <a:buFont typeface="WingDings"/>
              <a:buChar char=""/>
            </a:pPr>
            <a:r>
              <a:rPr lang="de-DE" altLang="de-DE" sz="2400" dirty="0">
                <a:solidFill>
                  <a:srgbClr val="004992"/>
                </a:solidFill>
              </a:rPr>
              <a:t>Nehezen ismeri fel, miért viselkednek mások egy bizonyos módon.</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25412393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6" name="Rectangle 47"/>
          <p:cNvSpPr>
            <a:spLocks noChangeArrowheads="1"/>
          </p:cNvSpPr>
          <p:nvPr/>
        </p:nvSpPr>
        <p:spPr bwMode="auto">
          <a:xfrm>
            <a:off x="408955" y="5949280"/>
            <a:ext cx="1137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o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ea typeface="ＭＳ Ｐゴシック" panose="020B0600070205080204" pitchFamily="34" charset="-128"/>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ea typeface="ＭＳ Ｐゴシック" panose="020B0600070205080204" pitchFamily="34" charset="-128"/>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ＭＳ Ｐゴシック" panose="020B0600070205080204" pitchFamily="34" charset="-128"/>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ts val="450"/>
              </a:spcBef>
              <a:buClrTx/>
              <a:buFontTx/>
              <a:buNone/>
            </a:pPr>
            <a:r>
              <a:rPr lang="de-DE" altLang="de-DE" sz="1800" dirty="0">
                <a:solidFill>
                  <a:srgbClr val="004992"/>
                </a:solidFill>
                <a:latin typeface="+mn-lt"/>
                <a:ea typeface="+mn-ea"/>
              </a:rPr>
              <a:t>Szeretne esetleg valaki röviden beszámolni a saját tapasztalatairól?</a:t>
            </a:r>
          </a:p>
        </p:txBody>
      </p:sp>
      <p:sp>
        <p:nvSpPr>
          <p:cNvPr id="2" name="Title 1"/>
          <p:cNvSpPr>
            <a:spLocks noGrp="1"/>
          </p:cNvSpPr>
          <p:nvPr>
            <p:ph type="title"/>
          </p:nvPr>
        </p:nvSpPr>
        <p:spPr/>
        <p:txBody>
          <a:bodyPr/>
          <a:lstStyle/>
          <a:p>
            <a:r>
              <a:rPr lang="hu-HU" sz="3600" dirty="0">
                <a:solidFill>
                  <a:srgbClr val="004992"/>
                </a:solidFill>
                <a:latin typeface="+mn-lt"/>
                <a:ea typeface="+mn-ea"/>
                <a:cs typeface="+mn-cs"/>
              </a:rPr>
              <a:t>Hogyan járul hozzá beleérző képességünk a téves ítéletekhez pszichózis alatt – Példák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20</a:t>
            </a:fld>
            <a:endParaRPr lang="de-DE" altLang="de-DE">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433396642"/>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503929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Esemény</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Pszichózis alatt ítélet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Egyéb magyarázatok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Miután az orvos Önnel beszélt, nevetni kezd egy nővérrel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“Rajtam nevetnek”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Merő véletlen, valami teljesen másról beszéltek</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Egy járókelő kétszer is ránéz Önre, majd később még egyszer visszafordul</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a:ln>
                            <a:noFill/>
                          </a:ln>
                          <a:solidFill>
                            <a:srgbClr val="333333"/>
                          </a:solidFill>
                          <a:effectLst/>
                          <a:latin typeface="Calibri Light"/>
                          <a:ea typeface="ＭＳ Ｐゴシック" pitchFamily="34" charset="-128"/>
                        </a:rPr>
                        <a:t>Meg van győződve róla, hogy a férfi követi Önt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A járókelő ideges, mert az első pillantására rémülettel reagált. A második pillantásával azt szeretné felmérni, hogy mi is a gond.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Egy idegen többször Önre kacsint.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Figyelmeztetésnek szánt Morse-kód.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u-HU" sz="2000" b="0" i="0" u="none" strike="noStrike" cap="none" normalizeH="0" baseline="0" dirty="0">
                          <a:ln>
                            <a:noFill/>
                          </a:ln>
                          <a:solidFill>
                            <a:srgbClr val="333333"/>
                          </a:solidFill>
                          <a:effectLst/>
                          <a:latin typeface="Calibri Light"/>
                          <a:ea typeface="ＭＳ Ｐゴシック" pitchFamily="34" charset="-128"/>
                        </a:rPr>
                        <a:t>Elvakította a nap, érdeklődés, véletlen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21</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a:p>
            <a:pPr lvl="0" defTabSz="449263" fontAlgn="base">
              <a:lnSpc>
                <a:spcPct val="100000"/>
              </a:lnSpc>
              <a:spcBef>
                <a:spcPts val="1200"/>
              </a:spcBef>
              <a:buClr>
                <a:srgbClr val="336699"/>
              </a:buClr>
            </a:pPr>
            <a:endParaRPr lang="de-DE" altLang="de-DE" sz="2400" dirty="0">
              <a:solidFill>
                <a:srgbClr val="333333"/>
              </a:solidFill>
            </a:endParaRPr>
          </a:p>
          <a:p>
            <a:pPr lvl="0" defTabSz="449263" fontAlgn="base"/>
            <a:r>
              <a:rPr lang="de-DE" altLang="de-DE" sz="2400" b="1" dirty="0">
                <a:solidFill>
                  <a:srgbClr val="004992"/>
                </a:solidFill>
              </a:rPr>
              <a:t>Fontos:</a:t>
            </a:r>
            <a:endParaRPr lang="de-DE" altLang="de-DE" sz="2400" dirty="0">
              <a:solidFill>
                <a:srgbClr val="004992"/>
              </a:solidFill>
            </a:endParaRPr>
          </a:p>
          <a:p>
            <a:pPr marL="342900" lvl="0" indent="-342900" defTabSz="449263" fontAlgn="base">
              <a:buClr>
                <a:srgbClr val="333333"/>
              </a:buClr>
              <a:buFont typeface="WingDings"/>
              <a:buChar char=""/>
            </a:pPr>
            <a:r>
              <a:rPr lang="de-DE" altLang="de-DE" sz="2400" dirty="0">
                <a:solidFill>
                  <a:srgbClr val="333333"/>
                </a:solidFill>
              </a:rPr>
              <a:t>Ne feledjék, hogy az ábrázolt személyek nem rendelkeznek ugyanazzal a tudással, ami Önöknek, mint megfigyelőnek rendelkezésükre áll!</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22</a:t>
            </a:fld>
            <a:endParaRPr lang="de-DE" altLang="de-DE">
              <a:latin typeface="+mn-lt"/>
              <a:ea typeface="+mn-ea"/>
            </a:endParaRPr>
          </a:p>
        </p:txBody>
      </p:sp>
    </p:spTree>
    <p:extLst>
      <p:ext uri="{BB962C8B-B14F-4D97-AF65-F5344CB8AC3E}">
        <p14:creationId xmlns:p14="http://schemas.microsoft.com/office/powerpoint/2010/main" val="3522335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Gyakorlat</a:t>
            </a:r>
          </a:p>
        </p:txBody>
      </p:sp>
      <p:sp>
        <p:nvSpPr>
          <p:cNvPr id="5" name="Content Placeholder 4"/>
          <p:cNvSpPr>
            <a:spLocks noGrp="1"/>
          </p:cNvSpPr>
          <p:nvPr>
            <p:ph idx="1"/>
          </p:nvPr>
        </p:nvSpPr>
        <p:spPr/>
        <p:txBody>
          <a:bodyPr/>
          <a:lstStyle/>
          <a:p>
            <a:pPr marL="342900" lvl="0" indent="-342900" defTabSz="449263" fontAlgn="base">
              <a:buClr>
                <a:srgbClr val="333333"/>
              </a:buClr>
              <a:buFont typeface="WingDings"/>
              <a:buChar char=""/>
            </a:pPr>
            <a:r>
              <a:rPr lang="de-DE" altLang="de-DE" sz="2400" dirty="0">
                <a:solidFill>
                  <a:srgbClr val="333333"/>
                </a:solidFill>
              </a:rPr>
              <a:t>Egy képregényt fogunk Önöknek mutatni.</a:t>
            </a:r>
          </a:p>
          <a:p>
            <a:pPr marL="342900" lvl="0" indent="-342900" defTabSz="449263" fontAlgn="base">
              <a:buClr>
                <a:srgbClr val="333333"/>
              </a:buClr>
              <a:buFont typeface="WingDings"/>
              <a:buChar char=""/>
            </a:pPr>
            <a:r>
              <a:rPr lang="de-DE" altLang="de-DE" sz="2400" dirty="0">
                <a:solidFill>
                  <a:srgbClr val="333333"/>
                </a:solidFill>
              </a:rPr>
              <a:t>Vitassák meg, hogy a képen látható személyek mit gondolhatnak a többi személyről!</a:t>
            </a:r>
            <a:endParaRPr lang="hu-HU" altLang="de-DE" sz="2400" dirty="0">
              <a:solidFill>
                <a:srgbClr val="333333"/>
              </a:solidFill>
            </a:endParaRPr>
          </a:p>
          <a:p>
            <a:pPr lvl="0" defTabSz="449263" fontAlgn="base">
              <a:lnSpc>
                <a:spcPct val="100000"/>
              </a:lnSpc>
              <a:spcBef>
                <a:spcPts val="1200"/>
              </a:spcBef>
              <a:buClr>
                <a:srgbClr val="336699"/>
              </a:buClr>
            </a:pPr>
            <a:endParaRPr lang="de-DE" altLang="de-DE" sz="2400" dirty="0">
              <a:solidFill>
                <a:srgbClr val="333333"/>
              </a:solidFill>
            </a:endParaRPr>
          </a:p>
          <a:p>
            <a:pPr lvl="0" defTabSz="449263" fontAlgn="base"/>
            <a:r>
              <a:rPr lang="de-DE" altLang="de-DE" sz="2400" b="1" dirty="0">
                <a:solidFill>
                  <a:srgbClr val="004992"/>
                </a:solidFill>
              </a:rPr>
              <a:t>Fontos:</a:t>
            </a:r>
            <a:endParaRPr lang="de-DE" altLang="de-DE" sz="2400" dirty="0">
              <a:solidFill>
                <a:srgbClr val="004992"/>
              </a:solidFill>
            </a:endParaRPr>
          </a:p>
          <a:p>
            <a:pPr marL="342900" lvl="0" indent="-342900" defTabSz="449263" fontAlgn="base">
              <a:buClr>
                <a:srgbClr val="333333"/>
              </a:buClr>
              <a:buFont typeface="WingDings"/>
              <a:buChar char=""/>
            </a:pPr>
            <a:r>
              <a:rPr lang="de-DE" altLang="de-DE" sz="2400" dirty="0">
                <a:solidFill>
                  <a:srgbClr val="333333"/>
                </a:solidFill>
              </a:rPr>
              <a:t>Ne feledjék, hogy az ábrázolt személyek nem rendelkeznek ugyanazzal a tudással, ami Önöknek, mint megfigyelőnek rendelkezésükre áll!</a:t>
            </a:r>
          </a:p>
          <a:p>
            <a:pPr marL="342900" lvl="0" indent="-342900" defTabSz="449263" fontAlgn="base">
              <a:buClr>
                <a:srgbClr val="333333"/>
              </a:buClr>
              <a:buFont typeface="WingDings"/>
              <a:buChar char=""/>
            </a:pPr>
            <a:r>
              <a:rPr lang="de-DE" altLang="de-DE" sz="2400" dirty="0">
                <a:solidFill>
                  <a:srgbClr val="333333"/>
                </a:solidFill>
              </a:rPr>
              <a:t>Gondolják át, mely további információkra lenne szükség ahhoz, hogy végérvényes döntést lehessen hozni!</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23</a:t>
            </a:fld>
            <a:endParaRPr lang="de-DE" altLang="de-DE">
              <a:latin typeface="+mn-lt"/>
              <a:ea typeface="+mn-ea"/>
            </a:endParaRPr>
          </a:p>
        </p:txBody>
      </p:sp>
    </p:spTree>
    <p:extLst>
      <p:ext uri="{BB962C8B-B14F-4D97-AF65-F5344CB8AC3E}">
        <p14:creationId xmlns:p14="http://schemas.microsoft.com/office/powerpoint/2010/main" val="26840184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24</a:t>
            </a:fld>
            <a:endParaRPr lang="de-DE" altLang="de-DE">
              <a:latin typeface="+mn-lt"/>
              <a:ea typeface="+mn-ea"/>
            </a:endParaRPr>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Mit fognak a legtöbben gondolni...és igazuk van?</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Példa: Egy túlsúlyos férfi alatt összetörik a szék</a:t>
            </a:r>
            <a:endParaRPr lang="de-DE" altLang="de-DE" sz="2400" dirty="0">
              <a:latin typeface="Calibri Light"/>
            </a:endParaRPr>
          </a:p>
        </p:txBody>
      </p:sp>
      <p:sp>
        <p:nvSpPr>
          <p:cNvPr id="16" name="Caption_54287"/>
          <p:cNvSpPr txBox="1">
            <a:spLocks noChangeArrowheads="1"/>
          </p:cNvSpPr>
          <p:nvPr/>
        </p:nvSpPr>
        <p:spPr bwMode="auto">
          <a:xfrm>
            <a:off x="6265286" y="2564904"/>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dirty="0">
                <a:solidFill>
                  <a:srgbClr val="333333"/>
                </a:solidFill>
                <a:latin typeface="Calibri Light"/>
              </a:rPr>
              <a:t>Ő aztán</a:t>
            </a:r>
            <a:r>
              <a:rPr lang="hu-HU" altLang="de-DE" sz="1100" dirty="0">
                <a:solidFill>
                  <a:srgbClr val="333333"/>
                </a:solidFill>
                <a:latin typeface="Calibri Light"/>
              </a:rPr>
              <a:t> </a:t>
            </a:r>
            <a:r>
              <a:rPr lang="de-DE" altLang="de-DE" sz="1100" dirty="0">
                <a:solidFill>
                  <a:srgbClr val="333333"/>
                </a:solidFill>
                <a:latin typeface="Calibri Light"/>
              </a:rPr>
              <a:t>kövér!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Egy túlsúlyos férfi alatt összetörik a szék</a:t>
            </a:r>
            <a:br>
              <a:rPr lang="en-US" sz="3600">
                <a:solidFill>
                  <a:srgbClr val="004992"/>
                </a:solidFill>
                <a:latin typeface="+mn-lt"/>
                <a:ea typeface="+mn-ea"/>
                <a:cs typeface="+mn-cs"/>
              </a:rPr>
            </a:br>
            <a:r>
              <a:rPr lang="en-US">
                <a:solidFill>
                  <a:srgbClr val="004992"/>
                </a:solidFill>
                <a:latin typeface="+mn-lt"/>
                <a:ea typeface="+mn-ea"/>
                <a:cs typeface="+mn-cs"/>
              </a:rPr>
              <a:t>Mit fognak a legtöbben gondolni?</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25</a:t>
            </a:fld>
            <a:endParaRPr lang="de-DE" altLang="de-DE">
              <a:latin typeface="+mn-lt"/>
              <a:ea typeface="+mn-ea"/>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hu-HU" altLang="de-DE" sz="2000" dirty="0">
                <a:solidFill>
                  <a:srgbClr val="004992"/>
                </a:solidFill>
                <a:latin typeface="Calibri Light"/>
              </a:rPr>
              <a:t>Valószínű: </a:t>
            </a:r>
            <a:r>
              <a:rPr lang="hu-HU" altLang="de-DE" sz="2000" dirty="0">
                <a:solidFill>
                  <a:srgbClr val="333333"/>
                </a:solidFill>
                <a:latin typeface="Calibri Light"/>
              </a:rPr>
              <a:t>A férfi túl nehéz volt ahhoz a székhez</a:t>
            </a:r>
          </a:p>
          <a:p>
            <a:pPr eaLnBrk="1" hangingPunct="1">
              <a:spcBef>
                <a:spcPts val="1200"/>
              </a:spcBef>
              <a:buFontTx/>
              <a:buNone/>
            </a:pPr>
            <a:r>
              <a:rPr lang="hu-HU" altLang="de-DE" sz="2000" dirty="0">
                <a:solidFill>
                  <a:srgbClr val="004992"/>
                </a:solidFill>
                <a:latin typeface="Calibri Light"/>
              </a:rPr>
              <a:t>Kevésbé valószínű: </a:t>
            </a:r>
            <a:r>
              <a:rPr lang="hu-HU" altLang="de-DE" sz="2000" dirty="0">
                <a:solidFill>
                  <a:srgbClr val="333333"/>
                </a:solidFill>
                <a:latin typeface="Calibri Light"/>
              </a:rPr>
              <a:t>A férfi felborult; Rosszul volt megépítve a szék</a:t>
            </a:r>
          </a:p>
          <a:p>
            <a:pPr eaLnBrk="1" hangingPunct="1">
              <a:spcBef>
                <a:spcPts val="1200"/>
              </a:spcBef>
              <a:buFontTx/>
              <a:buNone/>
            </a:pPr>
            <a:r>
              <a:rPr lang="hu-HU" altLang="de-DE" sz="2000" b="1" dirty="0">
                <a:solidFill>
                  <a:srgbClr val="004992"/>
                </a:solidFill>
                <a:latin typeface="Calibri Light"/>
              </a:rPr>
              <a:t>Valószínűtlen, </a:t>
            </a:r>
            <a:r>
              <a:rPr lang="hu-HU" altLang="de-DE" sz="2000" dirty="0">
                <a:solidFill>
                  <a:srgbClr val="333333"/>
                </a:solidFill>
                <a:latin typeface="Calibri Light"/>
              </a:rPr>
              <a:t>hogy az emberek ezt feltételeznék: Elfűrészelték a széket - azonban </a:t>
            </a:r>
            <a:r>
              <a:rPr lang="hu-HU" altLang="de-DE" sz="2000" dirty="0">
                <a:solidFill>
                  <a:srgbClr val="004992"/>
                </a:solidFill>
                <a:latin typeface="Calibri Light"/>
              </a:rPr>
              <a:t>HELYES: Senki nem látta, amint a fiú az első képen elfűrészeli a széket!</a:t>
            </a:r>
            <a:endParaRPr lang="de-DE" altLang="de-DE" sz="2000" dirty="0">
              <a:solidFill>
                <a:srgbClr val="004992"/>
              </a:solidFill>
              <a:latin typeface="Calibri Light"/>
            </a:endParaRPr>
          </a:p>
        </p:txBody>
      </p:sp>
      <p:sp>
        <p:nvSpPr>
          <p:cNvPr id="12" name="Caption_54287"/>
          <p:cNvSpPr txBox="1">
            <a:spLocks noChangeArrowheads="1"/>
          </p:cNvSpPr>
          <p:nvPr/>
        </p:nvSpPr>
        <p:spPr bwMode="auto">
          <a:xfrm>
            <a:off x="6000427" y="2996952"/>
            <a:ext cx="457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600" dirty="0">
                <a:solidFill>
                  <a:srgbClr val="333333"/>
                </a:solidFill>
                <a:latin typeface="Calibri Light"/>
              </a:rPr>
              <a:t>Ő aztán</a:t>
            </a:r>
          </a:p>
          <a:p>
            <a:pPr algn="ctr" eaLnBrk="1" hangingPunct="1">
              <a:spcBef>
                <a:spcPts val="0"/>
              </a:spcBef>
              <a:buFontTx/>
              <a:buNone/>
            </a:pPr>
            <a:r>
              <a:rPr lang="de-DE" altLang="de-DE" sz="600" dirty="0">
                <a:solidFill>
                  <a:srgbClr val="333333"/>
                </a:solidFill>
                <a:latin typeface="Calibri Light"/>
              </a:rPr>
              <a:t> kövér!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Kezdjük!</a:t>
            </a: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26</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27</a:t>
            </a:fld>
            <a:endParaRPr lang="de-DE" altLang="de-DE">
              <a:latin typeface="+mn-lt"/>
              <a:ea typeface="+mn-ea"/>
            </a:endParaRPr>
          </a:p>
        </p:txBody>
      </p:sp>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246329" y="5884164"/>
            <a:ext cx="5668860"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Vajon mit érez a hölgy ebben a szituációban?</a:t>
            </a:r>
            <a:endParaRPr lang="de-DE" altLang="de-DE" sz="2400" dirty="0">
              <a:solidFill>
                <a:srgbClr val="004992"/>
              </a:solidFill>
              <a:latin typeface="Calibri Ligh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Zöld a lámpa!</a:t>
            </a:r>
            <a:endParaRPr lang="de-DE" altLang="de-DE" sz="1800" b="1" dirty="0">
              <a:latin typeface="Calibri Ligh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28</a:t>
            </a:fld>
            <a:endParaRPr lang="de-DE" altLang="de-DE">
              <a:latin typeface="+mn-lt"/>
              <a:ea typeface="+mn-ea"/>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 férfi?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en-US" altLang="de-DE" sz="1300" i="1" dirty="0" err="1">
                <a:latin typeface="Calibri Light"/>
              </a:rPr>
              <a:t>Részt</a:t>
            </a:r>
            <a:r>
              <a:rPr lang="en-US" altLang="de-DE" sz="1300" i="1" dirty="0">
                <a:latin typeface="Calibri Light"/>
              </a:rPr>
              <a:t> </a:t>
            </a:r>
            <a:r>
              <a:rPr lang="en-US" altLang="de-DE" sz="1300" i="1" dirty="0" err="1">
                <a:latin typeface="Calibri Light"/>
              </a:rPr>
              <a:t>vettél</a:t>
            </a:r>
            <a:r>
              <a:rPr lang="en-US" altLang="de-DE" sz="1300" i="1" dirty="0">
                <a:latin typeface="Calibri Light"/>
              </a:rPr>
              <a:t> </a:t>
            </a:r>
            <a:r>
              <a:rPr lang="en-US" altLang="de-DE" sz="1300" i="1" dirty="0" err="1">
                <a:latin typeface="Calibri Light"/>
              </a:rPr>
              <a:t>már</a:t>
            </a:r>
            <a:r>
              <a:rPr lang="en-US" altLang="de-DE" sz="1300" i="1" dirty="0">
                <a:latin typeface="Calibri Light"/>
              </a:rPr>
              <a:t> a</a:t>
            </a:r>
            <a:r>
              <a:rPr lang="hu-HU" altLang="de-DE" sz="1300" i="1" dirty="0">
                <a:latin typeface="Calibri Light"/>
              </a:rPr>
              <a:t> </a:t>
            </a:r>
            <a:r>
              <a:rPr lang="en-US" altLang="de-DE" sz="1300" i="1" dirty="0" err="1">
                <a:latin typeface="Calibri Light"/>
              </a:rPr>
              <a:t>dolgozói</a:t>
            </a:r>
            <a:r>
              <a:rPr lang="hu-HU" altLang="de-DE" sz="1300" i="1" dirty="0">
                <a:latin typeface="Calibri Light"/>
              </a:rPr>
              <a:t> </a:t>
            </a:r>
            <a:r>
              <a:rPr lang="en-US" altLang="de-DE" sz="1300" i="1" dirty="0" err="1">
                <a:latin typeface="Calibri Light"/>
              </a:rPr>
              <a:t>légedettségi</a:t>
            </a:r>
            <a:r>
              <a:rPr lang="en-US" altLang="de-DE" sz="1300" i="1" dirty="0">
                <a:latin typeface="Calibri Light"/>
              </a:rPr>
              <a:t> </a:t>
            </a:r>
            <a:r>
              <a:rPr lang="en-US" altLang="de-DE" sz="1300" i="1" dirty="0" err="1">
                <a:latin typeface="Calibri Light"/>
              </a:rPr>
              <a:t>felmérésen</a:t>
            </a:r>
            <a:r>
              <a:rPr lang="en-US" altLang="de-DE" sz="1300" i="1" dirty="0">
                <a:latin typeface="Calibri Light"/>
              </a:rPr>
              <a:t>?</a:t>
            </a:r>
            <a:endParaRPr lang="de-DE" altLang="de-DE" sz="13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300" dirty="0">
                <a:latin typeface="Calibri Light"/>
              </a:rPr>
              <a:t>Meg </a:t>
            </a:r>
            <a:r>
              <a:rPr lang="en-US" altLang="de-DE" sz="1300" dirty="0" err="1">
                <a:latin typeface="Calibri Light"/>
              </a:rPr>
              <a:t>tudná</a:t>
            </a:r>
            <a:r>
              <a:rPr lang="en-US" altLang="de-DE" sz="1300" dirty="0">
                <a:latin typeface="Calibri Light"/>
              </a:rPr>
              <a:t>, </a:t>
            </a:r>
            <a:r>
              <a:rPr lang="en-US" altLang="de-DE" sz="1300" dirty="0" err="1">
                <a:latin typeface="Calibri Light"/>
              </a:rPr>
              <a:t>kérem</a:t>
            </a:r>
            <a:r>
              <a:rPr lang="en-US" altLang="de-DE" sz="1300" dirty="0">
                <a:latin typeface="Calibri Light"/>
              </a:rPr>
              <a:t>, </a:t>
            </a:r>
            <a:r>
              <a:rPr lang="en-US" altLang="de-DE" sz="1300" dirty="0" err="1">
                <a:latin typeface="Calibri Light"/>
              </a:rPr>
              <a:t>mondani</a:t>
            </a:r>
            <a:r>
              <a:rPr lang="en-US" altLang="de-DE" sz="1300" dirty="0">
                <a:latin typeface="Calibri Light"/>
              </a:rPr>
              <a:t>, </a:t>
            </a:r>
            <a:r>
              <a:rPr lang="en-US" altLang="de-DE" sz="1300" dirty="0" err="1">
                <a:latin typeface="Calibri Light"/>
              </a:rPr>
              <a:t>meddig</a:t>
            </a:r>
            <a:r>
              <a:rPr lang="en-US" altLang="de-DE" sz="1300" dirty="0">
                <a:latin typeface="Calibri Light"/>
              </a:rPr>
              <a:t> </a:t>
            </a:r>
            <a:r>
              <a:rPr lang="en-US" altLang="de-DE" sz="1300" dirty="0" err="1">
                <a:latin typeface="Calibri Light"/>
              </a:rPr>
              <a:t>kölcsönözhetem</a:t>
            </a:r>
            <a:r>
              <a:rPr lang="en-US" altLang="de-DE" sz="1300" dirty="0">
                <a:latin typeface="Calibri Light"/>
              </a:rPr>
              <a:t> </a:t>
            </a:r>
            <a:r>
              <a:rPr lang="en-US" altLang="de-DE" sz="1300" dirty="0" err="1">
                <a:latin typeface="Calibri Light"/>
              </a:rPr>
              <a:t>ki</a:t>
            </a:r>
            <a:r>
              <a:rPr lang="en-US" altLang="de-DE" sz="1300" dirty="0">
                <a:latin typeface="Calibri Light"/>
              </a:rPr>
              <a:t> </a:t>
            </a:r>
            <a:r>
              <a:rPr lang="en-US" altLang="de-DE" sz="1300" dirty="0" err="1">
                <a:latin typeface="Calibri Light"/>
              </a:rPr>
              <a:t>ezt</a:t>
            </a:r>
            <a:r>
              <a:rPr lang="en-US" altLang="de-DE" sz="1300" dirty="0">
                <a:latin typeface="Calibri Light"/>
              </a:rPr>
              <a:t> a </a:t>
            </a:r>
            <a:r>
              <a:rPr lang="en-US" altLang="de-DE" sz="1300" dirty="0" err="1">
                <a:latin typeface="Calibri Light"/>
              </a:rPr>
              <a:t>könyvet</a:t>
            </a:r>
            <a:r>
              <a:rPr lang="en-US" altLang="de-DE" sz="1300" dirty="0">
                <a:latin typeface="Calibri Light"/>
              </a:rPr>
              <a:t>?</a:t>
            </a:r>
            <a:endParaRPr lang="en-GB" altLang="de-DE" sz="1300" dirty="0">
              <a:latin typeface="Calibri Light"/>
            </a:endParaRPr>
          </a:p>
        </p:txBody>
      </p:sp>
      <p:sp>
        <p:nvSpPr>
          <p:cNvPr id="15" name="Caption_22"/>
          <p:cNvSpPr txBox="1">
            <a:spLocks noChangeArrowheads="1"/>
          </p:cNvSpPr>
          <p:nvPr/>
        </p:nvSpPr>
        <p:spPr bwMode="auto">
          <a:xfrm>
            <a:off x="8401843" y="1814235"/>
            <a:ext cx="210312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1300" dirty="0">
                <a:latin typeface="Calibri Light"/>
              </a:rPr>
              <a:t>Áh, mindig ugyanazok az ostoba kérdések! Már csak elvből sem válaszolok!</a:t>
            </a:r>
            <a:endParaRPr lang="en-GB" altLang="de-DE" sz="1300" dirty="0">
              <a:latin typeface="Calibri Light"/>
            </a:endParaRPr>
          </a:p>
        </p:txBody>
      </p:sp>
    </p:spTree>
    <p:extLst>
      <p:ext uri="{BB962C8B-B14F-4D97-AF65-F5344CB8AC3E}">
        <p14:creationId xmlns:p14="http://schemas.microsoft.com/office/powerpoint/2010/main" val="22869735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29</a:t>
            </a:fld>
            <a:endParaRPr lang="de-DE" altLang="de-DE">
              <a:latin typeface="+mn-lt"/>
              <a:ea typeface="+mn-ea"/>
            </a:endParaRPr>
          </a:p>
        </p:txBody>
      </p:sp>
      <p:pic>
        <p:nvPicPr>
          <p:cNvPr id="14"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Menjünk Focizni!</a:t>
            </a:r>
            <a:endParaRPr lang="en-GB" altLang="de-DE" sz="1400" b="1" dirty="0">
              <a:latin typeface="Calibri Light"/>
            </a:endParaRPr>
          </a:p>
        </p:txBody>
      </p:sp>
      <p:sp>
        <p:nvSpPr>
          <p:cNvPr id="16"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gondolhat leginkább a parkőr...igaza van? </a:t>
            </a:r>
            <a:endParaRPr lang="de-DE" altLang="de-DE" sz="2400" dirty="0">
              <a:solidFill>
                <a:srgbClr val="004992"/>
              </a:solidFill>
              <a:latin typeface="Calibri Light"/>
            </a:endParaRPr>
          </a:p>
        </p:txBody>
      </p:sp>
      <p:sp>
        <p:nvSpPr>
          <p:cNvPr id="17" name="Caption_21"/>
          <p:cNvSpPr>
            <a:spLocks noChangeArrowheads="1" noChangeShapeType="1" noTextEdit="1"/>
          </p:cNvSpPr>
          <p:nvPr/>
        </p:nvSpPr>
        <p:spPr bwMode="auto">
          <a:xfrm>
            <a:off x="6385619" y="1407056"/>
            <a:ext cx="1280160" cy="274320"/>
          </a:xfrm>
          <a:prstGeom prst="rect">
            <a:avLst/>
          </a:prstGeom>
        </p:spPr>
        <p:txBody>
          <a:bodyPr spcFirstLastPara="1" wrap="none" fromWordArt="1">
            <a:prstTxWarp prst="textArchUp">
              <a:avLst>
                <a:gd name="adj" fmla="val 10262754"/>
              </a:avLst>
            </a:prstTxWarp>
          </a:bodyPr>
          <a:lstStyle/>
          <a:p>
            <a:r>
              <a:rPr lang="de-DE" sz="1600" kern="10" dirty="0">
                <a:ln w="9525">
                  <a:solidFill>
                    <a:srgbClr val="000000"/>
                  </a:solidFill>
                  <a:round/>
                  <a:headEnd/>
                  <a:tailEnd/>
                </a:ln>
                <a:solidFill>
                  <a:srgbClr val="000000"/>
                </a:solidFill>
                <a:latin typeface="Calibri Light"/>
              </a:rPr>
              <a:t>Nyelviskola</a:t>
            </a:r>
          </a:p>
        </p:txBody>
      </p:sp>
      <p:sp>
        <p:nvSpPr>
          <p:cNvPr id="18" name="Caption_23"/>
          <p:cNvSpPr txBox="1">
            <a:spLocks noChangeArrowheads="1"/>
          </p:cNvSpPr>
          <p:nvPr/>
        </p:nvSpPr>
        <p:spPr bwMode="auto">
          <a:xfrm>
            <a:off x="4513411" y="1671166"/>
            <a:ext cx="731520" cy="5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nl-NL" altLang="de-DE" sz="1000" b="1">
                <a:latin typeface="Calibri Light"/>
              </a:rPr>
              <a:t>Én vagyok</a:t>
            </a:r>
          </a:p>
          <a:p>
            <a:pPr eaLnBrk="1" hangingPunct="1">
              <a:lnSpc>
                <a:spcPct val="40000"/>
              </a:lnSpc>
              <a:spcBef>
                <a:spcPct val="50000"/>
              </a:spcBef>
              <a:buFontTx/>
              <a:buNone/>
            </a:pPr>
            <a:r>
              <a:rPr lang="nl-NL" altLang="de-DE" sz="1000" b="1">
                <a:latin typeface="Calibri Light"/>
              </a:rPr>
              <a:t>Te vagy</a:t>
            </a:r>
          </a:p>
          <a:p>
            <a:pPr eaLnBrk="1" hangingPunct="1">
              <a:lnSpc>
                <a:spcPct val="40000"/>
              </a:lnSpc>
              <a:spcBef>
                <a:spcPct val="50000"/>
              </a:spcBef>
              <a:buFontTx/>
              <a:buNone/>
            </a:pPr>
            <a:r>
              <a:rPr lang="nl-NL" altLang="de-DE" sz="1000" b="1">
                <a:latin typeface="Calibri Light"/>
              </a:rPr>
              <a:t>Ő van</a:t>
            </a:r>
            <a:endParaRPr lang="de-DE" altLang="de-DE" sz="1000" b="1" dirty="0">
              <a:latin typeface="Calibri Light"/>
            </a:endParaRPr>
          </a:p>
        </p:txBody>
      </p:sp>
      <p:sp>
        <p:nvSpPr>
          <p:cNvPr id="19"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hu-HU" altLang="de-DE" sz="700" b="1">
                <a:latin typeface="Calibri Light"/>
                <a:cs typeface="Arial" panose="020B0604020202020204" pitchFamily="34" charset="0"/>
              </a:rPr>
              <a:t>Fűre lépni tilos!</a:t>
            </a:r>
            <a:endParaRPr lang="de-DE" altLang="de-DE" sz="700" b="1" dirty="0">
              <a:latin typeface="Calibri Light"/>
              <a:cs typeface="Arial" panose="020B0604020202020204" pitchFamily="34" charset="0"/>
            </a:endParaRPr>
          </a:p>
        </p:txBody>
      </p:sp>
      <p:sp>
        <p:nvSpPr>
          <p:cNvPr id="20"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hu-HU" altLang="de-DE" sz="800" b="1">
                <a:latin typeface="Calibri Light"/>
                <a:cs typeface="Arial" panose="020B0604020202020204" pitchFamily="34" charset="0"/>
              </a:rPr>
              <a:t>Fűre lépni tilos!</a:t>
            </a:r>
            <a:endParaRPr lang="de-DE" altLang="de-DE" sz="800" b="1" dirty="0">
              <a:latin typeface="Calibri Light"/>
              <a:cs typeface="Arial" panose="020B0604020202020204" pitchFamily="34" charset="0"/>
            </a:endParaRPr>
          </a:p>
        </p:txBody>
      </p:sp>
      <p:sp>
        <p:nvSpPr>
          <p:cNvPr id="21"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Magyar nyelvi kurzus 1A</a:t>
            </a:r>
            <a:endParaRPr lang="de-DE" altLang="de-DE" sz="1000" dirty="0">
              <a:latin typeface="Calibri Light"/>
            </a:endParaRPr>
          </a:p>
        </p:txBody>
      </p:sp>
    </p:spTree>
    <p:extLst>
      <p:ext uri="{BB962C8B-B14F-4D97-AF65-F5344CB8AC3E}">
        <p14:creationId xmlns:p14="http://schemas.microsoft.com/office/powerpoint/2010/main" val="15678569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30</a:t>
            </a:fld>
            <a:endParaRPr lang="de-DE" altLang="de-DE">
              <a:latin typeface="+mn-lt"/>
              <a:ea typeface="+mn-ea"/>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hu-HU" altLang="de-DE" sz="2400">
                <a:solidFill>
                  <a:srgbClr val="004992"/>
                </a:solidFill>
                <a:latin typeface="Calibri Light"/>
              </a:rPr>
              <a:t>Mire gondol valószínűleg a kép előtt álló férfi...igaza van?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9431244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31</a:t>
            </a:fld>
            <a:endParaRPr lang="de-DE" altLang="de-DE">
              <a:latin typeface="+mn-lt"/>
              <a:ea typeface="+mn-ea"/>
            </a:endParaRPr>
          </a:p>
        </p:txBody>
      </p:sp>
      <p:pic>
        <p:nvPicPr>
          <p:cNvPr id="13"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Mit gondol az anya? Van-e szükségünk további információkra, hogy ezt biztosan megállapíthassuk?</a:t>
            </a:r>
            <a:endParaRPr lang="de-DE" altLang="de-DE" sz="2400" dirty="0">
              <a:solidFill>
                <a:srgbClr val="004992"/>
              </a:solidFill>
              <a:latin typeface="Calibri Light"/>
            </a:endParaRPr>
          </a:p>
        </p:txBody>
      </p:sp>
      <p:sp>
        <p:nvSpPr>
          <p:cNvPr id="17"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t-BR" altLang="de-DE" sz="1000">
                <a:latin typeface="Calibri Light"/>
              </a:rPr>
              <a:t>De nem érzem jól magam!</a:t>
            </a:r>
            <a:endParaRPr lang="de-DE" altLang="de-DE" sz="1000" dirty="0">
              <a:latin typeface="Calibri Light"/>
            </a:endParaRPr>
          </a:p>
        </p:txBody>
      </p:sp>
      <p:sp>
        <p:nvSpPr>
          <p:cNvPr id="18"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Gyerünk,</a:t>
            </a:r>
          </a:p>
          <a:p>
            <a:pPr algn="ctr" eaLnBrk="1" hangingPunct="1">
              <a:spcBef>
                <a:spcPts val="0"/>
              </a:spcBef>
              <a:spcAft>
                <a:spcPts val="0"/>
              </a:spcAft>
              <a:buNone/>
            </a:pPr>
            <a:r>
              <a:rPr lang="en-US" altLang="de-DE" sz="900">
                <a:latin typeface="Calibri Light"/>
              </a:rPr>
              <a:t> felkelni!</a:t>
            </a:r>
          </a:p>
          <a:p>
            <a:pPr algn="ctr" eaLnBrk="1" hangingPunct="1">
              <a:spcBef>
                <a:spcPts val="0"/>
              </a:spcBef>
              <a:spcAft>
                <a:spcPts val="0"/>
              </a:spcAft>
              <a:buNone/>
            </a:pPr>
            <a:r>
              <a:rPr lang="en-US" altLang="de-DE" sz="900">
                <a:latin typeface="Calibri Light"/>
              </a:rPr>
              <a:t> Iskola!</a:t>
            </a:r>
            <a:endParaRPr lang="de-DE" altLang="de-DE" sz="900" dirty="0">
              <a:latin typeface="Calibri Ligh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de-DE" sz="1000">
                <a:latin typeface="Calibri Light"/>
              </a:rPr>
              <a:t>Itt egy kis tea </a:t>
            </a:r>
          </a:p>
          <a:p>
            <a:pPr algn="ctr" eaLnBrk="1" hangingPunct="1">
              <a:spcBef>
                <a:spcPct val="0"/>
              </a:spcBef>
              <a:buFontTx/>
              <a:buNone/>
            </a:pPr>
            <a:r>
              <a:rPr lang="hu-HU" altLang="de-DE" sz="1000">
                <a:latin typeface="Calibri Light"/>
              </a:rPr>
              <a:t>és egy lázmérő! </a:t>
            </a:r>
          </a:p>
          <a:p>
            <a:pPr algn="ctr" eaLnBrk="1" hangingPunct="1">
              <a:spcBef>
                <a:spcPct val="0"/>
              </a:spcBef>
              <a:buFontTx/>
              <a:buNone/>
            </a:pPr>
            <a:r>
              <a:rPr lang="hu-HU" altLang="de-DE" sz="1000">
                <a:latin typeface="Calibri Light"/>
              </a:rPr>
              <a:t>Rögtön jövök, </a:t>
            </a:r>
          </a:p>
          <a:p>
            <a:pPr algn="ctr" eaLnBrk="1" hangingPunct="1">
              <a:spcBef>
                <a:spcPct val="0"/>
              </a:spcBef>
              <a:buFontTx/>
              <a:buNone/>
            </a:pPr>
            <a:r>
              <a:rPr lang="hu-HU" altLang="de-DE" sz="1000">
                <a:latin typeface="Calibri Light"/>
              </a:rPr>
              <a:t>és megnézem, </a:t>
            </a:r>
          </a:p>
          <a:p>
            <a:pPr algn="ctr" eaLnBrk="1" hangingPunct="1">
              <a:spcBef>
                <a:spcPct val="0"/>
              </a:spcBef>
              <a:buFontTx/>
              <a:buNone/>
            </a:pPr>
            <a:r>
              <a:rPr lang="hu-HU" altLang="de-DE" sz="1000">
                <a:latin typeface="Calibri Light"/>
              </a:rPr>
              <a:t>lázas vagy-e!</a:t>
            </a:r>
            <a:endParaRPr lang="de-DE" altLang="de-DE" sz="1000" dirty="0">
              <a:latin typeface="Calibri Light"/>
            </a:endParaRPr>
          </a:p>
        </p:txBody>
      </p:sp>
    </p:spTree>
    <p:extLst>
      <p:ext uri="{BB962C8B-B14F-4D97-AF65-F5344CB8AC3E}">
        <p14:creationId xmlns:p14="http://schemas.microsoft.com/office/powerpoint/2010/main" val="21770209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Igény</a:t>
            </a:r>
            <a:r>
              <a:rPr lang="en-US" altLang="ko-KR" sz="3600" spc="-5" dirty="0">
                <a:latin typeface="+mn-lt"/>
                <a:ea typeface="+mn-ea"/>
                <a:cs typeface="+mn-cs"/>
              </a:rPr>
              <a:t> </a:t>
            </a:r>
            <a:r>
              <a:rPr lang="en-US" altLang="ko-KR" sz="3600" spc="-5" dirty="0" err="1">
                <a:latin typeface="+mn-lt"/>
                <a:ea typeface="+mn-ea"/>
                <a:cs typeface="+mn-cs"/>
              </a:rPr>
              <a:t>szerint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u-HU" altLang="ko-KR" sz="2400" dirty="0">
                <a:solidFill>
                  <a:srgbClr val="004992"/>
                </a:solidFill>
              </a:rPr>
              <a:t>A mai témát érintő videoklipek az alábbi weboldalon találhatóak</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A </a:t>
            </a:r>
            <a:r>
              <a:rPr lang="en-US" altLang="ko-KR" sz="2400" dirty="0" err="1">
                <a:solidFill>
                  <a:srgbClr val="333333"/>
                </a:solidFill>
              </a:rPr>
              <a:t>tréning</a:t>
            </a:r>
            <a:r>
              <a:rPr lang="en-US" altLang="ko-KR" sz="2400" dirty="0">
                <a:solidFill>
                  <a:srgbClr val="333333"/>
                </a:solidFill>
              </a:rPr>
              <a:t> </a:t>
            </a:r>
            <a:r>
              <a:rPr lang="en-US" altLang="ko-KR" sz="2400" dirty="0" err="1">
                <a:solidFill>
                  <a:srgbClr val="333333"/>
                </a:solidFill>
              </a:rPr>
              <a:t>zárásaként</a:t>
            </a:r>
            <a:r>
              <a:rPr lang="en-US" altLang="ko-KR" sz="2400" dirty="0">
                <a:solidFill>
                  <a:srgbClr val="333333"/>
                </a:solidFill>
              </a:rPr>
              <a:t> </a:t>
            </a:r>
            <a:r>
              <a:rPr lang="en-US" altLang="ko-KR" sz="2400" dirty="0" err="1">
                <a:solidFill>
                  <a:srgbClr val="333333"/>
                </a:solidFill>
              </a:rPr>
              <a:t>megvitathatják</a:t>
            </a:r>
            <a:r>
              <a:rPr lang="en-US" altLang="ko-KR" sz="2400" dirty="0">
                <a:solidFill>
                  <a:srgbClr val="333333"/>
                </a:solidFill>
              </a:rPr>
              <a:t>, </a:t>
            </a:r>
            <a:r>
              <a:rPr lang="en-US" altLang="ko-KR" sz="2400" dirty="0" err="1">
                <a:solidFill>
                  <a:srgbClr val="333333"/>
                </a:solidFill>
              </a:rPr>
              <a:t>mennyire</a:t>
            </a:r>
            <a:r>
              <a:rPr lang="en-US" altLang="ko-KR" sz="2400" dirty="0">
                <a:solidFill>
                  <a:srgbClr val="333333"/>
                </a:solidFill>
              </a:rPr>
              <a:t> </a:t>
            </a:r>
            <a:r>
              <a:rPr lang="en-US" altLang="ko-KR" sz="2400" dirty="0" err="1">
                <a:solidFill>
                  <a:srgbClr val="333333"/>
                </a:solidFill>
              </a:rPr>
              <a:t>illeszkedik</a:t>
            </a:r>
            <a:r>
              <a:rPr lang="en-US" altLang="ko-KR" sz="2400" dirty="0">
                <a:solidFill>
                  <a:srgbClr val="333333"/>
                </a:solidFill>
              </a:rPr>
              <a:t> a </a:t>
            </a:r>
            <a:r>
              <a:rPr lang="en-US" altLang="ko-KR" sz="2400" dirty="0" err="1">
                <a:solidFill>
                  <a:srgbClr val="333333"/>
                </a:solidFill>
              </a:rPr>
              <a:t>videó</a:t>
            </a:r>
            <a:r>
              <a:rPr lang="en-US" altLang="ko-KR" sz="2400" dirty="0">
                <a:solidFill>
                  <a:srgbClr val="333333"/>
                </a:solidFill>
              </a:rPr>
              <a:t> a </a:t>
            </a:r>
            <a:r>
              <a:rPr lang="en-US" altLang="ko-KR" sz="2400" dirty="0" err="1">
                <a:solidFill>
                  <a:srgbClr val="333333"/>
                </a:solidFill>
              </a:rPr>
              <a:t>mai</a:t>
            </a:r>
            <a:r>
              <a:rPr lang="en-US" altLang="ko-KR" sz="2400" dirty="0">
                <a:solidFill>
                  <a:srgbClr val="333333"/>
                </a:solidFill>
              </a:rPr>
              <a:t> </a:t>
            </a:r>
            <a:r>
              <a:rPr lang="en-US" altLang="ko-KR" sz="2400" dirty="0" err="1">
                <a:solidFill>
                  <a:srgbClr val="333333"/>
                </a:solidFill>
              </a:rPr>
              <a:t>témánkhoz</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5" name="Slide Number Placeholder 4"/>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32</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n-US" altLang="ko-KR" i="1" spc="-5" dirty="0">
                <a:solidFill>
                  <a:srgbClr val="333333"/>
                </a:solidFill>
                <a:latin typeface="+mn-lt"/>
                <a:ea typeface="+mn-ea"/>
              </a:rPr>
              <a:t>a </a:t>
            </a:r>
            <a:r>
              <a:rPr lang="en-US" altLang="ko-KR" i="1" spc="-5" dirty="0" err="1">
                <a:solidFill>
                  <a:srgbClr val="333333"/>
                </a:solidFill>
                <a:latin typeface="+mn-lt"/>
                <a:ea typeface="+mn-ea"/>
              </a:rPr>
              <a:t>trainereknek</a:t>
            </a:r>
            <a:r>
              <a:rPr lang="en-US" altLang="ko-KR" i="1" spc="-5" dirty="0">
                <a:solidFill>
                  <a:srgbClr val="333333"/>
                </a:solidFill>
                <a:latin typeface="+mn-lt"/>
                <a:ea typeface="+mn-ea"/>
              </a:rPr>
              <a:t>:</a:t>
            </a:r>
            <a:endParaRPr lang="hu-HU" altLang="ko-KR" i="1" spc="-5" dirty="0">
              <a:solidFill>
                <a:srgbClr val="333333"/>
              </a:solidFill>
              <a:latin typeface="+mn-lt"/>
              <a:ea typeface="+mn-ea"/>
            </a:endParaRPr>
          </a:p>
          <a:p>
            <a:pPr marL="635" defTabSz="914400" eaLnBrk="0" fontAlgn="base" hangingPunct="0">
              <a:spcBef>
                <a:spcPts val="894"/>
              </a:spcBef>
              <a:spcAft>
                <a:spcPct val="0"/>
              </a:spcAft>
            </a:pPr>
            <a:r>
              <a:rPr lang="hu-HU" altLang="ko-KR" dirty="0">
                <a:solidFill>
                  <a:srgbClr val="333333"/>
                </a:solidFill>
                <a:latin typeface="+mn-lt"/>
                <a:ea typeface="+mn-ea"/>
              </a:rPr>
              <a:t>Egyes jelenetek olyan kifejezéseket/ tartalmakat hordozhatnak, melyek nem minden közönségnek és nem minden kultúrának megfelelőek. Így kérjük a levetített videókat gondosan megválogatni!</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endParaRPr>
            </a:p>
          </p:txBody>
        </p:sp>
      </p:grpSp>
    </p:spTree>
    <p:extLst>
      <p:ext uri="{BB962C8B-B14F-4D97-AF65-F5344CB8AC3E}">
        <p14:creationId xmlns:p14="http://schemas.microsoft.com/office/powerpoint/2010/main" val="302289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33</a:t>
            </a:fld>
            <a:endParaRPr lang="de-DE" altLang="de-DE">
              <a:latin typeface="+mn-lt"/>
              <a:ea typeface="+mn-ea"/>
            </a:endParaRPr>
          </a:p>
        </p:txBody>
      </p:sp>
      <p:pic>
        <p:nvPicPr>
          <p:cNvPr id="7"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Mire gondolhat a kutyát sétáltató férfi?</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0169171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34</a:t>
            </a:fld>
            <a:endParaRPr lang="de-DE" altLang="de-DE">
              <a:latin typeface="+mn-lt"/>
              <a:ea typeface="+mn-ea"/>
            </a:endParaRPr>
          </a:p>
        </p:txBody>
      </p:sp>
      <p:sp>
        <p:nvSpPr>
          <p:cNvPr id="17"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Mire gondolhat a férfi a 3. képen...igaza van?</a:t>
            </a:r>
            <a:endParaRPr lang="de-DE" altLang="de-DE" sz="2400" dirty="0">
              <a:solidFill>
                <a:srgbClr val="004992"/>
              </a:solidFill>
              <a:latin typeface="Calibri Light"/>
            </a:endParaRPr>
          </a:p>
        </p:txBody>
      </p:sp>
      <p:sp>
        <p:nvSpPr>
          <p:cNvPr id="19"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a:solidFill>
                  <a:srgbClr val="333333"/>
                </a:solidFill>
                <a:latin typeface="+mn-lt"/>
              </a:rPr>
              <a:t>Liza</a:t>
            </a:r>
            <a:endParaRPr lang="ja-JP" altLang="en-US" sz="1400" b="1" dirty="0">
              <a:solidFill>
                <a:srgbClr val="333333"/>
              </a:solidFill>
              <a:latin typeface="+mn-lt"/>
            </a:endParaRPr>
          </a:p>
        </p:txBody>
      </p:sp>
      <p:sp>
        <p:nvSpPr>
          <p:cNvPr id="20"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21"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100" b="1">
                <a:solidFill>
                  <a:srgbClr val="333333"/>
                </a:solidFill>
                <a:latin typeface="+mn-lt"/>
              </a:rPr>
              <a:t>Liza</a:t>
            </a:r>
            <a:endParaRPr lang="ja-JP" altLang="en-US" sz="1100" b="1" dirty="0">
              <a:solidFill>
                <a:srgbClr val="333333"/>
              </a:solidFill>
              <a:latin typeface="+mn-lt"/>
            </a:endParaRPr>
          </a:p>
        </p:txBody>
      </p:sp>
      <p:sp>
        <p:nvSpPr>
          <p:cNvPr id="22" name="Text Box 22"/>
          <p:cNvSpPr txBox="1">
            <a:spLocks noChangeArrowheads="1"/>
          </p:cNvSpPr>
          <p:nvPr/>
        </p:nvSpPr>
        <p:spPr bwMode="auto">
          <a:xfrm>
            <a:off x="7825238" y="4407074"/>
            <a:ext cx="768551" cy="365760"/>
          </a:xfrm>
          <a:prstGeom prst="round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ko-KR" sz="1400" b="1" dirty="0" err="1">
                <a:solidFill>
                  <a:srgbClr val="333333"/>
                </a:solidFill>
                <a:latin typeface="+mn-lt"/>
              </a:rPr>
              <a:t>Katalin</a:t>
            </a:r>
            <a:endParaRPr lang="ja-JP" altLang="en-US" sz="1400" b="1" dirty="0">
              <a:solidFill>
                <a:srgbClr val="333333"/>
              </a:solidFill>
              <a:latin typeface="+mn-lt"/>
            </a:endParaRPr>
          </a:p>
        </p:txBody>
      </p:sp>
      <p:sp>
        <p:nvSpPr>
          <p:cNvPr id="16"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400" b="1" dirty="0" err="1">
                <a:latin typeface="Calibri Light"/>
              </a:rPr>
              <a:t>Kovács</a:t>
            </a:r>
            <a:r>
              <a:rPr lang="en-US" altLang="de-DE" sz="1400" b="1" dirty="0">
                <a:latin typeface="Calibri Light"/>
              </a:rPr>
              <a:t> </a:t>
            </a:r>
            <a:r>
              <a:rPr lang="en-US" altLang="de-DE" sz="1400" b="1" dirty="0" err="1">
                <a:latin typeface="Calibri Light"/>
              </a:rPr>
              <a:t>kisasszony</a:t>
            </a:r>
            <a:r>
              <a:rPr lang="en-US" altLang="de-DE" sz="1400" b="1" dirty="0">
                <a:latin typeface="Calibri Light"/>
              </a:rPr>
              <a:t>, </a:t>
            </a:r>
          </a:p>
          <a:p>
            <a:pPr algn="ctr" eaLnBrk="1" hangingPunct="1">
              <a:spcBef>
                <a:spcPct val="0"/>
              </a:spcBef>
              <a:buFontTx/>
              <a:buNone/>
            </a:pPr>
            <a:r>
              <a:rPr lang="en-US" altLang="de-DE" sz="1400" b="1" dirty="0" err="1">
                <a:latin typeface="Calibri Light"/>
              </a:rPr>
              <a:t>találkozhatnánk</a:t>
            </a:r>
            <a:r>
              <a:rPr lang="en-US" altLang="de-DE" sz="1400" b="1" dirty="0">
                <a:latin typeface="Calibri Light"/>
              </a:rPr>
              <a:t> a</a:t>
            </a:r>
            <a:br>
              <a:rPr lang="hu-HU" altLang="de-DE" sz="1400" b="1" dirty="0">
                <a:latin typeface="Calibri Light"/>
              </a:rPr>
            </a:br>
            <a:r>
              <a:rPr lang="en-US" altLang="de-DE" sz="1400" b="1" dirty="0" err="1">
                <a:latin typeface="Calibri Light"/>
              </a:rPr>
              <a:t>kávézóban</a:t>
            </a:r>
            <a:r>
              <a:rPr lang="en-US" altLang="de-DE" sz="1400" b="1" dirty="0">
                <a:latin typeface="Calibri Light"/>
              </a:rPr>
              <a:t>?</a:t>
            </a:r>
            <a:endParaRPr lang="de-DE" altLang="de-DE" sz="1400" b="1" dirty="0">
              <a:latin typeface="Calibri Light"/>
            </a:endParaRPr>
          </a:p>
        </p:txBody>
      </p:sp>
      <p:sp>
        <p:nvSpPr>
          <p:cNvPr id="15" name="Caption_22"/>
          <p:cNvSpPr>
            <a:spLocks noChangeArrowheads="1"/>
          </p:cNvSpPr>
          <p:nvPr/>
        </p:nvSpPr>
        <p:spPr bwMode="auto">
          <a:xfrm>
            <a:off x="5486400" y="2286000"/>
            <a:ext cx="1979339"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spcAft>
                <a:spcPts val="0"/>
              </a:spcAft>
              <a:buNone/>
            </a:pPr>
            <a:r>
              <a:rPr lang="en-US" altLang="de-DE" sz="1400" b="1" dirty="0" err="1">
                <a:latin typeface="+mn-lt"/>
                <a:ea typeface="+mn-ea"/>
              </a:rPr>
              <a:t>Sajnos</a:t>
            </a:r>
            <a:r>
              <a:rPr lang="en-US" altLang="de-DE" sz="1400" b="1" dirty="0">
                <a:latin typeface="+mn-lt"/>
                <a:ea typeface="+mn-ea"/>
              </a:rPr>
              <a:t> </a:t>
            </a:r>
            <a:r>
              <a:rPr lang="en-US" altLang="de-DE" sz="1400" b="1" dirty="0" err="1">
                <a:latin typeface="+mn-lt"/>
                <a:ea typeface="+mn-ea"/>
              </a:rPr>
              <a:t>más</a:t>
            </a:r>
            <a:r>
              <a:rPr lang="hu-HU" altLang="de-DE" sz="1400" b="1" dirty="0">
                <a:latin typeface="+mn-lt"/>
                <a:ea typeface="+mn-ea"/>
              </a:rPr>
              <a:t> </a:t>
            </a:r>
            <a:r>
              <a:rPr lang="en-US" altLang="de-DE" sz="1400" b="1" dirty="0" err="1">
                <a:latin typeface="+mn-lt"/>
                <a:ea typeface="+mn-ea"/>
              </a:rPr>
              <a:t>tervem</a:t>
            </a:r>
            <a:r>
              <a:rPr lang="en-US" altLang="de-DE" sz="1400" b="1" dirty="0">
                <a:latin typeface="+mn-lt"/>
                <a:ea typeface="+mn-ea"/>
              </a:rPr>
              <a:t> van</a:t>
            </a:r>
            <a:r>
              <a:rPr lang="hu-HU" altLang="de-DE" sz="1400" b="1" dirty="0">
                <a:latin typeface="+mn-lt"/>
                <a:ea typeface="+mn-ea"/>
              </a:rPr>
              <a:t> </a:t>
            </a:r>
            <a:r>
              <a:rPr lang="hu-HU" altLang="de-DE" sz="1400" b="1" dirty="0">
                <a:solidFill>
                  <a:srgbClr val="333333"/>
                </a:solidFill>
                <a:latin typeface="+mn-lt"/>
                <a:ea typeface="+mn-ea"/>
              </a:rPr>
              <a:t>mára!</a:t>
            </a:r>
            <a:endParaRPr lang="de-DE" altLang="de-DE" sz="1400" b="1" dirty="0">
              <a:latin typeface="+mn-lt"/>
              <a:ea typeface="+mn-ea"/>
            </a:endParaRPr>
          </a:p>
        </p:txBody>
      </p:sp>
    </p:spTree>
    <p:extLst>
      <p:ext uri="{BB962C8B-B14F-4D97-AF65-F5344CB8AC3E}">
        <p14:creationId xmlns:p14="http://schemas.microsoft.com/office/powerpoint/2010/main" val="30262008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Tanulási célok:</a:t>
            </a:r>
          </a:p>
          <a:p>
            <a:pPr marL="342900" lvl="0" indent="-342900" defTabSz="449263" fontAlgn="base">
              <a:buClr>
                <a:srgbClr val="000000"/>
              </a:buClr>
              <a:buFont typeface="WingDings"/>
              <a:buChar char=""/>
            </a:pPr>
            <a:r>
              <a:rPr lang="de-DE"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(pl. ha nem mondom el a barátaimnak, hogy nem érzem jól magam, nem is várhatom el tőlük, hogy tekintettel legyenek erre!).</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35</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b="1" dirty="0">
                <a:solidFill>
                  <a:srgbClr val="333333"/>
                </a:solidFill>
              </a:rPr>
              <a:t>Tanulási célok:</a:t>
            </a:r>
          </a:p>
          <a:p>
            <a:pPr marL="342900" lvl="0" indent="-342900" defTabSz="449263" fontAlgn="base">
              <a:buClr>
                <a:srgbClr val="000000"/>
              </a:buClr>
              <a:buFont typeface="WingDings"/>
              <a:buChar char=""/>
            </a:pPr>
            <a:r>
              <a:rPr lang="de-DE" altLang="de-DE" sz="2400" dirty="0">
                <a:solidFill>
                  <a:srgbClr val="004992"/>
                </a:solidFill>
              </a:rPr>
              <a:t>Számos félreértés, sőt konfliktus keletkezik amiatt, hogy nem ugyanazokkal az ismeretekkel rendelkezünk, mint a többi ember</a:t>
            </a:r>
            <a:r>
              <a:rPr lang="de-DE" altLang="de-DE" sz="2400" dirty="0">
                <a:solidFill>
                  <a:srgbClr val="333333"/>
                </a:solidFill>
              </a:rPr>
              <a:t> </a:t>
            </a:r>
            <a:r>
              <a:rPr lang="de-DE" altLang="de-DE" sz="2400" i="1" dirty="0">
                <a:solidFill>
                  <a:srgbClr val="333333"/>
                </a:solidFill>
              </a:rPr>
              <a:t>(pl. ha nem mondom el a barátaimnak, hogy nem érzem jól magam, nem is várhatom el tőlük, hogy tekintettel legyenek erre!).</a:t>
            </a:r>
          </a:p>
          <a:p>
            <a:pPr marL="342900" lvl="0" indent="-342900" defTabSz="449263" fontAlgn="base">
              <a:buClr>
                <a:srgbClr val="333333"/>
              </a:buClr>
              <a:buFont typeface="WingDings"/>
              <a:buChar char=""/>
            </a:pPr>
            <a:r>
              <a:rPr lang="de-DE" altLang="de-DE" sz="2400" dirty="0">
                <a:solidFill>
                  <a:srgbClr val="333333"/>
                </a:solidFill>
              </a:rPr>
              <a:t>Ahhoz, hogy helyesen értelmezhessük a bonyolult szituációkat, különböző szempontokat és lehetőleg valamennyi rendelkezésünkre álló információt figyelembe kell vennünk</a:t>
            </a:r>
            <a:r>
              <a:rPr lang="hu-H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36</a:t>
            </a:fld>
            <a:endParaRPr lang="de-DE" altLang="de-DE">
              <a:latin typeface="+mn-lt"/>
              <a:ea typeface="+mn-ea"/>
            </a:endParaRPr>
          </a:p>
        </p:txBody>
      </p:sp>
    </p:spTree>
    <p:extLst>
      <p:ext uri="{BB962C8B-B14F-4D97-AF65-F5344CB8AC3E}">
        <p14:creationId xmlns:p14="http://schemas.microsoft.com/office/powerpoint/2010/main" val="1595224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r>
              <a:rPr lang="de-DE" altLang="de-DE" sz="2400" dirty="0">
                <a:solidFill>
                  <a:srgbClr val="333333"/>
                </a:solidFill>
              </a:rPr>
              <a:t>A pszichotikus zavarokban szenvedő emberek mások arckifejezéseit és cselekedeteit gyakran tévesen, vagy túlértékelik.</a:t>
            </a:r>
          </a:p>
          <a:p>
            <a:pPr lvl="0" defTabSz="449263" fontAlgn="base"/>
            <a:r>
              <a:rPr lang="de-DE" altLang="de-DE" sz="2400" dirty="0">
                <a:solidFill>
                  <a:srgbClr val="004992"/>
                </a:solidFill>
              </a:rPr>
              <a:t>Példa: </a:t>
            </a:r>
            <a:r>
              <a:rPr lang="de-DE" altLang="de-DE" sz="2400" dirty="0">
                <a:solidFill>
                  <a:srgbClr val="333333"/>
                </a:solidFill>
              </a:rPr>
              <a:t>Nóra úgy érzi bámulják az emberek</a:t>
            </a:r>
            <a:r>
              <a:rPr lang="hu-HU" altLang="de-DE" sz="2400" dirty="0">
                <a:solidFill>
                  <a:srgbClr val="333333"/>
                </a:solidFill>
              </a:rPr>
              <a:t> és tartózkodnak tőle</a:t>
            </a:r>
            <a:r>
              <a:rPr lang="de-DE" altLang="de-DE" sz="2400" dirty="0">
                <a:solidFill>
                  <a:srgbClr val="333333"/>
                </a:solidFill>
              </a:rPr>
              <a:t>.</a:t>
            </a:r>
          </a:p>
          <a:p>
            <a:pPr lvl="0" defTabSz="449263" fontAlgn="base"/>
            <a:r>
              <a:rPr lang="de-DE" altLang="de-DE" sz="2400" dirty="0">
                <a:solidFill>
                  <a:srgbClr val="004992"/>
                </a:solidFill>
              </a:rPr>
              <a:t>Háttér: </a:t>
            </a:r>
            <a:r>
              <a:rPr lang="de-DE" altLang="de-DE" sz="2400" dirty="0">
                <a:solidFill>
                  <a:srgbClr val="333333"/>
                </a:solidFill>
              </a:rPr>
              <a:t>Nóra hetek óta állandó félelemben él és sötét napszemüveget visel, hogy ne ismerjék fel. Éppen a feltűnő viselkedésével vonja azonban magára mások tekintetét, amit viszont ismételten tévesen értelmez.</a:t>
            </a:r>
            <a:r>
              <a:rPr lang="hu-HU" altLang="de-DE" sz="2400" dirty="0">
                <a:solidFill>
                  <a:srgbClr val="333333"/>
                </a:solidFill>
              </a:rPr>
              <a:t> </a:t>
            </a:r>
          </a:p>
          <a:p>
            <a:pPr lvl="0" defTabSz="449263" fontAlgn="base"/>
            <a:r>
              <a:rPr lang="de-DE" altLang="de-DE" sz="2400">
                <a:solidFill>
                  <a:srgbClr val="333333"/>
                </a:solidFill>
              </a:rPr>
              <a:t>“Tévedni emberi dolog</a:t>
            </a:r>
            <a:r>
              <a:rPr lang="hu-HU" altLang="de-DE" sz="2400">
                <a:solidFill>
                  <a:srgbClr val="333333"/>
                </a:solidFill>
              </a:rPr>
              <a:t>”</a:t>
            </a:r>
            <a:r>
              <a:rPr lang="de-DE" altLang="de-DE" sz="2400">
                <a:solidFill>
                  <a:srgbClr val="333333"/>
                </a:solidFill>
              </a:rPr>
              <a:t> </a:t>
            </a:r>
            <a:r>
              <a:rPr lang="de-DE" altLang="de-DE" sz="2400" dirty="0">
                <a:solidFill>
                  <a:srgbClr val="333333"/>
                </a:solidFill>
              </a:rPr>
              <a:t>– fontoljanak meg egyéb nézőpontokat is!</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37</a:t>
            </a:fld>
            <a:endParaRPr lang="de-DE" altLang="de-DE">
              <a:latin typeface="+mn-lt"/>
              <a:ea typeface="+mn-ea"/>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38</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116398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hu-HU">
                <a:latin typeface="+mn-lt"/>
                <a:ea typeface="+mn-ea"/>
              </a:rPr>
              <a:t>Metakognitív Tréning 6 – Beleérző képesség II</a:t>
            </a:r>
            <a:endParaRPr lang="de-DE" dirty="0">
              <a:latin typeface="+mn-lt"/>
              <a:ea typeface="+mn-ea"/>
            </a:endParaRPr>
          </a:p>
        </p:txBody>
      </p:sp>
      <p:sp>
        <p:nvSpPr>
          <p:cNvPr id="4" name="Slide Number Placeholder 3"/>
          <p:cNvSpPr>
            <a:spLocks noGrp="1"/>
          </p:cNvSpPr>
          <p:nvPr>
            <p:ph type="sldNum" sz="quarter" idx="12"/>
          </p:nvPr>
        </p:nvSpPr>
        <p:spPr/>
        <p:txBody>
          <a:bodyPr/>
          <a:lstStyle/>
          <a:p>
            <a:pPr>
              <a:defRPr/>
            </a:pPr>
            <a:fld id="{5AABD7C4-AD90-49D9-8A37-4AC4820DCB35}" type="slidenum">
              <a:rPr lang="de-DE" altLang="de-DE" smtClean="0">
                <a:latin typeface="+mn-lt"/>
                <a:ea typeface="+mn-ea"/>
              </a:rPr>
              <a:pPr>
                <a:defRPr/>
              </a:pPr>
              <a:t>39</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183508183"/>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Verena Jung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 -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strips: car, illness/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Auto, </a:t>
                      </a:r>
                      <a:r>
                        <a:rPr kumimoji="0" lang="en-GB" sz="1000" b="0" i="0" u="none" strike="noStrike" cap="none" normalizeH="0" baseline="0" dirty="0" err="1">
                          <a:ln>
                            <a:noFill/>
                          </a:ln>
                          <a:solidFill>
                            <a:srgbClr val="333333"/>
                          </a:solidFill>
                          <a:effectLst/>
                          <a:latin typeface="Calibri Light"/>
                          <a:ea typeface="ＭＳ Ｐゴシック" pitchFamily="34" charset="-128"/>
                        </a:rPr>
                        <a:t>Krankheit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2686</Words>
  <Application>Microsoft Office PowerPoint</Application>
  <PresentationFormat>Benutzerdefiniert</PresentationFormat>
  <Paragraphs>412</Paragraphs>
  <Slides>39</Slides>
  <Notes>39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39</vt:i4>
      </vt:variant>
    </vt:vector>
  </HeadingPairs>
  <TitlesOfParts>
    <vt:vector size="46" baseType="lpstr">
      <vt:lpstr>Calibri</vt:lpstr>
      <vt:lpstr>Symbol</vt:lpstr>
      <vt:lpstr>Calibri Light</vt:lpstr>
      <vt:lpstr>Arial</vt:lpstr>
      <vt:lpstr>WingDings</vt:lpstr>
      <vt:lpstr>Times New Roman</vt:lpstr>
      <vt:lpstr>UKE_PPT-Vorlage_16zu9</vt:lpstr>
      <vt:lpstr>MKT 6 B – Beleérző képesség II</vt:lpstr>
      <vt:lpstr>Milyen külső jegyeket figyelnek meg elsőként, mikor valakit újonnan megismernek? Mennyire megbízhatóak ezek?</vt:lpstr>
      <vt:lpstr>Milyen külső jegyeket figyelnek meg elsőként, mikor valakit újonnan megismernek? Mennyire megbízhatóak ezek?</vt:lpstr>
      <vt:lpstr>Milyen további információ forrásokat ismernek még? Mennyire megbízhatóak ezek?</vt:lpstr>
      <vt:lpstr>Milyen további információ forrásokat ismernek még? Mennyire megbízhatóak ezek?</vt:lpstr>
      <vt:lpstr>Melyek az erősségei és gyengeségei azoknak a jegyeknek, amelyek alapján másokról ítéletet alkotunk?</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Vitassák meg, hogy az alábbi jellemzőknek/viselkedési módoknak milyen erősségei és gyengeségei vannak a másokról alkotott ítéleteinket illetően!</vt:lpstr>
      <vt:lpstr>Látszat és valóság!</vt:lpstr>
      <vt:lpstr>Mit is jelent mindez?</vt:lpstr>
      <vt:lpstr>Mit is jelent mindez?</vt:lpstr>
      <vt:lpstr>Hogyan járul hozzá beleérző képességünk a téves ítéletekhez pszichózis alatt – Példák</vt:lpstr>
      <vt:lpstr>Gyakorlat</vt:lpstr>
      <vt:lpstr>Gyakorlat</vt:lpstr>
      <vt:lpstr>Gyakorlat</vt:lpstr>
      <vt:lpstr>PowerPoint-Präsentation</vt:lpstr>
      <vt:lpstr>Egy túlsúlyos férfi alatt összetörik a szék Mit fognak a legtöbben gondolni?</vt:lpstr>
      <vt:lpstr>Kezdjük!</vt:lpstr>
      <vt:lpstr>PowerPoint-Präsentation</vt:lpstr>
      <vt:lpstr>PowerPoint-Präsentation</vt:lpstr>
      <vt:lpstr>PowerPoint-Präsentation</vt:lpstr>
      <vt:lpstr>PowerPoint-Präsentation</vt:lpstr>
      <vt:lpstr>PowerPoint-Präsentation</vt:lpstr>
      <vt:lpstr>Igény szerint: Videoklip</vt:lpstr>
      <vt:lpstr>PowerPoint-Präsentation</vt:lpstr>
      <vt:lpstr>PowerPoint-Präsentation</vt:lpstr>
      <vt:lpstr>Hogyan alkalmazzuk a mindennapokban?</vt:lpstr>
      <vt:lpstr>Hogyan alkalmazzuk a mindennapokban?</vt:lpstr>
      <vt:lpstr>Mi köze van ennek a pszichózishoz?</vt:lpstr>
      <vt:lpstr>Köszönjük a figyelmet!</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289</cp:revision>
  <cp:lastPrinted>1601-01-01T00:00:00Z</cp:lastPrinted>
  <dcterms:created xsi:type="dcterms:W3CDTF">2004-06-30T16:15:23Z</dcterms:created>
  <dcterms:modified xsi:type="dcterms:W3CDTF">2022-07-04T11:29:23Z</dcterms:modified>
</cp:coreProperties>
</file>