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2" r:id="rId1"/>
  </p:sldMasterIdLst>
  <p:notesMasterIdLst>
    <p:notesMasterId r:id="rId59"/>
  </p:notesMasterIdLst>
  <p:handoutMasterIdLst>
    <p:handoutMasterId r:id="rId60"/>
  </p:handoutMasterIdLst>
  <p:sldIdLst>
    <p:sldId id="458" r:id="rId2"/>
    <p:sldId id="420" r:id="rId3"/>
    <p:sldId id="444" r:id="rId4"/>
    <p:sldId id="443" r:id="rId5"/>
    <p:sldId id="421" r:id="rId6"/>
    <p:sldId id="445" r:id="rId7"/>
    <p:sldId id="362" r:id="rId8"/>
    <p:sldId id="393" r:id="rId9"/>
    <p:sldId id="345" r:id="rId10"/>
    <p:sldId id="422" r:id="rId11"/>
    <p:sldId id="446" r:id="rId12"/>
    <p:sldId id="347" r:id="rId13"/>
    <p:sldId id="424" r:id="rId14"/>
    <p:sldId id="436" r:id="rId15"/>
    <p:sldId id="448" r:id="rId16"/>
    <p:sldId id="447" r:id="rId17"/>
    <p:sldId id="407" r:id="rId18"/>
    <p:sldId id="427" r:id="rId19"/>
    <p:sldId id="449" r:id="rId20"/>
    <p:sldId id="452" r:id="rId21"/>
    <p:sldId id="451" r:id="rId22"/>
    <p:sldId id="416" r:id="rId23"/>
    <p:sldId id="430" r:id="rId24"/>
    <p:sldId id="300" r:id="rId25"/>
    <p:sldId id="304" r:id="rId26"/>
    <p:sldId id="440" r:id="rId27"/>
    <p:sldId id="284" r:id="rId28"/>
    <p:sldId id="265" r:id="rId29"/>
    <p:sldId id="351" r:id="rId30"/>
    <p:sldId id="383" r:id="rId31"/>
    <p:sldId id="275" r:id="rId32"/>
    <p:sldId id="418" r:id="rId33"/>
    <p:sldId id="370" r:id="rId34"/>
    <p:sldId id="371" r:id="rId35"/>
    <p:sldId id="372" r:id="rId36"/>
    <p:sldId id="433" r:id="rId37"/>
    <p:sldId id="455" r:id="rId38"/>
    <p:sldId id="454" r:id="rId39"/>
    <p:sldId id="453" r:id="rId40"/>
    <p:sldId id="377" r:id="rId41"/>
    <p:sldId id="358" r:id="rId42"/>
    <p:sldId id="366" r:id="rId43"/>
    <p:sldId id="382" r:id="rId44"/>
    <p:sldId id="365" r:id="rId45"/>
    <p:sldId id="352" r:id="rId46"/>
    <p:sldId id="357" r:id="rId47"/>
    <p:sldId id="354" r:id="rId48"/>
    <p:sldId id="353" r:id="rId49"/>
    <p:sldId id="281" r:id="rId50"/>
    <p:sldId id="435" r:id="rId51"/>
    <p:sldId id="457" r:id="rId52"/>
    <p:sldId id="456" r:id="rId53"/>
    <p:sldId id="363" r:id="rId54"/>
    <p:sldId id="364" r:id="rId55"/>
    <p:sldId id="442" r:id="rId56"/>
    <p:sldId id="397" r:id="rId57"/>
    <p:sldId id="398" r:id="rId58"/>
  </p:sldIdLst>
  <p:sldSz cx="12195175" cy="6858000"/>
  <p:notesSz cx="7099300" cy="10234613"/>
  <p:embeddedFontLst>
    <p:embeddedFont>
      <p:font typeface="Calibri Light" panose="020F0302020204030204" pitchFamily="34" charset="0"/>
      <p:regular r:id="rId61"/>
      <p:italic r:id="rId62"/>
    </p:embeddedFont>
    <p:embeddedFont>
      <p:font typeface="Old English Text MT" panose="03040902040508030806" pitchFamily="66" charset="0"/>
      <p:regular r:id="rId63"/>
    </p:embeddedFont>
    <p:embeddedFont>
      <p:font typeface="Verdana" panose="020B0604030504040204" pitchFamily="34" charset="0"/>
      <p:regular r:id="rId64"/>
      <p:bold r:id="rId65"/>
      <p:italic r:id="rId66"/>
      <p:boldItalic r:id="rId67"/>
    </p:embeddedFont>
  </p:embeddedFontLst>
  <p:defaultTextStyle>
    <a:defPPr>
      <a:defRPr lang="en-US"/>
    </a:defPPr>
    <a:lvl1pPr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702">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58" autoAdjust="0"/>
  </p:normalViewPr>
  <p:slideViewPr>
    <p:cSldViewPr>
      <p:cViewPr varScale="1">
        <p:scale>
          <a:sx n="67" d="100"/>
          <a:sy n="67" d="100"/>
        </p:scale>
        <p:origin x="948" y="44"/>
      </p:cViewPr>
      <p:guideLst>
        <p:guide orient="horz" pos="3702"/>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5827EC55-88C3-4CB3-8558-0F8031C62828}" type="slidenum">
              <a:rPr lang="en-GB" altLang="de-DE"/>
              <a:pPr>
                <a:defRPr/>
              </a:pPr>
              <a:t>‹Nr.›</a:t>
            </a:fld>
            <a:endParaRPr lang="en-GB" altLang="de-DE"/>
          </a:p>
        </p:txBody>
      </p:sp>
    </p:spTree>
    <p:extLst>
      <p:ext uri="{BB962C8B-B14F-4D97-AF65-F5344CB8AC3E}">
        <p14:creationId xmlns:p14="http://schemas.microsoft.com/office/powerpoint/2010/main" val="485376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atin typeface="Verdana" panose="020B0604030504040204" pitchFamily="34" charset="0"/>
              </a:defRPr>
            </a:lvl1pPr>
          </a:lstStyle>
          <a:p>
            <a:pPr>
              <a:defRPr/>
            </a:pPr>
            <a:fld id="{F3441C27-BBCB-42EF-BBB2-FBF9D191F10C}" type="slidenum">
              <a:rPr lang="en-US" altLang="de-DE"/>
              <a:pPr>
                <a:defRPr/>
              </a:pPr>
              <a:t>‹Nr.›</a:t>
            </a:fld>
            <a:endParaRPr lang="en-US" altLang="de-DE"/>
          </a:p>
        </p:txBody>
      </p:sp>
    </p:spTree>
    <p:extLst>
      <p:ext uri="{BB962C8B-B14F-4D97-AF65-F5344CB8AC3E}">
        <p14:creationId xmlns:p14="http://schemas.microsoft.com/office/powerpoint/2010/main" val="14737603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8F83BF2-EAE4-458E-9A52-4817D6F2559B}"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79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8F83BF2-EAE4-458E-9A52-4817D6F2559B}"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798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8F83BF2-EAE4-458E-9A52-4817D6F2559B}"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798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3A67843-45D7-42DE-A514-2C9FFE463975}"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0277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3A67843-45D7-42DE-A514-2C9FFE463975}"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0277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56B894E-B814-4B60-95ED-FC8304E6CB2B}"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5972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2F40047-1C5F-4AA2-8AB2-2957152A0372}"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0664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5B288A5-7373-4FC6-8D73-0AC0C91BCDBC}"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4942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F913379-E5AA-4157-811E-D237D319260C}"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2886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F913379-E5AA-4157-811E-D237D319260C}"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2886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7D51BDE-5492-4FA0-AACC-BB54208B0E58}"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9695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E0D6166-4BBC-4D6E-8238-0B7C6E3C7287}"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1475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48B2BF0-E4CB-4D4F-ADDE-31DB6768EFEC}"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1853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48B2BF0-E4CB-4D4F-ADDE-31DB6768EFEC}"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1853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48B2BF0-E4CB-4D4F-ADDE-31DB6768EFEC}"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1853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C664832-2867-4475-9445-770FB6D0B055}"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966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231AE2E-89F0-45A6-B78D-C6EE2439BE3C}"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58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1A448AB-F4F3-4C9A-A3A0-1ED944C4D68D}"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848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1A448AB-F4F3-4C9A-A3A0-1ED944C4D68D}"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848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1A448AB-F4F3-4C9A-A3A0-1ED944C4D68D}"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848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6238B3E-8204-4B86-9715-267D13955EA1}"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713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7DE742E-99A1-4ED6-BE76-0E7827401B4C}"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9737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2E45A4-1EAB-477F-A0B1-13D228654850}"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8624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11F88D5-47C4-41A6-85DA-6AAE626E423C}"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3010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97A56D3-1455-442A-90E4-AAD053044F5E}" type="slidenum">
              <a:rPr lang="en-US" altLang="de-DE" sz="1300" smtClean="0">
                <a:solidFill>
                  <a:srgbClr val="000000"/>
                </a:solidFill>
                <a:latin typeface="Verdana" panose="020B0604030504040204" pitchFamily="34" charset="0"/>
              </a:rPr>
              <a:pPr>
                <a:spcBef>
                  <a:spcPct val="0"/>
                </a:spcBef>
              </a:pPr>
              <a:t>26</a:t>
            </a:fld>
            <a:endParaRPr lang="en-US" altLang="de-DE" sz="1300">
              <a:solidFill>
                <a:srgbClr val="000000"/>
              </a:solidFill>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3350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C204D10-CC2C-4DF3-9F37-52159B6F40F0}"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5167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8766945-28D7-4EA6-85B8-4A51D560FE72}"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447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3F3C675-C6A5-4154-8B4D-7D3C0F52681F}"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2734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913E132-8F7B-4B41-9CEF-4AE16C364D18}"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798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201E7A0-4C1C-421B-8590-5D4692174F0E}"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8025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BF8604C-4CAA-43E3-9D0B-BD7139C67C78}" type="slidenum">
              <a:rPr lang="en-US" altLang="de-DE" sz="1300" smtClean="0">
                <a:solidFill>
                  <a:srgbClr val="000000"/>
                </a:solidFill>
                <a:latin typeface="Verdana" panose="020B0604030504040204" pitchFamily="34" charset="0"/>
              </a:rPr>
              <a:pPr>
                <a:spcBef>
                  <a:spcPct val="0"/>
                </a:spcBef>
              </a:pPr>
              <a:t>32</a:t>
            </a:fld>
            <a:endParaRPr lang="en-US" altLang="de-DE"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8866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565CC5E-52BB-4E2D-8CB1-4A55D33A5675}"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62032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53C1D27-FA8A-4444-9AB6-2745698CB9C3}"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8712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AB70752-1B00-4656-83F0-A9AE8BE846E9}"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0043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CAC6D7D-0E4E-4755-80B9-20E83D4D1897}"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79462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CAC6D7D-0E4E-4755-80B9-20E83D4D1897}"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7946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CAC6D7D-0E4E-4755-80B9-20E83D4D1897}"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79462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CAC6D7D-0E4E-4755-80B9-20E83D4D1897}"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79462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8ADE1D2-8D57-4836-BAF4-A5A1DE11F9A4}"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9813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C2A46C6-8675-4098-8FE1-4A14B6E37342}"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4917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6404DB0-5B0E-4C3B-9E7F-8DC759824F91}"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26301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FA5F437-F2F5-4A0D-976F-D5124C38A197}"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1063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960D143-A508-44E0-8CB6-98D1F1354FF9}"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31305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55F191B-4FFB-492A-B70A-398AB1B64D0D}"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13198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08E7622-E24D-4EB5-98B4-E74F63D6471B}"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96218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0BE478B-812C-43B9-B007-0B21E71EED09}"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76993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64EDED6-7BB1-46F2-9591-7D58FB5077B6}"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5868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0B3558D-7B7D-432E-8CC1-9AB35C656E59}"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9803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35C471A-8892-4578-8B76-DE992F5848A3}"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7302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35C471A-8892-4578-8B76-DE992F5848A3}"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7302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35C471A-8892-4578-8B76-DE992F5848A3}"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7302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4F0C412-EE0C-49A4-AEF0-881FD6C65A75}"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92310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7C00748-34A1-4269-8143-D4C2118C664C}"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2595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0E3914F-3711-407E-A267-836DC63D288C}" type="slidenum">
              <a:rPr lang="en-US" altLang="de-DE" sz="1300" smtClean="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13582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AE35334-C46F-4845-8883-B1DE0DF7D755}"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0365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baseline="0"/>
            </a:lvl1pPr>
          </a:lstStyle>
          <a:p>
            <a:r>
              <a:rPr lang="de-DE"/>
              <a:t>Metakognitív Tréning 1 – Oktulajdonítási stílus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 Tréning 1 – Oktulajdonítási stílus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Metakognitív Tréning 1 – Oktulajdonítási stílus</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1 </a:t>
            </a:r>
            <a:r>
              <a:rPr lang="hu-HU" altLang="ja-JP">
                <a:latin typeface="+mn-lt"/>
                <a:ea typeface="+mn-ea"/>
                <a:cs typeface="+mn-cs"/>
              </a:rPr>
              <a:t>B</a:t>
            </a:r>
            <a:r>
              <a:rPr lang="en-US" altLang="ja-JP">
                <a:latin typeface="+mn-lt"/>
                <a:ea typeface="+mn-ea"/>
                <a:cs typeface="+mn-cs"/>
              </a:rPr>
              <a:t> </a:t>
            </a:r>
            <a:r>
              <a:rPr lang="en-US" altLang="ja-JP" dirty="0">
                <a:latin typeface="+mn-lt"/>
                <a:ea typeface="+mn-ea"/>
                <a:cs typeface="+mn-cs"/>
              </a:rPr>
              <a:t>– </a:t>
            </a:r>
            <a:r>
              <a:rPr lang="en-US" altLang="ko-KR" dirty="0" err="1">
                <a:latin typeface="+mn-lt"/>
                <a:ea typeface="+mn-ea"/>
                <a:cs typeface="+mn-cs"/>
              </a:rPr>
              <a:t>Oktulajdonítási</a:t>
            </a:r>
            <a:r>
              <a:rPr lang="en-US" altLang="ko-KR" dirty="0">
                <a:latin typeface="+mn-lt"/>
                <a:ea typeface="+mn-ea"/>
                <a:cs typeface="+mn-cs"/>
              </a:rPr>
              <a:t> </a:t>
            </a:r>
            <a:r>
              <a:rPr lang="en-US" altLang="ko-KR" dirty="0" err="1">
                <a:latin typeface="+mn-lt"/>
                <a:ea typeface="+mn-ea"/>
                <a:cs typeface="+mn-cs"/>
              </a:rPr>
              <a:t>stílus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44624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Oktulajdonítási stílus</a:t>
            </a:r>
          </a:p>
        </p:txBody>
      </p:sp>
      <p:sp>
        <p:nvSpPr>
          <p:cNvPr id="11267" name="Rectangle 3"/>
          <p:cNvSpPr>
            <a:spLocks noGrp="1" noChangeArrowheads="1"/>
          </p:cNvSpPr>
          <p:nvPr>
            <p:ph idx="1"/>
          </p:nvPr>
        </p:nvSpPr>
        <p:spPr/>
        <p:txBody>
          <a:bodyPr>
            <a:noAutofit/>
          </a:bodyPr>
          <a:lstStyle/>
          <a:p>
            <a:pPr eaLnBrk="1" hangingPunct="1">
              <a:tabLst>
                <a:tab pos="0" algn="l"/>
              </a:tabLst>
            </a:pPr>
            <a:r>
              <a:rPr lang="hu-HU" altLang="de-DE" sz="2400" dirty="0">
                <a:solidFill>
                  <a:srgbClr val="333333"/>
                </a:solidFill>
              </a:rPr>
              <a:t>Oktulajdonítás</a:t>
            </a:r>
            <a:r>
              <a:rPr lang="de-DE" altLang="de-DE" sz="2400" dirty="0">
                <a:solidFill>
                  <a:srgbClr val="333333"/>
                </a:solidFill>
              </a:rPr>
              <a:t> = </a:t>
            </a:r>
            <a:r>
              <a:rPr lang="hu-HU" altLang="de-DE" sz="2400" dirty="0">
                <a:solidFill>
                  <a:srgbClr val="333333"/>
                </a:solidFill>
              </a:rPr>
              <a:t>bizonyos helyzetek keletkezésére vonatkozó saját magyarázatunk kialakítása </a:t>
            </a:r>
            <a:r>
              <a:rPr lang="de-DE" altLang="de-DE" sz="2400" dirty="0">
                <a:solidFill>
                  <a:srgbClr val="333333"/>
                </a:solidFill>
              </a:rPr>
              <a:t>(</a:t>
            </a:r>
            <a:r>
              <a:rPr lang="hu-HU" altLang="de-DE" sz="2400" dirty="0">
                <a:solidFill>
                  <a:srgbClr val="333333"/>
                </a:solidFill>
              </a:rPr>
              <a:t>pl. hibáztatás</a:t>
            </a:r>
            <a:r>
              <a:rPr lang="de-DE" altLang="de-DE" sz="2400" dirty="0">
                <a:solidFill>
                  <a:srgbClr val="333333"/>
                </a:solidFill>
              </a:rPr>
              <a:t>)</a:t>
            </a:r>
            <a:endParaRPr lang="hu-HU"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Oktulajdonítási stílus</a:t>
            </a:r>
          </a:p>
        </p:txBody>
      </p:sp>
      <p:sp>
        <p:nvSpPr>
          <p:cNvPr id="11267" name="Rectangle 3"/>
          <p:cNvSpPr>
            <a:spLocks noGrp="1" noChangeArrowheads="1"/>
          </p:cNvSpPr>
          <p:nvPr>
            <p:ph idx="1"/>
          </p:nvPr>
        </p:nvSpPr>
        <p:spPr/>
        <p:txBody>
          <a:bodyPr>
            <a:noAutofit/>
          </a:bodyPr>
          <a:lstStyle/>
          <a:p>
            <a:pPr eaLnBrk="1" hangingPunct="1">
              <a:tabLst>
                <a:tab pos="0" algn="l"/>
              </a:tabLst>
            </a:pPr>
            <a:r>
              <a:rPr lang="hu-HU" altLang="de-DE" sz="2400" dirty="0">
                <a:solidFill>
                  <a:srgbClr val="333333"/>
                </a:solidFill>
              </a:rPr>
              <a:t>Oktulajdonítás</a:t>
            </a:r>
            <a:r>
              <a:rPr lang="de-DE" altLang="de-DE" sz="2400" dirty="0">
                <a:solidFill>
                  <a:srgbClr val="333333"/>
                </a:solidFill>
              </a:rPr>
              <a:t> = </a:t>
            </a:r>
            <a:r>
              <a:rPr lang="hu-HU" altLang="de-DE" sz="2400" dirty="0">
                <a:solidFill>
                  <a:srgbClr val="333333"/>
                </a:solidFill>
              </a:rPr>
              <a:t>bizonyos helyzetek keletkezésére vonatkozó saját magyarázatunk kialakítása </a:t>
            </a:r>
            <a:r>
              <a:rPr lang="de-DE" altLang="de-DE" sz="2400" dirty="0">
                <a:solidFill>
                  <a:srgbClr val="333333"/>
                </a:solidFill>
              </a:rPr>
              <a:t>(</a:t>
            </a:r>
            <a:r>
              <a:rPr lang="hu-HU" altLang="de-DE" sz="2400" dirty="0">
                <a:solidFill>
                  <a:srgbClr val="333333"/>
                </a:solidFill>
              </a:rPr>
              <a:t>pl. hibáztatás</a:t>
            </a:r>
            <a:r>
              <a:rPr lang="de-DE" altLang="de-DE" sz="2400" dirty="0">
                <a:solidFill>
                  <a:srgbClr val="333333"/>
                </a:solidFill>
              </a:rPr>
              <a:t>)</a:t>
            </a:r>
          </a:p>
          <a:p>
            <a:pPr lvl="0" defTabSz="914377"/>
            <a:r>
              <a:rPr lang="hu-HU" altLang="de-DE" sz="2400" dirty="0">
                <a:solidFill>
                  <a:srgbClr val="333333"/>
                </a:solidFill>
              </a:rPr>
              <a:t>Gyakran nem vesszük figyelembe, hogy egy és ugyanazon eseményeknek egészen különböző magyarázataik </a:t>
            </a:r>
            <a:r>
              <a:rPr lang="hu-HU" altLang="de-DE" sz="2400">
                <a:solidFill>
                  <a:srgbClr val="333333"/>
                </a:solidFill>
              </a:rPr>
              <a:t>lehetnek.</a:t>
            </a:r>
            <a:endParaRPr lang="hu-HU"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206886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Oktulajdonítási stílus</a:t>
            </a:r>
          </a:p>
        </p:txBody>
      </p:sp>
      <p:sp>
        <p:nvSpPr>
          <p:cNvPr id="11267" name="Rectangle 3"/>
          <p:cNvSpPr>
            <a:spLocks noGrp="1" noChangeArrowheads="1"/>
          </p:cNvSpPr>
          <p:nvPr>
            <p:ph idx="1"/>
          </p:nvPr>
        </p:nvSpPr>
        <p:spPr/>
        <p:txBody>
          <a:bodyPr>
            <a:noAutofit/>
          </a:bodyPr>
          <a:lstStyle/>
          <a:p>
            <a:pPr eaLnBrk="1" hangingPunct="1">
              <a:tabLst>
                <a:tab pos="0" algn="l"/>
              </a:tabLst>
            </a:pPr>
            <a:r>
              <a:rPr lang="hu-HU" altLang="de-DE" sz="2400" dirty="0">
                <a:solidFill>
                  <a:srgbClr val="333333"/>
                </a:solidFill>
              </a:rPr>
              <a:t>Oktulajdonítás</a:t>
            </a:r>
            <a:r>
              <a:rPr lang="de-DE" altLang="de-DE" sz="2400" dirty="0">
                <a:solidFill>
                  <a:srgbClr val="333333"/>
                </a:solidFill>
              </a:rPr>
              <a:t> = </a:t>
            </a:r>
            <a:r>
              <a:rPr lang="hu-HU" altLang="de-DE" sz="2400" dirty="0">
                <a:solidFill>
                  <a:srgbClr val="333333"/>
                </a:solidFill>
              </a:rPr>
              <a:t>bizonyos helyzetek keletkezésére vonatkozó saját magyarázatunk kialakítása </a:t>
            </a:r>
            <a:r>
              <a:rPr lang="de-DE" altLang="de-DE" sz="2400" dirty="0">
                <a:solidFill>
                  <a:srgbClr val="333333"/>
                </a:solidFill>
              </a:rPr>
              <a:t>(</a:t>
            </a:r>
            <a:r>
              <a:rPr lang="hu-HU" altLang="de-DE" sz="2400" dirty="0">
                <a:solidFill>
                  <a:srgbClr val="333333"/>
                </a:solidFill>
              </a:rPr>
              <a:t>pl. hibáztatás</a:t>
            </a:r>
            <a:r>
              <a:rPr lang="de-DE" altLang="de-DE" sz="2400" dirty="0">
                <a:solidFill>
                  <a:srgbClr val="333333"/>
                </a:solidFill>
              </a:rPr>
              <a:t>)</a:t>
            </a:r>
          </a:p>
          <a:p>
            <a:pPr lvl="0" defTabSz="914377"/>
            <a:r>
              <a:rPr lang="hu-HU" altLang="de-DE" sz="2400" dirty="0">
                <a:solidFill>
                  <a:srgbClr val="333333"/>
                </a:solidFill>
              </a:rPr>
              <a:t>Gyakran nem vesszük figyelembe, hogy egy és ugyanazon eseményeknek egészen különböző magyarázataik lehetnek.</a:t>
            </a:r>
          </a:p>
          <a:p>
            <a:pPr lvl="0" defTabSz="914377"/>
            <a:endParaRPr lang="hu-HU" altLang="de-DE" sz="2400" dirty="0">
              <a:solidFill>
                <a:srgbClr val="333333"/>
              </a:solidFill>
            </a:endParaRPr>
          </a:p>
          <a:p>
            <a:pPr lvl="0" defTabSz="914400" fontAlgn="base">
              <a:defRPr/>
            </a:pPr>
            <a:r>
              <a:rPr lang="hu-HU" altLang="de-DE" sz="2400" b="1" dirty="0">
                <a:solidFill>
                  <a:srgbClr val="004992"/>
                </a:solidFill>
              </a:rPr>
              <a:t>Milyen okai lehetnek a következő szituációnak</a:t>
            </a:r>
            <a:r>
              <a:rPr lang="de-DE" altLang="de-DE" sz="2400" b="1" dirty="0">
                <a:solidFill>
                  <a:srgbClr val="004992"/>
                </a:solidFill>
              </a:rPr>
              <a:t>?</a:t>
            </a:r>
            <a:br>
              <a:rPr lang="de-DE" altLang="de-DE" sz="2400" b="1" dirty="0">
                <a:solidFill>
                  <a:srgbClr val="333333"/>
                </a:solidFill>
              </a:rPr>
            </a:br>
            <a:r>
              <a:rPr lang="de-DE" altLang="de-DE" sz="2400" dirty="0">
                <a:solidFill>
                  <a:srgbClr val="333333"/>
                </a:solidFill>
              </a:rPr>
              <a:t>Egy</a:t>
            </a:r>
            <a:r>
              <a:rPr lang="hu-HU" altLang="de-DE" sz="2400" dirty="0">
                <a:solidFill>
                  <a:srgbClr val="333333"/>
                </a:solidFill>
              </a:rPr>
              <a:t> jó barátja nem hívja fel Önt a születésnapján</a:t>
            </a:r>
            <a:r>
              <a:rPr lang="de-DE" altLang="de-DE" sz="2400" dirty="0">
                <a:solidFill>
                  <a:srgbClr val="333333"/>
                </a:solidFill>
              </a:rPr>
              <a:t>.</a:t>
            </a:r>
            <a:endParaRPr lang="hu-HU"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2481050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Okok</a:t>
            </a:r>
            <a:endParaRPr lang="de-DE" altLang="de-DE" sz="3600">
              <a:latin typeface="+mn-lt"/>
              <a:ea typeface="+mn-ea"/>
              <a:cs typeface="+mn-cs"/>
            </a:endParaRPr>
          </a:p>
        </p:txBody>
      </p:sp>
      <p:sp>
        <p:nvSpPr>
          <p:cNvPr id="15364" name="Rectangle 1028"/>
          <p:cNvSpPr>
            <a:spLocks noGrp="1" noChangeArrowheads="1"/>
          </p:cNvSpPr>
          <p:nvPr>
            <p:ph idx="1"/>
          </p:nvPr>
        </p:nvSpPr>
        <p:spPr/>
        <p:txBody>
          <a:bodyPr>
            <a:noAutofit/>
          </a:bodyPr>
          <a:lstStyle/>
          <a:p>
            <a:pPr eaLnBrk="1" hangingPunct="1"/>
            <a:r>
              <a:rPr lang="hu-HU" altLang="de-DE" sz="2400" dirty="0">
                <a:solidFill>
                  <a:srgbClr val="333333"/>
                </a:solidFill>
              </a:rPr>
              <a:t>Miért nem hívta fel a barátja</a:t>
            </a:r>
            <a:r>
              <a:rPr lang="de-DE" altLang="de-DE" sz="2400" dirty="0">
                <a:solidFill>
                  <a:srgbClr val="333333"/>
                </a:solidFill>
              </a:rPr>
              <a:t>?</a:t>
            </a:r>
          </a:p>
          <a:p>
            <a:pPr lvl="0" defTabSz="914400" fontAlgn="base"/>
            <a:r>
              <a:rPr lang="hu-HU" altLang="de-DE" sz="2400" dirty="0">
                <a:solidFill>
                  <a:srgbClr val="004992"/>
                </a:solidFill>
              </a:rPr>
              <a:t>Lehetséges okok</a:t>
            </a:r>
            <a:r>
              <a:rPr lang="de-DE" altLang="de-DE" sz="2400" dirty="0">
                <a:solidFill>
                  <a:srgbClr val="004992"/>
                </a:solidFill>
              </a:rPr>
              <a:t>...</a:t>
            </a:r>
          </a:p>
          <a:p>
            <a:pPr lvl="0" defTabSz="914400" fontAlgn="base">
              <a:buClr>
                <a:srgbClr val="333333"/>
              </a:buClr>
              <a:defRPr/>
            </a:pPr>
            <a:r>
              <a:rPr lang="hu-HU"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Okok</a:t>
            </a:r>
            <a:endParaRPr lang="de-DE" altLang="de-DE" sz="3600">
              <a:latin typeface="+mn-lt"/>
              <a:ea typeface="+mn-ea"/>
              <a:cs typeface="+mn-cs"/>
            </a:endParaRPr>
          </a:p>
        </p:txBody>
      </p:sp>
      <p:sp>
        <p:nvSpPr>
          <p:cNvPr id="15364" name="Rectangle 1028"/>
          <p:cNvSpPr>
            <a:spLocks noGrp="1" noChangeArrowheads="1"/>
          </p:cNvSpPr>
          <p:nvPr>
            <p:ph idx="1"/>
          </p:nvPr>
        </p:nvSpPr>
        <p:spPr/>
        <p:txBody>
          <a:bodyPr>
            <a:noAutofit/>
          </a:bodyPr>
          <a:lstStyle/>
          <a:p>
            <a:pPr eaLnBrk="1" hangingPunct="1"/>
            <a:r>
              <a:rPr lang="hu-HU" altLang="de-DE" sz="2400" dirty="0">
                <a:solidFill>
                  <a:srgbClr val="333333"/>
                </a:solidFill>
              </a:rPr>
              <a:t>Miért nem hívta fel a barátja</a:t>
            </a:r>
            <a:r>
              <a:rPr lang="de-DE" altLang="de-DE" sz="2400" dirty="0">
                <a:solidFill>
                  <a:srgbClr val="333333"/>
                </a:solidFill>
              </a:rPr>
              <a:t>?</a:t>
            </a:r>
          </a:p>
          <a:p>
            <a:pPr lvl="0" defTabSz="914400" fontAlgn="base"/>
            <a:r>
              <a:rPr lang="hu-HU" altLang="de-DE" sz="2400" dirty="0">
                <a:solidFill>
                  <a:srgbClr val="004992"/>
                </a:solidFill>
              </a:rPr>
              <a:t>Lehetséges okok</a:t>
            </a:r>
            <a:r>
              <a:rPr lang="de-DE" altLang="de-DE" sz="2400" dirty="0">
                <a:solidFill>
                  <a:srgbClr val="004992"/>
                </a:solidFill>
              </a:rPr>
              <a:t>...</a:t>
            </a:r>
          </a:p>
          <a:p>
            <a:pPr marL="342900" lvl="0" indent="-342900" defTabSz="914400" fontAlgn="base">
              <a:buClr>
                <a:srgbClr val="333333"/>
              </a:buClr>
              <a:buFont typeface="WingDings"/>
              <a:buChar char=""/>
              <a:defRPr/>
            </a:pPr>
            <a:r>
              <a:rPr lang="hu-HU" altLang="de-DE" sz="2400" dirty="0">
                <a:solidFill>
                  <a:srgbClr val="333333"/>
                </a:solidFill>
              </a:rPr>
              <a:t>Nem vagyok neki elég fontos</a:t>
            </a:r>
            <a:r>
              <a:rPr lang="de-DE" altLang="de-DE" sz="2400" dirty="0">
                <a:solidFill>
                  <a:srgbClr val="333333"/>
                </a:solidFill>
              </a:rPr>
              <a:t>. </a:t>
            </a:r>
            <a:r>
              <a:rPr lang="hu-HU" altLang="de-DE" sz="2400" dirty="0">
                <a:solidFill>
                  <a:srgbClr val="333333"/>
                </a:solidFill>
              </a:rPr>
              <a:t>Másokkal szemben ezt nem engedte volna meg magának</a:t>
            </a:r>
            <a:r>
              <a:rPr lang="de-DE" altLang="de-DE" sz="2400"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Ő egy különösen szétszórt ember- valószínűleg még a saját születésnapjáról is megfeledkezne…</a:t>
            </a:r>
          </a:p>
          <a:p>
            <a:pPr marL="342900" lvl="0" indent="-342900" defTabSz="914400" fontAlgn="base">
              <a:buClr>
                <a:srgbClr val="333333"/>
              </a:buClr>
              <a:buFont typeface="WingDings"/>
              <a:buChar char=""/>
              <a:defRPr/>
            </a:pPr>
            <a:r>
              <a:rPr lang="hu-HU" altLang="de-DE" sz="2400" dirty="0">
                <a:solidFill>
                  <a:srgbClr val="333333"/>
                </a:solidFill>
              </a:rPr>
              <a:t>Nem sokára lesz egy fontos vizsgája, ezért másra nem jut ideje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extLst>
      <p:ext uri="{BB962C8B-B14F-4D97-AF65-F5344CB8AC3E}">
        <p14:creationId xmlns:p14="http://schemas.microsoft.com/office/powerpoint/2010/main" val="1531252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Okok</a:t>
            </a:r>
            <a:endParaRPr lang="de-DE" altLang="de-DE" sz="3600">
              <a:latin typeface="+mn-lt"/>
              <a:ea typeface="+mn-ea"/>
              <a:cs typeface="+mn-cs"/>
            </a:endParaRPr>
          </a:p>
        </p:txBody>
      </p:sp>
      <p:sp>
        <p:nvSpPr>
          <p:cNvPr id="17412" name="Rectangle 1028"/>
          <p:cNvSpPr>
            <a:spLocks noGrp="1" noChangeArrowheads="1"/>
          </p:cNvSpPr>
          <p:nvPr>
            <p:ph idx="1"/>
          </p:nvPr>
        </p:nvSpPr>
        <p:spPr/>
        <p:txBody>
          <a:bodyPr>
            <a:noAutofit/>
          </a:bodyPr>
          <a:lstStyle/>
          <a:p>
            <a:r>
              <a:rPr lang="hu-HU" altLang="de-DE" sz="2400" dirty="0">
                <a:solidFill>
                  <a:srgbClr val="333333"/>
                </a:solidFill>
              </a:rPr>
              <a:t>Miért nem hívta fel a barátja</a:t>
            </a:r>
            <a:r>
              <a:rPr lang="de-DE" altLang="de-DE" sz="2400" dirty="0">
                <a:solidFill>
                  <a:srgbClr val="333333"/>
                </a:solidFill>
              </a:rPr>
              <a:t>?</a:t>
            </a:r>
          </a:p>
          <a:p>
            <a:pPr lvl="0" defTabSz="914400" fontAlgn="base"/>
            <a:r>
              <a:rPr lang="hu-HU" altLang="de-DE" sz="2400" dirty="0">
                <a:solidFill>
                  <a:srgbClr val="004992"/>
                </a:solidFill>
              </a:rPr>
              <a:t>Lehetséges okok</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sp>
        <p:nvSpPr>
          <p:cNvPr id="17413" name="Rectangle 1029"/>
          <p:cNvSpPr>
            <a:spLocks noChangeArrowheads="1"/>
          </p:cNvSpPr>
          <p:nvPr/>
        </p:nvSpPr>
        <p:spPr bwMode="auto">
          <a:xfrm>
            <a:off x="912522" y="3500438"/>
            <a:ext cx="10670778"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000">
              <a:latin typeface="Calibri Light"/>
            </a:endParaRPr>
          </a:p>
        </p:txBody>
      </p:sp>
      <p:graphicFrame>
        <p:nvGraphicFramePr>
          <p:cNvPr id="9" name="Group 68"/>
          <p:cNvGraphicFramePr>
            <a:graphicFrameLocks/>
          </p:cNvGraphicFramePr>
          <p:nvPr>
            <p:extLst>
              <p:ext uri="{D42A27DB-BD31-4B8C-83A1-F6EECF244321}">
                <p14:modId xmlns:p14="http://schemas.microsoft.com/office/powerpoint/2010/main" val="4165693443"/>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...én</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t-BR" sz="2400" b="0" i="0" u="none" strike="noStrike" cap="none" normalizeH="0" baseline="0">
                          <a:ln>
                            <a:noFill/>
                          </a:ln>
                          <a:solidFill>
                            <a:srgbClr val="333333"/>
                          </a:solidFill>
                          <a:effectLst/>
                          <a:latin typeface="+mj-lt"/>
                          <a:cs typeface="Times New Roman" pitchFamily="18" charset="0"/>
                        </a:rPr>
                        <a:t>Nem vagyok neki elég fontos.</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a:t>
                      </a:r>
                      <a:r>
                        <a:rPr kumimoji="0" lang="de-DE" sz="2400" b="0" i="0" u="none" strike="noStrike" cap="none" normalizeH="0" baseline="0" dirty="0" err="1">
                          <a:ln>
                            <a:noFill/>
                          </a:ln>
                          <a:solidFill>
                            <a:srgbClr val="333333"/>
                          </a:solidFill>
                          <a:effectLst/>
                          <a:latin typeface="+mj-lt"/>
                          <a:cs typeface="Times New Roman" pitchFamily="18" charset="0"/>
                        </a:rPr>
                        <a:t>mások</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 Ő egy különösen szétszórt ember.</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sz="2400" b="0" i="0" u="none" strike="noStrike" cap="none" normalizeH="0" baseline="0" dirty="0">
                          <a:ln>
                            <a:noFill/>
                          </a:ln>
                          <a:solidFill>
                            <a:srgbClr val="333333"/>
                          </a:solidFill>
                          <a:effectLst/>
                          <a:latin typeface="+mj-lt"/>
                          <a:cs typeface="Times New Roman" pitchFamily="18" charset="0"/>
                        </a:rPr>
                        <a:t>  ...a </a:t>
                      </a:r>
                      <a:r>
                        <a:rPr kumimoji="0" lang="en-US" sz="2400" b="0" i="0" u="none" strike="noStrike" cap="none" normalizeH="0" baseline="0" dirty="0" err="1">
                          <a:ln>
                            <a:noFill/>
                          </a:ln>
                          <a:solidFill>
                            <a:srgbClr val="333333"/>
                          </a:solidFill>
                          <a:effectLst/>
                          <a:latin typeface="+mj-lt"/>
                          <a:cs typeface="Times New Roman" pitchFamily="18" charset="0"/>
                        </a:rPr>
                        <a:t>helyzet</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vagy</a:t>
                      </a:r>
                      <a:r>
                        <a:rPr kumimoji="0" lang="en-US" sz="2400" b="0" i="0" u="none" strike="noStrike" cap="none" normalizeH="0" baseline="0" dirty="0">
                          <a:ln>
                            <a:noFill/>
                          </a:ln>
                          <a:solidFill>
                            <a:srgbClr val="333333"/>
                          </a:solidFill>
                          <a:effectLst/>
                          <a:latin typeface="+mj-lt"/>
                          <a:cs typeface="Times New Roman" pitchFamily="18" charset="0"/>
                        </a:rPr>
                        <a:t> a          </a:t>
                      </a:r>
                      <a:r>
                        <a:rPr kumimoji="0" lang="en-US" sz="2400" b="0" i="0" u="none" strike="noStrike" cap="none" normalizeH="0" baseline="0" dirty="0" err="1">
                          <a:ln>
                            <a:noFill/>
                          </a:ln>
                          <a:solidFill>
                            <a:srgbClr val="333333"/>
                          </a:solidFill>
                          <a:effectLst/>
                          <a:latin typeface="+mj-lt"/>
                          <a:cs typeface="Times New Roman" pitchFamily="18" charset="0"/>
                        </a:rPr>
                        <a:t>véletlen</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Nem</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sokára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lesz</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egy</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fontos</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vizsgája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ezért</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másra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nem</a:t>
                      </a:r>
                      <a:r>
                        <a:rPr kumimoji="0" lang="en-US" sz="2400" b="0" i="0" u="none" strike="noStrike" cap="none" normalizeH="0" baseline="0" dirty="0">
                          <a:ln>
                            <a:noFill/>
                          </a:ln>
                          <a:solidFill>
                            <a:srgbClr val="333333"/>
                          </a:solidFill>
                          <a:effectLst/>
                          <a:latin typeface="+mj-lt"/>
                          <a:cs typeface="Times New Roman" pitchFamily="18" charset="0"/>
                        </a:rPr>
                        <a:t> jut </a:t>
                      </a:r>
                      <a:r>
                        <a:rPr kumimoji="0" lang="en-US" sz="2400" b="0" i="0" u="none" strike="noStrike" cap="none" normalizeH="0" baseline="0" dirty="0" err="1">
                          <a:ln>
                            <a:noFill/>
                          </a:ln>
                          <a:solidFill>
                            <a:srgbClr val="333333"/>
                          </a:solidFill>
                          <a:effectLst/>
                          <a:latin typeface="+mj-lt"/>
                          <a:cs typeface="Times New Roman" pitchFamily="18" charset="0"/>
                        </a:rPr>
                        <a:t>ideje</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Oktulajdonítás</a:t>
            </a:r>
          </a:p>
        </p:txBody>
      </p:sp>
      <p:sp>
        <p:nvSpPr>
          <p:cNvPr id="4" name="Content Placeholder 3"/>
          <p:cNvSpPr>
            <a:spLocks noGrp="1"/>
          </p:cNvSpPr>
          <p:nvPr>
            <p:ph idx="1"/>
          </p:nvPr>
        </p:nvSpPr>
        <p:spPr/>
        <p:txBody>
          <a:bodyPr/>
          <a:lstStyle/>
          <a:p>
            <a:pPr lvl="0" defTabSz="914377"/>
            <a:r>
              <a:rPr lang="hu-HU" altLang="de-DE" sz="2400">
                <a:solidFill>
                  <a:srgbClr val="333333"/>
                </a:solidFill>
              </a:rPr>
              <a:t>Különböző eseményeknek- ahogy már megbeszéltük- igen különböző okai lehetnek.</a:t>
            </a:r>
          </a:p>
          <a:p>
            <a:pPr lvl="0" defTabSz="914377"/>
            <a:r>
              <a:rPr lang="hu-HU" altLang="de-DE" sz="2400" dirty="0">
                <a:solidFill>
                  <a:srgbClr val="333333"/>
                </a:solidFill>
              </a:rPr>
              <a:t>Továbbá különböző tényezők gyakran egy időben vannak jelen.</a:t>
            </a:r>
          </a:p>
          <a:p>
            <a:pPr lvl="0" defTabSz="914377"/>
            <a:r>
              <a:rPr lang="hu-HU" altLang="de-DE" sz="2400" dirty="0">
                <a:solidFill>
                  <a:srgbClr val="333333"/>
                </a:solidFill>
              </a:rPr>
              <a:t>Sokan mégis egyoldalú magyarázatokat találnak (pl. csak a másikat tekintik hibásnak, ahelyett, hogy a saját hibáikat is észrevennék, vagy fordítva).</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Majdnem teljesen tünetmentesen hagyja el a kórházat.</a:t>
            </a:r>
            <a:endParaRPr lang="en-US" altLang="de-DE" sz="3600" dirty="0">
              <a:latin typeface="+mn-lt"/>
              <a:ea typeface="+mn-ea"/>
              <a:cs typeface="+mn-cs"/>
            </a:endParaRPr>
          </a:p>
        </p:txBody>
      </p:sp>
      <p:sp>
        <p:nvSpPr>
          <p:cNvPr id="21506" name="Rectangle 3"/>
          <p:cNvSpPr>
            <a:spLocks noGrp="1" noChangeArrowheads="1"/>
          </p:cNvSpPr>
          <p:nvPr>
            <p:ph idx="1"/>
          </p:nvPr>
        </p:nvSpPr>
        <p:spPr/>
        <p:txBody>
          <a:bodyPr>
            <a:noAutofit/>
          </a:bodyPr>
          <a:lstStyle/>
          <a:p>
            <a:pPr eaLnBrk="1" hangingPunct="1"/>
            <a:r>
              <a:rPr lang="hu-HU" altLang="de-DE" sz="2400" b="1" dirty="0">
                <a:solidFill>
                  <a:srgbClr val="004992"/>
                </a:solidFill>
              </a:rPr>
              <a:t>Okok</a:t>
            </a:r>
            <a:r>
              <a:rPr lang="de-DE" altLang="de-DE" sz="2400" b="1" dirty="0">
                <a:solidFill>
                  <a:srgbClr val="004992"/>
                </a:solidFill>
              </a:rPr>
              <a:t>...</a:t>
            </a:r>
            <a:endParaRPr lang="hu-HU" altLang="de-DE" sz="2400" b="1" dirty="0">
              <a:solidFill>
                <a:srgbClr val="004992"/>
              </a:solidFill>
            </a:endParaRPr>
          </a:p>
          <a:p>
            <a:pPr eaLnBrk="1" hangingPunct="1"/>
            <a:r>
              <a:rPr lang="de-DE" altLang="de-DE" sz="2400" dirty="0">
                <a:solidFill>
                  <a:srgbClr val="333333"/>
                </a:solidFill>
              </a:rPr>
              <a:t>... </a:t>
            </a:r>
            <a:r>
              <a:rPr lang="hu-HU" altLang="de-DE" sz="2400" dirty="0">
                <a:solidFill>
                  <a:srgbClr val="333333"/>
                </a:solidFill>
              </a:rPr>
              <a:t>én</a:t>
            </a:r>
          </a:p>
          <a:p>
            <a:pPr eaLnBrk="1" hangingPunct="1">
              <a:buClr>
                <a:schemeClr val="tx1"/>
              </a:buClr>
            </a:pPr>
            <a:r>
              <a:rPr lang="de-DE" altLang="de-DE" sz="2400" dirty="0">
                <a:solidFill>
                  <a:srgbClr val="333333"/>
                </a:solidFill>
              </a:rPr>
              <a:t>... </a:t>
            </a:r>
            <a:r>
              <a:rPr lang="hu-HU" altLang="de-DE" sz="2400" dirty="0">
                <a:solidFill>
                  <a:srgbClr val="333333"/>
                </a:solidFill>
              </a:rPr>
              <a:t>mások</a:t>
            </a:r>
          </a:p>
          <a:p>
            <a:pPr eaLnBrk="1" hangingPunct="1">
              <a:buClr>
                <a:schemeClr val="tx1"/>
              </a:buClr>
            </a:pPr>
            <a:r>
              <a:rPr lang="de-DE" altLang="de-DE" sz="2400" dirty="0">
                <a:solidFill>
                  <a:srgbClr val="333333"/>
                </a:solidFill>
              </a:rPr>
              <a:t>... </a:t>
            </a:r>
            <a:r>
              <a:rPr lang="hu-HU" altLang="de-DE" sz="2400" dirty="0">
                <a:solidFill>
                  <a:srgbClr val="333333"/>
                </a:solidFill>
              </a:rPr>
              <a:t>szituáció vagy a véletlen</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p:txBody>
          <a:bodyPr>
            <a:noAutofit/>
          </a:bodyPr>
          <a:lstStyle/>
          <a:p>
            <a:pPr eaLnBrk="1" hangingPunct="1">
              <a:lnSpc>
                <a:spcPct val="100000"/>
              </a:lnSpc>
              <a:spcBef>
                <a:spcPts val="1200"/>
              </a:spcBef>
            </a:pPr>
            <a:r>
              <a:rPr lang="hu-HU" altLang="de-DE" sz="1600" b="1" dirty="0">
                <a:solidFill>
                  <a:srgbClr val="004992"/>
                </a:solidFill>
              </a:rPr>
              <a:t>Okok</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u-HU" altLang="de-DE" sz="1600" b="1" dirty="0">
                <a:solidFill>
                  <a:srgbClr val="004992"/>
                </a:solidFill>
              </a:rPr>
              <a:t>én</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(be</a:t>
            </a:r>
            <a:r>
              <a:rPr lang="hu-HU" altLang="de-DE" sz="1600" i="1" dirty="0">
                <a:solidFill>
                  <a:srgbClr val="333333"/>
                </a:solidFill>
              </a:rPr>
              <a:t>folyásolható</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siker annak köszönhető, hogy nagyon motivált voltam a terápiára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hűen kitartottam bizonyos terápiás formák mellett</a:t>
            </a:r>
            <a:r>
              <a:rPr lang="de-DE" altLang="de-DE" sz="1600" dirty="0">
                <a:solidFill>
                  <a:srgbClr val="333333"/>
                </a:solidFill>
              </a:rPr>
              <a:t>!</a:t>
            </a:r>
          </a:p>
          <a:p>
            <a:pPr eaLnBrk="1" hangingPunct="1">
              <a:lnSpc>
                <a:spcPct val="100000"/>
              </a:lnSpc>
              <a:spcBef>
                <a:spcPts val="1200"/>
              </a:spcBef>
              <a:buClr>
                <a:schemeClr val="tx1"/>
              </a:buClr>
            </a:pPr>
            <a:r>
              <a:rPr lang="de-DE" altLang="de-DE" sz="1600" i="1" dirty="0">
                <a:solidFill>
                  <a:srgbClr val="333333"/>
                </a:solidFill>
              </a:rPr>
              <a:t>(</a:t>
            </a:r>
            <a:r>
              <a:rPr lang="hu-HU" altLang="de-DE" sz="1600" i="1" dirty="0">
                <a:solidFill>
                  <a:srgbClr val="333333"/>
                </a:solidFill>
              </a:rPr>
              <a:t>kevésbé befolyásolható</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biztos a terápiák és gyógyszerek nélkül is ismét jobban lettem volna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gyógyulás a </a:t>
            </a:r>
            <a:r>
              <a:rPr lang="hu-HU" altLang="de-DE" sz="1600" i="1" dirty="0">
                <a:solidFill>
                  <a:srgbClr val="333333"/>
                </a:solidFill>
              </a:rPr>
              <a:t>jó génállományomnak</a:t>
            </a:r>
            <a:r>
              <a:rPr lang="hu-HU" altLang="de-DE" sz="1600" dirty="0">
                <a:solidFill>
                  <a:srgbClr val="333333"/>
                </a:solidFill>
              </a:rPr>
              <a:t> köszönhető</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u-HU" altLang="de-DE" sz="1600" b="1" dirty="0">
                <a:solidFill>
                  <a:srgbClr val="004992"/>
                </a:solidFill>
              </a:rPr>
              <a:t>mások</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az orvosok kiváló munkát végeztek</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családom támogatása nélkül nem tartanék itt</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E</a:t>
            </a:r>
            <a:r>
              <a:rPr lang="hu-HU" altLang="de-DE" sz="1600" b="1" dirty="0">
                <a:solidFill>
                  <a:srgbClr val="004992"/>
                </a:solidFill>
              </a:rPr>
              <a:t>gy szituáció vagy a véletlen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dolgok szerencsés együttállása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gyógyulást egyedül csak a gyógyszereknek köszönhetem</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s-ES" sz="3600">
                <a:solidFill>
                  <a:srgbClr val="004992"/>
                </a:solidFill>
                <a:latin typeface="+mn-lt"/>
                <a:ea typeface="+mn-ea"/>
                <a:cs typeface="+mn-cs"/>
              </a:rPr>
              <a:t>Majdnem teljesen tünetmentesen hagyja el a kórházat.</a:t>
            </a:r>
            <a:endParaRPr lang="en-US" sz="3600">
              <a:solidFill>
                <a:srgbClr val="004992"/>
              </a:solidFill>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p:txBody>
          <a:bodyPr>
            <a:noAutofit/>
          </a:bodyPr>
          <a:lstStyle/>
          <a:p>
            <a:pPr eaLnBrk="1" hangingPunct="1">
              <a:lnSpc>
                <a:spcPct val="100000"/>
              </a:lnSpc>
              <a:spcBef>
                <a:spcPts val="1200"/>
              </a:spcBef>
            </a:pPr>
            <a:r>
              <a:rPr lang="hu-HU" altLang="de-DE" sz="1600" b="1" dirty="0">
                <a:solidFill>
                  <a:srgbClr val="004992"/>
                </a:solidFill>
              </a:rPr>
              <a:t>Okok</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u-HU" altLang="de-DE" sz="1600" b="1" dirty="0">
                <a:solidFill>
                  <a:srgbClr val="004992"/>
                </a:solidFill>
              </a:rPr>
              <a:t>én</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(be</a:t>
            </a:r>
            <a:r>
              <a:rPr lang="hu-HU" altLang="de-DE" sz="1600" i="1" dirty="0">
                <a:solidFill>
                  <a:srgbClr val="333333"/>
                </a:solidFill>
              </a:rPr>
              <a:t>folyásolható</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siker annak köszönhető, hogy nagyon motivált voltam a terápiára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hűen kitartottam bizonyos terápiás formák mellett</a:t>
            </a:r>
            <a:r>
              <a:rPr lang="de-DE" altLang="de-DE" sz="1600" dirty="0">
                <a:solidFill>
                  <a:srgbClr val="333333"/>
                </a:solidFill>
              </a:rPr>
              <a:t>!</a:t>
            </a:r>
          </a:p>
          <a:p>
            <a:pPr eaLnBrk="1" hangingPunct="1">
              <a:lnSpc>
                <a:spcPct val="100000"/>
              </a:lnSpc>
              <a:spcBef>
                <a:spcPts val="1200"/>
              </a:spcBef>
              <a:buClr>
                <a:schemeClr val="tx1"/>
              </a:buClr>
            </a:pPr>
            <a:r>
              <a:rPr lang="de-DE" altLang="de-DE" sz="1600" i="1" dirty="0">
                <a:solidFill>
                  <a:srgbClr val="333333"/>
                </a:solidFill>
              </a:rPr>
              <a:t>(</a:t>
            </a:r>
            <a:r>
              <a:rPr lang="hu-HU" altLang="de-DE" sz="1600" i="1" dirty="0">
                <a:solidFill>
                  <a:srgbClr val="333333"/>
                </a:solidFill>
              </a:rPr>
              <a:t>kevésbé befolyásolható</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biztos a terápiák és gyógyszerek nélkül is ismét jobban lettem volna</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gyógyulás a </a:t>
            </a:r>
            <a:r>
              <a:rPr lang="hu-HU" altLang="de-DE" sz="1600" i="1" dirty="0">
                <a:solidFill>
                  <a:srgbClr val="333333"/>
                </a:solidFill>
              </a:rPr>
              <a:t>jó génállományomnak</a:t>
            </a:r>
            <a:r>
              <a:rPr lang="hu-HU" altLang="de-DE" sz="1600" dirty="0">
                <a:solidFill>
                  <a:srgbClr val="333333"/>
                </a:solidFill>
              </a:rPr>
              <a:t> köszönhető</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u-HU" altLang="de-DE" sz="1600" b="1" dirty="0">
                <a:solidFill>
                  <a:srgbClr val="004992"/>
                </a:solidFill>
              </a:rPr>
              <a:t>mások</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az orvosok kiváló munkát végeztek</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családom támogatása nélkül nem tartanék itt</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E</a:t>
            </a:r>
            <a:r>
              <a:rPr lang="hu-HU" altLang="de-DE" sz="1600" b="1" dirty="0">
                <a:solidFill>
                  <a:srgbClr val="004992"/>
                </a:solidFill>
              </a:rPr>
              <a:t>gy szituáció vagy a véletlen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dolgok szerencsés együttállása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u-HU" altLang="de-DE" sz="1600" dirty="0">
                <a:solidFill>
                  <a:srgbClr val="333333"/>
                </a:solidFill>
              </a:rPr>
              <a:t>a gyógyulást egyedül csak a gyógyszereknek köszönhetem</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rot="-1140598">
            <a:off x="2590328" y="3735054"/>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Figyelem: egyoldalú magyarázatok!</a:t>
            </a:r>
            <a:endParaRPr lang="en-US" altLang="de-DE" sz="2800" b="1" dirty="0">
              <a:solidFill>
                <a:srgbClr val="FF0000"/>
              </a:solidFill>
              <a:latin typeface="Calibri Light"/>
            </a:endParaRPr>
          </a:p>
        </p:txBody>
      </p:sp>
      <p:sp>
        <p:nvSpPr>
          <p:cNvPr id="4" name="Title 3"/>
          <p:cNvSpPr>
            <a:spLocks noGrp="1"/>
          </p:cNvSpPr>
          <p:nvPr>
            <p:ph type="title"/>
          </p:nvPr>
        </p:nvSpPr>
        <p:spPr/>
        <p:txBody>
          <a:bodyPr/>
          <a:lstStyle/>
          <a:p>
            <a:r>
              <a:rPr lang="es-ES" sz="3600">
                <a:solidFill>
                  <a:srgbClr val="004992"/>
                </a:solidFill>
                <a:latin typeface="+mn-lt"/>
                <a:ea typeface="+mn-ea"/>
                <a:cs typeface="+mn-cs"/>
              </a:rPr>
              <a:t>Majdnem teljesen tünetmentesen hagyja el a kórházat.</a:t>
            </a:r>
            <a:endParaRPr lang="en-US" sz="3600">
              <a:solidFill>
                <a:srgbClr val="004992"/>
              </a:solidFill>
              <a:latin typeface="+mn-lt"/>
              <a:ea typeface="+mn-ea"/>
              <a:cs typeface="+mn-cs"/>
            </a:endParaRPr>
          </a:p>
        </p:txBody>
      </p:sp>
    </p:spTree>
    <p:extLst>
      <p:ext uri="{BB962C8B-B14F-4D97-AF65-F5344CB8AC3E}">
        <p14:creationId xmlns:p14="http://schemas.microsoft.com/office/powerpoint/2010/main" val="1383744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a:solidFill>
                  <a:srgbClr val="004992"/>
                </a:solidFill>
                <a:latin typeface="+mn-lt"/>
                <a:ea typeface="+mn-ea"/>
                <a:cs typeface="+mn-cs"/>
              </a:rPr>
              <a:t>Majdnem teljesen tünetmentesen hagyja el a kórházat.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defRPr/>
            </a:pPr>
            <a:r>
              <a:rPr lang="hu-HU" altLang="de-DE" sz="2400" dirty="0">
                <a:solidFill>
                  <a:srgbClr val="333333"/>
                </a:solidFill>
              </a:rPr>
              <a:t>Próbáljon meg most olyan, kiegyensúlyozottabb válaszokat találni, melyek több tényezőt is figyelembe vesznek (mások, szituáció &amp; én keveréke)!</a:t>
            </a:r>
          </a:p>
          <a:p>
            <a:pPr lvl="0">
              <a:defRPr/>
            </a:pPr>
            <a:r>
              <a:rPr lang="hu-HU" sz="2400" dirty="0">
                <a:solidFill>
                  <a:srgbClr val="333333"/>
                </a:solidFill>
              </a:rPr>
              <a:t>???</a:t>
            </a:r>
          </a:p>
          <a:p>
            <a:pPr lvl="0">
              <a:defRPr/>
            </a:pPr>
            <a:r>
              <a:rPr lang="hu-HU" sz="2400" dirty="0">
                <a:solidFill>
                  <a:srgbClr val="333333"/>
                </a:solidFill>
              </a:rPr>
              <a:t>???</a:t>
            </a:r>
          </a:p>
          <a:p>
            <a:pPr lvl="0">
              <a:defRPr/>
            </a:pPr>
            <a:r>
              <a:rPr lang="hu-HU"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a:solidFill>
                  <a:srgbClr val="004992"/>
                </a:solidFill>
                <a:latin typeface="+mn-lt"/>
                <a:ea typeface="+mn-ea"/>
                <a:cs typeface="+mn-cs"/>
              </a:rPr>
              <a:t>Majdnem teljesen tünetmentesen hagyja el a kórházat.</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defRPr/>
            </a:pPr>
            <a:r>
              <a:rPr lang="hu-HU" altLang="de-DE" sz="2400" dirty="0">
                <a:solidFill>
                  <a:srgbClr val="333333"/>
                </a:solidFill>
              </a:rPr>
              <a:t>Próbáljon meg most olyan, kiegyensúlyozottabb válaszokat találni, melyek több tényezőt is figyelembe vesznek (mások, szituáció &amp; én keveréke)!</a:t>
            </a:r>
          </a:p>
          <a:p>
            <a:pPr marL="342900" lvl="0" indent="-342900">
              <a:buClr>
                <a:srgbClr val="333333"/>
              </a:buClr>
              <a:buFont typeface="WingDings"/>
              <a:buChar char=""/>
              <a:defRPr/>
            </a:pPr>
            <a:r>
              <a:rPr lang="de-DE" sz="2400">
                <a:solidFill>
                  <a:srgbClr val="333333"/>
                </a:solidFill>
              </a:rPr>
              <a:t>“</a:t>
            </a:r>
            <a:r>
              <a:rPr lang="hu-HU" sz="2400">
                <a:solidFill>
                  <a:srgbClr val="333333"/>
                </a:solidFill>
              </a:rPr>
              <a:t>A </a:t>
            </a:r>
            <a:r>
              <a:rPr lang="hu-HU" sz="2400" dirty="0">
                <a:solidFill>
                  <a:srgbClr val="333333"/>
                </a:solidFill>
              </a:rPr>
              <a:t>családom támogatásának, a személyzetnek és a gyógyszereknek köszönhetően mostanra csaknem panaszmentes vagyok</a:t>
            </a:r>
            <a:r>
              <a:rPr lang="de-DE" sz="2400" dirty="0">
                <a:solidFill>
                  <a:srgbClr val="333333"/>
                </a:solidFill>
              </a:rPr>
              <a:t>. N</a:t>
            </a:r>
            <a:r>
              <a:rPr lang="hu-HU" sz="2400" dirty="0">
                <a:solidFill>
                  <a:srgbClr val="333333"/>
                </a:solidFill>
              </a:rPr>
              <a:t>em utolsó sorban az én érdemem is, hiszen nagyon motivált voltam és együttműködtem a </a:t>
            </a:r>
            <a:r>
              <a:rPr lang="hu-HU" sz="2400">
                <a:solidFill>
                  <a:srgbClr val="333333"/>
                </a:solidFill>
              </a:rPr>
              <a:t>terápiával.</a:t>
            </a:r>
            <a:r>
              <a:rPr lang="hu-HU" altLang="de-DE" sz="2400">
                <a:solidFill>
                  <a:srgbClr val="333333"/>
                </a:solidFill>
              </a:rPr>
              <a:t>”</a:t>
            </a:r>
            <a:endParaRPr lang="de-DE" sz="2400" dirty="0">
              <a:solidFill>
                <a:srgbClr val="333333"/>
              </a:solidFill>
            </a:endParaRPr>
          </a:p>
          <a:p>
            <a:pPr marL="342900" lvl="0" indent="-342900">
              <a:buClr>
                <a:srgbClr val="333333"/>
              </a:buClr>
              <a:buFont typeface="WingDings"/>
              <a:buChar char=""/>
              <a:defRPr/>
            </a:pPr>
            <a:r>
              <a:rPr lang="de-DE" sz="2400">
                <a:solidFill>
                  <a:srgbClr val="333333"/>
                </a:solidFill>
              </a:rPr>
              <a:t>“</a:t>
            </a:r>
            <a:r>
              <a:rPr lang="hu-HU" sz="2400">
                <a:solidFill>
                  <a:srgbClr val="333333"/>
                </a:solidFill>
              </a:rPr>
              <a:t>Motivált </a:t>
            </a:r>
            <a:r>
              <a:rPr lang="hu-HU" sz="2400" dirty="0">
                <a:solidFill>
                  <a:srgbClr val="333333"/>
                </a:solidFill>
              </a:rPr>
              <a:t>voltam a változásra, ezért igyekeztem részt venni a</a:t>
            </a:r>
            <a:br>
              <a:rPr lang="hu-HU" sz="2400" dirty="0">
                <a:solidFill>
                  <a:srgbClr val="333333"/>
                </a:solidFill>
              </a:rPr>
            </a:br>
            <a:r>
              <a:rPr lang="hu-HU" sz="2400" dirty="0">
                <a:solidFill>
                  <a:srgbClr val="333333"/>
                </a:solidFill>
              </a:rPr>
              <a:t>csoportfoglalkozásokon, és a terapeuták is jól vezették a</a:t>
            </a:r>
            <a:br>
              <a:rPr lang="hu-HU" sz="2400" dirty="0">
                <a:solidFill>
                  <a:srgbClr val="333333"/>
                </a:solidFill>
              </a:rPr>
            </a:br>
            <a:r>
              <a:rPr lang="hu-HU" sz="2400">
                <a:solidFill>
                  <a:srgbClr val="333333"/>
                </a:solidFill>
              </a:rPr>
              <a:t>csoportokat.</a:t>
            </a:r>
            <a:r>
              <a:rPr lang="hu-HU"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2060848"/>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502024"/>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Ez egy nulla volt! Német nyelv: egyes! </a:t>
            </a:r>
            <a:endParaRPr lang="en-CA" altLang="de-DE" sz="1600" dirty="0">
              <a:latin typeface="Calibri Light"/>
            </a:endParaRPr>
          </a:p>
        </p:txBody>
      </p:sp>
      <p:sp>
        <p:nvSpPr>
          <p:cNvPr id="35854" name="Rectangle 1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11" name="object 2"/>
          <p:cNvGraphicFramePr>
            <a:graphicFrameLocks noGrp="1"/>
          </p:cNvGraphicFramePr>
          <p:nvPr>
            <p:extLst>
              <p:ext uri="{D42A27DB-BD31-4B8C-83A1-F6EECF244321}">
                <p14:modId xmlns:p14="http://schemas.microsoft.com/office/powerpoint/2010/main" val="2299259031"/>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pt-BR" sz="1800" b="1" i="0" u="none" spc="-5" dirty="0">
                          <a:solidFill>
                            <a:srgbClr val="333333"/>
                          </a:solidFill>
                          <a:latin typeface="Calibri Light"/>
                          <a:cs typeface="Verdana"/>
                        </a:rPr>
                        <a:t>Oktulajdonítás: én</a:t>
                      </a:r>
                    </a:p>
                    <a:p>
                      <a:pPr marL="90805">
                        <a:lnSpc>
                          <a:spcPct val="100000"/>
                        </a:lnSpc>
                        <a:spcBef>
                          <a:spcPts val="355"/>
                        </a:spcBef>
                      </a:pPr>
                      <a:r>
                        <a:rPr lang="pt-BR" sz="1800" b="0" i="0" u="none" spc="-5" dirty="0">
                          <a:solidFill>
                            <a:srgbClr val="333333"/>
                          </a:solidFill>
                          <a:latin typeface="Calibri Light"/>
                          <a:cs typeface="Verdana"/>
                        </a:rPr>
                        <a:t>(pl</a:t>
                      </a:r>
                      <a:r>
                        <a:rPr lang="pt-BR" sz="1800" b="0" i="0" u="none" spc="-5">
                          <a:solidFill>
                            <a:srgbClr val="333333"/>
                          </a:solidFill>
                          <a:latin typeface="Calibri Light"/>
                          <a:cs typeface="Verdana"/>
                        </a:rPr>
                        <a:t>. “Nem </a:t>
                      </a:r>
                      <a:r>
                        <a:rPr lang="pt-BR" sz="1800" b="0" i="0" u="none" spc="-5" dirty="0">
                          <a:solidFill>
                            <a:srgbClr val="333333"/>
                          </a:solidFill>
                          <a:latin typeface="Calibri Light"/>
                          <a:cs typeface="Verdana"/>
                        </a:rPr>
                        <a:t>tanultam eleget a </a:t>
                      </a:r>
                      <a:r>
                        <a:rPr lang="pt-BR" sz="1800" b="0" i="0" u="none" spc="-5">
                          <a:solidFill>
                            <a:srgbClr val="333333"/>
                          </a:solidFill>
                          <a:latin typeface="Calibri Light"/>
                          <a:cs typeface="Verdana"/>
                        </a:rPr>
                        <a:t>vizsgára!”) </a:t>
                      </a:r>
                      <a:r>
                        <a:rPr lang="pt-B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hu-HU" sz="1800" b="1" i="0" u="none" spc="-5">
                          <a:solidFill>
                            <a:srgbClr val="333333"/>
                          </a:solidFill>
                          <a:latin typeface="Calibri Light"/>
                          <a:cs typeface="Verdana"/>
                        </a:rPr>
                        <a:t>Hátrány:</a:t>
                      </a:r>
                      <a:r>
                        <a:rPr lang="hu-HU" sz="1800" b="0" i="0" u="none" spc="-5">
                          <a:solidFill>
                            <a:srgbClr val="333333"/>
                          </a:solidFill>
                          <a:latin typeface="Calibri Light"/>
                          <a:cs typeface="Verdana"/>
                        </a:rPr>
                        <a:t> </a:t>
                      </a:r>
                      <a:r>
                        <a:rPr lang="hu-HU" sz="1800" b="0" i="0" u="none" spc="-5">
                          <a:solidFill>
                            <a:srgbClr val="004992"/>
                          </a:solidFill>
                          <a:latin typeface="Calibri Light"/>
                          <a:cs typeface="Verdana"/>
                        </a:rPr>
                        <a:t>???</a:t>
                      </a:r>
                      <a:r>
                        <a:rPr lang="hu-HU" sz="1800" b="0" i="0" u="none" spc="-5">
                          <a:solidFill>
                            <a:srgbClr val="FFFFFF"/>
                          </a:solidFill>
                          <a:latin typeface="Calibri Light"/>
                          <a:cs typeface="Verdana"/>
                        </a:rPr>
                        <a:t> </a:t>
                      </a:r>
                      <a:r>
                        <a:rPr lang="hu-HU" sz="1800" b="0" i="0" u="none" spc="-5" dirty="0">
                          <a:solidFill>
                            <a:srgbClr val="FFFFFF"/>
                          </a:solidFill>
                          <a:latin typeface="Calibri Light"/>
                          <a:cs typeface="Verdana"/>
                        </a:rPr>
                        <a:t>csökkenti az önértékelést</a:t>
                      </a:r>
                    </a:p>
                    <a:p>
                      <a:pPr marL="92075">
                        <a:lnSpc>
                          <a:spcPct val="100000"/>
                        </a:lnSpc>
                        <a:spcBef>
                          <a:spcPts val="1200"/>
                        </a:spcBef>
                      </a:pPr>
                      <a:r>
                        <a:rPr lang="hu-HU" sz="1800" b="1" i="0" u="none" spc="-5">
                          <a:solidFill>
                            <a:srgbClr val="333333"/>
                          </a:solidFill>
                          <a:latin typeface="Calibri Light"/>
                          <a:cs typeface="Verdana"/>
                        </a:rPr>
                        <a:t>Előny:</a:t>
                      </a:r>
                      <a:r>
                        <a:rPr lang="hu-HU" sz="1800" b="0" i="0" u="none" spc="-5">
                          <a:solidFill>
                            <a:srgbClr val="333333"/>
                          </a:solidFill>
                          <a:latin typeface="Calibri Light"/>
                          <a:cs typeface="Verdana"/>
                        </a:rPr>
                        <a:t> </a:t>
                      </a:r>
                      <a:r>
                        <a:rPr lang="hu-HU" sz="1800" b="0" i="0" u="none" spc="-5">
                          <a:solidFill>
                            <a:srgbClr val="004992"/>
                          </a:solidFill>
                          <a:latin typeface="Calibri Light"/>
                          <a:cs typeface="Verdana"/>
                        </a:rPr>
                        <a:t>???</a:t>
                      </a:r>
                      <a:r>
                        <a:rPr lang="hu-HU" sz="1800" b="0" i="0" u="none" spc="-5">
                          <a:solidFill>
                            <a:srgbClr val="FFFFFF"/>
                          </a:solidFill>
                          <a:latin typeface="Calibri Light"/>
                          <a:cs typeface="Verdana"/>
                        </a:rPr>
                        <a:t> </a:t>
                      </a:r>
                      <a:r>
                        <a:rPr lang="hu-HU" sz="1800" b="0" i="0" u="none" spc="-5" dirty="0">
                          <a:solidFill>
                            <a:srgbClr val="FFFFFF"/>
                          </a:solidFill>
                          <a:latin typeface="Calibri Light"/>
                          <a:cs typeface="Verdana"/>
                        </a:rPr>
                        <a:t>tiszteletre méltó, a felelősség felvállalása</a:t>
                      </a:r>
                      <a:endParaRPr sz="18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i="0" u="none" spc="-5" dirty="0" err="1">
                          <a:solidFill>
                            <a:srgbClr val="333333"/>
                          </a:solidFill>
                          <a:latin typeface="Calibri Light"/>
                          <a:cs typeface="Verdana"/>
                        </a:rPr>
                        <a:t>Oktulajdonítás</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mások</a:t>
                      </a:r>
                      <a:r>
                        <a:rPr lang="en-US" sz="1800" b="1" i="0" u="none" spc="-5" dirty="0">
                          <a:solidFill>
                            <a:srgbClr val="333333"/>
                          </a:solidFill>
                          <a:latin typeface="Calibri Light"/>
                          <a:cs typeface="Verdana"/>
                        </a:rPr>
                        <a:t>/</a:t>
                      </a:r>
                      <a:r>
                        <a:rPr lang="en-US" sz="1800" b="1" i="0" u="none" spc="-5" dirty="0" err="1">
                          <a:solidFill>
                            <a:srgbClr val="333333"/>
                          </a:solidFill>
                          <a:latin typeface="Calibri Light"/>
                          <a:cs typeface="Verdana"/>
                        </a:rPr>
                        <a:t>körülmények</a:t>
                      </a:r>
                      <a:endParaRPr lang="en-US" sz="1800" b="1" i="0" u="none" spc="-5" dirty="0">
                        <a:solidFill>
                          <a:srgbClr val="333333"/>
                        </a:solidFill>
                        <a:latin typeface="Calibri Light"/>
                        <a:cs typeface="Verdana"/>
                      </a:endParaRPr>
                    </a:p>
                    <a:p>
                      <a:pPr marL="90805" marR="203835">
                        <a:lnSpc>
                          <a:spcPct val="108800"/>
                        </a:lnSpc>
                        <a:spcBef>
                          <a:spcPts val="165"/>
                        </a:spcBef>
                      </a:pPr>
                      <a:r>
                        <a:rPr lang="en-US" sz="1800" b="0" i="0" u="none" spc="-5" dirty="0">
                          <a:solidFill>
                            <a:srgbClr val="333333"/>
                          </a:solidFill>
                          <a:latin typeface="Calibri Light"/>
                          <a:cs typeface="Verdana"/>
                        </a:rPr>
                        <a:t>(pl</a:t>
                      </a:r>
                      <a:r>
                        <a:rPr lang="en-US" sz="1800" b="0" i="0" u="none" spc="-5">
                          <a:solidFill>
                            <a:srgbClr val="333333"/>
                          </a:solidFill>
                          <a:latin typeface="Calibri Light"/>
                          <a:cs typeface="Verdana"/>
                        </a:rPr>
                        <a:t>. “A </a:t>
                      </a:r>
                      <a:r>
                        <a:rPr lang="en-US" sz="1800" b="0" i="0" u="none" spc="-5" dirty="0" err="1">
                          <a:solidFill>
                            <a:srgbClr val="333333"/>
                          </a:solidFill>
                          <a:latin typeface="Calibri Light"/>
                          <a:cs typeface="Verdana"/>
                        </a:rPr>
                        <a:t>tanár</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utál</a:t>
                      </a:r>
                      <a:r>
                        <a:rPr lang="en-US" sz="1800" b="0" i="0" u="none" spc="-5" dirty="0">
                          <a:solidFill>
                            <a:srgbClr val="333333"/>
                          </a:solidFill>
                          <a:latin typeface="Calibri Light"/>
                          <a:cs typeface="Verdana"/>
                        </a:rPr>
                        <a:t> </a:t>
                      </a:r>
                      <a:r>
                        <a:rPr lang="en-US" sz="1800" b="0" i="0" u="none" spc="-5" err="1">
                          <a:solidFill>
                            <a:srgbClr val="333333"/>
                          </a:solidFill>
                          <a:latin typeface="Calibri Light"/>
                          <a:cs typeface="Verdana"/>
                        </a:rPr>
                        <a:t>engem</a:t>
                      </a:r>
                      <a:r>
                        <a:rPr lang="en-US" sz="1800" b="0" i="0" u="none" spc="-5">
                          <a:solidFill>
                            <a:srgbClr val="333333"/>
                          </a:solidFill>
                          <a:latin typeface="Calibri Light"/>
                          <a:cs typeface="Verdana"/>
                        </a:rPr>
                        <a:t>.”)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hu-HU" sz="1800" b="1" i="0" u="none" spc="-5" dirty="0">
                          <a:solidFill>
                            <a:srgbClr val="333333"/>
                          </a:solidFill>
                          <a:latin typeface="Calibri Light"/>
                          <a:cs typeface="Verdana"/>
                        </a:rPr>
                        <a:t>Hátrány:</a:t>
                      </a:r>
                      <a:r>
                        <a:rPr lang="hu-HU" sz="1800" b="0" i="0" u="none" spc="-5" dirty="0">
                          <a:solidFill>
                            <a:srgbClr val="333333"/>
                          </a:solidFill>
                          <a:latin typeface="Calibri Light"/>
                          <a:cs typeface="Verdana"/>
                        </a:rPr>
                        <a:t> </a:t>
                      </a:r>
                      <a:r>
                        <a:rPr lang="hu-HU" sz="1800" b="0" i="0" u="none" spc="-5" dirty="0">
                          <a:solidFill>
                            <a:srgbClr val="004992"/>
                          </a:solidFill>
                          <a:latin typeface="Calibri Light"/>
                          <a:cs typeface="Verdana"/>
                        </a:rPr>
                        <a:t>???</a:t>
                      </a:r>
                      <a:r>
                        <a:rPr lang="hu-HU" sz="1800" b="0" i="0" u="none" spc="-5" dirty="0">
                          <a:solidFill>
                            <a:srgbClr val="E3EFF8"/>
                          </a:solidFill>
                          <a:latin typeface="Calibri Light"/>
                          <a:cs typeface="Verdana"/>
                        </a:rPr>
                        <a:t> nem szívesen látott gesztus, a felelősség </a:t>
                      </a:r>
                      <a:r>
                        <a:rPr lang="hu-HU" sz="1800" b="0" i="0" u="none" spc="-5">
                          <a:solidFill>
                            <a:srgbClr val="E3EFF8"/>
                          </a:solidFill>
                          <a:latin typeface="Calibri Light"/>
                          <a:cs typeface="Verdana"/>
                        </a:rPr>
                        <a:t>elhárítása (“megkönnyíti </a:t>
                      </a:r>
                      <a:r>
                        <a:rPr lang="hu-HU" sz="1800" b="0" i="0" u="none" spc="-5" dirty="0">
                          <a:solidFill>
                            <a:srgbClr val="E3EFF8"/>
                          </a:solidFill>
                          <a:latin typeface="Calibri Light"/>
                          <a:cs typeface="Verdana"/>
                        </a:rPr>
                        <a:t>a saját </a:t>
                      </a:r>
                      <a:r>
                        <a:rPr lang="hu-HU" sz="1800" b="0" i="0" u="none" spc="-5">
                          <a:solidFill>
                            <a:srgbClr val="E3EFF8"/>
                          </a:solidFill>
                          <a:latin typeface="Calibri Light"/>
                          <a:cs typeface="Verdana"/>
                        </a:rPr>
                        <a:t>dolgát!”)</a:t>
                      </a:r>
                      <a:endParaRPr lang="hu-HU" sz="1800" b="0" i="0" u="none" spc="-5" dirty="0">
                        <a:solidFill>
                          <a:srgbClr val="E3EFF8"/>
                        </a:solidFill>
                        <a:latin typeface="Calibri Light"/>
                        <a:cs typeface="Verdana"/>
                      </a:endParaRPr>
                    </a:p>
                    <a:p>
                      <a:pPr marL="92075" marR="147320">
                        <a:lnSpc>
                          <a:spcPct val="100000"/>
                        </a:lnSpc>
                        <a:spcBef>
                          <a:spcPts val="1200"/>
                        </a:spcBef>
                      </a:pPr>
                      <a:r>
                        <a:rPr lang="hu-HU" sz="1800" b="1" i="0" u="none" spc="-5" dirty="0">
                          <a:solidFill>
                            <a:srgbClr val="333333"/>
                          </a:solidFill>
                          <a:latin typeface="Calibri Light"/>
                          <a:cs typeface="Verdana"/>
                        </a:rPr>
                        <a:t>Előny:</a:t>
                      </a:r>
                      <a:r>
                        <a:rPr lang="hu-HU" sz="1800" b="0" i="0" u="none" spc="-5" dirty="0">
                          <a:solidFill>
                            <a:srgbClr val="333333"/>
                          </a:solidFill>
                          <a:latin typeface="Calibri Light"/>
                          <a:cs typeface="Verdana"/>
                        </a:rPr>
                        <a:t> </a:t>
                      </a:r>
                      <a:r>
                        <a:rPr lang="hu-HU" sz="1800" b="0" i="0" u="none" spc="-5" dirty="0">
                          <a:solidFill>
                            <a:srgbClr val="004992"/>
                          </a:solidFill>
                          <a:latin typeface="Calibri Light"/>
                          <a:cs typeface="Verdana"/>
                        </a:rPr>
                        <a:t>???</a:t>
                      </a:r>
                      <a:r>
                        <a:rPr lang="hu-HU" sz="1800" b="0" i="0" u="none" spc="-5" dirty="0">
                          <a:solidFill>
                            <a:srgbClr val="E3EFF8"/>
                          </a:solidFill>
                          <a:latin typeface="Calibri Light"/>
                          <a:cs typeface="Verdana"/>
                        </a:rPr>
                        <a:t> nem fenyegeti az önértékelést</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2060848"/>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502024"/>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Ez egy nulla volt! Német nyelv: egyes! </a:t>
            </a:r>
            <a:endParaRPr lang="en-CA" altLang="de-DE" sz="1600" dirty="0">
              <a:latin typeface="Calibri Light"/>
            </a:endParaRPr>
          </a:p>
        </p:txBody>
      </p:sp>
      <p:sp>
        <p:nvSpPr>
          <p:cNvPr id="35854" name="Rectangle 1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11" name="object 2"/>
          <p:cNvGraphicFramePr>
            <a:graphicFrameLocks noGrp="1"/>
          </p:cNvGraphicFramePr>
          <p:nvPr>
            <p:extLst>
              <p:ext uri="{D42A27DB-BD31-4B8C-83A1-F6EECF244321}">
                <p14:modId xmlns:p14="http://schemas.microsoft.com/office/powerpoint/2010/main" val="1482493198"/>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pt-BR" sz="1800" b="1" i="0" u="none" spc="-5" dirty="0">
                          <a:solidFill>
                            <a:srgbClr val="333333"/>
                          </a:solidFill>
                          <a:latin typeface="Calibri Light"/>
                          <a:cs typeface="Verdana"/>
                        </a:rPr>
                        <a:t>Oktulajdonítás: én</a:t>
                      </a:r>
                    </a:p>
                    <a:p>
                      <a:pPr marL="90805">
                        <a:lnSpc>
                          <a:spcPct val="100000"/>
                        </a:lnSpc>
                        <a:spcBef>
                          <a:spcPts val="355"/>
                        </a:spcBef>
                      </a:pPr>
                      <a:r>
                        <a:rPr lang="pt-BR" sz="1800" b="0" i="0" u="none" spc="-5" dirty="0">
                          <a:solidFill>
                            <a:srgbClr val="333333"/>
                          </a:solidFill>
                          <a:latin typeface="Calibri Light"/>
                          <a:cs typeface="Verdana"/>
                        </a:rPr>
                        <a:t>(pl</a:t>
                      </a:r>
                      <a:r>
                        <a:rPr lang="pt-BR" sz="1800" b="0" i="0" u="none" spc="-5">
                          <a:solidFill>
                            <a:srgbClr val="333333"/>
                          </a:solidFill>
                          <a:latin typeface="Calibri Light"/>
                          <a:cs typeface="Verdana"/>
                        </a:rPr>
                        <a:t>. “Nem </a:t>
                      </a:r>
                      <a:r>
                        <a:rPr lang="pt-BR" sz="1800" b="0" i="0" u="none" spc="-5" dirty="0">
                          <a:solidFill>
                            <a:srgbClr val="333333"/>
                          </a:solidFill>
                          <a:latin typeface="Calibri Light"/>
                          <a:cs typeface="Verdana"/>
                        </a:rPr>
                        <a:t>tanultam eleget a </a:t>
                      </a:r>
                      <a:r>
                        <a:rPr lang="pt-BR" sz="1800" b="0" i="0" u="none" spc="-5">
                          <a:solidFill>
                            <a:srgbClr val="333333"/>
                          </a:solidFill>
                          <a:latin typeface="Calibri Light"/>
                          <a:cs typeface="Verdana"/>
                        </a:rPr>
                        <a:t>vizsgára!”) </a:t>
                      </a:r>
                      <a:r>
                        <a:rPr lang="pt-B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hu-HU" sz="1800" b="1" i="0" u="none" spc="-5" dirty="0">
                          <a:solidFill>
                            <a:srgbClr val="333333"/>
                          </a:solidFill>
                          <a:latin typeface="Calibri Light"/>
                          <a:cs typeface="Verdana"/>
                        </a:rPr>
                        <a:t>Hátrány:</a:t>
                      </a:r>
                      <a:r>
                        <a:rPr lang="hu-HU" sz="1800" b="0" i="0" u="none" spc="-5" dirty="0">
                          <a:solidFill>
                            <a:srgbClr val="333333"/>
                          </a:solidFill>
                          <a:latin typeface="Calibri Light"/>
                          <a:cs typeface="Verdana"/>
                        </a:rPr>
                        <a:t> csökkenti az önértékelést</a:t>
                      </a:r>
                    </a:p>
                    <a:p>
                      <a:pPr marL="92075">
                        <a:lnSpc>
                          <a:spcPct val="100000"/>
                        </a:lnSpc>
                        <a:spcBef>
                          <a:spcPts val="1200"/>
                        </a:spcBef>
                      </a:pPr>
                      <a:r>
                        <a:rPr lang="hu-HU" sz="1800" b="1" i="0" u="none" spc="-5" dirty="0">
                          <a:solidFill>
                            <a:srgbClr val="333333"/>
                          </a:solidFill>
                          <a:latin typeface="Calibri Light"/>
                          <a:cs typeface="Verdana"/>
                        </a:rPr>
                        <a:t>Előny:</a:t>
                      </a:r>
                      <a:r>
                        <a:rPr lang="hu-HU" sz="1800" b="0" i="0" u="none" spc="-5" dirty="0">
                          <a:solidFill>
                            <a:srgbClr val="333333"/>
                          </a:solidFill>
                          <a:latin typeface="Calibri Light"/>
                          <a:cs typeface="Verdana"/>
                        </a:rPr>
                        <a:t> tiszteletre méltó, a felelősség felvállalása</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i="0" u="none" spc="-5" dirty="0" err="1">
                          <a:solidFill>
                            <a:srgbClr val="333333"/>
                          </a:solidFill>
                          <a:latin typeface="Calibri Light"/>
                          <a:cs typeface="Verdana"/>
                        </a:rPr>
                        <a:t>Oktulajdonítás</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mások</a:t>
                      </a:r>
                      <a:r>
                        <a:rPr lang="en-US" sz="1800" b="1" i="0" u="none" spc="-5" dirty="0">
                          <a:solidFill>
                            <a:srgbClr val="333333"/>
                          </a:solidFill>
                          <a:latin typeface="Calibri Light"/>
                          <a:cs typeface="Verdana"/>
                        </a:rPr>
                        <a:t>/</a:t>
                      </a:r>
                      <a:r>
                        <a:rPr lang="en-US" sz="1800" b="1" i="0" u="none" spc="-5" dirty="0" err="1">
                          <a:solidFill>
                            <a:srgbClr val="333333"/>
                          </a:solidFill>
                          <a:latin typeface="Calibri Light"/>
                          <a:cs typeface="Verdana"/>
                        </a:rPr>
                        <a:t>körülmények</a:t>
                      </a:r>
                      <a:endParaRPr lang="en-US" sz="1800" b="1" i="0" u="none" spc="-5" dirty="0">
                        <a:solidFill>
                          <a:srgbClr val="333333"/>
                        </a:solidFill>
                        <a:latin typeface="Calibri Light"/>
                        <a:cs typeface="Verdana"/>
                      </a:endParaRPr>
                    </a:p>
                    <a:p>
                      <a:pPr marL="90805" marR="203835">
                        <a:lnSpc>
                          <a:spcPct val="108800"/>
                        </a:lnSpc>
                        <a:spcBef>
                          <a:spcPts val="165"/>
                        </a:spcBef>
                      </a:pPr>
                      <a:r>
                        <a:rPr lang="en-US" sz="1800" b="0" i="0" u="none" spc="-5" dirty="0">
                          <a:solidFill>
                            <a:srgbClr val="333333"/>
                          </a:solidFill>
                          <a:latin typeface="Calibri Light"/>
                          <a:cs typeface="Verdana"/>
                        </a:rPr>
                        <a:t>(pl</a:t>
                      </a:r>
                      <a:r>
                        <a:rPr lang="en-US" sz="1800" b="0" i="0" u="none" spc="-5">
                          <a:solidFill>
                            <a:srgbClr val="333333"/>
                          </a:solidFill>
                          <a:latin typeface="Calibri Light"/>
                          <a:cs typeface="Verdana"/>
                        </a:rPr>
                        <a:t>. “A </a:t>
                      </a:r>
                      <a:r>
                        <a:rPr lang="en-US" sz="1800" b="0" i="0" u="none" spc="-5" dirty="0" err="1">
                          <a:solidFill>
                            <a:srgbClr val="333333"/>
                          </a:solidFill>
                          <a:latin typeface="Calibri Light"/>
                          <a:cs typeface="Verdana"/>
                        </a:rPr>
                        <a:t>tanár</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utál</a:t>
                      </a:r>
                      <a:r>
                        <a:rPr lang="en-US" sz="1800" b="0" i="0" u="none" spc="-5" dirty="0">
                          <a:solidFill>
                            <a:srgbClr val="333333"/>
                          </a:solidFill>
                          <a:latin typeface="Calibri Light"/>
                          <a:cs typeface="Verdana"/>
                        </a:rPr>
                        <a:t> </a:t>
                      </a:r>
                      <a:r>
                        <a:rPr lang="en-US" sz="1800" b="0" i="0" u="none" spc="-5" err="1">
                          <a:solidFill>
                            <a:srgbClr val="333333"/>
                          </a:solidFill>
                          <a:latin typeface="Calibri Light"/>
                          <a:cs typeface="Verdana"/>
                        </a:rPr>
                        <a:t>engem</a:t>
                      </a:r>
                      <a:r>
                        <a:rPr lang="en-US" sz="1800" b="0" i="0" u="none" spc="-5">
                          <a:solidFill>
                            <a:srgbClr val="333333"/>
                          </a:solidFill>
                          <a:latin typeface="Calibri Light"/>
                          <a:cs typeface="Verdana"/>
                        </a:rPr>
                        <a:t>.”)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hu-HU" sz="1800" b="1" i="0" u="none" spc="-5" dirty="0">
                          <a:solidFill>
                            <a:srgbClr val="333333"/>
                          </a:solidFill>
                          <a:latin typeface="Calibri Light"/>
                          <a:cs typeface="Verdana"/>
                        </a:rPr>
                        <a:t>Hátrány:</a:t>
                      </a:r>
                      <a:r>
                        <a:rPr lang="hu-HU" sz="1800" b="0" i="0" u="none" spc="-5" dirty="0">
                          <a:solidFill>
                            <a:srgbClr val="333333"/>
                          </a:solidFill>
                          <a:latin typeface="Calibri Light"/>
                          <a:cs typeface="Verdana"/>
                        </a:rPr>
                        <a:t> </a:t>
                      </a:r>
                      <a:r>
                        <a:rPr lang="hu-HU" sz="1800" b="0" i="0" u="none" spc="-5" dirty="0">
                          <a:solidFill>
                            <a:srgbClr val="004992"/>
                          </a:solidFill>
                          <a:latin typeface="Calibri Light"/>
                          <a:cs typeface="Verdana"/>
                        </a:rPr>
                        <a:t>???</a:t>
                      </a:r>
                      <a:r>
                        <a:rPr lang="hu-HU" sz="1800" b="0" i="0" u="none" spc="-5" dirty="0">
                          <a:solidFill>
                            <a:srgbClr val="E3EFF8"/>
                          </a:solidFill>
                          <a:latin typeface="Calibri Light"/>
                          <a:cs typeface="Verdana"/>
                        </a:rPr>
                        <a:t> nem szívesen látott gesztus, a felelősség </a:t>
                      </a:r>
                      <a:r>
                        <a:rPr lang="hu-HU" sz="1800" b="0" i="0" u="none" spc="-5">
                          <a:solidFill>
                            <a:srgbClr val="E3EFF8"/>
                          </a:solidFill>
                          <a:latin typeface="Calibri Light"/>
                          <a:cs typeface="Verdana"/>
                        </a:rPr>
                        <a:t>elhárítása (“megkönnyíti </a:t>
                      </a:r>
                      <a:r>
                        <a:rPr lang="hu-HU" sz="1800" b="0" i="0" u="none" spc="-5" dirty="0">
                          <a:solidFill>
                            <a:srgbClr val="E3EFF8"/>
                          </a:solidFill>
                          <a:latin typeface="Calibri Light"/>
                          <a:cs typeface="Verdana"/>
                        </a:rPr>
                        <a:t>a saját </a:t>
                      </a:r>
                      <a:r>
                        <a:rPr lang="hu-HU" sz="1800" b="0" i="0" u="none" spc="-5">
                          <a:solidFill>
                            <a:srgbClr val="E3EFF8"/>
                          </a:solidFill>
                          <a:latin typeface="Calibri Light"/>
                          <a:cs typeface="Verdana"/>
                        </a:rPr>
                        <a:t>dolgát!”)</a:t>
                      </a:r>
                      <a:endParaRPr lang="hu-HU" sz="1800" b="0" i="0" u="none" spc="-5" dirty="0">
                        <a:solidFill>
                          <a:srgbClr val="E3EFF8"/>
                        </a:solidFill>
                        <a:latin typeface="Calibri Light"/>
                        <a:cs typeface="Verdana"/>
                      </a:endParaRPr>
                    </a:p>
                    <a:p>
                      <a:pPr marL="92075" marR="147320">
                        <a:lnSpc>
                          <a:spcPct val="100000"/>
                        </a:lnSpc>
                        <a:spcBef>
                          <a:spcPts val="1200"/>
                        </a:spcBef>
                      </a:pPr>
                      <a:r>
                        <a:rPr lang="hu-HU" sz="1800" b="1" i="0" u="none" spc="-5" dirty="0">
                          <a:solidFill>
                            <a:srgbClr val="333333"/>
                          </a:solidFill>
                          <a:latin typeface="Calibri Light"/>
                          <a:cs typeface="Verdana"/>
                        </a:rPr>
                        <a:t>Előny:</a:t>
                      </a:r>
                      <a:r>
                        <a:rPr lang="hu-HU" sz="1800" b="0" i="0" u="none" spc="-5" dirty="0">
                          <a:solidFill>
                            <a:srgbClr val="333333"/>
                          </a:solidFill>
                          <a:latin typeface="Calibri Light"/>
                          <a:cs typeface="Verdana"/>
                        </a:rPr>
                        <a:t> </a:t>
                      </a:r>
                      <a:r>
                        <a:rPr lang="hu-HU" sz="1800" b="0" i="0" u="none" spc="-5" dirty="0">
                          <a:solidFill>
                            <a:srgbClr val="004992"/>
                          </a:solidFill>
                          <a:latin typeface="Calibri Light"/>
                          <a:cs typeface="Verdana"/>
                        </a:rPr>
                        <a:t>???</a:t>
                      </a:r>
                      <a:r>
                        <a:rPr lang="hu-HU" sz="1800" b="0" i="0" u="none" spc="-5" dirty="0">
                          <a:solidFill>
                            <a:srgbClr val="E3EFF8"/>
                          </a:solidFill>
                          <a:latin typeface="Calibri Light"/>
                          <a:cs typeface="Verdana"/>
                        </a:rPr>
                        <a:t> nem fenyegeti az önértékelést</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17554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2060848"/>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502024"/>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Ez egy nulla volt! Német nyelv: egyes! </a:t>
            </a:r>
            <a:endParaRPr lang="en-CA" altLang="de-DE" sz="1600" dirty="0">
              <a:latin typeface="Calibri Light"/>
            </a:endParaRPr>
          </a:p>
        </p:txBody>
      </p:sp>
      <p:sp>
        <p:nvSpPr>
          <p:cNvPr id="35854" name="Rectangle 1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11" name="object 2"/>
          <p:cNvGraphicFramePr>
            <a:graphicFrameLocks noGrp="1"/>
          </p:cNvGraphicFramePr>
          <p:nvPr>
            <p:extLst>
              <p:ext uri="{D42A27DB-BD31-4B8C-83A1-F6EECF244321}">
                <p14:modId xmlns:p14="http://schemas.microsoft.com/office/powerpoint/2010/main" val="125992411"/>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pt-BR" sz="1800" b="1" i="0" u="none" spc="-5" dirty="0">
                          <a:solidFill>
                            <a:srgbClr val="333333"/>
                          </a:solidFill>
                          <a:latin typeface="Calibri Light"/>
                          <a:cs typeface="Verdana"/>
                        </a:rPr>
                        <a:t>Oktulajdonítás: én</a:t>
                      </a:r>
                    </a:p>
                    <a:p>
                      <a:pPr marL="90805">
                        <a:lnSpc>
                          <a:spcPct val="100000"/>
                        </a:lnSpc>
                        <a:spcBef>
                          <a:spcPts val="355"/>
                        </a:spcBef>
                      </a:pPr>
                      <a:r>
                        <a:rPr lang="pt-BR" sz="1800" b="0" i="0" u="none" spc="-5" dirty="0">
                          <a:solidFill>
                            <a:srgbClr val="333333"/>
                          </a:solidFill>
                          <a:latin typeface="Calibri Light"/>
                          <a:cs typeface="Verdana"/>
                        </a:rPr>
                        <a:t>(pl</a:t>
                      </a:r>
                      <a:r>
                        <a:rPr lang="pt-BR" sz="1800" b="0" i="0" u="none" spc="-5">
                          <a:solidFill>
                            <a:srgbClr val="333333"/>
                          </a:solidFill>
                          <a:latin typeface="Calibri Light"/>
                          <a:cs typeface="Verdana"/>
                        </a:rPr>
                        <a:t>. “Nem </a:t>
                      </a:r>
                      <a:r>
                        <a:rPr lang="pt-BR" sz="1800" b="0" i="0" u="none" spc="-5" dirty="0">
                          <a:solidFill>
                            <a:srgbClr val="333333"/>
                          </a:solidFill>
                          <a:latin typeface="Calibri Light"/>
                          <a:cs typeface="Verdana"/>
                        </a:rPr>
                        <a:t>tanultam eleget a </a:t>
                      </a:r>
                      <a:r>
                        <a:rPr lang="pt-BR" sz="1800" b="0" i="0" u="none" spc="-5">
                          <a:solidFill>
                            <a:srgbClr val="333333"/>
                          </a:solidFill>
                          <a:latin typeface="Calibri Light"/>
                          <a:cs typeface="Verdana"/>
                        </a:rPr>
                        <a:t>vizsgára!”) </a:t>
                      </a:r>
                      <a:r>
                        <a:rPr lang="pt-B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hu-HU" sz="1800" b="1" i="0" u="none" spc="-5" dirty="0">
                          <a:solidFill>
                            <a:srgbClr val="333333"/>
                          </a:solidFill>
                          <a:latin typeface="Calibri Light"/>
                          <a:cs typeface="Verdana"/>
                        </a:rPr>
                        <a:t>Hátrány:</a:t>
                      </a:r>
                      <a:r>
                        <a:rPr lang="hu-HU" sz="1800" b="0" i="0" u="none" spc="-5" dirty="0">
                          <a:solidFill>
                            <a:srgbClr val="333333"/>
                          </a:solidFill>
                          <a:latin typeface="Calibri Light"/>
                          <a:cs typeface="Verdana"/>
                        </a:rPr>
                        <a:t> csökkenti az önértékelést</a:t>
                      </a:r>
                    </a:p>
                    <a:p>
                      <a:pPr marL="92075">
                        <a:lnSpc>
                          <a:spcPct val="100000"/>
                        </a:lnSpc>
                        <a:spcBef>
                          <a:spcPts val="1200"/>
                        </a:spcBef>
                      </a:pPr>
                      <a:r>
                        <a:rPr lang="hu-HU" sz="1800" b="1" i="0" u="none" spc="-5" dirty="0">
                          <a:solidFill>
                            <a:srgbClr val="333333"/>
                          </a:solidFill>
                          <a:latin typeface="Calibri Light"/>
                          <a:cs typeface="Verdana"/>
                        </a:rPr>
                        <a:t>Előny:</a:t>
                      </a:r>
                      <a:r>
                        <a:rPr lang="hu-HU" sz="1800" b="0" i="0" u="none" spc="-5" dirty="0">
                          <a:solidFill>
                            <a:srgbClr val="333333"/>
                          </a:solidFill>
                          <a:latin typeface="Calibri Light"/>
                          <a:cs typeface="Verdana"/>
                        </a:rPr>
                        <a:t> tiszteletre méltó, a felelősség felvállalása</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i="0" u="none" spc="-5" dirty="0" err="1">
                          <a:solidFill>
                            <a:srgbClr val="333333"/>
                          </a:solidFill>
                          <a:latin typeface="Calibri Light"/>
                          <a:cs typeface="Verdana"/>
                        </a:rPr>
                        <a:t>Oktulajdonítás</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mások</a:t>
                      </a:r>
                      <a:r>
                        <a:rPr lang="en-US" sz="1800" b="1" i="0" u="none" spc="-5" dirty="0">
                          <a:solidFill>
                            <a:srgbClr val="333333"/>
                          </a:solidFill>
                          <a:latin typeface="Calibri Light"/>
                          <a:cs typeface="Verdana"/>
                        </a:rPr>
                        <a:t>/</a:t>
                      </a:r>
                      <a:r>
                        <a:rPr lang="en-US" sz="1800" b="1" i="0" u="none" spc="-5" dirty="0" err="1">
                          <a:solidFill>
                            <a:srgbClr val="333333"/>
                          </a:solidFill>
                          <a:latin typeface="Calibri Light"/>
                          <a:cs typeface="Verdana"/>
                        </a:rPr>
                        <a:t>körülmények</a:t>
                      </a:r>
                      <a:endParaRPr lang="en-US" sz="1800" b="1" i="0" u="none" spc="-5" dirty="0">
                        <a:solidFill>
                          <a:srgbClr val="333333"/>
                        </a:solidFill>
                        <a:latin typeface="Calibri Light"/>
                        <a:cs typeface="Verdana"/>
                      </a:endParaRPr>
                    </a:p>
                    <a:p>
                      <a:pPr marL="90805" marR="203835">
                        <a:lnSpc>
                          <a:spcPct val="108800"/>
                        </a:lnSpc>
                        <a:spcBef>
                          <a:spcPts val="165"/>
                        </a:spcBef>
                      </a:pPr>
                      <a:r>
                        <a:rPr lang="en-US" sz="1800" b="0" i="0" u="none" spc="-5" dirty="0">
                          <a:solidFill>
                            <a:srgbClr val="333333"/>
                          </a:solidFill>
                          <a:latin typeface="Calibri Light"/>
                          <a:cs typeface="Verdana"/>
                        </a:rPr>
                        <a:t>(pl</a:t>
                      </a:r>
                      <a:r>
                        <a:rPr lang="en-US" sz="1800" b="0" i="0" u="none" spc="-5">
                          <a:solidFill>
                            <a:srgbClr val="333333"/>
                          </a:solidFill>
                          <a:latin typeface="Calibri Light"/>
                          <a:cs typeface="Verdana"/>
                        </a:rPr>
                        <a:t>. “A </a:t>
                      </a:r>
                      <a:r>
                        <a:rPr lang="en-US" sz="1800" b="0" i="0" u="none" spc="-5" dirty="0" err="1">
                          <a:solidFill>
                            <a:srgbClr val="333333"/>
                          </a:solidFill>
                          <a:latin typeface="Calibri Light"/>
                          <a:cs typeface="Verdana"/>
                        </a:rPr>
                        <a:t>tanár</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utál</a:t>
                      </a:r>
                      <a:r>
                        <a:rPr lang="en-US" sz="1800" b="0" i="0" u="none" spc="-5" dirty="0">
                          <a:solidFill>
                            <a:srgbClr val="333333"/>
                          </a:solidFill>
                          <a:latin typeface="Calibri Light"/>
                          <a:cs typeface="Verdana"/>
                        </a:rPr>
                        <a:t> </a:t>
                      </a:r>
                      <a:r>
                        <a:rPr lang="en-US" sz="1800" b="0" i="0" u="none" spc="-5" err="1">
                          <a:solidFill>
                            <a:srgbClr val="333333"/>
                          </a:solidFill>
                          <a:latin typeface="Calibri Light"/>
                          <a:cs typeface="Verdana"/>
                        </a:rPr>
                        <a:t>engem</a:t>
                      </a:r>
                      <a:r>
                        <a:rPr lang="en-US" sz="1800" b="0" i="0" u="none" spc="-5">
                          <a:solidFill>
                            <a:srgbClr val="333333"/>
                          </a:solidFill>
                          <a:latin typeface="Calibri Light"/>
                          <a:cs typeface="Verdana"/>
                        </a:rPr>
                        <a:t>.”)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hu-HU" sz="1800" b="1" i="0" u="none" spc="-5" dirty="0">
                          <a:solidFill>
                            <a:srgbClr val="333333"/>
                          </a:solidFill>
                          <a:latin typeface="Calibri Light"/>
                          <a:cs typeface="Verdana"/>
                        </a:rPr>
                        <a:t>Hátrány:</a:t>
                      </a:r>
                      <a:r>
                        <a:rPr lang="hu-HU" sz="1800" b="0" i="0" u="none" spc="-5" dirty="0">
                          <a:solidFill>
                            <a:srgbClr val="333333"/>
                          </a:solidFill>
                          <a:latin typeface="Calibri Light"/>
                          <a:cs typeface="Verdana"/>
                        </a:rPr>
                        <a:t> nem szívesen látott gesztus, a felelősség </a:t>
                      </a:r>
                      <a:r>
                        <a:rPr lang="hu-HU" sz="1800" b="0" i="0" u="none" spc="-5">
                          <a:solidFill>
                            <a:srgbClr val="333333"/>
                          </a:solidFill>
                          <a:latin typeface="Calibri Light"/>
                          <a:cs typeface="Verdana"/>
                        </a:rPr>
                        <a:t>elhárítása (“megkönnyíti </a:t>
                      </a:r>
                      <a:r>
                        <a:rPr lang="hu-HU" sz="1800" b="0" i="0" u="none" spc="-5" dirty="0">
                          <a:solidFill>
                            <a:srgbClr val="333333"/>
                          </a:solidFill>
                          <a:latin typeface="Calibri Light"/>
                          <a:cs typeface="Verdana"/>
                        </a:rPr>
                        <a:t>a saját </a:t>
                      </a:r>
                      <a:r>
                        <a:rPr lang="hu-HU" sz="1800" b="0" i="0" u="none" spc="-5">
                          <a:solidFill>
                            <a:srgbClr val="333333"/>
                          </a:solidFill>
                          <a:latin typeface="Calibri Light"/>
                          <a:cs typeface="Verdana"/>
                        </a:rPr>
                        <a:t>dolgát!”)</a:t>
                      </a:r>
                      <a:endParaRPr lang="hu-HU" sz="1800" b="0" i="0" u="none" spc="-5" dirty="0">
                        <a:solidFill>
                          <a:srgbClr val="333333"/>
                        </a:solidFill>
                        <a:latin typeface="Calibri Light"/>
                        <a:cs typeface="Verdana"/>
                      </a:endParaRPr>
                    </a:p>
                    <a:p>
                      <a:pPr marL="92075" marR="147320">
                        <a:lnSpc>
                          <a:spcPct val="100000"/>
                        </a:lnSpc>
                        <a:spcBef>
                          <a:spcPts val="1200"/>
                        </a:spcBef>
                      </a:pPr>
                      <a:r>
                        <a:rPr lang="hu-HU" sz="1800" b="1" i="0" u="none" spc="-5" dirty="0">
                          <a:solidFill>
                            <a:srgbClr val="333333"/>
                          </a:solidFill>
                          <a:latin typeface="Calibri Light"/>
                          <a:cs typeface="Verdana"/>
                        </a:rPr>
                        <a:t>Előny:</a:t>
                      </a:r>
                      <a:r>
                        <a:rPr lang="hu-HU" sz="1800" b="0" i="0" u="none" spc="-5" dirty="0">
                          <a:solidFill>
                            <a:srgbClr val="333333"/>
                          </a:solidFill>
                          <a:latin typeface="Calibri Light"/>
                          <a:cs typeface="Verdana"/>
                        </a:rPr>
                        <a:t> nem fenyegeti az önértékelést</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24187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0" name="Rectangle 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2060848"/>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520358" y="2502024"/>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Ez egy nulla volt! Német nyelv: egyes! </a:t>
            </a:r>
            <a:endParaRPr lang="en-CA" altLang="de-DE" sz="16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107895446"/>
              </p:ext>
            </p:extLst>
          </p:nvPr>
        </p:nvGraphicFramePr>
        <p:xfrm>
          <a:off x="408955" y="4489704"/>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Kiegyensúlyozottabb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válaszok</a:t>
                      </a:r>
                      <a:r>
                        <a:rPr kumimoji="0" lang="en-US" sz="2000" b="0" i="0" u="none" strike="noStrike" cap="none" normalizeH="0" baseline="0" dirty="0">
                          <a:ln>
                            <a:noFill/>
                          </a:ln>
                          <a:solidFill>
                            <a:srgbClr val="333333"/>
                          </a:solidFill>
                          <a:effectLst/>
                          <a:latin typeface="Calibri Light"/>
                          <a:cs typeface="Times New Roman" pitchFamily="18" charset="0"/>
                        </a:rPr>
                        <a:t> (pl. </a:t>
                      </a:r>
                      <a:r>
                        <a:rPr kumimoji="0" lang="en-US" sz="2000" b="0" i="0" u="none" strike="noStrike" cap="none" normalizeH="0" baseline="0" dirty="0" err="1">
                          <a:ln>
                            <a:noFill/>
                          </a:ln>
                          <a:solidFill>
                            <a:srgbClr val="333333"/>
                          </a:solidFill>
                          <a:effectLst/>
                          <a:latin typeface="Calibri Light"/>
                          <a:cs typeface="Times New Roman" pitchFamily="18" charset="0"/>
                        </a:rPr>
                        <a:t>mások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körülmények</a:t>
                      </a:r>
                      <a:r>
                        <a:rPr kumimoji="0" lang="en-US" sz="2000" b="0" i="0" u="none" strike="noStrike" cap="none" normalizeH="0" baseline="0" dirty="0">
                          <a:ln>
                            <a:noFill/>
                          </a:ln>
                          <a:solidFill>
                            <a:srgbClr val="333333"/>
                          </a:solidFill>
                          <a:effectLst/>
                          <a:latin typeface="Calibri Light"/>
                          <a:cs typeface="Times New Roman" pitchFamily="18" charset="0"/>
                        </a:rPr>
                        <a:t> &amp;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keveréke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8" name="Rectangle 26"/>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negatív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2060848"/>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520358" y="2502024"/>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Ez egy nulla volt! Német nyelv: egyes! </a:t>
            </a:r>
            <a:endParaRPr lang="en-CA" altLang="de-DE" sz="16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3131353437"/>
              </p:ext>
            </p:extLst>
          </p:nvPr>
        </p:nvGraphicFramePr>
        <p:xfrm>
          <a:off x="408955" y="4489704"/>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Kiegyensúlyozottabb válaszok (pl. mások, körülmények &amp; én keveréke):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“Ez </a:t>
                      </a:r>
                      <a:r>
                        <a:rPr kumimoji="0" lang="hu-HU" sz="1800" b="0" i="0" u="none" strike="noStrike" cap="none" normalizeH="0" baseline="0" dirty="0">
                          <a:ln>
                            <a:noFill/>
                          </a:ln>
                          <a:solidFill>
                            <a:srgbClr val="333333"/>
                          </a:solidFill>
                          <a:effectLst/>
                          <a:latin typeface="Calibri Light"/>
                          <a:cs typeface="Times New Roman" pitchFamily="18" charset="0"/>
                        </a:rPr>
                        <a:t>a vizsga most nem feküdt nekem. Még többet kell </a:t>
                      </a:r>
                      <a:r>
                        <a:rPr kumimoji="0" lang="hu-HU" sz="1800" b="0" i="0" u="none" strike="noStrike" cap="none" normalizeH="0" baseline="0">
                          <a:ln>
                            <a:noFill/>
                          </a:ln>
                          <a:solidFill>
                            <a:srgbClr val="333333"/>
                          </a:solidFill>
                          <a:effectLst/>
                          <a:latin typeface="Calibri Light"/>
                          <a:cs typeface="Times New Roman" pitchFamily="18" charset="0"/>
                        </a:rPr>
                        <a:t>magolnom.”</a:t>
                      </a:r>
                      <a:endParaRPr kumimoji="0" lang="hu-HU"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“Meg </a:t>
                      </a:r>
                      <a:r>
                        <a:rPr kumimoji="0" lang="hu-HU" sz="1800" b="0" i="0" u="none" strike="noStrike" cap="none" normalizeH="0" baseline="0" dirty="0">
                          <a:ln>
                            <a:noFill/>
                          </a:ln>
                          <a:solidFill>
                            <a:srgbClr val="333333"/>
                          </a:solidFill>
                          <a:effectLst/>
                          <a:latin typeface="Calibri Light"/>
                          <a:cs typeface="Times New Roman" pitchFamily="18" charset="0"/>
                        </a:rPr>
                        <a:t>kell próbálnom jobb viszonyba kerülni a tanárral. Nem olyan rosszindulatú, hogy puszta ellenszenvből egyest adjon </a:t>
                      </a:r>
                      <a:r>
                        <a:rPr kumimoji="0" lang="hu-HU" sz="1800" b="0" i="0" u="none" strike="noStrike" cap="none" normalizeH="0" baseline="0">
                          <a:ln>
                            <a:noFill/>
                          </a:ln>
                          <a:solidFill>
                            <a:srgbClr val="333333"/>
                          </a:solidFill>
                          <a:effectLst/>
                          <a:latin typeface="Calibri Light"/>
                          <a:cs typeface="Times New Roman" pitchFamily="18" charset="0"/>
                        </a:rPr>
                        <a:t>nekem.”</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600">
              <a:latin typeface="Calibri Light"/>
            </a:endParaRPr>
          </a:p>
        </p:txBody>
      </p:sp>
      <p:sp>
        <p:nvSpPr>
          <p:cNvPr id="46097" name="Rectangle 3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41568362"/>
              </p:ext>
            </p:extLst>
          </p:nvPr>
        </p:nvGraphicFramePr>
        <p:xfrm>
          <a:off x="408955" y="4389120"/>
          <a:ext cx="11375136" cy="237744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188720">
                <a:tc>
                  <a:txBody>
                    <a:bodyPr/>
                    <a:lstStyle/>
                    <a:p>
                      <a:pPr algn="l" fontAlgn="b">
                        <a:lnSpc>
                          <a:spcPct val="100000"/>
                        </a:lnSpc>
                        <a:spcBef>
                          <a:spcPts val="1200"/>
                        </a:spcBef>
                      </a:pPr>
                      <a:r>
                        <a:rPr lang="hu-HU" sz="2000" b="1" i="0" u="none" strike="noStrike" dirty="0">
                          <a:solidFill>
                            <a:srgbClr val="333333"/>
                          </a:solidFill>
                          <a:effectLst/>
                          <a:latin typeface="+mj-lt"/>
                        </a:rPr>
                        <a:t>Oktulajdonítás: én</a:t>
                      </a:r>
                    </a:p>
                    <a:p>
                      <a:pPr algn="l" fontAlgn="b">
                        <a:lnSpc>
                          <a:spcPct val="100000"/>
                        </a:lnSpc>
                        <a:spcBef>
                          <a:spcPts val="1200"/>
                        </a:spcBef>
                      </a:pPr>
                      <a:r>
                        <a:rPr lang="hu-HU" sz="2000" b="0" i="0" u="none" strike="noStrike" dirty="0">
                          <a:solidFill>
                            <a:srgbClr val="333333"/>
                          </a:solidFill>
                          <a:effectLst/>
                          <a:latin typeface="+mj-lt"/>
                        </a:rPr>
                        <a:t>(pl</a:t>
                      </a:r>
                      <a:r>
                        <a:rPr lang="hu-HU" sz="2000" b="0" i="0" u="none" strike="noStrike">
                          <a:solidFill>
                            <a:srgbClr val="333333"/>
                          </a:solidFill>
                          <a:effectLst/>
                          <a:latin typeface="+mj-lt"/>
                        </a:rPr>
                        <a:t>. “Ez </a:t>
                      </a:r>
                      <a:r>
                        <a:rPr lang="hu-HU" sz="2000" b="0" i="0" u="none" strike="noStrike" dirty="0">
                          <a:solidFill>
                            <a:srgbClr val="333333"/>
                          </a:solidFill>
                          <a:effectLst/>
                          <a:latin typeface="+mj-lt"/>
                        </a:rPr>
                        <a:t>az én kiváló játékomnak </a:t>
                      </a:r>
                      <a:r>
                        <a:rPr lang="hu-HU" sz="2000" b="0" i="0" u="none" strike="noStrike">
                          <a:solidFill>
                            <a:srgbClr val="333333"/>
                          </a:solidFill>
                          <a:effectLst/>
                          <a:latin typeface="+mj-lt"/>
                        </a:rPr>
                        <a:t>köszönhető.”)</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hu-HU" sz="2000" b="1" i="0" u="none" strike="noStrike">
                          <a:solidFill>
                            <a:srgbClr val="333333"/>
                          </a:solidFill>
                          <a:effectLst/>
                          <a:latin typeface="+mj-lt"/>
                        </a:rPr>
                        <a:t>Hátrány:</a:t>
                      </a:r>
                      <a:r>
                        <a:rPr lang="hu-HU" sz="2000" b="0" i="0" u="none" strike="noStrike">
                          <a:solidFill>
                            <a:srgbClr val="333333"/>
                          </a:solidFill>
                          <a:effectLst/>
                          <a:latin typeface="+mj-lt"/>
                        </a:rPr>
                        <a:t> </a:t>
                      </a:r>
                      <a:r>
                        <a:rPr lang="hu-HU" sz="2000" b="0" i="0" u="none" strike="noStrike">
                          <a:solidFill>
                            <a:srgbClr val="004992"/>
                          </a:solidFill>
                          <a:effectLst/>
                          <a:latin typeface="+mj-lt"/>
                        </a:rPr>
                        <a:t>???</a:t>
                      </a:r>
                      <a:r>
                        <a:rPr lang="hu-HU" sz="2000" b="0" i="0" u="none" strike="noStrike">
                          <a:solidFill>
                            <a:srgbClr val="FFFFFF"/>
                          </a:solidFill>
                          <a:effectLst/>
                          <a:latin typeface="+mj-lt"/>
                        </a:rPr>
                        <a:t> </a:t>
                      </a:r>
                      <a:r>
                        <a:rPr lang="hu-HU" sz="2000" b="0" i="0" u="none" strike="noStrike" dirty="0">
                          <a:solidFill>
                            <a:srgbClr val="FFFFFF"/>
                          </a:solidFill>
                          <a:effectLst/>
                          <a:latin typeface="+mj-lt"/>
                        </a:rPr>
                        <a:t>arrogánsnak tűnünk mások szemében (Köznyelv</a:t>
                      </a:r>
                      <a:r>
                        <a:rPr lang="hu-HU" sz="2000" b="0" i="0" u="none" strike="noStrike">
                          <a:solidFill>
                            <a:srgbClr val="FFFFFF"/>
                          </a:solidFill>
                          <a:effectLst/>
                          <a:latin typeface="+mj-lt"/>
                        </a:rPr>
                        <a:t>: “Az </a:t>
                      </a:r>
                      <a:r>
                        <a:rPr lang="hu-HU" sz="2000" b="0" i="0" u="none" strike="noStrike" dirty="0">
                          <a:solidFill>
                            <a:srgbClr val="FFFFFF"/>
                          </a:solidFill>
                          <a:effectLst/>
                          <a:latin typeface="+mj-lt"/>
                        </a:rPr>
                        <a:t>öndicséret </a:t>
                      </a:r>
                      <a:r>
                        <a:rPr lang="hu-HU" sz="2000" b="0" i="0" u="none" strike="noStrike">
                          <a:solidFill>
                            <a:srgbClr val="FFFFFF"/>
                          </a:solidFill>
                          <a:effectLst/>
                          <a:latin typeface="+mj-lt"/>
                        </a:rPr>
                        <a:t>büdös!”)</a:t>
                      </a:r>
                      <a:endParaRPr lang="hu-HU" sz="2000" b="0" i="0" u="none" strike="noStrike" dirty="0">
                        <a:solidFill>
                          <a:srgbClr val="FFFFFF"/>
                        </a:solidFill>
                        <a:effectLst/>
                        <a:latin typeface="+mj-lt"/>
                      </a:endParaRPr>
                    </a:p>
                    <a:p>
                      <a:pPr algn="l" fontAlgn="b">
                        <a:lnSpc>
                          <a:spcPct val="100000"/>
                        </a:lnSpc>
                        <a:spcBef>
                          <a:spcPts val="1200"/>
                        </a:spcBef>
                      </a:pPr>
                      <a:r>
                        <a:rPr lang="hu-HU" sz="2000" b="1" i="0" u="none" strike="noStrike">
                          <a:solidFill>
                            <a:srgbClr val="333333"/>
                          </a:solidFill>
                          <a:effectLst/>
                          <a:latin typeface="+mj-lt"/>
                        </a:rPr>
                        <a:t>Előny:</a:t>
                      </a:r>
                      <a:r>
                        <a:rPr lang="hu-HU" sz="2000" b="0" i="0" u="none" strike="noStrike">
                          <a:solidFill>
                            <a:srgbClr val="333333"/>
                          </a:solidFill>
                          <a:effectLst/>
                          <a:latin typeface="+mj-lt"/>
                        </a:rPr>
                        <a:t> </a:t>
                      </a:r>
                      <a:r>
                        <a:rPr lang="hu-HU" sz="2000" b="0" i="0" u="none" strike="noStrike">
                          <a:solidFill>
                            <a:srgbClr val="004992"/>
                          </a:solidFill>
                          <a:effectLst/>
                          <a:latin typeface="+mj-lt"/>
                        </a:rPr>
                        <a:t>???</a:t>
                      </a:r>
                      <a:r>
                        <a:rPr lang="hu-HU" sz="2000" b="0" i="0" u="none" strike="noStrike">
                          <a:solidFill>
                            <a:srgbClr val="FFFFFF"/>
                          </a:solidFill>
                          <a:effectLst/>
                          <a:latin typeface="+mj-lt"/>
                        </a:rPr>
                        <a:t> </a:t>
                      </a:r>
                      <a:r>
                        <a:rPr lang="hu-HU" sz="2000" b="0" i="0" u="none" strike="noStrike" dirty="0">
                          <a:solidFill>
                            <a:srgbClr val="FFFFFF"/>
                          </a:solidFill>
                          <a:effectLst/>
                          <a:latin typeface="+mj-lt"/>
                        </a:rPr>
                        <a:t>az önértékelés növekszik</a:t>
                      </a:r>
                      <a:endParaRPr lang="en-US" sz="18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lnSpc>
                          <a:spcPct val="100000"/>
                        </a:lnSpc>
                        <a:spcBef>
                          <a:spcPts val="1200"/>
                        </a:spcBef>
                      </a:pPr>
                      <a:r>
                        <a:rPr lang="en-US" sz="2000" b="1" i="0" u="none" strike="noStrike" dirty="0" err="1">
                          <a:solidFill>
                            <a:srgbClr val="333333"/>
                          </a:solidFill>
                          <a:effectLst/>
                          <a:latin typeface="+mj-lt"/>
                        </a:rPr>
                        <a:t>Oktulajdonítás</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mások</a:t>
                      </a:r>
                      <a:r>
                        <a:rPr lang="en-US" sz="2000" b="1" i="0" u="none" strike="noStrike" dirty="0">
                          <a:solidFill>
                            <a:srgbClr val="333333"/>
                          </a:solidFill>
                          <a:effectLst/>
                          <a:latin typeface="+mj-lt"/>
                        </a:rPr>
                        <a:t>/</a:t>
                      </a:r>
                      <a:r>
                        <a:rPr lang="en-US" sz="2000" b="1" i="0" u="none" strike="noStrike" dirty="0" err="1">
                          <a:solidFill>
                            <a:srgbClr val="333333"/>
                          </a:solidFill>
                          <a:effectLst/>
                          <a:latin typeface="+mj-lt"/>
                        </a:rPr>
                        <a:t>körülmények</a:t>
                      </a:r>
                      <a:r>
                        <a:rPr lang="en-US" sz="2000" b="1" i="0" u="none" strike="noStrike" dirty="0">
                          <a:solidFill>
                            <a:srgbClr val="333333"/>
                          </a:solidFill>
                          <a:effectLst/>
                          <a:latin typeface="+mj-lt"/>
                        </a:rPr>
                        <a:t> </a:t>
                      </a:r>
                      <a:endParaRPr lang="hu-HU" sz="2000" b="1" i="0" u="none" strike="noStrike" dirty="0">
                        <a:solidFill>
                          <a:srgbClr val="333333"/>
                        </a:solidFill>
                        <a:effectLst/>
                        <a:latin typeface="+mj-lt"/>
                      </a:endParaRPr>
                    </a:p>
                    <a:p>
                      <a:pPr algn="l" fontAlgn="b">
                        <a:lnSpc>
                          <a:spcPct val="100000"/>
                        </a:lnSpc>
                        <a:spcBef>
                          <a:spcPts val="1200"/>
                        </a:spcBef>
                      </a:pPr>
                      <a:r>
                        <a:rPr lang="en-US" sz="2000" b="0" i="0" u="none" strike="noStrike" dirty="0">
                          <a:solidFill>
                            <a:srgbClr val="333333"/>
                          </a:solidFill>
                          <a:effectLst/>
                          <a:latin typeface="+mj-lt"/>
                        </a:rPr>
                        <a:t>(pl</a:t>
                      </a:r>
                      <a:r>
                        <a:rPr lang="en-US" sz="2000" b="0" i="0" u="none" strike="noStrike">
                          <a:solidFill>
                            <a:srgbClr val="333333"/>
                          </a:solidFill>
                          <a:effectLst/>
                          <a:latin typeface="+mj-lt"/>
                        </a:rPr>
                        <a:t>. “Onnan </a:t>
                      </a:r>
                      <a:r>
                        <a:rPr lang="en-US" sz="2000" b="0" i="0" u="none" strike="noStrike" dirty="0" err="1">
                          <a:solidFill>
                            <a:srgbClr val="333333"/>
                          </a:solidFill>
                          <a:effectLst/>
                          <a:latin typeface="+mj-lt"/>
                        </a:rPr>
                        <a:t>bárki</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betalált</a:t>
                      </a:r>
                      <a:r>
                        <a:rPr lang="en-US" sz="2000" b="0" i="0" u="none" strike="noStrike" dirty="0">
                          <a:solidFill>
                            <a:srgbClr val="333333"/>
                          </a:solidFill>
                          <a:effectLst/>
                          <a:latin typeface="+mj-lt"/>
                        </a:rPr>
                        <a:t> </a:t>
                      </a:r>
                      <a:r>
                        <a:rPr lang="en-US" sz="2000" b="0" i="0" u="none" strike="noStrike" err="1">
                          <a:solidFill>
                            <a:srgbClr val="333333"/>
                          </a:solidFill>
                          <a:effectLst/>
                          <a:latin typeface="+mj-lt"/>
                        </a:rPr>
                        <a:t>volna</a:t>
                      </a:r>
                      <a:r>
                        <a:rPr lang="en-US" sz="2000" b="0" i="0" u="none" strike="noStrike">
                          <a:solidFill>
                            <a:srgbClr val="333333"/>
                          </a:solidFill>
                          <a:effectLst/>
                          <a:latin typeface="+mj-lt"/>
                        </a:rPr>
                        <a:t>.”) </a:t>
                      </a:r>
                      <a:endParaRPr lang="en-US" sz="18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hu-HU" sz="2000" b="1" i="0" u="none" strike="noStrike" dirty="0">
                          <a:solidFill>
                            <a:srgbClr val="333333"/>
                          </a:solidFill>
                          <a:effectLst/>
                          <a:latin typeface="+mj-lt"/>
                        </a:rPr>
                        <a:t>Hátrány:</a:t>
                      </a:r>
                      <a:r>
                        <a:rPr lang="hu-HU" sz="2000" b="0" i="0" u="none" strike="noStrike" dirty="0">
                          <a:solidFill>
                            <a:srgbClr val="333333"/>
                          </a:solidFill>
                          <a:effectLst/>
                          <a:latin typeface="+mj-lt"/>
                        </a:rPr>
                        <a:t> </a:t>
                      </a:r>
                      <a:r>
                        <a:rPr lang="hu-HU" sz="2000" b="0" i="0" u="none" strike="noStrike" dirty="0">
                          <a:solidFill>
                            <a:srgbClr val="004992"/>
                          </a:solidFill>
                          <a:effectLst/>
                          <a:latin typeface="+mj-lt"/>
                        </a:rPr>
                        <a:t>???</a:t>
                      </a:r>
                      <a:r>
                        <a:rPr lang="hu-HU" sz="2000" b="0" i="0" u="none" strike="noStrike" dirty="0">
                          <a:solidFill>
                            <a:srgbClr val="E3EFF8"/>
                          </a:solidFill>
                          <a:effectLst/>
                          <a:latin typeface="+mj-lt"/>
                        </a:rPr>
                        <a:t> az önértékelés nem erősödik</a:t>
                      </a:r>
                    </a:p>
                    <a:p>
                      <a:pPr algn="l" fontAlgn="b">
                        <a:lnSpc>
                          <a:spcPct val="100000"/>
                        </a:lnSpc>
                        <a:spcBef>
                          <a:spcPts val="1200"/>
                        </a:spcBef>
                      </a:pPr>
                      <a:r>
                        <a:rPr lang="hu-HU" sz="2000" b="1" i="0" u="none" strike="noStrike" dirty="0">
                          <a:solidFill>
                            <a:srgbClr val="333333"/>
                          </a:solidFill>
                          <a:effectLst/>
                          <a:latin typeface="+mj-lt"/>
                        </a:rPr>
                        <a:t>Előny:</a:t>
                      </a:r>
                      <a:r>
                        <a:rPr lang="hu-HU" sz="2000" b="0" i="0" u="none" strike="noStrike" dirty="0">
                          <a:solidFill>
                            <a:srgbClr val="333333"/>
                          </a:solidFill>
                          <a:effectLst/>
                          <a:latin typeface="+mj-lt"/>
                        </a:rPr>
                        <a:t> </a:t>
                      </a:r>
                      <a:r>
                        <a:rPr lang="hu-HU" sz="2000" b="0" i="0" u="none" strike="noStrike" dirty="0">
                          <a:solidFill>
                            <a:srgbClr val="004992"/>
                          </a:solidFill>
                          <a:effectLst/>
                          <a:latin typeface="+mj-lt"/>
                        </a:rPr>
                        <a:t>???</a:t>
                      </a:r>
                      <a:r>
                        <a:rPr lang="hu-HU" sz="2000" b="0" i="0" u="none" strike="noStrike" dirty="0">
                          <a:solidFill>
                            <a:srgbClr val="E3EFF8"/>
                          </a:solidFill>
                          <a:effectLst/>
                          <a:latin typeface="+mj-lt"/>
                        </a:rPr>
                        <a:t> szerénynek és szociálisnak tűnünk mások szemében</a:t>
                      </a:r>
                      <a:endParaRPr lang="en-US" sz="18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Ez igen! Az Ön gólja döntötte el a meccset! </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2282793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600">
              <a:latin typeface="Calibri Light"/>
            </a:endParaRPr>
          </a:p>
        </p:txBody>
      </p:sp>
      <p:sp>
        <p:nvSpPr>
          <p:cNvPr id="46097" name="Rectangle 3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1815747008"/>
              </p:ext>
            </p:extLst>
          </p:nvPr>
        </p:nvGraphicFramePr>
        <p:xfrm>
          <a:off x="408955" y="4389120"/>
          <a:ext cx="11375136" cy="237744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188720">
                <a:tc>
                  <a:txBody>
                    <a:bodyPr/>
                    <a:lstStyle/>
                    <a:p>
                      <a:pPr algn="l" fontAlgn="b">
                        <a:lnSpc>
                          <a:spcPct val="100000"/>
                        </a:lnSpc>
                        <a:spcBef>
                          <a:spcPts val="1200"/>
                        </a:spcBef>
                      </a:pPr>
                      <a:r>
                        <a:rPr lang="hu-HU" sz="2000" b="1" i="0" u="none" strike="noStrike" dirty="0">
                          <a:solidFill>
                            <a:srgbClr val="333333"/>
                          </a:solidFill>
                          <a:effectLst/>
                          <a:latin typeface="+mj-lt"/>
                        </a:rPr>
                        <a:t>Oktulajdonítás: én</a:t>
                      </a:r>
                    </a:p>
                    <a:p>
                      <a:pPr algn="l" fontAlgn="b">
                        <a:lnSpc>
                          <a:spcPct val="100000"/>
                        </a:lnSpc>
                        <a:spcBef>
                          <a:spcPts val="1200"/>
                        </a:spcBef>
                      </a:pPr>
                      <a:r>
                        <a:rPr lang="hu-HU" sz="2000" b="0" i="0" u="none" strike="noStrike" dirty="0">
                          <a:solidFill>
                            <a:srgbClr val="333333"/>
                          </a:solidFill>
                          <a:effectLst/>
                          <a:latin typeface="+mj-lt"/>
                        </a:rPr>
                        <a:t>(pl</a:t>
                      </a:r>
                      <a:r>
                        <a:rPr lang="hu-HU" sz="2000" b="0" i="0" u="none" strike="noStrike">
                          <a:solidFill>
                            <a:srgbClr val="333333"/>
                          </a:solidFill>
                          <a:effectLst/>
                          <a:latin typeface="+mj-lt"/>
                        </a:rPr>
                        <a:t>. “Ez </a:t>
                      </a:r>
                      <a:r>
                        <a:rPr lang="hu-HU" sz="2000" b="0" i="0" u="none" strike="noStrike" dirty="0">
                          <a:solidFill>
                            <a:srgbClr val="333333"/>
                          </a:solidFill>
                          <a:effectLst/>
                          <a:latin typeface="+mj-lt"/>
                        </a:rPr>
                        <a:t>az én kiváló játékomnak </a:t>
                      </a:r>
                      <a:r>
                        <a:rPr lang="hu-HU" sz="2000" b="0" i="0" u="none" strike="noStrike">
                          <a:solidFill>
                            <a:srgbClr val="333333"/>
                          </a:solidFill>
                          <a:effectLst/>
                          <a:latin typeface="+mj-lt"/>
                        </a:rPr>
                        <a:t>köszönhető.”)</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hu-HU" sz="2000" b="1" i="0" u="none" strike="noStrike" dirty="0">
                          <a:solidFill>
                            <a:srgbClr val="333333"/>
                          </a:solidFill>
                          <a:effectLst/>
                          <a:latin typeface="+mj-lt"/>
                        </a:rPr>
                        <a:t>Hátrány:</a:t>
                      </a:r>
                      <a:r>
                        <a:rPr lang="hu-HU" sz="2000" b="0" i="0" u="none" strike="noStrike" dirty="0">
                          <a:solidFill>
                            <a:srgbClr val="333333"/>
                          </a:solidFill>
                          <a:effectLst/>
                          <a:latin typeface="+mj-lt"/>
                        </a:rPr>
                        <a:t> arrogánsnak tűnünk mások szemében (Köznyelv</a:t>
                      </a:r>
                      <a:r>
                        <a:rPr lang="hu-HU" sz="2000" b="0" i="0" u="none" strike="noStrike">
                          <a:solidFill>
                            <a:srgbClr val="333333"/>
                          </a:solidFill>
                          <a:effectLst/>
                          <a:latin typeface="+mj-lt"/>
                        </a:rPr>
                        <a:t>: “Az </a:t>
                      </a:r>
                      <a:r>
                        <a:rPr lang="hu-HU" sz="2000" b="0" i="0" u="none" strike="noStrike" dirty="0">
                          <a:solidFill>
                            <a:srgbClr val="333333"/>
                          </a:solidFill>
                          <a:effectLst/>
                          <a:latin typeface="+mj-lt"/>
                        </a:rPr>
                        <a:t>öndicséret </a:t>
                      </a:r>
                      <a:r>
                        <a:rPr lang="hu-HU" sz="2000" b="0" i="0" u="none" strike="noStrike">
                          <a:solidFill>
                            <a:srgbClr val="333333"/>
                          </a:solidFill>
                          <a:effectLst/>
                          <a:latin typeface="+mj-lt"/>
                        </a:rPr>
                        <a:t>büdös!”)</a:t>
                      </a:r>
                      <a:endParaRPr lang="hu-HU" sz="2000" b="0" i="0" u="none" strike="noStrike" dirty="0">
                        <a:solidFill>
                          <a:srgbClr val="333333"/>
                        </a:solidFill>
                        <a:effectLst/>
                        <a:latin typeface="+mj-lt"/>
                      </a:endParaRPr>
                    </a:p>
                    <a:p>
                      <a:pPr algn="l" fontAlgn="b">
                        <a:lnSpc>
                          <a:spcPct val="100000"/>
                        </a:lnSpc>
                        <a:spcBef>
                          <a:spcPts val="1200"/>
                        </a:spcBef>
                      </a:pPr>
                      <a:r>
                        <a:rPr lang="hu-HU" sz="2000" b="1" i="0" u="none" strike="noStrike" dirty="0">
                          <a:solidFill>
                            <a:srgbClr val="333333"/>
                          </a:solidFill>
                          <a:effectLst/>
                          <a:latin typeface="+mj-lt"/>
                        </a:rPr>
                        <a:t>Előny:</a:t>
                      </a:r>
                      <a:r>
                        <a:rPr lang="hu-HU" sz="2000" b="0" i="0" u="none" strike="noStrike" dirty="0">
                          <a:solidFill>
                            <a:srgbClr val="333333"/>
                          </a:solidFill>
                          <a:effectLst/>
                          <a:latin typeface="+mj-lt"/>
                        </a:rPr>
                        <a:t> az önértékelés növekszik</a:t>
                      </a:r>
                      <a:endParaRPr lang="en-US" sz="18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lnSpc>
                          <a:spcPct val="100000"/>
                        </a:lnSpc>
                        <a:spcBef>
                          <a:spcPts val="1200"/>
                        </a:spcBef>
                      </a:pPr>
                      <a:r>
                        <a:rPr lang="en-US" sz="2000" b="1" i="0" u="none" strike="noStrike" dirty="0" err="1">
                          <a:solidFill>
                            <a:srgbClr val="333333"/>
                          </a:solidFill>
                          <a:effectLst/>
                          <a:latin typeface="+mj-lt"/>
                        </a:rPr>
                        <a:t>Oktulajdonítás</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mások</a:t>
                      </a:r>
                      <a:r>
                        <a:rPr lang="en-US" sz="2000" b="1" i="0" u="none" strike="noStrike" dirty="0">
                          <a:solidFill>
                            <a:srgbClr val="333333"/>
                          </a:solidFill>
                          <a:effectLst/>
                          <a:latin typeface="+mj-lt"/>
                        </a:rPr>
                        <a:t>/</a:t>
                      </a:r>
                      <a:r>
                        <a:rPr lang="en-US" sz="2000" b="1" i="0" u="none" strike="noStrike" dirty="0" err="1">
                          <a:solidFill>
                            <a:srgbClr val="333333"/>
                          </a:solidFill>
                          <a:effectLst/>
                          <a:latin typeface="+mj-lt"/>
                        </a:rPr>
                        <a:t>körülmények</a:t>
                      </a:r>
                      <a:r>
                        <a:rPr lang="en-US" sz="2000" b="1" i="0" u="none" strike="noStrike" dirty="0">
                          <a:solidFill>
                            <a:srgbClr val="333333"/>
                          </a:solidFill>
                          <a:effectLst/>
                          <a:latin typeface="+mj-lt"/>
                        </a:rPr>
                        <a:t> </a:t>
                      </a:r>
                      <a:endParaRPr lang="hu-HU" sz="2000" b="1" i="0" u="none" strike="noStrike" dirty="0">
                        <a:solidFill>
                          <a:srgbClr val="333333"/>
                        </a:solidFill>
                        <a:effectLst/>
                        <a:latin typeface="+mj-lt"/>
                      </a:endParaRPr>
                    </a:p>
                    <a:p>
                      <a:pPr algn="l" fontAlgn="b">
                        <a:lnSpc>
                          <a:spcPct val="100000"/>
                        </a:lnSpc>
                        <a:spcBef>
                          <a:spcPts val="1200"/>
                        </a:spcBef>
                      </a:pPr>
                      <a:r>
                        <a:rPr lang="en-US" sz="2000" b="0" i="0" u="none" strike="noStrike" dirty="0">
                          <a:solidFill>
                            <a:srgbClr val="333333"/>
                          </a:solidFill>
                          <a:effectLst/>
                          <a:latin typeface="+mj-lt"/>
                        </a:rPr>
                        <a:t>(pl</a:t>
                      </a:r>
                      <a:r>
                        <a:rPr lang="en-US" sz="2000" b="0" i="0" u="none" strike="noStrike">
                          <a:solidFill>
                            <a:srgbClr val="333333"/>
                          </a:solidFill>
                          <a:effectLst/>
                          <a:latin typeface="+mj-lt"/>
                        </a:rPr>
                        <a:t>. “Onnan </a:t>
                      </a:r>
                      <a:r>
                        <a:rPr lang="en-US" sz="2000" b="0" i="0" u="none" strike="noStrike" dirty="0" err="1">
                          <a:solidFill>
                            <a:srgbClr val="333333"/>
                          </a:solidFill>
                          <a:effectLst/>
                          <a:latin typeface="+mj-lt"/>
                        </a:rPr>
                        <a:t>bárki</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betalált</a:t>
                      </a:r>
                      <a:r>
                        <a:rPr lang="en-US" sz="2000" b="0" i="0" u="none" strike="noStrike" dirty="0">
                          <a:solidFill>
                            <a:srgbClr val="333333"/>
                          </a:solidFill>
                          <a:effectLst/>
                          <a:latin typeface="+mj-lt"/>
                        </a:rPr>
                        <a:t> </a:t>
                      </a:r>
                      <a:r>
                        <a:rPr lang="en-US" sz="2000" b="0" i="0" u="none" strike="noStrike" err="1">
                          <a:solidFill>
                            <a:srgbClr val="333333"/>
                          </a:solidFill>
                          <a:effectLst/>
                          <a:latin typeface="+mj-lt"/>
                        </a:rPr>
                        <a:t>volna</a:t>
                      </a:r>
                      <a:r>
                        <a:rPr lang="en-US" sz="2000" b="0" i="0" u="none" strike="noStrike">
                          <a:solidFill>
                            <a:srgbClr val="333333"/>
                          </a:solidFill>
                          <a:effectLst/>
                          <a:latin typeface="+mj-lt"/>
                        </a:rPr>
                        <a:t>.”) </a:t>
                      </a:r>
                      <a:endParaRPr lang="en-US" sz="18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hu-HU" sz="2000" b="1" i="0" u="none" strike="noStrike" kern="1200" dirty="0">
                          <a:solidFill>
                            <a:srgbClr val="333333"/>
                          </a:solidFill>
                          <a:effectLst/>
                          <a:latin typeface="+mn-lt"/>
                          <a:ea typeface="+mn-ea"/>
                          <a:cs typeface="+mn-cs"/>
                        </a:rPr>
                        <a:t>Hátrány:</a:t>
                      </a:r>
                      <a:r>
                        <a:rPr lang="hu-HU" sz="2000" b="0" i="0" u="none" strike="noStrike" kern="1200" dirty="0">
                          <a:solidFill>
                            <a:srgbClr val="333333"/>
                          </a:solidFill>
                          <a:effectLst/>
                          <a:latin typeface="+mn-lt"/>
                          <a:ea typeface="+mn-ea"/>
                          <a:cs typeface="+mn-cs"/>
                        </a:rPr>
                        <a:t> </a:t>
                      </a:r>
                      <a:r>
                        <a:rPr lang="hu-HU" sz="2000" b="0" i="0" u="none" strike="noStrike" kern="1200" dirty="0">
                          <a:solidFill>
                            <a:srgbClr val="004992"/>
                          </a:solidFill>
                          <a:effectLst/>
                          <a:latin typeface="+mn-lt"/>
                          <a:ea typeface="+mn-ea"/>
                          <a:cs typeface="+mn-cs"/>
                        </a:rPr>
                        <a:t>???</a:t>
                      </a:r>
                      <a:r>
                        <a:rPr lang="hu-HU" sz="2000" b="0" i="0" u="none" strike="noStrike" kern="1200" dirty="0">
                          <a:solidFill>
                            <a:srgbClr val="E3EFF8"/>
                          </a:solidFill>
                          <a:effectLst/>
                          <a:latin typeface="+mn-lt"/>
                          <a:ea typeface="+mn-ea"/>
                          <a:cs typeface="+mn-cs"/>
                        </a:rPr>
                        <a:t> az önértékelés nem erősödik</a:t>
                      </a:r>
                    </a:p>
                    <a:p>
                      <a:pPr algn="l" fontAlgn="b">
                        <a:lnSpc>
                          <a:spcPct val="100000"/>
                        </a:lnSpc>
                        <a:spcBef>
                          <a:spcPts val="1200"/>
                        </a:spcBef>
                      </a:pPr>
                      <a:r>
                        <a:rPr lang="hu-HU" sz="2000" b="1" i="0" u="none" strike="noStrike" kern="1200" dirty="0">
                          <a:solidFill>
                            <a:srgbClr val="333333"/>
                          </a:solidFill>
                          <a:effectLst/>
                          <a:latin typeface="+mn-lt"/>
                          <a:ea typeface="+mn-ea"/>
                          <a:cs typeface="+mn-cs"/>
                        </a:rPr>
                        <a:t>Előny:</a:t>
                      </a:r>
                      <a:r>
                        <a:rPr lang="hu-HU" sz="2000" b="0" i="0" u="none" strike="noStrike" kern="1200" dirty="0">
                          <a:solidFill>
                            <a:srgbClr val="333333"/>
                          </a:solidFill>
                          <a:effectLst/>
                          <a:latin typeface="+mn-lt"/>
                          <a:ea typeface="+mn-ea"/>
                          <a:cs typeface="+mn-cs"/>
                        </a:rPr>
                        <a:t> </a:t>
                      </a:r>
                      <a:r>
                        <a:rPr lang="hu-HU" sz="2000" b="0" i="0" u="none" strike="noStrike" kern="1200" dirty="0">
                          <a:solidFill>
                            <a:srgbClr val="004992"/>
                          </a:solidFill>
                          <a:effectLst/>
                          <a:latin typeface="+mn-lt"/>
                          <a:ea typeface="+mn-ea"/>
                          <a:cs typeface="+mn-cs"/>
                        </a:rPr>
                        <a:t>???</a:t>
                      </a:r>
                      <a:r>
                        <a:rPr lang="hu-HU" sz="2000" b="0" i="0" u="none" strike="noStrike" kern="1200" dirty="0">
                          <a:solidFill>
                            <a:srgbClr val="E3EFF8"/>
                          </a:solidFill>
                          <a:effectLst/>
                          <a:latin typeface="+mn-lt"/>
                          <a:ea typeface="+mn-ea"/>
                          <a:cs typeface="+mn-cs"/>
                        </a:rPr>
                        <a:t> szerénynek és szociálisnak tűnünk mások szemében</a:t>
                      </a:r>
                      <a:endParaRPr lang="en-US" sz="1800" b="0" i="0" u="none" strike="noStrike" kern="1200"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Ez igen! Az Ön gólja döntötte el a meccset! </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3570423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600">
              <a:latin typeface="Calibri Light"/>
            </a:endParaRPr>
          </a:p>
        </p:txBody>
      </p:sp>
      <p:sp>
        <p:nvSpPr>
          <p:cNvPr id="46097" name="Rectangle 33"/>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2" name="Table 11"/>
          <p:cNvGraphicFramePr>
            <a:graphicFrameLocks noGrp="1"/>
          </p:cNvGraphicFramePr>
          <p:nvPr>
            <p:extLst>
              <p:ext uri="{D42A27DB-BD31-4B8C-83A1-F6EECF244321}">
                <p14:modId xmlns:p14="http://schemas.microsoft.com/office/powerpoint/2010/main" val="2524986822"/>
              </p:ext>
            </p:extLst>
          </p:nvPr>
        </p:nvGraphicFramePr>
        <p:xfrm>
          <a:off x="408955" y="4389120"/>
          <a:ext cx="11375136" cy="237744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188720">
                <a:tc>
                  <a:txBody>
                    <a:bodyPr/>
                    <a:lstStyle/>
                    <a:p>
                      <a:pPr algn="l" fontAlgn="b">
                        <a:lnSpc>
                          <a:spcPct val="100000"/>
                        </a:lnSpc>
                        <a:spcBef>
                          <a:spcPts val="1200"/>
                        </a:spcBef>
                      </a:pPr>
                      <a:r>
                        <a:rPr lang="hu-HU" sz="2000" b="1" i="0" u="none" strike="noStrike" dirty="0">
                          <a:solidFill>
                            <a:srgbClr val="333333"/>
                          </a:solidFill>
                          <a:effectLst/>
                          <a:latin typeface="+mj-lt"/>
                        </a:rPr>
                        <a:t>Oktulajdonítás: én</a:t>
                      </a:r>
                    </a:p>
                    <a:p>
                      <a:pPr algn="l" fontAlgn="b">
                        <a:lnSpc>
                          <a:spcPct val="100000"/>
                        </a:lnSpc>
                        <a:spcBef>
                          <a:spcPts val="1200"/>
                        </a:spcBef>
                      </a:pPr>
                      <a:r>
                        <a:rPr lang="hu-HU" sz="2000" b="0" i="0" u="none" strike="noStrike" dirty="0">
                          <a:solidFill>
                            <a:srgbClr val="333333"/>
                          </a:solidFill>
                          <a:effectLst/>
                          <a:latin typeface="+mj-lt"/>
                        </a:rPr>
                        <a:t>(pl</a:t>
                      </a:r>
                      <a:r>
                        <a:rPr lang="hu-HU" sz="2000" b="0" i="0" u="none" strike="noStrike">
                          <a:solidFill>
                            <a:srgbClr val="333333"/>
                          </a:solidFill>
                          <a:effectLst/>
                          <a:latin typeface="+mj-lt"/>
                        </a:rPr>
                        <a:t>. “Ez </a:t>
                      </a:r>
                      <a:r>
                        <a:rPr lang="hu-HU" sz="2000" b="0" i="0" u="none" strike="noStrike" dirty="0">
                          <a:solidFill>
                            <a:srgbClr val="333333"/>
                          </a:solidFill>
                          <a:effectLst/>
                          <a:latin typeface="+mj-lt"/>
                        </a:rPr>
                        <a:t>az én kiváló játékomnak </a:t>
                      </a:r>
                      <a:r>
                        <a:rPr lang="hu-HU" sz="2000" b="0" i="0" u="none" strike="noStrike">
                          <a:solidFill>
                            <a:srgbClr val="333333"/>
                          </a:solidFill>
                          <a:effectLst/>
                          <a:latin typeface="+mj-lt"/>
                        </a:rPr>
                        <a:t>köszönhető.”)</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hu-HU" sz="2000" b="1" i="0" u="none" strike="noStrike" dirty="0">
                          <a:solidFill>
                            <a:srgbClr val="333333"/>
                          </a:solidFill>
                          <a:effectLst/>
                          <a:latin typeface="+mj-lt"/>
                        </a:rPr>
                        <a:t>Hátrány:</a:t>
                      </a:r>
                      <a:r>
                        <a:rPr lang="hu-HU" sz="2000" b="0" i="0" u="none" strike="noStrike" dirty="0">
                          <a:solidFill>
                            <a:srgbClr val="333333"/>
                          </a:solidFill>
                          <a:effectLst/>
                          <a:latin typeface="+mj-lt"/>
                        </a:rPr>
                        <a:t> arrogánsnak tűnünk mások szemében (Köznyelv</a:t>
                      </a:r>
                      <a:r>
                        <a:rPr lang="hu-HU" sz="2000" b="0" i="0" u="none" strike="noStrike">
                          <a:solidFill>
                            <a:srgbClr val="333333"/>
                          </a:solidFill>
                          <a:effectLst/>
                          <a:latin typeface="+mj-lt"/>
                        </a:rPr>
                        <a:t>: “Az </a:t>
                      </a:r>
                      <a:r>
                        <a:rPr lang="hu-HU" sz="2000" b="0" i="0" u="none" strike="noStrike" dirty="0">
                          <a:solidFill>
                            <a:srgbClr val="333333"/>
                          </a:solidFill>
                          <a:effectLst/>
                          <a:latin typeface="+mj-lt"/>
                        </a:rPr>
                        <a:t>öndicséret </a:t>
                      </a:r>
                      <a:r>
                        <a:rPr lang="hu-HU" sz="2000" b="0" i="0" u="none" strike="noStrike">
                          <a:solidFill>
                            <a:srgbClr val="333333"/>
                          </a:solidFill>
                          <a:effectLst/>
                          <a:latin typeface="+mj-lt"/>
                        </a:rPr>
                        <a:t>büdös!”)</a:t>
                      </a:r>
                      <a:endParaRPr lang="hu-HU" sz="2000" b="0" i="0" u="none" strike="noStrike" dirty="0">
                        <a:solidFill>
                          <a:srgbClr val="333333"/>
                        </a:solidFill>
                        <a:effectLst/>
                        <a:latin typeface="+mj-lt"/>
                      </a:endParaRPr>
                    </a:p>
                    <a:p>
                      <a:pPr algn="l" fontAlgn="b">
                        <a:lnSpc>
                          <a:spcPct val="100000"/>
                        </a:lnSpc>
                        <a:spcBef>
                          <a:spcPts val="1200"/>
                        </a:spcBef>
                      </a:pPr>
                      <a:r>
                        <a:rPr lang="hu-HU" sz="2000" b="1" i="0" u="none" strike="noStrike" dirty="0">
                          <a:solidFill>
                            <a:srgbClr val="333333"/>
                          </a:solidFill>
                          <a:effectLst/>
                          <a:latin typeface="+mj-lt"/>
                        </a:rPr>
                        <a:t>Előny:</a:t>
                      </a:r>
                      <a:r>
                        <a:rPr lang="hu-HU" sz="2000" b="0" i="0" u="none" strike="noStrike" dirty="0">
                          <a:solidFill>
                            <a:srgbClr val="333333"/>
                          </a:solidFill>
                          <a:effectLst/>
                          <a:latin typeface="+mj-lt"/>
                        </a:rPr>
                        <a:t> az önértékelés növekszik</a:t>
                      </a:r>
                      <a:endParaRPr lang="en-US" sz="18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lnSpc>
                          <a:spcPct val="100000"/>
                        </a:lnSpc>
                        <a:spcBef>
                          <a:spcPts val="1200"/>
                        </a:spcBef>
                      </a:pPr>
                      <a:r>
                        <a:rPr lang="en-US" sz="2000" b="1" i="0" u="none" strike="noStrike" dirty="0" err="1">
                          <a:solidFill>
                            <a:srgbClr val="333333"/>
                          </a:solidFill>
                          <a:effectLst/>
                          <a:latin typeface="+mj-lt"/>
                        </a:rPr>
                        <a:t>Oktulajdonítás</a:t>
                      </a:r>
                      <a:r>
                        <a:rPr lang="en-US" sz="2000" b="1" i="0" u="none" strike="noStrike" dirty="0">
                          <a:solidFill>
                            <a:srgbClr val="333333"/>
                          </a:solidFill>
                          <a:effectLst/>
                          <a:latin typeface="+mj-lt"/>
                        </a:rPr>
                        <a:t>: </a:t>
                      </a:r>
                      <a:r>
                        <a:rPr lang="en-US" sz="2000" b="1" i="0" u="none" strike="noStrike" dirty="0" err="1">
                          <a:solidFill>
                            <a:srgbClr val="333333"/>
                          </a:solidFill>
                          <a:effectLst/>
                          <a:latin typeface="+mj-lt"/>
                        </a:rPr>
                        <a:t>mások</a:t>
                      </a:r>
                      <a:r>
                        <a:rPr lang="en-US" sz="2000" b="1" i="0" u="none" strike="noStrike" dirty="0">
                          <a:solidFill>
                            <a:srgbClr val="333333"/>
                          </a:solidFill>
                          <a:effectLst/>
                          <a:latin typeface="+mj-lt"/>
                        </a:rPr>
                        <a:t>/</a:t>
                      </a:r>
                      <a:r>
                        <a:rPr lang="en-US" sz="2000" b="1" i="0" u="none" strike="noStrike" dirty="0" err="1">
                          <a:solidFill>
                            <a:srgbClr val="333333"/>
                          </a:solidFill>
                          <a:effectLst/>
                          <a:latin typeface="+mj-lt"/>
                        </a:rPr>
                        <a:t>körülmények</a:t>
                      </a:r>
                      <a:r>
                        <a:rPr lang="en-US" sz="2000" b="1" i="0" u="none" strike="noStrike" dirty="0">
                          <a:solidFill>
                            <a:srgbClr val="333333"/>
                          </a:solidFill>
                          <a:effectLst/>
                          <a:latin typeface="+mj-lt"/>
                        </a:rPr>
                        <a:t> </a:t>
                      </a:r>
                      <a:endParaRPr lang="hu-HU" sz="2000" b="1" i="0" u="none" strike="noStrike" dirty="0">
                        <a:solidFill>
                          <a:srgbClr val="333333"/>
                        </a:solidFill>
                        <a:effectLst/>
                        <a:latin typeface="+mj-lt"/>
                      </a:endParaRPr>
                    </a:p>
                    <a:p>
                      <a:pPr algn="l" fontAlgn="b">
                        <a:lnSpc>
                          <a:spcPct val="100000"/>
                        </a:lnSpc>
                        <a:spcBef>
                          <a:spcPts val="1200"/>
                        </a:spcBef>
                      </a:pPr>
                      <a:r>
                        <a:rPr lang="en-US" sz="2000" b="0" i="0" u="none" strike="noStrike" dirty="0">
                          <a:solidFill>
                            <a:srgbClr val="333333"/>
                          </a:solidFill>
                          <a:effectLst/>
                          <a:latin typeface="+mj-lt"/>
                        </a:rPr>
                        <a:t>(pl</a:t>
                      </a:r>
                      <a:r>
                        <a:rPr lang="en-US" sz="2000" b="0" i="0" u="none" strike="noStrike">
                          <a:solidFill>
                            <a:srgbClr val="333333"/>
                          </a:solidFill>
                          <a:effectLst/>
                          <a:latin typeface="+mj-lt"/>
                        </a:rPr>
                        <a:t>. “Onnan </a:t>
                      </a:r>
                      <a:r>
                        <a:rPr lang="en-US" sz="2000" b="0" i="0" u="none" strike="noStrike" dirty="0" err="1">
                          <a:solidFill>
                            <a:srgbClr val="333333"/>
                          </a:solidFill>
                          <a:effectLst/>
                          <a:latin typeface="+mj-lt"/>
                        </a:rPr>
                        <a:t>bárki</a:t>
                      </a:r>
                      <a:r>
                        <a:rPr lang="en-US" sz="2000" b="0" i="0" u="none" strike="noStrike" dirty="0">
                          <a:solidFill>
                            <a:srgbClr val="333333"/>
                          </a:solidFill>
                          <a:effectLst/>
                          <a:latin typeface="+mj-lt"/>
                        </a:rPr>
                        <a:t> </a:t>
                      </a:r>
                      <a:r>
                        <a:rPr lang="en-US" sz="2000" b="0" i="0" u="none" strike="noStrike" dirty="0" err="1">
                          <a:solidFill>
                            <a:srgbClr val="333333"/>
                          </a:solidFill>
                          <a:effectLst/>
                          <a:latin typeface="+mj-lt"/>
                        </a:rPr>
                        <a:t>betalált</a:t>
                      </a:r>
                      <a:r>
                        <a:rPr lang="en-US" sz="2000" b="0" i="0" u="none" strike="noStrike" dirty="0">
                          <a:solidFill>
                            <a:srgbClr val="333333"/>
                          </a:solidFill>
                          <a:effectLst/>
                          <a:latin typeface="+mj-lt"/>
                        </a:rPr>
                        <a:t> </a:t>
                      </a:r>
                      <a:r>
                        <a:rPr lang="en-US" sz="2000" b="0" i="0" u="none" strike="noStrike" err="1">
                          <a:solidFill>
                            <a:srgbClr val="333333"/>
                          </a:solidFill>
                          <a:effectLst/>
                          <a:latin typeface="+mj-lt"/>
                        </a:rPr>
                        <a:t>volna</a:t>
                      </a:r>
                      <a:r>
                        <a:rPr lang="en-US" sz="2000" b="0" i="0" u="none" strike="noStrike">
                          <a:solidFill>
                            <a:srgbClr val="333333"/>
                          </a:solidFill>
                          <a:effectLst/>
                          <a:latin typeface="+mj-lt"/>
                        </a:rPr>
                        <a:t>.”) </a:t>
                      </a:r>
                      <a:endParaRPr lang="en-US" sz="18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hu-HU" sz="2000" b="1" i="0" u="none" strike="noStrike" dirty="0">
                          <a:solidFill>
                            <a:srgbClr val="333333"/>
                          </a:solidFill>
                          <a:effectLst/>
                          <a:latin typeface="+mj-lt"/>
                        </a:rPr>
                        <a:t>Hátrány:</a:t>
                      </a:r>
                      <a:r>
                        <a:rPr lang="hu-HU" sz="2000" b="0" i="0" u="none" strike="noStrike" dirty="0">
                          <a:solidFill>
                            <a:srgbClr val="333333"/>
                          </a:solidFill>
                          <a:effectLst/>
                          <a:latin typeface="+mj-lt"/>
                        </a:rPr>
                        <a:t> az önértékelés nem erősödik</a:t>
                      </a:r>
                    </a:p>
                    <a:p>
                      <a:pPr algn="l" fontAlgn="b">
                        <a:lnSpc>
                          <a:spcPct val="100000"/>
                        </a:lnSpc>
                        <a:spcBef>
                          <a:spcPts val="1200"/>
                        </a:spcBef>
                      </a:pPr>
                      <a:r>
                        <a:rPr lang="hu-HU" sz="2000" b="1" i="0" u="none" strike="noStrike" dirty="0">
                          <a:solidFill>
                            <a:srgbClr val="333333"/>
                          </a:solidFill>
                          <a:effectLst/>
                          <a:latin typeface="+mj-lt"/>
                        </a:rPr>
                        <a:t>Előny:</a:t>
                      </a:r>
                      <a:r>
                        <a:rPr lang="hu-HU" sz="2000" b="0" i="0" u="none" strike="noStrike" dirty="0">
                          <a:solidFill>
                            <a:srgbClr val="333333"/>
                          </a:solidFill>
                          <a:effectLst/>
                          <a:latin typeface="+mj-lt"/>
                        </a:rPr>
                        <a:t> szerénynek és szociálisnak tűnünk mások szemében</a:t>
                      </a:r>
                      <a:endParaRPr lang="en-US" sz="18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Ez igen! Az Ön gólja döntötte el a meccset! </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1206615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0" name="Rectangle 2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2895129302"/>
              </p:ext>
            </p:extLst>
          </p:nvPr>
        </p:nvGraphicFramePr>
        <p:xfrm>
          <a:off x="408955" y="438912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Kiegyensúlyozottabb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válaszok</a:t>
                      </a:r>
                      <a:r>
                        <a:rPr kumimoji="0" lang="en-US" sz="2000" b="0" i="0" u="none" strike="noStrike" cap="none" normalizeH="0" baseline="0" dirty="0">
                          <a:ln>
                            <a:noFill/>
                          </a:ln>
                          <a:solidFill>
                            <a:srgbClr val="333333"/>
                          </a:solidFill>
                          <a:effectLst/>
                          <a:latin typeface="Calibri Light"/>
                          <a:cs typeface="Times New Roman" pitchFamily="18" charset="0"/>
                        </a:rPr>
                        <a:t> (pl. </a:t>
                      </a:r>
                      <a:r>
                        <a:rPr kumimoji="0" lang="en-US" sz="2000" b="0" i="0" u="none" strike="noStrike" cap="none" normalizeH="0" baseline="0" dirty="0" err="1">
                          <a:ln>
                            <a:noFill/>
                          </a:ln>
                          <a:solidFill>
                            <a:srgbClr val="333333"/>
                          </a:solidFill>
                          <a:effectLst/>
                          <a:latin typeface="Calibri Light"/>
                          <a:cs typeface="Times New Roman" pitchFamily="18" charset="0"/>
                        </a:rPr>
                        <a:t>mások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körülmények</a:t>
                      </a:r>
                      <a:r>
                        <a:rPr kumimoji="0" lang="en-US" sz="2000" b="0" i="0" u="none" strike="noStrike" cap="none" normalizeH="0" baseline="0" dirty="0">
                          <a:ln>
                            <a:noFill/>
                          </a:ln>
                          <a:solidFill>
                            <a:srgbClr val="333333"/>
                          </a:solidFill>
                          <a:effectLst/>
                          <a:latin typeface="Calibri Light"/>
                          <a:cs typeface="Times New Roman" pitchFamily="18" charset="0"/>
                        </a:rPr>
                        <a:t> &amp;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keveréke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Ez igen! Az Ön gólja döntötte el a meccset! </a:t>
            </a:r>
            <a:endParaRPr lang="en-US" sz="1800" dirty="0">
              <a:solidFill>
                <a:srgbClr val="333333"/>
              </a:solidFill>
              <a:latin typeface="Calibri Light"/>
              <a:ea typeface="+mn-ea"/>
              <a:cs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8" name="Rectangle 2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Bizonyos oktulajdonítási stílusok pozitív eseményekre vonatkozó következményei!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3111180274"/>
              </p:ext>
            </p:extLst>
          </p:nvPr>
        </p:nvGraphicFramePr>
        <p:xfrm>
          <a:off x="408955" y="438912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Kiegyensúlyozottabb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válaszok</a:t>
                      </a:r>
                      <a:r>
                        <a:rPr kumimoji="0" lang="en-US" sz="2000" b="0" i="0" u="none" strike="noStrike" cap="none" normalizeH="0" baseline="0" dirty="0">
                          <a:ln>
                            <a:noFill/>
                          </a:ln>
                          <a:solidFill>
                            <a:srgbClr val="333333"/>
                          </a:solidFill>
                          <a:effectLst/>
                          <a:latin typeface="Calibri Light"/>
                          <a:cs typeface="Times New Roman" pitchFamily="18" charset="0"/>
                        </a:rPr>
                        <a:t> (pl. </a:t>
                      </a:r>
                      <a:r>
                        <a:rPr kumimoji="0" lang="en-US" sz="2000" b="0" i="0" u="none" strike="noStrike" cap="none" normalizeH="0" baseline="0" dirty="0" err="1">
                          <a:ln>
                            <a:noFill/>
                          </a:ln>
                          <a:solidFill>
                            <a:srgbClr val="333333"/>
                          </a:solidFill>
                          <a:effectLst/>
                          <a:latin typeface="Calibri Light"/>
                          <a:cs typeface="Times New Roman" pitchFamily="18" charset="0"/>
                        </a:rPr>
                        <a:t>mások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körülmények</a:t>
                      </a:r>
                      <a:r>
                        <a:rPr kumimoji="0" lang="en-US" sz="2000" b="0" i="0" u="none" strike="noStrike" cap="none" normalizeH="0" baseline="0" dirty="0">
                          <a:ln>
                            <a:noFill/>
                          </a:ln>
                          <a:solidFill>
                            <a:srgbClr val="333333"/>
                          </a:solidFill>
                          <a:effectLst/>
                          <a:latin typeface="Calibri Light"/>
                          <a:cs typeface="Times New Roman" pitchFamily="18" charset="0"/>
                        </a:rPr>
                        <a:t> &amp; </a:t>
                      </a:r>
                      <a:r>
                        <a:rPr kumimoji="0" lang="en-US" sz="2000" b="0" i="0" u="none" strike="noStrike" cap="none" normalizeH="0" baseline="0" dirty="0" err="1">
                          <a:ln>
                            <a:noFill/>
                          </a:ln>
                          <a:solidFill>
                            <a:srgbClr val="333333"/>
                          </a:solidFill>
                          <a:effectLst/>
                          <a:latin typeface="Calibri Light"/>
                          <a:cs typeface="Times New Roman" pitchFamily="18" charset="0"/>
                        </a:rPr>
                        <a:t>én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keveréke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“Nagyon </a:t>
                      </a:r>
                      <a:r>
                        <a:rPr kumimoji="0" lang="hu-HU" sz="2000" b="0" i="0" u="none" strike="noStrike" cap="none" normalizeH="0" baseline="0" dirty="0">
                          <a:ln>
                            <a:noFill/>
                          </a:ln>
                          <a:solidFill>
                            <a:srgbClr val="333333"/>
                          </a:solidFill>
                          <a:effectLst/>
                          <a:latin typeface="Calibri Light"/>
                          <a:cs typeface="Times New Roman" pitchFamily="18" charset="0"/>
                        </a:rPr>
                        <a:t>büszke vagyok, de István játéka is kellett a </a:t>
                      </a:r>
                      <a:r>
                        <a:rPr kumimoji="0" lang="hu-HU" sz="2000" b="0" i="0" u="none" strike="noStrike" cap="none" normalizeH="0" baseline="0">
                          <a:ln>
                            <a:noFill/>
                          </a:ln>
                          <a:solidFill>
                            <a:srgbClr val="333333"/>
                          </a:solidFill>
                          <a:effectLst/>
                          <a:latin typeface="Calibri Light"/>
                          <a:cs typeface="Times New Roman" pitchFamily="18" charset="0"/>
                        </a:rPr>
                        <a:t>sikerhez.”</a:t>
                      </a:r>
                      <a:endParaRPr kumimoji="0" lang="hu-HU"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u-HU" sz="2000" b="0" i="0" u="none" strike="noStrike" cap="none" normalizeH="0" baseline="0">
                          <a:ln>
                            <a:noFill/>
                          </a:ln>
                          <a:solidFill>
                            <a:srgbClr val="333333"/>
                          </a:solidFill>
                          <a:effectLst/>
                          <a:latin typeface="Calibri Light"/>
                          <a:cs typeface="Times New Roman" pitchFamily="18" charset="0"/>
                        </a:rPr>
                        <a:t>“Csatárként </a:t>
                      </a:r>
                      <a:r>
                        <a:rPr kumimoji="0" lang="hu-HU" sz="2000" b="0" i="0" u="none" strike="noStrike" cap="none" normalizeH="0" baseline="0" dirty="0">
                          <a:ln>
                            <a:noFill/>
                          </a:ln>
                          <a:solidFill>
                            <a:srgbClr val="333333"/>
                          </a:solidFill>
                          <a:effectLst/>
                          <a:latin typeface="Calibri Light"/>
                          <a:cs typeface="Times New Roman" pitchFamily="18" charset="0"/>
                        </a:rPr>
                        <a:t>végül is ez a feladatom...de igen: abból a szögből nehéz volt </a:t>
                      </a:r>
                      <a:r>
                        <a:rPr kumimoji="0" lang="hu-HU" sz="2000" b="0" i="0" u="none" strike="noStrike" cap="none" normalizeH="0" baseline="0">
                          <a:ln>
                            <a:noFill/>
                          </a:ln>
                          <a:solidFill>
                            <a:srgbClr val="333333"/>
                          </a:solidFill>
                          <a:effectLst/>
                          <a:latin typeface="Calibri Light"/>
                          <a:cs typeface="Times New Roman" pitchFamily="18" charset="0"/>
                        </a:rPr>
                        <a:t>megoldani.”</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Ez igen! Az Ön gólja döntötte el a meccset! </a:t>
            </a:r>
            <a:endParaRPr lang="en-US" sz="1800" dirty="0">
              <a:solidFill>
                <a:srgbClr val="333333"/>
              </a:solidFill>
              <a:latin typeface="Calibri Light"/>
              <a:ea typeface="+mn-e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akar mindez jelenteni?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defRPr/>
            </a:pPr>
            <a:r>
              <a:rPr lang="hu-HU" altLang="de-DE" sz="2400" dirty="0">
                <a:solidFill>
                  <a:srgbClr val="333333"/>
                </a:solidFill>
              </a:rPr>
              <a:t>A tanulmányok azt mutatják, hogy sok</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b="1" dirty="0">
                <a:solidFill>
                  <a:srgbClr val="333333"/>
                </a:solidFill>
              </a:rPr>
              <a:t>depressziós </a:t>
            </a:r>
            <a:r>
              <a:rPr lang="hu-HU" altLang="de-DE" sz="2400" dirty="0">
                <a:solidFill>
                  <a:srgbClr val="333333"/>
                </a:solidFill>
              </a:rPr>
              <a:t>ember</a:t>
            </a:r>
            <a:r>
              <a:rPr lang="de-DE" altLang="de-DE" sz="2400" dirty="0">
                <a:solidFill>
                  <a:srgbClr val="333333"/>
                </a:solidFill>
              </a:rPr>
              <a:t>:</a:t>
            </a:r>
          </a:p>
          <a:p>
            <a:pPr marL="342900" lvl="0" indent="-342900" defTabSz="914400" eaLnBrk="0" fontAlgn="base" hangingPunct="0">
              <a:buClr>
                <a:srgbClr val="333333"/>
              </a:buClr>
              <a:buFont typeface="WingDings"/>
              <a:buChar char=""/>
              <a:defRPr/>
            </a:pPr>
            <a:r>
              <a:rPr lang="hu-HU" altLang="de-DE" sz="2400" dirty="0">
                <a:solidFill>
                  <a:srgbClr val="333333"/>
                </a:solidFill>
              </a:rPr>
              <a:t>A hibákat leginkább önmagában keresi</a:t>
            </a:r>
            <a:endParaRPr lang="de-DE" altLang="de-DE" sz="2400" dirty="0">
              <a:solidFill>
                <a:srgbClr val="333333"/>
              </a:solidFill>
            </a:endParaRPr>
          </a:p>
          <a:p>
            <a:pPr marL="342900" lvl="0" indent="-342900" defTabSz="914400" eaLnBrk="0" fontAlgn="base" hangingPunct="0">
              <a:buClr>
                <a:srgbClr val="333333"/>
              </a:buClr>
              <a:buFont typeface="WingDings"/>
              <a:buChar char=""/>
              <a:defRPr/>
            </a:pPr>
            <a:r>
              <a:rPr lang="hu-HU" altLang="de-DE" sz="2400" dirty="0">
                <a:solidFill>
                  <a:srgbClr val="333333"/>
                </a:solidFill>
              </a:rPr>
              <a:t>A sikereket inkább a kedvező körülményeknek/szerencsének tulajdonítják, mint önmaguknak</a:t>
            </a:r>
            <a:endParaRPr lang="de-DE" altLang="de-DE" sz="2400" dirty="0">
              <a:solidFill>
                <a:srgbClr val="333333"/>
              </a:solidFill>
            </a:endParaRPr>
          </a:p>
          <a:p>
            <a:pPr lvl="0" algn="ctr" defTabSz="914400" eaLnBrk="0" fontAlgn="base" hangingPunct="0">
              <a:defRPr/>
            </a:pPr>
            <a:r>
              <a:rPr lang="hu-HU" altLang="de-DE" sz="2400" dirty="0">
                <a:solidFill>
                  <a:srgbClr val="004992"/>
                </a:solidFill>
              </a:rPr>
              <a:t>Ez az oktulajdonítási stílus azonban tovább rontja az egyébként is csekély önbizalmat</a:t>
            </a:r>
            <a:r>
              <a:rPr lang="de-DE"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5"/>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akar mindez jelenteni?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defRPr/>
            </a:pPr>
            <a:r>
              <a:rPr lang="hu-HU" altLang="de-DE" sz="2400" dirty="0">
                <a:solidFill>
                  <a:srgbClr val="333333"/>
                </a:solidFill>
              </a:rPr>
              <a:t>A tanulmányok azt mutatják, hogy sok</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b="1" dirty="0">
                <a:solidFill>
                  <a:srgbClr val="333333"/>
                </a:solidFill>
              </a:rPr>
              <a:t>téveszméktől szenvedő </a:t>
            </a:r>
            <a:r>
              <a:rPr lang="hu-HU" altLang="de-DE" sz="2400" dirty="0">
                <a:solidFill>
                  <a:srgbClr val="333333"/>
                </a:solidFill>
              </a:rPr>
              <a:t>ember</a:t>
            </a:r>
            <a:r>
              <a:rPr lang="de-DE" altLang="de-DE" sz="2400" dirty="0">
                <a:solidFill>
                  <a:srgbClr val="333333"/>
                </a:solidFill>
              </a:rPr>
              <a:t>:</a:t>
            </a:r>
          </a:p>
          <a:p>
            <a:pPr marL="342900" lvl="0" indent="-342900" defTabSz="914400" eaLnBrk="0" fontAlgn="base" hangingPunct="0">
              <a:buClr>
                <a:srgbClr val="333333"/>
              </a:buClr>
              <a:buFont typeface="WingDings"/>
              <a:buChar char=""/>
              <a:defRPr/>
            </a:pPr>
            <a:r>
              <a:rPr lang="hu-HU" altLang="de-DE" sz="2400" dirty="0">
                <a:solidFill>
                  <a:srgbClr val="333333"/>
                </a:solidFill>
              </a:rPr>
              <a:t>Saját kudarcuk vagy negatív események okait inkább másokban, mint önmagukban keresik</a:t>
            </a:r>
          </a:p>
          <a:p>
            <a:pPr marL="342900" lvl="0" indent="-342900" defTabSz="914400" eaLnBrk="0" fontAlgn="base" hangingPunct="0">
              <a:buClr>
                <a:srgbClr val="333333"/>
              </a:buClr>
              <a:buFont typeface="WingDings"/>
              <a:buChar char=""/>
              <a:defRPr/>
            </a:pPr>
            <a:r>
              <a:rPr lang="hu-HU" altLang="de-DE" sz="2400" dirty="0">
                <a:solidFill>
                  <a:srgbClr val="333333"/>
                </a:solidFill>
              </a:rPr>
              <a:t>Részben hajlamosak arra, hogy mind a pozitív, mind a negatív eseményeket úgy ítéljék meg, mintha ők azt nem tudnák kontrollálni</a:t>
            </a:r>
            <a:endParaRPr lang="de-DE" altLang="de-DE" sz="2400" dirty="0">
              <a:solidFill>
                <a:srgbClr val="333333"/>
              </a:solidFill>
            </a:endParaRPr>
          </a:p>
          <a:p>
            <a:pPr lvl="0" algn="ctr" defTabSz="914400" eaLnBrk="0" fontAlgn="base" hangingPunct="0">
              <a:defRPr/>
            </a:pPr>
            <a:r>
              <a:rPr lang="hu-HU" altLang="de-DE" sz="2400" dirty="0">
                <a:solidFill>
                  <a:srgbClr val="004992"/>
                </a:solidFill>
              </a:rPr>
              <a:t>Különösen az elsőként említett oktulajdonítási stílus vezethet a másokkal való kapcsolat nehézségeihez</a:t>
            </a:r>
            <a:r>
              <a:rPr lang="de-DE"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altLang="de-DE" sz="3600" dirty="0">
                <a:latin typeface="+mn-lt"/>
                <a:ea typeface="+mn-ea"/>
                <a:cs typeface="+mn-cs"/>
              </a:rPr>
              <a:t>Hogyan járulnak hozzá az egyoldalú oktulajdonítások a téves ítéleteknek pszichózis alatt – Példák</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27673" name="Rechteck 1"/>
          <p:cNvSpPr>
            <a:spLocks noChangeArrowheads="1"/>
          </p:cNvSpPr>
          <p:nvPr/>
        </p:nvSpPr>
        <p:spPr bwMode="auto">
          <a:xfrm>
            <a:off x="408955" y="5795417"/>
            <a:ext cx="11376000" cy="369887"/>
          </a:xfrm>
          <a:prstGeom prst="rect">
            <a:avLst/>
          </a:prstGeom>
          <a:noFill/>
          <a:ln w="9525">
            <a:noFill/>
            <a:miter lim="800000"/>
            <a:headEnd/>
            <a:tailEnd/>
          </a:ln>
        </p:spPr>
        <p:txBody>
          <a:bodyPr>
            <a:noAutofit/>
          </a:bodyPr>
          <a:lstStyle/>
          <a:p>
            <a:pPr algn="ctr">
              <a:spcBef>
                <a:spcPct val="20000"/>
              </a:spcBef>
              <a:buClr>
                <a:srgbClr val="336699"/>
              </a:buClr>
              <a:defRPr/>
            </a:pPr>
            <a:r>
              <a:rPr lang="hu-HU" altLang="de-DE" sz="1800" dirty="0">
                <a:solidFill>
                  <a:srgbClr val="004992"/>
                </a:solidFill>
                <a:latin typeface="+mn-lt"/>
                <a:ea typeface="+mn-ea"/>
              </a:rPr>
              <a:t>Szeretne esetleg valaki a személyes tapasztalatairól beszámolni</a:t>
            </a:r>
            <a:r>
              <a:rPr lang="de-DE" altLang="de-DE" sz="1800" dirty="0">
                <a:solidFill>
                  <a:srgbClr val="004992"/>
                </a:solidFill>
                <a:latin typeface="+mn-lt"/>
                <a:ea typeface="+mn-ea"/>
              </a:rPr>
              <a:t>?</a:t>
            </a:r>
          </a:p>
        </p:txBody>
      </p:sp>
      <p:graphicFrame>
        <p:nvGraphicFramePr>
          <p:cNvPr id="8" name="Table 7"/>
          <p:cNvGraphicFramePr>
            <a:graphicFrameLocks noGrp="1"/>
          </p:cNvGraphicFramePr>
          <p:nvPr>
            <p:extLst>
              <p:ext uri="{D42A27DB-BD31-4B8C-83A1-F6EECF244321}">
                <p14:modId xmlns:p14="http://schemas.microsoft.com/office/powerpoint/2010/main" val="1762434293"/>
              </p:ext>
            </p:extLst>
          </p:nvPr>
        </p:nvGraphicFramePr>
        <p:xfrm>
          <a:off x="408955" y="2420888"/>
          <a:ext cx="11376000" cy="3108942"/>
        </p:xfrm>
        <a:graphic>
          <a:graphicData uri="http://schemas.openxmlformats.org/drawingml/2006/table">
            <a:tbl>
              <a:tblPr firstRow="1" bandRow="1">
                <a:tableStyleId>{21E4AEA4-8DFA-4A89-87EB-49C32662AFE0}</a:tableStyleId>
              </a:tblPr>
              <a:tblGrid>
                <a:gridCol w="3168352">
                  <a:extLst>
                    <a:ext uri="{9D8B030D-6E8A-4147-A177-3AD203B41FA5}">
                      <a16:colId xmlns:a16="http://schemas.microsoft.com/office/drawing/2014/main" val="20000"/>
                    </a:ext>
                  </a:extLst>
                </a:gridCol>
                <a:gridCol w="3889895">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Esemény</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Pszichózis alatti értékelés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Egyéb magyarázatok</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731520">
                <a:tc>
                  <a:txBody>
                    <a:bodyPr/>
                    <a:lstStyle/>
                    <a:p>
                      <a:pPr marL="91440" marR="579755" algn="l">
                        <a:lnSpc>
                          <a:spcPct val="100000"/>
                        </a:lnSpc>
                        <a:spcBef>
                          <a:spcPts val="350"/>
                        </a:spcBef>
                      </a:pPr>
                      <a:r>
                        <a:rPr lang="pt-BR" sz="1800" b="0" i="0" u="none" spc="-5">
                          <a:solidFill>
                            <a:srgbClr val="333333"/>
                          </a:solidFill>
                          <a:latin typeface="Calibri Light"/>
                          <a:cs typeface="Verdana"/>
                        </a:rPr>
                        <a:t>Nem talál néhány fontos dokumentumot a lakásban</a:t>
                      </a:r>
                      <a:endParaRPr sz="18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hu-HU" sz="1800" b="0" i="0" u="none">
                          <a:solidFill>
                            <a:srgbClr val="333333"/>
                          </a:solidFill>
                          <a:latin typeface="Calibri Light"/>
                          <a:cs typeface="Verdana"/>
                        </a:rPr>
                        <a:t>Valaki betört és ellopta őket, hogy rosszat tegyen nekem</a:t>
                      </a:r>
                      <a:endParaRPr sz="18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l">
                        <a:lnSpc>
                          <a:spcPct val="100000"/>
                        </a:lnSpc>
                        <a:spcBef>
                          <a:spcPts val="350"/>
                        </a:spcBef>
                      </a:pPr>
                      <a:r>
                        <a:rPr lang="hu-HU" sz="1800" b="0" i="0" u="none" spc="-5" dirty="0">
                          <a:solidFill>
                            <a:srgbClr val="333333"/>
                          </a:solidFill>
                          <a:latin typeface="Calibri Light"/>
                          <a:cs typeface="Verdana"/>
                        </a:rPr>
                        <a:t>Tévedésből rosszul fűztem le vagy rossz helyre tettem</a:t>
                      </a:r>
                      <a:endParaRPr sz="18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gn="l">
                        <a:lnSpc>
                          <a:spcPct val="100000"/>
                        </a:lnSpc>
                        <a:spcBef>
                          <a:spcPts val="355"/>
                        </a:spcBef>
                      </a:pPr>
                      <a:r>
                        <a:rPr lang="en-US" sz="1800" b="0" i="0" u="none" spc="-45">
                          <a:solidFill>
                            <a:srgbClr val="333333"/>
                          </a:solidFill>
                          <a:latin typeface="Calibri Light"/>
                          <a:cs typeface="Verdana"/>
                        </a:rPr>
                        <a:t>Megbukik a vizsgán</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en-US" sz="1800" b="0" i="0" u="none" spc="-5">
                          <a:solidFill>
                            <a:srgbClr val="333333"/>
                          </a:solidFill>
                          <a:latin typeface="Calibri Light"/>
                          <a:cs typeface="Verdana"/>
                        </a:rPr>
                        <a:t>A vizsgáztató a karrierem útjába akar állni</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l">
                        <a:lnSpc>
                          <a:spcPct val="100000"/>
                        </a:lnSpc>
                        <a:spcBef>
                          <a:spcPts val="355"/>
                        </a:spcBef>
                      </a:pPr>
                      <a:r>
                        <a:rPr lang="hu-HU" sz="1800" b="0" i="0" u="none" spc="-10" dirty="0">
                          <a:solidFill>
                            <a:srgbClr val="333333"/>
                          </a:solidFill>
                          <a:latin typeface="Calibri Light"/>
                          <a:cs typeface="Verdana"/>
                        </a:rPr>
                        <a:t>A vizsgáztató szigorú volt ugyan, de a nem megfelelő felkészülés és a rossz alvás is oka lehet a bukásnak</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91440" marR="99695" algn="l">
                        <a:lnSpc>
                          <a:spcPct val="100000"/>
                        </a:lnSpc>
                        <a:spcBef>
                          <a:spcPts val="355"/>
                        </a:spcBef>
                      </a:pPr>
                      <a:r>
                        <a:rPr lang="en-US" sz="1800" b="0" i="0" u="none">
                          <a:solidFill>
                            <a:srgbClr val="333333"/>
                          </a:solidFill>
                          <a:latin typeface="Calibri Light"/>
                          <a:cs typeface="Verdana"/>
                        </a:rPr>
                        <a:t>A barátja nem üdvözli</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hu-HU" sz="1800" b="0" i="0" u="none" spc="-35">
                          <a:solidFill>
                            <a:srgbClr val="333333"/>
                          </a:solidFill>
                          <a:latin typeface="Calibri Light"/>
                          <a:cs typeface="Verdana"/>
                        </a:rPr>
                        <a:t>Biztos, hogy ez a barátom már nem akar tőlem semmit és szégyelli magát mások előtt miattam</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l">
                        <a:lnSpc>
                          <a:spcPct val="100000"/>
                        </a:lnSpc>
                        <a:spcBef>
                          <a:spcPts val="355"/>
                        </a:spcBef>
                      </a:pPr>
                      <a:r>
                        <a:rPr lang="hu-HU" sz="1800" b="0" i="0" u="none" spc="-35" dirty="0">
                          <a:solidFill>
                            <a:srgbClr val="333333"/>
                          </a:solidFill>
                          <a:latin typeface="Calibri Light"/>
                          <a:cs typeface="Verdana"/>
                        </a:rPr>
                        <a:t>A barátomnak mostanában sok a gondja, ami lefoglalja; egyszerűen nem vett észre engem</a:t>
                      </a:r>
                      <a:endParaRPr sz="18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Oktulajdonítási stílus</a:t>
            </a:r>
            <a:br>
              <a:rPr lang="hu-HU" altLang="de-DE" sz="3600">
                <a:solidFill>
                  <a:srgbClr val="004992"/>
                </a:solidFill>
                <a:latin typeface="+mn-lt"/>
                <a:ea typeface="+mn-ea"/>
                <a:cs typeface="+mn-cs"/>
              </a:rPr>
            </a:br>
            <a:r>
              <a:rPr lang="hu-HU" altLang="de-DE">
                <a:solidFill>
                  <a:srgbClr val="004992"/>
                </a:solidFill>
                <a:latin typeface="+mn-lt"/>
                <a:ea typeface="+mn-ea"/>
                <a:cs typeface="+mn-cs"/>
              </a:rPr>
              <a:t>A tréningegység célja:</a:t>
            </a:r>
            <a:endParaRPr lang="en-US" altLang="de-DE">
              <a:solidFill>
                <a:srgbClr val="004992"/>
              </a:solidFill>
              <a:latin typeface="+mn-lt"/>
              <a:ea typeface="+mn-ea"/>
              <a:cs typeface="+mn-cs"/>
            </a:endParaRPr>
          </a:p>
        </p:txBody>
      </p:sp>
      <p:sp>
        <p:nvSpPr>
          <p:cNvPr id="58371" name="Text Box 4"/>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u-HU" altLang="de-DE" sz="2400" dirty="0">
                <a:solidFill>
                  <a:srgbClr val="333333"/>
                </a:solidFill>
              </a:rPr>
              <a:t>Az egyes szituációk mögött álló lehetséges okok átgondolása</a:t>
            </a:r>
            <a:endParaRPr lang="de-DE"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N</a:t>
            </a:r>
            <a:r>
              <a:rPr lang="hu-HU" altLang="de-DE" sz="2400" dirty="0">
                <a:solidFill>
                  <a:srgbClr val="333333"/>
                </a:solidFill>
              </a:rPr>
              <a:t>e döntsünk elhamarkodottan valamely ítélet mellett</a:t>
            </a:r>
            <a:endParaRPr lang="de-DE" altLang="de-DE" sz="2400" dirty="0">
              <a:solidFill>
                <a:srgbClr val="333333"/>
              </a:solidFill>
            </a:endParaRPr>
          </a:p>
          <a:p>
            <a:pPr marL="342900" indent="-342900" eaLnBrk="1" hangingPunct="1">
              <a:buClr>
                <a:srgbClr val="333333"/>
              </a:buClr>
              <a:buFont typeface="WingDings"/>
              <a:buChar char=""/>
            </a:pPr>
            <a:r>
              <a:rPr lang="hu-HU" altLang="de-DE" sz="2400" dirty="0">
                <a:solidFill>
                  <a:srgbClr val="333333"/>
                </a:solidFill>
              </a:rPr>
              <a:t>Annak megvitatása, melyek lehetnek a következményei az egyes oktulajdonítási stílusoknak</a:t>
            </a:r>
            <a:endParaRPr lang="de-DE" altLang="de-DE" sz="2400" dirty="0">
              <a:solidFill>
                <a:srgbClr val="333333"/>
              </a:solidFill>
            </a:endParaRPr>
          </a:p>
          <a:p>
            <a:pPr eaLnBrk="1" hangingPunct="1"/>
            <a:r>
              <a:rPr lang="hu-HU" altLang="de-DE" sz="2400" dirty="0">
                <a:solidFill>
                  <a:srgbClr val="004992"/>
                </a:solidFill>
              </a:rPr>
              <a:t>Azon kell fáradoznunk, hogy a mindennapokban a realitások talaján maradjunk</a:t>
            </a:r>
            <a:r>
              <a:rPr lang="de-DE" altLang="de-DE" sz="2400" dirty="0">
                <a:solidFill>
                  <a:srgbClr val="004992"/>
                </a:solidFill>
              </a:rPr>
              <a:t>:</a:t>
            </a:r>
          </a:p>
          <a:p>
            <a:pPr eaLnBrk="1" hangingPunct="1"/>
            <a:r>
              <a:rPr lang="hu-HU" altLang="de-DE" sz="2400" dirty="0">
                <a:solidFill>
                  <a:srgbClr val="004992"/>
                </a:solidFill>
              </a:rPr>
              <a:t>Mások nem mindig hibásak a mi kudarcainkban</a:t>
            </a:r>
            <a:r>
              <a:rPr lang="de-DE" altLang="de-DE" sz="2400" dirty="0">
                <a:solidFill>
                  <a:srgbClr val="004992"/>
                </a:solidFill>
              </a:rPr>
              <a:t> – </a:t>
            </a:r>
            <a:r>
              <a:rPr lang="hu-HU" altLang="de-DE" sz="2400" dirty="0">
                <a:solidFill>
                  <a:srgbClr val="004992"/>
                </a:solidFill>
              </a:rPr>
              <a:t>éppígy nem mindig mi vagyunk az okai annak, ha valami nem működik</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Egy barátja a háta mögött beszélt Önről.</a:t>
            </a:r>
            <a:endParaRPr lang="de-DE" altLang="de-DE" sz="3600">
              <a:latin typeface="+mn-lt"/>
              <a:ea typeface="+mn-ea"/>
              <a:cs typeface="+mn-cs"/>
            </a:endParaRPr>
          </a:p>
        </p:txBody>
      </p:sp>
      <p:sp>
        <p:nvSpPr>
          <p:cNvPr id="60419"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vezette arra az barátját, hogy a háta mögött Önről </a:t>
            </a:r>
            <a:r>
              <a:rPr lang="hu-HU" altLang="de-DE" sz="2400">
                <a:solidFill>
                  <a:srgbClr val="333333"/>
                </a:solidFill>
              </a:rPr>
              <a:t>beszéljen?</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Behívják egy állásinterjúra.</a:t>
            </a:r>
            <a:endParaRPr lang="de-DE" altLang="de-DE" sz="3600">
              <a:latin typeface="+mn-lt"/>
              <a:ea typeface="+mn-ea"/>
              <a:cs typeface="+mn-cs"/>
            </a:endParaRPr>
          </a:p>
        </p:txBody>
      </p:sp>
      <p:sp>
        <p:nvSpPr>
          <p:cNvPr id="62467"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hívták be erre az </a:t>
            </a:r>
            <a:r>
              <a:rPr lang="hu-HU" altLang="de-DE" sz="2400">
                <a:solidFill>
                  <a:srgbClr val="333333"/>
                </a:solidFill>
              </a:rPr>
              <a:t>elbeszélgetésre</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Egy barátnője kelletlenül fogadja az Ön váratlan látogatását.</a:t>
            </a:r>
            <a:endParaRPr lang="de-DE" altLang="de-DE" sz="3600">
              <a:latin typeface="+mn-lt"/>
              <a:ea typeface="+mn-ea"/>
              <a:cs typeface="+mn-cs"/>
            </a:endParaRPr>
          </a:p>
        </p:txBody>
      </p:sp>
      <p:sp>
        <p:nvSpPr>
          <p:cNvPr id="64515" name="Rectangle 3"/>
          <p:cNvSpPr>
            <a:spLocks noGrp="1" noChangeArrowheads="1"/>
          </p:cNvSpPr>
          <p:nvPr>
            <p:ph idx="1"/>
          </p:nvPr>
        </p:nvSpPr>
        <p:spPr/>
        <p:txBody>
          <a:bodyPr>
            <a:noAutofit/>
          </a:bodyPr>
          <a:lstStyle/>
          <a:p>
            <a:pPr eaLnBrk="1" hangingPunct="1"/>
            <a:r>
              <a:rPr lang="hu-HU" altLang="de-DE" sz="2400" dirty="0">
                <a:solidFill>
                  <a:srgbClr val="333333"/>
                </a:solidFill>
              </a:rPr>
              <a:t>Mi lehet az oka annak, hogy barátnőjét kellemetlenül érinti az Ön váratlan </a:t>
            </a:r>
            <a:r>
              <a:rPr lang="hu-HU" altLang="de-DE" sz="2400">
                <a:solidFill>
                  <a:srgbClr val="333333"/>
                </a:solidFill>
              </a:rPr>
              <a:t>látogatása</a:t>
            </a:r>
            <a:r>
              <a:rPr lang="de-DE" altLang="de-DE" sz="2400" dirty="0">
                <a:solidFill>
                  <a:srgbClr val="333333"/>
                </a:solidFill>
              </a:rPr>
              <a:t>?</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 többiek elkezdenek nevetni, mialatt Ön beszél.</a:t>
            </a:r>
            <a:endParaRPr lang="de-DE" altLang="de-DE" sz="3600">
              <a:latin typeface="+mn-lt"/>
              <a:ea typeface="+mn-ea"/>
              <a:cs typeface="+mn-cs"/>
            </a:endParaRPr>
          </a:p>
        </p:txBody>
      </p:sp>
      <p:sp>
        <p:nvSpPr>
          <p:cNvPr id="66563"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vezethette őket arra, hogy nevessenek, mialatt Ön </a:t>
            </a:r>
            <a:r>
              <a:rPr lang="hu-HU" altLang="de-DE" sz="2400">
                <a:solidFill>
                  <a:srgbClr val="333333"/>
                </a:solidFill>
              </a:rPr>
              <a:t>beszél?</a:t>
            </a:r>
          </a:p>
          <a:p>
            <a:pPr lvl="0" defTabSz="914400" fontAlgn="base"/>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Említsen saját példákat!</a:t>
            </a:r>
          </a:p>
        </p:txBody>
      </p:sp>
      <p:sp>
        <p:nvSpPr>
          <p:cNvPr id="5" name="Content Placeholder 4"/>
          <p:cNvSpPr>
            <a:spLocks noGrp="1"/>
          </p:cNvSpPr>
          <p:nvPr>
            <p:ph idx="1"/>
          </p:nvPr>
        </p:nvSpPr>
        <p:spPr/>
        <p:txBody>
          <a:bodyPr/>
          <a:lstStyle/>
          <a:p>
            <a:pPr lvl="0" defTabSz="914400" eaLnBrk="0" fontAlgn="base" hangingPunct="0">
              <a:defRPr/>
            </a:pPr>
            <a:r>
              <a:rPr lang="hu-HU" altLang="de-DE" sz="2400" kern="0">
                <a:solidFill>
                  <a:srgbClr val="333333"/>
                </a:solidFill>
              </a:rPr>
              <a:t>Mi vezethetett az Ön által leírt szituációhoz</a:t>
            </a:r>
            <a:r>
              <a:rPr lang="de-DE" altLang="de-DE" sz="2400" kern="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lang="en-US" sz="900" spc="-5">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Egy belső hang azt mondja: “Ön nem alkalmas semmire!”</a:t>
            </a:r>
            <a:endParaRPr lang="en-US" altLang="de-DE" sz="3600">
              <a:latin typeface="+mn-lt"/>
              <a:ea typeface="+mn-ea"/>
              <a:cs typeface="+mn-cs"/>
            </a:endParaRPr>
          </a:p>
        </p:txBody>
      </p:sp>
      <p:sp>
        <p:nvSpPr>
          <p:cNvPr id="70658" name="Rectangle 1026"/>
          <p:cNvSpPr>
            <a:spLocks noGrp="1" noChangeArrowheads="1"/>
          </p:cNvSpPr>
          <p:nvPr>
            <p:ph idx="1"/>
          </p:nvPr>
        </p:nvSpPr>
        <p:spPr/>
        <p:txBody>
          <a:bodyPr>
            <a:noAutofit/>
          </a:bodyPr>
          <a:lstStyle/>
          <a:p>
            <a:pPr eaLnBrk="1" hangingPunct="1">
              <a:lnSpc>
                <a:spcPct val="100000"/>
              </a:lnSpc>
              <a:spcBef>
                <a:spcPts val="1200"/>
              </a:spcBef>
            </a:pPr>
            <a:r>
              <a:rPr lang="hu-HU" altLang="de-DE" sz="2400" b="1" dirty="0">
                <a:solidFill>
                  <a:srgbClr val="004992"/>
                </a:solidFill>
              </a:rPr>
              <a:t>Oktulajdonítási lehetőségek</a:t>
            </a:r>
            <a:r>
              <a:rPr lang="de-DE" altLang="de-DE" sz="2400" b="1" dirty="0">
                <a:solidFill>
                  <a:srgbClr val="004992"/>
                </a:solidFill>
              </a:rPr>
              <a:t>…</a:t>
            </a:r>
          </a:p>
          <a:p>
            <a:pPr eaLnBrk="1" hangingPunct="1">
              <a:lnSpc>
                <a:spcPct val="100000"/>
              </a:lnSpc>
              <a:spcBef>
                <a:spcPts val="1200"/>
              </a:spcBef>
            </a:pPr>
            <a:r>
              <a:rPr lang="de-DE" altLang="de-DE" sz="2400" dirty="0">
                <a:solidFill>
                  <a:srgbClr val="333333"/>
                </a:solidFill>
              </a:rPr>
              <a:t>...s</a:t>
            </a:r>
            <a:r>
              <a:rPr lang="hu-HU" altLang="de-DE" sz="2400" dirty="0">
                <a:solidFill>
                  <a:srgbClr val="333333"/>
                </a:solidFill>
              </a:rPr>
              <a:t>aját maga</a:t>
            </a:r>
            <a:endParaRPr lang="de-DE" altLang="de-DE" sz="2400" dirty="0">
              <a:solidFill>
                <a:srgbClr val="333333"/>
              </a:solidFill>
            </a:endParaRPr>
          </a:p>
          <a:p>
            <a:pPr eaLnBrk="1" hangingPunct="1">
              <a:lnSpc>
                <a:spcPct val="100000"/>
              </a:lnSpc>
              <a:spcBef>
                <a:spcPts val="1200"/>
              </a:spcBef>
            </a:pPr>
            <a:r>
              <a:rPr lang="de-DE" altLang="de-DE" sz="2400" dirty="0">
                <a:solidFill>
                  <a:srgbClr val="333333"/>
                </a:solidFill>
              </a:rPr>
              <a:t>...</a:t>
            </a:r>
            <a:r>
              <a:rPr lang="hu-HU" altLang="de-DE" sz="2400" dirty="0">
                <a:solidFill>
                  <a:srgbClr val="333333"/>
                </a:solidFill>
              </a:rPr>
              <a:t>mások</a:t>
            </a:r>
            <a:r>
              <a:rPr lang="de-DE" altLang="de-DE" sz="2400" dirty="0">
                <a:solidFill>
                  <a:srgbClr val="333333"/>
                </a:solidFill>
              </a:rPr>
              <a:t> 	</a:t>
            </a:r>
          </a:p>
          <a:p>
            <a:pPr eaLnBrk="1" hangingPunct="1">
              <a:lnSpc>
                <a:spcPct val="100000"/>
              </a:lnSpc>
              <a:spcBef>
                <a:spcPts val="1200"/>
              </a:spcBef>
            </a:pPr>
            <a:r>
              <a:rPr lang="de-DE" altLang="de-DE" sz="2400" dirty="0">
                <a:solidFill>
                  <a:srgbClr val="333333"/>
                </a:solidFill>
              </a:rPr>
              <a:t>...</a:t>
            </a:r>
            <a:r>
              <a:rPr lang="hu-HU" altLang="de-DE" sz="2400" dirty="0">
                <a:solidFill>
                  <a:srgbClr val="333333"/>
                </a:solidFill>
              </a:rPr>
              <a:t>a körülmények</a:t>
            </a:r>
            <a:r>
              <a:rPr lang="de-DE" altLang="de-DE" sz="2400" dirty="0">
                <a:solidFill>
                  <a:srgbClr val="333333"/>
                </a:solidFill>
              </a:rPr>
              <a:t> </a:t>
            </a:r>
            <a:r>
              <a:rPr lang="hu-HU" altLang="de-DE" sz="2400" dirty="0">
                <a:solidFill>
                  <a:srgbClr val="333333"/>
                </a:solidFill>
              </a:rPr>
              <a:t>vagy a véletlen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Egy belső hang azt mondja: “Ön nem alkalmas semmire!”</a:t>
            </a:r>
            <a:endParaRPr lang="en-US" altLang="de-DE" sz="3600">
              <a:latin typeface="+mn-lt"/>
              <a:ea typeface="+mn-ea"/>
              <a:cs typeface="+mn-cs"/>
            </a:endParaRPr>
          </a:p>
        </p:txBody>
      </p:sp>
      <p:sp>
        <p:nvSpPr>
          <p:cNvPr id="2" name="Content Placeholder 1"/>
          <p:cNvSpPr>
            <a:spLocks noGrp="1"/>
          </p:cNvSpPr>
          <p:nvPr>
            <p:ph idx="1"/>
          </p:nvPr>
        </p:nvSpPr>
        <p:spPr/>
        <p:txBody>
          <a:bodyPr/>
          <a:lstStyle/>
          <a:p>
            <a:pPr lvl="0" defTabSz="914400" eaLnBrk="0" hangingPunct="0"/>
            <a:r>
              <a:rPr lang="hu-HU" altLang="de-DE" sz="2000" b="1" dirty="0">
                <a:solidFill>
                  <a:srgbClr val="004992"/>
                </a:solidFill>
              </a:rPr>
              <a:t>Oktulajdonítási lehetőségek</a:t>
            </a:r>
            <a:r>
              <a:rPr lang="de-DE" altLang="de-DE" sz="2000" b="1" dirty="0">
                <a:solidFill>
                  <a:srgbClr val="004992"/>
                </a:solidFill>
              </a:rPr>
              <a:t>…</a:t>
            </a:r>
          </a:p>
          <a:p>
            <a:pPr lvl="0" defTabSz="914400" eaLnBrk="0" hangingPunct="0"/>
            <a:r>
              <a:rPr lang="de-DE" altLang="de-DE" sz="2000" b="1" dirty="0">
                <a:solidFill>
                  <a:srgbClr val="004992"/>
                </a:solidFill>
              </a:rPr>
              <a:t>... </a:t>
            </a:r>
            <a:r>
              <a:rPr lang="hu-HU" altLang="de-DE" sz="2000" b="1" dirty="0">
                <a:solidFill>
                  <a:srgbClr val="004992"/>
                </a:solidFill>
              </a:rPr>
              <a:t>saját maga</a:t>
            </a:r>
            <a:r>
              <a:rPr lang="de-DE" altLang="de-DE" sz="2000"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“Sajnos állandóan én készítem ki saját magam. Ez afféle rejtett öngyűlölet.”</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“Meg fogok őrülni.”</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“Olyan, </a:t>
            </a:r>
            <a:r>
              <a:rPr lang="hu-HU" altLang="de-DE" sz="2000" i="1" dirty="0">
                <a:solidFill>
                  <a:srgbClr val="333333"/>
                </a:solidFill>
              </a:rPr>
              <a:t>mintha</a:t>
            </a:r>
            <a:r>
              <a:rPr lang="hu-HU" altLang="de-DE" sz="2000" dirty="0">
                <a:solidFill>
                  <a:srgbClr val="333333"/>
                </a:solidFill>
              </a:rPr>
              <a:t> másvalaki gondolná ezt. Én azonban tudom, hogy ezek a saját gondolataim.”</a:t>
            </a:r>
          </a:p>
          <a:p>
            <a:pPr lvl="0" defTabSz="914400" eaLnBrk="0" hangingPunct="0">
              <a:lnSpc>
                <a:spcPct val="100000"/>
              </a:lnSpc>
              <a:spcBef>
                <a:spcPts val="1200"/>
              </a:spcBef>
              <a:buClr>
                <a:srgbClr val="333333"/>
              </a:buClr>
            </a:pPr>
            <a:r>
              <a:rPr lang="de-DE" altLang="de-DE" sz="2000" b="1" dirty="0">
                <a:solidFill>
                  <a:srgbClr val="004992"/>
                </a:solidFill>
              </a:rPr>
              <a:t>... </a:t>
            </a:r>
            <a:r>
              <a:rPr lang="hu-HU" altLang="de-DE" sz="2000" b="1" dirty="0">
                <a:solidFill>
                  <a:srgbClr val="004992"/>
                </a:solidFill>
              </a:rPr>
              <a:t>mások</a:t>
            </a:r>
            <a:r>
              <a:rPr lang="de-DE" altLang="de-DE" sz="2000"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“Valamit a fejembe ültettek.”</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“Nem tudom hogyan, de valaki magához ragadta az irányítást felettem.”</a:t>
            </a:r>
          </a:p>
          <a:p>
            <a:pPr lvl="0" defTabSz="914400" eaLnBrk="0" hangingPunct="0">
              <a:lnSpc>
                <a:spcPct val="100000"/>
              </a:lnSpc>
              <a:spcBef>
                <a:spcPts val="1200"/>
              </a:spcBef>
              <a:buClr>
                <a:srgbClr val="333333"/>
              </a:buClr>
            </a:pPr>
            <a:r>
              <a:rPr lang="de-DE" altLang="de-DE" sz="2000" b="1" dirty="0">
                <a:solidFill>
                  <a:srgbClr val="004992"/>
                </a:solidFill>
              </a:rPr>
              <a:t>... </a:t>
            </a:r>
            <a:r>
              <a:rPr lang="hu-HU" altLang="de-DE" sz="2000" b="1" dirty="0">
                <a:solidFill>
                  <a:srgbClr val="004992"/>
                </a:solidFill>
              </a:rPr>
              <a:t>Egy szituáció vagy a véletlen</a:t>
            </a:r>
            <a:r>
              <a:rPr lang="de-DE" altLang="de-DE" sz="2000"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“Épp rengeteg stressznek vagyok kitéve. Mindent sokkal intenzívebben észlelek most, a saját gondolataimat is.”</a:t>
            </a:r>
          </a:p>
          <a:p>
            <a:pPr marL="342900" lvl="0" indent="-342900" defTabSz="914400" eaLnBrk="0" hangingPunct="0">
              <a:lnSpc>
                <a:spcPct val="100000"/>
              </a:lnSpc>
              <a:spcBef>
                <a:spcPts val="0"/>
              </a:spcBef>
              <a:buClr>
                <a:srgbClr val="333333"/>
              </a:buClr>
              <a:buFont typeface="WingDings"/>
              <a:buChar char=""/>
            </a:pPr>
            <a:r>
              <a:rPr lang="hu-HU" altLang="de-DE" sz="2000" dirty="0">
                <a:solidFill>
                  <a:srgbClr val="333333"/>
                </a:solidFill>
              </a:rPr>
              <a:t>“Egy rockbanda egyik száma belemászott a fülembe.”</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7" name="Picture 11" descr="Heidi Wittwer fotocommunity schreiende Hand3">
            <a:extLst>
              <a:ext uri="{FF2B5EF4-FFF2-40B4-BE49-F238E27FC236}">
                <a16:creationId xmlns:a16="http://schemas.microsoft.com/office/drawing/2014/main" id="{661CBB8E-C4E3-47BD-8BDE-39363E3733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altLang="de-DE" sz="3600">
                <a:latin typeface="+mn-lt"/>
                <a:ea typeface="+mn-ea"/>
                <a:cs typeface="+mn-cs"/>
              </a:rPr>
              <a:t>Egy belső hang azt mondja: “Ön nem alkalmas semmire!”</a:t>
            </a:r>
            <a:endParaRPr lang="en-US" altLang="de-DE" sz="3600">
              <a:latin typeface="+mn-lt"/>
              <a:ea typeface="+mn-ea"/>
              <a:cs typeface="+mn-cs"/>
            </a:endParaRPr>
          </a:p>
        </p:txBody>
      </p:sp>
      <p:sp>
        <p:nvSpPr>
          <p:cNvPr id="216066" name="Rectangle 1026"/>
          <p:cNvSpPr>
            <a:spLocks noGrp="1" noChangeArrowheads="1"/>
          </p:cNvSpPr>
          <p:nvPr>
            <p:ph idx="1"/>
          </p:nvPr>
        </p:nvSpPr>
        <p:spPr/>
        <p:txBody>
          <a:bodyPr>
            <a:noAutofit/>
          </a:bodyPr>
          <a:lstStyle/>
          <a:p>
            <a:pPr eaLnBrk="1" hangingPunct="1">
              <a:defRPr/>
            </a:pPr>
            <a:r>
              <a:rPr lang="de-DE" altLang="de-DE" sz="2400" b="1" dirty="0">
                <a:solidFill>
                  <a:srgbClr val="004992"/>
                </a:solidFill>
              </a:rPr>
              <a:t>Ps</a:t>
            </a:r>
            <a:r>
              <a:rPr lang="hu-HU" altLang="de-DE" sz="2400" b="1" dirty="0" err="1">
                <a:solidFill>
                  <a:srgbClr val="004992"/>
                </a:solidFill>
              </a:rPr>
              <a:t>zichózisban</a:t>
            </a:r>
            <a:r>
              <a:rPr lang="de-DE" altLang="de-DE" sz="2400" b="1" dirty="0">
                <a:solidFill>
                  <a:srgbClr val="004992"/>
                </a:solidFill>
              </a:rPr>
              <a:t>:</a:t>
            </a:r>
            <a:r>
              <a:rPr lang="hu-HU" altLang="de-DE" sz="2400" b="1" dirty="0">
                <a:solidFill>
                  <a:srgbClr val="004992"/>
                </a:solidFill>
              </a:rPr>
              <a:t> a belső hangokat gyakran másvalakinek/külső hatalmaknak</a:t>
            </a:r>
            <a:br>
              <a:rPr lang="hu-HU" altLang="de-DE" sz="2400" b="1" dirty="0">
                <a:solidFill>
                  <a:srgbClr val="004992"/>
                </a:solidFill>
              </a:rPr>
            </a:br>
            <a:r>
              <a:rPr lang="hu-HU" altLang="de-DE" sz="2400" b="1" dirty="0">
                <a:solidFill>
                  <a:srgbClr val="004992"/>
                </a:solidFill>
              </a:rPr>
              <a:t>tulajdonítjuk.</a:t>
            </a:r>
            <a:endParaRPr lang="de-DE" altLang="de-DE" sz="2400" b="1" dirty="0">
              <a:solidFill>
                <a:srgbClr val="004992"/>
              </a:solidFill>
            </a:endParaRPr>
          </a:p>
          <a:p>
            <a:pPr marL="342900" indent="-342900">
              <a:buClr>
                <a:srgbClr val="333333"/>
              </a:buClr>
              <a:buFont typeface="WingDings"/>
              <a:buChar char=""/>
              <a:defRPr/>
            </a:pPr>
            <a:r>
              <a:rPr lang="hu-HU" sz="2400" dirty="0">
                <a:solidFill>
                  <a:srgbClr val="333333"/>
                </a:solidFill>
              </a:rPr>
              <a:t>Valamit a fejembe ültettek.</a:t>
            </a:r>
          </a:p>
          <a:p>
            <a:pPr marL="342900" indent="-342900">
              <a:buClr>
                <a:srgbClr val="333333"/>
              </a:buClr>
              <a:buFont typeface="WingDings"/>
              <a:buChar char=""/>
              <a:defRPr/>
            </a:pPr>
            <a:r>
              <a:rPr lang="hu-HU" sz="2400" dirty="0">
                <a:solidFill>
                  <a:srgbClr val="333333"/>
                </a:solidFill>
              </a:rPr>
              <a:t>Nem tudom hogyan, de valaki magához ragadta az irányítást felettem.</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7" name="Picture 11" descr="Heidi Wittwer fotocommunity schreiende Hand3">
            <a:extLst>
              <a:ext uri="{FF2B5EF4-FFF2-40B4-BE49-F238E27FC236}">
                <a16:creationId xmlns:a16="http://schemas.microsoft.com/office/drawing/2014/main" id="{F50486B3-F9BD-449A-8B6F-D1BFAC40D6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770640097"/>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a:extLst>
              <a:ext uri="{FF2B5EF4-FFF2-40B4-BE49-F238E27FC236}">
                <a16:creationId xmlns:a16="http://schemas.microsoft.com/office/drawing/2014/main" id="{33697F1A-8F38-432B-8C40-B7F9EB41F0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593348048"/>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normál népesség kb. 15-20%-a számol be időszakos érzékcsalódásokról</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az intenzív gondolatok szinte hallhatóak is lehetnek (ha rágódunk; ha egy barátunktól kapott levelet olvasunk, egyesek akár a barátjuk hangján is hallhatják a levelet)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a:extLst>
              <a:ext uri="{FF2B5EF4-FFF2-40B4-BE49-F238E27FC236}">
                <a16:creationId xmlns:a16="http://schemas.microsoft.com/office/drawing/2014/main" id="{5435C5B1-55E0-44B1-B028-925E6E4070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465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540473235"/>
              </p:ext>
            </p:extLst>
          </p:nvPr>
        </p:nvGraphicFramePr>
        <p:xfrm>
          <a:off x="408955" y="2564904"/>
          <a:ext cx="11376000" cy="390677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normál népesség kb. 15-20%-a számol be időszakos érzékcsalódásokról</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az intenzív gondolatok szinte hallhatóak is lehetnek (ha rágódunk; ha egy barátunktól kapott levelet olvasunk, egyesek akár a barátjuk hangján is hallhatják a levelet)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gondolatainkat nem tudjuk teljesen irányítani. Hiszen akkor nem lennének hirtelen jött ötleteink vagy nem rágódnánk semmin.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ha megpróbáljuk a kellemetlen gondolatokat elnyomni, szinte automatikusan erősebbek lesznek</a:t>
                      </a:r>
                      <a:r>
                        <a:rPr kumimoji="0" lang="de-DE" sz="1600" b="0" i="0" u="none" strike="noStrike" cap="none" normalizeH="0" baseline="0" dirty="0">
                          <a:ln>
                            <a:noFill/>
                          </a:ln>
                          <a:solidFill>
                            <a:srgbClr val="333333"/>
                          </a:solidFill>
                          <a:effectLst/>
                          <a:latin typeface="Calibri Light"/>
                          <a:cs typeface="Times New Roman" pitchFamily="18" charset="0"/>
                        </a:rPr>
                        <a:t>.</a:t>
                      </a:r>
                      <a:endParaRPr kumimoji="0" lang="hu-HU"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Próba: Kérem ne gondoljon a 8-as számra. – Nem fog sikerülni.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u-HU"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a:extLst>
              <a:ext uri="{FF2B5EF4-FFF2-40B4-BE49-F238E27FC236}">
                <a16:creationId xmlns:a16="http://schemas.microsoft.com/office/drawing/2014/main" id="{6B203E41-63F7-43EA-A406-461BB00D6B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559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207949384"/>
              </p:ext>
            </p:extLst>
          </p:nvPr>
        </p:nvGraphicFramePr>
        <p:xfrm>
          <a:off x="408955" y="2564904"/>
          <a:ext cx="11376000" cy="390677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Kívülről irányított?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u-HU" sz="1800" b="0" i="0" u="none" strike="noStrike" cap="none" normalizeH="0" baseline="0">
                          <a:ln>
                            <a:noFill/>
                          </a:ln>
                          <a:solidFill>
                            <a:srgbClr val="333333"/>
                          </a:solidFill>
                          <a:effectLst/>
                          <a:latin typeface="Calibri Light"/>
                          <a:cs typeface="Times New Roman" pitchFamily="18" charset="0"/>
                        </a:rPr>
                        <a:t>Elképzelhetőek esetleg más lehetőségek is?</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hu-HU" sz="1600" b="0" i="0" u="none">
                          <a:solidFill>
                            <a:srgbClr val="333333"/>
                          </a:solidFill>
                          <a:latin typeface="Calibri Light"/>
                        </a:rPr>
                        <a:t>“Egészen érthetően hallom. A gondolataim viszont némák!”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normál népesség kb. 15-20%-a számol be időszakos érzékcsalódásokról</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az intenzív gondolatok szinte hallhatóak is lehetnek (ha rágódunk; ha egy barátunktól kapott levelet olvasunk, egyesek akár a barátjuk hangján is hallhatják a levelet)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a gondolatok nem irányíthatóak. Ha megpróbálunk ellenük tenni, csak még rosszabb lesz. Ez is azt mutatja, hogy valaki ki akar készíteni.”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a gondolatainkat nem tudjuk teljesen irányítani. Hiszen akkor nem lennének hirtelen jött ötleteink vagy nem rágódnánk semmin.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ha megpróbáljuk a kellemetlen gondolatokat elnyomni, szinte automatikusan erősebbek lesznek</a:t>
                      </a:r>
                      <a:r>
                        <a:rPr kumimoji="0" lang="de-DE" sz="1600" b="0" i="0" u="none" strike="noStrike" cap="none" normalizeH="0" baseline="0" dirty="0">
                          <a:ln>
                            <a:noFill/>
                          </a:ln>
                          <a:solidFill>
                            <a:srgbClr val="333333"/>
                          </a:solidFill>
                          <a:effectLst/>
                          <a:latin typeface="Calibri Light"/>
                          <a:cs typeface="Times New Roman" pitchFamily="18" charset="0"/>
                        </a:rPr>
                        <a:t>.</a:t>
                      </a:r>
                      <a:endParaRPr kumimoji="0" lang="hu-HU"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Próba: Kérem ne gondoljon a 8-as számra. – Nem fog sikerülni.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“Ezek olyan gonosz gondolatok, amiket én sosem gondolnék. A légynek sem tudnék ártani, mégis folyton agresszív gondolataim vannak.”</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u-HU" sz="1600" b="0" i="0" u="none" strike="noStrike" cap="none" normalizeH="0" baseline="0" dirty="0">
                          <a:ln>
                            <a:noFill/>
                          </a:ln>
                          <a:solidFill>
                            <a:srgbClr val="333333"/>
                          </a:solidFill>
                          <a:effectLst/>
                          <a:latin typeface="Calibri Light"/>
                          <a:cs typeface="Times New Roman" pitchFamily="18" charset="0"/>
                        </a:rPr>
                        <a:t>Gyakran előfordulnak olyan gondolatok, melyek ellent mondanak szokásos gondolatainknak. Gondolni ≠ Cselekedni: a lakosság 20%-a gondolt már öngyilkosságra, azonban nem teszik azt meg. Még azokra is dühösek vagyunk időnként, akiket szeretünk (pl. a folyton síró csecsemőre).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a:extLst>
              <a:ext uri="{FF2B5EF4-FFF2-40B4-BE49-F238E27FC236}">
                <a16:creationId xmlns:a16="http://schemas.microsoft.com/office/drawing/2014/main" id="{9DFC3DD9-737E-4D2A-81EB-C872998BCF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005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u-HU" altLang="de-DE" sz="3600">
                <a:solidFill>
                  <a:srgbClr val="004992"/>
                </a:solidFill>
                <a:latin typeface="+mn-lt"/>
                <a:ea typeface="+mn-ea"/>
                <a:cs typeface="+mn-cs"/>
              </a:rPr>
              <a:t>Hanghallások</a:t>
            </a:r>
            <a:br>
              <a:rPr lang="hu-HU" altLang="de-DE" sz="3600">
                <a:solidFill>
                  <a:srgbClr val="004992"/>
                </a:solidFill>
                <a:latin typeface="+mn-lt"/>
                <a:ea typeface="+mn-ea"/>
                <a:cs typeface="+mn-cs"/>
              </a:rPr>
            </a:br>
            <a:r>
              <a:rPr lang="hu-HU" altLang="de-DE">
                <a:solidFill>
                  <a:srgbClr val="004992"/>
                </a:solidFill>
                <a:latin typeface="+mn-lt"/>
                <a:ea typeface="+mn-ea"/>
                <a:cs typeface="+mn-cs"/>
              </a:rPr>
              <a:t>Saját gondolatok vagy kívülről irányítottak?</a:t>
            </a:r>
            <a:br>
              <a:rPr lang="hu-HU" altLang="de-DE" sz="3600">
                <a:solidFill>
                  <a:srgbClr val="004992"/>
                </a:solidFill>
                <a:latin typeface="+mn-lt"/>
                <a:ea typeface="+mn-ea"/>
                <a:cs typeface="+mn-cs"/>
              </a:rPr>
            </a:br>
            <a:r>
              <a:rPr lang="hu-HU" altLang="de-DE">
                <a:solidFill>
                  <a:srgbClr val="004992"/>
                </a:solidFill>
                <a:latin typeface="+mn-lt"/>
                <a:ea typeface="+mn-ea"/>
                <a:cs typeface="+mn-cs"/>
              </a:rPr>
              <a:t>Pro és kontra</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r>
              <a:rPr lang="hu-HU" altLang="de-DE" sz="2400" dirty="0">
                <a:solidFill>
                  <a:srgbClr val="333333"/>
                </a:solidFill>
              </a:rPr>
              <a:t>Az a feltételezés, hogy kívülről irányítanak több kérdést vet fel, mint amennyit meg tudunk válaszolni</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Lehetséges technikailag</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Mikor és miként történik a gondolatok beültetése</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Kinek áll érdekében Önt megkárosítani és kinek van erre ideje és pénze</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gyszerűbb utak is léteznek, hogy másoknak rosszat tegyünk</a:t>
            </a:r>
            <a:r>
              <a:rPr lang="de-DE" altLang="de-DE" sz="2400" dirty="0">
                <a:solidFill>
                  <a:srgbClr val="333333"/>
                </a:solidFill>
              </a:rPr>
              <a:t>. </a:t>
            </a:r>
            <a:r>
              <a:rPr lang="hu-HU" altLang="de-DE" sz="2400" dirty="0">
                <a:solidFill>
                  <a:srgbClr val="333333"/>
                </a:solidFill>
              </a:rPr>
              <a:t>Miért pont egy ilyen drága lehetőséget választana valaki</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7" name="Picture 11" descr="Heidi Wittwer fotocommunity schreiende Hand3">
            <a:extLst>
              <a:ext uri="{FF2B5EF4-FFF2-40B4-BE49-F238E27FC236}">
                <a16:creationId xmlns:a16="http://schemas.microsoft.com/office/drawing/2014/main" id="{763D70D1-1ABB-49A1-B11E-341919A3F2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86" y="914407"/>
            <a:ext cx="1166625" cy="129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Az egyik barátja hazavitte az autójával.</a:t>
            </a:r>
            <a:endParaRPr lang="de-DE" altLang="de-DE" sz="3600">
              <a:latin typeface="+mn-lt"/>
              <a:ea typeface="+mn-ea"/>
              <a:cs typeface="+mn-cs"/>
            </a:endParaRPr>
          </a:p>
        </p:txBody>
      </p:sp>
      <p:sp>
        <p:nvSpPr>
          <p:cNvPr id="87043"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vitte haza a </a:t>
            </a:r>
            <a:r>
              <a:rPr lang="hu-HU" altLang="de-DE" sz="2400">
                <a:solidFill>
                  <a:srgbClr val="333333"/>
                </a:solidFill>
              </a:rPr>
              <a:t>barátja</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Egy barátja nem jelent meg a megbeszélt találkozón.</a:t>
            </a:r>
          </a:p>
        </p:txBody>
      </p:sp>
      <p:sp>
        <p:nvSpPr>
          <p:cNvPr id="89091"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vezette a barátját arra, hogy cserben </a:t>
            </a:r>
            <a:r>
              <a:rPr lang="hu-HU" altLang="de-DE" sz="2400">
                <a:solidFill>
                  <a:srgbClr val="333333"/>
                </a:solidFill>
              </a:rPr>
              <a:t>hagyja?</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Egy barátja nem küldött Önnek képeslapot a nyaralásáról.</a:t>
            </a:r>
          </a:p>
        </p:txBody>
      </p:sp>
      <p:sp>
        <p:nvSpPr>
          <p:cNvPr id="91139" name="Rectangle 1027"/>
          <p:cNvSpPr>
            <a:spLocks noGrp="1" noChangeArrowheads="1"/>
          </p:cNvSpPr>
          <p:nvPr>
            <p:ph idx="1"/>
          </p:nvPr>
        </p:nvSpPr>
        <p:spPr/>
        <p:txBody>
          <a:bodyPr>
            <a:noAutofit/>
          </a:bodyPr>
          <a:lstStyle/>
          <a:p>
            <a:pPr eaLnBrk="1" hangingPunct="1"/>
            <a:r>
              <a:rPr lang="hu-HU" altLang="de-DE" sz="2400" dirty="0">
                <a:solidFill>
                  <a:srgbClr val="333333"/>
                </a:solidFill>
              </a:rPr>
              <a:t>Miért nem küldött a barátja </a:t>
            </a:r>
            <a:r>
              <a:rPr lang="hu-HU" altLang="de-DE" sz="2400">
                <a:solidFill>
                  <a:srgbClr val="333333"/>
                </a:solidFill>
              </a:rPr>
              <a:t>képeslapot</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Egy autó hosszabb ideje Ön mögött halad.</a:t>
            </a:r>
          </a:p>
        </p:txBody>
      </p:sp>
      <p:sp>
        <p:nvSpPr>
          <p:cNvPr id="93187" name="Rectangle 3"/>
          <p:cNvSpPr>
            <a:spLocks noGrp="1" noChangeArrowheads="1"/>
          </p:cNvSpPr>
          <p:nvPr>
            <p:ph idx="1"/>
          </p:nvPr>
        </p:nvSpPr>
        <p:spPr/>
        <p:txBody>
          <a:bodyPr>
            <a:noAutofit/>
          </a:bodyPr>
          <a:lstStyle/>
          <a:p>
            <a:pPr eaLnBrk="1" hangingPunct="1"/>
            <a:r>
              <a:rPr lang="hu-HU" altLang="de-DE" sz="2400" dirty="0">
                <a:solidFill>
                  <a:srgbClr val="333333"/>
                </a:solidFill>
              </a:rPr>
              <a:t>Vajon miért halad az autó Ön </a:t>
            </a:r>
            <a:r>
              <a:rPr lang="hu-HU" altLang="de-DE" sz="2400">
                <a:solidFill>
                  <a:srgbClr val="333333"/>
                </a:solidFill>
              </a:rPr>
              <a:t>mögött</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Az a busz, amelyre fel szeretett volna szállni, épp az orra előtt megy el.</a:t>
            </a:r>
            <a:endParaRPr lang="de-DE" altLang="de-DE" sz="3600">
              <a:latin typeface="+mn-lt"/>
              <a:ea typeface="+mn-ea"/>
              <a:cs typeface="+mn-cs"/>
            </a:endParaRPr>
          </a:p>
        </p:txBody>
      </p:sp>
      <p:sp>
        <p:nvSpPr>
          <p:cNvPr id="95235"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nem érte el a </a:t>
            </a:r>
            <a:r>
              <a:rPr lang="hu-HU" altLang="de-DE" sz="2400">
                <a:solidFill>
                  <a:srgbClr val="333333"/>
                </a:solidFill>
              </a:rPr>
              <a:t>buszt</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A szomszédja áthívja egy pohár italra.</a:t>
            </a:r>
            <a:endParaRPr lang="de-DE" altLang="de-DE" sz="3600">
              <a:latin typeface="+mn-lt"/>
              <a:ea typeface="+mn-ea"/>
              <a:cs typeface="+mn-cs"/>
            </a:endParaRPr>
          </a:p>
        </p:txBody>
      </p:sp>
      <p:sp>
        <p:nvSpPr>
          <p:cNvPr id="97283" name="Rectangle 3"/>
          <p:cNvSpPr>
            <a:spLocks noGrp="1" noChangeArrowheads="1"/>
          </p:cNvSpPr>
          <p:nvPr>
            <p:ph idx="1"/>
          </p:nvPr>
        </p:nvSpPr>
        <p:spPr/>
        <p:txBody>
          <a:bodyPr>
            <a:noAutofit/>
          </a:bodyPr>
          <a:lstStyle/>
          <a:p>
            <a:pPr eaLnBrk="1" hangingPunct="1"/>
            <a:r>
              <a:rPr lang="hu-HU" altLang="de-DE" sz="2400" dirty="0">
                <a:solidFill>
                  <a:srgbClr val="333333"/>
                </a:solidFill>
              </a:rPr>
              <a:t>Mi vezethette arra a szomszédját, hogy áthívja </a:t>
            </a:r>
            <a:r>
              <a:rPr lang="hu-HU" altLang="de-DE" sz="2400">
                <a:solidFill>
                  <a:srgbClr val="333333"/>
                </a:solidFill>
              </a:rPr>
              <a:t>Önt?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Hosszabb ideje áll a háza előtt egy férfi, aki újságot olvas.</a:t>
            </a:r>
            <a:endParaRPr lang="de-DE" altLang="de-DE" sz="3600">
              <a:latin typeface="+mn-lt"/>
              <a:ea typeface="+mn-ea"/>
              <a:cs typeface="+mn-cs"/>
            </a:endParaRPr>
          </a:p>
        </p:txBody>
      </p:sp>
      <p:sp>
        <p:nvSpPr>
          <p:cNvPr id="99331"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olvashat a férfi a háza </a:t>
            </a:r>
            <a:r>
              <a:rPr lang="hu-HU" altLang="de-DE" sz="2400">
                <a:solidFill>
                  <a:srgbClr val="333333"/>
                </a:solidFill>
              </a:rPr>
              <a:t>előtt</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Egy barátja úgy gondolja, nem fair, amit tett.</a:t>
            </a:r>
          </a:p>
        </p:txBody>
      </p:sp>
      <p:sp>
        <p:nvSpPr>
          <p:cNvPr id="101379"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gondolhatja azt a barátja Önről, hogy nem volt </a:t>
            </a:r>
            <a:r>
              <a:rPr lang="hu-HU" altLang="de-DE" sz="2400">
                <a:solidFill>
                  <a:srgbClr val="333333"/>
                </a:solidFill>
              </a:rPr>
              <a:t>fair</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Az egyik barátja szerint Ön okos.</a:t>
            </a:r>
            <a:endParaRPr lang="de-DE" altLang="de-DE" sz="3600">
              <a:latin typeface="+mn-lt"/>
              <a:ea typeface="+mn-ea"/>
              <a:cs typeface="+mn-cs"/>
            </a:endParaRPr>
          </a:p>
        </p:txBody>
      </p:sp>
      <p:sp>
        <p:nvSpPr>
          <p:cNvPr id="103427" name="Rectangle 3"/>
          <p:cNvSpPr>
            <a:spLocks noGrp="1" noChangeArrowheads="1"/>
          </p:cNvSpPr>
          <p:nvPr>
            <p:ph idx="1"/>
          </p:nvPr>
        </p:nvSpPr>
        <p:spPr/>
        <p:txBody>
          <a:bodyPr>
            <a:noAutofit/>
          </a:bodyPr>
          <a:lstStyle/>
          <a:p>
            <a:pPr eaLnBrk="1" hangingPunct="1"/>
            <a:r>
              <a:rPr lang="hu-HU" altLang="de-DE" sz="2400" dirty="0">
                <a:solidFill>
                  <a:srgbClr val="333333"/>
                </a:solidFill>
              </a:rPr>
              <a:t>Miért tarthatja okosnak a </a:t>
            </a:r>
            <a:r>
              <a:rPr lang="hu-HU" altLang="de-DE" sz="2400">
                <a:solidFill>
                  <a:srgbClr val="333333"/>
                </a:solidFill>
              </a:rPr>
              <a:t>barátja</a:t>
            </a:r>
            <a:r>
              <a:rPr lang="de-DE" altLang="de-DE" sz="2400" dirty="0">
                <a:solidFill>
                  <a:srgbClr val="333333"/>
                </a:solidFill>
              </a:rPr>
              <a:t>?</a:t>
            </a:r>
          </a:p>
          <a:p>
            <a:pPr lvl="0" defTabSz="914400" fontAlgn="base">
              <a:defRPr/>
            </a:pPr>
            <a:r>
              <a:rPr lang="hu-HU" altLang="de-DE" sz="2400" dirty="0">
                <a:solidFill>
                  <a:srgbClr val="333333"/>
                </a:solidFill>
              </a:rPr>
              <a:t>Mire vezetné ezt leginkább vissza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Saját személyére? </a:t>
            </a:r>
          </a:p>
          <a:p>
            <a:pPr eaLnBrk="1" hangingPunct="1">
              <a:lnSpc>
                <a:spcPct val="105000"/>
              </a:lnSpc>
              <a:spcBef>
                <a:spcPts val="1999"/>
              </a:spcBef>
              <a:spcAft>
                <a:spcPts val="0"/>
              </a:spcAft>
              <a:buClrTx/>
              <a:buNone/>
            </a:pPr>
            <a:r>
              <a:rPr lang="en-US" altLang="de-DE" sz="2400">
                <a:solidFill>
                  <a:srgbClr val="004992"/>
                </a:solidFill>
                <a:latin typeface="Calibri Light"/>
              </a:rPr>
              <a:t>Másvalakire vagy másvalakikre?</a:t>
            </a:r>
          </a:p>
          <a:p>
            <a:pPr eaLnBrk="1" hangingPunct="1">
              <a:lnSpc>
                <a:spcPct val="105000"/>
              </a:lnSpc>
              <a:spcBef>
                <a:spcPts val="1999"/>
              </a:spcBef>
              <a:spcAft>
                <a:spcPts val="0"/>
              </a:spcAft>
              <a:buClrTx/>
              <a:buNone/>
            </a:pPr>
            <a:r>
              <a:rPr lang="en-US" altLang="de-DE" sz="2400">
                <a:solidFill>
                  <a:srgbClr val="004992"/>
                </a:solidFill>
                <a:latin typeface="Calibri Light"/>
              </a:rPr>
              <a:t>A körülményekre vagy a véletlenre?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Gondoljon át minél több lehetőséget, mely az adott szituáció keletkezésénél szerepet játszhatott! (Mindenek előtt:én/mások/körülmények)</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Gondoljon át minél több lehetőséget, mely az adott szituáció keletkezésénél szerepet játszhatott! (Mindenek előtt:én/mások/körülmények)</a:t>
            </a:r>
            <a:endParaRPr lang="de-DE" altLang="de-DE" sz="2400" dirty="0">
              <a:solidFill>
                <a:srgbClr val="333333"/>
              </a:solidFill>
            </a:endParaRPr>
          </a:p>
          <a:p>
            <a:pPr marL="342900" lvl="0" indent="-342900" defTabSz="914400" fontAlgn="base">
              <a:buClr>
                <a:srgbClr val="333333"/>
              </a:buClr>
              <a:buFont typeface="WingDings"/>
              <a:buChar char=""/>
              <a:defRPr/>
            </a:pPr>
            <a:r>
              <a:rPr lang="hu-HU" altLang="de-DE" sz="2400" dirty="0">
                <a:solidFill>
                  <a:srgbClr val="333333"/>
                </a:solidFill>
              </a:rPr>
              <a:t>Igyekeznünk kell a hétköznapokban reálisan értékelni a helyzeteket</a:t>
            </a:r>
            <a:r>
              <a:rPr lang="de-DE" altLang="de-DE" sz="2400" dirty="0">
                <a:solidFill>
                  <a:srgbClr val="333333"/>
                </a:solidFill>
              </a:rPr>
              <a:t>: </a:t>
            </a:r>
            <a:br>
              <a:rPr lang="de-DE" altLang="de-DE" sz="2400" dirty="0">
                <a:solidFill>
                  <a:srgbClr val="333333"/>
                </a:solidFill>
              </a:rPr>
            </a:br>
            <a:r>
              <a:rPr lang="hu-HU" sz="2400" dirty="0">
                <a:solidFill>
                  <a:srgbClr val="333333"/>
                </a:solidFill>
              </a:rPr>
              <a:t>Nem </a:t>
            </a:r>
            <a:r>
              <a:rPr lang="hu-HU" sz="2400" i="1" dirty="0">
                <a:solidFill>
                  <a:srgbClr val="333333"/>
                </a:solidFill>
              </a:rPr>
              <a:t>mindig</a:t>
            </a:r>
            <a:r>
              <a:rPr lang="hu-HU" sz="2400" dirty="0">
                <a:solidFill>
                  <a:srgbClr val="333333"/>
                </a:solidFill>
              </a:rPr>
              <a:t> mások hibásak a mi kudarcainkért- éppígy nem vagyunk mi sem </a:t>
            </a:r>
            <a:r>
              <a:rPr lang="hu-HU" sz="2400" i="1" dirty="0">
                <a:solidFill>
                  <a:srgbClr val="333333"/>
                </a:solidFill>
              </a:rPr>
              <a:t>mindig</a:t>
            </a:r>
            <a:r>
              <a:rPr lang="hu-HU" sz="2400" dirty="0">
                <a:solidFill>
                  <a:srgbClr val="333333"/>
                </a:solidFill>
              </a:rPr>
              <a:t> hibásak, ha valami nem </a:t>
            </a:r>
            <a:r>
              <a:rPr lang="hu-HU" sz="2400">
                <a:solidFill>
                  <a:srgbClr val="333333"/>
                </a:solidFill>
              </a:rPr>
              <a:t>működik!</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extLst>
      <p:ext uri="{BB962C8B-B14F-4D97-AF65-F5344CB8AC3E}">
        <p14:creationId xmlns:p14="http://schemas.microsoft.com/office/powerpoint/2010/main" val="13479909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Hogyan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alkalmazzuk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mindennapokban</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333333"/>
              </a:buClr>
              <a:buFont typeface="WingDings"/>
              <a:buChar char=""/>
              <a:defRPr/>
            </a:pPr>
            <a:r>
              <a:rPr lang="hu-HU" altLang="de-DE" sz="2400" dirty="0">
                <a:solidFill>
                  <a:srgbClr val="333333"/>
                </a:solidFill>
              </a:rPr>
              <a:t>Gondoljon át minél több lehetőséget, mely az adott szituáció keletkezésénél szerepet játszhatott! (Mindenek előtt:én/mások/körülmények)</a:t>
            </a:r>
            <a:endParaRPr lang="de-DE" altLang="de-DE" sz="2400" dirty="0">
              <a:solidFill>
                <a:srgbClr val="333333"/>
              </a:solidFill>
            </a:endParaRPr>
          </a:p>
          <a:p>
            <a:pPr marL="342900" lvl="0" indent="-342900" defTabSz="914400" fontAlgn="base">
              <a:buClr>
                <a:srgbClr val="333333"/>
              </a:buClr>
              <a:buFont typeface="WingDings"/>
              <a:buChar char=""/>
              <a:defRPr/>
            </a:pPr>
            <a:r>
              <a:rPr lang="hu-HU" altLang="de-DE" sz="2400" dirty="0">
                <a:solidFill>
                  <a:srgbClr val="333333"/>
                </a:solidFill>
              </a:rPr>
              <a:t>Igyekeznünk kell a hétköznapokban reálisan értékelni a helyzeteket</a:t>
            </a:r>
            <a:r>
              <a:rPr lang="de-DE" altLang="de-DE" sz="2400" dirty="0">
                <a:solidFill>
                  <a:srgbClr val="333333"/>
                </a:solidFill>
              </a:rPr>
              <a:t>: </a:t>
            </a:r>
            <a:br>
              <a:rPr lang="de-DE" altLang="de-DE" sz="2400" dirty="0">
                <a:solidFill>
                  <a:srgbClr val="333333"/>
                </a:solidFill>
              </a:rPr>
            </a:br>
            <a:r>
              <a:rPr lang="hu-HU" sz="2400" dirty="0">
                <a:solidFill>
                  <a:srgbClr val="333333"/>
                </a:solidFill>
              </a:rPr>
              <a:t>Nem </a:t>
            </a:r>
            <a:r>
              <a:rPr lang="hu-HU" sz="2400" i="1" dirty="0">
                <a:solidFill>
                  <a:srgbClr val="333333"/>
                </a:solidFill>
              </a:rPr>
              <a:t>mindig</a:t>
            </a:r>
            <a:r>
              <a:rPr lang="hu-HU" sz="2400" dirty="0">
                <a:solidFill>
                  <a:srgbClr val="333333"/>
                </a:solidFill>
              </a:rPr>
              <a:t> mások hibásak a mi kudarcainkért- éppígy nem vagyunk mi sem </a:t>
            </a:r>
            <a:r>
              <a:rPr lang="hu-HU" sz="2400" i="1" dirty="0">
                <a:solidFill>
                  <a:srgbClr val="333333"/>
                </a:solidFill>
              </a:rPr>
              <a:t>mindig</a:t>
            </a:r>
            <a:r>
              <a:rPr lang="hu-HU" sz="2400" dirty="0">
                <a:solidFill>
                  <a:srgbClr val="333333"/>
                </a:solidFill>
              </a:rPr>
              <a:t> hibásak, ha valami nem működik!</a:t>
            </a:r>
            <a:endParaRPr lang="de-DE" altLang="de-DE" sz="2400" dirty="0">
              <a:solidFill>
                <a:srgbClr val="333333"/>
              </a:solidFill>
            </a:endParaRPr>
          </a:p>
          <a:p>
            <a:pPr marL="342900" lvl="0" indent="-342900" defTabSz="914400" fontAlgn="base">
              <a:buClr>
                <a:srgbClr val="333333"/>
              </a:buClr>
              <a:buFont typeface="WingDings"/>
              <a:buChar char=""/>
              <a:defRPr/>
            </a:pPr>
            <a:r>
              <a:rPr lang="hu-HU" sz="2400" dirty="0">
                <a:solidFill>
                  <a:srgbClr val="333333"/>
                </a:solidFill>
              </a:rPr>
              <a:t>A legtöbbször több körülmény vezet ahhoz, hogy egy szituáció előálljon</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3387911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ennek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pszichózishoz</a:t>
            </a:r>
            <a:r>
              <a:rPr lang="en-US" sz="3600" dirty="0">
                <a:solidFill>
                  <a:srgbClr val="004992"/>
                </a:solidFill>
                <a:latin typeface="+mn-lt"/>
                <a:ea typeface="+mn-ea"/>
                <a:cs typeface="+mn-cs"/>
              </a:rPr>
              <a:t>?</a:t>
            </a:r>
          </a:p>
        </p:txBody>
      </p:sp>
      <p:sp>
        <p:nvSpPr>
          <p:cNvPr id="4" name="Content Placeholder 3"/>
          <p:cNvSpPr>
            <a:spLocks noGrp="1"/>
          </p:cNvSpPr>
          <p:nvPr>
            <p:ph idx="1"/>
          </p:nvPr>
        </p:nvSpPr>
        <p:spPr/>
        <p:txBody>
          <a:bodyPr/>
          <a:lstStyle/>
          <a:p>
            <a:pPr lvl="0" defTabSz="914400" fontAlgn="base">
              <a:defRPr/>
            </a:pPr>
            <a:r>
              <a:rPr lang="hu-HU" sz="2400" dirty="0">
                <a:solidFill>
                  <a:srgbClr val="333333"/>
                </a:solidFill>
              </a:rPr>
              <a:t>Sok </a:t>
            </a:r>
            <a:r>
              <a:rPr lang="de-DE" sz="2400" dirty="0">
                <a:solidFill>
                  <a:srgbClr val="333333"/>
                </a:solidFill>
              </a:rPr>
              <a:t>(</a:t>
            </a:r>
            <a:r>
              <a:rPr lang="hu-HU" sz="2400" dirty="0">
                <a:solidFill>
                  <a:srgbClr val="333333"/>
                </a:solidFill>
              </a:rPr>
              <a:t>de nem mindegyik</a:t>
            </a:r>
            <a:r>
              <a:rPr lang="de-DE" sz="2400" dirty="0">
                <a:solidFill>
                  <a:srgbClr val="333333"/>
                </a:solidFill>
              </a:rPr>
              <a:t>)</a:t>
            </a:r>
            <a:r>
              <a:rPr lang="hu-HU" sz="2400" dirty="0">
                <a:solidFill>
                  <a:srgbClr val="333333"/>
                </a:solidFill>
              </a:rPr>
              <a:t> pszichózisban szenvedő embernél megfigyelhető, hogy hajlamosak a </a:t>
            </a:r>
            <a:r>
              <a:rPr lang="hu-HU" sz="2400" i="1" dirty="0">
                <a:solidFill>
                  <a:srgbClr val="333333"/>
                </a:solidFill>
              </a:rPr>
              <a:t>komplex </a:t>
            </a:r>
            <a:r>
              <a:rPr lang="hu-HU" sz="2400" dirty="0">
                <a:solidFill>
                  <a:srgbClr val="333333"/>
                </a:solidFill>
              </a:rPr>
              <a:t>eseményeket egyetlen okra visszavezetni. Gyakran külső személyek válnak a sikertelenségek </a:t>
            </a:r>
            <a:r>
              <a:rPr lang="hu-HU" sz="2400" i="1" dirty="0">
                <a:solidFill>
                  <a:srgbClr val="333333"/>
                </a:solidFill>
              </a:rPr>
              <a:t>egyedüli </a:t>
            </a:r>
            <a:r>
              <a:rPr lang="hu-HU" sz="2400" dirty="0">
                <a:solidFill>
                  <a:srgbClr val="333333"/>
                </a:solidFill>
              </a:rPr>
              <a:t>okozójává.</a:t>
            </a:r>
          </a:p>
          <a:p>
            <a:pPr lvl="0" defTabSz="914400" fontAlgn="base">
              <a:defRPr/>
            </a:pPr>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Tamást felhívják telefonon</a:t>
            </a:r>
            <a:r>
              <a:rPr lang="de-DE" altLang="de-DE" sz="2400" dirty="0">
                <a:solidFill>
                  <a:srgbClr val="333333"/>
                </a:solidFill>
              </a:rPr>
              <a:t>. </a:t>
            </a:r>
            <a:r>
              <a:rPr lang="hu-HU" altLang="de-DE" sz="2400" dirty="0">
                <a:solidFill>
                  <a:srgbClr val="333333"/>
                </a:solidFill>
              </a:rPr>
              <a:t>Egy automata gépi hang a szokásai felől érdeklődik</a:t>
            </a:r>
            <a:r>
              <a:rPr lang="de-DE" altLang="de-DE" sz="2400" dirty="0">
                <a:solidFill>
                  <a:srgbClr val="333333"/>
                </a:solidFill>
              </a:rPr>
              <a:t>.</a:t>
            </a:r>
          </a:p>
          <a:p>
            <a:pPr lvl="0" defTabSz="914400" fontAlgn="base">
              <a:defRPr/>
            </a:pPr>
            <a:r>
              <a:rPr lang="hu-HU" altLang="de-DE" sz="2400" dirty="0">
                <a:solidFill>
                  <a:srgbClr val="004992"/>
                </a:solidFill>
              </a:rPr>
              <a:t>Saját meggyőződése</a:t>
            </a:r>
            <a:r>
              <a:rPr lang="de-DE" altLang="de-DE" sz="2400" dirty="0">
                <a:solidFill>
                  <a:srgbClr val="004992"/>
                </a:solidFill>
              </a:rPr>
              <a:t>: </a:t>
            </a:r>
            <a:r>
              <a:rPr lang="hu-HU" altLang="de-DE" sz="2400" dirty="0">
                <a:solidFill>
                  <a:srgbClr val="333333"/>
                </a:solidFill>
              </a:rPr>
              <a:t>A főbérlője kémkedik utána, mivel ki szeretné tenni a lakásból</a:t>
            </a:r>
            <a:r>
              <a:rPr lang="de-DE" altLang="de-DE" sz="2400" dirty="0">
                <a:solidFill>
                  <a:srgbClr val="333333"/>
                </a:solidFill>
              </a:rPr>
              <a:t>.</a:t>
            </a:r>
          </a:p>
          <a:p>
            <a:pPr lvl="0" defTabSz="914400" fontAlgn="base">
              <a:defRPr/>
            </a:pPr>
            <a:r>
              <a:rPr lang="hu-HU" altLang="de-DE" sz="2400" dirty="0">
                <a:solidFill>
                  <a:srgbClr val="004992"/>
                </a:solidFill>
              </a:rPr>
              <a:t>De</a:t>
            </a:r>
            <a:r>
              <a:rPr lang="de-DE" altLang="de-DE" sz="2400" dirty="0">
                <a:solidFill>
                  <a:srgbClr val="004992"/>
                </a:solidFill>
              </a:rPr>
              <a:t>: </a:t>
            </a:r>
            <a:r>
              <a:rPr lang="de-DE" altLang="de-DE" sz="2400" dirty="0">
                <a:solidFill>
                  <a:srgbClr val="333333"/>
                </a:solidFill>
              </a:rPr>
              <a:t>E</a:t>
            </a:r>
            <a:r>
              <a:rPr lang="hu-HU" altLang="de-DE" sz="2400" dirty="0">
                <a:solidFill>
                  <a:srgbClr val="333333"/>
                </a:solidFill>
              </a:rPr>
              <a:t>gy piackutató intézet hívta, ami Tamás telefonszámát véletlenszerűen választotta ki. A főbérlője még sosem reklamált nála és felszólítást sem kapott tőle. Nem is lenne oka rá, hiszen Tamás igen rendes ember, mindig pontosan fizetett.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köze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ennek</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pszichózishoz</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hu-HU" sz="2400" dirty="0">
                <a:solidFill>
                  <a:srgbClr val="333333"/>
                </a:solidFill>
              </a:rPr>
              <a:t>Példák arra, hogy mások is okai lehetnek a mi kudarcainknak- azonban további faktorokat is éppily fontos figyelembe venni</a:t>
            </a:r>
            <a:r>
              <a:rPr lang="de-DE" altLang="de-DE" sz="2400" dirty="0">
                <a:solidFill>
                  <a:srgbClr val="333333"/>
                </a:solidFill>
              </a:rPr>
              <a:t>:</a:t>
            </a:r>
          </a:p>
          <a:p>
            <a:pPr lvl="0" defTabSz="914400" fontAlgn="base">
              <a:defRPr/>
            </a:pPr>
            <a:r>
              <a:rPr lang="hu-HU" altLang="de-DE" sz="2400" dirty="0">
                <a:solidFill>
                  <a:srgbClr val="004992"/>
                </a:solidFill>
              </a:rPr>
              <a:t>Példa</a:t>
            </a:r>
            <a:r>
              <a:rPr lang="de-DE" altLang="de-DE" sz="2400" dirty="0">
                <a:solidFill>
                  <a:srgbClr val="004992"/>
                </a:solidFill>
              </a:rPr>
              <a:t>: </a:t>
            </a:r>
            <a:r>
              <a:rPr lang="de-DE" altLang="de-DE" sz="2400" dirty="0">
                <a:solidFill>
                  <a:srgbClr val="333333"/>
                </a:solidFill>
              </a:rPr>
              <a:t>Anna </a:t>
            </a:r>
            <a:r>
              <a:rPr lang="hu-HU" altLang="de-DE" sz="2400" dirty="0">
                <a:solidFill>
                  <a:srgbClr val="333333"/>
                </a:solidFill>
              </a:rPr>
              <a:t>visszaesik</a:t>
            </a:r>
            <a:r>
              <a:rPr lang="de-DE" altLang="de-DE" sz="2400" dirty="0">
                <a:solidFill>
                  <a:srgbClr val="333333"/>
                </a:solidFill>
              </a:rPr>
              <a:t>.</a:t>
            </a:r>
          </a:p>
          <a:p>
            <a:pPr lvl="0" defTabSz="914400" fontAlgn="base">
              <a:defRPr/>
            </a:pPr>
            <a:r>
              <a:rPr lang="hu-HU" altLang="de-DE" sz="2400" dirty="0">
                <a:solidFill>
                  <a:srgbClr val="004992"/>
                </a:solidFill>
              </a:rPr>
              <a:t>Saját meggyőződése</a:t>
            </a:r>
            <a:r>
              <a:rPr lang="de-DE" altLang="de-DE" sz="2400" dirty="0">
                <a:solidFill>
                  <a:srgbClr val="004992"/>
                </a:solidFill>
              </a:rPr>
              <a:t>: </a:t>
            </a:r>
            <a:r>
              <a:rPr lang="hu-HU" altLang="de-DE" sz="2400" dirty="0">
                <a:solidFill>
                  <a:srgbClr val="333333"/>
                </a:solidFill>
              </a:rPr>
              <a:t>Azért esett vissza, mert rossz emlékek jutottak eszébe, miután volt férjével véletlenül összefutott az utcán. A házasságuk alatt gyakoriak voltak a heves viták.</a:t>
            </a:r>
          </a:p>
          <a:p>
            <a:pPr lvl="0" defTabSz="914400" fontAlgn="base">
              <a:defRPr/>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Lehet ugyan ez is az egyik oka a történteknek, azonban ahhoz további fontos faktorok is hozzájárultak: elhagyta a gyógyszereit, súlyos vitába keveredett a munkahelyén, ami miatt félt, hogy elveszíti az állását.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291821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936309786"/>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Calibri Light"/>
                          <a:cs typeface="Verdana"/>
                        </a:rPr>
                        <a:t>Produced for the MCT/Anfertigung für das MKT; © Arbeitsgruppe Neuropsychologie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Calibri Light"/>
                          <a:cs typeface="Verdana"/>
                        </a:rPr>
                        <a:t>A friend did not show up for a meeting with you (clock)/Ein Freund versetzt sie (Wanduhr)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Metakognitív Tréning 1 – Oktulajdonítási stílus</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958526878"/>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Bus passing by/Der Bus fährt weg</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Reading the newspaper/Zeitungsleser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4672</Words>
  <Application>Microsoft Office PowerPoint</Application>
  <PresentationFormat>Benutzerdefiniert</PresentationFormat>
  <Paragraphs>644</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57</vt:i4>
      </vt:variant>
    </vt:vector>
  </HeadingPairs>
  <TitlesOfParts>
    <vt:vector size="66" baseType="lpstr">
      <vt:lpstr>Wingdings</vt:lpstr>
      <vt:lpstr>Verdana</vt:lpstr>
      <vt:lpstr>Times New Roman</vt:lpstr>
      <vt:lpstr>Old English Text MT</vt:lpstr>
      <vt:lpstr>Symbol</vt:lpstr>
      <vt:lpstr>Wingdings</vt:lpstr>
      <vt:lpstr>Calibri Light</vt:lpstr>
      <vt:lpstr>Arial</vt:lpstr>
      <vt:lpstr>UKE_PPT-Vorlage_16zu9</vt:lpstr>
      <vt:lpstr>MKT 1 B – Oktulajdonítási stílus</vt:lpstr>
      <vt:lpstr>Oktulajdonítási stílus</vt:lpstr>
      <vt:lpstr>Oktulajdonítási stílus</vt:lpstr>
      <vt:lpstr>Oktulajdonítási stílus</vt:lpstr>
      <vt:lpstr>Okok</vt:lpstr>
      <vt:lpstr>Okok</vt:lpstr>
      <vt:lpstr>Okok</vt:lpstr>
      <vt:lpstr>Oktulajdonítás</vt:lpstr>
      <vt:lpstr>Majdnem teljesen tünetmentesen hagyja el a kórházat.</vt:lpstr>
      <vt:lpstr>Majdnem teljesen tünetmentesen hagyja el a kórházat.</vt:lpstr>
      <vt:lpstr>Majdnem teljesen tünetmentesen hagyja el a kórházat.</vt:lpstr>
      <vt:lpstr>Majdnem teljesen tünetmentesen hagyja el a kórházat.</vt:lpstr>
      <vt:lpstr>Majdnem teljesen tünetmentesen hagyja el a kórházat.</vt:lpstr>
      <vt:lpstr>Bizonyos oktulajdonítási stílusok negatív eseményekre vonatkozó következményei!</vt:lpstr>
      <vt:lpstr>Bizonyos oktulajdonítási stílusok negatív eseményekre vonatkozó következményei!</vt:lpstr>
      <vt:lpstr>Bizonyos oktulajdonítási stílusok negatív eseményekre vonatkozó következményei!</vt:lpstr>
      <vt:lpstr>Bizonyos oktulajdonítási stílusok negatív eseményekre vonatkozó következményei!</vt:lpstr>
      <vt:lpstr>Bizonyos oktulajdonítási stílusok negatív eseményekre vonatkozó következményei!</vt:lpstr>
      <vt:lpstr>Bizonyos oktulajdonítási stílusok pozitív eseményekre vonatkozó következményei!</vt:lpstr>
      <vt:lpstr>Bizonyos oktulajdonítási stílusok pozitív eseményekre vonatkozó következményei!</vt:lpstr>
      <vt:lpstr>Bizonyos oktulajdonítási stílusok pozitív eseményekre vonatkozó következményei!</vt:lpstr>
      <vt:lpstr>Bizonyos oktulajdonítási stílusok pozitív eseményekre vonatkozó következményei!</vt:lpstr>
      <vt:lpstr>Bizonyos oktulajdonítási stílusok pozitív eseményekre vonatkozó következményei!</vt:lpstr>
      <vt:lpstr>Mit is akar mindez jelenteni?</vt:lpstr>
      <vt:lpstr>Mit is akar mindez jelenteni?</vt:lpstr>
      <vt:lpstr>Hogyan járulnak hozzá az egyoldalú oktulajdonítások a téves ítéleteknek pszichózis alatt – Példák</vt:lpstr>
      <vt:lpstr>Oktulajdonítási stílus A tréningegység célja:</vt:lpstr>
      <vt:lpstr>Egy barátja a háta mögött beszélt Önről.</vt:lpstr>
      <vt:lpstr>Behívják egy állásinterjúra.</vt:lpstr>
      <vt:lpstr>Egy barátnője kelletlenül fogadja az Ön váratlan látogatását.</vt:lpstr>
      <vt:lpstr>A többiek elkezdenek nevetni, mialatt Ön beszél.</vt:lpstr>
      <vt:lpstr>Említsen saját példákat!</vt:lpstr>
      <vt:lpstr>Egy belső hang azt mondja: “Ön nem alkalmas semmire!”</vt:lpstr>
      <vt:lpstr>Egy belső hang azt mondja: “Ön nem alkalmas semmire!”</vt:lpstr>
      <vt:lpstr>Egy belső hang azt mondja: “Ön nem alkalmas semmire!”</vt:lpstr>
      <vt:lpstr>Hanghallások Saját gondolatok vagy kívülről irányítottak? Pro és kontra</vt:lpstr>
      <vt:lpstr>Hanghallások Saját gondolatok vagy kívülről irányítottak? Pro és kontra</vt:lpstr>
      <vt:lpstr>Hanghallások Saját gondolatok vagy kívülről irányítottak? Pro és kontra</vt:lpstr>
      <vt:lpstr>Hanghallások Saját gondolatok vagy kívülről irányítottak? Pro és kontra</vt:lpstr>
      <vt:lpstr>Hanghallások Saját gondolatok vagy kívülről irányítottak? Pro és kontra</vt:lpstr>
      <vt:lpstr>Az egyik barátja hazavitte az autójával.</vt:lpstr>
      <vt:lpstr>Egy barátja nem jelent meg a megbeszélt találkozón.</vt:lpstr>
      <vt:lpstr>Egy barátja nem küldött Önnek képeslapot a nyaralásáról.</vt:lpstr>
      <vt:lpstr>Egy autó hosszabb ideje Ön mögött halad.</vt:lpstr>
      <vt:lpstr>Az a busz, amelyre fel szeretett volna szállni, épp az orra előtt megy el.</vt:lpstr>
      <vt:lpstr>A szomszédja áthívja egy pohár italra.</vt:lpstr>
      <vt:lpstr>Hosszabb ideje áll a háza előtt egy férfi, aki újságot olvas.</vt:lpstr>
      <vt:lpstr>Egy barátja úgy gondolja, nem fair, amit tett.</vt:lpstr>
      <vt:lpstr>Az egyik barátja szerint Ön okos.</vt:lpstr>
      <vt:lpstr>Hogyan alkalmazzuk a mindennapokban?</vt:lpstr>
      <vt:lpstr>Hogyan alkalmazzuk a mindennapokban?</vt:lpstr>
      <vt:lpstr>Hogyan alkalmazzuk a mindennapokban?</vt:lpstr>
      <vt:lpstr>Mi köze ennek a pszichózishoz?</vt:lpstr>
      <vt:lpstr>Mi köze ennek a pszichózishoz?</vt:lpstr>
      <vt:lpstr>Köszönjük a figyelmet!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295</cp:revision>
  <dcterms:created xsi:type="dcterms:W3CDTF">2004-10-11T13:21:01Z</dcterms:created>
  <dcterms:modified xsi:type="dcterms:W3CDTF">2022-07-04T11:15:04Z</dcterms:modified>
</cp:coreProperties>
</file>