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252" r:id="rId1"/>
  </p:sldMasterIdLst>
  <p:notesMasterIdLst>
    <p:notesMasterId r:id="rId124"/>
  </p:notesMasterIdLst>
  <p:handoutMasterIdLst>
    <p:handoutMasterId r:id="rId125"/>
  </p:handoutMasterIdLst>
  <p:sldIdLst>
    <p:sldId id="773" r:id="rId2"/>
    <p:sldId id="428" r:id="rId3"/>
    <p:sldId id="735" r:id="rId4"/>
    <p:sldId id="759" r:id="rId5"/>
    <p:sldId id="758" r:id="rId6"/>
    <p:sldId id="741" r:id="rId7"/>
    <p:sldId id="762" r:id="rId8"/>
    <p:sldId id="761" r:id="rId9"/>
    <p:sldId id="760" r:id="rId10"/>
    <p:sldId id="742" r:id="rId11"/>
    <p:sldId id="763" r:id="rId12"/>
    <p:sldId id="638" r:id="rId13"/>
    <p:sldId id="419" r:id="rId14"/>
    <p:sldId id="426" r:id="rId15"/>
    <p:sldId id="425" r:id="rId16"/>
    <p:sldId id="594" r:id="rId17"/>
    <p:sldId id="743" r:id="rId18"/>
    <p:sldId id="626" r:id="rId19"/>
    <p:sldId id="625" r:id="rId20"/>
    <p:sldId id="604" r:id="rId21"/>
    <p:sldId id="597" r:id="rId22"/>
    <p:sldId id="746" r:id="rId23"/>
    <p:sldId id="766" r:id="rId24"/>
    <p:sldId id="765" r:id="rId25"/>
    <p:sldId id="764" r:id="rId26"/>
    <p:sldId id="427" r:id="rId27"/>
    <p:sldId id="481" r:id="rId28"/>
    <p:sldId id="639" r:id="rId29"/>
    <p:sldId id="636" r:id="rId30"/>
    <p:sldId id="643" r:id="rId31"/>
    <p:sldId id="725" r:id="rId32"/>
    <p:sldId id="726" r:id="rId33"/>
    <p:sldId id="475" r:id="rId34"/>
    <p:sldId id="642" r:id="rId35"/>
    <p:sldId id="477" r:id="rId36"/>
    <p:sldId id="653" r:id="rId37"/>
    <p:sldId id="756" r:id="rId38"/>
    <p:sldId id="416" r:id="rId39"/>
    <p:sldId id="645" r:id="rId40"/>
    <p:sldId id="646" r:id="rId41"/>
    <p:sldId id="731" r:id="rId42"/>
    <p:sldId id="452" r:id="rId43"/>
    <p:sldId id="648" r:id="rId44"/>
    <p:sldId id="454" r:id="rId45"/>
    <p:sldId id="649" r:id="rId46"/>
    <p:sldId id="618" r:id="rId47"/>
    <p:sldId id="650" r:id="rId48"/>
    <p:sldId id="622" r:id="rId49"/>
    <p:sldId id="651" r:id="rId50"/>
    <p:sldId id="748" r:id="rId51"/>
    <p:sldId id="775" r:id="rId52"/>
    <p:sldId id="774" r:id="rId53"/>
    <p:sldId id="659" r:id="rId54"/>
    <p:sldId id="660" r:id="rId55"/>
    <p:sldId id="661" r:id="rId56"/>
    <p:sldId id="662" r:id="rId57"/>
    <p:sldId id="663" r:id="rId58"/>
    <p:sldId id="664" r:id="rId59"/>
    <p:sldId id="665" r:id="rId60"/>
    <p:sldId id="666" r:id="rId61"/>
    <p:sldId id="667" r:id="rId62"/>
    <p:sldId id="668" r:id="rId63"/>
    <p:sldId id="669" r:id="rId64"/>
    <p:sldId id="670" r:id="rId65"/>
    <p:sldId id="671" r:id="rId66"/>
    <p:sldId id="672" r:id="rId67"/>
    <p:sldId id="673" r:id="rId68"/>
    <p:sldId id="674" r:id="rId69"/>
    <p:sldId id="675" r:id="rId70"/>
    <p:sldId id="676" r:id="rId71"/>
    <p:sldId id="677" r:id="rId72"/>
    <p:sldId id="678" r:id="rId73"/>
    <p:sldId id="679" r:id="rId74"/>
    <p:sldId id="680" r:id="rId75"/>
    <p:sldId id="681" r:id="rId76"/>
    <p:sldId id="682" r:id="rId77"/>
    <p:sldId id="683" r:id="rId78"/>
    <p:sldId id="684" r:id="rId79"/>
    <p:sldId id="685" r:id="rId80"/>
    <p:sldId id="686" r:id="rId81"/>
    <p:sldId id="687" r:id="rId82"/>
    <p:sldId id="688" r:id="rId83"/>
    <p:sldId id="689" r:id="rId84"/>
    <p:sldId id="690" r:id="rId85"/>
    <p:sldId id="691" r:id="rId86"/>
    <p:sldId id="692" r:id="rId87"/>
    <p:sldId id="693" r:id="rId88"/>
    <p:sldId id="694" r:id="rId89"/>
    <p:sldId id="695" r:id="rId90"/>
    <p:sldId id="696" r:id="rId91"/>
    <p:sldId id="697" r:id="rId92"/>
    <p:sldId id="698" r:id="rId93"/>
    <p:sldId id="699" r:id="rId94"/>
    <p:sldId id="750" r:id="rId95"/>
    <p:sldId id="768" r:id="rId96"/>
    <p:sldId id="767" r:id="rId97"/>
    <p:sldId id="703" r:id="rId98"/>
    <p:sldId id="704" r:id="rId99"/>
    <p:sldId id="705" r:id="rId100"/>
    <p:sldId id="706" r:id="rId101"/>
    <p:sldId id="707" r:id="rId102"/>
    <p:sldId id="708" r:id="rId103"/>
    <p:sldId id="709" r:id="rId104"/>
    <p:sldId id="710" r:id="rId105"/>
    <p:sldId id="711" r:id="rId106"/>
    <p:sldId id="712" r:id="rId107"/>
    <p:sldId id="713" r:id="rId108"/>
    <p:sldId id="714" r:id="rId109"/>
    <p:sldId id="715" r:id="rId110"/>
    <p:sldId id="716" r:id="rId111"/>
    <p:sldId id="717" r:id="rId112"/>
    <p:sldId id="718" r:id="rId113"/>
    <p:sldId id="753" r:id="rId114"/>
    <p:sldId id="771" r:id="rId115"/>
    <p:sldId id="770" r:id="rId116"/>
    <p:sldId id="769" r:id="rId117"/>
    <p:sldId id="754" r:id="rId118"/>
    <p:sldId id="772" r:id="rId119"/>
    <p:sldId id="757" r:id="rId120"/>
    <p:sldId id="628" r:id="rId121"/>
    <p:sldId id="629" r:id="rId122"/>
    <p:sldId id="723" r:id="rId123"/>
  </p:sldIdLst>
  <p:sldSz cx="12195175" cy="6858000"/>
  <p:notesSz cx="7099300" cy="10234613"/>
  <p:embeddedFontLst>
    <p:embeddedFont>
      <p:font typeface="Calibri" panose="020F0502020204030204" pitchFamily="34" charset="0"/>
      <p:regular r:id="rId126"/>
      <p:bold r:id="rId127"/>
      <p:italic r:id="rId128"/>
      <p:boldItalic r:id="rId129"/>
    </p:embeddedFont>
    <p:embeddedFont>
      <p:font typeface="Calibri Light" panose="020F0302020204030204" pitchFamily="34" charset="0"/>
      <p:regular r:id="rId130"/>
      <p:italic r:id="rId131"/>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kern="1200">
        <a:solidFill>
          <a:schemeClr val="tx1"/>
        </a:solidFill>
        <a:latin typeface="+mn-lt"/>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207">
          <p15:clr>
            <a:srgbClr val="A4A3A4"/>
          </p15:clr>
        </p15:guide>
        <p15:guide id="2" pos="431">
          <p15:clr>
            <a:srgbClr val="A4A3A4"/>
          </p15:clr>
        </p15:guide>
        <p15:guide id="3" pos="5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50" autoAdjust="0"/>
    <p:restoredTop sz="86988" autoAdjust="0"/>
  </p:normalViewPr>
  <p:slideViewPr>
    <p:cSldViewPr>
      <p:cViewPr varScale="1">
        <p:scale>
          <a:sx n="67" d="100"/>
          <a:sy n="67" d="100"/>
        </p:scale>
        <p:origin x="820" y="52"/>
      </p:cViewPr>
      <p:guideLst>
        <p:guide orient="horz" pos="1207"/>
        <p:guide pos="431"/>
        <p:guide pos="5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font" Target="fonts/font1.fntdata"/><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5.fntdata"/><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222ACD03-4D1D-4BF5-A80B-0A0BF48BAE27}" type="slidenum">
              <a:rPr lang="en-GB" altLang="de-DE"/>
              <a:pPr/>
              <a:t>‹Nr.›</a:t>
            </a:fld>
            <a:endParaRPr lang="en-GB" altLang="de-DE"/>
          </a:p>
        </p:txBody>
      </p:sp>
    </p:spTree>
    <p:extLst>
      <p:ext uri="{BB962C8B-B14F-4D97-AF65-F5344CB8AC3E}">
        <p14:creationId xmlns:p14="http://schemas.microsoft.com/office/powerpoint/2010/main" val="934233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402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0607095F-A88A-4FF0-B42D-ECB6DCC6D01A}" type="slidenum">
              <a:rPr lang="en-US" altLang="de-DE"/>
              <a:pPr/>
              <a:t>‹Nr.›</a:t>
            </a:fld>
            <a:endParaRPr lang="en-US" altLang="de-DE"/>
          </a:p>
        </p:txBody>
      </p:sp>
    </p:spTree>
    <p:extLst>
      <p:ext uri="{BB962C8B-B14F-4D97-AF65-F5344CB8AC3E}">
        <p14:creationId xmlns:p14="http://schemas.microsoft.com/office/powerpoint/2010/main" val="24890037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A3352D-0323-49D1-980B-424EF6936C64}" type="slidenum">
              <a:rPr lang="en-US" altLang="de-DE" sz="1300"/>
              <a:pPr eaLnBrk="1" hangingPunct="1">
                <a:spcBef>
                  <a:spcPct val="0"/>
                </a:spcBef>
              </a:pPr>
              <a:t>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2944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52CA46-2CC5-46B2-B2FD-F9B7F5392012}" type="slidenum">
              <a:rPr lang="en-US" altLang="de-DE" sz="1300"/>
              <a:pPr eaLnBrk="1" hangingPunct="1">
                <a:spcBef>
                  <a:spcPct val="0"/>
                </a:spcBef>
              </a:pPr>
              <a:t>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7597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52CA46-2CC5-46B2-B2FD-F9B7F5392012}" type="slidenum">
              <a:rPr lang="en-US" altLang="de-DE" sz="1300"/>
              <a:pPr eaLnBrk="1" hangingPunct="1">
                <a:spcBef>
                  <a:spcPct val="0"/>
                </a:spcBef>
              </a:pPr>
              <a:t>4</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7597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52CA46-2CC5-46B2-B2FD-F9B7F5392012}" type="slidenum">
              <a:rPr lang="en-US" altLang="de-DE" sz="1300"/>
              <a:pPr eaLnBrk="1" hangingPunct="1">
                <a:spcBef>
                  <a:spcPct val="0"/>
                </a:spcBef>
              </a:pPr>
              <a:t>5</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7597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6B7BC3-4987-4FA1-BA88-C2AC6DD80AAE}" type="slidenum">
              <a:rPr lang="en-US" altLang="de-DE" sz="1300"/>
              <a:pPr eaLnBrk="1" hangingPunct="1">
                <a:spcBef>
                  <a:spcPct val="0"/>
                </a:spcBef>
              </a:pPr>
              <a:t>6</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3828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6B7BC3-4987-4FA1-BA88-C2AC6DD80AAE}" type="slidenum">
              <a:rPr lang="en-US" altLang="de-DE" sz="1300"/>
              <a:pPr eaLnBrk="1" hangingPunct="1">
                <a:spcBef>
                  <a:spcPct val="0"/>
                </a:spcBef>
              </a:pPr>
              <a:t>7</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3828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6B7BC3-4987-4FA1-BA88-C2AC6DD80AAE}" type="slidenum">
              <a:rPr lang="en-US" altLang="de-DE" sz="1300"/>
              <a:pPr eaLnBrk="1" hangingPunct="1">
                <a:spcBef>
                  <a:spcPct val="0"/>
                </a:spcBef>
              </a:pPr>
              <a:t>8</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3828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6B7BC3-4987-4FA1-BA88-C2AC6DD80AAE}" type="slidenum">
              <a:rPr lang="en-US" altLang="de-DE" sz="1300"/>
              <a:pPr eaLnBrk="1" hangingPunct="1">
                <a:spcBef>
                  <a:spcPct val="0"/>
                </a:spcBef>
              </a:pPr>
              <a:t>9</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3828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648834-3F42-49C5-964E-A6EA6C8AFCB8}" type="slidenum">
              <a:rPr lang="en-US" altLang="de-DE" sz="1300"/>
              <a:pPr eaLnBrk="1" hangingPunct="1">
                <a:spcBef>
                  <a:spcPct val="0"/>
                </a:spcBef>
              </a:pPr>
              <a:t>10</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6333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648834-3F42-49C5-964E-A6EA6C8AFCB8}" type="slidenum">
              <a:rPr lang="en-US" altLang="de-DE" sz="1300"/>
              <a:pPr eaLnBrk="1" hangingPunct="1">
                <a:spcBef>
                  <a:spcPct val="0"/>
                </a:spcBef>
              </a:pPr>
              <a:t>11</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63330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37CD34-6540-46D8-AF1E-51803D6BD639}" type="slidenum">
              <a:rPr lang="en-US" altLang="de-DE" sz="1300"/>
              <a:pPr eaLnBrk="1" hangingPunct="1">
                <a:spcBef>
                  <a:spcPct val="0"/>
                </a:spcBef>
              </a:pPr>
              <a:t>12</a:t>
            </a:fld>
            <a:endParaRPr lang="en-US" altLang="de-DE" sz="1300"/>
          </a:p>
        </p:txBody>
      </p:sp>
      <p:sp>
        <p:nvSpPr>
          <p:cNvPr id="152579" name="Rectangle 2"/>
          <p:cNvSpPr>
            <a:spLocks noGrp="1" noRot="1" noChangeAspect="1" noChangeArrowheads="1" noTextEdit="1"/>
          </p:cNvSpPr>
          <p:nvPr>
            <p:ph type="sldImg"/>
          </p:nvPr>
        </p:nvSpPr>
        <p:spPr>
          <a:xfrm>
            <a:off x="139700" y="768350"/>
            <a:ext cx="6821488"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7306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023005-04C1-4A3E-B9CC-9002B38140FF}" type="slidenum">
              <a:rPr lang="en-US" altLang="de-DE" sz="1300"/>
              <a:pPr eaLnBrk="1" hangingPunct="1">
                <a:spcBef>
                  <a:spcPct val="0"/>
                </a:spcBef>
              </a:pPr>
              <a:t>13</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4675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8985D8-80C4-45F4-AEAB-CA496BEE3774}" type="slidenum">
              <a:rPr lang="en-US" altLang="de-DE" sz="1300"/>
              <a:pPr eaLnBrk="1" hangingPunct="1">
                <a:spcBef>
                  <a:spcPct val="0"/>
                </a:spcBef>
              </a:pPr>
              <a:t>14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78109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7EAF3C-8BA5-43D5-AB46-584D3B9031BB}" type="slidenum">
              <a:rPr lang="en-US" altLang="de-DE" sz="1300"/>
              <a:pPr eaLnBrk="1" hangingPunct="1">
                <a:spcBef>
                  <a:spcPct val="0"/>
                </a:spcBef>
              </a:pPr>
              <a:t>15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60371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F74443-3513-4362-81B0-98D1FA837369}" type="slidenum">
              <a:rPr lang="en-US" altLang="de-DE" sz="1300"/>
              <a:pPr eaLnBrk="1" hangingPunct="1">
                <a:spcBef>
                  <a:spcPct val="0"/>
                </a:spcBef>
              </a:pPr>
              <a:t>16</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280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08D2F4-3D34-4C4D-B433-07FC06211928}" type="slidenum">
              <a:rPr lang="en-US" altLang="de-DE" sz="1300"/>
              <a:pPr eaLnBrk="1" hangingPunct="1">
                <a:spcBef>
                  <a:spcPct val="0"/>
                </a:spcBef>
              </a:pPr>
              <a:t>17</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680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CC0259-459E-432A-84FD-566B9D3BA842}" type="slidenum">
              <a:rPr lang="en-US" altLang="de-DE" sz="1300"/>
              <a:pPr eaLnBrk="1" hangingPunct="1">
                <a:spcBef>
                  <a:spcPct val="0"/>
                </a:spcBef>
              </a:pPr>
              <a:t>18</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1226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B23D76-C2C7-4E1E-8EFD-AF4180B19617}" type="slidenum">
              <a:rPr lang="en-US" altLang="de-DE" sz="1300"/>
              <a:pPr eaLnBrk="1" hangingPunct="1">
                <a:spcBef>
                  <a:spcPct val="0"/>
                </a:spcBef>
              </a:pPr>
              <a:t>19</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4821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50FB2E-8F17-481D-9D2F-1CDD7B77BA94}" type="slidenum">
              <a:rPr lang="en-US" altLang="de-DE" sz="1300"/>
              <a:pPr eaLnBrk="1" hangingPunct="1">
                <a:spcBef>
                  <a:spcPct val="0"/>
                </a:spcBef>
              </a:pPr>
              <a:t>20</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21113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903DC1-13C6-4087-80C4-94F7782FCB4B}" type="slidenum">
              <a:rPr lang="en-US" altLang="de-DE" sz="1300"/>
              <a:pPr eaLnBrk="1" hangingPunct="1">
                <a:spcBef>
                  <a:spcPct val="0"/>
                </a:spcBef>
              </a:pPr>
              <a:t>21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484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E0769E-62C5-468F-BCD4-58F51C66BAD5}" type="slidenum">
              <a:rPr lang="en-US" altLang="de-DE" sz="1300"/>
              <a:pPr eaLnBrk="1" hangingPunct="1">
                <a:spcBef>
                  <a:spcPct val="0"/>
                </a:spcBef>
              </a:pPr>
              <a:t>22</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84333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E0769E-62C5-468F-BCD4-58F51C66BAD5}" type="slidenum">
              <a:rPr lang="en-US" altLang="de-DE" sz="1300"/>
              <a:pPr eaLnBrk="1" hangingPunct="1">
                <a:spcBef>
                  <a:spcPct val="0"/>
                </a:spcBef>
              </a:pPr>
              <a:t>23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84333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E0769E-62C5-468F-BCD4-58F51C66BAD5}" type="slidenum">
              <a:rPr lang="en-US" altLang="de-DE" sz="1300"/>
              <a:pPr eaLnBrk="1" hangingPunct="1">
                <a:spcBef>
                  <a:spcPct val="0"/>
                </a:spcBef>
              </a:pPr>
              <a:t>24</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84333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E0769E-62C5-468F-BCD4-58F51C66BAD5}" type="slidenum">
              <a:rPr lang="en-US" altLang="de-DE" sz="1300"/>
              <a:pPr eaLnBrk="1" hangingPunct="1">
                <a:spcBef>
                  <a:spcPct val="0"/>
                </a:spcBef>
              </a:pPr>
              <a:t>25</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84333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3C4F80-18D0-4682-B240-9F49C45D2329}" type="slidenum">
              <a:rPr lang="en-US" altLang="de-DE" sz="1300"/>
              <a:pPr eaLnBrk="1" hangingPunct="1">
                <a:spcBef>
                  <a:spcPct val="0"/>
                </a:spcBef>
              </a:pPr>
              <a:t>26</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67286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EB8AEF-3E82-4829-9867-0CCD79F82F22}" type="slidenum">
              <a:rPr lang="en-US" altLang="de-DE" sz="1300"/>
              <a:pPr eaLnBrk="1" hangingPunct="1">
                <a:spcBef>
                  <a:spcPct val="0"/>
                </a:spcBef>
              </a:pPr>
              <a:t>27</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15371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7D09E6-0715-4D11-9676-38E56A71944D}" type="slidenum">
              <a:rPr lang="en-US" altLang="de-DE" sz="1300"/>
              <a:pPr eaLnBrk="1" hangingPunct="1">
                <a:spcBef>
                  <a:spcPct val="0"/>
                </a:spcBef>
              </a:pPr>
              <a:t>28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27677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B738B8-AF10-4FD9-B49C-41AB880B9DBB}" type="slidenum">
              <a:rPr lang="en-US" altLang="de-DE" sz="1300"/>
              <a:pPr eaLnBrk="1" hangingPunct="1">
                <a:spcBef>
                  <a:spcPct val="0"/>
                </a:spcBef>
              </a:pPr>
              <a:t>29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38394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7C16B5-B338-432E-8B14-69592C59A431}" type="slidenum">
              <a:rPr lang="en-US" altLang="de-DE" sz="1300"/>
              <a:pPr eaLnBrk="1" hangingPunct="1">
                <a:spcBef>
                  <a:spcPct val="0"/>
                </a:spcBef>
              </a:pPr>
              <a:t>30</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1271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35ED41-D84F-47DB-9B16-31B0C9ACC4CB}" type="slidenum">
              <a:rPr lang="en-US" altLang="de-DE" sz="1300"/>
              <a:pPr eaLnBrk="1" hangingPunct="1">
                <a:spcBef>
                  <a:spcPct val="0"/>
                </a:spcBef>
              </a:pPr>
              <a:t>31</a:t>
            </a:fld>
            <a:endParaRPr lang="en-US" altLang="de-DE" sz="1300"/>
          </a:p>
        </p:txBody>
      </p:sp>
      <p:sp>
        <p:nvSpPr>
          <p:cNvPr id="1720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2004B71-B852-462F-B78D-AF0FFC04CFB7}" type="slidenum">
              <a:rPr lang="en-US" altLang="de-DE" sz="1300"/>
              <a:pPr algn="r" eaLnBrk="1" hangingPunct="1">
                <a:spcBef>
                  <a:spcPct val="0"/>
                </a:spcBef>
              </a:pPr>
              <a:t>31</a:t>
            </a:fld>
            <a:endParaRPr lang="en-US" altLang="de-DE" sz="1300"/>
          </a:p>
        </p:txBody>
      </p:sp>
      <p:sp>
        <p:nvSpPr>
          <p:cNvPr id="172036" name="Rectangle 2"/>
          <p:cNvSpPr>
            <a:spLocks noGrp="1" noRot="1" noChangeAspect="1" noChangeArrowheads="1" noTextEdit="1"/>
          </p:cNvSpPr>
          <p:nvPr>
            <p:ph type="sldImg"/>
          </p:nvPr>
        </p:nvSpPr>
        <p:spPr>
          <a:xfrm>
            <a:off x="139700" y="768350"/>
            <a:ext cx="6821488" cy="3836988"/>
          </a:xfrm>
          <a:ln/>
        </p:spPr>
      </p:sp>
      <p:sp>
        <p:nvSpPr>
          <p:cNvPr id="1720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8351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10F25F-642F-4B2D-94B0-451A34D7BAEC}" type="slidenum">
              <a:rPr lang="en-US" altLang="de-DE" sz="1300"/>
              <a:pPr eaLnBrk="1" hangingPunct="1">
                <a:spcBef>
                  <a:spcPct val="0"/>
                </a:spcBef>
              </a:pPr>
              <a:t>32</a:t>
            </a:fld>
            <a:endParaRPr lang="en-US" altLang="de-DE" sz="1300"/>
          </a:p>
        </p:txBody>
      </p:sp>
      <p:sp>
        <p:nvSpPr>
          <p:cNvPr id="1730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53CBAB1-2129-499E-8354-D9F6F8F04A60}" type="slidenum">
              <a:rPr lang="en-US" altLang="de-DE" sz="1300"/>
              <a:pPr algn="r" eaLnBrk="1" hangingPunct="1">
                <a:spcBef>
                  <a:spcPct val="0"/>
                </a:spcBef>
              </a:pPr>
              <a:t>32</a:t>
            </a:fld>
            <a:endParaRPr lang="en-US" altLang="de-DE" sz="1300"/>
          </a:p>
        </p:txBody>
      </p:sp>
      <p:sp>
        <p:nvSpPr>
          <p:cNvPr id="173060" name="Rectangle 2"/>
          <p:cNvSpPr>
            <a:spLocks noGrp="1" noRot="1" noChangeAspect="1" noChangeArrowheads="1" noTextEdit="1"/>
          </p:cNvSpPr>
          <p:nvPr>
            <p:ph type="sldImg"/>
          </p:nvPr>
        </p:nvSpPr>
        <p:spPr>
          <a:xfrm>
            <a:off x="138113" y="768350"/>
            <a:ext cx="6823075" cy="3836988"/>
          </a:xfrm>
          <a:ln/>
        </p:spPr>
      </p:sp>
      <p:sp>
        <p:nvSpPr>
          <p:cNvPr id="1730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30151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ED8F69-70C0-4436-A9D5-56DE3487081C}" type="slidenum">
              <a:rPr lang="en-US" altLang="de-DE" sz="1300"/>
              <a:pPr eaLnBrk="1" hangingPunct="1">
                <a:spcBef>
                  <a:spcPct val="0"/>
                </a:spcBef>
              </a:pPr>
              <a:t>33</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39266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BDAF86-1233-4A1E-B285-F676549EC0F4}" type="slidenum">
              <a:rPr lang="en-US" altLang="de-DE" sz="1300"/>
              <a:pPr eaLnBrk="1" hangingPunct="1">
                <a:spcBef>
                  <a:spcPct val="0"/>
                </a:spcBef>
              </a:pPr>
              <a:t>34</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19718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75BC4D-A556-4C7F-A28F-E6857A8C6127}" type="slidenum">
              <a:rPr lang="en-US" altLang="de-DE" sz="1300"/>
              <a:pPr eaLnBrk="1" hangingPunct="1">
                <a:spcBef>
                  <a:spcPct val="0"/>
                </a:spcBef>
              </a:pPr>
              <a:t>35</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16010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11571C-87B7-4A3F-888F-6DE73C2C6119}" type="slidenum">
              <a:rPr lang="en-US" altLang="de-DE" sz="1300"/>
              <a:pPr eaLnBrk="1" hangingPunct="1">
                <a:spcBef>
                  <a:spcPct val="0"/>
                </a:spcBef>
              </a:pPr>
              <a:t>36</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52196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C72DC2-86D4-4AE9-9C0C-7472B791B86E}" type="slidenum">
              <a:rPr lang="en-US" altLang="de-DE" sz="1300"/>
              <a:pPr eaLnBrk="1" hangingPunct="1">
                <a:spcBef>
                  <a:spcPct val="0"/>
                </a:spcBef>
              </a:pPr>
              <a:t>38</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72089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351BE0-A448-4703-8585-C914C681716F}" type="slidenum">
              <a:rPr lang="en-US" altLang="de-DE" sz="1300"/>
              <a:pPr eaLnBrk="1" hangingPunct="1">
                <a:spcBef>
                  <a:spcPct val="0"/>
                </a:spcBef>
              </a:pPr>
              <a:t>39</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04081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49F2CB-1ACA-4DFE-9032-024A56D144E7}" type="slidenum">
              <a:rPr lang="en-US" altLang="de-DE" sz="1300"/>
              <a:pPr eaLnBrk="1" hangingPunct="1">
                <a:spcBef>
                  <a:spcPct val="0"/>
                </a:spcBef>
              </a:pPr>
              <a:t>40</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28222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3D276A-CA46-4B68-9A40-D02740403146}" type="slidenum">
              <a:rPr lang="en-US" altLang="de-DE" sz="1300"/>
              <a:pPr eaLnBrk="1" hangingPunct="1">
                <a:spcBef>
                  <a:spcPct val="0"/>
                </a:spcBef>
              </a:pPr>
              <a:t>41</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64131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41D9E7-B119-436D-ABA1-61D95A741308}" type="slidenum">
              <a:rPr lang="en-US" altLang="de-DE" sz="1300"/>
              <a:pPr eaLnBrk="1" hangingPunct="1">
                <a:spcBef>
                  <a:spcPct val="0"/>
                </a:spcBef>
              </a:pPr>
              <a:t>42</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69524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176C75-CA9F-4C1A-9E0A-409B44339997}" type="slidenum">
              <a:rPr lang="en-US" altLang="de-DE" sz="1300"/>
              <a:pPr eaLnBrk="1" hangingPunct="1">
                <a:spcBef>
                  <a:spcPct val="0"/>
                </a:spcBef>
              </a:pPr>
              <a:t>43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60750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08AB26-D8F2-4B3F-9D66-9C0E77339069}" type="slidenum">
              <a:rPr lang="en-US" altLang="de-DE" sz="1300"/>
              <a:pPr eaLnBrk="1" hangingPunct="1">
                <a:spcBef>
                  <a:spcPct val="0"/>
                </a:spcBef>
              </a:pPr>
              <a:t>44</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23493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8D0D68-91CA-4455-850D-A9A32942142A}" type="slidenum">
              <a:rPr lang="en-US" altLang="de-DE" sz="1300"/>
              <a:pPr eaLnBrk="1" hangingPunct="1">
                <a:spcBef>
                  <a:spcPct val="0"/>
                </a:spcBef>
              </a:pPr>
              <a:t>45</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76880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CDA126-1767-4D81-BC24-9AA93B6A486D}" type="slidenum">
              <a:rPr lang="en-US" altLang="de-DE" sz="1300"/>
              <a:pPr eaLnBrk="1" hangingPunct="1">
                <a:spcBef>
                  <a:spcPct val="0"/>
                </a:spcBef>
              </a:pPr>
              <a:t>46</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83597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889322-57F7-4A0A-9DD4-A6C7BFC75A54}" type="slidenum">
              <a:rPr lang="en-US" altLang="de-DE" sz="1300"/>
              <a:pPr eaLnBrk="1" hangingPunct="1">
                <a:spcBef>
                  <a:spcPct val="0"/>
                </a:spcBef>
              </a:pPr>
              <a:t>47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34967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F2F0B56-9E4D-4CF7-B3D4-E1DF207D5A68}" type="slidenum">
              <a:rPr lang="en-US" altLang="de-DE" sz="1300"/>
              <a:pPr eaLnBrk="1" hangingPunct="1">
                <a:spcBef>
                  <a:spcPct val="0"/>
                </a:spcBef>
              </a:pPr>
              <a:t>48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1859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88FB35-8833-4612-986F-7D4BD43CA7ED}" type="slidenum">
              <a:rPr lang="en-US" altLang="de-DE" sz="1300"/>
              <a:pPr eaLnBrk="1" hangingPunct="1">
                <a:spcBef>
                  <a:spcPct val="0"/>
                </a:spcBef>
              </a:pPr>
              <a:t>49</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297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07FCD3-5EDD-4588-9131-65037EF74121}" type="slidenum">
              <a:rPr lang="en-US" altLang="de-DE" sz="1300"/>
              <a:pPr eaLnBrk="1" hangingPunct="1">
                <a:spcBef>
                  <a:spcPct val="0"/>
                </a:spcBef>
              </a:pPr>
              <a:t>50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53907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07FCD3-5EDD-4588-9131-65037EF74121}" type="slidenum">
              <a:rPr lang="en-US" altLang="de-DE" sz="1300"/>
              <a:pPr eaLnBrk="1" hangingPunct="1">
                <a:spcBef>
                  <a:spcPct val="0"/>
                </a:spcBef>
              </a:pPr>
              <a:t>51</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53907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07FCD3-5EDD-4588-9131-65037EF74121}" type="slidenum">
              <a:rPr lang="en-US" altLang="de-DE" sz="1300"/>
              <a:pPr eaLnBrk="1" hangingPunct="1">
                <a:spcBef>
                  <a:spcPct val="0"/>
                </a:spcBef>
              </a:pPr>
              <a:t>52</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53907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BEA087-2B17-437F-8680-795E51097F74}" type="slidenum">
              <a:rPr lang="en-US" altLang="de-DE" sz="1300"/>
              <a:pPr eaLnBrk="1" hangingPunct="1">
                <a:spcBef>
                  <a:spcPct val="0"/>
                </a:spcBef>
              </a:pPr>
              <a:t>53</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70622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254417-8756-4F35-B670-76907F4A2676}" type="slidenum">
              <a:rPr lang="en-US" altLang="de-DE" sz="1300"/>
              <a:pPr eaLnBrk="1" hangingPunct="1">
                <a:spcBef>
                  <a:spcPct val="0"/>
                </a:spcBef>
              </a:pPr>
              <a:t>54</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74575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6291DD-60C7-45B5-813B-3E4B182FC62A}" type="slidenum">
              <a:rPr lang="en-US" altLang="de-DE" sz="1300"/>
              <a:pPr eaLnBrk="1" hangingPunct="1">
                <a:spcBef>
                  <a:spcPct val="0"/>
                </a:spcBef>
              </a:pPr>
              <a:t>55</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39418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E09E4F-9D14-4943-9A35-3035C1C8E478}" type="slidenum">
              <a:rPr lang="en-US" altLang="de-DE" sz="1300"/>
              <a:pPr eaLnBrk="1" hangingPunct="1">
                <a:spcBef>
                  <a:spcPct val="0"/>
                </a:spcBef>
              </a:pPr>
              <a:t>56</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42250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839143-697D-42F9-A776-2D1EC7A26058}" type="slidenum">
              <a:rPr lang="en-US" altLang="de-DE" sz="1300"/>
              <a:pPr eaLnBrk="1" hangingPunct="1">
                <a:spcBef>
                  <a:spcPct val="0"/>
                </a:spcBef>
              </a:pPr>
              <a:t>57</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05670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876B18-4F66-4A8D-A8C4-FBD1BEC52485}" type="slidenum">
              <a:rPr lang="en-US" altLang="de-DE" sz="1300"/>
              <a:pPr eaLnBrk="1" hangingPunct="1">
                <a:spcBef>
                  <a:spcPct val="0"/>
                </a:spcBef>
              </a:pPr>
              <a:t>58</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08068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93558C-05A1-4793-B708-C57744210CB3}" type="slidenum">
              <a:rPr lang="en-US" altLang="de-DE" sz="1300"/>
              <a:pPr eaLnBrk="1" hangingPunct="1">
                <a:spcBef>
                  <a:spcPct val="0"/>
                </a:spcBef>
              </a:pPr>
              <a:t>59</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82748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AD0009-7A48-45F4-9652-4C56923BD5AA}" type="slidenum">
              <a:rPr lang="en-US" altLang="de-DE" sz="1300"/>
              <a:pPr eaLnBrk="1" hangingPunct="1">
                <a:spcBef>
                  <a:spcPct val="0"/>
                </a:spcBef>
              </a:pPr>
              <a:t>60</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13338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4055B8-3270-4E50-BFEA-56F2D2DED5D7}" type="slidenum">
              <a:rPr lang="en-US" altLang="de-DE" sz="1300"/>
              <a:pPr eaLnBrk="1" hangingPunct="1">
                <a:spcBef>
                  <a:spcPct val="0"/>
                </a:spcBef>
              </a:pPr>
              <a:t>61</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08153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08A457-A51A-443C-A722-E019ABEDFDB5}" type="slidenum">
              <a:rPr lang="en-US" altLang="de-DE" sz="1300"/>
              <a:pPr eaLnBrk="1" hangingPunct="1">
                <a:spcBef>
                  <a:spcPct val="0"/>
                </a:spcBef>
              </a:pPr>
              <a:t>62</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54929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5AA150-0590-4327-9911-F7311E6B296E}" type="slidenum">
              <a:rPr lang="en-US" altLang="de-DE" sz="1300"/>
              <a:pPr eaLnBrk="1" hangingPunct="1">
                <a:spcBef>
                  <a:spcPct val="0"/>
                </a:spcBef>
              </a:pPr>
              <a:t>63</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78796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721E8F-E18D-49C1-98D3-B2AC75410782}" type="slidenum">
              <a:rPr lang="en-US" altLang="de-DE" sz="1300"/>
              <a:pPr eaLnBrk="1" hangingPunct="1">
                <a:spcBef>
                  <a:spcPct val="0"/>
                </a:spcBef>
              </a:pPr>
              <a:t>64</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3451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C27097-84F5-41AA-B01F-071525957447}" type="slidenum">
              <a:rPr lang="en-US" altLang="de-DE" sz="1300"/>
              <a:pPr eaLnBrk="1" hangingPunct="1">
                <a:spcBef>
                  <a:spcPct val="0"/>
                </a:spcBef>
              </a:pPr>
              <a:t>65</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30104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528DE8-1228-483B-B0EA-F6CF90069658}" type="slidenum">
              <a:rPr lang="en-US" altLang="de-DE" sz="1300"/>
              <a:pPr eaLnBrk="1" hangingPunct="1">
                <a:spcBef>
                  <a:spcPct val="0"/>
                </a:spcBef>
              </a:pPr>
              <a:t>66</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70855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8235C2-25D8-472A-AEF1-A25E48F3A06A}" type="slidenum">
              <a:rPr lang="en-US" altLang="de-DE" sz="1300"/>
              <a:pPr eaLnBrk="1" hangingPunct="1">
                <a:spcBef>
                  <a:spcPct val="0"/>
                </a:spcBef>
              </a:pPr>
              <a:t>67</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5756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BBED8F-AAE5-45D1-A13E-D5E9ADDB46F6}" type="slidenum">
              <a:rPr lang="en-US" altLang="de-DE" sz="1300"/>
              <a:pPr eaLnBrk="1" hangingPunct="1">
                <a:spcBef>
                  <a:spcPct val="0"/>
                </a:spcBef>
              </a:pPr>
              <a:t>68</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2726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C33944-5FAD-4173-AA12-E31F4579571B}" type="slidenum">
              <a:rPr lang="en-US" altLang="de-DE" sz="1300"/>
              <a:pPr eaLnBrk="1" hangingPunct="1">
                <a:spcBef>
                  <a:spcPct val="0"/>
                </a:spcBef>
              </a:pPr>
              <a:t>69</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5055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EB148B-B61A-48AE-9729-C5CAAE9288BE}" type="slidenum">
              <a:rPr lang="en-US" altLang="de-DE" sz="1300"/>
              <a:pPr eaLnBrk="1" hangingPunct="1">
                <a:spcBef>
                  <a:spcPct val="0"/>
                </a:spcBef>
              </a:pPr>
              <a:t>70</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75060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0D6D35-1E0C-456D-9B57-7B02CA7728E6}" type="slidenum">
              <a:rPr lang="en-US" altLang="de-DE" sz="1300"/>
              <a:pPr eaLnBrk="1" hangingPunct="1">
                <a:spcBef>
                  <a:spcPct val="0"/>
                </a:spcBef>
              </a:pPr>
              <a:t>71</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43723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91DCFD-C60E-4D0E-94B2-87AA74859213}" type="slidenum">
              <a:rPr lang="en-US" altLang="de-DE" sz="1300"/>
              <a:pPr eaLnBrk="1" hangingPunct="1">
                <a:spcBef>
                  <a:spcPct val="0"/>
                </a:spcBef>
              </a:pPr>
              <a:t>72</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75376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EEE520-BFBB-4FF3-BAFF-42E976E78F6F}" type="slidenum">
              <a:rPr lang="en-US" altLang="de-DE" sz="1300"/>
              <a:pPr eaLnBrk="1" hangingPunct="1">
                <a:spcBef>
                  <a:spcPct val="0"/>
                </a:spcBef>
              </a:pPr>
              <a:t>73</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07798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EF00DC-B5CD-41EE-8C2C-6D57B80199C0}" type="slidenum">
              <a:rPr lang="en-US" altLang="de-DE" sz="1300"/>
              <a:pPr eaLnBrk="1" hangingPunct="1">
                <a:spcBef>
                  <a:spcPct val="0"/>
                </a:spcBef>
              </a:pPr>
              <a:t>74</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86593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035DE7-690A-4CEB-A15C-92B869055EDE}" type="slidenum">
              <a:rPr lang="en-US" altLang="de-DE" sz="1300"/>
              <a:pPr eaLnBrk="1" hangingPunct="1">
                <a:spcBef>
                  <a:spcPct val="0"/>
                </a:spcBef>
              </a:pPr>
              <a:t>75</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90146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7A776E-877C-45D6-8879-1E84795E47B6}" type="slidenum">
              <a:rPr lang="en-US" altLang="de-DE" sz="1300"/>
              <a:pPr eaLnBrk="1" hangingPunct="1">
                <a:spcBef>
                  <a:spcPct val="0"/>
                </a:spcBef>
              </a:pPr>
              <a:t>76</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583755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C7F893-4BE4-4B64-BF81-1B35D7DBE4E8}" type="slidenum">
              <a:rPr lang="en-US" altLang="de-DE" sz="1300"/>
              <a:pPr eaLnBrk="1" hangingPunct="1">
                <a:spcBef>
                  <a:spcPct val="0"/>
                </a:spcBef>
              </a:pPr>
              <a:t>77</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990447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3E348B-1A18-4672-8FE9-8B2E12E02261}" type="slidenum">
              <a:rPr lang="en-US" altLang="de-DE" sz="1300"/>
              <a:pPr eaLnBrk="1" hangingPunct="1">
                <a:spcBef>
                  <a:spcPct val="0"/>
                </a:spcBef>
              </a:pPr>
              <a:t>78</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60514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70763D-C321-4692-86E0-A29F565A9416}" type="slidenum">
              <a:rPr lang="en-US" altLang="de-DE" sz="1300"/>
              <a:pPr eaLnBrk="1" hangingPunct="1">
                <a:spcBef>
                  <a:spcPct val="0"/>
                </a:spcBef>
              </a:pPr>
              <a:t>79</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30323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5F1C17-A8E5-4277-9AEA-B3B680D292BD}" type="slidenum">
              <a:rPr lang="en-US" altLang="de-DE" sz="1300"/>
              <a:pPr eaLnBrk="1" hangingPunct="1">
                <a:spcBef>
                  <a:spcPct val="0"/>
                </a:spcBef>
              </a:pPr>
              <a:t>80</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821632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6AB579-F54F-4D91-895C-4F78D80D77CD}" type="slidenum">
              <a:rPr lang="en-US" altLang="de-DE" sz="1300"/>
              <a:pPr eaLnBrk="1" hangingPunct="1">
                <a:spcBef>
                  <a:spcPct val="0"/>
                </a:spcBef>
              </a:pPr>
              <a:t>81</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88222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EFDFDD-9BA6-4F13-8087-4B2BB788D4E0}" type="slidenum">
              <a:rPr lang="en-US" altLang="de-DE" sz="1300"/>
              <a:pPr eaLnBrk="1" hangingPunct="1">
                <a:spcBef>
                  <a:spcPct val="0"/>
                </a:spcBef>
              </a:pPr>
              <a:t>82</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948688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9D05EB-31B5-4860-9B43-E476CE049AD3}" type="slidenum">
              <a:rPr lang="en-US" altLang="de-DE" sz="1300"/>
              <a:pPr eaLnBrk="1" hangingPunct="1">
                <a:spcBef>
                  <a:spcPct val="0"/>
                </a:spcBef>
              </a:pPr>
              <a:t>83</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715113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554026-F319-40FC-B701-3C7E6A4CA7B9}" type="slidenum">
              <a:rPr lang="en-US" altLang="de-DE" sz="1300"/>
              <a:pPr eaLnBrk="1" hangingPunct="1">
                <a:spcBef>
                  <a:spcPct val="0"/>
                </a:spcBef>
              </a:pPr>
              <a:t>84</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03535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7C2B54-088D-4E3A-814A-1171C7F98BD1}" type="slidenum">
              <a:rPr lang="en-US" altLang="de-DE" sz="1300"/>
              <a:pPr eaLnBrk="1" hangingPunct="1">
                <a:spcBef>
                  <a:spcPct val="0"/>
                </a:spcBef>
              </a:pPr>
              <a:t>85</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28834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EE1DE8-44F6-45E0-BD58-32E46C5EACD5}" type="slidenum">
              <a:rPr lang="en-US" altLang="de-DE" sz="1300"/>
              <a:pPr eaLnBrk="1" hangingPunct="1">
                <a:spcBef>
                  <a:spcPct val="0"/>
                </a:spcBef>
              </a:pPr>
              <a:t>86</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790429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AD97D2-24B4-4650-9282-5C7B508F3B8C}" type="slidenum">
              <a:rPr lang="en-US" altLang="de-DE" sz="1300"/>
              <a:pPr eaLnBrk="1" hangingPunct="1">
                <a:spcBef>
                  <a:spcPct val="0"/>
                </a:spcBef>
              </a:pPr>
              <a:t>87</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306867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3F006A-54A2-41CF-9DEC-B961FF152058}" type="slidenum">
              <a:rPr lang="en-US" altLang="de-DE" sz="1300"/>
              <a:pPr eaLnBrk="1" hangingPunct="1">
                <a:spcBef>
                  <a:spcPct val="0"/>
                </a:spcBef>
              </a:pPr>
              <a:t>88</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813905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BF61A8-460E-456A-89A5-2283F6EADAD7}" type="slidenum">
              <a:rPr lang="en-US" altLang="de-DE" sz="1300"/>
              <a:pPr eaLnBrk="1" hangingPunct="1">
                <a:spcBef>
                  <a:spcPct val="0"/>
                </a:spcBef>
              </a:pPr>
              <a:t>89</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7516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B160C9-7A59-4894-92D7-3FA66D1EC823}" type="slidenum">
              <a:rPr lang="en-US" altLang="de-DE" sz="1300"/>
              <a:pPr eaLnBrk="1" hangingPunct="1">
                <a:spcBef>
                  <a:spcPct val="0"/>
                </a:spcBef>
              </a:pPr>
              <a:t>90</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136094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E7507F-E28F-4FFC-9189-C6E7FA1FC0F8}" type="slidenum">
              <a:rPr lang="en-US" altLang="de-DE" sz="1300"/>
              <a:pPr eaLnBrk="1" hangingPunct="1">
                <a:spcBef>
                  <a:spcPct val="0"/>
                </a:spcBef>
              </a:pPr>
              <a:t>91</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61792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7EDD20-CB34-40D9-84F2-3E86582788AC}" type="slidenum">
              <a:rPr lang="en-US" altLang="de-DE" sz="1300"/>
              <a:pPr eaLnBrk="1" hangingPunct="1">
                <a:spcBef>
                  <a:spcPct val="0"/>
                </a:spcBef>
              </a:pPr>
              <a:t>92</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633761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853D72-6D3C-4A60-9C46-3F7575F9E26C}" type="slidenum">
              <a:rPr lang="en-US" altLang="de-DE" sz="1300"/>
              <a:pPr eaLnBrk="1" hangingPunct="1">
                <a:spcBef>
                  <a:spcPct val="0"/>
                </a:spcBef>
              </a:pPr>
              <a:t>93</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394374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9921E4-CA50-41B0-B0E6-15B5C499A54D}" type="slidenum">
              <a:rPr lang="en-US" altLang="de-DE" sz="1300"/>
              <a:pPr eaLnBrk="1" hangingPunct="1">
                <a:spcBef>
                  <a:spcPct val="0"/>
                </a:spcBef>
              </a:pPr>
              <a:t>94</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980765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9921E4-CA50-41B0-B0E6-15B5C499A54D}" type="slidenum">
              <a:rPr lang="en-US" altLang="de-DE" sz="1300"/>
              <a:pPr eaLnBrk="1" hangingPunct="1">
                <a:spcBef>
                  <a:spcPct val="0"/>
                </a:spcBef>
              </a:pPr>
              <a:t>95</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980765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9921E4-CA50-41B0-B0E6-15B5C499A54D}" type="slidenum">
              <a:rPr lang="en-US" altLang="de-DE" sz="1300"/>
              <a:pPr eaLnBrk="1" hangingPunct="1">
                <a:spcBef>
                  <a:spcPct val="0"/>
                </a:spcBef>
              </a:pPr>
              <a:t>96</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980765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76A907-4D0C-46BB-B6A5-8B7375D24930}" type="slidenum">
              <a:rPr lang="en-US" altLang="de-DE" sz="1300"/>
              <a:pPr eaLnBrk="1" hangingPunct="1">
                <a:spcBef>
                  <a:spcPct val="0"/>
                </a:spcBef>
              </a:pPr>
              <a:t>97</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082585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D19106-6D8B-452E-B07C-ACCC4BF3A26A}" type="slidenum">
              <a:rPr lang="en-US" altLang="de-DE" sz="1300"/>
              <a:pPr eaLnBrk="1" hangingPunct="1">
                <a:spcBef>
                  <a:spcPct val="0"/>
                </a:spcBef>
              </a:pPr>
              <a:t>98</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22019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E6CD2F-5D57-4673-A7D5-557AA3CC532C}" type="slidenum">
              <a:rPr lang="en-US" altLang="de-DE" sz="1300"/>
              <a:pPr eaLnBrk="1" hangingPunct="1">
                <a:spcBef>
                  <a:spcPct val="0"/>
                </a:spcBef>
              </a:pPr>
              <a:t>99</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443997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704265-FC85-4853-A979-26D18B067A7C}" type="slidenum">
              <a:rPr lang="en-US" altLang="de-DE" sz="1300"/>
              <a:pPr eaLnBrk="1" hangingPunct="1">
                <a:spcBef>
                  <a:spcPct val="0"/>
                </a:spcBef>
              </a:pPr>
              <a:t>100</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565842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62E693-31E9-4C9F-8821-82F08ECC0F70}" type="slidenum">
              <a:rPr lang="en-US" altLang="de-DE" sz="1300"/>
              <a:pPr eaLnBrk="1" hangingPunct="1">
                <a:spcBef>
                  <a:spcPct val="0"/>
                </a:spcBef>
              </a:pPr>
              <a:t>101</a:t>
            </a:fld>
            <a:endParaRPr lang="en-US" altLang="de-DE" sz="13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781949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95E3BC-22A6-4841-B1B2-6FEF65E9A1BF}" type="slidenum">
              <a:rPr lang="en-US" altLang="de-DE" sz="1300"/>
              <a:pPr eaLnBrk="1" hangingPunct="1">
                <a:spcBef>
                  <a:spcPct val="0"/>
                </a:spcBef>
              </a:pPr>
              <a:t>102</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797902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96069A-12E5-43C4-8B79-CF7DB60E46BF}" type="slidenum">
              <a:rPr lang="en-US" altLang="de-DE" sz="1300"/>
              <a:pPr eaLnBrk="1" hangingPunct="1">
                <a:spcBef>
                  <a:spcPct val="0"/>
                </a:spcBef>
              </a:pPr>
              <a:t>103</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711243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144F20-17D5-4350-9FED-A1E1450B3623}" type="slidenum">
              <a:rPr lang="en-US" altLang="de-DE" sz="1300"/>
              <a:pPr eaLnBrk="1" hangingPunct="1">
                <a:spcBef>
                  <a:spcPct val="0"/>
                </a:spcBef>
              </a:pPr>
              <a:t>104</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123058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DBD0A5-A56C-460B-9945-B57E7C036147}" type="slidenum">
              <a:rPr lang="en-US" altLang="de-DE" sz="1300"/>
              <a:pPr eaLnBrk="1" hangingPunct="1">
                <a:spcBef>
                  <a:spcPct val="0"/>
                </a:spcBef>
              </a:pPr>
              <a:t>105</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786052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4D73B6-9DA4-47CB-84F3-25312743FDB9}" type="slidenum">
              <a:rPr lang="en-US" altLang="de-DE" sz="1300"/>
              <a:pPr eaLnBrk="1" hangingPunct="1">
                <a:spcBef>
                  <a:spcPct val="0"/>
                </a:spcBef>
              </a:pPr>
              <a:t>106</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526958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5F64F6-4668-4E22-97FB-7F6AFBD58D0A}" type="slidenum">
              <a:rPr lang="en-US" altLang="de-DE" sz="1300"/>
              <a:pPr eaLnBrk="1" hangingPunct="1">
                <a:spcBef>
                  <a:spcPct val="0"/>
                </a:spcBef>
              </a:pPr>
              <a:t>107</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7034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413299-FD60-4A84-87D4-AEC76749387B}" type="slidenum">
              <a:rPr lang="en-US" altLang="de-DE" sz="1300"/>
              <a:pPr eaLnBrk="1" hangingPunct="1">
                <a:spcBef>
                  <a:spcPct val="0"/>
                </a:spcBef>
              </a:pPr>
              <a:t>108</a:t>
            </a:fld>
            <a:endParaRPr lang="en-US" altLang="de-DE" sz="1300"/>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299769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8280DF-8D6C-4EEE-8583-9CE261AE76EF}" type="slidenum">
              <a:rPr lang="en-US" altLang="de-DE" sz="1300"/>
              <a:pPr eaLnBrk="1" hangingPunct="1">
                <a:spcBef>
                  <a:spcPct val="0"/>
                </a:spcBef>
              </a:pPr>
              <a:t>109</a:t>
            </a:fld>
            <a:endParaRPr lang="en-US" altLang="de-DE" sz="1300"/>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489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90A4AB-3EAB-4F79-AADE-B838E5C7C060}" type="slidenum">
              <a:rPr lang="en-US" altLang="de-DE" sz="1300"/>
              <a:pPr eaLnBrk="1" hangingPunct="1">
                <a:spcBef>
                  <a:spcPct val="0"/>
                </a:spcBef>
              </a:pPr>
              <a:t>110</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447952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9808D9-1D74-40C3-BC1B-A54A20EDA482}" type="slidenum">
              <a:rPr lang="en-US" altLang="de-DE" sz="1300"/>
              <a:pPr eaLnBrk="1" hangingPunct="1">
                <a:spcBef>
                  <a:spcPct val="0"/>
                </a:spcBef>
              </a:pPr>
              <a:t>111</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316325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4A3118-80D6-47E6-8777-CA8BAFD4431D}" type="slidenum">
              <a:rPr lang="en-US" altLang="de-DE" sz="1300"/>
              <a:pPr eaLnBrk="1" hangingPunct="1">
                <a:spcBef>
                  <a:spcPct val="0"/>
                </a:spcBef>
              </a:pPr>
              <a:t>112</a:t>
            </a:fld>
            <a:endParaRPr lang="en-US" altLang="de-DE" sz="1300"/>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053052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41DA2D-F61B-414D-8CF3-ABD57FC2696F}" type="slidenum">
              <a:rPr lang="en-US" altLang="de-DE" sz="1300"/>
              <a:pPr eaLnBrk="1" hangingPunct="1">
                <a:spcBef>
                  <a:spcPct val="0"/>
                </a:spcBef>
              </a:pPr>
              <a:t>113</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634368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41DA2D-F61B-414D-8CF3-ABD57FC2696F}" type="slidenum">
              <a:rPr lang="en-US" altLang="de-DE" sz="1300"/>
              <a:pPr eaLnBrk="1" hangingPunct="1">
                <a:spcBef>
                  <a:spcPct val="0"/>
                </a:spcBef>
              </a:pPr>
              <a:t>114</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634368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41DA2D-F61B-414D-8CF3-ABD57FC2696F}" type="slidenum">
              <a:rPr lang="en-US" altLang="de-DE" sz="1300"/>
              <a:pPr eaLnBrk="1" hangingPunct="1">
                <a:spcBef>
                  <a:spcPct val="0"/>
                </a:spcBef>
              </a:pPr>
              <a:t>115</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634368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41DA2D-F61B-414D-8CF3-ABD57FC2696F}" type="slidenum">
              <a:rPr lang="en-US" altLang="de-DE" sz="1300"/>
              <a:pPr eaLnBrk="1" hangingPunct="1">
                <a:spcBef>
                  <a:spcPct val="0"/>
                </a:spcBef>
              </a:pPr>
              <a:t>116</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634368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5B6B77-7791-4E39-8BD6-A17A370A8C3D}" type="slidenum">
              <a:rPr lang="en-US" altLang="de-DE" sz="1300"/>
              <a:pPr eaLnBrk="1" hangingPunct="1">
                <a:spcBef>
                  <a:spcPct val="0"/>
                </a:spcBef>
              </a:pPr>
              <a:t>117</a:t>
            </a:fld>
            <a:endParaRPr lang="en-US" altLang="de-DE" sz="1300"/>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07743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5B6B77-7791-4E39-8BD6-A17A370A8C3D}" type="slidenum">
              <a:rPr lang="en-US" altLang="de-DE" sz="1300"/>
              <a:pPr eaLnBrk="1" hangingPunct="1">
                <a:spcBef>
                  <a:spcPct val="0"/>
                </a:spcBef>
              </a:pPr>
              <a:t>118</a:t>
            </a:fld>
            <a:endParaRPr lang="en-US" altLang="de-DE" sz="1300"/>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07743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E1B088-A943-411E-8C25-D57CF35634AB}" type="slidenum">
              <a:rPr lang="en-US" altLang="de-DE" sz="1300"/>
              <a:pPr eaLnBrk="1" hangingPunct="1">
                <a:spcBef>
                  <a:spcPct val="0"/>
                </a:spcBef>
              </a:pPr>
              <a:t>120</a:t>
            </a:fld>
            <a:endParaRPr lang="en-US" altLang="de-DE" sz="1300"/>
          </a:p>
        </p:txBody>
      </p:sp>
      <p:sp>
        <p:nvSpPr>
          <p:cNvPr id="262147" name="Rectangle 2"/>
          <p:cNvSpPr>
            <a:spLocks noGrp="1" noRot="1" noChangeAspect="1" noChangeArrowheads="1" noTextEdit="1"/>
          </p:cNvSpPr>
          <p:nvPr>
            <p:ph type="sldImg"/>
          </p:nvPr>
        </p:nvSpPr>
        <p:spPr>
          <a:xfrm>
            <a:off x="138113" y="768350"/>
            <a:ext cx="6823075"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490475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0A2822-1BC5-47E8-B880-3C53E603E025}" type="slidenum">
              <a:rPr lang="en-US" altLang="de-DE" sz="1300"/>
              <a:pPr eaLnBrk="1" hangingPunct="1">
                <a:spcBef>
                  <a:spcPct val="0"/>
                </a:spcBef>
              </a:pPr>
              <a:t>121</a:t>
            </a:fld>
            <a:endParaRPr lang="en-US" altLang="de-DE" sz="1300"/>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791152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4CCE2B-A1A6-4105-9812-7D0AAC84131D}" type="slidenum">
              <a:rPr lang="en-US" altLang="de-DE" sz="1300"/>
              <a:pPr eaLnBrk="1" hangingPunct="1">
                <a:spcBef>
                  <a:spcPct val="0"/>
                </a:spcBef>
              </a:pPr>
              <a:t>122</a:t>
            </a:fld>
            <a:endParaRPr lang="en-US" altLang="de-DE" sz="1300"/>
          </a:p>
        </p:txBody>
      </p:sp>
      <p:sp>
        <p:nvSpPr>
          <p:cNvPr id="264195" name="Rectangle 2"/>
          <p:cNvSpPr>
            <a:spLocks noGrp="1" noRot="1" noChangeAspect="1" noChangeArrowheads="1" noTextEdit="1"/>
          </p:cNvSpPr>
          <p:nvPr>
            <p:ph type="sldImg"/>
          </p:nvPr>
        </p:nvSpPr>
        <p:spPr>
          <a:xfrm>
            <a:off x="138113" y="768350"/>
            <a:ext cx="6823075"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41056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dirty="0">
                <a:latin typeface="+mj-lt"/>
              </a:rPr>
              <a:t>Az alkalmazott képek használatára a művészek illetve a jogok tulajdonosainak szíves hozzájárulásával volt módunk- a részletekért (cím, művész) lásd a perezentáció végét.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u-HU"/>
              <a:t>Metakognitív Tréning 4 – Beleérző képesség I</a:t>
            </a:r>
            <a:endParaRPr lang="de-DE"/>
          </a:p>
        </p:txBody>
      </p:sp>
      <p:sp>
        <p:nvSpPr>
          <p:cNvPr id="4" name="Slide Number Placeholder 3"/>
          <p:cNvSpPr>
            <a:spLocks noGrp="1"/>
          </p:cNvSpPr>
          <p:nvPr>
            <p:ph type="sldNum" sz="quarter" idx="12"/>
          </p:nvPr>
        </p:nvSpPr>
        <p:spPr bwMode="gray"/>
        <p:txBody>
          <a:bodyPr/>
          <a:lstStyle>
            <a:lvl1pPr>
              <a:defRPr b="0"/>
            </a:lvl1pPr>
          </a:lstStyle>
          <a:p>
            <a:fld id="{EF4EADEF-43D2-40C0-B8FB-5E3C06018B6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u-HU"/>
              <a:t>Metakognitív Tréning 4 – Beleérző képesség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7D293AC5-A169-47E8-804F-173A369AB2F4}"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u-HU"/>
              <a:t>Metakognitív Tréning 4 – Beleérző képesség I</a:t>
            </a:r>
            <a:endParaRPr lang="de-DE"/>
          </a:p>
        </p:txBody>
      </p:sp>
      <p:sp>
        <p:nvSpPr>
          <p:cNvPr id="7" name="Slide Number Placeholder 6"/>
          <p:cNvSpPr>
            <a:spLocks noGrp="1"/>
          </p:cNvSpPr>
          <p:nvPr>
            <p:ph type="sldNum" sz="quarter" idx="12"/>
          </p:nvPr>
        </p:nvSpPr>
        <p:spPr bwMode="gray"/>
        <p:txBody>
          <a:bodyPr/>
          <a:lstStyle>
            <a:lvl1pPr>
              <a:defRPr b="0"/>
            </a:lvl1pPr>
          </a:lstStyle>
          <a:p>
            <a:fld id="{A125A8EE-61A4-448C-A02F-09778276649B}"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u-HU"/>
              <a:t>Metakognitív Tréning 4 – Beleérző képesség I</a:t>
            </a:r>
            <a:endParaRPr lang="de-DE"/>
          </a:p>
        </p:txBody>
      </p:sp>
      <p:sp>
        <p:nvSpPr>
          <p:cNvPr id="7" name="Slide Number Placeholder 6"/>
          <p:cNvSpPr>
            <a:spLocks noGrp="1"/>
          </p:cNvSpPr>
          <p:nvPr>
            <p:ph type="sldNum" sz="quarter" idx="12"/>
          </p:nvPr>
        </p:nvSpPr>
        <p:spPr bwMode="gray"/>
        <p:txBody>
          <a:bodyPr/>
          <a:lstStyle>
            <a:lvl1pPr>
              <a:defRPr b="0"/>
            </a:lvl1pPr>
          </a:lstStyle>
          <a:p>
            <a:fld id="{EF4EADEF-43D2-40C0-B8FB-5E3C06018B6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u-HU"/>
              <a:t>Metakognitív Tréning 4 – Beleérző képesség I</a:t>
            </a:r>
            <a:endParaRPr lang="de-DE"/>
          </a:p>
        </p:txBody>
      </p:sp>
      <p:sp>
        <p:nvSpPr>
          <p:cNvPr id="7" name="Slide Number Placeholder 6"/>
          <p:cNvSpPr>
            <a:spLocks noGrp="1"/>
          </p:cNvSpPr>
          <p:nvPr>
            <p:ph type="sldNum" sz="quarter" idx="12"/>
          </p:nvPr>
        </p:nvSpPr>
        <p:spPr bwMode="gray"/>
        <p:txBody>
          <a:bodyPr/>
          <a:lstStyle>
            <a:lvl1pPr>
              <a:defRPr b="0"/>
            </a:lvl1pPr>
          </a:lstStyle>
          <a:p>
            <a:fld id="{EF4EADEF-43D2-40C0-B8FB-5E3C06018B6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u-HU"/>
              <a:t>Metakognitív Tréning 4 – Beleérző képesség I</a:t>
            </a:r>
            <a:endParaRPr lang="de-DE"/>
          </a:p>
        </p:txBody>
      </p:sp>
      <p:sp>
        <p:nvSpPr>
          <p:cNvPr id="5" name="Slide Number Placeholder 4"/>
          <p:cNvSpPr>
            <a:spLocks noGrp="1"/>
          </p:cNvSpPr>
          <p:nvPr>
            <p:ph type="sldNum" sz="quarter" idx="12"/>
          </p:nvPr>
        </p:nvSpPr>
        <p:spPr bwMode="gray"/>
        <p:txBody>
          <a:bodyPr/>
          <a:lstStyle>
            <a:lvl1pPr>
              <a:defRPr b="0"/>
            </a:lvl1pPr>
          </a:lstStyle>
          <a:p>
            <a:fld id="{AF421BF4-EBB2-4D44-A332-72BBD9FE9485}"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u-HU"/>
              <a:t>Metakognitív Tréning 4 – Beleérző képesség I</a:t>
            </a:r>
            <a:endParaRPr lang="de-DE"/>
          </a:p>
        </p:txBody>
      </p:sp>
      <p:sp>
        <p:nvSpPr>
          <p:cNvPr id="4" name="Slide Number Placeholder 3"/>
          <p:cNvSpPr>
            <a:spLocks noGrp="1"/>
          </p:cNvSpPr>
          <p:nvPr>
            <p:ph type="sldNum" sz="quarter" idx="12"/>
          </p:nvPr>
        </p:nvSpPr>
        <p:spPr bwMode="gray"/>
        <p:txBody>
          <a:bodyPr/>
          <a:lstStyle>
            <a:lvl1pPr>
              <a:defRPr b="0"/>
            </a:lvl1pPr>
          </a:lstStyle>
          <a:p>
            <a:fld id="{B3DDD150-F1A1-4713-8F2B-C153F7EFC41E}"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u-HU"/>
              <a:t>Metakognitív Tréning 4 – Beleérző képesség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F4EADEF-43D2-40C0-B8FB-5E3C06018B6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53" r:id="rId1"/>
    <p:sldLayoutId id="2147484254" r:id="rId2"/>
    <p:sldLayoutId id="2147484255" r:id="rId3"/>
    <p:sldLayoutId id="2147484256" r:id="rId4"/>
    <p:sldLayoutId id="2147484257" r:id="rId5"/>
    <p:sldLayoutId id="2147484258" r:id="rId6"/>
    <p:sldLayoutId id="2147484259" r:id="rId7"/>
    <p:sldLayoutId id="2147484260" r:id="rId8"/>
    <p:sldLayoutId id="2147484261" r:id="rId9"/>
    <p:sldLayoutId id="2147484262" r:id="rId10"/>
    <p:sldLayoutId id="2147484263" r:id="rId11"/>
    <p:sldLayoutId id="2147484264" r:id="rId12"/>
  </p:sldLayoutIdLst>
  <p:txStyles>
    <p:titleStyle>
      <a:lvl1pPr algn="l" defTabSz="914245" rtl="0" eaLnBrk="1" latinLnBrk="0" hangingPunct="1">
        <a:lnSpc>
          <a:spcPct val="90000"/>
        </a:lnSpc>
        <a:spcBef>
          <a:spcPct val="0"/>
        </a:spcBef>
        <a:buNone/>
        <a:defRPr sz="2800" kern="1200" baseline="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dirty="0">
                <a:latin typeface="+mn-lt"/>
                <a:ea typeface="+mn-ea"/>
                <a:cs typeface="+mn-cs"/>
              </a:rPr>
              <a:t>4 A</a:t>
            </a:r>
            <a:r>
              <a:rPr lang="en-US" altLang="ja-JP" dirty="0">
                <a:latin typeface="+mn-lt"/>
                <a:ea typeface="+mn-ea"/>
                <a:cs typeface="+mn-cs"/>
              </a:rPr>
              <a:t> – </a:t>
            </a:r>
            <a:r>
              <a:rPr lang="hu-HU" altLang="ko-KR">
                <a:latin typeface="+mn-lt"/>
                <a:ea typeface="+mn-ea"/>
                <a:cs typeface="+mn-cs"/>
              </a:rPr>
              <a:t>Beleérző képesség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7</a:t>
            </a:r>
            <a:r>
              <a:rPr lang="nl-NL" sz="1600" dirty="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665269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Hogyan tudom átérezni valaki másnak a helyzetét...?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2</a:t>
            </a:fld>
            <a:endParaRPr lang="de-DE" altLang="de-DE">
              <a:latin typeface="+mn-lt"/>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Hogyan tudom átérezni valaki másnak a helyzetét...?</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3</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dirty="0">
                <a:solidFill>
                  <a:srgbClr val="333333"/>
                </a:solidFill>
              </a:rPr>
              <a:t>Példa</a:t>
            </a:r>
            <a:r>
              <a:rPr lang="de-DE" altLang="de-DE" sz="2400" dirty="0">
                <a:solidFill>
                  <a:srgbClr val="333333"/>
                </a:solidFill>
              </a:rPr>
              <a:t>: </a:t>
            </a:r>
            <a:r>
              <a:rPr lang="hu-HU" altLang="de-DE" sz="2400" dirty="0">
                <a:solidFill>
                  <a:srgbClr val="333333"/>
                </a:solidFill>
              </a:rPr>
              <a:t>Valaki a halántékához kap</a:t>
            </a:r>
            <a:r>
              <a:rPr lang="de-DE" altLang="de-DE" sz="2400" dirty="0">
                <a:solidFill>
                  <a:srgbClr val="333333"/>
                </a:solidFill>
              </a:rPr>
              <a:t>.</a:t>
            </a:r>
          </a:p>
          <a:p>
            <a:pPr lvl="0" defTabSz="914400" fontAlgn="base">
              <a:lnSpc>
                <a:spcPct val="100000"/>
              </a:lnSpc>
              <a:spcBef>
                <a:spcPts val="1200"/>
              </a:spcBef>
            </a:pPr>
            <a:r>
              <a:rPr lang="hu-HU" altLang="de-DE" sz="2400" i="1" dirty="0">
                <a:solidFill>
                  <a:srgbClr val="004992"/>
                </a:solidFill>
              </a:rPr>
              <a:t>Miért</a:t>
            </a:r>
            <a:r>
              <a:rPr lang="de-DE" altLang="de-DE" sz="2400" i="1" dirty="0">
                <a:solidFill>
                  <a:srgbClr val="004992"/>
                </a:solidFill>
              </a:rPr>
              <a:t>?</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Hogyan tudom átérezni valaki másnak a helyzetét...?</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4</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dirty="0">
                <a:solidFill>
                  <a:srgbClr val="333333"/>
                </a:solidFill>
              </a:rPr>
              <a:t>Példa</a:t>
            </a:r>
            <a:r>
              <a:rPr lang="de-DE" altLang="de-DE" sz="2400" dirty="0">
                <a:solidFill>
                  <a:srgbClr val="333333"/>
                </a:solidFill>
              </a:rPr>
              <a:t>: </a:t>
            </a:r>
            <a:r>
              <a:rPr lang="hu-HU" altLang="de-DE" sz="2400" dirty="0">
                <a:solidFill>
                  <a:srgbClr val="333333"/>
                </a:solidFill>
              </a:rPr>
              <a:t>Valaki a halántékához kap</a:t>
            </a:r>
            <a:r>
              <a:rPr lang="de-DE" altLang="de-DE" sz="2400" dirty="0">
                <a:solidFill>
                  <a:srgbClr val="333333"/>
                </a:solidFill>
              </a:rPr>
              <a:t>.</a:t>
            </a:r>
          </a:p>
          <a:p>
            <a:pPr lvl="0" defTabSz="914400" fontAlgn="base">
              <a:lnSpc>
                <a:spcPct val="100000"/>
              </a:lnSpc>
              <a:spcBef>
                <a:spcPts val="1200"/>
              </a:spcBef>
            </a:pPr>
            <a:r>
              <a:rPr lang="hu-HU" altLang="de-DE" sz="2400" i="1" dirty="0">
                <a:solidFill>
                  <a:srgbClr val="004992"/>
                </a:solidFill>
              </a:rPr>
              <a:t>Miért</a:t>
            </a:r>
            <a:r>
              <a:rPr lang="de-DE" altLang="de-DE" sz="2400" i="1" dirty="0">
                <a:solidFill>
                  <a:srgbClr val="004992"/>
                </a:solidFill>
              </a:rPr>
              <a:t>? </a:t>
            </a:r>
            <a:r>
              <a:rPr lang="hu-HU" altLang="de-DE" sz="2400" dirty="0">
                <a:solidFill>
                  <a:srgbClr val="333333"/>
                </a:solidFill>
              </a:rPr>
              <a:t>Érdektelenség</a:t>
            </a:r>
            <a:r>
              <a:rPr lang="de-DE" altLang="de-DE" sz="2400" dirty="0">
                <a:solidFill>
                  <a:srgbClr val="333333"/>
                </a:solidFill>
              </a:rPr>
              <a:t>, </a:t>
            </a:r>
            <a:r>
              <a:rPr lang="hu-HU" altLang="de-DE" sz="2400" dirty="0">
                <a:solidFill>
                  <a:srgbClr val="333333"/>
                </a:solidFill>
              </a:rPr>
              <a:t>koncentráció</a:t>
            </a:r>
            <a:r>
              <a:rPr lang="de-DE" altLang="de-DE" sz="2400" dirty="0">
                <a:solidFill>
                  <a:srgbClr val="333333"/>
                </a:solidFill>
              </a:rPr>
              <a:t>, </a:t>
            </a:r>
            <a:r>
              <a:rPr lang="hu-HU" altLang="de-DE" sz="2400" dirty="0">
                <a:solidFill>
                  <a:srgbClr val="333333"/>
                </a:solidFill>
              </a:rPr>
              <a:t>fáradtság</a:t>
            </a:r>
            <a:r>
              <a:rPr lang="de-DE" altLang="de-DE" sz="2400" dirty="0">
                <a:solidFill>
                  <a:srgbClr val="333333"/>
                </a:solidFill>
              </a:rPr>
              <a:t>, </a:t>
            </a:r>
            <a:r>
              <a:rPr lang="hu-HU" altLang="de-DE" sz="2400" dirty="0">
                <a:solidFill>
                  <a:srgbClr val="333333"/>
                </a:solidFill>
              </a:rPr>
              <a:t>fejfájás</a:t>
            </a:r>
            <a:r>
              <a:rPr lang="de-DE" altLang="de-DE" sz="2400" dirty="0">
                <a:solidFill>
                  <a:srgbClr val="333333"/>
                </a:solidFill>
              </a:rPr>
              <a:t>?</a:t>
            </a:r>
            <a:endParaRPr lang="hu-HU" altLang="de-DE" sz="2400" dirty="0">
              <a:solidFill>
                <a:srgbClr val="333333"/>
              </a:solidFill>
            </a:endParaRPr>
          </a:p>
        </p:txBody>
      </p:sp>
    </p:spTree>
    <p:extLst>
      <p:ext uri="{BB962C8B-B14F-4D97-AF65-F5344CB8AC3E}">
        <p14:creationId xmlns:p14="http://schemas.microsoft.com/office/powerpoint/2010/main" val="850134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Hogyan tudom átérezni valaki másnak a helyzetét...?</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5</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dirty="0">
                <a:solidFill>
                  <a:srgbClr val="333333"/>
                </a:solidFill>
              </a:rPr>
              <a:t>Példa</a:t>
            </a:r>
            <a:r>
              <a:rPr lang="de-DE" altLang="de-DE" sz="2400" dirty="0">
                <a:solidFill>
                  <a:srgbClr val="333333"/>
                </a:solidFill>
              </a:rPr>
              <a:t>: </a:t>
            </a:r>
            <a:r>
              <a:rPr lang="hu-HU" altLang="de-DE" sz="2400" dirty="0">
                <a:solidFill>
                  <a:srgbClr val="333333"/>
                </a:solidFill>
              </a:rPr>
              <a:t>Valaki a halántékához kap</a:t>
            </a:r>
            <a:r>
              <a:rPr lang="de-DE" altLang="de-DE" sz="2400" dirty="0">
                <a:solidFill>
                  <a:srgbClr val="333333"/>
                </a:solidFill>
              </a:rPr>
              <a:t>.</a:t>
            </a:r>
          </a:p>
          <a:p>
            <a:pPr lvl="0" defTabSz="914400" fontAlgn="base">
              <a:lnSpc>
                <a:spcPct val="100000"/>
              </a:lnSpc>
              <a:spcBef>
                <a:spcPts val="1200"/>
              </a:spcBef>
            </a:pPr>
            <a:r>
              <a:rPr lang="hu-HU" altLang="de-DE" sz="2400" i="1" dirty="0">
                <a:solidFill>
                  <a:srgbClr val="004992"/>
                </a:solidFill>
              </a:rPr>
              <a:t>Miért</a:t>
            </a:r>
            <a:r>
              <a:rPr lang="de-DE" altLang="de-DE" sz="2400" i="1" dirty="0">
                <a:solidFill>
                  <a:srgbClr val="004992"/>
                </a:solidFill>
              </a:rPr>
              <a:t>? </a:t>
            </a:r>
            <a:r>
              <a:rPr lang="hu-HU" altLang="de-DE" sz="2400" dirty="0">
                <a:solidFill>
                  <a:srgbClr val="333333"/>
                </a:solidFill>
              </a:rPr>
              <a:t>Érdektelenség</a:t>
            </a:r>
            <a:r>
              <a:rPr lang="de-DE" altLang="de-DE" sz="2400" dirty="0">
                <a:solidFill>
                  <a:srgbClr val="333333"/>
                </a:solidFill>
              </a:rPr>
              <a:t>, </a:t>
            </a:r>
            <a:r>
              <a:rPr lang="hu-HU" altLang="de-DE" sz="2400" dirty="0">
                <a:solidFill>
                  <a:srgbClr val="333333"/>
                </a:solidFill>
              </a:rPr>
              <a:t>koncentráció</a:t>
            </a:r>
            <a:r>
              <a:rPr lang="de-DE" altLang="de-DE" sz="2400" dirty="0">
                <a:solidFill>
                  <a:srgbClr val="333333"/>
                </a:solidFill>
              </a:rPr>
              <a:t>, </a:t>
            </a:r>
            <a:r>
              <a:rPr lang="hu-HU" altLang="de-DE" sz="2400" dirty="0">
                <a:solidFill>
                  <a:srgbClr val="333333"/>
                </a:solidFill>
              </a:rPr>
              <a:t>fáradtság</a:t>
            </a:r>
            <a:r>
              <a:rPr lang="de-DE" altLang="de-DE" sz="2400" dirty="0">
                <a:solidFill>
                  <a:srgbClr val="333333"/>
                </a:solidFill>
              </a:rPr>
              <a:t>, </a:t>
            </a:r>
            <a:r>
              <a:rPr lang="hu-HU" altLang="de-DE" sz="2400" dirty="0">
                <a:solidFill>
                  <a:srgbClr val="333333"/>
                </a:solidFill>
              </a:rPr>
              <a:t>fejfájás</a:t>
            </a:r>
            <a:r>
              <a:rPr lang="de-DE" altLang="de-DE" sz="2400" dirty="0">
                <a:solidFill>
                  <a:srgbClr val="333333"/>
                </a:solidFill>
              </a:rPr>
              <a:t>?</a:t>
            </a:r>
            <a:endParaRPr lang="hu-HU" altLang="de-DE" sz="2400" dirty="0">
              <a:solidFill>
                <a:srgbClr val="333333"/>
              </a:solidFill>
            </a:endParaRPr>
          </a:p>
          <a:p>
            <a:pPr lvl="0" defTabSz="914400" fontAlgn="base">
              <a:lnSpc>
                <a:spcPct val="100000"/>
              </a:lnSpc>
              <a:spcBef>
                <a:spcPts val="1200"/>
              </a:spcBef>
            </a:pPr>
            <a:r>
              <a:rPr lang="hu-HU" altLang="de-DE" sz="2400" b="1" dirty="0">
                <a:solidFill>
                  <a:srgbClr val="333333"/>
                </a:solidFill>
              </a:rPr>
              <a:t>Mi segít a válasz megtalálásában</a:t>
            </a:r>
            <a:r>
              <a:rPr lang="de-DE" altLang="de-DE" sz="2400" b="1" dirty="0">
                <a:solidFill>
                  <a:srgbClr val="333333"/>
                </a:solidFill>
              </a:rPr>
              <a:t>?</a:t>
            </a:r>
            <a:endParaRPr lang="en-US" sz="2400" dirty="0"/>
          </a:p>
        </p:txBody>
      </p:sp>
    </p:spTree>
    <p:extLst>
      <p:ext uri="{BB962C8B-B14F-4D97-AF65-F5344CB8AC3E}">
        <p14:creationId xmlns:p14="http://schemas.microsoft.com/office/powerpoint/2010/main" val="586328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Hogyan tudom átérezni valaki másnak a helyzetét...?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6</a:t>
            </a:fld>
            <a:endParaRPr lang="de-DE" altLang="de-DE">
              <a:latin typeface="+mn-lt"/>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dirty="0">
                <a:solidFill>
                  <a:srgbClr val="333333"/>
                </a:solidFill>
              </a:rPr>
              <a:t>Példa</a:t>
            </a:r>
            <a:r>
              <a:rPr lang="de-DE" altLang="de-DE" sz="2400" dirty="0">
                <a:solidFill>
                  <a:srgbClr val="333333"/>
                </a:solidFill>
              </a:rPr>
              <a:t>: </a:t>
            </a:r>
            <a:r>
              <a:rPr lang="hu-HU" altLang="de-DE" sz="2400" dirty="0">
                <a:solidFill>
                  <a:srgbClr val="333333"/>
                </a:solidFill>
              </a:rPr>
              <a:t>Valaki a halántékához kap</a:t>
            </a:r>
            <a:r>
              <a:rPr lang="de-DE" altLang="de-DE" sz="2400" dirty="0">
                <a:solidFill>
                  <a:srgbClr val="333333"/>
                </a:solidFill>
              </a:rPr>
              <a:t>.</a:t>
            </a:r>
          </a:p>
          <a:p>
            <a:pPr lvl="0" defTabSz="914400" fontAlgn="base">
              <a:lnSpc>
                <a:spcPct val="100000"/>
              </a:lnSpc>
              <a:spcBef>
                <a:spcPts val="1200"/>
              </a:spcBef>
            </a:pPr>
            <a:r>
              <a:rPr lang="hu-HU" altLang="de-DE" sz="2400" i="1" dirty="0">
                <a:solidFill>
                  <a:srgbClr val="004992"/>
                </a:solidFill>
              </a:rPr>
              <a:t>Miért</a:t>
            </a:r>
            <a:r>
              <a:rPr lang="de-DE" altLang="de-DE" sz="2400" i="1" dirty="0">
                <a:solidFill>
                  <a:srgbClr val="004992"/>
                </a:solidFill>
              </a:rPr>
              <a:t>? </a:t>
            </a:r>
            <a:r>
              <a:rPr lang="hu-HU" altLang="de-DE" sz="2400" dirty="0">
                <a:solidFill>
                  <a:srgbClr val="333333"/>
                </a:solidFill>
              </a:rPr>
              <a:t>Érdektelenség</a:t>
            </a:r>
            <a:r>
              <a:rPr lang="de-DE" altLang="de-DE" sz="2400" dirty="0">
                <a:solidFill>
                  <a:srgbClr val="333333"/>
                </a:solidFill>
              </a:rPr>
              <a:t>, </a:t>
            </a:r>
            <a:r>
              <a:rPr lang="hu-HU" altLang="de-DE" sz="2400" dirty="0">
                <a:solidFill>
                  <a:srgbClr val="333333"/>
                </a:solidFill>
              </a:rPr>
              <a:t>koncentráció</a:t>
            </a:r>
            <a:r>
              <a:rPr lang="de-DE" altLang="de-DE" sz="2400" dirty="0">
                <a:solidFill>
                  <a:srgbClr val="333333"/>
                </a:solidFill>
              </a:rPr>
              <a:t>, </a:t>
            </a:r>
            <a:r>
              <a:rPr lang="hu-HU" altLang="de-DE" sz="2400" dirty="0">
                <a:solidFill>
                  <a:srgbClr val="333333"/>
                </a:solidFill>
              </a:rPr>
              <a:t>fáradtság</a:t>
            </a:r>
            <a:r>
              <a:rPr lang="de-DE" altLang="de-DE" sz="2400" dirty="0">
                <a:solidFill>
                  <a:srgbClr val="333333"/>
                </a:solidFill>
              </a:rPr>
              <a:t>, </a:t>
            </a:r>
            <a:r>
              <a:rPr lang="hu-HU" altLang="de-DE" sz="2400" dirty="0">
                <a:solidFill>
                  <a:srgbClr val="333333"/>
                </a:solidFill>
              </a:rPr>
              <a:t>fejfájás</a:t>
            </a:r>
            <a:r>
              <a:rPr lang="de-DE" altLang="de-DE" sz="2400" dirty="0">
                <a:solidFill>
                  <a:srgbClr val="333333"/>
                </a:solidFill>
              </a:rPr>
              <a:t>?</a:t>
            </a:r>
            <a:endParaRPr lang="hu-HU" altLang="de-DE" sz="2400" dirty="0">
              <a:solidFill>
                <a:srgbClr val="333333"/>
              </a:solidFill>
            </a:endParaRPr>
          </a:p>
          <a:p>
            <a:pPr lvl="0" defTabSz="914400" fontAlgn="base">
              <a:lnSpc>
                <a:spcPct val="100000"/>
              </a:lnSpc>
              <a:spcBef>
                <a:spcPts val="1200"/>
              </a:spcBef>
            </a:pPr>
            <a:r>
              <a:rPr lang="hu-HU" altLang="de-DE" sz="2400" b="1" dirty="0">
                <a:solidFill>
                  <a:srgbClr val="333333"/>
                </a:solidFill>
              </a:rPr>
              <a:t>Mi segít a válasz megtalálásában</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400" dirty="0">
                <a:solidFill>
                  <a:srgbClr val="004992"/>
                </a:solidFill>
              </a:rPr>
              <a:t>Előzetes ismereteink az </a:t>
            </a:r>
            <a:r>
              <a:rPr lang="hu-HU" altLang="de-DE" sz="2400">
                <a:solidFill>
                  <a:srgbClr val="004992"/>
                </a:solidFill>
              </a:rPr>
              <a:t>illetőről</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migrénben szenved</a:t>
            </a:r>
            <a:r>
              <a:rPr lang="de-DE" altLang="de-DE" sz="2400" dirty="0">
                <a:solidFill>
                  <a:srgbClr val="333333"/>
                </a:solidFill>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Hogyan tudom átérezni valaki másnak a helyzetét...?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7</a:t>
            </a:fld>
            <a:endParaRPr lang="de-DE" altLang="de-DE">
              <a:latin typeface="+mn-lt"/>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dirty="0">
                <a:solidFill>
                  <a:srgbClr val="333333"/>
                </a:solidFill>
              </a:rPr>
              <a:t>Példa</a:t>
            </a:r>
            <a:r>
              <a:rPr lang="de-DE" altLang="de-DE" sz="2400" dirty="0">
                <a:solidFill>
                  <a:srgbClr val="333333"/>
                </a:solidFill>
              </a:rPr>
              <a:t>: </a:t>
            </a:r>
            <a:r>
              <a:rPr lang="hu-HU" altLang="de-DE" sz="2400" dirty="0">
                <a:solidFill>
                  <a:srgbClr val="333333"/>
                </a:solidFill>
              </a:rPr>
              <a:t>Valaki a halántékához kap</a:t>
            </a:r>
            <a:r>
              <a:rPr lang="de-DE" altLang="de-DE" sz="2400" dirty="0">
                <a:solidFill>
                  <a:srgbClr val="333333"/>
                </a:solidFill>
              </a:rPr>
              <a:t>.</a:t>
            </a:r>
          </a:p>
          <a:p>
            <a:pPr lvl="0" defTabSz="914400" fontAlgn="base">
              <a:lnSpc>
                <a:spcPct val="100000"/>
              </a:lnSpc>
              <a:spcBef>
                <a:spcPts val="1200"/>
              </a:spcBef>
            </a:pPr>
            <a:r>
              <a:rPr lang="hu-HU" altLang="de-DE" sz="2400" i="1" dirty="0">
                <a:solidFill>
                  <a:srgbClr val="004992"/>
                </a:solidFill>
              </a:rPr>
              <a:t>Miért</a:t>
            </a:r>
            <a:r>
              <a:rPr lang="de-DE" altLang="de-DE" sz="2400" i="1" dirty="0">
                <a:solidFill>
                  <a:srgbClr val="004992"/>
                </a:solidFill>
              </a:rPr>
              <a:t>? </a:t>
            </a:r>
            <a:r>
              <a:rPr lang="hu-HU" altLang="de-DE" sz="2400" dirty="0">
                <a:solidFill>
                  <a:srgbClr val="333333"/>
                </a:solidFill>
              </a:rPr>
              <a:t>Érdektelenség</a:t>
            </a:r>
            <a:r>
              <a:rPr lang="de-DE" altLang="de-DE" sz="2400" dirty="0">
                <a:solidFill>
                  <a:srgbClr val="333333"/>
                </a:solidFill>
              </a:rPr>
              <a:t>, </a:t>
            </a:r>
            <a:r>
              <a:rPr lang="hu-HU" altLang="de-DE" sz="2400" dirty="0">
                <a:solidFill>
                  <a:srgbClr val="333333"/>
                </a:solidFill>
              </a:rPr>
              <a:t>koncentráció</a:t>
            </a:r>
            <a:r>
              <a:rPr lang="de-DE" altLang="de-DE" sz="2400" dirty="0">
                <a:solidFill>
                  <a:srgbClr val="333333"/>
                </a:solidFill>
              </a:rPr>
              <a:t>, </a:t>
            </a:r>
            <a:r>
              <a:rPr lang="hu-HU" altLang="de-DE" sz="2400" dirty="0">
                <a:solidFill>
                  <a:srgbClr val="333333"/>
                </a:solidFill>
              </a:rPr>
              <a:t>fáradtság</a:t>
            </a:r>
            <a:r>
              <a:rPr lang="de-DE" altLang="de-DE" sz="2400" dirty="0">
                <a:solidFill>
                  <a:srgbClr val="333333"/>
                </a:solidFill>
              </a:rPr>
              <a:t>, </a:t>
            </a:r>
            <a:r>
              <a:rPr lang="hu-HU" altLang="de-DE" sz="2400" dirty="0">
                <a:solidFill>
                  <a:srgbClr val="333333"/>
                </a:solidFill>
              </a:rPr>
              <a:t>fejfájás</a:t>
            </a:r>
            <a:r>
              <a:rPr lang="de-DE" altLang="de-DE" sz="2400" dirty="0">
                <a:solidFill>
                  <a:srgbClr val="333333"/>
                </a:solidFill>
              </a:rPr>
              <a:t>?</a:t>
            </a:r>
            <a:endParaRPr lang="hu-HU" altLang="de-DE" sz="2400" dirty="0">
              <a:solidFill>
                <a:srgbClr val="333333"/>
              </a:solidFill>
            </a:endParaRPr>
          </a:p>
          <a:p>
            <a:pPr lvl="0" defTabSz="914400" fontAlgn="base">
              <a:lnSpc>
                <a:spcPct val="100000"/>
              </a:lnSpc>
              <a:spcBef>
                <a:spcPts val="1200"/>
              </a:spcBef>
            </a:pPr>
            <a:r>
              <a:rPr lang="hu-HU" altLang="de-DE" sz="2400" b="1" dirty="0">
                <a:solidFill>
                  <a:srgbClr val="333333"/>
                </a:solidFill>
              </a:rPr>
              <a:t>Mi segít a válasz megtalálásában</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400" dirty="0">
                <a:solidFill>
                  <a:srgbClr val="004992"/>
                </a:solidFill>
              </a:rPr>
              <a:t>Előzetes ismereteink az </a:t>
            </a:r>
            <a:r>
              <a:rPr lang="hu-HU" altLang="de-DE" sz="2400">
                <a:solidFill>
                  <a:srgbClr val="004992"/>
                </a:solidFill>
              </a:rPr>
              <a:t>illetőről</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migrénben szenved</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hu-HU" altLang="de-DE" sz="2400" dirty="0">
                <a:solidFill>
                  <a:srgbClr val="004992"/>
                </a:solidFill>
              </a:rPr>
              <a:t>Környezet</a:t>
            </a:r>
            <a:r>
              <a:rPr lang="de-DE" altLang="de-DE" sz="2400" dirty="0">
                <a:solidFill>
                  <a:srgbClr val="004992"/>
                </a:solidFill>
              </a:rPr>
              <a:t>/</a:t>
            </a:r>
            <a:r>
              <a:rPr lang="hu-HU" altLang="de-DE" sz="2400">
                <a:solidFill>
                  <a:srgbClr val="004992"/>
                </a:solidFill>
              </a:rPr>
              <a:t>szituáció</a:t>
            </a:r>
            <a:r>
              <a:rPr lang="de-DE" altLang="de-DE" sz="2400">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éppen éjt nappallá téve dolgozott</a:t>
            </a:r>
            <a:r>
              <a:rPr lang="de-DE" altLang="de-DE" sz="2400" dirty="0">
                <a:solidFill>
                  <a:srgbClr val="333333"/>
                </a:solidFill>
              </a:rPr>
              <a:t>? (</a:t>
            </a:r>
            <a:r>
              <a:rPr lang="hu-HU" altLang="de-DE" sz="2400" dirty="0">
                <a:solidFill>
                  <a:srgbClr val="333333"/>
                </a:solidFill>
              </a:rPr>
              <a:t>ezért fáradt</a:t>
            </a:r>
            <a:r>
              <a:rPr lang="de-DE" altLang="de-DE" sz="2400" dirty="0">
                <a:solidFill>
                  <a:srgbClr val="333333"/>
                </a:solidFill>
              </a:rPr>
              <a:t>)</a:t>
            </a:r>
          </a:p>
        </p:txBody>
      </p:sp>
    </p:spTree>
    <p:extLst>
      <p:ext uri="{BB962C8B-B14F-4D97-AF65-F5344CB8AC3E}">
        <p14:creationId xmlns:p14="http://schemas.microsoft.com/office/powerpoint/2010/main" val="3553233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Hogyan tudom átérezni valaki másnak a helyzetét...?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8</a:t>
            </a:fld>
            <a:endParaRPr lang="de-DE" altLang="de-DE">
              <a:latin typeface="+mn-lt"/>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dirty="0">
                <a:solidFill>
                  <a:srgbClr val="333333"/>
                </a:solidFill>
              </a:rPr>
              <a:t>Példa</a:t>
            </a:r>
            <a:r>
              <a:rPr lang="de-DE" altLang="de-DE" sz="2400" dirty="0">
                <a:solidFill>
                  <a:srgbClr val="333333"/>
                </a:solidFill>
              </a:rPr>
              <a:t>: </a:t>
            </a:r>
            <a:r>
              <a:rPr lang="hu-HU" altLang="de-DE" sz="2400" dirty="0">
                <a:solidFill>
                  <a:srgbClr val="333333"/>
                </a:solidFill>
              </a:rPr>
              <a:t>Valaki a halántékához kap</a:t>
            </a:r>
            <a:r>
              <a:rPr lang="de-DE" altLang="de-DE" sz="2400" dirty="0">
                <a:solidFill>
                  <a:srgbClr val="333333"/>
                </a:solidFill>
              </a:rPr>
              <a:t>.</a:t>
            </a:r>
          </a:p>
          <a:p>
            <a:pPr lvl="0" defTabSz="914400" fontAlgn="base">
              <a:lnSpc>
                <a:spcPct val="100000"/>
              </a:lnSpc>
              <a:spcBef>
                <a:spcPts val="1200"/>
              </a:spcBef>
            </a:pPr>
            <a:r>
              <a:rPr lang="hu-HU" altLang="de-DE" sz="2400" i="1" dirty="0">
                <a:solidFill>
                  <a:srgbClr val="004992"/>
                </a:solidFill>
              </a:rPr>
              <a:t>Miért</a:t>
            </a:r>
            <a:r>
              <a:rPr lang="de-DE" altLang="de-DE" sz="2400" i="1" dirty="0">
                <a:solidFill>
                  <a:srgbClr val="004992"/>
                </a:solidFill>
              </a:rPr>
              <a:t>? </a:t>
            </a:r>
            <a:r>
              <a:rPr lang="hu-HU" altLang="de-DE" sz="2400" dirty="0">
                <a:solidFill>
                  <a:srgbClr val="333333"/>
                </a:solidFill>
              </a:rPr>
              <a:t>Érdektelenség</a:t>
            </a:r>
            <a:r>
              <a:rPr lang="de-DE" altLang="de-DE" sz="2400" dirty="0">
                <a:solidFill>
                  <a:srgbClr val="333333"/>
                </a:solidFill>
              </a:rPr>
              <a:t>, </a:t>
            </a:r>
            <a:r>
              <a:rPr lang="hu-HU" altLang="de-DE" sz="2400" dirty="0">
                <a:solidFill>
                  <a:srgbClr val="333333"/>
                </a:solidFill>
              </a:rPr>
              <a:t>koncentráció</a:t>
            </a:r>
            <a:r>
              <a:rPr lang="de-DE" altLang="de-DE" sz="2400" dirty="0">
                <a:solidFill>
                  <a:srgbClr val="333333"/>
                </a:solidFill>
              </a:rPr>
              <a:t>, </a:t>
            </a:r>
            <a:r>
              <a:rPr lang="hu-HU" altLang="de-DE" sz="2400" dirty="0">
                <a:solidFill>
                  <a:srgbClr val="333333"/>
                </a:solidFill>
              </a:rPr>
              <a:t>fáradtság</a:t>
            </a:r>
            <a:r>
              <a:rPr lang="de-DE" altLang="de-DE" sz="2400" dirty="0">
                <a:solidFill>
                  <a:srgbClr val="333333"/>
                </a:solidFill>
              </a:rPr>
              <a:t>, </a:t>
            </a:r>
            <a:r>
              <a:rPr lang="hu-HU" altLang="de-DE" sz="2400" dirty="0">
                <a:solidFill>
                  <a:srgbClr val="333333"/>
                </a:solidFill>
              </a:rPr>
              <a:t>fejfájás</a:t>
            </a:r>
            <a:r>
              <a:rPr lang="de-DE" altLang="de-DE" sz="2400" dirty="0">
                <a:solidFill>
                  <a:srgbClr val="333333"/>
                </a:solidFill>
              </a:rPr>
              <a:t>?</a:t>
            </a:r>
            <a:endParaRPr lang="hu-HU" altLang="de-DE" sz="2400" dirty="0">
              <a:solidFill>
                <a:srgbClr val="333333"/>
              </a:solidFill>
            </a:endParaRPr>
          </a:p>
          <a:p>
            <a:pPr lvl="0" defTabSz="914400" fontAlgn="base">
              <a:lnSpc>
                <a:spcPct val="100000"/>
              </a:lnSpc>
              <a:spcBef>
                <a:spcPts val="1200"/>
              </a:spcBef>
            </a:pPr>
            <a:r>
              <a:rPr lang="hu-HU" altLang="de-DE" sz="2400" b="1" dirty="0">
                <a:solidFill>
                  <a:srgbClr val="333333"/>
                </a:solidFill>
              </a:rPr>
              <a:t>Mi segít a válasz megtalálásában</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400" dirty="0">
                <a:solidFill>
                  <a:srgbClr val="004992"/>
                </a:solidFill>
              </a:rPr>
              <a:t>Előzetes ismereteink az </a:t>
            </a:r>
            <a:r>
              <a:rPr lang="hu-HU" altLang="de-DE" sz="2400">
                <a:solidFill>
                  <a:srgbClr val="004992"/>
                </a:solidFill>
              </a:rPr>
              <a:t>illetőről</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migrénben szenved</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hu-HU" altLang="de-DE" sz="2400" dirty="0">
                <a:solidFill>
                  <a:srgbClr val="004992"/>
                </a:solidFill>
              </a:rPr>
              <a:t>Környezet</a:t>
            </a:r>
            <a:r>
              <a:rPr lang="de-DE" altLang="de-DE" sz="2400" dirty="0">
                <a:solidFill>
                  <a:srgbClr val="004992"/>
                </a:solidFill>
              </a:rPr>
              <a:t>/</a:t>
            </a:r>
            <a:r>
              <a:rPr lang="hu-HU" altLang="de-DE" sz="2400">
                <a:solidFill>
                  <a:srgbClr val="004992"/>
                </a:solidFill>
              </a:rPr>
              <a:t>szituáció</a:t>
            </a:r>
            <a:r>
              <a:rPr lang="de-DE" altLang="de-DE" sz="2400">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éppen éjt nappallá téve dolgozott</a:t>
            </a:r>
            <a:r>
              <a:rPr lang="de-DE" altLang="de-DE" sz="2400" dirty="0">
                <a:solidFill>
                  <a:srgbClr val="333333"/>
                </a:solidFill>
              </a:rPr>
              <a:t>? (</a:t>
            </a:r>
            <a:r>
              <a:rPr lang="hu-HU" altLang="de-DE" sz="2400" dirty="0">
                <a:solidFill>
                  <a:srgbClr val="333333"/>
                </a:solidFill>
              </a:rPr>
              <a:t>ezért fáradt</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hu-HU" altLang="de-DE" sz="2400">
                <a:solidFill>
                  <a:srgbClr val="004992"/>
                </a:solidFill>
              </a:rPr>
              <a:t>Önmegfigyelés</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mikor kapok én magam a halántékomhoz</a:t>
            </a:r>
            <a:r>
              <a:rPr lang="de-DE" altLang="de-DE" sz="2400" dirty="0">
                <a:solidFill>
                  <a:srgbClr val="333333"/>
                </a:solidFill>
              </a:rPr>
              <a:t>? (</a:t>
            </a:r>
            <a:r>
              <a:rPr lang="hu-HU" altLang="de-DE" sz="2400" dirty="0">
                <a:solidFill>
                  <a:srgbClr val="004992"/>
                </a:solidFill>
              </a:rPr>
              <a:t>De vigyázat</a:t>
            </a:r>
            <a:r>
              <a:rPr lang="de-DE" altLang="de-DE" sz="2400" dirty="0">
                <a:solidFill>
                  <a:srgbClr val="004992"/>
                </a:solidFill>
              </a:rPr>
              <a:t>!</a:t>
            </a:r>
            <a:r>
              <a:rPr lang="de-DE" altLang="de-DE" sz="2400" dirty="0">
                <a:solidFill>
                  <a:srgbClr val="333333"/>
                </a:solidFill>
              </a:rPr>
              <a:t> </a:t>
            </a:r>
            <a:r>
              <a:rPr lang="hu-HU" altLang="de-DE" sz="2400" dirty="0">
                <a:solidFill>
                  <a:srgbClr val="333333"/>
                </a:solidFill>
              </a:rPr>
              <a:t>A saját magunkból levont következtetéseket nem vonatkoztathatjuk mindig másokra is!</a:t>
            </a:r>
            <a:r>
              <a:rPr lang="de-DE" altLang="de-DE" sz="2400" dirty="0">
                <a:solidFill>
                  <a:srgbClr val="333333"/>
                </a:solidFill>
              </a:rPr>
              <a:t>)</a:t>
            </a:r>
          </a:p>
        </p:txBody>
      </p:sp>
    </p:spTree>
    <p:extLst>
      <p:ext uri="{BB962C8B-B14F-4D97-AF65-F5344CB8AC3E}">
        <p14:creationId xmlns:p14="http://schemas.microsoft.com/office/powerpoint/2010/main" val="2112426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Hogyan tudom átérezni valaki másnak a helyzetét...?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9</a:t>
            </a:fld>
            <a:endParaRPr lang="de-DE" altLang="de-DE">
              <a:latin typeface="+mn-lt"/>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dirty="0">
                <a:solidFill>
                  <a:srgbClr val="333333"/>
                </a:solidFill>
              </a:rPr>
              <a:t>Példa</a:t>
            </a:r>
            <a:r>
              <a:rPr lang="de-DE" altLang="de-DE" sz="2400" dirty="0">
                <a:solidFill>
                  <a:srgbClr val="333333"/>
                </a:solidFill>
              </a:rPr>
              <a:t>: </a:t>
            </a:r>
            <a:r>
              <a:rPr lang="hu-HU" altLang="de-DE" sz="2400" dirty="0">
                <a:solidFill>
                  <a:srgbClr val="333333"/>
                </a:solidFill>
              </a:rPr>
              <a:t>Valaki a halántékához kap</a:t>
            </a:r>
            <a:r>
              <a:rPr lang="de-DE" altLang="de-DE" sz="2400" dirty="0">
                <a:solidFill>
                  <a:srgbClr val="333333"/>
                </a:solidFill>
              </a:rPr>
              <a:t>.</a:t>
            </a:r>
          </a:p>
          <a:p>
            <a:pPr lvl="0" defTabSz="914400" fontAlgn="base">
              <a:lnSpc>
                <a:spcPct val="100000"/>
              </a:lnSpc>
              <a:spcBef>
                <a:spcPts val="1200"/>
              </a:spcBef>
            </a:pPr>
            <a:r>
              <a:rPr lang="hu-HU" altLang="de-DE" sz="2400" i="1" dirty="0">
                <a:solidFill>
                  <a:srgbClr val="004992"/>
                </a:solidFill>
              </a:rPr>
              <a:t>Miért</a:t>
            </a:r>
            <a:r>
              <a:rPr lang="de-DE" altLang="de-DE" sz="2400" i="1" dirty="0">
                <a:solidFill>
                  <a:srgbClr val="004992"/>
                </a:solidFill>
              </a:rPr>
              <a:t>? </a:t>
            </a:r>
            <a:r>
              <a:rPr lang="hu-HU" altLang="de-DE" sz="2400" dirty="0">
                <a:solidFill>
                  <a:srgbClr val="333333"/>
                </a:solidFill>
              </a:rPr>
              <a:t>Érdektelenség</a:t>
            </a:r>
            <a:r>
              <a:rPr lang="de-DE" altLang="de-DE" sz="2400" dirty="0">
                <a:solidFill>
                  <a:srgbClr val="333333"/>
                </a:solidFill>
              </a:rPr>
              <a:t>, </a:t>
            </a:r>
            <a:r>
              <a:rPr lang="hu-HU" altLang="de-DE" sz="2400" dirty="0">
                <a:solidFill>
                  <a:srgbClr val="333333"/>
                </a:solidFill>
              </a:rPr>
              <a:t>koncentráció</a:t>
            </a:r>
            <a:r>
              <a:rPr lang="de-DE" altLang="de-DE" sz="2400" dirty="0">
                <a:solidFill>
                  <a:srgbClr val="333333"/>
                </a:solidFill>
              </a:rPr>
              <a:t>, </a:t>
            </a:r>
            <a:r>
              <a:rPr lang="hu-HU" altLang="de-DE" sz="2400" dirty="0">
                <a:solidFill>
                  <a:srgbClr val="333333"/>
                </a:solidFill>
              </a:rPr>
              <a:t>fáradtság</a:t>
            </a:r>
            <a:r>
              <a:rPr lang="de-DE" altLang="de-DE" sz="2400" dirty="0">
                <a:solidFill>
                  <a:srgbClr val="333333"/>
                </a:solidFill>
              </a:rPr>
              <a:t>, </a:t>
            </a:r>
            <a:r>
              <a:rPr lang="hu-HU" altLang="de-DE" sz="2400" dirty="0">
                <a:solidFill>
                  <a:srgbClr val="333333"/>
                </a:solidFill>
              </a:rPr>
              <a:t>fejfájás</a:t>
            </a:r>
            <a:r>
              <a:rPr lang="de-DE" altLang="de-DE" sz="2400" dirty="0">
                <a:solidFill>
                  <a:srgbClr val="333333"/>
                </a:solidFill>
              </a:rPr>
              <a:t>?</a:t>
            </a:r>
            <a:endParaRPr lang="hu-HU" altLang="de-DE" sz="2400" dirty="0">
              <a:solidFill>
                <a:srgbClr val="333333"/>
              </a:solidFill>
            </a:endParaRPr>
          </a:p>
          <a:p>
            <a:pPr lvl="0" defTabSz="914400" fontAlgn="base">
              <a:lnSpc>
                <a:spcPct val="100000"/>
              </a:lnSpc>
              <a:spcBef>
                <a:spcPts val="1200"/>
              </a:spcBef>
            </a:pPr>
            <a:r>
              <a:rPr lang="hu-HU" altLang="de-DE" sz="2400" b="1" dirty="0">
                <a:solidFill>
                  <a:srgbClr val="333333"/>
                </a:solidFill>
              </a:rPr>
              <a:t>Mi segít a válasz megtalálásában</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400" dirty="0">
                <a:solidFill>
                  <a:srgbClr val="004992"/>
                </a:solidFill>
              </a:rPr>
              <a:t>Előzetes ismereteink az </a:t>
            </a:r>
            <a:r>
              <a:rPr lang="hu-HU" altLang="de-DE" sz="2400">
                <a:solidFill>
                  <a:srgbClr val="004992"/>
                </a:solidFill>
              </a:rPr>
              <a:t>illetőről</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migrénben szenved</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hu-HU" altLang="de-DE" sz="2400" dirty="0">
                <a:solidFill>
                  <a:srgbClr val="004992"/>
                </a:solidFill>
              </a:rPr>
              <a:t>Környezet</a:t>
            </a:r>
            <a:r>
              <a:rPr lang="de-DE" altLang="de-DE" sz="2400" dirty="0">
                <a:solidFill>
                  <a:srgbClr val="004992"/>
                </a:solidFill>
              </a:rPr>
              <a:t>/</a:t>
            </a:r>
            <a:r>
              <a:rPr lang="hu-HU" altLang="de-DE" sz="2400">
                <a:solidFill>
                  <a:srgbClr val="004992"/>
                </a:solidFill>
              </a:rPr>
              <a:t>szituáció</a:t>
            </a:r>
            <a:r>
              <a:rPr lang="de-DE" altLang="de-DE" sz="2400">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éppen éjt nappallá téve dolgozott</a:t>
            </a:r>
            <a:r>
              <a:rPr lang="de-DE" altLang="de-DE" sz="2400" dirty="0">
                <a:solidFill>
                  <a:srgbClr val="333333"/>
                </a:solidFill>
              </a:rPr>
              <a:t>? (</a:t>
            </a:r>
            <a:r>
              <a:rPr lang="hu-HU" altLang="de-DE" sz="2400" dirty="0">
                <a:solidFill>
                  <a:srgbClr val="333333"/>
                </a:solidFill>
              </a:rPr>
              <a:t>ezért fáradt</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hu-HU" altLang="de-DE" sz="2400">
                <a:solidFill>
                  <a:srgbClr val="004992"/>
                </a:solidFill>
              </a:rPr>
              <a:t>Önmegfigyelés</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mikor kapok én magam a halántékomhoz</a:t>
            </a:r>
            <a:r>
              <a:rPr lang="de-DE" altLang="de-DE" sz="2400" dirty="0">
                <a:solidFill>
                  <a:srgbClr val="333333"/>
                </a:solidFill>
              </a:rPr>
              <a:t>? (</a:t>
            </a:r>
            <a:r>
              <a:rPr lang="hu-HU" altLang="de-DE" sz="2400" dirty="0">
                <a:solidFill>
                  <a:srgbClr val="004992"/>
                </a:solidFill>
              </a:rPr>
              <a:t>De vigyázat</a:t>
            </a:r>
            <a:r>
              <a:rPr lang="de-DE" altLang="de-DE" sz="2400" dirty="0">
                <a:solidFill>
                  <a:srgbClr val="004992"/>
                </a:solidFill>
              </a:rPr>
              <a:t>!</a:t>
            </a:r>
            <a:r>
              <a:rPr lang="de-DE" altLang="de-DE" sz="2400" dirty="0">
                <a:solidFill>
                  <a:srgbClr val="333333"/>
                </a:solidFill>
              </a:rPr>
              <a:t> </a:t>
            </a:r>
            <a:r>
              <a:rPr lang="hu-HU" altLang="de-DE" sz="2400" dirty="0">
                <a:solidFill>
                  <a:srgbClr val="333333"/>
                </a:solidFill>
              </a:rPr>
              <a:t>A saját magunkból levont következtetéseket nem vonatkoztathatjuk mindig másokra is!</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hu-HU" altLang="de-DE" sz="2400" dirty="0">
                <a:solidFill>
                  <a:srgbClr val="004992"/>
                </a:solidFill>
              </a:rPr>
              <a:t>Arckifejezés</a:t>
            </a:r>
            <a:r>
              <a:rPr lang="de-DE" altLang="de-DE" sz="2400" dirty="0">
                <a:solidFill>
                  <a:srgbClr val="004992"/>
                </a:solidFill>
              </a:rPr>
              <a:t> (Mimik</a:t>
            </a:r>
            <a:r>
              <a:rPr lang="hu-HU" altLang="de-DE" sz="2400" dirty="0">
                <a:solidFill>
                  <a:srgbClr val="004992"/>
                </a:solidFill>
              </a:rPr>
              <a:t>a</a:t>
            </a:r>
            <a:r>
              <a:rPr lang="de-DE" altLang="de-DE" sz="2400">
                <a:solidFill>
                  <a:srgbClr val="004992"/>
                </a:solidFill>
              </a:rPr>
              <a:t>)</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fáradtan néz az illető</a:t>
            </a:r>
            <a:r>
              <a:rPr lang="de-DE" altLang="de-DE" sz="2400" dirty="0">
                <a:solidFill>
                  <a:srgbClr val="333333"/>
                </a:solidFill>
              </a:rPr>
              <a:t>, </a:t>
            </a:r>
            <a:r>
              <a:rPr lang="hu-HU" altLang="de-DE" sz="2400" dirty="0">
                <a:solidFill>
                  <a:srgbClr val="333333"/>
                </a:solidFill>
              </a:rPr>
              <a:t>elgondolkodónak</a:t>
            </a:r>
            <a:r>
              <a:rPr lang="de-DE" altLang="de-DE" sz="2400" dirty="0">
                <a:solidFill>
                  <a:srgbClr val="333333"/>
                </a:solidFill>
              </a:rPr>
              <a:t>, </a:t>
            </a:r>
            <a:r>
              <a:rPr lang="hu-HU" altLang="de-DE" sz="2400" dirty="0">
                <a:solidFill>
                  <a:srgbClr val="333333"/>
                </a:solidFill>
              </a:rPr>
              <a:t>szenvedőnek látszik</a:t>
            </a:r>
            <a:r>
              <a:rPr lang="de-DE" altLang="de-DE" sz="2400" dirty="0">
                <a:solidFill>
                  <a:srgbClr val="333333"/>
                </a:solidFill>
              </a:rPr>
              <a:t> </a:t>
            </a:r>
            <a:r>
              <a:rPr lang="hu-HU" altLang="de-DE" sz="2400" dirty="0">
                <a:solidFill>
                  <a:srgbClr val="333333"/>
                </a:solidFill>
              </a:rPr>
              <a:t>stb</a:t>
            </a:r>
            <a:r>
              <a:rPr lang="de-DE" altLang="de-DE" sz="2400" dirty="0">
                <a:solidFill>
                  <a:srgbClr val="333333"/>
                </a:solidFill>
              </a:rPr>
              <a:t>.?</a:t>
            </a:r>
            <a:endParaRPr lang="en-US" sz="2400" dirty="0"/>
          </a:p>
        </p:txBody>
      </p:sp>
    </p:spTree>
    <p:extLst>
      <p:ext uri="{BB962C8B-B14F-4D97-AF65-F5344CB8AC3E}">
        <p14:creationId xmlns:p14="http://schemas.microsoft.com/office/powerpoint/2010/main" val="2217482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u-HU" altLang="de-DE" sz="2400" dirty="0">
                <a:solidFill>
                  <a:srgbClr val="333333"/>
                </a:solidFill>
              </a:rPr>
              <a:t>A tanulmányok azt mutatják, hogy 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pszichés megbetegedésben szenvedő ember</a:t>
            </a:r>
            <a:r>
              <a:rPr lang="de-DE" altLang="de-DE" sz="2400" dirty="0">
                <a:solidFill>
                  <a:srgbClr val="333333"/>
                </a:solidFill>
              </a:rPr>
              <a:t> (</a:t>
            </a:r>
            <a:r>
              <a:rPr lang="hu-HU" altLang="de-DE" sz="2400" dirty="0">
                <a:solidFill>
                  <a:srgbClr val="333333"/>
                </a:solidFill>
              </a:rPr>
              <a:t>főként</a:t>
            </a:r>
            <a:r>
              <a:rPr lang="de-DE" altLang="de-DE" sz="2400" dirty="0">
                <a:solidFill>
                  <a:srgbClr val="333333"/>
                </a:solidFill>
              </a:rPr>
              <a:t> </a:t>
            </a:r>
            <a:r>
              <a:rPr lang="hu-HU" altLang="de-DE" sz="2400" dirty="0">
                <a:solidFill>
                  <a:srgbClr val="333333"/>
                </a:solidFill>
              </a:rPr>
              <a:t>p</a:t>
            </a:r>
            <a:r>
              <a:rPr lang="de-DE" altLang="de-DE" sz="2400" dirty="0">
                <a:solidFill>
                  <a:srgbClr val="333333"/>
                </a:solidFill>
              </a:rPr>
              <a:t>s</a:t>
            </a:r>
            <a:r>
              <a:rPr lang="hu-HU" altLang="de-DE" sz="2400" dirty="0">
                <a:solidFill>
                  <a:srgbClr val="333333"/>
                </a:solidFill>
              </a:rPr>
              <a:t>zi</a:t>
            </a:r>
            <a:r>
              <a:rPr lang="de-DE" altLang="de-DE" sz="2400" dirty="0">
                <a:solidFill>
                  <a:srgbClr val="333333"/>
                </a:solidFill>
              </a:rPr>
              <a:t>ch</a:t>
            </a:r>
            <a:r>
              <a:rPr lang="hu-HU" altLang="de-DE" sz="2400" dirty="0">
                <a:solidFill>
                  <a:srgbClr val="333333"/>
                </a:solidFill>
              </a:rPr>
              <a:t>ózis</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004992"/>
                </a:solidFill>
              </a:rPr>
              <a:t>Nehezen értelmezi mások érzelemkifejezéseit</a:t>
            </a:r>
            <a:r>
              <a:rPr lang="de-DE" altLang="de-DE" sz="2400" dirty="0">
                <a:solidFill>
                  <a:srgbClr val="004992"/>
                </a:solidFill>
              </a:rPr>
              <a:t> (</a:t>
            </a:r>
            <a:r>
              <a:rPr lang="hu-HU" altLang="de-DE" sz="2400" dirty="0">
                <a:solidFill>
                  <a:srgbClr val="004992"/>
                </a:solidFill>
              </a:rPr>
              <a:t>pl</a:t>
            </a:r>
            <a:r>
              <a:rPr lang="de-DE" altLang="de-DE" sz="2400" dirty="0">
                <a:solidFill>
                  <a:srgbClr val="004992"/>
                </a:solidFill>
              </a:rPr>
              <a:t>. </a:t>
            </a:r>
            <a:r>
              <a:rPr lang="hu-HU" altLang="de-DE" sz="2400" dirty="0">
                <a:solidFill>
                  <a:srgbClr val="004992"/>
                </a:solidFill>
              </a:rPr>
              <a:t>öröm</a:t>
            </a:r>
            <a:r>
              <a:rPr lang="de-DE" altLang="de-DE" sz="2400" dirty="0">
                <a:solidFill>
                  <a:srgbClr val="004992"/>
                </a:solidFill>
              </a:rPr>
              <a:t>, </a:t>
            </a:r>
            <a:r>
              <a:rPr lang="hu-HU" altLang="de-DE" sz="2400" dirty="0">
                <a:solidFill>
                  <a:srgbClr val="004992"/>
                </a:solidFill>
              </a:rPr>
              <a:t>bánat</a:t>
            </a:r>
            <a:r>
              <a:rPr lang="de-DE"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7D293AC5-A169-47E8-804F-173A369AB2F4}" type="slidenum">
              <a:rPr lang="de-DE" altLang="de-DE" smtClean="0">
                <a:latin typeface="+mn-lt"/>
                <a:cs typeface="+mn-cs"/>
              </a:rPr>
              <a:pPr/>
              <a:t>10</a:t>
            </a:fld>
            <a:endParaRPr lang="de-DE" altLang="de-DE">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u-HU" altLang="de-DE" sz="2400" dirty="0">
                <a:solidFill>
                  <a:srgbClr val="333333"/>
                </a:solidFill>
              </a:rPr>
              <a:t>A tanulmányok azt mutatják, hogy 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pszichés megbetegedésben szenvedő ember</a:t>
            </a:r>
            <a:r>
              <a:rPr lang="de-DE" altLang="de-DE" sz="2400" dirty="0">
                <a:solidFill>
                  <a:srgbClr val="333333"/>
                </a:solidFill>
              </a:rPr>
              <a:t> (</a:t>
            </a:r>
            <a:r>
              <a:rPr lang="hu-HU" altLang="de-DE" sz="2400" dirty="0">
                <a:solidFill>
                  <a:srgbClr val="333333"/>
                </a:solidFill>
              </a:rPr>
              <a:t>főként</a:t>
            </a:r>
            <a:r>
              <a:rPr lang="de-DE" altLang="de-DE" sz="2400" dirty="0">
                <a:solidFill>
                  <a:srgbClr val="333333"/>
                </a:solidFill>
              </a:rPr>
              <a:t> </a:t>
            </a:r>
            <a:r>
              <a:rPr lang="hu-HU" altLang="de-DE" sz="2400" dirty="0">
                <a:solidFill>
                  <a:srgbClr val="333333"/>
                </a:solidFill>
              </a:rPr>
              <a:t>p</a:t>
            </a:r>
            <a:r>
              <a:rPr lang="de-DE" altLang="de-DE" sz="2400" dirty="0">
                <a:solidFill>
                  <a:srgbClr val="333333"/>
                </a:solidFill>
              </a:rPr>
              <a:t>s</a:t>
            </a:r>
            <a:r>
              <a:rPr lang="hu-HU" altLang="de-DE" sz="2400" dirty="0">
                <a:solidFill>
                  <a:srgbClr val="333333"/>
                </a:solidFill>
              </a:rPr>
              <a:t>zi</a:t>
            </a:r>
            <a:r>
              <a:rPr lang="de-DE" altLang="de-DE" sz="2400" dirty="0">
                <a:solidFill>
                  <a:srgbClr val="333333"/>
                </a:solidFill>
              </a:rPr>
              <a:t>ch</a:t>
            </a:r>
            <a:r>
              <a:rPr lang="hu-HU" altLang="de-DE" sz="2400" dirty="0">
                <a:solidFill>
                  <a:srgbClr val="333333"/>
                </a:solidFill>
              </a:rPr>
              <a:t>ózis</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004992"/>
                </a:solidFill>
              </a:rPr>
              <a:t>Nehezen értelmezi mások érzelemkifejezéseit</a:t>
            </a:r>
            <a:r>
              <a:rPr lang="de-DE" altLang="de-DE" sz="2400" dirty="0">
                <a:solidFill>
                  <a:srgbClr val="004992"/>
                </a:solidFill>
              </a:rPr>
              <a:t> (</a:t>
            </a:r>
            <a:r>
              <a:rPr lang="hu-HU" altLang="de-DE" sz="2400" dirty="0">
                <a:solidFill>
                  <a:srgbClr val="004992"/>
                </a:solidFill>
              </a:rPr>
              <a:t>pl</a:t>
            </a:r>
            <a:r>
              <a:rPr lang="de-DE" altLang="de-DE" sz="2400" dirty="0">
                <a:solidFill>
                  <a:srgbClr val="004992"/>
                </a:solidFill>
              </a:rPr>
              <a:t>. </a:t>
            </a:r>
            <a:r>
              <a:rPr lang="hu-HU" altLang="de-DE" sz="2400" dirty="0">
                <a:solidFill>
                  <a:srgbClr val="004992"/>
                </a:solidFill>
              </a:rPr>
              <a:t>öröm</a:t>
            </a:r>
            <a:r>
              <a:rPr lang="de-DE" altLang="de-DE" sz="2400" dirty="0">
                <a:solidFill>
                  <a:srgbClr val="004992"/>
                </a:solidFill>
              </a:rPr>
              <a:t>, </a:t>
            </a:r>
            <a:r>
              <a:rPr lang="hu-HU" altLang="de-DE" sz="2400" dirty="0">
                <a:solidFill>
                  <a:srgbClr val="004992"/>
                </a:solidFill>
              </a:rPr>
              <a:t>bánat</a:t>
            </a:r>
            <a:r>
              <a:rPr lang="de-DE" altLang="de-DE" sz="2400" dirty="0">
                <a:solidFill>
                  <a:srgbClr val="004992"/>
                </a:solidFill>
              </a:rPr>
              <a:t>).</a:t>
            </a:r>
          </a:p>
          <a:p>
            <a:pPr marL="342900" lvl="0" indent="-342900" defTabSz="914400" fontAlgn="base">
              <a:buClr>
                <a:srgbClr val="333333"/>
              </a:buClr>
              <a:buFont typeface="WingDings"/>
              <a:buChar char=""/>
            </a:pPr>
            <a:r>
              <a:rPr lang="hu-HU" altLang="de-DE" sz="2400" dirty="0">
                <a:solidFill>
                  <a:srgbClr val="004992"/>
                </a:solidFill>
              </a:rPr>
              <a:t>Nehezen ismeri fel, hogy mások miért viselkednek egy bizonyos módon.</a:t>
            </a:r>
            <a:endParaRPr lang="en-US" sz="2400" dirty="0"/>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7D293AC5-A169-47E8-804F-173A369AB2F4}" type="slidenum">
              <a:rPr lang="de-DE" altLang="de-DE" smtClean="0">
                <a:latin typeface="+mn-lt"/>
                <a:cs typeface="+mn-cs"/>
              </a:rPr>
              <a:pPr/>
              <a:t>11</a:t>
            </a:fld>
            <a:endParaRPr lang="de-DE" altLang="de-DE">
              <a:latin typeface="+mn-lt"/>
              <a:cs typeface="+mn-cs"/>
            </a:endParaRPr>
          </a:p>
        </p:txBody>
      </p:sp>
    </p:spTree>
    <p:extLst>
      <p:ext uri="{BB962C8B-B14F-4D97-AF65-F5344CB8AC3E}">
        <p14:creationId xmlns:p14="http://schemas.microsoft.com/office/powerpoint/2010/main" val="1084298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1"/>
          <p:cNvSpPr>
            <a:spLocks noChangeArrowheads="1"/>
          </p:cNvSpPr>
          <p:nvPr/>
        </p:nvSpPr>
        <p:spPr bwMode="auto">
          <a:xfrm>
            <a:off x="408955" y="4725143"/>
            <a:ext cx="11376000" cy="457200"/>
          </a:xfrm>
          <a:prstGeom prst="rect">
            <a:avLst/>
          </a:prstGeom>
          <a:noFill/>
          <a:ln w="9525">
            <a:noFill/>
            <a:miter lim="800000"/>
            <a:headEnd/>
            <a:tailEnd/>
          </a:ln>
        </p:spPr>
        <p:txBody>
          <a:bodyPr>
            <a:noAutofit/>
          </a:bodyPr>
          <a:lstStyle/>
          <a:p>
            <a:pPr algn="ctr" eaLnBrk="0" hangingPunct="0">
              <a:spcBef>
                <a:spcPts val="0"/>
              </a:spcBef>
              <a:spcAft>
                <a:spcPts val="0"/>
              </a:spcAft>
              <a:buClr>
                <a:srgbClr val="336699"/>
              </a:buClr>
              <a:defRPr/>
            </a:pPr>
            <a:r>
              <a:rPr lang="hu-HU" altLang="de-DE" sz="2400">
                <a:solidFill>
                  <a:srgbClr val="004992"/>
                </a:solidFill>
                <a:cs typeface="+mn-cs"/>
              </a:rPr>
              <a:t>Szeretne </a:t>
            </a:r>
            <a:r>
              <a:rPr lang="hu-HU" altLang="de-DE" sz="2400" dirty="0">
                <a:solidFill>
                  <a:srgbClr val="004992"/>
                </a:solidFill>
                <a:cs typeface="+mn-cs"/>
              </a:rPr>
              <a:t>esetleg valaki röviden beszámolni a saját tapasztalatairól</a:t>
            </a:r>
            <a:r>
              <a:rPr lang="de-DE" altLang="de-DE" sz="2400" dirty="0">
                <a:solidFill>
                  <a:srgbClr val="004992"/>
                </a:solidFill>
                <a:cs typeface="+mn-cs"/>
              </a:rPr>
              <a:t>?</a:t>
            </a:r>
          </a:p>
        </p:txBody>
      </p:sp>
      <p:sp>
        <p:nvSpPr>
          <p:cNvPr id="2" name="Title 1"/>
          <p:cNvSpPr>
            <a:spLocks noGrp="1"/>
          </p:cNvSpPr>
          <p:nvPr>
            <p:ph type="title"/>
          </p:nvPr>
        </p:nvSpPr>
        <p:spPr/>
        <p:txBody>
          <a:bodyPr/>
          <a:lstStyle/>
          <a:p>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járulnak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hozzá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érzelem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felismerési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nehézségek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téves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ítéletekhez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pszichózis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alatt</a:t>
            </a:r>
            <a:r>
              <a:rPr lang="hu-HU" sz="3600" dirty="0">
                <a:solidFill>
                  <a:srgbClr val="004992"/>
                </a:solidFill>
                <a:latin typeface="+mn-lt"/>
                <a:ea typeface="+mn-ea"/>
                <a:cs typeface="+mn-cs"/>
              </a:rPr>
              <a:t> </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példák</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defRPr/>
            </a:pPr>
            <a:r>
              <a:rPr lang="hu-HU" altLang="de-DE" sz="2400" dirty="0">
                <a:solidFill>
                  <a:srgbClr val="333333"/>
                </a:solidFill>
              </a:rPr>
              <a:t>A folytonos fenyegetettség érzés a többi ember torz észleléséhez vezet:</a:t>
            </a:r>
            <a:endParaRPr lang="de-DE" altLang="de-DE" sz="2400" dirty="0">
              <a:solidFill>
                <a:srgbClr val="333333"/>
              </a:solidFill>
            </a:endParaRPr>
          </a:p>
          <a:p>
            <a:pPr marL="342900" lvl="0" indent="-342900" defTabSz="914400" fontAlgn="base">
              <a:buClr>
                <a:srgbClr val="333333"/>
              </a:buClr>
              <a:buFont typeface="WingDings"/>
              <a:buChar char=""/>
              <a:defRPr/>
            </a:pPr>
            <a:r>
              <a:rPr lang="hu-HU" altLang="de-DE" sz="2400" dirty="0">
                <a:solidFill>
                  <a:srgbClr val="333333"/>
                </a:solidFill>
              </a:rPr>
              <a:t>A kezelőorvos együtt érző mosolyát úgy éljük meg, mintha kinevetne bennünket.</a:t>
            </a:r>
            <a:endParaRPr lang="de-DE" altLang="de-DE" sz="2400" dirty="0">
              <a:solidFill>
                <a:srgbClr val="333333"/>
              </a:solidFill>
            </a:endParaRPr>
          </a:p>
          <a:p>
            <a:pPr marL="342900" lvl="0" indent="-342900" defTabSz="914400" fontAlgn="base">
              <a:buClr>
                <a:srgbClr val="333333"/>
              </a:buClr>
              <a:buFont typeface="WingDings"/>
              <a:buChar char=""/>
              <a:defRPr/>
            </a:pPr>
            <a:r>
              <a:rPr lang="hu-HU" altLang="de-DE" sz="2400" dirty="0">
                <a:solidFill>
                  <a:srgbClr val="333333"/>
                </a:solidFill>
              </a:rPr>
              <a:t>A másik meglepett arckifejezését tévesen félelemként értelmezzük.</a:t>
            </a:r>
            <a:endParaRPr lang="de-DE" altLang="de-DE" sz="2400" dirty="0">
              <a:solidFill>
                <a:srgbClr val="333333"/>
              </a:solidFill>
            </a:endParaRPr>
          </a:p>
          <a:p>
            <a:pPr marL="342900" lvl="0" indent="-342900" defTabSz="914400" fontAlgn="base">
              <a:buClr>
                <a:srgbClr val="333333"/>
              </a:buClr>
              <a:buFont typeface="WingDings"/>
              <a:buChar char=""/>
              <a:defRPr/>
            </a:pPr>
            <a:r>
              <a:rPr lang="hu-HU" altLang="de-DE" sz="2400" dirty="0">
                <a:solidFill>
                  <a:srgbClr val="333333"/>
                </a:solidFill>
              </a:rPr>
              <a:t>A terapeuta koncentráló, elgondolkodó tekintetét ellenségesnek éljük meg.</a:t>
            </a:r>
            <a:endParaRPr lang="en-US" sz="2400" dirty="0"/>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12</a:t>
            </a:fld>
            <a:endParaRPr lang="de-DE" altLang="de-DE">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1. feladatcsoport</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13</a:t>
            </a:fld>
            <a:endParaRPr lang="de-DE" altLang="de-DE">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Nevezzenek meg néhány érzelmet/érzést!</a:t>
            </a:r>
          </a:p>
        </p:txBody>
      </p:sp>
      <p:sp>
        <p:nvSpPr>
          <p:cNvPr id="5" name="Content Placeholder 4"/>
          <p:cNvSpPr>
            <a:spLocks noGrp="1"/>
          </p:cNvSpPr>
          <p:nvPr>
            <p:ph idx="1"/>
          </p:nvPr>
        </p:nvSpPr>
        <p:spPr/>
        <p:txBody>
          <a:bodyPr/>
          <a:lstStyle/>
          <a:p>
            <a:pPr lvl="0" defTabSz="914377"/>
            <a:r>
              <a:rPr lang="en-US" sz="2400">
                <a:solidFill>
                  <a:srgbClr val="333333"/>
                </a:solidFill>
              </a:rPr>
              <a:t>???</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14</a:t>
            </a:fld>
            <a:endParaRPr lang="de-DE" altLang="de-DE">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Nevezzenek meg néhány érzelmet/érzést!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Öröm</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Meglepettség</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Félelem</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Szomorúság</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Harag/düh</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Iszonyat</a:t>
            </a:r>
            <a:r>
              <a:rPr lang="de-DE" altLang="de-DE" sz="2400" dirty="0">
                <a:solidFill>
                  <a:srgbClr val="333333"/>
                </a:solidFill>
              </a:rPr>
              <a:t>/</a:t>
            </a:r>
            <a:r>
              <a:rPr lang="hu-HU" altLang="de-DE" sz="2400" dirty="0">
                <a:solidFill>
                  <a:srgbClr val="333333"/>
                </a:solidFill>
              </a:rPr>
              <a:t>undor</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Fájdalom</a:t>
            </a:r>
            <a:endParaRPr lang="en-US" sz="2400" dirty="0"/>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15</a:t>
            </a:fld>
            <a:endParaRPr lang="de-DE" altLang="de-DE">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u-HU" sz="3600" dirty="0">
                <a:solidFill>
                  <a:srgbClr val="004992"/>
                </a:solidFill>
                <a:latin typeface="+mn-lt"/>
                <a:ea typeface="+mn-ea"/>
                <a:cs typeface="+mn-cs"/>
              </a:rPr>
              <a:t>Különböző érzelmek/érzések</a:t>
            </a:r>
            <a:br>
              <a:rPr lang="hu-HU" sz="3600" dirty="0">
                <a:solidFill>
                  <a:srgbClr val="004992"/>
                </a:solidFill>
                <a:latin typeface="+mn-lt"/>
                <a:ea typeface="+mn-ea"/>
                <a:cs typeface="+mn-cs"/>
              </a:rPr>
            </a:br>
            <a:r>
              <a:rPr lang="hu-HU" dirty="0">
                <a:solidFill>
                  <a:srgbClr val="004992"/>
                </a:solidFill>
                <a:latin typeface="+mn-lt"/>
                <a:ea typeface="+mn-ea"/>
                <a:cs typeface="+mn-cs"/>
              </a:rPr>
              <a:t>Néha egészen egyszerű kikövetkeztetni, mi történik a másikban, különösen, ha további információkkal is rendelkezünk a körülményekről...</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16</a:t>
            </a:fld>
            <a:endParaRPr lang="de-DE" altLang="de-DE">
              <a:latin typeface="+mn-lt"/>
              <a:cs typeface="+mn-cs"/>
            </a:endParaRPr>
          </a:p>
        </p:txBody>
      </p:sp>
      <p:pic>
        <p:nvPicPr>
          <p:cNvPr id="18"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9"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u-HU" sz="3600" dirty="0">
                <a:solidFill>
                  <a:srgbClr val="004992"/>
                </a:solidFill>
                <a:latin typeface="+mn-lt"/>
                <a:ea typeface="+mn-ea"/>
                <a:cs typeface="+mn-cs"/>
              </a:rPr>
              <a:t>Különböző érzelmek/érzések</a:t>
            </a:r>
            <a:br>
              <a:rPr lang="hu-HU" sz="3600" dirty="0">
                <a:solidFill>
                  <a:srgbClr val="004992"/>
                </a:solidFill>
                <a:latin typeface="+mn-lt"/>
                <a:ea typeface="+mn-ea"/>
                <a:cs typeface="+mn-cs"/>
              </a:rPr>
            </a:br>
            <a:r>
              <a:rPr lang="hu-HU" dirty="0">
                <a:solidFill>
                  <a:srgbClr val="004992"/>
                </a:solidFill>
                <a:latin typeface="+mn-lt"/>
                <a:ea typeface="+mn-ea"/>
                <a:cs typeface="+mn-cs"/>
              </a:rPr>
              <a:t>Néha egészen egyszerű kikövetkeztetni, mi történik a másikban, különösen, ha további információkkal is rendelkezünk a körülményekről...</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17</a:t>
            </a:fld>
            <a:endParaRPr lang="de-DE" altLang="de-DE">
              <a:latin typeface="+mn-lt"/>
              <a:cs typeface="+mn-cs"/>
            </a:endParaRPr>
          </a:p>
        </p:txBody>
      </p:sp>
      <p:pic>
        <p:nvPicPr>
          <p:cNvPr id="24"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Szomorúság</a:t>
            </a:r>
            <a:endParaRPr lang="en-GB" altLang="de-DE" sz="2000" dirty="0">
              <a:solidFill>
                <a:srgbClr val="004992"/>
              </a:solidFill>
              <a:latin typeface="Calibri Light"/>
            </a:endParaRPr>
          </a:p>
        </p:txBody>
      </p:sp>
      <p:sp>
        <p:nvSpPr>
          <p:cNvPr id="31"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Düh/harag</a:t>
            </a:r>
            <a:endParaRPr lang="en-GB" altLang="de-DE" sz="2000" dirty="0">
              <a:solidFill>
                <a:srgbClr val="004992"/>
              </a:solidFill>
              <a:latin typeface="Calibri Light"/>
            </a:endParaRPr>
          </a:p>
        </p:txBody>
      </p:sp>
      <p:sp>
        <p:nvSpPr>
          <p:cNvPr id="32"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Öröm</a:t>
            </a:r>
            <a:endParaRPr lang="en-GB" altLang="de-DE" sz="2000" dirty="0">
              <a:solidFill>
                <a:srgbClr val="004992"/>
              </a:solidFill>
              <a:latin typeface="Calibri Light"/>
            </a:endParaRPr>
          </a:p>
        </p:txBody>
      </p:sp>
      <p:sp>
        <p:nvSpPr>
          <p:cNvPr id="33"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Undor</a:t>
            </a:r>
            <a:endParaRPr lang="en-GB" altLang="de-DE" sz="2000" dirty="0">
              <a:solidFill>
                <a:srgbClr val="004992"/>
              </a:solidFill>
              <a:latin typeface="Calibri Light"/>
            </a:endParaRPr>
          </a:p>
        </p:txBody>
      </p:sp>
      <p:sp>
        <p:nvSpPr>
          <p:cNvPr id="34"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Meglepettség</a:t>
            </a:r>
            <a:endParaRPr lang="en-GB" altLang="de-DE" sz="2000" dirty="0">
              <a:solidFill>
                <a:srgbClr val="004992"/>
              </a:solidFill>
              <a:latin typeface="Calibri Light"/>
            </a:endParaRPr>
          </a:p>
        </p:txBody>
      </p:sp>
      <p:sp>
        <p:nvSpPr>
          <p:cNvPr id="35"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Fájdalom</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6" name="Text Box 8"/>
          <p:cNvSpPr txBox="1">
            <a:spLocks noChangeArrowheads="1"/>
          </p:cNvSpPr>
          <p:nvPr/>
        </p:nvSpPr>
        <p:spPr bwMode="auto">
          <a:xfrm>
            <a:off x="408955" y="4624536"/>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hu-HU" altLang="de-DE" sz="2400" dirty="0">
                <a:solidFill>
                  <a:srgbClr val="333333"/>
                </a:solidFill>
                <a:latin typeface="+mn-lt"/>
                <a:cs typeface="+mn-cs"/>
              </a:rPr>
              <a:t>Nehezebb akkor, ha sem a másikat nem ismerjük, sem egyéb támpontokkal nem rendelkezünk</a:t>
            </a:r>
            <a:r>
              <a:rPr lang="de-DE" altLang="de-DE" sz="2400" dirty="0">
                <a:solidFill>
                  <a:srgbClr val="333333"/>
                </a:solidFill>
                <a:latin typeface="+mn-lt"/>
                <a:cs typeface="+mn-cs"/>
              </a:rPr>
              <a:t>!</a:t>
            </a:r>
          </a:p>
          <a:p>
            <a:pPr eaLnBrk="1" hangingPunct="1">
              <a:spcBef>
                <a:spcPts val="1200"/>
              </a:spcBef>
              <a:spcAft>
                <a:spcPts val="0"/>
              </a:spcAft>
              <a:buClr>
                <a:srgbClr val="004992"/>
              </a:buClr>
              <a:buNone/>
            </a:pPr>
            <a:r>
              <a:rPr lang="hu-HU" altLang="de-DE" sz="2400" dirty="0">
                <a:solidFill>
                  <a:srgbClr val="004992"/>
                </a:solidFill>
                <a:latin typeface="+mn-lt"/>
                <a:cs typeface="+mn-cs"/>
              </a:rPr>
              <a:t>Próbálják megnevezni az 1-5 képeken látható érzelmeket!</a:t>
            </a:r>
            <a:endParaRPr lang="de-DE" altLang="de-DE" sz="2400" dirty="0">
              <a:solidFill>
                <a:srgbClr val="004992"/>
              </a:solidFill>
              <a:latin typeface="+mn-lt"/>
              <a:cs typeface="+mn-cs"/>
            </a:endParaRPr>
          </a:p>
          <a:p>
            <a:pPr eaLnBrk="1" hangingPunct="1">
              <a:spcBef>
                <a:spcPts val="1200"/>
              </a:spcBef>
              <a:spcAft>
                <a:spcPts val="0"/>
              </a:spcAft>
              <a:buClr>
                <a:srgbClr val="004992"/>
              </a:buClr>
              <a:buNone/>
            </a:pPr>
            <a:r>
              <a:rPr lang="hu-HU" altLang="de-DE" sz="2400" dirty="0">
                <a:solidFill>
                  <a:srgbClr val="004992"/>
                </a:solidFill>
                <a:latin typeface="+mn-lt"/>
                <a:cs typeface="+mn-cs"/>
              </a:rPr>
              <a:t>Mennyire biztosak ebben</a:t>
            </a:r>
            <a:r>
              <a:rPr lang="de-DE" altLang="de-DE" sz="2400" dirty="0">
                <a:solidFill>
                  <a:srgbClr val="004992"/>
                </a:solidFill>
                <a:latin typeface="+mn-lt"/>
                <a:cs typeface="+mn-cs"/>
              </a:rPr>
              <a:t>?</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18</a:t>
            </a:fld>
            <a:endParaRPr lang="de-DE" altLang="de-DE">
              <a:latin typeface="+mn-lt"/>
              <a:cs typeface="+mn-cs"/>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0" name="Text Box 8"/>
          <p:cNvSpPr txBox="1">
            <a:spLocks noChangeArrowheads="1"/>
          </p:cNvSpPr>
          <p:nvPr/>
        </p:nvSpPr>
        <p:spPr bwMode="auto">
          <a:xfrm>
            <a:off x="408955" y="4624536"/>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hu-HU" altLang="de-DE" sz="2400" dirty="0">
                <a:solidFill>
                  <a:srgbClr val="333333"/>
                </a:solidFill>
                <a:latin typeface="+mn-lt"/>
                <a:cs typeface="+mn-cs"/>
              </a:rPr>
              <a:t>Nehezebb akkor, ha sem a másikat nem ismerjük, sem egyéb támpontokkal nem rendelkezünk</a:t>
            </a:r>
            <a:r>
              <a:rPr lang="de-DE" altLang="de-DE" sz="240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19</a:t>
            </a:fld>
            <a:endParaRPr lang="de-DE" altLang="de-DE">
              <a:latin typeface="+mn-lt"/>
              <a:cs typeface="+mn-cs"/>
            </a:endParaRPr>
          </a:p>
        </p:txBody>
      </p:sp>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Öröm</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Félelem</a:t>
            </a:r>
            <a:endParaRPr lang="de-DE" altLang="de-DE" sz="2000" dirty="0">
              <a:latin typeface="+mj-lt"/>
              <a:ea typeface="+mn-ea"/>
              <a:cs typeface="+mn-cs"/>
            </a:endParaRPr>
          </a:p>
        </p:txBody>
      </p:sp>
      <p:sp>
        <p:nvSpPr>
          <p:cNvPr id="16" name="Caption_13"/>
          <p:cNvSpPr txBox="1">
            <a:spLocks noChangeArrowheads="1"/>
          </p:cNvSpPr>
          <p:nvPr/>
        </p:nvSpPr>
        <p:spPr bwMode="auto">
          <a:xfrm>
            <a:off x="5305499" y="4042612"/>
            <a:ext cx="1554480" cy="402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Meglepettség</a:t>
            </a:r>
            <a:endParaRPr lang="de-DE" altLang="de-DE" sz="2000" dirty="0">
              <a:latin typeface="+mj-lt"/>
              <a:ea typeface="+mn-ea"/>
              <a:cs typeface="+mn-cs"/>
            </a:endParaRPr>
          </a:p>
        </p:txBody>
      </p:sp>
      <p:sp>
        <p:nvSpPr>
          <p:cNvPr id="17" name="Caption_13"/>
          <p:cNvSpPr txBox="1">
            <a:spLocks noChangeArrowheads="1"/>
          </p:cNvSpPr>
          <p:nvPr/>
        </p:nvSpPr>
        <p:spPr bwMode="auto">
          <a:xfrm>
            <a:off x="3937347"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Harag</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Bánat</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Az arc alapján tényleg következtetéseket vonhatunk le a karakterre vagy akár a foglalkozásra vonatkozóan?</a:t>
            </a:r>
          </a:p>
        </p:txBody>
      </p:sp>
      <p:sp>
        <p:nvSpPr>
          <p:cNvPr id="5" name="Content Placeholder 4"/>
          <p:cNvSpPr>
            <a:spLocks noGrp="1"/>
          </p:cNvSpPr>
          <p:nvPr>
            <p:ph idx="1"/>
          </p:nvPr>
        </p:nvSpPr>
        <p:spPr/>
        <p:txBody>
          <a:bodyPr/>
          <a:lstStyle/>
          <a:p>
            <a:pPr lvl="0" defTabSz="914400" fontAlgn="base"/>
            <a:r>
              <a:rPr lang="hu-HU" altLang="de-DE" sz="2400" dirty="0">
                <a:solidFill>
                  <a:srgbClr val="333333"/>
                </a:solidFill>
              </a:rPr>
              <a:t>A négy férfi közül melyik lehet a színész, a sportoló, a </a:t>
            </a:r>
            <a:r>
              <a:rPr lang="de-DE" altLang="de-DE" sz="2400" dirty="0" err="1">
                <a:solidFill>
                  <a:srgbClr val="333333"/>
                </a:solidFill>
              </a:rPr>
              <a:t>p</a:t>
            </a:r>
            <a:r>
              <a:rPr lang="de-DE" sz="2400" dirty="0" err="1">
                <a:solidFill>
                  <a:srgbClr val="333333"/>
                </a:solidFill>
              </a:rPr>
              <a:t>szichoterapeuta</a:t>
            </a:r>
            <a:r>
              <a:rPr lang="hu-HU" altLang="de-DE" sz="2400" dirty="0">
                <a:solidFill>
                  <a:srgbClr val="333333"/>
                </a:solidFill>
              </a:rPr>
              <a:t> vagy a sorozatgyilkos?</a:t>
            </a:r>
            <a:r>
              <a:rPr lang="de-DE" altLang="de-DE" sz="2400" dirty="0">
                <a:solidFill>
                  <a:srgbClr val="333333"/>
                </a:solidFill>
              </a:rPr>
              <a:t> </a:t>
            </a:r>
            <a:r>
              <a:rPr lang="hu-HU" altLang="de-DE" sz="2400" dirty="0">
                <a:solidFill>
                  <a:srgbClr val="333333"/>
                </a:solidFill>
              </a:rPr>
              <a:t>Mennyire biztosak a döntésükben?</a:t>
            </a:r>
            <a:endParaRPr lang="en-US" sz="2400" dirty="0"/>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20</a:t>
            </a:fld>
            <a:endParaRPr lang="de-DE" altLang="de-DE">
              <a:latin typeface="+mn-lt"/>
              <a:cs typeface="+mn-cs"/>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hu-HU" altLang="de-DE" sz="2400" dirty="0">
                <a:solidFill>
                  <a:srgbClr val="333333"/>
                </a:solidFill>
              </a:rPr>
              <a:t>Sztereotípiáink az egyes esetekre gyakran nem alkalmazhatóak. Pl. nem minden színész szép vagy nem minden gyilkos néz ki brutálisnak stb.!</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Gondolták volna?!?</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21</a:t>
            </a:fld>
            <a:endParaRPr lang="de-DE" altLang="de-DE">
              <a:latin typeface="+mn-lt"/>
              <a:cs typeface="+mn-cs"/>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Calibri Light"/>
              </a:rPr>
              <a:t>Baseball-legenda</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Színész</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dirty="0">
                <a:latin typeface="Calibri Light"/>
              </a:rPr>
              <a:t>Jeffrey </a:t>
            </a:r>
            <a:r>
              <a:rPr lang="fr-FR" altLang="de-DE" sz="1800" dirty="0" err="1">
                <a:latin typeface="Calibri Light"/>
              </a:rPr>
              <a:t>Dahmer</a:t>
            </a:r>
            <a:r>
              <a:rPr lang="fr-FR" altLang="de-DE" sz="1800" dirty="0">
                <a:latin typeface="Calibri Light"/>
              </a:rPr>
              <a:t>:</a:t>
            </a:r>
          </a:p>
          <a:p>
            <a:pPr algn="ctr" eaLnBrk="1" hangingPunct="1">
              <a:spcBef>
                <a:spcPts val="0"/>
              </a:spcBef>
              <a:spcAft>
                <a:spcPts val="0"/>
              </a:spcAft>
              <a:buClrTx/>
              <a:buNone/>
            </a:pPr>
            <a:r>
              <a:rPr lang="fr-FR" altLang="de-DE" sz="1800" dirty="0" err="1">
                <a:latin typeface="Calibri Light"/>
              </a:rPr>
              <a:t>Sorozatgyilkos</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sz="1800" dirty="0" err="1">
                <a:latin typeface="Calibri Light"/>
              </a:rPr>
              <a:t>Pszichoterapeuta</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Más ország, más szokás!</a:t>
            </a:r>
            <a:br>
              <a:rPr lang="en-US" sz="3600">
                <a:solidFill>
                  <a:srgbClr val="004992"/>
                </a:solidFill>
                <a:latin typeface="+mn-lt"/>
                <a:ea typeface="+mn-ea"/>
                <a:cs typeface="+mn-cs"/>
              </a:rPr>
            </a:br>
            <a:r>
              <a:rPr lang="en-US">
                <a:solidFill>
                  <a:srgbClr val="004992"/>
                </a:solidFill>
                <a:latin typeface="+mn-lt"/>
                <a:ea typeface="+mn-ea"/>
                <a:cs typeface="+mn-cs"/>
              </a:rPr>
              <a:t>A gesztusok és a mimika gyakori félreértelmezése</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22</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50639459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Gesztus/Mimika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Mit jelentenek ezek a gesztusok/viselkedési módok itt, és mit máshol?</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Nyelv</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Más ország, más szokás!</a:t>
            </a:r>
            <a:br>
              <a:rPr lang="en-US" sz="3600">
                <a:solidFill>
                  <a:srgbClr val="004992"/>
                </a:solidFill>
                <a:latin typeface="+mn-lt"/>
                <a:ea typeface="+mn-ea"/>
                <a:cs typeface="+mn-cs"/>
              </a:rPr>
            </a:br>
            <a:r>
              <a:rPr lang="en-US">
                <a:solidFill>
                  <a:srgbClr val="004992"/>
                </a:solidFill>
                <a:latin typeface="+mn-lt"/>
                <a:ea typeface="+mn-ea"/>
                <a:cs typeface="+mn-cs"/>
              </a:rPr>
              <a:t>A gesztusok és a mimika gyakori félreértelmezése</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23</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26595743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Gesztus/Mimika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Mit jelentenek ezek a gesztusok/viselkedési módok itt, és mit máshol?</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u-HU" sz="1800" b="1" i="0" u="none" strike="noStrike" cap="none" normalizeH="0" baseline="0" dirty="0">
                          <a:ln>
                            <a:noFill/>
                          </a:ln>
                          <a:solidFill>
                            <a:srgbClr val="333333"/>
                          </a:solidFill>
                          <a:effectLst/>
                          <a:latin typeface="Calibri Light"/>
                          <a:cs typeface="Times New Roman" pitchFamily="18" charset="0"/>
                        </a:rPr>
                        <a:t>Európa/Amerika:</a:t>
                      </a:r>
                      <a:r>
                        <a:rPr kumimoji="0" lang="hu-HU" sz="1800" b="0" i="0" u="none" strike="noStrike" cap="none" normalizeH="0" baseline="0" dirty="0">
                          <a:ln>
                            <a:noFill/>
                          </a:ln>
                          <a:solidFill>
                            <a:srgbClr val="333333"/>
                          </a:solidFill>
                          <a:effectLst/>
                          <a:latin typeface="Calibri Light"/>
                          <a:cs typeface="Times New Roman" pitchFamily="18" charset="0"/>
                        </a:rPr>
                        <a:t> lazaságot jelez, illetve egyfajta hanyag tartást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u-HU" sz="1800" b="0" i="0" u="none" strike="noStrike" cap="none" normalizeH="0" baseline="0" dirty="0">
                          <a:ln>
                            <a:noFill/>
                          </a:ln>
                          <a:solidFill>
                            <a:srgbClr val="333333"/>
                          </a:solidFill>
                          <a:effectLst/>
                          <a:latin typeface="Calibri Light"/>
                          <a:cs typeface="Times New Roman" pitchFamily="18" charset="0"/>
                        </a:rPr>
                        <a:t>Egyes arab országokban a cipőtalp az ember legpiszkosabb részének számít. Ezért nagyon nagy sértés a cipőnk talpát mutatni valakinek.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Nyelv</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564882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Más ország, más szokás!</a:t>
            </a:r>
            <a:br>
              <a:rPr lang="en-US" sz="3600">
                <a:solidFill>
                  <a:srgbClr val="004992"/>
                </a:solidFill>
                <a:latin typeface="+mn-lt"/>
                <a:ea typeface="+mn-ea"/>
                <a:cs typeface="+mn-cs"/>
              </a:rPr>
            </a:br>
            <a:r>
              <a:rPr lang="en-US">
                <a:solidFill>
                  <a:srgbClr val="004992"/>
                </a:solidFill>
                <a:latin typeface="+mn-lt"/>
                <a:ea typeface="+mn-ea"/>
                <a:cs typeface="+mn-cs"/>
              </a:rPr>
              <a:t>A gesztusok és a mimika gyakori félreértelmezése</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24</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225653131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Gesztus/Mimika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Mit jelentenek ezek a gesztusok/viselkedési módok itt, és mit máshol?</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u-HU" sz="1800" b="1" i="0" u="none" strike="noStrike" cap="none" normalizeH="0" baseline="0" dirty="0">
                          <a:ln>
                            <a:noFill/>
                          </a:ln>
                          <a:solidFill>
                            <a:srgbClr val="333333"/>
                          </a:solidFill>
                          <a:effectLst/>
                          <a:latin typeface="Calibri Light"/>
                          <a:cs typeface="Times New Roman" pitchFamily="18" charset="0"/>
                        </a:rPr>
                        <a:t>Európa/Amerika:</a:t>
                      </a:r>
                      <a:r>
                        <a:rPr kumimoji="0" lang="hu-HU" sz="1800" b="0" i="0" u="none" strike="noStrike" cap="none" normalizeH="0" baseline="0" dirty="0">
                          <a:ln>
                            <a:noFill/>
                          </a:ln>
                          <a:solidFill>
                            <a:srgbClr val="333333"/>
                          </a:solidFill>
                          <a:effectLst/>
                          <a:latin typeface="Calibri Light"/>
                          <a:cs typeface="Times New Roman" pitchFamily="18" charset="0"/>
                        </a:rPr>
                        <a:t> lazaságot jelez, illetve egyfajta hanyag tartást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u-HU" sz="1800" b="0" i="0" u="none" strike="noStrike" cap="none" normalizeH="0" baseline="0" dirty="0">
                          <a:ln>
                            <a:noFill/>
                          </a:ln>
                          <a:solidFill>
                            <a:srgbClr val="333333"/>
                          </a:solidFill>
                          <a:effectLst/>
                          <a:latin typeface="Calibri Light"/>
                          <a:cs typeface="Times New Roman" pitchFamily="18" charset="0"/>
                        </a:rPr>
                        <a:t>Egyes arab országokban a cipőtalp az ember legpiszkosabb részének számít. Ezért nagyon nagy sértés a cipőnk talpát mutatni valakinek.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u-HU" sz="1800" b="1" i="0" u="none" strike="noStrike" cap="none" normalizeH="0" baseline="0" dirty="0">
                          <a:ln>
                            <a:noFill/>
                          </a:ln>
                          <a:solidFill>
                            <a:srgbClr val="333333"/>
                          </a:solidFill>
                          <a:effectLst/>
                          <a:latin typeface="Calibri Light"/>
                          <a:cs typeface="Times New Roman" pitchFamily="18" charset="0"/>
                        </a:rPr>
                        <a:t>Az USA-ban és számos egyéb országban</a:t>
                      </a:r>
                      <a:r>
                        <a:rPr kumimoji="0" lang="hu-HU" sz="1800" b="1" i="0" u="none" strike="noStrike" cap="none" normalizeH="0" baseline="0">
                          <a:ln>
                            <a:noFill/>
                          </a:ln>
                          <a:solidFill>
                            <a:srgbClr val="333333"/>
                          </a:solidFill>
                          <a:effectLst/>
                          <a:latin typeface="Calibri Light"/>
                          <a:cs typeface="Times New Roman" pitchFamily="18" charset="0"/>
                        </a:rPr>
                        <a:t>:</a:t>
                      </a:r>
                      <a:r>
                        <a:rPr kumimoji="0" lang="hu-HU" sz="1800" b="0" i="0" u="none" strike="noStrike" cap="none" normalizeH="0" baseline="0">
                          <a:ln>
                            <a:noFill/>
                          </a:ln>
                          <a:solidFill>
                            <a:srgbClr val="333333"/>
                          </a:solidFill>
                          <a:effectLst/>
                          <a:latin typeface="Calibri Light"/>
                          <a:cs typeface="Times New Roman" pitchFamily="18" charset="0"/>
                        </a:rPr>
                        <a:t> “Príma!”, “kiváló” </a:t>
                      </a:r>
                      <a:endParaRPr kumimoji="0" lang="hu-HU"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u-HU" sz="1800" b="1" i="0" u="none" strike="noStrike" cap="none" normalizeH="0" baseline="0" dirty="0">
                          <a:ln>
                            <a:noFill/>
                          </a:ln>
                          <a:solidFill>
                            <a:srgbClr val="333333"/>
                          </a:solidFill>
                          <a:effectLst/>
                          <a:latin typeface="Calibri Light"/>
                          <a:cs typeface="Times New Roman" pitchFamily="18" charset="0"/>
                        </a:rPr>
                        <a:t>Néhány afrikai országban</a:t>
                      </a:r>
                      <a:r>
                        <a:rPr kumimoji="0" lang="hu-HU" sz="1800" b="1" i="0" u="none" strike="noStrike" cap="none" normalizeH="0" baseline="0">
                          <a:ln>
                            <a:noFill/>
                          </a:ln>
                          <a:solidFill>
                            <a:srgbClr val="333333"/>
                          </a:solidFill>
                          <a:effectLst/>
                          <a:latin typeface="Calibri Light"/>
                          <a:cs typeface="Times New Roman" pitchFamily="18" charset="0"/>
                        </a:rPr>
                        <a:t>:</a:t>
                      </a:r>
                      <a:r>
                        <a:rPr kumimoji="0" lang="hu-HU" sz="1800" b="0" i="0" u="none" strike="noStrike" cap="none" normalizeH="0" baseline="0">
                          <a:ln>
                            <a:noFill/>
                          </a:ln>
                          <a:solidFill>
                            <a:srgbClr val="333333"/>
                          </a:solidFill>
                          <a:effectLst/>
                          <a:latin typeface="Calibri Light"/>
                          <a:cs typeface="Times New Roman" pitchFamily="18" charset="0"/>
                        </a:rPr>
                        <a:t> “Tűnj el!” </a:t>
                      </a:r>
                      <a:endParaRPr kumimoji="0" lang="hu-HU"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u-HU" sz="1800" b="1" i="0" u="none" strike="noStrike" cap="none" normalizeH="0" baseline="0" dirty="0">
                          <a:ln>
                            <a:noFill/>
                          </a:ln>
                          <a:solidFill>
                            <a:srgbClr val="333333"/>
                          </a:solidFill>
                          <a:effectLst/>
                          <a:latin typeface="Calibri Light"/>
                          <a:cs typeface="Times New Roman" pitchFamily="18" charset="0"/>
                        </a:rPr>
                        <a:t>Sok országban:</a:t>
                      </a:r>
                      <a:r>
                        <a:rPr kumimoji="0" lang="hu-HU" sz="1800" b="0" i="0" u="none" strike="noStrike" cap="none" normalizeH="0" baseline="0" dirty="0">
                          <a:ln>
                            <a:noFill/>
                          </a:ln>
                          <a:solidFill>
                            <a:srgbClr val="333333"/>
                          </a:solidFill>
                          <a:effectLst/>
                          <a:latin typeface="Calibri Light"/>
                          <a:cs typeface="Times New Roman" pitchFamily="18" charset="0"/>
                        </a:rPr>
                        <a:t> autóstoppnál használják, de nem mindenhol (ld. fönt)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Nyelv</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496448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Más ország, más szokás!</a:t>
            </a:r>
            <a:br>
              <a:rPr lang="en-US" sz="3600">
                <a:solidFill>
                  <a:srgbClr val="004992"/>
                </a:solidFill>
                <a:latin typeface="+mn-lt"/>
                <a:ea typeface="+mn-ea"/>
                <a:cs typeface="+mn-cs"/>
              </a:rPr>
            </a:br>
            <a:r>
              <a:rPr lang="en-US">
                <a:solidFill>
                  <a:srgbClr val="004992"/>
                </a:solidFill>
                <a:latin typeface="+mn-lt"/>
                <a:ea typeface="+mn-ea"/>
                <a:cs typeface="+mn-cs"/>
              </a:rPr>
              <a:t>A gesztusok és a mimika gyakori félreértelmezése</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25</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98877365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Gesztus/Mimika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Mit jelentenek ezek a gesztusok/viselkedési módok itt, és mit máshol?</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u-HU" sz="1800" b="1" i="0" u="none" strike="noStrike" cap="none" normalizeH="0" baseline="0" dirty="0">
                          <a:ln>
                            <a:noFill/>
                          </a:ln>
                          <a:solidFill>
                            <a:srgbClr val="333333"/>
                          </a:solidFill>
                          <a:effectLst/>
                          <a:latin typeface="Calibri Light"/>
                          <a:cs typeface="Times New Roman" pitchFamily="18" charset="0"/>
                        </a:rPr>
                        <a:t>Európa/Amerika:</a:t>
                      </a:r>
                      <a:r>
                        <a:rPr kumimoji="0" lang="hu-HU" sz="1800" b="0" i="0" u="none" strike="noStrike" cap="none" normalizeH="0" baseline="0" dirty="0">
                          <a:ln>
                            <a:noFill/>
                          </a:ln>
                          <a:solidFill>
                            <a:srgbClr val="333333"/>
                          </a:solidFill>
                          <a:effectLst/>
                          <a:latin typeface="Calibri Light"/>
                          <a:cs typeface="Times New Roman" pitchFamily="18" charset="0"/>
                        </a:rPr>
                        <a:t> lazaságot jelez, illetve egyfajta hanyag tartást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u-HU" sz="1800" b="0" i="0" u="none" strike="noStrike" cap="none" normalizeH="0" baseline="0" dirty="0">
                          <a:ln>
                            <a:noFill/>
                          </a:ln>
                          <a:solidFill>
                            <a:srgbClr val="333333"/>
                          </a:solidFill>
                          <a:effectLst/>
                          <a:latin typeface="Calibri Light"/>
                          <a:cs typeface="Times New Roman" pitchFamily="18" charset="0"/>
                        </a:rPr>
                        <a:t>Egyes arab országokban a cipőtalp az ember legpiszkosabb részének számít. Ezért nagyon nagy sértés a cipőnk talpát mutatni valakinek.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u-HU" sz="1800" b="1" i="0" u="none" strike="noStrike" cap="none" normalizeH="0" baseline="0" dirty="0">
                          <a:ln>
                            <a:noFill/>
                          </a:ln>
                          <a:solidFill>
                            <a:srgbClr val="333333"/>
                          </a:solidFill>
                          <a:effectLst/>
                          <a:latin typeface="Calibri Light"/>
                          <a:cs typeface="Times New Roman" pitchFamily="18" charset="0"/>
                        </a:rPr>
                        <a:t>Az USA-ban és számos egyéb országban</a:t>
                      </a:r>
                      <a:r>
                        <a:rPr kumimoji="0" lang="hu-HU" sz="1800" b="1" i="0" u="none" strike="noStrike" cap="none" normalizeH="0" baseline="0">
                          <a:ln>
                            <a:noFill/>
                          </a:ln>
                          <a:solidFill>
                            <a:srgbClr val="333333"/>
                          </a:solidFill>
                          <a:effectLst/>
                          <a:latin typeface="Calibri Light"/>
                          <a:cs typeface="Times New Roman" pitchFamily="18" charset="0"/>
                        </a:rPr>
                        <a:t>:</a:t>
                      </a:r>
                      <a:r>
                        <a:rPr kumimoji="0" lang="hu-HU" sz="1800" b="0" i="0" u="none" strike="noStrike" cap="none" normalizeH="0" baseline="0">
                          <a:ln>
                            <a:noFill/>
                          </a:ln>
                          <a:solidFill>
                            <a:srgbClr val="333333"/>
                          </a:solidFill>
                          <a:effectLst/>
                          <a:latin typeface="Calibri Light"/>
                          <a:cs typeface="Times New Roman" pitchFamily="18" charset="0"/>
                        </a:rPr>
                        <a:t> “Príma!”, “kiváló” </a:t>
                      </a:r>
                      <a:endParaRPr kumimoji="0" lang="hu-HU"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u-HU" sz="1800" b="1" i="0" u="none" strike="noStrike" cap="none" normalizeH="0" baseline="0" dirty="0">
                          <a:ln>
                            <a:noFill/>
                          </a:ln>
                          <a:solidFill>
                            <a:srgbClr val="333333"/>
                          </a:solidFill>
                          <a:effectLst/>
                          <a:latin typeface="Calibri Light"/>
                          <a:cs typeface="Times New Roman" pitchFamily="18" charset="0"/>
                        </a:rPr>
                        <a:t>Néhány afrikai országban</a:t>
                      </a:r>
                      <a:r>
                        <a:rPr kumimoji="0" lang="hu-HU" sz="1800" b="1" i="0" u="none" strike="noStrike" cap="none" normalizeH="0" baseline="0">
                          <a:ln>
                            <a:noFill/>
                          </a:ln>
                          <a:solidFill>
                            <a:srgbClr val="333333"/>
                          </a:solidFill>
                          <a:effectLst/>
                          <a:latin typeface="Calibri Light"/>
                          <a:cs typeface="Times New Roman" pitchFamily="18" charset="0"/>
                        </a:rPr>
                        <a:t>:</a:t>
                      </a:r>
                      <a:r>
                        <a:rPr kumimoji="0" lang="hu-HU" sz="1800" b="0" i="0" u="none" strike="noStrike" cap="none" normalizeH="0" baseline="0">
                          <a:ln>
                            <a:noFill/>
                          </a:ln>
                          <a:solidFill>
                            <a:srgbClr val="333333"/>
                          </a:solidFill>
                          <a:effectLst/>
                          <a:latin typeface="Calibri Light"/>
                          <a:cs typeface="Times New Roman" pitchFamily="18" charset="0"/>
                        </a:rPr>
                        <a:t> “Tűnj el!” </a:t>
                      </a:r>
                      <a:endParaRPr kumimoji="0" lang="hu-HU"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u-HU" sz="1800" b="1" i="0" u="none" strike="noStrike" cap="none" normalizeH="0" baseline="0" dirty="0">
                          <a:ln>
                            <a:noFill/>
                          </a:ln>
                          <a:solidFill>
                            <a:srgbClr val="333333"/>
                          </a:solidFill>
                          <a:effectLst/>
                          <a:latin typeface="Calibri Light"/>
                          <a:cs typeface="Times New Roman" pitchFamily="18" charset="0"/>
                        </a:rPr>
                        <a:t>Sok országban:</a:t>
                      </a:r>
                      <a:r>
                        <a:rPr kumimoji="0" lang="hu-HU" sz="1800" b="0" i="0" u="none" strike="noStrike" cap="none" normalizeH="0" baseline="0" dirty="0">
                          <a:ln>
                            <a:noFill/>
                          </a:ln>
                          <a:solidFill>
                            <a:srgbClr val="333333"/>
                          </a:solidFill>
                          <a:effectLst/>
                          <a:latin typeface="Calibri Light"/>
                          <a:cs typeface="Times New Roman" pitchFamily="18" charset="0"/>
                        </a:rPr>
                        <a:t> autóstoppnál használják, de nem mindenhol (ld. fönt)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Nyelv</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u-HU" sz="1800" b="0" i="0" u="none" strike="noStrike" cap="none" normalizeH="0" baseline="0" dirty="0">
                          <a:ln>
                            <a:noFill/>
                          </a:ln>
                          <a:solidFill>
                            <a:srgbClr val="333333"/>
                          </a:solidFill>
                          <a:effectLst/>
                          <a:latin typeface="Calibri Light"/>
                          <a:cs typeface="Times New Roman" pitchFamily="18" charset="0"/>
                        </a:rPr>
                        <a:t>Félreértések: </a:t>
                      </a:r>
                      <a:r>
                        <a:rPr kumimoji="0" lang="hu-HU" sz="1800" b="0" i="0" u="none" strike="noStrike" cap="none" normalizeH="0" baseline="0">
                          <a:ln>
                            <a:noFill/>
                          </a:ln>
                          <a:solidFill>
                            <a:srgbClr val="333333"/>
                          </a:solidFill>
                          <a:effectLst/>
                          <a:latin typeface="Calibri Light"/>
                          <a:cs typeface="Times New Roman" pitchFamily="18" charset="0"/>
                        </a:rPr>
                        <a:t>fiatalok </a:t>
                      </a:r>
                      <a:r>
                        <a:rPr kumimoji="0" lang="hu-HU" sz="18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hu-HU" sz="1800" b="0" i="0" u="none" strike="noStrike" cap="none" normalizeH="0" baseline="0">
                          <a:ln>
                            <a:noFill/>
                          </a:ln>
                          <a:solidFill>
                            <a:srgbClr val="333333"/>
                          </a:solidFill>
                          <a:effectLst/>
                          <a:latin typeface="Calibri Light"/>
                          <a:cs typeface="Times New Roman" pitchFamily="18" charset="0"/>
                        </a:rPr>
                        <a:t> </a:t>
                      </a:r>
                      <a:r>
                        <a:rPr kumimoji="0" lang="hu-HU" sz="1800" b="0" i="0" u="none" strike="noStrike" cap="none" normalizeH="0" baseline="0" dirty="0">
                          <a:ln>
                            <a:noFill/>
                          </a:ln>
                          <a:solidFill>
                            <a:srgbClr val="333333"/>
                          </a:solidFill>
                          <a:effectLst/>
                          <a:latin typeface="Calibri Light"/>
                          <a:cs typeface="Times New Roman" pitchFamily="18" charset="0"/>
                        </a:rPr>
                        <a:t>felnőttek!</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u-HU" sz="1800" b="0" i="0" u="none" strike="noStrike" cap="none" normalizeH="0" baseline="0">
                          <a:ln>
                            <a:noFill/>
                          </a:ln>
                          <a:solidFill>
                            <a:srgbClr val="333333"/>
                          </a:solidFill>
                          <a:effectLst/>
                          <a:latin typeface="Calibri Light"/>
                          <a:cs typeface="Times New Roman" pitchFamily="18" charset="0"/>
                        </a:rPr>
                        <a:t>Az “Öreg!” </a:t>
                      </a:r>
                      <a:r>
                        <a:rPr kumimoji="0" lang="hu-HU" sz="1800" b="0" i="0" u="none" strike="noStrike" cap="none" normalizeH="0" baseline="0" dirty="0">
                          <a:ln>
                            <a:noFill/>
                          </a:ln>
                          <a:solidFill>
                            <a:srgbClr val="333333"/>
                          </a:solidFill>
                          <a:effectLst/>
                          <a:latin typeface="Calibri Light"/>
                          <a:cs typeface="Times New Roman" pitchFamily="18" charset="0"/>
                        </a:rPr>
                        <a:t>megszólítás a fiatalok nyelvén baráti gesztust jelent, az idősebbekre azonban sértően hathat.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879818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2. </a:t>
            </a:r>
            <a:r>
              <a:rPr lang="en-US" sz="3600" dirty="0" err="1">
                <a:solidFill>
                  <a:srgbClr val="004992"/>
                </a:solidFill>
                <a:latin typeface="+mn-lt"/>
                <a:ea typeface="+mn-ea"/>
                <a:cs typeface="+mn-cs"/>
              </a:rPr>
              <a:t>feladatcsoport</a:t>
            </a:r>
            <a:endParaRPr lang="en-US" sz="3600" dirty="0">
              <a:solidFill>
                <a:srgbClr val="004992"/>
              </a:solidFill>
              <a:latin typeface="+mn-lt"/>
              <a:ea typeface="+mn-ea"/>
              <a:cs typeface="+mn-cs"/>
            </a:endParaRPr>
          </a:p>
        </p:txBody>
      </p:sp>
      <p:sp>
        <p:nvSpPr>
          <p:cNvPr id="40962" name="Rectangle 2"/>
          <p:cNvSpPr>
            <a:spLocks noGrp="1" noChangeArrowheads="1"/>
          </p:cNvSpPr>
          <p:nvPr>
            <p:ph idx="1"/>
          </p:nvPr>
        </p:nvSpPr>
        <p:spPr/>
        <p:txBody>
          <a:bodyPr>
            <a:noAutofit/>
          </a:bodyPr>
          <a:lstStyle/>
          <a:p>
            <a:pPr lvl="0" defTabSz="914377"/>
            <a:r>
              <a:rPr lang="en-US" sz="2400" dirty="0" err="1">
                <a:solidFill>
                  <a:srgbClr val="333333"/>
                </a:solidFill>
              </a:rPr>
              <a:t>Egy</a:t>
            </a:r>
            <a:r>
              <a:rPr lang="en-US" sz="2400" dirty="0">
                <a:solidFill>
                  <a:srgbClr val="333333"/>
                </a:solidFill>
              </a:rPr>
              <a:t> </a:t>
            </a:r>
            <a:r>
              <a:rPr lang="en-US" sz="2400" dirty="0" err="1">
                <a:solidFill>
                  <a:srgbClr val="333333"/>
                </a:solidFill>
              </a:rPr>
              <a:t>képet</a:t>
            </a:r>
            <a:r>
              <a:rPr lang="en-US" sz="2400" dirty="0">
                <a:solidFill>
                  <a:srgbClr val="333333"/>
                </a:solidFill>
              </a:rPr>
              <a:t> </a:t>
            </a:r>
            <a:r>
              <a:rPr lang="en-US" sz="2400" dirty="0" err="1">
                <a:solidFill>
                  <a:srgbClr val="333333"/>
                </a:solidFill>
              </a:rPr>
              <a:t>vagy</a:t>
            </a:r>
            <a:r>
              <a:rPr lang="en-US" sz="2400" dirty="0">
                <a:solidFill>
                  <a:srgbClr val="333333"/>
                </a:solidFill>
              </a:rPr>
              <a:t> </a:t>
            </a:r>
            <a:r>
              <a:rPr lang="en-US" sz="2400" dirty="0" err="1">
                <a:solidFill>
                  <a:srgbClr val="333333"/>
                </a:solidFill>
              </a:rPr>
              <a:t>képrészletet</a:t>
            </a:r>
            <a:r>
              <a:rPr lang="en-US" sz="2400" dirty="0">
                <a:solidFill>
                  <a:srgbClr val="333333"/>
                </a:solidFill>
              </a:rPr>
              <a:t> </a:t>
            </a:r>
            <a:r>
              <a:rPr lang="en-US" sz="2400" dirty="0" err="1">
                <a:solidFill>
                  <a:srgbClr val="333333"/>
                </a:solidFill>
              </a:rPr>
              <a:t>fognak</a:t>
            </a:r>
            <a:r>
              <a:rPr lang="en-US" sz="2400" dirty="0">
                <a:solidFill>
                  <a:srgbClr val="333333"/>
                </a:solidFill>
              </a:rPr>
              <a:t> </a:t>
            </a:r>
            <a:r>
              <a:rPr lang="en-US" sz="2400" dirty="0" err="1">
                <a:solidFill>
                  <a:srgbClr val="333333"/>
                </a:solidFill>
              </a:rPr>
              <a:t>látni</a:t>
            </a:r>
            <a:r>
              <a:rPr lang="en-US" sz="2400" dirty="0">
                <a:solidFill>
                  <a:srgbClr val="333333"/>
                </a:solidFill>
              </a:rPr>
              <a:t>, </a:t>
            </a:r>
            <a:r>
              <a:rPr lang="en-US" sz="2400" dirty="0" err="1">
                <a:solidFill>
                  <a:srgbClr val="333333"/>
                </a:solidFill>
              </a:rPr>
              <a:t>ahol</a:t>
            </a:r>
            <a:r>
              <a:rPr lang="en-US" sz="2400" dirty="0">
                <a:solidFill>
                  <a:srgbClr val="333333"/>
                </a:solidFill>
              </a:rPr>
              <a:t> </a:t>
            </a:r>
            <a:r>
              <a:rPr lang="en-US" sz="2400" dirty="0" err="1">
                <a:solidFill>
                  <a:srgbClr val="333333"/>
                </a:solidFill>
              </a:rPr>
              <a:t>Önöknek</a:t>
            </a:r>
            <a:r>
              <a:rPr lang="en-US" sz="2400" dirty="0">
                <a:solidFill>
                  <a:srgbClr val="333333"/>
                </a:solidFill>
              </a:rPr>
              <a:t> </a:t>
            </a:r>
            <a:r>
              <a:rPr lang="en-US" sz="2400" dirty="0" err="1">
                <a:solidFill>
                  <a:srgbClr val="333333"/>
                </a:solidFill>
              </a:rPr>
              <a:t>kell</a:t>
            </a:r>
            <a:r>
              <a:rPr lang="en-US" sz="2400" dirty="0">
                <a:solidFill>
                  <a:srgbClr val="333333"/>
                </a:solidFill>
              </a:rPr>
              <a:t> </a:t>
            </a:r>
            <a:r>
              <a:rPr lang="en-US" sz="2400" dirty="0" err="1">
                <a:solidFill>
                  <a:srgbClr val="333333"/>
                </a:solidFill>
              </a:rPr>
              <a:t>eldönteni</a:t>
            </a:r>
            <a:r>
              <a:rPr lang="en-US" sz="2400" dirty="0">
                <a:solidFill>
                  <a:srgbClr val="333333"/>
                </a:solidFill>
              </a:rPr>
              <a:t>, mi </a:t>
            </a:r>
            <a:r>
              <a:rPr lang="en-US" sz="2400" dirty="0" err="1">
                <a:solidFill>
                  <a:srgbClr val="333333"/>
                </a:solidFill>
              </a:rPr>
              <a:t>játszódhat</a:t>
            </a:r>
            <a:r>
              <a:rPr lang="en-US" sz="2400" dirty="0">
                <a:solidFill>
                  <a:srgbClr val="333333"/>
                </a:solidFill>
              </a:rPr>
              <a:t> le a </a:t>
            </a:r>
            <a:r>
              <a:rPr lang="en-US" sz="2400" dirty="0" err="1">
                <a:solidFill>
                  <a:srgbClr val="333333"/>
                </a:solidFill>
              </a:rPr>
              <a:t>képen</a:t>
            </a:r>
            <a:r>
              <a:rPr lang="en-US" sz="2400" dirty="0">
                <a:solidFill>
                  <a:srgbClr val="333333"/>
                </a:solidFill>
              </a:rPr>
              <a:t> </a:t>
            </a:r>
            <a:r>
              <a:rPr lang="en-US" sz="2400" dirty="0" err="1">
                <a:solidFill>
                  <a:srgbClr val="333333"/>
                </a:solidFill>
              </a:rPr>
              <a:t>látható</a:t>
            </a:r>
            <a:r>
              <a:rPr lang="en-US" sz="2400" dirty="0">
                <a:solidFill>
                  <a:srgbClr val="333333"/>
                </a:solidFill>
              </a:rPr>
              <a:t> </a:t>
            </a:r>
            <a:r>
              <a:rPr lang="en-US" sz="2400" dirty="0" err="1">
                <a:solidFill>
                  <a:srgbClr val="333333"/>
                </a:solidFill>
              </a:rPr>
              <a:t>személyben</a:t>
            </a:r>
            <a:r>
              <a:rPr lang="en-US" sz="2400" dirty="0">
                <a:solidFill>
                  <a:srgbClr val="333333"/>
                </a:solidFill>
              </a:rPr>
              <a:t>/</a:t>
            </a:r>
            <a:r>
              <a:rPr lang="en-US" sz="2400" dirty="0" err="1">
                <a:solidFill>
                  <a:srgbClr val="333333"/>
                </a:solidFill>
              </a:rPr>
              <a:t>személyekben</a:t>
            </a:r>
            <a:r>
              <a:rPr lang="en-US" sz="2400" dirty="0">
                <a:solidFill>
                  <a:srgbClr val="333333"/>
                </a:solidFill>
              </a:rPr>
              <a:t>.</a:t>
            </a:r>
          </a:p>
          <a:p>
            <a:pPr lvl="0" defTabSz="914377"/>
            <a:r>
              <a:rPr lang="en-US" sz="2400" dirty="0" err="1">
                <a:solidFill>
                  <a:srgbClr val="333333"/>
                </a:solidFill>
              </a:rPr>
              <a:t>Kérjük</a:t>
            </a:r>
            <a:r>
              <a:rPr lang="en-US" sz="2400" dirty="0">
                <a:solidFill>
                  <a:srgbClr val="333333"/>
                </a:solidFill>
              </a:rPr>
              <a:t>, </a:t>
            </a:r>
            <a:r>
              <a:rPr lang="en-US" sz="2400" dirty="0" err="1">
                <a:solidFill>
                  <a:srgbClr val="333333"/>
                </a:solidFill>
              </a:rPr>
              <a:t>vitassák</a:t>
            </a:r>
            <a:r>
              <a:rPr lang="en-US" sz="2400" dirty="0">
                <a:solidFill>
                  <a:srgbClr val="333333"/>
                </a:solidFill>
              </a:rPr>
              <a:t> meg a </a:t>
            </a:r>
            <a:r>
              <a:rPr lang="en-US" sz="2400" dirty="0" err="1">
                <a:solidFill>
                  <a:srgbClr val="333333"/>
                </a:solidFill>
              </a:rPr>
              <a:t>csoportban</a:t>
            </a:r>
            <a:r>
              <a:rPr lang="en-US" sz="2400" dirty="0">
                <a:solidFill>
                  <a:srgbClr val="333333"/>
                </a:solidFill>
              </a:rPr>
              <a:t>, </a:t>
            </a:r>
            <a:r>
              <a:rPr lang="en-US" sz="2400" dirty="0" err="1">
                <a:solidFill>
                  <a:srgbClr val="333333"/>
                </a:solidFill>
              </a:rPr>
              <a:t>mennyire</a:t>
            </a:r>
            <a:r>
              <a:rPr lang="en-US" sz="2400" dirty="0">
                <a:solidFill>
                  <a:srgbClr val="333333"/>
                </a:solidFill>
              </a:rPr>
              <a:t> </a:t>
            </a:r>
            <a:r>
              <a:rPr lang="en-US" sz="2400" dirty="0" err="1">
                <a:solidFill>
                  <a:srgbClr val="333333"/>
                </a:solidFill>
              </a:rPr>
              <a:t>biztosak</a:t>
            </a:r>
            <a:r>
              <a:rPr lang="en-US" sz="2400" dirty="0">
                <a:solidFill>
                  <a:srgbClr val="333333"/>
                </a:solidFill>
              </a:rPr>
              <a:t> </a:t>
            </a:r>
            <a:r>
              <a:rPr lang="en-US" sz="2400" dirty="0" err="1">
                <a:solidFill>
                  <a:srgbClr val="333333"/>
                </a:solidFill>
              </a:rPr>
              <a:t>ebben</a:t>
            </a:r>
            <a:r>
              <a:rPr lang="en-US" sz="2400" dirty="0">
                <a:solidFill>
                  <a:srgbClr val="333333"/>
                </a:solidFill>
              </a:rPr>
              <a:t> a </a:t>
            </a:r>
            <a:r>
              <a:rPr lang="en-US" sz="2400" dirty="0" err="1">
                <a:solidFill>
                  <a:srgbClr val="333333"/>
                </a:solidFill>
              </a:rPr>
              <a:t>gondolatukban</a:t>
            </a:r>
            <a:r>
              <a:rPr lang="en-US" sz="2400" dirty="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26</a:t>
            </a:fld>
            <a:endParaRPr lang="de-DE" altLang="de-DE">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Maratoni futás után éppen célba ér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Dühös</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Segítségért kiált, mert valaki ellopta az ingét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Örömkiáltást hallat, mert kisütött a nap</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érez, illetve mit tesz éppen ez a személy? Mennyire biztosak ebben?</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27</a:t>
            </a:fld>
            <a:endParaRPr lang="de-DE" altLang="de-DE">
              <a:latin typeface="+mn-lt"/>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Képrészlet!</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Maratoni futás után éppen célba ér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u-HU" altLang="de-DE" sz="2400" dirty="0">
                <a:solidFill>
                  <a:srgbClr val="004992"/>
                </a:solidFill>
                <a:latin typeface="+mn-lt"/>
                <a:cs typeface="+mn-cs"/>
              </a:rPr>
              <a:t>Dühös</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Segítségért kiált, mert valaki ellopta az ingét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Örömkiáltást hallat, mert kisütött a nap</a:t>
            </a:r>
            <a:endParaRPr lang="en-GB" altLang="de-DE" sz="2400" dirty="0">
              <a:solidFill>
                <a:srgbClr val="333333"/>
              </a:solidFill>
              <a:latin typeface="+mn-lt"/>
              <a:cs typeface="+mn-cs"/>
            </a:endParaRPr>
          </a:p>
        </p:txBody>
      </p:sp>
      <p:sp>
        <p:nvSpPr>
          <p:cNvPr id="43013" name="Text Box 9"/>
          <p:cNvSpPr txBox="1">
            <a:spLocks noChangeArrowheads="1"/>
          </p:cNvSpPr>
          <p:nvPr/>
        </p:nvSpPr>
        <p:spPr bwMode="auto">
          <a:xfrm>
            <a:off x="782825" y="5157772"/>
            <a:ext cx="3834894" cy="287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800" i="1" dirty="0" err="1">
                <a:solidFill>
                  <a:srgbClr val="333333"/>
                </a:solidFill>
                <a:latin typeface="+mn-lt"/>
                <a:cs typeface="+mn-cs"/>
              </a:rPr>
              <a:t>Please</a:t>
            </a:r>
            <a:r>
              <a:rPr lang="de-DE" altLang="de-DE" sz="800" i="1" dirty="0">
                <a:solidFill>
                  <a:srgbClr val="333333"/>
                </a:solidFill>
                <a:latin typeface="+mn-lt"/>
                <a:cs typeface="+mn-cs"/>
              </a:rPr>
              <a:t> </a:t>
            </a:r>
            <a:r>
              <a:rPr lang="de-DE" altLang="de-DE" sz="800" i="1" dirty="0" err="1">
                <a:solidFill>
                  <a:srgbClr val="333333"/>
                </a:solidFill>
                <a:latin typeface="+mn-lt"/>
                <a:cs typeface="+mn-cs"/>
              </a:rPr>
              <a:t>read</a:t>
            </a:r>
            <a:r>
              <a:rPr lang="de-DE" altLang="de-DE" sz="800" i="1" dirty="0">
                <a:solidFill>
                  <a:srgbClr val="333333"/>
                </a:solidFill>
                <a:latin typeface="+mn-lt"/>
                <a:cs typeface="+mn-cs"/>
              </a:rPr>
              <a:t> </a:t>
            </a:r>
            <a:r>
              <a:rPr lang="de-DE" altLang="de-DE" sz="800" i="1" dirty="0" err="1">
                <a:solidFill>
                  <a:srgbClr val="333333"/>
                </a:solidFill>
                <a:latin typeface="+mn-lt"/>
                <a:cs typeface="+mn-cs"/>
              </a:rPr>
              <a:t>the</a:t>
            </a:r>
            <a:r>
              <a:rPr lang="de-DE" altLang="de-DE" sz="800" i="1" dirty="0">
                <a:solidFill>
                  <a:srgbClr val="333333"/>
                </a:solidFill>
                <a:latin typeface="+mn-lt"/>
                <a:cs typeface="+mn-cs"/>
              </a:rPr>
              <a:t> </a:t>
            </a:r>
            <a:r>
              <a:rPr lang="de-DE" altLang="de-DE" sz="800" i="1" dirty="0" err="1">
                <a:solidFill>
                  <a:srgbClr val="333333"/>
                </a:solidFill>
                <a:latin typeface="+mn-lt"/>
                <a:cs typeface="+mn-cs"/>
              </a:rPr>
              <a:t>acknowledgement</a:t>
            </a:r>
            <a:r>
              <a:rPr lang="de-DE" altLang="de-DE" sz="800" i="1" dirty="0">
                <a:solidFill>
                  <a:srgbClr val="333333"/>
                </a:solidFill>
                <a:latin typeface="+mn-lt"/>
                <a:cs typeface="+mn-cs"/>
              </a:rPr>
              <a:t> at </a:t>
            </a:r>
            <a:r>
              <a:rPr lang="de-DE" altLang="de-DE" sz="800" i="1" dirty="0" err="1">
                <a:solidFill>
                  <a:srgbClr val="333333"/>
                </a:solidFill>
                <a:latin typeface="+mn-lt"/>
                <a:cs typeface="+mn-cs"/>
              </a:rPr>
              <a:t>the</a:t>
            </a:r>
            <a:r>
              <a:rPr lang="de-DE" altLang="de-DE" sz="800" i="1" dirty="0">
                <a:solidFill>
                  <a:srgbClr val="333333"/>
                </a:solidFill>
                <a:latin typeface="+mn-lt"/>
                <a:cs typeface="+mn-cs"/>
              </a:rPr>
              <a:t> end </a:t>
            </a:r>
            <a:r>
              <a:rPr lang="de-DE" altLang="de-DE" sz="800" i="1" dirty="0" err="1">
                <a:solidFill>
                  <a:srgbClr val="333333"/>
                </a:solidFill>
                <a:latin typeface="+mn-lt"/>
                <a:cs typeface="+mn-cs"/>
              </a:rPr>
              <a:t>of</a:t>
            </a:r>
            <a:r>
              <a:rPr lang="de-DE" altLang="de-DE" sz="800" i="1" dirty="0">
                <a:solidFill>
                  <a:srgbClr val="333333"/>
                </a:solidFill>
                <a:latin typeface="+mn-lt"/>
                <a:cs typeface="+mn-cs"/>
              </a:rPr>
              <a:t> </a:t>
            </a:r>
            <a:r>
              <a:rPr lang="de-DE" altLang="de-DE" sz="800" i="1" dirty="0" err="1">
                <a:solidFill>
                  <a:srgbClr val="333333"/>
                </a:solidFill>
                <a:latin typeface="+mn-lt"/>
                <a:cs typeface="+mn-cs"/>
              </a:rPr>
              <a:t>the</a:t>
            </a:r>
            <a:r>
              <a:rPr lang="de-DE" altLang="de-DE" sz="800" i="1" dirty="0">
                <a:solidFill>
                  <a:srgbClr val="333333"/>
                </a:solidFill>
                <a:latin typeface="+mn-lt"/>
                <a:cs typeface="+mn-cs"/>
              </a:rPr>
              <a:t> </a:t>
            </a:r>
            <a:r>
              <a:rPr lang="de-DE" altLang="de-DE" sz="800" i="1" dirty="0" err="1">
                <a:solidFill>
                  <a:srgbClr val="333333"/>
                </a:solidFill>
                <a:latin typeface="+mn-lt"/>
                <a:cs typeface="+mn-cs"/>
              </a:rPr>
              <a:t>presentation</a:t>
            </a:r>
            <a:r>
              <a:rPr lang="de-DE" altLang="de-DE" sz="800" i="1" dirty="0">
                <a:solidFill>
                  <a:srgbClr val="333333"/>
                </a:solidFill>
                <a:latin typeface="+mn-lt"/>
                <a:cs typeface="+mn-cs"/>
              </a:rPr>
              <a:t>. </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28</a:t>
            </a:fld>
            <a:endParaRPr lang="de-DE" altLang="de-DE">
              <a:latin typeface="+mn-lt"/>
              <a:cs typeface="+mn-cs"/>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Düh!</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vádlottak utolsó védőbeszéde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munkavezető az elvtársakhoz beszél</a:t>
            </a:r>
            <a:r>
              <a:rPr lang="de-DE" altLang="de-DE" sz="2400" dirty="0">
                <a:solidFill>
                  <a:srgbClr val="333333"/>
                </a:solidFill>
                <a:latin typeface="+mn-lt"/>
                <a:cs typeface="+mn-cs"/>
              </a:rPr>
              <a:t> (</a:t>
            </a:r>
            <a:r>
              <a:rPr lang="hu-HU" altLang="de-DE" sz="2400" dirty="0">
                <a:solidFill>
                  <a:srgbClr val="333333"/>
                </a:solidFill>
                <a:latin typeface="+mn-lt"/>
                <a:cs typeface="+mn-cs"/>
              </a:rPr>
              <a:t>5</a:t>
            </a:r>
            <a:r>
              <a:rPr lang="de-DE" altLang="de-DE" sz="2400" dirty="0">
                <a:solidFill>
                  <a:srgbClr val="333333"/>
                </a:solidFill>
                <a:latin typeface="+mn-lt"/>
                <a:cs typeface="+mn-cs"/>
              </a:rPr>
              <a:t>0</a:t>
            </a:r>
            <a:r>
              <a:rPr lang="hu-HU" altLang="de-DE" sz="2400" dirty="0">
                <a:solidFill>
                  <a:srgbClr val="333333"/>
                </a:solidFill>
                <a:latin typeface="+mn-lt"/>
                <a:cs typeface="+mn-cs"/>
              </a:rPr>
              <a:t>-es</a:t>
            </a:r>
            <a:r>
              <a:rPr lang="de-DE" altLang="de-DE" sz="2400" dirty="0">
                <a:solidFill>
                  <a:srgbClr val="333333"/>
                </a:solidFill>
                <a:latin typeface="+mn-lt"/>
                <a:cs typeface="+mn-cs"/>
              </a:rPr>
              <a:t> </a:t>
            </a:r>
            <a:r>
              <a:rPr lang="hu-HU" altLang="de-DE" sz="2400" dirty="0">
                <a:solidFill>
                  <a:srgbClr val="333333"/>
                </a:solidFill>
                <a:latin typeface="+mn-lt"/>
                <a:cs typeface="+mn-cs"/>
              </a:rPr>
              <a:t>évek</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Vita a piacon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zenész egy szerelmes dalt énekel (az idősek otthonában)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érez, illetve mit tesz éppen ez a személy? Mennyire biztosak ebben?</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29</a:t>
            </a:fld>
            <a:endParaRPr lang="de-DE" altLang="de-DE">
              <a:latin typeface="+mn-lt"/>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Képrészlet!</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vádlottak utolsó védőbeszéde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munkavezető az elvtársakhoz beszél</a:t>
            </a:r>
            <a:r>
              <a:rPr lang="de-DE" altLang="de-DE" sz="2400" dirty="0">
                <a:solidFill>
                  <a:srgbClr val="333333"/>
                </a:solidFill>
                <a:latin typeface="+mn-lt"/>
                <a:cs typeface="+mn-cs"/>
              </a:rPr>
              <a:t> (</a:t>
            </a:r>
            <a:r>
              <a:rPr lang="hu-HU" altLang="de-DE" sz="2400" dirty="0">
                <a:solidFill>
                  <a:srgbClr val="333333"/>
                </a:solidFill>
                <a:latin typeface="+mn-lt"/>
                <a:cs typeface="+mn-cs"/>
              </a:rPr>
              <a:t>5</a:t>
            </a:r>
            <a:r>
              <a:rPr lang="de-DE" altLang="de-DE" sz="2400" dirty="0">
                <a:solidFill>
                  <a:srgbClr val="333333"/>
                </a:solidFill>
                <a:latin typeface="+mn-lt"/>
                <a:cs typeface="+mn-cs"/>
              </a:rPr>
              <a:t>0</a:t>
            </a:r>
            <a:r>
              <a:rPr lang="hu-HU" altLang="de-DE" sz="2400" dirty="0">
                <a:solidFill>
                  <a:srgbClr val="333333"/>
                </a:solidFill>
                <a:latin typeface="+mn-lt"/>
                <a:cs typeface="+mn-cs"/>
              </a:rPr>
              <a:t>-es</a:t>
            </a:r>
            <a:r>
              <a:rPr lang="de-DE" altLang="de-DE" sz="2400" dirty="0">
                <a:solidFill>
                  <a:srgbClr val="333333"/>
                </a:solidFill>
                <a:latin typeface="+mn-lt"/>
                <a:cs typeface="+mn-cs"/>
              </a:rPr>
              <a:t> </a:t>
            </a:r>
            <a:r>
              <a:rPr lang="hu-HU" altLang="de-DE" sz="2400" dirty="0">
                <a:solidFill>
                  <a:srgbClr val="333333"/>
                </a:solidFill>
                <a:latin typeface="+mn-lt"/>
                <a:cs typeface="+mn-cs"/>
              </a:rPr>
              <a:t>évek</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Vita a piacon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u-HU" altLang="de-DE" sz="2400" dirty="0">
                <a:solidFill>
                  <a:srgbClr val="004992"/>
                </a:solidFill>
                <a:latin typeface="+mn-lt"/>
                <a:cs typeface="+mn-cs"/>
              </a:rPr>
              <a:t>A zenész egy szerelmes dalt énekel (az idősek otthonában)</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30</a:t>
            </a:fld>
            <a:endParaRPr lang="de-DE" altLang="de-DE">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Szenvedély!</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55600" indent="-3556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Pillanatkép egy keresett afrikai háborús bűnösről</a:t>
            </a:r>
            <a:r>
              <a:rPr lang="de-DE" altLang="de-DE" sz="2400" dirty="0">
                <a:solidFill>
                  <a:srgbClr val="333333"/>
                </a:solidFill>
                <a:latin typeface="+mn-lt"/>
                <a:cs typeface="+mn-cs"/>
              </a:rPr>
              <a:t> (Dbeki</a:t>
            </a:r>
            <a:r>
              <a:rPr lang="hu-HU" altLang="de-DE" sz="2400" dirty="0">
                <a:solidFill>
                  <a:srgbClr val="333333"/>
                </a:solidFill>
                <a:latin typeface="+mn-lt"/>
                <a:cs typeface="+mn-cs"/>
              </a:rPr>
              <a:t> tábornok</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Marat</a:t>
            </a:r>
            <a:r>
              <a:rPr lang="hu-HU" altLang="de-DE" sz="2400" dirty="0">
                <a:solidFill>
                  <a:srgbClr val="333333"/>
                </a:solidFill>
                <a:latin typeface="+mn-lt"/>
                <a:cs typeface="+mn-cs"/>
              </a:rPr>
              <a:t>onfutó</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Kétségbeesett vak férfi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Amerikai politikus kocogás közben testőreivel</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érez, illetve mit tesz éppen ez a személy? Mennyire biztosak ebben?</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31</a:t>
            </a:fld>
            <a:endParaRPr lang="de-DE" altLang="de-DE">
              <a:latin typeface="+mn-lt"/>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Képrészlet!</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55600" indent="-3556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Pillanatkép egy keresett afrikai háborús bűnösről</a:t>
            </a:r>
            <a:r>
              <a:rPr lang="de-DE" altLang="de-DE" sz="2400" dirty="0">
                <a:solidFill>
                  <a:srgbClr val="333333"/>
                </a:solidFill>
                <a:latin typeface="+mn-lt"/>
                <a:cs typeface="+mn-cs"/>
              </a:rPr>
              <a:t> (Dbeki</a:t>
            </a:r>
            <a:r>
              <a:rPr lang="hu-HU" altLang="de-DE" sz="2400" dirty="0">
                <a:solidFill>
                  <a:srgbClr val="333333"/>
                </a:solidFill>
                <a:latin typeface="+mn-lt"/>
                <a:cs typeface="+mn-cs"/>
              </a:rPr>
              <a:t> tábornok</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Marat</a:t>
            </a:r>
            <a:r>
              <a:rPr lang="hu-HU" altLang="de-DE" sz="2400" dirty="0">
                <a:solidFill>
                  <a:srgbClr val="004992"/>
                </a:solidFill>
                <a:latin typeface="+mn-lt"/>
                <a:cs typeface="+mn-cs"/>
              </a:rPr>
              <a:t>onfutó</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Kétségbeesett vak férfi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Amerikai politikus kocogás közben testőreivel</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32</a:t>
            </a:fld>
            <a:endParaRPr lang="de-DE" altLang="de-DE">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103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játékos jelzést ad csapattársainak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Vak szerzetes</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Bizalmatlan tekintet</a:t>
            </a: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Íjászat közben</a:t>
            </a:r>
            <a:endParaRPr lang="de-DE"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érez, illetve mit tesz éppen ez a személy? Mennyire biztosak ebben?</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33</a:t>
            </a:fld>
            <a:endParaRPr lang="de-DE" altLang="de-DE">
              <a:latin typeface="+mn-lt"/>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Képrészlet!</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játékos jelzést ad csapattársainak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Vak szerzetes</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Bizalmatlan tekintet</a:t>
            </a:r>
          </a:p>
          <a:p>
            <a:pPr eaLnBrk="1" hangingPunct="1">
              <a:lnSpc>
                <a:spcPct val="105000"/>
              </a:lnSpc>
              <a:spcBef>
                <a:spcPts val="1999"/>
              </a:spcBef>
              <a:spcAft>
                <a:spcPts val="0"/>
              </a:spcAft>
              <a:buClr>
                <a:srgbClr val="004992"/>
              </a:buClr>
              <a:buFont typeface="WingDings"/>
              <a:buAutoNum type="arabicPeriod"/>
            </a:pPr>
            <a:r>
              <a:rPr lang="hu-HU" altLang="de-DE" sz="2400" dirty="0">
                <a:solidFill>
                  <a:srgbClr val="004992"/>
                </a:solidFill>
                <a:latin typeface="+mn-lt"/>
                <a:cs typeface="+mn-cs"/>
              </a:rPr>
              <a:t>Íjászat közben</a:t>
            </a:r>
            <a:endParaRPr lang="de-DE"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34</a:t>
            </a:fld>
            <a:endParaRPr lang="de-DE" altLang="de-DE">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Koncentráció!</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Ital rendelés a pultnál</a:t>
            </a: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Az edző feltüzeli a csapatát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Felingerelt bróker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férfi veréssel fenyeget valakit</a:t>
            </a:r>
            <a:endParaRPr lang="de-DE"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érez, illetve mit tesz éppen ez a személy? Mennyire biztosak ebben?</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35</a:t>
            </a:fld>
            <a:endParaRPr lang="de-DE" altLang="de-DE">
              <a:latin typeface="+mn-lt"/>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Képrészlet!</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hu-HU" altLang="de-DE" sz="2400" dirty="0">
                <a:solidFill>
                  <a:srgbClr val="004992"/>
                </a:solidFill>
                <a:latin typeface="+mn-lt"/>
                <a:cs typeface="+mn-cs"/>
              </a:rPr>
              <a:t>Ital rendelés a pultnál</a:t>
            </a: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Az edző feltüzeli a csapatát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Felingerelt bróker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férfi veréssel fenyeget valakit</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36</a:t>
            </a:fld>
            <a:endParaRPr lang="de-DE" altLang="de-DE">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7D293AC5-A169-47E8-804F-173A369AB2F4}" type="slidenum">
              <a:rPr lang="de-DE" altLang="de-DE" smtClean="0">
                <a:latin typeface="+mn-lt"/>
                <a:cs typeface="+mn-cs"/>
              </a:rPr>
              <a:pPr/>
              <a:t>37</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cs typeface="+mn-cs"/>
              </a:rPr>
              <a:t>[</a:t>
            </a:r>
            <a:r>
              <a:rPr lang="en-US" altLang="ko-KR" i="1" spc="-5" dirty="0">
                <a:solidFill>
                  <a:srgbClr val="333333"/>
                </a:solidFill>
                <a:cs typeface="+mn-cs"/>
              </a:rPr>
              <a:t>a </a:t>
            </a:r>
            <a:r>
              <a:rPr lang="en-US" altLang="ko-KR" i="1" spc="-5" dirty="0" err="1">
                <a:solidFill>
                  <a:srgbClr val="333333"/>
                </a:solidFill>
                <a:cs typeface="+mn-cs"/>
              </a:rPr>
              <a:t>trainereknek</a:t>
            </a:r>
            <a:r>
              <a:rPr lang="en-US" altLang="ko-KR" i="1" spc="-5">
                <a:solidFill>
                  <a:srgbClr val="333333"/>
                </a:solidFill>
                <a:cs typeface="+mn-cs"/>
              </a:rPr>
              <a:t>:</a:t>
            </a:r>
          </a:p>
          <a:p>
            <a:pPr marL="635" defTabSz="914400" eaLnBrk="0" fontAlgn="base" hangingPunct="0">
              <a:spcBef>
                <a:spcPts val="894"/>
              </a:spcBef>
              <a:spcAft>
                <a:spcPct val="0"/>
              </a:spcAft>
            </a:pPr>
            <a:r>
              <a:rPr lang="hu-HU" altLang="ko-KR">
                <a:solidFill>
                  <a:srgbClr val="333333"/>
                </a:solidFill>
                <a:cs typeface="+mn-cs"/>
              </a:rPr>
              <a:t>Egyes </a:t>
            </a:r>
            <a:r>
              <a:rPr lang="hu-HU" altLang="ko-KR" dirty="0">
                <a:solidFill>
                  <a:srgbClr val="333333"/>
                </a:solidFill>
                <a:cs typeface="+mn-cs"/>
              </a:rPr>
              <a:t>jelenetek olyan kifejezéseket/ tartalmakat hordozhatnak, melyek nem minden közönségnek és nem minden kultúrának megfelelőek. Így kérjük a levetített videókat gondosan megválogatni!</a:t>
            </a:r>
            <a:r>
              <a:rPr lang="de-DE" dirty="0">
                <a:solidFill>
                  <a:srgbClr val="333333"/>
                </a:solidFill>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2776812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hölgy undorodottan kukacokat eszik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hölgy szégyenében lehajtja a fejét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Imádkozó nő</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Káröröm</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érez, illetve mit tesz éppen ez a személy? Mennyire biztosak ebben?</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38</a:t>
            </a:fld>
            <a:endParaRPr lang="de-DE" altLang="de-DE">
              <a:latin typeface="+mn-lt"/>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Képrészlet!</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hu-HU" altLang="de-DE" sz="2400" dirty="0">
                <a:solidFill>
                  <a:srgbClr val="004992"/>
                </a:solidFill>
                <a:latin typeface="+mn-lt"/>
                <a:cs typeface="+mn-cs"/>
              </a:rPr>
              <a:t>A hölgy undorodottan kukacokat eszik</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hölgy szégyenében lehajtja a fejét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Imádkozó nő</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Káröröm</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39</a:t>
            </a:fld>
            <a:endParaRPr lang="de-DE" altLang="de-DE">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Undor!</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a:solidFill>
                  <a:srgbClr val="333333"/>
                </a:solidFill>
                <a:latin typeface="+mn-lt"/>
                <a:cs typeface="+mn-cs"/>
              </a:rPr>
              <a:t>“Mindjárt odacsapok!”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Költő szavalat közben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Fl</a:t>
            </a:r>
            <a:r>
              <a:rPr lang="hu-HU" altLang="de-DE" sz="2400" dirty="0">
                <a:solidFill>
                  <a:srgbClr val="333333"/>
                </a:solidFill>
                <a:latin typeface="+mn-lt"/>
                <a:cs typeface="+mn-cs"/>
              </a:rPr>
              <a:t>ö</a:t>
            </a:r>
            <a:r>
              <a:rPr lang="de-DE" altLang="de-DE" sz="2400" dirty="0">
                <a:solidFill>
                  <a:srgbClr val="333333"/>
                </a:solidFill>
                <a:latin typeface="+mn-lt"/>
                <a:cs typeface="+mn-cs"/>
              </a:rPr>
              <a:t>rt</a:t>
            </a: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férfi sértő kézmozdulatot tesz</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érez, illetve mit tesz éppen ez a személy? Mennyire biztosak ebben?</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40</a:t>
            </a:fld>
            <a:endParaRPr lang="de-DE" altLang="de-DE">
              <a:latin typeface="+mn-lt"/>
              <a:cs typeface="+mn-cs"/>
            </a:endParaRPr>
          </a:p>
        </p:txBody>
      </p:sp>
      <p:pic>
        <p:nvPicPr>
          <p:cNvPr id="8"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a:solidFill>
                  <a:srgbClr val="333333"/>
                </a:solidFill>
                <a:latin typeface="+mn-lt"/>
                <a:cs typeface="+mn-cs"/>
              </a:rPr>
              <a:t>“Mindjárt odacsapok!”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Költő szavalat közben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Fl</a:t>
            </a:r>
            <a:r>
              <a:rPr lang="hu-HU" altLang="de-DE" sz="2400" dirty="0">
                <a:solidFill>
                  <a:srgbClr val="004992"/>
                </a:solidFill>
                <a:latin typeface="+mn-lt"/>
                <a:cs typeface="+mn-cs"/>
              </a:rPr>
              <a:t>ö</a:t>
            </a:r>
            <a:r>
              <a:rPr lang="de-DE" altLang="de-DE" sz="2400" dirty="0">
                <a:solidFill>
                  <a:srgbClr val="004992"/>
                </a:solidFill>
                <a:latin typeface="+mn-lt"/>
                <a:cs typeface="+mn-cs"/>
              </a:rPr>
              <a:t>rt</a:t>
            </a: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férfi sértő kézmozdulatot tesz</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41</a:t>
            </a:fld>
            <a:endParaRPr lang="de-DE" altLang="de-DE">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mennyasszony kimondja </a:t>
            </a:r>
            <a:r>
              <a:rPr lang="hu-HU" altLang="de-DE" sz="2400">
                <a:solidFill>
                  <a:srgbClr val="333333"/>
                </a:solidFill>
                <a:latin typeface="+mn-lt"/>
                <a:cs typeface="+mn-cs"/>
              </a:rPr>
              <a:t>az “igen”-</a:t>
            </a:r>
            <a:r>
              <a:rPr lang="hu-HU" altLang="de-DE" sz="2400" dirty="0">
                <a:solidFill>
                  <a:srgbClr val="333333"/>
                </a:solidFill>
                <a:latin typeface="+mn-lt"/>
                <a:cs typeface="+mn-cs"/>
              </a:rPr>
              <a:t>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Nő egy bárban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hölgy büszkén mutatja eljegyzési gyűrűjét bartánőjének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hölgy a parkoló cédula miatt panaszkodik</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érez, illetve mit tesz éppen ez a személy? Mennyire biztosak ebben?</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42</a:t>
            </a:fld>
            <a:endParaRPr lang="de-DE" altLang="de-DE">
              <a:latin typeface="+mn-lt"/>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Képrészlet!</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mennyasszony kimondja </a:t>
            </a:r>
            <a:r>
              <a:rPr lang="hu-HU" altLang="de-DE" sz="2400">
                <a:solidFill>
                  <a:srgbClr val="333333"/>
                </a:solidFill>
                <a:latin typeface="+mn-lt"/>
                <a:cs typeface="+mn-cs"/>
              </a:rPr>
              <a:t>az “igen”-</a:t>
            </a:r>
            <a:r>
              <a:rPr lang="hu-HU" altLang="de-DE" sz="2400" dirty="0">
                <a:solidFill>
                  <a:srgbClr val="333333"/>
                </a:solidFill>
                <a:latin typeface="+mn-lt"/>
                <a:cs typeface="+mn-cs"/>
              </a:rPr>
              <a:t>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u-HU" altLang="de-DE" sz="2400" dirty="0">
                <a:solidFill>
                  <a:srgbClr val="004992"/>
                </a:solidFill>
                <a:latin typeface="+mn-lt"/>
                <a:cs typeface="+mn-cs"/>
              </a:rPr>
              <a:t>Nő egy bárban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hölgy büszkén mutatja eljegyzési gyűrűjét bartánőjének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hölgy a parkoló cédula miatt panaszkodik</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43</a:t>
            </a:fld>
            <a:endParaRPr lang="de-DE" altLang="de-DE">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Öröm!</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Text Box 1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Agresszív drukker</a:t>
            </a:r>
            <a:r>
              <a:rPr lang="de-DE" altLang="de-DE" sz="2400" dirty="0">
                <a:solidFill>
                  <a:srgbClr val="333333"/>
                </a:solidFill>
                <a:latin typeface="+mn-lt"/>
                <a:cs typeface="+mn-cs"/>
              </a:rPr>
              <a:t> (</a:t>
            </a:r>
            <a:r>
              <a:rPr lang="hu-HU" altLang="de-DE" sz="2400" dirty="0">
                <a:solidFill>
                  <a:srgbClr val="333333"/>
                </a:solidFill>
                <a:latin typeface="+mn-lt"/>
                <a:cs typeface="+mn-cs"/>
              </a:rPr>
              <a:t>hu</a:t>
            </a:r>
            <a:r>
              <a:rPr lang="de-DE" altLang="de-DE" sz="2400" dirty="0">
                <a:solidFill>
                  <a:srgbClr val="333333"/>
                </a:solidFill>
                <a:latin typeface="+mn-lt"/>
                <a:cs typeface="+mn-cs"/>
              </a:rPr>
              <a:t>lig</a:t>
            </a:r>
            <a:r>
              <a:rPr lang="hu-HU" altLang="de-DE" sz="2400" dirty="0">
                <a:solidFill>
                  <a:srgbClr val="333333"/>
                </a:solidFill>
                <a:latin typeface="+mn-lt"/>
                <a:cs typeface="+mn-cs"/>
              </a:rPr>
              <a:t>á</a:t>
            </a:r>
            <a:r>
              <a:rPr lang="de-DE" altLang="de-DE" sz="2400" dirty="0">
                <a:solidFill>
                  <a:srgbClr val="333333"/>
                </a:solidFill>
                <a:latin typeface="+mn-lt"/>
                <a:cs typeface="+mn-cs"/>
              </a:rPr>
              <a:t>n)</a:t>
            </a: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Vidám kocsmáros</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Harc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Egy játékos a gólt ünnepli</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érez, illetve mit tesz éppen ez a személy? Mennyire biztosak ebben?</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44</a:t>
            </a:fld>
            <a:endParaRPr lang="de-DE" altLang="de-DE">
              <a:latin typeface="+mn-lt"/>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Képrészlet!</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5"/>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a:solidFill>
                  <a:srgbClr val="333333"/>
                </a:solidFill>
                <a:latin typeface="+mn-lt"/>
                <a:cs typeface="+mn-cs"/>
              </a:rPr>
              <a:t>Agresszív drukker</a:t>
            </a:r>
            <a:r>
              <a:rPr lang="de-DE" altLang="de-DE" sz="2400">
                <a:solidFill>
                  <a:srgbClr val="333333"/>
                </a:solidFill>
                <a:latin typeface="+mn-lt"/>
                <a:cs typeface="+mn-cs"/>
              </a:rPr>
              <a:t> (</a:t>
            </a:r>
            <a:r>
              <a:rPr lang="hu-HU" altLang="de-DE" sz="2400">
                <a:solidFill>
                  <a:srgbClr val="333333"/>
                </a:solidFill>
                <a:latin typeface="+mn-lt"/>
                <a:cs typeface="+mn-cs"/>
              </a:rPr>
              <a:t>hu</a:t>
            </a:r>
            <a:r>
              <a:rPr lang="de-DE" altLang="de-DE" sz="2400">
                <a:solidFill>
                  <a:srgbClr val="333333"/>
                </a:solidFill>
                <a:latin typeface="+mn-lt"/>
                <a:cs typeface="+mn-cs"/>
              </a:rPr>
              <a:t>lig</a:t>
            </a:r>
            <a:r>
              <a:rPr lang="hu-HU" altLang="de-DE" sz="2400">
                <a:solidFill>
                  <a:srgbClr val="333333"/>
                </a:solidFill>
                <a:latin typeface="+mn-lt"/>
                <a:cs typeface="+mn-cs"/>
              </a:rPr>
              <a:t>á</a:t>
            </a:r>
            <a:r>
              <a:rPr lang="de-DE" altLang="de-DE" sz="2400">
                <a:solidFill>
                  <a:srgbClr val="333333"/>
                </a:solidFill>
                <a:latin typeface="+mn-lt"/>
                <a:cs typeface="+mn-cs"/>
              </a:rPr>
              <a:t>n)</a:t>
            </a:r>
          </a:p>
          <a:p>
            <a:pPr eaLnBrk="1" hangingPunct="1">
              <a:lnSpc>
                <a:spcPct val="105000"/>
              </a:lnSpc>
              <a:spcBef>
                <a:spcPts val="1999"/>
              </a:spcBef>
              <a:spcAft>
                <a:spcPts val="0"/>
              </a:spcAft>
              <a:buClr>
                <a:srgbClr val="004992"/>
              </a:buClr>
              <a:buFont typeface="WingDings"/>
              <a:buAutoNum type="arabicPeriod"/>
            </a:pPr>
            <a:r>
              <a:rPr lang="hu-HU" altLang="de-DE" sz="2400">
                <a:solidFill>
                  <a:srgbClr val="004992"/>
                </a:solidFill>
                <a:latin typeface="+mn-lt"/>
                <a:cs typeface="+mn-cs"/>
              </a:rPr>
              <a:t>Vidám kocsmáros</a:t>
            </a:r>
            <a:endParaRPr lang="de-DE" altLang="de-DE"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a:solidFill>
                  <a:srgbClr val="333333"/>
                </a:solidFill>
                <a:latin typeface="+mn-lt"/>
                <a:cs typeface="+mn-cs"/>
              </a:rPr>
              <a:t>Harc</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a:solidFill>
                  <a:srgbClr val="333333"/>
                </a:solidFill>
                <a:latin typeface="+mn-lt"/>
                <a:cs typeface="+mn-cs"/>
              </a:rPr>
              <a:t>Egy játékos a gólt ünnepli</a:t>
            </a:r>
            <a:endParaRPr lang="en-GB" altLang="de-DE" sz="240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45</a:t>
            </a:fld>
            <a:endParaRPr lang="de-DE" altLang="de-DE">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Öröm!</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ext Box 11"/>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Bányaszerencsétlenség túlélője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Munkás a szünetben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sztrájk nem érte el célját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Farsangi jelmez</a:t>
            </a:r>
            <a:r>
              <a:rPr lang="de-DE" altLang="de-DE" sz="2400" dirty="0">
                <a:solidFill>
                  <a:srgbClr val="333333"/>
                </a:solidFill>
                <a:latin typeface="+mn-lt"/>
                <a:cs typeface="+mn-cs"/>
              </a:rPr>
              <a:t> (</a:t>
            </a:r>
            <a:r>
              <a:rPr lang="hu-HU" altLang="de-DE" sz="2400" dirty="0">
                <a:solidFill>
                  <a:srgbClr val="333333"/>
                </a:solidFill>
                <a:latin typeface="+mn-lt"/>
                <a:cs typeface="+mn-cs"/>
              </a:rPr>
              <a:t>bányász</a:t>
            </a:r>
            <a:r>
              <a:rPr lang="de-DE" altLang="de-DE" sz="240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érez, illetve mit tesz éppen ez a személy? Mennyire biztosak ebben?</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46</a:t>
            </a:fld>
            <a:endParaRPr lang="de-DE" altLang="de-DE">
              <a:latin typeface="+mn-lt"/>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Képrészlet!</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Bányaszerencsétlenség túlélője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u-HU" altLang="de-DE" sz="2400" dirty="0">
                <a:solidFill>
                  <a:srgbClr val="004992"/>
                </a:solidFill>
                <a:latin typeface="+mn-lt"/>
                <a:cs typeface="+mn-cs"/>
              </a:rPr>
              <a:t>Munkás a szünetben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A sztrájk nem érte el célját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u-HU" altLang="de-DE" sz="2400" dirty="0">
                <a:solidFill>
                  <a:srgbClr val="333333"/>
                </a:solidFill>
                <a:latin typeface="+mn-lt"/>
                <a:cs typeface="+mn-cs"/>
              </a:rPr>
              <a:t>Farsangi jelmez</a:t>
            </a:r>
            <a:r>
              <a:rPr lang="de-DE" altLang="de-DE" sz="2400" dirty="0">
                <a:solidFill>
                  <a:srgbClr val="333333"/>
                </a:solidFill>
                <a:latin typeface="+mn-lt"/>
                <a:cs typeface="+mn-cs"/>
              </a:rPr>
              <a:t> (</a:t>
            </a:r>
            <a:r>
              <a:rPr lang="hu-HU" altLang="de-DE" sz="2400" dirty="0">
                <a:solidFill>
                  <a:srgbClr val="333333"/>
                </a:solidFill>
                <a:latin typeface="+mn-lt"/>
                <a:cs typeface="+mn-cs"/>
              </a:rPr>
              <a:t>bányász</a:t>
            </a:r>
            <a:r>
              <a:rPr lang="de-DE" altLang="de-DE" sz="240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47</a:t>
            </a:fld>
            <a:endParaRPr lang="de-DE" altLang="de-DE">
              <a:latin typeface="+mn-lt"/>
              <a:cs typeface="+mn-cs"/>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Text Box 1031"/>
          <p:cNvSpPr txBox="1">
            <a:spLocks noChangeArrowheads="1"/>
          </p:cNvSpPr>
          <p:nvPr/>
        </p:nvSpPr>
        <p:spPr bwMode="auto">
          <a:xfrm>
            <a:off x="408955" y="4724400"/>
            <a:ext cx="113760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de-DE" sz="2200" dirty="0">
                <a:solidFill>
                  <a:srgbClr val="333333"/>
                </a:solidFill>
                <a:latin typeface="+mn-lt"/>
                <a:cs typeface="+mn-cs"/>
              </a:rPr>
              <a:t>Mit olvashat a férfi?</a:t>
            </a:r>
            <a:endParaRPr lang="de-DE" altLang="de-DE" sz="2200" dirty="0">
              <a:solidFill>
                <a:srgbClr val="333333"/>
              </a:solidFill>
              <a:latin typeface="+mn-lt"/>
              <a:cs typeface="+mn-cs"/>
            </a:endParaRPr>
          </a:p>
          <a:p>
            <a:pPr eaLnBrk="1" hangingPunct="1">
              <a:spcBef>
                <a:spcPct val="0"/>
              </a:spcBef>
              <a:buClrTx/>
              <a:buFontTx/>
              <a:buChar char="•"/>
            </a:pPr>
            <a:r>
              <a:rPr lang="hu-HU" altLang="de-DE" sz="2200" dirty="0">
                <a:solidFill>
                  <a:srgbClr val="333333"/>
                </a:solidFill>
                <a:latin typeface="+mn-lt"/>
                <a:cs typeface="+mn-cs"/>
              </a:rPr>
              <a:t>Szerelmes levelet</a:t>
            </a:r>
            <a:r>
              <a:rPr lang="de-DE" altLang="de-DE" sz="2200" dirty="0">
                <a:solidFill>
                  <a:srgbClr val="333333"/>
                </a:solidFill>
                <a:latin typeface="+mn-lt"/>
                <a:cs typeface="+mn-cs"/>
              </a:rPr>
              <a:t> (</a:t>
            </a:r>
            <a:r>
              <a:rPr lang="hu-HU" altLang="de-DE" sz="2200" dirty="0">
                <a:solidFill>
                  <a:srgbClr val="333333"/>
                </a:solidFill>
                <a:latin typeface="+mn-lt"/>
                <a:cs typeface="+mn-cs"/>
              </a:rPr>
              <a:t>elvörösödik a következő képen</a:t>
            </a:r>
            <a:r>
              <a:rPr lang="de-DE" altLang="de-DE" sz="2200" dirty="0">
                <a:solidFill>
                  <a:srgbClr val="333333"/>
                </a:solidFill>
                <a:latin typeface="+mn-lt"/>
                <a:cs typeface="+mn-cs"/>
              </a:rPr>
              <a:t>)</a:t>
            </a:r>
          </a:p>
          <a:p>
            <a:pPr eaLnBrk="1" hangingPunct="1">
              <a:spcBef>
                <a:spcPct val="0"/>
              </a:spcBef>
              <a:buClrTx/>
              <a:buFontTx/>
              <a:buChar char="•"/>
            </a:pPr>
            <a:r>
              <a:rPr lang="hu-HU" altLang="de-DE" sz="2200" dirty="0">
                <a:solidFill>
                  <a:srgbClr val="333333"/>
                </a:solidFill>
                <a:latin typeface="+mn-lt"/>
                <a:cs typeface="+mn-cs"/>
              </a:rPr>
              <a:t>Egy érdekes cikket</a:t>
            </a:r>
            <a:r>
              <a:rPr lang="de-DE" altLang="de-DE" sz="2200" dirty="0">
                <a:solidFill>
                  <a:srgbClr val="333333"/>
                </a:solidFill>
                <a:latin typeface="+mn-lt"/>
                <a:cs typeface="+mn-cs"/>
              </a:rPr>
              <a:t> (</a:t>
            </a:r>
            <a:r>
              <a:rPr lang="hu-HU" altLang="de-DE" sz="2200" dirty="0">
                <a:solidFill>
                  <a:srgbClr val="333333"/>
                </a:solidFill>
                <a:latin typeface="+mn-lt"/>
                <a:cs typeface="+mn-cs"/>
              </a:rPr>
              <a:t>a következő képen jegyzeteket készít</a:t>
            </a:r>
            <a:r>
              <a:rPr lang="de-DE" altLang="de-DE" sz="2200" dirty="0">
                <a:solidFill>
                  <a:srgbClr val="333333"/>
                </a:solidFill>
                <a:latin typeface="+mn-lt"/>
                <a:cs typeface="+mn-cs"/>
              </a:rPr>
              <a:t>)</a:t>
            </a:r>
          </a:p>
          <a:p>
            <a:pPr eaLnBrk="1" hangingPunct="1">
              <a:spcBef>
                <a:spcPct val="0"/>
              </a:spcBef>
              <a:buClrTx/>
              <a:buFontTx/>
              <a:buChar char="•"/>
            </a:pPr>
            <a:r>
              <a:rPr lang="hu-HU" altLang="de-DE" sz="2200" dirty="0">
                <a:solidFill>
                  <a:srgbClr val="333333"/>
                </a:solidFill>
                <a:latin typeface="+mn-lt"/>
                <a:cs typeface="+mn-cs"/>
              </a:rPr>
              <a:t>Elutasító határozatot</a:t>
            </a:r>
            <a:r>
              <a:rPr lang="de-DE" altLang="de-DE" sz="2200" dirty="0">
                <a:solidFill>
                  <a:srgbClr val="333333"/>
                </a:solidFill>
                <a:latin typeface="+mn-lt"/>
                <a:cs typeface="+mn-cs"/>
              </a:rPr>
              <a:t> (</a:t>
            </a:r>
            <a:r>
              <a:rPr lang="hu-HU" altLang="de-DE" sz="2200" dirty="0">
                <a:solidFill>
                  <a:srgbClr val="333333"/>
                </a:solidFill>
                <a:latin typeface="+mn-lt"/>
                <a:cs typeface="+mn-cs"/>
              </a:rPr>
              <a:t>dühkitörés a következő képen</a:t>
            </a:r>
            <a:r>
              <a:rPr lang="de-DE" altLang="de-DE" sz="2200" dirty="0">
                <a:solidFill>
                  <a:srgbClr val="333333"/>
                </a:solidFill>
                <a:latin typeface="+mn-lt"/>
                <a:cs typeface="+mn-cs"/>
              </a:rPr>
              <a:t>)</a:t>
            </a:r>
          </a:p>
          <a:p>
            <a:pPr eaLnBrk="1" hangingPunct="1">
              <a:spcBef>
                <a:spcPct val="0"/>
              </a:spcBef>
              <a:buClrTx/>
              <a:buFontTx/>
              <a:buChar char="•"/>
            </a:pPr>
            <a:r>
              <a:rPr lang="hu-HU" altLang="de-DE" sz="2200" dirty="0">
                <a:solidFill>
                  <a:srgbClr val="333333"/>
                </a:solidFill>
                <a:latin typeface="+mn-lt"/>
                <a:cs typeface="+mn-cs"/>
              </a:rPr>
              <a:t>Viccet</a:t>
            </a:r>
            <a:r>
              <a:rPr lang="de-DE" altLang="de-DE" sz="2200" dirty="0">
                <a:solidFill>
                  <a:srgbClr val="333333"/>
                </a:solidFill>
                <a:latin typeface="+mn-lt"/>
                <a:cs typeface="+mn-cs"/>
              </a:rPr>
              <a:t> (</a:t>
            </a:r>
            <a:r>
              <a:rPr lang="hu-HU" altLang="de-DE" sz="2200" dirty="0">
                <a:solidFill>
                  <a:srgbClr val="333333"/>
                </a:solidFill>
                <a:latin typeface="+mn-lt"/>
                <a:cs typeface="+mn-cs"/>
              </a:rPr>
              <a:t>a következő képen nevet</a:t>
            </a:r>
            <a:r>
              <a:rPr lang="de-DE" altLang="de-DE" sz="220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érez, illetve mit tesz éppen ez a személy? Mennyire biztosak ebben?</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48</a:t>
            </a:fld>
            <a:endParaRPr lang="de-DE" altLang="de-DE">
              <a:latin typeface="+mn-lt"/>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5"/>
          <p:cNvSpPr txBox="1">
            <a:spLocks noChangeArrowheads="1"/>
          </p:cNvSpPr>
          <p:nvPr/>
        </p:nvSpPr>
        <p:spPr bwMode="auto">
          <a:xfrm>
            <a:off x="408955" y="4724400"/>
            <a:ext cx="113760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de-DE" sz="2200" dirty="0">
                <a:solidFill>
                  <a:srgbClr val="333333"/>
                </a:solidFill>
                <a:latin typeface="+mn-lt"/>
                <a:cs typeface="+mn-cs"/>
              </a:rPr>
              <a:t>Mit olvashat a férfi?</a:t>
            </a:r>
            <a:endParaRPr lang="de-DE" altLang="de-DE" sz="2200" dirty="0">
              <a:solidFill>
                <a:srgbClr val="333333"/>
              </a:solidFill>
              <a:latin typeface="+mn-lt"/>
              <a:cs typeface="+mn-cs"/>
            </a:endParaRPr>
          </a:p>
          <a:p>
            <a:pPr eaLnBrk="1" hangingPunct="1">
              <a:spcBef>
                <a:spcPct val="0"/>
              </a:spcBef>
              <a:buClrTx/>
              <a:buFontTx/>
              <a:buChar char="•"/>
            </a:pPr>
            <a:r>
              <a:rPr lang="hu-HU" altLang="de-DE" sz="2200" dirty="0">
                <a:solidFill>
                  <a:srgbClr val="333333"/>
                </a:solidFill>
                <a:latin typeface="+mn-lt"/>
                <a:cs typeface="+mn-cs"/>
              </a:rPr>
              <a:t>Szerelmes levelet</a:t>
            </a:r>
            <a:r>
              <a:rPr lang="de-DE" altLang="de-DE" sz="2200" dirty="0">
                <a:solidFill>
                  <a:srgbClr val="333333"/>
                </a:solidFill>
                <a:latin typeface="+mn-lt"/>
                <a:cs typeface="+mn-cs"/>
              </a:rPr>
              <a:t> (</a:t>
            </a:r>
            <a:r>
              <a:rPr lang="hu-HU" altLang="de-DE" sz="2200" dirty="0">
                <a:solidFill>
                  <a:srgbClr val="333333"/>
                </a:solidFill>
                <a:latin typeface="+mn-lt"/>
                <a:cs typeface="+mn-cs"/>
              </a:rPr>
              <a:t>elvörösödik a következő képen</a:t>
            </a:r>
            <a:r>
              <a:rPr lang="de-DE" altLang="de-DE" sz="2200" dirty="0">
                <a:solidFill>
                  <a:srgbClr val="333333"/>
                </a:solidFill>
                <a:latin typeface="+mn-lt"/>
                <a:cs typeface="+mn-cs"/>
              </a:rPr>
              <a:t>)</a:t>
            </a:r>
          </a:p>
          <a:p>
            <a:pPr eaLnBrk="1" hangingPunct="1">
              <a:spcBef>
                <a:spcPct val="0"/>
              </a:spcBef>
              <a:buClrTx/>
              <a:buFontTx/>
              <a:buChar char="•"/>
            </a:pPr>
            <a:r>
              <a:rPr lang="hu-HU" altLang="de-DE" sz="2200" dirty="0">
                <a:solidFill>
                  <a:srgbClr val="333333"/>
                </a:solidFill>
                <a:latin typeface="+mn-lt"/>
                <a:cs typeface="+mn-cs"/>
              </a:rPr>
              <a:t>Egy érdekes cikket</a:t>
            </a:r>
            <a:r>
              <a:rPr lang="de-DE" altLang="de-DE" sz="2200" dirty="0">
                <a:solidFill>
                  <a:srgbClr val="333333"/>
                </a:solidFill>
                <a:latin typeface="+mn-lt"/>
                <a:cs typeface="+mn-cs"/>
              </a:rPr>
              <a:t> (</a:t>
            </a:r>
            <a:r>
              <a:rPr lang="hu-HU" altLang="de-DE" sz="2200" dirty="0">
                <a:solidFill>
                  <a:srgbClr val="333333"/>
                </a:solidFill>
                <a:latin typeface="+mn-lt"/>
                <a:cs typeface="+mn-cs"/>
              </a:rPr>
              <a:t>a következő képen jegyzeteket készít</a:t>
            </a:r>
            <a:r>
              <a:rPr lang="de-DE" altLang="de-DE" sz="2200" dirty="0">
                <a:solidFill>
                  <a:srgbClr val="333333"/>
                </a:solidFill>
                <a:latin typeface="+mn-lt"/>
                <a:cs typeface="+mn-cs"/>
              </a:rPr>
              <a:t>)</a:t>
            </a:r>
          </a:p>
          <a:p>
            <a:pPr eaLnBrk="1" hangingPunct="1">
              <a:spcBef>
                <a:spcPct val="0"/>
              </a:spcBef>
              <a:buClrTx/>
              <a:buFontTx/>
              <a:buChar char="•"/>
            </a:pPr>
            <a:r>
              <a:rPr lang="hu-HU" altLang="de-DE" sz="2200" dirty="0">
                <a:solidFill>
                  <a:srgbClr val="004992"/>
                </a:solidFill>
                <a:latin typeface="+mn-lt"/>
                <a:cs typeface="+mn-cs"/>
              </a:rPr>
              <a:t>Elutasító határozatot</a:t>
            </a:r>
            <a:r>
              <a:rPr lang="de-DE" altLang="de-DE" sz="2200" dirty="0">
                <a:solidFill>
                  <a:srgbClr val="004992"/>
                </a:solidFill>
                <a:latin typeface="+mn-lt"/>
                <a:cs typeface="+mn-cs"/>
              </a:rPr>
              <a:t> (</a:t>
            </a:r>
            <a:r>
              <a:rPr lang="hu-HU" altLang="de-DE" sz="2200" dirty="0">
                <a:solidFill>
                  <a:srgbClr val="004992"/>
                </a:solidFill>
                <a:latin typeface="+mn-lt"/>
                <a:cs typeface="+mn-cs"/>
              </a:rPr>
              <a:t>dühkitörés a következő képen</a:t>
            </a:r>
            <a:r>
              <a:rPr lang="de-DE" altLang="de-DE" sz="2200" dirty="0">
                <a:solidFill>
                  <a:srgbClr val="004992"/>
                </a:solidFill>
                <a:latin typeface="+mn-lt"/>
                <a:cs typeface="+mn-cs"/>
              </a:rPr>
              <a:t>)</a:t>
            </a:r>
          </a:p>
          <a:p>
            <a:pPr eaLnBrk="1" hangingPunct="1">
              <a:spcBef>
                <a:spcPct val="0"/>
              </a:spcBef>
              <a:buClrTx/>
              <a:buFontTx/>
              <a:buChar char="•"/>
            </a:pPr>
            <a:r>
              <a:rPr lang="hu-HU" altLang="de-DE" sz="2200" dirty="0">
                <a:solidFill>
                  <a:srgbClr val="333333"/>
                </a:solidFill>
                <a:latin typeface="+mn-lt"/>
                <a:cs typeface="+mn-cs"/>
              </a:rPr>
              <a:t>Viccet</a:t>
            </a:r>
            <a:r>
              <a:rPr lang="de-DE" altLang="de-DE" sz="2200" dirty="0">
                <a:solidFill>
                  <a:srgbClr val="333333"/>
                </a:solidFill>
                <a:latin typeface="+mn-lt"/>
                <a:cs typeface="+mn-cs"/>
              </a:rPr>
              <a:t> (</a:t>
            </a:r>
            <a:r>
              <a:rPr lang="hu-HU" altLang="de-DE" sz="2200" dirty="0">
                <a:solidFill>
                  <a:srgbClr val="333333"/>
                </a:solidFill>
                <a:latin typeface="+mn-lt"/>
                <a:cs typeface="+mn-cs"/>
              </a:rPr>
              <a:t>a következő képen nevet</a:t>
            </a:r>
            <a:r>
              <a:rPr lang="de-DE" altLang="de-DE" sz="220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49</a:t>
            </a:fld>
            <a:endParaRPr lang="de-DE" altLang="de-DE">
              <a:latin typeface="+mn-lt"/>
              <a:cs typeface="+mn-cs"/>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Első összegzés</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50</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u-HU" altLang="de-DE" sz="2400" dirty="0">
                <a:solidFill>
                  <a:srgbClr val="333333"/>
                </a:solidFill>
              </a:rPr>
              <a:t>Az arckifejezéseket és gesztusokat- amint azt láthattuk- nem mindig tudjuk egyértelműen értelmezni</a:t>
            </a:r>
            <a:r>
              <a:rPr lang="de-DE"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Első összegzés</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51</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u-HU" altLang="de-DE" sz="2400" dirty="0">
                <a:solidFill>
                  <a:srgbClr val="333333"/>
                </a:solidFill>
              </a:rPr>
              <a:t>Az arckifejezéseket és gesztusokat- amint azt láthattuk- nem mindig tudjuk egyértelműen értelmezni</a:t>
            </a:r>
            <a:r>
              <a:rPr lang="de-DE" altLang="de-DE" sz="2400" dirty="0">
                <a:solidFill>
                  <a:srgbClr val="333333"/>
                </a:solidFill>
              </a:rPr>
              <a:t>!</a:t>
            </a:r>
          </a:p>
          <a:p>
            <a:pPr marL="342900" indent="-342900" defTabSz="914400" fontAlgn="base">
              <a:buClr>
                <a:srgbClr val="333333"/>
              </a:buClr>
              <a:buFont typeface="WingDings"/>
              <a:buChar char=""/>
            </a:pPr>
            <a:r>
              <a:rPr lang="hu-HU" altLang="de-DE" sz="2400" dirty="0">
                <a:solidFill>
                  <a:srgbClr val="333333"/>
                </a:solidFill>
              </a:rPr>
              <a:t>Sokaknak természetükből vagy valamely betegségből adódóan</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Parkinson</a:t>
            </a:r>
            <a:r>
              <a:rPr lang="hu-HU" altLang="de-DE" sz="2400" dirty="0">
                <a:solidFill>
                  <a:srgbClr val="333333"/>
                </a:solidFill>
              </a:rPr>
              <a:t> kór</a:t>
            </a:r>
            <a:r>
              <a:rPr lang="de-DE" altLang="de-DE" sz="2400" dirty="0">
                <a:solidFill>
                  <a:srgbClr val="333333"/>
                </a:solidFill>
              </a:rPr>
              <a:t>) </a:t>
            </a:r>
            <a:r>
              <a:rPr lang="hu-HU" altLang="de-DE" sz="2400" dirty="0">
                <a:solidFill>
                  <a:srgbClr val="333333"/>
                </a:solidFill>
              </a:rPr>
              <a:t>kevésbé kifejező a mimikájuk, ami nem enged egyértelműen érzelemvilágukra </a:t>
            </a:r>
            <a:r>
              <a:rPr lang="hu-HU" altLang="de-DE" sz="2400">
                <a:solidFill>
                  <a:srgbClr val="333333"/>
                </a:solidFill>
              </a:rPr>
              <a:t>következtetni.</a:t>
            </a:r>
            <a:endParaRPr lang="en-US" sz="2400" dirty="0"/>
          </a:p>
        </p:txBody>
      </p:sp>
    </p:spTree>
    <p:extLst>
      <p:ext uri="{BB962C8B-B14F-4D97-AF65-F5344CB8AC3E}">
        <p14:creationId xmlns:p14="http://schemas.microsoft.com/office/powerpoint/2010/main" val="41994942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Első összegzés</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52</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u-HU" altLang="de-DE" sz="2400" dirty="0">
                <a:solidFill>
                  <a:srgbClr val="333333"/>
                </a:solidFill>
              </a:rPr>
              <a:t>Az arckifejezéseket és gesztusokat- amint azt láthattuk- nem mindig tudjuk egyértelműen értelmezni</a:t>
            </a:r>
            <a:r>
              <a:rPr lang="de-DE" altLang="de-DE" sz="2400" dirty="0">
                <a:solidFill>
                  <a:srgbClr val="333333"/>
                </a:solidFill>
              </a:rPr>
              <a:t>!</a:t>
            </a:r>
          </a:p>
          <a:p>
            <a:pPr marL="342900" indent="-342900" defTabSz="914400" fontAlgn="base">
              <a:buClr>
                <a:srgbClr val="333333"/>
              </a:buClr>
              <a:buFont typeface="WingDings"/>
              <a:buChar char=""/>
            </a:pPr>
            <a:r>
              <a:rPr lang="hu-HU" altLang="de-DE" sz="2400" dirty="0">
                <a:solidFill>
                  <a:srgbClr val="333333"/>
                </a:solidFill>
              </a:rPr>
              <a:t>Sokaknak természetükből vagy valamely betegségből adódóan</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Parkinson</a:t>
            </a:r>
            <a:r>
              <a:rPr lang="hu-HU" altLang="de-DE" sz="2400" dirty="0">
                <a:solidFill>
                  <a:srgbClr val="333333"/>
                </a:solidFill>
              </a:rPr>
              <a:t> kór</a:t>
            </a:r>
            <a:r>
              <a:rPr lang="de-DE" altLang="de-DE" sz="2400" dirty="0">
                <a:solidFill>
                  <a:srgbClr val="333333"/>
                </a:solidFill>
              </a:rPr>
              <a:t>) </a:t>
            </a:r>
            <a:r>
              <a:rPr lang="hu-HU" altLang="de-DE" sz="2400" dirty="0">
                <a:solidFill>
                  <a:srgbClr val="333333"/>
                </a:solidFill>
              </a:rPr>
              <a:t>kevésbé kifejező a mimikájuk, ami nem enged egyértelműen érzelemvilágukra következtetni.</a:t>
            </a:r>
            <a:endParaRPr lang="de-DE" altLang="de-DE" sz="2400" dirty="0">
              <a:solidFill>
                <a:srgbClr val="333333"/>
              </a:solidFill>
            </a:endParaRPr>
          </a:p>
          <a:p>
            <a:pPr marL="342900" indent="-342900" defTabSz="914400" fontAlgn="base">
              <a:buClr>
                <a:srgbClr val="333333"/>
              </a:buClr>
              <a:buFont typeface="WingDings"/>
              <a:buChar char=""/>
            </a:pPr>
            <a:r>
              <a:rPr lang="hu-HU" altLang="de-DE" sz="2400" dirty="0">
                <a:solidFill>
                  <a:srgbClr val="333333"/>
                </a:solidFill>
              </a:rPr>
              <a:t>Egyéb információkat is figyelembe kell vennünk</a:t>
            </a:r>
            <a:r>
              <a:rPr lang="de-DE" altLang="de-DE" sz="2400" dirty="0">
                <a:solidFill>
                  <a:srgbClr val="333333"/>
                </a:solidFill>
              </a:rPr>
              <a:t> (</a:t>
            </a:r>
            <a:r>
              <a:rPr lang="hu-HU" altLang="de-DE" sz="2400" dirty="0">
                <a:solidFill>
                  <a:srgbClr val="333333"/>
                </a:solidFill>
              </a:rPr>
              <a:t>szituáció</a:t>
            </a:r>
            <a:r>
              <a:rPr lang="de-DE" altLang="de-DE" sz="2400" dirty="0">
                <a:solidFill>
                  <a:srgbClr val="333333"/>
                </a:solidFill>
              </a:rPr>
              <a:t>, </a:t>
            </a:r>
            <a:r>
              <a:rPr lang="hu-HU" altLang="de-DE" sz="2400" dirty="0">
                <a:solidFill>
                  <a:srgbClr val="333333"/>
                </a:solidFill>
              </a:rPr>
              <a:t>előzetes ismeretek az illetővel kapcsolatban</a:t>
            </a:r>
            <a:r>
              <a:rPr lang="de-DE" altLang="de-DE" sz="2400" dirty="0">
                <a:solidFill>
                  <a:srgbClr val="333333"/>
                </a:solidFill>
              </a:rPr>
              <a:t>, </a:t>
            </a:r>
            <a:r>
              <a:rPr lang="hu-HU" altLang="de-DE" sz="2400" dirty="0">
                <a:solidFill>
                  <a:srgbClr val="333333"/>
                </a:solidFill>
              </a:rPr>
              <a:t>direkt kérdésfeltevés</a:t>
            </a:r>
            <a:r>
              <a:rPr lang="de-DE" altLang="de-DE" sz="2400" dirty="0">
                <a:solidFill>
                  <a:srgbClr val="333333"/>
                </a:solidFill>
              </a:rPr>
              <a:t>)</a:t>
            </a:r>
            <a:r>
              <a:rPr lang="hu-HU" altLang="de-DE" sz="2400" dirty="0">
                <a:solidFill>
                  <a:srgbClr val="333333"/>
                </a:solidFill>
              </a:rPr>
              <a:t>, hogy az arckifejezéseket, gesztusokat biztonsággal tudjuk értelmezni</a:t>
            </a:r>
            <a:r>
              <a:rPr lang="de-DE" altLang="de-DE" sz="2400" dirty="0">
                <a:solidFill>
                  <a:srgbClr val="333333"/>
                </a:solidFill>
              </a:rPr>
              <a:t>.</a:t>
            </a:r>
            <a:endParaRPr lang="en-US" sz="2400" dirty="0"/>
          </a:p>
        </p:txBody>
      </p:sp>
    </p:spTree>
    <p:extLst>
      <p:ext uri="{BB962C8B-B14F-4D97-AF65-F5344CB8AC3E}">
        <p14:creationId xmlns:p14="http://schemas.microsoft.com/office/powerpoint/2010/main" val="37879692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3. feladatcsoport</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53</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Egy képregényt fogunk Önöknek mutatni</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Az első három képet fordított idői sorrendben fogják látni. Azaz a 3. képet látják elsőként.</a:t>
            </a:r>
            <a:endParaRPr lang="en-US"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Minden (új) kép után megkérdezzük Önöket, hogy a három megadott lehetőség közül melyikkel tudnák logikusan folytatni a történetet.</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fog tenni ez a férfi?</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54</a:t>
            </a:fld>
            <a:endParaRPr lang="de-DE" altLang="de-DE">
              <a:latin typeface="+mn-lt"/>
              <a:cs typeface="+mn-cs"/>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fog tenni ez a férfi?</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55</a:t>
            </a:fld>
            <a:endParaRPr lang="de-DE" altLang="de-DE">
              <a:latin typeface="+mn-lt"/>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fog tenni ez a férfi?</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56</a:t>
            </a:fld>
            <a:endParaRPr lang="de-DE" altLang="de-DE">
              <a:latin typeface="+mn-lt"/>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 helyes válasz a 4c!</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57</a:t>
            </a:fld>
            <a:endParaRPr lang="de-DE" altLang="de-DE">
              <a:latin typeface="+mn-lt"/>
              <a:cs typeface="+mn-cs"/>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fog tenni ez a hölgy?</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58</a:t>
            </a:fld>
            <a:endParaRPr lang="de-DE" altLang="de-DE">
              <a:latin typeface="+mn-lt"/>
              <a:cs typeface="+mn-cs"/>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fog tenni ez a hölgy?</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59</a:t>
            </a:fld>
            <a:endParaRPr lang="de-DE" altLang="de-DE">
              <a:latin typeface="+mn-lt"/>
              <a:cs typeface="+mn-cs"/>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fog tenni ez a hölgy?</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60</a:t>
            </a:fld>
            <a:endParaRPr lang="de-DE" altLang="de-DE">
              <a:latin typeface="+mn-lt"/>
              <a:cs typeface="+mn-cs"/>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helyes válasz 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61</a:t>
            </a:fld>
            <a:endParaRPr lang="de-DE" altLang="de-DE">
              <a:latin typeface="+mn-lt"/>
              <a:cs typeface="+mn-cs"/>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 lehet ennek a férfinak a szándéka?</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62</a:t>
            </a:fld>
            <a:endParaRPr lang="de-DE" altLang="de-DE">
              <a:latin typeface="+mn-lt"/>
              <a:cs typeface="+mn-cs"/>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 lehet ennek a férfinak a szándéka?</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63</a:t>
            </a:fld>
            <a:endParaRPr lang="de-DE" altLang="de-DE">
              <a:latin typeface="+mn-lt"/>
              <a:cs typeface="+mn-cs"/>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 lehet ennek a férfinak a szándéka?</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64</a:t>
            </a:fld>
            <a:endParaRPr lang="de-DE" altLang="de-DE">
              <a:latin typeface="+mn-lt"/>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 helyes válasz a 4c!</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65</a:t>
            </a:fld>
            <a:endParaRPr lang="de-DE" altLang="de-DE">
              <a:latin typeface="+mn-lt"/>
              <a:cs typeface="+mn-cs"/>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tesz ez után a hölgy?</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66</a:t>
            </a:fld>
            <a:endParaRPr lang="de-DE" altLang="de-DE">
              <a:latin typeface="+mn-lt"/>
              <a:cs typeface="+mn-cs"/>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tesz ez után a hölgy?</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67</a:t>
            </a:fld>
            <a:endParaRPr lang="de-DE" altLang="de-DE">
              <a:latin typeface="+mn-lt"/>
              <a:cs typeface="+mn-cs"/>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tesz ez után a hölgy?</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68</a:t>
            </a:fld>
            <a:endParaRPr lang="de-DE" altLang="de-DE">
              <a:latin typeface="+mn-lt"/>
              <a:cs typeface="+mn-cs"/>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helyes válasz 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69</a:t>
            </a:fld>
            <a:endParaRPr lang="de-DE" altLang="de-DE">
              <a:latin typeface="+mn-lt"/>
              <a:cs typeface="+mn-cs"/>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fog tenni a hölgy?</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70</a:t>
            </a:fld>
            <a:endParaRPr lang="de-DE" altLang="de-DE">
              <a:latin typeface="+mn-lt"/>
              <a:cs typeface="+mn-cs"/>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fog tenni a hölgy?</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71</a:t>
            </a:fld>
            <a:endParaRPr lang="de-DE" altLang="de-DE">
              <a:latin typeface="+mn-lt"/>
              <a:cs typeface="+mn-cs"/>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fog tenni a hölgy?</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72</a:t>
            </a:fld>
            <a:endParaRPr lang="de-DE" altLang="de-DE">
              <a:latin typeface="+mn-lt"/>
              <a:cs typeface="+mn-cs"/>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 helyes válasz a 4b!</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73</a:t>
            </a:fld>
            <a:endParaRPr lang="de-DE" altLang="de-DE">
              <a:latin typeface="+mn-lt"/>
              <a:cs typeface="+mn-cs"/>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tesz ez után a hölgy?</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74</a:t>
            </a:fld>
            <a:endParaRPr lang="de-DE" altLang="de-DE">
              <a:latin typeface="+mn-lt"/>
              <a:cs typeface="+mn-cs"/>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tesz ez után a hölgy?</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75</a:t>
            </a:fld>
            <a:endParaRPr lang="de-DE" altLang="de-DE">
              <a:latin typeface="+mn-lt"/>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tesz ez után a hölgy?</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76</a:t>
            </a:fld>
            <a:endParaRPr lang="de-DE" altLang="de-DE">
              <a:latin typeface="+mn-lt"/>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 helyes válasz a 4b!</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77</a:t>
            </a:fld>
            <a:endParaRPr lang="de-DE" altLang="de-DE">
              <a:latin typeface="+mn-lt"/>
              <a:cs typeface="+mn-cs"/>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Vajon mi a szándéka ennek a fiúnak?</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78</a:t>
            </a:fld>
            <a:endParaRPr lang="de-DE" altLang="de-DE">
              <a:latin typeface="+mn-lt"/>
              <a:cs typeface="+mn-cs"/>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Vajon mi a szándéka ennek a fiúnak?</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79</a:t>
            </a:fld>
            <a:endParaRPr lang="de-DE" altLang="de-DE">
              <a:latin typeface="+mn-lt"/>
              <a:cs typeface="+mn-cs"/>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Vajon mi a szándéka ennek a fiúnak?</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80</a:t>
            </a:fld>
            <a:endParaRPr lang="de-DE" altLang="de-DE">
              <a:latin typeface="+mn-lt"/>
              <a:cs typeface="+mn-cs"/>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helyes válasz 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81</a:t>
            </a:fld>
            <a:endParaRPr lang="de-DE" altLang="de-DE">
              <a:latin typeface="+mn-lt"/>
              <a:cs typeface="+mn-cs"/>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fog tenni ez a férfi?</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82</a:t>
            </a:fld>
            <a:endParaRPr lang="de-DE" altLang="de-DE">
              <a:latin typeface="+mn-lt"/>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fog tenni ez a férfi?</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83</a:t>
            </a:fld>
            <a:endParaRPr lang="de-DE" altLang="de-DE">
              <a:latin typeface="+mn-lt"/>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fog tenni ez a férfi?</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84</a:t>
            </a:fld>
            <a:endParaRPr lang="de-DE" altLang="de-DE">
              <a:latin typeface="+mn-lt"/>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 helyes válasz a 4b!</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85</a:t>
            </a:fld>
            <a:endParaRPr lang="de-DE" altLang="de-DE">
              <a:latin typeface="+mn-lt"/>
              <a:cs typeface="+mn-cs"/>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Vajon mit fog tenni ez a hölgy?</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86</a:t>
            </a:fld>
            <a:endParaRPr lang="de-DE" altLang="de-DE">
              <a:latin typeface="+mn-lt"/>
              <a:cs typeface="+mn-cs"/>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Vajon mit fog tenni ez a hölgy?</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87</a:t>
            </a:fld>
            <a:endParaRPr lang="de-DE" altLang="de-DE">
              <a:latin typeface="+mn-lt"/>
              <a:cs typeface="+mn-cs"/>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Vajon mit fog tenni ez a hölgy?</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88</a:t>
            </a:fld>
            <a:endParaRPr lang="de-DE" altLang="de-DE">
              <a:latin typeface="+mn-lt"/>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helyes válasz 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89</a:t>
            </a:fld>
            <a:endParaRPr lang="de-DE" altLang="de-DE">
              <a:latin typeface="+mn-lt"/>
              <a:cs typeface="+mn-cs"/>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 lehet ennek a férfinak a szándéka?</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90</a:t>
            </a:fld>
            <a:endParaRPr lang="de-DE" altLang="de-DE">
              <a:latin typeface="+mn-lt"/>
              <a:cs typeface="+mn-cs"/>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 lehet ennek a férfinak a szándéka?</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91</a:t>
            </a:fld>
            <a:endParaRPr lang="de-DE" altLang="de-DE">
              <a:latin typeface="+mn-lt"/>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 lehet ennek a férfinak a szándéka?</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92</a:t>
            </a:fld>
            <a:endParaRPr lang="de-DE" altLang="de-DE">
              <a:latin typeface="+mn-lt"/>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u-HU" altLang="de-DE" sz="2000">
                <a:solidFill>
                  <a:srgbClr val="333333"/>
                </a:solidFill>
                <a:latin typeface="Calibri Light"/>
              </a:rPr>
              <a:t>Hogyan folytatódik a fenti történet?</a:t>
            </a:r>
          </a:p>
          <a:p>
            <a:pPr algn="ctr" eaLnBrk="1" hangingPunct="1">
              <a:spcBef>
                <a:spcPts val="1200"/>
              </a:spcBef>
              <a:spcAft>
                <a:spcPts val="0"/>
              </a:spcAft>
              <a:buClrTx/>
              <a:buNone/>
            </a:pPr>
            <a:r>
              <a:rPr lang="hu-HU" altLang="de-DE" sz="2000">
                <a:solidFill>
                  <a:srgbClr val="333333"/>
                </a:solidFill>
                <a:latin typeface="Calibri Light"/>
              </a:rPr>
              <a:t>Vitassák meg, mennyire tartják elképzelhetőnek az alábbi lehetőségeket!</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 helyes válasz a 4b!</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93</a:t>
            </a:fld>
            <a:endParaRPr lang="de-DE" altLang="de-DE">
              <a:latin typeface="+mn-lt"/>
              <a:cs typeface="+mn-cs"/>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Összefoglalás</a:t>
            </a:r>
            <a:endParaRPr lang="de-DE" altLang="de-DE" sz="3600">
              <a:latin typeface="+mn-lt"/>
              <a:ea typeface="+mn-ea"/>
              <a:cs typeface="+mn-cs"/>
            </a:endParaRPr>
          </a:p>
        </p:txBody>
      </p:sp>
      <p:sp>
        <p:nvSpPr>
          <p:cNvPr id="112643" name="Rectangle 3"/>
          <p:cNvSpPr>
            <a:spLocks noGrp="1" noChangeArrowheads="1"/>
          </p:cNvSpPr>
          <p:nvPr>
            <p:ph idx="1"/>
          </p:nvPr>
        </p:nvSpPr>
        <p:spPr/>
        <p:txBody>
          <a:bodyPr>
            <a:noAutofit/>
          </a:bodyPr>
          <a:lstStyle/>
          <a:p>
            <a:pPr marL="342900" indent="-342900">
              <a:buClr>
                <a:srgbClr val="333333"/>
              </a:buClr>
              <a:buFont typeface="WingDings"/>
              <a:buChar char=""/>
            </a:pPr>
            <a:r>
              <a:rPr lang="hu-HU" altLang="de-DE" sz="2400" dirty="0">
                <a:solidFill>
                  <a:srgbClr val="333333"/>
                </a:solidFill>
              </a:rPr>
              <a:t>Ahhoz, hogy következtetéseket vonhassunk le másokról, igen jól kell őket ismernünk illetve pontosan meg kell figyelnünk őket.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7D293AC5-A169-47E8-804F-173A369AB2F4}" type="slidenum">
              <a:rPr lang="de-DE" altLang="de-DE" smtClean="0">
                <a:latin typeface="+mn-lt"/>
                <a:cs typeface="+mn-cs"/>
              </a:rPr>
              <a:pPr/>
              <a:t>94</a:t>
            </a:fld>
            <a:endParaRPr lang="de-DE" altLang="de-DE">
              <a:latin typeface="+mn-lt"/>
              <a:cs typeface="+mn-cs"/>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Összefoglalás</a:t>
            </a:r>
            <a:endParaRPr lang="de-DE" altLang="de-DE" sz="3600">
              <a:latin typeface="+mn-lt"/>
              <a:ea typeface="+mn-ea"/>
              <a:cs typeface="+mn-cs"/>
            </a:endParaRPr>
          </a:p>
        </p:txBody>
      </p:sp>
      <p:sp>
        <p:nvSpPr>
          <p:cNvPr id="112643" name="Rectangle 3"/>
          <p:cNvSpPr>
            <a:spLocks noGrp="1" noChangeArrowheads="1"/>
          </p:cNvSpPr>
          <p:nvPr>
            <p:ph idx="1"/>
          </p:nvPr>
        </p:nvSpPr>
        <p:spPr/>
        <p:txBody>
          <a:bodyPr>
            <a:noAutofit/>
          </a:bodyPr>
          <a:lstStyle/>
          <a:p>
            <a:pPr marL="342900" indent="-342900">
              <a:buClr>
                <a:srgbClr val="333333"/>
              </a:buClr>
              <a:buFont typeface="WingDings"/>
              <a:buChar char=""/>
            </a:pPr>
            <a:r>
              <a:rPr lang="hu-HU" altLang="de-DE" sz="2400" dirty="0">
                <a:solidFill>
                  <a:srgbClr val="333333"/>
                </a:solidFill>
              </a:rPr>
              <a:t>Ahhoz, hogy következtetéseket vonhassunk le másokról, igen jól kell őket ismernünk illetve pontosan meg kell figyelnünk őket.</a:t>
            </a:r>
            <a:endParaRPr lang="de-DE" altLang="de-DE" sz="2400" dirty="0">
              <a:solidFill>
                <a:srgbClr val="333333"/>
              </a:solidFill>
            </a:endParaRPr>
          </a:p>
          <a:p>
            <a:pPr marL="342900" indent="-342900">
              <a:buClr>
                <a:srgbClr val="333333"/>
              </a:buClr>
              <a:buFont typeface="WingDings"/>
              <a:buChar char=""/>
            </a:pPr>
            <a:r>
              <a:rPr lang="hu-HU" altLang="de-DE" sz="2400" dirty="0">
                <a:solidFill>
                  <a:srgbClr val="333333"/>
                </a:solidFill>
              </a:rPr>
              <a:t>A komplex szituációk értékeléséhez- amilyenek az imént bemutatottak is- fontos, hogy valamennyi rendelkezésünkre álló információt </a:t>
            </a:r>
            <a:r>
              <a:rPr lang="hu-HU" altLang="de-DE" sz="2400">
                <a:solidFill>
                  <a:srgbClr val="333333"/>
                </a:solidFill>
              </a:rPr>
              <a:t>felhasználjuk.</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7D293AC5-A169-47E8-804F-173A369AB2F4}" type="slidenum">
              <a:rPr lang="de-DE" altLang="de-DE" smtClean="0">
                <a:latin typeface="+mn-lt"/>
                <a:cs typeface="+mn-cs"/>
              </a:rPr>
              <a:pPr/>
              <a:t>95</a:t>
            </a:fld>
            <a:endParaRPr lang="de-DE" altLang="de-DE">
              <a:latin typeface="+mn-lt"/>
              <a:cs typeface="+mn-cs"/>
            </a:endParaRPr>
          </a:p>
        </p:txBody>
      </p:sp>
    </p:spTree>
    <p:extLst>
      <p:ext uri="{BB962C8B-B14F-4D97-AF65-F5344CB8AC3E}">
        <p14:creationId xmlns:p14="http://schemas.microsoft.com/office/powerpoint/2010/main" val="28548269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Összefoglalás</a:t>
            </a:r>
            <a:endParaRPr lang="de-DE" altLang="de-DE" sz="3600">
              <a:latin typeface="+mn-lt"/>
              <a:ea typeface="+mn-ea"/>
              <a:cs typeface="+mn-cs"/>
            </a:endParaRPr>
          </a:p>
        </p:txBody>
      </p:sp>
      <p:sp>
        <p:nvSpPr>
          <p:cNvPr id="112643" name="Rectangle 3"/>
          <p:cNvSpPr>
            <a:spLocks noGrp="1" noChangeArrowheads="1"/>
          </p:cNvSpPr>
          <p:nvPr>
            <p:ph idx="1"/>
          </p:nvPr>
        </p:nvSpPr>
        <p:spPr/>
        <p:txBody>
          <a:bodyPr>
            <a:noAutofit/>
          </a:bodyPr>
          <a:lstStyle/>
          <a:p>
            <a:pPr marL="342900" indent="-342900">
              <a:buClr>
                <a:srgbClr val="333333"/>
              </a:buClr>
              <a:buFont typeface="WingDings"/>
              <a:buChar char=""/>
            </a:pPr>
            <a:r>
              <a:rPr lang="hu-HU" altLang="de-DE" sz="2400" dirty="0">
                <a:solidFill>
                  <a:srgbClr val="333333"/>
                </a:solidFill>
              </a:rPr>
              <a:t>Ahhoz, hogy következtetéseket vonhassunk le másokról, igen jól kell őket ismernünk illetve pontosan meg kell figyelnünk őket.</a:t>
            </a:r>
            <a:endParaRPr lang="de-DE" altLang="de-DE" sz="2400" dirty="0">
              <a:solidFill>
                <a:srgbClr val="333333"/>
              </a:solidFill>
            </a:endParaRPr>
          </a:p>
          <a:p>
            <a:pPr marL="342900" indent="-342900">
              <a:buClr>
                <a:srgbClr val="333333"/>
              </a:buClr>
              <a:buFont typeface="WingDings"/>
              <a:buChar char=""/>
            </a:pPr>
            <a:r>
              <a:rPr lang="hu-HU" altLang="de-DE" sz="2400" dirty="0">
                <a:solidFill>
                  <a:srgbClr val="333333"/>
                </a:solidFill>
              </a:rPr>
              <a:t>A komplex szituációk értékeléséhez- amilyenek az imént bemutatottak is- fontos, hogy valamennyi rendelkezésünkre álló információt felhasználjuk.</a:t>
            </a:r>
            <a:endParaRPr lang="de-DE" altLang="de-DE" sz="2400" dirty="0">
              <a:solidFill>
                <a:srgbClr val="333333"/>
              </a:solidFill>
            </a:endParaRPr>
          </a:p>
          <a:p>
            <a:pPr marL="342900" indent="-342900">
              <a:buClr>
                <a:srgbClr val="333333"/>
              </a:buClr>
              <a:buFont typeface="WingDings"/>
              <a:buChar char=""/>
            </a:pPr>
            <a:r>
              <a:rPr lang="hu-HU" altLang="de-DE" sz="2400" dirty="0">
                <a:solidFill>
                  <a:srgbClr val="333333"/>
                </a:solidFill>
              </a:rPr>
              <a:t>Minél több információt veszünk figyelembe, annál nagyobb valószínűséggel vonhatunk le helyes következtetéseket.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7D293AC5-A169-47E8-804F-173A369AB2F4}" type="slidenum">
              <a:rPr lang="de-DE" altLang="de-DE" smtClean="0">
                <a:latin typeface="+mn-lt"/>
                <a:cs typeface="+mn-cs"/>
              </a:rPr>
              <a:pPr/>
              <a:t>96</a:t>
            </a:fld>
            <a:endParaRPr lang="de-DE" altLang="de-DE">
              <a:latin typeface="+mn-lt"/>
              <a:cs typeface="+mn-cs"/>
            </a:endParaRPr>
          </a:p>
        </p:txBody>
      </p:sp>
    </p:spTree>
    <p:extLst>
      <p:ext uri="{BB962C8B-B14F-4D97-AF65-F5344CB8AC3E}">
        <p14:creationId xmlns:p14="http://schemas.microsoft.com/office/powerpoint/2010/main" val="9872557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4. feladatcsoport</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97</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u-HU" altLang="de-DE" sz="2400" dirty="0">
                <a:solidFill>
                  <a:srgbClr val="333333"/>
                </a:solidFill>
              </a:rPr>
              <a:t>Képregényeket fogunk Önöknek mutatni</a:t>
            </a:r>
            <a:r>
              <a:rPr lang="de-DE" altLang="de-DE" sz="2400" dirty="0">
                <a:solidFill>
                  <a:srgbClr val="333333"/>
                </a:solidFill>
              </a:rPr>
              <a:t>.</a:t>
            </a:r>
          </a:p>
          <a:p>
            <a:pPr marL="342900" indent="-342900" defTabSz="914400" fontAlgn="base">
              <a:buClr>
                <a:srgbClr val="333333"/>
              </a:buClr>
              <a:buFont typeface="WingDings"/>
              <a:buChar char=""/>
            </a:pPr>
            <a:r>
              <a:rPr lang="hu-HU" altLang="de-DE" sz="2400" dirty="0">
                <a:solidFill>
                  <a:srgbClr val="333333"/>
                </a:solidFill>
              </a:rPr>
              <a:t>Ez úttal helyes sorrendben láthatják a képeket.</a:t>
            </a:r>
            <a:endParaRPr lang="de-DE" altLang="de-DE" sz="2400" dirty="0">
              <a:solidFill>
                <a:srgbClr val="333333"/>
              </a:solidFill>
            </a:endParaRPr>
          </a:p>
          <a:p>
            <a:pPr marL="342900" indent="-342900" defTabSz="914400" fontAlgn="base">
              <a:buClr>
                <a:srgbClr val="333333"/>
              </a:buClr>
              <a:buFont typeface="WingDings"/>
              <a:buChar char=""/>
            </a:pPr>
            <a:r>
              <a:rPr lang="hu-HU" altLang="de-DE" sz="2400" dirty="0">
                <a:solidFill>
                  <a:srgbClr val="333333"/>
                </a:solidFill>
              </a:rPr>
              <a:t>A feladatuk kitalálni, hogyan végződik a történet.</a:t>
            </a:r>
            <a:endParaRPr lang="en-US" altLang="de-DE" sz="2400" dirty="0">
              <a:solidFill>
                <a:srgbClr val="333333"/>
              </a:solidFill>
            </a:endParaRPr>
          </a:p>
          <a:p>
            <a:pPr marL="342900" indent="-342900" defTabSz="914400" fontAlgn="base">
              <a:buClr>
                <a:srgbClr val="333333"/>
              </a:buClr>
              <a:buFont typeface="WingDings"/>
              <a:buChar char=""/>
            </a:pPr>
            <a:r>
              <a:rPr lang="hu-HU" altLang="de-DE" sz="2400" dirty="0">
                <a:solidFill>
                  <a:srgbClr val="333333"/>
                </a:solidFill>
              </a:rPr>
              <a:t>Ehhez három válaszlehetőséget mutatunk Önöknek. Kérjük, vitassák meg, melyik végkimenetel a legvalószínűbb!</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tervez a két fiú?</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AF421BF4-EBB2-4D44-A332-72BBD9FE9485}" type="slidenum">
              <a:rPr lang="de-DE" altLang="de-DE" smtClean="0">
                <a:latin typeface="+mn-lt"/>
                <a:cs typeface="+mn-cs"/>
              </a:rPr>
              <a:pPr/>
              <a:t>98</a:t>
            </a:fld>
            <a:endParaRPr lang="de-DE" altLang="de-DE">
              <a:latin typeface="+mn-lt"/>
              <a:cs typeface="+mn-cs"/>
            </a:endParaRPr>
          </a:p>
        </p:txBody>
      </p:sp>
      <p:sp>
        <p:nvSpPr>
          <p:cNvPr id="114692"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Meg szeretnék kérni a harmadik fiút, hogy labdázzon velük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Meg akarják tréfálni a harmadikat</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Autogram</a:t>
            </a:r>
            <a:r>
              <a:rPr lang="hu-HU" altLang="de-DE" sz="2400" dirty="0">
                <a:solidFill>
                  <a:srgbClr val="333333"/>
                </a:solidFill>
                <a:latin typeface="+mn-lt"/>
                <a:cs typeface="+mn-cs"/>
              </a:rPr>
              <a:t>ot szeretnének kérni a profi futballjátékostól</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4"/>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tervez a két fiú?</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AF421BF4-EBB2-4D44-A332-72BBD9FE9485}" type="slidenum">
              <a:rPr lang="de-DE" altLang="de-DE" smtClean="0">
                <a:latin typeface="+mn-lt"/>
                <a:cs typeface="+mn-cs"/>
              </a:rPr>
              <a:pPr/>
              <a:t>99</a:t>
            </a:fld>
            <a:endParaRPr lang="de-DE" altLang="de-DE">
              <a:latin typeface="+mn-lt"/>
              <a:cs typeface="+mn-cs"/>
            </a:endParaRPr>
          </a:p>
        </p:txBody>
      </p:sp>
      <p:sp>
        <p:nvSpPr>
          <p:cNvPr id="115717"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Meg szeretnék kérni a harmadik fiút, hogy labdázzon velük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Meg akarják tréfálni a harmadikat</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Autogram</a:t>
            </a:r>
            <a:r>
              <a:rPr lang="hu-HU" altLang="de-DE" sz="2400" dirty="0">
                <a:solidFill>
                  <a:srgbClr val="333333"/>
                </a:solidFill>
                <a:latin typeface="+mn-lt"/>
                <a:cs typeface="+mn-cs"/>
              </a:rPr>
              <a:t>ot szeretnének kérni a profi futballjátékostól</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5"/>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tervez a két fiú?</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AF421BF4-EBB2-4D44-A332-72BBD9FE9485}" type="slidenum">
              <a:rPr lang="de-DE" altLang="de-DE" smtClean="0">
                <a:latin typeface="+mn-lt"/>
                <a:cs typeface="+mn-cs"/>
              </a:rPr>
              <a:pPr/>
              <a:t>100</a:t>
            </a:fld>
            <a:endParaRPr lang="de-DE" altLang="de-DE">
              <a:latin typeface="+mn-lt"/>
              <a:cs typeface="+mn-cs"/>
            </a:endParaRPr>
          </a:p>
        </p:txBody>
      </p:sp>
      <p:sp>
        <p:nvSpPr>
          <p:cNvPr id="116742"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Meg szeretnék kérni a harmadik fiút, hogy labdázzon velük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Meg akarják tréfálni a harmadikat</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Autogram</a:t>
            </a:r>
            <a:r>
              <a:rPr lang="hu-HU" altLang="de-DE" sz="2400" dirty="0">
                <a:solidFill>
                  <a:srgbClr val="333333"/>
                </a:solidFill>
                <a:latin typeface="+mn-lt"/>
                <a:cs typeface="+mn-cs"/>
              </a:rPr>
              <a:t>ot szeretnének kérni a profi futballjátékostól</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7" name="Rectangle 7"/>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tervez a két fiú?</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AF421BF4-EBB2-4D44-A332-72BBD9FE9485}" type="slidenum">
              <a:rPr lang="de-DE" altLang="de-DE" smtClean="0">
                <a:latin typeface="+mn-lt"/>
                <a:cs typeface="+mn-cs"/>
              </a:rPr>
              <a:pPr/>
              <a:t>101</a:t>
            </a:fld>
            <a:endParaRPr lang="de-DE" altLang="de-DE">
              <a:latin typeface="+mn-lt"/>
              <a:cs typeface="+mn-cs"/>
            </a:endParaRPr>
          </a:p>
        </p:txBody>
      </p:sp>
      <p:sp>
        <p:nvSpPr>
          <p:cNvPr id="117766"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Meg szeretnék kérni a harmadik fiút, hogy labdázzon velük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Meg akarják tréfálni a harmadikat</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Autogram</a:t>
            </a:r>
            <a:r>
              <a:rPr lang="hu-HU" altLang="de-DE" sz="2400" dirty="0">
                <a:solidFill>
                  <a:srgbClr val="333333"/>
                </a:solidFill>
                <a:latin typeface="+mn-lt"/>
                <a:cs typeface="+mn-cs"/>
              </a:rPr>
              <a:t>ot szeretnének kérni a profi futballjátékostól</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tervez a két fiú?</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AF421BF4-EBB2-4D44-A332-72BBD9FE9485}" type="slidenum">
              <a:rPr lang="de-DE" altLang="de-DE" smtClean="0">
                <a:latin typeface="+mn-lt"/>
                <a:cs typeface="+mn-cs"/>
              </a:rPr>
              <a:pPr/>
              <a:t>102</a:t>
            </a:fld>
            <a:endParaRPr lang="de-DE" altLang="de-DE">
              <a:latin typeface="+mn-lt"/>
              <a:cs typeface="+mn-cs"/>
            </a:endParaRPr>
          </a:p>
        </p:txBody>
      </p:sp>
      <p:sp>
        <p:nvSpPr>
          <p:cNvPr id="118787" name="Rectangle 3"/>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Meg szeretnék kérni a harmadik fiút, hogy labdázzon velük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hu-HU" altLang="de-DE" sz="2400" dirty="0">
                <a:solidFill>
                  <a:srgbClr val="004992"/>
                </a:solidFill>
                <a:latin typeface="+mn-lt"/>
                <a:cs typeface="+mn-cs"/>
              </a:rPr>
              <a:t>Meg akarják tréfálni a harmadikat</a:t>
            </a:r>
            <a:r>
              <a:rPr lang="en-CA"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Autogram</a:t>
            </a:r>
            <a:r>
              <a:rPr lang="hu-HU" altLang="de-DE" sz="2400" dirty="0">
                <a:solidFill>
                  <a:srgbClr val="333333"/>
                </a:solidFill>
                <a:latin typeface="+mn-lt"/>
                <a:cs typeface="+mn-cs"/>
              </a:rPr>
              <a:t>ot szeretnének kérni a profi futballjátékostól</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tesz éppen ez a két férfi?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AF421BF4-EBB2-4D44-A332-72BBD9FE9485}" type="slidenum">
              <a:rPr lang="de-DE" altLang="de-DE" smtClean="0">
                <a:latin typeface="+mn-lt"/>
                <a:cs typeface="+mn-cs"/>
              </a:rPr>
              <a:pPr/>
              <a:t>103</a:t>
            </a:fld>
            <a:endParaRPr lang="de-DE" altLang="de-DE">
              <a:latin typeface="+mn-lt"/>
              <a:cs typeface="+mn-cs"/>
            </a:endParaRPr>
          </a:p>
        </p:txBody>
      </p:sp>
      <p:sp>
        <p:nvSpPr>
          <p:cNvPr id="119813"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Táncolnak a holdfényben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Szökni próbálnak.</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Edzenek</a:t>
            </a:r>
            <a:r>
              <a:rPr lang="en-US" altLang="de-DE" sz="2400" dirty="0">
                <a:solidFill>
                  <a:srgbClr val="333333"/>
                </a:solidFill>
                <a:latin typeface="+mn-lt"/>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4"/>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tesz éppen ez a két férfi?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AF421BF4-EBB2-4D44-A332-72BBD9FE9485}" type="slidenum">
              <a:rPr lang="de-DE" altLang="de-DE" smtClean="0">
                <a:latin typeface="+mn-lt"/>
                <a:cs typeface="+mn-cs"/>
              </a:rPr>
              <a:pPr/>
              <a:t>104</a:t>
            </a:fld>
            <a:endParaRPr lang="de-DE" altLang="de-DE">
              <a:latin typeface="+mn-lt"/>
              <a:cs typeface="+mn-cs"/>
            </a:endParaRPr>
          </a:p>
        </p:txBody>
      </p:sp>
      <p:sp>
        <p:nvSpPr>
          <p:cNvPr id="120838"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Táncolnak a holdfényben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Szökni próbálnak.</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Edzenek</a:t>
            </a:r>
            <a:r>
              <a:rPr lang="en-US" altLang="de-DE" sz="2400" dirty="0">
                <a:solidFill>
                  <a:srgbClr val="333333"/>
                </a:solidFill>
                <a:latin typeface="+mn-lt"/>
                <a:cs typeface="+mn-cs"/>
              </a:rPr>
              <a:t>.</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4"/>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tesz éppen ez a két férfi?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AF421BF4-EBB2-4D44-A332-72BBD9FE9485}" type="slidenum">
              <a:rPr lang="de-DE" altLang="de-DE" smtClean="0">
                <a:latin typeface="+mn-lt"/>
                <a:cs typeface="+mn-cs"/>
              </a:rPr>
              <a:pPr/>
              <a:t>105</a:t>
            </a:fld>
            <a:endParaRPr lang="de-DE" altLang="de-DE">
              <a:latin typeface="+mn-lt"/>
              <a:cs typeface="+mn-cs"/>
            </a:endParaRPr>
          </a:p>
        </p:txBody>
      </p:sp>
      <p:sp>
        <p:nvSpPr>
          <p:cNvPr id="121862"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Táncolnak a holdfényben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Szökni próbálnak.</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Edzenek</a:t>
            </a:r>
            <a:r>
              <a:rPr lang="en-US" altLang="de-DE" sz="2400" dirty="0">
                <a:solidFill>
                  <a:srgbClr val="333333"/>
                </a:solidFill>
                <a:latin typeface="+mn-lt"/>
                <a:cs typeface="+mn-cs"/>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6" name="Rectangle 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tesz éppen ez a két férfi?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AF421BF4-EBB2-4D44-A332-72BBD9FE9485}" type="slidenum">
              <a:rPr lang="de-DE" altLang="de-DE" smtClean="0">
                <a:latin typeface="+mn-lt"/>
                <a:cs typeface="+mn-cs"/>
              </a:rPr>
              <a:pPr/>
              <a:t>106</a:t>
            </a:fld>
            <a:endParaRPr lang="de-DE" altLang="de-DE">
              <a:latin typeface="+mn-lt"/>
              <a:cs typeface="+mn-cs"/>
            </a:endParaRPr>
          </a:p>
        </p:txBody>
      </p:sp>
      <p:sp>
        <p:nvSpPr>
          <p:cNvPr id="122888"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Táncolnak a holdfényben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Szökni próbálnak.</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Edzenek</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0" name="Rectangle 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tesz éppen ez a két férfi?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AF421BF4-EBB2-4D44-A332-72BBD9FE9485}" type="slidenum">
              <a:rPr lang="de-DE" altLang="de-DE" smtClean="0">
                <a:latin typeface="+mn-lt"/>
                <a:cs typeface="+mn-cs"/>
              </a:rPr>
              <a:pPr/>
              <a:t>107</a:t>
            </a:fld>
            <a:endParaRPr lang="de-DE" altLang="de-DE">
              <a:latin typeface="+mn-lt"/>
              <a:cs typeface="+mn-cs"/>
            </a:endParaRPr>
          </a:p>
        </p:txBody>
      </p:sp>
      <p:sp>
        <p:nvSpPr>
          <p:cNvPr id="123912"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Táncolnak a holdfényben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hu-HU" altLang="de-DE" sz="2400" dirty="0">
                <a:solidFill>
                  <a:srgbClr val="004992"/>
                </a:solidFill>
                <a:latin typeface="+mn-lt"/>
                <a:cs typeface="+mn-cs"/>
              </a:rPr>
              <a:t>Szökni próbálnak.</a:t>
            </a:r>
            <a:endParaRPr lang="en-US"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Edzenek</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3"/>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Vajon mit csinálhat ez a fiú?</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AF421BF4-EBB2-4D44-A332-72BBD9FE9485}" type="slidenum">
              <a:rPr lang="de-DE" altLang="de-DE" smtClean="0">
                <a:latin typeface="+mn-lt"/>
                <a:cs typeface="+mn-cs"/>
              </a:rPr>
              <a:pPr/>
              <a:t>108</a:t>
            </a:fld>
            <a:endParaRPr lang="de-DE" altLang="de-DE">
              <a:latin typeface="+mn-lt"/>
              <a:cs typeface="+mn-cs"/>
            </a:endParaRPr>
          </a:p>
        </p:txBody>
      </p:sp>
      <p:sp>
        <p:nvSpPr>
          <p:cNvPr id="124932"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A születésnapi ajándékának örül.</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Becsomagol egy ajándékot.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Megpróbálja megijeszteni a nővérét.</a:t>
            </a:r>
            <a:endParaRPr lang="en-US" altLang="de-DE" sz="2400" dirty="0">
              <a:solidFill>
                <a:srgbClr val="333333"/>
              </a:solidFill>
              <a:latin typeface="+mn-lt"/>
              <a:cs typeface="+mn-cs"/>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6" name="Rectangle 4"/>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Vajon mit csinálhat ez a fiú?</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AF421BF4-EBB2-4D44-A332-72BBD9FE9485}" type="slidenum">
              <a:rPr lang="de-DE" altLang="de-DE" smtClean="0">
                <a:latin typeface="+mn-lt"/>
                <a:cs typeface="+mn-cs"/>
              </a:rPr>
              <a:pPr/>
              <a:t>109</a:t>
            </a:fld>
            <a:endParaRPr lang="de-DE" altLang="de-DE">
              <a:latin typeface="+mn-lt"/>
              <a:cs typeface="+mn-cs"/>
            </a:endParaRPr>
          </a:p>
        </p:txBody>
      </p:sp>
      <p:sp>
        <p:nvSpPr>
          <p:cNvPr id="12595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latin typeface="+mn-lt"/>
                <a:cs typeface="+mn-cs"/>
              </a:rPr>
              <a:t>A születésnapi ajándékának örül.</a:t>
            </a:r>
            <a:endParaRPr lang="en-US" altLang="de-DE" sz="240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latin typeface="+mn-lt"/>
                <a:cs typeface="+mn-cs"/>
              </a:rPr>
              <a:t>Becsomagol egy ajándékot.</a:t>
            </a:r>
            <a:endParaRPr lang="en-US" altLang="de-DE" sz="240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latin typeface="+mn-lt"/>
                <a:cs typeface="+mn-cs"/>
              </a:rPr>
              <a:t>Megpróbálja megijeszteni a nővérét.</a:t>
            </a:r>
            <a:endParaRPr lang="en-US" altLang="de-DE" sz="2400" dirty="0">
              <a:latin typeface="+mn-lt"/>
              <a:cs typeface="+mn-cs"/>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5"/>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Vajon mit csinálhat ez a fiú?</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AF421BF4-EBB2-4D44-A332-72BBD9FE9485}" type="slidenum">
              <a:rPr lang="de-DE" altLang="de-DE" smtClean="0">
                <a:latin typeface="+mn-lt"/>
                <a:cs typeface="+mn-cs"/>
              </a:rPr>
              <a:pPr/>
              <a:t>110</a:t>
            </a:fld>
            <a:endParaRPr lang="de-DE" altLang="de-DE">
              <a:latin typeface="+mn-lt"/>
              <a:cs typeface="+mn-cs"/>
            </a:endParaRPr>
          </a:p>
        </p:txBody>
      </p:sp>
      <p:sp>
        <p:nvSpPr>
          <p:cNvPr id="126982"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A születésnapi ajándékának örül.</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Becsomagol egy ajándékot.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Megpróbálja megijeszteni a nővérét.</a:t>
            </a:r>
            <a:endParaRPr lang="en-US" altLang="de-DE" sz="2400" dirty="0">
              <a:solidFill>
                <a:srgbClr val="333333"/>
              </a:solidFill>
              <a:latin typeface="+mn-lt"/>
              <a:cs typeface="+mn-cs"/>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6" name="Rectangle 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Vajon mit csinálhat ez a fiú?</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AF421BF4-EBB2-4D44-A332-72BBD9FE9485}" type="slidenum">
              <a:rPr lang="de-DE" altLang="de-DE" smtClean="0">
                <a:latin typeface="+mn-lt"/>
                <a:cs typeface="+mn-cs"/>
              </a:rPr>
              <a:pPr/>
              <a:t>111</a:t>
            </a:fld>
            <a:endParaRPr lang="de-DE" altLang="de-DE">
              <a:latin typeface="+mn-lt"/>
              <a:cs typeface="+mn-cs"/>
            </a:endParaRPr>
          </a:p>
        </p:txBody>
      </p:sp>
      <p:sp>
        <p:nvSpPr>
          <p:cNvPr id="12800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A születésnapi ajándékának örül.</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Becsomagol egy ajándékot.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Megpróbálja megijeszteni a nővérét.</a:t>
            </a:r>
            <a:endParaRPr lang="en-US" altLang="de-DE" sz="2400" dirty="0">
              <a:solidFill>
                <a:srgbClr val="333333"/>
              </a:solidFill>
              <a:latin typeface="+mn-lt"/>
              <a:cs typeface="+mn-cs"/>
            </a:endParaRP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9" name="Rectangle 5"/>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Vajon mit csinálhat ez a fiú?</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3" name="Slide Number Placeholder 2"/>
          <p:cNvSpPr>
            <a:spLocks noGrp="1"/>
          </p:cNvSpPr>
          <p:nvPr>
            <p:ph type="sldNum" sz="quarter" idx="12"/>
          </p:nvPr>
        </p:nvSpPr>
        <p:spPr/>
        <p:txBody>
          <a:bodyPr/>
          <a:lstStyle/>
          <a:p>
            <a:fld id="{AF421BF4-EBB2-4D44-A332-72BBD9FE9485}" type="slidenum">
              <a:rPr lang="de-DE" altLang="de-DE" smtClean="0">
                <a:latin typeface="+mn-lt"/>
                <a:cs typeface="+mn-cs"/>
              </a:rPr>
              <a:pPr/>
              <a:t>112</a:t>
            </a:fld>
            <a:endParaRPr lang="de-DE" altLang="de-DE">
              <a:latin typeface="+mn-lt"/>
              <a:cs typeface="+mn-cs"/>
            </a:endParaRPr>
          </a:p>
        </p:txBody>
      </p:sp>
      <p:sp>
        <p:nvSpPr>
          <p:cNvPr id="129032"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A születésnapi ajándékának örül.</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u-HU" altLang="de-DE" sz="2400" dirty="0">
                <a:solidFill>
                  <a:srgbClr val="333333"/>
                </a:solidFill>
                <a:latin typeface="+mn-lt"/>
                <a:cs typeface="+mn-cs"/>
              </a:rPr>
              <a:t>Becsomagol egy ajándékot.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hu-HU" altLang="de-DE" sz="2400" dirty="0">
                <a:solidFill>
                  <a:srgbClr val="004992"/>
                </a:solidFill>
                <a:latin typeface="+mn-lt"/>
                <a:cs typeface="+mn-cs"/>
              </a:rPr>
              <a:t>Megpróbálja megijeszteni a nővérét.</a:t>
            </a:r>
            <a:endParaRPr lang="en-US" altLang="de-DE" sz="2400" dirty="0">
              <a:solidFill>
                <a:srgbClr val="004992"/>
              </a:solidFill>
              <a:latin typeface="+mn-lt"/>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333333"/>
              </a:buClr>
              <a:buFont typeface="WingDings"/>
              <a:buChar char=""/>
              <a:defRPr/>
            </a:pPr>
            <a:r>
              <a:rPr lang="hu-HU" altLang="de-DE" sz="2400" dirty="0">
                <a:solidFill>
                  <a:srgbClr val="333333"/>
                </a:solidFill>
              </a:rPr>
              <a:t>Ahhoz, hogy következtetéseket vonhassunk le másokról, igen jól kell őket ismernünk illetve pontosan meg kell figyelnünk őket</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113</a:t>
            </a:fld>
            <a:endParaRPr lang="de-DE" altLang="de-DE">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333333"/>
              </a:buClr>
              <a:buFont typeface="WingDings"/>
              <a:buChar char=""/>
              <a:defRPr/>
            </a:pPr>
            <a:r>
              <a:rPr lang="hu-HU" altLang="de-DE" sz="2400" dirty="0">
                <a:solidFill>
                  <a:srgbClr val="333333"/>
                </a:solidFill>
              </a:rPr>
              <a:t>Ahhoz, hogy következtetéseket vonhassunk le másokról, igen jól kell őket ismernünk illetve pontosan meg kell figyelnünk őket</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400" dirty="0">
                <a:solidFill>
                  <a:srgbClr val="333333"/>
                </a:solidFill>
              </a:rPr>
              <a:t>Az arckifejezések és gesztusok fontos támpontot jelenthetnek az érzelmek felismerésében, de félrevezetőek is lehetnek!</a:t>
            </a:r>
            <a:endParaRPr lang="en-US" sz="2400" dirty="0"/>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114</a:t>
            </a:fld>
            <a:endParaRPr lang="de-DE" altLang="de-DE">
              <a:latin typeface="+mn-lt"/>
              <a:cs typeface="+mn-cs"/>
            </a:endParaRPr>
          </a:p>
        </p:txBody>
      </p:sp>
    </p:spTree>
    <p:extLst>
      <p:ext uri="{BB962C8B-B14F-4D97-AF65-F5344CB8AC3E}">
        <p14:creationId xmlns:p14="http://schemas.microsoft.com/office/powerpoint/2010/main" val="35801595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333333"/>
              </a:buClr>
              <a:buFont typeface="WingDings"/>
              <a:buChar char=""/>
              <a:defRPr/>
            </a:pPr>
            <a:r>
              <a:rPr lang="hu-HU" altLang="de-DE" sz="2400" dirty="0">
                <a:solidFill>
                  <a:srgbClr val="333333"/>
                </a:solidFill>
              </a:rPr>
              <a:t>Ahhoz, hogy következtetéseket vonhassunk le másokról, igen jól kell őket ismernünk illetve pontosan meg kell figyelnünk őket</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400" dirty="0">
                <a:solidFill>
                  <a:srgbClr val="333333"/>
                </a:solidFill>
              </a:rPr>
              <a:t>Az arckifejezések és gesztusok fontos támpontot jelenthetnek az érzelmek felismerésében, de félrevezetőek is lehetnek! </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hu-HU" altLang="de-DE" sz="2400" dirty="0">
                <a:solidFill>
                  <a:srgbClr val="333333"/>
                </a:solidFill>
              </a:rPr>
              <a:t>A komplex szituációk értékeléséhez fontos, hogy valamennyi rendelkezésünkre álló információt felhasználjuk.</a:t>
            </a:r>
            <a:endParaRPr lang="en-US" sz="2400" dirty="0"/>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115</a:t>
            </a:fld>
            <a:endParaRPr lang="de-DE" altLang="de-DE">
              <a:latin typeface="+mn-lt"/>
              <a:cs typeface="+mn-cs"/>
            </a:endParaRPr>
          </a:p>
        </p:txBody>
      </p:sp>
    </p:spTree>
    <p:extLst>
      <p:ext uri="{BB962C8B-B14F-4D97-AF65-F5344CB8AC3E}">
        <p14:creationId xmlns:p14="http://schemas.microsoft.com/office/powerpoint/2010/main" val="250040268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333333"/>
              </a:buClr>
              <a:buFont typeface="WingDings"/>
              <a:buChar char=""/>
              <a:defRPr/>
            </a:pPr>
            <a:r>
              <a:rPr lang="hu-HU" altLang="de-DE" sz="2400" dirty="0">
                <a:solidFill>
                  <a:srgbClr val="333333"/>
                </a:solidFill>
              </a:rPr>
              <a:t>Ahhoz, hogy következtetéseket vonhassunk le másokról, igen jól kell őket ismernünk illetve pontosan meg kell figyelnünk őket</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400" dirty="0">
                <a:solidFill>
                  <a:srgbClr val="333333"/>
                </a:solidFill>
              </a:rPr>
              <a:t>Az arckifejezések és gesztusok fontos támpontot jelenthetnek az érzelmek felismerésében, de félrevezetőek is lehetnek! </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hu-HU" altLang="de-DE" sz="2400" dirty="0">
                <a:solidFill>
                  <a:srgbClr val="333333"/>
                </a:solidFill>
              </a:rPr>
              <a:t>A komplex szituációk értékeléséhez fontos, hogy valamennyi rendelkezésünkre álló információt felhasználjuk.</a:t>
            </a:r>
          </a:p>
          <a:p>
            <a:pPr marL="342900" lvl="0" indent="-342900" defTabSz="914400" fontAlgn="base">
              <a:lnSpc>
                <a:spcPct val="100000"/>
              </a:lnSpc>
              <a:spcBef>
                <a:spcPts val="1200"/>
              </a:spcBef>
              <a:buClr>
                <a:srgbClr val="333333"/>
              </a:buClr>
              <a:buFont typeface="WingDings"/>
              <a:buChar char=""/>
              <a:defRPr/>
            </a:pPr>
            <a:r>
              <a:rPr lang="hu-HU" altLang="de-DE" sz="2400" dirty="0">
                <a:solidFill>
                  <a:srgbClr val="333333"/>
                </a:solidFill>
              </a:rPr>
              <a:t>Minél több információt veszünk figyelembe, annál nagyobb valószínűséggel vonhatunk le helyes következtetéseket.</a:t>
            </a:r>
            <a:endParaRPr lang="en-US" sz="2400" dirty="0"/>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116</a:t>
            </a:fld>
            <a:endParaRPr lang="de-DE" altLang="de-DE">
              <a:latin typeface="+mn-lt"/>
              <a:cs typeface="+mn-cs"/>
            </a:endParaRPr>
          </a:p>
        </p:txBody>
      </p:sp>
    </p:spTree>
    <p:extLst>
      <p:ext uri="{BB962C8B-B14F-4D97-AF65-F5344CB8AC3E}">
        <p14:creationId xmlns:p14="http://schemas.microsoft.com/office/powerpoint/2010/main" val="394252259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dirty="0">
                <a:solidFill>
                  <a:srgbClr val="333333"/>
                </a:solidFill>
              </a:rPr>
              <a:t>A pszichózisban szenvedő emberek mások arckifejezéseit és cselekedeteit gyakran tévesen ítélik meg vagy túlértékelik.</a:t>
            </a:r>
            <a:endParaRPr lang="de-DE" altLang="de-DE" sz="2400" dirty="0">
              <a:solidFill>
                <a:srgbClr val="333333"/>
              </a:solidFill>
            </a:endParaRPr>
          </a:p>
          <a:p>
            <a:pPr lvl="0" defTabSz="914400" fontAlgn="base"/>
            <a:r>
              <a:rPr lang="hu-HU" altLang="de-DE" sz="2400" dirty="0">
                <a:solidFill>
                  <a:srgbClr val="004992"/>
                </a:solidFill>
              </a:rPr>
              <a:t>Példa</a:t>
            </a:r>
            <a:r>
              <a:rPr lang="de-DE" altLang="de-DE" sz="2400" dirty="0">
                <a:solidFill>
                  <a:srgbClr val="004992"/>
                </a:solidFill>
              </a:rPr>
              <a:t>: </a:t>
            </a:r>
            <a:r>
              <a:rPr lang="hu-HU" altLang="de-DE" sz="2400" dirty="0">
                <a:solidFill>
                  <a:srgbClr val="333333"/>
                </a:solidFill>
              </a:rPr>
              <a:t>István </a:t>
            </a:r>
            <a:r>
              <a:rPr lang="de-DE" altLang="de-DE" sz="2400" dirty="0">
                <a:solidFill>
                  <a:srgbClr val="333333"/>
                </a:solidFill>
              </a:rPr>
              <a:t>Jodie Foster</a:t>
            </a:r>
            <a:r>
              <a:rPr lang="hu-HU" altLang="de-DE" sz="2400" dirty="0">
                <a:solidFill>
                  <a:srgbClr val="333333"/>
                </a:solidFill>
              </a:rPr>
              <a:t> megszállottja volt</a:t>
            </a:r>
            <a:r>
              <a:rPr lang="de-DE" altLang="de-DE" sz="2400" dirty="0">
                <a:solidFill>
                  <a:srgbClr val="333333"/>
                </a:solidFill>
              </a:rPr>
              <a:t>. </a:t>
            </a:r>
            <a:r>
              <a:rPr lang="hu-HU" altLang="de-DE" sz="2400" dirty="0">
                <a:solidFill>
                  <a:srgbClr val="333333"/>
                </a:solidFill>
              </a:rPr>
              <a:t>Szerelmes leveleket írt neki és terveket szövögetett a közös jövőjükről</a:t>
            </a:r>
            <a:r>
              <a:rPr lang="de-DE" altLang="de-DE" sz="2400" dirty="0">
                <a:solidFill>
                  <a:srgbClr val="333333"/>
                </a:solidFill>
              </a:rPr>
              <a:t>.</a:t>
            </a:r>
            <a:endParaRPr lang="hu-HU" altLang="de-DE" sz="2400" dirty="0">
              <a:solidFill>
                <a:srgbClr val="333333"/>
              </a:solidFill>
            </a:endParaRPr>
          </a:p>
          <a:p>
            <a:pPr lvl="0" defTabSz="914400" fontAlgn="base"/>
            <a:r>
              <a:rPr lang="de-DE" altLang="de-DE" sz="2400" dirty="0">
                <a:solidFill>
                  <a:srgbClr val="004992"/>
                </a:solidFill>
              </a:rPr>
              <a:t>H</a:t>
            </a:r>
            <a:r>
              <a:rPr lang="hu-HU" altLang="de-DE" sz="2400" dirty="0">
                <a:solidFill>
                  <a:srgbClr val="004992"/>
                </a:solidFill>
              </a:rPr>
              <a:t>áttér</a:t>
            </a:r>
            <a:r>
              <a:rPr lang="de-DE" altLang="de-DE" sz="2400" dirty="0">
                <a:solidFill>
                  <a:srgbClr val="004992"/>
                </a:solidFill>
              </a:rPr>
              <a:t>: </a:t>
            </a:r>
            <a:r>
              <a:rPr lang="de-DE" altLang="de-DE" sz="2400" dirty="0">
                <a:solidFill>
                  <a:srgbClr val="333333"/>
                </a:solidFill>
              </a:rPr>
              <a:t>Jodie Foster </a:t>
            </a:r>
            <a:r>
              <a:rPr lang="hu-HU" altLang="de-DE" sz="2400" dirty="0">
                <a:solidFill>
                  <a:srgbClr val="333333"/>
                </a:solidFill>
              </a:rPr>
              <a:t>egy filmbemutatón látta</a:t>
            </a:r>
            <a:r>
              <a:rPr lang="de-DE" altLang="de-DE" sz="2400" dirty="0">
                <a:solidFill>
                  <a:srgbClr val="333333"/>
                </a:solidFill>
              </a:rPr>
              <a:t>. </a:t>
            </a:r>
            <a:r>
              <a:rPr lang="hu-HU" altLang="de-DE" sz="2400" dirty="0">
                <a:solidFill>
                  <a:srgbClr val="333333"/>
                </a:solidFill>
              </a:rPr>
              <a:t>Ahogy a nő a tömeget pásztázta, kedvesen tekintett rá - </a:t>
            </a:r>
            <a:r>
              <a:rPr lang="hu-HU" altLang="de-DE" sz="2400" i="1" dirty="0">
                <a:solidFill>
                  <a:srgbClr val="333333"/>
                </a:solidFill>
              </a:rPr>
              <a:t>mit sok mindenki másra a jelen lévők közül</a:t>
            </a:r>
            <a:r>
              <a:rPr lang="hu-H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117</a:t>
            </a:fld>
            <a:endParaRPr lang="de-DE" altLang="de-DE">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dirty="0">
                <a:solidFill>
                  <a:srgbClr val="333333"/>
                </a:solidFill>
              </a:rPr>
              <a:t>A pszichózisban szenvedő emberek mások arckifejezéseit és cselekedeteit gyakran tévesen ítélik meg vagy túlértékelik.</a:t>
            </a:r>
            <a:endParaRPr lang="de-DE" altLang="de-DE" sz="2400" dirty="0">
              <a:solidFill>
                <a:srgbClr val="333333"/>
              </a:solidFill>
            </a:endParaRPr>
          </a:p>
          <a:p>
            <a:pPr lvl="0" defTabSz="914400" fontAlgn="base"/>
            <a:r>
              <a:rPr lang="hu-HU" altLang="de-DE" sz="2400" dirty="0">
                <a:solidFill>
                  <a:srgbClr val="004992"/>
                </a:solidFill>
              </a:rPr>
              <a:t>Példa</a:t>
            </a:r>
            <a:r>
              <a:rPr lang="de-DE" altLang="de-DE" sz="2400" dirty="0">
                <a:solidFill>
                  <a:srgbClr val="004992"/>
                </a:solidFill>
              </a:rPr>
              <a:t>: </a:t>
            </a:r>
            <a:r>
              <a:rPr lang="hu-HU" altLang="de-DE" sz="2400" dirty="0">
                <a:solidFill>
                  <a:srgbClr val="333333"/>
                </a:solidFill>
              </a:rPr>
              <a:t>István </a:t>
            </a:r>
            <a:r>
              <a:rPr lang="de-DE" altLang="de-DE" sz="2400" dirty="0">
                <a:solidFill>
                  <a:srgbClr val="333333"/>
                </a:solidFill>
              </a:rPr>
              <a:t>Jodie Foster</a:t>
            </a:r>
            <a:r>
              <a:rPr lang="hu-HU" altLang="de-DE" sz="2400" dirty="0">
                <a:solidFill>
                  <a:srgbClr val="333333"/>
                </a:solidFill>
              </a:rPr>
              <a:t> megszállottja volt</a:t>
            </a:r>
            <a:r>
              <a:rPr lang="de-DE" altLang="de-DE" sz="2400" dirty="0">
                <a:solidFill>
                  <a:srgbClr val="333333"/>
                </a:solidFill>
              </a:rPr>
              <a:t>. </a:t>
            </a:r>
            <a:r>
              <a:rPr lang="hu-HU" altLang="de-DE" sz="2400" dirty="0">
                <a:solidFill>
                  <a:srgbClr val="333333"/>
                </a:solidFill>
              </a:rPr>
              <a:t>Szerelmes leveleket írt neki és terveket szövögetett a közös jövőjükről</a:t>
            </a:r>
            <a:r>
              <a:rPr lang="de-DE" altLang="de-DE" sz="2400" dirty="0">
                <a:solidFill>
                  <a:srgbClr val="333333"/>
                </a:solidFill>
              </a:rPr>
              <a:t>.</a:t>
            </a:r>
            <a:endParaRPr lang="hu-HU" altLang="de-DE" sz="2400" dirty="0">
              <a:solidFill>
                <a:srgbClr val="333333"/>
              </a:solidFill>
            </a:endParaRPr>
          </a:p>
          <a:p>
            <a:pPr lvl="0" defTabSz="914400" fontAlgn="base"/>
            <a:r>
              <a:rPr lang="de-DE" altLang="de-DE" sz="2400" dirty="0">
                <a:solidFill>
                  <a:srgbClr val="004992"/>
                </a:solidFill>
              </a:rPr>
              <a:t>H</a:t>
            </a:r>
            <a:r>
              <a:rPr lang="hu-HU" altLang="de-DE" sz="2400" dirty="0">
                <a:solidFill>
                  <a:srgbClr val="004992"/>
                </a:solidFill>
              </a:rPr>
              <a:t>áttér</a:t>
            </a:r>
            <a:r>
              <a:rPr lang="de-DE" altLang="de-DE" sz="2400" dirty="0">
                <a:solidFill>
                  <a:srgbClr val="004992"/>
                </a:solidFill>
              </a:rPr>
              <a:t>: </a:t>
            </a:r>
            <a:r>
              <a:rPr lang="de-DE" altLang="de-DE" sz="2400">
                <a:solidFill>
                  <a:srgbClr val="333333"/>
                </a:solidFill>
              </a:rPr>
              <a:t>Jodie Foster </a:t>
            </a:r>
            <a:r>
              <a:rPr lang="hu-HU" altLang="de-DE" sz="2400" dirty="0">
                <a:solidFill>
                  <a:srgbClr val="333333"/>
                </a:solidFill>
              </a:rPr>
              <a:t>egy filmbemutatón látta</a:t>
            </a:r>
            <a:r>
              <a:rPr lang="de-DE" altLang="de-DE" sz="2400" dirty="0">
                <a:solidFill>
                  <a:srgbClr val="333333"/>
                </a:solidFill>
              </a:rPr>
              <a:t>. </a:t>
            </a:r>
            <a:r>
              <a:rPr lang="hu-HU" altLang="de-DE" sz="2400" dirty="0">
                <a:solidFill>
                  <a:srgbClr val="333333"/>
                </a:solidFill>
              </a:rPr>
              <a:t>Ahogy a nő a tömeget pásztázta, kedvesen tekintett rá - </a:t>
            </a:r>
            <a:r>
              <a:rPr lang="hu-HU" altLang="de-DE" sz="2400" i="1" dirty="0">
                <a:solidFill>
                  <a:srgbClr val="333333"/>
                </a:solidFill>
              </a:rPr>
              <a:t>mit sok mindenki másra a jelen lévők közül</a:t>
            </a:r>
            <a:r>
              <a:rPr lang="hu-HU" altLang="de-DE" sz="2400" dirty="0">
                <a:solidFill>
                  <a:srgbClr val="333333"/>
                </a:solidFill>
              </a:rPr>
              <a:t>.</a:t>
            </a:r>
          </a:p>
          <a:p>
            <a:pPr lvl="0" defTabSz="914400" fontAlgn="base"/>
            <a:r>
              <a:rPr lang="hu-HU" altLang="de-DE" sz="2400" dirty="0">
                <a:solidFill>
                  <a:srgbClr val="333333"/>
                </a:solidFill>
              </a:rPr>
              <a:t>Sok múlik a megfigyelő nézőpontján. Hajlamosak vagyunk- különösen stresszhelyzetben- a környezetünket saját érzelmeink szemüvegén át észlelni </a:t>
            </a:r>
            <a:r>
              <a:rPr lang="de-DE" altLang="de-DE" sz="2400" dirty="0">
                <a:solidFill>
                  <a:srgbClr val="333333"/>
                </a:solidFill>
              </a:rPr>
              <a:t>(</a:t>
            </a:r>
            <a:r>
              <a:rPr lang="hu-HU" altLang="de-DE" sz="2400" dirty="0">
                <a:solidFill>
                  <a:srgbClr val="333333"/>
                </a:solidFill>
              </a:rPr>
              <a:t>azaz ellenségességet vélünk felfedezni, ha félünk; amikor fel vagyunk dobva, úgy érezzük, szeretnek bennünket)</a:t>
            </a:r>
            <a:r>
              <a:rPr lang="de-DE"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118</a:t>
            </a:fld>
            <a:endParaRPr lang="de-DE" altLang="de-DE">
              <a:latin typeface="+mn-lt"/>
              <a:cs typeface="+mn-cs"/>
            </a:endParaRPr>
          </a:p>
        </p:txBody>
      </p:sp>
    </p:spTree>
    <p:extLst>
      <p:ext uri="{BB962C8B-B14F-4D97-AF65-F5344CB8AC3E}">
        <p14:creationId xmlns:p14="http://schemas.microsoft.com/office/powerpoint/2010/main" val="284294208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7D293AC5-A169-47E8-804F-173A369AB2F4}" type="slidenum">
              <a:rPr lang="de-DE" altLang="de-DE" smtClean="0">
                <a:latin typeface="+mn-lt"/>
                <a:cs typeface="+mn-cs"/>
              </a:rPr>
              <a:pPr/>
              <a:t>119</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cs typeface="+mn-cs"/>
              </a:rPr>
              <a:t>www.uke.de/mct_app</a:t>
            </a:r>
            <a:endParaRPr lang="de-DE"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42354496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5" name="Slide Number Placeholder 4"/>
          <p:cNvSpPr>
            <a:spLocks noGrp="1"/>
          </p:cNvSpPr>
          <p:nvPr>
            <p:ph type="sldNum" sz="quarter" idx="12"/>
          </p:nvPr>
        </p:nvSpPr>
        <p:spPr/>
        <p:txBody>
          <a:bodyPr/>
          <a:lstStyle/>
          <a:p>
            <a:fld id="{AF421BF4-EBB2-4D44-A332-72BBD9FE9485}" type="slidenum">
              <a:rPr lang="de-DE" altLang="de-DE" smtClean="0">
                <a:latin typeface="+mn-lt"/>
                <a:cs typeface="+mn-cs"/>
              </a:rPr>
              <a:pPr/>
              <a:t>120</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457798273"/>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121</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601778938"/>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cs typeface="+mn-cs"/>
              </a:rPr>
              <a:t>Metakognitív Tréning 4 – Beleérző képesség I</a:t>
            </a:r>
            <a:endParaRPr lang="de-DE">
              <a:latin typeface="+mn-lt"/>
              <a:cs typeface="+mn-cs"/>
            </a:endParaRPr>
          </a:p>
        </p:txBody>
      </p:sp>
      <p:sp>
        <p:nvSpPr>
          <p:cNvPr id="4" name="Slide Number Placeholder 3"/>
          <p:cNvSpPr>
            <a:spLocks noGrp="1"/>
          </p:cNvSpPr>
          <p:nvPr>
            <p:ph type="sldNum" sz="quarter" idx="12"/>
          </p:nvPr>
        </p:nvSpPr>
        <p:spPr/>
        <p:txBody>
          <a:bodyPr/>
          <a:lstStyle/>
          <a:p>
            <a:fld id="{AF421BF4-EBB2-4D44-A332-72BBD9FE9485}" type="slidenum">
              <a:rPr lang="de-DE" altLang="de-DE" smtClean="0">
                <a:latin typeface="+mn-lt"/>
                <a:cs typeface="+mn-cs"/>
              </a:rPr>
              <a:pPr/>
              <a:t>122</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384466256"/>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6323</Words>
  <Application>Microsoft Office PowerPoint</Application>
  <PresentationFormat>Benutzerdefiniert</PresentationFormat>
  <Paragraphs>1214</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Times New Roman</vt:lpstr>
      <vt:lpstr>Wingdings</vt:lpstr>
      <vt:lpstr>Wingdings</vt:lpstr>
      <vt:lpstr>Calibri</vt:lpstr>
      <vt:lpstr>Symbol</vt:lpstr>
      <vt:lpstr>Calibri Light</vt:lpstr>
      <vt:lpstr>Arial</vt:lpstr>
      <vt:lpstr>UKE_PPT-Vorlage_16zu9</vt:lpstr>
      <vt:lpstr>MKT 4 A – Beleérző képesség I</vt:lpstr>
      <vt:lpstr>Hogyan tudom átérezni valaki másnak a helyzetét...?</vt:lpstr>
      <vt:lpstr>Hogyan tudom átérezni valaki másnak a helyzetét...?</vt:lpstr>
      <vt:lpstr>Hogyan tudom átérezni valaki másnak a helyzetét...?</vt:lpstr>
      <vt:lpstr>Hogyan tudom átérezni valaki másnak a helyzetét...?</vt:lpstr>
      <vt:lpstr>Hogyan tudom átérezni valaki másnak a helyzetét...?</vt:lpstr>
      <vt:lpstr>Hogyan tudom átérezni valaki másnak a helyzetét...?</vt:lpstr>
      <vt:lpstr>Hogyan tudom átérezni valaki másnak a helyzetét...?</vt:lpstr>
      <vt:lpstr>Hogyan tudom átérezni valaki másnak a helyzetét...?</vt:lpstr>
      <vt:lpstr>Mit is jelent mindez?</vt:lpstr>
      <vt:lpstr>Mit is jelent mindez?</vt:lpstr>
      <vt:lpstr>Hogyan járulnak hozzá az érzelem felismerési nehézségek a téves ítéletekhez pszichózis alatt – példák</vt:lpstr>
      <vt:lpstr>1. feladatcsoport</vt:lpstr>
      <vt:lpstr>Nevezzenek meg néhány érzelmet/érzést!</vt:lpstr>
      <vt:lpstr>Nevezzenek meg néhány érzelmet/érzést!</vt:lpstr>
      <vt:lpstr>Különböző érzelmek/érzések Néha egészen egyszerű kikövetkeztetni, mi történik a másikban, különösen, ha további információkkal is rendelkezünk a körülményekről...</vt:lpstr>
      <vt:lpstr>Különböző érzelmek/érzések Néha egészen egyszerű kikövetkeztetni, mi történik a másikban, különösen, ha további információkkal is rendelkezünk a körülményekről...</vt:lpstr>
      <vt:lpstr>PowerPoint-Präsentation</vt:lpstr>
      <vt:lpstr>PowerPoint-Präsentation</vt:lpstr>
      <vt:lpstr>Az arc alapján tényleg következtetéseket vonhatunk le a karakterre vagy akár a foglalkozásra vonatkozóan?</vt:lpstr>
      <vt:lpstr>Gondolták volna?!?</vt:lpstr>
      <vt:lpstr>Más ország, más szokás! A gesztusok és a mimika gyakori félreértelmezése</vt:lpstr>
      <vt:lpstr>Más ország, más szokás! A gesztusok és a mimika gyakori félreértelmezése</vt:lpstr>
      <vt:lpstr>Más ország, más szokás! A gesztusok és a mimika gyakori félreértelmezése</vt:lpstr>
      <vt:lpstr>Más ország, más szokás! A gesztusok és a mimika gyakori félreértelmezése</vt:lpstr>
      <vt:lpstr>2. feladatcsoport</vt:lpstr>
      <vt:lpstr>Mit érez, illetve mit tesz éppen ez a személy? Mennyire biztosak ebben?</vt:lpstr>
      <vt:lpstr>PowerPoint-Präsentation</vt:lpstr>
      <vt:lpstr>Mit érez, illetve mit tesz éppen ez a személy? Mennyire biztosak ebben?</vt:lpstr>
      <vt:lpstr>PowerPoint-Präsentation</vt:lpstr>
      <vt:lpstr>Mit érez, illetve mit tesz éppen ez a személy? Mennyire biztosak ebben?</vt:lpstr>
      <vt:lpstr>PowerPoint-Präsentation</vt:lpstr>
      <vt:lpstr>Mit érez, illetve mit tesz éppen ez a személy? Mennyire biztosak ebben?</vt:lpstr>
      <vt:lpstr>PowerPoint-Präsentation</vt:lpstr>
      <vt:lpstr>Mit érez, illetve mit tesz éppen ez a személy? Mennyire biztosak ebben?</vt:lpstr>
      <vt:lpstr>PowerPoint-Präsentation</vt:lpstr>
      <vt:lpstr>Igény szerint: Videoklip</vt:lpstr>
      <vt:lpstr>Mit érez, illetve mit tesz éppen ez a személy? Mennyire biztosak ebben?</vt:lpstr>
      <vt:lpstr>PowerPoint-Präsentation</vt:lpstr>
      <vt:lpstr>Mit érez, illetve mit tesz éppen ez a személy? Mennyire biztosak ebben?</vt:lpstr>
      <vt:lpstr>PowerPoint-Präsentation</vt:lpstr>
      <vt:lpstr>Mit érez, illetve mit tesz éppen ez a személy? Mennyire biztosak ebben?</vt:lpstr>
      <vt:lpstr>PowerPoint-Präsentation</vt:lpstr>
      <vt:lpstr>Mit érez, illetve mit tesz éppen ez a személy? Mennyire biztosak ebben?</vt:lpstr>
      <vt:lpstr>PowerPoint-Präsentation</vt:lpstr>
      <vt:lpstr>Mit érez, illetve mit tesz éppen ez a személy? Mennyire biztosak ebben?</vt:lpstr>
      <vt:lpstr>PowerPoint-Präsentation</vt:lpstr>
      <vt:lpstr>Mit érez, illetve mit tesz éppen ez a személy? Mennyire biztosak ebben?</vt:lpstr>
      <vt:lpstr>PowerPoint-Präsentation</vt:lpstr>
      <vt:lpstr>Első összegzés</vt:lpstr>
      <vt:lpstr>Első összegzés</vt:lpstr>
      <vt:lpstr>Első összegzés</vt:lpstr>
      <vt:lpstr>3. feladatcsoport</vt:lpstr>
      <vt:lpstr>Mit fog tenni ez a férfi?</vt:lpstr>
      <vt:lpstr>Mit fog tenni ez a férfi?</vt:lpstr>
      <vt:lpstr>Mit fog tenni ez a férfi?</vt:lpstr>
      <vt:lpstr>A helyes válasz a 4c!</vt:lpstr>
      <vt:lpstr>Mit fog tenni ez a hölgy?</vt:lpstr>
      <vt:lpstr>Mit fog tenni ez a hölgy?</vt:lpstr>
      <vt:lpstr>Mit fog tenni ez a hölgy?</vt:lpstr>
      <vt:lpstr>A helyes válasz a 4a!</vt:lpstr>
      <vt:lpstr>Mi lehet ennek a férfinak a szándéka?</vt:lpstr>
      <vt:lpstr>Mi lehet ennek a férfinak a szándéka?</vt:lpstr>
      <vt:lpstr>Mi lehet ennek a férfinak a szándéka?</vt:lpstr>
      <vt:lpstr>A helyes válasz a 4c!</vt:lpstr>
      <vt:lpstr>Mit tesz ez után a hölgy?</vt:lpstr>
      <vt:lpstr>Mit tesz ez után a hölgy?</vt:lpstr>
      <vt:lpstr>Mit tesz ez után a hölgy?</vt:lpstr>
      <vt:lpstr>A helyes válasz a 4a!</vt:lpstr>
      <vt:lpstr>Mit fog tenni a hölgy?</vt:lpstr>
      <vt:lpstr>Mit fog tenni a hölgy?</vt:lpstr>
      <vt:lpstr>Mit fog tenni a hölgy?</vt:lpstr>
      <vt:lpstr>A helyes válasz a 4b!</vt:lpstr>
      <vt:lpstr>Mit tesz ez után a hölgy?</vt:lpstr>
      <vt:lpstr>Mit tesz ez után a hölgy?</vt:lpstr>
      <vt:lpstr>Mit tesz ez után a hölgy?</vt:lpstr>
      <vt:lpstr>A helyes válasz a 4b!</vt:lpstr>
      <vt:lpstr>Vajon mi a szándéka ennek a fiúnak?</vt:lpstr>
      <vt:lpstr>Vajon mi a szándéka ennek a fiúnak?</vt:lpstr>
      <vt:lpstr>Vajon mi a szándéka ennek a fiúnak?</vt:lpstr>
      <vt:lpstr>A helyes válasz a 4a!</vt:lpstr>
      <vt:lpstr>Mit fog tenni ez a férfi?</vt:lpstr>
      <vt:lpstr>Mit fog tenni ez a férfi?</vt:lpstr>
      <vt:lpstr>Mit fog tenni ez a férfi?</vt:lpstr>
      <vt:lpstr>A helyes válasz a 4b!</vt:lpstr>
      <vt:lpstr>Vajon mit fog tenni ez a hölgy?</vt:lpstr>
      <vt:lpstr>Vajon mit fog tenni ez a hölgy?</vt:lpstr>
      <vt:lpstr>Vajon mit fog tenni ez a hölgy?</vt:lpstr>
      <vt:lpstr>A helyes válasz a 4a!</vt:lpstr>
      <vt:lpstr>Mi lehet ennek a férfinak a szándéka?</vt:lpstr>
      <vt:lpstr>Mi lehet ennek a férfinak a szándéka?</vt:lpstr>
      <vt:lpstr>Mi lehet ennek a férfinak a szándéka?</vt:lpstr>
      <vt:lpstr>A helyes válasz a 4b!</vt:lpstr>
      <vt:lpstr>Összefoglalás</vt:lpstr>
      <vt:lpstr>Összefoglalás</vt:lpstr>
      <vt:lpstr>Összefoglalás</vt:lpstr>
      <vt:lpstr>4. feladatcsoport</vt:lpstr>
      <vt:lpstr>Mit tervez a két fiú?</vt:lpstr>
      <vt:lpstr>Mit tervez a két fiú?</vt:lpstr>
      <vt:lpstr>Mit tervez a két fiú?</vt:lpstr>
      <vt:lpstr>Mit tervez a két fiú?</vt:lpstr>
      <vt:lpstr>Mit tervez a két fiú?</vt:lpstr>
      <vt:lpstr>Mit tesz éppen ez a két férfi?</vt:lpstr>
      <vt:lpstr>Mit tesz éppen ez a két férfi?</vt:lpstr>
      <vt:lpstr>Mit tesz éppen ez a két férfi?</vt:lpstr>
      <vt:lpstr>Mit tesz éppen ez a két férfi?</vt:lpstr>
      <vt:lpstr>Mit tesz éppen ez a két férfi?</vt:lpstr>
      <vt:lpstr>Vajon mit csinálhat ez a fiú?</vt:lpstr>
      <vt:lpstr>Vajon mit csinálhat ez a fiú?</vt:lpstr>
      <vt:lpstr>Vajon mit csinálhat ez a fiú?</vt:lpstr>
      <vt:lpstr>Vajon mit csinálhat ez a fiú?</vt:lpstr>
      <vt:lpstr>Vajon mit csinálhat ez a fiú?</vt:lpstr>
      <vt:lpstr>Hogyan alkalmazzuk a mindennapokban?</vt:lpstr>
      <vt:lpstr>Hogyan alkalmazzuk a mindennapokban?</vt:lpstr>
      <vt:lpstr>Hogyan alkalmazzuk a mindennapokban?</vt:lpstr>
      <vt:lpstr>Hogyan alkalmazzuk a mindennapokban?</vt:lpstr>
      <vt:lpstr>Mi köze van ennek a pszichózishoz?</vt:lpstr>
      <vt:lpstr>Mi köze van ennek a pszichózishoz?</vt:lpstr>
      <vt:lpstr>Köszönjük a figyelmet!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469</cp:revision>
  <dcterms:created xsi:type="dcterms:W3CDTF">2004-07-26T08:39:44Z</dcterms:created>
  <dcterms:modified xsi:type="dcterms:W3CDTF">2022-07-04T11:04:12Z</dcterms:modified>
</cp:coreProperties>
</file>