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9"/>
  </p:notesMasterIdLst>
  <p:handoutMasterIdLst>
    <p:handoutMasterId r:id="rId60"/>
  </p:handoutMasterIdLst>
  <p:sldIdLst>
    <p:sldId id="505" r:id="rId2"/>
    <p:sldId id="422" r:id="rId3"/>
    <p:sldId id="300" r:id="rId4"/>
    <p:sldId id="478" r:id="rId5"/>
    <p:sldId id="508" r:id="rId6"/>
    <p:sldId id="507" r:id="rId7"/>
    <p:sldId id="506" r:id="rId8"/>
    <p:sldId id="322" r:id="rId9"/>
    <p:sldId id="439" r:id="rId10"/>
    <p:sldId id="482" r:id="rId11"/>
    <p:sldId id="481" r:id="rId12"/>
    <p:sldId id="354" r:id="rId13"/>
    <p:sldId id="483" r:id="rId14"/>
    <p:sldId id="441" r:id="rId15"/>
    <p:sldId id="485" r:id="rId16"/>
    <p:sldId id="484" r:id="rId17"/>
    <p:sldId id="428" r:id="rId18"/>
    <p:sldId id="431" r:id="rId19"/>
    <p:sldId id="488" r:id="rId20"/>
    <p:sldId id="487" r:id="rId21"/>
    <p:sldId id="486" r:id="rId22"/>
    <p:sldId id="357" r:id="rId23"/>
    <p:sldId id="445" r:id="rId24"/>
    <p:sldId id="490" r:id="rId25"/>
    <p:sldId id="489" r:id="rId26"/>
    <p:sldId id="446" r:id="rId27"/>
    <p:sldId id="491" r:id="rId28"/>
    <p:sldId id="404" r:id="rId29"/>
    <p:sldId id="406" r:id="rId30"/>
    <p:sldId id="398" r:id="rId31"/>
    <p:sldId id="399" r:id="rId32"/>
    <p:sldId id="403" r:id="rId33"/>
    <p:sldId id="382" r:id="rId34"/>
    <p:sldId id="492" r:id="rId35"/>
    <p:sldId id="476" r:id="rId36"/>
    <p:sldId id="362" r:id="rId37"/>
    <p:sldId id="493" r:id="rId38"/>
    <p:sldId id="510" r:id="rId39"/>
    <p:sldId id="509" r:id="rId40"/>
    <p:sldId id="463" r:id="rId41"/>
    <p:sldId id="469" r:id="rId42"/>
    <p:sldId id="496" r:id="rId43"/>
    <p:sldId id="495" r:id="rId44"/>
    <p:sldId id="472" r:id="rId45"/>
    <p:sldId id="499" r:id="rId46"/>
    <p:sldId id="498" r:id="rId47"/>
    <p:sldId id="497" r:id="rId48"/>
    <p:sldId id="458" r:id="rId49"/>
    <p:sldId id="502" r:id="rId50"/>
    <p:sldId id="501" r:id="rId51"/>
    <p:sldId id="500" r:id="rId52"/>
    <p:sldId id="460" r:id="rId53"/>
    <p:sldId id="504" r:id="rId54"/>
    <p:sldId id="503" r:id="rId55"/>
    <p:sldId id="477" r:id="rId56"/>
    <p:sldId id="408" r:id="rId57"/>
    <p:sldId id="423" r:id="rId58"/>
  </p:sldIdLst>
  <p:sldSz cx="12195175" cy="6858000"/>
  <p:notesSz cx="7099300" cy="10234613"/>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3" autoAdjust="0"/>
    <p:restoredTop sz="94634" autoAdjust="0"/>
  </p:normalViewPr>
  <p:slideViewPr>
    <p:cSldViewPr>
      <p:cViewPr varScale="1">
        <p:scale>
          <a:sx n="67" d="100"/>
          <a:sy n="67" d="100"/>
        </p:scale>
        <p:origin x="820" y="44"/>
      </p:cViewPr>
      <p:guideLst>
        <p:guide orient="horz" pos="1071"/>
        <p:guide pos="295"/>
        <p:guide pos="393"/>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2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DC1F8DD-8678-4338-856D-C778439F3D6A}" type="slidenum">
              <a:rPr lang="en-GB" altLang="de-DE"/>
              <a:pPr/>
              <a:t>‹Nr.›</a:t>
            </a:fld>
            <a:endParaRPr lang="en-GB" altLang="de-DE"/>
          </a:p>
        </p:txBody>
      </p:sp>
    </p:spTree>
    <p:extLst>
      <p:ext uri="{BB962C8B-B14F-4D97-AF65-F5344CB8AC3E}">
        <p14:creationId xmlns:p14="http://schemas.microsoft.com/office/powerpoint/2010/main" val="1803326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409F8DD-CA08-4922-8955-E3334ED470AF}" type="slidenum">
              <a:rPr lang="de-DE" altLang="de-DE"/>
              <a:pPr/>
              <a:t>‹Nr.›</a:t>
            </a:fld>
            <a:endParaRPr lang="de-DE" altLang="de-DE"/>
          </a:p>
        </p:txBody>
      </p:sp>
    </p:spTree>
    <p:extLst>
      <p:ext uri="{BB962C8B-B14F-4D97-AF65-F5344CB8AC3E}">
        <p14:creationId xmlns:p14="http://schemas.microsoft.com/office/powerpoint/2010/main" val="3218490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43C1D2-46D5-4B69-88BF-912FCD00CD3C}" type="slidenum">
              <a:rPr lang="de-DE" altLang="de-DE" sz="1300"/>
              <a:pPr eaLnBrk="1" hangingPunct="1">
                <a:spcBef>
                  <a:spcPct val="0"/>
                </a:spcBef>
              </a:pPr>
              <a:t>2</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4220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854408-1F5F-4A19-87C4-B26664220D58}" type="slidenum">
              <a:rPr lang="de-DE" altLang="de-DE" sz="1300"/>
              <a:pPr eaLnBrk="1" hangingPunct="1">
                <a:spcBef>
                  <a:spcPct val="0"/>
                </a:spcBef>
              </a:pPr>
              <a:t>3</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112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1B4BE5-6B2F-4C25-9B8D-6E7594C626EF}" type="slidenum">
              <a:rPr lang="de-DE" altLang="de-DE" sz="1300"/>
              <a:pPr eaLnBrk="1" hangingPunct="1">
                <a:spcBef>
                  <a:spcPct val="0"/>
                </a:spcBef>
              </a:pPr>
              <a:t>4</a:t>
            </a:fld>
            <a:endParaRPr lang="de-DE" altLang="de-DE" sz="1300"/>
          </a:p>
        </p:txBody>
      </p:sp>
      <p:sp>
        <p:nvSpPr>
          <p:cNvPr id="67587" name="Rectangle 2"/>
          <p:cNvSpPr>
            <a:spLocks noGrp="1" noRot="1" noChangeAspect="1" noChangeArrowheads="1" noTextEdit="1"/>
          </p:cNvSpPr>
          <p:nvPr>
            <p:ph type="sldImg"/>
          </p:nvPr>
        </p:nvSpPr>
        <p:spPr>
          <a:xfrm>
            <a:off x="141288" y="769938"/>
            <a:ext cx="6816725" cy="3833812"/>
          </a:xfrm>
          <a:ln w="12700" cap="flat"/>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22954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1B4BE5-6B2F-4C25-9B8D-6E7594C626EF}" type="slidenum">
              <a:rPr lang="de-DE" altLang="de-DE" sz="1300"/>
              <a:pPr eaLnBrk="1" hangingPunct="1">
                <a:spcBef>
                  <a:spcPct val="0"/>
                </a:spcBef>
              </a:pPr>
              <a:t>5</a:t>
            </a:fld>
            <a:endParaRPr lang="de-DE" altLang="de-DE" sz="1300"/>
          </a:p>
        </p:txBody>
      </p:sp>
      <p:sp>
        <p:nvSpPr>
          <p:cNvPr id="67587" name="Rectangle 2"/>
          <p:cNvSpPr>
            <a:spLocks noGrp="1" noRot="1" noChangeAspect="1" noChangeArrowheads="1" noTextEdit="1"/>
          </p:cNvSpPr>
          <p:nvPr>
            <p:ph type="sldImg"/>
          </p:nvPr>
        </p:nvSpPr>
        <p:spPr>
          <a:xfrm>
            <a:off x="141288" y="769938"/>
            <a:ext cx="6816725" cy="3833812"/>
          </a:xfrm>
          <a:ln w="12700" cap="flat"/>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229547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1B4BE5-6B2F-4C25-9B8D-6E7594C626EF}" type="slidenum">
              <a:rPr lang="de-DE" altLang="de-DE" sz="1300"/>
              <a:pPr eaLnBrk="1" hangingPunct="1">
                <a:spcBef>
                  <a:spcPct val="0"/>
                </a:spcBef>
              </a:pPr>
              <a:t>6</a:t>
            </a:fld>
            <a:endParaRPr lang="de-DE" altLang="de-DE" sz="1300"/>
          </a:p>
        </p:txBody>
      </p:sp>
      <p:sp>
        <p:nvSpPr>
          <p:cNvPr id="67587" name="Rectangle 2"/>
          <p:cNvSpPr>
            <a:spLocks noGrp="1" noRot="1" noChangeAspect="1" noChangeArrowheads="1" noTextEdit="1"/>
          </p:cNvSpPr>
          <p:nvPr>
            <p:ph type="sldImg"/>
          </p:nvPr>
        </p:nvSpPr>
        <p:spPr>
          <a:xfrm>
            <a:off x="141288" y="769938"/>
            <a:ext cx="6816725" cy="3833812"/>
          </a:xfrm>
          <a:ln w="12700" cap="flat"/>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229547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1B4BE5-6B2F-4C25-9B8D-6E7594C626EF}" type="slidenum">
              <a:rPr lang="de-DE" altLang="de-DE" sz="1300"/>
              <a:pPr eaLnBrk="1" hangingPunct="1">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41288" y="769938"/>
            <a:ext cx="6816725" cy="3833812"/>
          </a:xfrm>
          <a:ln w="12700" cap="flat"/>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229547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5A09F-117B-4617-8551-7181AC5BFA8C}" type="slidenum">
              <a:rPr lang="de-DE" altLang="de-DE" sz="1300"/>
              <a:pPr eaLnBrk="1" hangingPunct="1">
                <a:spcBef>
                  <a:spcPct val="0"/>
                </a:spcBef>
              </a:pPr>
              <a:t>8</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303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855454-B90E-4E1E-947D-FC75DDFC60BF}" type="slidenum">
              <a:rPr lang="de-DE" altLang="de-DE" sz="1300"/>
              <a:pPr eaLnBrk="1" hangingPunct="1">
                <a:spcBef>
                  <a:spcPct val="0"/>
                </a:spcBef>
              </a:pPr>
              <a:t>9</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8453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855454-B90E-4E1E-947D-FC75DDFC60BF}" type="slidenum">
              <a:rPr lang="de-DE" altLang="de-DE" sz="1300"/>
              <a:pPr eaLnBrk="1" hangingPunct="1">
                <a:spcBef>
                  <a:spcPct val="0"/>
                </a:spcBef>
              </a:pPr>
              <a:t>10</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8453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855454-B90E-4E1E-947D-FC75DDFC60BF}" type="slidenum">
              <a:rPr lang="de-DE" altLang="de-DE" sz="1300"/>
              <a:pPr eaLnBrk="1" hangingPunct="1">
                <a:spcBef>
                  <a:spcPct val="0"/>
                </a:spcBef>
              </a:pPr>
              <a:t>11</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8453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63A9E7-EC79-4E6E-B7FE-9174AE041ED3}" type="slidenum">
              <a:rPr lang="de-DE" altLang="de-DE" sz="1300"/>
              <a:pPr eaLnBrk="1" hangingPunct="1">
                <a:spcBef>
                  <a:spcPct val="0"/>
                </a:spcBef>
              </a:pPr>
              <a:t>12</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168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D6435-0FB8-44F7-A073-1C328AFAD853}" type="slidenum">
              <a:rPr lang="de-DE" altLang="de-DE" sz="1300"/>
              <a:pPr eaLnBrk="1" hangingPunct="1">
                <a:spcBef>
                  <a:spcPct val="0"/>
                </a:spcBef>
              </a:pPr>
              <a:t>14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6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D6435-0FB8-44F7-A073-1C328AFAD853}" type="slidenum">
              <a:rPr lang="de-DE" altLang="de-DE" sz="1300"/>
              <a:pPr eaLnBrk="1" hangingPunct="1">
                <a:spcBef>
                  <a:spcPct val="0"/>
                </a:spcBef>
              </a:pPr>
              <a:t>15</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61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D6435-0FB8-44F7-A073-1C328AFAD853}" type="slidenum">
              <a:rPr lang="de-DE" altLang="de-DE" sz="1300"/>
              <a:pPr eaLnBrk="1" hangingPunct="1">
                <a:spcBef>
                  <a:spcPct val="0"/>
                </a:spcBef>
              </a:pPr>
              <a:t>16</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61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6F421A-C67B-4035-9004-562953A5FCAA}" type="slidenum">
              <a:rPr lang="de-DE" altLang="de-DE" sz="1300"/>
              <a:pPr eaLnBrk="1" hangingPunct="1">
                <a:spcBef>
                  <a:spcPct val="0"/>
                </a:spcBef>
              </a:pPr>
              <a:t>17</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167708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E8D44-8CC0-4C06-B69F-D132FAF54D4A}" type="slidenum">
              <a:rPr lang="de-DE" altLang="de-DE" sz="1300"/>
              <a:pPr eaLnBrk="1" hangingPunct="1">
                <a:spcBef>
                  <a:spcPct val="0"/>
                </a:spcBef>
              </a:pPr>
              <a:t>18</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773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E8D44-8CC0-4C06-B69F-D132FAF54D4A}" type="slidenum">
              <a:rPr lang="de-DE" altLang="de-DE" sz="1300"/>
              <a:pPr eaLnBrk="1" hangingPunct="1">
                <a:spcBef>
                  <a:spcPct val="0"/>
                </a:spcBef>
              </a:pPr>
              <a:t>19</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773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E8D44-8CC0-4C06-B69F-D132FAF54D4A}" type="slidenum">
              <a:rPr lang="de-DE" altLang="de-DE" sz="1300"/>
              <a:pPr eaLnBrk="1" hangingPunct="1">
                <a:spcBef>
                  <a:spcPct val="0"/>
                </a:spcBef>
              </a:pPr>
              <a:t>20</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773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E8D44-8CC0-4C06-B69F-D132FAF54D4A}" type="slidenum">
              <a:rPr lang="de-DE" altLang="de-DE" sz="1300"/>
              <a:pPr eaLnBrk="1" hangingPunct="1">
                <a:spcBef>
                  <a:spcPct val="0"/>
                </a:spcBef>
              </a:pPr>
              <a:t>21</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773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AC4433-B0FA-4009-810F-C04C921BF87C}" type="slidenum">
              <a:rPr lang="de-DE" altLang="de-DE" sz="1300"/>
              <a:pPr eaLnBrk="1" hangingPunct="1">
                <a:spcBef>
                  <a:spcPct val="0"/>
                </a:spcBef>
              </a:pPr>
              <a:t>22</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7804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28713B-0BE1-4D34-85C7-F5F1DDE7B10D}" type="slidenum">
              <a:rPr lang="de-DE" altLang="de-DE" sz="1300"/>
              <a:pPr eaLnBrk="1" hangingPunct="1">
                <a:spcBef>
                  <a:spcPct val="0"/>
                </a:spcBef>
              </a:pPr>
              <a:t>23</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231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28713B-0BE1-4D34-85C7-F5F1DDE7B10D}" type="slidenum">
              <a:rPr lang="de-DE" altLang="de-DE" sz="1300"/>
              <a:pPr eaLnBrk="1" hangingPunct="1">
                <a:spcBef>
                  <a:spcPct val="0"/>
                </a:spcBef>
              </a:pPr>
              <a:t>24</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231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28713B-0BE1-4D34-85C7-F5F1DDE7B10D}" type="slidenum">
              <a:rPr lang="de-DE" altLang="de-DE" sz="1300"/>
              <a:pPr eaLnBrk="1" hangingPunct="1">
                <a:spcBef>
                  <a:spcPct val="0"/>
                </a:spcBef>
              </a:pPr>
              <a:t>25</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231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41DE0D-34A3-4D2E-B6AD-20BCD69F2CAB}" type="slidenum">
              <a:rPr lang="de-DE" altLang="de-DE" sz="1300"/>
              <a:pPr eaLnBrk="1" hangingPunct="1">
                <a:spcBef>
                  <a:spcPct val="0"/>
                </a:spcBef>
              </a:pPr>
              <a:t>26</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6507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41DE0D-34A3-4D2E-B6AD-20BCD69F2CAB}" type="slidenum">
              <a:rPr lang="de-DE" altLang="de-DE" sz="1300"/>
              <a:pPr eaLnBrk="1" hangingPunct="1">
                <a:spcBef>
                  <a:spcPct val="0"/>
                </a:spcBef>
              </a:pPr>
              <a:t>27</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6507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1565B-8D85-4725-BB5A-10AA89579D61}" type="slidenum">
              <a:rPr lang="de-DE" altLang="de-DE" sz="1300"/>
              <a:pPr eaLnBrk="1" hangingPunct="1">
                <a:spcBef>
                  <a:spcPct val="0"/>
                </a:spcBef>
              </a:pPr>
              <a:t>28</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16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28341-C0B3-4C6F-9510-4806AF644C3F}" type="slidenum">
              <a:rPr lang="de-DE" altLang="de-DE" sz="1300"/>
              <a:pPr eaLnBrk="1" hangingPunct="1">
                <a:spcBef>
                  <a:spcPct val="0"/>
                </a:spcBef>
              </a:pPr>
              <a:t>29</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8040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916E71-72D9-4BA6-B298-A97ECEB85F6B}" type="slidenum">
              <a:rPr lang="de-DE" altLang="de-DE" sz="1300"/>
              <a:pPr eaLnBrk="1" hangingPunct="1">
                <a:spcBef>
                  <a:spcPct val="0"/>
                </a:spcBef>
              </a:pPr>
              <a:t>30</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892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AD8BFA-D8C7-4FA9-B9E0-1FC118611ABB}" type="slidenum">
              <a:rPr lang="de-DE" altLang="de-DE" sz="1300"/>
              <a:pPr eaLnBrk="1" hangingPunct="1">
                <a:spcBef>
                  <a:spcPct val="0"/>
                </a:spcBef>
              </a:pPr>
              <a:t>31</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94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09F8DD-CA08-4922-8955-E3334ED470AF}" type="slidenum">
              <a:rPr lang="de-DE" altLang="de-DE" smtClean="0"/>
              <a:pPr/>
              <a:t>32</a:t>
            </a:fld>
            <a:endParaRPr lang="de-DE" altLang="de-DE"/>
          </a:p>
        </p:txBody>
      </p:sp>
    </p:spTree>
    <p:extLst>
      <p:ext uri="{BB962C8B-B14F-4D97-AF65-F5344CB8AC3E}">
        <p14:creationId xmlns:p14="http://schemas.microsoft.com/office/powerpoint/2010/main" val="1436672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9FDD93-3E09-4FC3-8559-11D0AF6C8F6B}" type="slidenum">
              <a:rPr lang="de-DE" altLang="de-DE" sz="1300"/>
              <a:pPr eaLnBrk="1" hangingPunct="1">
                <a:spcBef>
                  <a:spcPct val="0"/>
                </a:spcBef>
              </a:pPr>
              <a:t>33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7860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9FDD93-3E09-4FC3-8559-11D0AF6C8F6B}" type="slidenum">
              <a:rPr lang="de-DE" altLang="de-DE" sz="1300"/>
              <a:pPr eaLnBrk="1" hangingPunct="1">
                <a:spcBef>
                  <a:spcPct val="0"/>
                </a:spcBef>
              </a:pPr>
              <a:t>34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786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8C6449-6773-4100-97E9-D99EC21FF667}" type="slidenum">
              <a:rPr lang="de-DE" altLang="de-DE" sz="1300"/>
              <a:pPr eaLnBrk="1" hangingPunct="1">
                <a:spcBef>
                  <a:spcPct val="0"/>
                </a:spcBef>
              </a:pPr>
              <a:t>36</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74706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D265C0-065C-4FD2-8305-77BFBD37FFAA}" type="slidenum">
              <a:rPr lang="de-DE" altLang="de-DE" sz="1300"/>
              <a:pPr eaLnBrk="1" hangingPunct="1">
                <a:spcBef>
                  <a:spcPct val="0"/>
                </a:spcBef>
              </a:pPr>
              <a:t>37</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097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D265C0-065C-4FD2-8305-77BFBD37FFAA}" type="slidenum">
              <a:rPr lang="de-DE" altLang="de-DE" sz="1300"/>
              <a:pPr eaLnBrk="1" hangingPunct="1">
                <a:spcBef>
                  <a:spcPct val="0"/>
                </a:spcBef>
              </a:pPr>
              <a:t>38</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097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D265C0-065C-4FD2-8305-77BFBD37FFAA}" type="slidenum">
              <a:rPr lang="de-DE" altLang="de-DE" sz="1300"/>
              <a:pPr eaLnBrk="1" hangingPunct="1">
                <a:spcBef>
                  <a:spcPct val="0"/>
                </a:spcBef>
              </a:pPr>
              <a:t>39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097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66557E-7741-45C5-8082-F9033C4AB762}" type="slidenum">
              <a:rPr lang="de-DE" altLang="de-DE" sz="1300"/>
              <a:pPr eaLnBrk="1" hangingPunct="1">
                <a:spcBef>
                  <a:spcPct val="0"/>
                </a:spcBef>
              </a:pPr>
              <a:t>40</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178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E8B64A-DAA2-4612-80FD-899BEAF557B2}" type="slidenum">
              <a:rPr lang="de-DE" altLang="de-DE" sz="1300"/>
              <a:pPr eaLnBrk="1" hangingPunct="1">
                <a:spcBef>
                  <a:spcPct val="0"/>
                </a:spcBef>
              </a:pPr>
              <a:t>41</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380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E8B64A-DAA2-4612-80FD-899BEAF557B2}"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380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E8B64A-DAA2-4612-80FD-899BEAF557B2}" type="slidenum">
              <a:rPr lang="de-DE" altLang="de-DE" sz="1300"/>
              <a:pPr eaLnBrk="1" hangingPunct="1">
                <a:spcBef>
                  <a:spcPct val="0"/>
                </a:spcBef>
              </a:pPr>
              <a:t>43</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3801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3AD554-96A3-4A16-9792-E6E02C5EE0A4}" type="slidenum">
              <a:rPr lang="de-DE" altLang="de-DE" sz="1300"/>
              <a:pPr eaLnBrk="1" hangingPunct="1">
                <a:spcBef>
                  <a:spcPct val="0"/>
                </a:spcBef>
              </a:pPr>
              <a:t>44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4164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3AD554-96A3-4A16-9792-E6E02C5EE0A4}" type="slidenum">
              <a:rPr lang="de-DE" altLang="de-DE" sz="1300"/>
              <a:pPr eaLnBrk="1" hangingPunct="1">
                <a:spcBef>
                  <a:spcPct val="0"/>
                </a:spcBef>
              </a:pPr>
              <a:t>45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4164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3AD554-96A3-4A16-9792-E6E02C5EE0A4}"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416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3AD554-96A3-4A16-9792-E6E02C5EE0A4}" type="slidenum">
              <a:rPr lang="de-DE" altLang="de-DE" sz="1300"/>
              <a:pPr eaLnBrk="1" hangingPunct="1">
                <a:spcBef>
                  <a:spcPct val="0"/>
                </a:spcBef>
              </a:pPr>
              <a:t>47</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4164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E90B6-222C-43A9-866D-D1757D83CA25}" type="slidenum">
              <a:rPr lang="de-DE" altLang="de-DE" sz="1300"/>
              <a:pPr eaLnBrk="1" hangingPunct="1">
                <a:spcBef>
                  <a:spcPct val="0"/>
                </a:spcBef>
              </a:pPr>
              <a:t>48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6295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E90B6-222C-43A9-866D-D1757D83CA25}" type="slidenum">
              <a:rPr lang="de-DE" altLang="de-DE" sz="1300"/>
              <a:pPr eaLnBrk="1" hangingPunct="1">
                <a:spcBef>
                  <a:spcPct val="0"/>
                </a:spcBef>
              </a:pPr>
              <a:t>49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6295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E90B6-222C-43A9-866D-D1757D83CA25}" type="slidenum">
              <a:rPr lang="de-DE" altLang="de-DE" sz="1300"/>
              <a:pPr eaLnBrk="1" hangingPunct="1">
                <a:spcBef>
                  <a:spcPct val="0"/>
                </a:spcBef>
              </a:pPr>
              <a:t>50</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6295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E90B6-222C-43A9-866D-D1757D83CA25}" type="slidenum">
              <a:rPr lang="de-DE" altLang="de-DE" sz="1300"/>
              <a:pPr eaLnBrk="1" hangingPunct="1">
                <a:spcBef>
                  <a:spcPct val="0"/>
                </a:spcBef>
              </a:pPr>
              <a:t>51</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629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23435B-8362-46F1-9795-7CB2ED5121E1}" type="slidenum">
              <a:rPr lang="de-DE" altLang="de-DE" sz="1300"/>
              <a:pPr eaLnBrk="1" hangingPunct="1">
                <a:spcBef>
                  <a:spcPct val="0"/>
                </a:spcBef>
              </a:pPr>
              <a:t>52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59403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23435B-8362-46F1-9795-7CB2ED5121E1}" type="slidenum">
              <a:rPr lang="de-DE" altLang="de-DE" sz="1300"/>
              <a:pPr eaLnBrk="1" hangingPunct="1">
                <a:spcBef>
                  <a:spcPct val="0"/>
                </a:spcBef>
              </a:pPr>
              <a:t>53</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59403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23435B-8362-46F1-9795-7CB2ED5121E1}" type="slidenum">
              <a:rPr lang="de-DE" altLang="de-DE" sz="1300"/>
              <a:pP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59403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C1488-0780-4317-BC17-F2B1A288B450}" type="slidenum">
              <a:rPr lang="de-DE" altLang="de-DE" sz="1300"/>
              <a:pPr eaLnBrk="1" hangingPunct="1">
                <a:spcBef>
                  <a:spcPct val="0"/>
                </a:spcBef>
              </a:pPr>
              <a:t>56</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85046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536338-A268-4158-A185-A4C677FB438B}" type="slidenum">
              <a:rPr lang="de-DE" altLang="de-DE" sz="1300"/>
              <a:pPr eaLnBrk="1" hangingPunct="1">
                <a:spcBef>
                  <a:spcPct val="0"/>
                </a:spcBef>
              </a:pPr>
              <a:t>57</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15118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4" name="Slide Number Placeholder 3"/>
          <p:cNvSpPr>
            <a:spLocks noGrp="1"/>
          </p:cNvSpPr>
          <p:nvPr>
            <p:ph type="sldNum" sz="quarter" idx="12"/>
          </p:nvPr>
        </p:nvSpPr>
        <p:spPr bwMode="gray"/>
        <p:txBody>
          <a:bodyPr/>
          <a:lstStyle>
            <a:lvl1pPr>
              <a:defRPr b="0"/>
            </a:lvl1pPr>
          </a:lstStyle>
          <a:p>
            <a:fld id="{0F00A90B-32EB-4A98-A8B9-36BD9D22742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8 – Önbecsülés &amp; hangulat</a:t>
            </a:r>
          </a:p>
        </p:txBody>
      </p:sp>
      <p:sp>
        <p:nvSpPr>
          <p:cNvPr id="6" name="Slide Number Placeholder 5"/>
          <p:cNvSpPr>
            <a:spLocks noGrp="1"/>
          </p:cNvSpPr>
          <p:nvPr>
            <p:ph type="sldNum" sz="quarter" idx="12"/>
          </p:nvPr>
        </p:nvSpPr>
        <p:spPr bwMode="gray"/>
        <p:txBody>
          <a:bodyPr>
            <a:noAutofit/>
          </a:bodyPr>
          <a:lstStyle>
            <a:lvl1pPr>
              <a:defRPr b="0"/>
            </a:lvl1pPr>
          </a:lstStyle>
          <a:p>
            <a:fld id="{9E7B89A7-1A44-4171-BBE2-8AF847F3B11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E1C324CB-6998-4A54-93A6-56AE8F6D9C7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0F00A90B-32EB-4A98-A8B9-36BD9D22742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0F00A90B-32EB-4A98-A8B9-36BD9D22742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5" name="Slide Number Placeholder 4"/>
          <p:cNvSpPr>
            <a:spLocks noGrp="1"/>
          </p:cNvSpPr>
          <p:nvPr>
            <p:ph type="sldNum" sz="quarter" idx="12"/>
          </p:nvPr>
        </p:nvSpPr>
        <p:spPr bwMode="gray"/>
        <p:txBody>
          <a:bodyPr/>
          <a:lstStyle>
            <a:lvl1pPr>
              <a:defRPr b="0"/>
            </a:lvl1pPr>
          </a:lstStyle>
          <a:p>
            <a:fld id="{F221FD19-A08F-4231-90BD-C2EB70742B2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8 – Önbecsülés &amp; hangulat</a:t>
            </a:r>
          </a:p>
        </p:txBody>
      </p:sp>
      <p:sp>
        <p:nvSpPr>
          <p:cNvPr id="4" name="Slide Number Placeholder 3"/>
          <p:cNvSpPr>
            <a:spLocks noGrp="1"/>
          </p:cNvSpPr>
          <p:nvPr>
            <p:ph type="sldNum" sz="quarter" idx="12"/>
          </p:nvPr>
        </p:nvSpPr>
        <p:spPr bwMode="gray"/>
        <p:txBody>
          <a:bodyPr/>
          <a:lstStyle>
            <a:lvl1pPr>
              <a:defRPr b="0"/>
            </a:lvl1pPr>
          </a:lstStyle>
          <a:p>
            <a:fld id="{1605FC69-6EC5-4014-AD88-3CC655DE283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8 – Önbecsülés &amp; hangulat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F00A90B-32EB-4A98-A8B9-36BD9D22742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8 A</a:t>
            </a:r>
            <a:r>
              <a:rPr lang="en-US" altLang="ja-JP" dirty="0">
                <a:latin typeface="+mn-lt"/>
                <a:ea typeface="+mn-ea"/>
                <a:cs typeface="+mn-cs"/>
              </a:rPr>
              <a:t> – </a:t>
            </a:r>
            <a:r>
              <a:rPr lang="hu-HU" altLang="ko-KR">
                <a:latin typeface="+mn-lt"/>
                <a:ea typeface="+mn-ea"/>
                <a:cs typeface="+mn-cs"/>
              </a:rPr>
              <a:t>Önbecsülés &amp; hangulat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50219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Hogyan</a:t>
            </a:r>
            <a:r>
              <a:rPr lang="en-US" sz="3600" dirty="0">
                <a:latin typeface="+mn-lt"/>
                <a:ea typeface="+mn-ea"/>
                <a:cs typeface="+mn-cs"/>
              </a:rPr>
              <a:t> </a:t>
            </a:r>
            <a:r>
              <a:rPr lang="en-US" sz="3600" dirty="0" err="1">
                <a:latin typeface="+mn-lt"/>
                <a:ea typeface="+mn-ea"/>
                <a:cs typeface="+mn-cs"/>
              </a:rPr>
              <a:t>nyilvánul</a:t>
            </a:r>
            <a:r>
              <a:rPr lang="en-US" sz="3600" dirty="0">
                <a:latin typeface="+mn-lt"/>
                <a:ea typeface="+mn-ea"/>
                <a:cs typeface="+mn-cs"/>
              </a:rPr>
              <a:t> meg a </a:t>
            </a:r>
            <a:r>
              <a:rPr lang="en-US" sz="3600" dirty="0" err="1">
                <a:latin typeface="+mn-lt"/>
                <a:ea typeface="+mn-ea"/>
                <a:cs typeface="+mn-cs"/>
              </a:rPr>
              <a:t>depresszió</a:t>
            </a:r>
            <a:r>
              <a:rPr lang="en-US" sz="3600" dirty="0">
                <a:latin typeface="+mn-lt"/>
                <a:ea typeface="+mn-ea"/>
                <a:cs typeface="+mn-cs"/>
              </a:rPr>
              <a:t>?</a:t>
            </a: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nyilvánul meg a depresszió?</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defRPr/>
            </a:pPr>
            <a:r>
              <a:rPr lang="hu-HU" sz="2400" dirty="0">
                <a:solidFill>
                  <a:srgbClr val="333333"/>
                </a:solidFill>
              </a:rPr>
              <a:t>Szomorúság</a:t>
            </a:r>
            <a:r>
              <a:rPr lang="de-DE" sz="2400" dirty="0">
                <a:solidFill>
                  <a:srgbClr val="333333"/>
                </a:solidFill>
              </a:rPr>
              <a:t>, </a:t>
            </a:r>
            <a:r>
              <a:rPr lang="hu-HU" sz="2400" dirty="0">
                <a:solidFill>
                  <a:srgbClr val="333333"/>
                </a:solidFill>
              </a:rPr>
              <a:t>levertség</a:t>
            </a:r>
            <a:endParaRPr lang="de-DE" sz="2400" dirty="0">
              <a:solidFill>
                <a:srgbClr val="333333"/>
              </a:solidFill>
            </a:endParaRPr>
          </a:p>
          <a:p>
            <a:pPr marL="457200" lvl="0" indent="-457200" defTabSz="914400" fontAlgn="base">
              <a:buFont typeface="+mj-lt"/>
              <a:buAutoNum type="arabicPeriod"/>
              <a:defRPr/>
            </a:pPr>
            <a:r>
              <a:rPr lang="hu-HU" sz="2400" dirty="0">
                <a:solidFill>
                  <a:srgbClr val="333333"/>
                </a:solidFill>
              </a:rPr>
              <a:t>Indíték szegénység, motiváció hiány</a:t>
            </a:r>
            <a:endParaRPr lang="de-DE" sz="2400" dirty="0">
              <a:solidFill>
                <a:srgbClr val="333333"/>
              </a:solidFill>
            </a:endParaRPr>
          </a:p>
          <a:p>
            <a:pPr marL="457200" lvl="0" indent="-457200" defTabSz="914400" fontAlgn="base">
              <a:buFont typeface="+mj-lt"/>
              <a:buAutoNum type="arabicPeriod"/>
              <a:defRPr/>
            </a:pPr>
            <a:r>
              <a:rPr lang="hu-HU" sz="2400" dirty="0">
                <a:solidFill>
                  <a:srgbClr val="333333"/>
                </a:solidFill>
              </a:rPr>
              <a:t>Csekély önérték</a:t>
            </a:r>
            <a:r>
              <a:rPr lang="de-DE" sz="2400" dirty="0">
                <a:solidFill>
                  <a:srgbClr val="333333"/>
                </a:solidFill>
              </a:rPr>
              <a:t>, </a:t>
            </a:r>
            <a:r>
              <a:rPr lang="hu-HU" sz="2400" dirty="0">
                <a:solidFill>
                  <a:srgbClr val="333333"/>
                </a:solidFill>
              </a:rPr>
              <a:t>félelem az elutasítástól</a:t>
            </a:r>
            <a:endParaRPr lang="de-DE" sz="2400" dirty="0">
              <a:solidFill>
                <a:srgbClr val="333333"/>
              </a:solidFill>
            </a:endParaRPr>
          </a:p>
          <a:p>
            <a:pPr marL="457200" lvl="0" indent="-457200" defTabSz="914400" fontAlgn="base">
              <a:buFont typeface="+mj-lt"/>
              <a:buAutoNum type="arabicPeriod"/>
              <a:defRPr/>
            </a:pPr>
            <a:r>
              <a:rPr lang="hu-HU" sz="2400" dirty="0">
                <a:solidFill>
                  <a:srgbClr val="333333"/>
                </a:solidFill>
              </a:rPr>
              <a:t>Félelem</a:t>
            </a:r>
            <a:r>
              <a:rPr lang="de-DE" sz="2400" dirty="0">
                <a:solidFill>
                  <a:srgbClr val="333333"/>
                </a:solidFill>
              </a:rPr>
              <a:t> (</a:t>
            </a:r>
            <a:r>
              <a:rPr lang="hu-HU" sz="2400" dirty="0">
                <a:solidFill>
                  <a:srgbClr val="333333"/>
                </a:solidFill>
              </a:rPr>
              <a:t>mindenekelőtt</a:t>
            </a:r>
            <a:r>
              <a:rPr lang="de-DE" sz="2400" dirty="0">
                <a:solidFill>
                  <a:srgbClr val="333333"/>
                </a:solidFill>
              </a:rPr>
              <a:t> </a:t>
            </a:r>
            <a:r>
              <a:rPr lang="hu-HU" sz="2400" dirty="0">
                <a:solidFill>
                  <a:srgbClr val="333333"/>
                </a:solidFill>
              </a:rPr>
              <a:t>a jövőre nézve</a:t>
            </a:r>
            <a:r>
              <a:rPr lang="de-DE" sz="2400" dirty="0">
                <a:solidFill>
                  <a:srgbClr val="333333"/>
                </a:solidFill>
              </a:rPr>
              <a:t>)</a:t>
            </a:r>
          </a:p>
          <a:p>
            <a:pPr marL="457200" lvl="0" indent="-457200" defTabSz="914400" fontAlgn="base">
              <a:buFont typeface="+mj-lt"/>
              <a:buAutoNum type="arabicPeriod"/>
              <a:defRPr/>
            </a:pPr>
            <a:r>
              <a:rPr lang="hu-HU" sz="2400" dirty="0">
                <a:solidFill>
                  <a:srgbClr val="333333"/>
                </a:solidFill>
              </a:rPr>
              <a:t>Alvászavarok</a:t>
            </a:r>
            <a:r>
              <a:rPr lang="de-DE" sz="2400" dirty="0">
                <a:solidFill>
                  <a:srgbClr val="333333"/>
                </a:solidFill>
              </a:rPr>
              <a:t>, </a:t>
            </a:r>
            <a:r>
              <a:rPr lang="hu-HU" sz="2400" dirty="0">
                <a:solidFill>
                  <a:srgbClr val="333333"/>
                </a:solidFill>
              </a:rPr>
              <a:t>fájdalmak</a:t>
            </a:r>
            <a:endParaRPr lang="de-DE" sz="2400" dirty="0">
              <a:solidFill>
                <a:srgbClr val="333333"/>
              </a:solidFill>
            </a:endParaRPr>
          </a:p>
          <a:p>
            <a:pPr marL="457200" lvl="0" indent="-457200" defTabSz="914400" fontAlgn="base">
              <a:buFont typeface="+mj-lt"/>
              <a:buAutoNum type="arabicPeriod"/>
              <a:defRPr/>
            </a:pPr>
            <a:r>
              <a:rPr lang="hu-HU" sz="2400" dirty="0">
                <a:solidFill>
                  <a:srgbClr val="333333"/>
                </a:solidFill>
              </a:rPr>
              <a:t>Teljesítménycsökkenés</a:t>
            </a:r>
            <a:r>
              <a:rPr lang="de-DE" sz="2400" dirty="0">
                <a:solidFill>
                  <a:srgbClr val="333333"/>
                </a:solidFill>
              </a:rPr>
              <a:t> (</a:t>
            </a:r>
            <a:r>
              <a:rPr lang="hu-HU" sz="2400" dirty="0">
                <a:solidFill>
                  <a:srgbClr val="333333"/>
                </a:solidFill>
              </a:rPr>
              <a:t>k</a:t>
            </a:r>
            <a:r>
              <a:rPr lang="de-DE" sz="2400" dirty="0">
                <a:solidFill>
                  <a:srgbClr val="333333"/>
                </a:solidFill>
              </a:rPr>
              <a:t>on</a:t>
            </a:r>
            <a:r>
              <a:rPr lang="hu-HU" sz="2400" dirty="0">
                <a:solidFill>
                  <a:srgbClr val="333333"/>
                </a:solidFill>
              </a:rPr>
              <a:t>centrációs nehézségek</a:t>
            </a:r>
            <a:r>
              <a:rPr lang="de-DE" sz="2400" dirty="0">
                <a:solidFill>
                  <a:srgbClr val="333333"/>
                </a:solidFill>
              </a:rPr>
              <a:t>, </a:t>
            </a:r>
            <a:r>
              <a:rPr lang="hu-HU" sz="2400" dirty="0">
                <a:solidFill>
                  <a:srgbClr val="333333"/>
                </a:solidFill>
              </a:rPr>
              <a:t>emlékezeti problémák</a:t>
            </a:r>
            <a:r>
              <a:rPr lang="de-DE" sz="2400" dirty="0">
                <a:solidFill>
                  <a:srgbClr val="333333"/>
                </a:solidFill>
              </a:rPr>
              <a:t>)</a:t>
            </a:r>
          </a:p>
          <a:p>
            <a:pPr lvl="0" defTabSz="914400" fontAlgn="base">
              <a:defRPr/>
            </a:pP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Hát én így születtem… azzá váltam?</a:t>
            </a:r>
            <a:endParaRPr lang="de-DE" altLang="de-DE" sz="3600" dirty="0">
              <a:solidFill>
                <a:srgbClr val="004992"/>
              </a:solidFill>
              <a:latin typeface="+mn-lt"/>
              <a:ea typeface="+mn-ea"/>
              <a:cs typeface="+mn-cs"/>
            </a:endParaRPr>
          </a:p>
        </p:txBody>
      </p:sp>
      <p:sp>
        <p:nvSpPr>
          <p:cNvPr id="8194" name="Rectangle 3"/>
          <p:cNvSpPr>
            <a:spLocks noGrp="1" noChangeArrowheads="1"/>
          </p:cNvSpPr>
          <p:nvPr>
            <p:ph idx="1"/>
          </p:nvPr>
        </p:nvSpPr>
        <p:spPr>
          <a:xfrm>
            <a:off x="408955" y="2204864"/>
            <a:ext cx="8686800" cy="4248000"/>
          </a:xfrm>
          <a:noFill/>
        </p:spPr>
        <p:txBody>
          <a:bodyPr lIns="92075" tIns="46038" rIns="92075" bIns="46038">
            <a:noAutofit/>
          </a:bodyPr>
          <a:lstStyle/>
          <a:p>
            <a:pPr eaLnBrk="1" hangingPunct="1"/>
            <a:r>
              <a:rPr lang="hu-HU" altLang="de-DE" sz="2400" dirty="0">
                <a:solidFill>
                  <a:srgbClr val="333333"/>
                </a:solidFill>
              </a:rPr>
              <a:t>“Kibújhatunk a bőrünkből” vagy előre meghatározott az, hogy vidámak vagy szomorúak vagyunk?</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4</a:t>
            </a:fld>
            <a:endParaRPr lang="de-DE" altLang="de-DE"/>
          </a:p>
        </p:txBody>
      </p:sp>
    </p:spTree>
    <p:extLst>
      <p:ext uri="{BB962C8B-B14F-4D97-AF65-F5344CB8AC3E}">
        <p14:creationId xmlns:p14="http://schemas.microsoft.com/office/powerpoint/2010/main" val="2239072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Hát én így születtem… azzá váltam?</a:t>
            </a:r>
            <a:endParaRPr lang="de-DE" altLang="de-DE" sz="3600" dirty="0">
              <a:solidFill>
                <a:srgbClr val="004992"/>
              </a:solidFill>
              <a:latin typeface="+mn-lt"/>
              <a:ea typeface="+mn-ea"/>
              <a:cs typeface="+mn-cs"/>
            </a:endParaRPr>
          </a:p>
        </p:txBody>
      </p:sp>
      <p:sp>
        <p:nvSpPr>
          <p:cNvPr id="8194" name="Rectangle 3"/>
          <p:cNvSpPr>
            <a:spLocks noGrp="1" noChangeArrowheads="1"/>
          </p:cNvSpPr>
          <p:nvPr>
            <p:ph idx="1"/>
          </p:nvPr>
        </p:nvSpPr>
        <p:spPr>
          <a:xfrm>
            <a:off x="408955" y="2204864"/>
            <a:ext cx="8686800" cy="4248000"/>
          </a:xfrm>
          <a:noFill/>
        </p:spPr>
        <p:txBody>
          <a:bodyPr lIns="92075" tIns="46038" rIns="92075" bIns="46038">
            <a:noAutofit/>
          </a:bodyPr>
          <a:lstStyle/>
          <a:p>
            <a:pPr eaLnBrk="1" hangingPunct="1"/>
            <a:r>
              <a:rPr lang="hu-HU" altLang="de-DE" sz="2400" dirty="0">
                <a:solidFill>
                  <a:srgbClr val="333333"/>
                </a:solidFill>
              </a:rPr>
              <a:t>“Kibújhatunk a bőrünkből” vagy előre meghatározott az, hogy vidámak vagy szomorúak vagyunk?</a:t>
            </a:r>
          </a:p>
          <a:p>
            <a:pPr marL="342900" indent="-342900" eaLnBrk="1" hangingPunct="1">
              <a:buClr>
                <a:srgbClr val="000000"/>
              </a:buClr>
              <a:buFont typeface="WingDings"/>
              <a:buChar char=""/>
            </a:pPr>
            <a:r>
              <a:rPr lang="hu-HU" altLang="de-DE" sz="2400" dirty="0">
                <a:solidFill>
                  <a:srgbClr val="004992"/>
                </a:solidFill>
              </a:rPr>
              <a:t>Természet</a:t>
            </a:r>
            <a:r>
              <a:rPr lang="de-DE" altLang="de-DE" sz="2400" dirty="0">
                <a:solidFill>
                  <a:srgbClr val="004992"/>
                </a:solidFill>
              </a:rPr>
              <a:t>: </a:t>
            </a:r>
            <a:r>
              <a:rPr lang="hu-HU" altLang="de-DE" sz="2400" dirty="0">
                <a:solidFill>
                  <a:srgbClr val="333333"/>
                </a:solidFill>
              </a:rPr>
              <a:t>Részben létezik egy hajlam a depresszív gondolatokra és </a:t>
            </a:r>
            <a:r>
              <a:rPr lang="hu-HU" altLang="de-DE" sz="2400">
                <a:solidFill>
                  <a:srgbClr val="333333"/>
                </a:solidFill>
              </a:rPr>
              <a:t>csökkent önbecsülésre</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5</a:t>
            </a:fld>
            <a:endParaRPr lang="de-DE" altLang="de-DE"/>
          </a:p>
        </p:txBody>
      </p:sp>
    </p:spTree>
    <p:extLst>
      <p:ext uri="{BB962C8B-B14F-4D97-AF65-F5344CB8AC3E}">
        <p14:creationId xmlns:p14="http://schemas.microsoft.com/office/powerpoint/2010/main" val="4097271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Hát én így születtem… azzá váltam?</a:t>
            </a:r>
            <a:endParaRPr lang="de-DE" altLang="de-DE" sz="3600" dirty="0">
              <a:solidFill>
                <a:srgbClr val="004992"/>
              </a:solidFill>
              <a:latin typeface="+mn-lt"/>
              <a:ea typeface="+mn-ea"/>
              <a:cs typeface="+mn-cs"/>
            </a:endParaRPr>
          </a:p>
        </p:txBody>
      </p:sp>
      <p:sp>
        <p:nvSpPr>
          <p:cNvPr id="8194" name="Rectangle 3"/>
          <p:cNvSpPr>
            <a:spLocks noGrp="1" noChangeArrowheads="1"/>
          </p:cNvSpPr>
          <p:nvPr>
            <p:ph idx="1"/>
          </p:nvPr>
        </p:nvSpPr>
        <p:spPr>
          <a:xfrm>
            <a:off x="408955" y="2204864"/>
            <a:ext cx="8686800" cy="4248000"/>
          </a:xfrm>
          <a:noFill/>
        </p:spPr>
        <p:txBody>
          <a:bodyPr lIns="92075" tIns="46038" rIns="92075" bIns="46038">
            <a:noAutofit/>
          </a:bodyPr>
          <a:lstStyle/>
          <a:p>
            <a:pPr eaLnBrk="1" hangingPunct="1"/>
            <a:r>
              <a:rPr lang="hu-HU" altLang="de-DE" sz="2400" dirty="0">
                <a:solidFill>
                  <a:srgbClr val="333333"/>
                </a:solidFill>
              </a:rPr>
              <a:t>“Kibújhatunk a bőrünkből” vagy előre meghatározott az, hogy vidámak vagy szomorúak vagyunk?</a:t>
            </a:r>
          </a:p>
          <a:p>
            <a:pPr marL="342900" indent="-342900" eaLnBrk="1" hangingPunct="1">
              <a:buClr>
                <a:srgbClr val="000000"/>
              </a:buClr>
              <a:buFont typeface="WingDings"/>
              <a:buChar char=""/>
            </a:pPr>
            <a:r>
              <a:rPr lang="hu-HU" altLang="de-DE" sz="2400" dirty="0">
                <a:solidFill>
                  <a:srgbClr val="004992"/>
                </a:solidFill>
              </a:rPr>
              <a:t>Természet</a:t>
            </a:r>
            <a:r>
              <a:rPr lang="de-DE" altLang="de-DE" sz="2400" dirty="0">
                <a:solidFill>
                  <a:srgbClr val="004992"/>
                </a:solidFill>
              </a:rPr>
              <a:t>: </a:t>
            </a:r>
            <a:r>
              <a:rPr lang="hu-HU" altLang="de-DE" sz="2400" dirty="0">
                <a:solidFill>
                  <a:srgbClr val="333333"/>
                </a:solidFill>
              </a:rPr>
              <a:t>Részben létezik egy hajlam a depresszív gondolatokra és csökkent önbecsülésre</a:t>
            </a:r>
            <a:endParaRPr lang="de-DE" altLang="de-DE" sz="2400" dirty="0">
              <a:solidFill>
                <a:srgbClr val="333333"/>
              </a:solidFill>
            </a:endParaRPr>
          </a:p>
          <a:p>
            <a:pPr marL="342900" indent="-342900" eaLnBrk="1" hangingPunct="1">
              <a:buClr>
                <a:srgbClr val="333333"/>
              </a:buClr>
              <a:buFont typeface="WingDings"/>
              <a:buChar char=""/>
            </a:pPr>
            <a:r>
              <a:rPr lang="hu-HU" altLang="de-DE" sz="2400" dirty="0">
                <a:solidFill>
                  <a:srgbClr val="004992"/>
                </a:solidFill>
              </a:rPr>
              <a:t>Környezet</a:t>
            </a:r>
            <a:r>
              <a:rPr lang="de-DE" altLang="de-DE" sz="2400" dirty="0">
                <a:solidFill>
                  <a:srgbClr val="004992"/>
                </a:solidFill>
              </a:rPr>
              <a:t>: </a:t>
            </a:r>
            <a:r>
              <a:rPr lang="hu-HU" altLang="de-DE" sz="2400" dirty="0">
                <a:solidFill>
                  <a:srgbClr val="333333"/>
                </a:solidFill>
              </a:rPr>
              <a:t>A szigorú</a:t>
            </a:r>
            <a:r>
              <a:rPr lang="de-DE" altLang="de-DE" sz="2400" dirty="0">
                <a:solidFill>
                  <a:srgbClr val="333333"/>
                </a:solidFill>
              </a:rPr>
              <a:t>/</a:t>
            </a:r>
            <a:r>
              <a:rPr lang="hu-HU" altLang="de-DE" sz="2400" dirty="0">
                <a:solidFill>
                  <a:srgbClr val="333333"/>
                </a:solidFill>
              </a:rPr>
              <a:t>szeretet nélküli nevelési környezet és a negatív életesemények hozzájárulhatnak a </a:t>
            </a:r>
            <a:r>
              <a:rPr lang="hu-HU" altLang="de-DE" sz="2400">
                <a:solidFill>
                  <a:srgbClr val="333333"/>
                </a:solidFill>
              </a:rPr>
              <a:t>negatív énképhez</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6</a:t>
            </a:fld>
            <a:endParaRPr lang="de-DE" altLang="de-DE"/>
          </a:p>
        </p:txBody>
      </p:sp>
    </p:spTree>
    <p:extLst>
      <p:ext uri="{BB962C8B-B14F-4D97-AF65-F5344CB8AC3E}">
        <p14:creationId xmlns:p14="http://schemas.microsoft.com/office/powerpoint/2010/main" val="4291019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Hát én így születtem… azzá váltam?</a:t>
            </a:r>
            <a:endParaRPr lang="de-DE" altLang="de-DE" sz="3600" dirty="0">
              <a:solidFill>
                <a:srgbClr val="004992"/>
              </a:solidFill>
              <a:latin typeface="+mn-lt"/>
              <a:ea typeface="+mn-ea"/>
              <a:cs typeface="+mn-cs"/>
            </a:endParaRPr>
          </a:p>
        </p:txBody>
      </p:sp>
      <p:sp>
        <p:nvSpPr>
          <p:cNvPr id="8194" name="Rectangle 3"/>
          <p:cNvSpPr>
            <a:spLocks noGrp="1" noChangeArrowheads="1"/>
          </p:cNvSpPr>
          <p:nvPr>
            <p:ph idx="1"/>
          </p:nvPr>
        </p:nvSpPr>
        <p:spPr>
          <a:xfrm>
            <a:off x="408955" y="2204864"/>
            <a:ext cx="8686800" cy="4248000"/>
          </a:xfrm>
          <a:noFill/>
        </p:spPr>
        <p:txBody>
          <a:bodyPr lIns="92075" tIns="46038" rIns="92075" bIns="46038">
            <a:noAutofit/>
          </a:bodyPr>
          <a:lstStyle/>
          <a:p>
            <a:pPr eaLnBrk="1" hangingPunct="1"/>
            <a:r>
              <a:rPr lang="hu-HU" altLang="de-DE" sz="2400" dirty="0">
                <a:solidFill>
                  <a:srgbClr val="333333"/>
                </a:solidFill>
              </a:rPr>
              <a:t>“Kibújhatunk a bőrünkből” vagy előre meghatározott az, hogy vidámak vagy szomorúak vagyunk?</a:t>
            </a:r>
          </a:p>
          <a:p>
            <a:pPr marL="342900" indent="-342900" eaLnBrk="1" hangingPunct="1">
              <a:buClr>
                <a:srgbClr val="000000"/>
              </a:buClr>
              <a:buFont typeface="WingDings"/>
              <a:buChar char=""/>
            </a:pPr>
            <a:r>
              <a:rPr lang="hu-HU" altLang="de-DE" sz="2400" dirty="0">
                <a:solidFill>
                  <a:srgbClr val="004992"/>
                </a:solidFill>
              </a:rPr>
              <a:t>Természet</a:t>
            </a:r>
            <a:r>
              <a:rPr lang="de-DE" altLang="de-DE" sz="2400" dirty="0">
                <a:solidFill>
                  <a:srgbClr val="004992"/>
                </a:solidFill>
              </a:rPr>
              <a:t>: </a:t>
            </a:r>
            <a:r>
              <a:rPr lang="hu-HU" altLang="de-DE" sz="2400" dirty="0">
                <a:solidFill>
                  <a:srgbClr val="333333"/>
                </a:solidFill>
              </a:rPr>
              <a:t>Részben létezik egy hajlam a depresszív gondolatokra és csökkent önbecsülésre</a:t>
            </a:r>
            <a:endParaRPr lang="de-DE" altLang="de-DE" sz="2400" dirty="0">
              <a:solidFill>
                <a:srgbClr val="333333"/>
              </a:solidFill>
            </a:endParaRPr>
          </a:p>
          <a:p>
            <a:pPr marL="342900" indent="-342900" eaLnBrk="1" hangingPunct="1">
              <a:buClr>
                <a:srgbClr val="333333"/>
              </a:buClr>
              <a:buFont typeface="WingDings"/>
              <a:buChar char=""/>
            </a:pPr>
            <a:r>
              <a:rPr lang="hu-HU" altLang="de-DE" sz="2400" dirty="0">
                <a:solidFill>
                  <a:srgbClr val="004992"/>
                </a:solidFill>
              </a:rPr>
              <a:t>Környezet</a:t>
            </a:r>
            <a:r>
              <a:rPr lang="de-DE" altLang="de-DE" sz="2400" dirty="0">
                <a:solidFill>
                  <a:srgbClr val="004992"/>
                </a:solidFill>
              </a:rPr>
              <a:t>: </a:t>
            </a:r>
            <a:r>
              <a:rPr lang="hu-HU" altLang="de-DE" sz="2400" dirty="0">
                <a:solidFill>
                  <a:srgbClr val="333333"/>
                </a:solidFill>
              </a:rPr>
              <a:t>A szigorú</a:t>
            </a:r>
            <a:r>
              <a:rPr lang="de-DE" altLang="de-DE" sz="2400" dirty="0">
                <a:solidFill>
                  <a:srgbClr val="333333"/>
                </a:solidFill>
              </a:rPr>
              <a:t>/</a:t>
            </a:r>
            <a:r>
              <a:rPr lang="hu-HU" altLang="de-DE" sz="2400" dirty="0">
                <a:solidFill>
                  <a:srgbClr val="333333"/>
                </a:solidFill>
              </a:rPr>
              <a:t>szeretet nélküli nevelési környezet és a negatív életesemények hozzájárulhatnak a negatív énképhez</a:t>
            </a:r>
            <a:endParaRPr lang="de-DE" altLang="de-DE" sz="2400" dirty="0">
              <a:solidFill>
                <a:srgbClr val="333333"/>
              </a:solidFill>
            </a:endParaRPr>
          </a:p>
          <a:p>
            <a:pPr eaLnBrk="1" hangingPunct="1"/>
            <a:r>
              <a:rPr lang="hu-HU" altLang="de-DE" sz="2400" b="1" dirty="0">
                <a:solidFill>
                  <a:srgbClr val="004992"/>
                </a:solidFill>
              </a:rPr>
              <a:t>DE</a:t>
            </a:r>
            <a:r>
              <a:rPr lang="de-DE" altLang="de-DE" sz="2400" b="1" dirty="0">
                <a:solidFill>
                  <a:srgbClr val="004992"/>
                </a:solidFill>
              </a:rPr>
              <a:t>:</a:t>
            </a:r>
            <a:r>
              <a:rPr lang="de-DE" altLang="de-DE" sz="2400" dirty="0">
                <a:solidFill>
                  <a:srgbClr val="004992"/>
                </a:solidFill>
              </a:rPr>
              <a:t> </a:t>
            </a:r>
            <a:r>
              <a:rPr lang="hu-HU" altLang="de-DE" sz="2400" dirty="0">
                <a:solidFill>
                  <a:srgbClr val="004992"/>
                </a:solidFill>
              </a:rPr>
              <a:t>A depresszív gondolkodási mód megváltoztatható</a:t>
            </a:r>
            <a:r>
              <a:rPr lang="de-DE" altLang="de-DE" sz="2400" dirty="0">
                <a:solidFill>
                  <a:srgbClr val="004992"/>
                </a:solidFill>
              </a:rPr>
              <a:t>; </a:t>
            </a:r>
            <a:r>
              <a:rPr lang="hu-HU" altLang="de-DE" sz="2400" dirty="0">
                <a:solidFill>
                  <a:srgbClr val="004992"/>
                </a:solidFill>
              </a:rPr>
              <a:t>a depresszió nem kell, hogy a sorsunk legyen!</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7</a:t>
            </a:fld>
            <a:endParaRPr lang="de-DE" altLang="de-DE"/>
          </a:p>
        </p:txBody>
      </p:sp>
    </p:spTree>
    <p:extLst>
      <p:ext uri="{BB962C8B-B14F-4D97-AF65-F5344CB8AC3E}">
        <p14:creationId xmlns:p14="http://schemas.microsoft.com/office/powerpoint/2010/main" val="105480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a:solidFill>
                  <a:srgbClr val="333333"/>
                </a:solidFill>
              </a:rPr>
              <a:t>Számos, pszichés megbetegedésben szenvedő embernél olyan gondolkodási torzulások fedezhetőek fel, melyek a </a:t>
            </a:r>
            <a:r>
              <a:rPr lang="hu-HU" altLang="de-DE" sz="2400">
                <a:solidFill>
                  <a:srgbClr val="004992"/>
                </a:solidFill>
              </a:rPr>
              <a:t>depresszió kialakulásának kedveznek.</a:t>
            </a:r>
            <a:endParaRPr lang="de-DE" altLang="de-DE" sz="2400" dirty="0">
              <a:solidFill>
                <a:srgbClr val="333333"/>
              </a:solidFill>
            </a:endParaRPr>
          </a:p>
          <a:p>
            <a:pPr lvl="0" defTabSz="914400" fontAlgn="base"/>
            <a:r>
              <a:rPr lang="hu-HU" altLang="de-DE" sz="2400" dirty="0">
                <a:solidFill>
                  <a:srgbClr val="333333"/>
                </a:solidFill>
              </a:rPr>
              <a:t>Ezeket a gondolkodási torzulásokat következetes gyakorlás segítségével megváltoztathatjuk.</a:t>
            </a:r>
            <a:endParaRPr lang="en-US" sz="2400" dirty="0"/>
          </a:p>
        </p:txBody>
      </p:sp>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3225063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05180614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alatt: Fenyegetettség érzés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alatt: Hangok, melyek szidalmaznak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után: Szégyen, szerencsétlenül érezzük magunkat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10</a:t>
            </a:fld>
            <a:endParaRPr lang="de-DE" altLang="de-DE"/>
          </a:p>
        </p:txBody>
      </p:sp>
    </p:spTree>
    <p:extLst>
      <p:ext uri="{BB962C8B-B14F-4D97-AF65-F5344CB8AC3E}">
        <p14:creationId xmlns:p14="http://schemas.microsoft.com/office/powerpoint/2010/main" val="1768838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444681865"/>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alatt: Fenyegetettség érzés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felfokozottság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izgalom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végre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történik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valami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alatt: Hangok, melyek szidalmaznak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alatt: Hangok, melyek hízelegnek és elismernek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Pszichózis után: Szégyen, szerencsétlenül érezzük magunkat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(Nagyzási) mániánál: A hatalom érzése, tehetség, jelentőség érzése (nagy hatalmú ellenségek) és küldetéstudat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11</a:t>
            </a:fld>
            <a:endParaRPr lang="de-DE" altLang="de-DE"/>
          </a:p>
        </p:txBody>
      </p:sp>
    </p:spTree>
    <p:extLst>
      <p:ext uri="{BB962C8B-B14F-4D97-AF65-F5344CB8AC3E}">
        <p14:creationId xmlns:p14="http://schemas.microsoft.com/office/powerpoint/2010/main" val="199859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p>
        </p:txBody>
      </p:sp>
      <p:sp>
        <p:nvSpPr>
          <p:cNvPr id="5" name="Content Placeholder 4"/>
          <p:cNvSpPr>
            <a:spLocks noGrp="1"/>
          </p:cNvSpPr>
          <p:nvPr>
            <p:ph idx="1"/>
          </p:nvPr>
        </p:nvSpPr>
        <p:spPr>
          <a:xfrm>
            <a:off x="408955" y="2204864"/>
            <a:ext cx="8686800" cy="4248000"/>
          </a:xfrm>
        </p:spPr>
        <p:txBody>
          <a:bodyPr/>
          <a:lstStyle/>
          <a:p>
            <a:pPr lvl="0" defTabSz="914400" fontAlgn="base">
              <a:lnSpc>
                <a:spcPct val="100000"/>
              </a:lnSpc>
              <a:spcBef>
                <a:spcPts val="1200"/>
              </a:spcBef>
            </a:pPr>
            <a:r>
              <a:rPr lang="hu-HU" altLang="de-DE" sz="2000" dirty="0">
                <a:solidFill>
                  <a:srgbClr val="333333"/>
                </a:solidFill>
              </a:rPr>
              <a:t>A pszichózis önértékelésre gyakorolt </a:t>
            </a:r>
            <a:r>
              <a:rPr lang="hu-HU" altLang="de-DE" sz="2000" b="1" i="1" dirty="0">
                <a:solidFill>
                  <a:srgbClr val="333333"/>
                </a:solidFill>
              </a:rPr>
              <a:t>rövid távú </a:t>
            </a:r>
            <a:r>
              <a:rPr lang="hu-HU" altLang="de-DE" sz="2000" i="1" dirty="0">
                <a:solidFill>
                  <a:srgbClr val="333333"/>
                </a:solidFill>
              </a:rPr>
              <a:t>pozitív</a:t>
            </a:r>
            <a:r>
              <a:rPr lang="hu-HU" altLang="de-DE" sz="2000" dirty="0">
                <a:solidFill>
                  <a:srgbClr val="333333"/>
                </a:solidFill>
              </a:rPr>
              <a:t> hatásait többnyire felül írják a gyakran </a:t>
            </a:r>
            <a:r>
              <a:rPr lang="hu-HU" altLang="de-DE" sz="2000" b="1" dirty="0">
                <a:solidFill>
                  <a:srgbClr val="333333"/>
                </a:solidFill>
              </a:rPr>
              <a:t>hosszú távú negatív következmények</a:t>
            </a:r>
            <a:r>
              <a:rPr lang="hu-HU" altLang="de-DE" sz="2000" dirty="0">
                <a:solidFill>
                  <a:srgbClr val="333333"/>
                </a:solidFill>
              </a:rPr>
              <a:t>.</a:t>
            </a:r>
            <a:endParaRPr lang="de-DE" altLang="de-DE" sz="2000" dirty="0">
              <a:solidFill>
                <a:srgbClr val="333333"/>
              </a:solidFill>
            </a:endParaRPr>
          </a:p>
          <a:p>
            <a:pPr lvl="0" defTabSz="914400" fontAlgn="base"/>
            <a:r>
              <a:rPr lang="hu-HU" altLang="de-DE" sz="2000" dirty="0">
                <a:solidFill>
                  <a:srgbClr val="333333"/>
                </a:solidFill>
              </a:rPr>
              <a:t>Példák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Hibázások</a:t>
            </a:r>
            <a:r>
              <a:rPr lang="de-DE" altLang="de-DE" sz="2000" dirty="0">
                <a:solidFill>
                  <a:srgbClr val="333333"/>
                </a:solidFill>
              </a:rPr>
              <a:t>: </a:t>
            </a:r>
            <a:r>
              <a:rPr lang="hu-HU" altLang="de-DE" sz="2000" dirty="0">
                <a:solidFill>
                  <a:srgbClr val="333333"/>
                </a:solidFill>
              </a:rPr>
              <a:t>Ha az érintett pl. gazdagnak vagy híresnek hitte magát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Magányosság</a:t>
            </a:r>
            <a:r>
              <a:rPr lang="de-DE" altLang="de-DE" sz="2000" dirty="0">
                <a:solidFill>
                  <a:srgbClr val="333333"/>
                </a:solidFill>
              </a:rPr>
              <a:t>:</a:t>
            </a:r>
            <a:r>
              <a:rPr lang="hu-HU" altLang="de-DE" sz="2000" dirty="0">
                <a:solidFill>
                  <a:srgbClr val="333333"/>
                </a:solidFill>
              </a:rPr>
              <a:t> Ha a barátok elfordultak</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Munkahely</a:t>
            </a:r>
            <a:r>
              <a:rPr lang="de-DE" altLang="de-DE" sz="2000" dirty="0">
                <a:solidFill>
                  <a:srgbClr val="333333"/>
                </a:solidFill>
              </a:rPr>
              <a:t>: </a:t>
            </a:r>
            <a:r>
              <a:rPr lang="hu-HU" altLang="de-DE" sz="2000" dirty="0">
                <a:solidFill>
                  <a:srgbClr val="333333"/>
                </a:solidFill>
              </a:rPr>
              <a:t>Megtörténhet esetleg, hogy a nem megfelelő viselkedés miatt elveszítjük a munkahelyünket</a:t>
            </a:r>
          </a:p>
          <a:p>
            <a:pPr lvl="0" defTabSz="914400" fontAlgn="base">
              <a:buClr>
                <a:srgbClr val="333333"/>
              </a:buClr>
            </a:pPr>
            <a:r>
              <a:rPr lang="hu-HU" altLang="de-DE" sz="2000" dirty="0">
                <a:solidFill>
                  <a:srgbClr val="333333"/>
                </a:solidFill>
              </a:rPr>
              <a:t>Különösen veszélyes letenni a gyógyszereket csak azért, hogy ismét átélhessünk egy izgalmas másik világot-főképp, mivel a pszichózis gyakran felül írja a félelmeket!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hu-HU" sz="3600" dirty="0">
                <a:solidFill>
                  <a:srgbClr val="333333"/>
                </a:solidFill>
              </a:rPr>
              <a:t>Mi jellemzi a </a:t>
            </a:r>
            <a:r>
              <a:rPr lang="hu-HU" sz="3600" dirty="0">
                <a:solidFill>
                  <a:srgbClr val="004992"/>
                </a:solidFill>
              </a:rPr>
              <a:t>depresszióval</a:t>
            </a:r>
            <a:r>
              <a:rPr lang="hu-HU" sz="3600" dirty="0">
                <a:solidFill>
                  <a:srgbClr val="333333"/>
                </a:solidFill>
              </a:rPr>
              <a:t> küzdő és </a:t>
            </a:r>
            <a:r>
              <a:rPr lang="hu-HU" sz="3600" dirty="0">
                <a:solidFill>
                  <a:srgbClr val="004992"/>
                </a:solidFill>
              </a:rPr>
              <a:t>alacsony önértékelésű</a:t>
            </a:r>
            <a:r>
              <a:rPr lang="hu-HU" sz="3600" dirty="0">
                <a:solidFill>
                  <a:srgbClr val="333333"/>
                </a:solidFill>
              </a:rPr>
              <a:t> személyek gondolkodását? </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Metakognitív Tréning 8 – Önbecsülés &amp; hangulat</a:t>
            </a:r>
          </a:p>
        </p:txBody>
      </p:sp>
      <p:sp>
        <p:nvSpPr>
          <p:cNvPr id="4" name="Slide Number Placeholder 3"/>
          <p:cNvSpPr>
            <a:spLocks noGrp="1"/>
          </p:cNvSpPr>
          <p:nvPr>
            <p:ph type="sldNum" sz="quarter" idx="12"/>
          </p:nvPr>
        </p:nvSpPr>
        <p:spPr/>
        <p:txBody>
          <a:bodyPr/>
          <a:lstStyle/>
          <a:p>
            <a:fld id="{9E7B89A7-1A44-4171-BBE2-8AF847F3B116}" type="slidenum">
              <a:rPr lang="de-DE" altLang="de-DE" smtClean="0"/>
              <a:pPr/>
              <a:t>13</a:t>
            </a:fld>
            <a:endParaRPr lang="de-DE" altLang="de-DE"/>
          </a:p>
        </p:txBody>
      </p:sp>
    </p:spTree>
    <p:extLst>
      <p:ext uri="{BB962C8B-B14F-4D97-AF65-F5344CB8AC3E}">
        <p14:creationId xmlns:p14="http://schemas.microsoft.com/office/powerpoint/2010/main" val="4228677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000" dirty="0">
                <a:solidFill>
                  <a:srgbClr val="004992"/>
                </a:solidFill>
                <a:latin typeface="+mn-lt"/>
                <a:ea typeface="+mn-ea"/>
                <a:cs typeface="+mn-cs"/>
              </a:rPr>
              <a:t>(nem csupán a dolgok szépítése)</a:t>
            </a:r>
            <a:endParaRPr lang="en-US" sz="2000" dirty="0">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182533505"/>
              </p:ext>
            </p:extLst>
          </p:nvPr>
        </p:nvGraphicFramePr>
        <p:xfrm>
          <a:off x="408955" y="2409448"/>
          <a:ext cx="11376000" cy="3230890"/>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Esemény/Észlelés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Túlzó</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általánosítás</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Konstruktív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értékelés</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Rosszul ismer egy idegen szót, ezért nem ért egy könyvet.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“Hülye </a:t>
                      </a:r>
                      <a:r>
                        <a:rPr kumimoji="0" lang="en-US" sz="1800" b="1" i="1" u="none" strike="noStrike" cap="none" normalizeH="0" baseline="0" err="1">
                          <a:ln>
                            <a:noFill/>
                          </a:ln>
                          <a:solidFill>
                            <a:srgbClr val="333333"/>
                          </a:solidFill>
                          <a:effectLst/>
                          <a:latin typeface="Calibri Light"/>
                        </a:rPr>
                        <a:t>vagyok</a:t>
                      </a:r>
                      <a:r>
                        <a:rPr kumimoji="0" lang="en-US" sz="1800" b="1" i="1" u="none" strike="noStrike" cap="none" normalizeH="0" baseline="0">
                          <a:ln>
                            <a:noFill/>
                          </a:ln>
                          <a:solidFill>
                            <a:srgbClr val="333333"/>
                          </a:solidFill>
                          <a:effectLst/>
                          <a:latin typeface="Calibri Light"/>
                        </a:rPr>
                        <a:t>!” </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Nem ment át a vizsgán.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“Egy </a:t>
                      </a:r>
                      <a:r>
                        <a:rPr kumimoji="0" lang="hu-HU" sz="1800" b="1" i="1" u="none" strike="noStrike" cap="none" normalizeH="0" baseline="0" dirty="0">
                          <a:ln>
                            <a:noFill/>
                          </a:ln>
                          <a:solidFill>
                            <a:srgbClr val="333333"/>
                          </a:solidFill>
                          <a:effectLst/>
                          <a:latin typeface="Calibri Light"/>
                        </a:rPr>
                        <a:t>csődtömeg </a:t>
                      </a:r>
                      <a:r>
                        <a:rPr kumimoji="0" lang="hu-HU" sz="1800" b="1" i="1" u="none" strike="noStrike" cap="none" normalizeH="0" baseline="0">
                          <a:ln>
                            <a:noFill/>
                          </a:ln>
                          <a:solidFill>
                            <a:srgbClr val="333333"/>
                          </a:solidFill>
                          <a:effectLst/>
                          <a:latin typeface="Calibri Light"/>
                        </a:rPr>
                        <a:t>vagyok!”</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Megkritizálják egy beszélgetés során.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“Értéktelen vagyok!” </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000" dirty="0">
                <a:solidFill>
                  <a:srgbClr val="004992"/>
                </a:solidFill>
                <a:latin typeface="+mn-lt"/>
                <a:ea typeface="+mn-ea"/>
                <a:cs typeface="+mn-cs"/>
              </a:rPr>
              <a:t>(nem csupán a dolgok szépítése)</a:t>
            </a:r>
            <a:endParaRPr lang="en-US" sz="2000" dirty="0">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704822947"/>
              </p:ext>
            </p:extLst>
          </p:nvPr>
        </p:nvGraphicFramePr>
        <p:xfrm>
          <a:off x="408955" y="2409448"/>
          <a:ext cx="11376000" cy="3230890"/>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Esemény/Észlelés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Túlzó</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általánosítás</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Konstruktív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értékelés</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Rosszul ismer egy idegen szót, ezért nem ért egy könyvet.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“Hülye </a:t>
                      </a:r>
                      <a:r>
                        <a:rPr kumimoji="0" lang="en-US" sz="1800" b="1" i="1" u="none" strike="noStrike" cap="none" normalizeH="0" baseline="0" err="1">
                          <a:ln>
                            <a:noFill/>
                          </a:ln>
                          <a:solidFill>
                            <a:srgbClr val="333333"/>
                          </a:solidFill>
                          <a:effectLst/>
                          <a:latin typeface="Calibri Light"/>
                        </a:rPr>
                        <a:t>vagyok</a:t>
                      </a:r>
                      <a:r>
                        <a:rPr kumimoji="0" lang="en-US" sz="1800" b="1" i="1" u="none" strike="noStrike" cap="none" normalizeH="0" baseline="0">
                          <a:ln>
                            <a:noFill/>
                          </a:ln>
                          <a:solidFill>
                            <a:srgbClr val="333333"/>
                          </a:solidFill>
                          <a:effectLst/>
                          <a:latin typeface="Calibri Light"/>
                        </a:rPr>
                        <a:t>!” </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“Mások </a:t>
                      </a:r>
                      <a:r>
                        <a:rPr kumimoji="0" lang="en-US" sz="1800" b="0" i="0" u="none" strike="noStrike" cap="none" normalizeH="0" baseline="0" dirty="0">
                          <a:ln>
                            <a:noFill/>
                          </a:ln>
                          <a:solidFill>
                            <a:srgbClr val="333333"/>
                          </a:solidFill>
                          <a:effectLst/>
                          <a:latin typeface="Calibri Light"/>
                        </a:rPr>
                        <a:t>is </a:t>
                      </a:r>
                      <a:r>
                        <a:rPr kumimoji="0" lang="en-US" sz="1800" b="0" i="0" u="none" strike="noStrike" cap="none" normalizeH="0" baseline="0" dirty="0" err="1">
                          <a:ln>
                            <a:noFill/>
                          </a:ln>
                          <a:solidFill>
                            <a:srgbClr val="333333"/>
                          </a:solidFill>
                          <a:effectLst/>
                          <a:latin typeface="Calibri Light"/>
                        </a:rPr>
                        <a:t>követnek</a:t>
                      </a:r>
                      <a:r>
                        <a:rPr kumimoji="0" lang="en-US" sz="1800" b="0" i="0" u="none" strike="noStrike" cap="none" normalizeH="0" baseline="0" dirty="0">
                          <a:ln>
                            <a:noFill/>
                          </a:ln>
                          <a:solidFill>
                            <a:srgbClr val="333333"/>
                          </a:solidFill>
                          <a:effectLst/>
                          <a:latin typeface="Calibri Light"/>
                        </a:rPr>
                        <a:t> el </a:t>
                      </a:r>
                      <a:r>
                        <a:rPr kumimoji="0" lang="en-US" sz="1800" b="0" i="0" u="none" strike="noStrike" cap="none" normalizeH="0" baseline="0" dirty="0" err="1">
                          <a:ln>
                            <a:noFill/>
                          </a:ln>
                          <a:solidFill>
                            <a:srgbClr val="333333"/>
                          </a:solidFill>
                          <a:effectLst/>
                          <a:latin typeface="Calibri Light"/>
                        </a:rPr>
                        <a:t>ilyen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hibákat</a:t>
                      </a:r>
                      <a:r>
                        <a:rPr kumimoji="0" lang="en-US" sz="1800" b="0" i="0" u="none" strike="noStrike" cap="none" normalizeH="0" baseline="0">
                          <a:ln>
                            <a:noFill/>
                          </a:ln>
                          <a:solidFill>
                            <a:srgbClr val="333333"/>
                          </a:solidFill>
                          <a:effectLst/>
                          <a:latin typeface="Calibri Light"/>
                        </a:rPr>
                        <a:t>!”, “Érdekel </a:t>
                      </a:r>
                      <a:r>
                        <a:rPr kumimoji="0" lang="en-US" sz="1800" b="0" i="0" u="none" strike="noStrike" cap="none" normalizeH="0" baseline="0" dirty="0" err="1">
                          <a:ln>
                            <a:noFill/>
                          </a:ln>
                          <a:solidFill>
                            <a:srgbClr val="333333"/>
                          </a:solidFill>
                          <a:effectLst/>
                          <a:latin typeface="Calibri Light"/>
                        </a:rPr>
                        <a:t>engem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egyáltalán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ez</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err="1">
                          <a:ln>
                            <a:noFill/>
                          </a:ln>
                          <a:solidFill>
                            <a:srgbClr val="333333"/>
                          </a:solidFill>
                          <a:effectLst/>
                          <a:latin typeface="Calibri Light"/>
                        </a:rPr>
                        <a:t>könyv</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Nem ment át a vizsgán.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“Egy </a:t>
                      </a:r>
                      <a:r>
                        <a:rPr kumimoji="0" lang="hu-HU" sz="1800" b="1" i="1" u="none" strike="noStrike" cap="none" normalizeH="0" baseline="0" dirty="0">
                          <a:ln>
                            <a:noFill/>
                          </a:ln>
                          <a:solidFill>
                            <a:srgbClr val="333333"/>
                          </a:solidFill>
                          <a:effectLst/>
                          <a:latin typeface="Calibri Light"/>
                        </a:rPr>
                        <a:t>csődtömeg </a:t>
                      </a:r>
                      <a:r>
                        <a:rPr kumimoji="0" lang="hu-HU" sz="1800" b="1" i="1" u="none" strike="noStrike" cap="none" normalizeH="0" baseline="0">
                          <a:ln>
                            <a:noFill/>
                          </a:ln>
                          <a:solidFill>
                            <a:srgbClr val="333333"/>
                          </a:solidFill>
                          <a:effectLst/>
                          <a:latin typeface="Calibri Light"/>
                        </a:rPr>
                        <a:t>vagyok!”</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a:ln>
                            <a:noFill/>
                          </a:ln>
                          <a:solidFill>
                            <a:srgbClr val="333333"/>
                          </a:solidFill>
                          <a:effectLst/>
                          <a:latin typeface="Calibri Light"/>
                        </a:rPr>
                        <a:t>“A </a:t>
                      </a:r>
                      <a:r>
                        <a:rPr kumimoji="0" lang="hu-HU" sz="1800" b="0" i="0" u="none" strike="noStrike" cap="none" normalizeH="0" baseline="0" dirty="0">
                          <a:ln>
                            <a:noFill/>
                          </a:ln>
                          <a:solidFill>
                            <a:srgbClr val="333333"/>
                          </a:solidFill>
                          <a:effectLst/>
                          <a:latin typeface="Calibri Light"/>
                        </a:rPr>
                        <a:t>következő vizsgára jobban </a:t>
                      </a:r>
                      <a:r>
                        <a:rPr kumimoji="0" lang="hu-HU" sz="1800" b="0" i="0" u="none" strike="noStrike" cap="none" normalizeH="0" baseline="0">
                          <a:ln>
                            <a:noFill/>
                          </a:ln>
                          <a:solidFill>
                            <a:srgbClr val="333333"/>
                          </a:solidFill>
                          <a:effectLst/>
                          <a:latin typeface="Calibri Light"/>
                        </a:rPr>
                        <a:t>felkészülök.”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Megkritizálják egy beszélgetés során.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“Értéktelen vagyok!” </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a:ln>
                            <a:noFill/>
                          </a:ln>
                          <a:solidFill>
                            <a:srgbClr val="333333"/>
                          </a:solidFill>
                          <a:effectLst/>
                          <a:latin typeface="Calibri Light"/>
                        </a:rPr>
                        <a:t>“Lehet</a:t>
                      </a:r>
                      <a:r>
                        <a:rPr kumimoji="0" lang="hu-HU" sz="1800" b="0" i="0" u="none" strike="noStrike" cap="none" normalizeH="0" baseline="0" dirty="0">
                          <a:ln>
                            <a:noFill/>
                          </a:ln>
                          <a:solidFill>
                            <a:srgbClr val="333333"/>
                          </a:solidFill>
                          <a:effectLst/>
                          <a:latin typeface="Calibri Light"/>
                        </a:rPr>
                        <a:t>, hogy igaza van és akár még tanulhatnék is valamit </a:t>
                      </a:r>
                      <a:r>
                        <a:rPr kumimoji="0" lang="hu-HU" sz="1800" b="0" i="0" u="none" strike="noStrike" cap="none" normalizeH="0" baseline="0">
                          <a:ln>
                            <a:noFill/>
                          </a:ln>
                          <a:solidFill>
                            <a:srgbClr val="333333"/>
                          </a:solidFill>
                          <a:effectLst/>
                          <a:latin typeface="Calibri Light"/>
                        </a:rPr>
                        <a:t>ebből?”</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15</a:t>
            </a:fld>
            <a:endParaRPr lang="de-DE" altLang="de-DE"/>
          </a:p>
        </p:txBody>
      </p:sp>
    </p:spTree>
    <p:extLst>
      <p:ext uri="{BB962C8B-B14F-4D97-AF65-F5344CB8AC3E}">
        <p14:creationId xmlns:p14="http://schemas.microsoft.com/office/powerpoint/2010/main" val="3860279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27" name="Rectangle 1050"/>
          <p:cNvSpPr>
            <a:spLocks noChangeArrowheads="1"/>
          </p:cNvSpPr>
          <p:nvPr/>
        </p:nvSpPr>
        <p:spPr bwMode="auto">
          <a:xfrm>
            <a:off x="408954" y="5865832"/>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hu-HU" altLang="de-DE" sz="1800" b="0" dirty="0">
                <a:solidFill>
                  <a:srgbClr val="004992"/>
                </a:solidFill>
                <a:latin typeface="+mn-lt"/>
              </a:rPr>
              <a:t>Engedje meg magának, hogy néha hibázzon</a:t>
            </a:r>
            <a:r>
              <a:rPr lang="de-DE" altLang="de-DE" sz="1800" b="0" dirty="0">
                <a:solidFill>
                  <a:srgbClr val="004992"/>
                </a:solidFill>
                <a:latin typeface="+mn-lt"/>
              </a:rPr>
              <a:t>:</a:t>
            </a:r>
            <a:r>
              <a:rPr lang="hu-HU" altLang="de-DE" sz="1800" b="0" dirty="0">
                <a:solidFill>
                  <a:srgbClr val="333333"/>
                </a:solidFill>
                <a:latin typeface="+mn-lt"/>
              </a:rPr>
              <a:t> Mindenki követ el hibákat.</a:t>
            </a:r>
            <a:r>
              <a:rPr lang="de-DE" altLang="de-DE" sz="1800" b="0" dirty="0">
                <a:solidFill>
                  <a:srgbClr val="333333"/>
                </a:solidFill>
                <a:latin typeface="+mn-lt"/>
              </a:rPr>
              <a:t> </a:t>
            </a:r>
            <a:r>
              <a:rPr lang="hu-HU" altLang="de-DE" sz="1800" b="0" dirty="0">
                <a:solidFill>
                  <a:srgbClr val="333333"/>
                </a:solidFill>
                <a:latin typeface="+mn-lt"/>
              </a:rPr>
              <a:t>Ha egyszer összezavarodik, az még nem azt jelenti, hogy nem tudja magát kifejezni; ha elkövet egy hibát, az messze nem azt jelenti, hogy gondatlan.</a:t>
            </a:r>
            <a:endParaRPr lang="en-US" altLang="de-DE" sz="1800" b="0" dirty="0">
              <a:solidFill>
                <a:srgbClr val="333333"/>
              </a:solidFill>
              <a:latin typeface="+mn-lt"/>
            </a:endParaRPr>
          </a:p>
        </p:txBody>
      </p:sp>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000" dirty="0">
                <a:solidFill>
                  <a:srgbClr val="004992"/>
                </a:solidFill>
                <a:latin typeface="+mn-lt"/>
                <a:ea typeface="+mn-ea"/>
                <a:cs typeface="+mn-cs"/>
              </a:rPr>
              <a:t>(nem csupán a dolgok szépítése)</a:t>
            </a:r>
            <a:endParaRPr lang="en-US" sz="2000" dirty="0">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866656959"/>
              </p:ext>
            </p:extLst>
          </p:nvPr>
        </p:nvGraphicFramePr>
        <p:xfrm>
          <a:off x="408955" y="2409448"/>
          <a:ext cx="11376000" cy="3230890"/>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Esemény/Észlelés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Túlzó</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általánosítás</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Konstruktív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értékelés</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Rosszul ismer egy idegen szót, ezért nem ért egy könyvet.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“Hülye </a:t>
                      </a:r>
                      <a:r>
                        <a:rPr kumimoji="0" lang="en-US" sz="1800" b="1" i="1" u="none" strike="noStrike" cap="none" normalizeH="0" baseline="0" err="1">
                          <a:ln>
                            <a:noFill/>
                          </a:ln>
                          <a:solidFill>
                            <a:srgbClr val="333333"/>
                          </a:solidFill>
                          <a:effectLst/>
                          <a:latin typeface="Calibri Light"/>
                        </a:rPr>
                        <a:t>vagyok</a:t>
                      </a:r>
                      <a:r>
                        <a:rPr kumimoji="0" lang="en-US" sz="1800" b="1" i="1" u="none" strike="noStrike" cap="none" normalizeH="0" baseline="0">
                          <a:ln>
                            <a:noFill/>
                          </a:ln>
                          <a:solidFill>
                            <a:srgbClr val="333333"/>
                          </a:solidFill>
                          <a:effectLst/>
                          <a:latin typeface="Calibri Light"/>
                        </a:rPr>
                        <a:t>!” </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“Mások </a:t>
                      </a:r>
                      <a:r>
                        <a:rPr kumimoji="0" lang="en-US" sz="1800" b="0" i="0" u="none" strike="noStrike" cap="none" normalizeH="0" baseline="0" dirty="0">
                          <a:ln>
                            <a:noFill/>
                          </a:ln>
                          <a:solidFill>
                            <a:srgbClr val="333333"/>
                          </a:solidFill>
                          <a:effectLst/>
                          <a:latin typeface="Calibri Light"/>
                        </a:rPr>
                        <a:t>is </a:t>
                      </a:r>
                      <a:r>
                        <a:rPr kumimoji="0" lang="en-US" sz="1800" b="0" i="0" u="none" strike="noStrike" cap="none" normalizeH="0" baseline="0" dirty="0" err="1">
                          <a:ln>
                            <a:noFill/>
                          </a:ln>
                          <a:solidFill>
                            <a:srgbClr val="333333"/>
                          </a:solidFill>
                          <a:effectLst/>
                          <a:latin typeface="Calibri Light"/>
                        </a:rPr>
                        <a:t>követnek</a:t>
                      </a:r>
                      <a:r>
                        <a:rPr kumimoji="0" lang="en-US" sz="1800" b="0" i="0" u="none" strike="noStrike" cap="none" normalizeH="0" baseline="0" dirty="0">
                          <a:ln>
                            <a:noFill/>
                          </a:ln>
                          <a:solidFill>
                            <a:srgbClr val="333333"/>
                          </a:solidFill>
                          <a:effectLst/>
                          <a:latin typeface="Calibri Light"/>
                        </a:rPr>
                        <a:t> el </a:t>
                      </a:r>
                      <a:r>
                        <a:rPr kumimoji="0" lang="en-US" sz="1800" b="0" i="0" u="none" strike="noStrike" cap="none" normalizeH="0" baseline="0" dirty="0" err="1">
                          <a:ln>
                            <a:noFill/>
                          </a:ln>
                          <a:solidFill>
                            <a:srgbClr val="333333"/>
                          </a:solidFill>
                          <a:effectLst/>
                          <a:latin typeface="Calibri Light"/>
                        </a:rPr>
                        <a:t>ilyen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hibákat</a:t>
                      </a:r>
                      <a:r>
                        <a:rPr kumimoji="0" lang="en-US" sz="1800" b="0" i="0" u="none" strike="noStrike" cap="none" normalizeH="0" baseline="0">
                          <a:ln>
                            <a:noFill/>
                          </a:ln>
                          <a:solidFill>
                            <a:srgbClr val="333333"/>
                          </a:solidFill>
                          <a:effectLst/>
                          <a:latin typeface="Calibri Light"/>
                        </a:rPr>
                        <a:t>!”, “Érdekel </a:t>
                      </a:r>
                      <a:r>
                        <a:rPr kumimoji="0" lang="en-US" sz="1800" b="0" i="0" u="none" strike="noStrike" cap="none" normalizeH="0" baseline="0" dirty="0" err="1">
                          <a:ln>
                            <a:noFill/>
                          </a:ln>
                          <a:solidFill>
                            <a:srgbClr val="333333"/>
                          </a:solidFill>
                          <a:effectLst/>
                          <a:latin typeface="Calibri Light"/>
                        </a:rPr>
                        <a:t>engem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egyáltalán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ez</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err="1">
                          <a:ln>
                            <a:noFill/>
                          </a:ln>
                          <a:solidFill>
                            <a:srgbClr val="333333"/>
                          </a:solidFill>
                          <a:effectLst/>
                          <a:latin typeface="Calibri Light"/>
                        </a:rPr>
                        <a:t>könyv</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Nem ment át a vizsgán.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“Egy </a:t>
                      </a:r>
                      <a:r>
                        <a:rPr kumimoji="0" lang="hu-HU" sz="1800" b="1" i="1" u="none" strike="noStrike" cap="none" normalizeH="0" baseline="0" dirty="0">
                          <a:ln>
                            <a:noFill/>
                          </a:ln>
                          <a:solidFill>
                            <a:srgbClr val="333333"/>
                          </a:solidFill>
                          <a:effectLst/>
                          <a:latin typeface="Calibri Light"/>
                        </a:rPr>
                        <a:t>csődtömeg </a:t>
                      </a:r>
                      <a:r>
                        <a:rPr kumimoji="0" lang="hu-HU" sz="1800" b="1" i="1" u="none" strike="noStrike" cap="none" normalizeH="0" baseline="0">
                          <a:ln>
                            <a:noFill/>
                          </a:ln>
                          <a:solidFill>
                            <a:srgbClr val="333333"/>
                          </a:solidFill>
                          <a:effectLst/>
                          <a:latin typeface="Calibri Light"/>
                        </a:rPr>
                        <a:t>vagyok!”</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a:ln>
                            <a:noFill/>
                          </a:ln>
                          <a:solidFill>
                            <a:srgbClr val="333333"/>
                          </a:solidFill>
                          <a:effectLst/>
                          <a:latin typeface="Calibri Light"/>
                        </a:rPr>
                        <a:t>“A </a:t>
                      </a:r>
                      <a:r>
                        <a:rPr kumimoji="0" lang="hu-HU" sz="1800" b="0" i="0" u="none" strike="noStrike" cap="none" normalizeH="0" baseline="0" dirty="0">
                          <a:ln>
                            <a:noFill/>
                          </a:ln>
                          <a:solidFill>
                            <a:srgbClr val="333333"/>
                          </a:solidFill>
                          <a:effectLst/>
                          <a:latin typeface="Calibri Light"/>
                        </a:rPr>
                        <a:t>következő vizsgára jobban </a:t>
                      </a:r>
                      <a:r>
                        <a:rPr kumimoji="0" lang="hu-HU" sz="1800" b="0" i="0" u="none" strike="noStrike" cap="none" normalizeH="0" baseline="0">
                          <a:ln>
                            <a:noFill/>
                          </a:ln>
                          <a:solidFill>
                            <a:srgbClr val="333333"/>
                          </a:solidFill>
                          <a:effectLst/>
                          <a:latin typeface="Calibri Light"/>
                        </a:rPr>
                        <a:t>felkészülök.”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Megkritizálják egy beszélgetés során.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1" i="1" u="none" strike="noStrike" cap="none" normalizeH="0" baseline="0">
                          <a:ln>
                            <a:noFill/>
                          </a:ln>
                          <a:solidFill>
                            <a:srgbClr val="333333"/>
                          </a:solidFill>
                          <a:effectLst/>
                          <a:latin typeface="Calibri Light"/>
                        </a:rPr>
                        <a:t>“Értéktelen vagyok!” </a:t>
                      </a:r>
                      <a:endParaRPr kumimoji="0" lang="hu-HU"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1800" b="0" i="0" u="none" strike="noStrike" cap="none" normalizeH="0" baseline="0">
                          <a:ln>
                            <a:noFill/>
                          </a:ln>
                          <a:solidFill>
                            <a:srgbClr val="333333"/>
                          </a:solidFill>
                          <a:effectLst/>
                          <a:latin typeface="Calibri Light"/>
                        </a:rPr>
                        <a:t>“Lehet</a:t>
                      </a:r>
                      <a:r>
                        <a:rPr kumimoji="0" lang="hu-HU" sz="1800" b="0" i="0" u="none" strike="noStrike" cap="none" normalizeH="0" baseline="0" dirty="0">
                          <a:ln>
                            <a:noFill/>
                          </a:ln>
                          <a:solidFill>
                            <a:srgbClr val="333333"/>
                          </a:solidFill>
                          <a:effectLst/>
                          <a:latin typeface="Calibri Light"/>
                        </a:rPr>
                        <a:t>, hogy igaza van és akár még tanulhatnék is valamit </a:t>
                      </a:r>
                      <a:r>
                        <a:rPr kumimoji="0" lang="hu-HU" sz="1800" b="0" i="0" u="none" strike="noStrike" cap="none" normalizeH="0" baseline="0">
                          <a:ln>
                            <a:noFill/>
                          </a:ln>
                          <a:solidFill>
                            <a:srgbClr val="333333"/>
                          </a:solidFill>
                          <a:effectLst/>
                          <a:latin typeface="Calibri Light"/>
                        </a:rPr>
                        <a:t>ebből?”</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F221FD19-A08F-4231-90BD-C2EB70742B29}" type="slidenum">
              <a:rPr lang="de-DE" altLang="de-DE" smtClean="0"/>
              <a:pPr/>
              <a:t>16</a:t>
            </a:fld>
            <a:endParaRPr lang="de-DE" altLang="de-DE"/>
          </a:p>
        </p:txBody>
      </p:sp>
    </p:spTree>
    <p:extLst>
      <p:ext uri="{BB962C8B-B14F-4D97-AF65-F5344CB8AC3E}">
        <p14:creationId xmlns:p14="http://schemas.microsoft.com/office/powerpoint/2010/main" val="877172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Ehelyett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Egy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apróságból</a:t>
            </a:r>
            <a:r>
              <a:rPr lang="en-US" sz="3600" dirty="0">
                <a:solidFill>
                  <a:srgbClr val="004992"/>
                </a:solidFill>
                <a:latin typeface="+mn-lt"/>
                <a:ea typeface="+mn-ea"/>
                <a:cs typeface="+mn-cs"/>
              </a:rPr>
              <a:t> ne </a:t>
            </a:r>
            <a:r>
              <a:rPr lang="en-US" sz="3600" dirty="0" err="1">
                <a:solidFill>
                  <a:srgbClr val="004992"/>
                </a:solidFill>
                <a:latin typeface="+mn-lt"/>
                <a:ea typeface="+mn-ea"/>
                <a:cs typeface="+mn-cs"/>
              </a:rPr>
              <a:t>következtessen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egészre</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a:solidFill>
                  <a:srgbClr val="333333"/>
                </a:solidFill>
              </a:rPr>
              <a:t>Minden ember bonyolult</a:t>
            </a:r>
            <a:r>
              <a:rPr lang="de-DE" altLang="de-DE" sz="2400" dirty="0">
                <a:solidFill>
                  <a:srgbClr val="333333"/>
                </a:solidFill>
              </a:rPr>
              <a:t>-</a:t>
            </a:r>
            <a:r>
              <a:rPr lang="hu-HU" altLang="de-DE" sz="2400" dirty="0">
                <a:solidFill>
                  <a:srgbClr val="333333"/>
                </a:solidFill>
              </a:rPr>
              <a:t>ahogy egy mozaik, így embertársaink is számos részletet foglalnak magukban</a:t>
            </a:r>
            <a:r>
              <a:rPr lang="de-DE" altLang="de-DE" sz="2400" dirty="0">
                <a:solidFill>
                  <a:srgbClr val="333333"/>
                </a:solidFill>
              </a:rPr>
              <a:t>. </a:t>
            </a:r>
            <a:r>
              <a:rPr lang="hu-HU" altLang="de-DE" sz="2400" dirty="0">
                <a:solidFill>
                  <a:srgbClr val="333333"/>
                </a:solidFill>
              </a:rPr>
              <a:t>Mindannyiunknak megvan a maga világos és sötét oldala</a:t>
            </a:r>
            <a:r>
              <a:rPr lang="de-DE" altLang="de-DE" sz="2400" dirty="0">
                <a:solidFill>
                  <a:srgbClr val="333333"/>
                </a:solidFill>
              </a:rPr>
              <a:t>!</a:t>
            </a:r>
          </a:p>
          <a:p>
            <a:pPr lvl="0" defTabSz="914400" fontAlgn="base">
              <a:lnSpc>
                <a:spcPct val="100000"/>
              </a:lnSpc>
              <a:spcBef>
                <a:spcPts val="1200"/>
              </a:spcBef>
            </a:pPr>
            <a:r>
              <a:rPr lang="hu-HU" altLang="de-DE" sz="2400" dirty="0">
                <a:solidFill>
                  <a:srgbClr val="333333"/>
                </a:solidFill>
              </a:rPr>
              <a:t>Ezen kívül egészen különböző módjai vannak annak, ahogy az emberi jellemzőket megfigyelhetjük</a:t>
            </a:r>
            <a:r>
              <a:rPr lang="de-DE" altLang="de-DE" sz="2400" dirty="0">
                <a:solidFill>
                  <a:srgbClr val="333333"/>
                </a:solidFill>
              </a:rPr>
              <a:t>:</a:t>
            </a:r>
          </a:p>
          <a:p>
            <a:pPr lvl="0" defTabSz="914400" fontAlgn="base">
              <a:lnSpc>
                <a:spcPct val="100000"/>
              </a:lnSpc>
              <a:spcBef>
                <a:spcPts val="1200"/>
              </a:spcBef>
            </a:pPr>
            <a:r>
              <a:rPr lang="hu-HU" altLang="de-DE" sz="2400" dirty="0">
                <a:solidFill>
                  <a:srgbClr val="004992"/>
                </a:solidFill>
              </a:rPr>
              <a:t>Mit jelent az, hogy valaki vonzó</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Belső vagy külső szépség</a:t>
            </a:r>
            <a:r>
              <a:rPr lang="de-DE" altLang="de-DE" sz="2400" dirty="0">
                <a:solidFill>
                  <a:srgbClr val="333333"/>
                </a:solidFill>
              </a:rPr>
              <a:t>, </a:t>
            </a:r>
            <a:r>
              <a:rPr lang="hu-HU" altLang="de-DE" sz="2400" dirty="0">
                <a:solidFill>
                  <a:srgbClr val="333333"/>
                </a:solidFill>
              </a:rPr>
              <a:t>hibátlan test</a:t>
            </a:r>
            <a:r>
              <a:rPr lang="de-DE" altLang="de-DE" sz="2400" dirty="0">
                <a:solidFill>
                  <a:srgbClr val="333333"/>
                </a:solidFill>
              </a:rPr>
              <a:t>?</a:t>
            </a:r>
          </a:p>
          <a:p>
            <a:pPr lvl="0" defTabSz="914400" fontAlgn="base">
              <a:lnSpc>
                <a:spcPct val="100000"/>
              </a:lnSpc>
              <a:spcBef>
                <a:spcPts val="1200"/>
              </a:spcBef>
            </a:pPr>
            <a:r>
              <a:rPr lang="hu-HU" altLang="de-DE" sz="2400" dirty="0">
                <a:solidFill>
                  <a:srgbClr val="004992"/>
                </a:solidFill>
              </a:rPr>
              <a:t>Mi a siker</a:t>
            </a:r>
            <a:r>
              <a:rPr lang="de-DE" altLang="de-DE" sz="2400" dirty="0">
                <a:solidFill>
                  <a:srgbClr val="004992"/>
                </a:solidFill>
              </a:rPr>
              <a:t>?</a:t>
            </a:r>
            <a:r>
              <a:rPr lang="de-DE" altLang="de-DE" sz="2400" dirty="0">
                <a:solidFill>
                  <a:srgbClr val="333333"/>
                </a:solidFill>
              </a:rPr>
              <a:t> Karr</a:t>
            </a:r>
            <a:r>
              <a:rPr lang="hu-HU" altLang="de-DE" sz="2400" dirty="0">
                <a:solidFill>
                  <a:srgbClr val="333333"/>
                </a:solidFill>
              </a:rPr>
              <a:t>ier</a:t>
            </a:r>
            <a:r>
              <a:rPr lang="de-DE" altLang="de-DE" sz="2400" dirty="0">
                <a:solidFill>
                  <a:srgbClr val="333333"/>
                </a:solidFill>
              </a:rPr>
              <a:t>, </a:t>
            </a:r>
            <a:r>
              <a:rPr lang="hu-HU" altLang="de-DE" sz="2400" dirty="0">
                <a:solidFill>
                  <a:srgbClr val="333333"/>
                </a:solidFill>
              </a:rPr>
              <a:t>sok barát</a:t>
            </a:r>
            <a:r>
              <a:rPr lang="de-DE" altLang="de-DE" sz="2400" dirty="0">
                <a:solidFill>
                  <a:srgbClr val="333333"/>
                </a:solidFill>
              </a:rPr>
              <a:t>, </a:t>
            </a:r>
            <a:r>
              <a:rPr lang="hu-HU" altLang="de-DE" sz="2400" dirty="0">
                <a:solidFill>
                  <a:srgbClr val="333333"/>
                </a:solidFill>
              </a:rPr>
              <a:t>elégedettség magunkkal és az életünkkel</a:t>
            </a:r>
            <a:r>
              <a:rPr lang="de-DE"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2. Beszűkült észlelés (légy a levesben)</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Milyen lenne ez esetben a megfelelőbb/több segítséget</a:t>
            </a:r>
            <a:br>
              <a:rPr lang="hu-HU" altLang="de-DE" dirty="0">
                <a:solidFill>
                  <a:srgbClr val="004992"/>
                </a:solidFill>
                <a:latin typeface="+mn-lt"/>
                <a:ea typeface="+mn-ea"/>
                <a:cs typeface="+mn-cs"/>
              </a:rPr>
            </a:br>
            <a:r>
              <a:rPr lang="hu-HU" altLang="de-DE" dirty="0">
                <a:solidFill>
                  <a:srgbClr val="004992"/>
                </a:solidFill>
                <a:latin typeface="+mn-lt"/>
                <a:ea typeface="+mn-ea"/>
                <a:cs typeface="+mn-cs"/>
              </a:rPr>
              <a:t>nyújtó értékelés?</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868108033"/>
              </p:ext>
            </p:extLst>
          </p:nvPr>
        </p:nvGraphicFramePr>
        <p:xfrm>
          <a:off x="408955" y="2834640"/>
          <a:ext cx="11376000" cy="2468880"/>
        </p:xfrm>
        <a:graphic>
          <a:graphicData uri="http://schemas.openxmlformats.org/drawingml/2006/table">
            <a:tbl>
              <a:tblPr>
                <a:tableStyleId>{21E4AEA4-8DFA-4A89-87EB-49C32662AFE0}</a:tableStyleId>
              </a:tblPr>
              <a:tblGrid>
                <a:gridCol w="3528392">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Beszűkült értékelés</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Egy jó barátja nem jön el a születésnapi partijára.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“Nem kedvel”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Többen állnak egy csoportban és nevetnek. Valaki Önre néz.</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“Rajtam nevetnek!”</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2. Beszűkült észlelés (légy a levesben)</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Milyen lenne ez esetben a megfelelőbb/több segítséget</a:t>
            </a:r>
            <a:br>
              <a:rPr lang="hu-HU" altLang="de-DE" dirty="0">
                <a:solidFill>
                  <a:srgbClr val="004992"/>
                </a:solidFill>
                <a:latin typeface="+mn-lt"/>
                <a:ea typeface="+mn-ea"/>
                <a:cs typeface="+mn-cs"/>
              </a:rPr>
            </a:br>
            <a:r>
              <a:rPr lang="hu-HU" altLang="de-DE" dirty="0">
                <a:solidFill>
                  <a:srgbClr val="004992"/>
                </a:solidFill>
                <a:latin typeface="+mn-lt"/>
                <a:ea typeface="+mn-ea"/>
                <a:cs typeface="+mn-cs"/>
              </a:rPr>
              <a:t>nyújtó értékelés?</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65212550"/>
              </p:ext>
            </p:extLst>
          </p:nvPr>
        </p:nvGraphicFramePr>
        <p:xfrm>
          <a:off x="408955" y="2834640"/>
          <a:ext cx="11376000" cy="2468880"/>
        </p:xfrm>
        <a:graphic>
          <a:graphicData uri="http://schemas.openxmlformats.org/drawingml/2006/table">
            <a:tbl>
              <a:tblPr>
                <a:tableStyleId>{21E4AEA4-8DFA-4A89-87EB-49C32662AFE0}</a:tableStyleId>
              </a:tblPr>
              <a:tblGrid>
                <a:gridCol w="3528392">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Beszűkült értékelés</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Egy jó barátja nem jön el a születésnapi partijára.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“Nem kedvel”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Jó</a:t>
                      </a:r>
                      <a:r>
                        <a:rPr kumimoji="0" lang="en-US" sz="2000" b="0" i="0" u="none" strike="noStrike" cap="none" normalizeH="0" baseline="0" dirty="0">
                          <a:ln>
                            <a:noFill/>
                          </a:ln>
                          <a:solidFill>
                            <a:srgbClr val="333333"/>
                          </a:solidFill>
                          <a:effectLst/>
                          <a:latin typeface="Calibri Light"/>
                        </a:rPr>
                        <a:t> volt a </a:t>
                      </a:r>
                      <a:r>
                        <a:rPr kumimoji="0" lang="en-US" sz="2000" b="0" i="0" u="none" strike="noStrike" cap="none" normalizeH="0" baseline="0" dirty="0" err="1">
                          <a:ln>
                            <a:noFill/>
                          </a:ln>
                          <a:solidFill>
                            <a:srgbClr val="333333"/>
                          </a:solidFill>
                          <a:effectLst/>
                          <a:latin typeface="Calibri Light"/>
                        </a:rPr>
                        <a:t>parti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barátaim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eljöttek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jól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érezték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magukat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Többen állnak egy csoportban és nevetnek. Valaki Önre néz.</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“Rajtam nevetnek!”</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19</a:t>
            </a:fld>
            <a:endParaRPr lang="de-DE" altLang="de-DE"/>
          </a:p>
        </p:txBody>
      </p:sp>
    </p:spTree>
    <p:extLst>
      <p:ext uri="{BB962C8B-B14F-4D97-AF65-F5344CB8AC3E}">
        <p14:creationId xmlns:p14="http://schemas.microsoft.com/office/powerpoint/2010/main" val="2469673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2. Beszűkült észlelés (légy a levesben)</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Milyen lenne ez esetben a megfelelőbb/több segítséget</a:t>
            </a:r>
            <a:br>
              <a:rPr lang="hu-HU" altLang="de-DE" dirty="0">
                <a:solidFill>
                  <a:srgbClr val="004992"/>
                </a:solidFill>
                <a:latin typeface="+mn-lt"/>
                <a:ea typeface="+mn-ea"/>
                <a:cs typeface="+mn-cs"/>
              </a:rPr>
            </a:br>
            <a:r>
              <a:rPr lang="hu-HU" altLang="de-DE" dirty="0">
                <a:solidFill>
                  <a:srgbClr val="004992"/>
                </a:solidFill>
                <a:latin typeface="+mn-lt"/>
                <a:ea typeface="+mn-ea"/>
                <a:cs typeface="+mn-cs"/>
              </a:rPr>
              <a:t>nyújtó értékelés?</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066123072"/>
              </p:ext>
            </p:extLst>
          </p:nvPr>
        </p:nvGraphicFramePr>
        <p:xfrm>
          <a:off x="408955" y="2834640"/>
          <a:ext cx="11376000" cy="2468880"/>
        </p:xfrm>
        <a:graphic>
          <a:graphicData uri="http://schemas.openxmlformats.org/drawingml/2006/table">
            <a:tbl>
              <a:tblPr>
                <a:tableStyleId>{21E4AEA4-8DFA-4A89-87EB-49C32662AFE0}</a:tableStyleId>
              </a:tblPr>
              <a:tblGrid>
                <a:gridCol w="3528392">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Beszűkült értékelés</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Egy jó barátja nem jön el a születésnapi partijára.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“Nem kedvel”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Jó</a:t>
                      </a:r>
                      <a:r>
                        <a:rPr kumimoji="0" lang="en-US" sz="2000" b="0" i="0" u="none" strike="noStrike" cap="none" normalizeH="0" baseline="0" dirty="0">
                          <a:ln>
                            <a:noFill/>
                          </a:ln>
                          <a:solidFill>
                            <a:srgbClr val="333333"/>
                          </a:solidFill>
                          <a:effectLst/>
                          <a:latin typeface="Calibri Light"/>
                        </a:rPr>
                        <a:t> volt a </a:t>
                      </a:r>
                      <a:r>
                        <a:rPr kumimoji="0" lang="en-US" sz="2000" b="0" i="0" u="none" strike="noStrike" cap="none" normalizeH="0" baseline="0" dirty="0" err="1">
                          <a:ln>
                            <a:noFill/>
                          </a:ln>
                          <a:solidFill>
                            <a:srgbClr val="333333"/>
                          </a:solidFill>
                          <a:effectLst/>
                          <a:latin typeface="Calibri Light"/>
                        </a:rPr>
                        <a:t>parti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barátaim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eljöttek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jól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érezték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magukat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Többen állnak egy csoportban és nevetnek. Valaki Önre néz.</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“Rajtam nevetnek!”</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Csak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véletlenül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néztek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vagy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összekevernek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valakivel</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20</a:t>
            </a:fld>
            <a:endParaRPr lang="de-DE" altLang="de-DE"/>
          </a:p>
        </p:txBody>
      </p:sp>
    </p:spTree>
    <p:extLst>
      <p:ext uri="{BB962C8B-B14F-4D97-AF65-F5344CB8AC3E}">
        <p14:creationId xmlns:p14="http://schemas.microsoft.com/office/powerpoint/2010/main" val="1215141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2. Beszűkült észlelés (légy a levesben)</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Milyen lenne ez esetben a megfelelőbb/több segítséget</a:t>
            </a:r>
            <a:br>
              <a:rPr lang="hu-HU" altLang="de-DE" dirty="0">
                <a:solidFill>
                  <a:srgbClr val="004992"/>
                </a:solidFill>
                <a:latin typeface="+mn-lt"/>
                <a:ea typeface="+mn-ea"/>
                <a:cs typeface="+mn-cs"/>
              </a:rPr>
            </a:br>
            <a:r>
              <a:rPr lang="hu-HU" altLang="de-DE" dirty="0">
                <a:solidFill>
                  <a:srgbClr val="004992"/>
                </a:solidFill>
                <a:latin typeface="+mn-lt"/>
                <a:ea typeface="+mn-ea"/>
                <a:cs typeface="+mn-cs"/>
              </a:rPr>
              <a:t>nyújtó értékelés?</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36244397"/>
              </p:ext>
            </p:extLst>
          </p:nvPr>
        </p:nvGraphicFramePr>
        <p:xfrm>
          <a:off x="408955" y="2834640"/>
          <a:ext cx="11376000" cy="2468880"/>
        </p:xfrm>
        <a:graphic>
          <a:graphicData uri="http://schemas.openxmlformats.org/drawingml/2006/table">
            <a:tbl>
              <a:tblPr>
                <a:tableStyleId>{21E4AEA4-8DFA-4A89-87EB-49C32662AFE0}</a:tableStyleId>
              </a:tblPr>
              <a:tblGrid>
                <a:gridCol w="3528392">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Beszűkült értékelés</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Egy jó barátja nem jön el a születésnapi partijára.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“Nem kedvel”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Jó</a:t>
                      </a:r>
                      <a:r>
                        <a:rPr kumimoji="0" lang="en-US" sz="2000" b="0" i="0" u="none" strike="noStrike" cap="none" normalizeH="0" baseline="0" dirty="0">
                          <a:ln>
                            <a:noFill/>
                          </a:ln>
                          <a:solidFill>
                            <a:srgbClr val="333333"/>
                          </a:solidFill>
                          <a:effectLst/>
                          <a:latin typeface="Calibri Light"/>
                        </a:rPr>
                        <a:t> volt a </a:t>
                      </a:r>
                      <a:r>
                        <a:rPr kumimoji="0" lang="en-US" sz="2000" b="0" i="0" u="none" strike="noStrike" cap="none" normalizeH="0" baseline="0" dirty="0" err="1">
                          <a:ln>
                            <a:noFill/>
                          </a:ln>
                          <a:solidFill>
                            <a:srgbClr val="333333"/>
                          </a:solidFill>
                          <a:effectLst/>
                          <a:latin typeface="Calibri Light"/>
                        </a:rPr>
                        <a:t>parti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barátaim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eljöttek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jól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érezték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magukat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Többen állnak egy csoportban és nevetnek. Valaki Önre néz.</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“Rajtam nevetnek!”</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Csak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véletlenül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néztek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vagy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összekevernek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valakivel</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517232"/>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“Gondolatolvasás”: </a:t>
            </a:r>
            <a:r>
              <a:rPr lang="en-US" altLang="de-DE" sz="2000" b="0" dirty="0">
                <a:solidFill>
                  <a:srgbClr val="333333"/>
                </a:solidFill>
                <a:latin typeface="Calibri Light"/>
              </a:rPr>
              <a:t>Ne </a:t>
            </a:r>
            <a:r>
              <a:rPr lang="en-US" altLang="de-DE" sz="2000" b="0" dirty="0" err="1">
                <a:solidFill>
                  <a:srgbClr val="333333"/>
                </a:solidFill>
                <a:latin typeface="Calibri Light"/>
              </a:rPr>
              <a:t>magyarázzunk</a:t>
            </a:r>
            <a:r>
              <a:rPr lang="en-US" altLang="de-DE" sz="2000" b="0" dirty="0">
                <a:solidFill>
                  <a:srgbClr val="333333"/>
                </a:solidFill>
                <a:latin typeface="Calibri Light"/>
              </a:rPr>
              <a:t> </a:t>
            </a:r>
            <a:r>
              <a:rPr lang="en-US" altLang="de-DE" sz="2000" b="0" dirty="0" err="1">
                <a:solidFill>
                  <a:srgbClr val="333333"/>
                </a:solidFill>
                <a:latin typeface="Calibri Light"/>
              </a:rPr>
              <a:t>bele</a:t>
            </a:r>
            <a:r>
              <a:rPr lang="en-US" altLang="de-DE" sz="2000" b="0" dirty="0">
                <a:solidFill>
                  <a:srgbClr val="333333"/>
                </a:solidFill>
                <a:latin typeface="Calibri Light"/>
              </a:rPr>
              <a:t> </a:t>
            </a:r>
            <a:r>
              <a:rPr lang="en-US" altLang="de-DE" sz="2000" b="0" dirty="0" err="1">
                <a:solidFill>
                  <a:srgbClr val="333333"/>
                </a:solidFill>
                <a:latin typeface="Calibri Light"/>
              </a:rPr>
              <a:t>túl</a:t>
            </a:r>
            <a:r>
              <a:rPr lang="en-US" altLang="de-DE" sz="2000" b="0" dirty="0">
                <a:solidFill>
                  <a:srgbClr val="333333"/>
                </a:solidFill>
                <a:latin typeface="Calibri Light"/>
              </a:rPr>
              <a:t> </a:t>
            </a:r>
            <a:r>
              <a:rPr lang="en-US" altLang="de-DE" sz="2000" b="0" dirty="0" err="1">
                <a:solidFill>
                  <a:srgbClr val="333333"/>
                </a:solidFill>
                <a:latin typeface="Calibri Light"/>
              </a:rPr>
              <a:t>sokat</a:t>
            </a:r>
            <a:r>
              <a:rPr lang="en-US" altLang="de-DE" sz="2000" b="0" dirty="0">
                <a:solidFill>
                  <a:srgbClr val="333333"/>
                </a:solidFill>
                <a:latin typeface="Calibri Light"/>
              </a:rPr>
              <a:t> </a:t>
            </a:r>
            <a:r>
              <a:rPr lang="en-US" altLang="de-DE" sz="2000" b="0" dirty="0" err="1">
                <a:solidFill>
                  <a:srgbClr val="333333"/>
                </a:solidFill>
                <a:latin typeface="Calibri Light"/>
              </a:rPr>
              <a:t>mások</a:t>
            </a:r>
            <a:r>
              <a:rPr lang="en-US" altLang="de-DE" sz="2000" b="0" dirty="0">
                <a:solidFill>
                  <a:srgbClr val="333333"/>
                </a:solidFill>
                <a:latin typeface="Calibri Light"/>
              </a:rPr>
              <a:t> </a:t>
            </a:r>
            <a:r>
              <a:rPr lang="en-US" altLang="de-DE" sz="2000" b="0" dirty="0" err="1">
                <a:solidFill>
                  <a:srgbClr val="333333"/>
                </a:solidFill>
                <a:latin typeface="Calibri Light"/>
              </a:rPr>
              <a:t>viselkedésébe</a:t>
            </a:r>
            <a:r>
              <a:rPr lang="en-US" altLang="de-DE" sz="2000" b="0" dirty="0">
                <a:solidFill>
                  <a:srgbClr val="333333"/>
                </a:solidFill>
                <a:latin typeface="Calibri Light"/>
              </a:rPr>
              <a:t>! Minden </a:t>
            </a:r>
            <a:r>
              <a:rPr lang="en-US" altLang="de-DE" sz="2000" b="0" dirty="0" err="1">
                <a:solidFill>
                  <a:srgbClr val="333333"/>
                </a:solidFill>
                <a:latin typeface="Calibri Light"/>
              </a:rPr>
              <a:t>szituációnak</a:t>
            </a:r>
            <a:r>
              <a:rPr lang="en-US" altLang="de-DE" sz="2000" b="0" dirty="0">
                <a:solidFill>
                  <a:srgbClr val="333333"/>
                </a:solidFill>
                <a:latin typeface="Calibri Light"/>
              </a:rPr>
              <a:t> </a:t>
            </a:r>
            <a:r>
              <a:rPr lang="en-US" altLang="de-DE" sz="2000" b="0" dirty="0" err="1">
                <a:solidFill>
                  <a:srgbClr val="333333"/>
                </a:solidFill>
                <a:latin typeface="Calibri Light"/>
              </a:rPr>
              <a:t>többféle</a:t>
            </a:r>
            <a:r>
              <a:rPr lang="en-US" altLang="de-DE" sz="2000" b="0" dirty="0">
                <a:solidFill>
                  <a:srgbClr val="333333"/>
                </a:solidFill>
                <a:latin typeface="Calibri Light"/>
              </a:rPr>
              <a:t> </a:t>
            </a:r>
            <a:r>
              <a:rPr lang="en-US" altLang="de-DE" sz="2000" b="0" dirty="0" err="1">
                <a:solidFill>
                  <a:srgbClr val="333333"/>
                </a:solidFill>
                <a:latin typeface="Calibri Light"/>
              </a:rPr>
              <a:t>magyarázata</a:t>
            </a:r>
            <a:r>
              <a:rPr lang="en-US" altLang="de-DE" sz="2000" b="0" dirty="0">
                <a:solidFill>
                  <a:srgbClr val="333333"/>
                </a:solidFill>
                <a:latin typeface="Calibri Light"/>
              </a:rPr>
              <a:t> </a:t>
            </a:r>
            <a:r>
              <a:rPr lang="en-US" altLang="de-DE" sz="2000" b="0" dirty="0" err="1">
                <a:solidFill>
                  <a:srgbClr val="333333"/>
                </a:solidFill>
                <a:latin typeface="Calibri Light"/>
              </a:rPr>
              <a:t>lehetséges</a:t>
            </a:r>
            <a:r>
              <a:rPr lang="en-US" altLang="de-DE" sz="2000" b="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21</a:t>
            </a:fld>
            <a:endParaRPr lang="de-DE" altLang="de-DE"/>
          </a:p>
        </p:txBody>
      </p:sp>
    </p:spTree>
    <p:extLst>
      <p:ext uri="{BB962C8B-B14F-4D97-AF65-F5344CB8AC3E}">
        <p14:creationId xmlns:p14="http://schemas.microsoft.com/office/powerpoint/2010/main" val="165273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Amikor magunkból indulunk ki</a:t>
            </a:r>
          </a:p>
        </p:txBody>
      </p:sp>
      <p:sp>
        <p:nvSpPr>
          <p:cNvPr id="23555" name="Rectangle 3"/>
          <p:cNvSpPr>
            <a:spLocks noGrp="1" noChangeArrowheads="1"/>
          </p:cNvSpPr>
          <p:nvPr>
            <p:ph idx="1"/>
          </p:nvPr>
        </p:nvSpPr>
        <p:spPr/>
        <p:txBody>
          <a:bodyPr>
            <a:noAutofit/>
          </a:bodyPr>
          <a:lstStyle/>
          <a:p>
            <a:pPr eaLnBrk="1" hangingPunct="1">
              <a:defRPr/>
            </a:pPr>
            <a:r>
              <a:rPr lang="hu-HU" sz="2400" dirty="0">
                <a:solidFill>
                  <a:srgbClr val="004992"/>
                </a:solidFill>
              </a:rPr>
              <a:t>Különbség van aközött, ahogy magamat látom, illetve ahogy mások látnak engem</a:t>
            </a:r>
            <a:r>
              <a:rPr lang="de-DE" sz="2400" dirty="0">
                <a:solidFill>
                  <a:srgbClr val="004992"/>
                </a:solidFill>
              </a:rPr>
              <a:t>!</a:t>
            </a:r>
          </a:p>
          <a:p>
            <a:pPr marL="342900" lvl="1" indent="-342900" eaLnBrk="1" hangingPunct="1">
              <a:spcBef>
                <a:spcPts val="1999"/>
              </a:spcBef>
              <a:spcAft>
                <a:spcPts val="0"/>
              </a:spcAft>
              <a:buClr>
                <a:srgbClr val="333333"/>
              </a:buClr>
              <a:buFont typeface="WingDings"/>
              <a:buChar char=""/>
              <a:defRPr/>
            </a:pPr>
            <a:r>
              <a:rPr lang="hu-HU" sz="2400" dirty="0">
                <a:solidFill>
                  <a:srgbClr val="333333"/>
                </a:solidFill>
              </a:rPr>
              <a:t>Ha én saját magamat értéktelennek</a:t>
            </a:r>
            <a:r>
              <a:rPr lang="de-DE" sz="2400" dirty="0">
                <a:solidFill>
                  <a:srgbClr val="333333"/>
                </a:solidFill>
              </a:rPr>
              <a:t>, </a:t>
            </a:r>
            <a:r>
              <a:rPr lang="hu-HU" sz="2400" dirty="0">
                <a:solidFill>
                  <a:srgbClr val="333333"/>
                </a:solidFill>
              </a:rPr>
              <a:t>csúnyának </a:t>
            </a:r>
            <a:r>
              <a:rPr lang="hu-HU" sz="2400" dirty="0" err="1">
                <a:solidFill>
                  <a:srgbClr val="333333"/>
                </a:solidFill>
              </a:rPr>
              <a:t>stb</a:t>
            </a:r>
            <a:r>
              <a:rPr lang="de-DE" sz="2400" dirty="0">
                <a:solidFill>
                  <a:srgbClr val="333333"/>
                </a:solidFill>
              </a:rPr>
              <a:t>. </a:t>
            </a:r>
            <a:r>
              <a:rPr lang="hu-HU" sz="2400" dirty="0">
                <a:solidFill>
                  <a:srgbClr val="333333"/>
                </a:solidFill>
              </a:rPr>
              <a:t>tartom</a:t>
            </a:r>
            <a:r>
              <a:rPr lang="de-DE" sz="2400" dirty="0">
                <a:solidFill>
                  <a:srgbClr val="333333"/>
                </a:solidFill>
              </a:rPr>
              <a:t>, </a:t>
            </a:r>
            <a:r>
              <a:rPr lang="hu-HU" sz="2400" dirty="0">
                <a:solidFill>
                  <a:srgbClr val="333333"/>
                </a:solidFill>
              </a:rPr>
              <a:t>nem biztos, hogy mások is annak látnak</a:t>
            </a:r>
            <a:r>
              <a:rPr lang="de-DE" sz="2400" dirty="0">
                <a:solidFill>
                  <a:srgbClr val="333333"/>
                </a:solidFill>
              </a:rPr>
              <a:t>.</a:t>
            </a:r>
          </a:p>
          <a:p>
            <a:pPr marL="342900" lvl="1" indent="-342900" eaLnBrk="1" hangingPunct="1">
              <a:spcBef>
                <a:spcPts val="1999"/>
              </a:spcBef>
              <a:spcAft>
                <a:spcPts val="0"/>
              </a:spcAft>
              <a:buClr>
                <a:srgbClr val="333333"/>
              </a:buClr>
              <a:buFont typeface="WingDings"/>
              <a:buChar char=""/>
              <a:defRPr/>
            </a:pPr>
            <a:r>
              <a:rPr lang="hu-HU" sz="2400" dirty="0">
                <a:solidFill>
                  <a:srgbClr val="333333"/>
                </a:solidFill>
              </a:rPr>
              <a:t>A vélemények</a:t>
            </a:r>
            <a:r>
              <a:rPr lang="de-DE" sz="2400" dirty="0">
                <a:solidFill>
                  <a:srgbClr val="333333"/>
                </a:solidFill>
              </a:rPr>
              <a:t>/ </a:t>
            </a:r>
            <a:r>
              <a:rPr lang="hu-HU" sz="2400" dirty="0">
                <a:solidFill>
                  <a:srgbClr val="333333"/>
                </a:solidFill>
              </a:rPr>
              <a:t>nézőpontok</a:t>
            </a:r>
            <a:r>
              <a:rPr lang="de-DE" sz="2400" dirty="0">
                <a:solidFill>
                  <a:srgbClr val="333333"/>
                </a:solidFill>
              </a:rPr>
              <a:t>/</a:t>
            </a:r>
            <a:r>
              <a:rPr lang="hu-HU" sz="2400" dirty="0">
                <a:solidFill>
                  <a:srgbClr val="333333"/>
                </a:solidFill>
              </a:rPr>
              <a:t>ízlések többnyire különbözőek</a:t>
            </a:r>
            <a:r>
              <a:rPr lang="de-DE" sz="2400" dirty="0">
                <a:solidFill>
                  <a:srgbClr val="333333"/>
                </a:solidFill>
              </a:rPr>
              <a:t>! </a:t>
            </a:r>
            <a:r>
              <a:rPr lang="hu-HU" sz="2400" dirty="0">
                <a:solidFill>
                  <a:srgbClr val="333333"/>
                </a:solidFill>
              </a:rPr>
              <a:t>Nem mindenki ugyanazt érti az okosság</a:t>
            </a:r>
            <a:r>
              <a:rPr lang="de-DE" sz="2400" dirty="0">
                <a:solidFill>
                  <a:srgbClr val="333333"/>
                </a:solidFill>
              </a:rPr>
              <a:t>, </a:t>
            </a:r>
            <a:r>
              <a:rPr lang="hu-HU" sz="2400" dirty="0">
                <a:solidFill>
                  <a:srgbClr val="333333"/>
                </a:solidFill>
              </a:rPr>
              <a:t>attraktivitás alatt, mint én</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4. A pozitív visszajelzés elutasítása és a negatív visszajelzés elfogadása!</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Milyen lenne a megfelelőbb/több segítséget nyújtó értékelés?</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24098861"/>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 </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“Kiismert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tudja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hogy</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semmit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érek</a:t>
                      </a:r>
                      <a:r>
                        <a:rPr kumimoji="0" lang="en-US" sz="2000" b="1" i="1" u="none" strike="noStrike" cap="none" normalizeH="0" baseline="0">
                          <a:ln>
                            <a:noFill/>
                          </a:ln>
                          <a:solidFill>
                            <a:srgbClr val="333333"/>
                          </a:solidFill>
                          <a:effectLst/>
                          <a:latin typeface="Calibri Light"/>
                        </a:rPr>
                        <a:t>...” </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4. A pozitív visszajelzés elutasítása és a negatív visszajelzés elfogadása!</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Milyen lenne a megfelelőbb/több segítséget nyújtó értékelés?</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7744103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 </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“Jó</a:t>
                      </a:r>
                      <a:r>
                        <a:rPr kumimoji="0" lang="hu-HU" sz="2000" b="0" i="0" u="none" strike="noStrike" cap="none" normalizeH="0" baseline="0" dirty="0">
                          <a:ln>
                            <a:noFill/>
                          </a:ln>
                          <a:solidFill>
                            <a:srgbClr val="333333"/>
                          </a:solidFill>
                          <a:effectLst/>
                          <a:latin typeface="Calibri Light"/>
                        </a:rPr>
                        <a:t>, hogy valaki elismeri a </a:t>
                      </a:r>
                      <a:r>
                        <a:rPr kumimoji="0" lang="hu-HU" sz="2000" b="0" i="0" u="none" strike="noStrike" cap="none" normalizeH="0" baseline="0">
                          <a:ln>
                            <a:noFill/>
                          </a:ln>
                          <a:solidFill>
                            <a:srgbClr val="333333"/>
                          </a:solidFill>
                          <a:effectLst/>
                          <a:latin typeface="Calibri Light"/>
                        </a:rPr>
                        <a:t>teljesítményemet!”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“Kiismert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tudja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hogy</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semmit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sem</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érek</a:t>
                      </a:r>
                      <a:r>
                        <a:rPr kumimoji="0" lang="en-US" sz="2000" b="1" i="1" u="none" strike="noStrike" cap="none" normalizeH="0" baseline="0">
                          <a:ln>
                            <a:noFill/>
                          </a:ln>
                          <a:solidFill>
                            <a:srgbClr val="333333"/>
                          </a:solidFill>
                          <a:effectLst/>
                          <a:latin typeface="+mn-lt"/>
                        </a:rPr>
                        <a:t>...” </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2079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4. A pozitív visszajelzés elutasítása és a negatív visszajelzés elfogadása!</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Milyen lenne a megfelelőbb/több segítséget nyújtó értékelés?</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25</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4191154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Esemény</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 </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“Jó</a:t>
                      </a:r>
                      <a:r>
                        <a:rPr kumimoji="0" lang="hu-HU" sz="2000" b="0" i="0" u="none" strike="noStrike" cap="none" normalizeH="0" baseline="0" dirty="0">
                          <a:ln>
                            <a:noFill/>
                          </a:ln>
                          <a:solidFill>
                            <a:srgbClr val="333333"/>
                          </a:solidFill>
                          <a:effectLst/>
                          <a:latin typeface="Calibri Light"/>
                        </a:rPr>
                        <a:t>, hogy valaki elismeri a </a:t>
                      </a:r>
                      <a:r>
                        <a:rPr kumimoji="0" lang="hu-HU" sz="2000" b="0" i="0" u="none" strike="noStrike" cap="none" normalizeH="0" baseline="0">
                          <a:ln>
                            <a:noFill/>
                          </a:ln>
                          <a:solidFill>
                            <a:srgbClr val="333333"/>
                          </a:solidFill>
                          <a:effectLst/>
                          <a:latin typeface="Calibri Light"/>
                        </a:rPr>
                        <a:t>teljesítményemet!”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“Kiismert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tudja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hogy</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semmit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érek</a:t>
                      </a:r>
                      <a:r>
                        <a:rPr kumimoji="0" lang="en-US" sz="2000" b="1" i="1" u="none" strike="noStrike" cap="none" normalizeH="0" baseline="0">
                          <a:ln>
                            <a:noFill/>
                          </a:ln>
                          <a:solidFill>
                            <a:srgbClr val="333333"/>
                          </a:solidFill>
                          <a:effectLst/>
                          <a:latin typeface="Calibri Light"/>
                        </a:rPr>
                        <a:t>...” </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“Lehet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hogy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másiknak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rossz</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Calibri Light"/>
                        </a:rPr>
                        <a:t>van.”; “Tanulhatok </a:t>
                      </a:r>
                      <a:r>
                        <a:rPr kumimoji="0" lang="en-US" sz="2000" b="0" i="0" u="none" strike="noStrike" cap="none" normalizeH="0" baseline="0" dirty="0" err="1">
                          <a:ln>
                            <a:noFill/>
                          </a:ln>
                          <a:solidFill>
                            <a:srgbClr val="333333"/>
                          </a:solidFill>
                          <a:effectLst/>
                          <a:latin typeface="Calibri Light"/>
                        </a:rPr>
                        <a:t>valamit</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err="1">
                          <a:ln>
                            <a:noFill/>
                          </a:ln>
                          <a:solidFill>
                            <a:srgbClr val="333333"/>
                          </a:solidFill>
                          <a:effectLst/>
                          <a:latin typeface="Calibri Light"/>
                        </a:rPr>
                        <a:t>kritikából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38375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u-HU" sz="3600" dirty="0">
                <a:solidFill>
                  <a:srgbClr val="004992"/>
                </a:solidFill>
                <a:latin typeface="+mn-lt"/>
                <a:ea typeface="+mn-ea"/>
                <a:cs typeface="+mn-cs"/>
              </a:rPr>
              <a:t>5. Minden-vagy-semmi-gondolkodásmód/katasztrofizáló gondolkodás/fekete-fehér gondolkodásmód</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26</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605265768"/>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Valamit felfedez a bőrén.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“Rákom </a:t>
                      </a:r>
                      <a:r>
                        <a:rPr kumimoji="0" lang="hu-HU" sz="2000" b="1" i="1" u="none" strike="noStrike" cap="none" normalizeH="0" baseline="0" dirty="0">
                          <a:ln>
                            <a:noFill/>
                          </a:ln>
                          <a:solidFill>
                            <a:srgbClr val="333333"/>
                          </a:solidFill>
                          <a:effectLst/>
                          <a:latin typeface="Calibri Light"/>
                        </a:rPr>
                        <a:t>van, meg fogok </a:t>
                      </a:r>
                      <a:r>
                        <a:rPr kumimoji="0" lang="hu-HU" sz="2000" b="1" i="1" u="none" strike="noStrike" cap="none" normalizeH="0" baseline="0">
                          <a:ln>
                            <a:noFill/>
                          </a:ln>
                          <a:solidFill>
                            <a:srgbClr val="333333"/>
                          </a:solidFill>
                          <a:effectLst/>
                          <a:latin typeface="Calibri Light"/>
                        </a:rPr>
                        <a:t>halni.” </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u-HU" sz="3600" dirty="0">
                <a:solidFill>
                  <a:srgbClr val="004992"/>
                </a:solidFill>
                <a:latin typeface="+mn-lt"/>
                <a:ea typeface="+mn-ea"/>
                <a:cs typeface="+mn-cs"/>
              </a:rPr>
              <a:t>5. Minden-vagy-semmi-gondolkodásmód/katasztrofizáló gondolkodás/fekete-fehér gondolkodásmód</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27</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299462437"/>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Valamit felfedez a bőrén.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“Rákom </a:t>
                      </a:r>
                      <a:r>
                        <a:rPr kumimoji="0" lang="hu-HU" sz="2000" b="1" i="1" u="none" strike="noStrike" cap="none" normalizeH="0" baseline="0" dirty="0">
                          <a:ln>
                            <a:noFill/>
                          </a:ln>
                          <a:solidFill>
                            <a:srgbClr val="333333"/>
                          </a:solidFill>
                          <a:effectLst/>
                          <a:latin typeface="Calibri Light"/>
                        </a:rPr>
                        <a:t>van, meg fogok </a:t>
                      </a:r>
                      <a:r>
                        <a:rPr kumimoji="0" lang="hu-HU" sz="2000" b="1" i="1" u="none" strike="noStrike" cap="none" normalizeH="0" baseline="0">
                          <a:ln>
                            <a:noFill/>
                          </a:ln>
                          <a:solidFill>
                            <a:srgbClr val="333333"/>
                          </a:solidFill>
                          <a:effectLst/>
                          <a:latin typeface="Calibri Light"/>
                        </a:rPr>
                        <a:t>halni.” </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Érdemes másokat vagy egy orvost megkérdezni, </a:t>
                      </a:r>
                      <a:r>
                        <a:rPr kumimoji="0" lang="hu-HU" sz="2000" b="0" i="0" u="none" strike="noStrike" cap="none" normalizeH="0" baseline="0">
                          <a:ln>
                            <a:noFill/>
                          </a:ln>
                          <a:solidFill>
                            <a:srgbClr val="333333"/>
                          </a:solidFill>
                          <a:effectLst/>
                          <a:latin typeface="Calibri Light"/>
                        </a:rPr>
                        <a:t>mielőtt “a </a:t>
                      </a:r>
                      <a:r>
                        <a:rPr kumimoji="0" lang="hu-HU" sz="2000" b="0" i="0" u="none" strike="noStrike" cap="none" normalizeH="0" baseline="0" dirty="0">
                          <a:ln>
                            <a:noFill/>
                          </a:ln>
                          <a:solidFill>
                            <a:srgbClr val="333333"/>
                          </a:solidFill>
                          <a:effectLst/>
                          <a:latin typeface="Calibri Light"/>
                        </a:rPr>
                        <a:t>falra festi </a:t>
                      </a:r>
                      <a:r>
                        <a:rPr kumimoji="0" lang="hu-HU" sz="2000" b="0" i="0" u="none" strike="noStrike" cap="none" normalizeH="0" baseline="0">
                          <a:ln>
                            <a:noFill/>
                          </a:ln>
                          <a:solidFill>
                            <a:srgbClr val="333333"/>
                          </a:solidFill>
                          <a:effectLst/>
                          <a:latin typeface="Calibri Light"/>
                        </a:rPr>
                        <a:t>az ördögöt”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701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6. A negatív gondolatok elnyomása</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Milyen lenne a megfelelőbb/több segítséget nyújtó értékelés?</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28</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236931910"/>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Problémás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Visszatérő negatív gondolatai vannak (pl. önvád, mint “Te nulla!”, “Csődtömeg!”, “Öregem, te hülye vagy!”).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“nem </a:t>
                      </a:r>
                      <a:r>
                        <a:rPr kumimoji="0" lang="hu-HU" sz="2000" b="1" i="1" u="none" strike="noStrike" cap="none" normalizeH="0" baseline="0" dirty="0">
                          <a:ln>
                            <a:noFill/>
                          </a:ln>
                          <a:solidFill>
                            <a:srgbClr val="333333"/>
                          </a:solidFill>
                          <a:effectLst/>
                          <a:latin typeface="Calibri Light"/>
                        </a:rPr>
                        <a:t>szabad ilyen </a:t>
                      </a:r>
                      <a:r>
                        <a:rPr kumimoji="0" lang="hu-HU" sz="2000" b="1" i="1" u="none" strike="noStrike" cap="none" normalizeH="0" baseline="0">
                          <a:ln>
                            <a:noFill/>
                          </a:ln>
                          <a:solidFill>
                            <a:srgbClr val="333333"/>
                          </a:solidFill>
                          <a:effectLst/>
                          <a:latin typeface="Calibri Light"/>
                        </a:rPr>
                        <a:t>negatívan gondolkoznom” </a:t>
                      </a:r>
                      <a:r>
                        <a:rPr kumimoji="0" lang="hu-HU" sz="2000" b="1" i="1" u="none" strike="noStrike" cap="none" normalizeH="0" baseline="0" dirty="0">
                          <a:ln>
                            <a:noFill/>
                          </a:ln>
                          <a:solidFill>
                            <a:srgbClr val="333333"/>
                          </a:solidFill>
                          <a:effectLst/>
                          <a:latin typeface="Calibri Light"/>
                        </a:rPr>
                        <a:t>…ez azonban többnyire nem </a:t>
                      </a:r>
                      <a:r>
                        <a:rPr kumimoji="0" lang="hu-HU" sz="2000" b="1" i="1" u="none" strike="noStrike" cap="none" normalizeH="0" baseline="0">
                          <a:ln>
                            <a:noFill/>
                          </a:ln>
                          <a:solidFill>
                            <a:srgbClr val="333333"/>
                          </a:solidFill>
                          <a:effectLst/>
                          <a:latin typeface="Calibri Light"/>
                        </a:rPr>
                        <a:t>sikerül (</a:t>
                      </a:r>
                      <a:r>
                        <a:rPr kumimoji="0" lang="hu-HU" sz="2000" b="1" i="1" u="none" strike="noStrike" cap="none" normalizeH="0" baseline="0">
                          <a:ln>
                            <a:noFill/>
                          </a:ln>
                          <a:solidFill>
                            <a:srgbClr val="333333"/>
                          </a:solidFill>
                          <a:effectLst/>
                          <a:latin typeface="Times New Roman"/>
                          <a:sym typeface="Wingdings" panose="05000000000000000000" pitchFamily="2" charset="2"/>
                        </a:rPr>
                        <a:t>→</a:t>
                      </a:r>
                      <a:r>
                        <a:rPr kumimoji="0" lang="hu-HU" sz="2000" b="1" i="1" u="none" strike="noStrike" cap="none" normalizeH="0" baseline="0">
                          <a:ln>
                            <a:noFill/>
                          </a:ln>
                          <a:solidFill>
                            <a:srgbClr val="333333"/>
                          </a:solidFill>
                          <a:effectLst/>
                          <a:latin typeface="Calibri Light"/>
                        </a:rPr>
                        <a:t> </a:t>
                      </a:r>
                      <a:r>
                        <a:rPr kumimoji="0" lang="hu-HU" sz="2000" b="1" i="1" u="none" strike="noStrike" cap="none" normalizeH="0" baseline="0" dirty="0">
                          <a:ln>
                            <a:noFill/>
                          </a:ln>
                          <a:solidFill>
                            <a:srgbClr val="333333"/>
                          </a:solidFill>
                          <a:effectLst/>
                          <a:latin typeface="Calibri Light"/>
                        </a:rPr>
                        <a:t>ld. következő gyakorlat).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6. A negatív gondolatok elnyomása</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Milyen lenne a megfelelőbb/több segítséget nyújtó értékelés?</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F221FD19-A08F-4231-90BD-C2EB70742B29}" type="slidenum">
              <a:rPr lang="de-DE" altLang="de-DE" smtClean="0"/>
              <a:pPr/>
              <a:t>29</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904536929"/>
              </p:ext>
            </p:extLst>
          </p:nvPr>
        </p:nvGraphicFramePr>
        <p:xfrm>
          <a:off x="408955" y="2204864"/>
          <a:ext cx="11376000" cy="2804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Esemény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Problémás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Alternatíva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Visszatérő negatív gondolatai vannak (pl. önvád, mint “Te nulla!”, “Csődtömeg!”, “Öregem, te hülye vagy!”).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“nem </a:t>
                      </a:r>
                      <a:r>
                        <a:rPr kumimoji="0" lang="hu-HU" sz="2000" b="1" i="1" u="none" strike="noStrike" cap="none" normalizeH="0" baseline="0" dirty="0">
                          <a:ln>
                            <a:noFill/>
                          </a:ln>
                          <a:solidFill>
                            <a:srgbClr val="333333"/>
                          </a:solidFill>
                          <a:effectLst/>
                          <a:latin typeface="Calibri Light"/>
                        </a:rPr>
                        <a:t>szabad ilyen </a:t>
                      </a:r>
                      <a:r>
                        <a:rPr kumimoji="0" lang="hu-HU" sz="2000" b="1" i="1" u="none" strike="noStrike" cap="none" normalizeH="0" baseline="0">
                          <a:ln>
                            <a:noFill/>
                          </a:ln>
                          <a:solidFill>
                            <a:srgbClr val="333333"/>
                          </a:solidFill>
                          <a:effectLst/>
                          <a:latin typeface="Calibri Light"/>
                        </a:rPr>
                        <a:t>negatívan gondolkoznom” </a:t>
                      </a:r>
                      <a:r>
                        <a:rPr kumimoji="0" lang="hu-HU" sz="2000" b="1" i="1" u="none" strike="noStrike" cap="none" normalizeH="0" baseline="0" dirty="0">
                          <a:ln>
                            <a:noFill/>
                          </a:ln>
                          <a:solidFill>
                            <a:srgbClr val="333333"/>
                          </a:solidFill>
                          <a:effectLst/>
                          <a:latin typeface="Calibri Light"/>
                        </a:rPr>
                        <a:t>…ez azonban többnyire nem </a:t>
                      </a:r>
                      <a:r>
                        <a:rPr kumimoji="0" lang="hu-HU" sz="2000" b="1" i="1" u="none" strike="noStrike" cap="none" normalizeH="0" baseline="0">
                          <a:ln>
                            <a:noFill/>
                          </a:ln>
                          <a:solidFill>
                            <a:srgbClr val="333333"/>
                          </a:solidFill>
                          <a:effectLst/>
                          <a:latin typeface="Calibri Light"/>
                        </a:rPr>
                        <a:t>sikerül (</a:t>
                      </a:r>
                      <a:r>
                        <a:rPr kumimoji="0" lang="hu-HU" sz="2000" b="1" i="1" u="none" strike="noStrike" cap="none" normalizeH="0" baseline="0">
                          <a:ln>
                            <a:noFill/>
                          </a:ln>
                          <a:solidFill>
                            <a:srgbClr val="333333"/>
                          </a:solidFill>
                          <a:effectLst/>
                          <a:latin typeface="Times New Roman"/>
                          <a:sym typeface="Wingdings" panose="05000000000000000000" pitchFamily="2" charset="2"/>
                        </a:rPr>
                        <a:t>→</a:t>
                      </a:r>
                      <a:r>
                        <a:rPr kumimoji="0" lang="hu-HU" sz="2000" b="1" i="1" u="none" strike="noStrike" cap="none" normalizeH="0" baseline="0">
                          <a:ln>
                            <a:noFill/>
                          </a:ln>
                          <a:solidFill>
                            <a:srgbClr val="333333"/>
                          </a:solidFill>
                          <a:effectLst/>
                          <a:latin typeface="Calibri Light"/>
                        </a:rPr>
                        <a:t> </a:t>
                      </a:r>
                      <a:r>
                        <a:rPr kumimoji="0" lang="hu-HU" sz="2000" b="1" i="1" u="none" strike="noStrike" cap="none" normalizeH="0" baseline="0" dirty="0">
                          <a:ln>
                            <a:noFill/>
                          </a:ln>
                          <a:solidFill>
                            <a:srgbClr val="333333"/>
                          </a:solidFill>
                          <a:effectLst/>
                          <a:latin typeface="Calibri Light"/>
                        </a:rPr>
                        <a:t>ld. következő gyakorlat).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Valóban igazolhatónak látja a gondolatait? Mi szól az ilyen gondolatai ellen?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Terelje el a figyelmét kellemes tevékenységekkel!</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6. A negatív gondolatok elnyomása</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Gyakorlat</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u-HU" sz="2400" dirty="0">
                <a:solidFill>
                  <a:srgbClr val="333333"/>
                </a:solidFill>
              </a:rPr>
              <a:t>Negatív gondolatainkat nem tudjuk akarattal elnyomni. </a:t>
            </a:r>
            <a:br>
              <a:rPr lang="hu-HU" sz="2400" dirty="0">
                <a:solidFill>
                  <a:srgbClr val="333333"/>
                </a:solidFill>
              </a:rPr>
            </a:br>
            <a:r>
              <a:rPr lang="hu-HU" sz="2400" dirty="0">
                <a:solidFill>
                  <a:srgbClr val="333333"/>
                </a:solidFill>
              </a:rPr>
              <a:t>Ha valamire tudatosan nem akarunk gondolni, az inkább ahhoz vezet, hogy ezek a gondolatok felerősödnek.</a:t>
            </a:r>
          </a:p>
          <a:p>
            <a:r>
              <a:rPr lang="hu-HU" sz="2400" dirty="0">
                <a:solidFill>
                  <a:srgbClr val="333333"/>
                </a:solidFill>
              </a:rPr>
              <a:t>Próbálják ki! </a:t>
            </a:r>
            <a:br>
              <a:rPr lang="hu-HU" sz="2400" dirty="0">
                <a:solidFill>
                  <a:srgbClr val="333333"/>
                </a:solidFill>
              </a:rPr>
            </a:br>
            <a:r>
              <a:rPr lang="hu-HU" sz="2400" dirty="0">
                <a:solidFill>
                  <a:srgbClr val="004992"/>
                </a:solidFill>
              </a:rPr>
              <a:t>A következő egy percben ne gondoljanak az elefántra!</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dirty="0">
                <a:solidFill>
                  <a:srgbClr val="004992"/>
                </a:solidFill>
                <a:latin typeface="+mn-lt"/>
                <a:ea typeface="+mn-ea"/>
                <a:cs typeface="+mn-cs"/>
              </a:rPr>
              <a:t>6. A negatív gondolatok elnyomása</a:t>
            </a:r>
            <a:br>
              <a:rPr lang="hu-HU" altLang="de-DE" sz="3600" dirty="0">
                <a:solidFill>
                  <a:srgbClr val="004992"/>
                </a:solidFill>
                <a:latin typeface="+mn-lt"/>
                <a:ea typeface="+mn-ea"/>
                <a:cs typeface="+mn-cs"/>
              </a:rPr>
            </a:br>
            <a:r>
              <a:rPr lang="hu-HU" altLang="de-DE" dirty="0">
                <a:solidFill>
                  <a:srgbClr val="004992"/>
                </a:solidFill>
                <a:latin typeface="+mn-lt"/>
                <a:ea typeface="+mn-ea"/>
                <a:cs typeface="+mn-cs"/>
              </a:rPr>
              <a:t>Sikerül? Nem!</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u-HU" sz="2400" dirty="0">
                <a:solidFill>
                  <a:srgbClr val="333333"/>
                </a:solidFill>
              </a:rPr>
              <a:t>A legtöbben Önök közül valószínűleg egy elefántra gondoltak és/vagy valamire, ami az elefántokkal összefügg (pl. állatkert, szafari, Afrika stb.)</a:t>
            </a:r>
          </a:p>
          <a:p>
            <a:r>
              <a:rPr lang="hu-HU" sz="2400" dirty="0">
                <a:solidFill>
                  <a:srgbClr val="333333"/>
                </a:solidFill>
              </a:rPr>
              <a:t>Ez a hatás még erősebb, ha megpróbáljuk az olyan gondolatokat, mint például az </a:t>
            </a:r>
            <a:r>
              <a:rPr lang="hu-HU" sz="2400">
                <a:solidFill>
                  <a:srgbClr val="333333"/>
                </a:solidFill>
              </a:rPr>
              <a:t>önvádlások (“Én </a:t>
            </a:r>
            <a:r>
              <a:rPr lang="hu-HU" sz="2400" dirty="0">
                <a:solidFill>
                  <a:srgbClr val="333333"/>
                </a:solidFill>
              </a:rPr>
              <a:t>egy csődtömeg </a:t>
            </a:r>
            <a:r>
              <a:rPr lang="hu-HU" sz="2400">
                <a:solidFill>
                  <a:srgbClr val="333333"/>
                </a:solidFill>
              </a:rPr>
              <a:t>vagyok!” </a:t>
            </a:r>
            <a:r>
              <a:rPr lang="hu-HU" sz="2400" dirty="0">
                <a:solidFill>
                  <a:srgbClr val="333333"/>
                </a:solidFill>
              </a:rPr>
              <a:t>stb.) aktívan elnyomni. A gondolatok ilyenkor olyan erősek lehetnek, hogy akár úgy is tűnhetnek, hogy ezek külső, idegen gondolatok!</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8" name="Slide Number Placeholder 7"/>
          <p:cNvSpPr>
            <a:spLocks noGrp="1"/>
          </p:cNvSpPr>
          <p:nvPr>
            <p:ph type="sldNum" sz="quarter" idx="12"/>
          </p:nvPr>
        </p:nvSpPr>
        <p:spPr/>
        <p:txBody>
          <a:bodyPr/>
          <a:lstStyle/>
          <a:p>
            <a:fld id="{9E7B89A7-1A44-4171-BBE2-8AF847F3B11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dirty="0">
                <a:latin typeface="+mn-lt"/>
                <a:ea typeface="+mn-ea"/>
                <a:cs typeface="+mn-cs"/>
              </a:rPr>
              <a:t>Ehelyett: Hogyan tudunk egyfajta távolságot tartani tőlük…?</a:t>
            </a:r>
            <a:endParaRPr lang="de-DE" altLang="de-DE" sz="3600" dirty="0">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hu-HU" altLang="de-DE" sz="2400" dirty="0">
                <a:solidFill>
                  <a:srgbClr val="333333"/>
                </a:solidFill>
              </a:rPr>
              <a:t>Ha különösen erős negatív gondolatok kínozzák Önöket, ne próbálják meg azokat erővel elnyomni (az csak felerősíti őket)</a:t>
            </a:r>
            <a:r>
              <a:rPr lang="de-DE" altLang="de-DE" sz="2400" dirty="0">
                <a:solidFill>
                  <a:srgbClr val="333333"/>
                </a:solidFill>
              </a:rPr>
              <a:t>, </a:t>
            </a:r>
            <a:r>
              <a:rPr lang="hu-HU" altLang="de-DE" sz="2400" dirty="0">
                <a:solidFill>
                  <a:srgbClr val="333333"/>
                </a:solidFill>
              </a:rPr>
              <a:t>hanem próbálják meg egyszerűen csak megfigyelni ezeket a belső történéseket anélkül, hogy meg akarnák változtatni őket! Mint egy állatkerti látogató, aki tisztes távolságból figyel egy veszélyes vadállatot.</a:t>
            </a:r>
            <a:endParaRPr lang="de-DE" altLang="de-DE" sz="2400" dirty="0">
              <a:solidFill>
                <a:srgbClr val="333333"/>
              </a:solidFill>
            </a:endParaRPr>
          </a:p>
          <a:p>
            <a:pPr eaLnBrk="1" hangingPunct="1"/>
            <a:r>
              <a:rPr lang="hu-HU" altLang="de-DE" sz="2400" dirty="0">
                <a:solidFill>
                  <a:srgbClr val="004992"/>
                </a:solidFill>
              </a:rPr>
              <a:t>A gondolataik ismét megfognak maguktól nyugodni</a:t>
            </a:r>
            <a:r>
              <a:rPr lang="de-DE" altLang="de-DE" sz="2400" dirty="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Metakognitív Tréning 8 – Önbecsülés &amp; hangulat</a:t>
            </a:r>
          </a:p>
        </p:txBody>
      </p:sp>
      <p:sp>
        <p:nvSpPr>
          <p:cNvPr id="5" name="Slide Number Placeholder 4"/>
          <p:cNvSpPr>
            <a:spLocks noGrp="1"/>
          </p:cNvSpPr>
          <p:nvPr>
            <p:ph type="sldNum" sz="quarter" idx="12"/>
          </p:nvPr>
        </p:nvSpPr>
        <p:spPr/>
        <p:txBody>
          <a:bodyPr/>
          <a:lstStyle/>
          <a:p>
            <a:fld id="{9E7B89A7-1A44-4171-BBE2-8AF847F3B116}"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 gondolkodás további aspektusai</a:t>
            </a:r>
          </a:p>
        </p:txBody>
      </p:sp>
      <p:sp>
        <p:nvSpPr>
          <p:cNvPr id="5" name="Content Placeholder 4"/>
          <p:cNvSpPr>
            <a:spLocks noGrp="1"/>
          </p:cNvSpPr>
          <p:nvPr>
            <p:ph idx="1"/>
          </p:nvPr>
        </p:nvSpPr>
        <p:spPr/>
        <p:txBody>
          <a:bodyPr/>
          <a:lstStyle/>
          <a:p>
            <a:pPr lvl="0" defTabSz="914400">
              <a:lnSpc>
                <a:spcPct val="100000"/>
              </a:lnSpc>
              <a:spcBef>
                <a:spcPts val="1200"/>
              </a:spcBef>
            </a:pPr>
            <a:r>
              <a:rPr lang="hu-HU" altLang="de-DE" sz="2000" b="1" dirty="0">
                <a:solidFill>
                  <a:srgbClr val="004992"/>
                </a:solidFill>
              </a:rPr>
              <a:t>Másokkal való összehasonlítgatások</a:t>
            </a:r>
            <a:r>
              <a:rPr lang="de-DE"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hu-HU" altLang="de-DE" sz="2000" dirty="0">
                <a:solidFill>
                  <a:srgbClr val="333333"/>
                </a:solidFill>
              </a:rPr>
              <a:t>Ne hasonlítgassa magát túlzottan másokhoz</a:t>
            </a:r>
            <a:r>
              <a:rPr lang="de-DE"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u-HU" altLang="de-DE" sz="2000" dirty="0">
                <a:solidFill>
                  <a:srgbClr val="333333"/>
                </a:solidFill>
              </a:rPr>
              <a:t>Mindig lesz valaki, aki jobban néz ki</a:t>
            </a:r>
            <a:r>
              <a:rPr lang="de-DE" altLang="de-DE" sz="2000" dirty="0">
                <a:solidFill>
                  <a:srgbClr val="333333"/>
                </a:solidFill>
              </a:rPr>
              <a:t>, </a:t>
            </a:r>
            <a:r>
              <a:rPr lang="hu-HU" altLang="de-DE" sz="2000" dirty="0">
                <a:solidFill>
                  <a:srgbClr val="333333"/>
                </a:solidFill>
              </a:rPr>
              <a:t>sikeresebb, kedveltebb</a:t>
            </a:r>
            <a:r>
              <a:rPr lang="de-DE" altLang="de-DE" sz="2000" dirty="0">
                <a:solidFill>
                  <a:srgbClr val="333333"/>
                </a:solidFill>
              </a:rPr>
              <a:t>. </a:t>
            </a:r>
            <a:r>
              <a:rPr lang="hu-HU" altLang="de-DE" sz="2000" dirty="0">
                <a:solidFill>
                  <a:srgbClr val="333333"/>
                </a:solidFill>
              </a:rPr>
              <a:t>De még ezeknek </a:t>
            </a:r>
            <a:r>
              <a:rPr lang="hu-HU" altLang="de-DE" sz="2000">
                <a:solidFill>
                  <a:srgbClr val="333333"/>
                </a:solidFill>
              </a:rPr>
              <a:t>a</a:t>
            </a:r>
            <a:r>
              <a:rPr lang="de-DE" altLang="de-DE" sz="2000">
                <a:solidFill>
                  <a:srgbClr val="333333"/>
                </a:solidFill>
              </a:rPr>
              <a:t> “</a:t>
            </a:r>
            <a:r>
              <a:rPr lang="hu-HU" altLang="de-DE" sz="2000">
                <a:solidFill>
                  <a:srgbClr val="333333"/>
                </a:solidFill>
              </a:rPr>
              <a:t>szerencse fiainak”</a:t>
            </a:r>
            <a:r>
              <a:rPr lang="de-DE" altLang="de-DE" sz="2000">
                <a:solidFill>
                  <a:srgbClr val="333333"/>
                </a:solidFill>
              </a:rPr>
              <a:t> </a:t>
            </a:r>
            <a:r>
              <a:rPr lang="hu-HU" altLang="de-DE" sz="2000" dirty="0">
                <a:solidFill>
                  <a:srgbClr val="333333"/>
                </a:solidFill>
              </a:rPr>
              <a:t>is megvannak a maguk gyenge pontjai</a:t>
            </a:r>
            <a:r>
              <a:rPr lang="de-DE"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Metakognitív Tréning 8 – Önbecsülés &amp; hangulat</a:t>
            </a:r>
          </a:p>
        </p:txBody>
      </p:sp>
      <p:sp>
        <p:nvSpPr>
          <p:cNvPr id="10" name="Slide Number Placeholder 9"/>
          <p:cNvSpPr>
            <a:spLocks noGrp="1"/>
          </p:cNvSpPr>
          <p:nvPr>
            <p:ph type="sldNum" sz="quarter" idx="12"/>
          </p:nvPr>
        </p:nvSpPr>
        <p:spPr/>
        <p:txBody>
          <a:bodyPr/>
          <a:lstStyle/>
          <a:p>
            <a:fld id="{9E7B89A7-1A44-4171-BBE2-8AF847F3B116}"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 gondolkodás további aspektusai</a:t>
            </a:r>
          </a:p>
        </p:txBody>
      </p:sp>
      <p:sp>
        <p:nvSpPr>
          <p:cNvPr id="5" name="Content Placeholder 4"/>
          <p:cNvSpPr>
            <a:spLocks noGrp="1"/>
          </p:cNvSpPr>
          <p:nvPr>
            <p:ph idx="1"/>
          </p:nvPr>
        </p:nvSpPr>
        <p:spPr/>
        <p:txBody>
          <a:bodyPr/>
          <a:lstStyle/>
          <a:p>
            <a:pPr lvl="0" defTabSz="914400">
              <a:lnSpc>
                <a:spcPct val="100000"/>
              </a:lnSpc>
              <a:spcBef>
                <a:spcPts val="1200"/>
              </a:spcBef>
            </a:pPr>
            <a:r>
              <a:rPr lang="hu-HU" altLang="de-DE" sz="2000" b="1" dirty="0">
                <a:solidFill>
                  <a:srgbClr val="004992"/>
                </a:solidFill>
              </a:rPr>
              <a:t>Másokkal való összehasonlítgatások</a:t>
            </a:r>
            <a:r>
              <a:rPr lang="de-DE"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hu-HU" altLang="de-DE" sz="2000" dirty="0">
                <a:solidFill>
                  <a:srgbClr val="333333"/>
                </a:solidFill>
              </a:rPr>
              <a:t>Ne hasonlítgassa magát túlzottan másokhoz</a:t>
            </a:r>
            <a:r>
              <a:rPr lang="de-DE"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u-HU" altLang="de-DE" sz="2000" dirty="0">
                <a:solidFill>
                  <a:srgbClr val="333333"/>
                </a:solidFill>
              </a:rPr>
              <a:t>Mindig lesz valaki, aki jobban néz ki</a:t>
            </a:r>
            <a:r>
              <a:rPr lang="de-DE" altLang="de-DE" sz="2000" dirty="0">
                <a:solidFill>
                  <a:srgbClr val="333333"/>
                </a:solidFill>
              </a:rPr>
              <a:t>, </a:t>
            </a:r>
            <a:r>
              <a:rPr lang="hu-HU" altLang="de-DE" sz="2000" dirty="0">
                <a:solidFill>
                  <a:srgbClr val="333333"/>
                </a:solidFill>
              </a:rPr>
              <a:t>sikeresebb, kedveltebb</a:t>
            </a:r>
            <a:r>
              <a:rPr lang="de-DE" altLang="de-DE" sz="2000" dirty="0">
                <a:solidFill>
                  <a:srgbClr val="333333"/>
                </a:solidFill>
              </a:rPr>
              <a:t>. </a:t>
            </a:r>
            <a:r>
              <a:rPr lang="hu-HU" altLang="de-DE" sz="2000" dirty="0">
                <a:solidFill>
                  <a:srgbClr val="333333"/>
                </a:solidFill>
              </a:rPr>
              <a:t>De még ezeknek </a:t>
            </a:r>
            <a:r>
              <a:rPr lang="hu-HU" altLang="de-DE" sz="2000">
                <a:solidFill>
                  <a:srgbClr val="333333"/>
                </a:solidFill>
              </a:rPr>
              <a:t>a</a:t>
            </a:r>
            <a:r>
              <a:rPr lang="de-DE" altLang="de-DE" sz="2000">
                <a:solidFill>
                  <a:srgbClr val="333333"/>
                </a:solidFill>
              </a:rPr>
              <a:t> “</a:t>
            </a:r>
            <a:r>
              <a:rPr lang="hu-HU" altLang="de-DE" sz="2000">
                <a:solidFill>
                  <a:srgbClr val="333333"/>
                </a:solidFill>
              </a:rPr>
              <a:t>szerencse fiainak”</a:t>
            </a:r>
            <a:r>
              <a:rPr lang="de-DE" altLang="de-DE" sz="2000">
                <a:solidFill>
                  <a:srgbClr val="333333"/>
                </a:solidFill>
              </a:rPr>
              <a:t> </a:t>
            </a:r>
            <a:r>
              <a:rPr lang="hu-HU" altLang="de-DE" sz="2000" dirty="0">
                <a:solidFill>
                  <a:srgbClr val="333333"/>
                </a:solidFill>
              </a:rPr>
              <a:t>is megvannak a maguk gyenge pontjai</a:t>
            </a:r>
            <a:r>
              <a:rPr lang="de-DE" altLang="de-DE" sz="2000" dirty="0">
                <a:solidFill>
                  <a:srgbClr val="333333"/>
                </a:solidFill>
              </a:rPr>
              <a:t>.</a:t>
            </a:r>
          </a:p>
          <a:p>
            <a:pPr lvl="0" defTabSz="914400">
              <a:lnSpc>
                <a:spcPct val="100000"/>
              </a:lnSpc>
              <a:spcBef>
                <a:spcPts val="1200"/>
              </a:spcBef>
            </a:pPr>
            <a:r>
              <a:rPr lang="hu-HU" altLang="de-DE" sz="2000" b="1" dirty="0">
                <a:solidFill>
                  <a:srgbClr val="004992"/>
                </a:solidFill>
              </a:rPr>
              <a:t>Túlzó követelmények</a:t>
            </a:r>
            <a:r>
              <a:rPr lang="de-DE"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hu-HU" altLang="de-DE" sz="2000" b="1" dirty="0">
                <a:solidFill>
                  <a:srgbClr val="333333"/>
                </a:solidFill>
              </a:rPr>
              <a:t>Ne </a:t>
            </a:r>
            <a:r>
              <a:rPr lang="hu-HU" altLang="de-DE" sz="2000" dirty="0">
                <a:solidFill>
                  <a:srgbClr val="333333"/>
                </a:solidFill>
              </a:rPr>
              <a:t>támasszon önmagával szemben túlzó követelményeket, mint</a:t>
            </a:r>
            <a:endParaRPr lang="de-DE" altLang="de-DE" sz="2000" dirty="0">
              <a:solidFill>
                <a:srgbClr val="333333"/>
              </a:solidFill>
            </a:endParaRPr>
          </a:p>
          <a:p>
            <a:pPr marL="342900" lvl="3" indent="-342900" defTabSz="914400">
              <a:lnSpc>
                <a:spcPct val="100000"/>
              </a:lnSpc>
              <a:spcBef>
                <a:spcPts val="1200"/>
              </a:spcBef>
              <a:buClr>
                <a:srgbClr val="FFFFFF"/>
              </a:buClr>
              <a:buFont typeface="WingDings"/>
              <a:buChar char=""/>
            </a:pPr>
            <a:r>
              <a:rPr lang="de-DE" altLang="de-DE" sz="2000">
                <a:solidFill>
                  <a:srgbClr val="333333"/>
                </a:solidFill>
              </a:rPr>
              <a:t>“</a:t>
            </a:r>
            <a:r>
              <a:rPr lang="hu-HU" altLang="de-DE" sz="2000">
                <a:solidFill>
                  <a:srgbClr val="333333"/>
                </a:solidFill>
              </a:rPr>
              <a:t>Mindig </a:t>
            </a:r>
            <a:r>
              <a:rPr lang="hu-HU" altLang="de-DE" sz="2000" dirty="0">
                <a:solidFill>
                  <a:srgbClr val="333333"/>
                </a:solidFill>
              </a:rPr>
              <a:t>jól </a:t>
            </a:r>
            <a:r>
              <a:rPr lang="hu-HU" altLang="de-DE" sz="2000">
                <a:solidFill>
                  <a:srgbClr val="333333"/>
                </a:solidFill>
              </a:rPr>
              <a:t>kell kinéznem”</a:t>
            </a:r>
            <a:endParaRPr lang="de-DE" altLang="de-DE" sz="2000" dirty="0">
              <a:solidFill>
                <a:srgbClr val="333333"/>
              </a:solidFill>
            </a:endParaRPr>
          </a:p>
          <a:p>
            <a:pPr marL="342900" lvl="3" indent="-342900" defTabSz="914400">
              <a:lnSpc>
                <a:spcPct val="100000"/>
              </a:lnSpc>
              <a:spcBef>
                <a:spcPts val="1200"/>
              </a:spcBef>
              <a:buClr>
                <a:srgbClr val="FFFFFF"/>
              </a:buClr>
              <a:buFont typeface="WingDings"/>
              <a:buChar char=""/>
            </a:pPr>
            <a:r>
              <a:rPr lang="de-DE" altLang="de-DE" sz="2000">
                <a:solidFill>
                  <a:srgbClr val="333333"/>
                </a:solidFill>
              </a:rPr>
              <a:t>“</a:t>
            </a:r>
            <a:r>
              <a:rPr lang="hu-HU" altLang="de-DE" sz="2000">
                <a:solidFill>
                  <a:srgbClr val="333333"/>
                </a:solidFill>
              </a:rPr>
              <a:t>Mindig </a:t>
            </a:r>
            <a:r>
              <a:rPr lang="hu-HU" altLang="de-DE" sz="2000" dirty="0">
                <a:solidFill>
                  <a:srgbClr val="333333"/>
                </a:solidFill>
              </a:rPr>
              <a:t>okosnak </a:t>
            </a:r>
            <a:r>
              <a:rPr lang="hu-HU" altLang="de-DE" sz="2000">
                <a:solidFill>
                  <a:srgbClr val="333333"/>
                </a:solidFill>
              </a:rPr>
              <a:t>kell látszanom”</a:t>
            </a:r>
            <a:endParaRPr lang="de-DE" altLang="de-DE" sz="2000" dirty="0">
              <a:solidFill>
                <a:srgbClr val="333333"/>
              </a:solidFill>
            </a:endParaRPr>
          </a:p>
          <a:p>
            <a:pPr marL="342900" lvl="3" indent="-342900" defTabSz="914400">
              <a:lnSpc>
                <a:spcPct val="100000"/>
              </a:lnSpc>
              <a:spcBef>
                <a:spcPts val="1200"/>
              </a:spcBef>
              <a:buClr>
                <a:srgbClr val="FFFFFF"/>
              </a:buClr>
              <a:buFont typeface="WingDings"/>
              <a:buChar char=""/>
            </a:pPr>
            <a:r>
              <a:rPr lang="de-DE" altLang="de-DE" sz="2000">
                <a:solidFill>
                  <a:srgbClr val="333333"/>
                </a:solidFill>
              </a:rPr>
              <a:t>“</a:t>
            </a:r>
            <a:r>
              <a:rPr lang="hu-HU" altLang="de-DE" sz="2000">
                <a:solidFill>
                  <a:srgbClr val="333333"/>
                </a:solidFill>
              </a:rPr>
              <a:t>A </a:t>
            </a:r>
            <a:r>
              <a:rPr lang="hu-HU" altLang="de-DE" sz="2000" dirty="0">
                <a:solidFill>
                  <a:srgbClr val="333333"/>
                </a:solidFill>
              </a:rPr>
              <a:t>beszélgetések során mindig valami szellemeset </a:t>
            </a:r>
            <a:r>
              <a:rPr lang="hu-HU" altLang="de-DE" sz="2000">
                <a:solidFill>
                  <a:srgbClr val="333333"/>
                </a:solidFill>
              </a:rPr>
              <a:t>kell mondanom”</a:t>
            </a:r>
            <a:endParaRPr lang="de-DE" altLang="de-DE" sz="2000" dirty="0">
              <a:solidFill>
                <a:srgbClr val="333333"/>
              </a:solidFill>
            </a:endParaRPr>
          </a:p>
          <a:p>
            <a:pPr marL="342900" lvl="3" indent="-342900" defTabSz="914400">
              <a:lnSpc>
                <a:spcPct val="100000"/>
              </a:lnSpc>
              <a:spcBef>
                <a:spcPts val="1200"/>
              </a:spcBef>
              <a:buClr>
                <a:srgbClr val="FFFFFF"/>
              </a:buClr>
              <a:buFont typeface="WingDings"/>
              <a:buChar char=""/>
            </a:pPr>
            <a:r>
              <a:rPr lang="de-DE" altLang="de-DE" sz="2000">
                <a:solidFill>
                  <a:srgbClr val="333333"/>
                </a:solidFill>
              </a:rPr>
              <a:t>“</a:t>
            </a:r>
            <a:r>
              <a:rPr lang="hu-HU" altLang="de-DE" sz="2000">
                <a:solidFill>
                  <a:srgbClr val="333333"/>
                </a:solidFill>
              </a:rPr>
              <a:t>Tökéletesen </a:t>
            </a:r>
            <a:r>
              <a:rPr lang="hu-HU" altLang="de-DE" sz="2000" dirty="0">
                <a:solidFill>
                  <a:srgbClr val="333333"/>
                </a:solidFill>
              </a:rPr>
              <a:t>kell végeznem </a:t>
            </a:r>
            <a:r>
              <a:rPr lang="hu-HU" altLang="de-DE" sz="2000">
                <a:solidFill>
                  <a:srgbClr val="333333"/>
                </a:solidFill>
              </a:rPr>
              <a:t>a munkámat”</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Metakognitív Tréning 8 – Önbecsülés &amp; hangulat</a:t>
            </a:r>
          </a:p>
        </p:txBody>
      </p:sp>
      <p:sp>
        <p:nvSpPr>
          <p:cNvPr id="10" name="Slide Number Placeholder 9"/>
          <p:cNvSpPr>
            <a:spLocks noGrp="1"/>
          </p:cNvSpPr>
          <p:nvPr>
            <p:ph type="sldNum" sz="quarter" idx="12"/>
          </p:nvPr>
        </p:nvSpPr>
        <p:spPr/>
        <p:txBody>
          <a:bodyPr/>
          <a:lstStyle/>
          <a:p>
            <a:fld id="{9E7B89A7-1A44-4171-BBE2-8AF847F3B116}" type="slidenum">
              <a:rPr lang="de-DE" altLang="de-DE" smtClean="0"/>
              <a:pPr/>
              <a:t>34</a:t>
            </a:fld>
            <a:endParaRPr lang="de-DE" altLang="de-DE"/>
          </a:p>
        </p:txBody>
      </p:sp>
    </p:spTree>
    <p:extLst>
      <p:ext uri="{BB962C8B-B14F-4D97-AF65-F5344CB8AC3E}">
        <p14:creationId xmlns:p14="http://schemas.microsoft.com/office/powerpoint/2010/main" val="1220139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a:solidFill>
                  <a:srgbClr val="333333"/>
                </a:solidFill>
                <a:latin typeface="+mn-lt"/>
              </a:rPr>
              <a:t>a </a:t>
            </a:r>
            <a:r>
              <a:rPr lang="en-US" altLang="ko-KR" b="0" i="1" spc="-5" dirty="0" err="1">
                <a:solidFill>
                  <a:srgbClr val="333333"/>
                </a:solidFill>
                <a:latin typeface="+mn-lt"/>
              </a:rPr>
              <a:t>trainereknek</a:t>
            </a:r>
            <a:r>
              <a:rPr lang="en-US" altLang="ko-KR" b="0" i="1" spc="-5" dirty="0">
                <a:solidFill>
                  <a:srgbClr val="333333"/>
                </a:solidFill>
                <a:latin typeface="+mn-lt"/>
              </a:rPr>
              <a:t>:</a:t>
            </a:r>
            <a:endParaRPr lang="hu-HU" altLang="ko-KR" b="0" i="1" spc="-5" dirty="0">
              <a:solidFill>
                <a:srgbClr val="333333"/>
              </a:solidFill>
              <a:latin typeface="+mn-lt"/>
            </a:endParaRPr>
          </a:p>
          <a:p>
            <a:pPr marL="635" defTabSz="914400" eaLnBrk="0" fontAlgn="base" hangingPunct="0">
              <a:spcBef>
                <a:spcPts val="894"/>
              </a:spcBef>
              <a:spcAft>
                <a:spcPct val="0"/>
              </a:spcAft>
            </a:pPr>
            <a:r>
              <a:rPr lang="hu-HU" altLang="ko-KR" b="0" dirty="0">
                <a:solidFill>
                  <a:srgbClr val="333333"/>
                </a:solidFill>
                <a:latin typeface="+mn-lt"/>
              </a:rPr>
              <a:t>Egyes jelenetek olyan kifejezéseket/ tartalmakat hordozhatnak, melyek nem minden közönségnek és nem minden kultúrának megfelelőek. Így kérjük a levetített videókat gondosan megválogatni!</a:t>
            </a:r>
            <a:r>
              <a:rPr lang="de-DE"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35</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2401404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Legyünk tudatában erősségeinknek!</a:t>
            </a:r>
            <a:endParaRPr lang="en-US" sz="3600">
              <a:latin typeface="+mn-lt"/>
              <a:ea typeface="+mn-ea"/>
              <a:cs typeface="+mn-cs"/>
            </a:endParaRPr>
          </a:p>
        </p:txBody>
      </p:sp>
      <p:sp>
        <p:nvSpPr>
          <p:cNvPr id="378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0363" algn="l"/>
              </a:tabLst>
            </a:pPr>
            <a:r>
              <a:rPr lang="hu-HU" altLang="de-DE" sz="2400" dirty="0">
                <a:solidFill>
                  <a:srgbClr val="333333"/>
                </a:solidFill>
              </a:rPr>
              <a:t>Ahelyett, hogy csak a hátrányainkat állítjuk az előtérbe</a:t>
            </a:r>
            <a:r>
              <a:rPr lang="de-DE" altLang="de-DE" sz="2400" dirty="0">
                <a:solidFill>
                  <a:srgbClr val="333333"/>
                </a:solidFill>
              </a:rPr>
              <a:t>,</a:t>
            </a:r>
            <a:br>
              <a:rPr lang="hu-HU" altLang="de-DE" sz="2400" dirty="0">
                <a:solidFill>
                  <a:srgbClr val="333333"/>
                </a:solidFill>
              </a:rPr>
            </a:br>
            <a:r>
              <a:rPr lang="hu-HU" altLang="de-DE" sz="2400" dirty="0">
                <a:solidFill>
                  <a:srgbClr val="333333"/>
                </a:solidFill>
              </a:rPr>
              <a:t>az </a:t>
            </a:r>
            <a:r>
              <a:rPr lang="hu-HU" altLang="de-DE" sz="2400" i="1" dirty="0">
                <a:solidFill>
                  <a:srgbClr val="333333"/>
                </a:solidFill>
              </a:rPr>
              <a:t>erősségeinket </a:t>
            </a:r>
            <a:r>
              <a:rPr lang="hu-HU" altLang="de-DE" sz="2400" dirty="0">
                <a:solidFill>
                  <a:srgbClr val="333333"/>
                </a:solidFill>
              </a:rPr>
              <a:t>is érdemes hangsúlyoznunk</a:t>
            </a:r>
            <a:r>
              <a:rPr lang="de-DE" altLang="de-DE" sz="2400" dirty="0">
                <a:solidFill>
                  <a:srgbClr val="333333"/>
                </a:solidFill>
              </a:rPr>
              <a:t>.</a:t>
            </a:r>
          </a:p>
          <a:p>
            <a:pPr marL="342900" indent="-342900" eaLnBrk="1" hangingPunct="1">
              <a:buClr>
                <a:srgbClr val="333333"/>
              </a:buClr>
              <a:buFont typeface="WingDings"/>
              <a:buChar char=""/>
              <a:tabLst>
                <a:tab pos="360363" algn="l"/>
              </a:tabLst>
            </a:pPr>
            <a:r>
              <a:rPr lang="hu-HU" altLang="de-DE" sz="2400" dirty="0">
                <a:solidFill>
                  <a:srgbClr val="333333"/>
                </a:solidFill>
              </a:rPr>
              <a:t>Mindenkinek vannak olyan képességei, amivel nem rendelkezik mindenki, amire büszke lehet</a:t>
            </a:r>
            <a:r>
              <a:rPr lang="de-DE" altLang="de-DE" sz="2400" dirty="0">
                <a:solidFill>
                  <a:srgbClr val="333333"/>
                </a:solidFill>
              </a:rPr>
              <a:t>…</a:t>
            </a:r>
            <a:br>
              <a:rPr lang="de-DE" altLang="de-DE" sz="2400" dirty="0">
                <a:solidFill>
                  <a:srgbClr val="333333"/>
                </a:solidFill>
              </a:rPr>
            </a:br>
            <a:r>
              <a:rPr lang="hu-HU" altLang="de-DE" sz="2400" i="1" dirty="0">
                <a:solidFill>
                  <a:srgbClr val="004992"/>
                </a:solidFill>
              </a:rPr>
              <a:t>ezeknek nem kell világrekordoknak vagy híres találmányoknak lenni!</a:t>
            </a:r>
            <a:endParaRPr lang="de-DE" altLang="de-DE" sz="2400" i="1"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Legyünk tudatában erősségeinknek!</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u-HU" altLang="de-DE" sz="2400" dirty="0">
                <a:solidFill>
                  <a:srgbClr val="004992"/>
                </a:solidFill>
              </a:rPr>
              <a:t>Nevezzünk meg néhány erősségünket</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Mi az, ami jól szokott sikerülni</a:t>
            </a:r>
            <a:r>
              <a:rPr lang="de-DE" altLang="de-DE" sz="2400" i="1" dirty="0">
                <a:solidFill>
                  <a:srgbClr val="333333"/>
                </a:solidFill>
              </a:rPr>
              <a:t>? </a:t>
            </a:r>
            <a:r>
              <a:rPr lang="hu-HU" altLang="de-DE" sz="2400" i="1" dirty="0">
                <a:solidFill>
                  <a:srgbClr val="333333"/>
                </a:solidFill>
              </a:rPr>
              <a:t>Miért kaptam már gyakrabban</a:t>
            </a:r>
            <a:br>
              <a:rPr lang="en-US" altLang="de-DE" sz="2400" i="1" dirty="0">
                <a:solidFill>
                  <a:srgbClr val="333333"/>
                </a:solidFill>
              </a:rPr>
            </a:br>
            <a:r>
              <a:rPr lang="hu-HU" altLang="de-DE" sz="2400" i="1" dirty="0">
                <a:solidFill>
                  <a:srgbClr val="333333"/>
                </a:solidFill>
              </a:rPr>
              <a:t>dicséretet</a:t>
            </a:r>
            <a:r>
              <a:rPr lang="de-DE" altLang="de-DE" sz="2400" i="1" dirty="0">
                <a:solidFill>
                  <a:srgbClr val="333333"/>
                </a:solidFill>
              </a:rPr>
              <a:t>?</a:t>
            </a:r>
            <a:br>
              <a:rPr lang="de-DE"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Jó a </a:t>
            </a:r>
            <a:r>
              <a:rPr lang="hu-HU" altLang="de-DE" sz="1600" i="1">
                <a:solidFill>
                  <a:srgbClr val="333333"/>
                </a:solidFill>
              </a:rPr>
              <a:t>kézügyességem</a:t>
            </a:r>
            <a:r>
              <a:rPr lang="de-DE" altLang="de-DE" sz="1600" i="1">
                <a:solidFill>
                  <a:srgbClr val="333333"/>
                </a:solidFill>
              </a:rPr>
              <a:t>…</a:t>
            </a:r>
            <a:endParaRPr lang="de-DE"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37</a:t>
            </a:fld>
            <a:endParaRPr lang="de-DE" altLang="de-DE"/>
          </a:p>
        </p:txBody>
      </p:sp>
    </p:spTree>
    <p:extLst>
      <p:ext uri="{BB962C8B-B14F-4D97-AF65-F5344CB8AC3E}">
        <p14:creationId xmlns:p14="http://schemas.microsoft.com/office/powerpoint/2010/main" val="3651312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Legyünk tudatában erősségeinknek!</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u-HU" altLang="de-DE" sz="2400" dirty="0">
                <a:solidFill>
                  <a:srgbClr val="004992"/>
                </a:solidFill>
              </a:rPr>
              <a:t>Nevezzünk meg néhány erősségünket</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Mi az, ami jól szokott sikerülni</a:t>
            </a:r>
            <a:r>
              <a:rPr lang="de-DE" altLang="de-DE" sz="2400" i="1" dirty="0">
                <a:solidFill>
                  <a:srgbClr val="333333"/>
                </a:solidFill>
              </a:rPr>
              <a:t>? </a:t>
            </a:r>
            <a:r>
              <a:rPr lang="hu-HU" altLang="de-DE" sz="2400" i="1" dirty="0">
                <a:solidFill>
                  <a:srgbClr val="333333"/>
                </a:solidFill>
              </a:rPr>
              <a:t>Miért kaptam már gyakrabban</a:t>
            </a:r>
            <a:br>
              <a:rPr lang="en-US" altLang="de-DE" sz="2400" i="1" dirty="0">
                <a:solidFill>
                  <a:srgbClr val="333333"/>
                </a:solidFill>
              </a:rPr>
            </a:br>
            <a:r>
              <a:rPr lang="hu-HU" altLang="de-DE" sz="2400" i="1" dirty="0">
                <a:solidFill>
                  <a:srgbClr val="333333"/>
                </a:solidFill>
              </a:rPr>
              <a:t>dicséretet</a:t>
            </a:r>
            <a:r>
              <a:rPr lang="de-DE" altLang="de-DE" sz="2400" i="1" dirty="0">
                <a:solidFill>
                  <a:srgbClr val="333333"/>
                </a:solidFill>
              </a:rPr>
              <a:t>?</a:t>
            </a:r>
            <a:br>
              <a:rPr lang="de-DE"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Jó a kézügyességem</a:t>
            </a:r>
            <a:r>
              <a:rPr lang="de-DE" altLang="de-DE" sz="1600" i="1" dirty="0">
                <a:solidFill>
                  <a:srgbClr val="333333"/>
                </a:solidFill>
              </a:rPr>
              <a:t>…</a:t>
            </a:r>
          </a:p>
          <a:p>
            <a:pPr marL="457200" indent="-457200" eaLnBrk="1" hangingPunct="1">
              <a:buFont typeface="+mj-lt"/>
              <a:buAutoNum type="arabicPeriod"/>
            </a:pPr>
            <a:r>
              <a:rPr lang="de-DE" altLang="de-DE" sz="2400" dirty="0">
                <a:solidFill>
                  <a:srgbClr val="004992"/>
                </a:solidFill>
              </a:rPr>
              <a:t>K</a:t>
            </a:r>
            <a:r>
              <a:rPr lang="hu-HU" altLang="de-DE" sz="2400" dirty="0">
                <a:solidFill>
                  <a:srgbClr val="004992"/>
                </a:solidFill>
              </a:rPr>
              <a:t>épzeljünk el egy konkrét szituációt</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Mikor és hol</a:t>
            </a:r>
            <a:r>
              <a:rPr lang="de-DE" altLang="de-DE" sz="2400" i="1" dirty="0">
                <a:solidFill>
                  <a:srgbClr val="333333"/>
                </a:solidFill>
              </a:rPr>
              <a:t>? </a:t>
            </a:r>
            <a:r>
              <a:rPr lang="hu-HU" altLang="de-DE" sz="2400" i="1" dirty="0">
                <a:solidFill>
                  <a:srgbClr val="333333"/>
                </a:solidFill>
              </a:rPr>
              <a:t>Mit csináltam akkor pontosan</a:t>
            </a:r>
            <a:r>
              <a:rPr lang="de-DE" altLang="de-DE" sz="2400" i="1" dirty="0">
                <a:solidFill>
                  <a:srgbClr val="333333"/>
                </a:solidFill>
              </a:rPr>
              <a:t>?</a:t>
            </a:r>
            <a:r>
              <a:rPr lang="hu-HU" altLang="de-DE" sz="2400" i="1" dirty="0">
                <a:solidFill>
                  <a:srgbClr val="333333"/>
                </a:solidFill>
              </a:rPr>
              <a:t> Ki és mit jelzett nekem vissza?</a:t>
            </a:r>
            <a:br>
              <a:rPr lang="en-US"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Múlt héten segítettem az egyik barátomnak a lakásfelújításban. Ott tényleg nagy segítség </a:t>
            </a:r>
            <a:r>
              <a:rPr lang="hu-HU" altLang="de-DE" sz="1600" i="1">
                <a:solidFill>
                  <a:srgbClr val="333333"/>
                </a:solidFill>
              </a:rPr>
              <a:t>voltam</a:t>
            </a:r>
            <a:r>
              <a:rPr lang="de-DE" altLang="de-DE" sz="1600" i="1">
                <a:solidFill>
                  <a:srgbClr val="333333"/>
                </a:solidFill>
              </a:rPr>
              <a:t>…</a:t>
            </a:r>
            <a:endParaRPr lang="de-DE"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38</a:t>
            </a:fld>
            <a:endParaRPr lang="de-DE" altLang="de-DE"/>
          </a:p>
        </p:txBody>
      </p:sp>
    </p:spTree>
    <p:extLst>
      <p:ext uri="{BB962C8B-B14F-4D97-AF65-F5344CB8AC3E}">
        <p14:creationId xmlns:p14="http://schemas.microsoft.com/office/powerpoint/2010/main" val="3337292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Legyünk tudatában erősségeinknek!</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u-HU" altLang="de-DE" sz="2400" dirty="0">
                <a:solidFill>
                  <a:srgbClr val="004992"/>
                </a:solidFill>
              </a:rPr>
              <a:t>Nevezzünk meg néhány erősségünket</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Mi az, ami jól szokott sikerülni</a:t>
            </a:r>
            <a:r>
              <a:rPr lang="de-DE" altLang="de-DE" sz="2400" i="1" dirty="0">
                <a:solidFill>
                  <a:srgbClr val="333333"/>
                </a:solidFill>
              </a:rPr>
              <a:t>? </a:t>
            </a:r>
            <a:r>
              <a:rPr lang="hu-HU" altLang="de-DE" sz="2400" i="1" dirty="0">
                <a:solidFill>
                  <a:srgbClr val="333333"/>
                </a:solidFill>
              </a:rPr>
              <a:t>Miért kaptam már gyakrabban</a:t>
            </a:r>
            <a:br>
              <a:rPr lang="en-US" altLang="de-DE" sz="2400" i="1" dirty="0">
                <a:solidFill>
                  <a:srgbClr val="333333"/>
                </a:solidFill>
              </a:rPr>
            </a:br>
            <a:r>
              <a:rPr lang="hu-HU" altLang="de-DE" sz="2400" i="1" dirty="0">
                <a:solidFill>
                  <a:srgbClr val="333333"/>
                </a:solidFill>
              </a:rPr>
              <a:t>dicséretet</a:t>
            </a:r>
            <a:r>
              <a:rPr lang="de-DE" altLang="de-DE" sz="2400" i="1" dirty="0">
                <a:solidFill>
                  <a:srgbClr val="333333"/>
                </a:solidFill>
              </a:rPr>
              <a:t>?</a:t>
            </a:r>
            <a:br>
              <a:rPr lang="de-DE"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Jó a kézügyességem</a:t>
            </a:r>
            <a:r>
              <a:rPr lang="de-DE" altLang="de-DE" sz="1600" i="1" dirty="0">
                <a:solidFill>
                  <a:srgbClr val="333333"/>
                </a:solidFill>
              </a:rPr>
              <a:t>…</a:t>
            </a:r>
          </a:p>
          <a:p>
            <a:pPr marL="457200" indent="-457200" eaLnBrk="1" hangingPunct="1">
              <a:buFont typeface="+mj-lt"/>
              <a:buAutoNum type="arabicPeriod"/>
            </a:pPr>
            <a:r>
              <a:rPr lang="de-DE" altLang="de-DE" sz="2400" dirty="0">
                <a:solidFill>
                  <a:srgbClr val="004992"/>
                </a:solidFill>
              </a:rPr>
              <a:t>K</a:t>
            </a:r>
            <a:r>
              <a:rPr lang="hu-HU" altLang="de-DE" sz="2400" dirty="0">
                <a:solidFill>
                  <a:srgbClr val="004992"/>
                </a:solidFill>
              </a:rPr>
              <a:t>épzeljünk el egy konkrét szituációt</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Mikor és hol</a:t>
            </a:r>
            <a:r>
              <a:rPr lang="de-DE" altLang="de-DE" sz="2400" i="1" dirty="0">
                <a:solidFill>
                  <a:srgbClr val="333333"/>
                </a:solidFill>
              </a:rPr>
              <a:t>? </a:t>
            </a:r>
            <a:r>
              <a:rPr lang="hu-HU" altLang="de-DE" sz="2400" i="1" dirty="0">
                <a:solidFill>
                  <a:srgbClr val="333333"/>
                </a:solidFill>
              </a:rPr>
              <a:t>Mit csináltam akkor pontosan</a:t>
            </a:r>
            <a:r>
              <a:rPr lang="de-DE" altLang="de-DE" sz="2400" i="1" dirty="0">
                <a:solidFill>
                  <a:srgbClr val="333333"/>
                </a:solidFill>
              </a:rPr>
              <a:t>?</a:t>
            </a:r>
            <a:r>
              <a:rPr lang="hu-HU" altLang="de-DE" sz="2400" i="1" dirty="0">
                <a:solidFill>
                  <a:srgbClr val="333333"/>
                </a:solidFill>
              </a:rPr>
              <a:t> Ki és mit jelzett nekem vissza?</a:t>
            </a:r>
            <a:br>
              <a:rPr lang="en-US"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Múlt héten segítettem az egyik barátomnak a lakásfelújításban. Ott tényleg nagy segítség voltam</a:t>
            </a:r>
            <a:r>
              <a:rPr lang="de-DE" altLang="de-DE" sz="1600" i="1" dirty="0">
                <a:solidFill>
                  <a:srgbClr val="333333"/>
                </a:solidFill>
              </a:rPr>
              <a:t>…</a:t>
            </a:r>
          </a:p>
          <a:p>
            <a:pPr marL="457200" indent="-457200" eaLnBrk="1" hangingPunct="1">
              <a:buFont typeface="+mj-lt"/>
              <a:buAutoNum type="arabicPeriod"/>
            </a:pPr>
            <a:r>
              <a:rPr lang="hu-HU" altLang="de-DE" sz="2400" dirty="0">
                <a:solidFill>
                  <a:srgbClr val="004992"/>
                </a:solidFill>
              </a:rPr>
              <a:t>Írjuk fel</a:t>
            </a:r>
            <a:r>
              <a:rPr lang="de-DE" altLang="de-DE" sz="2400" dirty="0">
                <a:solidFill>
                  <a:srgbClr val="004992"/>
                </a:solidFill>
              </a:rPr>
              <a:t>!</a:t>
            </a:r>
            <a:br>
              <a:rPr lang="de-DE" altLang="de-DE" sz="2400" dirty="0">
                <a:solidFill>
                  <a:srgbClr val="004992"/>
                </a:solidFill>
              </a:rPr>
            </a:br>
            <a:r>
              <a:rPr lang="hu-HU" altLang="de-DE" sz="2400" i="1" dirty="0">
                <a:solidFill>
                  <a:srgbClr val="333333"/>
                </a:solidFill>
              </a:rPr>
              <a:t>Olvassuk el rendszeresen és egészítsük ki, ha valami eszünkbe jut!</a:t>
            </a:r>
            <a:r>
              <a:rPr lang="de-DE" altLang="de-DE" sz="2400" i="1" dirty="0">
                <a:solidFill>
                  <a:srgbClr val="333333"/>
                </a:solidFill>
              </a:rPr>
              <a:t> </a:t>
            </a:r>
            <a:r>
              <a:rPr lang="hu-HU" altLang="de-DE" sz="2400" i="1" dirty="0">
                <a:solidFill>
                  <a:srgbClr val="333333"/>
                </a:solidFill>
              </a:rPr>
              <a:t>Szükség esetén vegyük elő </a:t>
            </a:r>
            <a:r>
              <a:rPr lang="de-DE" altLang="de-DE" sz="2400" i="1" dirty="0">
                <a:solidFill>
                  <a:srgbClr val="333333"/>
                </a:solidFill>
              </a:rPr>
              <a:t>(</a:t>
            </a:r>
            <a:r>
              <a:rPr lang="hu-HU" altLang="de-DE" sz="2400" i="1" dirty="0">
                <a:solidFill>
                  <a:srgbClr val="333333"/>
                </a:solidFill>
              </a:rPr>
              <a:t>pl</a:t>
            </a:r>
            <a:r>
              <a:rPr lang="de-DE" altLang="de-DE" sz="2400" i="1" dirty="0">
                <a:solidFill>
                  <a:srgbClr val="333333"/>
                </a:solidFill>
              </a:rPr>
              <a:t>. </a:t>
            </a:r>
            <a:r>
              <a:rPr lang="hu-HU" altLang="de-DE" sz="2400" i="1" dirty="0">
                <a:solidFill>
                  <a:srgbClr val="333333"/>
                </a:solidFill>
              </a:rPr>
              <a:t>ha értéktelennek érezzük magunkat</a:t>
            </a:r>
            <a:r>
              <a:rPr lang="de-DE" altLang="de-DE" sz="2400" i="1" dirty="0">
                <a:solidFill>
                  <a:srgbClr val="333333"/>
                </a:solidFill>
              </a:rPr>
              <a:t>)</a:t>
            </a:r>
            <a:r>
              <a:rPr lang="hu-HU" altLang="de-DE" sz="2400" i="1" dirty="0">
                <a:solidFill>
                  <a:srgbClr val="333333"/>
                </a:solidFill>
              </a:rPr>
              <a:t>!</a:t>
            </a:r>
            <a:br>
              <a:rPr lang="en-US" altLang="de-DE" sz="2400" i="1" dirty="0">
                <a:solidFill>
                  <a:srgbClr val="333333"/>
                </a:solidFill>
              </a:rPr>
            </a:br>
            <a:r>
              <a:rPr lang="hu-HU" altLang="de-DE" sz="1600" i="1" dirty="0">
                <a:solidFill>
                  <a:srgbClr val="333333"/>
                </a:solidFill>
              </a:rPr>
              <a:t>Pl</a:t>
            </a:r>
            <a:r>
              <a:rPr lang="de-DE" altLang="de-DE" sz="1600" i="1" dirty="0">
                <a:solidFill>
                  <a:srgbClr val="333333"/>
                </a:solidFill>
              </a:rPr>
              <a:t>. </a:t>
            </a:r>
            <a:r>
              <a:rPr lang="hu-HU" altLang="de-DE" sz="1600" i="1" dirty="0">
                <a:solidFill>
                  <a:srgbClr val="333333"/>
                </a:solidFill>
              </a:rPr>
              <a:t>Írják föl, ha valami jól sikerült, vagy ha valamiért bókot vagy dicséretet kaptak</a:t>
            </a:r>
            <a:r>
              <a:rPr lang="de-DE"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39</a:t>
            </a:fld>
            <a:endParaRPr lang="de-DE" altLang="de-DE"/>
          </a:p>
        </p:txBody>
      </p:sp>
    </p:spTree>
    <p:extLst>
      <p:ext uri="{BB962C8B-B14F-4D97-AF65-F5344CB8AC3E}">
        <p14:creationId xmlns:p14="http://schemas.microsoft.com/office/powerpoint/2010/main" val="2770928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004992"/>
                </a:solidFill>
              </a:rPr>
              <a:t>???</a:t>
            </a:r>
            <a:endParaRPr lang="en-US" sz="2400" dirty="0">
              <a:solidFill>
                <a:srgbClr val="004992"/>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u-HU" altLang="de-DE" sz="2400">
                <a:solidFill>
                  <a:srgbClr val="333333"/>
                </a:solidFill>
              </a:rPr>
              <a:t>Írjanak fel</a:t>
            </a:r>
            <a:r>
              <a:rPr lang="de-DE" altLang="de-DE" sz="2400" dirty="0">
                <a:solidFill>
                  <a:srgbClr val="333333"/>
                </a:solidFill>
              </a:rPr>
              <a:t> </a:t>
            </a:r>
            <a:r>
              <a:rPr lang="hu-HU" altLang="de-DE" sz="2400" dirty="0">
                <a:solidFill>
                  <a:srgbClr val="333333"/>
                </a:solidFill>
              </a:rPr>
              <a:t>címszavakban </a:t>
            </a:r>
            <a:r>
              <a:rPr lang="hu-HU" altLang="de-DE" sz="2400" dirty="0">
                <a:solidFill>
                  <a:srgbClr val="004992"/>
                </a:solidFill>
              </a:rPr>
              <a:t>minden este</a:t>
            </a:r>
            <a:r>
              <a:rPr lang="de-DE" altLang="de-DE" sz="2400" dirty="0">
                <a:solidFill>
                  <a:srgbClr val="333333"/>
                </a:solidFill>
              </a:rPr>
              <a:t> </a:t>
            </a:r>
            <a:r>
              <a:rPr lang="hu-HU" altLang="de-DE" sz="2400" dirty="0">
                <a:solidFill>
                  <a:srgbClr val="333333"/>
                </a:solidFill>
              </a:rPr>
              <a:t>pár dolgot</a:t>
            </a:r>
            <a:r>
              <a:rPr lang="de-DE" altLang="de-DE" sz="2400" dirty="0">
                <a:solidFill>
                  <a:srgbClr val="333333"/>
                </a:solidFill>
              </a:rPr>
              <a:t> (</a:t>
            </a:r>
            <a:r>
              <a:rPr lang="hu-HU" altLang="de-DE" sz="2400" dirty="0">
                <a:solidFill>
                  <a:srgbClr val="333333"/>
                </a:solidFill>
              </a:rPr>
              <a:t>5 db</a:t>
            </a:r>
            <a:r>
              <a:rPr lang="de-DE" altLang="de-DE" sz="2400" dirty="0">
                <a:solidFill>
                  <a:srgbClr val="333333"/>
                </a:solidFill>
              </a:rPr>
              <a:t>), </a:t>
            </a:r>
            <a:r>
              <a:rPr lang="hu-HU" altLang="de-DE" sz="2400" dirty="0">
                <a:solidFill>
                  <a:srgbClr val="333333"/>
                </a:solidFill>
              </a:rPr>
              <a:t>ami aznap jól sikerült!</a:t>
            </a:r>
            <a:r>
              <a:rPr lang="de-DE" altLang="de-DE" sz="2400" dirty="0">
                <a:solidFill>
                  <a:srgbClr val="333333"/>
                </a:solidFill>
              </a:rPr>
              <a:t> </a:t>
            </a:r>
            <a:r>
              <a:rPr lang="hu-HU" altLang="de-DE" sz="2400" dirty="0">
                <a:solidFill>
                  <a:srgbClr val="333333"/>
                </a:solidFill>
              </a:rPr>
              <a:t>Gondolják át ezeket egy kicsit </a:t>
            </a:r>
            <a:r>
              <a:rPr lang="hu-HU" altLang="de-DE" sz="2400">
                <a:solidFill>
                  <a:srgbClr val="333333"/>
                </a:solidFill>
              </a:rPr>
              <a:t>újra!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u-HU" altLang="de-DE" sz="2400">
                <a:solidFill>
                  <a:srgbClr val="333333"/>
                </a:solidFill>
              </a:rPr>
              <a:t>Írjanak fel</a:t>
            </a:r>
            <a:r>
              <a:rPr lang="de-DE" altLang="de-DE" sz="2400" dirty="0">
                <a:solidFill>
                  <a:srgbClr val="333333"/>
                </a:solidFill>
              </a:rPr>
              <a:t> </a:t>
            </a:r>
            <a:r>
              <a:rPr lang="hu-HU" altLang="de-DE" sz="2400" dirty="0">
                <a:solidFill>
                  <a:srgbClr val="333333"/>
                </a:solidFill>
              </a:rPr>
              <a:t>címszavakban </a:t>
            </a:r>
            <a:r>
              <a:rPr lang="hu-HU" altLang="de-DE" sz="2400" dirty="0">
                <a:solidFill>
                  <a:srgbClr val="004992"/>
                </a:solidFill>
              </a:rPr>
              <a:t>minden este</a:t>
            </a:r>
            <a:r>
              <a:rPr lang="de-DE" altLang="de-DE" sz="2400" dirty="0">
                <a:solidFill>
                  <a:srgbClr val="333333"/>
                </a:solidFill>
              </a:rPr>
              <a:t> </a:t>
            </a:r>
            <a:r>
              <a:rPr lang="hu-HU" altLang="de-DE" sz="2400" dirty="0">
                <a:solidFill>
                  <a:srgbClr val="333333"/>
                </a:solidFill>
              </a:rPr>
              <a:t>pár dolgot</a:t>
            </a:r>
            <a:r>
              <a:rPr lang="de-DE" altLang="de-DE" sz="2400" dirty="0">
                <a:solidFill>
                  <a:srgbClr val="333333"/>
                </a:solidFill>
              </a:rPr>
              <a:t> (</a:t>
            </a:r>
            <a:r>
              <a:rPr lang="hu-HU" altLang="de-DE" sz="2400" dirty="0">
                <a:solidFill>
                  <a:srgbClr val="333333"/>
                </a:solidFill>
              </a:rPr>
              <a:t>5 db</a:t>
            </a:r>
            <a:r>
              <a:rPr lang="de-DE" altLang="de-DE" sz="2400" dirty="0">
                <a:solidFill>
                  <a:srgbClr val="333333"/>
                </a:solidFill>
              </a:rPr>
              <a:t>), </a:t>
            </a:r>
            <a:r>
              <a:rPr lang="hu-HU" altLang="de-DE" sz="2400" dirty="0">
                <a:solidFill>
                  <a:srgbClr val="333333"/>
                </a:solidFill>
              </a:rPr>
              <a:t>ami aznap jól sikerült!</a:t>
            </a:r>
            <a:r>
              <a:rPr lang="de-DE" altLang="de-DE" sz="2400" dirty="0">
                <a:solidFill>
                  <a:srgbClr val="333333"/>
                </a:solidFill>
              </a:rPr>
              <a:t> </a:t>
            </a:r>
            <a:r>
              <a:rPr lang="hu-HU" altLang="de-DE" sz="2400" dirty="0">
                <a:solidFill>
                  <a:srgbClr val="333333"/>
                </a:solidFill>
              </a:rPr>
              <a:t>Gondolják át ezeket egy kicsit újra!</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Mondják el naponta a tükör előtt</a:t>
            </a:r>
            <a:r>
              <a:rPr lang="de-DE" altLang="de-DE" sz="2400">
                <a:solidFill>
                  <a:srgbClr val="333333"/>
                </a:solidFill>
              </a:rPr>
              <a:t>: “</a:t>
            </a:r>
            <a:r>
              <a:rPr lang="hu-HU" altLang="de-DE" sz="2400">
                <a:solidFill>
                  <a:srgbClr val="333333"/>
                </a:solidFill>
              </a:rPr>
              <a:t>Szeretem magam”</a:t>
            </a:r>
            <a:r>
              <a:rPr lang="de-DE" altLang="de-DE" sz="2400">
                <a:solidFill>
                  <a:srgbClr val="333333"/>
                </a:solidFill>
              </a:rPr>
              <a:t> </a:t>
            </a:r>
            <a:r>
              <a:rPr lang="hu-HU" altLang="de-DE" sz="2400">
                <a:solidFill>
                  <a:srgbClr val="333333"/>
                </a:solidFill>
              </a:rPr>
              <a:t>vagy</a:t>
            </a:r>
            <a:r>
              <a:rPr lang="de-DE" altLang="de-DE" sz="2400">
                <a:solidFill>
                  <a:srgbClr val="333333"/>
                </a:solidFill>
              </a:rPr>
              <a:t> “</a:t>
            </a:r>
            <a:r>
              <a:rPr lang="hu-HU" altLang="de-DE" sz="2400">
                <a:solidFill>
                  <a:srgbClr val="333333"/>
                </a:solidFill>
              </a:rPr>
              <a:t>Szeretlek”</a:t>
            </a:r>
            <a:r>
              <a:rPr lang="de-DE" altLang="de-DE" sz="2400">
                <a:solidFill>
                  <a:srgbClr val="333333"/>
                </a:solidFill>
              </a:rPr>
              <a:t>! </a:t>
            </a:r>
            <a:r>
              <a:rPr lang="de-DE" altLang="de-DE" sz="2400" dirty="0">
                <a:solidFill>
                  <a:srgbClr val="333333"/>
                </a:solidFill>
              </a:rPr>
              <a:t>(</a:t>
            </a:r>
            <a:r>
              <a:rPr lang="hu-HU" altLang="de-DE" sz="2400" dirty="0">
                <a:solidFill>
                  <a:srgbClr val="333333"/>
                </a:solidFill>
              </a:rPr>
              <a:t>Megjegyzés</a:t>
            </a:r>
            <a:r>
              <a:rPr lang="de-DE" altLang="de-DE" sz="2400" dirty="0">
                <a:solidFill>
                  <a:srgbClr val="333333"/>
                </a:solidFill>
              </a:rPr>
              <a:t>: </a:t>
            </a:r>
            <a:r>
              <a:rPr lang="hu-HU" altLang="de-DE" sz="2400" dirty="0">
                <a:solidFill>
                  <a:srgbClr val="333333"/>
                </a:solidFill>
              </a:rPr>
              <a:t>eleinte furcsa </a:t>
            </a:r>
            <a:r>
              <a:rPr lang="hu-HU" altLang="de-DE" sz="2400">
                <a:solidFill>
                  <a:srgbClr val="333333"/>
                </a:solidFill>
              </a:rPr>
              <a:t>lehet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42</a:t>
            </a:fld>
            <a:endParaRPr lang="de-DE" altLang="de-DE"/>
          </a:p>
        </p:txBody>
      </p:sp>
    </p:spTree>
    <p:extLst>
      <p:ext uri="{BB962C8B-B14F-4D97-AF65-F5344CB8AC3E}">
        <p14:creationId xmlns:p14="http://schemas.microsoft.com/office/powerpoint/2010/main" val="2800574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u-HU" altLang="de-DE" sz="2400">
                <a:solidFill>
                  <a:srgbClr val="333333"/>
                </a:solidFill>
              </a:rPr>
              <a:t>Írjanak fel</a:t>
            </a:r>
            <a:r>
              <a:rPr lang="de-DE" altLang="de-DE" sz="2400" dirty="0">
                <a:solidFill>
                  <a:srgbClr val="333333"/>
                </a:solidFill>
              </a:rPr>
              <a:t> </a:t>
            </a:r>
            <a:r>
              <a:rPr lang="hu-HU" altLang="de-DE" sz="2400" dirty="0">
                <a:solidFill>
                  <a:srgbClr val="333333"/>
                </a:solidFill>
              </a:rPr>
              <a:t>címszavakban </a:t>
            </a:r>
            <a:r>
              <a:rPr lang="hu-HU" altLang="de-DE" sz="2400" dirty="0">
                <a:solidFill>
                  <a:srgbClr val="004992"/>
                </a:solidFill>
              </a:rPr>
              <a:t>minden este</a:t>
            </a:r>
            <a:r>
              <a:rPr lang="de-DE" altLang="de-DE" sz="2400" dirty="0">
                <a:solidFill>
                  <a:srgbClr val="333333"/>
                </a:solidFill>
              </a:rPr>
              <a:t> </a:t>
            </a:r>
            <a:r>
              <a:rPr lang="hu-HU" altLang="de-DE" sz="2400" dirty="0">
                <a:solidFill>
                  <a:srgbClr val="333333"/>
                </a:solidFill>
              </a:rPr>
              <a:t>pár dolgot</a:t>
            </a:r>
            <a:r>
              <a:rPr lang="de-DE" altLang="de-DE" sz="2400" dirty="0">
                <a:solidFill>
                  <a:srgbClr val="333333"/>
                </a:solidFill>
              </a:rPr>
              <a:t> (</a:t>
            </a:r>
            <a:r>
              <a:rPr lang="hu-HU" altLang="de-DE" sz="2400" dirty="0">
                <a:solidFill>
                  <a:srgbClr val="333333"/>
                </a:solidFill>
              </a:rPr>
              <a:t>5 db</a:t>
            </a:r>
            <a:r>
              <a:rPr lang="de-DE" altLang="de-DE" sz="2400" dirty="0">
                <a:solidFill>
                  <a:srgbClr val="333333"/>
                </a:solidFill>
              </a:rPr>
              <a:t>), </a:t>
            </a:r>
            <a:r>
              <a:rPr lang="hu-HU" altLang="de-DE" sz="2400" dirty="0">
                <a:solidFill>
                  <a:srgbClr val="333333"/>
                </a:solidFill>
              </a:rPr>
              <a:t>ami aznap jól sikerült!</a:t>
            </a:r>
            <a:r>
              <a:rPr lang="de-DE" altLang="de-DE" sz="2400" dirty="0">
                <a:solidFill>
                  <a:srgbClr val="333333"/>
                </a:solidFill>
              </a:rPr>
              <a:t> </a:t>
            </a:r>
            <a:r>
              <a:rPr lang="hu-HU" altLang="de-DE" sz="2400" dirty="0">
                <a:solidFill>
                  <a:srgbClr val="333333"/>
                </a:solidFill>
              </a:rPr>
              <a:t>Gondolják át ezeket egy kicsit újra!</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Mondják el naponta a tükör előtt</a:t>
            </a:r>
            <a:r>
              <a:rPr lang="de-DE" altLang="de-DE" sz="2400">
                <a:solidFill>
                  <a:srgbClr val="333333"/>
                </a:solidFill>
              </a:rPr>
              <a:t>: “</a:t>
            </a:r>
            <a:r>
              <a:rPr lang="hu-HU" altLang="de-DE" sz="2400">
                <a:solidFill>
                  <a:srgbClr val="333333"/>
                </a:solidFill>
              </a:rPr>
              <a:t>Szeretem magam”</a:t>
            </a:r>
            <a:r>
              <a:rPr lang="de-DE" altLang="de-DE" sz="2400">
                <a:solidFill>
                  <a:srgbClr val="333333"/>
                </a:solidFill>
              </a:rPr>
              <a:t> </a:t>
            </a:r>
            <a:r>
              <a:rPr lang="hu-HU" altLang="de-DE" sz="2400">
                <a:solidFill>
                  <a:srgbClr val="333333"/>
                </a:solidFill>
              </a:rPr>
              <a:t>vagy</a:t>
            </a:r>
            <a:r>
              <a:rPr lang="de-DE" altLang="de-DE" sz="2400">
                <a:solidFill>
                  <a:srgbClr val="333333"/>
                </a:solidFill>
              </a:rPr>
              <a:t> “</a:t>
            </a:r>
            <a:r>
              <a:rPr lang="hu-HU" altLang="de-DE" sz="2400">
                <a:solidFill>
                  <a:srgbClr val="333333"/>
                </a:solidFill>
              </a:rPr>
              <a:t>Szeretlek”</a:t>
            </a:r>
            <a:r>
              <a:rPr lang="de-DE" altLang="de-DE" sz="2400">
                <a:solidFill>
                  <a:srgbClr val="333333"/>
                </a:solidFill>
              </a:rPr>
              <a:t>! </a:t>
            </a:r>
            <a:r>
              <a:rPr lang="de-DE" altLang="de-DE" sz="2400" dirty="0">
                <a:solidFill>
                  <a:srgbClr val="333333"/>
                </a:solidFill>
              </a:rPr>
              <a:t>(</a:t>
            </a:r>
            <a:r>
              <a:rPr lang="hu-HU" altLang="de-DE" sz="2400" dirty="0">
                <a:solidFill>
                  <a:srgbClr val="333333"/>
                </a:solidFill>
              </a:rPr>
              <a:t>Megjegyzés</a:t>
            </a:r>
            <a:r>
              <a:rPr lang="de-DE" altLang="de-DE" sz="2400" dirty="0">
                <a:solidFill>
                  <a:srgbClr val="333333"/>
                </a:solidFill>
              </a:rPr>
              <a:t>: </a:t>
            </a:r>
            <a:r>
              <a:rPr lang="hu-HU" altLang="de-DE" sz="2400" dirty="0">
                <a:solidFill>
                  <a:srgbClr val="333333"/>
                </a:solidFill>
              </a:rPr>
              <a:t>eleinte furcsa lehet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Figyeljenek oda a bókokra, dicséretekre és lehetőleg röviden jegyezzék fel</a:t>
            </a:r>
            <a:r>
              <a:rPr lang="de-DE" altLang="de-DE" sz="2400" dirty="0">
                <a:solidFill>
                  <a:srgbClr val="333333"/>
                </a:solidFill>
              </a:rPr>
              <a:t>,</a:t>
            </a:r>
            <a:r>
              <a:rPr lang="hu-HU" altLang="de-DE" sz="2400" dirty="0">
                <a:solidFill>
                  <a:srgbClr val="333333"/>
                </a:solidFill>
              </a:rPr>
              <a:t> hogy olyankor, amikor kicsit nehezebb, ismét elővehessék őket</a:t>
            </a:r>
            <a:r>
              <a:rPr lang="de-DE" altLang="de-DE" sz="2400" dirty="0">
                <a:solidFill>
                  <a:srgbClr val="333333"/>
                </a:solidFill>
              </a:rPr>
              <a:t> (</a:t>
            </a:r>
            <a:r>
              <a:rPr lang="hu-HU" altLang="de-DE" sz="2400" dirty="0">
                <a:solidFill>
                  <a:srgbClr val="333333"/>
                </a:solidFill>
              </a:rPr>
              <a:t>tartalék</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43</a:t>
            </a:fld>
            <a:endParaRPr lang="de-DE" altLang="de-DE"/>
          </a:p>
        </p:txBody>
      </p:sp>
    </p:spTree>
    <p:extLst>
      <p:ext uri="{BB962C8B-B14F-4D97-AF65-F5344CB8AC3E}">
        <p14:creationId xmlns:p14="http://schemas.microsoft.com/office/powerpoint/2010/main" val="482647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Próbáljanak meg lehetőleg valamennyi érzékszervévükkel </a:t>
            </a:r>
            <a:r>
              <a:rPr lang="de-DE" altLang="de-DE" sz="2400" dirty="0">
                <a:solidFill>
                  <a:srgbClr val="333333"/>
                </a:solidFill>
              </a:rPr>
              <a:t>(</a:t>
            </a:r>
            <a:r>
              <a:rPr lang="hu-HU" altLang="de-DE" sz="2400" dirty="0">
                <a:solidFill>
                  <a:srgbClr val="333333"/>
                </a:solidFill>
              </a:rPr>
              <a:t>látás</a:t>
            </a:r>
            <a:r>
              <a:rPr lang="de-DE" altLang="de-DE" sz="2400" dirty="0">
                <a:solidFill>
                  <a:srgbClr val="333333"/>
                </a:solidFill>
              </a:rPr>
              <a:t>, </a:t>
            </a:r>
            <a:r>
              <a:rPr lang="hu-HU" altLang="de-DE" sz="2400" dirty="0">
                <a:solidFill>
                  <a:srgbClr val="333333"/>
                </a:solidFill>
              </a:rPr>
              <a:t>tapintás</a:t>
            </a:r>
            <a:r>
              <a:rPr lang="de-DE" altLang="de-DE" sz="2400" dirty="0">
                <a:solidFill>
                  <a:srgbClr val="333333"/>
                </a:solidFill>
              </a:rPr>
              <a:t>, </a:t>
            </a:r>
            <a:r>
              <a:rPr lang="hu-HU" altLang="de-DE" sz="2400" dirty="0">
                <a:solidFill>
                  <a:srgbClr val="333333"/>
                </a:solidFill>
              </a:rPr>
              <a:t>szaglás</a:t>
            </a:r>
            <a:r>
              <a:rPr lang="de-DE" altLang="de-DE" sz="2400" dirty="0">
                <a:solidFill>
                  <a:srgbClr val="333333"/>
                </a:solidFill>
              </a:rPr>
              <a:t>...) </a:t>
            </a:r>
            <a:r>
              <a:rPr lang="hu-HU" altLang="de-DE" sz="2400" dirty="0">
                <a:solidFill>
                  <a:srgbClr val="333333"/>
                </a:solidFill>
              </a:rPr>
              <a:t>felidézni olyan szituációkat, amelyekben valóban jól érezték magukat! Akár a fotóalbumot is segítségül </a:t>
            </a:r>
            <a:r>
              <a:rPr lang="hu-HU" altLang="de-DE" sz="2400">
                <a:solidFill>
                  <a:srgbClr val="333333"/>
                </a:solidFill>
              </a:rPr>
              <a:t>hívhatják.</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Próbáljanak meg lehetőleg valamennyi érzékszervévükkel </a:t>
            </a:r>
            <a:r>
              <a:rPr lang="de-DE" altLang="de-DE" sz="2400" dirty="0">
                <a:solidFill>
                  <a:srgbClr val="333333"/>
                </a:solidFill>
              </a:rPr>
              <a:t>(</a:t>
            </a:r>
            <a:r>
              <a:rPr lang="hu-HU" altLang="de-DE" sz="2400" dirty="0">
                <a:solidFill>
                  <a:srgbClr val="333333"/>
                </a:solidFill>
              </a:rPr>
              <a:t>látás</a:t>
            </a:r>
            <a:r>
              <a:rPr lang="de-DE" altLang="de-DE" sz="2400" dirty="0">
                <a:solidFill>
                  <a:srgbClr val="333333"/>
                </a:solidFill>
              </a:rPr>
              <a:t>, </a:t>
            </a:r>
            <a:r>
              <a:rPr lang="hu-HU" altLang="de-DE" sz="2400" dirty="0">
                <a:solidFill>
                  <a:srgbClr val="333333"/>
                </a:solidFill>
              </a:rPr>
              <a:t>tapintás</a:t>
            </a:r>
            <a:r>
              <a:rPr lang="de-DE" altLang="de-DE" sz="2400" dirty="0">
                <a:solidFill>
                  <a:srgbClr val="333333"/>
                </a:solidFill>
              </a:rPr>
              <a:t>, </a:t>
            </a:r>
            <a:r>
              <a:rPr lang="hu-HU" altLang="de-DE" sz="2400" dirty="0">
                <a:solidFill>
                  <a:srgbClr val="333333"/>
                </a:solidFill>
              </a:rPr>
              <a:t>szaglás</a:t>
            </a:r>
            <a:r>
              <a:rPr lang="de-DE" altLang="de-DE" sz="2400" dirty="0">
                <a:solidFill>
                  <a:srgbClr val="333333"/>
                </a:solidFill>
              </a:rPr>
              <a:t>...) </a:t>
            </a:r>
            <a:r>
              <a:rPr lang="hu-HU" altLang="de-DE" sz="2400" dirty="0">
                <a:solidFill>
                  <a:srgbClr val="333333"/>
                </a:solidFill>
              </a:rPr>
              <a:t>felidézni olyan szituációkat, amelyekben valóban jól érezték magukat! Akár a fotóalbumot is segítségül hívhatják.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Csináljanak olyan dolgokat, ami jól esik és örömet szerez </a:t>
            </a:r>
            <a:r>
              <a:rPr lang="de-DE" altLang="de-DE" sz="2400" dirty="0">
                <a:solidFill>
                  <a:srgbClr val="333333"/>
                </a:solidFill>
              </a:rPr>
              <a:t>– </a:t>
            </a:r>
            <a:r>
              <a:rPr lang="hu-HU" altLang="de-DE" sz="2400" dirty="0">
                <a:solidFill>
                  <a:srgbClr val="333333"/>
                </a:solidFill>
              </a:rPr>
              <a:t>lehetőleg másokkal együtt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mozi</a:t>
            </a:r>
            <a:r>
              <a:rPr lang="de-DE" altLang="de-DE" sz="2400" dirty="0">
                <a:solidFill>
                  <a:srgbClr val="333333"/>
                </a:solidFill>
              </a:rPr>
              <a:t>, </a:t>
            </a:r>
            <a:r>
              <a:rPr lang="hu-HU" altLang="de-DE" sz="2400">
                <a:solidFill>
                  <a:srgbClr val="333333"/>
                </a:solidFill>
              </a:rPr>
              <a:t>kávézó</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45</a:t>
            </a:fld>
            <a:endParaRPr lang="de-DE" altLang="de-DE"/>
          </a:p>
        </p:txBody>
      </p:sp>
    </p:spTree>
    <p:extLst>
      <p:ext uri="{BB962C8B-B14F-4D97-AF65-F5344CB8AC3E}">
        <p14:creationId xmlns:p14="http://schemas.microsoft.com/office/powerpoint/2010/main" val="2282966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Próbáljanak meg lehetőleg valamennyi érzékszervévükkel </a:t>
            </a:r>
            <a:r>
              <a:rPr lang="de-DE" altLang="de-DE" sz="2400" dirty="0">
                <a:solidFill>
                  <a:srgbClr val="333333"/>
                </a:solidFill>
              </a:rPr>
              <a:t>(</a:t>
            </a:r>
            <a:r>
              <a:rPr lang="hu-HU" altLang="de-DE" sz="2400" dirty="0">
                <a:solidFill>
                  <a:srgbClr val="333333"/>
                </a:solidFill>
              </a:rPr>
              <a:t>látás</a:t>
            </a:r>
            <a:r>
              <a:rPr lang="de-DE" altLang="de-DE" sz="2400" dirty="0">
                <a:solidFill>
                  <a:srgbClr val="333333"/>
                </a:solidFill>
              </a:rPr>
              <a:t>, </a:t>
            </a:r>
            <a:r>
              <a:rPr lang="hu-HU" altLang="de-DE" sz="2400" dirty="0">
                <a:solidFill>
                  <a:srgbClr val="333333"/>
                </a:solidFill>
              </a:rPr>
              <a:t>tapintás</a:t>
            </a:r>
            <a:r>
              <a:rPr lang="de-DE" altLang="de-DE" sz="2400" dirty="0">
                <a:solidFill>
                  <a:srgbClr val="333333"/>
                </a:solidFill>
              </a:rPr>
              <a:t>, </a:t>
            </a:r>
            <a:r>
              <a:rPr lang="hu-HU" altLang="de-DE" sz="2400" dirty="0">
                <a:solidFill>
                  <a:srgbClr val="333333"/>
                </a:solidFill>
              </a:rPr>
              <a:t>szaglás</a:t>
            </a:r>
            <a:r>
              <a:rPr lang="de-DE" altLang="de-DE" sz="2400" dirty="0">
                <a:solidFill>
                  <a:srgbClr val="333333"/>
                </a:solidFill>
              </a:rPr>
              <a:t>...) </a:t>
            </a:r>
            <a:r>
              <a:rPr lang="hu-HU" altLang="de-DE" sz="2400" dirty="0">
                <a:solidFill>
                  <a:srgbClr val="333333"/>
                </a:solidFill>
              </a:rPr>
              <a:t>felidézni olyan szituációkat, amelyekben valóban jól érezték magukat! Akár a fotóalbumot is segítségül hívhatják.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Csináljanak olyan dolgokat, ami jól esik és örömet szerez </a:t>
            </a:r>
            <a:r>
              <a:rPr lang="de-DE" altLang="de-DE" sz="2400" dirty="0">
                <a:solidFill>
                  <a:srgbClr val="333333"/>
                </a:solidFill>
              </a:rPr>
              <a:t>– </a:t>
            </a:r>
            <a:r>
              <a:rPr lang="hu-HU" altLang="de-DE" sz="2400" dirty="0">
                <a:solidFill>
                  <a:srgbClr val="333333"/>
                </a:solidFill>
              </a:rPr>
              <a:t>lehetőleg másokkal együtt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mozi</a:t>
            </a:r>
            <a:r>
              <a:rPr lang="de-DE" altLang="de-DE" sz="2400" dirty="0">
                <a:solidFill>
                  <a:srgbClr val="333333"/>
                </a:solidFill>
              </a:rPr>
              <a:t>, </a:t>
            </a:r>
            <a:r>
              <a:rPr lang="hu-HU" altLang="de-DE" sz="2400" dirty="0">
                <a:solidFill>
                  <a:srgbClr val="333333"/>
                </a:solidFill>
              </a:rPr>
              <a:t>kávézó</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Testgyakorlás</a:t>
            </a:r>
            <a:r>
              <a:rPr lang="de-DE" altLang="de-DE" sz="2400" dirty="0">
                <a:solidFill>
                  <a:srgbClr val="333333"/>
                </a:solidFill>
              </a:rPr>
              <a:t> (min. 20 </a:t>
            </a:r>
            <a:r>
              <a:rPr lang="hu-HU" altLang="de-DE" sz="2400" dirty="0">
                <a:solidFill>
                  <a:srgbClr val="333333"/>
                </a:solidFill>
              </a:rPr>
              <a:t>perc naponta</a:t>
            </a:r>
            <a:r>
              <a:rPr lang="de-DE" altLang="de-DE" sz="2400" dirty="0">
                <a:solidFill>
                  <a:srgbClr val="333333"/>
                </a:solidFill>
              </a:rPr>
              <a:t>) – </a:t>
            </a:r>
            <a:r>
              <a:rPr lang="hu-HU" altLang="de-DE" sz="2400" dirty="0">
                <a:solidFill>
                  <a:srgbClr val="333333"/>
                </a:solidFill>
              </a:rPr>
              <a:t>de nem megerőltetés</a:t>
            </a:r>
            <a:r>
              <a:rPr lang="de-DE" altLang="de-DE" sz="2400" dirty="0">
                <a:solidFill>
                  <a:srgbClr val="333333"/>
                </a:solidFill>
              </a:rPr>
              <a:t> –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gyors séta, </a:t>
            </a:r>
            <a:r>
              <a:rPr lang="hu-HU" altLang="de-DE" sz="2400">
                <a:solidFill>
                  <a:srgbClr val="333333"/>
                </a:solidFill>
              </a:rPr>
              <a:t>kocogás</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46</a:t>
            </a:fld>
            <a:endParaRPr lang="de-DE" altLang="de-DE"/>
          </a:p>
        </p:txBody>
      </p:sp>
    </p:spTree>
    <p:extLst>
      <p:ext uri="{BB962C8B-B14F-4D97-AF65-F5344CB8AC3E}">
        <p14:creationId xmlns:p14="http://schemas.microsoft.com/office/powerpoint/2010/main" val="1485269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Hangulatjavító és önbecsülést növelő tippek II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Próbáljanak meg lehetőleg valamennyi érzékszervévükkel </a:t>
            </a:r>
            <a:r>
              <a:rPr lang="de-DE" altLang="de-DE" sz="2400" dirty="0">
                <a:solidFill>
                  <a:srgbClr val="333333"/>
                </a:solidFill>
              </a:rPr>
              <a:t>(</a:t>
            </a:r>
            <a:r>
              <a:rPr lang="hu-HU" altLang="de-DE" sz="2400" dirty="0">
                <a:solidFill>
                  <a:srgbClr val="333333"/>
                </a:solidFill>
              </a:rPr>
              <a:t>látás</a:t>
            </a:r>
            <a:r>
              <a:rPr lang="de-DE" altLang="de-DE" sz="2400" dirty="0">
                <a:solidFill>
                  <a:srgbClr val="333333"/>
                </a:solidFill>
              </a:rPr>
              <a:t>, </a:t>
            </a:r>
            <a:r>
              <a:rPr lang="hu-HU" altLang="de-DE" sz="2400" dirty="0">
                <a:solidFill>
                  <a:srgbClr val="333333"/>
                </a:solidFill>
              </a:rPr>
              <a:t>tapintás</a:t>
            </a:r>
            <a:r>
              <a:rPr lang="de-DE" altLang="de-DE" sz="2400" dirty="0">
                <a:solidFill>
                  <a:srgbClr val="333333"/>
                </a:solidFill>
              </a:rPr>
              <a:t>, </a:t>
            </a:r>
            <a:r>
              <a:rPr lang="hu-HU" altLang="de-DE" sz="2400" dirty="0">
                <a:solidFill>
                  <a:srgbClr val="333333"/>
                </a:solidFill>
              </a:rPr>
              <a:t>szaglás</a:t>
            </a:r>
            <a:r>
              <a:rPr lang="de-DE" altLang="de-DE" sz="2400" dirty="0">
                <a:solidFill>
                  <a:srgbClr val="333333"/>
                </a:solidFill>
              </a:rPr>
              <a:t>...) </a:t>
            </a:r>
            <a:r>
              <a:rPr lang="hu-HU" altLang="de-DE" sz="2400" dirty="0">
                <a:solidFill>
                  <a:srgbClr val="333333"/>
                </a:solidFill>
              </a:rPr>
              <a:t>felidézni olyan szituációkat, amelyekben valóban jól érezték magukat! Akár a fotóalbumot is segítségül hívhatják.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Csináljanak olyan dolgokat, ami jól esik és örömet szerez </a:t>
            </a:r>
            <a:r>
              <a:rPr lang="de-DE" altLang="de-DE" sz="2400" dirty="0">
                <a:solidFill>
                  <a:srgbClr val="333333"/>
                </a:solidFill>
              </a:rPr>
              <a:t>– </a:t>
            </a:r>
            <a:r>
              <a:rPr lang="hu-HU" altLang="de-DE" sz="2400" dirty="0">
                <a:solidFill>
                  <a:srgbClr val="333333"/>
                </a:solidFill>
              </a:rPr>
              <a:t>lehetőleg másokkal együtt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mozi</a:t>
            </a:r>
            <a:r>
              <a:rPr lang="de-DE" altLang="de-DE" sz="2400" dirty="0">
                <a:solidFill>
                  <a:srgbClr val="333333"/>
                </a:solidFill>
              </a:rPr>
              <a:t>, </a:t>
            </a:r>
            <a:r>
              <a:rPr lang="hu-HU" altLang="de-DE" sz="2400" dirty="0">
                <a:solidFill>
                  <a:srgbClr val="333333"/>
                </a:solidFill>
              </a:rPr>
              <a:t>kávézó</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Testgyakorlás</a:t>
            </a:r>
            <a:r>
              <a:rPr lang="de-DE" altLang="de-DE" sz="2400" dirty="0">
                <a:solidFill>
                  <a:srgbClr val="333333"/>
                </a:solidFill>
              </a:rPr>
              <a:t> (min. 20 </a:t>
            </a:r>
            <a:r>
              <a:rPr lang="hu-HU" altLang="de-DE" sz="2400" dirty="0">
                <a:solidFill>
                  <a:srgbClr val="333333"/>
                </a:solidFill>
              </a:rPr>
              <a:t>perc naponta</a:t>
            </a:r>
            <a:r>
              <a:rPr lang="de-DE" altLang="de-DE" sz="2400" dirty="0">
                <a:solidFill>
                  <a:srgbClr val="333333"/>
                </a:solidFill>
              </a:rPr>
              <a:t>) – </a:t>
            </a:r>
            <a:r>
              <a:rPr lang="hu-HU" altLang="de-DE" sz="2400" dirty="0">
                <a:solidFill>
                  <a:srgbClr val="333333"/>
                </a:solidFill>
              </a:rPr>
              <a:t>de nem megerőltetés</a:t>
            </a:r>
            <a:r>
              <a:rPr lang="de-DE" altLang="de-DE" sz="2400" dirty="0">
                <a:solidFill>
                  <a:srgbClr val="333333"/>
                </a:solidFill>
              </a:rPr>
              <a:t> –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gyors séta, kocogás</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Hallgassák meg a kedvenc dalaikat!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9" name="Slide Number Placeholder 8"/>
          <p:cNvSpPr>
            <a:spLocks noGrp="1"/>
          </p:cNvSpPr>
          <p:nvPr>
            <p:ph type="sldNum" sz="quarter" idx="12"/>
          </p:nvPr>
        </p:nvSpPr>
        <p:spPr/>
        <p:txBody>
          <a:bodyPr/>
          <a:lstStyle/>
          <a:p>
            <a:fld id="{9E7B89A7-1A44-4171-BBE2-8AF847F3B116}" type="slidenum">
              <a:rPr lang="de-DE" altLang="de-DE" smtClean="0"/>
              <a:pPr/>
              <a:t>47</a:t>
            </a:fld>
            <a:endParaRPr lang="de-DE" altLang="de-DE"/>
          </a:p>
        </p:txBody>
      </p:sp>
    </p:spTree>
    <p:extLst>
      <p:ext uri="{BB962C8B-B14F-4D97-AF65-F5344CB8AC3E}">
        <p14:creationId xmlns:p14="http://schemas.microsoft.com/office/powerpoint/2010/main" val="1259567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depresszió nem az elkerülhetetlen végzet!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depresszió nem az elkerülhetetlen végzet!</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Figyeljék meg magukon azokat a tipikus gondolkodási torzításokat, melyeket az előbb megbeszéltünk és próbálják ezeket megváltoztatni</a:t>
            </a:r>
            <a:r>
              <a:rPr lang="de-DE" altLang="de-DE" sz="2400" dirty="0">
                <a:solidFill>
                  <a:srgbClr val="333333"/>
                </a:solidFill>
              </a:rPr>
              <a:t> (</a:t>
            </a:r>
            <a:r>
              <a:rPr lang="hu-HU" altLang="de-DE" sz="2400" dirty="0">
                <a:solidFill>
                  <a:srgbClr val="333333"/>
                </a:solidFill>
              </a:rPr>
              <a:t>ld.</a:t>
            </a:r>
            <a:r>
              <a:rPr lang="de-DE" altLang="de-DE" sz="2400" dirty="0">
                <a:solidFill>
                  <a:srgbClr val="333333"/>
                </a:solidFill>
              </a:rPr>
              <a:t> </a:t>
            </a:r>
            <a:r>
              <a:rPr lang="hu-HU" altLang="de-DE" sz="2400" dirty="0">
                <a:solidFill>
                  <a:srgbClr val="333333"/>
                </a:solidFill>
              </a:rPr>
              <a:t>emlékeztető </a:t>
            </a:r>
            <a:r>
              <a:rPr lang="hu-HU" altLang="de-DE" sz="2400">
                <a:solidFill>
                  <a:srgbClr val="333333"/>
                </a:solidFill>
              </a:rPr>
              <a:t>lap)!</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49</a:t>
            </a:fld>
            <a:endParaRPr lang="de-DE" altLang="de-DE"/>
          </a:p>
        </p:txBody>
      </p:sp>
    </p:spTree>
    <p:extLst>
      <p:ext uri="{BB962C8B-B14F-4D97-AF65-F5344CB8AC3E}">
        <p14:creationId xmlns:p14="http://schemas.microsoft.com/office/powerpoint/2010/main" val="18152271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depresszió nem az elkerülhetetlen végzet!</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Figyeljék meg magukon azokat a tipikus gondolkodási torzításokat, melyeket az előbb megbeszéltünk és próbálják ezeket megváltoztatni</a:t>
            </a:r>
            <a:r>
              <a:rPr lang="de-DE" altLang="de-DE" sz="2400" dirty="0">
                <a:solidFill>
                  <a:srgbClr val="333333"/>
                </a:solidFill>
              </a:rPr>
              <a:t> (</a:t>
            </a:r>
            <a:r>
              <a:rPr lang="hu-HU" altLang="de-DE" sz="2400" dirty="0">
                <a:solidFill>
                  <a:srgbClr val="333333"/>
                </a:solidFill>
              </a:rPr>
              <a:t>ld.</a:t>
            </a:r>
            <a:r>
              <a:rPr lang="de-DE" altLang="de-DE" sz="2400" dirty="0">
                <a:solidFill>
                  <a:srgbClr val="333333"/>
                </a:solidFill>
              </a:rPr>
              <a:t> </a:t>
            </a:r>
            <a:r>
              <a:rPr lang="hu-HU" altLang="de-DE" sz="2400" dirty="0">
                <a:solidFill>
                  <a:srgbClr val="333333"/>
                </a:solidFill>
              </a:rPr>
              <a:t>emlékeztető lap)!</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Hogy az önbecsülésüket növelhessék illetve stabilizálhassák, alkalmazzanak legalább néhány tippet az imént tárgyaltak </a:t>
            </a:r>
            <a:r>
              <a:rPr lang="hu-HU" altLang="de-DE" sz="2400">
                <a:solidFill>
                  <a:srgbClr val="333333"/>
                </a:solidFill>
              </a:rPr>
              <a:t>közül.</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50</a:t>
            </a:fld>
            <a:endParaRPr lang="de-DE" altLang="de-DE"/>
          </a:p>
        </p:txBody>
      </p:sp>
    </p:spTree>
    <p:extLst>
      <p:ext uri="{BB962C8B-B14F-4D97-AF65-F5344CB8AC3E}">
        <p14:creationId xmlns:p14="http://schemas.microsoft.com/office/powerpoint/2010/main" val="239719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depresszió nem az elkerülhetetlen végzet!</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Figyeljék meg magukon azokat a tipikus gondolkodási torzításokat, melyeket az előbb megbeszéltünk és próbálják ezeket megváltoztatni</a:t>
            </a:r>
            <a:r>
              <a:rPr lang="de-DE" altLang="de-DE" sz="2400" dirty="0">
                <a:solidFill>
                  <a:srgbClr val="333333"/>
                </a:solidFill>
              </a:rPr>
              <a:t> (</a:t>
            </a:r>
            <a:r>
              <a:rPr lang="hu-HU" altLang="de-DE" sz="2400" dirty="0">
                <a:solidFill>
                  <a:srgbClr val="333333"/>
                </a:solidFill>
              </a:rPr>
              <a:t>ld.</a:t>
            </a:r>
            <a:r>
              <a:rPr lang="de-DE" altLang="de-DE" sz="2400" dirty="0">
                <a:solidFill>
                  <a:srgbClr val="333333"/>
                </a:solidFill>
              </a:rPr>
              <a:t> </a:t>
            </a:r>
            <a:r>
              <a:rPr lang="hu-HU" altLang="de-DE" sz="2400" dirty="0">
                <a:solidFill>
                  <a:srgbClr val="333333"/>
                </a:solidFill>
              </a:rPr>
              <a:t>emlékeztető lap)!</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Hogy az önbecsülésüket növelhessék illetve stabilizálhassák, alkalmazzanak legalább néhány tippet az imént tárgyaltak közül.</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Ha súlyos depressziós tüneteik vannak</a:t>
            </a:r>
            <a:r>
              <a:rPr lang="de-DE" altLang="de-DE" sz="2400" dirty="0">
                <a:solidFill>
                  <a:srgbClr val="333333"/>
                </a:solidFill>
              </a:rPr>
              <a:t> </a:t>
            </a:r>
            <a:r>
              <a:rPr lang="hu-HU" altLang="de-DE" sz="2400" dirty="0">
                <a:solidFill>
                  <a:srgbClr val="333333"/>
                </a:solidFill>
              </a:rPr>
              <a:t>feltétlenül keressék fel pszichológusukat vagy orvosukat!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51</a:t>
            </a:fld>
            <a:endParaRPr lang="de-DE" altLang="de-DE"/>
          </a:p>
        </p:txBody>
      </p:sp>
    </p:spTree>
    <p:extLst>
      <p:ext uri="{BB962C8B-B14F-4D97-AF65-F5344CB8AC3E}">
        <p14:creationId xmlns:p14="http://schemas.microsoft.com/office/powerpoint/2010/main" val="22571353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szenved csekély önbecsüléstől</a:t>
            </a:r>
            <a:r>
              <a:rPr lang="de-DE" altLang="de-DE" sz="2000" dirty="0">
                <a:solidFill>
                  <a:srgbClr val="333333"/>
                </a:solidFill>
              </a:rPr>
              <a:t>, </a:t>
            </a:r>
            <a:r>
              <a:rPr lang="hu-HU" altLang="de-DE" sz="2000" dirty="0">
                <a:solidFill>
                  <a:srgbClr val="333333"/>
                </a:solidFill>
              </a:rPr>
              <a:t>különösen a pszichotikus epizód </a:t>
            </a:r>
            <a:r>
              <a:rPr lang="hu-HU" altLang="de-DE" sz="2000" i="1" dirty="0">
                <a:solidFill>
                  <a:srgbClr val="333333"/>
                </a:solidFill>
              </a:rPr>
              <a:t>után</a:t>
            </a:r>
            <a:r>
              <a:rPr lang="de-DE" altLang="de-DE" sz="2000" dirty="0">
                <a:solidFill>
                  <a:srgbClr val="333333"/>
                </a:solidFill>
              </a:rPr>
              <a:t> (</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szégyen miatt</a:t>
            </a:r>
            <a:r>
              <a:rPr lang="de-DE" altLang="de-DE" sz="2000" dirty="0">
                <a:solidFill>
                  <a:srgbClr val="333333"/>
                </a:solidFill>
              </a:rPr>
              <a:t>; </a:t>
            </a:r>
            <a:r>
              <a:rPr lang="hu-HU" altLang="de-DE" sz="2000" dirty="0">
                <a:solidFill>
                  <a:srgbClr val="333333"/>
                </a:solidFill>
              </a:rPr>
              <a:t>a félelem miatt, hogy elfordulnak a barátok</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szenved csekély önbecsüléstől</a:t>
            </a:r>
            <a:r>
              <a:rPr lang="de-DE" altLang="de-DE" sz="2000" dirty="0">
                <a:solidFill>
                  <a:srgbClr val="333333"/>
                </a:solidFill>
              </a:rPr>
              <a:t>, </a:t>
            </a:r>
            <a:r>
              <a:rPr lang="hu-HU" altLang="de-DE" sz="2000" dirty="0">
                <a:solidFill>
                  <a:srgbClr val="333333"/>
                </a:solidFill>
              </a:rPr>
              <a:t>különösen a pszichotikus epizód </a:t>
            </a:r>
            <a:r>
              <a:rPr lang="hu-HU" altLang="de-DE" sz="2000" i="1" dirty="0">
                <a:solidFill>
                  <a:srgbClr val="333333"/>
                </a:solidFill>
              </a:rPr>
              <a:t>után</a:t>
            </a:r>
            <a:r>
              <a:rPr lang="de-DE" altLang="de-DE" sz="2000" dirty="0">
                <a:solidFill>
                  <a:srgbClr val="333333"/>
                </a:solidFill>
              </a:rPr>
              <a:t> (</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szégyen miatt</a:t>
            </a:r>
            <a:r>
              <a:rPr lang="de-DE" altLang="de-DE" sz="2000" dirty="0">
                <a:solidFill>
                  <a:srgbClr val="333333"/>
                </a:solidFill>
              </a:rPr>
              <a:t>; </a:t>
            </a:r>
            <a:r>
              <a:rPr lang="hu-HU" altLang="de-DE" sz="2000" dirty="0">
                <a:solidFill>
                  <a:srgbClr val="333333"/>
                </a:solidFill>
              </a:rPr>
              <a:t>a félelem miatt, hogy elfordulnak a barátok</a:t>
            </a:r>
            <a:r>
              <a:rPr lang="de-DE" altLang="de-DE" sz="2000" dirty="0">
                <a:solidFill>
                  <a:srgbClr val="333333"/>
                </a:solidFill>
              </a:rPr>
              <a:t>).</a:t>
            </a:r>
          </a:p>
          <a:p>
            <a:pPr lvl="0" defTabSz="914400" fontAlgn="base">
              <a:lnSpc>
                <a:spcPct val="100000"/>
              </a:lnSpc>
              <a:spcBef>
                <a:spcPts val="1200"/>
              </a:spcBef>
            </a:pPr>
            <a:r>
              <a:rPr lang="hu-HU" altLang="de-DE" sz="2000" dirty="0">
                <a:solidFill>
                  <a:srgbClr val="333333"/>
                </a:solidFill>
              </a:rPr>
              <a:t>Az</a:t>
            </a:r>
            <a:r>
              <a:rPr lang="de-DE" altLang="de-DE" sz="2000" dirty="0">
                <a:solidFill>
                  <a:srgbClr val="333333"/>
                </a:solidFill>
              </a:rPr>
              <a:t> akut</a:t>
            </a:r>
            <a:r>
              <a:rPr lang="hu-HU" altLang="de-DE" sz="2000" dirty="0">
                <a:solidFill>
                  <a:srgbClr val="333333"/>
                </a:solidFill>
              </a:rPr>
              <a:t> pszichotikus állapot azonban a szorongás mellett egyéb érzelmi állapotokat is felébreszt sok mindenkiben</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004992"/>
                </a:solidFill>
              </a:rPr>
              <a:t>Izgalom</a:t>
            </a:r>
            <a:r>
              <a:rPr lang="de-DE" altLang="de-DE" sz="2000" dirty="0">
                <a:solidFill>
                  <a:srgbClr val="004992"/>
                </a:solidFill>
              </a:rPr>
              <a:t> (</a:t>
            </a:r>
            <a:r>
              <a:rPr lang="hu-HU" altLang="de-DE" sz="2000" i="1" dirty="0">
                <a:solidFill>
                  <a:srgbClr val="004992"/>
                </a:solidFill>
              </a:rPr>
              <a:t>végre történik valami</a:t>
            </a:r>
            <a:r>
              <a:rPr lang="de-DE"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004992"/>
                </a:solidFill>
              </a:rPr>
              <a:t>A kiválasztottság érzése</a:t>
            </a:r>
            <a:r>
              <a:rPr lang="de-DE" altLang="de-DE" sz="2000" dirty="0">
                <a:solidFill>
                  <a:srgbClr val="004992"/>
                </a:solidFill>
              </a:rPr>
              <a:t> (</a:t>
            </a:r>
            <a:r>
              <a:rPr lang="hu-HU" altLang="de-DE" sz="2000" dirty="0">
                <a:solidFill>
                  <a:srgbClr val="004992"/>
                </a:solidFill>
              </a:rPr>
              <a:t>teljesíteni kell valamely küldetést</a:t>
            </a:r>
            <a:r>
              <a:rPr lang="de-DE" altLang="de-DE" sz="2000" dirty="0">
                <a:solidFill>
                  <a:srgbClr val="004992"/>
                </a:solidFill>
              </a:rPr>
              <a:t>,</a:t>
            </a:r>
            <a:r>
              <a:rPr lang="hu-HU" altLang="de-DE" sz="2000" dirty="0">
                <a:solidFill>
                  <a:srgbClr val="004992"/>
                </a:solidFill>
              </a:rPr>
              <a:t> </a:t>
            </a:r>
            <a:r>
              <a:rPr lang="hu-HU" altLang="de-DE" sz="2000" i="1" dirty="0">
                <a:solidFill>
                  <a:srgbClr val="004992"/>
                </a:solidFill>
              </a:rPr>
              <a:t>fontosság</a:t>
            </a:r>
            <a:r>
              <a:rPr lang="hu-HU" altLang="de-DE" sz="2000" dirty="0">
                <a:solidFill>
                  <a:srgbClr val="004992"/>
                </a:solidFill>
              </a:rPr>
              <a:t> érzése</a:t>
            </a:r>
            <a:r>
              <a:rPr lang="de-DE"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53</a:t>
            </a:fld>
            <a:endParaRPr lang="de-DE" altLang="de-DE"/>
          </a:p>
        </p:txBody>
      </p:sp>
    </p:spTree>
    <p:extLst>
      <p:ext uri="{BB962C8B-B14F-4D97-AF65-F5344CB8AC3E}">
        <p14:creationId xmlns:p14="http://schemas.microsoft.com/office/powerpoint/2010/main" val="1157956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szenved csekély önbecsüléstől</a:t>
            </a:r>
            <a:r>
              <a:rPr lang="de-DE" altLang="de-DE" sz="2000" dirty="0">
                <a:solidFill>
                  <a:srgbClr val="333333"/>
                </a:solidFill>
              </a:rPr>
              <a:t>, </a:t>
            </a:r>
            <a:r>
              <a:rPr lang="hu-HU" altLang="de-DE" sz="2000" dirty="0">
                <a:solidFill>
                  <a:srgbClr val="333333"/>
                </a:solidFill>
              </a:rPr>
              <a:t>különösen a pszichotikus epizód </a:t>
            </a:r>
            <a:r>
              <a:rPr lang="hu-HU" altLang="de-DE" sz="2000" i="1" dirty="0">
                <a:solidFill>
                  <a:srgbClr val="333333"/>
                </a:solidFill>
              </a:rPr>
              <a:t>után</a:t>
            </a:r>
            <a:r>
              <a:rPr lang="de-DE" altLang="de-DE" sz="2000" dirty="0">
                <a:solidFill>
                  <a:srgbClr val="333333"/>
                </a:solidFill>
              </a:rPr>
              <a:t> (</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szégyen miatt</a:t>
            </a:r>
            <a:r>
              <a:rPr lang="de-DE" altLang="de-DE" sz="2000" dirty="0">
                <a:solidFill>
                  <a:srgbClr val="333333"/>
                </a:solidFill>
              </a:rPr>
              <a:t>; </a:t>
            </a:r>
            <a:r>
              <a:rPr lang="hu-HU" altLang="de-DE" sz="2000" dirty="0">
                <a:solidFill>
                  <a:srgbClr val="333333"/>
                </a:solidFill>
              </a:rPr>
              <a:t>a félelem miatt, hogy elfordulnak a barátok</a:t>
            </a:r>
            <a:r>
              <a:rPr lang="de-DE" altLang="de-DE" sz="2000" dirty="0">
                <a:solidFill>
                  <a:srgbClr val="333333"/>
                </a:solidFill>
              </a:rPr>
              <a:t>).</a:t>
            </a:r>
          </a:p>
          <a:p>
            <a:pPr lvl="0" defTabSz="914400" fontAlgn="base">
              <a:lnSpc>
                <a:spcPct val="100000"/>
              </a:lnSpc>
              <a:spcBef>
                <a:spcPts val="1200"/>
              </a:spcBef>
            </a:pPr>
            <a:r>
              <a:rPr lang="hu-HU" altLang="de-DE" sz="2000" dirty="0">
                <a:solidFill>
                  <a:srgbClr val="333333"/>
                </a:solidFill>
              </a:rPr>
              <a:t>Az</a:t>
            </a:r>
            <a:r>
              <a:rPr lang="de-DE" altLang="de-DE" sz="2000" dirty="0">
                <a:solidFill>
                  <a:srgbClr val="333333"/>
                </a:solidFill>
              </a:rPr>
              <a:t> akut</a:t>
            </a:r>
            <a:r>
              <a:rPr lang="hu-HU" altLang="de-DE" sz="2000" dirty="0">
                <a:solidFill>
                  <a:srgbClr val="333333"/>
                </a:solidFill>
              </a:rPr>
              <a:t> pszichotikus állapot azonban a szorongás mellett egyéb érzelmi állapotokat is felébreszt sok mindenkiben</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004992"/>
                </a:solidFill>
              </a:rPr>
              <a:t>Izgalom</a:t>
            </a:r>
            <a:r>
              <a:rPr lang="de-DE" altLang="de-DE" sz="2000" dirty="0">
                <a:solidFill>
                  <a:srgbClr val="004992"/>
                </a:solidFill>
              </a:rPr>
              <a:t> (</a:t>
            </a:r>
            <a:r>
              <a:rPr lang="hu-HU" altLang="de-DE" sz="2000" i="1" dirty="0">
                <a:solidFill>
                  <a:srgbClr val="004992"/>
                </a:solidFill>
              </a:rPr>
              <a:t>végre történik valami</a:t>
            </a:r>
            <a:r>
              <a:rPr lang="de-DE"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004992"/>
                </a:solidFill>
              </a:rPr>
              <a:t>A kiválasztottság érzése</a:t>
            </a:r>
            <a:r>
              <a:rPr lang="de-DE" altLang="de-DE" sz="2000" dirty="0">
                <a:solidFill>
                  <a:srgbClr val="004992"/>
                </a:solidFill>
              </a:rPr>
              <a:t> (</a:t>
            </a:r>
            <a:r>
              <a:rPr lang="hu-HU" altLang="de-DE" sz="2000" dirty="0">
                <a:solidFill>
                  <a:srgbClr val="004992"/>
                </a:solidFill>
              </a:rPr>
              <a:t>teljesíteni kell valamely küldetést</a:t>
            </a:r>
            <a:r>
              <a:rPr lang="de-DE" altLang="de-DE" sz="2000" dirty="0">
                <a:solidFill>
                  <a:srgbClr val="004992"/>
                </a:solidFill>
              </a:rPr>
              <a:t>,</a:t>
            </a:r>
            <a:r>
              <a:rPr lang="hu-HU" altLang="de-DE" sz="2000" dirty="0">
                <a:solidFill>
                  <a:srgbClr val="004992"/>
                </a:solidFill>
              </a:rPr>
              <a:t> </a:t>
            </a:r>
            <a:r>
              <a:rPr lang="hu-HU" altLang="de-DE" sz="2000" i="1" dirty="0">
                <a:solidFill>
                  <a:srgbClr val="004992"/>
                </a:solidFill>
              </a:rPr>
              <a:t>fontosság</a:t>
            </a:r>
            <a:r>
              <a:rPr lang="hu-HU" altLang="de-DE" sz="2000" dirty="0">
                <a:solidFill>
                  <a:srgbClr val="004992"/>
                </a:solidFill>
              </a:rPr>
              <a:t> érzése</a:t>
            </a:r>
            <a:r>
              <a:rPr lang="de-DE" altLang="de-DE" sz="2000" dirty="0">
                <a:solidFill>
                  <a:srgbClr val="004992"/>
                </a:solidFill>
              </a:rPr>
              <a:t>)</a:t>
            </a:r>
          </a:p>
          <a:p>
            <a:pPr lvl="0" defTabSz="914400" fontAlgn="base">
              <a:lnSpc>
                <a:spcPct val="100000"/>
              </a:lnSpc>
              <a:spcBef>
                <a:spcPts val="1200"/>
              </a:spcBef>
            </a:pPr>
            <a:r>
              <a:rPr lang="hu-HU" altLang="de-DE" sz="2000" dirty="0">
                <a:solidFill>
                  <a:srgbClr val="004992"/>
                </a:solidFill>
              </a:rPr>
              <a:t>Példa</a:t>
            </a:r>
            <a:r>
              <a:rPr lang="de-DE" altLang="de-DE" sz="2000" dirty="0">
                <a:solidFill>
                  <a:srgbClr val="004992"/>
                </a:solidFill>
              </a:rPr>
              <a:t>: </a:t>
            </a:r>
            <a:r>
              <a:rPr lang="hu-HU" altLang="de-DE" sz="2000" dirty="0">
                <a:solidFill>
                  <a:srgbClr val="333333"/>
                </a:solidFill>
              </a:rPr>
              <a:t>János úgy érzi, üldözi a titkosszolgálat</a:t>
            </a:r>
            <a:r>
              <a:rPr lang="de-DE" altLang="de-DE" sz="2000" dirty="0">
                <a:solidFill>
                  <a:srgbClr val="333333"/>
                </a:solidFill>
              </a:rPr>
              <a:t>. </a:t>
            </a:r>
            <a:r>
              <a:rPr lang="hu-HU" altLang="de-DE" sz="2000" dirty="0">
                <a:solidFill>
                  <a:srgbClr val="333333"/>
                </a:solidFill>
              </a:rPr>
              <a:t>Három egymást követő napon, mikor a munkába megy, ugyanaz a férfi száll be abba a vasúti kocsiba, amelyikben utazik.</a:t>
            </a:r>
            <a:endParaRPr lang="de-DE" altLang="de-DE" sz="2000" dirty="0">
              <a:solidFill>
                <a:srgbClr val="333333"/>
              </a:solidFill>
            </a:endParaRPr>
          </a:p>
          <a:p>
            <a:pPr lvl="0" defTabSz="914400" fontAlgn="base">
              <a:lnSpc>
                <a:spcPct val="100000"/>
              </a:lnSpc>
              <a:spcBef>
                <a:spcPts val="1200"/>
              </a:spcBef>
            </a:pPr>
            <a:r>
              <a:rPr lang="hu-HU" altLang="de-DE" sz="2000" dirty="0">
                <a:solidFill>
                  <a:srgbClr val="004992"/>
                </a:solidFill>
              </a:rPr>
              <a:t>Kiértékelés</a:t>
            </a:r>
            <a:r>
              <a:rPr lang="de-DE" altLang="de-DE" sz="2000" dirty="0">
                <a:solidFill>
                  <a:srgbClr val="004992"/>
                </a:solidFill>
              </a:rPr>
              <a:t>: </a:t>
            </a:r>
            <a:r>
              <a:rPr lang="hu-HU" altLang="de-DE" sz="2000" dirty="0">
                <a:solidFill>
                  <a:srgbClr val="333333"/>
                </a:solidFill>
              </a:rPr>
              <a:t>Félelem, fenyegetettség érzés</a:t>
            </a:r>
            <a:r>
              <a:rPr lang="de-DE" altLang="de-DE" sz="2000" dirty="0">
                <a:solidFill>
                  <a:srgbClr val="333333"/>
                </a:solidFill>
              </a:rPr>
              <a:t>. </a:t>
            </a:r>
            <a:r>
              <a:rPr lang="hu-HU" altLang="de-DE" sz="2000" dirty="0">
                <a:solidFill>
                  <a:srgbClr val="333333"/>
                </a:solidFill>
              </a:rPr>
              <a:t>De</a:t>
            </a:r>
            <a:r>
              <a:rPr lang="de-DE" altLang="de-DE" sz="2000">
                <a:solidFill>
                  <a:srgbClr val="333333"/>
                </a:solidFill>
              </a:rPr>
              <a:t>: “</a:t>
            </a:r>
            <a:r>
              <a:rPr lang="hu-HU" altLang="de-DE" sz="2000">
                <a:solidFill>
                  <a:srgbClr val="333333"/>
                </a:solidFill>
              </a:rPr>
              <a:t>Ha </a:t>
            </a:r>
            <a:r>
              <a:rPr lang="hu-HU" altLang="de-DE" sz="2000" dirty="0">
                <a:solidFill>
                  <a:srgbClr val="333333"/>
                </a:solidFill>
              </a:rPr>
              <a:t>ilyen nagy hűhót csapnak, lehet, hogy afféle James Bond vagyok.</a:t>
            </a:r>
            <a:r>
              <a:rPr lang="de-DE" altLang="de-DE" sz="2000" dirty="0">
                <a:solidFill>
                  <a:srgbClr val="333333"/>
                </a:solidFill>
              </a:rPr>
              <a:t> </a:t>
            </a:r>
            <a:r>
              <a:rPr lang="hu-HU" altLang="de-DE" sz="2000" dirty="0">
                <a:solidFill>
                  <a:srgbClr val="333333"/>
                </a:solidFill>
              </a:rPr>
              <a:t>A másik oldal talán fel akar </a:t>
            </a:r>
            <a:r>
              <a:rPr lang="hu-HU" altLang="de-DE" sz="2000">
                <a:solidFill>
                  <a:srgbClr val="333333"/>
                </a:solidFill>
              </a:rPr>
              <a:t>bérelni.”</a:t>
            </a:r>
            <a:endParaRPr lang="de-DE" altLang="de-DE" sz="2000" dirty="0">
              <a:solidFill>
                <a:srgbClr val="333333"/>
              </a:solidFill>
            </a:endParaRPr>
          </a:p>
          <a:p>
            <a:pPr lvl="0" defTabSz="914400" fontAlgn="base">
              <a:lnSpc>
                <a:spcPct val="100000"/>
              </a:lnSpc>
              <a:spcBef>
                <a:spcPts val="1200"/>
              </a:spcBef>
            </a:pPr>
            <a:r>
              <a:rPr lang="hu-HU" altLang="de-DE" sz="2000" dirty="0">
                <a:solidFill>
                  <a:srgbClr val="004992"/>
                </a:solidFill>
              </a:rPr>
              <a:t>De</a:t>
            </a:r>
            <a:r>
              <a:rPr lang="de-DE" altLang="de-DE" sz="2000" dirty="0">
                <a:solidFill>
                  <a:srgbClr val="004992"/>
                </a:solidFill>
              </a:rPr>
              <a:t>: </a:t>
            </a:r>
            <a:r>
              <a:rPr lang="hu-HU" altLang="de-DE" sz="2000" dirty="0">
                <a:solidFill>
                  <a:srgbClr val="333333"/>
                </a:solidFill>
              </a:rPr>
              <a:t>Az egész puszta véletlen</a:t>
            </a:r>
            <a:r>
              <a:rPr lang="de-DE" altLang="de-DE" sz="2000" dirty="0">
                <a:solidFill>
                  <a:srgbClr val="333333"/>
                </a:solidFill>
              </a:rPr>
              <a:t>! </a:t>
            </a:r>
            <a:r>
              <a:rPr lang="hu-HU" altLang="de-DE" sz="2000" dirty="0">
                <a:solidFill>
                  <a:srgbClr val="333333"/>
                </a:solidFill>
              </a:rPr>
              <a:t>Valószínűleg mindketten rutinból ugyanazt a kocsit szokták választani.</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9E7B89A7-1A44-4171-BBE2-8AF847F3B116}" type="slidenum">
              <a:rPr lang="de-DE" altLang="de-DE" smtClean="0"/>
              <a:pPr/>
              <a:t>54</a:t>
            </a:fld>
            <a:endParaRPr lang="de-DE" altLang="de-DE"/>
          </a:p>
        </p:txBody>
      </p:sp>
    </p:spTree>
    <p:extLst>
      <p:ext uri="{BB962C8B-B14F-4D97-AF65-F5344CB8AC3E}">
        <p14:creationId xmlns:p14="http://schemas.microsoft.com/office/powerpoint/2010/main" val="315887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Metakognitív Tréning 8 – Önbecsülés &amp; hangulat</a:t>
            </a:r>
          </a:p>
        </p:txBody>
      </p:sp>
      <p:sp>
        <p:nvSpPr>
          <p:cNvPr id="8" name="Slide Number Placeholder 7"/>
          <p:cNvSpPr>
            <a:spLocks noGrp="1"/>
          </p:cNvSpPr>
          <p:nvPr>
            <p:ph type="sldNum" sz="quarter" idx="12"/>
          </p:nvPr>
        </p:nvSpPr>
        <p:spPr/>
        <p:txBody>
          <a:bodyPr/>
          <a:lstStyle/>
          <a:p>
            <a:fld id="{9E7B89A7-1A44-4171-BBE2-8AF847F3B116}" type="slidenum">
              <a:rPr lang="de-DE" altLang="de-DE" smtClean="0"/>
              <a:pPr/>
              <a:t>55</a:t>
            </a:fld>
            <a:endParaRPr lang="de-DE" altLang="de-DE"/>
          </a:p>
        </p:txBody>
      </p:sp>
    </p:spTree>
    <p:extLst>
      <p:ext uri="{BB962C8B-B14F-4D97-AF65-F5344CB8AC3E}">
        <p14:creationId xmlns:p14="http://schemas.microsoft.com/office/powerpoint/2010/main" val="2241589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44720905"/>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1605FC69-6EC5-4014-AD88-3CC655DE283C}" type="slidenum">
              <a:rPr lang="de-DE" altLang="de-DE" smtClean="0"/>
              <a:pPr/>
              <a:t>56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58215031"/>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Metakognitív Tréning 8 – Önbecsülés &amp; hangulat</a:t>
            </a:r>
          </a:p>
        </p:txBody>
      </p:sp>
      <p:sp>
        <p:nvSpPr>
          <p:cNvPr id="7" name="Slide Number Placeholder 6"/>
          <p:cNvSpPr>
            <a:spLocks noGrp="1"/>
          </p:cNvSpPr>
          <p:nvPr>
            <p:ph type="sldNum" sz="quarter" idx="12"/>
          </p:nvPr>
        </p:nvSpPr>
        <p:spPr/>
        <p:txBody>
          <a:bodyPr/>
          <a:lstStyle/>
          <a:p>
            <a:fld id="{1605FC69-6EC5-4014-AD88-3CC655DE283C}" type="slidenum">
              <a:rPr lang="de-DE" altLang="de-DE" smtClean="0"/>
              <a:pPr/>
              <a:t>57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4475</Words>
  <Application>Microsoft Office PowerPoint</Application>
  <PresentationFormat>Benutzerdefiniert</PresentationFormat>
  <Paragraphs>589</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Wingdings</vt:lpstr>
      <vt:lpstr>Times New Roman</vt:lpstr>
      <vt:lpstr>Calibri</vt:lpstr>
      <vt:lpstr>Symbol</vt:lpstr>
      <vt:lpstr>Calibri Light</vt:lpstr>
      <vt:lpstr>Arial</vt:lpstr>
      <vt:lpstr>Wingdings</vt:lpstr>
      <vt:lpstr>UKE_PPT-Vorlage_16zu9</vt:lpstr>
      <vt:lpstr>MKT 8 A – Önbecsülés &amp; hangulat</vt:lpstr>
      <vt:lpstr>Hogyan nyilvánul meg a depresszió?</vt:lpstr>
      <vt:lpstr>Hogyan nyilvánul meg a depresszió?</vt:lpstr>
      <vt:lpstr>Hát én így születtem… azzá váltam?</vt:lpstr>
      <vt:lpstr>Hát én így születtem… azzá váltam?</vt:lpstr>
      <vt:lpstr>Hát én így születtem… azzá váltam?</vt:lpstr>
      <vt:lpstr>Hát én így születtem… azzá váltam?</vt:lpstr>
      <vt:lpstr>Mit is jelent mindez?</vt:lpstr>
      <vt:lpstr>Pszichózis &amp; Depresszió A pszichózis hatása az önbecsülésre és a hangulatra</vt:lpstr>
      <vt:lpstr>Pszichózis &amp; Depresszió A pszichózis hatása az önbecsülésre és a hangulatra</vt:lpstr>
      <vt:lpstr>Pszichózis &amp; Depresszió A pszichózis hatása az önbecsülésre és a hangulatra</vt:lpstr>
      <vt:lpstr>Pszichózis &amp; Depresszió A pszichózis hatása az önbecsülésre és a hangulatra</vt:lpstr>
      <vt:lpstr>PowerPoint-Präsentation</vt:lpstr>
      <vt:lpstr>1. Túlzó általánosítások Milyen lenne a megfelelőbb/több segítséget jelentő értékelése a szituációnak? (nem csupán a dolgok szépítése)</vt:lpstr>
      <vt:lpstr>1. Túlzó általánosítások Milyen lenne a megfelelőbb/több segítséget jelentő értékelése a szituációnak? (nem csupán a dolgok szépítése)</vt:lpstr>
      <vt:lpstr>1. Túlzó általánosítások Milyen lenne a megfelelőbb/több segítséget jelentő értékelése a szituációnak? (nem csupán a dolgok szépítése)</vt:lpstr>
      <vt:lpstr>Ehelyett: Egy apróságból ne következtessen az egészre!</vt:lpstr>
      <vt:lpstr>2. Beszűkült észlelés (légy a levesben) Milyen lenne ez esetben a megfelelőbb/több segítséget nyújtó értékelés?</vt:lpstr>
      <vt:lpstr>2. Beszűkült észlelés (légy a levesben) Milyen lenne ez esetben a megfelelőbb/több segítséget nyújtó értékelés?</vt:lpstr>
      <vt:lpstr>2. Beszűkült észlelés (légy a levesben) Milyen lenne ez esetben a megfelelőbb/több segítséget nyújtó értékelés?</vt:lpstr>
      <vt:lpstr>2. Beszűkült észlelés (légy a levesben) Milyen lenne ez esetben a megfelelőbb/több segítséget nyújtó értékelés?</vt:lpstr>
      <vt:lpstr>3. Amikor magunkból indulunk ki</vt:lpstr>
      <vt:lpstr>4. A pozitív visszajelzés elutasítása és a negatív visszajelzés elfogadása! Milyen lenne a megfelelőbb/több segítséget nyújtó értékelés?</vt:lpstr>
      <vt:lpstr>4. A pozitív visszajelzés elutasítása és a negatív visszajelzés elfogadása! Milyen lenne a megfelelőbb/több segítséget nyújtó értékelés?</vt:lpstr>
      <vt:lpstr>4. A pozitív visszajelzés elutasítása és a negatív visszajelzés elfogadása! Milyen lenne a megfelelőbb/több segítséget nyújtó értékelés?</vt:lpstr>
      <vt:lpstr>5. Minden-vagy-semmi-gondolkodásmód/katasztrofizáló gondolkodás/fekete-fehér gondolkodásmód Milyen lenne a megfelelőbb/több segítséget nyújtó értékelés?</vt:lpstr>
      <vt:lpstr>5. Minden-vagy-semmi-gondolkodásmód/katasztrofizáló gondolkodás/fekete-fehér gondolkodásmód Milyen lenne a megfelelőbb/több segítséget nyújtó értékelés?</vt:lpstr>
      <vt:lpstr>6. A negatív gondolatok elnyomása Milyen lenne a megfelelőbb/több segítséget nyújtó értékelés?</vt:lpstr>
      <vt:lpstr>6. A negatív gondolatok elnyomása Milyen lenne a megfelelőbb/több segítséget nyújtó értékelés?</vt:lpstr>
      <vt:lpstr>6. A negatív gondolatok elnyomása Gyakorlat</vt:lpstr>
      <vt:lpstr>6. A negatív gondolatok elnyomása Sikerül? Nem!</vt:lpstr>
      <vt:lpstr>Ehelyett: Hogyan tudunk egyfajta távolságot tartani tőlük…?</vt:lpstr>
      <vt:lpstr>7. A gondolkodás további aspektusai</vt:lpstr>
      <vt:lpstr>7. A gondolkodás további aspektusai</vt:lpstr>
      <vt:lpstr>Igény szerint: Videoklip</vt:lpstr>
      <vt:lpstr>Legyünk tudatában erősségeinknek!</vt:lpstr>
      <vt:lpstr>Legyünk tudatában erősségeinknek!</vt:lpstr>
      <vt:lpstr>Legyünk tudatában erősségeinknek!</vt:lpstr>
      <vt:lpstr>Legyünk tudatában erősségeinknek!</vt:lpstr>
      <vt:lpstr>Hangulatjavító és önbecsülést növelő tippek I</vt:lpstr>
      <vt:lpstr>Hangulatjavító és önbecsülést növelő tippek I</vt:lpstr>
      <vt:lpstr>Hangulatjavító és önbecsülést növelő tippek I</vt:lpstr>
      <vt:lpstr>Hangulatjavító és önbecsülést növelő tippek I</vt:lpstr>
      <vt:lpstr>Hangulatjavító és önbecsülést növelő tippek II</vt:lpstr>
      <vt:lpstr>Hangulatjavító és önbecsülést növelő tippek II</vt:lpstr>
      <vt:lpstr>Hangulatjavító és önbecsülést növelő tippek II</vt:lpstr>
      <vt:lpstr>Hangulatjavító és önbecsülést növelő tippek II</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373</cp:revision>
  <dcterms:created xsi:type="dcterms:W3CDTF">2004-06-30T16:15:23Z</dcterms:created>
  <dcterms:modified xsi:type="dcterms:W3CDTF">2022-07-04T11:31:31Z</dcterms:modified>
</cp:coreProperties>
</file>