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84" r:id="rId1"/>
    <p:sldMasterId id="2147484097" r:id="rId2"/>
  </p:sldMasterIdLst>
  <p:notesMasterIdLst>
    <p:notesMasterId r:id="rId51"/>
  </p:notesMasterIdLst>
  <p:handoutMasterIdLst>
    <p:handoutMasterId r:id="rId52"/>
  </p:handoutMasterIdLst>
  <p:sldIdLst>
    <p:sldId id="534" r:id="rId3"/>
    <p:sldId id="454" r:id="rId4"/>
    <p:sldId id="455" r:id="rId5"/>
    <p:sldId id="456" r:id="rId6"/>
    <p:sldId id="457" r:id="rId7"/>
    <p:sldId id="458" r:id="rId8"/>
    <p:sldId id="461" r:id="rId9"/>
    <p:sldId id="515" r:id="rId10"/>
    <p:sldId id="514" r:id="rId11"/>
    <p:sldId id="509" r:id="rId12"/>
    <p:sldId id="517" r:id="rId13"/>
    <p:sldId id="516" r:id="rId14"/>
    <p:sldId id="465" r:id="rId15"/>
    <p:sldId id="468" r:id="rId16"/>
    <p:sldId id="519" r:id="rId17"/>
    <p:sldId id="518" r:id="rId18"/>
    <p:sldId id="469" r:id="rId19"/>
    <p:sldId id="502" r:id="rId20"/>
    <p:sldId id="520" r:id="rId21"/>
    <p:sldId id="472" r:id="rId22"/>
    <p:sldId id="503" r:id="rId23"/>
    <p:sldId id="522" r:id="rId24"/>
    <p:sldId id="521" r:id="rId25"/>
    <p:sldId id="478" r:id="rId26"/>
    <p:sldId id="524" r:id="rId27"/>
    <p:sldId id="523" r:id="rId28"/>
    <p:sldId id="479" r:id="rId29"/>
    <p:sldId id="504" r:id="rId30"/>
    <p:sldId id="526" r:id="rId31"/>
    <p:sldId id="525" r:id="rId32"/>
    <p:sldId id="486" r:id="rId33"/>
    <p:sldId id="529" r:id="rId34"/>
    <p:sldId id="528" r:id="rId35"/>
    <p:sldId id="527" r:id="rId36"/>
    <p:sldId id="488" r:id="rId37"/>
    <p:sldId id="530" r:id="rId38"/>
    <p:sldId id="491" r:id="rId39"/>
    <p:sldId id="531" r:id="rId40"/>
    <p:sldId id="512" r:id="rId41"/>
    <p:sldId id="493" r:id="rId42"/>
    <p:sldId id="494" r:id="rId43"/>
    <p:sldId id="495" r:id="rId44"/>
    <p:sldId id="498" r:id="rId45"/>
    <p:sldId id="533" r:id="rId46"/>
    <p:sldId id="532" r:id="rId47"/>
    <p:sldId id="499" r:id="rId48"/>
    <p:sldId id="513" r:id="rId49"/>
    <p:sldId id="501" r:id="rId50"/>
  </p:sldIdLst>
  <p:sldSz cx="12195175" cy="6858000"/>
  <p:notesSz cx="7099300" cy="10234613"/>
  <p:embeddedFontLst>
    <p:embeddedFont>
      <p:font typeface="Calibri Light" panose="020F0302020204030204" pitchFamily="34" charset="0"/>
      <p:regular r:id="rId53"/>
      <p:italic r:id="rId54"/>
    </p:embeddedFont>
    <p:embeddedFont>
      <p:font typeface="Verdana" panose="020B0604030504040204" pitchFamily="34" charset="0"/>
      <p:regular r:id="rId55"/>
      <p:bold r:id="rId56"/>
      <p:italic r:id="rId57"/>
      <p:boldItalic r:id="rId58"/>
    </p:embeddedFont>
  </p:embeddedFontLst>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67" d="100"/>
          <a:sy n="67" d="100"/>
        </p:scale>
        <p:origin x="948" y="52"/>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DAEB9669-B154-403D-874E-68CE653EFF96}" type="slidenum">
              <a:rPr lang="en-US"/>
              <a:pPr>
                <a:defRPr/>
              </a:pPr>
              <a:t>‹Nr.›</a:t>
            </a:fld>
            <a:endParaRPr lang="en-US"/>
          </a:p>
        </p:txBody>
      </p:sp>
    </p:spTree>
    <p:extLst>
      <p:ext uri="{BB962C8B-B14F-4D97-AF65-F5344CB8AC3E}">
        <p14:creationId xmlns:p14="http://schemas.microsoft.com/office/powerpoint/2010/main" val="14904681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pitchFamily="34" charset="0"/>
                <a:ea typeface="+mn-ea"/>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pitchFamily="34"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4484955C-ECEF-437F-993B-B82045BC6071}" type="slidenum">
              <a:rPr lang="en-US"/>
              <a:pPr>
                <a:defRPr/>
              </a:pPr>
              <a:t>‹Nr.›</a:t>
            </a:fld>
            <a:endParaRPr lang="en-US"/>
          </a:p>
        </p:txBody>
      </p:sp>
    </p:spTree>
    <p:extLst>
      <p:ext uri="{BB962C8B-B14F-4D97-AF65-F5344CB8AC3E}">
        <p14:creationId xmlns:p14="http://schemas.microsoft.com/office/powerpoint/2010/main" val="23089656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BD20EE-6DDF-45C0-908C-91A438B18C4A}" type="slidenum">
              <a:rPr lang="en-US" altLang="de-DE" sz="1300"/>
              <a:pPr>
                <a:spcBef>
                  <a:spcPct val="0"/>
                </a:spcBef>
              </a:pPr>
              <a:t>2</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966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954CE-4A3D-4BFC-8078-6787F2C22B44}" type="slidenum">
              <a:rPr lang="en-US" altLang="de-DE" sz="1300"/>
              <a:pPr>
                <a:spcBef>
                  <a:spcPct val="0"/>
                </a:spcBef>
              </a:pPr>
              <a:t>3</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20834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EB9CCF-F047-469A-9E9B-C73CFED721CB}" type="slidenum">
              <a:rPr lang="en-US" altLang="de-DE" sz="1300"/>
              <a:pPr>
                <a:spcBef>
                  <a:spcPct val="0"/>
                </a:spcBef>
              </a:pPr>
              <a:t>4</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131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2DB7FC-BB98-430C-98DD-6A7A794266FE}" type="slidenum">
              <a:rPr lang="en-US" altLang="de-DE" sz="1300"/>
              <a:pPr>
                <a:spcBef>
                  <a:spcPct val="0"/>
                </a:spcBef>
              </a:pPr>
              <a:t>5</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5449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FD2841-15A1-429A-B8DF-E805BB993015}" type="slidenum">
              <a:rPr lang="en-US" altLang="de-DE" sz="1300"/>
              <a:pPr>
                <a:spcBef>
                  <a:spcPct val="0"/>
                </a:spcBef>
              </a:pPr>
              <a:t>6</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2947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7</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8</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5A26FE8-E453-4668-B116-BBBF547F883D}" type="slidenum">
              <a:rPr lang="en-US" altLang="de-DE" sz="1300"/>
              <a:pPr>
                <a:spcBef>
                  <a:spcPct val="0"/>
                </a:spcBef>
              </a:pPr>
              <a:t>9</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15760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10</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11</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512463-4BE4-44A5-BB8D-71D05ECF4FC4}" type="slidenum">
              <a:rPr lang="en-US" altLang="de-DE" sz="1300">
                <a:solidFill>
                  <a:srgbClr val="000000"/>
                </a:solidFill>
              </a:rPr>
              <a:pPr>
                <a:spcBef>
                  <a:spcPct val="0"/>
                </a:spcBef>
              </a:pPr>
              <a:t>12</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73788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E16AA8-D2D4-4E81-8421-C98F120EF389}" type="slidenum">
              <a:rPr lang="en-US" altLang="de-DE" sz="1300"/>
              <a:pPr>
                <a:spcBef>
                  <a:spcPct val="0"/>
                </a:spcBef>
              </a:pPr>
              <a:t>13</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65168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14</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15</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06C654-56D2-4032-8581-E739F691FCA9}" type="slidenum">
              <a:rPr lang="en-US" altLang="de-DE" sz="1300"/>
              <a:pPr>
                <a:spcBef>
                  <a:spcPct val="0"/>
                </a:spcBef>
              </a:pPr>
              <a:t>16</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11404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85B04B-102C-4F85-B7A4-31FD106A8807}" type="slidenum">
              <a:rPr lang="en-US" altLang="de-DE" sz="1300"/>
              <a:pPr>
                <a:spcBef>
                  <a:spcPct val="0"/>
                </a:spcBef>
              </a:pPr>
              <a:t>17</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97492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5A1114-5FB8-46A0-8E53-5F964ED3DC81}" type="slidenum">
              <a:rPr lang="en-US" altLang="de-DE" sz="1300"/>
              <a:pPr>
                <a:spcBef>
                  <a:spcPct val="0"/>
                </a:spcBef>
              </a:pPr>
              <a:t>18</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15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75A1114-5FB8-46A0-8E53-5F964ED3DC81}" type="slidenum">
              <a:rPr lang="en-US" altLang="de-DE" sz="1300"/>
              <a:pPr>
                <a:spcBef>
                  <a:spcPct val="0"/>
                </a:spcBef>
              </a:pPr>
              <a:t>19</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115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2B14BC-D512-4D92-BA50-B07F2C4BBEBB}" type="slidenum">
              <a:rPr lang="en-US" altLang="de-DE" sz="1300"/>
              <a:pPr>
                <a:spcBef>
                  <a:spcPct val="0"/>
                </a:spcBef>
              </a:pPr>
              <a:t>20</a:t>
            </a:fld>
            <a:endParaRPr lang="en-US" altLang="de-DE" sz="1300"/>
          </a:p>
        </p:txBody>
      </p:sp>
      <p:sp>
        <p:nvSpPr>
          <p:cNvPr id="72707" name="Rectangle 2"/>
          <p:cNvSpPr>
            <a:spLocks noGrp="1" noRot="1" noChangeAspect="1" noChangeArrowheads="1" noTextEdit="1"/>
          </p:cNvSpPr>
          <p:nvPr>
            <p:ph type="sldImg"/>
          </p:nvPr>
        </p:nvSpPr>
        <p:spPr>
          <a:xfrm>
            <a:off x="139700" y="768350"/>
            <a:ext cx="6821488"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59939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21</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22</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95B09-2CF9-47CB-963C-30D5340EF810}" type="slidenum">
              <a:rPr lang="en-US" altLang="de-DE" sz="1300"/>
              <a:pPr>
                <a:spcBef>
                  <a:spcPct val="0"/>
                </a:spcBef>
              </a:pPr>
              <a:t>23</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108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0E956-B7C6-41CE-B44A-14FEDECBC5CB}" type="slidenum">
              <a:rPr lang="en-US" altLang="de-DE" sz="1300"/>
              <a:pPr>
                <a:spcBef>
                  <a:spcPct val="0"/>
                </a:spcBef>
              </a:pPr>
              <a:t>24</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6940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0E956-B7C6-41CE-B44A-14FEDECBC5CB}" type="slidenum">
              <a:rPr lang="en-US" altLang="de-DE" sz="1300"/>
              <a:pPr>
                <a:spcBef>
                  <a:spcPct val="0"/>
                </a:spcBef>
              </a:pPr>
              <a:t>25</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6940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0E956-B7C6-41CE-B44A-14FEDECBC5CB}" type="slidenum">
              <a:rPr lang="en-US" altLang="de-DE" sz="1300"/>
              <a:pPr>
                <a:spcBef>
                  <a:spcPct val="0"/>
                </a:spcBef>
              </a:pPr>
              <a:t>26</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36940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8CEECD-DF2F-4805-8E15-198737B1F62F}" type="slidenum">
              <a:rPr lang="en-US" altLang="de-DE" sz="1300"/>
              <a:pPr>
                <a:spcBef>
                  <a:spcPct val="0"/>
                </a:spcBef>
              </a:pPr>
              <a:t>27</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8095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3E7BC-2A9E-42EB-86F0-5C73DF64F6AA}" type="slidenum">
              <a:rPr lang="en-US" altLang="de-DE" sz="1300"/>
              <a:pPr>
                <a:spcBef>
                  <a:spcPct val="0"/>
                </a:spcBef>
              </a:pPr>
              <a:t>28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2131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3E7BC-2A9E-42EB-86F0-5C73DF64F6AA}" type="slidenum">
              <a:rPr lang="en-US" altLang="de-DE" sz="1300"/>
              <a:pPr>
                <a:spcBef>
                  <a:spcPct val="0"/>
                </a:spcBef>
              </a:pPr>
              <a:t>29</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2131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D03E7BC-2A9E-42EB-86F0-5C73DF64F6AA}" type="slidenum">
              <a:rPr lang="en-US" altLang="de-DE" sz="1300"/>
              <a:pPr>
                <a:spcBef>
                  <a:spcPct val="0"/>
                </a:spcBef>
              </a:pPr>
              <a:t>30</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32213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6F157-DFA7-4A93-AF57-331E1363E03D}" type="slidenum">
              <a:rPr lang="en-US" altLang="de-DE" sz="1300"/>
              <a:pPr>
                <a:spcBef>
                  <a:spcPct val="0"/>
                </a:spcBef>
              </a:pPr>
              <a:t>31</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5227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6F157-DFA7-4A93-AF57-331E1363E03D}" type="slidenum">
              <a:rPr lang="en-US" altLang="de-DE" sz="1300"/>
              <a:pPr>
                <a:spcBef>
                  <a:spcPct val="0"/>
                </a:spcBef>
              </a:pPr>
              <a:t>32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5227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6F157-DFA7-4A93-AF57-331E1363E03D}" type="slidenum">
              <a:rPr lang="en-US" altLang="de-DE" sz="1300"/>
              <a:pPr>
                <a:spcBef>
                  <a:spcPct val="0"/>
                </a:spcBef>
              </a:pPr>
              <a:t>33</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5227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6F157-DFA7-4A93-AF57-331E1363E03D}" type="slidenum">
              <a:rPr lang="en-US" altLang="de-DE" sz="1300"/>
              <a:pPr>
                <a:spcBef>
                  <a:spcPct val="0"/>
                </a:spcBef>
              </a:pPr>
              <a:t>34</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52272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817E8F-28C9-4A2C-8912-187FB7A0673E}" type="slidenum">
              <a:rPr lang="en-US" altLang="de-DE" sz="1300"/>
              <a:pPr>
                <a:spcBef>
                  <a:spcPct val="0"/>
                </a:spcBef>
              </a:pPr>
              <a:t>35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97132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817E8F-28C9-4A2C-8912-187FB7A0673E}" type="slidenum">
              <a:rPr lang="en-US" altLang="de-DE" sz="1300"/>
              <a:pPr>
                <a:spcBef>
                  <a:spcPct val="0"/>
                </a:spcBef>
              </a:pPr>
              <a:t>36</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971329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A60108-DF2F-4D80-9D9B-9217F989C8B0}" type="slidenum">
              <a:rPr lang="en-US" altLang="de-DE" sz="1300"/>
              <a:pPr>
                <a:spcBef>
                  <a:spcPct val="0"/>
                </a:spcBef>
              </a:pPr>
              <a:t>37</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27231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A60108-DF2F-4D80-9D9B-9217F989C8B0}" type="slidenum">
              <a:rPr lang="en-US" altLang="de-DE" sz="1300"/>
              <a:pPr>
                <a:spcBef>
                  <a:spcPct val="0"/>
                </a:spcBef>
              </a:pPr>
              <a:t>38</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12723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20BFE0-D42F-44FE-B6BB-97F8D24BFD1D}" type="slidenum">
              <a:rPr lang="en-US" altLang="de-DE" sz="1300"/>
              <a:pPr>
                <a:spcBef>
                  <a:spcPct val="0"/>
                </a:spcBef>
              </a:pPr>
              <a:t>40</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90843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A043ACD-C427-439A-BA4C-333C46BD8864}" type="slidenum">
              <a:rPr lang="en-US" altLang="de-DE" sz="1300"/>
              <a:pPr>
                <a:spcBef>
                  <a:spcPct val="0"/>
                </a:spcBef>
              </a:pPr>
              <a:t>41</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636796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AFAEBA-0B3A-4108-9B40-8975866C688B}" type="slidenum">
              <a:rPr lang="en-US" altLang="de-DE" sz="1300"/>
              <a:pPr>
                <a:spcBef>
                  <a:spcPct val="0"/>
                </a:spcBef>
              </a:pPr>
              <a:t>42</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639034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43</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44</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A6A3E7-9850-4C23-9BF9-3AE42975B27B}" type="slidenum">
              <a:rPr lang="en-US" altLang="de-DE" sz="1300"/>
              <a:pPr>
                <a:spcBef>
                  <a:spcPct val="0"/>
                </a:spcBef>
              </a:pPr>
              <a:t>45</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97873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ADFAEB4-FAC3-455B-AA8D-9819166985AA}" type="slidenum">
              <a:rPr lang="en-US" altLang="de-DE" sz="1300"/>
              <a:pPr>
                <a:spcBef>
                  <a:spcPct val="0"/>
                </a:spcBef>
              </a:pPr>
              <a:t>46</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53029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C4E2D4-8368-490D-B2B8-6AFD26F069E0}" type="slidenum">
              <a:rPr lang="en-US" altLang="de-DE" sz="1300"/>
              <a:pPr>
                <a:spcBef>
                  <a:spcPct val="0"/>
                </a:spcBef>
              </a:pPr>
              <a:t>48</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986165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6 – Untuk Bersikap Empati…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9983F2C8-7F65-425C-966B-7C0FE69F59C8}"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6050BE6A-2708-461F-87EE-2E2EDADC949E}"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pPr>
              <a:defRPr/>
            </a:pPr>
            <a:fld id="{343720D5-DF2B-40F5-8127-CB99405FF4A6}"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5" name="Slide Number Placeholder 4"/>
          <p:cNvSpPr>
            <a:spLocks noGrp="1"/>
          </p:cNvSpPr>
          <p:nvPr>
            <p:ph type="sldNum" sz="quarter" idx="12"/>
          </p:nvPr>
        </p:nvSpPr>
        <p:spPr bwMode="gray"/>
        <p:txBody>
          <a:bodyPr/>
          <a:lstStyle>
            <a:lvl1pPr>
              <a:defRPr b="0"/>
            </a:lvl1pPr>
          </a:lstStyle>
          <a:p>
            <a:pPr>
              <a:defRPr/>
            </a:pPr>
            <a:fld id="{F38FD034-180B-4DC9-AE9B-02D968FD170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pPr>
              <a:defRPr/>
            </a:pPr>
            <a:fld id="{A42F0781-EDEA-4CE1-9C3C-1F44E8A2EFA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293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236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93941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24533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4088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926220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11349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84534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392727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36687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48488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52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6 – Untuk Bersikap Empati…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343720D5-DF2B-40F5-8127-CB99405FF4A6}"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65628618"/>
      </p:ext>
    </p:extLst>
  </p:cSld>
  <p:clrMap bg1="lt1" tx1="dk1" bg2="lt2" tx2="dk2" accent1="accent1" accent2="accent2" accent3="accent3" accent4="accent4" accent5="accent5" accent6="accent6"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 id="21474841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A BADE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28780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a:t>
            </a:fld>
            <a:endParaRPr 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a:t>
            </a:fld>
            <a:endParaRPr 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tangan?</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H="1" flipV="1">
            <a:off x="6546715" y="2892475"/>
            <a:ext cx="30072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320601"/>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sz="2000" i="1" spc="-5">
                <a:latin typeface="Calibri Light"/>
                <a:cs typeface="Verdana"/>
              </a:rPr>
              <a:t>yang lainnya?...</a:t>
            </a:r>
            <a:endParaRPr sz="2000" dirty="0">
              <a:latin typeface="Calibri Light"/>
              <a:cs typeface="Verdana"/>
            </a:endParaRPr>
          </a:p>
        </p:txBody>
      </p:sp>
      <p:sp>
        <p:nvSpPr>
          <p:cNvPr id="23" name="Caption_17"/>
          <p:cNvSpPr txBox="1">
            <a:spLocks noChangeArrowheads="1"/>
          </p:cNvSpPr>
          <p:nvPr/>
        </p:nvSpPr>
        <p:spPr bwMode="auto">
          <a:xfrm>
            <a:off x="7969796"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Bahasa tubuh /</a:t>
            </a:r>
            <a:br>
              <a:rPr lang="de-DE" altLang="de-DE" sz="2000" dirty="0">
                <a:latin typeface="Calibri Light"/>
              </a:rPr>
            </a:br>
            <a:r>
              <a:rPr lang="de-DE" altLang="de-DE" sz="2000" dirty="0">
                <a:latin typeface="Calibri Light"/>
              </a:rPr>
              <a:t>postur?</a:t>
            </a: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mata?</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bahasa?</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pakaian?</a:t>
            </a: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kabar</a:t>
            </a:r>
            <a:r>
              <a:rPr lang="en-US" altLang="de-DE" sz="2400" dirty="0">
                <a:solidFill>
                  <a:srgbClr val="333333"/>
                </a:solidFill>
              </a:rPr>
              <a:t> </a:t>
            </a:r>
            <a:r>
              <a:rPr lang="en-US" altLang="de-DE" sz="2400" dirty="0" err="1">
                <a:solidFill>
                  <a:srgbClr val="333333"/>
                </a:solidFill>
              </a:rPr>
              <a:t>angin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teman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 </a:t>
            </a:r>
            <a:r>
              <a:rPr lang="en-US" altLang="de-DE" sz="2400" dirty="0" err="1">
                <a:solidFill>
                  <a:srgbClr val="333333"/>
                </a:solidFill>
              </a:rPr>
              <a:t>kelompok</a:t>
            </a:r>
            <a:r>
              <a:rPr lang="en-US" altLang="de-DE" sz="2400" dirty="0">
                <a:solidFill>
                  <a:srgbClr val="333333"/>
                </a:solidFill>
              </a:rPr>
              <a:t> yang </a:t>
            </a:r>
            <a:r>
              <a:rPr lang="en-US" altLang="de-DE" sz="2400" dirty="0" err="1">
                <a:solidFill>
                  <a:srgbClr val="333333"/>
                </a:solidFill>
              </a:rPr>
              <a:t>mirip</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a:t>
            </a:r>
            <a:r>
              <a:rPr lang="en-US" altLang="de-DE" sz="2400" i="1" dirty="0">
                <a:solidFill>
                  <a:srgbClr val="333333"/>
                </a:solidFill>
              </a:rPr>
              <a:t> Rapper</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en-US" altLang="ja-JP" sz="2400">
                <a:solidFill>
                  <a:srgbClr val="333333"/>
                </a:solidFill>
              </a:rPr>
              <a:t>naluri perasaan</a:t>
            </a:r>
            <a:r>
              <a:rPr lang="en-US" altLang="de-DE" sz="2400">
                <a:solidFill>
                  <a:srgbClr val="333333"/>
                </a:solidFill>
              </a:rPr>
              <a:t>”</a:t>
            </a:r>
            <a:r>
              <a:rPr lang="en-US" altLang="ja-JP" sz="2400">
                <a:solidFill>
                  <a:srgbClr val="333333"/>
                </a:solidFill>
              </a:rPr>
              <a:t>/</a:t>
            </a:r>
            <a:r>
              <a:rPr lang="en-US" altLang="ja-JP" sz="2400" dirty="0" err="1">
                <a:solidFill>
                  <a:srgbClr val="333333"/>
                </a:solidFill>
              </a:rPr>
              <a:t>intuisi</a:t>
            </a:r>
            <a:endParaRPr lang="en-US" altLang="ja-JP"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Sesuatu</a:t>
            </a:r>
            <a:r>
              <a:rPr lang="en-GB" altLang="de-DE" sz="2400" dirty="0">
                <a:solidFill>
                  <a:srgbClr val="333333"/>
                </a:solidFill>
              </a:rPr>
              <a:t> yang </a:t>
            </a:r>
            <a:r>
              <a:rPr lang="en-GB" altLang="de-DE" sz="2400" dirty="0" err="1">
                <a:solidFill>
                  <a:srgbClr val="333333"/>
                </a:solidFill>
              </a:rPr>
              <a:t>tertulis</a:t>
            </a:r>
            <a:r>
              <a:rPr lang="en-GB" altLang="de-DE" sz="2400" dirty="0">
                <a:solidFill>
                  <a:srgbClr val="333333"/>
                </a:solidFill>
              </a:rPr>
              <a:t>: </a:t>
            </a:r>
            <a:r>
              <a:rPr lang="en-GB" altLang="de-DE" sz="2400" dirty="0" err="1">
                <a:solidFill>
                  <a:srgbClr val="333333"/>
                </a:solidFill>
              </a:rPr>
              <a:t>misalnya</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email </a:t>
            </a:r>
            <a:r>
              <a:rPr lang="en-GB" altLang="de-DE" sz="2400" dirty="0" err="1">
                <a:solidFill>
                  <a:srgbClr val="333333"/>
                </a:solidFill>
              </a:rPr>
              <a:t>atau</a:t>
            </a:r>
            <a:r>
              <a:rPr lang="en-GB" altLang="de-DE" sz="2400" dirty="0">
                <a:solidFill>
                  <a:srgbClr val="333333"/>
                </a:solidFill>
              </a:rPr>
              <a:t> chatting internet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5</a:t>
            </a:fld>
            <a:endParaRPr 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Keuntungan dan kerugian dari petunjuk/bukti dari sosial tertentu</a:t>
            </a:r>
          </a:p>
        </p:txBody>
      </p:sp>
      <p:sp>
        <p:nvSpPr>
          <p:cNvPr id="5" name="Content Placeholder 4"/>
          <p:cNvSpPr>
            <a:spLocks noGrp="1"/>
          </p:cNvSpPr>
          <p:nvPr>
            <p:ph idx="1"/>
          </p:nvPr>
        </p:nvSpPr>
        <p:spPr/>
        <p:txBody>
          <a:bodyPr/>
          <a:lstStyle/>
          <a:p>
            <a:pPr lvl="0" defTabSz="914377"/>
            <a:r>
              <a:rPr lang="en-US" sz="2400">
                <a:solidFill>
                  <a:srgbClr val="333333"/>
                </a:solidFill>
              </a:rPr>
              <a:t>Kita </a:t>
            </a:r>
            <a:r>
              <a:rPr lang="en-US" sz="2400" dirty="0" err="1">
                <a:solidFill>
                  <a:srgbClr val="333333"/>
                </a:solidFill>
              </a:rPr>
              <a:t>telah</a:t>
            </a:r>
            <a:r>
              <a:rPr lang="en-US" sz="2400" dirty="0">
                <a:solidFill>
                  <a:srgbClr val="333333"/>
                </a:solidFill>
              </a:rPr>
              <a:t> </a:t>
            </a:r>
            <a:r>
              <a:rPr lang="en-US" sz="2400" dirty="0" err="1">
                <a:solidFill>
                  <a:srgbClr val="333333"/>
                </a:solidFill>
              </a:rPr>
              <a:t>mendiskusikan</a:t>
            </a:r>
            <a:r>
              <a:rPr lang="en-US" sz="2400" dirty="0">
                <a:solidFill>
                  <a:srgbClr val="333333"/>
                </a:solidFill>
              </a:rPr>
              <a:t> </a:t>
            </a:r>
            <a:r>
              <a:rPr lang="en-US" sz="2400" dirty="0" err="1">
                <a:solidFill>
                  <a:srgbClr val="333333"/>
                </a:solidFill>
              </a:rPr>
              <a:t>aspek</a:t>
            </a:r>
            <a:r>
              <a:rPr lang="en-US" sz="2400" dirty="0">
                <a:solidFill>
                  <a:srgbClr val="333333"/>
                </a:solidFill>
              </a:rPr>
              <a:t> yang </a:t>
            </a:r>
            <a:r>
              <a:rPr lang="en-US" sz="2400" dirty="0" err="1">
                <a:solidFill>
                  <a:srgbClr val="333333"/>
                </a:solidFill>
              </a:rPr>
              <a:t>berkontribusi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sekarang</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kekuatan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kelemahan</a:t>
            </a:r>
            <a:r>
              <a:rPr lang="en-US" sz="2400" dirty="0">
                <a:solidFill>
                  <a:srgbClr val="333333"/>
                </a:solidFill>
              </a:rPr>
              <a:t> </a:t>
            </a:r>
            <a:r>
              <a:rPr lang="en-US" sz="2400" dirty="0" err="1">
                <a:solidFill>
                  <a:srgbClr val="333333"/>
                </a:solidFill>
              </a:rPr>
              <a:t>petunjuk</a:t>
            </a:r>
            <a:r>
              <a:rPr lang="en-US" sz="2400" dirty="0">
                <a:solidFill>
                  <a:srgbClr val="333333"/>
                </a:solidFill>
              </a:rPr>
              <a:t>/</a:t>
            </a:r>
            <a:r>
              <a:rPr lang="en-US" sz="2400" dirty="0" err="1">
                <a:solidFill>
                  <a:srgbClr val="333333"/>
                </a:solidFill>
              </a:rPr>
              <a:t>bukti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sosial</a:t>
            </a:r>
            <a:r>
              <a:rPr lang="en-US" sz="2400" dirty="0">
                <a:solidFill>
                  <a:srgbClr val="333333"/>
                </a:solidFill>
              </a:rPr>
              <a:t> </a:t>
            </a:r>
            <a:r>
              <a:rPr lang="en-US" sz="2400" dirty="0" err="1">
                <a:solidFill>
                  <a:srgbClr val="333333"/>
                </a:solidFill>
              </a:rPr>
              <a:t>tertentu</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7</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35534358"/>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8</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760451020"/>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Bahasa sangat penting untuk komunikasi secara langsung.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Intonasi (kasar, sombong), pilihan kata (arogan, fakta, dll.) dapat menjelaskan.. kepadamu banyak hal tentang seseorang.</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extLst>
      <p:ext uri="{BB962C8B-B14F-4D97-AF65-F5344CB8AC3E}">
        <p14:creationId xmlns:p14="http://schemas.microsoft.com/office/powerpoint/2010/main" val="410282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9</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875357346"/>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nn-NO" sz="1800" b="0" i="0" u="none" strike="noStrike" cap="none" normalizeH="0" baseline="0" dirty="0">
                          <a:ln>
                            <a:noFill/>
                          </a:ln>
                          <a:solidFill>
                            <a:srgbClr val="333333"/>
                          </a:solidFill>
                          <a:effectLst/>
                          <a:latin typeface="Calibri Light"/>
                        </a:rPr>
                        <a:t>Bahasa: Apa yang seseorang katakan dan bagaimana dia mengatakannya?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Bahasa sangat penting untuk komunikasi secara langsung.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Intonasi (kasar, sombong), pilihan kata (arogan, fakta, dll.) dapat menjelaskan.. kepadamu banyak hal tentang seseorang.</a:t>
                      </a:r>
                    </a:p>
                    <a:p>
                      <a:pPr marL="0" marR="0" lvl="0" indent="0" algn="l" defTabSz="914400" rtl="0" eaLnBrk="1" fontAlgn="base" latinLnBrk="0" hangingPunct="1">
                        <a:lnSpc>
                          <a:spcPct val="100000"/>
                        </a:lnSpc>
                        <a:spcBef>
                          <a:spcPts val="1200"/>
                        </a:spcBef>
                        <a:spcAft>
                          <a:spcPts val="0"/>
                        </a:spcAft>
                        <a:buClrTx/>
                        <a:buSzTx/>
                        <a:buFontTx/>
                        <a:buNone/>
                        <a:tabLst/>
                      </a:pP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1600" b="1" dirty="0" err="1">
                          <a:solidFill>
                            <a:srgbClr val="333333"/>
                          </a:solidFill>
                          <a:latin typeface="+mn-lt"/>
                          <a:ea typeface="+mn-ea"/>
                        </a:rPr>
                        <a:t>Contoh</a:t>
                      </a:r>
                      <a:r>
                        <a:rPr lang="en-US" altLang="de-DE" sz="1600" b="1" dirty="0">
                          <a:solidFill>
                            <a:srgbClr val="333333"/>
                          </a:solidFill>
                          <a:latin typeface="+mn-lt"/>
                          <a:ea typeface="+mn-ea"/>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Isi:</a:t>
                      </a:r>
                      <a:r>
                        <a:rPr kumimoji="0" lang="pt-BR" sz="1800" b="0" i="0" u="none" strike="noStrike" cap="none" normalizeH="0" baseline="0" dirty="0">
                          <a:ln>
                            <a:noFill/>
                          </a:ln>
                          <a:solidFill>
                            <a:srgbClr val="333333"/>
                          </a:solidFill>
                          <a:effectLst/>
                          <a:latin typeface="Calibri Light"/>
                        </a:rPr>
                        <a:t> berhubungan dengan kesopanan dan kesalahpahaman, Selalu ada perbedaan dalam apa yang orang pikirkan dan apa yang orang lakukan dalam kenyataan.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1" i="0" u="none" strike="noStrike" cap="none" normalizeH="0" baseline="0" dirty="0">
                          <a:ln>
                            <a:noFill/>
                          </a:ln>
                          <a:solidFill>
                            <a:srgbClr val="333333"/>
                          </a:solidFill>
                          <a:effectLst/>
                          <a:latin typeface="Calibri Light"/>
                        </a:rPr>
                        <a:t>Nada:</a:t>
                      </a:r>
                      <a:r>
                        <a:rPr kumimoji="0" lang="pt-BR" sz="1800" b="0" i="0" u="none" strike="noStrike" cap="none" normalizeH="0" baseline="0" dirty="0">
                          <a:ln>
                            <a:noFill/>
                          </a:ln>
                          <a:solidFill>
                            <a:srgbClr val="333333"/>
                          </a:solidFill>
                          <a:effectLst/>
                          <a:latin typeface="Calibri Light"/>
                        </a:rPr>
                        <a:t> Beberapa orang menunjukkan emosi yang sedikit saat berbicara – seperti kurang mengekspresikan emosinya (</a:t>
                      </a:r>
                      <a:r>
                        <a:rPr kumimoji="0" lang="pt-BR" sz="1800" b="0" i="0" u="none" strike="noStrike" cap="none" normalizeH="0" baseline="0">
                          <a:ln>
                            <a:noFill/>
                          </a:ln>
                          <a:solidFill>
                            <a:srgbClr val="333333"/>
                          </a:solidFill>
                          <a:effectLst/>
                          <a:latin typeface="Calibri Light"/>
                        </a:rPr>
                        <a:t>misalnya “emosi </a:t>
                      </a:r>
                      <a:r>
                        <a:rPr kumimoji="0" lang="pt-BR" sz="1800" b="0" i="0" u="none" strike="noStrike" cap="none" normalizeH="0" baseline="0" dirty="0">
                          <a:ln>
                            <a:noFill/>
                          </a:ln>
                          <a:solidFill>
                            <a:srgbClr val="333333"/>
                          </a:solidFill>
                          <a:effectLst/>
                          <a:latin typeface="Calibri Light"/>
                        </a:rPr>
                        <a:t>datar saat </a:t>
                      </a:r>
                      <a:r>
                        <a:rPr kumimoji="0" lang="pt-BR" sz="1800" b="0" i="0" u="none" strike="noStrike" cap="none" normalizeH="0" baseline="0">
                          <a:ln>
                            <a:noFill/>
                          </a:ln>
                          <a:solidFill>
                            <a:srgbClr val="333333"/>
                          </a:solidFill>
                          <a:effectLst/>
                          <a:latin typeface="Calibri Light"/>
                        </a:rPr>
                        <a:t>menyampaikan humor”; </a:t>
                      </a:r>
                      <a:r>
                        <a:rPr kumimoji="0" lang="pt-BR" sz="1800" b="0" i="0" u="none" strike="noStrike" cap="none" normalizeH="0" baseline="0" dirty="0">
                          <a:ln>
                            <a:noFill/>
                          </a:ln>
                          <a:solidFill>
                            <a:srgbClr val="333333"/>
                          </a:solidFill>
                          <a:effectLst/>
                          <a:latin typeface="Calibri Light"/>
                        </a:rPr>
                        <a:t>ketidakmampuan mengekspresikan ke wajah pada penyakit Parkinson).</a:t>
                      </a: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Arrowheads="1"/>
          </p:cNvSpPr>
          <p:nvPr/>
        </p:nvSpPr>
        <p:spPr bwMode="auto">
          <a:xfrm>
            <a:off x="624979" y="4581128"/>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Orang tidak mempunyai roti…mengapa mereka tidak sekalian makan kue?</a:t>
            </a:r>
            <a:endParaRPr lang="en-US" altLang="de-DE" sz="1600" b="1" dirty="0">
              <a:solidFill>
                <a:srgbClr val="333333"/>
              </a:solidFill>
              <a:latin typeface="Calibri Light"/>
            </a:endParaRPr>
          </a:p>
        </p:txBody>
      </p:sp>
      <p:sp>
        <p:nvSpPr>
          <p:cNvPr id="49163" name="Text Box 14"/>
          <p:cNvSpPr txBox="1">
            <a:spLocks noChangeArrowheads="1"/>
          </p:cNvSpPr>
          <p:nvPr/>
        </p:nvSpPr>
        <p:spPr bwMode="auto">
          <a:xfrm>
            <a:off x="408955" y="5805264"/>
            <a:ext cx="37947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Pernyataan dari </a:t>
            </a:r>
            <a:r>
              <a:rPr lang="en-US" altLang="de-DE" sz="1800" dirty="0">
                <a:solidFill>
                  <a:srgbClr val="333333"/>
                </a:solidFill>
                <a:latin typeface="+mn-lt"/>
                <a:ea typeface="+mn-ea"/>
              </a:rPr>
              <a:t>Marie Antoinette (1755-1793); </a:t>
            </a:r>
            <a:r>
              <a:rPr lang="en-US" altLang="de-DE" sz="1800" dirty="0" err="1">
                <a:solidFill>
                  <a:srgbClr val="333333"/>
                </a:solidFill>
                <a:latin typeface="+mn-lt"/>
                <a:ea typeface="+mn-ea"/>
              </a:rPr>
              <a:t>perkataan</a:t>
            </a:r>
            <a:r>
              <a:rPr lang="en-US" altLang="de-DE" sz="1800" dirty="0">
                <a:solidFill>
                  <a:srgbClr val="333333"/>
                </a:solidFill>
                <a:latin typeface="+mn-lt"/>
                <a:ea typeface="+mn-ea"/>
              </a:rPr>
              <a:t> </a:t>
            </a:r>
            <a:r>
              <a:rPr lang="en-US" altLang="de-DE" sz="1800" dirty="0" err="1">
                <a:solidFill>
                  <a:srgbClr val="333333"/>
                </a:solidFill>
                <a:latin typeface="+mn-lt"/>
                <a:ea typeface="+mn-ea"/>
              </a:rPr>
              <a:t>kasar</a:t>
            </a:r>
            <a:r>
              <a:rPr lang="en-US" altLang="de-DE" sz="1800" dirty="0">
                <a:solidFill>
                  <a:srgbClr val="333333"/>
                </a:solidFill>
                <a:latin typeface="+mn-lt"/>
                <a:ea typeface="+mn-ea"/>
              </a:rPr>
              <a:t>, </a:t>
            </a:r>
            <a:r>
              <a:rPr lang="en-US" altLang="de-DE" sz="1800" dirty="0" err="1">
                <a:solidFill>
                  <a:srgbClr val="333333"/>
                </a:solidFill>
                <a:latin typeface="+mn-lt"/>
                <a:ea typeface="+mn-ea"/>
              </a:rPr>
              <a:t>naif</a:t>
            </a:r>
            <a:r>
              <a:rPr lang="en-US" altLang="de-DE" sz="1800" dirty="0">
                <a:solidFill>
                  <a:srgbClr val="333333"/>
                </a:solidFill>
                <a:latin typeface="+mn-lt"/>
                <a:ea typeface="+mn-ea"/>
              </a:rPr>
              <a:t>, </a:t>
            </a:r>
            <a:r>
              <a:rPr lang="en-US" altLang="de-DE" sz="1800" dirty="0" err="1">
                <a:solidFill>
                  <a:srgbClr val="333333"/>
                </a:solidFill>
                <a:latin typeface="+mn-lt"/>
                <a:ea typeface="+mn-ea"/>
              </a:rPr>
              <a:t>dan</a:t>
            </a:r>
            <a:r>
              <a:rPr lang="en-US" altLang="de-DE" sz="1800" dirty="0">
                <a:solidFill>
                  <a:srgbClr val="333333"/>
                </a:solidFill>
                <a:latin typeface="+mn-lt"/>
                <a:ea typeface="+mn-ea"/>
              </a:rPr>
              <a:t> </a:t>
            </a:r>
            <a:r>
              <a:rPr lang="en-US" altLang="de-DE" sz="1800" dirty="0" err="1">
                <a:solidFill>
                  <a:srgbClr val="333333"/>
                </a:solidFill>
                <a:latin typeface="+mn-lt"/>
                <a:ea typeface="+mn-ea"/>
              </a:rPr>
              <a:t>tidak</a:t>
            </a:r>
            <a:r>
              <a:rPr lang="en-US" altLang="de-DE" sz="1800" dirty="0">
                <a:solidFill>
                  <a:srgbClr val="333333"/>
                </a:solidFill>
                <a:latin typeface="+mn-lt"/>
                <a:ea typeface="+mn-ea"/>
              </a:rPr>
              <a:t> </a:t>
            </a:r>
            <a:r>
              <a:rPr lang="en-US" altLang="de-DE" sz="1800" dirty="0" err="1">
                <a:solidFill>
                  <a:srgbClr val="333333"/>
                </a:solidFill>
                <a:latin typeface="+mn-lt"/>
                <a:ea typeface="+mn-ea"/>
              </a:rPr>
              <a:t>sensitif</a:t>
            </a:r>
            <a:r>
              <a:rPr lang="en-US" altLang="de-DE" sz="1800" dirty="0">
                <a:solidFill>
                  <a:srgbClr val="333333"/>
                </a:solidFill>
                <a:latin typeface="+mn-lt"/>
                <a:ea typeface="+mn-ea"/>
              </a:rPr>
              <a:t> </a:t>
            </a:r>
            <a:r>
              <a:rPr lang="en-US" altLang="de-DE" sz="1800" dirty="0" err="1">
                <a:solidFill>
                  <a:srgbClr val="333333"/>
                </a:solidFill>
                <a:latin typeface="+mn-lt"/>
                <a:ea typeface="+mn-ea"/>
              </a:rPr>
              <a:t>pada</a:t>
            </a:r>
            <a:r>
              <a:rPr lang="en-US" altLang="de-DE" sz="1800" dirty="0">
                <a:solidFill>
                  <a:srgbClr val="333333"/>
                </a:solidFill>
                <a:latin typeface="+mn-lt"/>
                <a:ea typeface="+mn-ea"/>
              </a:rPr>
              <a:t> </a:t>
            </a:r>
            <a:r>
              <a:rPr lang="en-US" altLang="de-DE" sz="1800" dirty="0" err="1">
                <a:solidFill>
                  <a:srgbClr val="333333"/>
                </a:solidFill>
                <a:latin typeface="+mn-lt"/>
                <a:ea typeface="+mn-ea"/>
              </a:rPr>
              <a:t>kondisi</a:t>
            </a:r>
            <a:r>
              <a:rPr lang="en-US" altLang="de-DE" sz="1800" dirty="0">
                <a:solidFill>
                  <a:srgbClr val="333333"/>
                </a:solidFill>
                <a:latin typeface="+mn-lt"/>
                <a:ea typeface="+mn-ea"/>
              </a:rPr>
              <a:t> </a:t>
            </a:r>
            <a:r>
              <a:rPr lang="en-US" altLang="de-DE" sz="1800" dirty="0" err="1">
                <a:solidFill>
                  <a:srgbClr val="333333"/>
                </a:solidFill>
                <a:latin typeface="+mn-lt"/>
                <a:ea typeface="+mn-ea"/>
              </a:rPr>
              <a:t>kemiskinan</a:t>
            </a:r>
            <a:r>
              <a:rPr lang="en-US" altLang="de-DE" sz="1800" dirty="0">
                <a:solidFill>
                  <a:srgbClr val="333333"/>
                </a:solidFill>
                <a:latin typeface="+mn-lt"/>
                <a:ea typeface="+mn-ea"/>
              </a:rPr>
              <a:t>?</a:t>
            </a:r>
          </a:p>
        </p:txBody>
      </p:sp>
    </p:spTree>
    <p:extLst>
      <p:ext uri="{BB962C8B-B14F-4D97-AF65-F5344CB8AC3E}">
        <p14:creationId xmlns:p14="http://schemas.microsoft.com/office/powerpoint/2010/main" val="953163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10</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1201261358"/>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6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11</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051938483"/>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Pengetahuan sebelumnya dapat membantu membuat penilaian tentang seseorang, khususnya jika anda pernah bertemu orang ini sebelumnya dengan situasi yang hampir sama.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6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70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12</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455259017"/>
              </p:ext>
            </p:extLst>
          </p:nvPr>
        </p:nvGraphicFramePr>
        <p:xfrm>
          <a:off x="408955" y="2348880"/>
          <a:ext cx="11376000" cy="4389120"/>
        </p:xfrm>
        <a:graphic>
          <a:graphicData uri="http://schemas.openxmlformats.org/drawingml/2006/table">
            <a:tbl>
              <a:tblPr>
                <a:tableStyleId>{21E4AEA4-8DFA-4A89-87EB-49C32662AFE0}</a:tableStyleId>
              </a:tblPr>
              <a:tblGrid>
                <a:gridCol w="3744416">
                  <a:extLst>
                    <a:ext uri="{9D8B030D-6E8A-4147-A177-3AD203B41FA5}">
                      <a16:colId xmlns:a16="http://schemas.microsoft.com/office/drawing/2014/main" val="20000"/>
                    </a:ext>
                  </a:extLst>
                </a:gridCol>
                <a:gridCol w="763158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a:t>
                      </a:r>
                      <a:r>
                        <a:rPr kumimoji="0" lang="en-US" sz="1800" b="0" i="0" u="none" strike="noStrike" cap="none" normalizeH="0" baseline="0" dirty="0" err="1">
                          <a:ln>
                            <a:noFill/>
                          </a:ln>
                          <a:solidFill>
                            <a:srgbClr val="333333"/>
                          </a:solidFill>
                          <a:effectLst/>
                          <a:latin typeface="Calibri Light"/>
                        </a:rPr>
                        <a:t>tertentu</a:t>
                      </a:r>
                      <a:endParaRPr kumimoji="0" lang="pt-BR"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Pengetahuan sebelumnya dapat membantu membuat penilaian tentang seseorang, khususnya jika anda pernah bertemu orang ini sebelumnya dengan situasi yang hampir sama.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Orang akan bertindak berbeda tergantung dari situasi, keadaan emosi saat ini (mood), atau berhubungan dengan kesempatan. Tidak ada orang yang selalu bahagia atau sedih, jahat  atau baik di setiap situasi dan kondisi. Orang  bisa merasa nyaman di tengah keluarga dan  pada saat yang sama menjadi sangat pemalu dengan temannya – atau vice versa. Terkadang anda akan terkejut dengan perbedaan anda bertingkah laku pada kondisi yang berbeda.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120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Silahkan didiskusikan keuntungan dan kerugian dari gambar berikut ini dalam memberi penilaian pada seseorang</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13</a:t>
            </a:fld>
            <a:endParaRPr 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13283953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penting:</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 Box 34"/>
          <p:cNvSpPr txBox="1">
            <a:spLocks noChangeArrowheads="1"/>
          </p:cNvSpPr>
          <p:nvPr/>
        </p:nvSpPr>
        <p:spPr bwMode="auto">
          <a:xfrm>
            <a:off x="408953" y="4941168"/>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de-DE" altLang="de-DE" sz="1800" dirty="0">
                <a:solidFill>
                  <a:srgbClr val="333333"/>
                </a:solidFill>
                <a:latin typeface="+mn-lt"/>
                <a:ea typeface="+mn-ea"/>
              </a:rPr>
              <a:t>Anjing dikatakan bisa merasakan seseorang menjadi ancaman atau tidak</a:t>
            </a:r>
            <a:endParaRPr lang="en-GB" altLang="de-DE" sz="18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8786617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14</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42660966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Emosi kita sekarang mempengaruhi persepsi/pikiran. Contoh:</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Marah:</a:t>
                      </a:r>
                      <a:r>
                        <a:rPr kumimoji="0" lang="pt-BR" sz="1800" b="0" i="0" u="none" strike="noStrike" cap="none" normalizeH="0" baseline="0" dirty="0">
                          <a:ln>
                            <a:noFill/>
                          </a:ln>
                          <a:solidFill>
                            <a:srgbClr val="333333"/>
                          </a:solidFill>
                          <a:effectLst/>
                          <a:latin typeface="Calibri Light"/>
                        </a:rPr>
                        <a:t> cenderung merasa tidak dimengerti atau tidak dipercaya</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Depresi:</a:t>
                      </a:r>
                      <a:r>
                        <a:rPr kumimoji="0" lang="pt-BR" sz="1800" b="0" i="0" u="none" strike="noStrike" cap="none" normalizeH="0" baseline="0" dirty="0">
                          <a:ln>
                            <a:noFill/>
                          </a:ln>
                          <a:solidFill>
                            <a:srgbClr val="333333"/>
                          </a:solidFill>
                          <a:effectLst/>
                          <a:latin typeface="Calibri Light"/>
                        </a:rPr>
                        <a:t> segala sesuatunya </a:t>
                      </a:r>
                      <a:r>
                        <a:rPr kumimoji="0" lang="pt-BR" sz="1800" b="0" i="0" u="none" strike="noStrike" cap="none" normalizeH="0" baseline="0">
                          <a:ln>
                            <a:noFill/>
                          </a:ln>
                          <a:solidFill>
                            <a:srgbClr val="333333"/>
                          </a:solidFill>
                          <a:effectLst/>
                          <a:latin typeface="Calibri Light"/>
                        </a:rPr>
                        <a:t>terasa “lebih gelap” </a:t>
                      </a:r>
                      <a:r>
                        <a:rPr kumimoji="0" lang="pt-BR" sz="1800" b="0" i="0" u="none" strike="noStrike" cap="none" normalizeH="0" baseline="0" dirty="0">
                          <a:ln>
                            <a:noFill/>
                          </a:ln>
                          <a:solidFill>
                            <a:srgbClr val="333333"/>
                          </a:solidFill>
                          <a:effectLst/>
                          <a:latin typeface="Calibri Light"/>
                        </a:rPr>
                        <a:t>daripada kenyataannya.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15</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1795458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2"/>
          <p:cNvGraphicFramePr>
            <a:graphicFrameLocks noGrp="1"/>
          </p:cNvGraphicFramePr>
          <p:nvPr>
            <p:extLst>
              <p:ext uri="{D42A27DB-BD31-4B8C-83A1-F6EECF244321}">
                <p14:modId xmlns:p14="http://schemas.microsoft.com/office/powerpoint/2010/main" val="313163611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333333"/>
                          </a:solidFill>
                          <a:effectLst/>
                          <a:latin typeface="Calibri Light"/>
                        </a:rPr>
                        <a:t>Intuisi</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Petunjuk yang penting:</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Intuisi dapat dipahami sebagai pengetahuan berdasarkan pengalaman. Terkadang insting/naluri kita lebih baik daripada alasan pemikiran kita!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1800" b="0" i="0" u="none" strike="noStrike" cap="none" normalizeH="0" baseline="0" dirty="0">
                          <a:ln>
                            <a:noFill/>
                          </a:ln>
                          <a:solidFill>
                            <a:srgbClr val="004992"/>
                          </a:solidFill>
                          <a:effectLst/>
                          <a:latin typeface="Calibri Light"/>
                        </a:rPr>
                        <a:t>Perhatian:</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Emosi kita sekarang mempengaruhi persepsi/pikiran. Contoh:</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Marah:</a:t>
                      </a:r>
                      <a:r>
                        <a:rPr kumimoji="0" lang="pt-BR" sz="1800" b="0" i="0" u="none" strike="noStrike" cap="none" normalizeH="0" baseline="0" dirty="0">
                          <a:ln>
                            <a:noFill/>
                          </a:ln>
                          <a:solidFill>
                            <a:srgbClr val="333333"/>
                          </a:solidFill>
                          <a:effectLst/>
                          <a:latin typeface="Calibri Light"/>
                        </a:rPr>
                        <a:t> cenderung merasa tidak dimengerti atau tidak dipercaya</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1800" b="0" i="0" u="none" strike="noStrike" cap="none" normalizeH="0" baseline="0" dirty="0">
                          <a:ln>
                            <a:noFill/>
                          </a:ln>
                          <a:solidFill>
                            <a:srgbClr val="004992"/>
                          </a:solidFill>
                          <a:effectLst/>
                          <a:latin typeface="Calibri Light"/>
                        </a:rPr>
                        <a:t>Depresi:</a:t>
                      </a:r>
                      <a:r>
                        <a:rPr kumimoji="0" lang="pt-BR" sz="1800" b="0" i="0" u="none" strike="noStrike" cap="none" normalizeH="0" baseline="0" dirty="0">
                          <a:ln>
                            <a:noFill/>
                          </a:ln>
                          <a:solidFill>
                            <a:srgbClr val="333333"/>
                          </a:solidFill>
                          <a:effectLst/>
                          <a:latin typeface="Calibri Light"/>
                        </a:rPr>
                        <a:t> segala sesuatunya </a:t>
                      </a:r>
                      <a:r>
                        <a:rPr kumimoji="0" lang="pt-BR" sz="1800" b="0" i="0" u="none" strike="noStrike" cap="none" normalizeH="0" baseline="0">
                          <a:ln>
                            <a:noFill/>
                          </a:ln>
                          <a:solidFill>
                            <a:srgbClr val="333333"/>
                          </a:solidFill>
                          <a:effectLst/>
                          <a:latin typeface="Calibri Light"/>
                        </a:rPr>
                        <a:t>terasa “lebih gelap” </a:t>
                      </a:r>
                      <a:r>
                        <a:rPr kumimoji="0" lang="pt-BR" sz="1800" b="0" i="0" u="none" strike="noStrike" cap="none" normalizeH="0" baseline="0" dirty="0">
                          <a:ln>
                            <a:noFill/>
                          </a:ln>
                          <a:solidFill>
                            <a:srgbClr val="333333"/>
                          </a:solidFill>
                          <a:effectLst/>
                          <a:latin typeface="Calibri Light"/>
                        </a:rPr>
                        <a:t>daripada kenyataannya.</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1800" b="0" i="0" u="none" strike="noStrike" cap="none" normalizeH="0" baseline="0" dirty="0">
                          <a:ln>
                            <a:noFill/>
                          </a:ln>
                          <a:solidFill>
                            <a:srgbClr val="333333"/>
                          </a:solidFill>
                          <a:effectLst/>
                          <a:latin typeface="Calibri Light"/>
                        </a:rPr>
                        <a:t>Kita seharusnya mendengarkan naluri kita, tapi tidak mempercayainya dengan membabi buta</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16</a:t>
            </a:fld>
            <a:endParaRPr lang="de-DE">
              <a:latin typeface="+mn-lt"/>
              <a:ea typeface="+mn-ea"/>
            </a:endParaRPr>
          </a:p>
        </p:txBody>
      </p:sp>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Takut</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Kesenangan</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Misal film horror</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Ingatan tentang pertunjukkan sirkus</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Lucu</a:t>
            </a:r>
            <a:r>
              <a:rPr lang="en-US" altLang="de-DE" sz="1400" b="1" dirty="0">
                <a:latin typeface="Calibri Light"/>
              </a:rPr>
              <a:t>, </a:t>
            </a:r>
            <a:r>
              <a:rPr lang="en-US" altLang="de-DE" sz="1400" b="1" dirty="0" err="1">
                <a:latin typeface="Calibri Light"/>
              </a:rPr>
              <a:t>atau</a:t>
            </a:r>
            <a:r>
              <a:rPr lang="en-US" altLang="de-DE" sz="1400" b="1" dirty="0">
                <a:latin typeface="Calibri Light"/>
              </a:rPr>
              <a:t> </a:t>
            </a:r>
            <a:r>
              <a:rPr lang="en-US" altLang="de-DE" sz="1400" b="1" dirty="0" err="1">
                <a:latin typeface="Calibri Light"/>
              </a:rPr>
              <a:t>menakutkan</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Tergantung</a:t>
            </a:r>
            <a:r>
              <a:rPr lang="en-US" altLang="de-DE" sz="1400" dirty="0">
                <a:latin typeface="Calibri Light"/>
              </a:rPr>
              <a:t> </a:t>
            </a:r>
            <a:r>
              <a:rPr lang="en-US" altLang="de-DE" sz="1400" dirty="0" err="1">
                <a:latin typeface="Calibri Light"/>
              </a:rPr>
              <a:t>perasaan</a:t>
            </a:r>
            <a:r>
              <a:rPr lang="en-US" altLang="de-DE" sz="1400" dirty="0">
                <a:latin typeface="Calibri Light"/>
              </a:rPr>
              <a:t>/mood </a:t>
            </a:r>
            <a:r>
              <a:rPr lang="en-US" altLang="de-DE" sz="1400" dirty="0" err="1">
                <a:latin typeface="Calibri Light"/>
              </a:rPr>
              <a:t>anda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824456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Penampilan dan Kenyataannya!</a:t>
            </a:r>
          </a:p>
        </p:txBody>
      </p:sp>
      <p:sp>
        <p:nvSpPr>
          <p:cNvPr id="5" name="Content Placeholder 4"/>
          <p:cNvSpPr>
            <a:spLocks noGrp="1"/>
          </p:cNvSpPr>
          <p:nvPr>
            <p:ph idx="1"/>
          </p:nvPr>
        </p:nvSpPr>
        <p:spPr/>
        <p:txBody>
          <a:bodyPr/>
          <a:lstStyle/>
          <a:p>
            <a:r>
              <a:rPr lang="en-US" sz="2400" dirty="0">
                <a:solidFill>
                  <a:srgbClr val="004992"/>
                </a:solidFill>
              </a:rPr>
              <a:t>…Kita </a:t>
            </a:r>
            <a:r>
              <a:rPr lang="en-US" sz="2400" dirty="0" err="1">
                <a:solidFill>
                  <a:srgbClr val="004992"/>
                </a:solidFill>
              </a:rPr>
              <a:t>tidak</a:t>
            </a:r>
            <a:r>
              <a:rPr lang="en-US" sz="2400" dirty="0">
                <a:solidFill>
                  <a:srgbClr val="004992"/>
                </a:solidFill>
              </a:rPr>
              <a:t> </a:t>
            </a:r>
            <a:r>
              <a:rPr lang="en-US" sz="2400" dirty="0" err="1">
                <a:solidFill>
                  <a:srgbClr val="004992"/>
                </a:solidFill>
              </a:rPr>
              <a:t>dapat</a:t>
            </a:r>
            <a:r>
              <a:rPr lang="en-US" sz="2400" dirty="0">
                <a:solidFill>
                  <a:srgbClr val="004992"/>
                </a:solidFill>
              </a:rPr>
              <a:t> </a:t>
            </a:r>
            <a:r>
              <a:rPr lang="en-US" sz="2400" dirty="0" err="1">
                <a:solidFill>
                  <a:srgbClr val="004992"/>
                </a:solidFill>
              </a:rPr>
              <a:t>memandang</a:t>
            </a:r>
            <a:r>
              <a:rPr lang="en-US" sz="2400" dirty="0">
                <a:solidFill>
                  <a:srgbClr val="004992"/>
                </a:solidFill>
              </a:rPr>
              <a:t> </a:t>
            </a:r>
            <a:r>
              <a:rPr lang="en-US" sz="2400" dirty="0" err="1">
                <a:solidFill>
                  <a:srgbClr val="004992"/>
                </a:solidFill>
              </a:rPr>
              <a:t>secara</a:t>
            </a:r>
            <a:r>
              <a:rPr lang="en-US" sz="2400" dirty="0">
                <a:solidFill>
                  <a:srgbClr val="004992"/>
                </a:solidFill>
              </a:rPr>
              <a:t> </a:t>
            </a:r>
            <a:r>
              <a:rPr lang="en-US" sz="2400" dirty="0" err="1">
                <a:solidFill>
                  <a:srgbClr val="004992"/>
                </a:solidFill>
              </a:rPr>
              <a:t>utuh</a:t>
            </a:r>
            <a:r>
              <a:rPr lang="en-US" sz="2400" dirty="0">
                <a:solidFill>
                  <a:srgbClr val="004992"/>
                </a:solidFill>
              </a:rPr>
              <a:t> </a:t>
            </a:r>
            <a:r>
              <a:rPr lang="en-US" sz="2400" dirty="0" err="1">
                <a:solidFill>
                  <a:srgbClr val="004992"/>
                </a:solidFill>
              </a:rPr>
              <a:t>Hanya</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satu</a:t>
            </a:r>
            <a:r>
              <a:rPr lang="en-US" sz="2400" dirty="0">
                <a:solidFill>
                  <a:srgbClr val="004992"/>
                </a:solidFill>
              </a:rPr>
              <a:t> </a:t>
            </a:r>
            <a:r>
              <a:rPr lang="en-US" sz="2400" dirty="0" err="1">
                <a:solidFill>
                  <a:srgbClr val="004992"/>
                </a:solidFill>
              </a:rPr>
              <a:t>aspek</a:t>
            </a:r>
            <a:r>
              <a:rPr lang="en-US" sz="2400" dirty="0">
                <a:solidFill>
                  <a:srgbClr val="004992"/>
                </a:solidFill>
              </a:rPr>
              <a:t> </a:t>
            </a:r>
            <a:r>
              <a:rPr lang="en-US" sz="2400" dirty="0" err="1">
                <a:solidFill>
                  <a:srgbClr val="004992"/>
                </a:solidFill>
              </a:rPr>
              <a:t>saja</a:t>
            </a:r>
            <a:r>
              <a:rPr lang="en-US" sz="2400" dirty="0">
                <a:solidFill>
                  <a:srgbClr val="004992"/>
                </a:solidFill>
              </a:rPr>
              <a:t> (</a:t>
            </a:r>
            <a:r>
              <a:rPr lang="en-US" sz="2400" dirty="0" err="1">
                <a:solidFill>
                  <a:srgbClr val="004992"/>
                </a:solidFill>
              </a:rPr>
              <a:t>misalnya</a:t>
            </a:r>
            <a:r>
              <a:rPr lang="en-US" sz="2400" dirty="0">
                <a:solidFill>
                  <a:srgbClr val="004992"/>
                </a:solidFill>
              </a:rPr>
              <a:t> </a:t>
            </a:r>
            <a:r>
              <a:rPr lang="en-US" sz="2400" dirty="0" err="1">
                <a:solidFill>
                  <a:srgbClr val="004992"/>
                </a:solidFill>
              </a:rPr>
              <a:t>bahasa</a:t>
            </a:r>
            <a:r>
              <a:rPr lang="en-US" sz="2400" dirty="0">
                <a:solidFill>
                  <a:srgbClr val="004992"/>
                </a:solidFill>
              </a:rPr>
              <a:t>). Hal </a:t>
            </a:r>
            <a:r>
              <a:rPr lang="en-US" sz="2400" dirty="0" err="1">
                <a:solidFill>
                  <a:srgbClr val="004992"/>
                </a:solidFill>
              </a:rPr>
              <a:t>ini</a:t>
            </a:r>
            <a:r>
              <a:rPr lang="en-US" sz="2400" dirty="0">
                <a:solidFill>
                  <a:srgbClr val="004992"/>
                </a:solidFill>
              </a:rPr>
              <a:t> </a:t>
            </a:r>
            <a:r>
              <a:rPr lang="en-US" sz="2400" dirty="0" err="1">
                <a:solidFill>
                  <a:srgbClr val="004992"/>
                </a:solidFill>
              </a:rPr>
              <a:t>sudah</a:t>
            </a:r>
            <a:r>
              <a:rPr lang="en-US" sz="2400" dirty="0">
                <a:solidFill>
                  <a:srgbClr val="004992"/>
                </a:solidFill>
              </a:rPr>
              <a:t> </a:t>
            </a:r>
            <a:r>
              <a:rPr lang="en-US" sz="2400" dirty="0" err="1">
                <a:solidFill>
                  <a:srgbClr val="004992"/>
                </a:solidFill>
              </a:rPr>
              <a:t>pernah</a:t>
            </a:r>
            <a:r>
              <a:rPr lang="en-US" sz="2400" dirty="0">
                <a:solidFill>
                  <a:srgbClr val="004992"/>
                </a:solidFill>
              </a:rPr>
              <a:t> </a:t>
            </a:r>
            <a:r>
              <a:rPr lang="en-US" sz="2400" dirty="0" err="1">
                <a:solidFill>
                  <a:srgbClr val="004992"/>
                </a:solidFill>
              </a:rPr>
              <a:t>didiskusikan</a:t>
            </a:r>
            <a:r>
              <a:rPr lang="en-US" sz="2400" dirty="0">
                <a:solidFill>
                  <a:srgbClr val="004992"/>
                </a:solidFill>
              </a:rPr>
              <a:t> </a:t>
            </a:r>
            <a:r>
              <a:rPr lang="en-US" sz="2400" dirty="0" err="1">
                <a:solidFill>
                  <a:srgbClr val="004992"/>
                </a:solidFill>
              </a:rPr>
              <a:t>sebelumnya</a:t>
            </a:r>
            <a:r>
              <a:rPr lang="en-US" sz="2400" dirty="0">
                <a:solidFill>
                  <a:srgbClr val="004992"/>
                </a:solidFill>
              </a:rPr>
              <a:t>!</a:t>
            </a:r>
          </a:p>
          <a:p>
            <a:r>
              <a:rPr lang="en-US" sz="2400" i="1" dirty="0" err="1">
                <a:solidFill>
                  <a:srgbClr val="333333"/>
                </a:solidFill>
              </a:rPr>
              <a:t>Seseorang</a:t>
            </a:r>
            <a:r>
              <a:rPr lang="en-US" sz="2400" i="1" dirty="0">
                <a:solidFill>
                  <a:srgbClr val="333333"/>
                </a:solidFill>
              </a:rPr>
              <a:t> </a:t>
            </a:r>
            <a:r>
              <a:rPr lang="en-US" sz="2400" i="1" dirty="0" err="1">
                <a:solidFill>
                  <a:srgbClr val="333333"/>
                </a:solidFill>
              </a:rPr>
              <a:t>harus</a:t>
            </a:r>
            <a:r>
              <a:rPr lang="en-US" sz="2400" i="1" dirty="0">
                <a:solidFill>
                  <a:srgbClr val="333333"/>
                </a:solidFill>
              </a:rPr>
              <a:t> </a:t>
            </a:r>
            <a:r>
              <a:rPr lang="en-US" sz="2400" i="1" dirty="0" err="1">
                <a:solidFill>
                  <a:srgbClr val="333333"/>
                </a:solidFill>
              </a:rPr>
              <a:t>mempertimbangkan</a:t>
            </a:r>
            <a:r>
              <a:rPr lang="en-US" sz="2400" i="1" dirty="0">
                <a:solidFill>
                  <a:srgbClr val="333333"/>
                </a:solidFill>
              </a:rPr>
              <a:t> </a:t>
            </a:r>
            <a:r>
              <a:rPr lang="en-US" sz="2400" i="1" dirty="0" err="1">
                <a:solidFill>
                  <a:srgbClr val="333333"/>
                </a:solidFill>
              </a:rPr>
              <a:t>segala</a:t>
            </a:r>
            <a:r>
              <a:rPr lang="en-US" sz="2400" i="1" dirty="0">
                <a:solidFill>
                  <a:srgbClr val="333333"/>
                </a:solidFill>
              </a:rPr>
              <a:t> </a:t>
            </a:r>
            <a:r>
              <a:rPr lang="en-US" sz="2400" i="1" dirty="0" err="1">
                <a:solidFill>
                  <a:srgbClr val="333333"/>
                </a:solidFill>
              </a:rPr>
              <a:t>aspek</a:t>
            </a:r>
            <a:r>
              <a:rPr lang="en-US" sz="2400" i="1" dirty="0">
                <a:solidFill>
                  <a:srgbClr val="333333"/>
                </a:solidFill>
              </a:rPr>
              <a:t>!</a:t>
            </a:r>
            <a:br>
              <a:rPr lang="en-US" sz="2400" dirty="0">
                <a:solidFill>
                  <a:srgbClr val="333333"/>
                </a:solidFill>
              </a:rPr>
            </a:br>
            <a:r>
              <a:rPr lang="en-US" sz="2400" dirty="0" err="1">
                <a:solidFill>
                  <a:srgbClr val="333333"/>
                </a:solidFill>
              </a:rPr>
              <a:t>Dengan</a:t>
            </a:r>
            <a:r>
              <a:rPr lang="en-US" sz="2400" dirty="0">
                <a:solidFill>
                  <a:srgbClr val="333333"/>
                </a:solidFill>
              </a:rPr>
              <a:t> </a:t>
            </a:r>
            <a:r>
              <a:rPr lang="en-US" sz="2400" dirty="0" err="1">
                <a:solidFill>
                  <a:srgbClr val="333333"/>
                </a:solidFill>
              </a:rPr>
              <a:t>mengkombinasikan</a:t>
            </a:r>
            <a:r>
              <a:rPr lang="en-US" sz="2400" dirty="0">
                <a:solidFill>
                  <a:srgbClr val="333333"/>
                </a:solidFill>
              </a:rPr>
              <a:t>, </a:t>
            </a:r>
            <a:r>
              <a:rPr lang="en-US" sz="2400" dirty="0" err="1">
                <a:solidFill>
                  <a:srgbClr val="333333"/>
                </a:solidFill>
              </a:rPr>
              <a:t>maka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a:t>
            </a:r>
            <a:r>
              <a:rPr lang="en-US" sz="2400" dirty="0" err="1">
                <a:solidFill>
                  <a:srgbClr val="333333"/>
                </a:solidFill>
              </a:rPr>
              <a:t>menyimpulkan</a:t>
            </a:r>
            <a:r>
              <a:rPr lang="en-US" sz="2400" dirty="0">
                <a:solidFill>
                  <a:srgbClr val="333333"/>
                </a:solidFill>
              </a:rPr>
              <a:t> </a:t>
            </a:r>
            <a:r>
              <a:rPr lang="en-US" sz="2400" dirty="0" err="1">
                <a:solidFill>
                  <a:srgbClr val="333333"/>
                </a:solidFill>
              </a:rPr>
              <a:t>seseuatu</a:t>
            </a:r>
            <a:r>
              <a:rPr lang="en-US" sz="2400" dirty="0">
                <a:solidFill>
                  <a:srgbClr val="333333"/>
                </a:solidFill>
              </a:rPr>
              <a:t> yang </a:t>
            </a:r>
            <a:r>
              <a:rPr lang="en-US" sz="2400" dirty="0" err="1">
                <a:solidFill>
                  <a:srgbClr val="333333"/>
                </a:solidFill>
              </a:rPr>
              <a:t>kompleks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5" name="Content Placeholder 4"/>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menyimpulkan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yang </a:t>
            </a:r>
            <a:r>
              <a:rPr lang="en-US" sz="2400" dirty="0" err="1">
                <a:solidFill>
                  <a:srgbClr val="004992"/>
                </a:solidFill>
              </a:rPr>
              <a:t>akan</a:t>
            </a:r>
            <a:r>
              <a:rPr lang="en-US" sz="2400" dirty="0">
                <a:solidFill>
                  <a:srgbClr val="004992"/>
                </a:solidFill>
              </a:rPr>
              <a:t> </a:t>
            </a:r>
            <a:r>
              <a:rPr lang="en-US" sz="2400" dirty="0" err="1">
                <a:solidFill>
                  <a:srgbClr val="004992"/>
                </a:solidFill>
              </a:rPr>
              <a:t>dilakukan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tengah</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9380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kurang</a:t>
            </a:r>
            <a:r>
              <a:rPr lang="en-US" sz="3600" dirty="0">
                <a:latin typeface="+mn-lt"/>
                <a:ea typeface="+mn-ea"/>
                <a:cs typeface="+mn-cs"/>
              </a:rPr>
              <a:t> </a:t>
            </a:r>
            <a:r>
              <a:rPr lang="en-US" sz="3600" dirty="0" err="1">
                <a:latin typeface="+mn-lt"/>
                <a:ea typeface="+mn-ea"/>
                <a:cs typeface="+mn-cs"/>
              </a:rPr>
              <a:t>empati</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20</a:t>
            </a:fld>
            <a:endParaRPr lang="de-DE">
              <a:latin typeface="+mn-lt"/>
              <a:ea typeface="+mn-ea"/>
            </a:endParaRPr>
          </a:p>
        </p:txBody>
      </p:sp>
      <p:sp>
        <p:nvSpPr>
          <p:cNvPr id="5" name="Rechteck 1"/>
          <p:cNvSpPr>
            <a:spLocks noChangeArrowheads="1"/>
          </p:cNvSpPr>
          <p:nvPr/>
        </p:nvSpPr>
        <p:spPr bwMode="auto">
          <a:xfrm>
            <a:off x="408955" y="6155456"/>
            <a:ext cx="11376000" cy="369888"/>
          </a:xfrm>
          <a:prstGeom prst="rect">
            <a:avLst/>
          </a:prstGeom>
          <a:noFill/>
          <a:ln w="9525">
            <a:noFill/>
            <a:miter lim="800000"/>
            <a:headEnd/>
            <a:tailEnd/>
          </a:ln>
        </p:spPr>
        <p:txBody>
          <a:bodyPr>
            <a:noAutofit/>
          </a:bodyPr>
          <a:lstStyle/>
          <a:p>
            <a:pPr algn="ctr" eaLnBrk="1" hangingPunct="1">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511958730"/>
              </p:ext>
            </p:extLst>
          </p:nvPr>
        </p:nvGraphicFramePr>
        <p:xfrm>
          <a:off x="408954" y="2203705"/>
          <a:ext cx="11376001" cy="3749040"/>
        </p:xfrm>
        <a:graphic>
          <a:graphicData uri="http://schemas.openxmlformats.org/drawingml/2006/table">
            <a:tbl>
              <a:tblPr firstRow="1" bandRow="1">
                <a:tableStyleId>{21E4AEA4-8DFA-4A89-87EB-49C32662AFE0}</a:tableStyleId>
              </a:tblPr>
              <a:tblGrid>
                <a:gridCol w="3564397">
                  <a:extLst>
                    <a:ext uri="{9D8B030D-6E8A-4147-A177-3AD203B41FA5}">
                      <a16:colId xmlns:a16="http://schemas.microsoft.com/office/drawing/2014/main" val="20000"/>
                    </a:ext>
                  </a:extLst>
                </a:gridCol>
                <a:gridCol w="3564397">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Kejadian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lain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Pria di bis memandangimu terus dalam waktu yang lama.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rPr>
                        <a:t>Mata-mata itu akhirnya menunjukkan dirinya.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Hal ini berhubungan dengan perilaku anda yang tak biasa (misalnya pakai kacamata hitam), anda terlihat beda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Pimpinan mengkritik semua kesalahanmu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rPr>
                        <a:t>Anda yakin kalau anda akan dipecat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Pimpinan bereaksi sedikit berlebihan tetapi tidak memiliki rencana memecatmu, dia sedikit pemarah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Teman membacakan artikel koran tentang prestasi buruk di sekolah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Dia tahu kalau prestasi anda buruk saat masih anak-anak</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Kebetulan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saja</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dia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membaca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koran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tentang</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hal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itu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sedangkan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dia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tidak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tahu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masalahmu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saat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sekolah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dulu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a:p>
            <a:pPr lvl="0" defTabSz="914400" fontAlgn="base">
              <a:buClr>
                <a:srgbClr val="000000"/>
              </a:buClr>
            </a:pPr>
            <a:r>
              <a:rPr lang="de-DE" altLang="de-DE" sz="2400" b="1" dirty="0">
                <a:solidFill>
                  <a:srgbClr val="004992"/>
                </a:solidFill>
              </a:rPr>
              <a:t>Penting</a:t>
            </a:r>
          </a:p>
          <a:p>
            <a:pPr marL="342900" lvl="0" indent="-342900" defTabSz="914400" fontAlgn="base">
              <a:buClr>
                <a:srgbClr val="000000"/>
              </a:buClr>
              <a:buFont typeface="WingDings"/>
              <a:buChar char=""/>
            </a:pPr>
            <a:r>
              <a:rPr lang="de-DE" altLang="de-DE" sz="2400" dirty="0">
                <a:solidFill>
                  <a:srgbClr val="004992"/>
                </a:solidFill>
              </a:rPr>
              <a:t>A</a:t>
            </a:r>
            <a:r>
              <a:rPr lang="de-DE" altLang="de-DE" sz="2400" dirty="0">
                <a:solidFill>
                  <a:srgbClr val="333333"/>
                </a:solidFill>
              </a:rPr>
              <a:t>nda harus membedakan antara informasi yang tersedia dengan informasi pada karakter komik!</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21024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ini anda akan ditunjukkan penggalan komik</a:t>
            </a:r>
          </a:p>
          <a:p>
            <a:pPr marL="342900" lvl="0" indent="-342900" defTabSz="914400" fontAlgn="base">
              <a:buClr>
                <a:srgbClr val="333333"/>
              </a:buClr>
              <a:buFont typeface="WingDings"/>
              <a:buChar char=""/>
            </a:pPr>
            <a:r>
              <a:rPr lang="de-DE" altLang="de-DE" sz="2400" dirty="0">
                <a:solidFill>
                  <a:srgbClr val="333333"/>
                </a:solidFill>
              </a:rPr>
              <a:t>Silahkan didiskusikan dan bertukar pikiran tentang karakter dalam cerita dalam komik.</a:t>
            </a:r>
          </a:p>
          <a:p>
            <a:pPr lvl="0" defTabSz="914400" fontAlgn="base">
              <a:buClr>
                <a:srgbClr val="000000"/>
              </a:buClr>
            </a:pPr>
            <a:r>
              <a:rPr lang="de-DE" altLang="de-DE" sz="2400" b="1" dirty="0">
                <a:solidFill>
                  <a:srgbClr val="004992"/>
                </a:solidFill>
              </a:rPr>
              <a:t>Penting</a:t>
            </a:r>
          </a:p>
          <a:p>
            <a:pPr marL="342900" lvl="0" indent="-342900" defTabSz="914400" fontAlgn="base">
              <a:buClr>
                <a:srgbClr val="000000"/>
              </a:buClr>
              <a:buFont typeface="WingDings"/>
              <a:buChar char=""/>
            </a:pPr>
            <a:r>
              <a:rPr lang="de-DE" altLang="de-DE" sz="2400" dirty="0">
                <a:solidFill>
                  <a:srgbClr val="004992"/>
                </a:solidFill>
              </a:rPr>
              <a:t>A</a:t>
            </a:r>
            <a:r>
              <a:rPr lang="de-DE" altLang="de-DE" sz="2400" dirty="0">
                <a:solidFill>
                  <a:srgbClr val="333333"/>
                </a:solidFill>
              </a:rPr>
              <a:t>nda harus membedakan antara informasi yang tersedia dengan informasi pada karakter komik!</a:t>
            </a:r>
          </a:p>
          <a:p>
            <a:pPr marL="342900" lvl="0" indent="-342900" defTabSz="914400" fontAlgn="base">
              <a:buClr>
                <a:srgbClr val="333333"/>
              </a:buClr>
              <a:buFont typeface="WingDings"/>
              <a:buChar char=""/>
            </a:pPr>
            <a:r>
              <a:rPr lang="de-DE" altLang="de-DE" sz="2400" dirty="0">
                <a:solidFill>
                  <a:srgbClr val="333333"/>
                </a:solidFill>
              </a:rPr>
              <a:t>Apakah informasi tambahan yang diperlukan untuk menentukan jawaban yang tepat?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3916956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24</a:t>
            </a:fld>
            <a:endParaRPr lang="de-DE">
              <a:latin typeface="+mn-lt"/>
              <a:ea typeface="+mn-ea"/>
            </a:endParaRPr>
          </a:p>
        </p:txBody>
      </p:sp>
      <p:pic>
        <p:nvPicPr>
          <p:cNvPr id="1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068387" y="5251280"/>
            <a:ext cx="10058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mungkin dibawa oleh gadis kecil untuk ulang tahun nenek berikutnya?</a:t>
            </a:r>
          </a:p>
          <a:p>
            <a:pPr algn="ctr" eaLnBrk="1" hangingPunct="1">
              <a:spcBef>
                <a:spcPts val="0"/>
              </a:spcBef>
              <a:spcAft>
                <a:spcPts val="0"/>
              </a:spcAft>
              <a:buNone/>
            </a:pPr>
            <a:r>
              <a:rPr lang="en-US" altLang="de-DE" sz="2400">
                <a:solidFill>
                  <a:srgbClr val="004992"/>
                </a:solidFill>
                <a:latin typeface="Calibri Light"/>
              </a:rPr>
              <a:t>Apakah neneknya akan senang?</a:t>
            </a:r>
            <a:endParaRPr lang="de-DE" altLang="de-DE" sz="2400" dirty="0">
              <a:solidFill>
                <a:srgbClr val="004992"/>
              </a:solidFill>
              <a:latin typeface="Calibri Ligh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400" b="1">
                <a:solidFill>
                  <a:srgbClr val="000000"/>
                </a:solidFill>
                <a:latin typeface="Calibri Light"/>
              </a:rPr>
              <a:t>Gula-gula! </a:t>
            </a:r>
          </a:p>
          <a:p>
            <a:pPr algn="ctr" eaLnBrk="1" hangingPunct="1">
              <a:spcBef>
                <a:spcPct val="0"/>
              </a:spcBef>
              <a:buFontTx/>
              <a:buNone/>
            </a:pPr>
            <a:r>
              <a:rPr lang="es-ES" altLang="de-DE" sz="1400" b="1">
                <a:solidFill>
                  <a:srgbClr val="000000"/>
                </a:solidFill>
                <a:latin typeface="Calibri Light"/>
              </a:rPr>
              <a:t>Wah bagus, </a:t>
            </a:r>
          </a:p>
          <a:p>
            <a:pPr algn="ctr" eaLnBrk="1" hangingPunct="1">
              <a:spcBef>
                <a:spcPct val="0"/>
              </a:spcBef>
              <a:buFontTx/>
              <a:buNone/>
            </a:pPr>
            <a:r>
              <a:rPr lang="es-ES" altLang="de-DE" sz="1400" b="1">
                <a:solidFill>
                  <a:srgbClr val="000000"/>
                </a:solidFill>
                <a:latin typeface="Calibri Light"/>
              </a:rPr>
              <a:t>terimakasih ya!</a:t>
            </a:r>
            <a:endParaRPr lang="de-DE" altLang="de-DE" sz="1400" b="1" dirty="0">
              <a:solidFill>
                <a:srgbClr val="000000"/>
              </a:solidFill>
              <a:latin typeface="Calibri Ligh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276872"/>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Saya tidak suka gula-gula…</a:t>
            </a:r>
            <a:endParaRPr lang="de-DE" altLang="de-DE" sz="1400" b="1" dirty="0">
              <a:solidFill>
                <a:srgbClr val="000000"/>
              </a:solidFill>
              <a:latin typeface="Calibri Light"/>
            </a:endParaRPr>
          </a:p>
        </p:txBody>
      </p:sp>
      <p:sp>
        <p:nvSpPr>
          <p:cNvPr id="20"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25</a:t>
            </a:fld>
            <a:endParaRPr lang="de-DE">
              <a:latin typeface="+mn-lt"/>
              <a:ea typeface="+mn-ea"/>
            </a:endParaRPr>
          </a:p>
        </p:txBody>
      </p:sp>
      <p:pic>
        <p:nvPicPr>
          <p:cNvPr id="1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4"/>
          <p:cNvSpPr txBox="1">
            <a:spLocks noChangeArrowheads="1"/>
          </p:cNvSpPr>
          <p:nvPr/>
        </p:nvSpPr>
        <p:spPr bwMode="auto">
          <a:xfrm>
            <a:off x="1068387" y="5251280"/>
            <a:ext cx="10058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mungkin dibawa oleh gadis kecil untuk ulang tahun nenek berikutnya?</a:t>
            </a:r>
          </a:p>
          <a:p>
            <a:pPr algn="ctr" eaLnBrk="1" hangingPunct="1">
              <a:spcBef>
                <a:spcPts val="0"/>
              </a:spcBef>
              <a:spcAft>
                <a:spcPts val="0"/>
              </a:spcAft>
              <a:buNone/>
            </a:pPr>
            <a:r>
              <a:rPr lang="en-US" altLang="de-DE" sz="2400">
                <a:solidFill>
                  <a:srgbClr val="004992"/>
                </a:solidFill>
                <a:latin typeface="Calibri Light"/>
              </a:rPr>
              <a:t>Apakah neneknya akan senang?</a:t>
            </a:r>
            <a:endParaRPr lang="de-DE" altLang="de-DE" sz="2400" dirty="0">
              <a:solidFill>
                <a:srgbClr val="004992"/>
              </a:solidFill>
              <a:latin typeface="Calibri Light"/>
            </a:endParaRPr>
          </a:p>
        </p:txBody>
      </p:sp>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400" b="1">
                <a:solidFill>
                  <a:srgbClr val="000000"/>
                </a:solidFill>
                <a:latin typeface="Calibri Light"/>
              </a:rPr>
              <a:t>Gula-gula! </a:t>
            </a:r>
          </a:p>
          <a:p>
            <a:pPr algn="ctr" eaLnBrk="1" hangingPunct="1">
              <a:spcBef>
                <a:spcPct val="0"/>
              </a:spcBef>
              <a:buFontTx/>
              <a:buNone/>
            </a:pPr>
            <a:r>
              <a:rPr lang="es-ES" altLang="de-DE" sz="1400" b="1">
                <a:solidFill>
                  <a:srgbClr val="000000"/>
                </a:solidFill>
                <a:latin typeface="Calibri Light"/>
              </a:rPr>
              <a:t>Wah bagus, </a:t>
            </a:r>
          </a:p>
          <a:p>
            <a:pPr algn="ctr" eaLnBrk="1" hangingPunct="1">
              <a:spcBef>
                <a:spcPct val="0"/>
              </a:spcBef>
              <a:buFontTx/>
              <a:buNone/>
            </a:pPr>
            <a:r>
              <a:rPr lang="es-ES" altLang="de-DE" sz="1400" b="1">
                <a:solidFill>
                  <a:srgbClr val="000000"/>
                </a:solidFill>
                <a:latin typeface="Calibri Light"/>
              </a:rPr>
              <a:t>terimakasih ya!</a:t>
            </a:r>
            <a:endParaRPr lang="de-DE" altLang="de-DE" sz="1400" b="1" dirty="0">
              <a:solidFill>
                <a:srgbClr val="000000"/>
              </a:solidFill>
              <a:latin typeface="Calibri Ligh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276872"/>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Saya tidak suka gula-gula…</a:t>
            </a:r>
            <a:endParaRPr lang="de-DE" altLang="de-DE" sz="1400" b="1" dirty="0">
              <a:solidFill>
                <a:srgbClr val="000000"/>
              </a:solidFill>
              <a:latin typeface="Calibri Light"/>
            </a:endParaRPr>
          </a:p>
        </p:txBody>
      </p:sp>
    </p:spTree>
    <p:extLst>
      <p:ext uri="{BB962C8B-B14F-4D97-AF65-F5344CB8AC3E}">
        <p14:creationId xmlns:p14="http://schemas.microsoft.com/office/powerpoint/2010/main" val="108105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Ulang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tahun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Nenek</a:t>
            </a:r>
            <a:br>
              <a:rPr lang="en-US" sz="3600" dirty="0">
                <a:solidFill>
                  <a:srgbClr val="004992"/>
                </a:solidFill>
                <a:latin typeface="+mn-lt"/>
                <a:ea typeface="+mn-ea"/>
                <a:cs typeface="+mn-cs"/>
              </a:rPr>
            </a:br>
            <a:r>
              <a:rPr lang="en-US" dirty="0" err="1">
                <a:solidFill>
                  <a:srgbClr val="004992"/>
                </a:solidFill>
                <a:latin typeface="+mn-lt"/>
                <a:ea typeface="+mn-ea"/>
                <a:cs typeface="+mn-cs"/>
              </a:rPr>
              <a:t>Apa</a:t>
            </a:r>
            <a:r>
              <a:rPr lang="en-US" dirty="0">
                <a:solidFill>
                  <a:srgbClr val="004992"/>
                </a:solidFill>
                <a:latin typeface="+mn-lt"/>
                <a:ea typeface="+mn-ea"/>
                <a:cs typeface="+mn-cs"/>
              </a:rPr>
              <a:t> yang </a:t>
            </a:r>
            <a:r>
              <a:rPr lang="en-US" dirty="0" err="1">
                <a:solidFill>
                  <a:srgbClr val="004992"/>
                </a:solidFill>
                <a:latin typeface="+mn-lt"/>
                <a:ea typeface="+mn-ea"/>
                <a:cs typeface="+mn-cs"/>
              </a:rPr>
              <a:t>dibawa</a:t>
            </a:r>
            <a:r>
              <a:rPr lang="en-US" dirty="0">
                <a:solidFill>
                  <a:srgbClr val="004992"/>
                </a:solidFill>
                <a:latin typeface="+mn-lt"/>
                <a:ea typeface="+mn-ea"/>
                <a:cs typeface="+mn-cs"/>
              </a:rPr>
              <a:t> </a:t>
            </a:r>
            <a:r>
              <a:rPr lang="en-US" dirty="0" err="1">
                <a:solidFill>
                  <a:srgbClr val="004992"/>
                </a:solidFill>
                <a:latin typeface="+mn-lt"/>
                <a:ea typeface="+mn-ea"/>
                <a:cs typeface="+mn-cs"/>
              </a:rPr>
              <a:t>gadis</a:t>
            </a:r>
            <a:r>
              <a:rPr lang="en-US" dirty="0">
                <a:solidFill>
                  <a:srgbClr val="004992"/>
                </a:solidFill>
                <a:latin typeface="+mn-lt"/>
                <a:ea typeface="+mn-ea"/>
                <a:cs typeface="+mn-cs"/>
              </a:rPr>
              <a:t> </a:t>
            </a:r>
            <a:r>
              <a:rPr lang="en-US" dirty="0" err="1">
                <a:solidFill>
                  <a:srgbClr val="004992"/>
                </a:solidFill>
                <a:latin typeface="+mn-lt"/>
                <a:ea typeface="+mn-ea"/>
                <a:cs typeface="+mn-cs"/>
              </a:rPr>
              <a:t>kecil</a:t>
            </a:r>
            <a:r>
              <a:rPr lang="en-US" dirty="0">
                <a:solidFill>
                  <a:srgbClr val="004992"/>
                </a:solidFill>
                <a:latin typeface="+mn-lt"/>
                <a:ea typeface="+mn-ea"/>
                <a:cs typeface="+mn-cs"/>
              </a:rPr>
              <a:t> </a:t>
            </a:r>
            <a:r>
              <a:rPr lang="en-US" dirty="0" err="1">
                <a:solidFill>
                  <a:srgbClr val="004992"/>
                </a:solidFill>
                <a:latin typeface="+mn-lt"/>
                <a:ea typeface="+mn-ea"/>
                <a:cs typeface="+mn-cs"/>
              </a:rPr>
              <a:t>itu</a:t>
            </a:r>
            <a:r>
              <a:rPr lang="en-US" dirty="0">
                <a:solidFill>
                  <a:srgbClr val="004992"/>
                </a:solidFill>
                <a:latin typeface="+mn-lt"/>
                <a:ea typeface="+mn-ea"/>
                <a:cs typeface="+mn-cs"/>
              </a:rPr>
              <a:t> </a:t>
            </a:r>
            <a:r>
              <a:rPr lang="en-US" dirty="0" err="1">
                <a:solidFill>
                  <a:srgbClr val="004992"/>
                </a:solidFill>
                <a:latin typeface="+mn-lt"/>
                <a:ea typeface="+mn-ea"/>
                <a:cs typeface="+mn-cs"/>
              </a:rPr>
              <a:t>untuk</a:t>
            </a:r>
            <a:r>
              <a:rPr lang="en-US" dirty="0">
                <a:solidFill>
                  <a:srgbClr val="004992"/>
                </a:solidFill>
                <a:latin typeface="+mn-lt"/>
                <a:ea typeface="+mn-ea"/>
                <a:cs typeface="+mn-cs"/>
              </a:rPr>
              <a:t> </a:t>
            </a:r>
            <a:r>
              <a:rPr lang="en-US" dirty="0" err="1">
                <a:solidFill>
                  <a:srgbClr val="004992"/>
                </a:solidFill>
                <a:latin typeface="+mn-lt"/>
                <a:ea typeface="+mn-ea"/>
                <a:cs typeface="+mn-cs"/>
              </a:rPr>
              <a:t>ulang</a:t>
            </a:r>
            <a:r>
              <a:rPr lang="en-US" dirty="0">
                <a:solidFill>
                  <a:srgbClr val="004992"/>
                </a:solidFill>
                <a:latin typeface="+mn-lt"/>
                <a:ea typeface="+mn-ea"/>
                <a:cs typeface="+mn-cs"/>
              </a:rPr>
              <a:t> </a:t>
            </a:r>
            <a:r>
              <a:rPr lang="en-US" dirty="0" err="1">
                <a:solidFill>
                  <a:srgbClr val="004992"/>
                </a:solidFill>
                <a:latin typeface="+mn-lt"/>
                <a:ea typeface="+mn-ea"/>
                <a:cs typeface="+mn-cs"/>
              </a:rPr>
              <a:t>tahun</a:t>
            </a:r>
            <a:r>
              <a:rPr lang="en-US" dirty="0">
                <a:solidFill>
                  <a:srgbClr val="004992"/>
                </a:solidFill>
                <a:latin typeface="+mn-lt"/>
                <a:ea typeface="+mn-ea"/>
                <a:cs typeface="+mn-cs"/>
              </a:rPr>
              <a:t> </a:t>
            </a:r>
            <a:r>
              <a:rPr lang="en-US" dirty="0" err="1">
                <a:solidFill>
                  <a:srgbClr val="004992"/>
                </a:solidFill>
                <a:latin typeface="+mn-lt"/>
                <a:ea typeface="+mn-ea"/>
                <a:cs typeface="+mn-cs"/>
              </a:rPr>
              <a:t>neneknya</a:t>
            </a:r>
            <a:r>
              <a:rPr lang="en-US" dirty="0">
                <a:solidFill>
                  <a:srgbClr val="004992"/>
                </a:solidFill>
                <a:latin typeface="+mn-lt"/>
                <a:ea typeface="+mn-ea"/>
                <a:cs typeface="+mn-cs"/>
              </a:rPr>
              <a:t> </a:t>
            </a:r>
            <a:r>
              <a:rPr lang="en-US" dirty="0" err="1">
                <a:solidFill>
                  <a:srgbClr val="004992"/>
                </a:solidFill>
                <a:latin typeface="+mn-lt"/>
                <a:ea typeface="+mn-ea"/>
                <a:cs typeface="+mn-cs"/>
              </a:rPr>
              <a:t>tahun</a:t>
            </a:r>
            <a:r>
              <a:rPr lang="en-US" dirty="0">
                <a:solidFill>
                  <a:srgbClr val="004992"/>
                </a:solidFill>
                <a:latin typeface="+mn-lt"/>
                <a:ea typeface="+mn-ea"/>
                <a:cs typeface="+mn-cs"/>
              </a:rPr>
              <a:t> </a:t>
            </a:r>
            <a:r>
              <a:rPr lang="en-US" dirty="0" err="1">
                <a:solidFill>
                  <a:srgbClr val="004992"/>
                </a:solidFill>
                <a:latin typeface="+mn-lt"/>
                <a:ea typeface="+mn-ea"/>
                <a:cs typeface="+mn-cs"/>
              </a:rPr>
              <a:t>depan</a:t>
            </a:r>
            <a:r>
              <a:rPr lang="en-US"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26</a:t>
            </a:fld>
            <a:endParaRPr lang="de-DE">
              <a:latin typeface="+mn-lt"/>
              <a:ea typeface="+mn-ea"/>
            </a:endParaRPr>
          </a:p>
        </p:txBody>
      </p:sp>
      <p:pic>
        <p:nvPicPr>
          <p:cNvPr id="12"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ES" altLang="de-DE" sz="1400" b="1">
                <a:solidFill>
                  <a:srgbClr val="000000"/>
                </a:solidFill>
                <a:latin typeface="Calibri Light"/>
              </a:rPr>
              <a:t>Gula-gula! </a:t>
            </a:r>
          </a:p>
          <a:p>
            <a:pPr algn="ctr" eaLnBrk="1" hangingPunct="1">
              <a:spcBef>
                <a:spcPct val="0"/>
              </a:spcBef>
              <a:buFontTx/>
              <a:buNone/>
            </a:pPr>
            <a:r>
              <a:rPr lang="es-ES" altLang="de-DE" sz="1400" b="1">
                <a:solidFill>
                  <a:srgbClr val="000000"/>
                </a:solidFill>
                <a:latin typeface="Calibri Light"/>
              </a:rPr>
              <a:t>Wah bagus, </a:t>
            </a:r>
          </a:p>
          <a:p>
            <a:pPr algn="ctr" eaLnBrk="1" hangingPunct="1">
              <a:spcBef>
                <a:spcPct val="0"/>
              </a:spcBef>
              <a:buFontTx/>
              <a:buNone/>
            </a:pPr>
            <a:r>
              <a:rPr lang="es-ES" altLang="de-DE" sz="1400" b="1">
                <a:solidFill>
                  <a:srgbClr val="000000"/>
                </a:solidFill>
                <a:latin typeface="Calibri Light"/>
              </a:rPr>
              <a:t>terimakasih ya!</a:t>
            </a:r>
            <a:endParaRPr lang="de-DE" altLang="de-DE" sz="1400" b="1" dirty="0">
              <a:solidFill>
                <a:srgbClr val="000000"/>
              </a:solidFill>
              <a:latin typeface="Calibri Light"/>
            </a:endParaRPr>
          </a:p>
        </p:txBody>
      </p:sp>
      <p:pic>
        <p:nvPicPr>
          <p:cNvPr id="18"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276872"/>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sv-SE" altLang="de-DE" sz="1400" b="1" dirty="0">
                <a:solidFill>
                  <a:srgbClr val="000000"/>
                </a:solidFill>
                <a:latin typeface="Calibri Light"/>
              </a:rPr>
              <a:t>Saya tidak suka gula-gula…</a:t>
            </a:r>
            <a:endParaRPr lang="de-DE" altLang="de-DE" sz="1400" b="1" dirty="0">
              <a:solidFill>
                <a:srgbClr val="000000"/>
              </a:solidFill>
              <a:latin typeface="Calibri Light"/>
            </a:endParaRPr>
          </a:p>
        </p:txBody>
      </p:sp>
      <p:sp>
        <p:nvSpPr>
          <p:cNvPr id="19" name="Caption_16"/>
          <p:cNvSpPr txBox="1">
            <a:spLocks noChangeArrowheads="1"/>
          </p:cNvSpPr>
          <p:nvPr/>
        </p:nvSpPr>
        <p:spPr bwMode="auto">
          <a:xfrm>
            <a:off x="1571616" y="5251280"/>
            <a:ext cx="932688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Mungkin</a:t>
            </a:r>
            <a:r>
              <a:rPr lang="en-US" altLang="de-DE" sz="2000" b="1" dirty="0">
                <a:solidFill>
                  <a:srgbClr val="004992"/>
                </a:solidFill>
                <a:latin typeface="Calibri Light"/>
              </a:rPr>
              <a:t>:</a:t>
            </a:r>
            <a:r>
              <a:rPr lang="en-US" altLang="de-DE" sz="2000" dirty="0">
                <a:solidFill>
                  <a:srgbClr val="333333"/>
                </a:solidFill>
                <a:latin typeface="Calibri Light"/>
              </a:rPr>
              <a:t> </a:t>
            </a:r>
            <a:r>
              <a:rPr lang="en-US" altLang="de-DE" sz="2000" dirty="0" err="1">
                <a:solidFill>
                  <a:srgbClr val="333333"/>
                </a:solidFill>
                <a:latin typeface="Calibri Light"/>
              </a:rPr>
              <a:t>Sekotak</a:t>
            </a:r>
            <a:r>
              <a:rPr lang="en-US" altLang="de-DE" sz="2000" dirty="0">
                <a:solidFill>
                  <a:srgbClr val="333333"/>
                </a:solidFill>
                <a:latin typeface="Calibri Light"/>
              </a:rPr>
              <a:t> </a:t>
            </a:r>
            <a:r>
              <a:rPr lang="en-US" altLang="de-DE" sz="2000" dirty="0" err="1">
                <a:solidFill>
                  <a:srgbClr val="333333"/>
                </a:solidFill>
                <a:latin typeface="Calibri Light"/>
              </a:rPr>
              <a:t>gula-gula</a:t>
            </a:r>
            <a:r>
              <a:rPr lang="en-US" altLang="de-DE" sz="2000" dirty="0">
                <a:solidFill>
                  <a:srgbClr val="333333"/>
                </a:solidFill>
                <a:latin typeface="Calibri Light"/>
              </a:rPr>
              <a:t> </a:t>
            </a:r>
            <a:r>
              <a:rPr lang="en-US" altLang="de-DE" sz="2000" dirty="0" err="1">
                <a:solidFill>
                  <a:srgbClr val="333333"/>
                </a:solidFill>
                <a:latin typeface="Calibri Light"/>
              </a:rPr>
              <a:t>lagi</a:t>
            </a:r>
            <a:r>
              <a:rPr lang="en-US" altLang="de-DE" sz="2000" dirty="0">
                <a:solidFill>
                  <a:srgbClr val="333333"/>
                </a:solidFill>
                <a:latin typeface="Calibri Light"/>
              </a:rPr>
              <a:t> </a:t>
            </a:r>
            <a:r>
              <a:rPr lang="en-US" altLang="de-DE" sz="2000" dirty="0" err="1">
                <a:solidFill>
                  <a:srgbClr val="333333"/>
                </a:solidFill>
                <a:latin typeface="Calibri Light"/>
              </a:rPr>
              <a:t>karena</a:t>
            </a:r>
            <a:r>
              <a:rPr lang="en-US" altLang="de-DE" sz="2000" dirty="0">
                <a:solidFill>
                  <a:srgbClr val="333333"/>
                </a:solidFill>
                <a:latin typeface="Calibri Light"/>
              </a:rPr>
              <a:t> </a:t>
            </a:r>
            <a:r>
              <a:rPr lang="en-US" altLang="de-DE" sz="2000" dirty="0" err="1">
                <a:solidFill>
                  <a:srgbClr val="333333"/>
                </a:solidFill>
                <a:latin typeface="Calibri Light"/>
              </a:rPr>
              <a:t>neneknya</a:t>
            </a:r>
            <a:r>
              <a:rPr lang="en-US" altLang="de-DE" sz="2000" dirty="0">
                <a:solidFill>
                  <a:srgbClr val="333333"/>
                </a:solidFill>
                <a:latin typeface="Calibri Light"/>
              </a:rPr>
              <a:t> </a:t>
            </a:r>
            <a:r>
              <a:rPr lang="en-US" altLang="de-DE" sz="2000" dirty="0" err="1">
                <a:solidFill>
                  <a:srgbClr val="333333"/>
                </a:solidFill>
                <a:latin typeface="Calibri Light"/>
              </a:rPr>
              <a:t>sangat</a:t>
            </a:r>
            <a:r>
              <a:rPr lang="en-US" altLang="de-DE" sz="2000" dirty="0">
                <a:solidFill>
                  <a:srgbClr val="333333"/>
                </a:solidFill>
                <a:latin typeface="Calibri Light"/>
              </a:rPr>
              <a:t> </a:t>
            </a:r>
            <a:r>
              <a:rPr lang="en-US" altLang="de-DE" sz="2000" dirty="0" err="1">
                <a:solidFill>
                  <a:srgbClr val="333333"/>
                </a:solidFill>
                <a:latin typeface="Calibri Light"/>
              </a:rPr>
              <a:t>antusias</a:t>
            </a:r>
            <a:r>
              <a:rPr lang="en-US" altLang="de-DE" sz="2000" dirty="0">
                <a:solidFill>
                  <a:srgbClr val="333333"/>
                </a:solidFill>
                <a:latin typeface="Calibri Light"/>
              </a:rPr>
              <a:t> </a:t>
            </a:r>
            <a:r>
              <a:rPr lang="en-US" altLang="de-DE" sz="2000" dirty="0" err="1">
                <a:solidFill>
                  <a:srgbClr val="333333"/>
                </a:solidFill>
                <a:latin typeface="Calibri Light"/>
              </a:rPr>
              <a:t>saat</a:t>
            </a:r>
            <a:r>
              <a:rPr lang="en-US" altLang="de-DE" sz="2000" dirty="0">
                <a:solidFill>
                  <a:srgbClr val="333333"/>
                </a:solidFill>
                <a:latin typeface="Calibri Light"/>
              </a:rPr>
              <a:t> </a:t>
            </a:r>
            <a:r>
              <a:rPr lang="en-US" altLang="de-DE" sz="2000" dirty="0" err="1">
                <a:solidFill>
                  <a:srgbClr val="333333"/>
                </a:solidFill>
                <a:latin typeface="Calibri Light"/>
              </a:rPr>
              <a:t>terakhir</a:t>
            </a:r>
            <a:r>
              <a:rPr lang="en-US" altLang="de-DE" sz="2000" dirty="0">
                <a:solidFill>
                  <a:srgbClr val="333333"/>
                </a:solidFill>
                <a:latin typeface="Calibri Light"/>
              </a:rPr>
              <a:t> </a:t>
            </a:r>
            <a:r>
              <a:rPr lang="en-US" altLang="de-DE" sz="2000" dirty="0" err="1">
                <a:solidFill>
                  <a:srgbClr val="333333"/>
                </a:solidFill>
                <a:latin typeface="Calibri Light"/>
              </a:rPr>
              <a:t>diberikan</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Tidak</a:t>
            </a:r>
            <a:r>
              <a:rPr lang="en-US" altLang="de-DE" sz="2000" b="1" dirty="0">
                <a:solidFill>
                  <a:srgbClr val="004992"/>
                </a:solidFill>
                <a:latin typeface="Calibri Light"/>
              </a:rPr>
              <a:t> </a:t>
            </a:r>
            <a:r>
              <a:rPr lang="en-US" altLang="de-DE" sz="2000" b="1" dirty="0" err="1">
                <a:solidFill>
                  <a:srgbClr val="004992"/>
                </a:solidFill>
                <a:latin typeface="Calibri Light"/>
              </a:rPr>
              <a:t>mungkin</a:t>
            </a:r>
            <a:r>
              <a:rPr lang="en-US" altLang="de-DE" sz="2000" b="1" dirty="0">
                <a:solidFill>
                  <a:srgbClr val="004992"/>
                </a:solidFill>
                <a:latin typeface="Calibri Light"/>
              </a:rPr>
              <a:t>:</a:t>
            </a:r>
            <a:r>
              <a:rPr lang="en-US" altLang="de-DE" sz="2000" dirty="0">
                <a:solidFill>
                  <a:srgbClr val="333333"/>
                </a:solidFill>
                <a:latin typeface="Calibri Light"/>
              </a:rPr>
              <a:t> </a:t>
            </a:r>
            <a:r>
              <a:rPr lang="en-US" altLang="de-DE" sz="2000" dirty="0" err="1">
                <a:solidFill>
                  <a:srgbClr val="333333"/>
                </a:solidFill>
                <a:latin typeface="Calibri Light"/>
              </a:rPr>
              <a:t>Gadis</a:t>
            </a:r>
            <a:r>
              <a:rPr lang="en-US" altLang="de-DE" sz="2000" dirty="0">
                <a:solidFill>
                  <a:srgbClr val="333333"/>
                </a:solidFill>
                <a:latin typeface="Calibri Light"/>
              </a:rPr>
              <a:t> </a:t>
            </a:r>
            <a:r>
              <a:rPr lang="en-US" altLang="de-DE" sz="2000" dirty="0" err="1">
                <a:solidFill>
                  <a:srgbClr val="333333"/>
                </a:solidFill>
                <a:latin typeface="Calibri Light"/>
              </a:rPr>
              <a:t>kecil</a:t>
            </a:r>
            <a:r>
              <a:rPr lang="en-US" altLang="de-DE" sz="2000" dirty="0">
                <a:solidFill>
                  <a:srgbClr val="333333"/>
                </a:solidFill>
                <a:latin typeface="Calibri Light"/>
              </a:rPr>
              <a:t> </a:t>
            </a:r>
            <a:r>
              <a:rPr lang="en-US" altLang="de-DE" sz="2000" dirty="0" err="1">
                <a:solidFill>
                  <a:srgbClr val="333333"/>
                </a:solidFill>
                <a:latin typeface="Calibri Light"/>
              </a:rPr>
              <a:t>itu</a:t>
            </a:r>
            <a:r>
              <a:rPr lang="en-US" altLang="de-DE" sz="2000" dirty="0">
                <a:solidFill>
                  <a:srgbClr val="333333"/>
                </a:solidFill>
                <a:latin typeface="Calibri Light"/>
              </a:rPr>
              <a:t> </a:t>
            </a:r>
            <a:r>
              <a:rPr lang="en-US" altLang="de-DE" sz="2000" dirty="0" err="1">
                <a:solidFill>
                  <a:srgbClr val="333333"/>
                </a:solidFill>
                <a:latin typeface="Calibri Light"/>
              </a:rPr>
              <a:t>menyangka</a:t>
            </a:r>
            <a:r>
              <a:rPr lang="en-US" altLang="de-DE" sz="2000" dirty="0">
                <a:solidFill>
                  <a:srgbClr val="333333"/>
                </a:solidFill>
                <a:latin typeface="Calibri Light"/>
              </a:rPr>
              <a:t> </a:t>
            </a:r>
            <a:r>
              <a:rPr lang="en-US" altLang="de-DE" sz="2000" dirty="0" err="1">
                <a:solidFill>
                  <a:srgbClr val="333333"/>
                </a:solidFill>
                <a:latin typeface="Calibri Light"/>
              </a:rPr>
              <a:t>kalau</a:t>
            </a:r>
            <a:r>
              <a:rPr lang="en-US" altLang="de-DE" sz="2000" dirty="0">
                <a:solidFill>
                  <a:srgbClr val="333333"/>
                </a:solidFill>
                <a:latin typeface="Calibri Light"/>
              </a:rPr>
              <a:t> </a:t>
            </a:r>
            <a:r>
              <a:rPr lang="en-US" altLang="de-DE" sz="2000" dirty="0" err="1">
                <a:solidFill>
                  <a:srgbClr val="333333"/>
                </a:solidFill>
                <a:latin typeface="Calibri Light"/>
              </a:rPr>
              <a:t>neneknya</a:t>
            </a:r>
            <a:r>
              <a:rPr lang="en-US" altLang="de-DE" sz="2000" dirty="0">
                <a:solidFill>
                  <a:srgbClr val="333333"/>
                </a:solidFill>
                <a:latin typeface="Calibri Light"/>
              </a:rPr>
              <a:t> </a:t>
            </a:r>
            <a:r>
              <a:rPr lang="en-US" altLang="de-DE" sz="2000" dirty="0" err="1">
                <a:solidFill>
                  <a:srgbClr val="333333"/>
                </a:solidFill>
                <a:latin typeface="Calibri Light"/>
              </a:rPr>
              <a:t>tidak</a:t>
            </a:r>
            <a:r>
              <a:rPr lang="en-US" altLang="de-DE" sz="2000" dirty="0">
                <a:solidFill>
                  <a:srgbClr val="333333"/>
                </a:solidFill>
                <a:latin typeface="Calibri Light"/>
              </a:rPr>
              <a:t> </a:t>
            </a:r>
            <a:r>
              <a:rPr lang="en-US" altLang="de-DE" sz="2000" dirty="0" err="1">
                <a:solidFill>
                  <a:srgbClr val="333333"/>
                </a:solidFill>
                <a:latin typeface="Calibri Light"/>
              </a:rPr>
              <a:t>suka</a:t>
            </a:r>
            <a:r>
              <a:rPr lang="en-US" altLang="de-DE" sz="2000" dirty="0">
                <a:solidFill>
                  <a:srgbClr val="333333"/>
                </a:solidFill>
                <a:latin typeface="Calibri Light"/>
              </a:rPr>
              <a:t> </a:t>
            </a:r>
            <a:r>
              <a:rPr lang="en-US" altLang="de-DE" sz="2000" dirty="0" err="1">
                <a:solidFill>
                  <a:srgbClr val="333333"/>
                </a:solidFill>
                <a:latin typeface="Calibri Light"/>
              </a:rPr>
              <a:t>gula-gula</a:t>
            </a:r>
            <a:r>
              <a:rPr lang="en-US" altLang="de-DE" sz="2000" dirty="0">
                <a:solidFill>
                  <a:srgbClr val="333333"/>
                </a:solidFill>
                <a:latin typeface="Calibri Light"/>
              </a:rPr>
              <a:t>, </a:t>
            </a:r>
            <a:r>
              <a:rPr lang="en-US" altLang="de-DE" sz="2000" dirty="0" err="1">
                <a:solidFill>
                  <a:srgbClr val="333333"/>
                </a:solidFill>
                <a:latin typeface="Calibri Light"/>
              </a:rPr>
              <a:t>dia</a:t>
            </a:r>
            <a:r>
              <a:rPr lang="en-US" altLang="de-DE" sz="2000" dirty="0">
                <a:solidFill>
                  <a:srgbClr val="333333"/>
                </a:solidFill>
                <a:latin typeface="Calibri Light"/>
              </a:rPr>
              <a:t> </a:t>
            </a:r>
            <a:r>
              <a:rPr lang="en-US" altLang="de-DE" sz="2000" dirty="0" err="1">
                <a:solidFill>
                  <a:srgbClr val="333333"/>
                </a:solidFill>
                <a:latin typeface="Calibri Light"/>
              </a:rPr>
              <a:t>akan</a:t>
            </a:r>
            <a:r>
              <a:rPr lang="en-US" altLang="de-DE" sz="2000" dirty="0">
                <a:solidFill>
                  <a:srgbClr val="333333"/>
                </a:solidFill>
                <a:latin typeface="Calibri Light"/>
              </a:rPr>
              <a:t> </a:t>
            </a:r>
            <a:r>
              <a:rPr lang="en-US" altLang="de-DE" sz="2000" dirty="0" err="1">
                <a:solidFill>
                  <a:srgbClr val="333333"/>
                </a:solidFill>
                <a:latin typeface="Calibri Light"/>
              </a:rPr>
              <a:t>memberi</a:t>
            </a:r>
            <a:r>
              <a:rPr lang="en-US" altLang="de-DE" sz="2000" dirty="0">
                <a:solidFill>
                  <a:srgbClr val="333333"/>
                </a:solidFill>
                <a:latin typeface="Calibri Light"/>
              </a:rPr>
              <a:t> </a:t>
            </a:r>
            <a:r>
              <a:rPr lang="en-US" altLang="de-DE" sz="2000" dirty="0" err="1">
                <a:solidFill>
                  <a:srgbClr val="333333"/>
                </a:solidFill>
                <a:latin typeface="Calibri Light"/>
              </a:rPr>
              <a:t>hadiah</a:t>
            </a:r>
            <a:r>
              <a:rPr lang="en-US" altLang="de-DE" sz="2000" dirty="0">
                <a:solidFill>
                  <a:srgbClr val="333333"/>
                </a:solidFill>
                <a:latin typeface="Calibri Light"/>
              </a:rPr>
              <a:t> lain.</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4147063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Ayo Berlatih!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27</a:t>
            </a:fld>
            <a:endParaRPr 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28</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dirty="0" err="1">
                <a:solidFill>
                  <a:srgbClr val="004992"/>
                </a:solidFill>
                <a:latin typeface="Calibri Light"/>
                <a:cs typeface="Verdana"/>
              </a:rPr>
              <a:t>Apakah</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bosnya</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tidak</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berperasaan</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Apakah</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kita</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membutuhkan</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informasi</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tambahan</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untuk</a:t>
            </a:r>
            <a:r>
              <a:rPr lang="en-US" sz="2400" spc="-10" dirty="0">
                <a:solidFill>
                  <a:srgbClr val="004992"/>
                </a:solidFill>
                <a:latin typeface="Calibri Light"/>
                <a:cs typeface="Verdana"/>
              </a:rPr>
              <a:t> </a:t>
            </a:r>
            <a:r>
              <a:rPr lang="en-US" sz="2400" spc="-10" dirty="0" err="1">
                <a:solidFill>
                  <a:srgbClr val="004992"/>
                </a:solidFill>
                <a:latin typeface="Calibri Light"/>
                <a:cs typeface="Verdana"/>
              </a:rPr>
              <a:t>menilainya</a:t>
            </a:r>
            <a:r>
              <a:rPr lang="en-US" sz="2400" spc="-10" dirty="0">
                <a:solidFill>
                  <a:srgbClr val="004992"/>
                </a:solidFill>
                <a:latin typeface="Calibri Light"/>
                <a:cs typeface="Verdana"/>
              </a:rPr>
              <a:t>?</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Saya minta </a:t>
            </a:r>
          </a:p>
          <a:p>
            <a:pPr algn="ctr" eaLnBrk="1" fontAlgn="auto" hangingPunct="1">
              <a:spcBef>
                <a:spcPts val="105"/>
              </a:spcBef>
              <a:spcAft>
                <a:spcPts val="0"/>
              </a:spcAft>
              <a:defRPr/>
            </a:pPr>
            <a:r>
              <a:rPr lang="en-US" sz="1200">
                <a:latin typeface="Calibri Light"/>
                <a:cs typeface="Verdana"/>
              </a:rPr>
              <a:t>Maaf !</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Bagaimana saya bisa bekerja sekarang?</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Ini tidak bisa diterima!</a:t>
            </a:r>
            <a:endParaRPr lang="de-DE" altLang="de-DE" sz="1200" dirty="0">
              <a:latin typeface="Calibri Light"/>
              <a:ea typeface="Verdana" panose="020B0604030504040204" pitchFamily="34" charset="0"/>
              <a:cs typeface="Verdana" panose="020B0604030504040204" pitchFamily="34" charset="0"/>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29</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Apakah bosnya tidak berperasaan? Apakah kita membutuhkan informasi tambahan untuk menilainya?</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Saya minta </a:t>
            </a:r>
          </a:p>
          <a:p>
            <a:pPr algn="ctr" eaLnBrk="1" fontAlgn="auto" hangingPunct="1">
              <a:spcBef>
                <a:spcPts val="105"/>
              </a:spcBef>
              <a:spcAft>
                <a:spcPts val="0"/>
              </a:spcAft>
              <a:defRPr/>
            </a:pPr>
            <a:r>
              <a:rPr lang="en-US" sz="1200">
                <a:latin typeface="Calibri Light"/>
                <a:cs typeface="Verdana"/>
              </a:rPr>
              <a:t>Maaf !</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Bagaimana saya bisa bekerja sekarang?</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Ini tidak bisa diterima!</a:t>
            </a:r>
            <a:endParaRPr lang="de-DE" altLang="de-DE" sz="12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46126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30</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Apakah bosnya tidak berperasaan? Apakah kita membutuhkan informasi tambahan untuk menilainya?</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n-US" sz="1200">
                <a:latin typeface="Calibri Light"/>
                <a:cs typeface="Verdana"/>
              </a:rPr>
              <a:t>Saya minta </a:t>
            </a:r>
          </a:p>
          <a:p>
            <a:pPr algn="ctr" eaLnBrk="1" fontAlgn="auto" hangingPunct="1">
              <a:spcBef>
                <a:spcPts val="105"/>
              </a:spcBef>
              <a:spcAft>
                <a:spcPts val="0"/>
              </a:spcAft>
              <a:defRPr/>
            </a:pPr>
            <a:r>
              <a:rPr lang="en-US" sz="1200">
                <a:latin typeface="Calibri Light"/>
                <a:cs typeface="Verdana"/>
              </a:rPr>
              <a:t>Maaf !</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Bagaimana saya bisa bekerja sekarang?</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Ini tidak bisa diterima!</a:t>
            </a:r>
            <a:endParaRPr lang="de-DE" altLang="de-DE" sz="1200" dirty="0">
              <a:latin typeface="Calibri Ligh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33513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31</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dipikirkan pak polisi...Apakah dia benar atau sebagian benar?</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32</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dipikirkan pak polisi...Apakah dia benar atau sebagian benar?</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280981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33</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dipikirkan pak polisi...Apakah dia benar atau sebagian benar?</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extLst>
      <p:ext uri="{BB962C8B-B14F-4D97-AF65-F5344CB8AC3E}">
        <p14:creationId xmlns:p14="http://schemas.microsoft.com/office/powerpoint/2010/main" val="3865760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34</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Apa yang dipikirkan pak polisi...Apakah dia benar atau sebagian benar?</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753968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35</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sv-SE" sz="2400" spc="-10">
                <a:solidFill>
                  <a:srgbClr val="004992"/>
                </a:solidFill>
                <a:latin typeface="Calibri Light"/>
                <a:cs typeface="Verdana"/>
              </a:rPr>
              <a:t>Apakah kasir bank terlihat ketakutan?</a:t>
            </a:r>
            <a:endParaRPr sz="2400" dirty="0">
              <a:solidFill>
                <a:srgbClr val="004992"/>
              </a:solidFill>
              <a:latin typeface="Calibri Light"/>
              <a:cs typeface="Verdan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000" b="1">
                <a:latin typeface="Calibri Light"/>
                <a:cs typeface="Arial" panose="020B0604020202020204" pitchFamily="34" charset="0"/>
              </a:rPr>
              <a:t>Berikan saya uang atau saya tembak...</a:t>
            </a:r>
            <a:endParaRPr lang="de-DE" altLang="de-DE" sz="1000" dirty="0">
              <a:latin typeface="Calibri Light"/>
              <a:cs typeface="Arial" panose="020B0604020202020204" pitchFamily="34" charset="0"/>
            </a:endParaRPr>
          </a:p>
        </p:txBody>
      </p:sp>
      <p:sp>
        <p:nvSpPr>
          <p:cNvPr id="28" name="Caption_24"/>
          <p:cNvSpPr/>
          <p:nvPr/>
        </p:nvSpPr>
        <p:spPr bwMode="gray">
          <a:xfrm>
            <a:off x="7033691" y="1063752"/>
            <a:ext cx="1188720" cy="640080"/>
          </a:xfrm>
          <a:prstGeom prst="wedgeEllipseCallout">
            <a:avLst>
              <a:gd name="adj1" fmla="val -43361"/>
              <a:gd name="adj2" fmla="val 7208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latin typeface="Calibri Light"/>
              </a:rPr>
              <a:t>Bersenang-senanglah anak kecil...</a:t>
            </a:r>
            <a:endParaRPr lang="en-GB" altLang="de-DE" sz="1000" b="1" dirty="0">
              <a:solidFill>
                <a:sysClr val="windowText" lastClr="000000"/>
              </a:solidFill>
              <a:latin typeface="Calibri Ligh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Toko mainan</a:t>
            </a:r>
            <a:endParaRPr lang="en-US" sz="1600" b="1" spc="600" dirty="0">
              <a:ln w="19050">
                <a:solidFill>
                  <a:srgbClr val="000000"/>
                </a:solidFill>
              </a:ln>
              <a:solidFill>
                <a:schemeClr val="tx1"/>
              </a:solidFill>
              <a:latin typeface="+mj-lt"/>
            </a:endParaRPr>
          </a:p>
        </p:txBody>
      </p:sp>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Wow!</a:t>
            </a:r>
          </a:p>
        </p:txBody>
      </p:sp>
      <p:sp>
        <p:nvSpPr>
          <p:cNvPr id="32"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36</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sv-SE" sz="2400" spc="-10">
                <a:solidFill>
                  <a:srgbClr val="004992"/>
                </a:solidFill>
                <a:latin typeface="Calibri Light"/>
                <a:cs typeface="Verdana"/>
              </a:rPr>
              <a:t>Apakah kasir bank terlihat ketakutan?</a:t>
            </a:r>
            <a:endParaRPr sz="2400" dirty="0">
              <a:solidFill>
                <a:srgbClr val="004992"/>
              </a:solidFill>
              <a:latin typeface="Calibri Light"/>
              <a:cs typeface="Verdan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000" b="1">
                <a:latin typeface="Calibri Light"/>
                <a:cs typeface="Arial" panose="020B0604020202020204" pitchFamily="34" charset="0"/>
              </a:rPr>
              <a:t>Berikan saya uang atau saya tembak...</a:t>
            </a:r>
            <a:endParaRPr lang="de-DE" altLang="de-DE" sz="1000" dirty="0">
              <a:latin typeface="Calibri Light"/>
              <a:cs typeface="Arial" panose="020B0604020202020204" pitchFamily="34" charset="0"/>
            </a:endParaRPr>
          </a:p>
        </p:txBody>
      </p:sp>
      <p:sp>
        <p:nvSpPr>
          <p:cNvPr id="28" name="Caption_24"/>
          <p:cNvSpPr/>
          <p:nvPr/>
        </p:nvSpPr>
        <p:spPr bwMode="gray">
          <a:xfrm>
            <a:off x="7033691" y="1063752"/>
            <a:ext cx="1188720" cy="640080"/>
          </a:xfrm>
          <a:prstGeom prst="wedgeEllipseCallout">
            <a:avLst>
              <a:gd name="adj1" fmla="val -43361"/>
              <a:gd name="adj2" fmla="val 7208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000" b="1" dirty="0">
                <a:solidFill>
                  <a:sysClr val="windowText" lastClr="000000"/>
                </a:solidFill>
                <a:latin typeface="Calibri Light"/>
              </a:rPr>
              <a:t>Bersenang-senanglah anak kecil...</a:t>
            </a:r>
            <a:endParaRPr lang="en-GB" altLang="de-DE" sz="1000" b="1" dirty="0">
              <a:solidFill>
                <a:sysClr val="windowText" lastClr="000000"/>
              </a:solidFill>
              <a:latin typeface="Calibri Light"/>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Toko mainan</a:t>
            </a:r>
            <a:endParaRPr lang="en-US" sz="1600" b="1" spc="600" dirty="0">
              <a:ln w="19050">
                <a:solidFill>
                  <a:srgbClr val="000000"/>
                </a:solidFill>
              </a:ln>
              <a:solidFill>
                <a:schemeClr val="tx1"/>
              </a:solidFill>
              <a:latin typeface="+mj-lt"/>
            </a:endParaRPr>
          </a:p>
        </p:txBody>
      </p:sp>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dirty="0"/>
              <a:t>Wow!</a:t>
            </a:r>
          </a:p>
        </p:txBody>
      </p:sp>
    </p:spTree>
    <p:extLst>
      <p:ext uri="{BB962C8B-B14F-4D97-AF65-F5344CB8AC3E}">
        <p14:creationId xmlns:p14="http://schemas.microsoft.com/office/powerpoint/2010/main" val="1763624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37</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Apakah ayah dan anak itu akan pergi mendekati pantai?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dirty="0">
                <a:solidFill>
                  <a:srgbClr val="333333"/>
                </a:solidFill>
                <a:latin typeface="Calibri Light"/>
                <a:cs typeface="Arial"/>
              </a:rPr>
              <a:t>Peringatan! Akan ada badai mendekati pantai!  Menjauhlah dari pantai!</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Text Box 5"/>
          <p:cNvSpPr txBox="1">
            <a:spLocks noChangeArrowheads="1"/>
          </p:cNvSpPr>
          <p:nvPr/>
        </p:nvSpPr>
        <p:spPr bwMode="auto">
          <a:xfrm>
            <a:off x="3048794" y="5272088"/>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1200" b="1">
                <a:solidFill>
                  <a:srgbClr val="333333"/>
                </a:solidFill>
                <a:latin typeface="+mn-lt"/>
                <a:ea typeface="+mn-ea"/>
              </a:rPr>
              <a:t>Warning! A storm front is approaching the coast! Leave the beach</a:t>
            </a:r>
            <a:endParaRPr lang="en-GB" altLang="de-DE" sz="1800" b="1">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38</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772712"/>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Apakah ayah dan anak itu akan pergi mendekati pantai?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fi-FI" sz="1100" b="1" spc="-5" dirty="0">
                <a:solidFill>
                  <a:srgbClr val="333333"/>
                </a:solidFill>
                <a:latin typeface="Calibri Light"/>
                <a:cs typeface="Arial"/>
              </a:rPr>
              <a:t>Peringatan! Akan ada badai mendekati pantai!  Menjauhlah dari pantai!</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2450827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9983F2C8-7F65-425C-966B-7C0FE69F59C8}" type="slidenum">
              <a:rPr lang="de-DE" smtClean="0">
                <a:latin typeface="+mn-lt"/>
                <a:ea typeface="+mn-ea"/>
              </a:rPr>
              <a:pPr>
                <a:defRPr/>
              </a:pPr>
              <a:t>39</a:t>
            </a:fld>
            <a:endParaRPr 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grpSp>
        <p:nvGrpSpPr>
          <p:cNvPr id="16" name="Gruppieren 13"/>
          <p:cNvGrpSpPr/>
          <p:nvPr/>
        </p:nvGrpSpPr>
        <p:grpSpPr>
          <a:xfrm>
            <a:off x="9875318" y="4383231"/>
            <a:ext cx="1838137" cy="1828164"/>
            <a:chOff x="7152612" y="4870093"/>
            <a:chExt cx="1838137" cy="1828164"/>
          </a:xfrm>
        </p:grpSpPr>
        <p:sp>
          <p:nvSpPr>
            <p:cNvPr id="21"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1"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2"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3"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34"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758162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40</a:t>
            </a:fld>
            <a:endParaRPr lang="de-DE">
              <a:latin typeface="+mn-lt"/>
              <a:ea typeface="+mn-ea"/>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Menurut John, dimana Mary terlihat terakhir kali berada di dekat mobil es krim? Di taman atau digereja?</a:t>
            </a:r>
            <a:endParaRPr sz="2400" dirty="0">
              <a:solidFill>
                <a:srgbClr val="004992"/>
              </a:solidFill>
              <a:latin typeface="Calibri Light"/>
              <a:cs typeface="Verdan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41</a:t>
            </a:fld>
            <a:endParaRPr lang="de-DE">
              <a:latin typeface="+mn-lt"/>
              <a:ea typeface="+mn-ea"/>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Apakah yang dipikirkan ibunya...apakah dia benar?</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a:latin typeface="Calibri Light"/>
                <a:cs typeface="Arial" panose="020B0604020202020204" pitchFamily="34" charset="0"/>
              </a:rPr>
              <a:t>Ibu </a:t>
            </a:r>
            <a:r>
              <a:rPr lang="en-US" altLang="de-DE" sz="1200" b="1" dirty="0" err="1">
                <a:latin typeface="Calibri Light"/>
                <a:cs typeface="Arial" panose="020B0604020202020204" pitchFamily="34" charset="0"/>
              </a:rPr>
              <a:t>apakah</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bisa</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makan</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sekarang</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lapar</a:t>
            </a:r>
            <a:r>
              <a:rPr lang="en-US" altLang="de-DE" sz="1200" b="1" dirty="0">
                <a:latin typeface="Calibri Light"/>
                <a:cs typeface="Arial" panose="020B0604020202020204" pitchFamily="34" charset="0"/>
              </a:rPr>
              <a:t> </a:t>
            </a:r>
            <a:r>
              <a:rPr lang="en-US" altLang="de-DE" sz="1200" b="1" dirty="0" err="1">
                <a:latin typeface="Calibri Light"/>
                <a:cs typeface="Arial" panose="020B0604020202020204" pitchFamily="34" charset="0"/>
              </a:rPr>
              <a:t>nih</a:t>
            </a:r>
            <a:endParaRPr lang="de-DE" altLang="de-DE" sz="1200" dirty="0">
              <a:latin typeface="Calibri Light"/>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42</a:t>
            </a:fld>
            <a:endParaRPr lang="de-DE">
              <a:latin typeface="+mn-lt"/>
              <a:ea typeface="+mn-ea"/>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1" name="Caption_15"/>
          <p:cNvSpPr txBox="1">
            <a:spLocks noChangeArrowheads="1"/>
          </p:cNvSpPr>
          <p:nvPr/>
        </p:nvSpPr>
        <p:spPr bwMode="auto">
          <a:xfrm>
            <a:off x="839787" y="5884164"/>
            <a:ext cx="1051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Mengapa batereinya mati pada saat pertama kali?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Dan yang kedua kalinya? Bagaimana interpretasi dari pemilik mobil pada situasi ini?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Baterai</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Baterai</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Saya mengeluh bahwa tetangga diatas</a:t>
            </a:r>
            <a:endParaRPr lang="en-US" sz="1000" b="1" dirty="0">
              <a:solidFill>
                <a:srgbClr val="333333"/>
              </a:solidFil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Dua minggu kemudian, setelah pindah ke apartemen lain…</a:t>
            </a:r>
            <a:endParaRPr sz="900" b="1" dirty="0">
              <a:latin typeface="Calibri Light"/>
              <a:cs typeface="Arial"/>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Untuk penjaga rumah</a:t>
            </a:r>
            <a:endParaRPr lang="en-US" sz="1100" b="1" spc="-30" dirty="0">
              <a:solidFill>
                <a:srgbClr val="333333"/>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a:t>
            </a:r>
            <a:r>
              <a:rPr lang="de-DE" altLang="de-DE" sz="2400">
                <a:solidFill>
                  <a:srgbClr val="333333"/>
                </a:solidFill>
              </a:rPr>
              <a:t>mereka!)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43</a:t>
            </a:fld>
            <a:endParaRPr 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a:t>
            </a:r>
            <a:r>
              <a:rPr lang="de-DE" altLang="de-DE" sz="2400">
                <a:solidFill>
                  <a:srgbClr val="333333"/>
                </a:solidFill>
              </a:rPr>
              <a:t>kesimpulan.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44</a:t>
            </a:fld>
            <a:endParaRPr lang="de-DE">
              <a:latin typeface="+mn-lt"/>
              <a:ea typeface="+mn-ea"/>
            </a:endParaRPr>
          </a:p>
        </p:txBody>
      </p:sp>
    </p:spTree>
    <p:extLst>
      <p:ext uri="{BB962C8B-B14F-4D97-AF65-F5344CB8AC3E}">
        <p14:creationId xmlns:p14="http://schemas.microsoft.com/office/powerpoint/2010/main" val="5554682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kesimpulan.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Perhatian: suasana hati / perasaan kita mempengaruhi cara kita menilai lingkungan sekitar (Misalnya, cara anda menilai orang lain).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45</a:t>
            </a:fld>
            <a:endParaRPr lang="de-DE">
              <a:latin typeface="+mn-lt"/>
              <a:ea typeface="+mn-ea"/>
            </a:endParaRPr>
          </a:p>
        </p:txBody>
      </p:sp>
    </p:spTree>
    <p:extLst>
      <p:ext uri="{BB962C8B-B14F-4D97-AF65-F5344CB8AC3E}">
        <p14:creationId xmlns:p14="http://schemas.microsoft.com/office/powerpoint/2010/main" val="1217156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AU" altLang="de-DE" sz="2000" dirty="0" err="1">
                <a:solidFill>
                  <a:srgbClr val="333333"/>
                </a:solidFill>
              </a:rPr>
              <a:t>Selama</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 orang </a:t>
            </a:r>
            <a:r>
              <a:rPr lang="en-AU" altLang="de-DE" sz="2000" dirty="0" err="1">
                <a:solidFill>
                  <a:srgbClr val="333333"/>
                </a:solidFill>
              </a:rPr>
              <a:t>salah</a:t>
            </a:r>
            <a:r>
              <a:rPr lang="en-AU" altLang="de-DE" sz="2000" dirty="0">
                <a:solidFill>
                  <a:srgbClr val="333333"/>
                </a:solidFill>
              </a:rPr>
              <a:t> </a:t>
            </a:r>
            <a:r>
              <a:rPr lang="en-AU" altLang="de-DE" sz="2000" dirty="0" err="1">
                <a:solidFill>
                  <a:srgbClr val="333333"/>
                </a:solidFill>
              </a:rPr>
              <a:t>menginterpretasikan</a:t>
            </a:r>
            <a:r>
              <a:rPr lang="en-AU" altLang="de-DE" sz="2000" dirty="0">
                <a:solidFill>
                  <a:srgbClr val="333333"/>
                </a:solidFill>
              </a:rPr>
              <a:t> </a:t>
            </a:r>
            <a:r>
              <a:rPr lang="en-AU" altLang="de-DE" sz="2000" dirty="0" err="1">
                <a:solidFill>
                  <a:srgbClr val="333333"/>
                </a:solidFill>
              </a:rPr>
              <a:t>ke</a:t>
            </a:r>
            <a:r>
              <a:rPr lang="en-AU" altLang="de-DE" sz="2000" dirty="0">
                <a:solidFill>
                  <a:srgbClr val="333333"/>
                </a:solidFill>
              </a:rPr>
              <a:t> </a:t>
            </a:r>
            <a:r>
              <a:rPr lang="en-AU" altLang="de-DE" sz="2000" dirty="0" err="1">
                <a:solidFill>
                  <a:srgbClr val="333333"/>
                </a:solidFill>
              </a:rPr>
              <a:t>sesuatu</a:t>
            </a:r>
            <a:r>
              <a:rPr lang="en-AU" altLang="de-DE" sz="2000" dirty="0">
                <a:solidFill>
                  <a:srgbClr val="333333"/>
                </a:solidFill>
              </a:rPr>
              <a:t> yang </a:t>
            </a:r>
            <a:r>
              <a:rPr lang="en-AU" altLang="de-DE" sz="2000" dirty="0" err="1">
                <a:solidFill>
                  <a:srgbClr val="333333"/>
                </a:solidFill>
              </a:rPr>
              <a:t>berbahaya</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terlalu</a:t>
            </a:r>
            <a:r>
              <a:rPr lang="en-AU" altLang="de-DE" sz="2000" dirty="0">
                <a:solidFill>
                  <a:srgbClr val="333333"/>
                </a:solidFill>
              </a:rPr>
              <a:t> </a:t>
            </a:r>
            <a:r>
              <a:rPr lang="en-AU" altLang="de-DE" sz="2000" dirty="0" err="1">
                <a:solidFill>
                  <a:srgbClr val="333333"/>
                </a:solidFill>
              </a:rPr>
              <a:t>berlebihan</a:t>
            </a:r>
            <a:r>
              <a:rPr lang="en-AU" altLang="de-DE" sz="2000" dirty="0">
                <a:solidFill>
                  <a:srgbClr val="333333"/>
                </a:solidFill>
              </a:rPr>
              <a:t> </a:t>
            </a:r>
            <a:r>
              <a:rPr lang="en-AU" altLang="de-DE" sz="2000" dirty="0" err="1">
                <a:solidFill>
                  <a:srgbClr val="333333"/>
                </a:solidFill>
              </a:rPr>
              <a:t>dalam</a:t>
            </a:r>
            <a:r>
              <a:rPr lang="en-AU" altLang="de-DE" sz="2000" dirty="0">
                <a:solidFill>
                  <a:srgbClr val="333333"/>
                </a:solidFill>
              </a:rPr>
              <a:t> </a:t>
            </a:r>
            <a:r>
              <a:rPr lang="en-AU" altLang="de-DE" sz="2000" dirty="0" err="1">
                <a:solidFill>
                  <a:srgbClr val="333333"/>
                </a:solidFill>
              </a:rPr>
              <a:t>mengintepretasikan</a:t>
            </a:r>
            <a:r>
              <a:rPr lang="en-AU" altLang="de-DE" sz="2000" dirty="0">
                <a:solidFill>
                  <a:srgbClr val="333333"/>
                </a:solidFill>
              </a:rPr>
              <a:t> </a:t>
            </a:r>
            <a:r>
              <a:rPr lang="en-AU" altLang="de-DE" sz="2000" dirty="0" err="1">
                <a:solidFill>
                  <a:srgbClr val="333333"/>
                </a:solidFill>
              </a:rPr>
              <a:t>ekspresi</a:t>
            </a:r>
            <a:r>
              <a:rPr lang="en-AU" altLang="de-DE" sz="2000" dirty="0">
                <a:solidFill>
                  <a:srgbClr val="333333"/>
                </a:solidFill>
              </a:rPr>
              <a:t> </a:t>
            </a:r>
            <a:r>
              <a:rPr lang="en-AU" altLang="de-DE" sz="2000" dirty="0" err="1">
                <a:solidFill>
                  <a:srgbClr val="333333"/>
                </a:solidFill>
              </a:rPr>
              <a:t>wajah</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tindakan</a:t>
            </a:r>
            <a:r>
              <a:rPr lang="en-AU" altLang="de-DE" sz="2000" dirty="0">
                <a:solidFill>
                  <a:srgbClr val="333333"/>
                </a:solidFill>
              </a:rPr>
              <a:t> orang lain.</a:t>
            </a:r>
          </a:p>
          <a:p>
            <a:pPr lvl="0" defTabSz="914400" fontAlgn="base"/>
            <a:r>
              <a:rPr lang="en-AU" altLang="de-DE" sz="2000" dirty="0" err="1">
                <a:solidFill>
                  <a:srgbClr val="004992"/>
                </a:solidFill>
              </a:rPr>
              <a:t>Contoh</a:t>
            </a:r>
            <a:r>
              <a:rPr lang="en-AU" altLang="de-DE" sz="2000" dirty="0">
                <a:solidFill>
                  <a:srgbClr val="004992"/>
                </a:solidFill>
              </a:rPr>
              <a:t>: </a:t>
            </a:r>
            <a:r>
              <a:rPr lang="en-AU" altLang="de-DE" sz="2000" dirty="0">
                <a:solidFill>
                  <a:srgbClr val="333333"/>
                </a:solidFill>
              </a:rPr>
              <a:t>Marvin </a:t>
            </a:r>
            <a:r>
              <a:rPr lang="en-AU" altLang="de-DE" sz="2000" dirty="0" err="1">
                <a:solidFill>
                  <a:srgbClr val="333333"/>
                </a:solidFill>
              </a:rPr>
              <a:t>merasa</a:t>
            </a:r>
            <a:r>
              <a:rPr lang="en-AU" altLang="de-DE" sz="2000" dirty="0">
                <a:solidFill>
                  <a:srgbClr val="333333"/>
                </a:solidFill>
              </a:rPr>
              <a:t> </a:t>
            </a:r>
            <a:r>
              <a:rPr lang="en-AU" altLang="de-DE" sz="2000" dirty="0" err="1">
                <a:solidFill>
                  <a:srgbClr val="333333"/>
                </a:solidFill>
              </a:rPr>
              <a:t>diejek</a:t>
            </a:r>
            <a:r>
              <a:rPr lang="en-AU" altLang="de-DE" sz="2000" dirty="0">
                <a:solidFill>
                  <a:srgbClr val="333333"/>
                </a:solidFill>
              </a:rPr>
              <a:t>!</a:t>
            </a:r>
          </a:p>
          <a:p>
            <a:pPr lvl="0" defTabSz="914400" fontAlgn="base"/>
            <a:r>
              <a:rPr lang="en-AU" altLang="de-DE" sz="2000" dirty="0" err="1">
                <a:solidFill>
                  <a:srgbClr val="004992"/>
                </a:solidFill>
              </a:rPr>
              <a:t>Latarbelakang</a:t>
            </a:r>
            <a:r>
              <a:rPr lang="en-AU" altLang="de-DE" sz="2000" dirty="0">
                <a:solidFill>
                  <a:srgbClr val="004992"/>
                </a:solidFill>
              </a:rPr>
              <a:t>: </a:t>
            </a:r>
            <a:r>
              <a:rPr lang="en-AU" altLang="de-DE" sz="2000" dirty="0">
                <a:solidFill>
                  <a:srgbClr val="333333"/>
                </a:solidFill>
              </a:rPr>
              <a:t>Marvin </a:t>
            </a:r>
            <a:r>
              <a:rPr lang="en-AU" altLang="de-DE" sz="2000" dirty="0" err="1">
                <a:solidFill>
                  <a:srgbClr val="333333"/>
                </a:solidFill>
              </a:rPr>
              <a:t>memasuki</a:t>
            </a:r>
            <a:r>
              <a:rPr lang="en-AU" altLang="de-DE" sz="2000" dirty="0">
                <a:solidFill>
                  <a:srgbClr val="333333"/>
                </a:solidFill>
              </a:rPr>
              <a:t> </a:t>
            </a:r>
            <a:r>
              <a:rPr lang="en-AU" altLang="de-DE" sz="2000" dirty="0" err="1">
                <a:solidFill>
                  <a:srgbClr val="333333"/>
                </a:solidFill>
              </a:rPr>
              <a:t>pintu</a:t>
            </a:r>
            <a:r>
              <a:rPr lang="en-AU" altLang="de-DE" sz="2000" dirty="0">
                <a:solidFill>
                  <a:srgbClr val="333333"/>
                </a:solidFill>
              </a:rPr>
              <a:t> </a:t>
            </a:r>
            <a:r>
              <a:rPr lang="en-AU" altLang="de-DE" sz="2000" dirty="0" err="1">
                <a:solidFill>
                  <a:srgbClr val="333333"/>
                </a:solidFill>
              </a:rPr>
              <a:t>utama</a:t>
            </a:r>
            <a:r>
              <a:rPr lang="en-AU" altLang="de-DE" sz="2000" dirty="0">
                <a:solidFill>
                  <a:srgbClr val="333333"/>
                </a:solidFill>
              </a:rPr>
              <a:t> </a:t>
            </a:r>
            <a:r>
              <a:rPr lang="en-AU" altLang="de-DE" sz="2000" dirty="0" err="1">
                <a:solidFill>
                  <a:srgbClr val="333333"/>
                </a:solidFill>
              </a:rPr>
              <a:t>gerbang</a:t>
            </a:r>
            <a:r>
              <a:rPr lang="en-AU" altLang="de-DE" sz="2000" dirty="0">
                <a:solidFill>
                  <a:srgbClr val="333333"/>
                </a:solidFill>
              </a:rPr>
              <a:t> </a:t>
            </a:r>
            <a:r>
              <a:rPr lang="en-AU" altLang="de-DE" sz="2000" dirty="0" err="1">
                <a:solidFill>
                  <a:srgbClr val="333333"/>
                </a:solidFill>
              </a:rPr>
              <a:t>bandara</a:t>
            </a:r>
            <a:r>
              <a:rPr lang="en-AU" altLang="de-DE" sz="2000" dirty="0">
                <a:solidFill>
                  <a:srgbClr val="333333"/>
                </a:solidFill>
              </a:rPr>
              <a:t>, </a:t>
            </a:r>
            <a:r>
              <a:rPr lang="en-AU" altLang="de-DE" sz="2000" dirty="0" err="1">
                <a:solidFill>
                  <a:srgbClr val="333333"/>
                </a:solidFill>
              </a:rPr>
              <a:t>lalu</a:t>
            </a:r>
            <a:r>
              <a:rPr lang="en-AU" altLang="de-DE" sz="2000" dirty="0">
                <a:solidFill>
                  <a:srgbClr val="333333"/>
                </a:solidFill>
              </a:rPr>
              <a:t> </a:t>
            </a:r>
            <a:r>
              <a:rPr lang="en-AU" altLang="de-DE" sz="2000" dirty="0" err="1">
                <a:solidFill>
                  <a:srgbClr val="333333"/>
                </a:solidFill>
              </a:rPr>
              <a:t>melihat</a:t>
            </a:r>
            <a:r>
              <a:rPr lang="en-AU" altLang="de-DE" sz="2000" dirty="0">
                <a:solidFill>
                  <a:srgbClr val="333333"/>
                </a:solidFill>
              </a:rPr>
              <a:t> orang </a:t>
            </a:r>
            <a:r>
              <a:rPr lang="en-AU" altLang="de-DE" sz="2000" dirty="0" err="1">
                <a:solidFill>
                  <a:srgbClr val="333333"/>
                </a:solidFill>
              </a:rPr>
              <a:t>menunggu</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melihat</a:t>
            </a:r>
            <a:r>
              <a:rPr lang="en-AU" altLang="de-DE" sz="2000" dirty="0">
                <a:solidFill>
                  <a:srgbClr val="333333"/>
                </a:solidFill>
              </a:rPr>
              <a:t> </a:t>
            </a:r>
            <a:r>
              <a:rPr lang="en-AU" altLang="de-DE" sz="2000" dirty="0" err="1">
                <a:solidFill>
                  <a:srgbClr val="333333"/>
                </a:solidFill>
              </a:rPr>
              <a:t>kearahnya</a:t>
            </a:r>
            <a:r>
              <a:rPr lang="en-AU" altLang="de-DE" sz="2000" dirty="0">
                <a:solidFill>
                  <a:srgbClr val="333333"/>
                </a:solidFill>
              </a:rPr>
              <a:t>. </a:t>
            </a:r>
            <a:r>
              <a:rPr lang="en-AU" altLang="de-DE" sz="2000" dirty="0" err="1">
                <a:solidFill>
                  <a:srgbClr val="333333"/>
                </a:solidFill>
              </a:rPr>
              <a:t>Dua</a:t>
            </a:r>
            <a:r>
              <a:rPr lang="en-AU" altLang="de-DE" sz="2000" dirty="0">
                <a:solidFill>
                  <a:srgbClr val="333333"/>
                </a:solidFill>
              </a:rPr>
              <a:t> </a:t>
            </a:r>
            <a:r>
              <a:rPr lang="en-AU" altLang="de-DE" sz="2000" dirty="0" err="1">
                <a:solidFill>
                  <a:srgbClr val="333333"/>
                </a:solidFill>
              </a:rPr>
              <a:t>diantaranya</a:t>
            </a:r>
            <a:r>
              <a:rPr lang="en-AU" altLang="de-DE" sz="2000" dirty="0">
                <a:solidFill>
                  <a:srgbClr val="333333"/>
                </a:solidFill>
              </a:rPr>
              <a:t> </a:t>
            </a:r>
            <a:r>
              <a:rPr lang="en-AU" altLang="de-DE" sz="2000" dirty="0" err="1">
                <a:solidFill>
                  <a:srgbClr val="333333"/>
                </a:solidFill>
              </a:rPr>
              <a:t>mulai</a:t>
            </a:r>
            <a:r>
              <a:rPr lang="en-AU" altLang="de-DE" sz="2000" dirty="0">
                <a:solidFill>
                  <a:srgbClr val="333333"/>
                </a:solidFill>
              </a:rPr>
              <a:t> </a:t>
            </a:r>
            <a:r>
              <a:rPr lang="en-AU" altLang="de-DE" sz="2000" dirty="0" err="1">
                <a:solidFill>
                  <a:srgbClr val="333333"/>
                </a:solidFill>
              </a:rPr>
              <a:t>tertawa</a:t>
            </a:r>
            <a:r>
              <a:rPr lang="en-AU" altLang="de-DE" sz="2000" dirty="0">
                <a:solidFill>
                  <a:srgbClr val="333333"/>
                </a:solidFill>
              </a:rPr>
              <a:t> </a:t>
            </a:r>
            <a:r>
              <a:rPr lang="en-AU" altLang="de-DE" sz="2000" dirty="0" err="1">
                <a:solidFill>
                  <a:srgbClr val="333333"/>
                </a:solidFill>
              </a:rPr>
              <a:t>keras</a:t>
            </a:r>
            <a:r>
              <a:rPr lang="en-AU" altLang="de-DE" sz="2000" dirty="0">
                <a:solidFill>
                  <a:srgbClr val="333333"/>
                </a:solidFill>
              </a:rPr>
              <a:t>.</a:t>
            </a:r>
          </a:p>
          <a:p>
            <a:pPr lvl="0" defTabSz="914400" fontAlgn="base"/>
            <a:r>
              <a:rPr lang="en-AU" altLang="de-DE" sz="2000" dirty="0" err="1">
                <a:solidFill>
                  <a:srgbClr val="004992"/>
                </a:solidFill>
              </a:rPr>
              <a:t>Tapi</a:t>
            </a:r>
            <a:r>
              <a:rPr lang="en-AU" altLang="de-DE" sz="2000" dirty="0">
                <a:solidFill>
                  <a:srgbClr val="004992"/>
                </a:solidFill>
              </a:rPr>
              <a:t>: </a:t>
            </a:r>
            <a:r>
              <a:rPr lang="en-AU" altLang="de-DE" sz="2000" dirty="0" err="1">
                <a:solidFill>
                  <a:srgbClr val="333333"/>
                </a:solidFill>
              </a:rPr>
              <a:t>Tentu</a:t>
            </a:r>
            <a:r>
              <a:rPr lang="en-AU" altLang="de-DE" sz="2000" dirty="0">
                <a:solidFill>
                  <a:srgbClr val="333333"/>
                </a:solidFill>
              </a:rPr>
              <a:t> </a:t>
            </a:r>
            <a:r>
              <a:rPr lang="en-AU" altLang="de-DE" sz="2000" dirty="0" err="1">
                <a:solidFill>
                  <a:srgbClr val="333333"/>
                </a:solidFill>
              </a:rPr>
              <a:t>saja</a:t>
            </a:r>
            <a:r>
              <a:rPr lang="en-AU" altLang="de-DE" sz="2000" dirty="0">
                <a:solidFill>
                  <a:srgbClr val="333333"/>
                </a:solidFill>
              </a:rPr>
              <a:t>, </a:t>
            </a:r>
            <a:r>
              <a:rPr lang="en-AU" altLang="de-DE" sz="2000" dirty="0" err="1">
                <a:solidFill>
                  <a:srgbClr val="333333"/>
                </a:solidFill>
              </a:rPr>
              <a:t>semua</a:t>
            </a:r>
            <a:r>
              <a:rPr lang="en-AU" altLang="de-DE" sz="2000" dirty="0">
                <a:solidFill>
                  <a:srgbClr val="333333"/>
                </a:solidFill>
              </a:rPr>
              <a:t> orang </a:t>
            </a:r>
            <a:r>
              <a:rPr lang="en-AU" altLang="de-DE" sz="2000" dirty="0" err="1">
                <a:solidFill>
                  <a:srgbClr val="333333"/>
                </a:solidFill>
              </a:rPr>
              <a:t>disana</a:t>
            </a:r>
            <a:r>
              <a:rPr lang="en-AU" altLang="de-DE" sz="2000" dirty="0">
                <a:solidFill>
                  <a:srgbClr val="333333"/>
                </a:solidFill>
              </a:rPr>
              <a:t> </a:t>
            </a:r>
            <a:r>
              <a:rPr lang="en-AU" altLang="de-DE" sz="2000" dirty="0" err="1">
                <a:solidFill>
                  <a:srgbClr val="333333"/>
                </a:solidFill>
              </a:rPr>
              <a:t>sedang</a:t>
            </a:r>
            <a:r>
              <a:rPr lang="en-AU" altLang="de-DE" sz="2000" dirty="0">
                <a:solidFill>
                  <a:srgbClr val="333333"/>
                </a:solidFill>
              </a:rPr>
              <a:t> </a:t>
            </a:r>
            <a:r>
              <a:rPr lang="en-AU" altLang="de-DE" sz="2000" dirty="0" err="1">
                <a:solidFill>
                  <a:srgbClr val="333333"/>
                </a:solidFill>
              </a:rPr>
              <a:t>menjemput</a:t>
            </a:r>
            <a:r>
              <a:rPr lang="en-AU" altLang="de-DE" sz="2000" dirty="0">
                <a:solidFill>
                  <a:srgbClr val="333333"/>
                </a:solidFill>
              </a:rPr>
              <a:t> </a:t>
            </a:r>
            <a:r>
              <a:rPr lang="en-AU" altLang="de-DE" sz="2000" dirty="0" err="1">
                <a:solidFill>
                  <a:srgbClr val="333333"/>
                </a:solidFill>
              </a:rPr>
              <a:t>kedatangan</a:t>
            </a:r>
            <a:r>
              <a:rPr lang="en-AU" altLang="de-DE" sz="2000" dirty="0">
                <a:solidFill>
                  <a:srgbClr val="333333"/>
                </a:solidFill>
              </a:rPr>
              <a:t> </a:t>
            </a:r>
            <a:r>
              <a:rPr lang="en-AU" altLang="de-DE" sz="2000" dirty="0" err="1">
                <a:solidFill>
                  <a:srgbClr val="333333"/>
                </a:solidFill>
              </a:rPr>
              <a:t>teman</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keluarga</a:t>
            </a:r>
            <a:r>
              <a:rPr lang="en-AU" altLang="de-DE" sz="2000" dirty="0">
                <a:solidFill>
                  <a:srgbClr val="333333"/>
                </a:solidFill>
              </a:rPr>
              <a:t>. </a:t>
            </a:r>
            <a:r>
              <a:rPr lang="en-AU" altLang="de-DE" sz="2000" dirty="0" err="1">
                <a:solidFill>
                  <a:srgbClr val="333333"/>
                </a:solidFill>
              </a:rPr>
              <a:t>Dua</a:t>
            </a:r>
            <a:r>
              <a:rPr lang="en-AU" altLang="de-DE" sz="2000" dirty="0">
                <a:solidFill>
                  <a:srgbClr val="333333"/>
                </a:solidFill>
              </a:rPr>
              <a:t> orang yang </a:t>
            </a:r>
            <a:r>
              <a:rPr lang="en-AU" altLang="de-DE" sz="2000" dirty="0" err="1">
                <a:solidFill>
                  <a:srgbClr val="333333"/>
                </a:solidFill>
              </a:rPr>
              <a:t>tertawa</a:t>
            </a:r>
            <a:r>
              <a:rPr lang="en-AU" altLang="de-DE" sz="2000" dirty="0">
                <a:solidFill>
                  <a:srgbClr val="333333"/>
                </a:solidFill>
              </a:rPr>
              <a:t> </a:t>
            </a:r>
            <a:r>
              <a:rPr lang="en-AU" altLang="de-DE" sz="2000" dirty="0" err="1">
                <a:solidFill>
                  <a:srgbClr val="333333"/>
                </a:solidFill>
              </a:rPr>
              <a:t>itu</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sudah</a:t>
            </a:r>
            <a:r>
              <a:rPr lang="en-AU" altLang="de-DE" sz="2000" dirty="0">
                <a:solidFill>
                  <a:srgbClr val="333333"/>
                </a:solidFill>
              </a:rPr>
              <a:t> lama </a:t>
            </a:r>
            <a:r>
              <a:rPr lang="en-AU" altLang="de-DE" sz="2000" dirty="0" err="1">
                <a:solidFill>
                  <a:srgbClr val="333333"/>
                </a:solidFill>
              </a:rPr>
              <a:t>tak</a:t>
            </a:r>
            <a:r>
              <a:rPr lang="en-AU" altLang="de-DE" sz="2000" dirty="0">
                <a:solidFill>
                  <a:srgbClr val="333333"/>
                </a:solidFill>
              </a:rPr>
              <a:t> </a:t>
            </a:r>
            <a:r>
              <a:rPr lang="en-AU" altLang="de-DE" sz="2000" dirty="0" err="1">
                <a:solidFill>
                  <a:srgbClr val="333333"/>
                </a:solidFill>
              </a:rPr>
              <a:t>bertemu</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berbagi</a:t>
            </a:r>
            <a:r>
              <a:rPr lang="en-AU" altLang="de-DE" sz="2000" dirty="0">
                <a:solidFill>
                  <a:srgbClr val="333333"/>
                </a:solidFill>
              </a:rPr>
              <a:t> </a:t>
            </a:r>
            <a:r>
              <a:rPr lang="en-AU" altLang="de-DE" sz="2000" dirty="0" err="1">
                <a:solidFill>
                  <a:srgbClr val="333333"/>
                </a:solidFill>
              </a:rPr>
              <a:t>cerita</a:t>
            </a:r>
            <a:r>
              <a:rPr lang="en-AU" altLang="de-DE" sz="2000" dirty="0">
                <a:solidFill>
                  <a:srgbClr val="333333"/>
                </a:solidFill>
              </a:rPr>
              <a:t>/</a:t>
            </a:r>
            <a:r>
              <a:rPr lang="en-AU" altLang="de-DE" sz="2000" dirty="0" err="1">
                <a:solidFill>
                  <a:srgbClr val="333333"/>
                </a:solidFill>
              </a:rPr>
              <a:t>kenangan</a:t>
            </a:r>
            <a:r>
              <a:rPr lang="en-AU" altLang="de-DE" sz="2000" dirty="0">
                <a:solidFill>
                  <a:srgbClr val="333333"/>
                </a:solidFill>
              </a:rPr>
              <a:t> yang </a:t>
            </a:r>
            <a:r>
              <a:rPr lang="en-AU" altLang="de-DE" sz="2000" dirty="0" err="1">
                <a:solidFill>
                  <a:srgbClr val="333333"/>
                </a:solidFill>
              </a:rPr>
              <a:t>lucu</a:t>
            </a:r>
            <a:r>
              <a:rPr lang="en-AU" altLang="de-DE" sz="2000" dirty="0">
                <a:solidFill>
                  <a:srgbClr val="333333"/>
                </a:solidFill>
              </a:rPr>
              <a:t>. </a:t>
            </a:r>
            <a:r>
              <a:rPr lang="en-AU" altLang="de-DE" sz="2000" dirty="0" err="1">
                <a:solidFill>
                  <a:srgbClr val="333333"/>
                </a:solidFill>
              </a:rPr>
              <a:t>Atau</a:t>
            </a:r>
            <a:r>
              <a:rPr lang="en-AU" altLang="de-DE" sz="2000" dirty="0">
                <a:solidFill>
                  <a:srgbClr val="333333"/>
                </a:solidFill>
              </a:rPr>
              <a:t> </a:t>
            </a:r>
            <a:r>
              <a:rPr lang="en-AU" altLang="de-DE" sz="2000" dirty="0" err="1">
                <a:solidFill>
                  <a:srgbClr val="333333"/>
                </a:solidFill>
              </a:rPr>
              <a:t>mungkin</a:t>
            </a:r>
            <a:r>
              <a:rPr lang="en-AU" altLang="de-DE" sz="2000" dirty="0">
                <a:solidFill>
                  <a:srgbClr val="333333"/>
                </a:solidFill>
              </a:rPr>
              <a:t> </a:t>
            </a:r>
            <a:r>
              <a:rPr lang="en-AU" altLang="de-DE" sz="2000" dirty="0" err="1">
                <a:solidFill>
                  <a:srgbClr val="333333"/>
                </a:solidFill>
              </a:rPr>
              <a:t>penampilan</a:t>
            </a:r>
            <a:r>
              <a:rPr lang="en-AU" altLang="de-DE" sz="2000" dirty="0">
                <a:solidFill>
                  <a:srgbClr val="333333"/>
                </a:solidFill>
              </a:rPr>
              <a:t> Marvin </a:t>
            </a:r>
            <a:r>
              <a:rPr lang="en-AU" altLang="de-DE" sz="2000" dirty="0" err="1">
                <a:solidFill>
                  <a:srgbClr val="333333"/>
                </a:solidFill>
              </a:rPr>
              <a:t>lucu</a:t>
            </a:r>
            <a:r>
              <a:rPr lang="en-AU" altLang="de-DE" sz="2000" dirty="0">
                <a:solidFill>
                  <a:srgbClr val="333333"/>
                </a:solidFill>
              </a:rPr>
              <a:t> </a:t>
            </a:r>
            <a:r>
              <a:rPr lang="en-AU" altLang="de-DE" sz="2000" dirty="0" err="1">
                <a:solidFill>
                  <a:srgbClr val="333333"/>
                </a:solidFill>
              </a:rPr>
              <a:t>karena</a:t>
            </a:r>
            <a:r>
              <a:rPr lang="en-AU" altLang="de-DE" sz="2000" dirty="0">
                <a:solidFill>
                  <a:srgbClr val="333333"/>
                </a:solidFill>
              </a:rPr>
              <a:t> </a:t>
            </a:r>
            <a:r>
              <a:rPr lang="en-AU" altLang="de-DE" sz="2000" dirty="0" err="1">
                <a:solidFill>
                  <a:srgbClr val="333333"/>
                </a:solidFill>
              </a:rPr>
              <a:t>memakai</a:t>
            </a:r>
            <a:r>
              <a:rPr lang="en-AU" altLang="de-DE" sz="2000" dirty="0">
                <a:solidFill>
                  <a:srgbClr val="333333"/>
                </a:solidFill>
              </a:rPr>
              <a:t> </a:t>
            </a:r>
            <a:r>
              <a:rPr lang="en-AU" altLang="de-DE" sz="2000" dirty="0" err="1">
                <a:solidFill>
                  <a:srgbClr val="333333"/>
                </a:solidFill>
              </a:rPr>
              <a:t>pakaian</a:t>
            </a:r>
            <a:r>
              <a:rPr lang="en-AU" altLang="de-DE" sz="2000" dirty="0">
                <a:solidFill>
                  <a:srgbClr val="333333"/>
                </a:solidFill>
              </a:rPr>
              <a:t> </a:t>
            </a:r>
            <a:r>
              <a:rPr lang="en-AU" altLang="de-DE" sz="2000" dirty="0" err="1">
                <a:solidFill>
                  <a:srgbClr val="333333"/>
                </a:solidFill>
              </a:rPr>
              <a:t>khas</a:t>
            </a:r>
            <a:r>
              <a:rPr lang="en-AU" altLang="de-DE" sz="2000" dirty="0">
                <a:solidFill>
                  <a:srgbClr val="333333"/>
                </a:solidFill>
              </a:rPr>
              <a:t> </a:t>
            </a:r>
            <a:r>
              <a:rPr lang="en-AU" altLang="de-DE" sz="2000" dirty="0" err="1">
                <a:solidFill>
                  <a:srgbClr val="333333"/>
                </a:solidFill>
              </a:rPr>
              <a:t>meksiko</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topi yang </a:t>
            </a:r>
            <a:r>
              <a:rPr lang="en-AU" altLang="de-DE" sz="2000" dirty="0" err="1">
                <a:solidFill>
                  <a:srgbClr val="333333"/>
                </a:solidFill>
              </a:rPr>
              <a:t>lebar</a:t>
            </a:r>
            <a:r>
              <a:rPr lang="en-AU" altLang="de-DE" sz="2000" dirty="0">
                <a:solidFill>
                  <a:srgbClr val="333333"/>
                </a:solidFill>
              </a:rPr>
              <a:t> </a:t>
            </a:r>
            <a:r>
              <a:rPr lang="en-AU" altLang="de-DE" sz="2000" dirty="0" err="1">
                <a:solidFill>
                  <a:srgbClr val="333333"/>
                </a:solidFill>
              </a:rPr>
              <a:t>karena</a:t>
            </a:r>
            <a:r>
              <a:rPr lang="en-AU" altLang="de-DE" sz="2000" dirty="0">
                <a:solidFill>
                  <a:srgbClr val="333333"/>
                </a:solidFill>
              </a:rPr>
              <a:t> </a:t>
            </a:r>
            <a:r>
              <a:rPr lang="en-AU" altLang="de-DE" sz="2000" dirty="0" err="1">
                <a:solidFill>
                  <a:srgbClr val="333333"/>
                </a:solidFill>
              </a:rPr>
              <a:t>sehabis</a:t>
            </a:r>
            <a:r>
              <a:rPr lang="en-AU" altLang="de-DE" sz="2000" dirty="0">
                <a:solidFill>
                  <a:srgbClr val="333333"/>
                </a:solidFill>
              </a:rPr>
              <a:t> </a:t>
            </a:r>
            <a:r>
              <a:rPr lang="en-AU" altLang="de-DE" sz="2000" dirty="0" err="1">
                <a:solidFill>
                  <a:srgbClr val="333333"/>
                </a:solidFill>
              </a:rPr>
              <a:t>liburan</a:t>
            </a:r>
            <a:r>
              <a:rPr lang="en-AU" altLang="de-DE" sz="2000" dirty="0">
                <a:solidFill>
                  <a:srgbClr val="333333"/>
                </a:solidFill>
              </a:rPr>
              <a:t> </a:t>
            </a:r>
            <a:r>
              <a:rPr lang="en-AU" altLang="de-DE" sz="2000" dirty="0" err="1">
                <a:solidFill>
                  <a:srgbClr val="333333"/>
                </a:solidFill>
              </a:rPr>
              <a:t>disana</a:t>
            </a:r>
            <a:r>
              <a:rPr lang="en-AU" altLang="de-DE" sz="2000" dirty="0">
                <a:solidFill>
                  <a:srgbClr val="333333"/>
                </a:solidFill>
              </a:rPr>
              <a:t>.</a:t>
            </a:r>
          </a:p>
          <a:p>
            <a:pPr lvl="0" defTabSz="914400" fontAlgn="base"/>
            <a:r>
              <a:rPr lang="en-AU" altLang="de-DE" sz="2000" dirty="0">
                <a:solidFill>
                  <a:srgbClr val="333333"/>
                </a:solidFill>
              </a:rPr>
              <a:t>Kita </a:t>
            </a:r>
            <a:r>
              <a:rPr lang="en-AU" altLang="de-DE" sz="2000" dirty="0" err="1">
                <a:solidFill>
                  <a:srgbClr val="333333"/>
                </a:solidFill>
              </a:rPr>
              <a:t>semua</a:t>
            </a:r>
            <a:r>
              <a:rPr lang="en-AU" altLang="de-DE" sz="2000" dirty="0">
                <a:solidFill>
                  <a:srgbClr val="333333"/>
                </a:solidFill>
              </a:rPr>
              <a:t> </a:t>
            </a:r>
            <a:r>
              <a:rPr lang="en-AU" altLang="de-DE" sz="2000" dirty="0" err="1">
                <a:solidFill>
                  <a:srgbClr val="333333"/>
                </a:solidFill>
              </a:rPr>
              <a:t>pernah</a:t>
            </a:r>
            <a:r>
              <a:rPr lang="en-AU" altLang="de-DE" sz="2000" dirty="0">
                <a:solidFill>
                  <a:srgbClr val="333333"/>
                </a:solidFill>
              </a:rPr>
              <a:t> </a:t>
            </a:r>
            <a:r>
              <a:rPr lang="en-AU" altLang="de-DE" sz="2000" dirty="0" err="1">
                <a:solidFill>
                  <a:srgbClr val="333333"/>
                </a:solidFill>
              </a:rPr>
              <a:t>berbuat</a:t>
            </a:r>
            <a:r>
              <a:rPr lang="en-AU" altLang="de-DE" sz="2000" dirty="0">
                <a:solidFill>
                  <a:srgbClr val="333333"/>
                </a:solidFill>
              </a:rPr>
              <a:t> </a:t>
            </a:r>
            <a:r>
              <a:rPr lang="en-AU" altLang="de-DE" sz="2000" dirty="0" err="1">
                <a:solidFill>
                  <a:srgbClr val="333333"/>
                </a:solidFill>
              </a:rPr>
              <a:t>salah</a:t>
            </a:r>
            <a:r>
              <a:rPr lang="en-AU" altLang="de-DE" sz="2000" dirty="0">
                <a:solidFill>
                  <a:srgbClr val="333333"/>
                </a:solidFill>
              </a:rPr>
              <a:t>! – </a:t>
            </a:r>
            <a:r>
              <a:rPr lang="en-AU" altLang="de-DE" sz="2000" dirty="0" err="1">
                <a:solidFill>
                  <a:srgbClr val="333333"/>
                </a:solidFill>
              </a:rPr>
              <a:t>selalu</a:t>
            </a:r>
            <a:r>
              <a:rPr lang="en-AU" altLang="de-DE" sz="2000" dirty="0">
                <a:solidFill>
                  <a:srgbClr val="333333"/>
                </a:solidFill>
              </a:rPr>
              <a:t> </a:t>
            </a:r>
            <a:r>
              <a:rPr lang="en-AU" altLang="de-DE" sz="2000" dirty="0" err="1">
                <a:solidFill>
                  <a:srgbClr val="333333"/>
                </a:solidFill>
              </a:rPr>
              <a:t>mengambil</a:t>
            </a:r>
            <a:r>
              <a:rPr lang="en-AU" altLang="de-DE" sz="2000" dirty="0">
                <a:solidFill>
                  <a:srgbClr val="333333"/>
                </a:solidFill>
              </a:rPr>
              <a:t> </a:t>
            </a:r>
            <a:r>
              <a:rPr lang="en-AU" altLang="de-DE" sz="2000" dirty="0" err="1">
                <a:solidFill>
                  <a:srgbClr val="333333"/>
                </a:solidFill>
              </a:rPr>
              <a:t>sudut</a:t>
            </a:r>
            <a:r>
              <a:rPr lang="en-AU" altLang="de-DE" sz="2000" dirty="0">
                <a:solidFill>
                  <a:srgbClr val="333333"/>
                </a:solidFill>
              </a:rPr>
              <a:t> </a:t>
            </a:r>
            <a:r>
              <a:rPr lang="en-AU" altLang="de-DE" sz="2000" dirty="0" err="1">
                <a:solidFill>
                  <a:srgbClr val="333333"/>
                </a:solidFill>
              </a:rPr>
              <a:t>pandang</a:t>
            </a:r>
            <a:r>
              <a:rPr lang="en-AU" altLang="de-DE" sz="2000" dirty="0">
                <a:solidFill>
                  <a:srgbClr val="333333"/>
                </a:solidFill>
              </a:rPr>
              <a:t> yang </a:t>
            </a:r>
            <a:r>
              <a:rPr lang="en-AU" altLang="de-DE" sz="2000" dirty="0" err="1">
                <a:solidFill>
                  <a:srgbClr val="333333"/>
                </a:solidFill>
              </a:rPr>
              <a:t>berbeda</a:t>
            </a:r>
            <a:r>
              <a:rPr lang="en-AU" altLang="de-DE" sz="2000" dirty="0">
                <a:solidFill>
                  <a:srgbClr val="333333"/>
                </a:solidFill>
              </a:rPr>
              <a:t> </a:t>
            </a:r>
            <a:r>
              <a:rPr lang="en-AU" altLang="de-DE" sz="2000" dirty="0" err="1">
                <a:solidFill>
                  <a:srgbClr val="333333"/>
                </a:solidFill>
              </a:rPr>
              <a:t>sebagai</a:t>
            </a:r>
            <a:r>
              <a:rPr lang="en-AU" altLang="de-DE" sz="2000" dirty="0">
                <a:solidFill>
                  <a:srgbClr val="333333"/>
                </a:solidFill>
              </a:rPr>
              <a:t> </a:t>
            </a:r>
            <a:r>
              <a:rPr lang="en-AU" altLang="de-DE" sz="2000" dirty="0" err="1">
                <a:solidFill>
                  <a:srgbClr val="333333"/>
                </a:solidFill>
              </a:rPr>
              <a:t>pertimbangan</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46</a:t>
            </a:fld>
            <a:endParaRPr 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9983F2C8-7F65-425C-966B-7C0FE69F59C8}" type="slidenum">
              <a:rPr lang="de-DE" smtClean="0">
                <a:latin typeface="+mn-lt"/>
                <a:ea typeface="+mn-ea"/>
              </a:rPr>
              <a:pPr>
                <a:defRPr/>
              </a:pPr>
              <a:t>47</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14516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6 – Untuk Bersikap Empati… II</a:t>
            </a:r>
          </a:p>
        </p:txBody>
      </p:sp>
      <p:sp>
        <p:nvSpPr>
          <p:cNvPr id="4" name="Slide Number Placeholder 3"/>
          <p:cNvSpPr>
            <a:spLocks noGrp="1"/>
          </p:cNvSpPr>
          <p:nvPr>
            <p:ph type="sldNum" sz="quarter" idx="12"/>
          </p:nvPr>
        </p:nvSpPr>
        <p:spPr/>
        <p:txBody>
          <a:bodyPr/>
          <a:lstStyle/>
          <a:p>
            <a:pPr>
              <a:defRPr/>
            </a:pPr>
            <a:fld id="{F38FD034-180B-4DC9-AE9B-02D968FD170D}" type="slidenum">
              <a:rPr lang="de-DE" smtClean="0">
                <a:latin typeface="+mn-lt"/>
                <a:ea typeface="+mn-ea"/>
              </a:rPr>
              <a:pPr>
                <a:defRPr/>
              </a:pPr>
              <a:t>48</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4038868998"/>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3325</Words>
  <Application>Microsoft Office PowerPoint</Application>
  <PresentationFormat>Benutzerdefiniert</PresentationFormat>
  <Paragraphs>483</Paragraphs>
  <Slides>48</Slides>
  <Notes>48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48</vt:i4>
      </vt:variant>
    </vt:vector>
  </HeadingPairs>
  <TitlesOfParts>
    <vt:vector size="55" baseType="lpstr">
      <vt:lpstr>Verdana</vt:lpstr>
      <vt:lpstr>Symbol</vt:lpstr>
      <vt:lpstr>Calibri Light</vt:lpstr>
      <vt:lpstr>Wingdings</vt:lpstr>
      <vt:lpstr>Arial</vt:lpstr>
      <vt:lpstr>UKE_PPT-Vorlage_16zu9</vt:lpstr>
      <vt:lpstr>1_UKE_PPT-Vorlage_16zu9</vt:lpstr>
      <vt:lpstr>MCT 6 A BADE – Untuk Bersikap Empati… II</vt:lpstr>
      <vt:lpstr>Saat anda mengenal seseorang, apa yang anda lihat pertama kali? Seberapa handal hal tersebut dalam memberikan penilaian yang baik?</vt:lpstr>
      <vt:lpstr>Saat anda mengenal seseorang, apa yang anda lihat pertama kali? Seberapa handal hal tersebut dalam memberikan penilaian yang baik?</vt:lpstr>
      <vt:lpstr>Sumber informasi apa saja yang bisa dijadikan pertimbangan? Bagaimana hal ini bisa diandalkan?</vt:lpstr>
      <vt:lpstr>Sumber informasi apa saja yang bisa dijadikan pertimbangan? Bagaimana hal ini bisa diandalkan?</vt:lpstr>
      <vt:lpstr>Keuntungan dan kerugian dari petunjuk/bukti dari sosial tertentu</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Penampilan dan Kenyataannya!</vt:lpstr>
      <vt:lpstr>Mengapa kita mempelajarinya?</vt:lpstr>
      <vt:lpstr>Mengapa kita mempelajarinya?</vt:lpstr>
      <vt:lpstr>Bagaimana kurang empati bisa meningkatkan salah interpretasi selama psikosis – contoh</vt:lpstr>
      <vt:lpstr>Latihan</vt:lpstr>
      <vt:lpstr>Latihan</vt:lpstr>
      <vt:lpstr>Latihan</vt:lpstr>
      <vt:lpstr>PowerPoint-Präsentation</vt:lpstr>
      <vt:lpstr>PowerPoint-Präsentation</vt:lpstr>
      <vt:lpstr>Ulang tahun Nenek Apa yang dibawa gadis kecil itu untuk ulang tahun neneknya tahun depan?</vt:lpstr>
      <vt:lpstr>Ayo Berlatih!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pilihan: Video Clip</vt:lpstr>
      <vt:lpstr>PowerPoint-Präsentation</vt:lpstr>
      <vt:lpstr>PowerPoint-Präsentation</vt:lpstr>
      <vt:lpstr>PowerPoint-Präsentation</vt:lpstr>
      <vt:lpstr>Praktek dalam Kehidupan Sehari-hari</vt:lpstr>
      <vt:lpstr>Praktek dalam Kehidupan Sehari-hari</vt:lpstr>
      <vt:lpstr>Praktek dalam Kehidupan Sehari-hari</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260</cp:revision>
  <dcterms:created xsi:type="dcterms:W3CDTF">2004-06-30T16:15:23Z</dcterms:created>
  <dcterms:modified xsi:type="dcterms:W3CDTF">2022-01-16T13:44:55Z</dcterms:modified>
</cp:coreProperties>
</file>