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1" r:id="rId1"/>
    <p:sldMasterId id="2147483914" r:id="rId2"/>
  </p:sldMasterIdLst>
  <p:notesMasterIdLst>
    <p:notesMasterId r:id="rId81"/>
  </p:notesMasterIdLst>
  <p:handoutMasterIdLst>
    <p:handoutMasterId r:id="rId82"/>
  </p:handoutMasterIdLst>
  <p:sldIdLst>
    <p:sldId id="692" r:id="rId3"/>
    <p:sldId id="602" r:id="rId4"/>
    <p:sldId id="666" r:id="rId5"/>
    <p:sldId id="665" r:id="rId6"/>
    <p:sldId id="636" r:id="rId7"/>
    <p:sldId id="669" r:id="rId8"/>
    <p:sldId id="668" r:id="rId9"/>
    <p:sldId id="667" r:id="rId10"/>
    <p:sldId id="477" r:id="rId11"/>
    <p:sldId id="629" r:id="rId12"/>
    <p:sldId id="671" r:id="rId13"/>
    <p:sldId id="670" r:id="rId14"/>
    <p:sldId id="578" r:id="rId15"/>
    <p:sldId id="580" r:id="rId16"/>
    <p:sldId id="579" r:id="rId17"/>
    <p:sldId id="620" r:id="rId18"/>
    <p:sldId id="672" r:id="rId19"/>
    <p:sldId id="693" r:id="rId20"/>
    <p:sldId id="603" r:id="rId21"/>
    <p:sldId id="673" r:id="rId22"/>
    <p:sldId id="696" r:id="rId23"/>
    <p:sldId id="695" r:id="rId24"/>
    <p:sldId id="694" r:id="rId25"/>
    <p:sldId id="485" r:id="rId26"/>
    <p:sldId id="486" r:id="rId27"/>
    <p:sldId id="509" r:id="rId28"/>
    <p:sldId id="589" r:id="rId29"/>
    <p:sldId id="590" r:id="rId30"/>
    <p:sldId id="591" r:id="rId31"/>
    <p:sldId id="491" r:id="rId32"/>
    <p:sldId id="492" r:id="rId33"/>
    <p:sldId id="592" r:id="rId34"/>
    <p:sldId id="593" r:id="rId35"/>
    <p:sldId id="663" r:id="rId36"/>
    <p:sldId id="595" r:id="rId37"/>
    <p:sldId id="626" r:id="rId38"/>
    <p:sldId id="524" r:id="rId39"/>
    <p:sldId id="525" r:id="rId40"/>
    <p:sldId id="489" r:id="rId41"/>
    <p:sldId id="599" r:id="rId42"/>
    <p:sldId id="552" r:id="rId43"/>
    <p:sldId id="553" r:id="rId44"/>
    <p:sldId id="526" r:id="rId45"/>
    <p:sldId id="527" r:id="rId46"/>
    <p:sldId id="497" r:id="rId47"/>
    <p:sldId id="498" r:id="rId48"/>
    <p:sldId id="503" r:id="rId49"/>
    <p:sldId id="504" r:id="rId50"/>
    <p:sldId id="540" r:id="rId51"/>
    <p:sldId id="541" r:id="rId52"/>
    <p:sldId id="542" r:id="rId53"/>
    <p:sldId id="543" r:id="rId54"/>
    <p:sldId id="597" r:id="rId55"/>
    <p:sldId id="643" r:id="rId56"/>
    <p:sldId id="548" r:id="rId57"/>
    <p:sldId id="624" r:id="rId58"/>
    <p:sldId id="522" r:id="rId59"/>
    <p:sldId id="523" r:id="rId60"/>
    <p:sldId id="661" r:id="rId61"/>
    <p:sldId id="680" r:id="rId62"/>
    <p:sldId id="679" r:id="rId63"/>
    <p:sldId id="678" r:id="rId64"/>
    <p:sldId id="677" r:id="rId65"/>
    <p:sldId id="676" r:id="rId66"/>
    <p:sldId id="575" r:id="rId67"/>
    <p:sldId id="682" r:id="rId68"/>
    <p:sldId id="681" r:id="rId69"/>
    <p:sldId id="664" r:id="rId70"/>
    <p:sldId id="625" r:id="rId71"/>
    <p:sldId id="683" r:id="rId72"/>
    <p:sldId id="684" r:id="rId73"/>
    <p:sldId id="685" r:id="rId74"/>
    <p:sldId id="686" r:id="rId75"/>
    <p:sldId id="687" r:id="rId76"/>
    <p:sldId id="688" r:id="rId77"/>
    <p:sldId id="689" r:id="rId78"/>
    <p:sldId id="690" r:id="rId79"/>
    <p:sldId id="691" r:id="rId80"/>
  </p:sldIdLst>
  <p:sldSz cx="12195175" cy="6858000"/>
  <p:notesSz cx="7099300" cy="10234613"/>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4201">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336699"/>
    <a:srgbClr val="FF0000"/>
    <a:srgbClr val="FFFF00"/>
    <a:srgbClr val="FF0066"/>
    <a:srgbClr val="66FF33"/>
    <a:srgbClr val="ADC0CB"/>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155" autoAdjust="0"/>
    <p:restoredTop sz="94660"/>
  </p:normalViewPr>
  <p:slideViewPr>
    <p:cSldViewPr>
      <p:cViewPr varScale="1">
        <p:scale>
          <a:sx n="70" d="100"/>
          <a:sy n="70" d="100"/>
        </p:scale>
        <p:origin x="936" y="66"/>
      </p:cViewPr>
      <p:guideLst>
        <p:guide orient="horz" pos="4201"/>
        <p:guide pos="2880"/>
        <p:guide pos="3841"/>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250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handoutMaster" Target="handoutMasters/handoutMaster1.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notesMaster" Target="notesMasters/notesMaster1.xml"/><Relationship Id="rId86" Type="http://schemas.openxmlformats.org/officeDocument/2006/relationships/tableStyles" Target="tableStyles.xml"/></Relationships>
</file>

<file path=ppt/_rels/viewProps.xml.rels><?xml version="1.0" encoding="UTF-8" standalone="yes"?>
<Relationships xmlns="http://schemas.openxmlformats.org/package/2006/relationships"><Relationship Id="rId1" Type="http://schemas.openxmlformats.org/officeDocument/2006/relationships/slide" Target="slides/slide6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pitchFamily="34" charset="0"/>
                <a:ea typeface="+mn-ea"/>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pitchFamily="34" charset="0"/>
                <a:ea typeface="+mn-ea"/>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pitchFamily="34" charset="0"/>
                <a:ea typeface="+mn-ea"/>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EEE2033E-D4C1-4E22-9B9A-CA99E9894F04}" type="slidenum">
              <a:rPr lang="en-GB" altLang="de-DE"/>
              <a:pPr/>
              <a:t>‹Nr.›</a:t>
            </a:fld>
            <a:endParaRPr lang="en-GB" altLang="de-DE"/>
          </a:p>
        </p:txBody>
      </p:sp>
    </p:spTree>
    <p:extLst>
      <p:ext uri="{BB962C8B-B14F-4D97-AF65-F5344CB8AC3E}">
        <p14:creationId xmlns:p14="http://schemas.microsoft.com/office/powerpoint/2010/main" val="16309459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pitchFamily="34"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pitchFamily="34" charset="0"/>
                <a:ea typeface="+mn-ea"/>
                <a:cs typeface="+mn-cs"/>
              </a:defRPr>
            </a:lvl1pPr>
          </a:lstStyle>
          <a:p>
            <a:pPr>
              <a:defRPr/>
            </a:pPr>
            <a:endParaRPr lang="de-DE"/>
          </a:p>
        </p:txBody>
      </p:sp>
      <p:sp>
        <p:nvSpPr>
          <p:cNvPr id="46084"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p>
            <a:pPr lvl="0"/>
            <a:r>
              <a:rPr lang="de-DE" altLang="de-DE"/>
              <a:t>Klicken Sie, um die Formate des Vorlagentextes zu bearbeiten</a:t>
            </a:r>
          </a:p>
          <a:p>
            <a:pPr lvl="1"/>
            <a:r>
              <a:rPr lang="de-DE" altLang="de-DE"/>
              <a:t>Zweite Ebene</a:t>
            </a:r>
          </a:p>
          <a:p>
            <a:pPr lvl="2"/>
            <a:r>
              <a:rPr lang="de-DE" altLang="de-DE"/>
              <a:t>Dritte Ebene</a:t>
            </a:r>
          </a:p>
          <a:p>
            <a:pPr lvl="3"/>
            <a:r>
              <a:rPr lang="de-DE" altLang="de-DE"/>
              <a:t>Vierte Ebene</a:t>
            </a:r>
          </a:p>
          <a:p>
            <a:pPr lvl="4"/>
            <a:r>
              <a:rPr lang="de-DE" altLang="de-DE"/>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pitchFamily="34"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08985679-D7E0-4B38-B89C-BD13775E7566}" type="slidenum">
              <a:rPr lang="de-DE" altLang="de-DE"/>
              <a:pPr/>
              <a:t>‹Nr.›</a:t>
            </a:fld>
            <a:endParaRPr lang="de-DE" altLang="de-DE"/>
          </a:p>
        </p:txBody>
      </p:sp>
    </p:spTree>
    <p:extLst>
      <p:ext uri="{BB962C8B-B14F-4D97-AF65-F5344CB8AC3E}">
        <p14:creationId xmlns:p14="http://schemas.microsoft.com/office/powerpoint/2010/main" val="8184275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S PGothic" panose="020B0600070205080204" pitchFamily="34" charset="-128"/>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2D78D567-9485-4FD7-9D78-ED1E2DF426C3}" type="slidenum">
              <a:rPr lang="de-DE" altLang="de-DE" sz="1400"/>
              <a:pPr eaLnBrk="1" hangingPunct="1"/>
              <a:t>2</a:t>
            </a:fld>
            <a:endParaRPr lang="de-DE" altLang="de-DE" sz="1400"/>
          </a:p>
        </p:txBody>
      </p:sp>
      <p:sp>
        <p:nvSpPr>
          <p:cNvPr id="54274" name="Rectangle 2"/>
          <p:cNvSpPr>
            <a:spLocks noGrp="1" noRot="1" noChangeAspect="1" noChangeArrowheads="1" noTextEdit="1"/>
          </p:cNvSpPr>
          <p:nvPr>
            <p:ph type="sldImg"/>
          </p:nvPr>
        </p:nvSpPr>
        <p:spPr>
          <a:xfrm>
            <a:off x="141288" y="768350"/>
            <a:ext cx="6821487" cy="3836988"/>
          </a:xfrm>
          <a:ln/>
        </p:spPr>
      </p:sp>
      <p:sp>
        <p:nvSpPr>
          <p:cNvPr id="542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810504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2D78D567-9485-4FD7-9D78-ED1E2DF426C3}" type="slidenum">
              <a:rPr lang="de-DE" altLang="de-DE" sz="1400"/>
              <a:pPr eaLnBrk="1" hangingPunct="1"/>
              <a:t>3</a:t>
            </a:fld>
            <a:endParaRPr lang="de-DE" altLang="de-DE" sz="1400"/>
          </a:p>
        </p:txBody>
      </p:sp>
      <p:sp>
        <p:nvSpPr>
          <p:cNvPr id="54274" name="Rectangle 2"/>
          <p:cNvSpPr>
            <a:spLocks noGrp="1" noRot="1" noChangeAspect="1" noChangeArrowheads="1" noTextEdit="1"/>
          </p:cNvSpPr>
          <p:nvPr>
            <p:ph type="sldImg"/>
          </p:nvPr>
        </p:nvSpPr>
        <p:spPr>
          <a:xfrm>
            <a:off x="141288" y="768350"/>
            <a:ext cx="6821487" cy="3836988"/>
          </a:xfrm>
          <a:ln/>
        </p:spPr>
      </p:sp>
      <p:sp>
        <p:nvSpPr>
          <p:cNvPr id="542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810504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2D78D567-9485-4FD7-9D78-ED1E2DF426C3}" type="slidenum">
              <a:rPr lang="de-DE" altLang="de-DE" sz="1400"/>
              <a:pPr eaLnBrk="1" hangingPunct="1"/>
              <a:t>4</a:t>
            </a:fld>
            <a:endParaRPr lang="de-DE" altLang="de-DE" sz="1400"/>
          </a:p>
        </p:txBody>
      </p:sp>
      <p:sp>
        <p:nvSpPr>
          <p:cNvPr id="54274" name="Rectangle 2"/>
          <p:cNvSpPr>
            <a:spLocks noGrp="1" noRot="1" noChangeAspect="1" noChangeArrowheads="1" noTextEdit="1"/>
          </p:cNvSpPr>
          <p:nvPr>
            <p:ph type="sldImg"/>
          </p:nvPr>
        </p:nvSpPr>
        <p:spPr>
          <a:xfrm>
            <a:off x="141288" y="768350"/>
            <a:ext cx="6821487" cy="3836988"/>
          </a:xfrm>
          <a:ln/>
        </p:spPr>
      </p:sp>
      <p:sp>
        <p:nvSpPr>
          <p:cNvPr id="542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810504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5086F553-EC33-4D08-8969-D16AC3CA13EE}" type="slidenum">
              <a:rPr lang="de-DE" altLang="de-DE" sz="1400"/>
              <a:pPr eaLnBrk="1" hangingPunct="1"/>
              <a:t>5</a:t>
            </a:fld>
            <a:endParaRPr lang="de-DE" altLang="de-DE" sz="1400"/>
          </a:p>
        </p:txBody>
      </p:sp>
      <p:sp>
        <p:nvSpPr>
          <p:cNvPr id="62466" name="Rectangle 2"/>
          <p:cNvSpPr>
            <a:spLocks noGrp="1" noRot="1" noChangeAspect="1" noChangeArrowheads="1" noTextEdit="1"/>
          </p:cNvSpPr>
          <p:nvPr>
            <p:ph type="sldImg"/>
          </p:nvPr>
        </p:nvSpPr>
        <p:spPr>
          <a:xfrm>
            <a:off x="141288" y="768350"/>
            <a:ext cx="6821487" cy="3836988"/>
          </a:xfrm>
          <a:ln/>
        </p:spPr>
      </p:sp>
      <p:sp>
        <p:nvSpPr>
          <p:cNvPr id="624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392359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5086F553-EC33-4D08-8969-D16AC3CA13EE}" type="slidenum">
              <a:rPr lang="de-DE" altLang="de-DE" sz="1400"/>
              <a:pPr eaLnBrk="1" hangingPunct="1"/>
              <a:t>6</a:t>
            </a:fld>
            <a:endParaRPr lang="de-DE" altLang="de-DE" sz="1400"/>
          </a:p>
        </p:txBody>
      </p:sp>
      <p:sp>
        <p:nvSpPr>
          <p:cNvPr id="62466" name="Rectangle 2"/>
          <p:cNvSpPr>
            <a:spLocks noGrp="1" noRot="1" noChangeAspect="1" noChangeArrowheads="1" noTextEdit="1"/>
          </p:cNvSpPr>
          <p:nvPr>
            <p:ph type="sldImg"/>
          </p:nvPr>
        </p:nvSpPr>
        <p:spPr>
          <a:xfrm>
            <a:off x="141288" y="768350"/>
            <a:ext cx="6821487" cy="3836988"/>
          </a:xfrm>
          <a:ln/>
        </p:spPr>
      </p:sp>
      <p:sp>
        <p:nvSpPr>
          <p:cNvPr id="624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392359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5086F553-EC33-4D08-8969-D16AC3CA13EE}" type="slidenum">
              <a:rPr lang="de-DE" altLang="de-DE" sz="1400"/>
              <a:pPr eaLnBrk="1" hangingPunct="1"/>
              <a:t>7</a:t>
            </a:fld>
            <a:endParaRPr lang="de-DE" altLang="de-DE" sz="1400"/>
          </a:p>
        </p:txBody>
      </p:sp>
      <p:sp>
        <p:nvSpPr>
          <p:cNvPr id="62466" name="Rectangle 2"/>
          <p:cNvSpPr>
            <a:spLocks noGrp="1" noRot="1" noChangeAspect="1" noChangeArrowheads="1" noTextEdit="1"/>
          </p:cNvSpPr>
          <p:nvPr>
            <p:ph type="sldImg"/>
          </p:nvPr>
        </p:nvSpPr>
        <p:spPr>
          <a:xfrm>
            <a:off x="141288" y="768350"/>
            <a:ext cx="6821487" cy="3836988"/>
          </a:xfrm>
          <a:ln/>
        </p:spPr>
      </p:sp>
      <p:sp>
        <p:nvSpPr>
          <p:cNvPr id="624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392359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5086F553-EC33-4D08-8969-D16AC3CA13EE}" type="slidenum">
              <a:rPr lang="de-DE" altLang="de-DE" sz="1400"/>
              <a:pPr eaLnBrk="1" hangingPunct="1"/>
              <a:t>8</a:t>
            </a:fld>
            <a:endParaRPr lang="de-DE" altLang="de-DE" sz="1400"/>
          </a:p>
        </p:txBody>
      </p:sp>
      <p:sp>
        <p:nvSpPr>
          <p:cNvPr id="62466" name="Rectangle 2"/>
          <p:cNvSpPr>
            <a:spLocks noGrp="1" noRot="1" noChangeAspect="1" noChangeArrowheads="1" noTextEdit="1"/>
          </p:cNvSpPr>
          <p:nvPr>
            <p:ph type="sldImg"/>
          </p:nvPr>
        </p:nvSpPr>
        <p:spPr>
          <a:xfrm>
            <a:off x="141288" y="768350"/>
            <a:ext cx="6821487" cy="3836988"/>
          </a:xfrm>
          <a:ln/>
        </p:spPr>
      </p:sp>
      <p:sp>
        <p:nvSpPr>
          <p:cNvPr id="624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392359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D34DA6ED-F7A3-452C-8FF8-5F4D817B8D40}" type="slidenum">
              <a:rPr lang="de-DE" altLang="de-DE" sz="1400"/>
              <a:pPr eaLnBrk="1" hangingPunct="1"/>
              <a:t>9</a:t>
            </a:fld>
            <a:endParaRPr lang="de-DE" altLang="de-DE" sz="1400"/>
          </a:p>
        </p:txBody>
      </p:sp>
      <p:sp>
        <p:nvSpPr>
          <p:cNvPr id="64514" name="Rectangle 2"/>
          <p:cNvSpPr>
            <a:spLocks noGrp="1" noRot="1" noChangeAspect="1" noChangeArrowheads="1" noTextEdit="1"/>
          </p:cNvSpPr>
          <p:nvPr>
            <p:ph type="sldImg"/>
          </p:nvPr>
        </p:nvSpPr>
        <p:spPr>
          <a:xfrm>
            <a:off x="141288" y="768350"/>
            <a:ext cx="6821487" cy="3836988"/>
          </a:xfrm>
          <a:ln/>
        </p:spPr>
      </p:sp>
      <p:sp>
        <p:nvSpPr>
          <p:cNvPr id="645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461796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5965B57F-2D38-49CF-99B9-E4D3FBC379D5}" type="slidenum">
              <a:rPr lang="de-DE" altLang="de-DE" sz="1400"/>
              <a:pPr eaLnBrk="1" hangingPunct="1"/>
              <a:t>10</a:t>
            </a:fld>
            <a:endParaRPr lang="de-DE" altLang="de-DE" sz="1400"/>
          </a:p>
        </p:txBody>
      </p:sp>
      <p:sp>
        <p:nvSpPr>
          <p:cNvPr id="70658" name="Rectangle 2"/>
          <p:cNvSpPr>
            <a:spLocks noGrp="1" noRot="1" noChangeAspect="1" noChangeArrowheads="1" noTextEdit="1"/>
          </p:cNvSpPr>
          <p:nvPr>
            <p:ph type="sldImg"/>
          </p:nvPr>
        </p:nvSpPr>
        <p:spPr>
          <a:xfrm>
            <a:off x="141288" y="768350"/>
            <a:ext cx="6821487" cy="3836988"/>
          </a:xfrm>
          <a:ln/>
        </p:spPr>
      </p:sp>
      <p:sp>
        <p:nvSpPr>
          <p:cNvPr id="706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144222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5965B57F-2D38-49CF-99B9-E4D3FBC379D5}" type="slidenum">
              <a:rPr lang="de-DE" altLang="de-DE" sz="1400"/>
              <a:pPr eaLnBrk="1" hangingPunct="1"/>
              <a:t>11</a:t>
            </a:fld>
            <a:endParaRPr lang="de-DE" altLang="de-DE" sz="1400"/>
          </a:p>
        </p:txBody>
      </p:sp>
      <p:sp>
        <p:nvSpPr>
          <p:cNvPr id="70658" name="Rectangle 2"/>
          <p:cNvSpPr>
            <a:spLocks noGrp="1" noRot="1" noChangeAspect="1" noChangeArrowheads="1" noTextEdit="1"/>
          </p:cNvSpPr>
          <p:nvPr>
            <p:ph type="sldImg"/>
          </p:nvPr>
        </p:nvSpPr>
        <p:spPr>
          <a:xfrm>
            <a:off x="141288" y="768350"/>
            <a:ext cx="6821487" cy="3836988"/>
          </a:xfrm>
          <a:ln/>
        </p:spPr>
      </p:sp>
      <p:sp>
        <p:nvSpPr>
          <p:cNvPr id="706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144222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5965B57F-2D38-49CF-99B9-E4D3FBC379D5}" type="slidenum">
              <a:rPr lang="de-DE" altLang="de-DE" sz="1400"/>
              <a:pPr eaLnBrk="1" hangingPunct="1"/>
              <a:t>12</a:t>
            </a:fld>
            <a:endParaRPr lang="de-DE" altLang="de-DE" sz="1400"/>
          </a:p>
        </p:txBody>
      </p:sp>
      <p:sp>
        <p:nvSpPr>
          <p:cNvPr id="70658" name="Rectangle 2"/>
          <p:cNvSpPr>
            <a:spLocks noGrp="1" noRot="1" noChangeAspect="1" noChangeArrowheads="1" noTextEdit="1"/>
          </p:cNvSpPr>
          <p:nvPr>
            <p:ph type="sldImg"/>
          </p:nvPr>
        </p:nvSpPr>
        <p:spPr>
          <a:xfrm>
            <a:off x="141288" y="768350"/>
            <a:ext cx="6821487" cy="3836988"/>
          </a:xfrm>
          <a:ln/>
        </p:spPr>
      </p:sp>
      <p:sp>
        <p:nvSpPr>
          <p:cNvPr id="706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144222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E27CC148-30FD-4561-BDEA-CD981B53287A}" type="slidenum">
              <a:rPr lang="de-DE" altLang="de-DE" sz="1400"/>
              <a:pPr eaLnBrk="1" hangingPunct="1"/>
              <a:t>13</a:t>
            </a:fld>
            <a:endParaRPr lang="de-DE" altLang="de-DE" sz="1400"/>
          </a:p>
        </p:txBody>
      </p:sp>
      <p:sp>
        <p:nvSpPr>
          <p:cNvPr id="72706" name="Rectangle 2"/>
          <p:cNvSpPr>
            <a:spLocks noGrp="1" noRot="1" noChangeAspect="1" noChangeArrowheads="1" noTextEdit="1"/>
          </p:cNvSpPr>
          <p:nvPr>
            <p:ph type="sldImg"/>
          </p:nvPr>
        </p:nvSpPr>
        <p:spPr>
          <a:xfrm>
            <a:off x="141288" y="768350"/>
            <a:ext cx="6821487" cy="3836988"/>
          </a:xfrm>
          <a:ln/>
        </p:spPr>
      </p:sp>
      <p:sp>
        <p:nvSpPr>
          <p:cNvPr id="727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520724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DFB040EB-BBCC-49DF-B2E4-0AE0F8F718B3}" type="slidenum">
              <a:rPr lang="de-DE" altLang="de-DE" sz="1400"/>
              <a:pPr eaLnBrk="1" hangingPunct="1"/>
              <a:t>14</a:t>
            </a:fld>
            <a:endParaRPr lang="de-DE" altLang="de-DE" sz="1400"/>
          </a:p>
        </p:txBody>
      </p:sp>
      <p:sp>
        <p:nvSpPr>
          <p:cNvPr id="74754" name="Rectangle 2"/>
          <p:cNvSpPr>
            <a:spLocks noGrp="1" noRot="1" noChangeAspect="1" noChangeArrowheads="1" noTextEdit="1"/>
          </p:cNvSpPr>
          <p:nvPr>
            <p:ph type="sldImg"/>
          </p:nvPr>
        </p:nvSpPr>
        <p:spPr>
          <a:xfrm>
            <a:off x="141288" y="768350"/>
            <a:ext cx="6821487" cy="3836988"/>
          </a:xfrm>
          <a:ln/>
        </p:spPr>
      </p:sp>
      <p:sp>
        <p:nvSpPr>
          <p:cNvPr id="747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068359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204D7EFA-C274-4FA3-85FB-3AADFEE1CF1A}" type="slidenum">
              <a:rPr lang="de-DE" altLang="de-DE" sz="1400"/>
              <a:pPr eaLnBrk="1" hangingPunct="1"/>
              <a:t>15</a:t>
            </a:fld>
            <a:endParaRPr lang="de-DE" altLang="de-DE" sz="1400"/>
          </a:p>
        </p:txBody>
      </p:sp>
      <p:sp>
        <p:nvSpPr>
          <p:cNvPr id="76802" name="Rectangle 2"/>
          <p:cNvSpPr>
            <a:spLocks noGrp="1" noRot="1" noChangeAspect="1" noChangeArrowheads="1" noTextEdit="1"/>
          </p:cNvSpPr>
          <p:nvPr>
            <p:ph type="sldImg"/>
          </p:nvPr>
        </p:nvSpPr>
        <p:spPr>
          <a:xfrm>
            <a:off x="141288" y="768350"/>
            <a:ext cx="6821487" cy="3836988"/>
          </a:xfrm>
          <a:ln/>
        </p:spPr>
      </p:sp>
      <p:sp>
        <p:nvSpPr>
          <p:cNvPr id="768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609505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BD1E7D8F-277F-4D70-99CB-435910D01583}" type="slidenum">
              <a:rPr lang="de-DE" altLang="de-DE" sz="1400"/>
              <a:pPr eaLnBrk="1" hangingPunct="1"/>
              <a:t>16</a:t>
            </a:fld>
            <a:endParaRPr lang="de-DE" altLang="de-DE" sz="1400"/>
          </a:p>
        </p:txBody>
      </p:sp>
      <p:sp>
        <p:nvSpPr>
          <p:cNvPr id="78850" name="Rectangle 2"/>
          <p:cNvSpPr>
            <a:spLocks noGrp="1" noRot="1" noChangeAspect="1" noChangeArrowheads="1" noTextEdit="1"/>
          </p:cNvSpPr>
          <p:nvPr>
            <p:ph type="sldImg"/>
          </p:nvPr>
        </p:nvSpPr>
        <p:spPr>
          <a:xfrm>
            <a:off x="141288" y="768350"/>
            <a:ext cx="6821487" cy="3836988"/>
          </a:xfrm>
          <a:ln/>
        </p:spPr>
      </p:sp>
      <p:sp>
        <p:nvSpPr>
          <p:cNvPr id="788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055996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35056A50-32F2-4BFC-970E-CBBF7461EBFC}" type="slidenum">
              <a:rPr lang="de-DE" altLang="de-DE" sz="1400"/>
              <a:pPr eaLnBrk="1" hangingPunct="1"/>
              <a:t>17</a:t>
            </a:fld>
            <a:endParaRPr lang="de-DE" altLang="de-DE" sz="1400"/>
          </a:p>
        </p:txBody>
      </p:sp>
      <p:sp>
        <p:nvSpPr>
          <p:cNvPr id="82946" name="Rectangle 2"/>
          <p:cNvSpPr>
            <a:spLocks noGrp="1" noRot="1" noChangeAspect="1" noChangeArrowheads="1" noTextEdit="1"/>
          </p:cNvSpPr>
          <p:nvPr>
            <p:ph type="sldImg"/>
          </p:nvPr>
        </p:nvSpPr>
        <p:spPr>
          <a:xfrm>
            <a:off x="141288" y="768350"/>
            <a:ext cx="6821487" cy="3836988"/>
          </a:xfrm>
          <a:ln/>
        </p:spPr>
      </p:sp>
      <p:sp>
        <p:nvSpPr>
          <p:cNvPr id="829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65813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35056A50-32F2-4BFC-970E-CBBF7461EBFC}" type="slidenum">
              <a:rPr lang="de-DE" altLang="de-DE" sz="1400"/>
              <a:pPr eaLnBrk="1" hangingPunct="1"/>
              <a:t>18</a:t>
            </a:fld>
            <a:endParaRPr lang="de-DE" altLang="de-DE" sz="1400"/>
          </a:p>
        </p:txBody>
      </p:sp>
      <p:sp>
        <p:nvSpPr>
          <p:cNvPr id="82946" name="Rectangle 2"/>
          <p:cNvSpPr>
            <a:spLocks noGrp="1" noRot="1" noChangeAspect="1" noChangeArrowheads="1" noTextEdit="1"/>
          </p:cNvSpPr>
          <p:nvPr>
            <p:ph type="sldImg"/>
          </p:nvPr>
        </p:nvSpPr>
        <p:spPr>
          <a:xfrm>
            <a:off x="141288" y="768350"/>
            <a:ext cx="6821487" cy="3836988"/>
          </a:xfrm>
          <a:ln/>
        </p:spPr>
      </p:sp>
      <p:sp>
        <p:nvSpPr>
          <p:cNvPr id="829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65813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2981B676-8343-4340-AEC0-31C7255E506D}" type="slidenum">
              <a:rPr lang="de-DE" altLang="de-DE" sz="1400"/>
              <a:pPr eaLnBrk="1" hangingPunct="1"/>
              <a:t>19</a:t>
            </a:fld>
            <a:endParaRPr lang="de-DE" altLang="de-DE" sz="1400"/>
          </a:p>
        </p:txBody>
      </p:sp>
      <p:sp>
        <p:nvSpPr>
          <p:cNvPr id="84994" name="Rectangle 2"/>
          <p:cNvSpPr>
            <a:spLocks noGrp="1" noRot="1" noChangeAspect="1" noChangeArrowheads="1" noTextEdit="1"/>
          </p:cNvSpPr>
          <p:nvPr>
            <p:ph type="sldImg"/>
          </p:nvPr>
        </p:nvSpPr>
        <p:spPr>
          <a:xfrm>
            <a:off x="139700" y="768350"/>
            <a:ext cx="6821488" cy="3836988"/>
          </a:xfrm>
          <a:ln/>
        </p:spPr>
      </p:sp>
      <p:sp>
        <p:nvSpPr>
          <p:cNvPr id="849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125910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r" eaLnBrk="1" hangingPunct="1"/>
            <a:fld id="{74C90D9A-C45F-45E8-BFA6-4C424B042828}" type="slidenum">
              <a:rPr lang="de-DE" altLang="de-DE" sz="1400"/>
              <a:pPr algn="r" eaLnBrk="1" hangingPunct="1"/>
              <a:t>20</a:t>
            </a:fld>
            <a:endParaRPr lang="de-DE" altLang="de-DE" sz="1400"/>
          </a:p>
        </p:txBody>
      </p:sp>
      <p:sp>
        <p:nvSpPr>
          <p:cNvPr id="93186" name="Rectangle 1026"/>
          <p:cNvSpPr>
            <a:spLocks noGrp="1" noRot="1" noChangeAspect="1" noChangeArrowheads="1" noTextEdit="1"/>
          </p:cNvSpPr>
          <p:nvPr>
            <p:ph type="sldImg"/>
          </p:nvPr>
        </p:nvSpPr>
        <p:spPr>
          <a:xfrm>
            <a:off x="141288" y="768350"/>
            <a:ext cx="6821487" cy="3836988"/>
          </a:xfrm>
          <a:ln/>
        </p:spPr>
      </p:sp>
      <p:sp>
        <p:nvSpPr>
          <p:cNvPr id="93187"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227310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r" eaLnBrk="1" hangingPunct="1"/>
            <a:fld id="{74C90D9A-C45F-45E8-BFA6-4C424B042828}" type="slidenum">
              <a:rPr lang="de-DE" altLang="de-DE" sz="1400"/>
              <a:pPr algn="r" eaLnBrk="1" hangingPunct="1"/>
              <a:t>21</a:t>
            </a:fld>
            <a:endParaRPr lang="de-DE" altLang="de-DE" sz="1400"/>
          </a:p>
        </p:txBody>
      </p:sp>
      <p:sp>
        <p:nvSpPr>
          <p:cNvPr id="93186" name="Rectangle 1026"/>
          <p:cNvSpPr>
            <a:spLocks noGrp="1" noRot="1" noChangeAspect="1" noChangeArrowheads="1" noTextEdit="1"/>
          </p:cNvSpPr>
          <p:nvPr>
            <p:ph type="sldImg"/>
          </p:nvPr>
        </p:nvSpPr>
        <p:spPr>
          <a:xfrm>
            <a:off x="141288" y="768350"/>
            <a:ext cx="6821487" cy="3836988"/>
          </a:xfrm>
          <a:ln/>
        </p:spPr>
      </p:sp>
      <p:sp>
        <p:nvSpPr>
          <p:cNvPr id="93187"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227310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r" eaLnBrk="1" hangingPunct="1"/>
            <a:fld id="{74C90D9A-C45F-45E8-BFA6-4C424B042828}" type="slidenum">
              <a:rPr lang="de-DE" altLang="de-DE" sz="1400"/>
              <a:pPr algn="r" eaLnBrk="1" hangingPunct="1"/>
              <a:t>22</a:t>
            </a:fld>
            <a:endParaRPr lang="de-DE" altLang="de-DE" sz="1400"/>
          </a:p>
        </p:txBody>
      </p:sp>
      <p:sp>
        <p:nvSpPr>
          <p:cNvPr id="93186" name="Rectangle 1026"/>
          <p:cNvSpPr>
            <a:spLocks noGrp="1" noRot="1" noChangeAspect="1" noChangeArrowheads="1" noTextEdit="1"/>
          </p:cNvSpPr>
          <p:nvPr>
            <p:ph type="sldImg"/>
          </p:nvPr>
        </p:nvSpPr>
        <p:spPr>
          <a:xfrm>
            <a:off x="141288" y="768350"/>
            <a:ext cx="6821487" cy="3836988"/>
          </a:xfrm>
          <a:ln/>
        </p:spPr>
      </p:sp>
      <p:sp>
        <p:nvSpPr>
          <p:cNvPr id="93187"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227310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r" eaLnBrk="1" hangingPunct="1"/>
            <a:fld id="{74C90D9A-C45F-45E8-BFA6-4C424B042828}" type="slidenum">
              <a:rPr lang="de-DE" altLang="de-DE" sz="1400"/>
              <a:pPr algn="r" eaLnBrk="1" hangingPunct="1"/>
              <a:t>23</a:t>
            </a:fld>
            <a:endParaRPr lang="de-DE" altLang="de-DE" sz="1400"/>
          </a:p>
        </p:txBody>
      </p:sp>
      <p:sp>
        <p:nvSpPr>
          <p:cNvPr id="93186" name="Rectangle 1026"/>
          <p:cNvSpPr>
            <a:spLocks noGrp="1" noRot="1" noChangeAspect="1" noChangeArrowheads="1" noTextEdit="1"/>
          </p:cNvSpPr>
          <p:nvPr>
            <p:ph type="sldImg"/>
          </p:nvPr>
        </p:nvSpPr>
        <p:spPr>
          <a:xfrm>
            <a:off x="141288" y="768350"/>
            <a:ext cx="6821487" cy="3836988"/>
          </a:xfrm>
          <a:ln/>
        </p:spPr>
      </p:sp>
      <p:sp>
        <p:nvSpPr>
          <p:cNvPr id="93187"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227310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AC993C60-E645-497F-9485-D191CED5FA2D}" type="slidenum">
              <a:rPr lang="de-DE" altLang="de-DE" sz="1400"/>
              <a:pPr eaLnBrk="1" hangingPunct="1"/>
              <a:t>24</a:t>
            </a:fld>
            <a:endParaRPr lang="de-DE" altLang="de-DE" sz="1400"/>
          </a:p>
        </p:txBody>
      </p:sp>
      <p:sp>
        <p:nvSpPr>
          <p:cNvPr id="95234" name="Rectangle 2"/>
          <p:cNvSpPr>
            <a:spLocks noGrp="1" noRot="1" noChangeAspect="1" noChangeArrowheads="1" noTextEdit="1"/>
          </p:cNvSpPr>
          <p:nvPr>
            <p:ph type="sldImg"/>
          </p:nvPr>
        </p:nvSpPr>
        <p:spPr>
          <a:xfrm>
            <a:off x="141288" y="768350"/>
            <a:ext cx="6821487" cy="3836988"/>
          </a:xfrm>
          <a:ln/>
        </p:spPr>
      </p:sp>
      <p:sp>
        <p:nvSpPr>
          <p:cNvPr id="952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433356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7FBD62BF-4B00-49A6-968B-97B2A318F935}" type="slidenum">
              <a:rPr lang="de-DE" altLang="de-DE" sz="1400"/>
              <a:pPr eaLnBrk="1" hangingPunct="1"/>
              <a:t>25</a:t>
            </a:fld>
            <a:endParaRPr lang="de-DE" altLang="de-DE" sz="1400"/>
          </a:p>
        </p:txBody>
      </p:sp>
      <p:sp>
        <p:nvSpPr>
          <p:cNvPr id="97282" name="Rectangle 2"/>
          <p:cNvSpPr>
            <a:spLocks noGrp="1" noRot="1" noChangeAspect="1" noChangeArrowheads="1" noTextEdit="1"/>
          </p:cNvSpPr>
          <p:nvPr>
            <p:ph type="sldImg"/>
          </p:nvPr>
        </p:nvSpPr>
        <p:spPr>
          <a:xfrm>
            <a:off x="141288" y="768350"/>
            <a:ext cx="6821487" cy="3836988"/>
          </a:xfrm>
          <a:ln/>
        </p:spPr>
      </p:sp>
      <p:sp>
        <p:nvSpPr>
          <p:cNvPr id="972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418448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07FB5A24-051D-4C96-80FA-8DBB0DF9B009}" type="slidenum">
              <a:rPr lang="de-DE" altLang="de-DE" sz="1400"/>
              <a:pPr eaLnBrk="1" hangingPunct="1"/>
              <a:t>26</a:t>
            </a:fld>
            <a:endParaRPr lang="de-DE" altLang="de-DE" sz="1400"/>
          </a:p>
        </p:txBody>
      </p:sp>
      <p:sp>
        <p:nvSpPr>
          <p:cNvPr id="99330" name="Rectangle 2"/>
          <p:cNvSpPr>
            <a:spLocks noGrp="1" noRot="1" noChangeAspect="1" noChangeArrowheads="1" noTextEdit="1"/>
          </p:cNvSpPr>
          <p:nvPr>
            <p:ph type="sldImg"/>
          </p:nvPr>
        </p:nvSpPr>
        <p:spPr>
          <a:xfrm>
            <a:off x="141288" y="768350"/>
            <a:ext cx="6821487" cy="3836988"/>
          </a:xfrm>
          <a:ln/>
        </p:spPr>
      </p:sp>
      <p:sp>
        <p:nvSpPr>
          <p:cNvPr id="993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69760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E6A999FE-5097-46FC-975D-B49836539E63}" type="slidenum">
              <a:rPr lang="de-DE" altLang="de-DE" sz="1400"/>
              <a:pPr eaLnBrk="1" hangingPunct="1"/>
              <a:t>27</a:t>
            </a:fld>
            <a:endParaRPr lang="de-DE" altLang="de-DE" sz="1400"/>
          </a:p>
        </p:txBody>
      </p:sp>
      <p:sp>
        <p:nvSpPr>
          <p:cNvPr id="101378" name="Rectangle 2"/>
          <p:cNvSpPr>
            <a:spLocks noGrp="1" noRot="1" noChangeAspect="1" noChangeArrowheads="1" noTextEdit="1"/>
          </p:cNvSpPr>
          <p:nvPr>
            <p:ph type="sldImg"/>
          </p:nvPr>
        </p:nvSpPr>
        <p:spPr>
          <a:xfrm>
            <a:off x="141288" y="768350"/>
            <a:ext cx="6821487" cy="3836988"/>
          </a:xfrm>
          <a:ln/>
        </p:spPr>
      </p:sp>
      <p:sp>
        <p:nvSpPr>
          <p:cNvPr id="1013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846790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589B0467-A5CA-484A-97F1-DD241DB631E8}" type="slidenum">
              <a:rPr lang="de-DE" altLang="de-DE" sz="1400"/>
              <a:pPr eaLnBrk="1" hangingPunct="1"/>
              <a:t>28</a:t>
            </a:fld>
            <a:endParaRPr lang="de-DE" altLang="de-DE" sz="1400"/>
          </a:p>
        </p:txBody>
      </p:sp>
      <p:sp>
        <p:nvSpPr>
          <p:cNvPr id="103426"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03427"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921953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446ADF0D-AC44-4379-A0DA-164E3A5D232A}" type="slidenum">
              <a:rPr lang="de-DE" altLang="de-DE" sz="1400"/>
              <a:pPr eaLnBrk="1" hangingPunct="1"/>
              <a:t>29</a:t>
            </a:fld>
            <a:endParaRPr lang="de-DE" altLang="de-DE" sz="1400"/>
          </a:p>
        </p:txBody>
      </p:sp>
      <p:sp>
        <p:nvSpPr>
          <p:cNvPr id="105474"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05475"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6971202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7705C39C-9A40-4434-83E6-417996FFD1B7}" type="slidenum">
              <a:rPr lang="de-DE" altLang="de-DE" sz="1400"/>
              <a:pPr eaLnBrk="1" hangingPunct="1"/>
              <a:t>30</a:t>
            </a:fld>
            <a:endParaRPr lang="de-DE" altLang="de-DE" sz="1400"/>
          </a:p>
        </p:txBody>
      </p:sp>
      <p:sp>
        <p:nvSpPr>
          <p:cNvPr id="107522" name="Rectangle 2"/>
          <p:cNvSpPr>
            <a:spLocks noGrp="1" noRot="1" noChangeAspect="1" noChangeArrowheads="1" noTextEdit="1"/>
          </p:cNvSpPr>
          <p:nvPr>
            <p:ph type="sldImg"/>
          </p:nvPr>
        </p:nvSpPr>
        <p:spPr>
          <a:xfrm>
            <a:off x="141288" y="768350"/>
            <a:ext cx="6821487" cy="3836988"/>
          </a:xfrm>
          <a:ln/>
        </p:spPr>
      </p:sp>
      <p:sp>
        <p:nvSpPr>
          <p:cNvPr id="1075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477447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8BAB827D-097B-4B0C-90F1-A82434DC74F1}" type="slidenum">
              <a:rPr lang="de-DE" altLang="de-DE" sz="1400"/>
              <a:pPr eaLnBrk="1" hangingPunct="1"/>
              <a:t>31</a:t>
            </a:fld>
            <a:endParaRPr lang="de-DE" altLang="de-DE" sz="1400"/>
          </a:p>
        </p:txBody>
      </p:sp>
      <p:sp>
        <p:nvSpPr>
          <p:cNvPr id="109570" name="Rectangle 2"/>
          <p:cNvSpPr>
            <a:spLocks noGrp="1" noRot="1" noChangeAspect="1" noChangeArrowheads="1" noTextEdit="1"/>
          </p:cNvSpPr>
          <p:nvPr>
            <p:ph type="sldImg"/>
          </p:nvPr>
        </p:nvSpPr>
        <p:spPr>
          <a:xfrm>
            <a:off x="141288" y="768350"/>
            <a:ext cx="6821487" cy="3836988"/>
          </a:xfrm>
          <a:ln/>
        </p:spPr>
      </p:sp>
      <p:sp>
        <p:nvSpPr>
          <p:cNvPr id="1095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533552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AAE63E31-148B-42B1-9DCD-414117030CA3}" type="slidenum">
              <a:rPr lang="de-DE" altLang="de-DE" sz="1400"/>
              <a:pPr eaLnBrk="1" hangingPunct="1"/>
              <a:t>32</a:t>
            </a:fld>
            <a:endParaRPr lang="de-DE" altLang="de-DE" sz="1400"/>
          </a:p>
        </p:txBody>
      </p:sp>
      <p:sp>
        <p:nvSpPr>
          <p:cNvPr id="111618"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11619"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5035665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9DC7613E-4EB9-4D24-92BC-756E4BD3D0D4}" type="slidenum">
              <a:rPr lang="de-DE" altLang="de-DE" sz="1400"/>
              <a:pPr eaLnBrk="1" hangingPunct="1"/>
              <a:t>33</a:t>
            </a:fld>
            <a:endParaRPr lang="de-DE" altLang="de-DE" sz="1400"/>
          </a:p>
        </p:txBody>
      </p:sp>
      <p:sp>
        <p:nvSpPr>
          <p:cNvPr id="113666"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13667"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8354040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1EE83116-BD61-4021-9535-14FF1A98F39F}" type="slidenum">
              <a:rPr lang="de-DE" altLang="de-DE" sz="1400"/>
              <a:pPr eaLnBrk="1" hangingPunct="1"/>
              <a:t>35</a:t>
            </a:fld>
            <a:endParaRPr lang="de-DE" altLang="de-DE" sz="1400"/>
          </a:p>
        </p:txBody>
      </p:sp>
      <p:sp>
        <p:nvSpPr>
          <p:cNvPr id="116738" name="Rectangle 1026"/>
          <p:cNvSpPr>
            <a:spLocks noGrp="1" noRot="1" noChangeAspect="1" noChangeArrowheads="1" noTextEdit="1"/>
          </p:cNvSpPr>
          <p:nvPr>
            <p:ph type="sldImg"/>
          </p:nvPr>
        </p:nvSpPr>
        <p:spPr>
          <a:xfrm>
            <a:off x="141288" y="768350"/>
            <a:ext cx="6821487" cy="3836988"/>
          </a:xfrm>
          <a:solidFill>
            <a:srgbClr val="FFFFFF"/>
          </a:solidFill>
          <a:ln/>
        </p:spPr>
      </p:sp>
      <p:sp>
        <p:nvSpPr>
          <p:cNvPr id="116739"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3869534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05757F3F-B98A-4FEE-91F8-87715888524D}" type="slidenum">
              <a:rPr lang="de-DE" altLang="de-DE" sz="1400"/>
              <a:pPr eaLnBrk="1" hangingPunct="1"/>
              <a:t>36</a:t>
            </a:fld>
            <a:endParaRPr lang="de-DE" altLang="de-DE" sz="1400"/>
          </a:p>
        </p:txBody>
      </p:sp>
      <p:sp>
        <p:nvSpPr>
          <p:cNvPr id="118786" name="Rectangle 1026"/>
          <p:cNvSpPr>
            <a:spLocks noGrp="1" noRot="1" noChangeAspect="1" noChangeArrowheads="1" noTextEdit="1"/>
          </p:cNvSpPr>
          <p:nvPr>
            <p:ph type="sldImg"/>
          </p:nvPr>
        </p:nvSpPr>
        <p:spPr>
          <a:xfrm>
            <a:off x="141288" y="768350"/>
            <a:ext cx="6821487" cy="3836988"/>
          </a:xfrm>
          <a:solidFill>
            <a:srgbClr val="FFFFFF"/>
          </a:solidFill>
          <a:ln/>
        </p:spPr>
      </p:sp>
      <p:sp>
        <p:nvSpPr>
          <p:cNvPr id="118787"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0723640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4B6FBE18-2156-408F-8FCB-61EFF0002865}" type="slidenum">
              <a:rPr lang="de-DE" altLang="de-DE" sz="1400"/>
              <a:pPr eaLnBrk="1" hangingPunct="1"/>
              <a:t>37</a:t>
            </a:fld>
            <a:endParaRPr lang="de-DE" altLang="de-DE" sz="1400"/>
          </a:p>
        </p:txBody>
      </p:sp>
      <p:sp>
        <p:nvSpPr>
          <p:cNvPr id="120834" name="Rectangle 2"/>
          <p:cNvSpPr>
            <a:spLocks noGrp="1" noRot="1" noChangeAspect="1" noChangeArrowheads="1" noTextEdit="1"/>
          </p:cNvSpPr>
          <p:nvPr>
            <p:ph type="sldImg"/>
          </p:nvPr>
        </p:nvSpPr>
        <p:spPr>
          <a:xfrm>
            <a:off x="141288" y="768350"/>
            <a:ext cx="6821487" cy="3836988"/>
          </a:xfrm>
          <a:ln/>
        </p:spPr>
      </p:sp>
      <p:sp>
        <p:nvSpPr>
          <p:cNvPr id="1208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733982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289C1F9B-58B8-429A-A05F-6BEB7CD5661E}" type="slidenum">
              <a:rPr lang="de-DE" altLang="de-DE" sz="1400"/>
              <a:pPr eaLnBrk="1" hangingPunct="1"/>
              <a:t>38</a:t>
            </a:fld>
            <a:endParaRPr lang="de-DE" altLang="de-DE" sz="1400"/>
          </a:p>
        </p:txBody>
      </p:sp>
      <p:sp>
        <p:nvSpPr>
          <p:cNvPr id="122882" name="Rectangle 2"/>
          <p:cNvSpPr>
            <a:spLocks noGrp="1" noRot="1" noChangeAspect="1" noChangeArrowheads="1" noTextEdit="1"/>
          </p:cNvSpPr>
          <p:nvPr>
            <p:ph type="sldImg"/>
          </p:nvPr>
        </p:nvSpPr>
        <p:spPr>
          <a:xfrm>
            <a:off x="141288" y="768350"/>
            <a:ext cx="6821487" cy="3836988"/>
          </a:xfrm>
          <a:ln/>
        </p:spPr>
      </p:sp>
      <p:sp>
        <p:nvSpPr>
          <p:cNvPr id="1228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7825088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A44069ED-1460-4B51-9D89-702F1D35D66C}" type="slidenum">
              <a:rPr lang="de-DE" altLang="de-DE" sz="1400"/>
              <a:pPr eaLnBrk="1" hangingPunct="1"/>
              <a:t>39</a:t>
            </a:fld>
            <a:endParaRPr lang="de-DE" altLang="de-DE" sz="1400"/>
          </a:p>
        </p:txBody>
      </p:sp>
      <p:sp>
        <p:nvSpPr>
          <p:cNvPr id="124930" name="Rectangle 2"/>
          <p:cNvSpPr>
            <a:spLocks noGrp="1" noRot="1" noChangeAspect="1" noChangeArrowheads="1" noTextEdit="1"/>
          </p:cNvSpPr>
          <p:nvPr>
            <p:ph type="sldImg"/>
          </p:nvPr>
        </p:nvSpPr>
        <p:spPr>
          <a:xfrm>
            <a:off x="141288" y="768350"/>
            <a:ext cx="6821487" cy="3836988"/>
          </a:xfrm>
          <a:ln/>
        </p:spPr>
      </p:sp>
      <p:sp>
        <p:nvSpPr>
          <p:cNvPr id="1249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857471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C0594CA9-2700-43B0-9C92-E505AFDFEC10}" type="slidenum">
              <a:rPr lang="de-DE" altLang="de-DE" sz="1400"/>
              <a:pPr eaLnBrk="1" hangingPunct="1"/>
              <a:t>40</a:t>
            </a:fld>
            <a:endParaRPr lang="de-DE" altLang="de-DE" sz="1400"/>
          </a:p>
        </p:txBody>
      </p:sp>
      <p:sp>
        <p:nvSpPr>
          <p:cNvPr id="126978" name="Rectangle 2"/>
          <p:cNvSpPr>
            <a:spLocks noGrp="1" noRot="1" noChangeAspect="1" noChangeArrowheads="1" noTextEdit="1"/>
          </p:cNvSpPr>
          <p:nvPr>
            <p:ph type="sldImg"/>
          </p:nvPr>
        </p:nvSpPr>
        <p:spPr>
          <a:xfrm>
            <a:off x="141288" y="768350"/>
            <a:ext cx="6821487" cy="3836988"/>
          </a:xfrm>
          <a:ln/>
        </p:spPr>
      </p:sp>
      <p:sp>
        <p:nvSpPr>
          <p:cNvPr id="1269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de-DE"/>
          </a:p>
        </p:txBody>
      </p:sp>
    </p:spTree>
    <p:extLst>
      <p:ext uri="{BB962C8B-B14F-4D97-AF65-F5344CB8AC3E}">
        <p14:creationId xmlns:p14="http://schemas.microsoft.com/office/powerpoint/2010/main" val="177582614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E639E818-E76A-48C2-8195-37D6A6B800D5}" type="slidenum">
              <a:rPr lang="de-DE" altLang="de-DE" sz="1400"/>
              <a:pPr eaLnBrk="1" hangingPunct="1"/>
              <a:t>41</a:t>
            </a:fld>
            <a:endParaRPr lang="de-DE" altLang="de-DE" sz="1400"/>
          </a:p>
        </p:txBody>
      </p:sp>
      <p:sp>
        <p:nvSpPr>
          <p:cNvPr id="129026" name="Rectangle 2"/>
          <p:cNvSpPr>
            <a:spLocks noGrp="1" noRot="1" noChangeAspect="1" noChangeArrowheads="1" noTextEdit="1"/>
          </p:cNvSpPr>
          <p:nvPr>
            <p:ph type="sldImg"/>
          </p:nvPr>
        </p:nvSpPr>
        <p:spPr>
          <a:xfrm>
            <a:off x="141288" y="768350"/>
            <a:ext cx="6821487" cy="3836988"/>
          </a:xfrm>
          <a:ln/>
        </p:spPr>
      </p:sp>
      <p:sp>
        <p:nvSpPr>
          <p:cNvPr id="1290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92939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4D83D986-9988-498A-A65B-3FCF945E3988}" type="slidenum">
              <a:rPr lang="de-DE" altLang="de-DE" sz="1400"/>
              <a:pPr eaLnBrk="1" hangingPunct="1"/>
              <a:t>42</a:t>
            </a:fld>
            <a:endParaRPr lang="de-DE" altLang="de-DE" sz="1400"/>
          </a:p>
        </p:txBody>
      </p:sp>
      <p:sp>
        <p:nvSpPr>
          <p:cNvPr id="131074" name="Rectangle 2"/>
          <p:cNvSpPr>
            <a:spLocks noGrp="1" noRot="1" noChangeAspect="1" noChangeArrowheads="1" noTextEdit="1"/>
          </p:cNvSpPr>
          <p:nvPr>
            <p:ph type="sldImg"/>
          </p:nvPr>
        </p:nvSpPr>
        <p:spPr>
          <a:xfrm>
            <a:off x="141288" y="768350"/>
            <a:ext cx="6821487" cy="3836988"/>
          </a:xfrm>
          <a:ln/>
        </p:spPr>
      </p:sp>
      <p:sp>
        <p:nvSpPr>
          <p:cNvPr id="1310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7912894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33CFECCE-D9A2-4695-B184-5DF6EB8A9351}" type="slidenum">
              <a:rPr lang="de-DE" altLang="de-DE" sz="1400"/>
              <a:pPr eaLnBrk="1" hangingPunct="1"/>
              <a:t>43</a:t>
            </a:fld>
            <a:endParaRPr lang="de-DE" altLang="de-DE" sz="1400"/>
          </a:p>
        </p:txBody>
      </p:sp>
      <p:sp>
        <p:nvSpPr>
          <p:cNvPr id="133122" name="Rectangle 2"/>
          <p:cNvSpPr>
            <a:spLocks noGrp="1" noRot="1" noChangeAspect="1" noChangeArrowheads="1" noTextEdit="1"/>
          </p:cNvSpPr>
          <p:nvPr>
            <p:ph type="sldImg"/>
          </p:nvPr>
        </p:nvSpPr>
        <p:spPr>
          <a:xfrm>
            <a:off x="141288" y="768350"/>
            <a:ext cx="6821487" cy="3836988"/>
          </a:xfrm>
          <a:ln/>
        </p:spPr>
      </p:sp>
      <p:sp>
        <p:nvSpPr>
          <p:cNvPr id="1331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1152160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CF37D635-53AB-4D27-9ADA-5C6FCADE221D}" type="slidenum">
              <a:rPr lang="de-DE" altLang="de-DE" sz="1400"/>
              <a:pPr eaLnBrk="1" hangingPunct="1"/>
              <a:t>44</a:t>
            </a:fld>
            <a:endParaRPr lang="de-DE" altLang="de-DE" sz="1400"/>
          </a:p>
        </p:txBody>
      </p:sp>
      <p:sp>
        <p:nvSpPr>
          <p:cNvPr id="135170" name="Rectangle 2"/>
          <p:cNvSpPr>
            <a:spLocks noGrp="1" noRot="1" noChangeAspect="1" noChangeArrowheads="1" noTextEdit="1"/>
          </p:cNvSpPr>
          <p:nvPr>
            <p:ph type="sldImg"/>
          </p:nvPr>
        </p:nvSpPr>
        <p:spPr>
          <a:xfrm>
            <a:off x="141288" y="768350"/>
            <a:ext cx="6821487" cy="3836988"/>
          </a:xfrm>
          <a:ln/>
        </p:spPr>
      </p:sp>
      <p:sp>
        <p:nvSpPr>
          <p:cNvPr id="1351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7988546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E3660BDF-E6AF-4B68-B1CF-64A92A183F07}" type="slidenum">
              <a:rPr lang="de-DE" altLang="de-DE" sz="1400"/>
              <a:pPr eaLnBrk="1" hangingPunct="1"/>
              <a:t>45</a:t>
            </a:fld>
            <a:endParaRPr lang="de-DE" altLang="de-DE" sz="1400"/>
          </a:p>
        </p:txBody>
      </p:sp>
      <p:sp>
        <p:nvSpPr>
          <p:cNvPr id="137218" name="Rectangle 2"/>
          <p:cNvSpPr>
            <a:spLocks noGrp="1" noRot="1" noChangeAspect="1" noChangeArrowheads="1" noTextEdit="1"/>
          </p:cNvSpPr>
          <p:nvPr>
            <p:ph type="sldImg"/>
          </p:nvPr>
        </p:nvSpPr>
        <p:spPr>
          <a:xfrm>
            <a:off x="141288" y="768350"/>
            <a:ext cx="6821487" cy="3836988"/>
          </a:xfrm>
          <a:ln/>
        </p:spPr>
      </p:sp>
      <p:sp>
        <p:nvSpPr>
          <p:cNvPr id="1372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61720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AEB54662-7114-480C-B108-424DA744FA05}" type="slidenum">
              <a:rPr lang="de-DE" altLang="de-DE" sz="1400"/>
              <a:pPr eaLnBrk="1" hangingPunct="1"/>
              <a:t>46</a:t>
            </a:fld>
            <a:endParaRPr lang="de-DE" altLang="de-DE" sz="1400"/>
          </a:p>
        </p:txBody>
      </p:sp>
      <p:sp>
        <p:nvSpPr>
          <p:cNvPr id="139266" name="Rectangle 2"/>
          <p:cNvSpPr>
            <a:spLocks noGrp="1" noRot="1" noChangeAspect="1" noChangeArrowheads="1" noTextEdit="1"/>
          </p:cNvSpPr>
          <p:nvPr>
            <p:ph type="sldImg"/>
          </p:nvPr>
        </p:nvSpPr>
        <p:spPr>
          <a:xfrm>
            <a:off x="141288" y="768350"/>
            <a:ext cx="6821487" cy="3836988"/>
          </a:xfrm>
          <a:ln/>
        </p:spPr>
      </p:sp>
      <p:sp>
        <p:nvSpPr>
          <p:cNvPr id="1392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6083274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EDF61AE0-296A-45F7-B260-4892E97ABA5C}" type="slidenum">
              <a:rPr lang="de-DE" altLang="de-DE" sz="1400"/>
              <a:pPr eaLnBrk="1" hangingPunct="1"/>
              <a:t>47</a:t>
            </a:fld>
            <a:endParaRPr lang="de-DE" altLang="de-DE" sz="1400"/>
          </a:p>
        </p:txBody>
      </p:sp>
      <p:sp>
        <p:nvSpPr>
          <p:cNvPr id="141314" name="Rectangle 2"/>
          <p:cNvSpPr>
            <a:spLocks noGrp="1" noRot="1" noChangeAspect="1" noChangeArrowheads="1" noTextEdit="1"/>
          </p:cNvSpPr>
          <p:nvPr>
            <p:ph type="sldImg"/>
          </p:nvPr>
        </p:nvSpPr>
        <p:spPr>
          <a:xfrm>
            <a:off x="141288" y="768350"/>
            <a:ext cx="6821487" cy="3836988"/>
          </a:xfrm>
          <a:ln/>
        </p:spPr>
      </p:sp>
      <p:sp>
        <p:nvSpPr>
          <p:cNvPr id="1413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2812029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D95487A5-7E82-4114-82CC-86898C876AAD}" type="slidenum">
              <a:rPr lang="de-DE" altLang="de-DE" sz="1400"/>
              <a:pPr eaLnBrk="1" hangingPunct="1"/>
              <a:t>48</a:t>
            </a:fld>
            <a:endParaRPr lang="de-DE" altLang="de-DE" sz="1400"/>
          </a:p>
        </p:txBody>
      </p:sp>
      <p:sp>
        <p:nvSpPr>
          <p:cNvPr id="143362" name="Rectangle 2"/>
          <p:cNvSpPr>
            <a:spLocks noGrp="1" noRot="1" noChangeAspect="1" noChangeArrowheads="1" noTextEdit="1"/>
          </p:cNvSpPr>
          <p:nvPr>
            <p:ph type="sldImg"/>
          </p:nvPr>
        </p:nvSpPr>
        <p:spPr>
          <a:xfrm>
            <a:off x="141288" y="768350"/>
            <a:ext cx="6821487" cy="3836988"/>
          </a:xfrm>
          <a:ln/>
        </p:spPr>
      </p:sp>
      <p:sp>
        <p:nvSpPr>
          <p:cNvPr id="143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4268068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C7FB25CD-A5AC-496F-B5E9-627A24E36C67}" type="slidenum">
              <a:rPr lang="de-DE" altLang="de-DE" sz="1400"/>
              <a:pPr eaLnBrk="1" hangingPunct="1"/>
              <a:t>49</a:t>
            </a:fld>
            <a:endParaRPr lang="de-DE" altLang="de-DE" sz="1400"/>
          </a:p>
        </p:txBody>
      </p:sp>
      <p:sp>
        <p:nvSpPr>
          <p:cNvPr id="145410" name="Rectangle 2"/>
          <p:cNvSpPr>
            <a:spLocks noGrp="1" noRot="1" noChangeAspect="1" noChangeArrowheads="1" noTextEdit="1"/>
          </p:cNvSpPr>
          <p:nvPr>
            <p:ph type="sldImg"/>
          </p:nvPr>
        </p:nvSpPr>
        <p:spPr>
          <a:xfrm>
            <a:off x="141288" y="768350"/>
            <a:ext cx="6821487" cy="3836988"/>
          </a:xfrm>
          <a:ln/>
        </p:spPr>
      </p:sp>
      <p:sp>
        <p:nvSpPr>
          <p:cNvPr id="145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3601097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137E1C42-06AD-4591-9E18-D8C4B9FEC71A}" type="slidenum">
              <a:rPr lang="de-DE" altLang="de-DE" sz="1400"/>
              <a:pPr eaLnBrk="1" hangingPunct="1"/>
              <a:t>50</a:t>
            </a:fld>
            <a:endParaRPr lang="de-DE" altLang="de-DE" sz="1400"/>
          </a:p>
        </p:txBody>
      </p:sp>
      <p:sp>
        <p:nvSpPr>
          <p:cNvPr id="147458" name="Rectangle 2"/>
          <p:cNvSpPr>
            <a:spLocks noGrp="1" noRot="1" noChangeAspect="1" noChangeArrowheads="1" noTextEdit="1"/>
          </p:cNvSpPr>
          <p:nvPr>
            <p:ph type="sldImg"/>
          </p:nvPr>
        </p:nvSpPr>
        <p:spPr>
          <a:xfrm>
            <a:off x="141288" y="768350"/>
            <a:ext cx="6821487" cy="3836988"/>
          </a:xfrm>
          <a:ln/>
        </p:spPr>
      </p:sp>
      <p:sp>
        <p:nvSpPr>
          <p:cNvPr id="1474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6539697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0670CFEB-5DC6-45DB-882E-FC3D8031D91D}" type="slidenum">
              <a:rPr lang="de-DE" altLang="de-DE" sz="1400"/>
              <a:pPr eaLnBrk="1" hangingPunct="1"/>
              <a:t>51</a:t>
            </a:fld>
            <a:endParaRPr lang="de-DE" altLang="de-DE" sz="1400"/>
          </a:p>
        </p:txBody>
      </p:sp>
      <p:sp>
        <p:nvSpPr>
          <p:cNvPr id="149506" name="Rectangle 2"/>
          <p:cNvSpPr>
            <a:spLocks noGrp="1" noRot="1" noChangeAspect="1" noChangeArrowheads="1" noTextEdit="1"/>
          </p:cNvSpPr>
          <p:nvPr>
            <p:ph type="sldImg"/>
          </p:nvPr>
        </p:nvSpPr>
        <p:spPr>
          <a:xfrm>
            <a:off x="141288" y="768350"/>
            <a:ext cx="6821487" cy="3836988"/>
          </a:xfrm>
          <a:ln/>
        </p:spPr>
      </p:sp>
      <p:sp>
        <p:nvSpPr>
          <p:cNvPr id="149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9327970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EB9DEA8B-07EC-4FE2-A0BC-A262B526E453}" type="slidenum">
              <a:rPr lang="de-DE" altLang="de-DE" sz="1400"/>
              <a:pPr eaLnBrk="1" hangingPunct="1"/>
              <a:t>52</a:t>
            </a:fld>
            <a:endParaRPr lang="de-DE" altLang="de-DE" sz="1400"/>
          </a:p>
        </p:txBody>
      </p:sp>
      <p:sp>
        <p:nvSpPr>
          <p:cNvPr id="151554" name="Rectangle 2"/>
          <p:cNvSpPr>
            <a:spLocks noGrp="1" noRot="1" noChangeAspect="1" noChangeArrowheads="1" noTextEdit="1"/>
          </p:cNvSpPr>
          <p:nvPr>
            <p:ph type="sldImg"/>
          </p:nvPr>
        </p:nvSpPr>
        <p:spPr>
          <a:xfrm>
            <a:off x="141288" y="768350"/>
            <a:ext cx="6821487" cy="3836988"/>
          </a:xfrm>
          <a:ln/>
        </p:spPr>
      </p:sp>
      <p:sp>
        <p:nvSpPr>
          <p:cNvPr id="1515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627400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CA4A9252-835E-4BD5-849E-53E96B9544F7}" type="slidenum">
              <a:rPr lang="de-DE" altLang="de-DE" sz="1400"/>
              <a:pPr eaLnBrk="1" hangingPunct="1"/>
              <a:t>53</a:t>
            </a:fld>
            <a:endParaRPr lang="de-DE" altLang="de-DE" sz="1400"/>
          </a:p>
        </p:txBody>
      </p:sp>
      <p:sp>
        <p:nvSpPr>
          <p:cNvPr id="153602"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3603"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048052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300161C3-E73A-49BF-9DBB-3529EAF1A4D3}" type="slidenum">
              <a:rPr lang="de-DE" altLang="de-DE" sz="1400"/>
              <a:pPr eaLnBrk="1" hangingPunct="1"/>
              <a:t>54</a:t>
            </a:fld>
            <a:endParaRPr lang="de-DE" altLang="de-DE" sz="1400"/>
          </a:p>
        </p:txBody>
      </p:sp>
      <p:sp>
        <p:nvSpPr>
          <p:cNvPr id="155650"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5651"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29165387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3DDA90FD-EA36-4E70-84B5-1C5AC220985A}" type="slidenum">
              <a:rPr lang="de-DE" altLang="de-DE" sz="1400"/>
              <a:pPr eaLnBrk="1" hangingPunct="1"/>
              <a:t>55</a:t>
            </a:fld>
            <a:endParaRPr lang="de-DE" altLang="de-DE" sz="1400"/>
          </a:p>
        </p:txBody>
      </p:sp>
      <p:sp>
        <p:nvSpPr>
          <p:cNvPr id="157698" name="Rectangle 2"/>
          <p:cNvSpPr>
            <a:spLocks noGrp="1" noRot="1" noChangeAspect="1" noChangeArrowheads="1" noTextEdit="1"/>
          </p:cNvSpPr>
          <p:nvPr>
            <p:ph type="sldImg"/>
          </p:nvPr>
        </p:nvSpPr>
        <p:spPr>
          <a:xfrm>
            <a:off x="141288" y="768350"/>
            <a:ext cx="6821487" cy="3836988"/>
          </a:xfrm>
          <a:ln/>
        </p:spPr>
      </p:sp>
      <p:sp>
        <p:nvSpPr>
          <p:cNvPr id="1576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5494867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FBA43015-D97B-414A-A172-6152628E5348}" type="slidenum">
              <a:rPr lang="de-DE" altLang="de-DE" sz="1400"/>
              <a:pPr eaLnBrk="1" hangingPunct="1"/>
              <a:t>56</a:t>
            </a:fld>
            <a:endParaRPr lang="de-DE" altLang="de-DE" sz="1400"/>
          </a:p>
        </p:txBody>
      </p:sp>
      <p:sp>
        <p:nvSpPr>
          <p:cNvPr id="159746" name="Rectangle 2"/>
          <p:cNvSpPr>
            <a:spLocks noGrp="1" noRot="1" noChangeAspect="1" noChangeArrowheads="1" noTextEdit="1"/>
          </p:cNvSpPr>
          <p:nvPr>
            <p:ph type="sldImg"/>
          </p:nvPr>
        </p:nvSpPr>
        <p:spPr>
          <a:xfrm>
            <a:off x="141288" y="768350"/>
            <a:ext cx="6821487" cy="3836988"/>
          </a:xfrm>
          <a:ln/>
        </p:spPr>
      </p:sp>
      <p:sp>
        <p:nvSpPr>
          <p:cNvPr id="1597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5844345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200757FD-5100-4A8E-9DDA-A9D082BABDC4}" type="slidenum">
              <a:rPr lang="de-DE" altLang="de-DE" sz="1400"/>
              <a:pPr eaLnBrk="1" hangingPunct="1"/>
              <a:t>57</a:t>
            </a:fld>
            <a:endParaRPr lang="de-DE" altLang="de-DE" sz="1400"/>
          </a:p>
        </p:txBody>
      </p:sp>
      <p:sp>
        <p:nvSpPr>
          <p:cNvPr id="161794" name="Rectangle 2"/>
          <p:cNvSpPr>
            <a:spLocks noGrp="1" noRot="1" noChangeAspect="1" noChangeArrowheads="1" noTextEdit="1"/>
          </p:cNvSpPr>
          <p:nvPr>
            <p:ph type="sldImg"/>
          </p:nvPr>
        </p:nvSpPr>
        <p:spPr>
          <a:xfrm>
            <a:off x="141288" y="768350"/>
            <a:ext cx="6821487" cy="3836988"/>
          </a:xfrm>
          <a:ln/>
        </p:spPr>
      </p:sp>
      <p:sp>
        <p:nvSpPr>
          <p:cNvPr id="1617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448050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F0667206-0609-49E6-A78D-3159118DE0CB}" type="slidenum">
              <a:rPr lang="de-DE" altLang="de-DE" sz="1400"/>
              <a:pPr eaLnBrk="1" hangingPunct="1"/>
              <a:t>58</a:t>
            </a:fld>
            <a:endParaRPr lang="de-DE" altLang="de-DE" sz="1400"/>
          </a:p>
        </p:txBody>
      </p:sp>
      <p:sp>
        <p:nvSpPr>
          <p:cNvPr id="163842" name="Rectangle 2"/>
          <p:cNvSpPr>
            <a:spLocks noGrp="1" noRot="1" noChangeAspect="1" noChangeArrowheads="1" noTextEdit="1"/>
          </p:cNvSpPr>
          <p:nvPr>
            <p:ph type="sldImg"/>
          </p:nvPr>
        </p:nvSpPr>
        <p:spPr>
          <a:xfrm>
            <a:off x="141288" y="768350"/>
            <a:ext cx="6821487" cy="3836988"/>
          </a:xfrm>
          <a:ln/>
        </p:spPr>
      </p:sp>
      <p:sp>
        <p:nvSpPr>
          <p:cNvPr id="1638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1419391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8AB6AD80-E58A-41ED-816E-EA457B4C18D6}" type="slidenum">
              <a:rPr lang="de-DE" altLang="de-DE" sz="1400"/>
              <a:pPr eaLnBrk="1" hangingPunct="1"/>
              <a:t>59</a:t>
            </a:fld>
            <a:endParaRPr lang="de-DE" altLang="de-DE" sz="1400"/>
          </a:p>
        </p:txBody>
      </p:sp>
      <p:sp>
        <p:nvSpPr>
          <p:cNvPr id="176130" name="Rectangle 2"/>
          <p:cNvSpPr>
            <a:spLocks noGrp="1" noRot="1" noChangeAspect="1" noChangeArrowheads="1" noTextEdit="1"/>
          </p:cNvSpPr>
          <p:nvPr>
            <p:ph type="sldImg"/>
          </p:nvPr>
        </p:nvSpPr>
        <p:spPr>
          <a:xfrm>
            <a:off x="141288" y="768350"/>
            <a:ext cx="6821487" cy="3836988"/>
          </a:xfrm>
          <a:ln/>
        </p:spPr>
      </p:sp>
      <p:sp>
        <p:nvSpPr>
          <p:cNvPr id="1761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8126363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8AB6AD80-E58A-41ED-816E-EA457B4C18D6}" type="slidenum">
              <a:rPr lang="de-DE" altLang="de-DE" sz="1400"/>
              <a:pPr eaLnBrk="1" hangingPunct="1"/>
              <a:t>60</a:t>
            </a:fld>
            <a:endParaRPr lang="de-DE" altLang="de-DE" sz="1400"/>
          </a:p>
        </p:txBody>
      </p:sp>
      <p:sp>
        <p:nvSpPr>
          <p:cNvPr id="176130" name="Rectangle 2"/>
          <p:cNvSpPr>
            <a:spLocks noGrp="1" noRot="1" noChangeAspect="1" noChangeArrowheads="1" noTextEdit="1"/>
          </p:cNvSpPr>
          <p:nvPr>
            <p:ph type="sldImg"/>
          </p:nvPr>
        </p:nvSpPr>
        <p:spPr>
          <a:xfrm>
            <a:off x="141288" y="768350"/>
            <a:ext cx="6821487" cy="3836988"/>
          </a:xfrm>
          <a:ln/>
        </p:spPr>
      </p:sp>
      <p:sp>
        <p:nvSpPr>
          <p:cNvPr id="1761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8126363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8AB6AD80-E58A-41ED-816E-EA457B4C18D6}" type="slidenum">
              <a:rPr lang="de-DE" altLang="de-DE" sz="1400"/>
              <a:pPr eaLnBrk="1" hangingPunct="1"/>
              <a:t>61</a:t>
            </a:fld>
            <a:endParaRPr lang="de-DE" altLang="de-DE" sz="1400"/>
          </a:p>
        </p:txBody>
      </p:sp>
      <p:sp>
        <p:nvSpPr>
          <p:cNvPr id="176130" name="Rectangle 2"/>
          <p:cNvSpPr>
            <a:spLocks noGrp="1" noRot="1" noChangeAspect="1" noChangeArrowheads="1" noTextEdit="1"/>
          </p:cNvSpPr>
          <p:nvPr>
            <p:ph type="sldImg"/>
          </p:nvPr>
        </p:nvSpPr>
        <p:spPr>
          <a:xfrm>
            <a:off x="141288" y="768350"/>
            <a:ext cx="6821487" cy="3836988"/>
          </a:xfrm>
          <a:ln/>
        </p:spPr>
      </p:sp>
      <p:sp>
        <p:nvSpPr>
          <p:cNvPr id="1761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8126363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8AB6AD80-E58A-41ED-816E-EA457B4C18D6}" type="slidenum">
              <a:rPr lang="de-DE" altLang="de-DE" sz="1400"/>
              <a:pPr eaLnBrk="1" hangingPunct="1"/>
              <a:t>62</a:t>
            </a:fld>
            <a:endParaRPr lang="de-DE" altLang="de-DE" sz="1400"/>
          </a:p>
        </p:txBody>
      </p:sp>
      <p:sp>
        <p:nvSpPr>
          <p:cNvPr id="176130" name="Rectangle 2"/>
          <p:cNvSpPr>
            <a:spLocks noGrp="1" noRot="1" noChangeAspect="1" noChangeArrowheads="1" noTextEdit="1"/>
          </p:cNvSpPr>
          <p:nvPr>
            <p:ph type="sldImg"/>
          </p:nvPr>
        </p:nvSpPr>
        <p:spPr>
          <a:xfrm>
            <a:off x="141288" y="768350"/>
            <a:ext cx="6821487" cy="3836988"/>
          </a:xfrm>
          <a:ln/>
        </p:spPr>
      </p:sp>
      <p:sp>
        <p:nvSpPr>
          <p:cNvPr id="1761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8126363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8AB6AD80-E58A-41ED-816E-EA457B4C18D6}" type="slidenum">
              <a:rPr lang="de-DE" altLang="de-DE" sz="1400"/>
              <a:pPr eaLnBrk="1" hangingPunct="1"/>
              <a:t>63</a:t>
            </a:fld>
            <a:endParaRPr lang="de-DE" altLang="de-DE" sz="1400"/>
          </a:p>
        </p:txBody>
      </p:sp>
      <p:sp>
        <p:nvSpPr>
          <p:cNvPr id="176130" name="Rectangle 2"/>
          <p:cNvSpPr>
            <a:spLocks noGrp="1" noRot="1" noChangeAspect="1" noChangeArrowheads="1" noTextEdit="1"/>
          </p:cNvSpPr>
          <p:nvPr>
            <p:ph type="sldImg"/>
          </p:nvPr>
        </p:nvSpPr>
        <p:spPr>
          <a:xfrm>
            <a:off x="141288" y="768350"/>
            <a:ext cx="6821487" cy="3836988"/>
          </a:xfrm>
          <a:ln/>
        </p:spPr>
      </p:sp>
      <p:sp>
        <p:nvSpPr>
          <p:cNvPr id="1761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8126363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8AB6AD80-E58A-41ED-816E-EA457B4C18D6}" type="slidenum">
              <a:rPr lang="de-DE" altLang="de-DE" sz="1400"/>
              <a:pPr eaLnBrk="1" hangingPunct="1"/>
              <a:t>64</a:t>
            </a:fld>
            <a:endParaRPr lang="de-DE" altLang="de-DE" sz="1400"/>
          </a:p>
        </p:txBody>
      </p:sp>
      <p:sp>
        <p:nvSpPr>
          <p:cNvPr id="176130" name="Rectangle 2"/>
          <p:cNvSpPr>
            <a:spLocks noGrp="1" noRot="1" noChangeAspect="1" noChangeArrowheads="1" noTextEdit="1"/>
          </p:cNvSpPr>
          <p:nvPr>
            <p:ph type="sldImg"/>
          </p:nvPr>
        </p:nvSpPr>
        <p:spPr>
          <a:xfrm>
            <a:off x="141288" y="768350"/>
            <a:ext cx="6821487" cy="3836988"/>
          </a:xfrm>
          <a:ln/>
        </p:spPr>
      </p:sp>
      <p:sp>
        <p:nvSpPr>
          <p:cNvPr id="1761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8126363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B3581230-C99C-4057-BA46-F3267BAE7CD3}" type="slidenum">
              <a:rPr lang="de-DE" altLang="de-DE" sz="1400"/>
              <a:pPr eaLnBrk="1" hangingPunct="1"/>
              <a:t>65</a:t>
            </a:fld>
            <a:endParaRPr lang="de-DE" altLang="de-DE" sz="1400"/>
          </a:p>
        </p:txBody>
      </p:sp>
      <p:sp>
        <p:nvSpPr>
          <p:cNvPr id="182274" name="Rectangle 2"/>
          <p:cNvSpPr>
            <a:spLocks noGrp="1" noRot="1" noChangeAspect="1" noChangeArrowheads="1" noTextEdit="1"/>
          </p:cNvSpPr>
          <p:nvPr>
            <p:ph type="sldImg"/>
          </p:nvPr>
        </p:nvSpPr>
        <p:spPr>
          <a:xfrm>
            <a:off x="141288" y="768350"/>
            <a:ext cx="6821487" cy="3836988"/>
          </a:xfrm>
          <a:ln/>
        </p:spPr>
      </p:sp>
      <p:sp>
        <p:nvSpPr>
          <p:cNvPr id="1822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2393022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B3581230-C99C-4057-BA46-F3267BAE7CD3}" type="slidenum">
              <a:rPr lang="de-DE" altLang="de-DE" sz="1400"/>
              <a:pPr eaLnBrk="1" hangingPunct="1"/>
              <a:t>66</a:t>
            </a:fld>
            <a:endParaRPr lang="de-DE" altLang="de-DE" sz="1400"/>
          </a:p>
        </p:txBody>
      </p:sp>
      <p:sp>
        <p:nvSpPr>
          <p:cNvPr id="182274" name="Rectangle 2"/>
          <p:cNvSpPr>
            <a:spLocks noGrp="1" noRot="1" noChangeAspect="1" noChangeArrowheads="1" noTextEdit="1"/>
          </p:cNvSpPr>
          <p:nvPr>
            <p:ph type="sldImg"/>
          </p:nvPr>
        </p:nvSpPr>
        <p:spPr>
          <a:xfrm>
            <a:off x="141288" y="768350"/>
            <a:ext cx="6821487" cy="3836988"/>
          </a:xfrm>
          <a:ln/>
        </p:spPr>
      </p:sp>
      <p:sp>
        <p:nvSpPr>
          <p:cNvPr id="1822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2393022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B3581230-C99C-4057-BA46-F3267BAE7CD3}" type="slidenum">
              <a:rPr lang="de-DE" altLang="de-DE" sz="1400"/>
              <a:pPr eaLnBrk="1" hangingPunct="1"/>
              <a:t>67</a:t>
            </a:fld>
            <a:endParaRPr lang="de-DE" altLang="de-DE" sz="1400"/>
          </a:p>
        </p:txBody>
      </p:sp>
      <p:sp>
        <p:nvSpPr>
          <p:cNvPr id="182274" name="Rectangle 2"/>
          <p:cNvSpPr>
            <a:spLocks noGrp="1" noRot="1" noChangeAspect="1" noChangeArrowheads="1" noTextEdit="1"/>
          </p:cNvSpPr>
          <p:nvPr>
            <p:ph type="sldImg"/>
          </p:nvPr>
        </p:nvSpPr>
        <p:spPr>
          <a:xfrm>
            <a:off x="141288" y="768350"/>
            <a:ext cx="6821487" cy="3836988"/>
          </a:xfrm>
          <a:ln/>
        </p:spPr>
      </p:sp>
      <p:sp>
        <p:nvSpPr>
          <p:cNvPr id="1822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2393022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D68129D2-C37F-4C4E-B76B-D6B6BD6E5DC7}" type="slidenum">
              <a:rPr lang="de-DE" altLang="de-DE" sz="1400"/>
              <a:pPr eaLnBrk="1" hangingPunct="1"/>
              <a:t>69</a:t>
            </a:fld>
            <a:endParaRPr lang="de-DE" altLang="de-DE" sz="1400"/>
          </a:p>
        </p:txBody>
      </p:sp>
      <p:sp>
        <p:nvSpPr>
          <p:cNvPr id="186370" name="Rectangle 2"/>
          <p:cNvSpPr>
            <a:spLocks noGrp="1" noRot="1" noChangeAspect="1" noChangeArrowheads="1" noTextEdit="1"/>
          </p:cNvSpPr>
          <p:nvPr>
            <p:ph type="sldImg"/>
          </p:nvPr>
        </p:nvSpPr>
        <p:spPr>
          <a:xfrm>
            <a:off x="141288" y="768350"/>
            <a:ext cx="6821487" cy="3836988"/>
          </a:xfrm>
          <a:ln/>
        </p:spPr>
      </p:sp>
      <p:sp>
        <p:nvSpPr>
          <p:cNvPr id="1863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5176838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defRPr sz="41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defRPr sz="41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defRPr sz="41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defRPr sz="41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defRPr sz="41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9pPr>
          </a:lstStyle>
          <a:p>
            <a:pPr eaLnBrk="1" hangingPunct="1"/>
            <a:fld id="{C1B87EFC-DBC6-4875-9114-365EE912609A}" type="slidenum">
              <a:rPr lang="de-DE" altLang="de-DE" sz="1300"/>
              <a:pPr eaLnBrk="1" hangingPunct="1"/>
              <a:t>70</a:t>
            </a:fld>
            <a:endParaRPr lang="de-DE" altLang="de-DE" sz="1300"/>
          </a:p>
        </p:txBody>
      </p:sp>
      <p:sp>
        <p:nvSpPr>
          <p:cNvPr id="297986" name="Rectangle 2"/>
          <p:cNvSpPr>
            <a:spLocks noGrp="1" noRot="1" noChangeAspect="1" noChangeArrowheads="1" noTextEdit="1"/>
          </p:cNvSpPr>
          <p:nvPr>
            <p:ph type="sldImg"/>
          </p:nvPr>
        </p:nvSpPr>
        <p:spPr>
          <a:xfrm>
            <a:off x="138113" y="768350"/>
            <a:ext cx="6824662" cy="3836988"/>
          </a:xfrm>
          <a:ln/>
        </p:spPr>
      </p:sp>
      <p:sp>
        <p:nvSpPr>
          <p:cNvPr id="2979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4499660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defRPr sz="41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defRPr sz="41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defRPr sz="41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defRPr sz="41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defRPr sz="41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9pPr>
          </a:lstStyle>
          <a:p>
            <a:pPr eaLnBrk="1" hangingPunct="1"/>
            <a:fld id="{76512966-236F-4166-B913-8CF237159170}" type="slidenum">
              <a:rPr lang="de-DE" altLang="de-DE" sz="1300"/>
              <a:pPr eaLnBrk="1" hangingPunct="1"/>
              <a:t>71</a:t>
            </a:fld>
            <a:endParaRPr lang="de-DE" altLang="de-DE" sz="1300"/>
          </a:p>
        </p:txBody>
      </p:sp>
      <p:sp>
        <p:nvSpPr>
          <p:cNvPr id="300034" name="Rectangle 2"/>
          <p:cNvSpPr>
            <a:spLocks noGrp="1" noRot="1" noChangeAspect="1" noChangeArrowheads="1" noTextEdit="1"/>
          </p:cNvSpPr>
          <p:nvPr>
            <p:ph type="sldImg"/>
          </p:nvPr>
        </p:nvSpPr>
        <p:spPr>
          <a:xfrm>
            <a:off x="138113" y="768350"/>
            <a:ext cx="6824662" cy="3836988"/>
          </a:xfrm>
          <a:ln/>
        </p:spPr>
      </p:sp>
      <p:sp>
        <p:nvSpPr>
          <p:cNvPr id="3000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8773114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defRPr sz="41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defRPr sz="41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defRPr sz="41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defRPr sz="41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defRPr sz="41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9pPr>
          </a:lstStyle>
          <a:p>
            <a:pPr eaLnBrk="1" hangingPunct="1"/>
            <a:fld id="{8A4F64EF-D223-4910-8C79-549154ADF94F}" type="slidenum">
              <a:rPr lang="de-DE" altLang="de-DE" sz="1300"/>
              <a:pPr eaLnBrk="1" hangingPunct="1"/>
              <a:t>72</a:t>
            </a:fld>
            <a:endParaRPr lang="de-DE" altLang="de-DE" sz="1300"/>
          </a:p>
        </p:txBody>
      </p:sp>
      <p:sp>
        <p:nvSpPr>
          <p:cNvPr id="302082" name="Rectangle 2"/>
          <p:cNvSpPr>
            <a:spLocks noGrp="1" noRot="1" noChangeAspect="1" noChangeArrowheads="1" noTextEdit="1"/>
          </p:cNvSpPr>
          <p:nvPr>
            <p:ph type="sldImg"/>
          </p:nvPr>
        </p:nvSpPr>
        <p:spPr>
          <a:xfrm>
            <a:off x="138113" y="768350"/>
            <a:ext cx="6824662" cy="3836988"/>
          </a:xfrm>
          <a:ln/>
        </p:spPr>
      </p:sp>
      <p:sp>
        <p:nvSpPr>
          <p:cNvPr id="3020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197234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defRPr sz="41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defRPr sz="41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defRPr sz="41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defRPr sz="41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defRPr sz="41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9pPr>
          </a:lstStyle>
          <a:p>
            <a:pPr eaLnBrk="1" hangingPunct="1"/>
            <a:fld id="{BE9B1E06-2D92-4097-A1B0-41560C4DEBF5}" type="slidenum">
              <a:rPr lang="de-DE" altLang="de-DE" sz="1300"/>
              <a:pPr eaLnBrk="1" hangingPunct="1"/>
              <a:t>73</a:t>
            </a:fld>
            <a:endParaRPr lang="de-DE" altLang="de-DE" sz="1300"/>
          </a:p>
        </p:txBody>
      </p:sp>
      <p:sp>
        <p:nvSpPr>
          <p:cNvPr id="304130" name="Rectangle 2"/>
          <p:cNvSpPr>
            <a:spLocks noGrp="1" noRot="1" noChangeAspect="1" noChangeArrowheads="1" noTextEdit="1"/>
          </p:cNvSpPr>
          <p:nvPr>
            <p:ph type="sldImg"/>
          </p:nvPr>
        </p:nvSpPr>
        <p:spPr>
          <a:xfrm>
            <a:off x="138113" y="768350"/>
            <a:ext cx="6824662" cy="3836988"/>
          </a:xfrm>
          <a:ln/>
        </p:spPr>
      </p:sp>
      <p:sp>
        <p:nvSpPr>
          <p:cNvPr id="3041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810751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algn="r" eaLnBrk="1" hangingPunct="1"/>
            <a:fld id="{B8B885E7-3E04-4BFF-B15A-4E02F2CCBA4C}" type="slidenum">
              <a:rPr lang="de-DE" altLang="de-DE" sz="1300"/>
              <a:pPr algn="r" eaLnBrk="1" hangingPunct="1"/>
              <a:t>74</a:t>
            </a:fld>
            <a:endParaRPr lang="de-DE" altLang="de-DE" sz="1300"/>
          </a:p>
        </p:txBody>
      </p:sp>
      <p:sp>
        <p:nvSpPr>
          <p:cNvPr id="306178" name="Rectangle 2"/>
          <p:cNvSpPr>
            <a:spLocks noGrp="1" noRot="1" noChangeAspect="1" noChangeArrowheads="1" noTextEdit="1"/>
          </p:cNvSpPr>
          <p:nvPr>
            <p:ph type="sldImg"/>
          </p:nvPr>
        </p:nvSpPr>
        <p:spPr>
          <a:xfrm>
            <a:off x="138113" y="768350"/>
            <a:ext cx="6824662" cy="3836988"/>
          </a:xfrm>
          <a:ln/>
        </p:spPr>
      </p:sp>
      <p:sp>
        <p:nvSpPr>
          <p:cNvPr id="3061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1538208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algn="r" eaLnBrk="1" hangingPunct="1"/>
            <a:fld id="{0F46A5B3-3771-46CB-A6E2-F6F8A547F9C0}" type="slidenum">
              <a:rPr lang="de-DE" altLang="de-DE" sz="1300"/>
              <a:pPr algn="r" eaLnBrk="1" hangingPunct="1"/>
              <a:t>75</a:t>
            </a:fld>
            <a:endParaRPr lang="de-DE" altLang="de-DE" sz="1300"/>
          </a:p>
        </p:txBody>
      </p:sp>
      <p:sp>
        <p:nvSpPr>
          <p:cNvPr id="308226" name="Rectangle 2"/>
          <p:cNvSpPr>
            <a:spLocks noGrp="1" noRot="1" noChangeAspect="1" noChangeArrowheads="1" noTextEdit="1"/>
          </p:cNvSpPr>
          <p:nvPr>
            <p:ph type="sldImg"/>
          </p:nvPr>
        </p:nvSpPr>
        <p:spPr>
          <a:xfrm>
            <a:off x="138113" y="768350"/>
            <a:ext cx="6824662" cy="3836988"/>
          </a:xfrm>
          <a:ln/>
        </p:spPr>
      </p:sp>
      <p:sp>
        <p:nvSpPr>
          <p:cNvPr id="3082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6201392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defRPr sz="41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defRPr sz="41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defRPr sz="41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defRPr sz="41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defRPr sz="41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9pPr>
          </a:lstStyle>
          <a:p>
            <a:pPr eaLnBrk="1" hangingPunct="1"/>
            <a:fld id="{F9E251F2-52D3-44C1-9944-AAEEACBB580F}" type="slidenum">
              <a:rPr lang="de-DE" altLang="de-DE" sz="1300"/>
              <a:pPr eaLnBrk="1" hangingPunct="1"/>
              <a:t>76</a:t>
            </a:fld>
            <a:endParaRPr lang="de-DE" altLang="de-DE" sz="1300"/>
          </a:p>
        </p:txBody>
      </p:sp>
      <p:sp>
        <p:nvSpPr>
          <p:cNvPr id="310274" name="Rectangle 2"/>
          <p:cNvSpPr>
            <a:spLocks noGrp="1" noRot="1" noChangeAspect="1" noChangeArrowheads="1" noTextEdit="1"/>
          </p:cNvSpPr>
          <p:nvPr>
            <p:ph type="sldImg"/>
          </p:nvPr>
        </p:nvSpPr>
        <p:spPr>
          <a:xfrm>
            <a:off x="138113" y="768350"/>
            <a:ext cx="6824662" cy="3836988"/>
          </a:xfrm>
          <a:ln/>
        </p:spPr>
      </p:sp>
      <p:sp>
        <p:nvSpPr>
          <p:cNvPr id="3102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391017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C1E91B-290D-42E9-8739-9F651F5E0E1D}" type="slidenum">
              <a:rPr lang="de-DE" altLang="de-DE" smtClean="0"/>
              <a:pPr/>
              <a:t>77</a:t>
            </a:fld>
            <a:endParaRPr lang="de-DE" altLang="de-DE"/>
          </a:p>
        </p:txBody>
      </p:sp>
    </p:spTree>
    <p:extLst>
      <p:ext uri="{BB962C8B-B14F-4D97-AF65-F5344CB8AC3E}">
        <p14:creationId xmlns:p14="http://schemas.microsoft.com/office/powerpoint/2010/main" val="117634662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C1E91B-290D-42E9-8739-9F651F5E0E1D}" type="slidenum">
              <a:rPr lang="de-DE" altLang="de-DE" smtClean="0"/>
              <a:pPr/>
              <a:t>78</a:t>
            </a:fld>
            <a:endParaRPr lang="de-DE" altLang="de-DE"/>
          </a:p>
        </p:txBody>
      </p:sp>
    </p:spTree>
    <p:extLst>
      <p:ext uri="{BB962C8B-B14F-4D97-AF65-F5344CB8AC3E}">
        <p14:creationId xmlns:p14="http://schemas.microsoft.com/office/powerpoint/2010/main" val="444588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Training </a:t>
            </a:r>
            <a:r>
              <a:rPr lang="en-US" altLang="ko-KR" dirty="0" err="1">
                <a:solidFill>
                  <a:srgbClr val="004992"/>
                </a:solidFill>
              </a:rPr>
              <a:t>Metacognitivo</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it-IT" altLang="ko-KR" sz="1000" dirty="0">
                <a:latin typeface="+mj-lt"/>
              </a:rPr>
              <a:t>L‘uso delle immagini in questo modulo è stato gentilmente permesso rispettivamente dagli artisti e dai detentori dei diritti di riproduzione. Per ulteriori dettagli (artista, titolo) si prega di far riferimento all‘ultima diapositiva di questa presentazione.</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it-IT"/>
              <a:t>Modulo del training 7 – Saltare alle conclusioni II</a:t>
            </a:r>
            <a:endParaRPr lang="de-DE"/>
          </a:p>
        </p:txBody>
      </p:sp>
      <p:sp>
        <p:nvSpPr>
          <p:cNvPr id="4" name="Slide Number Placeholder 3"/>
          <p:cNvSpPr>
            <a:spLocks noGrp="1"/>
          </p:cNvSpPr>
          <p:nvPr>
            <p:ph type="sldNum" sz="quarter" idx="12"/>
          </p:nvPr>
        </p:nvSpPr>
        <p:spPr bwMode="gray"/>
        <p:txBody>
          <a:bodyPr/>
          <a:lstStyle>
            <a:lvl1pPr>
              <a:defRPr b="0"/>
            </a:lvl1pPr>
          </a:lstStyle>
          <a:p>
            <a:fld id="{2D4842AB-0778-40AE-A603-82A700227EE9}"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it-IT"/>
              <a:t>Modulo del training 7 – Saltare alle conclusioni 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FF17E0C7-00B0-469F-85F7-577A5F19FE7F}"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it-IT"/>
              <a:t>Modulo del training 7 – Saltare alle conclusioni II</a:t>
            </a:r>
            <a:endParaRPr lang="de-DE"/>
          </a:p>
        </p:txBody>
      </p:sp>
      <p:sp>
        <p:nvSpPr>
          <p:cNvPr id="7" name="Slide Number Placeholder 6"/>
          <p:cNvSpPr>
            <a:spLocks noGrp="1"/>
          </p:cNvSpPr>
          <p:nvPr>
            <p:ph type="sldNum" sz="quarter" idx="12"/>
          </p:nvPr>
        </p:nvSpPr>
        <p:spPr bwMode="gray"/>
        <p:txBody>
          <a:bodyPr/>
          <a:lstStyle>
            <a:lvl1pPr>
              <a:defRPr b="0"/>
            </a:lvl1pPr>
          </a:lstStyle>
          <a:p>
            <a:fld id="{4C0B8C76-8B8C-4A1C-9C12-62A2EB69EBC7}"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it-IT"/>
              <a:t>Modulo del training 7 – Saltare alle conclusioni II</a:t>
            </a:r>
            <a:endParaRPr lang="de-DE"/>
          </a:p>
        </p:txBody>
      </p:sp>
      <p:sp>
        <p:nvSpPr>
          <p:cNvPr id="7" name="Slide Number Placeholder 6"/>
          <p:cNvSpPr>
            <a:spLocks noGrp="1"/>
          </p:cNvSpPr>
          <p:nvPr>
            <p:ph type="sldNum" sz="quarter" idx="12"/>
          </p:nvPr>
        </p:nvSpPr>
        <p:spPr bwMode="gray"/>
        <p:txBody>
          <a:bodyPr/>
          <a:lstStyle>
            <a:lvl1pPr>
              <a:defRPr b="0"/>
            </a:lvl1pPr>
          </a:lstStyle>
          <a:p>
            <a:fld id="{2D4842AB-0778-40AE-A603-82A700227EE9}"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it-IT"/>
              <a:t>Modulo del training 7 – Saltare alle conclusioni II</a:t>
            </a:r>
            <a:endParaRPr lang="de-DE"/>
          </a:p>
        </p:txBody>
      </p:sp>
      <p:sp>
        <p:nvSpPr>
          <p:cNvPr id="7" name="Slide Number Placeholder 6"/>
          <p:cNvSpPr>
            <a:spLocks noGrp="1"/>
          </p:cNvSpPr>
          <p:nvPr>
            <p:ph type="sldNum" sz="quarter" idx="12"/>
          </p:nvPr>
        </p:nvSpPr>
        <p:spPr bwMode="gray"/>
        <p:txBody>
          <a:bodyPr/>
          <a:lstStyle>
            <a:lvl1pPr>
              <a:defRPr b="0"/>
            </a:lvl1pPr>
          </a:lstStyle>
          <a:p>
            <a:fld id="{2D4842AB-0778-40AE-A603-82A700227EE9}"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bwMode="gray"/>
        <p:txBody>
          <a:bodyPr/>
          <a:lstStyle>
            <a:lvl1pPr>
              <a:defRPr b="0"/>
            </a:lvl1pPr>
          </a:lstStyle>
          <a:p>
            <a:fld id="{4D9C8EDB-3491-47DD-BE8B-DCEC79C194C0}"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it-IT"/>
              <a:t>Modulo del training 7 – Saltare alle conclusioni II</a:t>
            </a:r>
            <a:endParaRPr lang="de-DE"/>
          </a:p>
        </p:txBody>
      </p:sp>
      <p:sp>
        <p:nvSpPr>
          <p:cNvPr id="4" name="Slide Number Placeholder 3"/>
          <p:cNvSpPr>
            <a:spLocks noGrp="1"/>
          </p:cNvSpPr>
          <p:nvPr>
            <p:ph type="sldNum" sz="quarter" idx="12"/>
          </p:nvPr>
        </p:nvSpPr>
        <p:spPr bwMode="gray"/>
        <p:txBody>
          <a:bodyPr/>
          <a:lstStyle>
            <a:lvl1pPr>
              <a:defRPr b="0"/>
            </a:lvl1pPr>
          </a:lstStyle>
          <a:p>
            <a:fld id="{39EFCE0C-F7BB-4718-BEEF-0EF4BFA9B4A7}"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368577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74509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Training </a:t>
            </a:r>
            <a:r>
              <a:rPr lang="en-US" altLang="ko-KR" dirty="0" err="1">
                <a:solidFill>
                  <a:srgbClr val="004992"/>
                </a:solidFill>
              </a:rPr>
              <a:t>Metacognitivo</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it-IT" altLang="ko-KR" sz="1000" b="0" dirty="0">
                <a:solidFill>
                  <a:srgbClr val="333333"/>
                </a:solidFill>
                <a:latin typeface="Calibri Light"/>
              </a:rPr>
              <a:t>L‘uso delle immagini in questo modulo è stato gentilmente permesso rispettivamente dagli artisti e dai detentori dei diritti di riproduzione. Per ulteriori dettagli (artista, titolo) si prega di far riferimento all‘ultima diapositiva di questa presentazione.</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5831176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7507544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7898913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21897157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7634297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8714143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5282767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6262979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3412333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970322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it-IT"/>
              <a:t>Modulo del training 7 – Saltare alle conclusioni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2D4842AB-0778-40AE-A603-82A700227EE9}"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902" r:id="rId1"/>
    <p:sldLayoutId id="2147483903" r:id="rId2"/>
    <p:sldLayoutId id="2147483904" r:id="rId3"/>
    <p:sldLayoutId id="2147483905" r:id="rId4"/>
    <p:sldLayoutId id="2147483906" r:id="rId5"/>
    <p:sldLayoutId id="2147483907" r:id="rId6"/>
    <p:sldLayoutId id="2147483908" r:id="rId7"/>
    <p:sldLayoutId id="2147483909" r:id="rId8"/>
    <p:sldLayoutId id="2147483910" r:id="rId9"/>
    <p:sldLayoutId id="2147483911" r:id="rId10"/>
    <p:sldLayoutId id="2147483912" r:id="rId11"/>
    <p:sldLayoutId id="2147483913"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b="0">
                <a:solidFill>
                  <a:srgbClr val="333333"/>
                </a:solidFill>
              </a:rPr>
              <a:t>Entrenamiento Metacognitivo 8 – Stimmung</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b="0" smtClean="0">
                <a:solidFill>
                  <a:srgbClr val="333333"/>
                </a:solidFill>
              </a:rPr>
              <a:pPr defTabSz="457123" fontAlgn="auto">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967405396"/>
      </p:ext>
    </p:extLst>
  </p:cSld>
  <p:clrMap bg1="lt1" tx1="dk1" bg2="lt2" tx2="dk2" accent1="accent1" accent2="accent2" accent3="accent3" accent4="accent4" accent5="accent5" accent6="accent6" hlink="hlink" folHlink="folHlink"/>
  <p:sldLayoutIdLst>
    <p:sldLayoutId id="2147483915" r:id="rId1"/>
    <p:sldLayoutId id="2147483916" r:id="rId2"/>
    <p:sldLayoutId id="2147483917" r:id="rId3"/>
    <p:sldLayoutId id="2147483918" r:id="rId4"/>
    <p:sldLayoutId id="2147483919" r:id="rId5"/>
    <p:sldLayoutId id="2147483920" r:id="rId6"/>
    <p:sldLayoutId id="2147483921" r:id="rId7"/>
    <p:sldLayoutId id="2147483922" r:id="rId8"/>
    <p:sldLayoutId id="2147483923" r:id="rId9"/>
    <p:sldLayoutId id="2147483924" r:id="rId10"/>
    <p:sldLayoutId id="2147483925" r:id="rId11"/>
    <p:sldLayoutId id="2147483926"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1.jpe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1.jpeg"/><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2.xml"/><Relationship Id="rId1" Type="http://schemas.openxmlformats.org/officeDocument/2006/relationships/slideLayout" Target="../slideLayouts/slideLayout10.xml"/><Relationship Id="rId5" Type="http://schemas.openxmlformats.org/officeDocument/2006/relationships/image" Target="../media/image11.jpeg"/><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8.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1.xml"/></Relationships>
</file>

<file path=ppt/slides/_rels/slide7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ltLang="ja-JP" dirty="0">
                <a:latin typeface="+mn-lt"/>
                <a:ea typeface="+mn-ea"/>
                <a:cs typeface="+mn-cs"/>
              </a:rPr>
              <a:t>MCT </a:t>
            </a:r>
            <a:r>
              <a:rPr lang="it-IT" altLang="ja-JP">
                <a:latin typeface="+mn-lt"/>
                <a:ea typeface="+mn-ea"/>
                <a:cs typeface="+mn-cs"/>
              </a:rPr>
              <a:t>7 B </a:t>
            </a:r>
            <a:r>
              <a:rPr lang="it-IT" altLang="ja-JP" dirty="0">
                <a:latin typeface="+mn-lt"/>
                <a:ea typeface="+mn-ea"/>
                <a:cs typeface="+mn-cs"/>
              </a:rPr>
              <a:t>– Saltare alle conclusioni II</a:t>
            </a:r>
            <a:endParaRPr lang="en-US" dirty="0">
              <a:latin typeface="+mn-lt"/>
              <a:ea typeface="+mn-ea"/>
              <a:cs typeface="+mn-cs"/>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Di Michele </a:t>
            </a:r>
            <a:r>
              <a:rPr lang="nl-NL" sz="1600">
                <a:solidFill>
                  <a:srgbClr val="004992"/>
                </a:solidFill>
              </a:rPr>
              <a:t>(01|23)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4854495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Conclusioni Frettolose</a:t>
            </a:r>
          </a:p>
        </p:txBody>
      </p:sp>
      <p:sp>
        <p:nvSpPr>
          <p:cNvPr id="53249" name="Rectangle 2"/>
          <p:cNvSpPr>
            <a:spLocks noGrp="1" noChangeArrowheads="1"/>
          </p:cNvSpPr>
          <p:nvPr>
            <p:ph idx="1"/>
          </p:nvPr>
        </p:nvSpPr>
        <p:spPr/>
        <p:txBody>
          <a:bodyPr>
            <a:noAutofit/>
          </a:bodyPr>
          <a:lstStyle/>
          <a:p>
            <a:r>
              <a:rPr lang="it-IT" altLang="de-DE" sz="2400" dirty="0">
                <a:solidFill>
                  <a:srgbClr val="333333"/>
                </a:solidFill>
              </a:rPr>
              <a:t>Spesso traiamo delle conclusioni senza conoscere tutta la verità</a:t>
            </a:r>
            <a:r>
              <a:rPr lang="en-US" altLang="de-DE" sz="2400" dirty="0">
                <a:solidFill>
                  <a:srgbClr val="333333"/>
                </a:solidFill>
              </a:rPr>
              <a:t>.</a:t>
            </a:r>
          </a:p>
          <a:p>
            <a:pPr marL="342900" indent="-342900">
              <a:buClr>
                <a:srgbClr val="333333"/>
              </a:buClr>
              <a:buFont typeface="WingDings"/>
              <a:buChar char=""/>
            </a:pPr>
            <a:r>
              <a:rPr lang="en-US" altLang="de-DE" sz="2400" dirty="0" err="1">
                <a:solidFill>
                  <a:srgbClr val="333333"/>
                </a:solidFill>
              </a:rPr>
              <a:t>Ragioni</a:t>
            </a:r>
            <a:r>
              <a:rPr lang="en-US" altLang="de-DE" sz="2400" dirty="0">
                <a:solidFill>
                  <a:srgbClr val="333333"/>
                </a:solidFill>
              </a:rPr>
              <a:t>/</a:t>
            </a:r>
            <a:r>
              <a:rPr lang="en-US" altLang="de-DE" sz="2400" dirty="0" err="1">
                <a:solidFill>
                  <a:srgbClr val="333333"/>
                </a:solidFill>
              </a:rPr>
              <a:t>vantaggi</a:t>
            </a:r>
            <a:r>
              <a:rPr lang="en-US" altLang="de-DE" sz="2400" dirty="0">
                <a:solidFill>
                  <a:srgbClr val="333333"/>
                </a:solidFill>
              </a:rPr>
              <a:t>: </a:t>
            </a:r>
            <a:r>
              <a:rPr lang="en-US" altLang="de-DE" sz="2400" dirty="0">
                <a:solidFill>
                  <a:srgbClr val="004992"/>
                </a:solidFill>
              </a:rPr>
              <a:t>??? </a:t>
            </a:r>
            <a:r>
              <a:rPr lang="it-IT" altLang="de-DE" sz="2400" dirty="0">
                <a:solidFill>
                  <a:srgbClr val="FFFFFF"/>
                </a:solidFill>
              </a:rPr>
              <a:t>risparmiare tempo, fa sentire sicuri, fa sembrare determinati e competenti agli </a:t>
            </a:r>
            <a:r>
              <a:rPr lang="it-IT" altLang="de-DE" sz="2400">
                <a:solidFill>
                  <a:srgbClr val="FFFFFF"/>
                </a:solidFill>
              </a:rPr>
              <a:t>altri (“Una </a:t>
            </a:r>
            <a:r>
              <a:rPr lang="it-IT" altLang="de-DE" sz="2400" dirty="0">
                <a:solidFill>
                  <a:srgbClr val="FFFFFF"/>
                </a:solidFill>
              </a:rPr>
              <a:t>decisione sbagliata è meglio di nessuna </a:t>
            </a:r>
            <a:r>
              <a:rPr lang="it-IT" altLang="de-DE" sz="2400">
                <a:solidFill>
                  <a:srgbClr val="FFFFFF"/>
                </a:solidFill>
              </a:rPr>
              <a:t>decisione.”)</a:t>
            </a:r>
            <a:endParaRPr lang="it-IT" altLang="de-DE" sz="2400" dirty="0">
              <a:solidFill>
                <a:srgbClr val="FFFFFF"/>
              </a:solidFill>
            </a:endParaRPr>
          </a:p>
          <a:p>
            <a:pPr marL="342900" indent="-342900">
              <a:buClr>
                <a:srgbClr val="333333"/>
              </a:buClr>
              <a:buFont typeface="WingDings"/>
              <a:buChar char=""/>
            </a:pPr>
            <a:r>
              <a:rPr lang="it-IT" altLang="de-DE" sz="2400" dirty="0">
                <a:solidFill>
                  <a:srgbClr val="333333"/>
                </a:solidFill>
              </a:rPr>
              <a:t>Svantaggi: </a:t>
            </a:r>
            <a:r>
              <a:rPr lang="it-IT" altLang="de-DE" sz="2400" dirty="0">
                <a:solidFill>
                  <a:srgbClr val="004992"/>
                </a:solidFill>
              </a:rPr>
              <a:t>??? </a:t>
            </a:r>
            <a:r>
              <a:rPr lang="it-IT" altLang="de-DE" sz="2400" dirty="0">
                <a:solidFill>
                  <a:srgbClr val="FFFFFF"/>
                </a:solidFill>
              </a:rPr>
              <a:t>rischio di prendere una decisione non corretta e pericolosa</a:t>
            </a:r>
            <a:r>
              <a:rPr lang="en-US" altLang="de-DE" sz="2400" dirty="0">
                <a:solidFill>
                  <a:srgbClr val="FFFFFF"/>
                </a:solidFill>
              </a:rPr>
              <a:t>...</a:t>
            </a:r>
          </a:p>
        </p:txBody>
      </p:sp>
      <p:sp>
        <p:nvSpPr>
          <p:cNvPr id="5" name="Footer Placeholder 4"/>
          <p:cNvSpPr>
            <a:spLocks noGrp="1"/>
          </p:cNvSpPr>
          <p:nvPr>
            <p:ph type="ftr" sz="quarter" idx="11"/>
          </p:nvPr>
        </p:nvSpPr>
        <p:spPr/>
        <p:txBody>
          <a:bodyPr/>
          <a:lstStyle/>
          <a:p>
            <a:pPr>
              <a:defRPr/>
            </a:pPr>
            <a:r>
              <a:rPr lang="it-IT"/>
              <a:t>Modulo del training 7 – Saltare alle conclusioni II</a:t>
            </a:r>
            <a:endParaRPr lang="de-DE"/>
          </a:p>
        </p:txBody>
      </p:sp>
      <p:sp>
        <p:nvSpPr>
          <p:cNvPr id="6" name="Slide Number Placeholder 5"/>
          <p:cNvSpPr>
            <a:spLocks noGrp="1"/>
          </p:cNvSpPr>
          <p:nvPr>
            <p:ph type="sldNum" sz="quarter" idx="12"/>
          </p:nvPr>
        </p:nvSpPr>
        <p:spPr/>
        <p:txBody>
          <a:bodyPr/>
          <a:lstStyle/>
          <a:p>
            <a:fld id="{FF17E0C7-00B0-469F-85F7-577A5F19FE7F}"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Conclusioni Frettolose</a:t>
            </a:r>
          </a:p>
        </p:txBody>
      </p:sp>
      <p:sp>
        <p:nvSpPr>
          <p:cNvPr id="53249" name="Rectangle 2"/>
          <p:cNvSpPr>
            <a:spLocks noGrp="1" noChangeArrowheads="1"/>
          </p:cNvSpPr>
          <p:nvPr>
            <p:ph idx="1"/>
          </p:nvPr>
        </p:nvSpPr>
        <p:spPr/>
        <p:txBody>
          <a:bodyPr>
            <a:noAutofit/>
          </a:bodyPr>
          <a:lstStyle/>
          <a:p>
            <a:r>
              <a:rPr lang="it-IT" altLang="de-DE" sz="2400" dirty="0">
                <a:solidFill>
                  <a:srgbClr val="333333"/>
                </a:solidFill>
              </a:rPr>
              <a:t>Spesso traiamo delle conclusioni senza conoscere tutta la verità</a:t>
            </a:r>
            <a:r>
              <a:rPr lang="en-US" altLang="de-DE" sz="2400" dirty="0">
                <a:solidFill>
                  <a:srgbClr val="333333"/>
                </a:solidFill>
              </a:rPr>
              <a:t>.</a:t>
            </a:r>
          </a:p>
          <a:p>
            <a:pPr marL="342900" indent="-342900">
              <a:buClr>
                <a:srgbClr val="000000"/>
              </a:buClr>
              <a:buFont typeface="WingDings"/>
              <a:buChar char=""/>
            </a:pPr>
            <a:r>
              <a:rPr lang="en-US" altLang="de-DE" sz="2400" dirty="0" err="1">
                <a:solidFill>
                  <a:srgbClr val="333333"/>
                </a:solidFill>
              </a:rPr>
              <a:t>Ragioni</a:t>
            </a:r>
            <a:r>
              <a:rPr lang="en-US" altLang="de-DE" sz="2400" dirty="0">
                <a:solidFill>
                  <a:srgbClr val="333333"/>
                </a:solidFill>
              </a:rPr>
              <a:t>/</a:t>
            </a:r>
            <a:r>
              <a:rPr lang="en-US" altLang="de-DE" sz="2400" dirty="0" err="1">
                <a:solidFill>
                  <a:srgbClr val="333333"/>
                </a:solidFill>
              </a:rPr>
              <a:t>vantaggi</a:t>
            </a:r>
            <a:r>
              <a:rPr lang="en-US" altLang="de-DE" sz="2400" dirty="0">
                <a:solidFill>
                  <a:srgbClr val="333333"/>
                </a:solidFill>
              </a:rPr>
              <a:t>: </a:t>
            </a:r>
            <a:r>
              <a:rPr lang="it-IT" altLang="de-DE" sz="2400" dirty="0">
                <a:solidFill>
                  <a:srgbClr val="004992"/>
                </a:solidFill>
              </a:rPr>
              <a:t>risparmiare tempo, fa sentire sicuri, fa sembrare determinati e competenti agli </a:t>
            </a:r>
            <a:r>
              <a:rPr lang="it-IT" altLang="de-DE" sz="2400">
                <a:solidFill>
                  <a:srgbClr val="004992"/>
                </a:solidFill>
              </a:rPr>
              <a:t>altri (“Una </a:t>
            </a:r>
            <a:r>
              <a:rPr lang="it-IT" altLang="de-DE" sz="2400" dirty="0">
                <a:solidFill>
                  <a:srgbClr val="004992"/>
                </a:solidFill>
              </a:rPr>
              <a:t>decisione sbagliata è meglio di nessuna </a:t>
            </a:r>
            <a:r>
              <a:rPr lang="it-IT" altLang="de-DE" sz="2400">
                <a:solidFill>
                  <a:srgbClr val="004992"/>
                </a:solidFill>
              </a:rPr>
              <a:t>decisione.”)</a:t>
            </a:r>
            <a:endParaRPr lang="it-IT" altLang="de-DE" sz="2400" dirty="0">
              <a:solidFill>
                <a:srgbClr val="004992"/>
              </a:solidFill>
            </a:endParaRPr>
          </a:p>
          <a:p>
            <a:pPr marL="342900" indent="-342900">
              <a:buClr>
                <a:srgbClr val="333333"/>
              </a:buClr>
              <a:buFont typeface="WingDings"/>
              <a:buChar char=""/>
            </a:pPr>
            <a:r>
              <a:rPr lang="it-IT" altLang="de-DE" sz="2400" dirty="0">
                <a:solidFill>
                  <a:srgbClr val="333333"/>
                </a:solidFill>
              </a:rPr>
              <a:t>Svantaggi: </a:t>
            </a:r>
            <a:r>
              <a:rPr lang="it-IT" altLang="de-DE" sz="2400" dirty="0">
                <a:solidFill>
                  <a:srgbClr val="004992"/>
                </a:solidFill>
              </a:rPr>
              <a:t>??? </a:t>
            </a:r>
            <a:r>
              <a:rPr lang="it-IT" altLang="de-DE" sz="2400" dirty="0">
                <a:solidFill>
                  <a:srgbClr val="FFFFFF"/>
                </a:solidFill>
              </a:rPr>
              <a:t>rischio di prendere una decisione non corretta e pericolosa</a:t>
            </a:r>
            <a:r>
              <a:rPr lang="en-US" altLang="de-DE" sz="2400" dirty="0">
                <a:solidFill>
                  <a:srgbClr val="FFFFFF"/>
                </a:solidFill>
              </a:rPr>
              <a:t>...</a:t>
            </a:r>
          </a:p>
        </p:txBody>
      </p:sp>
      <p:sp>
        <p:nvSpPr>
          <p:cNvPr id="5" name="Footer Placeholder 4"/>
          <p:cNvSpPr>
            <a:spLocks noGrp="1"/>
          </p:cNvSpPr>
          <p:nvPr>
            <p:ph type="ftr" sz="quarter" idx="11"/>
          </p:nvPr>
        </p:nvSpPr>
        <p:spPr/>
        <p:txBody>
          <a:bodyPr/>
          <a:lstStyle/>
          <a:p>
            <a:pPr>
              <a:defRPr/>
            </a:pPr>
            <a:r>
              <a:rPr lang="it-IT"/>
              <a:t>Modulo del training 7 – Saltare alle conclusioni II</a:t>
            </a:r>
            <a:endParaRPr lang="de-DE"/>
          </a:p>
        </p:txBody>
      </p:sp>
      <p:sp>
        <p:nvSpPr>
          <p:cNvPr id="6" name="Slide Number Placeholder 5"/>
          <p:cNvSpPr>
            <a:spLocks noGrp="1"/>
          </p:cNvSpPr>
          <p:nvPr>
            <p:ph type="sldNum" sz="quarter" idx="12"/>
          </p:nvPr>
        </p:nvSpPr>
        <p:spPr/>
        <p:txBody>
          <a:bodyPr/>
          <a:lstStyle/>
          <a:p>
            <a:fld id="{FF17E0C7-00B0-469F-85F7-577A5F19FE7F}" type="slidenum">
              <a:rPr lang="de-DE" altLang="de-DE" smtClean="0"/>
              <a:pPr/>
              <a:t>3</a:t>
            </a:fld>
            <a:endParaRPr lang="de-DE" altLang="de-DE"/>
          </a:p>
        </p:txBody>
      </p:sp>
    </p:spTree>
    <p:extLst>
      <p:ext uri="{BB962C8B-B14F-4D97-AF65-F5344CB8AC3E}">
        <p14:creationId xmlns:p14="http://schemas.microsoft.com/office/powerpoint/2010/main" val="34301164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Conclusioni Frettolose</a:t>
            </a:r>
          </a:p>
        </p:txBody>
      </p:sp>
      <p:sp>
        <p:nvSpPr>
          <p:cNvPr id="53249" name="Rectangle 2"/>
          <p:cNvSpPr>
            <a:spLocks noGrp="1" noChangeArrowheads="1"/>
          </p:cNvSpPr>
          <p:nvPr>
            <p:ph idx="1"/>
          </p:nvPr>
        </p:nvSpPr>
        <p:spPr/>
        <p:txBody>
          <a:bodyPr>
            <a:noAutofit/>
          </a:bodyPr>
          <a:lstStyle/>
          <a:p>
            <a:r>
              <a:rPr lang="it-IT" altLang="de-DE" sz="2400" dirty="0">
                <a:solidFill>
                  <a:srgbClr val="333333"/>
                </a:solidFill>
              </a:rPr>
              <a:t>Spesso traiamo delle conclusioni senza conoscere tutta la verità</a:t>
            </a:r>
            <a:r>
              <a:rPr lang="en-US" altLang="de-DE" sz="2400" dirty="0">
                <a:solidFill>
                  <a:srgbClr val="333333"/>
                </a:solidFill>
              </a:rPr>
              <a:t>.</a:t>
            </a:r>
          </a:p>
          <a:p>
            <a:pPr marL="342900" indent="-342900">
              <a:buClr>
                <a:srgbClr val="000000"/>
              </a:buClr>
              <a:buFont typeface="WingDings"/>
              <a:buChar char=""/>
            </a:pPr>
            <a:r>
              <a:rPr lang="en-US" altLang="de-DE" sz="2400" dirty="0" err="1">
                <a:solidFill>
                  <a:srgbClr val="333333"/>
                </a:solidFill>
              </a:rPr>
              <a:t>Ragioni</a:t>
            </a:r>
            <a:r>
              <a:rPr lang="en-US" altLang="de-DE" sz="2400" dirty="0">
                <a:solidFill>
                  <a:srgbClr val="333333"/>
                </a:solidFill>
              </a:rPr>
              <a:t>/</a:t>
            </a:r>
            <a:r>
              <a:rPr lang="en-US" altLang="de-DE" sz="2400" dirty="0" err="1">
                <a:solidFill>
                  <a:srgbClr val="333333"/>
                </a:solidFill>
              </a:rPr>
              <a:t>vantaggi</a:t>
            </a:r>
            <a:r>
              <a:rPr lang="en-US" altLang="de-DE" sz="2400" dirty="0">
                <a:solidFill>
                  <a:srgbClr val="333333"/>
                </a:solidFill>
              </a:rPr>
              <a:t>: </a:t>
            </a:r>
            <a:r>
              <a:rPr lang="it-IT" altLang="de-DE" sz="2400" dirty="0">
                <a:solidFill>
                  <a:srgbClr val="004992"/>
                </a:solidFill>
              </a:rPr>
              <a:t>risparmiare tempo, fa sentire sicuri, fa sembrare determinati e competenti agli </a:t>
            </a:r>
            <a:r>
              <a:rPr lang="it-IT" altLang="de-DE" sz="2400">
                <a:solidFill>
                  <a:srgbClr val="004992"/>
                </a:solidFill>
              </a:rPr>
              <a:t>altri (“Una </a:t>
            </a:r>
            <a:r>
              <a:rPr lang="it-IT" altLang="de-DE" sz="2400" dirty="0">
                <a:solidFill>
                  <a:srgbClr val="004992"/>
                </a:solidFill>
              </a:rPr>
              <a:t>decisione sbagliata è meglio di nessuna </a:t>
            </a:r>
            <a:r>
              <a:rPr lang="it-IT" altLang="de-DE" sz="2400">
                <a:solidFill>
                  <a:srgbClr val="004992"/>
                </a:solidFill>
              </a:rPr>
              <a:t>decisione.”)</a:t>
            </a:r>
            <a:endParaRPr lang="it-IT" altLang="de-DE" sz="2400" dirty="0">
              <a:solidFill>
                <a:srgbClr val="004992"/>
              </a:solidFill>
            </a:endParaRPr>
          </a:p>
          <a:p>
            <a:pPr marL="342900" indent="-342900">
              <a:buClr>
                <a:srgbClr val="333333"/>
              </a:buClr>
              <a:buFont typeface="WingDings"/>
              <a:buChar char=""/>
            </a:pPr>
            <a:r>
              <a:rPr lang="it-IT" altLang="de-DE" sz="2400" dirty="0">
                <a:solidFill>
                  <a:srgbClr val="333333"/>
                </a:solidFill>
              </a:rPr>
              <a:t>Svantaggi: </a:t>
            </a:r>
            <a:r>
              <a:rPr lang="it-IT" altLang="de-DE" sz="2400" dirty="0">
                <a:solidFill>
                  <a:srgbClr val="004992"/>
                </a:solidFill>
              </a:rPr>
              <a:t>rischio di prendere una decisione non corretta e pericolosa</a:t>
            </a:r>
            <a:r>
              <a:rPr lang="en-US" altLang="de-DE" sz="2400" dirty="0">
                <a:solidFill>
                  <a:srgbClr val="004992"/>
                </a:solidFill>
              </a:rPr>
              <a:t>...</a:t>
            </a:r>
          </a:p>
        </p:txBody>
      </p:sp>
      <p:sp>
        <p:nvSpPr>
          <p:cNvPr id="5" name="Footer Placeholder 4"/>
          <p:cNvSpPr>
            <a:spLocks noGrp="1"/>
          </p:cNvSpPr>
          <p:nvPr>
            <p:ph type="ftr" sz="quarter" idx="11"/>
          </p:nvPr>
        </p:nvSpPr>
        <p:spPr/>
        <p:txBody>
          <a:bodyPr/>
          <a:lstStyle/>
          <a:p>
            <a:pPr>
              <a:defRPr/>
            </a:pPr>
            <a:r>
              <a:rPr lang="it-IT"/>
              <a:t>Modulo del training 7 – Saltare alle conclusioni II</a:t>
            </a:r>
            <a:endParaRPr lang="de-DE"/>
          </a:p>
        </p:txBody>
      </p:sp>
      <p:sp>
        <p:nvSpPr>
          <p:cNvPr id="6" name="Slide Number Placeholder 5"/>
          <p:cNvSpPr>
            <a:spLocks noGrp="1"/>
          </p:cNvSpPr>
          <p:nvPr>
            <p:ph type="sldNum" sz="quarter" idx="12"/>
          </p:nvPr>
        </p:nvSpPr>
        <p:spPr/>
        <p:txBody>
          <a:bodyPr/>
          <a:lstStyle/>
          <a:p>
            <a:fld id="{FF17E0C7-00B0-469F-85F7-577A5F19FE7F}" type="slidenum">
              <a:rPr lang="de-DE" altLang="de-DE" smtClean="0"/>
              <a:pPr/>
              <a:t>4</a:t>
            </a:fld>
            <a:endParaRPr lang="de-DE" altLang="de-DE"/>
          </a:p>
        </p:txBody>
      </p:sp>
    </p:spTree>
    <p:extLst>
      <p:ext uri="{BB962C8B-B14F-4D97-AF65-F5344CB8AC3E}">
        <p14:creationId xmlns:p14="http://schemas.microsoft.com/office/powerpoint/2010/main" val="3398630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it-IT" sz="3600" dirty="0">
                <a:solidFill>
                  <a:srgbClr val="004992"/>
                </a:solidFill>
                <a:latin typeface="+mn-lt"/>
                <a:ea typeface="+mn-ea"/>
                <a:cs typeface="+mn-cs"/>
              </a:rPr>
              <a:t>Saltare alle Conclusioni</a:t>
            </a:r>
            <a:br>
              <a:rPr lang="it-IT" sz="3600" dirty="0">
                <a:solidFill>
                  <a:srgbClr val="004992"/>
                </a:solidFill>
                <a:latin typeface="+mn-lt"/>
                <a:ea typeface="+mn-ea"/>
                <a:cs typeface="+mn-cs"/>
              </a:rPr>
            </a:br>
            <a:r>
              <a:rPr lang="it-IT" dirty="0">
                <a:solidFill>
                  <a:srgbClr val="004992"/>
                </a:solidFill>
                <a:latin typeface="+mn-lt"/>
                <a:ea typeface="+mn-ea"/>
                <a:cs typeface="+mn-cs"/>
              </a:rPr>
              <a:t>In quale tipo di situazioni/Quando traiamo conclusioni senza conoscere tutta la verità?</a:t>
            </a:r>
            <a:endParaRPr lang="en-US" dirty="0">
              <a:solidFill>
                <a:srgbClr val="004992"/>
              </a:solidFill>
              <a:latin typeface="+mn-lt"/>
              <a:ea typeface="+mn-ea"/>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586477561"/>
              </p:ext>
            </p:extLst>
          </p:nvPr>
        </p:nvGraphicFramePr>
        <p:xfrm>
          <a:off x="408955" y="2488272"/>
          <a:ext cx="11376000" cy="4023376"/>
        </p:xfrm>
        <a:graphic>
          <a:graphicData uri="http://schemas.openxmlformats.org/drawingml/2006/table">
            <a:tbl>
              <a:tblPr>
                <a:tableStyleId>{21E4AEA4-8DFA-4A89-87EB-49C32662AFE0}</a:tableStyleId>
              </a:tblPr>
              <a:tblGrid>
                <a:gridCol w="4176464">
                  <a:extLst>
                    <a:ext uri="{9D8B030D-6E8A-4147-A177-3AD203B41FA5}">
                      <a16:colId xmlns:a16="http://schemas.microsoft.com/office/drawing/2014/main" val="20000"/>
                    </a:ext>
                  </a:extLst>
                </a:gridCol>
                <a:gridCol w="7199536">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mn-lt"/>
                          <a:ea typeface="+mn-ea"/>
                          <a:cs typeface="+mn-cs"/>
                        </a:rPr>
                        <a:t>Quando?</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mn-lt"/>
                          <a:ea typeface="+mn-ea"/>
                          <a:cs typeface="+mn-cs"/>
                        </a:rPr>
                        <a:t>Esempio</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400" b="0" i="0" u="none" strike="noStrike" cap="none" normalizeH="0" baseline="0">
                          <a:ln>
                            <a:noFill/>
                          </a:ln>
                          <a:solidFill>
                            <a:srgbClr val="333333"/>
                          </a:solidFill>
                          <a:effectLst/>
                          <a:latin typeface="+mn-lt"/>
                          <a:ea typeface="+mn-ea"/>
                          <a:cs typeface="+mn-cs"/>
                        </a:rPr>
                        <a:t>... quando il problema è molto complesso</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400" b="0" i="0" u="none" strike="noStrike" cap="none" normalizeH="0" baseline="0">
                          <a:ln>
                            <a:noFill/>
                          </a:ln>
                          <a:solidFill>
                            <a:srgbClr val="333333"/>
                          </a:solidFill>
                          <a:effectLst/>
                          <a:latin typeface="+mn-lt"/>
                          <a:ea typeface="+mn-ea"/>
                          <a:cs typeface="+mn-cs"/>
                        </a:rPr>
                        <a:t>... quando abbiamo qualche esperienza precedente, dalla quale generalizziamo</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400" b="0" i="0" u="none" strike="noStrike" cap="none" normalizeH="0" baseline="0">
                          <a:ln>
                            <a:noFill/>
                          </a:ln>
                          <a:solidFill>
                            <a:srgbClr val="333333"/>
                          </a:solidFill>
                          <a:effectLst/>
                          <a:latin typeface="+mn-lt"/>
                          <a:ea typeface="+mn-ea"/>
                          <a:cs typeface="+mn-cs"/>
                        </a:rPr>
                        <a:t>... quando la decisione non ci interessa veramente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6" name="Footer Placeholder 5"/>
          <p:cNvSpPr>
            <a:spLocks noGrp="1"/>
          </p:cNvSpPr>
          <p:nvPr>
            <p:ph type="ftr" sz="quarter" idx="11"/>
          </p:nvPr>
        </p:nvSpPr>
        <p:spPr/>
        <p:txBody>
          <a:bodyPr/>
          <a:lstStyle/>
          <a:p>
            <a:pPr>
              <a:defRPr/>
            </a:pPr>
            <a:r>
              <a:rPr lang="it-IT"/>
              <a:t>Modulo del training 7 – Saltare alle conclusioni II</a:t>
            </a:r>
            <a:endParaRPr lang="de-DE"/>
          </a:p>
        </p:txBody>
      </p:sp>
      <p:sp>
        <p:nvSpPr>
          <p:cNvPr id="8" name="Slide Number Placeholder 7"/>
          <p:cNvSpPr>
            <a:spLocks noGrp="1"/>
          </p:cNvSpPr>
          <p:nvPr>
            <p:ph type="sldNum" sz="quarter" idx="12"/>
          </p:nvPr>
        </p:nvSpPr>
        <p:spPr/>
        <p:txBody>
          <a:bodyPr/>
          <a:lstStyle/>
          <a:p>
            <a:fld id="{4D9C8EDB-3491-47DD-BE8B-DCEC79C194C0}" type="slidenum">
              <a:rPr lang="de-DE" altLang="de-DE" smtClean="0"/>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it-IT" sz="3600" dirty="0">
                <a:solidFill>
                  <a:srgbClr val="004992"/>
                </a:solidFill>
                <a:latin typeface="+mn-lt"/>
                <a:ea typeface="+mn-ea"/>
                <a:cs typeface="+mn-cs"/>
              </a:rPr>
              <a:t>Saltare alle Conclusioni</a:t>
            </a:r>
            <a:br>
              <a:rPr lang="it-IT" sz="3600" dirty="0">
                <a:solidFill>
                  <a:srgbClr val="004992"/>
                </a:solidFill>
                <a:latin typeface="+mn-lt"/>
                <a:ea typeface="+mn-ea"/>
                <a:cs typeface="+mn-cs"/>
              </a:rPr>
            </a:br>
            <a:r>
              <a:rPr lang="it-IT" dirty="0">
                <a:solidFill>
                  <a:srgbClr val="004992"/>
                </a:solidFill>
                <a:latin typeface="+mn-lt"/>
                <a:ea typeface="+mn-ea"/>
                <a:cs typeface="+mn-cs"/>
              </a:rPr>
              <a:t>In quale tipo di situazioni/Quando traiamo conclusioni senza conoscere tutta la verità?</a:t>
            </a:r>
            <a:endParaRPr lang="en-US" dirty="0">
              <a:solidFill>
                <a:srgbClr val="004992"/>
              </a:solidFill>
              <a:latin typeface="+mn-lt"/>
              <a:ea typeface="+mn-ea"/>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1794323706"/>
              </p:ext>
            </p:extLst>
          </p:nvPr>
        </p:nvGraphicFramePr>
        <p:xfrm>
          <a:off x="408955" y="2488272"/>
          <a:ext cx="11376000" cy="4023376"/>
        </p:xfrm>
        <a:graphic>
          <a:graphicData uri="http://schemas.openxmlformats.org/drawingml/2006/table">
            <a:tbl>
              <a:tblPr>
                <a:tableStyleId>{21E4AEA4-8DFA-4A89-87EB-49C32662AFE0}</a:tableStyleId>
              </a:tblPr>
              <a:tblGrid>
                <a:gridCol w="4176464">
                  <a:extLst>
                    <a:ext uri="{9D8B030D-6E8A-4147-A177-3AD203B41FA5}">
                      <a16:colId xmlns:a16="http://schemas.microsoft.com/office/drawing/2014/main" val="20000"/>
                    </a:ext>
                  </a:extLst>
                </a:gridCol>
                <a:gridCol w="7199536">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mn-lt"/>
                          <a:ea typeface="+mn-ea"/>
                          <a:cs typeface="+mn-cs"/>
                        </a:rPr>
                        <a:t>Quando?</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mn-lt"/>
                          <a:ea typeface="+mn-ea"/>
                          <a:cs typeface="+mn-cs"/>
                        </a:rPr>
                        <a:t>Esempio</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400" b="0" i="0" u="none" strike="noStrike" cap="none" normalizeH="0" baseline="0">
                          <a:ln>
                            <a:noFill/>
                          </a:ln>
                          <a:solidFill>
                            <a:srgbClr val="333333"/>
                          </a:solidFill>
                          <a:effectLst/>
                          <a:latin typeface="+mn-lt"/>
                          <a:ea typeface="+mn-ea"/>
                          <a:cs typeface="+mn-cs"/>
                        </a:rPr>
                        <a:t>... quando il problema è molto complesso</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400" b="0" i="0" u="none" strike="noStrike" cap="none" normalizeH="0" baseline="0" dirty="0">
                          <a:ln>
                            <a:noFill/>
                          </a:ln>
                          <a:solidFill>
                            <a:srgbClr val="333333"/>
                          </a:solidFill>
                          <a:effectLst/>
                          <a:latin typeface="+mn-lt"/>
                          <a:ea typeface="+mn-ea"/>
                          <a:cs typeface="+mn-cs"/>
                        </a:rPr>
                        <a:t>Quando acquistiamo un‘autovettura, è impossibile confrontare tutti i modelli e considerare tutti i parametri (prezzo, chilometraggio etc.). Devi fare una scelta.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400" b="0" i="0" u="none" strike="noStrike" cap="none" normalizeH="0" baseline="0">
                          <a:ln>
                            <a:noFill/>
                          </a:ln>
                          <a:solidFill>
                            <a:srgbClr val="333333"/>
                          </a:solidFill>
                          <a:effectLst/>
                          <a:latin typeface="+mn-lt"/>
                          <a:ea typeface="+mn-ea"/>
                          <a:cs typeface="+mn-cs"/>
                        </a:rPr>
                        <a:t>... quando abbiamo qualche esperienza precedente, dalla quale generalizziamo</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400" b="0" i="0" u="none" strike="noStrike" cap="none" normalizeH="0" baseline="0">
                          <a:ln>
                            <a:noFill/>
                          </a:ln>
                          <a:solidFill>
                            <a:srgbClr val="333333"/>
                          </a:solidFill>
                          <a:effectLst/>
                          <a:latin typeface="+mn-lt"/>
                          <a:ea typeface="+mn-ea"/>
                          <a:cs typeface="+mn-cs"/>
                        </a:rPr>
                        <a:t>... quando la decisione non ci interessa veramente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6" name="Slide Number Placeholder 5"/>
          <p:cNvSpPr>
            <a:spLocks noGrp="1"/>
          </p:cNvSpPr>
          <p:nvPr>
            <p:ph type="sldNum" sz="quarter" idx="12"/>
          </p:nvPr>
        </p:nvSpPr>
        <p:spPr/>
        <p:txBody>
          <a:bodyPr/>
          <a:lstStyle/>
          <a:p>
            <a:fld id="{4D9C8EDB-3491-47DD-BE8B-DCEC79C194C0}" type="slidenum">
              <a:rPr lang="de-DE" altLang="de-DE" smtClean="0"/>
              <a:pPr/>
              <a:t>6</a:t>
            </a:fld>
            <a:endParaRPr lang="de-DE" altLang="de-DE"/>
          </a:p>
        </p:txBody>
      </p:sp>
    </p:spTree>
    <p:extLst>
      <p:ext uri="{BB962C8B-B14F-4D97-AF65-F5344CB8AC3E}">
        <p14:creationId xmlns:p14="http://schemas.microsoft.com/office/powerpoint/2010/main" val="42627446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it-IT" sz="3600" dirty="0">
                <a:solidFill>
                  <a:srgbClr val="004992"/>
                </a:solidFill>
                <a:latin typeface="+mn-lt"/>
                <a:ea typeface="+mn-ea"/>
                <a:cs typeface="+mn-cs"/>
              </a:rPr>
              <a:t>Saltare alle Conclusioni</a:t>
            </a:r>
            <a:br>
              <a:rPr lang="it-IT" sz="3600" dirty="0">
                <a:solidFill>
                  <a:srgbClr val="004992"/>
                </a:solidFill>
                <a:latin typeface="+mn-lt"/>
                <a:ea typeface="+mn-ea"/>
                <a:cs typeface="+mn-cs"/>
              </a:rPr>
            </a:br>
            <a:r>
              <a:rPr lang="it-IT" dirty="0">
                <a:solidFill>
                  <a:srgbClr val="004992"/>
                </a:solidFill>
                <a:latin typeface="+mn-lt"/>
                <a:ea typeface="+mn-ea"/>
                <a:cs typeface="+mn-cs"/>
              </a:rPr>
              <a:t>In quale tipo di situazioni/Quando traiamo conclusioni senza conoscere tutta la verità?</a:t>
            </a:r>
            <a:endParaRPr lang="en-US" dirty="0">
              <a:solidFill>
                <a:srgbClr val="004992"/>
              </a:solidFill>
              <a:latin typeface="+mn-lt"/>
              <a:ea typeface="+mn-ea"/>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3538177363"/>
              </p:ext>
            </p:extLst>
          </p:nvPr>
        </p:nvGraphicFramePr>
        <p:xfrm>
          <a:off x="408955" y="2488272"/>
          <a:ext cx="11376000" cy="4023376"/>
        </p:xfrm>
        <a:graphic>
          <a:graphicData uri="http://schemas.openxmlformats.org/drawingml/2006/table">
            <a:tbl>
              <a:tblPr>
                <a:tableStyleId>{21E4AEA4-8DFA-4A89-87EB-49C32662AFE0}</a:tableStyleId>
              </a:tblPr>
              <a:tblGrid>
                <a:gridCol w="4176464">
                  <a:extLst>
                    <a:ext uri="{9D8B030D-6E8A-4147-A177-3AD203B41FA5}">
                      <a16:colId xmlns:a16="http://schemas.microsoft.com/office/drawing/2014/main" val="20000"/>
                    </a:ext>
                  </a:extLst>
                </a:gridCol>
                <a:gridCol w="7199536">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mn-lt"/>
                          <a:ea typeface="+mn-ea"/>
                          <a:cs typeface="+mn-cs"/>
                        </a:rPr>
                        <a:t>Quando?</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mn-lt"/>
                          <a:ea typeface="+mn-ea"/>
                          <a:cs typeface="+mn-cs"/>
                        </a:rPr>
                        <a:t>Esempio</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400" b="0" i="0" u="none" strike="noStrike" cap="none" normalizeH="0" baseline="0">
                          <a:ln>
                            <a:noFill/>
                          </a:ln>
                          <a:solidFill>
                            <a:srgbClr val="333333"/>
                          </a:solidFill>
                          <a:effectLst/>
                          <a:latin typeface="+mn-lt"/>
                          <a:ea typeface="+mn-ea"/>
                          <a:cs typeface="+mn-cs"/>
                        </a:rPr>
                        <a:t>... quando il problema è molto complesso</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400" b="0" i="0" u="none" strike="noStrike" cap="none" normalizeH="0" baseline="0" dirty="0">
                          <a:ln>
                            <a:noFill/>
                          </a:ln>
                          <a:solidFill>
                            <a:srgbClr val="333333"/>
                          </a:solidFill>
                          <a:effectLst/>
                          <a:latin typeface="+mn-lt"/>
                          <a:ea typeface="+mn-ea"/>
                          <a:cs typeface="+mn-cs"/>
                        </a:rPr>
                        <a:t>Quando acquistiamo un‘autovettura, è impossibile confrontare tutti i modelli e considerare tutti i parametri (prezzo, chilometraggio etc.). Devi fare una scelta.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400" b="0" i="0" u="none" strike="noStrike" cap="none" normalizeH="0" baseline="0">
                          <a:ln>
                            <a:noFill/>
                          </a:ln>
                          <a:solidFill>
                            <a:srgbClr val="333333"/>
                          </a:solidFill>
                          <a:effectLst/>
                          <a:latin typeface="+mn-lt"/>
                          <a:ea typeface="+mn-ea"/>
                          <a:cs typeface="+mn-cs"/>
                        </a:rPr>
                        <a:t>... quando abbiamo qualche esperienza precedente, dalla quale generalizziamo</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400" b="0" i="0" u="none" strike="noStrike" cap="none" normalizeH="0" baseline="0" dirty="0">
                          <a:ln>
                            <a:noFill/>
                          </a:ln>
                          <a:solidFill>
                            <a:srgbClr val="333333"/>
                          </a:solidFill>
                          <a:effectLst/>
                          <a:latin typeface="+mn-lt"/>
                          <a:ea typeface="+mn-ea"/>
                          <a:cs typeface="+mn-cs"/>
                        </a:rPr>
                        <a:t>La iper-generalizzazione puo‘ condurre al </a:t>
                      </a:r>
                      <a:r>
                        <a:rPr kumimoji="0" lang="it-IT" sz="2400" b="0" i="0" u="none" strike="noStrike" cap="none" normalizeH="0" baseline="0">
                          <a:ln>
                            <a:noFill/>
                          </a:ln>
                          <a:solidFill>
                            <a:srgbClr val="333333"/>
                          </a:solidFill>
                          <a:effectLst/>
                          <a:latin typeface="+mn-lt"/>
                          <a:ea typeface="+mn-ea"/>
                          <a:cs typeface="+mn-cs"/>
                        </a:rPr>
                        <a:t>pregiudizio (“visto </a:t>
                      </a:r>
                      <a:r>
                        <a:rPr kumimoji="0" lang="it-IT" sz="2400" b="0" i="0" u="none" strike="noStrike" cap="none" normalizeH="0" baseline="0" dirty="0">
                          <a:ln>
                            <a:noFill/>
                          </a:ln>
                          <a:solidFill>
                            <a:srgbClr val="333333"/>
                          </a:solidFill>
                          <a:effectLst/>
                          <a:latin typeface="+mn-lt"/>
                          <a:ea typeface="+mn-ea"/>
                          <a:cs typeface="+mn-cs"/>
                        </a:rPr>
                        <a:t>uno, </a:t>
                      </a:r>
                      <a:r>
                        <a:rPr kumimoji="0" lang="it-IT" sz="2400" b="0" i="0" u="none" strike="noStrike" cap="none" normalizeH="0" baseline="0">
                          <a:ln>
                            <a:noFill/>
                          </a:ln>
                          <a:solidFill>
                            <a:srgbClr val="333333"/>
                          </a:solidFill>
                          <a:effectLst/>
                          <a:latin typeface="+mn-lt"/>
                          <a:ea typeface="+mn-ea"/>
                          <a:cs typeface="+mn-cs"/>
                        </a:rPr>
                        <a:t>visti tutti”).</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400" b="0" i="0" u="none" strike="noStrike" cap="none" normalizeH="0" baseline="0">
                          <a:ln>
                            <a:noFill/>
                          </a:ln>
                          <a:solidFill>
                            <a:srgbClr val="333333"/>
                          </a:solidFill>
                          <a:effectLst/>
                          <a:latin typeface="+mn-lt"/>
                          <a:ea typeface="+mn-ea"/>
                          <a:cs typeface="+mn-cs"/>
                        </a:rPr>
                        <a:t>... quando la decisione non ci interessa veramente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6" name="Slide Number Placeholder 5"/>
          <p:cNvSpPr>
            <a:spLocks noGrp="1"/>
          </p:cNvSpPr>
          <p:nvPr>
            <p:ph type="sldNum" sz="quarter" idx="12"/>
          </p:nvPr>
        </p:nvSpPr>
        <p:spPr/>
        <p:txBody>
          <a:bodyPr/>
          <a:lstStyle/>
          <a:p>
            <a:fld id="{4D9C8EDB-3491-47DD-BE8B-DCEC79C194C0}" type="slidenum">
              <a:rPr lang="de-DE" altLang="de-DE" smtClean="0"/>
              <a:pPr/>
              <a:t>7</a:t>
            </a:fld>
            <a:endParaRPr lang="de-DE" altLang="de-DE"/>
          </a:p>
        </p:txBody>
      </p:sp>
    </p:spTree>
    <p:extLst>
      <p:ext uri="{BB962C8B-B14F-4D97-AF65-F5344CB8AC3E}">
        <p14:creationId xmlns:p14="http://schemas.microsoft.com/office/powerpoint/2010/main" val="26557932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it-IT" sz="3600" dirty="0">
                <a:solidFill>
                  <a:srgbClr val="004992"/>
                </a:solidFill>
                <a:latin typeface="+mn-lt"/>
                <a:ea typeface="+mn-ea"/>
                <a:cs typeface="+mn-cs"/>
              </a:rPr>
              <a:t>Saltare alle Conclusioni</a:t>
            </a:r>
            <a:br>
              <a:rPr lang="it-IT" sz="3600" dirty="0">
                <a:solidFill>
                  <a:srgbClr val="004992"/>
                </a:solidFill>
                <a:latin typeface="+mn-lt"/>
                <a:ea typeface="+mn-ea"/>
                <a:cs typeface="+mn-cs"/>
              </a:rPr>
            </a:br>
            <a:r>
              <a:rPr lang="it-IT" dirty="0">
                <a:solidFill>
                  <a:srgbClr val="004992"/>
                </a:solidFill>
                <a:latin typeface="+mn-lt"/>
                <a:ea typeface="+mn-ea"/>
                <a:cs typeface="+mn-cs"/>
              </a:rPr>
              <a:t>In quale tipo di situazioni/Quando traiamo conclusioni senza conoscere tutta la verità?</a:t>
            </a:r>
            <a:endParaRPr lang="en-US" dirty="0">
              <a:solidFill>
                <a:srgbClr val="004992"/>
              </a:solidFill>
              <a:latin typeface="+mn-lt"/>
              <a:ea typeface="+mn-ea"/>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204959057"/>
              </p:ext>
            </p:extLst>
          </p:nvPr>
        </p:nvGraphicFramePr>
        <p:xfrm>
          <a:off x="408955" y="2488272"/>
          <a:ext cx="11376000" cy="4023376"/>
        </p:xfrm>
        <a:graphic>
          <a:graphicData uri="http://schemas.openxmlformats.org/drawingml/2006/table">
            <a:tbl>
              <a:tblPr>
                <a:tableStyleId>{21E4AEA4-8DFA-4A89-87EB-49C32662AFE0}</a:tableStyleId>
              </a:tblPr>
              <a:tblGrid>
                <a:gridCol w="4176464">
                  <a:extLst>
                    <a:ext uri="{9D8B030D-6E8A-4147-A177-3AD203B41FA5}">
                      <a16:colId xmlns:a16="http://schemas.microsoft.com/office/drawing/2014/main" val="20000"/>
                    </a:ext>
                  </a:extLst>
                </a:gridCol>
                <a:gridCol w="7199536">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mn-lt"/>
                          <a:ea typeface="+mn-ea"/>
                          <a:cs typeface="+mn-cs"/>
                        </a:rPr>
                        <a:t>Quando?</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mn-lt"/>
                          <a:ea typeface="+mn-ea"/>
                          <a:cs typeface="+mn-cs"/>
                        </a:rPr>
                        <a:t>Esempio</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400" b="0" i="0" u="none" strike="noStrike" cap="none" normalizeH="0" baseline="0">
                          <a:ln>
                            <a:noFill/>
                          </a:ln>
                          <a:solidFill>
                            <a:srgbClr val="333333"/>
                          </a:solidFill>
                          <a:effectLst/>
                          <a:latin typeface="+mn-lt"/>
                          <a:ea typeface="+mn-ea"/>
                          <a:cs typeface="+mn-cs"/>
                        </a:rPr>
                        <a:t>... quando il problema è molto complesso</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400" b="0" i="0" u="none" strike="noStrike" cap="none" normalizeH="0" baseline="0" dirty="0">
                          <a:ln>
                            <a:noFill/>
                          </a:ln>
                          <a:solidFill>
                            <a:srgbClr val="333333"/>
                          </a:solidFill>
                          <a:effectLst/>
                          <a:latin typeface="+mn-lt"/>
                          <a:ea typeface="+mn-ea"/>
                          <a:cs typeface="+mn-cs"/>
                        </a:rPr>
                        <a:t>Quando acquistiamo un‘autovettura, è impossibile confrontare tutti i modelli e considerare tutti i parametri (prezzo, chilometraggio etc.). Devi fare una scelta.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400" b="0" i="0" u="none" strike="noStrike" cap="none" normalizeH="0" baseline="0" dirty="0">
                          <a:ln>
                            <a:noFill/>
                          </a:ln>
                          <a:solidFill>
                            <a:srgbClr val="333333"/>
                          </a:solidFill>
                          <a:effectLst/>
                          <a:latin typeface="+mn-lt"/>
                          <a:ea typeface="+mn-ea"/>
                          <a:cs typeface="+mn-cs"/>
                        </a:rPr>
                        <a:t>... </a:t>
                      </a:r>
                      <a:r>
                        <a:rPr kumimoji="0" lang="it-IT" sz="2400" b="0" i="0" u="none" strike="noStrike" cap="none" normalizeH="0" baseline="0" dirty="0" err="1">
                          <a:ln>
                            <a:noFill/>
                          </a:ln>
                          <a:solidFill>
                            <a:srgbClr val="333333"/>
                          </a:solidFill>
                          <a:effectLst/>
                          <a:latin typeface="+mn-lt"/>
                          <a:ea typeface="+mn-ea"/>
                          <a:cs typeface="+mn-cs"/>
                        </a:rPr>
                        <a:t>quaabbiamo</a:t>
                      </a:r>
                      <a:r>
                        <a:rPr kumimoji="0" lang="it-IT" sz="2400" b="0" i="0" u="none" strike="noStrike" cap="none" normalizeH="0" baseline="0" dirty="0">
                          <a:ln>
                            <a:noFill/>
                          </a:ln>
                          <a:solidFill>
                            <a:srgbClr val="333333"/>
                          </a:solidFill>
                          <a:effectLst/>
                          <a:latin typeface="+mn-lt"/>
                          <a:ea typeface="+mn-ea"/>
                          <a:cs typeface="+mn-cs"/>
                        </a:rPr>
                        <a:t> qualche esperienza </a:t>
                      </a:r>
                      <a:r>
                        <a:rPr kumimoji="0" lang="it-IT" sz="2400" b="0" i="0" u="none" strike="noStrike" cap="none" normalizeH="0" baseline="0" dirty="0" err="1">
                          <a:ln>
                            <a:noFill/>
                          </a:ln>
                          <a:solidFill>
                            <a:srgbClr val="333333"/>
                          </a:solidFill>
                          <a:effectLst/>
                          <a:latin typeface="+mn-lt"/>
                          <a:ea typeface="+mn-ea"/>
                          <a:cs typeface="+mn-cs"/>
                        </a:rPr>
                        <a:t>precedentendo</a:t>
                      </a:r>
                      <a:r>
                        <a:rPr kumimoji="0" lang="it-IT" sz="2400" b="0" i="0" u="none" strike="noStrike" cap="none" normalizeH="0" baseline="0" dirty="0">
                          <a:ln>
                            <a:noFill/>
                          </a:ln>
                          <a:solidFill>
                            <a:srgbClr val="333333"/>
                          </a:solidFill>
                          <a:effectLst/>
                          <a:latin typeface="+mn-lt"/>
                          <a:ea typeface="+mn-ea"/>
                          <a:cs typeface="+mn-cs"/>
                        </a:rPr>
                        <a:t>, dalla quale generalizziamo</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400" b="0" i="0" u="none" strike="noStrike" cap="none" normalizeH="0" baseline="0" dirty="0">
                          <a:ln>
                            <a:noFill/>
                          </a:ln>
                          <a:solidFill>
                            <a:srgbClr val="333333"/>
                          </a:solidFill>
                          <a:effectLst/>
                          <a:latin typeface="+mn-lt"/>
                          <a:ea typeface="+mn-ea"/>
                          <a:cs typeface="+mn-cs"/>
                        </a:rPr>
                        <a:t>La iper-generalizzazione puo‘ condurre al pregiudizio (“visto uno, visti tutti”).</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400" b="0" i="0" u="none" strike="noStrike" cap="none" normalizeH="0" baseline="0" dirty="0">
                          <a:ln>
                            <a:noFill/>
                          </a:ln>
                          <a:solidFill>
                            <a:srgbClr val="333333"/>
                          </a:solidFill>
                          <a:effectLst/>
                          <a:latin typeface="+mn-lt"/>
                          <a:ea typeface="+mn-ea"/>
                          <a:cs typeface="+mn-cs"/>
                        </a:rPr>
                        <a:t>... quando la decisione non ci interessa veramente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400" b="0" i="0" u="none" strike="noStrike" cap="none" normalizeH="0" baseline="0" dirty="0">
                          <a:ln>
                            <a:noFill/>
                          </a:ln>
                          <a:solidFill>
                            <a:srgbClr val="333333"/>
                          </a:solidFill>
                          <a:effectLst/>
                          <a:latin typeface="+mn-lt"/>
                          <a:ea typeface="+mn-ea"/>
                          <a:cs typeface="+mn-cs"/>
                        </a:rPr>
                        <a:t>Scegliere un tipo di dolce, il colore dei calzini, il tipo di pranzo ecc.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6" name="Slide Number Placeholder 5"/>
          <p:cNvSpPr>
            <a:spLocks noGrp="1"/>
          </p:cNvSpPr>
          <p:nvPr>
            <p:ph type="sldNum" sz="quarter" idx="12"/>
          </p:nvPr>
        </p:nvSpPr>
        <p:spPr/>
        <p:txBody>
          <a:bodyPr/>
          <a:lstStyle/>
          <a:p>
            <a:fld id="{4D9C8EDB-3491-47DD-BE8B-DCEC79C194C0}" type="slidenum">
              <a:rPr lang="de-DE" altLang="de-DE" smtClean="0"/>
              <a:pPr/>
              <a:t>8</a:t>
            </a:fld>
            <a:endParaRPr lang="de-DE" altLang="de-DE"/>
          </a:p>
        </p:txBody>
      </p:sp>
    </p:spTree>
    <p:extLst>
      <p:ext uri="{BB962C8B-B14F-4D97-AF65-F5344CB8AC3E}">
        <p14:creationId xmlns:p14="http://schemas.microsoft.com/office/powerpoint/2010/main" val="28563195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Conclusioni frettolose “in azione”</a:t>
            </a:r>
          </a:p>
        </p:txBody>
      </p:sp>
      <p:graphicFrame>
        <p:nvGraphicFramePr>
          <p:cNvPr id="6" name="Group 152"/>
          <p:cNvGraphicFramePr>
            <a:graphicFrameLocks noGrp="1"/>
          </p:cNvGraphicFramePr>
          <p:nvPr>
            <p:extLst>
              <p:ext uri="{D42A27DB-BD31-4B8C-83A1-F6EECF244321}">
                <p14:modId xmlns:p14="http://schemas.microsoft.com/office/powerpoint/2010/main" val="4008147258"/>
              </p:ext>
            </p:extLst>
          </p:nvPr>
        </p:nvGraphicFramePr>
        <p:xfrm>
          <a:off x="408955" y="1844824"/>
          <a:ext cx="11376000" cy="4680520"/>
        </p:xfrm>
        <a:graphic>
          <a:graphicData uri="http://schemas.openxmlformats.org/drawingml/2006/table">
            <a:tbl>
              <a:tblPr>
                <a:tableStyleId>{21E4AEA4-8DFA-4A89-87EB-49C32662AFE0}</a:tableStyleId>
              </a:tblPr>
              <a:tblGrid>
                <a:gridCol w="2749200">
                  <a:extLst>
                    <a:ext uri="{9D8B030D-6E8A-4147-A177-3AD203B41FA5}">
                      <a16:colId xmlns:a16="http://schemas.microsoft.com/office/drawing/2014/main" val="20000"/>
                    </a:ext>
                  </a:extLst>
                </a:gridCol>
                <a:gridCol w="86268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err="1">
                          <a:ln>
                            <a:noFill/>
                          </a:ln>
                          <a:solidFill>
                            <a:srgbClr val="333333"/>
                          </a:solidFill>
                          <a:effectLst/>
                          <a:latin typeface="+mn-lt"/>
                          <a:ea typeface="+mn-ea"/>
                          <a:cs typeface="+mn-cs"/>
                        </a:rPr>
                        <a:t>Dominio</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err="1">
                          <a:ln>
                            <a:noFill/>
                          </a:ln>
                          <a:solidFill>
                            <a:srgbClr val="333333"/>
                          </a:solidFill>
                          <a:effectLst/>
                          <a:latin typeface="+mn-lt"/>
                          <a:ea typeface="+mn-ea"/>
                          <a:cs typeface="+mn-cs"/>
                        </a:rPr>
                        <a:t>Esempio</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8984">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r>
                        <a:rPr kumimoji="0" lang="it-IT" sz="1800" b="0" i="0" u="none" strike="noStrike" cap="none" normalizeH="0" baseline="0" dirty="0">
                          <a:ln>
                            <a:noFill/>
                          </a:ln>
                          <a:solidFill>
                            <a:srgbClr val="333333"/>
                          </a:solidFill>
                          <a:effectLst/>
                          <a:latin typeface="+mn-lt"/>
                          <a:ea typeface="+mn-ea"/>
                          <a:cs typeface="+mn-cs"/>
                        </a:rPr>
                        <a:t>Preoccupazioni eccessive sulla salute</a:t>
                      </a:r>
                      <a:endParaRPr lang="en-US" altLang="de-DE" sz="18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5000"/>
                        </a:lnSpc>
                        <a:spcBef>
                          <a:spcPts val="1999"/>
                        </a:spcBef>
                        <a:spcAft>
                          <a:spcPct val="0"/>
                        </a:spcAft>
                        <a:buClr>
                          <a:srgbClr val="333333"/>
                        </a:buClr>
                        <a:buSzTx/>
                        <a:buFont typeface="Arial" panose="020B0604020202020204" pitchFamily="34" charset="0"/>
                        <a:buChar char="•"/>
                        <a:tabLst/>
                      </a:pPr>
                      <a:r>
                        <a:rPr kumimoji="0" lang="it-IT" sz="1800" b="0" i="0" u="none" strike="noStrike" cap="none" normalizeH="0" baseline="0" dirty="0">
                          <a:ln>
                            <a:noFill/>
                          </a:ln>
                          <a:solidFill>
                            <a:srgbClr val="333333"/>
                          </a:solidFill>
                          <a:effectLst/>
                          <a:latin typeface="+mn-lt"/>
                          <a:ea typeface="+mn-ea"/>
                          <a:cs typeface="+mn-cs"/>
                        </a:rPr>
                        <a:t>Le persone con preoccupazioni eccessive circa il loro stato di salute spesso si convincono precocemente che alcuni sintomi di minore entità e spesso aspecifici (ad es. neo) indichino gravi disturbi (ad es. tumore della pelle).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24336">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r>
                        <a:rPr lang="en-US" altLang="de-DE" sz="1800" b="0" i="0" u="none" dirty="0" err="1">
                          <a:solidFill>
                            <a:srgbClr val="333333"/>
                          </a:solidFill>
                          <a:latin typeface="+mn-lt"/>
                          <a:ea typeface="+mn-ea"/>
                          <a:cs typeface="+mn-cs"/>
                        </a:rPr>
                        <a:t>Impostora</a:t>
                      </a:r>
                      <a:endParaRPr lang="en-US" altLang="de-DE" sz="18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indent="-285750">
                        <a:buFont typeface="Arial" panose="020B0604020202020204" pitchFamily="34" charset="0"/>
                        <a:buChar char="•"/>
                      </a:pPr>
                      <a:r>
                        <a:rPr lang="it-IT" sz="1800" kern="1200" dirty="0">
                          <a:solidFill>
                            <a:schemeClr val="dk1"/>
                          </a:solidFill>
                          <a:effectLst/>
                          <a:latin typeface="+mn-lt"/>
                          <a:ea typeface="+mn-ea"/>
                          <a:cs typeface="+mn-cs"/>
                        </a:rPr>
                        <a:t>Sotto lo pseudonimo di Anna </a:t>
                      </a:r>
                      <a:r>
                        <a:rPr lang="it-IT" sz="1800" kern="1200" dirty="0" err="1">
                          <a:solidFill>
                            <a:schemeClr val="dk1"/>
                          </a:solidFill>
                          <a:effectLst/>
                          <a:latin typeface="+mn-lt"/>
                          <a:ea typeface="+mn-ea"/>
                          <a:cs typeface="+mn-cs"/>
                        </a:rPr>
                        <a:t>Delvey</a:t>
                      </a:r>
                      <a:r>
                        <a:rPr lang="it-IT" sz="1800" kern="1200" dirty="0">
                          <a:solidFill>
                            <a:schemeClr val="dk1"/>
                          </a:solidFill>
                          <a:effectLst/>
                          <a:latin typeface="+mn-lt"/>
                          <a:ea typeface="+mn-ea"/>
                          <a:cs typeface="+mn-cs"/>
                        </a:rPr>
                        <a:t>, nel 2012 la russo-tedesca Anna </a:t>
                      </a:r>
                      <a:r>
                        <a:rPr lang="it-IT" sz="1800" kern="1200" dirty="0" err="1">
                          <a:solidFill>
                            <a:schemeClr val="dk1"/>
                          </a:solidFill>
                          <a:effectLst/>
                          <a:latin typeface="+mn-lt"/>
                          <a:ea typeface="+mn-ea"/>
                          <a:cs typeface="+mn-cs"/>
                        </a:rPr>
                        <a:t>Sorokin</a:t>
                      </a:r>
                      <a:r>
                        <a:rPr lang="it-IT" sz="1800" kern="1200" dirty="0">
                          <a:solidFill>
                            <a:schemeClr val="dk1"/>
                          </a:solidFill>
                          <a:effectLst/>
                          <a:latin typeface="+mn-lt"/>
                          <a:ea typeface="+mn-ea"/>
                          <a:cs typeface="+mn-cs"/>
                        </a:rPr>
                        <a:t> si spacciò per la figlia di un milionario di Manhattan. Tra gli altri crimini, truffò banche e amici per un totale di circa 275.000 dollari. Confessò di non essere in grado di restituire i prestiti contratti, ad esempio, adducendo un contenzioso con suo padre che le impediva di accedere ai suoi fondi. La sua autostima portò amici e soci in affari a fidarsi ciecamente di lei. Solo quando le bollette non pagate iniziarono ad accumularsi </a:t>
                      </a:r>
                      <a:r>
                        <a:rPr lang="it-IT" sz="1800" kern="1200" dirty="0" err="1">
                          <a:solidFill>
                            <a:schemeClr val="dk1"/>
                          </a:solidFill>
                          <a:effectLst/>
                          <a:latin typeface="+mn-lt"/>
                          <a:ea typeface="+mn-ea"/>
                          <a:cs typeface="+mn-cs"/>
                        </a:rPr>
                        <a:t>Sorokin</a:t>
                      </a:r>
                      <a:r>
                        <a:rPr lang="it-IT" sz="1800" kern="1200" dirty="0">
                          <a:solidFill>
                            <a:schemeClr val="dk1"/>
                          </a:solidFill>
                          <a:effectLst/>
                          <a:latin typeface="+mn-lt"/>
                          <a:ea typeface="+mn-ea"/>
                          <a:cs typeface="+mn-cs"/>
                        </a:rPr>
                        <a:t> fu accusata e condannata per furto e frode.</a:t>
                      </a:r>
                      <a:br>
                        <a:rPr lang="de-DE" sz="1800" kern="1200" dirty="0">
                          <a:solidFill>
                            <a:schemeClr val="dk1"/>
                          </a:solidFill>
                          <a:effectLst/>
                          <a:latin typeface="+mn-lt"/>
                          <a:ea typeface="+mn-ea"/>
                          <a:cs typeface="+mn-cs"/>
                        </a:rPr>
                      </a:br>
                      <a:r>
                        <a:rPr lang="it-IT" sz="1800" kern="1200" dirty="0">
                          <a:solidFill>
                            <a:schemeClr val="dk1"/>
                          </a:solidFill>
                          <a:effectLst/>
                          <a:latin typeface="+mn-lt"/>
                          <a:ea typeface="+mn-ea"/>
                          <a:cs typeface="+mn-cs"/>
                        </a:rPr>
                        <a:t>Con una buona dose di scetticismo sulla sua identità, e sulle dichiarazioni e capacità di rimborsare i prestiti concessi, si sarebbe smascherata in anticipo la sua reale situazione finanziaria</a:t>
                      </a:r>
                      <a:endParaRPr lang="de-DE" sz="1800" kern="1200" dirty="0">
                        <a:solidFill>
                          <a:schemeClr val="dk1"/>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891833271"/>
                  </a:ext>
                </a:extLst>
              </a:tr>
            </a:tbl>
          </a:graphicData>
        </a:graphic>
      </p:graphicFrame>
      <p:sp>
        <p:nvSpPr>
          <p:cNvPr id="5" name="Footer Placeholder 4"/>
          <p:cNvSpPr>
            <a:spLocks noGrp="1"/>
          </p:cNvSpPr>
          <p:nvPr>
            <p:ph type="ftr" sz="quarter" idx="11"/>
          </p:nvPr>
        </p:nvSpPr>
        <p:spPr/>
        <p:txBody>
          <a:bodyPr/>
          <a:lstStyle/>
          <a:p>
            <a:pPr>
              <a:defRPr/>
            </a:pPr>
            <a:r>
              <a:rPr lang="it-IT"/>
              <a:t>Modulo del training 7 – Saltare alle conclusioni II</a:t>
            </a:r>
            <a:endParaRPr lang="de-DE"/>
          </a:p>
        </p:txBody>
      </p:sp>
      <p:sp>
        <p:nvSpPr>
          <p:cNvPr id="7" name="Slide Number Placeholder 6"/>
          <p:cNvSpPr>
            <a:spLocks noGrp="1"/>
          </p:cNvSpPr>
          <p:nvPr>
            <p:ph type="sldNum" sz="quarter" idx="12"/>
          </p:nvPr>
        </p:nvSpPr>
        <p:spPr/>
        <p:txBody>
          <a:bodyPr/>
          <a:lstStyle/>
          <a:p>
            <a:fld id="{4D9C8EDB-3491-47DD-BE8B-DCEC79C194C0}" type="slidenum">
              <a:rPr lang="de-DE" altLang="de-DE" smtClean="0"/>
              <a:pPr/>
              <a:t>9</a:t>
            </a:fld>
            <a:endParaRPr lang="de-DE" altLang="de-DE"/>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Conclusioni </a:t>
            </a:r>
            <a:r>
              <a:rPr lang="it-IT" sz="3600">
                <a:solidFill>
                  <a:srgbClr val="004992"/>
                </a:solidFill>
                <a:latin typeface="+mn-lt"/>
                <a:ea typeface="+mn-ea"/>
                <a:cs typeface="+mn-cs"/>
              </a:rPr>
              <a:t>frettolose “in azione”</a:t>
            </a:r>
            <a:br>
              <a:rPr lang="it-IT" sz="3600" dirty="0">
                <a:solidFill>
                  <a:srgbClr val="004992"/>
                </a:solidFill>
                <a:latin typeface="+mn-lt"/>
                <a:ea typeface="+mn-ea"/>
                <a:cs typeface="+mn-cs"/>
              </a:rPr>
            </a:br>
            <a:r>
              <a:rPr lang="it-IT" dirty="0">
                <a:solidFill>
                  <a:srgbClr val="004992"/>
                </a:solidFill>
                <a:latin typeface="+mn-lt"/>
                <a:ea typeface="+mn-ea"/>
                <a:cs typeface="+mn-cs"/>
              </a:rPr>
              <a:t>- leggende metropolitane –</a:t>
            </a:r>
            <a:br>
              <a:rPr lang="it-IT" dirty="0">
                <a:solidFill>
                  <a:srgbClr val="004992"/>
                </a:solidFill>
                <a:latin typeface="+mn-lt"/>
                <a:ea typeface="+mn-ea"/>
                <a:cs typeface="+mn-cs"/>
              </a:rPr>
            </a:br>
            <a:r>
              <a:rPr lang="it-IT" sz="2000" dirty="0">
                <a:solidFill>
                  <a:srgbClr val="004992"/>
                </a:solidFill>
                <a:latin typeface="+mn-lt"/>
                <a:ea typeface="+mn-ea"/>
                <a:cs typeface="+mn-cs"/>
              </a:rPr>
              <a:t>(per un esercizio alternativo vedi alla fine della presentazione)</a:t>
            </a:r>
            <a:endParaRPr lang="en-US" dirty="0">
              <a:solidFill>
                <a:srgbClr val="004992"/>
              </a:solidFill>
              <a:latin typeface="+mn-lt"/>
              <a:ea typeface="+mn-ea"/>
              <a:cs typeface="+mn-cs"/>
            </a:endParaRPr>
          </a:p>
        </p:txBody>
      </p:sp>
      <p:graphicFrame>
        <p:nvGraphicFramePr>
          <p:cNvPr id="14" name="Group 3"/>
          <p:cNvGraphicFramePr>
            <a:graphicFrameLocks noGrp="1"/>
          </p:cNvGraphicFramePr>
          <p:nvPr>
            <p:extLst>
              <p:ext uri="{D42A27DB-BD31-4B8C-83A1-F6EECF244321}">
                <p14:modId xmlns:p14="http://schemas.microsoft.com/office/powerpoint/2010/main" val="3622812083"/>
              </p:ext>
            </p:extLst>
          </p:nvPr>
        </p:nvGraphicFramePr>
        <p:xfrm>
          <a:off x="408955" y="2697480"/>
          <a:ext cx="11376000" cy="4028530"/>
        </p:xfrm>
        <a:graphic>
          <a:graphicData uri="http://schemas.openxmlformats.org/drawingml/2006/table">
            <a:tbl>
              <a:tblPr>
                <a:tableStyleId>{21E4AEA4-8DFA-4A89-87EB-49C32662AFE0}</a:tableStyleId>
              </a:tblPr>
              <a:tblGrid>
                <a:gridCol w="2160240">
                  <a:extLst>
                    <a:ext uri="{9D8B030D-6E8A-4147-A177-3AD203B41FA5}">
                      <a16:colId xmlns:a16="http://schemas.microsoft.com/office/drawing/2014/main" val="20000"/>
                    </a:ext>
                  </a:extLst>
                </a:gridCol>
                <a:gridCol w="6696744">
                  <a:extLst>
                    <a:ext uri="{9D8B030D-6E8A-4147-A177-3AD203B41FA5}">
                      <a16:colId xmlns:a16="http://schemas.microsoft.com/office/drawing/2014/main" val="20001"/>
                    </a:ext>
                  </a:extLst>
                </a:gridCol>
                <a:gridCol w="2519016">
                  <a:extLst>
                    <a:ext uri="{9D8B030D-6E8A-4147-A177-3AD203B41FA5}">
                      <a16:colId xmlns:a16="http://schemas.microsoft.com/office/drawing/2014/main" val="20002"/>
                    </a:ext>
                  </a:extLst>
                </a:gridCol>
              </a:tblGrid>
              <a:tr h="46237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Leggenda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Pro e contro</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“Evidenza”</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Il disegno del pacchetto di sigarette ha indotto delle voci secondo cui il </a:t>
                      </a:r>
                      <a:r>
                        <a:rPr kumimoji="0" lang="it-IT"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marchio “Lucky Strike” </a:t>
                      </a:r>
                      <a:r>
                        <a:rPr kumimoji="0" lang="it-IT"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ha qualcosa a che vedere con il lancio della bomba atomica sul Giappone. </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300"/>
                        </a:spcBef>
                        <a:spcAft>
                          <a:spcPts val="0"/>
                        </a:spcAft>
                        <a:buClr>
                          <a:srgbClr val="336699"/>
                        </a:buClr>
                        <a:buSzTx/>
                        <a:buFontTx/>
                        <a:buNone/>
                        <a:tabLst/>
                      </a:pPr>
                      <a:r>
                        <a:rPr kumimoji="0" lang="it-IT"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Pro:</a:t>
                      </a:r>
                    </a:p>
                    <a:p>
                      <a:pPr marL="0" marR="0" lvl="0" indent="0" algn="l" defTabSz="914400" rtl="0" eaLnBrk="1" fontAlgn="base" latinLnBrk="0" hangingPunct="1">
                        <a:lnSpc>
                          <a:spcPct val="100000"/>
                        </a:lnSpc>
                        <a:spcBef>
                          <a:spcPts val="300"/>
                        </a:spcBef>
                        <a:spcAft>
                          <a:spcPts val="0"/>
                        </a:spcAft>
                        <a:buClr>
                          <a:srgbClr val="FFFFFF"/>
                        </a:buClr>
                        <a:buSzTx/>
                        <a:buFont typeface="WingDings"/>
                        <a:buNone/>
                        <a:tabLst/>
                      </a:pPr>
                      <a:r>
                        <a:rPr kumimoji="0" lang="it-IT" sz="14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r>
                        <a:rPr kumimoji="0" lang="it-IT"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it-IT"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La bandiera giapponese - analogamente al pacchetto - è formata da un cerchio rosso su sfondo bianco.</a:t>
                      </a:r>
                    </a:p>
                    <a:p>
                      <a:pPr marL="0" marR="0" lvl="0" indent="0" algn="l" defTabSz="914400" rtl="0" eaLnBrk="1" fontAlgn="base" latinLnBrk="0" hangingPunct="1">
                        <a:lnSpc>
                          <a:spcPct val="100000"/>
                        </a:lnSpc>
                        <a:spcBef>
                          <a:spcPts val="300"/>
                        </a:spcBef>
                        <a:spcAft>
                          <a:spcPts val="0"/>
                        </a:spcAft>
                        <a:buClr>
                          <a:srgbClr val="FFFFFF"/>
                        </a:buClr>
                        <a:buSzTx/>
                        <a:buFont typeface="WingDings"/>
                        <a:buNone/>
                        <a:tabLst/>
                      </a:pPr>
                      <a:r>
                        <a:rPr kumimoji="0" lang="it-IT"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Il cerchio dorato può facilmente indicare la contaminazione radioattiva.</a:t>
                      </a:r>
                    </a:p>
                    <a:p>
                      <a:pPr marL="0" marR="0" lvl="0" indent="0" algn="l" defTabSz="914400" rtl="0" eaLnBrk="1" fontAlgn="base" latinLnBrk="0" hangingPunct="1">
                        <a:lnSpc>
                          <a:spcPct val="100000"/>
                        </a:lnSpc>
                        <a:spcBef>
                          <a:spcPts val="300"/>
                        </a:spcBef>
                        <a:spcAft>
                          <a:spcPts val="0"/>
                        </a:spcAft>
                        <a:buClr>
                          <a:srgbClr val="FFFFFF"/>
                        </a:buClr>
                        <a:buSzTx/>
                        <a:buFont typeface="WingDings"/>
                        <a:buNone/>
                        <a:tabLst/>
                      </a:pPr>
                      <a:r>
                        <a:rPr kumimoji="0" lang="it-IT" sz="1400" b="0" i="0" u="none" strike="noStrike" cap="none" normalizeH="0" baseline="0">
                          <a:ln>
                            <a:noFill/>
                          </a:ln>
                          <a:solidFill>
                            <a:srgbClr val="FFFFFF"/>
                          </a:solidFill>
                          <a:effectLst/>
                          <a:latin typeface="Calibri Light"/>
                          <a:ea typeface="ＭＳ Ｐゴシック" pitchFamily="34" charset="-128"/>
                          <a:cs typeface="Times New Roman" pitchFamily="18" charset="0"/>
                        </a:rPr>
                        <a:t>“Lucky Strike” </a:t>
                      </a:r>
                      <a:r>
                        <a:rPr kumimoji="0" lang="it-IT"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(colpo fortunato) potrebbe essere inteso </a:t>
                      </a:r>
                      <a:r>
                        <a:rPr kumimoji="0" lang="it-IT" sz="1400" b="0" i="0" u="none" strike="noStrike" cap="none" normalizeH="0" baseline="0">
                          <a:ln>
                            <a:noFill/>
                          </a:ln>
                          <a:solidFill>
                            <a:srgbClr val="FFFFFF"/>
                          </a:solidFill>
                          <a:effectLst/>
                          <a:latin typeface="Calibri Light"/>
                          <a:ea typeface="ＭＳ Ｐゴシック" pitchFamily="34" charset="-128"/>
                          <a:cs typeface="Times New Roman" pitchFamily="18" charset="0"/>
                        </a:rPr>
                        <a:t>come “attacco vincente”.</a:t>
                      </a:r>
                      <a:endParaRPr kumimoji="0" lang="it-IT"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ts val="300"/>
                        </a:spcBef>
                        <a:spcAft>
                          <a:spcPts val="0"/>
                        </a:spcAft>
                        <a:buClr>
                          <a:srgbClr val="FFFFFF"/>
                        </a:buClr>
                        <a:buSzTx/>
                        <a:buFont typeface="WingDings"/>
                        <a:buNone/>
                        <a:tabLst/>
                      </a:pPr>
                      <a:r>
                        <a:rPr kumimoji="0" lang="it-IT"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Lucky Strike ha cambiato il disegno del pacchetto durante la II Guerra Mondiale. In precedenza, lo sfondo era verde.</a:t>
                      </a:r>
                    </a:p>
                    <a:p>
                      <a:pPr marL="0" marR="0" lvl="0" indent="0" algn="l" defTabSz="914400" rtl="0" eaLnBrk="1" fontAlgn="base" latinLnBrk="0" hangingPunct="1">
                        <a:lnSpc>
                          <a:spcPct val="100000"/>
                        </a:lnSpc>
                        <a:spcBef>
                          <a:spcPts val="1200"/>
                        </a:spcBef>
                        <a:spcAft>
                          <a:spcPts val="0"/>
                        </a:spcAft>
                        <a:buClr>
                          <a:srgbClr val="336699"/>
                        </a:buClr>
                        <a:buSzTx/>
                        <a:buFontTx/>
                        <a:buNone/>
                        <a:tabLst/>
                      </a:pPr>
                      <a:r>
                        <a:rPr kumimoji="0" lang="it-IT"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Contro:</a:t>
                      </a:r>
                    </a:p>
                    <a:p>
                      <a:pPr marL="0" marR="0" lvl="0" indent="0" algn="l" defTabSz="914400" rtl="0" eaLnBrk="1" fontAlgn="base" latinLnBrk="0" hangingPunct="1">
                        <a:lnSpc>
                          <a:spcPct val="100000"/>
                        </a:lnSpc>
                        <a:spcBef>
                          <a:spcPts val="300"/>
                        </a:spcBef>
                        <a:spcAft>
                          <a:spcPts val="0"/>
                        </a:spcAft>
                        <a:buClr>
                          <a:srgbClr val="FFFFFF"/>
                        </a:buClr>
                        <a:buSzTx/>
                        <a:buFont typeface="WingDings"/>
                        <a:buNone/>
                        <a:tabLst/>
                      </a:pPr>
                      <a:r>
                        <a:rPr kumimoji="0" lang="it-IT" sz="14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r>
                        <a:rPr kumimoji="0" lang="it-IT"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it-IT"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Il cerchio dorato era già presente nel vecchio pacchetto</a:t>
                      </a:r>
                    </a:p>
                    <a:p>
                      <a:pPr marL="0" marR="0" lvl="0" indent="0" algn="l" defTabSz="914400" rtl="0" eaLnBrk="1" fontAlgn="base" latinLnBrk="0" hangingPunct="1">
                        <a:lnSpc>
                          <a:spcPct val="100000"/>
                        </a:lnSpc>
                        <a:spcBef>
                          <a:spcPts val="300"/>
                        </a:spcBef>
                        <a:spcAft>
                          <a:spcPts val="0"/>
                        </a:spcAft>
                        <a:buClr>
                          <a:srgbClr val="FFFFFF"/>
                        </a:buClr>
                        <a:buSzTx/>
                        <a:buFont typeface="WingDings"/>
                        <a:buNone/>
                        <a:tabLst/>
                      </a:pPr>
                      <a:r>
                        <a:rPr kumimoji="0" lang="it-IT"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Il design del pacchetto era già stato cambiato nel 1940/1941 per ragioni di marketing - il lancio della bomba atomica ci fu nel 1945</a:t>
                      </a:r>
                    </a:p>
                    <a:p>
                      <a:pPr marL="0" marR="0" lvl="0" indent="0" algn="l" defTabSz="914400" rtl="0" eaLnBrk="1" fontAlgn="base" latinLnBrk="0" hangingPunct="1">
                        <a:lnSpc>
                          <a:spcPct val="100000"/>
                        </a:lnSpc>
                        <a:spcBef>
                          <a:spcPts val="300"/>
                        </a:spcBef>
                        <a:spcAft>
                          <a:spcPts val="0"/>
                        </a:spcAft>
                        <a:buClr>
                          <a:srgbClr val="FFFFFF"/>
                        </a:buClr>
                        <a:buSzTx/>
                        <a:buFont typeface="WingDings"/>
                        <a:buNone/>
                        <a:tabLst/>
                      </a:pPr>
                      <a:r>
                        <a:rPr kumimoji="0" lang="it-IT"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Il marchio nacque nell'era dei ricercatori d'oro. Il </a:t>
                      </a:r>
                      <a:r>
                        <a:rPr kumimoji="0" lang="it-IT" sz="1400" b="0" i="0" u="none" strike="noStrike" cap="none" normalizeH="0" baseline="0">
                          <a:ln>
                            <a:noFill/>
                          </a:ln>
                          <a:solidFill>
                            <a:srgbClr val="FFFFFF"/>
                          </a:solidFill>
                          <a:effectLst/>
                          <a:latin typeface="Calibri Light"/>
                          <a:ea typeface="ＭＳ Ｐゴシック" pitchFamily="34" charset="-128"/>
                          <a:cs typeface="Times New Roman" pitchFamily="18" charset="0"/>
                        </a:rPr>
                        <a:t>nome “Lucky Strike” </a:t>
                      </a:r>
                      <a:r>
                        <a:rPr kumimoji="0" lang="it-IT"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venne registrato dal 1871. Le prime scatole per il tabacco avevano un martello che puntava al cielo sopra di esso - un simbolo </a:t>
                      </a:r>
                      <a:r>
                        <a:rPr kumimoji="0" lang="it-IT" sz="1400" b="0" i="0" u="none" strike="noStrike" cap="none" normalizeH="0" baseline="0">
                          <a:ln>
                            <a:noFill/>
                          </a:ln>
                          <a:solidFill>
                            <a:srgbClr val="FFFFFF"/>
                          </a:solidFill>
                          <a:effectLst/>
                          <a:latin typeface="Calibri Light"/>
                          <a:ea typeface="ＭＳ Ｐゴシック" pitchFamily="34" charset="-128"/>
                          <a:cs typeface="Times New Roman" pitchFamily="18" charset="0"/>
                        </a:rPr>
                        <a:t>per “il </a:t>
                      </a:r>
                      <a:r>
                        <a:rPr kumimoji="0" lang="it-IT"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colpo fortunato (lucky strike) di un ricercatore </a:t>
                      </a:r>
                      <a:r>
                        <a:rPr kumimoji="0" lang="it-IT" sz="1400" b="0" i="0" u="none" strike="noStrike" cap="none" normalizeH="0" baseline="0">
                          <a:ln>
                            <a:noFill/>
                          </a:ln>
                          <a:solidFill>
                            <a:srgbClr val="FFFFFF"/>
                          </a:solidFill>
                          <a:effectLst/>
                          <a:latin typeface="Calibri Light"/>
                          <a:ea typeface="ＭＳ Ｐゴシック" pitchFamily="34" charset="-128"/>
                          <a:cs typeface="Times New Roman" pitchFamily="18" charset="0"/>
                        </a:rPr>
                        <a:t>d'oro.”</a:t>
                      </a:r>
                      <a:endParaRPr kumimoji="0" lang="de-DE"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5"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28656"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3" descr="Lucky Strike - Oiseau `3`- flickr-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768636"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9547845" y="6309320"/>
            <a:ext cx="19503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600">
                <a:latin typeface="Calibri Light"/>
              </a:rPr>
              <a:t> Bandiera Giapponese</a:t>
            </a:r>
            <a:endParaRPr lang="de-DE" altLang="de-DE" sz="1600" dirty="0">
              <a:latin typeface="Calibri Light"/>
            </a:endParaRPr>
          </a:p>
        </p:txBody>
      </p:sp>
      <p:sp>
        <p:nvSpPr>
          <p:cNvPr id="18"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it-IT" altLang="de-DE" sz="2000" b="0">
                <a:latin typeface="Calibri Light"/>
              </a:rPr>
              <a:t>Esiste una qualche connessione tra il logo delle sigarette “Lucky Strike” e la bomba atomica del Giappone?</a:t>
            </a:r>
            <a:endParaRPr lang="de-DE" altLang="de-DE" sz="2000" dirty="0">
              <a:latin typeface="Calibri Light"/>
            </a:endParaRPr>
          </a:p>
        </p:txBody>
      </p:sp>
      <p:sp>
        <p:nvSpPr>
          <p:cNvPr id="5" name="Footer Placeholder 4"/>
          <p:cNvSpPr>
            <a:spLocks noGrp="1"/>
          </p:cNvSpPr>
          <p:nvPr>
            <p:ph type="ftr" sz="quarter" idx="11"/>
          </p:nvPr>
        </p:nvSpPr>
        <p:spPr/>
        <p:txBody>
          <a:bodyPr/>
          <a:lstStyle/>
          <a:p>
            <a:pPr>
              <a:defRPr/>
            </a:pPr>
            <a:r>
              <a:rPr lang="it-IT"/>
              <a:t>Modulo del training 7 – Saltare alle conclusioni II</a:t>
            </a:r>
            <a:endParaRPr lang="de-DE"/>
          </a:p>
        </p:txBody>
      </p:sp>
      <p:sp>
        <p:nvSpPr>
          <p:cNvPr id="6" name="Slide Number Placeholder 5"/>
          <p:cNvSpPr>
            <a:spLocks noGrp="1"/>
          </p:cNvSpPr>
          <p:nvPr>
            <p:ph type="sldNum" sz="quarter" idx="12"/>
          </p:nvPr>
        </p:nvSpPr>
        <p:spPr/>
        <p:txBody>
          <a:bodyPr/>
          <a:lstStyle/>
          <a:p>
            <a:fld id="{4D9C8EDB-3491-47DD-BE8B-DCEC79C194C0}" type="slidenum">
              <a:rPr lang="de-DE" altLang="de-DE" smtClean="0"/>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Conclusioni frettolose “in azione”</a:t>
            </a:r>
            <a:br>
              <a:rPr lang="it-IT" sz="3600">
                <a:solidFill>
                  <a:srgbClr val="004992"/>
                </a:solidFill>
                <a:latin typeface="+mn-lt"/>
                <a:ea typeface="+mn-ea"/>
                <a:cs typeface="+mn-cs"/>
              </a:rPr>
            </a:br>
            <a:r>
              <a:rPr lang="it-IT">
                <a:solidFill>
                  <a:srgbClr val="004992"/>
                </a:solidFill>
                <a:latin typeface="+mn-lt"/>
                <a:ea typeface="+mn-ea"/>
                <a:cs typeface="+mn-cs"/>
              </a:rPr>
              <a:t>- leggende metropolitane -</a:t>
            </a:r>
            <a:endParaRPr lang="en-US">
              <a:solidFill>
                <a:srgbClr val="004992"/>
              </a:solidFill>
              <a:latin typeface="+mn-lt"/>
              <a:ea typeface="+mn-ea"/>
              <a:cs typeface="+mn-cs"/>
            </a:endParaRPr>
          </a:p>
        </p:txBody>
      </p:sp>
      <p:graphicFrame>
        <p:nvGraphicFramePr>
          <p:cNvPr id="14" name="Group 3"/>
          <p:cNvGraphicFramePr>
            <a:graphicFrameLocks noGrp="1"/>
          </p:cNvGraphicFramePr>
          <p:nvPr>
            <p:extLst>
              <p:ext uri="{D42A27DB-BD31-4B8C-83A1-F6EECF244321}">
                <p14:modId xmlns:p14="http://schemas.microsoft.com/office/powerpoint/2010/main" val="3689071960"/>
              </p:ext>
            </p:extLst>
          </p:nvPr>
        </p:nvGraphicFramePr>
        <p:xfrm>
          <a:off x="408955" y="2697480"/>
          <a:ext cx="11376000" cy="4028530"/>
        </p:xfrm>
        <a:graphic>
          <a:graphicData uri="http://schemas.openxmlformats.org/drawingml/2006/table">
            <a:tbl>
              <a:tblPr>
                <a:tableStyleId>{21E4AEA4-8DFA-4A89-87EB-49C32662AFE0}</a:tableStyleId>
              </a:tblPr>
              <a:tblGrid>
                <a:gridCol w="2160240">
                  <a:extLst>
                    <a:ext uri="{9D8B030D-6E8A-4147-A177-3AD203B41FA5}">
                      <a16:colId xmlns:a16="http://schemas.microsoft.com/office/drawing/2014/main" val="20000"/>
                    </a:ext>
                  </a:extLst>
                </a:gridCol>
                <a:gridCol w="6696744">
                  <a:extLst>
                    <a:ext uri="{9D8B030D-6E8A-4147-A177-3AD203B41FA5}">
                      <a16:colId xmlns:a16="http://schemas.microsoft.com/office/drawing/2014/main" val="20001"/>
                    </a:ext>
                  </a:extLst>
                </a:gridCol>
                <a:gridCol w="2519016">
                  <a:extLst>
                    <a:ext uri="{9D8B030D-6E8A-4147-A177-3AD203B41FA5}">
                      <a16:colId xmlns:a16="http://schemas.microsoft.com/office/drawing/2014/main" val="20002"/>
                    </a:ext>
                  </a:extLst>
                </a:gridCol>
              </a:tblGrid>
              <a:tr h="46237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Leggenda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Pro e contro</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“Evidenza”</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Il disegno del pacchetto di sigarette ha indotto delle voci secondo cui il </a:t>
                      </a:r>
                      <a:r>
                        <a:rPr kumimoji="0" lang="it-IT"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marchio “Lucky Strike” </a:t>
                      </a:r>
                      <a:r>
                        <a:rPr kumimoji="0" lang="it-IT"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ha qualcosa a che vedere con il lancio della bomba atomica sul Giappone. </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300"/>
                        </a:spcBef>
                        <a:spcAft>
                          <a:spcPts val="0"/>
                        </a:spcAft>
                        <a:buClr>
                          <a:srgbClr val="336699"/>
                        </a:buClr>
                        <a:buSzTx/>
                        <a:buFontTx/>
                        <a:buNone/>
                        <a:tabLst/>
                      </a:pPr>
                      <a:r>
                        <a:rPr kumimoji="0" lang="it-IT"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Pro:</a:t>
                      </a:r>
                    </a:p>
                    <a:p>
                      <a:pPr marL="285750" marR="0" lvl="0" indent="-285750" algn="l" defTabSz="914400" rtl="0" eaLnBrk="1" fontAlgn="base" latinLnBrk="0" hangingPunct="1">
                        <a:lnSpc>
                          <a:spcPct val="100000"/>
                        </a:lnSpc>
                        <a:spcBef>
                          <a:spcPts val="300"/>
                        </a:spcBef>
                        <a:spcAft>
                          <a:spcPts val="0"/>
                        </a:spcAft>
                        <a:buClr>
                          <a:srgbClr val="333333"/>
                        </a:buClr>
                        <a:buSzTx/>
                        <a:buFont typeface="WingDings"/>
                        <a:buChar char=""/>
                        <a:tabLst/>
                      </a:pPr>
                      <a:r>
                        <a:rPr kumimoji="0" lang="it-IT"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La bandiera giapponese - analogamente al pacchetto - è formata da un cerchio rosso su sfondo bianco.</a:t>
                      </a:r>
                    </a:p>
                    <a:p>
                      <a:pPr marL="285750" marR="0" lvl="0" indent="-285750" algn="l" defTabSz="914400" rtl="0" eaLnBrk="1" fontAlgn="base" latinLnBrk="0" hangingPunct="1">
                        <a:lnSpc>
                          <a:spcPct val="100000"/>
                        </a:lnSpc>
                        <a:spcBef>
                          <a:spcPts val="300"/>
                        </a:spcBef>
                        <a:spcAft>
                          <a:spcPts val="0"/>
                        </a:spcAft>
                        <a:buClr>
                          <a:srgbClr val="333333"/>
                        </a:buClr>
                        <a:buSzTx/>
                        <a:buFont typeface="WingDings"/>
                        <a:buChar char=""/>
                        <a:tabLst/>
                      </a:pPr>
                      <a:r>
                        <a:rPr kumimoji="0" lang="it-IT"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Il cerchio dorato può facilmente indicare la contaminazione radioattiva.</a:t>
                      </a:r>
                    </a:p>
                    <a:p>
                      <a:pPr marL="285750" marR="0" lvl="0" indent="-285750" algn="l" defTabSz="914400" rtl="0" eaLnBrk="1" fontAlgn="base" latinLnBrk="0" hangingPunct="1">
                        <a:lnSpc>
                          <a:spcPct val="100000"/>
                        </a:lnSpc>
                        <a:spcBef>
                          <a:spcPts val="300"/>
                        </a:spcBef>
                        <a:spcAft>
                          <a:spcPts val="0"/>
                        </a:spcAft>
                        <a:buClr>
                          <a:srgbClr val="333333"/>
                        </a:buClr>
                        <a:buSzTx/>
                        <a:buFont typeface="WingDings"/>
                        <a:buChar char=""/>
                        <a:tabLst/>
                      </a:pPr>
                      <a:r>
                        <a:rPr kumimoji="0" lang="it-IT" sz="1400" b="0" i="0" u="none" strike="noStrike" cap="none" normalizeH="0" baseline="0">
                          <a:ln>
                            <a:noFill/>
                          </a:ln>
                          <a:solidFill>
                            <a:srgbClr val="333333"/>
                          </a:solidFill>
                          <a:effectLst/>
                          <a:latin typeface="Calibri Light"/>
                          <a:ea typeface="ＭＳ Ｐゴシック" pitchFamily="34" charset="-128"/>
                          <a:cs typeface="Times New Roman" pitchFamily="18" charset="0"/>
                        </a:rPr>
                        <a:t>“Lucky Strike” </a:t>
                      </a:r>
                      <a:r>
                        <a:rPr kumimoji="0" lang="it-IT"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(colpo fortunato) potrebbe essere inteso </a:t>
                      </a:r>
                      <a:r>
                        <a:rPr kumimoji="0" lang="it-IT" sz="1400" b="0" i="0" u="none" strike="noStrike" cap="none" normalizeH="0" baseline="0">
                          <a:ln>
                            <a:noFill/>
                          </a:ln>
                          <a:solidFill>
                            <a:srgbClr val="333333"/>
                          </a:solidFill>
                          <a:effectLst/>
                          <a:latin typeface="Calibri Light"/>
                          <a:ea typeface="ＭＳ Ｐゴシック" pitchFamily="34" charset="-128"/>
                          <a:cs typeface="Times New Roman" pitchFamily="18" charset="0"/>
                        </a:rPr>
                        <a:t>come “attacco vincente”.</a:t>
                      </a:r>
                      <a:endParaRPr kumimoji="0" lang="it-IT"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285750" marR="0" lvl="0" indent="-285750" algn="l" defTabSz="914400" rtl="0" eaLnBrk="1" fontAlgn="base" latinLnBrk="0" hangingPunct="1">
                        <a:lnSpc>
                          <a:spcPct val="100000"/>
                        </a:lnSpc>
                        <a:spcBef>
                          <a:spcPts val="300"/>
                        </a:spcBef>
                        <a:spcAft>
                          <a:spcPts val="0"/>
                        </a:spcAft>
                        <a:buClr>
                          <a:srgbClr val="333333"/>
                        </a:buClr>
                        <a:buSzTx/>
                        <a:buFont typeface="WingDings"/>
                        <a:buChar char=""/>
                        <a:tabLst/>
                      </a:pPr>
                      <a:r>
                        <a:rPr kumimoji="0" lang="it-IT"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Lucky Strike ha cambiato il disegno del pacchetto durante la II Guerra Mondiale. In precedenza, lo sfondo era verde.</a:t>
                      </a:r>
                    </a:p>
                    <a:p>
                      <a:pPr marL="0" marR="0" lvl="0" indent="0" algn="l" defTabSz="914400" rtl="0" eaLnBrk="1" fontAlgn="base" latinLnBrk="0" hangingPunct="1">
                        <a:lnSpc>
                          <a:spcPct val="100000"/>
                        </a:lnSpc>
                        <a:spcBef>
                          <a:spcPts val="1200"/>
                        </a:spcBef>
                        <a:spcAft>
                          <a:spcPts val="0"/>
                        </a:spcAft>
                        <a:buClr>
                          <a:srgbClr val="336699"/>
                        </a:buClr>
                        <a:buSzTx/>
                        <a:buFontTx/>
                        <a:buNone/>
                        <a:tabLst/>
                      </a:pPr>
                      <a:r>
                        <a:rPr kumimoji="0" lang="it-IT"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Contro:</a:t>
                      </a:r>
                    </a:p>
                    <a:p>
                      <a:pPr marL="0" marR="0" lvl="0" indent="0" algn="l" defTabSz="914400" rtl="0" eaLnBrk="1" fontAlgn="base" latinLnBrk="0" hangingPunct="1">
                        <a:lnSpc>
                          <a:spcPct val="100000"/>
                        </a:lnSpc>
                        <a:spcBef>
                          <a:spcPts val="300"/>
                        </a:spcBef>
                        <a:spcAft>
                          <a:spcPts val="0"/>
                        </a:spcAft>
                        <a:buClr>
                          <a:srgbClr val="FFFFFF"/>
                        </a:buClr>
                        <a:buSzTx/>
                        <a:buFont typeface="WingDings"/>
                        <a:buNone/>
                        <a:tabLst/>
                      </a:pPr>
                      <a:r>
                        <a:rPr kumimoji="0" lang="it-IT" sz="14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r>
                        <a:rPr kumimoji="0" lang="it-IT"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it-IT"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Il cerchio dorato era già presente nel vecchio pacchetto</a:t>
                      </a:r>
                    </a:p>
                    <a:p>
                      <a:pPr marL="0" marR="0" lvl="0" indent="0" algn="l" defTabSz="914400" rtl="0" eaLnBrk="1" fontAlgn="base" latinLnBrk="0" hangingPunct="1">
                        <a:lnSpc>
                          <a:spcPct val="100000"/>
                        </a:lnSpc>
                        <a:spcBef>
                          <a:spcPts val="300"/>
                        </a:spcBef>
                        <a:spcAft>
                          <a:spcPts val="0"/>
                        </a:spcAft>
                        <a:buClr>
                          <a:srgbClr val="FFFFFF"/>
                        </a:buClr>
                        <a:buSzTx/>
                        <a:buFont typeface="WingDings"/>
                        <a:buNone/>
                        <a:tabLst/>
                      </a:pPr>
                      <a:r>
                        <a:rPr kumimoji="0" lang="it-IT"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Il design del pacchetto era già stato cambiato nel 1940/1941 per ragioni di marketing - il lancio della bomba atomica ci fu nel 1945</a:t>
                      </a:r>
                    </a:p>
                    <a:p>
                      <a:pPr marL="0" marR="0" lvl="0" indent="0" algn="l" defTabSz="914400" rtl="0" eaLnBrk="1" fontAlgn="base" latinLnBrk="0" hangingPunct="1">
                        <a:lnSpc>
                          <a:spcPct val="100000"/>
                        </a:lnSpc>
                        <a:spcBef>
                          <a:spcPts val="300"/>
                        </a:spcBef>
                        <a:spcAft>
                          <a:spcPts val="0"/>
                        </a:spcAft>
                        <a:buClr>
                          <a:srgbClr val="FFFFFF"/>
                        </a:buClr>
                        <a:buSzTx/>
                        <a:buFont typeface="WingDings"/>
                        <a:buNone/>
                        <a:tabLst/>
                      </a:pPr>
                      <a:r>
                        <a:rPr kumimoji="0" lang="it-IT"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Il marchio nacque nell'era dei ricercatori d'oro. Il </a:t>
                      </a:r>
                      <a:r>
                        <a:rPr kumimoji="0" lang="it-IT" sz="1400" b="0" i="0" u="none" strike="noStrike" cap="none" normalizeH="0" baseline="0">
                          <a:ln>
                            <a:noFill/>
                          </a:ln>
                          <a:solidFill>
                            <a:srgbClr val="FFFFFF"/>
                          </a:solidFill>
                          <a:effectLst/>
                          <a:latin typeface="Calibri Light"/>
                          <a:ea typeface="ＭＳ Ｐゴシック" pitchFamily="34" charset="-128"/>
                          <a:cs typeface="Times New Roman" pitchFamily="18" charset="0"/>
                        </a:rPr>
                        <a:t>nome “Lucky Strike” </a:t>
                      </a:r>
                      <a:r>
                        <a:rPr kumimoji="0" lang="it-IT"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venne registrato dal 1871. Le prime scatole per il tabacco avevano un martello che puntava al cielo sopra di esso - un simbolo </a:t>
                      </a:r>
                      <a:r>
                        <a:rPr kumimoji="0" lang="it-IT" sz="1400" b="0" i="0" u="none" strike="noStrike" cap="none" normalizeH="0" baseline="0">
                          <a:ln>
                            <a:noFill/>
                          </a:ln>
                          <a:solidFill>
                            <a:srgbClr val="FFFFFF"/>
                          </a:solidFill>
                          <a:effectLst/>
                          <a:latin typeface="Calibri Light"/>
                          <a:ea typeface="ＭＳ Ｐゴシック" pitchFamily="34" charset="-128"/>
                          <a:cs typeface="Times New Roman" pitchFamily="18" charset="0"/>
                        </a:rPr>
                        <a:t>per “il </a:t>
                      </a:r>
                      <a:r>
                        <a:rPr kumimoji="0" lang="it-IT"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colpo fortunato (lucky strike) di un ricercatore </a:t>
                      </a:r>
                      <a:r>
                        <a:rPr kumimoji="0" lang="it-IT" sz="1400" b="0" i="0" u="none" strike="noStrike" cap="none" normalizeH="0" baseline="0">
                          <a:ln>
                            <a:noFill/>
                          </a:ln>
                          <a:solidFill>
                            <a:srgbClr val="FFFFFF"/>
                          </a:solidFill>
                          <a:effectLst/>
                          <a:latin typeface="Calibri Light"/>
                          <a:ea typeface="ＭＳ Ｐゴシック" pitchFamily="34" charset="-128"/>
                          <a:cs typeface="Times New Roman" pitchFamily="18" charset="0"/>
                        </a:rPr>
                        <a:t>d'oro.”</a:t>
                      </a:r>
                      <a:endParaRPr kumimoji="0" lang="de-DE"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5"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28656"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3" descr="Lucky Strike - Oiseau `3`- flickr-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768636"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9547845" y="6309320"/>
            <a:ext cx="19503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600">
                <a:latin typeface="Calibri Light"/>
              </a:rPr>
              <a:t> Bandiera Giapponese</a:t>
            </a:r>
            <a:endParaRPr lang="de-DE" altLang="de-DE" sz="1600" dirty="0">
              <a:latin typeface="Calibri Light"/>
            </a:endParaRPr>
          </a:p>
        </p:txBody>
      </p:sp>
      <p:sp>
        <p:nvSpPr>
          <p:cNvPr id="18"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it-IT" altLang="de-DE" sz="2000" b="0">
                <a:latin typeface="Calibri Light"/>
              </a:rPr>
              <a:t>Esiste una qualche connessione tra il logo delle sigarette “Lucky Strike” e la bomba atomica del Giappone?</a:t>
            </a:r>
            <a:endParaRPr lang="de-DE" altLang="de-DE" sz="2000" dirty="0">
              <a:latin typeface="Calibri Light"/>
            </a:endParaRPr>
          </a:p>
        </p:txBody>
      </p:sp>
      <p:sp>
        <p:nvSpPr>
          <p:cNvPr id="5" name="Footer Placeholder 4"/>
          <p:cNvSpPr>
            <a:spLocks noGrp="1"/>
          </p:cNvSpPr>
          <p:nvPr>
            <p:ph type="ftr" sz="quarter" idx="11"/>
          </p:nvPr>
        </p:nvSpPr>
        <p:spPr/>
        <p:txBody>
          <a:bodyPr/>
          <a:lstStyle/>
          <a:p>
            <a:pPr>
              <a:defRPr/>
            </a:pPr>
            <a:r>
              <a:rPr lang="it-IT"/>
              <a:t>Modulo del training 7 – Saltare alle conclusioni II</a:t>
            </a:r>
            <a:endParaRPr lang="de-DE"/>
          </a:p>
        </p:txBody>
      </p:sp>
      <p:sp>
        <p:nvSpPr>
          <p:cNvPr id="6" name="Slide Number Placeholder 5"/>
          <p:cNvSpPr>
            <a:spLocks noGrp="1"/>
          </p:cNvSpPr>
          <p:nvPr>
            <p:ph type="sldNum" sz="quarter" idx="12"/>
          </p:nvPr>
        </p:nvSpPr>
        <p:spPr/>
        <p:txBody>
          <a:bodyPr/>
          <a:lstStyle/>
          <a:p>
            <a:fld id="{4D9C8EDB-3491-47DD-BE8B-DCEC79C194C0}" type="slidenum">
              <a:rPr lang="de-DE" altLang="de-DE" smtClean="0"/>
              <a:pPr/>
              <a:t>11</a:t>
            </a:fld>
            <a:endParaRPr lang="de-DE" altLang="de-DE"/>
          </a:p>
        </p:txBody>
      </p:sp>
    </p:spTree>
    <p:extLst>
      <p:ext uri="{BB962C8B-B14F-4D97-AF65-F5344CB8AC3E}">
        <p14:creationId xmlns:p14="http://schemas.microsoft.com/office/powerpoint/2010/main" val="1551841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Conclusioni frettolose “in azione”</a:t>
            </a:r>
            <a:br>
              <a:rPr lang="it-IT" sz="3600">
                <a:solidFill>
                  <a:srgbClr val="004992"/>
                </a:solidFill>
                <a:latin typeface="+mn-lt"/>
                <a:ea typeface="+mn-ea"/>
                <a:cs typeface="+mn-cs"/>
              </a:rPr>
            </a:br>
            <a:r>
              <a:rPr lang="it-IT">
                <a:solidFill>
                  <a:srgbClr val="004992"/>
                </a:solidFill>
                <a:latin typeface="+mn-lt"/>
                <a:ea typeface="+mn-ea"/>
                <a:cs typeface="+mn-cs"/>
              </a:rPr>
              <a:t>- leggende metropolitane -</a:t>
            </a:r>
            <a:endParaRPr lang="en-US">
              <a:solidFill>
                <a:srgbClr val="004992"/>
              </a:solidFill>
              <a:latin typeface="+mn-lt"/>
              <a:ea typeface="+mn-ea"/>
              <a:cs typeface="+mn-cs"/>
            </a:endParaRPr>
          </a:p>
        </p:txBody>
      </p:sp>
      <p:graphicFrame>
        <p:nvGraphicFramePr>
          <p:cNvPr id="14" name="Group 3"/>
          <p:cNvGraphicFramePr>
            <a:graphicFrameLocks noGrp="1"/>
          </p:cNvGraphicFramePr>
          <p:nvPr>
            <p:extLst>
              <p:ext uri="{D42A27DB-BD31-4B8C-83A1-F6EECF244321}">
                <p14:modId xmlns:p14="http://schemas.microsoft.com/office/powerpoint/2010/main" val="2519464350"/>
              </p:ext>
            </p:extLst>
          </p:nvPr>
        </p:nvGraphicFramePr>
        <p:xfrm>
          <a:off x="408955" y="2697480"/>
          <a:ext cx="11376000" cy="4028530"/>
        </p:xfrm>
        <a:graphic>
          <a:graphicData uri="http://schemas.openxmlformats.org/drawingml/2006/table">
            <a:tbl>
              <a:tblPr>
                <a:tableStyleId>{21E4AEA4-8DFA-4A89-87EB-49C32662AFE0}</a:tableStyleId>
              </a:tblPr>
              <a:tblGrid>
                <a:gridCol w="2160240">
                  <a:extLst>
                    <a:ext uri="{9D8B030D-6E8A-4147-A177-3AD203B41FA5}">
                      <a16:colId xmlns:a16="http://schemas.microsoft.com/office/drawing/2014/main" val="20000"/>
                    </a:ext>
                  </a:extLst>
                </a:gridCol>
                <a:gridCol w="6696744">
                  <a:extLst>
                    <a:ext uri="{9D8B030D-6E8A-4147-A177-3AD203B41FA5}">
                      <a16:colId xmlns:a16="http://schemas.microsoft.com/office/drawing/2014/main" val="20001"/>
                    </a:ext>
                  </a:extLst>
                </a:gridCol>
                <a:gridCol w="2519016">
                  <a:extLst>
                    <a:ext uri="{9D8B030D-6E8A-4147-A177-3AD203B41FA5}">
                      <a16:colId xmlns:a16="http://schemas.microsoft.com/office/drawing/2014/main" val="20002"/>
                    </a:ext>
                  </a:extLst>
                </a:gridCol>
              </a:tblGrid>
              <a:tr h="46237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Leggenda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Pro e contro</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“Evidenza”</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Il disegno del pacchetto di sigarette ha indotto delle voci secondo cui il </a:t>
                      </a:r>
                      <a:r>
                        <a:rPr kumimoji="0" lang="it-IT"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marchio “Lucky Strike” </a:t>
                      </a:r>
                      <a:r>
                        <a:rPr kumimoji="0" lang="it-IT"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ha qualcosa a che vedere con il lancio della bomba atomica sul Giappone. </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300"/>
                        </a:spcBef>
                        <a:spcAft>
                          <a:spcPts val="0"/>
                        </a:spcAft>
                        <a:buClr>
                          <a:srgbClr val="336699"/>
                        </a:buClr>
                        <a:buSzTx/>
                        <a:buFontTx/>
                        <a:buNone/>
                        <a:tabLst/>
                      </a:pPr>
                      <a:r>
                        <a:rPr kumimoji="0" lang="it-IT"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Pro:</a:t>
                      </a:r>
                    </a:p>
                    <a:p>
                      <a:pPr marL="285750" marR="0" lvl="0" indent="-285750" algn="l" defTabSz="914400" rtl="0" eaLnBrk="1" fontAlgn="base" latinLnBrk="0" hangingPunct="1">
                        <a:lnSpc>
                          <a:spcPct val="100000"/>
                        </a:lnSpc>
                        <a:spcBef>
                          <a:spcPts val="300"/>
                        </a:spcBef>
                        <a:spcAft>
                          <a:spcPts val="0"/>
                        </a:spcAft>
                        <a:buClr>
                          <a:srgbClr val="333333"/>
                        </a:buClr>
                        <a:buSzTx/>
                        <a:buFont typeface="WingDings"/>
                        <a:buChar char=""/>
                        <a:tabLst/>
                      </a:pPr>
                      <a:r>
                        <a:rPr kumimoji="0" lang="it-IT"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La bandiera giapponese - analogamente al pacchetto - è formata da un cerchio rosso su sfondo bianco.</a:t>
                      </a:r>
                    </a:p>
                    <a:p>
                      <a:pPr marL="285750" marR="0" lvl="0" indent="-285750" algn="l" defTabSz="914400" rtl="0" eaLnBrk="1" fontAlgn="base" latinLnBrk="0" hangingPunct="1">
                        <a:lnSpc>
                          <a:spcPct val="100000"/>
                        </a:lnSpc>
                        <a:spcBef>
                          <a:spcPts val="300"/>
                        </a:spcBef>
                        <a:spcAft>
                          <a:spcPts val="0"/>
                        </a:spcAft>
                        <a:buClr>
                          <a:srgbClr val="333333"/>
                        </a:buClr>
                        <a:buSzTx/>
                        <a:buFont typeface="WingDings"/>
                        <a:buChar char=""/>
                        <a:tabLst/>
                      </a:pPr>
                      <a:r>
                        <a:rPr kumimoji="0" lang="it-IT"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Il cerchio dorato può facilmente indicare la contaminazione radioattiva.</a:t>
                      </a:r>
                    </a:p>
                    <a:p>
                      <a:pPr marL="285750" marR="0" lvl="0" indent="-285750" algn="l" defTabSz="914400" rtl="0" eaLnBrk="1" fontAlgn="base" latinLnBrk="0" hangingPunct="1">
                        <a:lnSpc>
                          <a:spcPct val="100000"/>
                        </a:lnSpc>
                        <a:spcBef>
                          <a:spcPts val="300"/>
                        </a:spcBef>
                        <a:spcAft>
                          <a:spcPts val="0"/>
                        </a:spcAft>
                        <a:buClr>
                          <a:srgbClr val="333333"/>
                        </a:buClr>
                        <a:buSzTx/>
                        <a:buFont typeface="WingDings"/>
                        <a:buChar char=""/>
                        <a:tabLst/>
                      </a:pPr>
                      <a:r>
                        <a:rPr kumimoji="0" lang="it-IT" sz="1400" b="0" i="0" u="none" strike="noStrike" cap="none" normalizeH="0" baseline="0">
                          <a:ln>
                            <a:noFill/>
                          </a:ln>
                          <a:solidFill>
                            <a:srgbClr val="333333"/>
                          </a:solidFill>
                          <a:effectLst/>
                          <a:latin typeface="Calibri Light"/>
                          <a:ea typeface="ＭＳ Ｐゴシック" pitchFamily="34" charset="-128"/>
                          <a:cs typeface="Times New Roman" pitchFamily="18" charset="0"/>
                        </a:rPr>
                        <a:t>“Lucky Strike” </a:t>
                      </a:r>
                      <a:r>
                        <a:rPr kumimoji="0" lang="it-IT"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(colpo fortunato) potrebbe essere inteso </a:t>
                      </a:r>
                      <a:r>
                        <a:rPr kumimoji="0" lang="it-IT" sz="1400" b="0" i="0" u="none" strike="noStrike" cap="none" normalizeH="0" baseline="0">
                          <a:ln>
                            <a:noFill/>
                          </a:ln>
                          <a:solidFill>
                            <a:srgbClr val="333333"/>
                          </a:solidFill>
                          <a:effectLst/>
                          <a:latin typeface="Calibri Light"/>
                          <a:ea typeface="ＭＳ Ｐゴシック" pitchFamily="34" charset="-128"/>
                          <a:cs typeface="Times New Roman" pitchFamily="18" charset="0"/>
                        </a:rPr>
                        <a:t>come “attacco vincente”.</a:t>
                      </a:r>
                      <a:endParaRPr kumimoji="0" lang="it-IT"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285750" marR="0" lvl="0" indent="-285750" algn="l" defTabSz="914400" rtl="0" eaLnBrk="1" fontAlgn="base" latinLnBrk="0" hangingPunct="1">
                        <a:lnSpc>
                          <a:spcPct val="100000"/>
                        </a:lnSpc>
                        <a:spcBef>
                          <a:spcPts val="300"/>
                        </a:spcBef>
                        <a:spcAft>
                          <a:spcPts val="0"/>
                        </a:spcAft>
                        <a:buClr>
                          <a:srgbClr val="333333"/>
                        </a:buClr>
                        <a:buSzTx/>
                        <a:buFont typeface="WingDings"/>
                        <a:buChar char=""/>
                        <a:tabLst/>
                      </a:pPr>
                      <a:r>
                        <a:rPr kumimoji="0" lang="it-IT"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Lucky Strike ha cambiato il disegno del pacchetto durante la II Guerra Mondiale. In precedenza, lo sfondo era verde.</a:t>
                      </a:r>
                    </a:p>
                    <a:p>
                      <a:pPr marL="0" marR="0" lvl="0" indent="0" algn="l" defTabSz="914400" rtl="0" eaLnBrk="1" fontAlgn="base" latinLnBrk="0" hangingPunct="1">
                        <a:lnSpc>
                          <a:spcPct val="100000"/>
                        </a:lnSpc>
                        <a:spcBef>
                          <a:spcPts val="1200"/>
                        </a:spcBef>
                        <a:spcAft>
                          <a:spcPts val="0"/>
                        </a:spcAft>
                        <a:buClr>
                          <a:srgbClr val="336699"/>
                        </a:buClr>
                        <a:buSzTx/>
                        <a:buFontTx/>
                        <a:buNone/>
                        <a:tabLst/>
                      </a:pPr>
                      <a:r>
                        <a:rPr kumimoji="0" lang="it-IT"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Contro:</a:t>
                      </a:r>
                    </a:p>
                    <a:p>
                      <a:pPr marL="285750" marR="0" lvl="0" indent="-285750" algn="l" defTabSz="914400" rtl="0" eaLnBrk="1" fontAlgn="base" latinLnBrk="0" hangingPunct="1">
                        <a:lnSpc>
                          <a:spcPct val="100000"/>
                        </a:lnSpc>
                        <a:spcBef>
                          <a:spcPts val="300"/>
                        </a:spcBef>
                        <a:spcAft>
                          <a:spcPts val="0"/>
                        </a:spcAft>
                        <a:buClr>
                          <a:srgbClr val="333333"/>
                        </a:buClr>
                        <a:buSzTx/>
                        <a:buFont typeface="WingDings"/>
                        <a:buChar char=""/>
                        <a:tabLst/>
                      </a:pPr>
                      <a:r>
                        <a:rPr kumimoji="0" lang="it-IT"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Il cerchio dorato era già presente nel vecchio pacchetto</a:t>
                      </a:r>
                    </a:p>
                    <a:p>
                      <a:pPr marL="285750" marR="0" lvl="0" indent="-285750" algn="l" defTabSz="914400" rtl="0" eaLnBrk="1" fontAlgn="base" latinLnBrk="0" hangingPunct="1">
                        <a:lnSpc>
                          <a:spcPct val="100000"/>
                        </a:lnSpc>
                        <a:spcBef>
                          <a:spcPts val="300"/>
                        </a:spcBef>
                        <a:spcAft>
                          <a:spcPts val="0"/>
                        </a:spcAft>
                        <a:buClr>
                          <a:srgbClr val="333333"/>
                        </a:buClr>
                        <a:buSzTx/>
                        <a:buFont typeface="WingDings"/>
                        <a:buChar char=""/>
                        <a:tabLst/>
                      </a:pPr>
                      <a:r>
                        <a:rPr kumimoji="0" lang="it-IT"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Il design del pacchetto era già stato cambiato nel 1940/1941 per ragioni di marketing - il lancio della bomba atomica ci fu nel 1945</a:t>
                      </a:r>
                    </a:p>
                    <a:p>
                      <a:pPr marL="285750" marR="0" lvl="0" indent="-285750" algn="l" defTabSz="914400" rtl="0" eaLnBrk="1" fontAlgn="base" latinLnBrk="0" hangingPunct="1">
                        <a:lnSpc>
                          <a:spcPct val="100000"/>
                        </a:lnSpc>
                        <a:spcBef>
                          <a:spcPts val="300"/>
                        </a:spcBef>
                        <a:spcAft>
                          <a:spcPts val="0"/>
                        </a:spcAft>
                        <a:buClr>
                          <a:srgbClr val="333333"/>
                        </a:buClr>
                        <a:buSzTx/>
                        <a:buFont typeface="WingDings"/>
                        <a:buChar char=""/>
                        <a:tabLst/>
                      </a:pPr>
                      <a:r>
                        <a:rPr kumimoji="0" lang="it-IT"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Il marchio nacque nell'era dei ricercatori d'oro. Il </a:t>
                      </a:r>
                      <a:r>
                        <a:rPr kumimoji="0" lang="it-IT" sz="1400" b="0" i="0" u="none" strike="noStrike" cap="none" normalizeH="0" baseline="0">
                          <a:ln>
                            <a:noFill/>
                          </a:ln>
                          <a:solidFill>
                            <a:srgbClr val="333333"/>
                          </a:solidFill>
                          <a:effectLst/>
                          <a:latin typeface="Calibri Light"/>
                          <a:ea typeface="ＭＳ Ｐゴシック" pitchFamily="34" charset="-128"/>
                          <a:cs typeface="Times New Roman" pitchFamily="18" charset="0"/>
                        </a:rPr>
                        <a:t>nome “Lucky Strike” </a:t>
                      </a:r>
                      <a:r>
                        <a:rPr kumimoji="0" lang="it-IT"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venne registrato dal 1871. Le prime scatole per il tabacco avevano un martello che puntava al cielo sopra di esso - un simbolo </a:t>
                      </a:r>
                      <a:r>
                        <a:rPr kumimoji="0" lang="it-IT" sz="1400" b="0" i="0" u="none" strike="noStrike" cap="none" normalizeH="0" baseline="0">
                          <a:ln>
                            <a:noFill/>
                          </a:ln>
                          <a:solidFill>
                            <a:srgbClr val="333333"/>
                          </a:solidFill>
                          <a:effectLst/>
                          <a:latin typeface="Calibri Light"/>
                          <a:ea typeface="ＭＳ Ｐゴシック" pitchFamily="34" charset="-128"/>
                          <a:cs typeface="Times New Roman" pitchFamily="18" charset="0"/>
                        </a:rPr>
                        <a:t>per “il </a:t>
                      </a:r>
                      <a:r>
                        <a:rPr kumimoji="0" lang="it-IT"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colpo fortunato (lucky strike) di un ricercatore </a:t>
                      </a:r>
                      <a:r>
                        <a:rPr kumimoji="0" lang="it-IT" sz="1400" b="0" i="0" u="none" strike="noStrike" cap="none" normalizeH="0" baseline="0">
                          <a:ln>
                            <a:noFill/>
                          </a:ln>
                          <a:solidFill>
                            <a:srgbClr val="333333"/>
                          </a:solidFill>
                          <a:effectLst/>
                          <a:latin typeface="Calibri Light"/>
                          <a:ea typeface="ＭＳ Ｐゴシック" pitchFamily="34" charset="-128"/>
                          <a:cs typeface="Times New Roman" pitchFamily="18" charset="0"/>
                        </a:rPr>
                        <a:t>d'oro.”</a:t>
                      </a:r>
                      <a:endParaRPr kumimoji="0" lang="de-DE"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5"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28656"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3" descr="Lucky Strike - Oiseau `3`- flickr-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768636"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9547845" y="6309320"/>
            <a:ext cx="19503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600">
                <a:latin typeface="Calibri Light"/>
              </a:rPr>
              <a:t> Bandiera Giapponese</a:t>
            </a:r>
            <a:endParaRPr lang="de-DE" altLang="de-DE" sz="1600" dirty="0">
              <a:latin typeface="Calibri Light"/>
            </a:endParaRPr>
          </a:p>
        </p:txBody>
      </p:sp>
      <p:sp>
        <p:nvSpPr>
          <p:cNvPr id="18"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it-IT" altLang="de-DE" sz="2000" b="0">
                <a:latin typeface="Calibri Light"/>
              </a:rPr>
              <a:t>Esiste una qualche connessione tra il logo delle sigarette “Lucky Strike” e la bomba atomica del Giappone?</a:t>
            </a:r>
            <a:endParaRPr lang="de-DE" altLang="de-DE" sz="2000" dirty="0">
              <a:latin typeface="Calibri Light"/>
            </a:endParaRPr>
          </a:p>
        </p:txBody>
      </p:sp>
      <p:sp>
        <p:nvSpPr>
          <p:cNvPr id="5" name="Footer Placeholder 4"/>
          <p:cNvSpPr>
            <a:spLocks noGrp="1"/>
          </p:cNvSpPr>
          <p:nvPr>
            <p:ph type="ftr" sz="quarter" idx="11"/>
          </p:nvPr>
        </p:nvSpPr>
        <p:spPr/>
        <p:txBody>
          <a:bodyPr/>
          <a:lstStyle/>
          <a:p>
            <a:pPr>
              <a:defRPr/>
            </a:pPr>
            <a:r>
              <a:rPr lang="it-IT"/>
              <a:t>Modulo del training 7 – Saltare alle conclusioni II</a:t>
            </a:r>
            <a:endParaRPr lang="de-DE"/>
          </a:p>
        </p:txBody>
      </p:sp>
      <p:sp>
        <p:nvSpPr>
          <p:cNvPr id="6" name="Slide Number Placeholder 5"/>
          <p:cNvSpPr>
            <a:spLocks noGrp="1"/>
          </p:cNvSpPr>
          <p:nvPr>
            <p:ph type="sldNum" sz="quarter" idx="12"/>
          </p:nvPr>
        </p:nvSpPr>
        <p:spPr/>
        <p:txBody>
          <a:bodyPr/>
          <a:lstStyle/>
          <a:p>
            <a:fld id="{4D9C8EDB-3491-47DD-BE8B-DCEC79C194C0}" type="slidenum">
              <a:rPr lang="de-DE" altLang="de-DE" smtClean="0"/>
              <a:pPr/>
              <a:t>12</a:t>
            </a:fld>
            <a:endParaRPr lang="de-DE" altLang="de-DE"/>
          </a:p>
        </p:txBody>
      </p:sp>
    </p:spTree>
    <p:extLst>
      <p:ext uri="{BB962C8B-B14F-4D97-AF65-F5344CB8AC3E}">
        <p14:creationId xmlns:p14="http://schemas.microsoft.com/office/powerpoint/2010/main" val="14136527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Conclusioni frettolose “in azione”</a:t>
            </a:r>
            <a:br>
              <a:rPr lang="it-IT" sz="3600">
                <a:solidFill>
                  <a:srgbClr val="004992"/>
                </a:solidFill>
                <a:latin typeface="+mn-lt"/>
                <a:ea typeface="+mn-ea"/>
                <a:cs typeface="+mn-cs"/>
              </a:rPr>
            </a:br>
            <a:r>
              <a:rPr lang="it-IT">
                <a:solidFill>
                  <a:srgbClr val="004992"/>
                </a:solidFill>
                <a:latin typeface="+mn-lt"/>
                <a:ea typeface="+mn-ea"/>
                <a:cs typeface="+mn-cs"/>
              </a:rPr>
              <a:t>- leggende metropolitane -</a:t>
            </a:r>
            <a:endParaRPr lang="en-US">
              <a:solidFill>
                <a:srgbClr val="004992"/>
              </a:solidFill>
              <a:latin typeface="+mn-lt"/>
              <a:ea typeface="+mn-ea"/>
              <a:cs typeface="+mn-cs"/>
            </a:endParaRPr>
          </a:p>
        </p:txBody>
      </p:sp>
      <p:pic>
        <p:nvPicPr>
          <p:cNvPr id="9" name="Picture 45" descr="Lucky Strike - Oiseau `3`- flickr-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6962" y="2791271"/>
            <a:ext cx="24003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1"/>
          <p:cNvSpPr txBox="1">
            <a:spLocks noChangeArrowheads="1"/>
          </p:cNvSpPr>
          <p:nvPr/>
        </p:nvSpPr>
        <p:spPr bwMode="auto">
          <a:xfrm>
            <a:off x="5670132" y="5991671"/>
            <a:ext cx="8739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dirty="0" err="1">
                <a:solidFill>
                  <a:srgbClr val="FF0000"/>
                </a:solidFill>
                <a:latin typeface="Calibri Light"/>
              </a:rPr>
              <a:t>No</a:t>
            </a:r>
            <a:r>
              <a:rPr lang="de-DE" altLang="de-DE" dirty="0">
                <a:solidFill>
                  <a:srgbClr val="FF0000"/>
                </a:solidFill>
                <a:latin typeface="Calibri Light"/>
              </a:rPr>
              <a:t>! </a:t>
            </a:r>
            <a:endParaRPr lang="de-DE" altLang="de-DE" sz="2400" dirty="0">
              <a:solidFill>
                <a:srgbClr val="FF0000"/>
              </a:solidFill>
              <a:latin typeface="Calibri Light"/>
            </a:endParaRPr>
          </a:p>
        </p:txBody>
      </p:sp>
      <p:sp>
        <p:nvSpPr>
          <p:cNvPr id="11"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it-IT" altLang="de-DE" sz="2000" b="0">
                <a:latin typeface="Calibri Light"/>
              </a:rPr>
              <a:t>Esiste una qualche connessione tra il logo delle sigarette “Lucky Strike” e la bomba atomica del Giappone?</a:t>
            </a:r>
            <a:endParaRPr lang="de-DE" altLang="de-DE" sz="2000" dirty="0">
              <a:latin typeface="Calibri Light"/>
            </a:endParaRPr>
          </a:p>
        </p:txBody>
      </p:sp>
      <p:sp>
        <p:nvSpPr>
          <p:cNvPr id="5" name="Footer Placeholder 4"/>
          <p:cNvSpPr>
            <a:spLocks noGrp="1"/>
          </p:cNvSpPr>
          <p:nvPr>
            <p:ph type="ftr" sz="quarter" idx="11"/>
          </p:nvPr>
        </p:nvSpPr>
        <p:spPr/>
        <p:txBody>
          <a:bodyPr/>
          <a:lstStyle/>
          <a:p>
            <a:pPr>
              <a:defRPr/>
            </a:pPr>
            <a:r>
              <a:rPr lang="it-IT"/>
              <a:t>Modulo del training 7 – Saltare alle conclusioni II</a:t>
            </a:r>
            <a:endParaRPr lang="de-DE"/>
          </a:p>
        </p:txBody>
      </p:sp>
      <p:sp>
        <p:nvSpPr>
          <p:cNvPr id="6" name="Slide Number Placeholder 5"/>
          <p:cNvSpPr>
            <a:spLocks noGrp="1"/>
          </p:cNvSpPr>
          <p:nvPr>
            <p:ph type="sldNum" sz="quarter" idx="12"/>
          </p:nvPr>
        </p:nvSpPr>
        <p:spPr/>
        <p:txBody>
          <a:bodyPr/>
          <a:lstStyle/>
          <a:p>
            <a:fld id="{4D9C8EDB-3491-47DD-BE8B-DCEC79C194C0}"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Come nascono queste teorie cospiratorie?</a:t>
            </a:r>
            <a:endParaRPr lang="en-US" sz="3600">
              <a:latin typeface="+mn-lt"/>
              <a:ea typeface="+mn-ea"/>
              <a:cs typeface="+mn-cs"/>
            </a:endParaRPr>
          </a:p>
        </p:txBody>
      </p:sp>
      <p:sp>
        <p:nvSpPr>
          <p:cNvPr id="5" name="Content Placeholder 4"/>
          <p:cNvSpPr>
            <a:spLocks noGrp="1"/>
          </p:cNvSpPr>
          <p:nvPr>
            <p:ph idx="1"/>
          </p:nvPr>
        </p:nvSpPr>
        <p:spPr/>
        <p:txBody>
          <a:bodyPr/>
          <a:lstStyle/>
          <a:p>
            <a:pPr defTabSz="914400" fontAlgn="base">
              <a:buClr>
                <a:srgbClr val="336699"/>
              </a:buClr>
            </a:pPr>
            <a:r>
              <a:rPr lang="en-US" altLang="de-DE" sz="2400">
                <a:solidFill>
                  <a:srgbClr val="333333"/>
                </a:solidFill>
              </a:rPr>
              <a:t>???</a:t>
            </a:r>
            <a:endParaRPr lang="en-US" sz="2400">
              <a:solidFill>
                <a:srgbClr val="333333"/>
              </a:solidFill>
            </a:endParaRPr>
          </a:p>
        </p:txBody>
      </p:sp>
      <p:sp>
        <p:nvSpPr>
          <p:cNvPr id="6" name="Footer Placeholder 5"/>
          <p:cNvSpPr>
            <a:spLocks noGrp="1"/>
          </p:cNvSpPr>
          <p:nvPr>
            <p:ph type="ftr" sz="quarter" idx="11"/>
          </p:nvPr>
        </p:nvSpPr>
        <p:spPr/>
        <p:txBody>
          <a:bodyPr/>
          <a:lstStyle/>
          <a:p>
            <a:pPr>
              <a:defRPr/>
            </a:pPr>
            <a:r>
              <a:rPr lang="it-IT"/>
              <a:t>Modulo del training 7 – Saltare alle conclusioni II</a:t>
            </a:r>
            <a:endParaRPr lang="de-DE"/>
          </a:p>
        </p:txBody>
      </p:sp>
      <p:sp>
        <p:nvSpPr>
          <p:cNvPr id="7" name="Slide Number Placeholder 6"/>
          <p:cNvSpPr>
            <a:spLocks noGrp="1"/>
          </p:cNvSpPr>
          <p:nvPr>
            <p:ph type="sldNum" sz="quarter" idx="12"/>
          </p:nvPr>
        </p:nvSpPr>
        <p:spPr/>
        <p:txBody>
          <a:bodyPr/>
          <a:lstStyle/>
          <a:p>
            <a:fld id="{FF17E0C7-00B0-469F-85F7-577A5F19FE7F}"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Come nascono queste teorie cospiratorie?</a:t>
            </a:r>
            <a:endParaRPr lang="en-US" sz="3600">
              <a:latin typeface="+mn-lt"/>
              <a:ea typeface="+mn-ea"/>
              <a:cs typeface="+mn-cs"/>
            </a:endParaRPr>
          </a:p>
        </p:txBody>
      </p:sp>
      <p:sp>
        <p:nvSpPr>
          <p:cNvPr id="5" name="Content Placeholder 4"/>
          <p:cNvSpPr>
            <a:spLocks noGrp="1"/>
          </p:cNvSpPr>
          <p:nvPr>
            <p:ph idx="1"/>
          </p:nvPr>
        </p:nvSpPr>
        <p:spPr/>
        <p:txBody>
          <a:bodyPr/>
          <a:lstStyle/>
          <a:p>
            <a:pPr marL="457200" indent="-457200" defTabSz="914400" fontAlgn="base">
              <a:buClr>
                <a:srgbClr val="333333"/>
              </a:buClr>
              <a:buFont typeface="WingDings"/>
              <a:buChar char=""/>
            </a:pPr>
            <a:r>
              <a:rPr lang="en-US" altLang="de-DE" sz="2400" dirty="0" err="1">
                <a:solidFill>
                  <a:srgbClr val="333333"/>
                </a:solidFill>
              </a:rPr>
              <a:t>Sono</a:t>
            </a:r>
            <a:r>
              <a:rPr lang="en-US" altLang="de-DE" sz="2400" dirty="0">
                <a:solidFill>
                  <a:srgbClr val="333333"/>
                </a:solidFill>
              </a:rPr>
              <a:t> </a:t>
            </a:r>
            <a:r>
              <a:rPr lang="en-US" altLang="de-DE" sz="2400" dirty="0" err="1">
                <a:solidFill>
                  <a:srgbClr val="333333"/>
                </a:solidFill>
              </a:rPr>
              <a:t>spesso</a:t>
            </a:r>
            <a:r>
              <a:rPr lang="en-US" altLang="de-DE" sz="2400" dirty="0">
                <a:solidFill>
                  <a:srgbClr val="333333"/>
                </a:solidFill>
              </a:rPr>
              <a:t> </a:t>
            </a:r>
            <a:r>
              <a:rPr lang="en-US" altLang="de-DE" sz="2400" dirty="0" err="1">
                <a:solidFill>
                  <a:srgbClr val="333333"/>
                </a:solidFill>
              </a:rPr>
              <a:t>piu</a:t>
            </a:r>
            <a:r>
              <a:rPr lang="en-US" altLang="de-DE" sz="2400" dirty="0">
                <a:solidFill>
                  <a:srgbClr val="333333"/>
                </a:solidFill>
              </a:rPr>
              <a:t>’ </a:t>
            </a:r>
            <a:r>
              <a:rPr lang="en-US" altLang="de-DE" sz="2400" dirty="0" err="1">
                <a:solidFill>
                  <a:srgbClr val="333333"/>
                </a:solidFill>
              </a:rPr>
              <a:t>eccitanti</a:t>
            </a:r>
            <a:r>
              <a:rPr lang="en-US" altLang="de-DE" sz="2400" dirty="0">
                <a:solidFill>
                  <a:srgbClr val="333333"/>
                </a:solidFill>
              </a:rPr>
              <a:t> </a:t>
            </a:r>
            <a:r>
              <a:rPr lang="en-US" altLang="de-DE" sz="2400" dirty="0" err="1">
                <a:solidFill>
                  <a:srgbClr val="333333"/>
                </a:solidFill>
              </a:rPr>
              <a:t>della</a:t>
            </a:r>
            <a:r>
              <a:rPr lang="en-US" altLang="de-DE" sz="2400" dirty="0">
                <a:solidFill>
                  <a:srgbClr val="333333"/>
                </a:solidFill>
              </a:rPr>
              <a:t> </a:t>
            </a:r>
            <a:r>
              <a:rPr lang="en-US" altLang="de-DE" sz="2400" dirty="0" err="1">
                <a:solidFill>
                  <a:srgbClr val="333333"/>
                </a:solidFill>
              </a:rPr>
              <a:t>realtà</a:t>
            </a:r>
            <a:r>
              <a:rPr lang="en-US" altLang="de-DE" sz="2400" dirty="0">
                <a:solidFill>
                  <a:srgbClr val="333333"/>
                </a:solidFill>
              </a:rPr>
              <a:t>!</a:t>
            </a:r>
          </a:p>
          <a:p>
            <a:pPr marL="457200" indent="-457200" defTabSz="914400" fontAlgn="base">
              <a:buClr>
                <a:srgbClr val="333333"/>
              </a:buClr>
              <a:buFont typeface="WingDings"/>
              <a:buChar char=""/>
            </a:pPr>
            <a:r>
              <a:rPr lang="it-IT" altLang="de-DE" sz="2400" dirty="0">
                <a:solidFill>
                  <a:srgbClr val="333333"/>
                </a:solidFill>
              </a:rPr>
              <a:t>Si basano su affermazioni difficili da controllare o provare (ad es. la confezione rappresenta il Giappone e l'alloro dorato rappresenta la contaminazione radioattiva</a:t>
            </a:r>
            <a:r>
              <a:rPr lang="en-US" altLang="de-DE" sz="2400" dirty="0">
                <a:solidFill>
                  <a:srgbClr val="333333"/>
                </a:solidFill>
              </a:rPr>
              <a:t>).</a:t>
            </a:r>
          </a:p>
          <a:p>
            <a:pPr marL="457200" indent="-457200" defTabSz="914400" fontAlgn="base">
              <a:buClr>
                <a:srgbClr val="333333"/>
              </a:buClr>
              <a:buFont typeface="WingDings"/>
              <a:buChar char=""/>
            </a:pPr>
            <a:r>
              <a:rPr lang="it-IT" altLang="de-DE" sz="2400" dirty="0">
                <a:solidFill>
                  <a:srgbClr val="333333"/>
                </a:solidFill>
              </a:rPr>
              <a:t>Esse celano spiegazioni alternative (ad es. che “Lucky Strike” si riferisce anche a una scoperta).</a:t>
            </a:r>
            <a:endParaRPr lang="en-US" altLang="de-DE" sz="2400" dirty="0">
              <a:solidFill>
                <a:srgbClr val="333333"/>
              </a:solidFill>
            </a:endParaRPr>
          </a:p>
          <a:p>
            <a:pPr marL="457200" indent="-457200" defTabSz="914400" fontAlgn="base">
              <a:buClr>
                <a:srgbClr val="333333"/>
              </a:buClr>
              <a:buFont typeface="WingDings"/>
              <a:buChar char=""/>
            </a:pPr>
            <a:r>
              <a:rPr lang="it-IT" altLang="de-DE" sz="2400" dirty="0">
                <a:solidFill>
                  <a:srgbClr val="333333"/>
                </a:solidFill>
              </a:rPr>
              <a:t>Le leggende si basano su fatti presi fuori dal contesto. La rilevanza di questi dettagli è fortemente esagerata. (La confezione in realtà era stata cambiata durante la II Guerra Mondiale, comunque, ciò di per sé non supporta la leggenda</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it-IT"/>
              <a:t>Modulo del training 7 – Saltare alle conclusioni II</a:t>
            </a:r>
            <a:endParaRPr lang="de-DE"/>
          </a:p>
        </p:txBody>
      </p:sp>
      <p:sp>
        <p:nvSpPr>
          <p:cNvPr id="7" name="Slide Number Placeholder 6"/>
          <p:cNvSpPr>
            <a:spLocks noGrp="1"/>
          </p:cNvSpPr>
          <p:nvPr>
            <p:ph type="sldNum" sz="quarter" idx="12"/>
          </p:nvPr>
        </p:nvSpPr>
        <p:spPr/>
        <p:txBody>
          <a:bodyPr/>
          <a:lstStyle/>
          <a:p>
            <a:fld id="{FF17E0C7-00B0-469F-85F7-577A5F19FE7F}"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Come nascono queste teorie cospiratorie?</a:t>
            </a:r>
            <a:endParaRPr lang="en-US" sz="3600">
              <a:latin typeface="+mn-lt"/>
              <a:ea typeface="+mn-ea"/>
              <a:cs typeface="+mn-cs"/>
            </a:endParaRPr>
          </a:p>
        </p:txBody>
      </p:sp>
      <p:sp>
        <p:nvSpPr>
          <p:cNvPr id="5" name="Content Placeholder 4"/>
          <p:cNvSpPr>
            <a:spLocks noGrp="1"/>
          </p:cNvSpPr>
          <p:nvPr>
            <p:ph idx="1"/>
          </p:nvPr>
        </p:nvSpPr>
        <p:spPr/>
        <p:txBody>
          <a:bodyPr/>
          <a:lstStyle/>
          <a:p>
            <a:pPr marL="457200" indent="-457200" defTabSz="914400" fontAlgn="base">
              <a:buClr>
                <a:srgbClr val="333333"/>
              </a:buClr>
              <a:buFont typeface="WingDings"/>
              <a:buChar char=""/>
            </a:pPr>
            <a:r>
              <a:rPr lang="it-IT" altLang="de-DE" sz="2400" dirty="0">
                <a:solidFill>
                  <a:srgbClr val="333333"/>
                </a:solidFill>
              </a:rPr>
              <a:t>Numerosi sono gli esempi forniti dalla storia in cui minoranze e reietti sono stati accusati erroneamente di eventi incontrollabili, catastrofici. Ad esempio, in epoca medievale un magro raccolto spesso veniva imputato alla stregoneria o alle minoranze religiose</a:t>
            </a:r>
            <a:r>
              <a:rPr lang="de-DE" altLang="de-DE" sz="2400" dirty="0">
                <a:solidFill>
                  <a:srgbClr val="333333"/>
                </a:solidFill>
              </a:rPr>
              <a:t>.</a:t>
            </a:r>
            <a:endParaRPr lang="en-US" altLang="de-DE" sz="2400" dirty="0">
              <a:solidFill>
                <a:srgbClr val="333333"/>
              </a:solidFill>
            </a:endParaRPr>
          </a:p>
          <a:p>
            <a:pPr marL="457200" indent="-457200" defTabSz="914400" fontAlgn="base">
              <a:buClr>
                <a:srgbClr val="333333"/>
              </a:buClr>
              <a:buFont typeface="WingDings"/>
              <a:buChar char=""/>
            </a:pPr>
            <a:r>
              <a:rPr lang="it-IT" altLang="de-DE" sz="2400" dirty="0">
                <a:solidFill>
                  <a:srgbClr val="333333"/>
                </a:solidFill>
              </a:rPr>
              <a:t>Queste semplici spiegazioni diminuivano la tensione e la paura e davano un'illusione di controllo.</a:t>
            </a:r>
            <a:endParaRPr lang="en-US" sz="2400" dirty="0"/>
          </a:p>
        </p:txBody>
      </p:sp>
      <p:sp>
        <p:nvSpPr>
          <p:cNvPr id="6" name="Footer Placeholder 5"/>
          <p:cNvSpPr>
            <a:spLocks noGrp="1"/>
          </p:cNvSpPr>
          <p:nvPr>
            <p:ph type="ftr" sz="quarter" idx="11"/>
          </p:nvPr>
        </p:nvSpPr>
        <p:spPr/>
        <p:txBody>
          <a:bodyPr/>
          <a:lstStyle/>
          <a:p>
            <a:pPr>
              <a:defRPr/>
            </a:pPr>
            <a:r>
              <a:rPr lang="it-IT"/>
              <a:t>Modulo del training 7 – Saltare alle conclusioni II</a:t>
            </a:r>
            <a:endParaRPr lang="de-DE"/>
          </a:p>
        </p:txBody>
      </p:sp>
      <p:sp>
        <p:nvSpPr>
          <p:cNvPr id="7" name="Slide Number Placeholder 6"/>
          <p:cNvSpPr>
            <a:spLocks noGrp="1"/>
          </p:cNvSpPr>
          <p:nvPr>
            <p:ph type="sldNum" sz="quarter" idx="12"/>
          </p:nvPr>
        </p:nvSpPr>
        <p:spPr/>
        <p:txBody>
          <a:bodyPr/>
          <a:lstStyle/>
          <a:p>
            <a:fld id="{FF17E0C7-00B0-469F-85F7-577A5F19FE7F}"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Perchè lo stiamo facendo?</a:t>
            </a:r>
          </a:p>
        </p:txBody>
      </p:sp>
      <p:sp>
        <p:nvSpPr>
          <p:cNvPr id="4" name="Content Placeholder 3"/>
          <p:cNvSpPr>
            <a:spLocks noGrp="1"/>
          </p:cNvSpPr>
          <p:nvPr>
            <p:ph idx="1"/>
          </p:nvPr>
        </p:nvSpPr>
        <p:spPr/>
        <p:txBody>
          <a:bodyPr/>
          <a:lstStyle/>
          <a:p>
            <a:pPr marL="457200" indent="-457200" defTabSz="914400" fontAlgn="base">
              <a:buClr>
                <a:srgbClr val="333333"/>
              </a:buClr>
              <a:buFont typeface="WingDings"/>
              <a:buChar char=""/>
            </a:pPr>
            <a:r>
              <a:rPr lang="it-IT" altLang="de-DE" sz="2400" dirty="0">
                <a:solidFill>
                  <a:srgbClr val="333333"/>
                </a:solidFill>
              </a:rPr>
              <a:t>Da alcuni studi emerge che molte persone affette da psicosi (ma non tutte!) prendono delle decisioni sulla base di poche informazioni. Questo stile decisionale può facilmente indurre in errore, rispetto ad uno stile in cui ci sia una attenta considerazione di tutte le informazioni disponibili</a:t>
            </a:r>
            <a:r>
              <a:rPr lang="de-DE" altLang="de-DE" sz="2400" dirty="0">
                <a:solidFill>
                  <a:srgbClr val="333333"/>
                </a:solidFill>
              </a:rPr>
              <a:t>.</a:t>
            </a:r>
            <a:endParaRPr lang="en-US" sz="2400" dirty="0"/>
          </a:p>
        </p:txBody>
      </p:sp>
      <p:sp>
        <p:nvSpPr>
          <p:cNvPr id="5" name="Footer Placeholder 4"/>
          <p:cNvSpPr>
            <a:spLocks noGrp="1"/>
          </p:cNvSpPr>
          <p:nvPr>
            <p:ph type="ftr" sz="quarter" idx="11"/>
          </p:nvPr>
        </p:nvSpPr>
        <p:spPr/>
        <p:txBody>
          <a:bodyPr/>
          <a:lstStyle/>
          <a:p>
            <a:pPr>
              <a:defRPr/>
            </a:pPr>
            <a:r>
              <a:rPr lang="it-IT"/>
              <a:t>Modulo del training 7 – Saltare alle conclusioni II</a:t>
            </a:r>
            <a:endParaRPr lang="de-DE"/>
          </a:p>
        </p:txBody>
      </p:sp>
      <p:sp>
        <p:nvSpPr>
          <p:cNvPr id="6" name="Slide Number Placeholder 5"/>
          <p:cNvSpPr>
            <a:spLocks noGrp="1"/>
          </p:cNvSpPr>
          <p:nvPr>
            <p:ph type="sldNum" sz="quarter" idx="12"/>
          </p:nvPr>
        </p:nvSpPr>
        <p:spPr/>
        <p:txBody>
          <a:bodyPr/>
          <a:lstStyle/>
          <a:p>
            <a:fld id="{FF17E0C7-00B0-469F-85F7-577A5F19FE7F}" type="slidenum">
              <a:rPr lang="de-DE" altLang="de-DE" smtClean="0"/>
              <a:pPr/>
              <a:t>17</a:t>
            </a:fld>
            <a:endParaRPr lang="de-DE" altLang="de-DE"/>
          </a:p>
        </p:txBody>
      </p:sp>
    </p:spTree>
    <p:extLst>
      <p:ext uri="{BB962C8B-B14F-4D97-AF65-F5344CB8AC3E}">
        <p14:creationId xmlns:p14="http://schemas.microsoft.com/office/powerpoint/2010/main" val="21316620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Perchè lo stiamo facendo?</a:t>
            </a:r>
          </a:p>
        </p:txBody>
      </p:sp>
      <p:sp>
        <p:nvSpPr>
          <p:cNvPr id="4" name="Content Placeholder 3"/>
          <p:cNvSpPr>
            <a:spLocks noGrp="1"/>
          </p:cNvSpPr>
          <p:nvPr>
            <p:ph idx="1"/>
          </p:nvPr>
        </p:nvSpPr>
        <p:spPr/>
        <p:txBody>
          <a:bodyPr/>
          <a:lstStyle/>
          <a:p>
            <a:pPr marL="457200" indent="-457200" defTabSz="914400" fontAlgn="base">
              <a:buClr>
                <a:srgbClr val="333333"/>
              </a:buClr>
              <a:buFont typeface="WingDings"/>
              <a:buChar char=""/>
            </a:pPr>
            <a:r>
              <a:rPr lang="it-IT" altLang="de-DE" sz="2400" dirty="0">
                <a:solidFill>
                  <a:srgbClr val="333333"/>
                </a:solidFill>
              </a:rPr>
              <a:t>Da alcuni studi emerge che molte persone affette da psicosi (ma non tutte!) prendono delle decisioni sulla base di poche informazioni. Questo stile decisionale può facilmente indurre in errore, rispetto ad uno stile in cui ci sia una attenta considerazione di tutte le informazioni disponibili</a:t>
            </a:r>
            <a:r>
              <a:rPr lang="de-DE" altLang="de-DE" sz="2400" dirty="0">
                <a:solidFill>
                  <a:srgbClr val="333333"/>
                </a:solidFill>
              </a:rPr>
              <a:t>.</a:t>
            </a:r>
            <a:endParaRPr lang="en-US" altLang="de-DE" sz="2400" dirty="0">
              <a:solidFill>
                <a:srgbClr val="333333"/>
              </a:solidFill>
            </a:endParaRPr>
          </a:p>
          <a:p>
            <a:pPr marL="457200" indent="-457200" defTabSz="914400" fontAlgn="base">
              <a:buClr>
                <a:srgbClr val="333333"/>
              </a:buClr>
              <a:buFont typeface="WingDings"/>
              <a:buChar char=""/>
            </a:pPr>
            <a:r>
              <a:rPr lang="it-IT" altLang="de-DE" sz="2400" dirty="0">
                <a:solidFill>
                  <a:srgbClr val="333333"/>
                </a:solidFill>
              </a:rPr>
              <a:t>La percezione della realtà per molte persone (ma non tutte!) affette da psicosi è alterata. Sono considerate le interpretazioni improbabili che la maggior parte delle altre persone trascurano</a:t>
            </a:r>
            <a:r>
              <a:rPr lang="de-DE" altLang="de-DE" sz="2400" dirty="0">
                <a:solidFill>
                  <a:srgbClr val="333333"/>
                </a:solidFill>
              </a:rPr>
              <a:t>.</a:t>
            </a:r>
            <a:endParaRPr lang="en-US" sz="2400" dirty="0"/>
          </a:p>
        </p:txBody>
      </p:sp>
      <p:sp>
        <p:nvSpPr>
          <p:cNvPr id="5" name="Footer Placeholder 4"/>
          <p:cNvSpPr>
            <a:spLocks noGrp="1"/>
          </p:cNvSpPr>
          <p:nvPr>
            <p:ph type="ftr" sz="quarter" idx="11"/>
          </p:nvPr>
        </p:nvSpPr>
        <p:spPr/>
        <p:txBody>
          <a:bodyPr/>
          <a:lstStyle/>
          <a:p>
            <a:pPr>
              <a:defRPr/>
            </a:pPr>
            <a:r>
              <a:rPr lang="it-IT"/>
              <a:t>Modulo del training 7 – Saltare alle conclusioni II</a:t>
            </a:r>
            <a:endParaRPr lang="de-DE"/>
          </a:p>
        </p:txBody>
      </p:sp>
      <p:sp>
        <p:nvSpPr>
          <p:cNvPr id="6" name="Slide Number Placeholder 5"/>
          <p:cNvSpPr>
            <a:spLocks noGrp="1"/>
          </p:cNvSpPr>
          <p:nvPr>
            <p:ph type="sldNum" sz="quarter" idx="12"/>
          </p:nvPr>
        </p:nvSpPr>
        <p:spPr/>
        <p:txBody>
          <a:bodyPr/>
          <a:lstStyle/>
          <a:p>
            <a:fld id="{FF17E0C7-00B0-469F-85F7-577A5F19FE7F}" type="slidenum">
              <a:rPr lang="de-DE" altLang="de-DE" smtClean="0"/>
              <a:pPr/>
              <a:t>18</a:t>
            </a:fld>
            <a:endParaRPr lang="de-DE" altLang="de-DE"/>
          </a:p>
        </p:txBody>
      </p:sp>
    </p:spTree>
    <p:extLst>
      <p:ext uri="{BB962C8B-B14F-4D97-AF65-F5344CB8AC3E}">
        <p14:creationId xmlns:p14="http://schemas.microsoft.com/office/powerpoint/2010/main" val="22880305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In che modo saltare alle conclusioni promuove interpretazioni errate in caso di psicosi – esempi</a:t>
            </a:r>
            <a:endParaRPr lang="en-US" sz="3600">
              <a:latin typeface="+mn-lt"/>
              <a:ea typeface="+mn-ea"/>
              <a:cs typeface="+mn-cs"/>
            </a:endParaRPr>
          </a:p>
        </p:txBody>
      </p:sp>
      <p:sp>
        <p:nvSpPr>
          <p:cNvPr id="5" name="Rechteck 1"/>
          <p:cNvSpPr>
            <a:spLocks noChangeArrowheads="1"/>
          </p:cNvSpPr>
          <p:nvPr/>
        </p:nvSpPr>
        <p:spPr bwMode="auto">
          <a:xfrm>
            <a:off x="408955" y="5661248"/>
            <a:ext cx="1137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algn="ctr" fontAlgn="auto">
              <a:spcBef>
                <a:spcPct val="20000"/>
              </a:spcBef>
              <a:spcAft>
                <a:spcPts val="0"/>
              </a:spcAft>
              <a:buClr>
                <a:srgbClr val="336699"/>
              </a:buClr>
              <a:defRPr/>
            </a:pPr>
            <a:r>
              <a:rPr lang="en-US" sz="2000" b="0" kern="0" dirty="0" err="1">
                <a:solidFill>
                  <a:srgbClr val="004992"/>
                </a:solidFill>
                <a:latin typeface="+mn-lt"/>
                <a:ea typeface="+mn-ea"/>
              </a:rPr>
              <a:t>Qualcuno</a:t>
            </a:r>
            <a:r>
              <a:rPr lang="en-US" sz="2000" b="0" kern="0" dirty="0">
                <a:solidFill>
                  <a:srgbClr val="004992"/>
                </a:solidFill>
                <a:latin typeface="+mn-lt"/>
                <a:ea typeface="+mn-ea"/>
              </a:rPr>
              <a:t> di </a:t>
            </a:r>
            <a:r>
              <a:rPr lang="en-US" sz="2000" b="0" kern="0" dirty="0" err="1">
                <a:solidFill>
                  <a:srgbClr val="004992"/>
                </a:solidFill>
                <a:latin typeface="+mn-lt"/>
                <a:ea typeface="+mn-ea"/>
              </a:rPr>
              <a:t>voi</a:t>
            </a:r>
            <a:r>
              <a:rPr lang="en-US" sz="2000" b="0" kern="0" dirty="0">
                <a:solidFill>
                  <a:srgbClr val="004992"/>
                </a:solidFill>
                <a:latin typeface="+mn-lt"/>
                <a:ea typeface="+mn-ea"/>
              </a:rPr>
              <a:t> ha </a:t>
            </a:r>
            <a:r>
              <a:rPr lang="en-US" sz="2000" b="0" kern="0" dirty="0" err="1">
                <a:solidFill>
                  <a:srgbClr val="004992"/>
                </a:solidFill>
                <a:latin typeface="+mn-lt"/>
                <a:ea typeface="+mn-ea"/>
              </a:rPr>
              <a:t>una</a:t>
            </a:r>
            <a:r>
              <a:rPr lang="en-US" sz="2000" b="0" kern="0" dirty="0">
                <a:solidFill>
                  <a:srgbClr val="004992"/>
                </a:solidFill>
                <a:latin typeface="+mn-lt"/>
                <a:ea typeface="+mn-ea"/>
              </a:rPr>
              <a:t> </a:t>
            </a:r>
            <a:r>
              <a:rPr lang="en-US" sz="2000" b="0" kern="0" dirty="0" err="1">
                <a:solidFill>
                  <a:srgbClr val="004992"/>
                </a:solidFill>
                <a:latin typeface="+mn-lt"/>
                <a:ea typeface="+mn-ea"/>
              </a:rPr>
              <a:t>piccola</a:t>
            </a:r>
            <a:r>
              <a:rPr lang="en-US" sz="2000" b="0" kern="0" dirty="0">
                <a:solidFill>
                  <a:srgbClr val="004992"/>
                </a:solidFill>
                <a:latin typeface="+mn-lt"/>
                <a:ea typeface="+mn-ea"/>
              </a:rPr>
              <a:t> </a:t>
            </a:r>
            <a:r>
              <a:rPr lang="en-US" sz="2000" b="0" kern="0" dirty="0" err="1">
                <a:solidFill>
                  <a:srgbClr val="004992"/>
                </a:solidFill>
                <a:latin typeface="+mn-lt"/>
                <a:ea typeface="+mn-ea"/>
              </a:rPr>
              <a:t>esperienza</a:t>
            </a:r>
            <a:r>
              <a:rPr lang="en-US" sz="2000" b="0" kern="0" dirty="0">
                <a:solidFill>
                  <a:srgbClr val="004992"/>
                </a:solidFill>
                <a:latin typeface="+mn-lt"/>
                <a:ea typeface="+mn-ea"/>
              </a:rPr>
              <a:t> da </a:t>
            </a:r>
            <a:r>
              <a:rPr lang="en-US" sz="2000" b="0" kern="0" dirty="0" err="1">
                <a:solidFill>
                  <a:srgbClr val="004992"/>
                </a:solidFill>
                <a:latin typeface="+mn-lt"/>
                <a:ea typeface="+mn-ea"/>
              </a:rPr>
              <a:t>raccontare</a:t>
            </a:r>
            <a:r>
              <a:rPr lang="en-US" sz="2000" b="0" kern="0" dirty="0">
                <a:solidFill>
                  <a:srgbClr val="004992"/>
                </a:solidFill>
                <a:latin typeface="+mn-lt"/>
                <a:ea typeface="+mn-ea"/>
              </a:rPr>
              <a:t>? </a:t>
            </a:r>
            <a:endParaRPr lang="de-DE" sz="2000" b="0" kern="0" dirty="0">
              <a:solidFill>
                <a:srgbClr val="004992"/>
              </a:solidFill>
              <a:latin typeface="+mn-lt"/>
              <a:ea typeface="+mn-ea"/>
            </a:endParaRPr>
          </a:p>
        </p:txBody>
      </p:sp>
      <p:graphicFrame>
        <p:nvGraphicFramePr>
          <p:cNvPr id="7" name="Content Placeholder 8"/>
          <p:cNvGraphicFramePr>
            <a:graphicFrameLocks/>
          </p:cNvGraphicFramePr>
          <p:nvPr>
            <p:extLst>
              <p:ext uri="{D42A27DB-BD31-4B8C-83A1-F6EECF244321}">
                <p14:modId xmlns:p14="http://schemas.microsoft.com/office/powerpoint/2010/main" val="3957945476"/>
              </p:ext>
            </p:extLst>
          </p:nvPr>
        </p:nvGraphicFramePr>
        <p:xfrm>
          <a:off x="409575" y="2244792"/>
          <a:ext cx="11339514" cy="3200432"/>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mn-lt"/>
                          <a:ea typeface="+mn-ea"/>
                          <a:cs typeface="+mn-cs"/>
                        </a:rPr>
                        <a:t>Evento</a:t>
                      </a: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000" b="0" i="0" u="none" strike="noStrike" cap="none" normalizeH="0" baseline="0">
                          <a:ln>
                            <a:noFill/>
                          </a:ln>
                          <a:solidFill>
                            <a:srgbClr val="333333"/>
                          </a:solidFill>
                          <a:effectLst/>
                          <a:latin typeface="+mn-lt"/>
                          <a:ea typeface="+mn-ea"/>
                          <a:cs typeface="+mn-cs"/>
                        </a:rPr>
                        <a:t>Spiegazioni in corso di psicosi</a:t>
                      </a:r>
                      <a:endParaRPr kumimoji="0" lang="de-DE" sz="2000" b="0" i="0" u="none" strike="noStrike" cap="none" normalizeH="0" baseline="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mn-lt"/>
                          <a:ea typeface="+mn-ea"/>
                          <a:cs typeface="+mn-cs"/>
                        </a:rPr>
                        <a:t>Altre spiegazioni</a:t>
                      </a:r>
                      <a:endParaRPr kumimoji="0" lang="de-DE" sz="20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7315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rgbClr val="333333"/>
                          </a:solidFill>
                          <a:effectLst/>
                          <a:latin typeface="+mn-lt"/>
                          <a:ea typeface="+mn-ea"/>
                          <a:cs typeface="+mn-cs"/>
                        </a:rPr>
                        <a:t>Il cibo ha un sapore strano.</a:t>
                      </a:r>
                      <a:endParaRPr kumimoji="0" lang="de-DE" sz="20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mn-lt"/>
                          <a:ea typeface="+mn-ea"/>
                          <a:cs typeface="+mn-cs"/>
                        </a:rPr>
                        <a:t>Veleno</a:t>
                      </a:r>
                      <a:endParaRPr kumimoji="0" lang="de-DE" sz="20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mn-lt"/>
                          <a:ea typeface="+mn-ea"/>
                          <a:cs typeface="+mn-cs"/>
                        </a:rPr>
                        <a:t>Cucinato</a:t>
                      </a:r>
                      <a:r>
                        <a:rPr kumimoji="0" lang="en-US" sz="2000" b="0" i="0" u="none" strike="noStrike" cap="none" normalizeH="0" baseline="0" dirty="0">
                          <a:ln>
                            <a:noFill/>
                          </a:ln>
                          <a:solidFill>
                            <a:srgbClr val="333333"/>
                          </a:solidFill>
                          <a:effectLst/>
                          <a:latin typeface="+mn-lt"/>
                          <a:ea typeface="+mn-ea"/>
                          <a:cs typeface="+mn-cs"/>
                        </a:rPr>
                        <a:t> male, </a:t>
                      </a:r>
                      <a:r>
                        <a:rPr kumimoji="0" lang="en-US" sz="2000" b="0" i="0" u="none" strike="noStrike" cap="none" normalizeH="0" baseline="0" dirty="0" err="1">
                          <a:ln>
                            <a:noFill/>
                          </a:ln>
                          <a:solidFill>
                            <a:srgbClr val="333333"/>
                          </a:solidFill>
                          <a:effectLst/>
                          <a:latin typeface="+mn-lt"/>
                          <a:ea typeface="+mn-ea"/>
                          <a:cs typeface="+mn-cs"/>
                        </a:rPr>
                        <a:t>ingredienti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scaduti</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56">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000" b="0" i="0" u="none" strike="noStrike" cap="none" normalizeH="0" baseline="0">
                          <a:ln>
                            <a:noFill/>
                          </a:ln>
                          <a:solidFill>
                            <a:srgbClr val="333333"/>
                          </a:solidFill>
                          <a:effectLst/>
                          <a:latin typeface="+mn-lt"/>
                          <a:ea typeface="+mn-ea"/>
                          <a:cs typeface="+mn-cs"/>
                        </a:rPr>
                        <a:t>La tua fidanzata ha un odore diverso quando torna a casa la sera.</a:t>
                      </a:r>
                      <a:endParaRPr kumimoji="0" lang="de-DE" sz="20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000" b="0" i="0" u="none" strike="noStrike" cap="none" normalizeH="0" baseline="0" dirty="0">
                          <a:ln>
                            <a:noFill/>
                          </a:ln>
                          <a:solidFill>
                            <a:srgbClr val="333333"/>
                          </a:solidFill>
                          <a:effectLst/>
                          <a:latin typeface="+mn-lt"/>
                          <a:ea typeface="+mn-ea"/>
                          <a:cs typeface="+mn-cs"/>
                        </a:rPr>
                        <a:t>Sei convinto che ti abbia tradito.</a:t>
                      </a:r>
                      <a:endParaRPr kumimoji="0" lang="de-DE" sz="20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rgbClr val="333333"/>
                          </a:solidFill>
                          <a:effectLst/>
                          <a:latin typeface="+mn-lt"/>
                          <a:ea typeface="+mn-ea"/>
                          <a:cs typeface="+mn-cs"/>
                        </a:rPr>
                        <a:t>La tua fidanzata ha un nuovo profumo e si aspetta complimenti più che accuse!</a:t>
                      </a:r>
                      <a:endParaRPr kumimoji="0" lang="de-DE" sz="20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56">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000" b="0" i="0" u="none" strike="noStrike" cap="none" normalizeH="0" baseline="0">
                          <a:ln>
                            <a:noFill/>
                          </a:ln>
                          <a:solidFill>
                            <a:srgbClr val="333333"/>
                          </a:solidFill>
                          <a:effectLst/>
                          <a:latin typeface="+mn-lt"/>
                          <a:ea typeface="+mn-ea"/>
                          <a:cs typeface="+mn-cs"/>
                        </a:rPr>
                        <a:t>La radio trasmette “Hero” di Mariah Carey un certi numero di volte.</a:t>
                      </a:r>
                      <a:endParaRPr kumimoji="0" lang="de-DE" sz="20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a:ln>
                            <a:noFill/>
                          </a:ln>
                          <a:solidFill>
                            <a:srgbClr val="333333"/>
                          </a:solidFill>
                          <a:effectLst/>
                          <a:latin typeface="+mn-lt"/>
                          <a:ea typeface="+mn-ea"/>
                          <a:cs typeface="+mn-cs"/>
                        </a:rPr>
                        <a:t>Questo è un segnale segreto che sei stato scelto per salvare il mondo.</a:t>
                      </a:r>
                      <a:endParaRPr kumimoji="0" lang="de-DE" sz="20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000" b="0" i="0" u="none" strike="noStrike" cap="none" normalizeH="0" baseline="0" dirty="0">
                          <a:ln>
                            <a:noFill/>
                          </a:ln>
                          <a:solidFill>
                            <a:srgbClr val="333333"/>
                          </a:solidFill>
                          <a:effectLst/>
                          <a:latin typeface="+mn-lt"/>
                          <a:ea typeface="+mn-ea"/>
                          <a:cs typeface="+mn-cs"/>
                        </a:rPr>
                        <a:t>La stazione radio trasmette musica pop.</a:t>
                      </a:r>
                      <a:endParaRPr kumimoji="0" lang="de-DE" sz="20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6" name="Footer Placeholder 5"/>
          <p:cNvSpPr>
            <a:spLocks noGrp="1"/>
          </p:cNvSpPr>
          <p:nvPr>
            <p:ph type="ftr" sz="quarter" idx="11"/>
          </p:nvPr>
        </p:nvSpPr>
        <p:spPr/>
        <p:txBody>
          <a:bodyPr/>
          <a:lstStyle/>
          <a:p>
            <a:pPr>
              <a:defRPr/>
            </a:pPr>
            <a:r>
              <a:rPr lang="it-IT"/>
              <a:t>Modulo del training 7 – Saltare alle conclusioni II</a:t>
            </a:r>
            <a:endParaRPr lang="de-DE"/>
          </a:p>
        </p:txBody>
      </p:sp>
      <p:sp>
        <p:nvSpPr>
          <p:cNvPr id="8" name="Slide Number Placeholder 7"/>
          <p:cNvSpPr>
            <a:spLocks noGrp="1"/>
          </p:cNvSpPr>
          <p:nvPr>
            <p:ph type="sldNum" sz="quarter" idx="12"/>
          </p:nvPr>
        </p:nvSpPr>
        <p:spPr/>
        <p:txBody>
          <a:bodyPr/>
          <a:lstStyle/>
          <a:p>
            <a:fld id="{4D9C8EDB-3491-47DD-BE8B-DCEC79C194C0}"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Esercizio</a:t>
            </a:r>
          </a:p>
        </p:txBody>
      </p:sp>
      <p:sp>
        <p:nvSpPr>
          <p:cNvPr id="5" name="Content Placeholder 4"/>
          <p:cNvSpPr>
            <a:spLocks noGrp="1"/>
          </p:cNvSpPr>
          <p:nvPr>
            <p:ph idx="1"/>
          </p:nvPr>
        </p:nvSpPr>
        <p:spPr/>
        <p:txBody>
          <a:bodyPr/>
          <a:lstStyle/>
          <a:p>
            <a:pPr marL="457200" indent="-457200" defTabSz="914400" fontAlgn="base">
              <a:buClr>
                <a:srgbClr val="333333"/>
              </a:buClr>
              <a:buFont typeface="WingDings"/>
              <a:buChar char=""/>
            </a:pPr>
            <a:r>
              <a:rPr lang="it-IT" altLang="de-DE" sz="2400" dirty="0">
                <a:solidFill>
                  <a:srgbClr val="333333"/>
                </a:solidFill>
              </a:rPr>
              <a:t>Nei seguenti esercizi ti verranno mostrati diversi dipinti. Per favore cerca di individuare il titolo corretto di ciascuno ed escludi quelli “non conformi</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it-IT"/>
              <a:t>Modulo del training 7 – Saltare alle conclusioni II</a:t>
            </a:r>
            <a:endParaRPr lang="de-DE"/>
          </a:p>
        </p:txBody>
      </p:sp>
      <p:sp>
        <p:nvSpPr>
          <p:cNvPr id="7" name="Slide Number Placeholder 6"/>
          <p:cNvSpPr>
            <a:spLocks noGrp="1"/>
          </p:cNvSpPr>
          <p:nvPr>
            <p:ph type="sldNum" sz="quarter" idx="12"/>
          </p:nvPr>
        </p:nvSpPr>
        <p:spPr/>
        <p:txBody>
          <a:bodyPr/>
          <a:lstStyle/>
          <a:p>
            <a:fld id="{FF17E0C7-00B0-469F-85F7-577A5F19FE7F}" type="slidenum">
              <a:rPr lang="de-DE" altLang="de-DE" smtClean="0"/>
              <a:pPr/>
              <a:t>20</a:t>
            </a:fld>
            <a:endParaRPr lang="de-DE" altLang="de-DE"/>
          </a:p>
        </p:txBody>
      </p:sp>
    </p:spTree>
    <p:extLst>
      <p:ext uri="{BB962C8B-B14F-4D97-AF65-F5344CB8AC3E}">
        <p14:creationId xmlns:p14="http://schemas.microsoft.com/office/powerpoint/2010/main" val="5484551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Esercizio</a:t>
            </a:r>
          </a:p>
        </p:txBody>
      </p:sp>
      <p:sp>
        <p:nvSpPr>
          <p:cNvPr id="5" name="Content Placeholder 4"/>
          <p:cNvSpPr>
            <a:spLocks noGrp="1"/>
          </p:cNvSpPr>
          <p:nvPr>
            <p:ph idx="1"/>
          </p:nvPr>
        </p:nvSpPr>
        <p:spPr/>
        <p:txBody>
          <a:bodyPr/>
          <a:lstStyle/>
          <a:p>
            <a:pPr marL="457200" indent="-457200" defTabSz="914400" fontAlgn="base">
              <a:buClr>
                <a:srgbClr val="333333"/>
              </a:buClr>
              <a:buFont typeface="WingDings"/>
              <a:buChar char=""/>
            </a:pPr>
            <a:r>
              <a:rPr lang="it-IT" altLang="de-DE" sz="2400" dirty="0">
                <a:solidFill>
                  <a:srgbClr val="333333"/>
                </a:solidFill>
              </a:rPr>
              <a:t>Nei seguenti esercizi ti verranno mostrati diversi dipinti. Per favore cerca di individuare il titolo corretto di ciascuno ed escludi quelli “non conformi</a:t>
            </a:r>
            <a:r>
              <a:rPr lang="en-US" altLang="de-DE" sz="2400" dirty="0">
                <a:solidFill>
                  <a:srgbClr val="333333"/>
                </a:solidFill>
              </a:rPr>
              <a:t>”.</a:t>
            </a:r>
          </a:p>
          <a:p>
            <a:pPr marL="457200" indent="-457200" defTabSz="914400" fontAlgn="base">
              <a:buClr>
                <a:srgbClr val="000000"/>
              </a:buClr>
              <a:buFont typeface="WingDings"/>
              <a:buChar char=""/>
            </a:pPr>
            <a:r>
              <a:rPr lang="en-US" altLang="de-DE" sz="2400" dirty="0" err="1">
                <a:solidFill>
                  <a:srgbClr val="333333"/>
                </a:solidFill>
              </a:rPr>
              <a:t>Discuti</a:t>
            </a:r>
            <a:r>
              <a:rPr lang="en-US" altLang="de-DE" sz="2400" dirty="0">
                <a:solidFill>
                  <a:srgbClr val="333333"/>
                </a:solidFill>
              </a:rPr>
              <a:t> i </a:t>
            </a:r>
            <a:r>
              <a:rPr lang="en-US" altLang="de-DE" sz="2400" i="1" dirty="0">
                <a:solidFill>
                  <a:srgbClr val="004992"/>
                </a:solidFill>
              </a:rPr>
              <a:t>pro </a:t>
            </a:r>
            <a:r>
              <a:rPr lang="en-US" altLang="de-DE" sz="2400" dirty="0">
                <a:solidFill>
                  <a:srgbClr val="004992"/>
                </a:solidFill>
              </a:rPr>
              <a:t>e </a:t>
            </a:r>
            <a:r>
              <a:rPr lang="en-US" altLang="de-DE" sz="2400" i="1" dirty="0" err="1">
                <a:solidFill>
                  <a:srgbClr val="004992"/>
                </a:solidFill>
              </a:rPr>
              <a:t>contro</a:t>
            </a:r>
            <a:r>
              <a:rPr lang="en-US" altLang="de-DE" sz="2400" dirty="0">
                <a:solidFill>
                  <a:srgbClr val="333333"/>
                </a:solidFill>
              </a:rPr>
              <a:t> per </a:t>
            </a:r>
            <a:r>
              <a:rPr lang="en-US" altLang="de-DE" sz="2400" dirty="0" err="1">
                <a:solidFill>
                  <a:srgbClr val="333333"/>
                </a:solidFill>
              </a:rPr>
              <a:t>ciascuna</a:t>
            </a:r>
            <a:r>
              <a:rPr lang="en-US" altLang="de-DE" sz="2400" dirty="0">
                <a:solidFill>
                  <a:srgbClr val="333333"/>
                </a:solidFill>
              </a:rPr>
              <a:t> </a:t>
            </a:r>
            <a:r>
              <a:rPr lang="en-US" altLang="de-DE" sz="2400" dirty="0" err="1">
                <a:solidFill>
                  <a:srgbClr val="333333"/>
                </a:solidFill>
              </a:rPr>
              <a:t>delle</a:t>
            </a:r>
            <a:r>
              <a:rPr lang="en-US" altLang="de-DE" sz="2400" dirty="0">
                <a:solidFill>
                  <a:srgbClr val="333333"/>
                </a:solidFill>
              </a:rPr>
              <a:t> </a:t>
            </a:r>
            <a:r>
              <a:rPr lang="en-US" altLang="de-DE" sz="2400" err="1">
                <a:solidFill>
                  <a:srgbClr val="333333"/>
                </a:solidFill>
              </a:rPr>
              <a:t>interpretazioni</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it-IT"/>
              <a:t>Modulo del training 7 – Saltare alle conclusioni II</a:t>
            </a:r>
            <a:endParaRPr lang="de-DE"/>
          </a:p>
        </p:txBody>
      </p:sp>
      <p:sp>
        <p:nvSpPr>
          <p:cNvPr id="7" name="Slide Number Placeholder 6"/>
          <p:cNvSpPr>
            <a:spLocks noGrp="1"/>
          </p:cNvSpPr>
          <p:nvPr>
            <p:ph type="sldNum" sz="quarter" idx="12"/>
          </p:nvPr>
        </p:nvSpPr>
        <p:spPr/>
        <p:txBody>
          <a:bodyPr/>
          <a:lstStyle/>
          <a:p>
            <a:fld id="{FF17E0C7-00B0-469F-85F7-577A5F19FE7F}" type="slidenum">
              <a:rPr lang="de-DE" altLang="de-DE" smtClean="0"/>
              <a:pPr/>
              <a:t>21</a:t>
            </a:fld>
            <a:endParaRPr lang="de-DE" altLang="de-DE"/>
          </a:p>
        </p:txBody>
      </p:sp>
    </p:spTree>
    <p:extLst>
      <p:ext uri="{BB962C8B-B14F-4D97-AF65-F5344CB8AC3E}">
        <p14:creationId xmlns:p14="http://schemas.microsoft.com/office/powerpoint/2010/main" val="3678678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Esercizio</a:t>
            </a:r>
          </a:p>
        </p:txBody>
      </p:sp>
      <p:sp>
        <p:nvSpPr>
          <p:cNvPr id="5" name="Content Placeholder 4"/>
          <p:cNvSpPr>
            <a:spLocks noGrp="1"/>
          </p:cNvSpPr>
          <p:nvPr>
            <p:ph idx="1"/>
          </p:nvPr>
        </p:nvSpPr>
        <p:spPr/>
        <p:txBody>
          <a:bodyPr/>
          <a:lstStyle/>
          <a:p>
            <a:pPr marL="457200" indent="-457200" defTabSz="914400" fontAlgn="base">
              <a:buClr>
                <a:srgbClr val="333333"/>
              </a:buClr>
              <a:buFont typeface="WingDings"/>
              <a:buChar char=""/>
            </a:pPr>
            <a:r>
              <a:rPr lang="it-IT" altLang="de-DE" sz="2400" dirty="0">
                <a:solidFill>
                  <a:srgbClr val="333333"/>
                </a:solidFill>
              </a:rPr>
              <a:t>Nei seguenti esercizi ti verranno mostrati diversi dipinti. Per favore cerca di individuare il titolo corretto di ciascuno ed escludi quelli “non conformi</a:t>
            </a:r>
            <a:r>
              <a:rPr lang="en-US" altLang="de-DE" sz="2400" dirty="0">
                <a:solidFill>
                  <a:srgbClr val="333333"/>
                </a:solidFill>
              </a:rPr>
              <a:t>”.</a:t>
            </a:r>
          </a:p>
          <a:p>
            <a:pPr marL="457200" indent="-457200" defTabSz="914400" fontAlgn="base">
              <a:buClr>
                <a:srgbClr val="000000"/>
              </a:buClr>
              <a:buFont typeface="WingDings"/>
              <a:buChar char=""/>
            </a:pPr>
            <a:r>
              <a:rPr lang="en-US" altLang="de-DE" sz="2400" dirty="0" err="1">
                <a:solidFill>
                  <a:srgbClr val="333333"/>
                </a:solidFill>
              </a:rPr>
              <a:t>Discuti</a:t>
            </a:r>
            <a:r>
              <a:rPr lang="en-US" altLang="de-DE" sz="2400" dirty="0">
                <a:solidFill>
                  <a:srgbClr val="333333"/>
                </a:solidFill>
              </a:rPr>
              <a:t> i </a:t>
            </a:r>
            <a:r>
              <a:rPr lang="en-US" altLang="de-DE" sz="2400" i="1" dirty="0">
                <a:solidFill>
                  <a:srgbClr val="004992"/>
                </a:solidFill>
              </a:rPr>
              <a:t>pro </a:t>
            </a:r>
            <a:r>
              <a:rPr lang="en-US" altLang="de-DE" sz="2400" dirty="0">
                <a:solidFill>
                  <a:srgbClr val="004992"/>
                </a:solidFill>
              </a:rPr>
              <a:t>e </a:t>
            </a:r>
            <a:r>
              <a:rPr lang="en-US" altLang="de-DE" sz="2400" i="1" dirty="0" err="1">
                <a:solidFill>
                  <a:srgbClr val="004992"/>
                </a:solidFill>
              </a:rPr>
              <a:t>contro</a:t>
            </a:r>
            <a:r>
              <a:rPr lang="en-US" altLang="de-DE" sz="2400" dirty="0">
                <a:solidFill>
                  <a:srgbClr val="333333"/>
                </a:solidFill>
              </a:rPr>
              <a:t> per </a:t>
            </a:r>
            <a:r>
              <a:rPr lang="en-US" altLang="de-DE" sz="2400" dirty="0" err="1">
                <a:solidFill>
                  <a:srgbClr val="333333"/>
                </a:solidFill>
              </a:rPr>
              <a:t>ciascuna</a:t>
            </a:r>
            <a:r>
              <a:rPr lang="en-US" altLang="de-DE" sz="2400" dirty="0">
                <a:solidFill>
                  <a:srgbClr val="333333"/>
                </a:solidFill>
              </a:rPr>
              <a:t> </a:t>
            </a:r>
            <a:r>
              <a:rPr lang="en-US" altLang="de-DE" sz="2400" dirty="0" err="1">
                <a:solidFill>
                  <a:srgbClr val="333333"/>
                </a:solidFill>
              </a:rPr>
              <a:t>delle</a:t>
            </a:r>
            <a:r>
              <a:rPr lang="en-US" altLang="de-DE" sz="2400" dirty="0">
                <a:solidFill>
                  <a:srgbClr val="333333"/>
                </a:solidFill>
              </a:rPr>
              <a:t> </a:t>
            </a:r>
            <a:r>
              <a:rPr lang="en-US" altLang="de-DE" sz="2400" dirty="0" err="1">
                <a:solidFill>
                  <a:srgbClr val="333333"/>
                </a:solidFill>
              </a:rPr>
              <a:t>interpretazioni</a:t>
            </a:r>
            <a:r>
              <a:rPr lang="en-US" altLang="de-DE" sz="2400" dirty="0">
                <a:solidFill>
                  <a:srgbClr val="333333"/>
                </a:solidFill>
              </a:rPr>
              <a:t>.</a:t>
            </a:r>
          </a:p>
          <a:p>
            <a:pPr marL="457200" indent="-457200" defTabSz="914400" fontAlgn="base">
              <a:buClr>
                <a:srgbClr val="333333"/>
              </a:buClr>
              <a:buFont typeface="WingDings"/>
              <a:buChar char=""/>
            </a:pPr>
            <a:r>
              <a:rPr lang="it-IT" altLang="de-DE" sz="2400" dirty="0">
                <a:solidFill>
                  <a:srgbClr val="333333"/>
                </a:solidFill>
              </a:rPr>
              <a:t>Per favore stabilisci il grado di fiducia nel tuo </a:t>
            </a:r>
            <a:r>
              <a:rPr lang="it-IT" altLang="de-DE" sz="2400">
                <a:solidFill>
                  <a:srgbClr val="333333"/>
                </a:solidFill>
              </a:rPr>
              <a:t>giudizio.</a:t>
            </a:r>
            <a:endParaRPr lang="en-US" sz="2400" dirty="0"/>
          </a:p>
        </p:txBody>
      </p:sp>
      <p:sp>
        <p:nvSpPr>
          <p:cNvPr id="6" name="Footer Placeholder 5"/>
          <p:cNvSpPr>
            <a:spLocks noGrp="1"/>
          </p:cNvSpPr>
          <p:nvPr>
            <p:ph type="ftr" sz="quarter" idx="11"/>
          </p:nvPr>
        </p:nvSpPr>
        <p:spPr/>
        <p:txBody>
          <a:bodyPr/>
          <a:lstStyle/>
          <a:p>
            <a:pPr>
              <a:defRPr/>
            </a:pPr>
            <a:r>
              <a:rPr lang="it-IT"/>
              <a:t>Modulo del training 7 – Saltare alle conclusioni II</a:t>
            </a:r>
            <a:endParaRPr lang="de-DE"/>
          </a:p>
        </p:txBody>
      </p:sp>
      <p:sp>
        <p:nvSpPr>
          <p:cNvPr id="7" name="Slide Number Placeholder 6"/>
          <p:cNvSpPr>
            <a:spLocks noGrp="1"/>
          </p:cNvSpPr>
          <p:nvPr>
            <p:ph type="sldNum" sz="quarter" idx="12"/>
          </p:nvPr>
        </p:nvSpPr>
        <p:spPr/>
        <p:txBody>
          <a:bodyPr/>
          <a:lstStyle/>
          <a:p>
            <a:fld id="{FF17E0C7-00B0-469F-85F7-577A5F19FE7F}" type="slidenum">
              <a:rPr lang="de-DE" altLang="de-DE" smtClean="0"/>
              <a:pPr/>
              <a:t>22</a:t>
            </a:fld>
            <a:endParaRPr lang="de-DE" altLang="de-DE"/>
          </a:p>
        </p:txBody>
      </p:sp>
    </p:spTree>
    <p:extLst>
      <p:ext uri="{BB962C8B-B14F-4D97-AF65-F5344CB8AC3E}">
        <p14:creationId xmlns:p14="http://schemas.microsoft.com/office/powerpoint/2010/main" val="26701143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Esercizio</a:t>
            </a:r>
          </a:p>
        </p:txBody>
      </p:sp>
      <p:sp>
        <p:nvSpPr>
          <p:cNvPr id="5" name="Content Placeholder 4"/>
          <p:cNvSpPr>
            <a:spLocks noGrp="1"/>
          </p:cNvSpPr>
          <p:nvPr>
            <p:ph idx="1"/>
          </p:nvPr>
        </p:nvSpPr>
        <p:spPr/>
        <p:txBody>
          <a:bodyPr/>
          <a:lstStyle/>
          <a:p>
            <a:pPr marL="457200" indent="-457200" defTabSz="914400" fontAlgn="base">
              <a:buClr>
                <a:srgbClr val="333333"/>
              </a:buClr>
              <a:buFont typeface="WingDings"/>
              <a:buChar char=""/>
            </a:pPr>
            <a:r>
              <a:rPr lang="it-IT" altLang="de-DE" sz="2400" dirty="0">
                <a:solidFill>
                  <a:srgbClr val="333333"/>
                </a:solidFill>
              </a:rPr>
              <a:t>Nei seguenti esercizi ti verranno mostrati diversi dipinti. Per favore cerca di individuare il titolo corretto di ciascuno ed escludi quelli “non conformi</a:t>
            </a:r>
            <a:r>
              <a:rPr lang="en-US" altLang="de-DE" sz="2400" dirty="0">
                <a:solidFill>
                  <a:srgbClr val="333333"/>
                </a:solidFill>
              </a:rPr>
              <a:t>”.</a:t>
            </a:r>
          </a:p>
          <a:p>
            <a:pPr marL="457200" indent="-457200" defTabSz="914400" fontAlgn="base">
              <a:buClr>
                <a:srgbClr val="000000"/>
              </a:buClr>
              <a:buFont typeface="WingDings"/>
              <a:buChar char=""/>
            </a:pPr>
            <a:r>
              <a:rPr lang="en-US" altLang="de-DE" sz="2400" dirty="0" err="1">
                <a:solidFill>
                  <a:srgbClr val="333333"/>
                </a:solidFill>
              </a:rPr>
              <a:t>Discuti</a:t>
            </a:r>
            <a:r>
              <a:rPr lang="en-US" altLang="de-DE" sz="2400" dirty="0">
                <a:solidFill>
                  <a:srgbClr val="333333"/>
                </a:solidFill>
              </a:rPr>
              <a:t> i </a:t>
            </a:r>
            <a:r>
              <a:rPr lang="en-US" altLang="de-DE" sz="2400" i="1" dirty="0">
                <a:solidFill>
                  <a:srgbClr val="004992"/>
                </a:solidFill>
              </a:rPr>
              <a:t>pro </a:t>
            </a:r>
            <a:r>
              <a:rPr lang="en-US" altLang="de-DE" sz="2400" dirty="0">
                <a:solidFill>
                  <a:srgbClr val="004992"/>
                </a:solidFill>
              </a:rPr>
              <a:t>e </a:t>
            </a:r>
            <a:r>
              <a:rPr lang="en-US" altLang="de-DE" sz="2400" i="1" dirty="0" err="1">
                <a:solidFill>
                  <a:srgbClr val="004992"/>
                </a:solidFill>
              </a:rPr>
              <a:t>contro</a:t>
            </a:r>
            <a:r>
              <a:rPr lang="en-US" altLang="de-DE" sz="2400" dirty="0">
                <a:solidFill>
                  <a:srgbClr val="333333"/>
                </a:solidFill>
              </a:rPr>
              <a:t> per </a:t>
            </a:r>
            <a:r>
              <a:rPr lang="en-US" altLang="de-DE" sz="2400" dirty="0" err="1">
                <a:solidFill>
                  <a:srgbClr val="333333"/>
                </a:solidFill>
              </a:rPr>
              <a:t>ciascuna</a:t>
            </a:r>
            <a:r>
              <a:rPr lang="en-US" altLang="de-DE" sz="2400" dirty="0">
                <a:solidFill>
                  <a:srgbClr val="333333"/>
                </a:solidFill>
              </a:rPr>
              <a:t> </a:t>
            </a:r>
            <a:r>
              <a:rPr lang="en-US" altLang="de-DE" sz="2400" dirty="0" err="1">
                <a:solidFill>
                  <a:srgbClr val="333333"/>
                </a:solidFill>
              </a:rPr>
              <a:t>delle</a:t>
            </a:r>
            <a:r>
              <a:rPr lang="en-US" altLang="de-DE" sz="2400" dirty="0">
                <a:solidFill>
                  <a:srgbClr val="333333"/>
                </a:solidFill>
              </a:rPr>
              <a:t> </a:t>
            </a:r>
            <a:r>
              <a:rPr lang="en-US" altLang="de-DE" sz="2400" dirty="0" err="1">
                <a:solidFill>
                  <a:srgbClr val="333333"/>
                </a:solidFill>
              </a:rPr>
              <a:t>interpretazioni</a:t>
            </a:r>
            <a:r>
              <a:rPr lang="en-US" altLang="de-DE" sz="2400" dirty="0">
                <a:solidFill>
                  <a:srgbClr val="333333"/>
                </a:solidFill>
              </a:rPr>
              <a:t>.</a:t>
            </a:r>
          </a:p>
          <a:p>
            <a:pPr marL="457200" indent="-457200" defTabSz="914400" fontAlgn="base">
              <a:buClr>
                <a:srgbClr val="333333"/>
              </a:buClr>
              <a:buFont typeface="WingDings"/>
              <a:buChar char=""/>
            </a:pPr>
            <a:r>
              <a:rPr lang="it-IT" altLang="de-DE" sz="2400" dirty="0">
                <a:solidFill>
                  <a:srgbClr val="333333"/>
                </a:solidFill>
              </a:rPr>
              <a:t>Per favore stabilisci il grado di fiducia nel tuo giudizio.</a:t>
            </a:r>
            <a:endParaRPr lang="en-US" altLang="de-DE" sz="2400" dirty="0">
              <a:solidFill>
                <a:srgbClr val="333333"/>
              </a:solidFill>
            </a:endParaRPr>
          </a:p>
          <a:p>
            <a:pPr marL="457200" indent="-457200" defTabSz="914400" fontAlgn="base">
              <a:buClr>
                <a:srgbClr val="333333"/>
              </a:buClr>
              <a:buFont typeface="WingDings"/>
              <a:buChar char=""/>
            </a:pPr>
            <a:r>
              <a:rPr lang="it-IT" altLang="de-DE" sz="2400" dirty="0">
                <a:solidFill>
                  <a:srgbClr val="333333"/>
                </a:solidFill>
              </a:rPr>
              <a:t>Fai attenzione agli aspetti che chiaramente escludono un'interpretazione</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it-IT"/>
              <a:t>Modulo del training 7 – Saltare alle conclusioni II</a:t>
            </a:r>
            <a:endParaRPr lang="de-DE"/>
          </a:p>
        </p:txBody>
      </p:sp>
      <p:sp>
        <p:nvSpPr>
          <p:cNvPr id="7" name="Slide Number Placeholder 6"/>
          <p:cNvSpPr>
            <a:spLocks noGrp="1"/>
          </p:cNvSpPr>
          <p:nvPr>
            <p:ph type="sldNum" sz="quarter" idx="12"/>
          </p:nvPr>
        </p:nvSpPr>
        <p:spPr/>
        <p:txBody>
          <a:bodyPr/>
          <a:lstStyle/>
          <a:p>
            <a:fld id="{FF17E0C7-00B0-469F-85F7-577A5F19FE7F}" type="slidenum">
              <a:rPr lang="de-DE" altLang="de-DE" smtClean="0"/>
              <a:pPr/>
              <a:t>23</a:t>
            </a:fld>
            <a:endParaRPr lang="de-DE" altLang="de-DE"/>
          </a:p>
        </p:txBody>
      </p:sp>
    </p:spTree>
    <p:extLst>
      <p:ext uri="{BB962C8B-B14F-4D97-AF65-F5344CB8AC3E}">
        <p14:creationId xmlns:p14="http://schemas.microsoft.com/office/powerpoint/2010/main" val="5043173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Le buone notizie</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Il bambino morto</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La coscrizione</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Il triste messaggio</a:t>
            </a:r>
            <a:endParaRPr lang="en-US" altLang="de-DE" b="0" dirty="0">
              <a:solidFill>
                <a:srgbClr val="333333"/>
              </a:solidFill>
              <a:latin typeface="+mn-lt"/>
              <a:ea typeface="+mn-ea"/>
            </a:endParaRPr>
          </a:p>
        </p:txBody>
      </p:sp>
      <p:pic>
        <p:nvPicPr>
          <p:cNvPr id="7" name="Picture 4" descr="Traurige Botscha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700" y="1124712"/>
            <a:ext cx="430284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39EFCE0C-F7BB-4718-BEEF-0EF4BFA9B4A7}" type="slidenum">
              <a:rPr lang="de-DE" altLang="de-DE" smtClean="0"/>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9"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Le buone notizie</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Il bambino morto</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La coscrizione</a:t>
            </a:r>
          </a:p>
          <a:p>
            <a:pPr eaLnBrk="1" hangingPunct="1">
              <a:lnSpc>
                <a:spcPct val="105000"/>
              </a:lnSpc>
              <a:spcBef>
                <a:spcPts val="1999"/>
              </a:spcBef>
              <a:spcAft>
                <a:spcPts val="0"/>
              </a:spcAft>
              <a:buClr>
                <a:srgbClr val="004992"/>
              </a:buClr>
              <a:buFont typeface="WingDings"/>
              <a:buAutoNum type="alphaLcPeriod"/>
            </a:pPr>
            <a:r>
              <a:rPr lang="de-DE" altLang="de-DE" b="0" dirty="0">
                <a:solidFill>
                  <a:srgbClr val="004992"/>
                </a:solidFill>
                <a:latin typeface="+mn-lt"/>
                <a:ea typeface="+mn-ea"/>
              </a:rPr>
              <a:t>Il triste messaggio</a:t>
            </a:r>
            <a:br>
              <a:rPr lang="de-DE" altLang="de-DE" b="0" dirty="0">
                <a:solidFill>
                  <a:srgbClr val="004992"/>
                </a:solidFill>
                <a:latin typeface="+mn-lt"/>
                <a:ea typeface="+mn-ea"/>
              </a:rPr>
            </a:br>
            <a:r>
              <a:rPr lang="de-DE" altLang="de-DE" sz="1800" b="0" dirty="0">
                <a:solidFill>
                  <a:srgbClr val="004992"/>
                </a:solidFill>
                <a:latin typeface="+mn-lt"/>
                <a:ea typeface="+mn-ea"/>
              </a:rPr>
              <a:t>(Peter Fendi, 1838)</a:t>
            </a:r>
            <a:endParaRPr lang="en-US" altLang="de-DE" sz="1800" b="0" dirty="0">
              <a:solidFill>
                <a:srgbClr val="004992"/>
              </a:solidFill>
              <a:latin typeface="+mn-lt"/>
              <a:ea typeface="+mn-ea"/>
            </a:endParaRPr>
          </a:p>
        </p:txBody>
      </p:sp>
      <p:pic>
        <p:nvPicPr>
          <p:cNvPr id="7" name="Picture 4" descr="Traurige Botscha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700" y="1124712"/>
            <a:ext cx="430284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39EFCE0C-F7BB-4718-BEEF-0EF4BFA9B4A7}" type="slidenum">
              <a:rPr lang="de-DE" altLang="de-DE" smtClean="0"/>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7" name="Rectangle 1029"/>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533400" indent="-5334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a. L</a:t>
            </a:r>
            <a:r>
              <a:rPr lang="ja-JP" altLang="de-DE" b="0" dirty="0">
                <a:solidFill>
                  <a:srgbClr val="333333"/>
                </a:solidFill>
                <a:latin typeface="+mn-lt"/>
                <a:ea typeface="+mn-ea"/>
              </a:rPr>
              <a:t>‘</a:t>
            </a:r>
            <a:r>
              <a:rPr lang="de-DE" altLang="ja-JP" b="0" dirty="0">
                <a:solidFill>
                  <a:srgbClr val="333333"/>
                </a:solidFill>
                <a:latin typeface="+mn-lt"/>
                <a:ea typeface="+mn-ea"/>
              </a:rPr>
              <a:t>istruzione 		</a:t>
            </a:r>
          </a:p>
          <a:p>
            <a:pPr marL="457200" indent="-457200"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La zuppa del monastero</a:t>
            </a:r>
          </a:p>
          <a:p>
            <a:pPr marL="457200" indent="-457200" eaLnBrk="1" hangingPunct="1">
              <a:lnSpc>
                <a:spcPct val="105000"/>
              </a:lnSpc>
              <a:spcBef>
                <a:spcPts val="1999"/>
              </a:spcBef>
              <a:spcAft>
                <a:spcPts val="0"/>
              </a:spcAft>
              <a:buClr>
                <a:srgbClr val="333333"/>
              </a:buClr>
              <a:buFont typeface="WingDings"/>
              <a:buAutoNum type="alphaLcPeriod"/>
            </a:pPr>
            <a:r>
              <a:rPr lang="de-DE" altLang="ja-JP" b="0" dirty="0">
                <a:solidFill>
                  <a:srgbClr val="333333"/>
                </a:solidFill>
                <a:latin typeface="+mn-lt"/>
                <a:ea typeface="+mn-ea"/>
              </a:rPr>
              <a:t>Prima della messa</a:t>
            </a:r>
          </a:p>
          <a:p>
            <a:pPr marL="457200" indent="-457200"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La </a:t>
            </a:r>
            <a:r>
              <a:rPr lang="de-DE" altLang="de-DE" b="0" dirty="0" err="1">
                <a:solidFill>
                  <a:srgbClr val="333333"/>
                </a:solidFill>
                <a:latin typeface="+mn-lt"/>
                <a:ea typeface="+mn-ea"/>
              </a:rPr>
              <a:t>zuppa</a:t>
            </a:r>
            <a:r>
              <a:rPr lang="de-DE" altLang="de-DE" b="0" dirty="0">
                <a:solidFill>
                  <a:srgbClr val="333333"/>
                </a:solidFill>
                <a:latin typeface="+mn-lt"/>
                <a:ea typeface="+mn-ea"/>
              </a:rPr>
              <a:t> del </a:t>
            </a:r>
            <a:r>
              <a:rPr lang="de-DE" altLang="de-DE" b="0" dirty="0" err="1">
                <a:solidFill>
                  <a:srgbClr val="333333"/>
                </a:solidFill>
                <a:latin typeface="+mn-lt"/>
                <a:ea typeface="+mn-ea"/>
              </a:rPr>
              <a:t>monastero</a:t>
            </a:r>
            <a:endParaRPr lang="de-DE" altLang="de-DE" b="0" dirty="0">
              <a:solidFill>
                <a:srgbClr val="333333"/>
              </a:solidFill>
              <a:latin typeface="+mn-lt"/>
              <a:ea typeface="+mn-ea"/>
            </a:endParaRPr>
          </a:p>
        </p:txBody>
      </p:sp>
      <p:pic>
        <p:nvPicPr>
          <p:cNvPr id="7" name="Picture 6" descr="Mangol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064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39EFCE0C-F7BB-4718-BEEF-0EF4BFA9B4A7}"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6" name="Text Box 1031"/>
          <p:cNvSpPr txBox="1">
            <a:spLocks noChangeArrowheads="1"/>
          </p:cNvSpPr>
          <p:nvPr/>
        </p:nvSpPr>
        <p:spPr bwMode="auto">
          <a:xfrm>
            <a:off x="1708596" y="4967288"/>
            <a:ext cx="633895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lang="de-DE" altLang="de-DE" sz="800" b="0">
                <a:solidFill>
                  <a:srgbClr val="333333"/>
                </a:solidFill>
                <a:latin typeface="+mn-lt"/>
                <a:ea typeface="+mn-ea"/>
              </a:rPr>
              <a:t>With friendly permission of the museum of bread culture (Ulm, Germany)</a:t>
            </a:r>
          </a:p>
        </p:txBody>
      </p:sp>
      <p:pic>
        <p:nvPicPr>
          <p:cNvPr id="8" name="Picture 5" descr="Mangol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064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1029"/>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533400" indent="-5334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a. L</a:t>
            </a:r>
            <a:r>
              <a:rPr lang="ja-JP" altLang="de-DE" b="0" dirty="0">
                <a:solidFill>
                  <a:srgbClr val="333333"/>
                </a:solidFill>
                <a:latin typeface="+mn-lt"/>
                <a:ea typeface="+mn-ea"/>
              </a:rPr>
              <a:t>‘</a:t>
            </a:r>
            <a:r>
              <a:rPr lang="de-DE" altLang="ja-JP" b="0" dirty="0">
                <a:solidFill>
                  <a:srgbClr val="333333"/>
                </a:solidFill>
                <a:latin typeface="+mn-lt"/>
                <a:ea typeface="+mn-ea"/>
              </a:rPr>
              <a:t>istruzione 		</a:t>
            </a:r>
          </a:p>
          <a:p>
            <a:pPr marL="457200" indent="-457200"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La zuppa del monastero</a:t>
            </a:r>
          </a:p>
          <a:p>
            <a:pPr marL="457200" indent="-457200" eaLnBrk="1" hangingPunct="1">
              <a:lnSpc>
                <a:spcPct val="105000"/>
              </a:lnSpc>
              <a:spcBef>
                <a:spcPts val="1999"/>
              </a:spcBef>
              <a:spcAft>
                <a:spcPts val="0"/>
              </a:spcAft>
              <a:buClr>
                <a:srgbClr val="333333"/>
              </a:buClr>
              <a:buFont typeface="WingDings"/>
              <a:buAutoNum type="alphaLcPeriod"/>
            </a:pPr>
            <a:r>
              <a:rPr lang="de-DE" altLang="ja-JP" b="0" dirty="0">
                <a:solidFill>
                  <a:srgbClr val="333333"/>
                </a:solidFill>
                <a:latin typeface="+mn-lt"/>
                <a:ea typeface="+mn-ea"/>
              </a:rPr>
              <a:t>Prima della messa</a:t>
            </a:r>
          </a:p>
          <a:p>
            <a:pPr marL="457200" indent="-457200" eaLnBrk="1" hangingPunct="1">
              <a:lnSpc>
                <a:spcPct val="105000"/>
              </a:lnSpc>
              <a:spcBef>
                <a:spcPts val="1999"/>
              </a:spcBef>
              <a:spcAft>
                <a:spcPts val="0"/>
              </a:spcAft>
              <a:buClr>
                <a:srgbClr val="004992"/>
              </a:buClr>
              <a:buFont typeface="WingDings"/>
              <a:buAutoNum type="alphaLcPeriod"/>
            </a:pPr>
            <a:r>
              <a:rPr lang="de-DE" altLang="de-DE" b="0" dirty="0">
                <a:solidFill>
                  <a:srgbClr val="004992"/>
                </a:solidFill>
                <a:latin typeface="+mn-lt"/>
                <a:ea typeface="+mn-ea"/>
              </a:rPr>
              <a:t>La </a:t>
            </a:r>
            <a:r>
              <a:rPr lang="de-DE" altLang="de-DE" b="0" dirty="0" err="1">
                <a:solidFill>
                  <a:srgbClr val="004992"/>
                </a:solidFill>
                <a:latin typeface="+mn-lt"/>
                <a:ea typeface="+mn-ea"/>
              </a:rPr>
              <a:t>zuppa</a:t>
            </a:r>
            <a:r>
              <a:rPr lang="de-DE" altLang="de-DE" b="0" dirty="0">
                <a:solidFill>
                  <a:srgbClr val="004992"/>
                </a:solidFill>
                <a:latin typeface="+mn-lt"/>
                <a:ea typeface="+mn-ea"/>
              </a:rPr>
              <a:t> del </a:t>
            </a:r>
            <a:r>
              <a:rPr lang="de-DE" altLang="de-DE" b="0" dirty="0" err="1">
                <a:solidFill>
                  <a:srgbClr val="004992"/>
                </a:solidFill>
                <a:latin typeface="+mn-lt"/>
                <a:ea typeface="+mn-ea"/>
              </a:rPr>
              <a:t>monastero</a:t>
            </a:r>
            <a:br>
              <a:rPr lang="de-DE" altLang="de-DE" b="0" dirty="0">
                <a:solidFill>
                  <a:srgbClr val="004992"/>
                </a:solidFill>
                <a:latin typeface="+mn-lt"/>
                <a:ea typeface="+mn-ea"/>
              </a:rPr>
            </a:br>
            <a:r>
              <a:rPr lang="de-DE" altLang="de-DE" sz="1800" b="0" dirty="0">
                <a:solidFill>
                  <a:srgbClr val="004992"/>
                </a:solidFill>
                <a:latin typeface="+mn-lt"/>
                <a:ea typeface="+mn-ea"/>
              </a:rPr>
              <a:t>(Anton Mangold, 1888)</a:t>
            </a:r>
          </a:p>
        </p:txBody>
      </p:sp>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39EFCE0C-F7BB-4718-BEEF-0EF4BFA9B4A7}"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Text Box 512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La guerra</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L</a:t>
            </a:r>
            <a:r>
              <a:rPr lang="ja-JP" altLang="de-DE" b="0" dirty="0">
                <a:solidFill>
                  <a:srgbClr val="333333"/>
                </a:solidFill>
                <a:latin typeface="+mn-lt"/>
                <a:ea typeface="+mn-ea"/>
              </a:rPr>
              <a:t>‘</a:t>
            </a:r>
            <a:r>
              <a:rPr lang="de-DE" altLang="ja-JP" b="0" dirty="0">
                <a:solidFill>
                  <a:srgbClr val="333333"/>
                </a:solidFill>
                <a:latin typeface="+mn-lt"/>
                <a:ea typeface="+mn-ea"/>
              </a:rPr>
              <a:t>annuncio dell</a:t>
            </a:r>
            <a:r>
              <a:rPr lang="ja-JP" altLang="de-DE" b="0" dirty="0">
                <a:solidFill>
                  <a:srgbClr val="333333"/>
                </a:solidFill>
                <a:latin typeface="+mn-lt"/>
                <a:ea typeface="+mn-ea"/>
              </a:rPr>
              <a:t>‘</a:t>
            </a:r>
            <a:r>
              <a:rPr lang="de-DE" altLang="ja-JP" b="0" dirty="0">
                <a:solidFill>
                  <a:srgbClr val="333333"/>
                </a:solidFill>
                <a:latin typeface="+mn-lt"/>
                <a:ea typeface="+mn-ea"/>
              </a:rPr>
              <a:t>arrivo di Cristo</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Il cavallo nero</a:t>
            </a:r>
          </a:p>
          <a:p>
            <a:pPr eaLnBrk="1" hangingPunct="1">
              <a:lnSpc>
                <a:spcPct val="105000"/>
              </a:lnSpc>
              <a:spcBef>
                <a:spcPts val="1999"/>
              </a:spcBef>
              <a:spcAft>
                <a:spcPts val="0"/>
              </a:spcAft>
              <a:buClr>
                <a:srgbClr val="333333"/>
              </a:buClr>
              <a:buFont typeface="WingDings"/>
              <a:buAutoNum type="alphaLcPeriod"/>
            </a:pPr>
            <a:r>
              <a:rPr lang="en-US" altLang="de-DE" b="0" dirty="0">
                <a:solidFill>
                  <a:srgbClr val="333333"/>
                </a:solidFill>
                <a:latin typeface="+mn-lt"/>
                <a:ea typeface="+mn-ea"/>
              </a:rPr>
              <a:t>Il </a:t>
            </a:r>
            <a:r>
              <a:rPr lang="en-US" altLang="de-DE" b="0" dirty="0" err="1">
                <a:solidFill>
                  <a:srgbClr val="333333"/>
                </a:solidFill>
                <a:latin typeface="+mn-lt"/>
                <a:ea typeface="+mn-ea"/>
              </a:rPr>
              <a:t>cavallo</a:t>
            </a:r>
            <a:r>
              <a:rPr lang="en-US" altLang="de-DE" b="0" dirty="0">
                <a:solidFill>
                  <a:srgbClr val="333333"/>
                </a:solidFill>
                <a:latin typeface="+mn-lt"/>
                <a:ea typeface="+mn-ea"/>
              </a:rPr>
              <a:t> a </a:t>
            </a:r>
            <a:r>
              <a:rPr lang="en-US" altLang="de-DE" b="0" dirty="0" err="1">
                <a:solidFill>
                  <a:srgbClr val="333333"/>
                </a:solidFill>
                <a:latin typeface="+mn-lt"/>
                <a:ea typeface="+mn-ea"/>
              </a:rPr>
              <a:t>dondolo</a:t>
            </a:r>
            <a:endParaRPr lang="en-US" altLang="de-DE" b="0" dirty="0">
              <a:solidFill>
                <a:srgbClr val="333333"/>
              </a:solidFill>
              <a:latin typeface="+mn-lt"/>
              <a:ea typeface="+mn-ea"/>
            </a:endParaRPr>
          </a:p>
        </p:txBody>
      </p:sp>
      <p:pic>
        <p:nvPicPr>
          <p:cNvPr id="7" name="Picture 4" descr="rousseau_krieg_4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24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39EFCE0C-F7BB-4718-BEEF-0EF4BFA9B4A7}"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Text Box 2050"/>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004992"/>
              </a:buClr>
              <a:buFont typeface="WingDings"/>
              <a:buAutoNum type="alphaLcPeriod"/>
            </a:pPr>
            <a:r>
              <a:rPr lang="de-DE" altLang="de-DE" b="0" dirty="0">
                <a:solidFill>
                  <a:srgbClr val="004992"/>
                </a:solidFill>
                <a:latin typeface="+mn-lt"/>
                <a:ea typeface="+mn-ea"/>
              </a:rPr>
              <a:t>La guerra</a:t>
            </a:r>
            <a:br>
              <a:rPr lang="de-DE" altLang="de-DE" b="0" dirty="0">
                <a:solidFill>
                  <a:srgbClr val="004992"/>
                </a:solidFill>
                <a:latin typeface="+mn-lt"/>
                <a:ea typeface="+mn-ea"/>
              </a:rPr>
            </a:br>
            <a:r>
              <a:rPr lang="de-DE" altLang="de-DE" sz="1800" b="0" dirty="0">
                <a:solidFill>
                  <a:srgbClr val="004992"/>
                </a:solidFill>
                <a:latin typeface="+mn-lt"/>
                <a:ea typeface="+mn-ea"/>
              </a:rPr>
              <a:t>(Henri Julien F. Rousseau, 1894)</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L</a:t>
            </a:r>
            <a:r>
              <a:rPr lang="ja-JP" altLang="de-DE" b="0" dirty="0">
                <a:solidFill>
                  <a:srgbClr val="333333"/>
                </a:solidFill>
                <a:latin typeface="+mn-lt"/>
                <a:ea typeface="+mn-ea"/>
              </a:rPr>
              <a:t>‘</a:t>
            </a:r>
            <a:r>
              <a:rPr lang="de-DE" altLang="ja-JP" b="0" dirty="0">
                <a:solidFill>
                  <a:srgbClr val="333333"/>
                </a:solidFill>
                <a:latin typeface="+mn-lt"/>
                <a:ea typeface="+mn-ea"/>
              </a:rPr>
              <a:t>annuncio dell</a:t>
            </a:r>
            <a:r>
              <a:rPr lang="ja-JP" altLang="de-DE" b="0" dirty="0">
                <a:solidFill>
                  <a:srgbClr val="333333"/>
                </a:solidFill>
                <a:latin typeface="+mn-lt"/>
                <a:ea typeface="+mn-ea"/>
              </a:rPr>
              <a:t>‘</a:t>
            </a:r>
            <a:r>
              <a:rPr lang="de-DE" altLang="ja-JP" b="0" dirty="0">
                <a:solidFill>
                  <a:srgbClr val="333333"/>
                </a:solidFill>
                <a:latin typeface="+mn-lt"/>
                <a:ea typeface="+mn-ea"/>
              </a:rPr>
              <a:t>arrivo di Cristo</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Il cavallo nero</a:t>
            </a:r>
          </a:p>
          <a:p>
            <a:pPr eaLnBrk="1" hangingPunct="1">
              <a:lnSpc>
                <a:spcPct val="105000"/>
              </a:lnSpc>
              <a:spcBef>
                <a:spcPts val="1999"/>
              </a:spcBef>
              <a:spcAft>
                <a:spcPts val="0"/>
              </a:spcAft>
              <a:buClr>
                <a:srgbClr val="333333"/>
              </a:buClr>
              <a:buFont typeface="WingDings"/>
              <a:buAutoNum type="alphaLcPeriod"/>
            </a:pPr>
            <a:r>
              <a:rPr lang="en-US" altLang="de-DE" b="0" dirty="0">
                <a:solidFill>
                  <a:srgbClr val="333333"/>
                </a:solidFill>
                <a:latin typeface="+mn-lt"/>
                <a:ea typeface="+mn-ea"/>
              </a:rPr>
              <a:t>Il </a:t>
            </a:r>
            <a:r>
              <a:rPr lang="en-US" altLang="de-DE" b="0" dirty="0" err="1">
                <a:solidFill>
                  <a:srgbClr val="333333"/>
                </a:solidFill>
                <a:latin typeface="+mn-lt"/>
                <a:ea typeface="+mn-ea"/>
              </a:rPr>
              <a:t>cavallo</a:t>
            </a:r>
            <a:r>
              <a:rPr lang="en-US" altLang="de-DE" b="0" dirty="0">
                <a:solidFill>
                  <a:srgbClr val="333333"/>
                </a:solidFill>
                <a:latin typeface="+mn-lt"/>
                <a:ea typeface="+mn-ea"/>
              </a:rPr>
              <a:t> a </a:t>
            </a:r>
            <a:r>
              <a:rPr lang="en-US" altLang="de-DE" b="0" dirty="0" err="1">
                <a:solidFill>
                  <a:srgbClr val="333333"/>
                </a:solidFill>
                <a:latin typeface="+mn-lt"/>
                <a:ea typeface="+mn-ea"/>
              </a:rPr>
              <a:t>dondolo</a:t>
            </a:r>
            <a:endParaRPr lang="en-US" altLang="de-DE" b="0" dirty="0">
              <a:solidFill>
                <a:srgbClr val="333333"/>
              </a:solidFill>
              <a:latin typeface="+mn-lt"/>
              <a:ea typeface="+mn-ea"/>
            </a:endParaRPr>
          </a:p>
        </p:txBody>
      </p:sp>
      <p:pic>
        <p:nvPicPr>
          <p:cNvPr id="7" name="Picture 4" descr="rousseau_krieg_4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24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39EFCE0C-F7BB-4718-BEEF-0EF4BFA9B4A7}"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L</a:t>
            </a:r>
            <a:r>
              <a:rPr lang="ja-JP" altLang="de-DE" b="0" dirty="0">
                <a:solidFill>
                  <a:srgbClr val="333333"/>
                </a:solidFill>
                <a:latin typeface="+mn-lt"/>
                <a:ea typeface="+mn-ea"/>
              </a:rPr>
              <a:t>‘</a:t>
            </a:r>
            <a:r>
              <a:rPr lang="de-DE" altLang="ja-JP" b="0" dirty="0">
                <a:solidFill>
                  <a:srgbClr val="333333"/>
                </a:solidFill>
                <a:latin typeface="+mn-lt"/>
                <a:ea typeface="+mn-ea"/>
              </a:rPr>
              <a:t>avvelenamento</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Perchè l</a:t>
            </a:r>
            <a:r>
              <a:rPr lang="ja-JP" altLang="de-DE" b="0" dirty="0">
                <a:solidFill>
                  <a:srgbClr val="333333"/>
                </a:solidFill>
                <a:latin typeface="+mn-lt"/>
                <a:ea typeface="+mn-ea"/>
              </a:rPr>
              <a:t>‘</a:t>
            </a:r>
            <a:r>
              <a:rPr lang="de-DE" altLang="ja-JP" b="0" dirty="0">
                <a:solidFill>
                  <a:srgbClr val="333333"/>
                </a:solidFill>
                <a:latin typeface="+mn-lt"/>
                <a:ea typeface="+mn-ea"/>
              </a:rPr>
              <a:t>ho sposato?</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Il suicidio</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La madre disperata</a:t>
            </a:r>
          </a:p>
        </p:txBody>
      </p:sp>
      <p:pic>
        <p:nvPicPr>
          <p:cNvPr id="7" name="Picture 5" descr="car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791" y="1664208"/>
            <a:ext cx="521865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bwMode="gray">
          <a:xfrm>
            <a:off x="866750" y="5622384"/>
            <a:ext cx="4824536" cy="182880"/>
          </a:xfrm>
          <a:prstGeom prst="rect">
            <a:avLst/>
          </a:prstGeom>
          <a:solidFill>
            <a:srgbClr val="FDEFE4"/>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39EFCE0C-F7BB-4718-BEEF-0EF4BFA9B4A7}"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L</a:t>
            </a:r>
            <a:r>
              <a:rPr lang="ja-JP" altLang="de-DE" b="0" dirty="0">
                <a:solidFill>
                  <a:srgbClr val="333333"/>
                </a:solidFill>
                <a:latin typeface="+mn-lt"/>
                <a:ea typeface="+mn-ea"/>
              </a:rPr>
              <a:t>‘</a:t>
            </a:r>
            <a:r>
              <a:rPr lang="de-DE" altLang="ja-JP" b="0" dirty="0">
                <a:solidFill>
                  <a:srgbClr val="333333"/>
                </a:solidFill>
                <a:latin typeface="+mn-lt"/>
                <a:ea typeface="+mn-ea"/>
              </a:rPr>
              <a:t>avvelenamento</a:t>
            </a:r>
          </a:p>
          <a:p>
            <a:pPr eaLnBrk="1" hangingPunct="1">
              <a:lnSpc>
                <a:spcPct val="105000"/>
              </a:lnSpc>
              <a:spcBef>
                <a:spcPts val="1999"/>
              </a:spcBef>
              <a:spcAft>
                <a:spcPts val="0"/>
              </a:spcAft>
              <a:buClr>
                <a:srgbClr val="004992"/>
              </a:buClr>
              <a:buFont typeface="WingDings"/>
              <a:buAutoNum type="alphaLcPeriod"/>
            </a:pPr>
            <a:r>
              <a:rPr lang="de-DE" altLang="de-DE" b="0" dirty="0">
                <a:solidFill>
                  <a:srgbClr val="004992"/>
                </a:solidFill>
                <a:latin typeface="+mn-lt"/>
                <a:ea typeface="+mn-ea"/>
              </a:rPr>
              <a:t>Perchè l</a:t>
            </a:r>
            <a:r>
              <a:rPr lang="ja-JP" altLang="de-DE" b="0" dirty="0">
                <a:solidFill>
                  <a:srgbClr val="004992"/>
                </a:solidFill>
                <a:latin typeface="+mn-lt"/>
                <a:ea typeface="+mn-ea"/>
              </a:rPr>
              <a:t>‘</a:t>
            </a:r>
            <a:r>
              <a:rPr lang="de-DE" altLang="ja-JP" b="0" dirty="0">
                <a:solidFill>
                  <a:srgbClr val="004992"/>
                </a:solidFill>
                <a:latin typeface="+mn-lt"/>
                <a:ea typeface="+mn-ea"/>
              </a:rPr>
              <a:t>ho sposato?</a:t>
            </a:r>
            <a:br>
              <a:rPr lang="de-DE" altLang="ja-JP" b="0" dirty="0">
                <a:solidFill>
                  <a:srgbClr val="004992"/>
                </a:solidFill>
                <a:latin typeface="+mn-lt"/>
                <a:ea typeface="+mn-ea"/>
              </a:rPr>
            </a:br>
            <a:r>
              <a:rPr lang="de-DE" altLang="ja-JP" sz="1800" b="0" dirty="0">
                <a:solidFill>
                  <a:srgbClr val="004992"/>
                </a:solidFill>
                <a:latin typeface="+mn-lt"/>
                <a:ea typeface="+mn-ea"/>
              </a:rPr>
              <a:t>(Murray, ca. 1940)</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Il suicidio</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La madre disperata</a:t>
            </a:r>
          </a:p>
        </p:txBody>
      </p:sp>
      <p:pic>
        <p:nvPicPr>
          <p:cNvPr id="7" name="Picture 5" descr="car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791" y="1664208"/>
            <a:ext cx="521865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bwMode="gray">
          <a:xfrm>
            <a:off x="866750" y="5622384"/>
            <a:ext cx="4824536" cy="182880"/>
          </a:xfrm>
          <a:prstGeom prst="rect">
            <a:avLst/>
          </a:prstGeom>
          <a:solidFill>
            <a:srgbClr val="FDEFE4"/>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39EFCE0C-F7BB-4718-BEEF-0EF4BFA9B4A7}"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La rivolta</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Giorno di mercato</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La cuccagna</a:t>
            </a:r>
          </a:p>
          <a:p>
            <a:pPr eaLnBrk="1" hangingPunct="1">
              <a:lnSpc>
                <a:spcPct val="105000"/>
              </a:lnSpc>
              <a:spcBef>
                <a:spcPts val="1999"/>
              </a:spcBef>
              <a:spcAft>
                <a:spcPts val="0"/>
              </a:spcAft>
              <a:buClr>
                <a:srgbClr val="333333"/>
              </a:buClr>
              <a:buFont typeface="WingDings"/>
              <a:buAutoNum type="alphaLcPeriod"/>
            </a:pPr>
            <a:r>
              <a:rPr lang="en-US" altLang="de-DE" b="0" dirty="0" err="1">
                <a:solidFill>
                  <a:srgbClr val="333333"/>
                </a:solidFill>
                <a:latin typeface="+mn-lt"/>
                <a:ea typeface="+mn-ea"/>
              </a:rPr>
              <a:t>Giochi</a:t>
            </a:r>
            <a:r>
              <a:rPr lang="en-US" altLang="de-DE" b="0" dirty="0">
                <a:solidFill>
                  <a:srgbClr val="333333"/>
                </a:solidFill>
                <a:latin typeface="+mn-lt"/>
                <a:ea typeface="+mn-ea"/>
              </a:rPr>
              <a:t> di </a:t>
            </a:r>
            <a:r>
              <a:rPr lang="en-US" altLang="de-DE" b="0" dirty="0" err="1">
                <a:solidFill>
                  <a:srgbClr val="333333"/>
                </a:solidFill>
                <a:latin typeface="+mn-lt"/>
                <a:ea typeface="+mn-ea"/>
              </a:rPr>
              <a:t>fanciulli</a:t>
            </a:r>
            <a:endParaRPr lang="en-US" altLang="de-DE" b="0" dirty="0">
              <a:solidFill>
                <a:srgbClr val="333333"/>
              </a:solidFill>
              <a:latin typeface="+mn-lt"/>
              <a:ea typeface="+mn-ea"/>
            </a:endParaRPr>
          </a:p>
        </p:txBody>
      </p:sp>
      <p:pic>
        <p:nvPicPr>
          <p:cNvPr id="7" name="Picture 4" descr="Pieter Bruegel 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97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39EFCE0C-F7BB-4718-BEEF-0EF4BFA9B4A7}"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Text Box 102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La rivolta</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Giorno di mercato</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La cuccagna</a:t>
            </a:r>
          </a:p>
          <a:p>
            <a:pPr eaLnBrk="1" hangingPunct="1">
              <a:lnSpc>
                <a:spcPct val="105000"/>
              </a:lnSpc>
              <a:spcBef>
                <a:spcPts val="1999"/>
              </a:spcBef>
              <a:spcAft>
                <a:spcPts val="0"/>
              </a:spcAft>
              <a:buClr>
                <a:srgbClr val="004992"/>
              </a:buClr>
              <a:buFont typeface="WingDings"/>
              <a:buAutoNum type="alphaLcPeriod"/>
            </a:pPr>
            <a:r>
              <a:rPr lang="en-US" altLang="de-DE" b="0" dirty="0" err="1">
                <a:solidFill>
                  <a:srgbClr val="004992"/>
                </a:solidFill>
                <a:latin typeface="+mn-lt"/>
                <a:ea typeface="+mn-ea"/>
              </a:rPr>
              <a:t>Giochi</a:t>
            </a:r>
            <a:r>
              <a:rPr lang="en-US" altLang="de-DE" b="0" dirty="0">
                <a:solidFill>
                  <a:srgbClr val="004992"/>
                </a:solidFill>
                <a:latin typeface="+mn-lt"/>
                <a:ea typeface="+mn-ea"/>
              </a:rPr>
              <a:t> di </a:t>
            </a:r>
            <a:r>
              <a:rPr lang="en-US" altLang="de-DE" b="0" dirty="0" err="1">
                <a:solidFill>
                  <a:srgbClr val="004992"/>
                </a:solidFill>
                <a:latin typeface="+mn-lt"/>
                <a:ea typeface="+mn-ea"/>
              </a:rPr>
              <a:t>fanciulli</a:t>
            </a:r>
            <a:br>
              <a:rPr lang="en-US" altLang="de-DE" b="0" dirty="0">
                <a:solidFill>
                  <a:srgbClr val="004992"/>
                </a:solidFill>
                <a:latin typeface="+mn-lt"/>
                <a:ea typeface="+mn-ea"/>
              </a:rPr>
            </a:br>
            <a:r>
              <a:rPr lang="en-US" altLang="de-DE" sz="1800" b="0" dirty="0">
                <a:solidFill>
                  <a:srgbClr val="004992"/>
                </a:solidFill>
                <a:latin typeface="+mn-lt"/>
                <a:ea typeface="+mn-ea"/>
              </a:rPr>
              <a:t>(Pieter d. Ä. </a:t>
            </a:r>
            <a:r>
              <a:rPr lang="en-US" altLang="de-DE" sz="1800" b="0" dirty="0" err="1">
                <a:solidFill>
                  <a:srgbClr val="004992"/>
                </a:solidFill>
                <a:latin typeface="+mn-lt"/>
                <a:ea typeface="+mn-ea"/>
              </a:rPr>
              <a:t>Bruegel</a:t>
            </a:r>
            <a:r>
              <a:rPr lang="en-US" altLang="de-DE" sz="1800" b="0" dirty="0">
                <a:solidFill>
                  <a:srgbClr val="004992"/>
                </a:solidFill>
                <a:latin typeface="+mn-lt"/>
                <a:ea typeface="+mn-ea"/>
              </a:rPr>
              <a:t>, 1560)</a:t>
            </a:r>
          </a:p>
        </p:txBody>
      </p:sp>
      <p:pic>
        <p:nvPicPr>
          <p:cNvPr id="7" name="Picture 4" descr="Pieter Bruegel 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97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39EFCE0C-F7BB-4718-BEEF-0EF4BFA9B4A7}"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opzionale</a:t>
            </a:r>
            <a:r>
              <a:rPr lang="en-US" altLang="ko-KR" sz="3600" spc="-5" dirty="0">
                <a:latin typeface="+mn-lt"/>
                <a:ea typeface="+mn-ea"/>
                <a:cs typeface="+mn-cs"/>
              </a:rPr>
              <a:t>: Video Clip</a:t>
            </a: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it-IT" altLang="ko-KR" sz="2400" dirty="0">
                <a:solidFill>
                  <a:srgbClr val="004992"/>
                </a:solidFill>
              </a:rPr>
              <a:t>opzionale: le presentazioni in Video clip che affrontano l’argomento odierno sono disponibili al seguente sito web</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it-IT" altLang="ko-KR" sz="2400" dirty="0">
                <a:solidFill>
                  <a:srgbClr val="333333"/>
                </a:solidFill>
              </a:rPr>
              <a:t>Dopo il video, potete discutere come questo sia in relazione all’argomento di oggi</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378868"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latin typeface="+mn-lt"/>
                <a:ea typeface="+mn-ea"/>
              </a:rPr>
              <a:t>[</a:t>
            </a:r>
            <a:r>
              <a:rPr lang="en-US" altLang="ko-KR" b="0" i="1" spc="-5" dirty="0">
                <a:solidFill>
                  <a:srgbClr val="333333"/>
                </a:solidFill>
                <a:latin typeface="+mn-lt"/>
                <a:ea typeface="+mn-ea"/>
              </a:rPr>
              <a:t>per </a:t>
            </a:r>
            <a:r>
              <a:rPr lang="en-US" altLang="ko-KR" b="0" i="1" spc="-5" dirty="0" err="1">
                <a:solidFill>
                  <a:srgbClr val="333333"/>
                </a:solidFill>
                <a:latin typeface="+mn-lt"/>
                <a:ea typeface="+mn-ea"/>
              </a:rPr>
              <a:t>i</a:t>
            </a:r>
            <a:r>
              <a:rPr lang="en-US" altLang="ko-KR" b="0" i="1" spc="-5" dirty="0">
                <a:solidFill>
                  <a:srgbClr val="333333"/>
                </a:solidFill>
                <a:latin typeface="+mn-lt"/>
                <a:ea typeface="+mn-ea"/>
              </a:rPr>
              <a:t> </a:t>
            </a:r>
            <a:r>
              <a:rPr lang="en-US" altLang="ko-KR" b="0" i="1" spc="-5" dirty="0" err="1">
                <a:solidFill>
                  <a:srgbClr val="333333"/>
                </a:solidFill>
                <a:latin typeface="+mn-lt"/>
                <a:ea typeface="+mn-ea"/>
              </a:rPr>
              <a:t>formatori</a:t>
            </a:r>
            <a:r>
              <a:rPr lang="en-US" altLang="ko-KR" b="0" i="1" spc="-5" dirty="0">
                <a:solidFill>
                  <a:srgbClr val="333333"/>
                </a:solidFill>
                <a:latin typeface="+mn-lt"/>
                <a:ea typeface="+mn-ea"/>
              </a:rPr>
              <a:t>:</a:t>
            </a:r>
            <a:endParaRPr b="0" dirty="0">
              <a:solidFill>
                <a:srgbClr val="333333"/>
              </a:solidFill>
              <a:latin typeface="+mn-lt"/>
              <a:ea typeface="+mn-ea"/>
            </a:endParaRPr>
          </a:p>
          <a:p>
            <a:pPr marL="12700" marR="5080" defTabSz="914400" eaLnBrk="0" fontAlgn="base" hangingPunct="0">
              <a:spcBef>
                <a:spcPts val="800"/>
              </a:spcBef>
              <a:spcAft>
                <a:spcPct val="0"/>
              </a:spcAft>
            </a:pPr>
            <a:r>
              <a:rPr lang="it-IT" altLang="ko-KR" b="0" dirty="0">
                <a:solidFill>
                  <a:srgbClr val="333333"/>
                </a:solidFill>
                <a:latin typeface="+mn-lt"/>
                <a:ea typeface="+mn-ea"/>
              </a:rPr>
              <a:t>Alcune clip contengono un linguaggio che potrebbe non essere adatto a tutti e nei vari contesti culturali. Si prega di visionare attentamente in anticipo i video prima di proiettarli</a:t>
            </a:r>
            <a:r>
              <a:rPr lang="de-DE" b="0" dirty="0">
                <a:solidFill>
                  <a:srgbClr val="333333"/>
                </a:solidFill>
                <a:latin typeface="+mn-lt"/>
                <a:ea typeface="+mn-ea"/>
              </a:rPr>
              <a:t>]</a:t>
            </a:r>
          </a:p>
        </p:txBody>
      </p:sp>
      <p:sp>
        <p:nvSpPr>
          <p:cNvPr id="16"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1"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7"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8"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9"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0"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1"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2"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3"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5" name="Footer Placeholder 4"/>
          <p:cNvSpPr>
            <a:spLocks noGrp="1"/>
          </p:cNvSpPr>
          <p:nvPr>
            <p:ph type="ftr" sz="quarter" idx="11"/>
          </p:nvPr>
        </p:nvSpPr>
        <p:spPr/>
        <p:txBody>
          <a:bodyPr/>
          <a:lstStyle/>
          <a:p>
            <a:pPr>
              <a:defRPr/>
            </a:pPr>
            <a:r>
              <a:rPr lang="it-IT"/>
              <a:t>Modulo del training 7 – Saltare alle conclusioni II</a:t>
            </a:r>
            <a:endParaRPr lang="de-DE"/>
          </a:p>
        </p:txBody>
      </p:sp>
      <p:sp>
        <p:nvSpPr>
          <p:cNvPr id="6" name="Slide Number Placeholder 5"/>
          <p:cNvSpPr>
            <a:spLocks noGrp="1"/>
          </p:cNvSpPr>
          <p:nvPr>
            <p:ph type="sldNum" sz="quarter" idx="12"/>
          </p:nvPr>
        </p:nvSpPr>
        <p:spPr/>
        <p:txBody>
          <a:bodyPr/>
          <a:lstStyle/>
          <a:p>
            <a:fld id="{FF17E0C7-00B0-469F-85F7-577A5F19FE7F}" type="slidenum">
              <a:rPr lang="de-DE" altLang="de-DE" smtClean="0"/>
              <a:pPr/>
              <a:t>34</a:t>
            </a:fld>
            <a:endParaRPr lang="de-DE" altLang="de-DE"/>
          </a:p>
        </p:txBody>
      </p:sp>
    </p:spTree>
    <p:extLst>
      <p:ext uri="{BB962C8B-B14F-4D97-AF65-F5344CB8AC3E}">
        <p14:creationId xmlns:p14="http://schemas.microsoft.com/office/powerpoint/2010/main" val="863374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Text Box 102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Gioco proibito</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Il baro con l</a:t>
            </a:r>
            <a:r>
              <a:rPr lang="ja-JP" altLang="de-DE" b="0" dirty="0">
                <a:solidFill>
                  <a:srgbClr val="333333"/>
                </a:solidFill>
                <a:latin typeface="+mn-lt"/>
                <a:ea typeface="+mn-ea"/>
              </a:rPr>
              <a:t>‘</a:t>
            </a:r>
            <a:r>
              <a:rPr lang="de-DE" altLang="ja-JP" b="0" dirty="0">
                <a:solidFill>
                  <a:srgbClr val="333333"/>
                </a:solidFill>
                <a:latin typeface="+mn-lt"/>
                <a:ea typeface="+mn-ea"/>
              </a:rPr>
              <a:t>asso di quadri</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Il veleno</a:t>
            </a:r>
          </a:p>
          <a:p>
            <a:pPr eaLnBrk="1" hangingPunct="1">
              <a:lnSpc>
                <a:spcPct val="105000"/>
              </a:lnSpc>
              <a:spcBef>
                <a:spcPts val="1999"/>
              </a:spcBef>
              <a:spcAft>
                <a:spcPts val="0"/>
              </a:spcAft>
              <a:buClr>
                <a:srgbClr val="333333"/>
              </a:buClr>
              <a:buFont typeface="WingDings"/>
              <a:buAutoNum type="alphaLcPeriod"/>
            </a:pPr>
            <a:r>
              <a:rPr lang="en-US" altLang="de-DE" b="0" dirty="0">
                <a:solidFill>
                  <a:srgbClr val="333333"/>
                </a:solidFill>
                <a:latin typeface="+mn-lt"/>
                <a:ea typeface="+mn-ea"/>
              </a:rPr>
              <a:t>La </a:t>
            </a:r>
            <a:r>
              <a:rPr lang="en-US" altLang="de-DE" b="0" dirty="0" err="1">
                <a:solidFill>
                  <a:srgbClr val="333333"/>
                </a:solidFill>
                <a:latin typeface="+mn-lt"/>
                <a:ea typeface="+mn-ea"/>
              </a:rPr>
              <a:t>contessa</a:t>
            </a:r>
            <a:r>
              <a:rPr lang="en-US" altLang="de-DE" b="0" dirty="0">
                <a:solidFill>
                  <a:srgbClr val="333333"/>
                </a:solidFill>
                <a:latin typeface="+mn-lt"/>
                <a:ea typeface="+mn-ea"/>
              </a:rPr>
              <a:t> </a:t>
            </a:r>
            <a:r>
              <a:rPr lang="en-US" altLang="de-DE" b="0" dirty="0" err="1">
                <a:solidFill>
                  <a:srgbClr val="333333"/>
                </a:solidFill>
                <a:latin typeface="+mn-lt"/>
                <a:ea typeface="+mn-ea"/>
              </a:rPr>
              <a:t>perde</a:t>
            </a:r>
            <a:r>
              <a:rPr lang="en-US" altLang="de-DE" b="0" dirty="0">
                <a:solidFill>
                  <a:srgbClr val="333333"/>
                </a:solidFill>
                <a:latin typeface="+mn-lt"/>
                <a:ea typeface="+mn-ea"/>
              </a:rPr>
              <a:t> la casa e </a:t>
            </a:r>
            <a:r>
              <a:rPr lang="en-US" altLang="de-DE" b="0" dirty="0" err="1">
                <a:solidFill>
                  <a:srgbClr val="333333"/>
                </a:solidFill>
                <a:latin typeface="+mn-lt"/>
                <a:ea typeface="+mn-ea"/>
              </a:rPr>
              <a:t>il</a:t>
            </a:r>
            <a:r>
              <a:rPr lang="en-US" altLang="de-DE" b="0" dirty="0">
                <a:solidFill>
                  <a:srgbClr val="333333"/>
                </a:solidFill>
                <a:latin typeface="+mn-lt"/>
                <a:ea typeface="+mn-ea"/>
              </a:rPr>
              <a:t> </a:t>
            </a:r>
            <a:r>
              <a:rPr lang="en-US" altLang="de-DE" b="0" dirty="0" err="1">
                <a:solidFill>
                  <a:srgbClr val="333333"/>
                </a:solidFill>
                <a:latin typeface="+mn-lt"/>
                <a:ea typeface="+mn-ea"/>
              </a:rPr>
              <a:t>giardino</a:t>
            </a:r>
            <a:r>
              <a:rPr lang="en-US" altLang="de-DE" b="0" dirty="0">
                <a:solidFill>
                  <a:srgbClr val="333333"/>
                </a:solidFill>
                <a:latin typeface="+mn-lt"/>
                <a:ea typeface="+mn-ea"/>
              </a:rPr>
              <a:t> al </a:t>
            </a:r>
            <a:r>
              <a:rPr lang="en-US" altLang="de-DE" b="0" dirty="0" err="1">
                <a:solidFill>
                  <a:srgbClr val="333333"/>
                </a:solidFill>
                <a:latin typeface="+mn-lt"/>
                <a:ea typeface="+mn-ea"/>
              </a:rPr>
              <a:t>gioco</a:t>
            </a:r>
            <a:endParaRPr lang="en-US" altLang="de-DE" b="0" dirty="0">
              <a:solidFill>
                <a:srgbClr val="333333"/>
              </a:solidFill>
              <a:latin typeface="+mn-lt"/>
              <a:ea typeface="+mn-ea"/>
            </a:endParaRPr>
          </a:p>
        </p:txBody>
      </p:sp>
      <p:pic>
        <p:nvPicPr>
          <p:cNvPr id="7" name="Picture 4" descr="de la Tour_derFalschspieler_mit_dem_caro_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7"/>
            <a:ext cx="5486400" cy="398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39EFCE0C-F7BB-4718-BEEF-0EF4BFA9B4A7}"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Text Box 102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lphaLcPeriod"/>
            </a:pPr>
            <a:r>
              <a:rPr lang="de-DE" altLang="de-DE" b="0">
                <a:solidFill>
                  <a:srgbClr val="333333"/>
                </a:solidFill>
                <a:latin typeface="+mn-lt"/>
                <a:ea typeface="+mn-ea"/>
              </a:rPr>
              <a:t>Gioco proibito</a:t>
            </a:r>
          </a:p>
          <a:p>
            <a:pPr eaLnBrk="1" hangingPunct="1">
              <a:lnSpc>
                <a:spcPct val="105000"/>
              </a:lnSpc>
              <a:spcBef>
                <a:spcPts val="1999"/>
              </a:spcBef>
              <a:spcAft>
                <a:spcPts val="0"/>
              </a:spcAft>
              <a:buClr>
                <a:srgbClr val="004992"/>
              </a:buClr>
              <a:buFont typeface="WingDings"/>
              <a:buAutoNum type="alphaLcPeriod"/>
            </a:pPr>
            <a:r>
              <a:rPr lang="de-DE" altLang="de-DE" b="0">
                <a:solidFill>
                  <a:srgbClr val="004992"/>
                </a:solidFill>
                <a:latin typeface="+mn-lt"/>
                <a:ea typeface="+mn-ea"/>
              </a:rPr>
              <a:t>Il baro con l</a:t>
            </a:r>
            <a:r>
              <a:rPr lang="ja-JP" altLang="de-DE" b="0">
                <a:solidFill>
                  <a:srgbClr val="004992"/>
                </a:solidFill>
                <a:latin typeface="+mn-lt"/>
                <a:ea typeface="+mn-ea"/>
              </a:rPr>
              <a:t>‘</a:t>
            </a:r>
            <a:r>
              <a:rPr lang="de-DE" altLang="ja-JP" b="0">
                <a:solidFill>
                  <a:srgbClr val="004992"/>
                </a:solidFill>
                <a:latin typeface="+mn-lt"/>
                <a:ea typeface="+mn-ea"/>
              </a:rPr>
              <a:t>asso di quadri</a:t>
            </a:r>
            <a:br>
              <a:rPr lang="de-DE" altLang="ja-JP" b="0">
                <a:solidFill>
                  <a:srgbClr val="004992"/>
                </a:solidFill>
                <a:latin typeface="+mn-lt"/>
                <a:ea typeface="+mn-ea"/>
              </a:rPr>
            </a:br>
            <a:r>
              <a:rPr lang="de-DE" altLang="ja-JP" sz="1800" b="0">
                <a:solidFill>
                  <a:srgbClr val="004992"/>
                </a:solidFill>
                <a:latin typeface="+mn-lt"/>
                <a:ea typeface="+mn-ea"/>
              </a:rPr>
              <a:t>(Georges de la Tour, 1630)</a:t>
            </a:r>
          </a:p>
          <a:p>
            <a:pPr eaLnBrk="1" hangingPunct="1">
              <a:lnSpc>
                <a:spcPct val="105000"/>
              </a:lnSpc>
              <a:spcBef>
                <a:spcPts val="1999"/>
              </a:spcBef>
              <a:spcAft>
                <a:spcPts val="0"/>
              </a:spcAft>
              <a:buClr>
                <a:srgbClr val="333333"/>
              </a:buClr>
              <a:buFont typeface="WingDings"/>
              <a:buAutoNum type="alphaLcPeriod"/>
            </a:pPr>
            <a:r>
              <a:rPr lang="de-DE" altLang="de-DE" b="0">
                <a:solidFill>
                  <a:srgbClr val="333333"/>
                </a:solidFill>
                <a:latin typeface="+mn-lt"/>
                <a:ea typeface="+mn-ea"/>
              </a:rPr>
              <a:t>Il veleno</a:t>
            </a:r>
          </a:p>
          <a:p>
            <a:pPr eaLnBrk="1" hangingPunct="1">
              <a:lnSpc>
                <a:spcPct val="105000"/>
              </a:lnSpc>
              <a:spcBef>
                <a:spcPts val="1999"/>
              </a:spcBef>
              <a:spcAft>
                <a:spcPts val="0"/>
              </a:spcAft>
              <a:buClr>
                <a:srgbClr val="333333"/>
              </a:buClr>
              <a:buFont typeface="WingDings"/>
              <a:buAutoNum type="alphaLcPeriod"/>
            </a:pPr>
            <a:r>
              <a:rPr lang="en-US" altLang="de-DE" b="0">
                <a:solidFill>
                  <a:srgbClr val="333333"/>
                </a:solidFill>
                <a:latin typeface="+mn-lt"/>
                <a:ea typeface="+mn-ea"/>
              </a:rPr>
              <a:t>La contessa perde la casa e il giardino al gioco</a:t>
            </a:r>
          </a:p>
        </p:txBody>
      </p:sp>
      <p:pic>
        <p:nvPicPr>
          <p:cNvPr id="7" name="Picture 4" descr="de la Tour_derFalschspieler_mit_dem_caro_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7"/>
            <a:ext cx="5486400" cy="398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39EFCE0C-F7BB-4718-BEEF-0EF4BFA9B4A7}"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lphaLcPeriod"/>
            </a:pPr>
            <a:r>
              <a:rPr lang="de-DE" altLang="de-DE" b="0">
                <a:solidFill>
                  <a:srgbClr val="333333"/>
                </a:solidFill>
                <a:latin typeface="+mn-lt"/>
                <a:ea typeface="+mn-ea"/>
              </a:rPr>
              <a:t>Devastazione del cimitero</a:t>
            </a:r>
          </a:p>
          <a:p>
            <a:pPr eaLnBrk="1" hangingPunct="1">
              <a:lnSpc>
                <a:spcPct val="105000"/>
              </a:lnSpc>
              <a:spcBef>
                <a:spcPts val="1999"/>
              </a:spcBef>
              <a:spcAft>
                <a:spcPts val="0"/>
              </a:spcAft>
              <a:buClr>
                <a:srgbClr val="333333"/>
              </a:buClr>
              <a:buFont typeface="WingDings"/>
              <a:buAutoNum type="alphaLcPeriod"/>
            </a:pPr>
            <a:r>
              <a:rPr lang="de-DE" altLang="de-DE" b="0">
                <a:solidFill>
                  <a:srgbClr val="333333"/>
                </a:solidFill>
                <a:latin typeface="+mn-lt"/>
                <a:ea typeface="+mn-ea"/>
              </a:rPr>
              <a:t>Gli uomini che contemplano la luna</a:t>
            </a:r>
          </a:p>
          <a:p>
            <a:pPr eaLnBrk="1" hangingPunct="1">
              <a:lnSpc>
                <a:spcPct val="105000"/>
              </a:lnSpc>
              <a:spcBef>
                <a:spcPts val="1999"/>
              </a:spcBef>
              <a:spcAft>
                <a:spcPts val="0"/>
              </a:spcAft>
              <a:buClr>
                <a:srgbClr val="333333"/>
              </a:buClr>
              <a:buFont typeface="WingDings"/>
              <a:buAutoNum type="alphaLcPeriod"/>
            </a:pPr>
            <a:r>
              <a:rPr lang="de-DE" altLang="de-DE" b="0">
                <a:solidFill>
                  <a:srgbClr val="333333"/>
                </a:solidFill>
                <a:latin typeface="+mn-lt"/>
                <a:ea typeface="+mn-ea"/>
              </a:rPr>
              <a:t>Assassino di vampiri</a:t>
            </a:r>
          </a:p>
          <a:p>
            <a:pPr eaLnBrk="1" hangingPunct="1">
              <a:lnSpc>
                <a:spcPct val="105000"/>
              </a:lnSpc>
              <a:spcBef>
                <a:spcPts val="1999"/>
              </a:spcBef>
              <a:spcAft>
                <a:spcPts val="0"/>
              </a:spcAft>
              <a:buClr>
                <a:srgbClr val="333333"/>
              </a:buClr>
              <a:buFont typeface="WingDings"/>
              <a:buAutoNum type="alphaLcPeriod"/>
            </a:pPr>
            <a:r>
              <a:rPr lang="de-DE" altLang="de-DE" b="0">
                <a:solidFill>
                  <a:srgbClr val="333333"/>
                </a:solidFill>
                <a:latin typeface="+mn-lt"/>
                <a:ea typeface="+mn-ea"/>
              </a:rPr>
              <a:t>Eclisse di sole</a:t>
            </a:r>
          </a:p>
        </p:txBody>
      </p:sp>
      <p:pic>
        <p:nvPicPr>
          <p:cNvPr id="7" name="Picture 4" descr="friedrich-caspar-david-zwei-maenner-in-betrachtung-91010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131" y="1664208"/>
            <a:ext cx="539197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39EFCE0C-F7BB-4718-BEEF-0EF4BFA9B4A7}"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lphaLcPeriod"/>
            </a:pPr>
            <a:r>
              <a:rPr lang="de-DE" altLang="de-DE" b="0">
                <a:solidFill>
                  <a:srgbClr val="333333"/>
                </a:solidFill>
                <a:latin typeface="+mn-lt"/>
                <a:ea typeface="+mn-ea"/>
              </a:rPr>
              <a:t>Devastazione del cimitero</a:t>
            </a:r>
          </a:p>
          <a:p>
            <a:pPr eaLnBrk="1" hangingPunct="1">
              <a:lnSpc>
                <a:spcPct val="105000"/>
              </a:lnSpc>
              <a:spcBef>
                <a:spcPts val="1999"/>
              </a:spcBef>
              <a:spcAft>
                <a:spcPts val="0"/>
              </a:spcAft>
              <a:buClr>
                <a:srgbClr val="004992"/>
              </a:buClr>
              <a:buFont typeface="WingDings"/>
              <a:buAutoNum type="alphaLcPeriod"/>
            </a:pPr>
            <a:r>
              <a:rPr lang="de-DE" altLang="de-DE" b="0">
                <a:solidFill>
                  <a:srgbClr val="004992"/>
                </a:solidFill>
                <a:latin typeface="+mn-lt"/>
                <a:ea typeface="+mn-ea"/>
              </a:rPr>
              <a:t>Gli uomini che contemplano la luna</a:t>
            </a:r>
            <a:br>
              <a:rPr lang="de-DE" altLang="de-DE" b="0">
                <a:solidFill>
                  <a:srgbClr val="004992"/>
                </a:solidFill>
                <a:latin typeface="+mn-lt"/>
                <a:ea typeface="+mn-ea"/>
              </a:rPr>
            </a:br>
            <a:r>
              <a:rPr lang="de-DE" altLang="de-DE" sz="1800" b="0">
                <a:solidFill>
                  <a:srgbClr val="004992"/>
                </a:solidFill>
                <a:latin typeface="+mn-lt"/>
                <a:ea typeface="+mn-ea"/>
              </a:rPr>
              <a:t>(Caspar David Friedrich, 1819)</a:t>
            </a:r>
          </a:p>
          <a:p>
            <a:pPr eaLnBrk="1" hangingPunct="1">
              <a:lnSpc>
                <a:spcPct val="105000"/>
              </a:lnSpc>
              <a:spcBef>
                <a:spcPts val="1999"/>
              </a:spcBef>
              <a:spcAft>
                <a:spcPts val="0"/>
              </a:spcAft>
              <a:buClr>
                <a:srgbClr val="333333"/>
              </a:buClr>
              <a:buFont typeface="WingDings"/>
              <a:buAutoNum type="alphaLcPeriod"/>
            </a:pPr>
            <a:r>
              <a:rPr lang="de-DE" altLang="de-DE" b="0">
                <a:solidFill>
                  <a:srgbClr val="333333"/>
                </a:solidFill>
                <a:latin typeface="+mn-lt"/>
                <a:ea typeface="+mn-ea"/>
              </a:rPr>
              <a:t>Assassino di vampiri</a:t>
            </a:r>
          </a:p>
          <a:p>
            <a:pPr eaLnBrk="1" hangingPunct="1">
              <a:lnSpc>
                <a:spcPct val="105000"/>
              </a:lnSpc>
              <a:spcBef>
                <a:spcPts val="1999"/>
              </a:spcBef>
              <a:spcAft>
                <a:spcPts val="0"/>
              </a:spcAft>
              <a:buClr>
                <a:srgbClr val="333333"/>
              </a:buClr>
              <a:buFont typeface="WingDings"/>
              <a:buAutoNum type="alphaLcPeriod"/>
            </a:pPr>
            <a:r>
              <a:rPr lang="de-DE" altLang="de-DE" b="0">
                <a:solidFill>
                  <a:srgbClr val="333333"/>
                </a:solidFill>
                <a:latin typeface="+mn-lt"/>
                <a:ea typeface="+mn-ea"/>
              </a:rPr>
              <a:t>Eclisse di sole</a:t>
            </a:r>
          </a:p>
        </p:txBody>
      </p:sp>
      <p:pic>
        <p:nvPicPr>
          <p:cNvPr id="7" name="Picture 4" descr="friedrich-caspar-david-zwei-maenner-in-betrachtung-91010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131" y="1664208"/>
            <a:ext cx="539197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39EFCE0C-F7BB-4718-BEEF-0EF4BFA9B4A7}"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7"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Riposo ai margini del bosco</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La fuga</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Sfinimento</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Il ferito</a:t>
            </a:r>
            <a:endParaRPr lang="en-US" altLang="de-DE" b="0" dirty="0">
              <a:solidFill>
                <a:srgbClr val="333333"/>
              </a:solidFill>
              <a:latin typeface="+mn-lt"/>
              <a:ea typeface="+mn-ea"/>
            </a:endParaRPr>
          </a:p>
        </p:txBody>
      </p:sp>
      <p:pic>
        <p:nvPicPr>
          <p:cNvPr id="7" name="Picture 4" descr="Rast im Wal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282" y="1664208"/>
            <a:ext cx="513167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39EFCE0C-F7BB-4718-BEEF-0EF4BFA9B4A7}"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004992"/>
              </a:buClr>
              <a:buFont typeface="WingDings"/>
              <a:buAutoNum type="alphaLcPeriod"/>
            </a:pPr>
            <a:r>
              <a:rPr lang="de-DE" altLang="de-DE" b="0" dirty="0">
                <a:solidFill>
                  <a:srgbClr val="004992"/>
                </a:solidFill>
                <a:latin typeface="+mn-lt"/>
                <a:ea typeface="+mn-ea"/>
              </a:rPr>
              <a:t>Riposo ai margini del bosco</a:t>
            </a:r>
            <a:br>
              <a:rPr lang="de-DE" altLang="de-DE" b="0" dirty="0">
                <a:solidFill>
                  <a:srgbClr val="004992"/>
                </a:solidFill>
                <a:latin typeface="+mn-lt"/>
                <a:ea typeface="+mn-ea"/>
              </a:rPr>
            </a:br>
            <a:r>
              <a:rPr lang="de-DE" altLang="de-DE" sz="1800" b="0" dirty="0">
                <a:solidFill>
                  <a:srgbClr val="004992"/>
                </a:solidFill>
                <a:latin typeface="+mn-lt"/>
                <a:ea typeface="+mn-ea"/>
              </a:rPr>
              <a:t>(F.G. Waldmüller, 1793-1865)</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La </a:t>
            </a:r>
            <a:r>
              <a:rPr lang="de-DE" altLang="de-DE" b="0" dirty="0" err="1">
                <a:solidFill>
                  <a:srgbClr val="333333"/>
                </a:solidFill>
                <a:latin typeface="+mn-lt"/>
                <a:ea typeface="+mn-ea"/>
              </a:rPr>
              <a:t>fuga</a:t>
            </a:r>
            <a:endParaRPr lang="de-DE" altLang="de-DE" b="0" dirty="0">
              <a:solidFill>
                <a:srgbClr val="333333"/>
              </a:solidFill>
              <a:latin typeface="+mn-lt"/>
              <a:ea typeface="+mn-ea"/>
            </a:endParaRPr>
          </a:p>
          <a:p>
            <a:pPr eaLnBrk="1" hangingPunct="1">
              <a:lnSpc>
                <a:spcPct val="105000"/>
              </a:lnSpc>
              <a:spcBef>
                <a:spcPts val="1999"/>
              </a:spcBef>
              <a:spcAft>
                <a:spcPts val="0"/>
              </a:spcAft>
              <a:buClr>
                <a:srgbClr val="333333"/>
              </a:buClr>
              <a:buFont typeface="WingDings"/>
              <a:buAutoNum type="alphaLcPeriod"/>
            </a:pPr>
            <a:r>
              <a:rPr lang="de-DE" altLang="de-DE" b="0" dirty="0" err="1">
                <a:solidFill>
                  <a:srgbClr val="333333"/>
                </a:solidFill>
                <a:latin typeface="+mn-lt"/>
                <a:ea typeface="+mn-ea"/>
              </a:rPr>
              <a:t>Sfinimento</a:t>
            </a:r>
            <a:endParaRPr lang="de-DE" altLang="de-DE" b="0" dirty="0">
              <a:solidFill>
                <a:srgbClr val="333333"/>
              </a:solidFill>
              <a:latin typeface="+mn-lt"/>
              <a:ea typeface="+mn-ea"/>
            </a:endParaRP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Il ferito</a:t>
            </a:r>
            <a:endParaRPr lang="en-US" altLang="de-DE" b="0" dirty="0">
              <a:solidFill>
                <a:srgbClr val="333333"/>
              </a:solidFill>
              <a:latin typeface="+mn-lt"/>
              <a:ea typeface="+mn-ea"/>
            </a:endParaRPr>
          </a:p>
        </p:txBody>
      </p:sp>
      <p:pic>
        <p:nvPicPr>
          <p:cNvPr id="7" name="Picture 4" descr="Rast im Wal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282" y="1664208"/>
            <a:ext cx="513167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39EFCE0C-F7BB-4718-BEEF-0EF4BFA9B4A7}"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Text Box 1027"/>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Ultimo pasto</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Dare da mangiare ai conigli</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Compagni di giochi</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Domenica di Pasqua</a:t>
            </a:r>
            <a:endParaRPr lang="en-US" altLang="de-DE" b="0" dirty="0">
              <a:solidFill>
                <a:srgbClr val="333333"/>
              </a:solidFill>
              <a:latin typeface="+mn-lt"/>
              <a:ea typeface="+mn-ea"/>
            </a:endParaRPr>
          </a:p>
        </p:txBody>
      </p:sp>
      <p:pic>
        <p:nvPicPr>
          <p:cNvPr id="7" name="Picture 4" descr="Kaninchen fütter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85" y="1664207"/>
            <a:ext cx="548247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39EFCE0C-F7BB-4718-BEEF-0EF4BFA9B4A7}"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1" name="Text Box 1027"/>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Ultimo pasto</a:t>
            </a:r>
          </a:p>
          <a:p>
            <a:pPr eaLnBrk="1" hangingPunct="1">
              <a:lnSpc>
                <a:spcPct val="105000"/>
              </a:lnSpc>
              <a:spcBef>
                <a:spcPts val="1999"/>
              </a:spcBef>
              <a:spcAft>
                <a:spcPts val="0"/>
              </a:spcAft>
              <a:buClr>
                <a:srgbClr val="004992"/>
              </a:buClr>
              <a:buFont typeface="WingDings"/>
              <a:buAutoNum type="alphaLcPeriod"/>
            </a:pPr>
            <a:r>
              <a:rPr lang="de-DE" altLang="de-DE" b="0" dirty="0">
                <a:solidFill>
                  <a:srgbClr val="004992"/>
                </a:solidFill>
                <a:latin typeface="+mn-lt"/>
                <a:ea typeface="+mn-ea"/>
              </a:rPr>
              <a:t>Dare da mangiare ai conigli</a:t>
            </a:r>
            <a:br>
              <a:rPr lang="de-DE" altLang="de-DE" b="0" dirty="0">
                <a:solidFill>
                  <a:srgbClr val="004992"/>
                </a:solidFill>
                <a:latin typeface="+mn-lt"/>
                <a:ea typeface="+mn-ea"/>
              </a:rPr>
            </a:br>
            <a:r>
              <a:rPr lang="de-DE" altLang="de-DE" sz="1800" b="0" dirty="0">
                <a:solidFill>
                  <a:srgbClr val="004992"/>
                </a:solidFill>
                <a:latin typeface="+mn-lt"/>
                <a:ea typeface="+mn-ea"/>
              </a:rPr>
              <a:t>(Felix Schlesinger, 1833-1910)</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Compagni di giochi</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Domenica di Pasqua</a:t>
            </a:r>
            <a:endParaRPr lang="en-US" altLang="de-DE" b="0" dirty="0">
              <a:solidFill>
                <a:srgbClr val="333333"/>
              </a:solidFill>
              <a:latin typeface="+mn-lt"/>
              <a:ea typeface="+mn-ea"/>
            </a:endParaRPr>
          </a:p>
        </p:txBody>
      </p:sp>
      <p:pic>
        <p:nvPicPr>
          <p:cNvPr id="7" name="Picture 4" descr="Kaninchen fütter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85" y="1664207"/>
            <a:ext cx="548247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39EFCE0C-F7BB-4718-BEEF-0EF4BFA9B4A7}"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Text Box 102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Respiro di morte</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Il bambino morente</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ninnananna</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La culla</a:t>
            </a:r>
          </a:p>
        </p:txBody>
      </p:sp>
      <p:pic>
        <p:nvPicPr>
          <p:cNvPr id="7" name="Picture 4" descr="morisot-berthe-mutter-an-der-wiege-97013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7747" y="1124712"/>
            <a:ext cx="429674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39EFCE0C-F7BB-4718-BEEF-0EF4BFA9B4A7}"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Respiro di morte</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Il bambino morente</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ninnananna</a:t>
            </a:r>
          </a:p>
          <a:p>
            <a:pPr eaLnBrk="1" hangingPunct="1">
              <a:lnSpc>
                <a:spcPct val="105000"/>
              </a:lnSpc>
              <a:spcBef>
                <a:spcPts val="1999"/>
              </a:spcBef>
              <a:spcAft>
                <a:spcPts val="0"/>
              </a:spcAft>
              <a:buClr>
                <a:srgbClr val="004992"/>
              </a:buClr>
              <a:buFont typeface="WingDings"/>
              <a:buAutoNum type="alphaLcPeriod"/>
            </a:pPr>
            <a:r>
              <a:rPr lang="de-DE" altLang="de-DE" b="0" dirty="0">
                <a:solidFill>
                  <a:srgbClr val="004992"/>
                </a:solidFill>
                <a:latin typeface="+mn-lt"/>
                <a:ea typeface="+mn-ea"/>
              </a:rPr>
              <a:t>La culla</a:t>
            </a:r>
            <a:br>
              <a:rPr lang="de-DE" altLang="de-DE" b="0" dirty="0">
                <a:solidFill>
                  <a:srgbClr val="004992"/>
                </a:solidFill>
                <a:latin typeface="+mn-lt"/>
                <a:ea typeface="+mn-ea"/>
              </a:rPr>
            </a:br>
            <a:r>
              <a:rPr lang="de-DE" altLang="de-DE" sz="1800" b="0" dirty="0">
                <a:solidFill>
                  <a:srgbClr val="004992"/>
                </a:solidFill>
                <a:latin typeface="+mn-lt"/>
                <a:ea typeface="+mn-ea"/>
              </a:rPr>
              <a:t>(Morisot Berthe, 1872)</a:t>
            </a:r>
          </a:p>
        </p:txBody>
      </p:sp>
      <p:pic>
        <p:nvPicPr>
          <p:cNvPr id="7" name="Picture 4" descr="morisot-berthe-mutter-an-der-wiege-97013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7747" y="1124712"/>
            <a:ext cx="429674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39EFCE0C-F7BB-4718-BEEF-0EF4BFA9B4A7}"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beim_ankleiden, Caraud,Jose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246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102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lphaLcPeriod"/>
            </a:pPr>
            <a:r>
              <a:rPr lang="it-IT" altLang="de-DE" b="0" dirty="0">
                <a:solidFill>
                  <a:srgbClr val="333333"/>
                </a:solidFill>
                <a:latin typeface="+mn-lt"/>
                <a:ea typeface="+mn-ea"/>
              </a:rPr>
              <a:t>Invito a ballare	</a:t>
            </a:r>
          </a:p>
          <a:p>
            <a:pPr eaLnBrk="1" hangingPunct="1">
              <a:lnSpc>
                <a:spcPct val="105000"/>
              </a:lnSpc>
              <a:spcBef>
                <a:spcPts val="1999"/>
              </a:spcBef>
              <a:spcAft>
                <a:spcPts val="0"/>
              </a:spcAft>
              <a:buClr>
                <a:srgbClr val="333333"/>
              </a:buClr>
              <a:buFont typeface="WingDings"/>
              <a:buAutoNum type="alphaLcPeriod"/>
            </a:pPr>
            <a:r>
              <a:rPr lang="it-IT" altLang="de-DE" b="0" dirty="0">
                <a:solidFill>
                  <a:srgbClr val="333333"/>
                </a:solidFill>
                <a:latin typeface="+mn-lt"/>
                <a:ea typeface="+mn-ea"/>
              </a:rPr>
              <a:t>Massaggio al collo</a:t>
            </a:r>
          </a:p>
          <a:p>
            <a:pPr eaLnBrk="1" hangingPunct="1">
              <a:lnSpc>
                <a:spcPct val="105000"/>
              </a:lnSpc>
              <a:spcBef>
                <a:spcPts val="1999"/>
              </a:spcBef>
              <a:spcAft>
                <a:spcPts val="0"/>
              </a:spcAft>
              <a:buClr>
                <a:srgbClr val="333333"/>
              </a:buClr>
              <a:buFont typeface="WingDings"/>
              <a:buAutoNum type="alphaLcPeriod"/>
            </a:pPr>
            <a:r>
              <a:rPr lang="it-IT" altLang="de-DE" b="0" dirty="0">
                <a:solidFill>
                  <a:srgbClr val="333333"/>
                </a:solidFill>
                <a:latin typeface="+mn-lt"/>
                <a:ea typeface="+mn-ea"/>
              </a:rPr>
              <a:t>Mentre si veste </a:t>
            </a:r>
          </a:p>
          <a:p>
            <a:pPr eaLnBrk="1" hangingPunct="1">
              <a:lnSpc>
                <a:spcPct val="105000"/>
              </a:lnSpc>
              <a:spcBef>
                <a:spcPts val="1999"/>
              </a:spcBef>
              <a:spcAft>
                <a:spcPts val="0"/>
              </a:spcAft>
              <a:buClr>
                <a:srgbClr val="333333"/>
              </a:buClr>
              <a:buFont typeface="WingDings"/>
              <a:buAutoNum type="alphaLcPeriod"/>
            </a:pPr>
            <a:r>
              <a:rPr lang="it-IT" altLang="de-DE" b="0" dirty="0">
                <a:solidFill>
                  <a:srgbClr val="333333"/>
                </a:solidFill>
                <a:latin typeface="+mn-lt"/>
                <a:ea typeface="+mn-ea"/>
              </a:rPr>
              <a:t>Colto in flagrante</a:t>
            </a:r>
            <a:endParaRPr lang="de-DE" altLang="de-DE" b="0" dirty="0">
              <a:solidFill>
                <a:srgbClr val="333333"/>
              </a:solidFill>
              <a:latin typeface="+mn-lt"/>
              <a:ea typeface="+mn-ea"/>
            </a:endParaRPr>
          </a:p>
        </p:txBody>
      </p:sp>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39EFCE0C-F7BB-4718-BEEF-0EF4BFA9B4A7}"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beim_ankleiden, Caraud,Jose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246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1026"/>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lphaLcPeriod"/>
            </a:pPr>
            <a:r>
              <a:rPr lang="it-IT" altLang="de-DE" b="0" dirty="0">
                <a:solidFill>
                  <a:srgbClr val="333333"/>
                </a:solidFill>
                <a:latin typeface="+mn-lt"/>
                <a:ea typeface="+mn-ea"/>
              </a:rPr>
              <a:t>Invito a ballare	</a:t>
            </a:r>
          </a:p>
          <a:p>
            <a:pPr eaLnBrk="1" hangingPunct="1">
              <a:lnSpc>
                <a:spcPct val="105000"/>
              </a:lnSpc>
              <a:spcBef>
                <a:spcPts val="1999"/>
              </a:spcBef>
              <a:spcAft>
                <a:spcPts val="0"/>
              </a:spcAft>
              <a:buClr>
                <a:srgbClr val="333333"/>
              </a:buClr>
              <a:buFont typeface="WingDings"/>
              <a:buAutoNum type="alphaLcPeriod"/>
            </a:pPr>
            <a:r>
              <a:rPr lang="it-IT" altLang="de-DE" b="0" dirty="0">
                <a:solidFill>
                  <a:srgbClr val="333333"/>
                </a:solidFill>
                <a:latin typeface="+mn-lt"/>
                <a:ea typeface="+mn-ea"/>
              </a:rPr>
              <a:t>Massaggio al collo</a:t>
            </a:r>
          </a:p>
          <a:p>
            <a:pPr eaLnBrk="1" hangingPunct="1">
              <a:lnSpc>
                <a:spcPct val="105000"/>
              </a:lnSpc>
              <a:spcBef>
                <a:spcPts val="1999"/>
              </a:spcBef>
              <a:spcAft>
                <a:spcPts val="0"/>
              </a:spcAft>
              <a:buClr>
                <a:srgbClr val="004992"/>
              </a:buClr>
              <a:buFont typeface="WingDings"/>
              <a:buAutoNum type="alphaLcPeriod"/>
            </a:pPr>
            <a:r>
              <a:rPr lang="it-IT" altLang="de-DE" b="0" dirty="0">
                <a:solidFill>
                  <a:srgbClr val="004992"/>
                </a:solidFill>
                <a:latin typeface="+mn-lt"/>
                <a:ea typeface="+mn-ea"/>
              </a:rPr>
              <a:t>Mentre si veste</a:t>
            </a:r>
            <a:br>
              <a:rPr lang="it-IT" altLang="de-DE" b="0" dirty="0">
                <a:solidFill>
                  <a:srgbClr val="004992"/>
                </a:solidFill>
                <a:latin typeface="+mn-lt"/>
                <a:ea typeface="+mn-ea"/>
              </a:rPr>
            </a:br>
            <a:r>
              <a:rPr lang="it-IT" altLang="de-DE" sz="1800" b="0" dirty="0">
                <a:solidFill>
                  <a:srgbClr val="004992"/>
                </a:solidFill>
                <a:latin typeface="+mn-lt"/>
                <a:ea typeface="+mn-ea"/>
              </a:rPr>
              <a:t>(Joseph Caraud, 1868)</a:t>
            </a:r>
          </a:p>
          <a:p>
            <a:pPr eaLnBrk="1" hangingPunct="1">
              <a:lnSpc>
                <a:spcPct val="105000"/>
              </a:lnSpc>
              <a:spcBef>
                <a:spcPts val="1999"/>
              </a:spcBef>
              <a:spcAft>
                <a:spcPts val="0"/>
              </a:spcAft>
              <a:buClr>
                <a:srgbClr val="333333"/>
              </a:buClr>
              <a:buFont typeface="WingDings"/>
              <a:buAutoNum type="alphaLcPeriod"/>
            </a:pPr>
            <a:r>
              <a:rPr lang="it-IT" altLang="de-DE" b="0" dirty="0">
                <a:solidFill>
                  <a:srgbClr val="333333"/>
                </a:solidFill>
                <a:latin typeface="+mn-lt"/>
                <a:ea typeface="+mn-ea"/>
              </a:rPr>
              <a:t>Colto in flagrante</a:t>
            </a:r>
            <a:endParaRPr lang="de-DE" altLang="de-DE" b="0" dirty="0">
              <a:solidFill>
                <a:srgbClr val="333333"/>
              </a:solidFill>
              <a:latin typeface="+mn-lt"/>
              <a:ea typeface="+mn-ea"/>
            </a:endParaRPr>
          </a:p>
        </p:txBody>
      </p:sp>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39EFCE0C-F7BB-4718-BEEF-0EF4BFA9B4A7}"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1"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Le alcolizzate</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Rianimazione</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Donne delle pulizie</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Le stiratrici</a:t>
            </a:r>
            <a:endParaRPr lang="en-US" altLang="de-DE" b="0" dirty="0">
              <a:solidFill>
                <a:srgbClr val="333333"/>
              </a:solidFill>
              <a:latin typeface="+mn-lt"/>
              <a:ea typeface="+mn-ea"/>
            </a:endParaRPr>
          </a:p>
        </p:txBody>
      </p:sp>
      <p:pic>
        <p:nvPicPr>
          <p:cNvPr id="7" name="Picture 4" descr="Die Büglerinn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134" y="1664207"/>
            <a:ext cx="456997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39EFCE0C-F7BB-4718-BEEF-0EF4BFA9B4A7}"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9"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Le alcolizzate</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Rianimazione</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Donne delle pulizie</a:t>
            </a:r>
          </a:p>
          <a:p>
            <a:pPr eaLnBrk="1" hangingPunct="1">
              <a:lnSpc>
                <a:spcPct val="105000"/>
              </a:lnSpc>
              <a:spcBef>
                <a:spcPts val="1999"/>
              </a:spcBef>
              <a:spcAft>
                <a:spcPts val="0"/>
              </a:spcAft>
              <a:buClr>
                <a:srgbClr val="004992"/>
              </a:buClr>
              <a:buFont typeface="WingDings"/>
              <a:buAutoNum type="alphaLcPeriod"/>
            </a:pPr>
            <a:r>
              <a:rPr lang="de-DE" altLang="de-DE" b="0" dirty="0">
                <a:solidFill>
                  <a:srgbClr val="004992"/>
                </a:solidFill>
                <a:latin typeface="+mn-lt"/>
                <a:ea typeface="+mn-ea"/>
              </a:rPr>
              <a:t>Le stiratrici</a:t>
            </a:r>
            <a:br>
              <a:rPr lang="de-DE" altLang="de-DE" b="0" dirty="0">
                <a:solidFill>
                  <a:srgbClr val="004992"/>
                </a:solidFill>
                <a:latin typeface="+mn-lt"/>
                <a:ea typeface="+mn-ea"/>
              </a:rPr>
            </a:br>
            <a:r>
              <a:rPr lang="de-DE" altLang="de-DE" sz="1800" b="0" dirty="0">
                <a:solidFill>
                  <a:srgbClr val="004992"/>
                </a:solidFill>
                <a:latin typeface="+mn-lt"/>
                <a:ea typeface="+mn-ea"/>
              </a:rPr>
              <a:t>(Edgar Degas, 1884)</a:t>
            </a:r>
            <a:endParaRPr lang="en-US" altLang="de-DE" sz="1800" b="0" dirty="0">
              <a:solidFill>
                <a:srgbClr val="004992"/>
              </a:solidFill>
              <a:latin typeface="+mn-lt"/>
              <a:ea typeface="+mn-ea"/>
            </a:endParaRPr>
          </a:p>
        </p:txBody>
      </p:sp>
      <p:pic>
        <p:nvPicPr>
          <p:cNvPr id="7" name="Picture 4" descr="Die Büglerinn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134" y="1664207"/>
            <a:ext cx="456997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39EFCE0C-F7BB-4718-BEEF-0EF4BFA9B4A7}"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Dopo il raccolto</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La terra di Cockaigne</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Pollo decapitato</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Avvelenamento alimentare</a:t>
            </a:r>
          </a:p>
        </p:txBody>
      </p:sp>
      <p:pic>
        <p:nvPicPr>
          <p:cNvPr id="7" name="Picture 4" descr="brueghel-the-elder-pieter-schlaraffenland-24085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39EFCE0C-F7BB-4718-BEEF-0EF4BFA9B4A7}"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5"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Dopo il raccolto</a:t>
            </a:r>
          </a:p>
          <a:p>
            <a:pPr eaLnBrk="1" hangingPunct="1">
              <a:lnSpc>
                <a:spcPct val="105000"/>
              </a:lnSpc>
              <a:spcBef>
                <a:spcPts val="1999"/>
              </a:spcBef>
              <a:spcAft>
                <a:spcPts val="0"/>
              </a:spcAft>
              <a:buClr>
                <a:srgbClr val="004992"/>
              </a:buClr>
              <a:buFont typeface="WingDings"/>
              <a:buAutoNum type="alphaLcPeriod"/>
            </a:pPr>
            <a:r>
              <a:rPr lang="de-DE" altLang="de-DE" b="0" dirty="0">
                <a:solidFill>
                  <a:srgbClr val="004992"/>
                </a:solidFill>
                <a:latin typeface="+mn-lt"/>
                <a:ea typeface="+mn-ea"/>
              </a:rPr>
              <a:t>La terra di Cockaigne</a:t>
            </a:r>
            <a:br>
              <a:rPr lang="de-DE" altLang="de-DE" b="0" dirty="0">
                <a:solidFill>
                  <a:srgbClr val="004992"/>
                </a:solidFill>
                <a:latin typeface="+mn-lt"/>
                <a:ea typeface="+mn-ea"/>
              </a:rPr>
            </a:br>
            <a:r>
              <a:rPr lang="de-DE" altLang="de-DE" sz="1800" b="0" dirty="0">
                <a:solidFill>
                  <a:srgbClr val="004992"/>
                </a:solidFill>
                <a:latin typeface="+mn-lt"/>
                <a:ea typeface="+mn-ea"/>
              </a:rPr>
              <a:t>(Pieter d. Ä. Bruegel, 1567)</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Pollo decapitato</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Avvelenamento alimentare</a:t>
            </a:r>
          </a:p>
        </p:txBody>
      </p:sp>
      <p:pic>
        <p:nvPicPr>
          <p:cNvPr id="7" name="Picture 4" descr="brueghel-the-elder-pieter-schlaraffenland-24085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39EFCE0C-F7BB-4718-BEEF-0EF4BFA9B4A7}"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3"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Magia</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Stupore</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Il predicatore itinerante</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Il prestigiatore</a:t>
            </a:r>
          </a:p>
        </p:txBody>
      </p:sp>
      <p:pic>
        <p:nvPicPr>
          <p:cNvPr id="7" name="Picture 4" descr="der-gaukler-970087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370" y="1664208"/>
            <a:ext cx="51435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39EFCE0C-F7BB-4718-BEEF-0EF4BFA9B4A7}" type="slidenum">
              <a:rPr lang="de-DE" altLang="de-DE" smtClean="0"/>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1"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Magia</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Stupore</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Il predicatore itinerante</a:t>
            </a:r>
          </a:p>
          <a:p>
            <a:pPr eaLnBrk="1" hangingPunct="1">
              <a:lnSpc>
                <a:spcPct val="105000"/>
              </a:lnSpc>
              <a:spcBef>
                <a:spcPts val="1999"/>
              </a:spcBef>
              <a:spcAft>
                <a:spcPts val="0"/>
              </a:spcAft>
              <a:buClr>
                <a:srgbClr val="004992"/>
              </a:buClr>
              <a:buFont typeface="WingDings"/>
              <a:buAutoNum type="alphaLcPeriod"/>
            </a:pPr>
            <a:r>
              <a:rPr lang="de-DE" altLang="de-DE" b="0" dirty="0">
                <a:solidFill>
                  <a:srgbClr val="004992"/>
                </a:solidFill>
                <a:latin typeface="+mn-lt"/>
                <a:ea typeface="+mn-ea"/>
              </a:rPr>
              <a:t>Il </a:t>
            </a:r>
            <a:r>
              <a:rPr lang="de-DE" altLang="de-DE" b="0" dirty="0" err="1">
                <a:solidFill>
                  <a:srgbClr val="004992"/>
                </a:solidFill>
                <a:latin typeface="+mn-lt"/>
                <a:ea typeface="+mn-ea"/>
              </a:rPr>
              <a:t>prestigiatore</a:t>
            </a:r>
            <a:br>
              <a:rPr lang="de-DE" altLang="de-DE" b="0" dirty="0">
                <a:solidFill>
                  <a:srgbClr val="004992"/>
                </a:solidFill>
                <a:latin typeface="+mn-lt"/>
                <a:ea typeface="+mn-ea"/>
              </a:rPr>
            </a:br>
            <a:r>
              <a:rPr lang="de-DE" altLang="de-DE" sz="1800" b="0" dirty="0">
                <a:solidFill>
                  <a:srgbClr val="004992"/>
                </a:solidFill>
                <a:latin typeface="+mn-lt"/>
                <a:ea typeface="+mn-ea"/>
              </a:rPr>
              <a:t>(Hieronymus Bosch, 1480)</a:t>
            </a:r>
          </a:p>
        </p:txBody>
      </p:sp>
      <p:pic>
        <p:nvPicPr>
          <p:cNvPr id="7" name="Picture 4" descr="der-gaukler-970087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370" y="1664208"/>
            <a:ext cx="51435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39EFCE0C-F7BB-4718-BEEF-0EF4BFA9B4A7}" type="slidenum">
              <a:rPr lang="de-DE" altLang="de-DE" smtClean="0"/>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Festa funebre</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La preghiera</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Il pranzo</a:t>
            </a:r>
          </a:p>
          <a:p>
            <a:pPr eaLnBrk="1" hangingPunct="1">
              <a:lnSpc>
                <a:spcPct val="105000"/>
              </a:lnSpc>
              <a:spcBef>
                <a:spcPts val="1999"/>
              </a:spcBef>
              <a:spcAft>
                <a:spcPts val="0"/>
              </a:spcAft>
              <a:buClr>
                <a:srgbClr val="333333"/>
              </a:buClr>
              <a:buFont typeface="WingDings"/>
              <a:buAutoNum type="alphaLcPeriod"/>
            </a:pPr>
            <a:r>
              <a:rPr lang="en-US" altLang="de-DE" b="0" dirty="0" err="1">
                <a:solidFill>
                  <a:srgbClr val="333333"/>
                </a:solidFill>
                <a:latin typeface="+mn-lt"/>
                <a:ea typeface="+mn-ea"/>
              </a:rPr>
              <a:t>L’arringa</a:t>
            </a:r>
            <a:endParaRPr lang="en-US" altLang="de-DE" b="0" dirty="0">
              <a:solidFill>
                <a:srgbClr val="333333"/>
              </a:solidFill>
              <a:latin typeface="+mn-lt"/>
              <a:ea typeface="+mn-ea"/>
            </a:endParaRPr>
          </a:p>
        </p:txBody>
      </p:sp>
      <p:pic>
        <p:nvPicPr>
          <p:cNvPr id="7" name="Picture 4" descr="egger-lienz-mittagess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9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39EFCE0C-F7BB-4718-BEEF-0EF4BFA9B4A7}" type="slidenum">
              <a:rPr lang="de-DE"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Festa funebre</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La preghiera</a:t>
            </a:r>
          </a:p>
          <a:p>
            <a:pPr eaLnBrk="1" hangingPunct="1">
              <a:lnSpc>
                <a:spcPct val="105000"/>
              </a:lnSpc>
              <a:spcBef>
                <a:spcPts val="1999"/>
              </a:spcBef>
              <a:spcAft>
                <a:spcPts val="0"/>
              </a:spcAft>
              <a:buClr>
                <a:srgbClr val="004992"/>
              </a:buClr>
              <a:buFont typeface="WingDings"/>
              <a:buAutoNum type="alphaLcPeriod"/>
            </a:pPr>
            <a:r>
              <a:rPr lang="de-DE" altLang="de-DE" b="0" dirty="0">
                <a:solidFill>
                  <a:srgbClr val="004992"/>
                </a:solidFill>
                <a:latin typeface="+mn-lt"/>
                <a:ea typeface="+mn-ea"/>
              </a:rPr>
              <a:t>Il pranzo</a:t>
            </a:r>
            <a:br>
              <a:rPr lang="de-DE" altLang="de-DE" b="0" dirty="0">
                <a:solidFill>
                  <a:srgbClr val="004992"/>
                </a:solidFill>
                <a:latin typeface="+mn-lt"/>
                <a:ea typeface="+mn-ea"/>
              </a:rPr>
            </a:br>
            <a:r>
              <a:rPr lang="de-DE" altLang="de-DE" sz="1800" b="0" dirty="0">
                <a:solidFill>
                  <a:srgbClr val="004992"/>
                </a:solidFill>
                <a:latin typeface="+mn-lt"/>
                <a:ea typeface="+mn-ea"/>
              </a:rPr>
              <a:t>(Albin Egger-Lienz, 1910)</a:t>
            </a:r>
          </a:p>
          <a:p>
            <a:pPr eaLnBrk="1" hangingPunct="1">
              <a:lnSpc>
                <a:spcPct val="105000"/>
              </a:lnSpc>
              <a:spcBef>
                <a:spcPts val="1999"/>
              </a:spcBef>
              <a:spcAft>
                <a:spcPts val="0"/>
              </a:spcAft>
              <a:buClr>
                <a:srgbClr val="333333"/>
              </a:buClr>
              <a:buFont typeface="WingDings"/>
              <a:buAutoNum type="alphaLcPeriod"/>
            </a:pPr>
            <a:r>
              <a:rPr lang="en-US" altLang="de-DE" b="0" dirty="0" err="1">
                <a:solidFill>
                  <a:srgbClr val="333333"/>
                </a:solidFill>
                <a:latin typeface="+mn-lt"/>
                <a:ea typeface="+mn-ea"/>
              </a:rPr>
              <a:t>L’arringa</a:t>
            </a:r>
            <a:endParaRPr lang="en-US" altLang="de-DE" b="0" dirty="0">
              <a:solidFill>
                <a:srgbClr val="333333"/>
              </a:solidFill>
              <a:latin typeface="+mn-lt"/>
              <a:ea typeface="+mn-ea"/>
            </a:endParaRPr>
          </a:p>
        </p:txBody>
      </p:sp>
      <p:pic>
        <p:nvPicPr>
          <p:cNvPr id="7" name="Picture 4" descr="egger-lienz-mittagess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9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39EFCE0C-F7BB-4718-BEEF-0EF4BFA9B4A7}"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Rectangle 3"/>
          <p:cNvSpPr>
            <a:spLocks noChangeArrowheads="1"/>
          </p:cNvSpPr>
          <p:nvPr/>
        </p:nvSpPr>
        <p:spPr bwMode="auto">
          <a:xfrm>
            <a:off x="6400799" y="2203704"/>
            <a:ext cx="5349240" cy="4251960"/>
          </a:xfrm>
          <a:prstGeom prst="rect">
            <a:avLst/>
          </a:prstGeom>
          <a:noFill/>
          <a:ln>
            <a:noFill/>
          </a:ln>
        </p:spPr>
        <p:txBody>
          <a:bodyPr>
            <a:noAutofit/>
          </a:bodyPr>
          <a:lstStyle/>
          <a:p>
            <a:pPr marL="457200" indent="-457200">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mn-lt"/>
                <a:ea typeface="+mn-ea"/>
              </a:rPr>
              <a:t>Ragazza che beve vino con due pretendenti</a:t>
            </a:r>
          </a:p>
          <a:p>
            <a:pPr marL="457200" indent="-457200">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mn-lt"/>
                <a:ea typeface="+mn-ea"/>
              </a:rPr>
              <a:t>La proposta</a:t>
            </a:r>
          </a:p>
          <a:p>
            <a:pPr marL="457200" indent="-457200">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mn-lt"/>
                <a:ea typeface="+mn-ea"/>
              </a:rPr>
              <a:t>I gemelli</a:t>
            </a:r>
          </a:p>
          <a:p>
            <a:pPr marL="457200" indent="-457200">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mn-lt"/>
                <a:ea typeface="+mn-ea"/>
              </a:rPr>
              <a:t>La cena della festa</a:t>
            </a:r>
          </a:p>
        </p:txBody>
      </p:sp>
      <p:pic>
        <p:nvPicPr>
          <p:cNvPr id="7" name="Picture 4" descr="weintrinkendes_maedchen_mit 2 Kavalieren ,Vermeer van Del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142" y="1124712"/>
            <a:ext cx="457395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39EFCE0C-F7BB-4718-BEEF-0EF4BFA9B4A7}"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a:spLocks noChangeArrowheads="1"/>
          </p:cNvSpPr>
          <p:nvPr/>
        </p:nvSpPr>
        <p:spPr bwMode="auto">
          <a:xfrm>
            <a:off x="6400799" y="2203704"/>
            <a:ext cx="5349240" cy="4251960"/>
          </a:xfrm>
          <a:prstGeom prst="rect">
            <a:avLst/>
          </a:prstGeom>
          <a:noFill/>
          <a:ln>
            <a:noFill/>
          </a:ln>
        </p:spPr>
        <p:txBody>
          <a:bodyPr>
            <a:noAutofit/>
          </a:bodyPr>
          <a:lstStyle/>
          <a:p>
            <a:pPr marL="457200" indent="-457200">
              <a:lnSpc>
                <a:spcPct val="105000"/>
              </a:lnSpc>
              <a:spcBef>
                <a:spcPts val="1999"/>
              </a:spcBef>
              <a:spcAft>
                <a:spcPts val="0"/>
              </a:spcAft>
              <a:buClr>
                <a:srgbClr val="004992"/>
              </a:buClr>
              <a:buFont typeface="WingDings"/>
              <a:buAutoNum type="alphaLcPeriod"/>
              <a:defRPr/>
            </a:pPr>
            <a:r>
              <a:rPr lang="de-DE" sz="2400" b="0" dirty="0">
                <a:solidFill>
                  <a:srgbClr val="004992"/>
                </a:solidFill>
                <a:latin typeface="+mn-lt"/>
                <a:ea typeface="+mn-ea"/>
              </a:rPr>
              <a:t>Ragazza che beve vino con due pretendenti</a:t>
            </a:r>
            <a:br>
              <a:rPr lang="de-DE" sz="2400" b="0" dirty="0">
                <a:solidFill>
                  <a:srgbClr val="004992"/>
                </a:solidFill>
                <a:latin typeface="+mn-lt"/>
                <a:ea typeface="+mn-ea"/>
              </a:rPr>
            </a:br>
            <a:r>
              <a:rPr lang="de-DE" b="0" dirty="0">
                <a:solidFill>
                  <a:srgbClr val="004992"/>
                </a:solidFill>
                <a:latin typeface="+mn-lt"/>
                <a:ea typeface="+mn-ea"/>
              </a:rPr>
              <a:t>(Jan Vermeer van Delft, 1660)</a:t>
            </a:r>
          </a:p>
          <a:p>
            <a:pPr marL="457200" indent="-457200">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mn-lt"/>
                <a:ea typeface="+mn-ea"/>
              </a:rPr>
              <a:t>La proposta</a:t>
            </a:r>
          </a:p>
          <a:p>
            <a:pPr marL="457200" indent="-457200">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mn-lt"/>
                <a:ea typeface="+mn-ea"/>
              </a:rPr>
              <a:t>I gemelli</a:t>
            </a:r>
          </a:p>
          <a:p>
            <a:pPr marL="457200" indent="-457200">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mn-lt"/>
                <a:ea typeface="+mn-ea"/>
              </a:rPr>
              <a:t>La cena della festa</a:t>
            </a:r>
          </a:p>
        </p:txBody>
      </p:sp>
      <p:pic>
        <p:nvPicPr>
          <p:cNvPr id="8" name="Picture 4" descr="weintrinkendes_maedchen_mit 2 Kavalieren ,Vermeer van Del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142" y="1124712"/>
            <a:ext cx="457395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39EFCE0C-F7BB-4718-BEEF-0EF4BFA9B4A7}"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1"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Carnevale a Venezia</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Signora con binocolo</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L</a:t>
            </a:r>
            <a:r>
              <a:rPr lang="ja-JP" altLang="de-DE" b="0" dirty="0">
                <a:solidFill>
                  <a:srgbClr val="333333"/>
                </a:solidFill>
                <a:latin typeface="+mn-lt"/>
                <a:ea typeface="+mn-ea"/>
              </a:rPr>
              <a:t>‘</a:t>
            </a:r>
            <a:r>
              <a:rPr lang="de-DE" altLang="ja-JP" b="0" dirty="0">
                <a:solidFill>
                  <a:srgbClr val="333333"/>
                </a:solidFill>
                <a:latin typeface="+mn-lt"/>
                <a:ea typeface="+mn-ea"/>
              </a:rPr>
              <a:t>agente segreto</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Demone</a:t>
            </a:r>
          </a:p>
        </p:txBody>
      </p:sp>
      <p:pic>
        <p:nvPicPr>
          <p:cNvPr id="7" name="Picture 4" descr="degas-edgar-dame-mit-opernglas-97009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7568" y="1124712"/>
            <a:ext cx="3497105"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39EFCE0C-F7BB-4718-BEEF-0EF4BFA9B4A7}"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9"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Carnevale a Venezia</a:t>
            </a:r>
          </a:p>
          <a:p>
            <a:pPr eaLnBrk="1" hangingPunct="1">
              <a:lnSpc>
                <a:spcPct val="105000"/>
              </a:lnSpc>
              <a:spcBef>
                <a:spcPts val="1999"/>
              </a:spcBef>
              <a:spcAft>
                <a:spcPts val="0"/>
              </a:spcAft>
              <a:buClr>
                <a:srgbClr val="004992"/>
              </a:buClr>
              <a:buFont typeface="WingDings"/>
              <a:buAutoNum type="alphaLcPeriod"/>
            </a:pPr>
            <a:r>
              <a:rPr lang="de-DE" altLang="de-DE" b="0" dirty="0">
                <a:solidFill>
                  <a:srgbClr val="004992"/>
                </a:solidFill>
                <a:latin typeface="+mn-lt"/>
                <a:ea typeface="+mn-ea"/>
              </a:rPr>
              <a:t>Signora con binocolo</a:t>
            </a:r>
            <a:br>
              <a:rPr lang="de-DE" altLang="de-DE" b="0" dirty="0">
                <a:solidFill>
                  <a:srgbClr val="004992"/>
                </a:solidFill>
                <a:latin typeface="+mn-lt"/>
                <a:ea typeface="+mn-ea"/>
              </a:rPr>
            </a:br>
            <a:r>
              <a:rPr lang="de-DE" altLang="de-DE" sz="1800" b="0" dirty="0">
                <a:solidFill>
                  <a:srgbClr val="004992"/>
                </a:solidFill>
                <a:latin typeface="+mn-lt"/>
                <a:ea typeface="+mn-ea"/>
              </a:rPr>
              <a:t>(Edgar Degas, 1834-1917)</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L</a:t>
            </a:r>
            <a:r>
              <a:rPr lang="ja-JP" altLang="de-DE" b="0" dirty="0">
                <a:solidFill>
                  <a:srgbClr val="333333"/>
                </a:solidFill>
                <a:latin typeface="+mn-lt"/>
                <a:ea typeface="+mn-ea"/>
              </a:rPr>
              <a:t>‘</a:t>
            </a:r>
            <a:r>
              <a:rPr lang="de-DE" altLang="ja-JP" b="0" dirty="0">
                <a:solidFill>
                  <a:srgbClr val="333333"/>
                </a:solidFill>
                <a:latin typeface="+mn-lt"/>
                <a:ea typeface="+mn-ea"/>
              </a:rPr>
              <a:t>agente segreto</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Demone</a:t>
            </a:r>
          </a:p>
        </p:txBody>
      </p:sp>
      <p:pic>
        <p:nvPicPr>
          <p:cNvPr id="7" name="Picture 4" descr="degas-edgar-dame-mit-opernglas-97009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7568" y="1124712"/>
            <a:ext cx="3497105"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39EFCE0C-F7BB-4718-BEEF-0EF4BFA9B4A7}"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Trasferimento nella vita quotidiana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lnSpc>
                <a:spcPct val="100000"/>
              </a:lnSpc>
              <a:spcBef>
                <a:spcPts val="1200"/>
              </a:spcBef>
            </a:pPr>
            <a:r>
              <a:rPr lang="de-DE" altLang="de-DE" sz="2400" b="1" dirty="0">
                <a:solidFill>
                  <a:srgbClr val="333333"/>
                </a:solidFill>
              </a:rPr>
              <a:t>Obiettivi didattici:</a:t>
            </a:r>
          </a:p>
          <a:p>
            <a:pPr marL="285750" indent="-285750" defTabSz="914400" fontAlgn="base">
              <a:lnSpc>
                <a:spcPct val="100000"/>
              </a:lnSpc>
              <a:spcBef>
                <a:spcPts val="1200"/>
              </a:spcBef>
              <a:buClr>
                <a:srgbClr val="333333"/>
              </a:buClr>
              <a:buFont typeface="WingDings"/>
              <a:buChar char=""/>
            </a:pPr>
            <a:r>
              <a:rPr lang="it-IT" altLang="de-DE" dirty="0">
                <a:solidFill>
                  <a:srgbClr val="333333"/>
                </a:solidFill>
              </a:rPr>
              <a:t>Quando i giudizi sono importanti e determinanti, è meglio evitare le decisioni frettolose e considerare tutte le informazioni </a:t>
            </a:r>
            <a:r>
              <a:rPr lang="it-IT" altLang="de-DE">
                <a:solidFill>
                  <a:srgbClr val="333333"/>
                </a:solidFill>
              </a:rPr>
              <a:t>pertinenti (“meglio </a:t>
            </a:r>
            <a:r>
              <a:rPr lang="it-IT" altLang="de-DE" dirty="0">
                <a:solidFill>
                  <a:srgbClr val="333333"/>
                </a:solidFill>
              </a:rPr>
              <a:t>sicuro </a:t>
            </a:r>
            <a:r>
              <a:rPr lang="it-IT" altLang="de-DE">
                <a:solidFill>
                  <a:srgbClr val="333333"/>
                </a:solidFill>
              </a:rPr>
              <a:t>che spiacente”).</a:t>
            </a:r>
            <a:endParaRPr lang="en-US" dirty="0"/>
          </a:p>
        </p:txBody>
      </p:sp>
      <p:sp>
        <p:nvSpPr>
          <p:cNvPr id="6" name="Footer Placeholder 5"/>
          <p:cNvSpPr>
            <a:spLocks noGrp="1"/>
          </p:cNvSpPr>
          <p:nvPr>
            <p:ph type="ftr" sz="quarter" idx="11"/>
          </p:nvPr>
        </p:nvSpPr>
        <p:spPr/>
        <p:txBody>
          <a:bodyPr/>
          <a:lstStyle/>
          <a:p>
            <a:pPr>
              <a:defRPr/>
            </a:pPr>
            <a:r>
              <a:rPr lang="it-IT"/>
              <a:t>Modulo del training 7 – Saltare alle conclusioni II</a:t>
            </a:r>
            <a:endParaRPr lang="de-DE"/>
          </a:p>
        </p:txBody>
      </p:sp>
      <p:sp>
        <p:nvSpPr>
          <p:cNvPr id="7" name="Slide Number Placeholder 6"/>
          <p:cNvSpPr>
            <a:spLocks noGrp="1"/>
          </p:cNvSpPr>
          <p:nvPr>
            <p:ph type="sldNum" sz="quarter" idx="12"/>
          </p:nvPr>
        </p:nvSpPr>
        <p:spPr/>
        <p:txBody>
          <a:bodyPr/>
          <a:lstStyle/>
          <a:p>
            <a:fld id="{FF17E0C7-00B0-469F-85F7-577A5F19FE7F}"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Trasferimento nella vita quotidiana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lnSpc>
                <a:spcPct val="100000"/>
              </a:lnSpc>
              <a:spcBef>
                <a:spcPts val="1200"/>
              </a:spcBef>
            </a:pPr>
            <a:r>
              <a:rPr lang="de-DE" altLang="de-DE" sz="2400" b="1" dirty="0">
                <a:solidFill>
                  <a:srgbClr val="333333"/>
                </a:solidFill>
              </a:rPr>
              <a:t>Obiettivi didattici:</a:t>
            </a:r>
          </a:p>
          <a:p>
            <a:pPr marL="285750" indent="-285750" defTabSz="914400" fontAlgn="base">
              <a:lnSpc>
                <a:spcPct val="100000"/>
              </a:lnSpc>
              <a:spcBef>
                <a:spcPts val="1200"/>
              </a:spcBef>
              <a:buClr>
                <a:srgbClr val="333333"/>
              </a:buClr>
              <a:buFont typeface="WingDings"/>
              <a:buChar char=""/>
            </a:pPr>
            <a:r>
              <a:rPr lang="it-IT" altLang="de-DE" dirty="0">
                <a:solidFill>
                  <a:srgbClr val="333333"/>
                </a:solidFill>
              </a:rPr>
              <a:t>Quando i giudizi sono importanti e determinanti, è meglio evitare le decisioni frettolose e considerare tutte le informazioni </a:t>
            </a:r>
            <a:r>
              <a:rPr lang="it-IT" altLang="de-DE">
                <a:solidFill>
                  <a:srgbClr val="333333"/>
                </a:solidFill>
              </a:rPr>
              <a:t>pertinenti (“meglio </a:t>
            </a:r>
            <a:r>
              <a:rPr lang="it-IT" altLang="de-DE" dirty="0">
                <a:solidFill>
                  <a:srgbClr val="333333"/>
                </a:solidFill>
              </a:rPr>
              <a:t>sicuro </a:t>
            </a:r>
            <a:r>
              <a:rPr lang="it-IT" altLang="de-DE">
                <a:solidFill>
                  <a:srgbClr val="333333"/>
                </a:solidFill>
              </a:rPr>
              <a:t>che spiacente”).</a:t>
            </a:r>
            <a:endParaRPr lang="it-IT" altLang="de-DE" dirty="0">
              <a:solidFill>
                <a:srgbClr val="333333"/>
              </a:solidFill>
            </a:endParaRPr>
          </a:p>
          <a:p>
            <a:pPr marL="285750" indent="-285750" defTabSz="914400" fontAlgn="base">
              <a:lnSpc>
                <a:spcPct val="100000"/>
              </a:lnSpc>
              <a:spcBef>
                <a:spcPts val="1200"/>
              </a:spcBef>
              <a:buClr>
                <a:srgbClr val="000000"/>
              </a:buClr>
              <a:buFont typeface="WingDings"/>
              <a:buChar char=""/>
            </a:pPr>
            <a:r>
              <a:rPr lang="de-DE" altLang="de-DE" dirty="0">
                <a:solidFill>
                  <a:srgbClr val="004992"/>
                </a:solidFill>
              </a:rPr>
              <a:t>Esempio:</a:t>
            </a:r>
            <a:r>
              <a:rPr lang="de-DE" altLang="de-DE" dirty="0">
                <a:solidFill>
                  <a:srgbClr val="333333"/>
                </a:solidFill>
              </a:rPr>
              <a:t> </a:t>
            </a:r>
            <a:r>
              <a:rPr lang="it-IT" altLang="de-DE" dirty="0">
                <a:solidFill>
                  <a:srgbClr val="333333"/>
                </a:solidFill>
              </a:rPr>
              <a:t>Qualcuno parla molto lentamente e ha una mimica facciale priva di movimento</a:t>
            </a:r>
            <a:r>
              <a:rPr lang="it-IT" altLang="de-DE" b="1" dirty="0">
                <a:solidFill>
                  <a:srgbClr val="333333"/>
                </a:solidFill>
              </a:rPr>
              <a:t>. </a:t>
            </a:r>
            <a:r>
              <a:rPr lang="it-IT" altLang="de-DE" dirty="0">
                <a:solidFill>
                  <a:srgbClr val="004992"/>
                </a:solidFill>
              </a:rPr>
              <a:t>Mentalmente disturbato? Malattia </a:t>
            </a:r>
            <a:r>
              <a:rPr lang="it-IT" altLang="de-DE">
                <a:solidFill>
                  <a:srgbClr val="004992"/>
                </a:solidFill>
              </a:rPr>
              <a:t>neurologica</a:t>
            </a:r>
            <a:r>
              <a:rPr lang="de-DE" altLang="de-DE">
                <a:solidFill>
                  <a:srgbClr val="004992"/>
                </a:solidFill>
              </a:rPr>
              <a:t>?</a:t>
            </a:r>
            <a:endParaRPr lang="en-US" dirty="0"/>
          </a:p>
        </p:txBody>
      </p:sp>
      <p:sp>
        <p:nvSpPr>
          <p:cNvPr id="6" name="Footer Placeholder 5"/>
          <p:cNvSpPr>
            <a:spLocks noGrp="1"/>
          </p:cNvSpPr>
          <p:nvPr>
            <p:ph type="ftr" sz="quarter" idx="11"/>
          </p:nvPr>
        </p:nvSpPr>
        <p:spPr/>
        <p:txBody>
          <a:bodyPr/>
          <a:lstStyle/>
          <a:p>
            <a:pPr>
              <a:defRPr/>
            </a:pPr>
            <a:r>
              <a:rPr lang="it-IT"/>
              <a:t>Modulo del training 7 – Saltare alle conclusioni II</a:t>
            </a:r>
            <a:endParaRPr lang="de-DE"/>
          </a:p>
        </p:txBody>
      </p:sp>
      <p:sp>
        <p:nvSpPr>
          <p:cNvPr id="7" name="Slide Number Placeholder 6"/>
          <p:cNvSpPr>
            <a:spLocks noGrp="1"/>
          </p:cNvSpPr>
          <p:nvPr>
            <p:ph type="sldNum" sz="quarter" idx="12"/>
          </p:nvPr>
        </p:nvSpPr>
        <p:spPr/>
        <p:txBody>
          <a:bodyPr/>
          <a:lstStyle/>
          <a:p>
            <a:fld id="{FF17E0C7-00B0-469F-85F7-577A5F19FE7F}" type="slidenum">
              <a:rPr lang="de-DE" altLang="de-DE" smtClean="0"/>
              <a:pPr/>
              <a:t>60</a:t>
            </a:fld>
            <a:endParaRPr lang="de-DE" altLang="de-DE"/>
          </a:p>
        </p:txBody>
      </p:sp>
    </p:spTree>
    <p:extLst>
      <p:ext uri="{BB962C8B-B14F-4D97-AF65-F5344CB8AC3E}">
        <p14:creationId xmlns:p14="http://schemas.microsoft.com/office/powerpoint/2010/main" val="221914255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Trasferimento nella vita quotidiana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lnSpc>
                <a:spcPct val="100000"/>
              </a:lnSpc>
              <a:spcBef>
                <a:spcPts val="1200"/>
              </a:spcBef>
            </a:pPr>
            <a:r>
              <a:rPr lang="de-DE" altLang="de-DE" sz="2400" b="1" dirty="0">
                <a:solidFill>
                  <a:srgbClr val="333333"/>
                </a:solidFill>
              </a:rPr>
              <a:t>Obiettivi didattici:</a:t>
            </a:r>
          </a:p>
          <a:p>
            <a:pPr marL="285750" indent="-285750" defTabSz="914400" fontAlgn="base">
              <a:lnSpc>
                <a:spcPct val="100000"/>
              </a:lnSpc>
              <a:spcBef>
                <a:spcPts val="1200"/>
              </a:spcBef>
              <a:buClr>
                <a:srgbClr val="333333"/>
              </a:buClr>
              <a:buFont typeface="WingDings"/>
              <a:buChar char=""/>
            </a:pPr>
            <a:r>
              <a:rPr lang="it-IT" altLang="de-DE" dirty="0">
                <a:solidFill>
                  <a:srgbClr val="333333"/>
                </a:solidFill>
              </a:rPr>
              <a:t>Quando i giudizi sono importanti e determinanti, è meglio evitare le decisioni frettolose e considerare tutte le informazioni </a:t>
            </a:r>
            <a:r>
              <a:rPr lang="it-IT" altLang="de-DE">
                <a:solidFill>
                  <a:srgbClr val="333333"/>
                </a:solidFill>
              </a:rPr>
              <a:t>pertinenti (“meglio </a:t>
            </a:r>
            <a:r>
              <a:rPr lang="it-IT" altLang="de-DE" dirty="0">
                <a:solidFill>
                  <a:srgbClr val="333333"/>
                </a:solidFill>
              </a:rPr>
              <a:t>sicuro </a:t>
            </a:r>
            <a:r>
              <a:rPr lang="it-IT" altLang="de-DE">
                <a:solidFill>
                  <a:srgbClr val="333333"/>
                </a:solidFill>
              </a:rPr>
              <a:t>che spiacente”).</a:t>
            </a:r>
            <a:endParaRPr lang="it-IT" altLang="de-DE" dirty="0">
              <a:solidFill>
                <a:srgbClr val="333333"/>
              </a:solidFill>
            </a:endParaRPr>
          </a:p>
          <a:p>
            <a:pPr marL="285750" indent="-285750" defTabSz="914400" fontAlgn="base">
              <a:lnSpc>
                <a:spcPct val="100000"/>
              </a:lnSpc>
              <a:spcBef>
                <a:spcPts val="1200"/>
              </a:spcBef>
              <a:buClr>
                <a:srgbClr val="000000"/>
              </a:buClr>
              <a:buFont typeface="WingDings"/>
              <a:buChar char=""/>
            </a:pPr>
            <a:r>
              <a:rPr lang="de-DE" altLang="de-DE" dirty="0">
                <a:solidFill>
                  <a:srgbClr val="004992"/>
                </a:solidFill>
              </a:rPr>
              <a:t>Esempio:</a:t>
            </a:r>
            <a:r>
              <a:rPr lang="de-DE" altLang="de-DE" dirty="0">
                <a:solidFill>
                  <a:srgbClr val="333333"/>
                </a:solidFill>
              </a:rPr>
              <a:t> </a:t>
            </a:r>
            <a:r>
              <a:rPr lang="it-IT" altLang="de-DE" dirty="0">
                <a:solidFill>
                  <a:srgbClr val="333333"/>
                </a:solidFill>
              </a:rPr>
              <a:t>Qualcuno parla molto lentamente e ha una mimica facciale priva di movimento</a:t>
            </a:r>
            <a:r>
              <a:rPr lang="it-IT" altLang="de-DE" b="1" dirty="0">
                <a:solidFill>
                  <a:srgbClr val="333333"/>
                </a:solidFill>
              </a:rPr>
              <a:t>. </a:t>
            </a:r>
            <a:r>
              <a:rPr lang="it-IT" altLang="de-DE" dirty="0">
                <a:solidFill>
                  <a:srgbClr val="004992"/>
                </a:solidFill>
              </a:rPr>
              <a:t>Mentalmente disturbato? Malattia neurologica</a:t>
            </a:r>
            <a:r>
              <a:rPr lang="de-DE" altLang="de-DE" dirty="0">
                <a:solidFill>
                  <a:srgbClr val="004992"/>
                </a:solidFill>
              </a:rPr>
              <a:t>?</a:t>
            </a:r>
          </a:p>
          <a:p>
            <a:pPr marL="285750" indent="-285750" defTabSz="914400" fontAlgn="base">
              <a:lnSpc>
                <a:spcPct val="100000"/>
              </a:lnSpc>
              <a:spcBef>
                <a:spcPts val="1200"/>
              </a:spcBef>
              <a:buClr>
                <a:srgbClr val="000000"/>
              </a:buClr>
              <a:buFont typeface="WingDings"/>
              <a:buChar char=""/>
            </a:pPr>
            <a:r>
              <a:rPr lang="en-GB" altLang="de-DE" dirty="0">
                <a:solidFill>
                  <a:srgbClr val="333333"/>
                </a:solidFill>
              </a:rPr>
              <a:t>Stare </a:t>
            </a:r>
            <a:r>
              <a:rPr lang="en-GB" altLang="de-DE" dirty="0" err="1">
                <a:solidFill>
                  <a:srgbClr val="333333"/>
                </a:solidFill>
              </a:rPr>
              <a:t>attenti</a:t>
            </a:r>
            <a:r>
              <a:rPr lang="en-GB" altLang="de-DE" dirty="0">
                <a:solidFill>
                  <a:srgbClr val="333333"/>
                </a:solidFill>
              </a:rPr>
              <a:t> con le </a:t>
            </a:r>
            <a:r>
              <a:rPr lang="en-GB" altLang="de-DE" dirty="0" err="1">
                <a:solidFill>
                  <a:srgbClr val="333333"/>
                </a:solidFill>
              </a:rPr>
              <a:t>decisioni</a:t>
            </a:r>
            <a:r>
              <a:rPr lang="en-GB" altLang="de-DE" dirty="0">
                <a:solidFill>
                  <a:srgbClr val="333333"/>
                </a:solidFill>
              </a:rPr>
              <a:t> </a:t>
            </a:r>
            <a:r>
              <a:rPr lang="en-GB" altLang="de-DE" dirty="0" err="1">
                <a:solidFill>
                  <a:srgbClr val="333333"/>
                </a:solidFill>
              </a:rPr>
              <a:t>frettolose</a:t>
            </a:r>
            <a:r>
              <a:rPr lang="en-GB" altLang="de-DE" dirty="0">
                <a:solidFill>
                  <a:srgbClr val="333333"/>
                </a:solidFill>
              </a:rPr>
              <a:t>: </a:t>
            </a:r>
            <a:br>
              <a:rPr lang="en-GB" altLang="de-DE" dirty="0">
                <a:solidFill>
                  <a:srgbClr val="333333"/>
                </a:solidFill>
              </a:rPr>
            </a:br>
            <a:r>
              <a:rPr lang="it-IT" altLang="de-DE" i="1" dirty="0">
                <a:solidFill>
                  <a:srgbClr val="004992"/>
                </a:solidFill>
              </a:rPr>
              <a:t>Potrebbe anche darsi che i sintomi siano causati dagli effetti collaterali di un </a:t>
            </a:r>
            <a:r>
              <a:rPr lang="it-IT" altLang="de-DE" i="1">
                <a:solidFill>
                  <a:srgbClr val="004992"/>
                </a:solidFill>
              </a:rPr>
              <a:t>farmaco</a:t>
            </a:r>
            <a:r>
              <a:rPr lang="en-GB" altLang="de-DE" i="1">
                <a:solidFill>
                  <a:srgbClr val="004992"/>
                </a:solidFill>
              </a:rPr>
              <a:t>.</a:t>
            </a:r>
            <a:endParaRPr lang="en-US" dirty="0"/>
          </a:p>
        </p:txBody>
      </p:sp>
      <p:sp>
        <p:nvSpPr>
          <p:cNvPr id="6" name="Footer Placeholder 5"/>
          <p:cNvSpPr>
            <a:spLocks noGrp="1"/>
          </p:cNvSpPr>
          <p:nvPr>
            <p:ph type="ftr" sz="quarter" idx="11"/>
          </p:nvPr>
        </p:nvSpPr>
        <p:spPr/>
        <p:txBody>
          <a:bodyPr/>
          <a:lstStyle/>
          <a:p>
            <a:pPr>
              <a:defRPr/>
            </a:pPr>
            <a:r>
              <a:rPr lang="it-IT"/>
              <a:t>Modulo del training 7 – Saltare alle conclusioni II</a:t>
            </a:r>
            <a:endParaRPr lang="de-DE"/>
          </a:p>
        </p:txBody>
      </p:sp>
      <p:sp>
        <p:nvSpPr>
          <p:cNvPr id="7" name="Slide Number Placeholder 6"/>
          <p:cNvSpPr>
            <a:spLocks noGrp="1"/>
          </p:cNvSpPr>
          <p:nvPr>
            <p:ph type="sldNum" sz="quarter" idx="12"/>
          </p:nvPr>
        </p:nvSpPr>
        <p:spPr/>
        <p:txBody>
          <a:bodyPr/>
          <a:lstStyle/>
          <a:p>
            <a:fld id="{FF17E0C7-00B0-469F-85F7-577A5F19FE7F}" type="slidenum">
              <a:rPr lang="de-DE" altLang="de-DE" smtClean="0"/>
              <a:pPr/>
              <a:t>61</a:t>
            </a:fld>
            <a:endParaRPr lang="de-DE" altLang="de-DE"/>
          </a:p>
        </p:txBody>
      </p:sp>
    </p:spTree>
    <p:extLst>
      <p:ext uri="{BB962C8B-B14F-4D97-AF65-F5344CB8AC3E}">
        <p14:creationId xmlns:p14="http://schemas.microsoft.com/office/powerpoint/2010/main" val="89061795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Trasferimento nella vita quotidiana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lnSpc>
                <a:spcPct val="100000"/>
              </a:lnSpc>
              <a:spcBef>
                <a:spcPts val="1200"/>
              </a:spcBef>
            </a:pPr>
            <a:r>
              <a:rPr lang="de-DE" altLang="de-DE" sz="2400" b="1" dirty="0">
                <a:solidFill>
                  <a:srgbClr val="333333"/>
                </a:solidFill>
              </a:rPr>
              <a:t>Obiettivi didattici:</a:t>
            </a:r>
          </a:p>
          <a:p>
            <a:pPr marL="285750" indent="-285750" defTabSz="914400" fontAlgn="base">
              <a:lnSpc>
                <a:spcPct val="100000"/>
              </a:lnSpc>
              <a:spcBef>
                <a:spcPts val="1200"/>
              </a:spcBef>
              <a:buClr>
                <a:srgbClr val="333333"/>
              </a:buClr>
              <a:buFont typeface="WingDings"/>
              <a:buChar char=""/>
            </a:pPr>
            <a:r>
              <a:rPr lang="it-IT" altLang="de-DE" dirty="0">
                <a:solidFill>
                  <a:srgbClr val="333333"/>
                </a:solidFill>
              </a:rPr>
              <a:t>Quando i giudizi sono importanti e determinanti, è meglio evitare le decisioni frettolose e considerare tutte le informazioni </a:t>
            </a:r>
            <a:r>
              <a:rPr lang="it-IT" altLang="de-DE">
                <a:solidFill>
                  <a:srgbClr val="333333"/>
                </a:solidFill>
              </a:rPr>
              <a:t>pertinenti (“meglio </a:t>
            </a:r>
            <a:r>
              <a:rPr lang="it-IT" altLang="de-DE" dirty="0">
                <a:solidFill>
                  <a:srgbClr val="333333"/>
                </a:solidFill>
              </a:rPr>
              <a:t>sicuro </a:t>
            </a:r>
            <a:r>
              <a:rPr lang="it-IT" altLang="de-DE">
                <a:solidFill>
                  <a:srgbClr val="333333"/>
                </a:solidFill>
              </a:rPr>
              <a:t>che spiacente”).</a:t>
            </a:r>
            <a:endParaRPr lang="it-IT" altLang="de-DE" dirty="0">
              <a:solidFill>
                <a:srgbClr val="333333"/>
              </a:solidFill>
            </a:endParaRPr>
          </a:p>
          <a:p>
            <a:pPr marL="285750" indent="-285750" defTabSz="914400" fontAlgn="base">
              <a:lnSpc>
                <a:spcPct val="100000"/>
              </a:lnSpc>
              <a:spcBef>
                <a:spcPts val="1200"/>
              </a:spcBef>
              <a:buClr>
                <a:srgbClr val="000000"/>
              </a:buClr>
              <a:buFont typeface="WingDings"/>
              <a:buChar char=""/>
            </a:pPr>
            <a:r>
              <a:rPr lang="de-DE" altLang="de-DE" dirty="0">
                <a:solidFill>
                  <a:srgbClr val="004992"/>
                </a:solidFill>
              </a:rPr>
              <a:t>Esempio:</a:t>
            </a:r>
            <a:r>
              <a:rPr lang="de-DE" altLang="de-DE" dirty="0">
                <a:solidFill>
                  <a:srgbClr val="333333"/>
                </a:solidFill>
              </a:rPr>
              <a:t> </a:t>
            </a:r>
            <a:r>
              <a:rPr lang="it-IT" altLang="de-DE" dirty="0">
                <a:solidFill>
                  <a:srgbClr val="333333"/>
                </a:solidFill>
              </a:rPr>
              <a:t>Qualcuno parla molto lentamente e ha una mimica facciale priva di movimento</a:t>
            </a:r>
            <a:r>
              <a:rPr lang="it-IT" altLang="de-DE" b="1" dirty="0">
                <a:solidFill>
                  <a:srgbClr val="333333"/>
                </a:solidFill>
              </a:rPr>
              <a:t>. </a:t>
            </a:r>
            <a:r>
              <a:rPr lang="it-IT" altLang="de-DE" dirty="0">
                <a:solidFill>
                  <a:srgbClr val="004992"/>
                </a:solidFill>
              </a:rPr>
              <a:t>Mentalmente disturbato? Malattia neurologica</a:t>
            </a:r>
            <a:r>
              <a:rPr lang="de-DE" altLang="de-DE" dirty="0">
                <a:solidFill>
                  <a:srgbClr val="004992"/>
                </a:solidFill>
              </a:rPr>
              <a:t>?</a:t>
            </a:r>
          </a:p>
          <a:p>
            <a:pPr marL="285750" indent="-285750" defTabSz="914400" fontAlgn="base">
              <a:lnSpc>
                <a:spcPct val="100000"/>
              </a:lnSpc>
              <a:spcBef>
                <a:spcPts val="1200"/>
              </a:spcBef>
              <a:buClr>
                <a:srgbClr val="000000"/>
              </a:buClr>
              <a:buFont typeface="WingDings"/>
              <a:buChar char=""/>
            </a:pPr>
            <a:r>
              <a:rPr lang="en-GB" altLang="de-DE" dirty="0">
                <a:solidFill>
                  <a:srgbClr val="333333"/>
                </a:solidFill>
              </a:rPr>
              <a:t>Stare </a:t>
            </a:r>
            <a:r>
              <a:rPr lang="en-GB" altLang="de-DE" dirty="0" err="1">
                <a:solidFill>
                  <a:srgbClr val="333333"/>
                </a:solidFill>
              </a:rPr>
              <a:t>attenti</a:t>
            </a:r>
            <a:r>
              <a:rPr lang="en-GB" altLang="de-DE" dirty="0">
                <a:solidFill>
                  <a:srgbClr val="333333"/>
                </a:solidFill>
              </a:rPr>
              <a:t> con le </a:t>
            </a:r>
            <a:r>
              <a:rPr lang="en-GB" altLang="de-DE" dirty="0" err="1">
                <a:solidFill>
                  <a:srgbClr val="333333"/>
                </a:solidFill>
              </a:rPr>
              <a:t>decisioni</a:t>
            </a:r>
            <a:r>
              <a:rPr lang="en-GB" altLang="de-DE" dirty="0">
                <a:solidFill>
                  <a:srgbClr val="333333"/>
                </a:solidFill>
              </a:rPr>
              <a:t> </a:t>
            </a:r>
            <a:r>
              <a:rPr lang="en-GB" altLang="de-DE" dirty="0" err="1">
                <a:solidFill>
                  <a:srgbClr val="333333"/>
                </a:solidFill>
              </a:rPr>
              <a:t>frettolose</a:t>
            </a:r>
            <a:r>
              <a:rPr lang="en-GB" altLang="de-DE" dirty="0">
                <a:solidFill>
                  <a:srgbClr val="333333"/>
                </a:solidFill>
              </a:rPr>
              <a:t>: </a:t>
            </a:r>
            <a:br>
              <a:rPr lang="en-GB" altLang="de-DE" dirty="0">
                <a:solidFill>
                  <a:srgbClr val="333333"/>
                </a:solidFill>
              </a:rPr>
            </a:br>
            <a:r>
              <a:rPr lang="it-IT" altLang="de-DE" i="1" dirty="0">
                <a:solidFill>
                  <a:srgbClr val="004992"/>
                </a:solidFill>
              </a:rPr>
              <a:t>Potrebbe anche darsi che i sintomi siano causati dagli effetti collaterali di un farmaco</a:t>
            </a:r>
            <a:r>
              <a:rPr lang="en-GB" altLang="de-DE" i="1" dirty="0">
                <a:solidFill>
                  <a:srgbClr val="004992"/>
                </a:solidFill>
              </a:rPr>
              <a:t>.</a:t>
            </a:r>
          </a:p>
          <a:p>
            <a:pPr marL="285750" indent="-285750" defTabSz="914400" fontAlgn="base">
              <a:lnSpc>
                <a:spcPct val="100000"/>
              </a:lnSpc>
              <a:spcBef>
                <a:spcPts val="1200"/>
              </a:spcBef>
              <a:buClr>
                <a:srgbClr val="333333"/>
              </a:buClr>
              <a:buFont typeface="WingDings"/>
              <a:buChar char=""/>
            </a:pPr>
            <a:r>
              <a:rPr lang="it-IT" altLang="de-DE" dirty="0">
                <a:solidFill>
                  <a:srgbClr val="333333"/>
                </a:solidFill>
              </a:rPr>
              <a:t>Per cose di poca importanza, possiamo anche agire con celerità (ad es. scegliere una marca di yogurt, un tipo di torta</a:t>
            </a:r>
            <a:r>
              <a:rPr lang="it-IT" altLang="de-DE">
                <a:solidFill>
                  <a:srgbClr val="333333"/>
                </a:solidFill>
              </a:rPr>
              <a:t>)</a:t>
            </a:r>
            <a:r>
              <a:rPr lang="de-DE" altLang="de-DE">
                <a:solidFill>
                  <a:srgbClr val="333333"/>
                </a:solidFill>
              </a:rPr>
              <a:t>.</a:t>
            </a:r>
            <a:endParaRPr lang="en-US" dirty="0"/>
          </a:p>
        </p:txBody>
      </p:sp>
      <p:sp>
        <p:nvSpPr>
          <p:cNvPr id="6" name="Footer Placeholder 5"/>
          <p:cNvSpPr>
            <a:spLocks noGrp="1"/>
          </p:cNvSpPr>
          <p:nvPr>
            <p:ph type="ftr" sz="quarter" idx="11"/>
          </p:nvPr>
        </p:nvSpPr>
        <p:spPr/>
        <p:txBody>
          <a:bodyPr/>
          <a:lstStyle/>
          <a:p>
            <a:pPr>
              <a:defRPr/>
            </a:pPr>
            <a:r>
              <a:rPr lang="it-IT"/>
              <a:t>Modulo del training 7 – Saltare alle conclusioni II</a:t>
            </a:r>
            <a:endParaRPr lang="de-DE"/>
          </a:p>
        </p:txBody>
      </p:sp>
      <p:sp>
        <p:nvSpPr>
          <p:cNvPr id="7" name="Slide Number Placeholder 6"/>
          <p:cNvSpPr>
            <a:spLocks noGrp="1"/>
          </p:cNvSpPr>
          <p:nvPr>
            <p:ph type="sldNum" sz="quarter" idx="12"/>
          </p:nvPr>
        </p:nvSpPr>
        <p:spPr/>
        <p:txBody>
          <a:bodyPr/>
          <a:lstStyle/>
          <a:p>
            <a:fld id="{FF17E0C7-00B0-469F-85F7-577A5F19FE7F}" type="slidenum">
              <a:rPr lang="de-DE" altLang="de-DE" smtClean="0"/>
              <a:pPr/>
              <a:t>62</a:t>
            </a:fld>
            <a:endParaRPr lang="de-DE" altLang="de-DE"/>
          </a:p>
        </p:txBody>
      </p:sp>
    </p:spTree>
    <p:extLst>
      <p:ext uri="{BB962C8B-B14F-4D97-AF65-F5344CB8AC3E}">
        <p14:creationId xmlns:p14="http://schemas.microsoft.com/office/powerpoint/2010/main" val="256244846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Trasferimento nella vita quotidiana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lnSpc>
                <a:spcPct val="100000"/>
              </a:lnSpc>
              <a:spcBef>
                <a:spcPts val="1200"/>
              </a:spcBef>
            </a:pPr>
            <a:r>
              <a:rPr lang="de-DE" altLang="de-DE" sz="2400" b="1" dirty="0">
                <a:solidFill>
                  <a:srgbClr val="333333"/>
                </a:solidFill>
              </a:rPr>
              <a:t>Obiettivi didattici:</a:t>
            </a:r>
          </a:p>
          <a:p>
            <a:pPr marL="285750" indent="-285750" defTabSz="914400" fontAlgn="base">
              <a:lnSpc>
                <a:spcPct val="100000"/>
              </a:lnSpc>
              <a:spcBef>
                <a:spcPts val="1200"/>
              </a:spcBef>
              <a:buClr>
                <a:srgbClr val="333333"/>
              </a:buClr>
              <a:buFont typeface="WingDings"/>
              <a:buChar char=""/>
            </a:pPr>
            <a:r>
              <a:rPr lang="it-IT" altLang="de-DE" dirty="0">
                <a:solidFill>
                  <a:srgbClr val="333333"/>
                </a:solidFill>
              </a:rPr>
              <a:t>Quando i giudizi sono importanti e determinanti, è meglio evitare le decisioni frettolose e considerare tutte le informazioni </a:t>
            </a:r>
            <a:r>
              <a:rPr lang="it-IT" altLang="de-DE">
                <a:solidFill>
                  <a:srgbClr val="333333"/>
                </a:solidFill>
              </a:rPr>
              <a:t>pertinenti (“meglio </a:t>
            </a:r>
            <a:r>
              <a:rPr lang="it-IT" altLang="de-DE" dirty="0">
                <a:solidFill>
                  <a:srgbClr val="333333"/>
                </a:solidFill>
              </a:rPr>
              <a:t>sicuro </a:t>
            </a:r>
            <a:r>
              <a:rPr lang="it-IT" altLang="de-DE">
                <a:solidFill>
                  <a:srgbClr val="333333"/>
                </a:solidFill>
              </a:rPr>
              <a:t>che spiacente”).</a:t>
            </a:r>
            <a:endParaRPr lang="it-IT" altLang="de-DE" dirty="0">
              <a:solidFill>
                <a:srgbClr val="333333"/>
              </a:solidFill>
            </a:endParaRPr>
          </a:p>
          <a:p>
            <a:pPr marL="285750" indent="-285750" defTabSz="914400" fontAlgn="base">
              <a:lnSpc>
                <a:spcPct val="100000"/>
              </a:lnSpc>
              <a:spcBef>
                <a:spcPts val="1200"/>
              </a:spcBef>
              <a:buClr>
                <a:srgbClr val="000000"/>
              </a:buClr>
              <a:buFont typeface="WingDings"/>
              <a:buChar char=""/>
            </a:pPr>
            <a:r>
              <a:rPr lang="de-DE" altLang="de-DE" dirty="0">
                <a:solidFill>
                  <a:srgbClr val="004992"/>
                </a:solidFill>
              </a:rPr>
              <a:t>Esempio:</a:t>
            </a:r>
            <a:r>
              <a:rPr lang="de-DE" altLang="de-DE" dirty="0">
                <a:solidFill>
                  <a:srgbClr val="333333"/>
                </a:solidFill>
              </a:rPr>
              <a:t> </a:t>
            </a:r>
            <a:r>
              <a:rPr lang="it-IT" altLang="de-DE" dirty="0">
                <a:solidFill>
                  <a:srgbClr val="333333"/>
                </a:solidFill>
              </a:rPr>
              <a:t>Qualcuno parla molto lentamente e ha una mimica facciale priva di movimento</a:t>
            </a:r>
            <a:r>
              <a:rPr lang="it-IT" altLang="de-DE" b="1" dirty="0">
                <a:solidFill>
                  <a:srgbClr val="333333"/>
                </a:solidFill>
              </a:rPr>
              <a:t>. </a:t>
            </a:r>
            <a:r>
              <a:rPr lang="it-IT" altLang="de-DE" dirty="0">
                <a:solidFill>
                  <a:srgbClr val="004992"/>
                </a:solidFill>
              </a:rPr>
              <a:t>Mentalmente disturbato? Malattia neurologica</a:t>
            </a:r>
            <a:r>
              <a:rPr lang="de-DE" altLang="de-DE" dirty="0">
                <a:solidFill>
                  <a:srgbClr val="004992"/>
                </a:solidFill>
              </a:rPr>
              <a:t>?</a:t>
            </a:r>
          </a:p>
          <a:p>
            <a:pPr marL="285750" indent="-285750" defTabSz="914400" fontAlgn="base">
              <a:lnSpc>
                <a:spcPct val="100000"/>
              </a:lnSpc>
              <a:spcBef>
                <a:spcPts val="1200"/>
              </a:spcBef>
              <a:buClr>
                <a:srgbClr val="000000"/>
              </a:buClr>
              <a:buFont typeface="WingDings"/>
              <a:buChar char=""/>
            </a:pPr>
            <a:r>
              <a:rPr lang="en-GB" altLang="de-DE" dirty="0">
                <a:solidFill>
                  <a:srgbClr val="333333"/>
                </a:solidFill>
              </a:rPr>
              <a:t>Stare </a:t>
            </a:r>
            <a:r>
              <a:rPr lang="en-GB" altLang="de-DE" dirty="0" err="1">
                <a:solidFill>
                  <a:srgbClr val="333333"/>
                </a:solidFill>
              </a:rPr>
              <a:t>attenti</a:t>
            </a:r>
            <a:r>
              <a:rPr lang="en-GB" altLang="de-DE" dirty="0">
                <a:solidFill>
                  <a:srgbClr val="333333"/>
                </a:solidFill>
              </a:rPr>
              <a:t> con le </a:t>
            </a:r>
            <a:r>
              <a:rPr lang="en-GB" altLang="de-DE" dirty="0" err="1">
                <a:solidFill>
                  <a:srgbClr val="333333"/>
                </a:solidFill>
              </a:rPr>
              <a:t>decisioni</a:t>
            </a:r>
            <a:r>
              <a:rPr lang="en-GB" altLang="de-DE" dirty="0">
                <a:solidFill>
                  <a:srgbClr val="333333"/>
                </a:solidFill>
              </a:rPr>
              <a:t> </a:t>
            </a:r>
            <a:r>
              <a:rPr lang="en-GB" altLang="de-DE" dirty="0" err="1">
                <a:solidFill>
                  <a:srgbClr val="333333"/>
                </a:solidFill>
              </a:rPr>
              <a:t>frettolose</a:t>
            </a:r>
            <a:r>
              <a:rPr lang="en-GB" altLang="de-DE" dirty="0">
                <a:solidFill>
                  <a:srgbClr val="333333"/>
                </a:solidFill>
              </a:rPr>
              <a:t>: </a:t>
            </a:r>
            <a:br>
              <a:rPr lang="en-GB" altLang="de-DE" dirty="0">
                <a:solidFill>
                  <a:srgbClr val="333333"/>
                </a:solidFill>
              </a:rPr>
            </a:br>
            <a:r>
              <a:rPr lang="it-IT" altLang="de-DE" i="1" dirty="0">
                <a:solidFill>
                  <a:srgbClr val="004992"/>
                </a:solidFill>
              </a:rPr>
              <a:t>Potrebbe anche darsi che i sintomi siano causati dagli effetti collaterali di un farmaco</a:t>
            </a:r>
            <a:r>
              <a:rPr lang="en-GB" altLang="de-DE" i="1" dirty="0">
                <a:solidFill>
                  <a:srgbClr val="004992"/>
                </a:solidFill>
              </a:rPr>
              <a:t>.</a:t>
            </a:r>
          </a:p>
          <a:p>
            <a:pPr marL="285750" indent="-285750" defTabSz="914400" fontAlgn="base">
              <a:lnSpc>
                <a:spcPct val="100000"/>
              </a:lnSpc>
              <a:spcBef>
                <a:spcPts val="1200"/>
              </a:spcBef>
              <a:buClr>
                <a:srgbClr val="333333"/>
              </a:buClr>
              <a:buFont typeface="WingDings"/>
              <a:buChar char=""/>
            </a:pPr>
            <a:r>
              <a:rPr lang="it-IT" altLang="de-DE" dirty="0">
                <a:solidFill>
                  <a:srgbClr val="333333"/>
                </a:solidFill>
              </a:rPr>
              <a:t>Per cose di poca importanza, possiamo anche agire con celerità (ad es. scegliere una marca di yogurt, un tipo di torta)</a:t>
            </a:r>
            <a:r>
              <a:rPr lang="de-DE" altLang="de-DE" dirty="0">
                <a:solidFill>
                  <a:srgbClr val="333333"/>
                </a:solidFill>
              </a:rPr>
              <a:t>.</a:t>
            </a:r>
          </a:p>
          <a:p>
            <a:pPr marL="285750" indent="-285750" defTabSz="914400" fontAlgn="base">
              <a:lnSpc>
                <a:spcPct val="100000"/>
              </a:lnSpc>
              <a:spcBef>
                <a:spcPts val="1200"/>
              </a:spcBef>
              <a:buClr>
                <a:srgbClr val="333333"/>
              </a:buClr>
              <a:buFont typeface="WingDings"/>
              <a:buChar char=""/>
            </a:pPr>
            <a:r>
              <a:rPr lang="it-IT" altLang="de-DE" dirty="0">
                <a:solidFill>
                  <a:srgbClr val="333333"/>
                </a:solidFill>
              </a:rPr>
              <a:t>Errare è umano – siate pronti ad avere </a:t>
            </a:r>
            <a:r>
              <a:rPr lang="it-IT" altLang="de-DE">
                <a:solidFill>
                  <a:srgbClr val="333333"/>
                </a:solidFill>
              </a:rPr>
              <a:t>torto</a:t>
            </a:r>
            <a:r>
              <a:rPr lang="en-US" altLang="de-DE">
                <a:solidFill>
                  <a:srgbClr val="333333"/>
                </a:solidFill>
              </a:rPr>
              <a:t>.</a:t>
            </a:r>
            <a:endParaRPr lang="en-US" dirty="0"/>
          </a:p>
        </p:txBody>
      </p:sp>
      <p:sp>
        <p:nvSpPr>
          <p:cNvPr id="6" name="Footer Placeholder 5"/>
          <p:cNvSpPr>
            <a:spLocks noGrp="1"/>
          </p:cNvSpPr>
          <p:nvPr>
            <p:ph type="ftr" sz="quarter" idx="11"/>
          </p:nvPr>
        </p:nvSpPr>
        <p:spPr/>
        <p:txBody>
          <a:bodyPr/>
          <a:lstStyle/>
          <a:p>
            <a:pPr>
              <a:defRPr/>
            </a:pPr>
            <a:r>
              <a:rPr lang="it-IT"/>
              <a:t>Modulo del training 7 – Saltare alle conclusioni II</a:t>
            </a:r>
            <a:endParaRPr lang="de-DE"/>
          </a:p>
        </p:txBody>
      </p:sp>
      <p:sp>
        <p:nvSpPr>
          <p:cNvPr id="7" name="Slide Number Placeholder 6"/>
          <p:cNvSpPr>
            <a:spLocks noGrp="1"/>
          </p:cNvSpPr>
          <p:nvPr>
            <p:ph type="sldNum" sz="quarter" idx="12"/>
          </p:nvPr>
        </p:nvSpPr>
        <p:spPr/>
        <p:txBody>
          <a:bodyPr/>
          <a:lstStyle/>
          <a:p>
            <a:fld id="{FF17E0C7-00B0-469F-85F7-577A5F19FE7F}" type="slidenum">
              <a:rPr lang="de-DE" altLang="de-DE" smtClean="0"/>
              <a:pPr/>
              <a:t>63</a:t>
            </a:fld>
            <a:endParaRPr lang="de-DE" altLang="de-DE"/>
          </a:p>
        </p:txBody>
      </p:sp>
    </p:spTree>
    <p:extLst>
      <p:ext uri="{BB962C8B-B14F-4D97-AF65-F5344CB8AC3E}">
        <p14:creationId xmlns:p14="http://schemas.microsoft.com/office/powerpoint/2010/main" val="26722886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Trasferimento nella vita quotidiana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lnSpc>
                <a:spcPct val="100000"/>
              </a:lnSpc>
              <a:spcBef>
                <a:spcPts val="1200"/>
              </a:spcBef>
            </a:pPr>
            <a:r>
              <a:rPr lang="de-DE" altLang="de-DE" sz="2400" b="1" dirty="0">
                <a:solidFill>
                  <a:srgbClr val="333333"/>
                </a:solidFill>
              </a:rPr>
              <a:t>Obiettivi didattici:</a:t>
            </a:r>
          </a:p>
          <a:p>
            <a:pPr marL="285750" indent="-285750" defTabSz="914400" fontAlgn="base">
              <a:lnSpc>
                <a:spcPct val="100000"/>
              </a:lnSpc>
              <a:spcBef>
                <a:spcPts val="1200"/>
              </a:spcBef>
              <a:buClr>
                <a:srgbClr val="333333"/>
              </a:buClr>
              <a:buFont typeface="WingDings"/>
              <a:buChar char=""/>
            </a:pPr>
            <a:r>
              <a:rPr lang="it-IT" altLang="de-DE" dirty="0">
                <a:solidFill>
                  <a:srgbClr val="333333"/>
                </a:solidFill>
              </a:rPr>
              <a:t>Quando i giudizi sono importanti e determinanti, è meglio evitare le decisioni frettolose e considerare tutte le informazioni </a:t>
            </a:r>
            <a:r>
              <a:rPr lang="it-IT" altLang="de-DE">
                <a:solidFill>
                  <a:srgbClr val="333333"/>
                </a:solidFill>
              </a:rPr>
              <a:t>pertinenti (“meglio </a:t>
            </a:r>
            <a:r>
              <a:rPr lang="it-IT" altLang="de-DE" dirty="0">
                <a:solidFill>
                  <a:srgbClr val="333333"/>
                </a:solidFill>
              </a:rPr>
              <a:t>sicuro </a:t>
            </a:r>
            <a:r>
              <a:rPr lang="it-IT" altLang="de-DE">
                <a:solidFill>
                  <a:srgbClr val="333333"/>
                </a:solidFill>
              </a:rPr>
              <a:t>che spiacente”).</a:t>
            </a:r>
            <a:endParaRPr lang="it-IT" altLang="de-DE" dirty="0">
              <a:solidFill>
                <a:srgbClr val="333333"/>
              </a:solidFill>
            </a:endParaRPr>
          </a:p>
          <a:p>
            <a:pPr marL="285750" indent="-285750" defTabSz="914400" fontAlgn="base">
              <a:lnSpc>
                <a:spcPct val="100000"/>
              </a:lnSpc>
              <a:spcBef>
                <a:spcPts val="1200"/>
              </a:spcBef>
              <a:buClr>
                <a:srgbClr val="000000"/>
              </a:buClr>
              <a:buFont typeface="WingDings"/>
              <a:buChar char=""/>
            </a:pPr>
            <a:r>
              <a:rPr lang="de-DE" altLang="de-DE" dirty="0">
                <a:solidFill>
                  <a:srgbClr val="004992"/>
                </a:solidFill>
              </a:rPr>
              <a:t>Esempio:</a:t>
            </a:r>
            <a:r>
              <a:rPr lang="de-DE" altLang="de-DE" dirty="0">
                <a:solidFill>
                  <a:srgbClr val="333333"/>
                </a:solidFill>
              </a:rPr>
              <a:t> </a:t>
            </a:r>
            <a:r>
              <a:rPr lang="it-IT" altLang="de-DE" dirty="0">
                <a:solidFill>
                  <a:srgbClr val="333333"/>
                </a:solidFill>
              </a:rPr>
              <a:t>Qualcuno parla molto lentamente e ha una mimica facciale priva di movimento</a:t>
            </a:r>
            <a:r>
              <a:rPr lang="it-IT" altLang="de-DE" b="1" dirty="0">
                <a:solidFill>
                  <a:srgbClr val="333333"/>
                </a:solidFill>
              </a:rPr>
              <a:t>. </a:t>
            </a:r>
            <a:r>
              <a:rPr lang="it-IT" altLang="de-DE" dirty="0">
                <a:solidFill>
                  <a:srgbClr val="004992"/>
                </a:solidFill>
              </a:rPr>
              <a:t>Mentalmente disturbato? Malattia neurologica</a:t>
            </a:r>
            <a:r>
              <a:rPr lang="de-DE" altLang="de-DE" dirty="0">
                <a:solidFill>
                  <a:srgbClr val="004992"/>
                </a:solidFill>
              </a:rPr>
              <a:t>?</a:t>
            </a:r>
          </a:p>
          <a:p>
            <a:pPr marL="285750" indent="-285750" defTabSz="914400" fontAlgn="base">
              <a:lnSpc>
                <a:spcPct val="100000"/>
              </a:lnSpc>
              <a:spcBef>
                <a:spcPts val="1200"/>
              </a:spcBef>
              <a:buClr>
                <a:srgbClr val="000000"/>
              </a:buClr>
              <a:buFont typeface="WingDings"/>
              <a:buChar char=""/>
            </a:pPr>
            <a:r>
              <a:rPr lang="en-GB" altLang="de-DE" dirty="0">
                <a:solidFill>
                  <a:srgbClr val="333333"/>
                </a:solidFill>
              </a:rPr>
              <a:t>Stare </a:t>
            </a:r>
            <a:r>
              <a:rPr lang="en-GB" altLang="de-DE" dirty="0" err="1">
                <a:solidFill>
                  <a:srgbClr val="333333"/>
                </a:solidFill>
              </a:rPr>
              <a:t>attenti</a:t>
            </a:r>
            <a:r>
              <a:rPr lang="en-GB" altLang="de-DE" dirty="0">
                <a:solidFill>
                  <a:srgbClr val="333333"/>
                </a:solidFill>
              </a:rPr>
              <a:t> con le </a:t>
            </a:r>
            <a:r>
              <a:rPr lang="en-GB" altLang="de-DE" dirty="0" err="1">
                <a:solidFill>
                  <a:srgbClr val="333333"/>
                </a:solidFill>
              </a:rPr>
              <a:t>decisioni</a:t>
            </a:r>
            <a:r>
              <a:rPr lang="en-GB" altLang="de-DE" dirty="0">
                <a:solidFill>
                  <a:srgbClr val="333333"/>
                </a:solidFill>
              </a:rPr>
              <a:t> </a:t>
            </a:r>
            <a:r>
              <a:rPr lang="en-GB" altLang="de-DE" dirty="0" err="1">
                <a:solidFill>
                  <a:srgbClr val="333333"/>
                </a:solidFill>
              </a:rPr>
              <a:t>frettolose</a:t>
            </a:r>
            <a:r>
              <a:rPr lang="en-GB" altLang="de-DE" dirty="0">
                <a:solidFill>
                  <a:srgbClr val="333333"/>
                </a:solidFill>
              </a:rPr>
              <a:t>: </a:t>
            </a:r>
            <a:br>
              <a:rPr lang="en-GB" altLang="de-DE" dirty="0">
                <a:solidFill>
                  <a:srgbClr val="333333"/>
                </a:solidFill>
              </a:rPr>
            </a:br>
            <a:r>
              <a:rPr lang="it-IT" altLang="de-DE" i="1" dirty="0">
                <a:solidFill>
                  <a:srgbClr val="004992"/>
                </a:solidFill>
              </a:rPr>
              <a:t>Potrebbe anche darsi che i sintomi siano causati dagli effetti collaterali di un farmaco</a:t>
            </a:r>
            <a:r>
              <a:rPr lang="en-GB" altLang="de-DE" i="1" dirty="0">
                <a:solidFill>
                  <a:srgbClr val="004992"/>
                </a:solidFill>
              </a:rPr>
              <a:t>.</a:t>
            </a:r>
          </a:p>
          <a:p>
            <a:pPr marL="285750" indent="-285750" defTabSz="914400" fontAlgn="base">
              <a:lnSpc>
                <a:spcPct val="100000"/>
              </a:lnSpc>
              <a:spcBef>
                <a:spcPts val="1200"/>
              </a:spcBef>
              <a:buClr>
                <a:srgbClr val="333333"/>
              </a:buClr>
              <a:buFont typeface="WingDings"/>
              <a:buChar char=""/>
            </a:pPr>
            <a:r>
              <a:rPr lang="it-IT" altLang="de-DE" dirty="0">
                <a:solidFill>
                  <a:srgbClr val="333333"/>
                </a:solidFill>
              </a:rPr>
              <a:t>Per cose di poca importanza, possiamo anche agire con celerità (ad es. scegliere una marca di yogurt, un tipo di torta)</a:t>
            </a:r>
            <a:r>
              <a:rPr lang="de-DE" altLang="de-DE" dirty="0">
                <a:solidFill>
                  <a:srgbClr val="333333"/>
                </a:solidFill>
              </a:rPr>
              <a:t>.</a:t>
            </a:r>
          </a:p>
          <a:p>
            <a:pPr marL="285750" indent="-285750" defTabSz="914400" fontAlgn="base">
              <a:lnSpc>
                <a:spcPct val="100000"/>
              </a:lnSpc>
              <a:spcBef>
                <a:spcPts val="1200"/>
              </a:spcBef>
              <a:buClr>
                <a:srgbClr val="333333"/>
              </a:buClr>
              <a:buFont typeface="WingDings"/>
              <a:buChar char=""/>
            </a:pPr>
            <a:r>
              <a:rPr lang="it-IT" altLang="de-DE" dirty="0">
                <a:solidFill>
                  <a:srgbClr val="333333"/>
                </a:solidFill>
              </a:rPr>
              <a:t>Errare è umano – siate pronti ad avere torto</a:t>
            </a:r>
            <a:r>
              <a:rPr lang="en-US" altLang="de-DE" dirty="0">
                <a:solidFill>
                  <a:srgbClr val="333333"/>
                </a:solidFill>
              </a:rPr>
              <a:t>.</a:t>
            </a:r>
          </a:p>
          <a:p>
            <a:pPr marL="285750" indent="-285750" defTabSz="914400" fontAlgn="base">
              <a:lnSpc>
                <a:spcPct val="100000"/>
              </a:lnSpc>
              <a:spcBef>
                <a:spcPts val="1200"/>
              </a:spcBef>
              <a:buClr>
                <a:srgbClr val="333333"/>
              </a:buClr>
              <a:buFont typeface="WingDings"/>
              <a:buChar char=""/>
            </a:pPr>
            <a:r>
              <a:rPr lang="en-US" altLang="de-DE" dirty="0" err="1">
                <a:solidFill>
                  <a:srgbClr val="333333"/>
                </a:solidFill>
              </a:rPr>
              <a:t>Basate</a:t>
            </a:r>
            <a:r>
              <a:rPr lang="en-US" altLang="de-DE" dirty="0">
                <a:solidFill>
                  <a:srgbClr val="333333"/>
                </a:solidFill>
              </a:rPr>
              <a:t> le </a:t>
            </a:r>
            <a:r>
              <a:rPr lang="en-US" altLang="de-DE" dirty="0" err="1">
                <a:solidFill>
                  <a:srgbClr val="333333"/>
                </a:solidFill>
              </a:rPr>
              <a:t>decisoni</a:t>
            </a:r>
            <a:r>
              <a:rPr lang="en-US" altLang="de-DE" dirty="0">
                <a:solidFill>
                  <a:srgbClr val="333333"/>
                </a:solidFill>
              </a:rPr>
              <a:t> </a:t>
            </a:r>
            <a:r>
              <a:rPr lang="en-US" altLang="de-DE" dirty="0" err="1">
                <a:solidFill>
                  <a:srgbClr val="333333"/>
                </a:solidFill>
              </a:rPr>
              <a:t>importanti</a:t>
            </a:r>
            <a:r>
              <a:rPr lang="en-US" altLang="de-DE" dirty="0">
                <a:solidFill>
                  <a:srgbClr val="333333"/>
                </a:solidFill>
              </a:rPr>
              <a:t> </a:t>
            </a:r>
            <a:r>
              <a:rPr lang="en-US" altLang="de-DE" dirty="0" err="1">
                <a:solidFill>
                  <a:srgbClr val="333333"/>
                </a:solidFill>
              </a:rPr>
              <a:t>su</a:t>
            </a:r>
            <a:r>
              <a:rPr lang="en-US" altLang="de-DE" dirty="0">
                <a:solidFill>
                  <a:srgbClr val="333333"/>
                </a:solidFill>
              </a:rPr>
              <a:t> </a:t>
            </a:r>
            <a:r>
              <a:rPr lang="en-US" altLang="de-DE" dirty="0" err="1">
                <a:solidFill>
                  <a:srgbClr val="333333"/>
                </a:solidFill>
              </a:rPr>
              <a:t>fatti</a:t>
            </a:r>
            <a:r>
              <a:rPr lang="en-US" altLang="de-DE" dirty="0">
                <a:solidFill>
                  <a:srgbClr val="333333"/>
                </a:solidFill>
              </a:rPr>
              <a:t> solidi. Le mere </a:t>
            </a:r>
            <a:r>
              <a:rPr lang="en-US" altLang="de-DE" dirty="0" err="1">
                <a:solidFill>
                  <a:srgbClr val="333333"/>
                </a:solidFill>
              </a:rPr>
              <a:t>congetture</a:t>
            </a:r>
            <a:r>
              <a:rPr lang="en-US" altLang="de-DE" dirty="0">
                <a:solidFill>
                  <a:srgbClr val="333333"/>
                </a:solidFill>
              </a:rPr>
              <a:t> </a:t>
            </a:r>
            <a:r>
              <a:rPr lang="en-US" altLang="de-DE" err="1">
                <a:solidFill>
                  <a:srgbClr val="333333"/>
                </a:solidFill>
              </a:rPr>
              <a:t>sono</a:t>
            </a:r>
            <a:r>
              <a:rPr lang="en-US" altLang="de-DE">
                <a:solidFill>
                  <a:srgbClr val="333333"/>
                </a:solidFill>
              </a:rPr>
              <a:t> </a:t>
            </a:r>
            <a:r>
              <a:rPr lang="ja-JP" altLang="en-US">
                <a:solidFill>
                  <a:srgbClr val="333333"/>
                </a:solidFill>
              </a:rPr>
              <a:t>“</a:t>
            </a:r>
            <a:r>
              <a:rPr lang="en-US" altLang="ja-JP">
                <a:solidFill>
                  <a:srgbClr val="333333"/>
                </a:solidFill>
              </a:rPr>
              <a:t>cattivi consiglieri</a:t>
            </a:r>
            <a:r>
              <a:rPr lang="ja-JP" altLang="en-US">
                <a:solidFill>
                  <a:srgbClr val="333333"/>
                </a:solidFill>
              </a:rPr>
              <a:t>”</a:t>
            </a:r>
            <a:r>
              <a:rPr lang="en-US" altLang="ja-JP">
                <a:solidFill>
                  <a:srgbClr val="333333"/>
                </a:solidFill>
              </a:rPr>
              <a:t>. </a:t>
            </a:r>
            <a:r>
              <a:rPr lang="en-US" altLang="ja-JP" dirty="0" err="1">
                <a:solidFill>
                  <a:srgbClr val="333333"/>
                </a:solidFill>
              </a:rPr>
              <a:t>Tieni</a:t>
            </a:r>
            <a:r>
              <a:rPr lang="en-US" altLang="ja-JP" dirty="0">
                <a:solidFill>
                  <a:srgbClr val="333333"/>
                </a:solidFill>
              </a:rPr>
              <a:t> </a:t>
            </a:r>
            <a:r>
              <a:rPr lang="en-US" altLang="ja-JP" dirty="0" err="1">
                <a:solidFill>
                  <a:srgbClr val="333333"/>
                </a:solidFill>
              </a:rPr>
              <a:t>sempre</a:t>
            </a:r>
            <a:r>
              <a:rPr lang="en-US" altLang="ja-JP" dirty="0">
                <a:solidFill>
                  <a:srgbClr val="333333"/>
                </a:solidFill>
              </a:rPr>
              <a:t> in </a:t>
            </a:r>
            <a:r>
              <a:rPr lang="en-US" altLang="ja-JP" dirty="0" err="1">
                <a:solidFill>
                  <a:srgbClr val="333333"/>
                </a:solidFill>
              </a:rPr>
              <a:t>considerazione</a:t>
            </a:r>
            <a:r>
              <a:rPr lang="en-US" altLang="ja-JP" dirty="0">
                <a:solidFill>
                  <a:srgbClr val="333333"/>
                </a:solidFill>
              </a:rPr>
              <a:t> le </a:t>
            </a:r>
            <a:r>
              <a:rPr lang="en-US" altLang="ja-JP" dirty="0" err="1">
                <a:solidFill>
                  <a:srgbClr val="333333"/>
                </a:solidFill>
              </a:rPr>
              <a:t>conseguenze</a:t>
            </a:r>
            <a:r>
              <a:rPr lang="en-US" altLang="ja-JP" dirty="0">
                <a:solidFill>
                  <a:srgbClr val="333333"/>
                </a:solidFill>
              </a:rPr>
              <a:t> di </a:t>
            </a:r>
            <a:r>
              <a:rPr lang="en-US" altLang="ja-JP" dirty="0" err="1">
                <a:solidFill>
                  <a:srgbClr val="333333"/>
                </a:solidFill>
              </a:rPr>
              <a:t>una</a:t>
            </a:r>
            <a:r>
              <a:rPr lang="en-US" altLang="ja-JP" dirty="0">
                <a:solidFill>
                  <a:srgbClr val="333333"/>
                </a:solidFill>
              </a:rPr>
              <a:t> </a:t>
            </a:r>
            <a:r>
              <a:rPr lang="en-US" altLang="ja-JP" dirty="0" err="1">
                <a:solidFill>
                  <a:srgbClr val="333333"/>
                </a:solidFill>
              </a:rPr>
              <a:t>decisione</a:t>
            </a:r>
            <a:r>
              <a:rPr lang="en-US" altLang="ja-JP" dirty="0">
                <a:solidFill>
                  <a:srgbClr val="333333"/>
                </a:solidFill>
              </a:rPr>
              <a:t> </a:t>
            </a:r>
            <a:r>
              <a:rPr lang="en-US" altLang="ja-JP" dirty="0" err="1">
                <a:solidFill>
                  <a:srgbClr val="333333"/>
                </a:solidFill>
              </a:rPr>
              <a:t>sbagliata</a:t>
            </a:r>
            <a:r>
              <a:rPr lang="en-US" altLang="ja-JP" dirty="0">
                <a:solidFill>
                  <a:srgbClr val="333333"/>
                </a:solidFill>
              </a:rPr>
              <a:t>.</a:t>
            </a:r>
            <a:endParaRPr lang="en-US" dirty="0"/>
          </a:p>
        </p:txBody>
      </p:sp>
      <p:sp>
        <p:nvSpPr>
          <p:cNvPr id="6" name="Footer Placeholder 5"/>
          <p:cNvSpPr>
            <a:spLocks noGrp="1"/>
          </p:cNvSpPr>
          <p:nvPr>
            <p:ph type="ftr" sz="quarter" idx="11"/>
          </p:nvPr>
        </p:nvSpPr>
        <p:spPr/>
        <p:txBody>
          <a:bodyPr/>
          <a:lstStyle/>
          <a:p>
            <a:pPr>
              <a:defRPr/>
            </a:pPr>
            <a:r>
              <a:rPr lang="it-IT"/>
              <a:t>Modulo del training 7 – Saltare alle conclusioni II</a:t>
            </a:r>
            <a:endParaRPr lang="de-DE"/>
          </a:p>
        </p:txBody>
      </p:sp>
      <p:sp>
        <p:nvSpPr>
          <p:cNvPr id="7" name="Slide Number Placeholder 6"/>
          <p:cNvSpPr>
            <a:spLocks noGrp="1"/>
          </p:cNvSpPr>
          <p:nvPr>
            <p:ph type="sldNum" sz="quarter" idx="12"/>
          </p:nvPr>
        </p:nvSpPr>
        <p:spPr/>
        <p:txBody>
          <a:bodyPr/>
          <a:lstStyle/>
          <a:p>
            <a:fld id="{FF17E0C7-00B0-469F-85F7-577A5F19FE7F}" type="slidenum">
              <a:rPr lang="de-DE" altLang="de-DE" smtClean="0"/>
              <a:pPr/>
              <a:t>64</a:t>
            </a:fld>
            <a:endParaRPr lang="de-DE" altLang="de-DE"/>
          </a:p>
        </p:txBody>
      </p:sp>
    </p:spTree>
    <p:extLst>
      <p:ext uri="{BB962C8B-B14F-4D97-AF65-F5344CB8AC3E}">
        <p14:creationId xmlns:p14="http://schemas.microsoft.com/office/powerpoint/2010/main" val="425684153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Cosa c'entra questo con la psicosi?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lnSpc>
                <a:spcPct val="100000"/>
              </a:lnSpc>
              <a:spcBef>
                <a:spcPts val="1200"/>
              </a:spcBef>
            </a:pPr>
            <a:r>
              <a:rPr lang="it-IT" altLang="de-DE" sz="2400" dirty="0">
                <a:solidFill>
                  <a:srgbClr val="333333"/>
                </a:solidFill>
              </a:rPr>
              <a:t>Molte persone con psicosi (ma non tutte!) tendono a saltare alle conclusioni e a formulare giudizi estremi. Questo stile di ragionamento viene amplificato quando se si è sotto pressione e ci si vuole sfogare</a:t>
            </a:r>
            <a:r>
              <a:rPr lang="en-AU"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it-IT"/>
              <a:t>Modulo del training 7 – Saltare alle conclusioni II</a:t>
            </a:r>
            <a:endParaRPr lang="de-DE"/>
          </a:p>
        </p:txBody>
      </p:sp>
      <p:sp>
        <p:nvSpPr>
          <p:cNvPr id="7" name="Slide Number Placeholder 6"/>
          <p:cNvSpPr>
            <a:spLocks noGrp="1"/>
          </p:cNvSpPr>
          <p:nvPr>
            <p:ph type="sldNum" sz="quarter" idx="12"/>
          </p:nvPr>
        </p:nvSpPr>
        <p:spPr/>
        <p:txBody>
          <a:bodyPr/>
          <a:lstStyle/>
          <a:p>
            <a:fld id="{FF17E0C7-00B0-469F-85F7-577A5F19FE7F}" type="slidenum">
              <a:rPr lang="de-DE" altLang="de-DE" smtClean="0"/>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Cosa c'entra questo con la psicosi?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lnSpc>
                <a:spcPct val="100000"/>
              </a:lnSpc>
              <a:spcBef>
                <a:spcPts val="1200"/>
              </a:spcBef>
            </a:pPr>
            <a:r>
              <a:rPr lang="it-IT" altLang="de-DE" sz="2400" dirty="0">
                <a:solidFill>
                  <a:srgbClr val="333333"/>
                </a:solidFill>
              </a:rPr>
              <a:t>Molte persone con psicosi (ma non tutte!) tendono a saltare alle conclusioni e a formulare giudizi estremi. Questo stile di ragionamento viene amplificato quando se si è sotto pressione e ci si vuole sfogare</a:t>
            </a:r>
            <a:r>
              <a:rPr lang="en-AU" altLang="de-DE" sz="2400" dirty="0">
                <a:solidFill>
                  <a:srgbClr val="333333"/>
                </a:solidFill>
              </a:rPr>
              <a:t>.</a:t>
            </a:r>
          </a:p>
          <a:p>
            <a:pPr defTabSz="914400" fontAlgn="base">
              <a:lnSpc>
                <a:spcPct val="100000"/>
              </a:lnSpc>
              <a:spcBef>
                <a:spcPts val="1200"/>
              </a:spcBef>
            </a:pPr>
            <a:r>
              <a:rPr lang="en-AU" altLang="de-DE" sz="2400" dirty="0" err="1">
                <a:solidFill>
                  <a:srgbClr val="004992"/>
                </a:solidFill>
              </a:rPr>
              <a:t>Esempio</a:t>
            </a:r>
            <a:r>
              <a:rPr lang="en-AU" altLang="de-DE" sz="2400" dirty="0">
                <a:solidFill>
                  <a:srgbClr val="004992"/>
                </a:solidFill>
              </a:rPr>
              <a:t>: </a:t>
            </a:r>
            <a:r>
              <a:rPr lang="it-IT" altLang="de-DE" sz="2400" dirty="0">
                <a:solidFill>
                  <a:srgbClr val="333333"/>
                </a:solidFill>
              </a:rPr>
              <a:t>Sheila dichiara che il suo dottore è in realtà il suo ex fidanzato il quale l’ha corteggiata per anni come psichiatra sotto falsa identità</a:t>
            </a:r>
            <a:r>
              <a:rPr lang="en-AU" altLang="de-DE" sz="2400" dirty="0">
                <a:solidFill>
                  <a:srgbClr val="333333"/>
                </a:solidFill>
              </a:rPr>
              <a:t>.</a:t>
            </a:r>
          </a:p>
          <a:p>
            <a:pPr defTabSz="914400" fontAlgn="base">
              <a:lnSpc>
                <a:spcPct val="100000"/>
              </a:lnSpc>
              <a:spcBef>
                <a:spcPts val="1200"/>
              </a:spcBef>
            </a:pPr>
            <a:r>
              <a:rPr lang="en-AU" altLang="de-DE" sz="2400" dirty="0" err="1">
                <a:solidFill>
                  <a:srgbClr val="004992"/>
                </a:solidFill>
              </a:rPr>
              <a:t>Antefatto</a:t>
            </a:r>
            <a:r>
              <a:rPr lang="en-AU" altLang="de-DE" sz="2400" dirty="0">
                <a:solidFill>
                  <a:srgbClr val="004992"/>
                </a:solidFill>
              </a:rPr>
              <a:t>: </a:t>
            </a:r>
            <a:r>
              <a:rPr lang="it-IT" altLang="de-DE" sz="2400" dirty="0">
                <a:solidFill>
                  <a:srgbClr val="333333"/>
                </a:solidFill>
              </a:rPr>
              <a:t>Ambedue vengono dallo stesso paese e hanno lo stesso nome</a:t>
            </a:r>
            <a:r>
              <a:rPr lang="en-AU" altLang="de-DE" sz="2400" dirty="0">
                <a:solidFill>
                  <a:srgbClr val="333333"/>
                </a:solidFill>
              </a:rPr>
              <a:t>.</a:t>
            </a:r>
          </a:p>
          <a:p>
            <a:pPr defTabSz="914400" fontAlgn="base">
              <a:lnSpc>
                <a:spcPct val="100000"/>
              </a:lnSpc>
              <a:spcBef>
                <a:spcPts val="1200"/>
              </a:spcBef>
            </a:pPr>
            <a:r>
              <a:rPr lang="en-AU" altLang="de-DE" sz="2400" dirty="0">
                <a:solidFill>
                  <a:srgbClr val="004992"/>
                </a:solidFill>
              </a:rPr>
              <a:t>Ma: </a:t>
            </a:r>
            <a:r>
              <a:rPr lang="en-AU" altLang="de-DE" sz="2400" dirty="0" err="1">
                <a:solidFill>
                  <a:srgbClr val="333333"/>
                </a:solidFill>
              </a:rPr>
              <a:t>Questo</a:t>
            </a:r>
            <a:r>
              <a:rPr lang="en-AU" altLang="de-DE" sz="2400" dirty="0">
                <a:solidFill>
                  <a:srgbClr val="333333"/>
                </a:solidFill>
              </a:rPr>
              <a:t> era </a:t>
            </a:r>
            <a:r>
              <a:rPr lang="en-AU" altLang="de-DE" sz="2400" dirty="0" err="1">
                <a:solidFill>
                  <a:srgbClr val="333333"/>
                </a:solidFill>
              </a:rPr>
              <a:t>dovuto</a:t>
            </a:r>
            <a:r>
              <a:rPr lang="en-AU" altLang="de-DE" sz="2400" dirty="0">
                <a:solidFill>
                  <a:srgbClr val="333333"/>
                </a:solidFill>
              </a:rPr>
              <a:t> al </a:t>
            </a:r>
            <a:r>
              <a:rPr lang="en-AU" altLang="de-DE" sz="2400" dirty="0" err="1">
                <a:solidFill>
                  <a:srgbClr val="333333"/>
                </a:solidFill>
              </a:rPr>
              <a:t>caso</a:t>
            </a:r>
            <a:r>
              <a:rPr lang="en-AU"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it-IT"/>
              <a:t>Modulo del training 7 – Saltare alle conclusioni II</a:t>
            </a:r>
            <a:endParaRPr lang="de-DE"/>
          </a:p>
        </p:txBody>
      </p:sp>
      <p:sp>
        <p:nvSpPr>
          <p:cNvPr id="7" name="Slide Number Placeholder 6"/>
          <p:cNvSpPr>
            <a:spLocks noGrp="1"/>
          </p:cNvSpPr>
          <p:nvPr>
            <p:ph type="sldNum" sz="quarter" idx="12"/>
          </p:nvPr>
        </p:nvSpPr>
        <p:spPr/>
        <p:txBody>
          <a:bodyPr/>
          <a:lstStyle/>
          <a:p>
            <a:fld id="{FF17E0C7-00B0-469F-85F7-577A5F19FE7F}" type="slidenum">
              <a:rPr lang="de-DE" altLang="de-DE" smtClean="0"/>
              <a:pPr/>
              <a:t>66</a:t>
            </a:fld>
            <a:endParaRPr lang="de-DE" altLang="de-DE"/>
          </a:p>
        </p:txBody>
      </p:sp>
    </p:spTree>
    <p:extLst>
      <p:ext uri="{BB962C8B-B14F-4D97-AF65-F5344CB8AC3E}">
        <p14:creationId xmlns:p14="http://schemas.microsoft.com/office/powerpoint/2010/main" val="114042662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Cosa c'entra questo con la psicosi?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lnSpc>
                <a:spcPct val="100000"/>
              </a:lnSpc>
              <a:spcBef>
                <a:spcPts val="1200"/>
              </a:spcBef>
            </a:pPr>
            <a:r>
              <a:rPr lang="it-IT" altLang="de-DE" sz="2400" dirty="0">
                <a:solidFill>
                  <a:srgbClr val="333333"/>
                </a:solidFill>
              </a:rPr>
              <a:t>Molte persone con psicosi (ma non tutte!) tendono a saltare alle conclusioni e a formulare giudizi estremi. Questo stile di ragionamento viene amplificato quando se si è sotto pressione e ci si vuole sfogare</a:t>
            </a:r>
            <a:r>
              <a:rPr lang="en-AU" altLang="de-DE" sz="2400" dirty="0">
                <a:solidFill>
                  <a:srgbClr val="333333"/>
                </a:solidFill>
              </a:rPr>
              <a:t>.</a:t>
            </a:r>
          </a:p>
          <a:p>
            <a:pPr defTabSz="914400" fontAlgn="base">
              <a:lnSpc>
                <a:spcPct val="100000"/>
              </a:lnSpc>
              <a:spcBef>
                <a:spcPts val="1200"/>
              </a:spcBef>
            </a:pPr>
            <a:r>
              <a:rPr lang="en-AU" altLang="de-DE" sz="2400" dirty="0" err="1">
                <a:solidFill>
                  <a:srgbClr val="004992"/>
                </a:solidFill>
              </a:rPr>
              <a:t>Esempio</a:t>
            </a:r>
            <a:r>
              <a:rPr lang="en-AU" altLang="de-DE" sz="2400" dirty="0">
                <a:solidFill>
                  <a:srgbClr val="004992"/>
                </a:solidFill>
              </a:rPr>
              <a:t>: </a:t>
            </a:r>
            <a:r>
              <a:rPr lang="it-IT" altLang="de-DE" sz="2400" dirty="0">
                <a:solidFill>
                  <a:srgbClr val="333333"/>
                </a:solidFill>
              </a:rPr>
              <a:t>Sheila dichiara che il suo dottore è in realtà il suo ex fidanzato il quale l’ha corteggiata per anni come psichiatra sotto falsa identità</a:t>
            </a:r>
            <a:r>
              <a:rPr lang="en-AU" altLang="de-DE" sz="2400" dirty="0">
                <a:solidFill>
                  <a:srgbClr val="333333"/>
                </a:solidFill>
              </a:rPr>
              <a:t>.</a:t>
            </a:r>
          </a:p>
          <a:p>
            <a:pPr defTabSz="914400" fontAlgn="base">
              <a:lnSpc>
                <a:spcPct val="100000"/>
              </a:lnSpc>
              <a:spcBef>
                <a:spcPts val="1200"/>
              </a:spcBef>
            </a:pPr>
            <a:r>
              <a:rPr lang="en-AU" altLang="de-DE" sz="2400" dirty="0" err="1">
                <a:solidFill>
                  <a:srgbClr val="004992"/>
                </a:solidFill>
              </a:rPr>
              <a:t>Antefatto</a:t>
            </a:r>
            <a:r>
              <a:rPr lang="en-AU" altLang="de-DE" sz="2400" dirty="0">
                <a:solidFill>
                  <a:srgbClr val="004992"/>
                </a:solidFill>
              </a:rPr>
              <a:t>: </a:t>
            </a:r>
            <a:r>
              <a:rPr lang="it-IT" altLang="de-DE" sz="2400" dirty="0">
                <a:solidFill>
                  <a:srgbClr val="333333"/>
                </a:solidFill>
              </a:rPr>
              <a:t>Ambedue vengono dallo stesso paese e hanno lo stesso nome</a:t>
            </a:r>
            <a:r>
              <a:rPr lang="en-AU" altLang="de-DE" sz="2400" dirty="0">
                <a:solidFill>
                  <a:srgbClr val="333333"/>
                </a:solidFill>
              </a:rPr>
              <a:t>.</a:t>
            </a:r>
          </a:p>
          <a:p>
            <a:pPr defTabSz="914400" fontAlgn="base">
              <a:lnSpc>
                <a:spcPct val="100000"/>
              </a:lnSpc>
              <a:spcBef>
                <a:spcPts val="1200"/>
              </a:spcBef>
            </a:pPr>
            <a:r>
              <a:rPr lang="en-AU" altLang="de-DE" sz="2400" dirty="0">
                <a:solidFill>
                  <a:srgbClr val="004992"/>
                </a:solidFill>
              </a:rPr>
              <a:t>Ma: </a:t>
            </a:r>
            <a:r>
              <a:rPr lang="en-AU" altLang="de-DE" sz="2400" dirty="0" err="1">
                <a:solidFill>
                  <a:srgbClr val="333333"/>
                </a:solidFill>
              </a:rPr>
              <a:t>Questo</a:t>
            </a:r>
            <a:r>
              <a:rPr lang="en-AU" altLang="de-DE" sz="2400" dirty="0">
                <a:solidFill>
                  <a:srgbClr val="333333"/>
                </a:solidFill>
              </a:rPr>
              <a:t> era </a:t>
            </a:r>
            <a:r>
              <a:rPr lang="en-AU" altLang="de-DE" sz="2400" dirty="0" err="1">
                <a:solidFill>
                  <a:srgbClr val="333333"/>
                </a:solidFill>
              </a:rPr>
              <a:t>dovuto</a:t>
            </a:r>
            <a:r>
              <a:rPr lang="en-AU" altLang="de-DE" sz="2400" dirty="0">
                <a:solidFill>
                  <a:srgbClr val="333333"/>
                </a:solidFill>
              </a:rPr>
              <a:t> al </a:t>
            </a:r>
            <a:r>
              <a:rPr lang="en-AU" altLang="de-DE" sz="2400" dirty="0" err="1">
                <a:solidFill>
                  <a:srgbClr val="333333"/>
                </a:solidFill>
              </a:rPr>
              <a:t>caso</a:t>
            </a:r>
            <a:r>
              <a:rPr lang="en-AU" altLang="de-DE" sz="2400" dirty="0">
                <a:solidFill>
                  <a:srgbClr val="333333"/>
                </a:solidFill>
              </a:rPr>
              <a:t>.</a:t>
            </a:r>
          </a:p>
          <a:p>
            <a:pPr defTabSz="914400" fontAlgn="base">
              <a:lnSpc>
                <a:spcPct val="100000"/>
              </a:lnSpc>
              <a:spcBef>
                <a:spcPts val="1200"/>
              </a:spcBef>
            </a:pPr>
            <a:r>
              <a:rPr lang="it-IT" altLang="de-DE" sz="2400" dirty="0">
                <a:solidFill>
                  <a:srgbClr val="333333"/>
                </a:solidFill>
              </a:rPr>
              <a:t>Prima di formulare gravi accuse, è bene raccogliere informazioni dal maggior numero di fonti possibili e discutere le spiegazioni alternative con persone fidate</a:t>
            </a:r>
            <a:r>
              <a:rPr lang="en-AU"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it-IT"/>
              <a:t>Modulo del training 7 – Saltare alle conclusioni II</a:t>
            </a:r>
            <a:endParaRPr lang="de-DE"/>
          </a:p>
        </p:txBody>
      </p:sp>
      <p:sp>
        <p:nvSpPr>
          <p:cNvPr id="7" name="Slide Number Placeholder 6"/>
          <p:cNvSpPr>
            <a:spLocks noGrp="1"/>
          </p:cNvSpPr>
          <p:nvPr>
            <p:ph type="sldNum" sz="quarter" idx="12"/>
          </p:nvPr>
        </p:nvSpPr>
        <p:spPr/>
        <p:txBody>
          <a:bodyPr/>
          <a:lstStyle/>
          <a:p>
            <a:fld id="{FF17E0C7-00B0-469F-85F7-577A5F19FE7F}" type="slidenum">
              <a:rPr lang="de-DE" altLang="de-DE" smtClean="0"/>
              <a:pPr/>
              <a:t>67</a:t>
            </a:fld>
            <a:endParaRPr lang="de-DE" altLang="de-DE"/>
          </a:p>
        </p:txBody>
      </p:sp>
    </p:spTree>
    <p:extLst>
      <p:ext uri="{BB962C8B-B14F-4D97-AF65-F5344CB8AC3E}">
        <p14:creationId xmlns:p14="http://schemas.microsoft.com/office/powerpoint/2010/main" val="13557612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a:latin typeface="+mn-lt"/>
                <a:ea typeface="+mn-ea"/>
                <a:cs typeface="+mn-cs"/>
              </a:rPr>
              <a:t>Grazie per </a:t>
            </a:r>
            <a:r>
              <a:rPr lang="en-US" altLang="ko-KR" sz="3600" dirty="0" err="1">
                <a:latin typeface="+mn-lt"/>
                <a:ea typeface="+mn-ea"/>
                <a:cs typeface="+mn-cs"/>
              </a:rPr>
              <a:t>l‘attenzione</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per </a:t>
            </a:r>
            <a:r>
              <a:rPr lang="en-US" altLang="ko-KR" i="1" dirty="0" err="1">
                <a:solidFill>
                  <a:srgbClr val="004992"/>
                </a:solidFill>
              </a:rPr>
              <a:t>i</a:t>
            </a:r>
            <a:r>
              <a:rPr lang="en-US" altLang="ko-KR" i="1" dirty="0">
                <a:solidFill>
                  <a:srgbClr val="004992"/>
                </a:solidFill>
              </a:rPr>
              <a:t> </a:t>
            </a:r>
            <a:r>
              <a:rPr lang="en-US" altLang="ko-KR" i="1" dirty="0" err="1">
                <a:solidFill>
                  <a:srgbClr val="004992"/>
                </a:solidFill>
              </a:rPr>
              <a:t>formatori</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it-IT" altLang="ko-KR" dirty="0">
                <a:solidFill>
                  <a:srgbClr val="004992"/>
                </a:solidFill>
              </a:rPr>
              <a:t>Distribuire i fogli di lavoro. Presentare la nostra app COGITO (da scaricare gratuitamente)</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ea typeface="+mn-ea"/>
              </a:rPr>
              <a:t>www.uke.de/mct_app</a:t>
            </a:r>
            <a:endParaRPr lang="de-DE" b="0" dirty="0">
              <a:solidFill>
                <a:srgbClr val="333333"/>
              </a:solidFill>
              <a:latin typeface="+mn-lt"/>
              <a:ea typeface="+mn-e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pPr>
              <a:defRPr/>
            </a:pPr>
            <a:r>
              <a:rPr lang="it-IT"/>
              <a:t>Modulo del training 7 – Saltare alle conclusioni II</a:t>
            </a:r>
            <a:endParaRPr lang="de-DE"/>
          </a:p>
        </p:txBody>
      </p:sp>
      <p:sp>
        <p:nvSpPr>
          <p:cNvPr id="8" name="Slide Number Placeholder 7"/>
          <p:cNvSpPr>
            <a:spLocks noGrp="1"/>
          </p:cNvSpPr>
          <p:nvPr>
            <p:ph type="sldNum" sz="quarter" idx="12"/>
          </p:nvPr>
        </p:nvSpPr>
        <p:spPr/>
        <p:txBody>
          <a:bodyPr/>
          <a:lstStyle/>
          <a:p>
            <a:fld id="{FF17E0C7-00B0-469F-85F7-577A5F19FE7F}" type="slidenum">
              <a:rPr lang="de-DE" altLang="de-DE" smtClean="0"/>
              <a:pPr/>
              <a:t>68</a:t>
            </a:fld>
            <a:endParaRPr lang="de-DE" altLang="de-DE"/>
          </a:p>
        </p:txBody>
      </p:sp>
    </p:spTree>
    <p:extLst>
      <p:ext uri="{BB962C8B-B14F-4D97-AF65-F5344CB8AC3E}">
        <p14:creationId xmlns:p14="http://schemas.microsoft.com/office/powerpoint/2010/main" val="421523933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203230930"/>
              </p:ext>
            </p:extLst>
          </p:nvPr>
        </p:nvGraphicFramePr>
        <p:xfrm>
          <a:off x="408954" y="2011680"/>
          <a:ext cx="11375999" cy="170381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Oiseau ‘3’</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LUCKY STRIKE</a:t>
                      </a:r>
                      <a:endPar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Lucky Strike cigarette box/ Zigarettenschachtel</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gridSpan="5">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All reproduced paintings are in the public domain because their copyright has expired (all artists died more than 70years ago).</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Alle abgebildeten Kunstwerke sind gemeinfrei („</a:t>
                      </a: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public domain“), </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da die Schutzfrist des Urheberrechts unseres Wissens abgelaufen ist („</a:t>
                      </a: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public domain”; </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alle Künstler verstarben vor mindestens 70 Jahren). Alle Reproduktionen gelten ebenfalls als gemeinfrei.</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
        <p:nvSpPr>
          <p:cNvPr id="5" name="Footer Placeholder 4"/>
          <p:cNvSpPr>
            <a:spLocks noGrp="1"/>
          </p:cNvSpPr>
          <p:nvPr>
            <p:ph type="ftr" sz="quarter" idx="11"/>
          </p:nvPr>
        </p:nvSpPr>
        <p:spPr/>
        <p:txBody>
          <a:bodyPr/>
          <a:lstStyle/>
          <a:p>
            <a:pPr>
              <a:defRPr/>
            </a:pPr>
            <a:r>
              <a:rPr lang="it-IT"/>
              <a:t>Modulo del training 7 – Saltare alle conclusioni II</a:t>
            </a:r>
            <a:endParaRPr lang="de-DE"/>
          </a:p>
        </p:txBody>
      </p:sp>
      <p:sp>
        <p:nvSpPr>
          <p:cNvPr id="8" name="Slide Number Placeholder 7"/>
          <p:cNvSpPr>
            <a:spLocks noGrp="1"/>
          </p:cNvSpPr>
          <p:nvPr>
            <p:ph type="sldNum" sz="quarter" idx="12"/>
          </p:nvPr>
        </p:nvSpPr>
        <p:spPr/>
        <p:txBody>
          <a:bodyPr/>
          <a:lstStyle/>
          <a:p>
            <a:fld id="{39EFCE0C-F7BB-4718-BEEF-0EF4BFA9B4A7}"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Saltare alle conclusioni “in azione”</a:t>
            </a:r>
            <a:br>
              <a:rPr lang="it-IT" sz="3600">
                <a:solidFill>
                  <a:srgbClr val="004992"/>
                </a:solidFill>
                <a:latin typeface="+mn-lt"/>
                <a:ea typeface="+mn-ea"/>
                <a:cs typeface="+mn-cs"/>
              </a:rPr>
            </a:br>
            <a:r>
              <a:rPr lang="it-IT">
                <a:solidFill>
                  <a:srgbClr val="004992"/>
                </a:solidFill>
                <a:latin typeface="+mn-lt"/>
                <a:ea typeface="+mn-ea"/>
                <a:cs typeface="+mn-cs"/>
              </a:rPr>
              <a:t>- Leggende metropolitane -</a:t>
            </a:r>
            <a:endParaRPr lang="en-US">
              <a:solidFill>
                <a:srgbClr val="004992"/>
              </a:solidFill>
              <a:latin typeface="+mn-lt"/>
              <a:ea typeface="+mn-ea"/>
              <a:cs typeface="+mn-cs"/>
            </a:endParaRPr>
          </a:p>
        </p:txBody>
      </p:sp>
      <p:graphicFrame>
        <p:nvGraphicFramePr>
          <p:cNvPr id="8" name="Group 45"/>
          <p:cNvGraphicFramePr>
            <a:graphicFrameLocks noGrp="1"/>
          </p:cNvGraphicFramePr>
          <p:nvPr>
            <p:extLst>
              <p:ext uri="{D42A27DB-BD31-4B8C-83A1-F6EECF244321}">
                <p14:modId xmlns:p14="http://schemas.microsoft.com/office/powerpoint/2010/main" val="81024276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Teoria cospiratoria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“Evidenza”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E’ verosimile che l'allunaggio del 1969 non ha mai avuto luogo e non era che un falso.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b="0" i="0" u="none">
                          <a:solidFill>
                            <a:srgbClr val="333333"/>
                          </a:solidFill>
                          <a:latin typeface="Calibri Light"/>
                        </a:rPr>
                        <a:t>Argomenti a favore?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it-IT"/>
              <a:t>Modulo del training 7 – Saltare alle conclusioni II</a:t>
            </a:r>
            <a:endParaRPr lang="de-DE"/>
          </a:p>
        </p:txBody>
      </p:sp>
      <p:sp>
        <p:nvSpPr>
          <p:cNvPr id="4" name="Slide Number Placeholder 3"/>
          <p:cNvSpPr>
            <a:spLocks noGrp="1"/>
          </p:cNvSpPr>
          <p:nvPr>
            <p:ph type="sldNum" sz="quarter" idx="12"/>
          </p:nvPr>
        </p:nvSpPr>
        <p:spPr/>
        <p:txBody>
          <a:bodyPr/>
          <a:lstStyle/>
          <a:p>
            <a:fld id="{4D9C8EDB-3491-47DD-BE8B-DCEC79C194C0}" type="slidenum">
              <a:rPr lang="de-DE" altLang="de-DE" smtClean="0"/>
              <a:pPr/>
              <a:t>70</a:t>
            </a:fld>
            <a:endParaRPr lang="de-DE" altLang="de-DE"/>
          </a:p>
        </p:txBody>
      </p:sp>
    </p:spTree>
    <p:extLst>
      <p:ext uri="{BB962C8B-B14F-4D97-AF65-F5344CB8AC3E}">
        <p14:creationId xmlns:p14="http://schemas.microsoft.com/office/powerpoint/2010/main" val="133048391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Saltare alle conclusioni “in azione”</a:t>
            </a:r>
            <a:br>
              <a:rPr lang="it-IT" sz="3600">
                <a:solidFill>
                  <a:srgbClr val="004992"/>
                </a:solidFill>
                <a:latin typeface="+mn-lt"/>
                <a:ea typeface="+mn-ea"/>
                <a:cs typeface="+mn-cs"/>
              </a:rPr>
            </a:br>
            <a:r>
              <a:rPr lang="it-IT">
                <a:solidFill>
                  <a:srgbClr val="004992"/>
                </a:solidFill>
                <a:latin typeface="+mn-lt"/>
                <a:ea typeface="+mn-ea"/>
                <a:cs typeface="+mn-cs"/>
              </a:rPr>
              <a:t>- Leggende metropolitane -</a:t>
            </a:r>
            <a:endParaRPr lang="en-US">
              <a:solidFill>
                <a:srgbClr val="004992"/>
              </a:solidFill>
              <a:latin typeface="+mn-lt"/>
              <a:ea typeface="+mn-ea"/>
              <a:cs typeface="+mn-cs"/>
            </a:endParaRPr>
          </a:p>
        </p:txBody>
      </p:sp>
      <p:graphicFrame>
        <p:nvGraphicFramePr>
          <p:cNvPr id="8" name="Group 45"/>
          <p:cNvGraphicFramePr>
            <a:graphicFrameLocks noGrp="1"/>
          </p:cNvGraphicFramePr>
          <p:nvPr>
            <p:extLst>
              <p:ext uri="{D42A27DB-BD31-4B8C-83A1-F6EECF244321}">
                <p14:modId xmlns:p14="http://schemas.microsoft.com/office/powerpoint/2010/main" val="391996983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Teoria cospiratoria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“Evidenza”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E’ verosimile che l'allunaggio del 1969 non ha mai avuto luogo e non era che un falso.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it-IT" sz="2000" b="0" i="0" u="none" dirty="0">
                          <a:solidFill>
                            <a:srgbClr val="333333"/>
                          </a:solidFill>
                          <a:latin typeface="Calibri Light"/>
                        </a:rPr>
                        <a:t>Motivazioni presunte degli USA:</a:t>
                      </a:r>
                    </a:p>
                    <a:p>
                      <a:pPr marL="457200" indent="-457200">
                        <a:lnSpc>
                          <a:spcPct val="100000"/>
                        </a:lnSpc>
                        <a:spcBef>
                          <a:spcPts val="1200"/>
                        </a:spcBef>
                        <a:buFont typeface="+mj-lt"/>
                        <a:buAutoNum type="arabicPeriod"/>
                      </a:pPr>
                      <a:r>
                        <a:rPr lang="it-IT" sz="2000" b="0" i="0" u="none">
                          <a:solidFill>
                            <a:srgbClr val="333333"/>
                          </a:solidFill>
                          <a:latin typeface="Calibri Light"/>
                        </a:rPr>
                        <a:t>“Una vittoria tecnologica” </a:t>
                      </a:r>
                      <a:r>
                        <a:rPr lang="it-IT" sz="2000" b="0" i="0" u="none" dirty="0">
                          <a:solidFill>
                            <a:srgbClr val="333333"/>
                          </a:solidFill>
                          <a:latin typeface="Calibri Light"/>
                        </a:rPr>
                        <a:t>nella competizione sui viaggi nello spazio ingaggiata con l’Unione Sovietica, che in precedenza aveva lanciato con successo un satellite nello spazio</a:t>
                      </a:r>
                    </a:p>
                    <a:p>
                      <a:pPr marL="457200" indent="-457200">
                        <a:lnSpc>
                          <a:spcPct val="100000"/>
                        </a:lnSpc>
                        <a:spcBef>
                          <a:spcPts val="1200"/>
                        </a:spcBef>
                        <a:buFont typeface="+mj-lt"/>
                        <a:buAutoNum type="arabicPeriod"/>
                      </a:pPr>
                      <a:r>
                        <a:rPr lang="it-IT" sz="2000" b="0" i="0" u="none" dirty="0">
                          <a:solidFill>
                            <a:srgbClr val="333333"/>
                          </a:solidFill>
                          <a:latin typeface="Calibri Light"/>
                        </a:rPr>
                        <a:t>Distrazione dalla guerra del Vietnam</a:t>
                      </a:r>
                    </a:p>
                    <a:p>
                      <a:pPr marL="457200" indent="-457200">
                        <a:lnSpc>
                          <a:spcPct val="100000"/>
                        </a:lnSpc>
                        <a:spcBef>
                          <a:spcPts val="1200"/>
                        </a:spcBef>
                        <a:buFont typeface="+mj-lt"/>
                        <a:buAutoNum type="arabicPeriod"/>
                      </a:pPr>
                      <a:r>
                        <a:rPr lang="it-IT" sz="2000" b="0" i="0" u="none" dirty="0">
                          <a:solidFill>
                            <a:srgbClr val="333333"/>
                          </a:solidFill>
                          <a:latin typeface="Calibri Light"/>
                        </a:rPr>
                        <a:t>La NASA stessa ha falsificato l’allunaggio per paura di riduzioni del budget governativo</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it-IT"/>
              <a:t>Modulo del training 7 – Saltare alle conclusioni II</a:t>
            </a:r>
            <a:endParaRPr lang="de-DE"/>
          </a:p>
        </p:txBody>
      </p:sp>
      <p:sp>
        <p:nvSpPr>
          <p:cNvPr id="4" name="Slide Number Placeholder 3"/>
          <p:cNvSpPr>
            <a:spLocks noGrp="1"/>
          </p:cNvSpPr>
          <p:nvPr>
            <p:ph type="sldNum" sz="quarter" idx="12"/>
          </p:nvPr>
        </p:nvSpPr>
        <p:spPr/>
        <p:txBody>
          <a:bodyPr/>
          <a:lstStyle/>
          <a:p>
            <a:fld id="{4D9C8EDB-3491-47DD-BE8B-DCEC79C194C0}" type="slidenum">
              <a:rPr lang="de-DE" altLang="de-DE" smtClean="0"/>
              <a:pPr/>
              <a:t>71</a:t>
            </a:fld>
            <a:endParaRPr lang="de-DE" altLang="de-DE"/>
          </a:p>
        </p:txBody>
      </p:sp>
    </p:spTree>
    <p:extLst>
      <p:ext uri="{BB962C8B-B14F-4D97-AF65-F5344CB8AC3E}">
        <p14:creationId xmlns:p14="http://schemas.microsoft.com/office/powerpoint/2010/main" val="131595229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Saltare alle conclusioni “in azione”</a:t>
            </a:r>
            <a:br>
              <a:rPr lang="it-IT" sz="3600">
                <a:solidFill>
                  <a:srgbClr val="004992"/>
                </a:solidFill>
                <a:latin typeface="+mn-lt"/>
                <a:ea typeface="+mn-ea"/>
                <a:cs typeface="+mn-cs"/>
              </a:rPr>
            </a:br>
            <a:r>
              <a:rPr lang="it-IT">
                <a:solidFill>
                  <a:srgbClr val="004992"/>
                </a:solidFill>
                <a:latin typeface="+mn-lt"/>
                <a:ea typeface="+mn-ea"/>
                <a:cs typeface="+mn-cs"/>
              </a:rPr>
              <a:t>- Leggende metropolitane -</a:t>
            </a:r>
            <a:endParaRPr lang="en-US">
              <a:solidFill>
                <a:srgbClr val="004992"/>
              </a:solidFill>
              <a:latin typeface="+mn-lt"/>
              <a:ea typeface="+mn-ea"/>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55462862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Teoria cospiratoria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“Evidenza”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E’ verosimile che l'allunaggio del 1969 non ha mai avuto luogo e non era che un falso.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Pro: </a:t>
                      </a:r>
                      <a:r>
                        <a:rPr kumimoji="0" lang="de-DE"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it-IT"/>
              <a:t>Modulo del training 7 – Saltare alle conclusioni II</a:t>
            </a:r>
            <a:endParaRPr lang="de-DE"/>
          </a:p>
        </p:txBody>
      </p:sp>
      <p:sp>
        <p:nvSpPr>
          <p:cNvPr id="4" name="Slide Number Placeholder 3"/>
          <p:cNvSpPr>
            <a:spLocks noGrp="1"/>
          </p:cNvSpPr>
          <p:nvPr>
            <p:ph type="sldNum" sz="quarter" idx="12"/>
          </p:nvPr>
        </p:nvSpPr>
        <p:spPr/>
        <p:txBody>
          <a:bodyPr/>
          <a:lstStyle/>
          <a:p>
            <a:fld id="{4D9C8EDB-3491-47DD-BE8B-DCEC79C194C0}" type="slidenum">
              <a:rPr lang="de-DE" altLang="de-DE" smtClean="0"/>
              <a:pPr/>
              <a:t>72</a:t>
            </a:fld>
            <a:endParaRPr lang="de-DE" altLang="de-DE"/>
          </a:p>
        </p:txBody>
      </p:sp>
    </p:spTree>
    <p:extLst>
      <p:ext uri="{BB962C8B-B14F-4D97-AF65-F5344CB8AC3E}">
        <p14:creationId xmlns:p14="http://schemas.microsoft.com/office/powerpoint/2010/main" val="22383733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Saltare alle conclusioni “in azione”</a:t>
            </a:r>
            <a:br>
              <a:rPr lang="it-IT" sz="3600">
                <a:solidFill>
                  <a:srgbClr val="004992"/>
                </a:solidFill>
                <a:latin typeface="+mn-lt"/>
                <a:ea typeface="+mn-ea"/>
                <a:cs typeface="+mn-cs"/>
              </a:rPr>
            </a:br>
            <a:r>
              <a:rPr lang="it-IT">
                <a:solidFill>
                  <a:srgbClr val="004992"/>
                </a:solidFill>
                <a:latin typeface="+mn-lt"/>
                <a:ea typeface="+mn-ea"/>
                <a:cs typeface="+mn-cs"/>
              </a:rPr>
              <a:t>- Leggende metropolitane -</a:t>
            </a:r>
            <a:endParaRPr lang="en-US">
              <a:solidFill>
                <a:srgbClr val="004992"/>
              </a:solidFill>
              <a:latin typeface="+mn-lt"/>
              <a:ea typeface="+mn-ea"/>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292309730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Teoria cospiratoria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“Evidenza”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E’ verosimile che l'allunaggio del 1969 non ha mai avuto luogo e non era che un falso.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it-IT" sz="1800" b="1" i="0" u="none" strike="noStrike" cap="none" normalizeH="0" baseline="0" dirty="0">
                          <a:ln>
                            <a:noFill/>
                          </a:ln>
                          <a:solidFill>
                            <a:srgbClr val="333333"/>
                          </a:solidFill>
                          <a:effectLst/>
                          <a:latin typeface="Calibri Light"/>
                          <a:cs typeface="Times New Roman" pitchFamily="18" charset="0"/>
                        </a:rPr>
                        <a:t>Pro:</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it-IT" sz="1800" b="0" i="0" u="none" strike="noStrike" cap="none" normalizeH="0" baseline="0">
                          <a:ln>
                            <a:noFill/>
                          </a:ln>
                          <a:solidFill>
                            <a:srgbClr val="333333"/>
                          </a:solidFill>
                          <a:effectLst/>
                          <a:latin typeface="Calibri Light"/>
                          <a:cs typeface="Times New Roman" pitchFamily="18" charset="0"/>
                        </a:rPr>
                        <a:t>“Bandiera che sventola”: </a:t>
                      </a:r>
                      <a:r>
                        <a:rPr kumimoji="0" lang="it-IT" sz="1800" b="0" i="0" u="none" strike="noStrike" cap="none" normalizeH="0" baseline="0" dirty="0">
                          <a:ln>
                            <a:noFill/>
                          </a:ln>
                          <a:solidFill>
                            <a:srgbClr val="333333"/>
                          </a:solidFill>
                          <a:effectLst/>
                          <a:latin typeface="Calibri Light"/>
                          <a:cs typeface="Times New Roman" pitchFamily="18" charset="0"/>
                        </a:rPr>
                        <a:t>impossibile perchè non c’è atmosfera/perturbazioni sulla luna</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it-IT" sz="1800" b="0" i="0" u="none" strike="noStrike" cap="none" normalizeH="0" baseline="0" dirty="0">
                          <a:ln>
                            <a:noFill/>
                          </a:ln>
                          <a:solidFill>
                            <a:srgbClr val="333333"/>
                          </a:solidFill>
                          <a:effectLst/>
                          <a:latin typeface="Calibri Light"/>
                          <a:cs typeface="Times New Roman" pitchFamily="18" charset="0"/>
                        </a:rPr>
                        <a:t>Le immagini di un cielo senza stelle e diverse ombre indicano una produzione in uno studio cinematografico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it-IT" sz="1800" b="0" i="0" u="none" strike="noStrike" cap="none" normalizeH="0" baseline="0" dirty="0">
                          <a:ln>
                            <a:noFill/>
                          </a:ln>
                          <a:solidFill>
                            <a:srgbClr val="333333"/>
                          </a:solidFill>
                          <a:effectLst/>
                          <a:latin typeface="Calibri Light"/>
                          <a:cs typeface="Times New Roman" pitchFamily="18" charset="0"/>
                        </a:rPr>
                        <a:t>Messaggio radio dell'astronauta Armstrong: Egli risponde troppo velocemente all’ultima frase del presidente Nixon. I segnali radio hanno bisogno di più tempo per essere trasmessi sulla terra</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it-IT"/>
              <a:t>Modulo del training 7 – Saltare alle conclusioni II</a:t>
            </a:r>
            <a:endParaRPr lang="de-DE"/>
          </a:p>
        </p:txBody>
      </p:sp>
      <p:sp>
        <p:nvSpPr>
          <p:cNvPr id="4" name="Slide Number Placeholder 3"/>
          <p:cNvSpPr>
            <a:spLocks noGrp="1"/>
          </p:cNvSpPr>
          <p:nvPr>
            <p:ph type="sldNum" sz="quarter" idx="12"/>
          </p:nvPr>
        </p:nvSpPr>
        <p:spPr/>
        <p:txBody>
          <a:bodyPr/>
          <a:lstStyle/>
          <a:p>
            <a:fld id="{4D9C8EDB-3491-47DD-BE8B-DCEC79C194C0}" type="slidenum">
              <a:rPr lang="de-DE" altLang="de-DE" smtClean="0"/>
              <a:pPr/>
              <a:t>73</a:t>
            </a:fld>
            <a:endParaRPr lang="de-DE" altLang="de-DE"/>
          </a:p>
        </p:txBody>
      </p:sp>
    </p:spTree>
    <p:extLst>
      <p:ext uri="{BB962C8B-B14F-4D97-AF65-F5344CB8AC3E}">
        <p14:creationId xmlns:p14="http://schemas.microsoft.com/office/powerpoint/2010/main" val="200828840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Saltare alle conclusioni “in azione”</a:t>
            </a:r>
            <a:br>
              <a:rPr lang="it-IT" sz="3600">
                <a:solidFill>
                  <a:srgbClr val="004992"/>
                </a:solidFill>
                <a:latin typeface="+mn-lt"/>
                <a:ea typeface="+mn-ea"/>
                <a:cs typeface="+mn-cs"/>
              </a:rPr>
            </a:br>
            <a:r>
              <a:rPr lang="it-IT">
                <a:solidFill>
                  <a:srgbClr val="004992"/>
                </a:solidFill>
                <a:latin typeface="+mn-lt"/>
                <a:ea typeface="+mn-ea"/>
                <a:cs typeface="+mn-cs"/>
              </a:rPr>
              <a:t>- Leggende metropolitane -</a:t>
            </a:r>
            <a:endParaRPr lang="en-US">
              <a:solidFill>
                <a:srgbClr val="004992"/>
              </a:solidFill>
              <a:latin typeface="+mn-lt"/>
              <a:ea typeface="+mn-ea"/>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81208851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Teoria cospiratoria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“Evidenza”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E’ verosimile che l'allunaggio del 1969 non ha mai avuto luogo e non era che un falso.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Contro:</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it-IT"/>
              <a:t>Modulo del training 7 – Saltare alle conclusioni II</a:t>
            </a:r>
            <a:endParaRPr lang="de-DE"/>
          </a:p>
        </p:txBody>
      </p:sp>
      <p:sp>
        <p:nvSpPr>
          <p:cNvPr id="4" name="Slide Number Placeholder 3"/>
          <p:cNvSpPr>
            <a:spLocks noGrp="1"/>
          </p:cNvSpPr>
          <p:nvPr>
            <p:ph type="sldNum" sz="quarter" idx="12"/>
          </p:nvPr>
        </p:nvSpPr>
        <p:spPr/>
        <p:txBody>
          <a:bodyPr/>
          <a:lstStyle/>
          <a:p>
            <a:fld id="{4D9C8EDB-3491-47DD-BE8B-DCEC79C194C0}" type="slidenum">
              <a:rPr lang="de-DE" altLang="de-DE" smtClean="0"/>
              <a:pPr/>
              <a:t>74</a:t>
            </a:fld>
            <a:endParaRPr lang="de-DE" altLang="de-DE"/>
          </a:p>
        </p:txBody>
      </p:sp>
    </p:spTree>
    <p:extLst>
      <p:ext uri="{BB962C8B-B14F-4D97-AF65-F5344CB8AC3E}">
        <p14:creationId xmlns:p14="http://schemas.microsoft.com/office/powerpoint/2010/main" val="19470573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Saltare alle conclusioni “in azione”</a:t>
            </a:r>
            <a:br>
              <a:rPr lang="it-IT" sz="3600">
                <a:solidFill>
                  <a:srgbClr val="004992"/>
                </a:solidFill>
                <a:latin typeface="+mn-lt"/>
                <a:ea typeface="+mn-ea"/>
                <a:cs typeface="+mn-cs"/>
              </a:rPr>
            </a:br>
            <a:r>
              <a:rPr lang="it-IT">
                <a:solidFill>
                  <a:srgbClr val="004992"/>
                </a:solidFill>
                <a:latin typeface="+mn-lt"/>
                <a:ea typeface="+mn-ea"/>
                <a:cs typeface="+mn-cs"/>
              </a:rPr>
              <a:t>- Leggende metropolitane -</a:t>
            </a:r>
            <a:endParaRPr lang="en-US">
              <a:solidFill>
                <a:srgbClr val="004992"/>
              </a:solidFill>
              <a:latin typeface="+mn-lt"/>
              <a:ea typeface="+mn-ea"/>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239652768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Leggenda</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Teoria cospiratoria</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“Evidenza”</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E’ verosimile che l'allunaggio del 1969 non ha mai avuto luogo e non era che un falso.</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it-IT" sz="1800" b="1" i="0" u="none" dirty="0">
                          <a:solidFill>
                            <a:srgbClr val="333333"/>
                          </a:solidFill>
                          <a:latin typeface="Calibri Light"/>
                        </a:rPr>
                        <a:t>Contro:</a:t>
                      </a:r>
                    </a:p>
                    <a:p>
                      <a:pPr marL="342900" indent="-342900">
                        <a:lnSpc>
                          <a:spcPct val="100000"/>
                        </a:lnSpc>
                        <a:spcBef>
                          <a:spcPts val="1200"/>
                        </a:spcBef>
                        <a:buFont typeface="+mj-lt"/>
                        <a:buAutoNum type="arabicPeriod"/>
                      </a:pPr>
                      <a:r>
                        <a:rPr lang="it-IT" sz="1800" b="0" i="0" u="none">
                          <a:solidFill>
                            <a:srgbClr val="333333"/>
                          </a:solidFill>
                          <a:latin typeface="Calibri Light"/>
                        </a:rPr>
                        <a:t>Lo “sventolio della bandiera” </a:t>
                      </a:r>
                      <a:r>
                        <a:rPr lang="it-IT" sz="1800" b="0" i="0" u="none" dirty="0">
                          <a:solidFill>
                            <a:srgbClr val="333333"/>
                          </a:solidFill>
                          <a:latin typeface="Calibri Light"/>
                        </a:rPr>
                        <a:t>era causato dal posizionamento dell‘asta della bandiera e da una traversa di supporto </a:t>
                      </a:r>
                    </a:p>
                    <a:p>
                      <a:pPr marL="342900" indent="-342900">
                        <a:lnSpc>
                          <a:spcPct val="100000"/>
                        </a:lnSpc>
                        <a:spcBef>
                          <a:spcPts val="1200"/>
                        </a:spcBef>
                        <a:buFont typeface="+mj-lt"/>
                        <a:buAutoNum type="arabicPeriod"/>
                      </a:pPr>
                      <a:r>
                        <a:rPr lang="it-IT" sz="1800" b="0" i="0" u="none" dirty="0">
                          <a:solidFill>
                            <a:srgbClr val="333333"/>
                          </a:solidFill>
                          <a:latin typeface="Calibri Light"/>
                        </a:rPr>
                        <a:t>Le fotografie notturne non possono catturare la debole luce della sorgente a causa dei brevi tempi di </a:t>
                      </a:r>
                      <a:r>
                        <a:rPr lang="it-IT" sz="1800" b="0" i="0" u="none">
                          <a:solidFill>
                            <a:srgbClr val="333333"/>
                          </a:solidFill>
                          <a:latin typeface="Calibri Light"/>
                        </a:rPr>
                        <a:t>esposizione </a:t>
                      </a:r>
                      <a:r>
                        <a:rPr lang="it-IT" sz="1800" b="0" i="0" u="none">
                          <a:solidFill>
                            <a:srgbClr val="333333"/>
                          </a:solidFill>
                          <a:latin typeface="Times New Roman"/>
                          <a:sym typeface="Wingdings" panose="05000000000000000000" pitchFamily="2" charset="2"/>
                        </a:rPr>
                        <a:t>→</a:t>
                      </a:r>
                      <a:r>
                        <a:rPr lang="it-IT" sz="1800" b="0" i="0" u="none">
                          <a:solidFill>
                            <a:srgbClr val="333333"/>
                          </a:solidFill>
                          <a:latin typeface="Calibri Light"/>
                        </a:rPr>
                        <a:t> </a:t>
                      </a:r>
                      <a:r>
                        <a:rPr lang="it-IT" sz="1800" b="0" i="0" u="none" dirty="0">
                          <a:solidFill>
                            <a:srgbClr val="333333"/>
                          </a:solidFill>
                          <a:latin typeface="Calibri Light"/>
                        </a:rPr>
                        <a:t>no stelle</a:t>
                      </a:r>
                    </a:p>
                    <a:p>
                      <a:pPr marL="342900" indent="-342900">
                        <a:lnSpc>
                          <a:spcPct val="100000"/>
                        </a:lnSpc>
                        <a:spcBef>
                          <a:spcPts val="1200"/>
                        </a:spcBef>
                        <a:buFont typeface="+mj-lt"/>
                        <a:buAutoNum type="arabicPeriod"/>
                      </a:pPr>
                      <a:r>
                        <a:rPr lang="it-IT" sz="1800" b="0" i="0" u="none" dirty="0">
                          <a:solidFill>
                            <a:srgbClr val="333333"/>
                          </a:solidFill>
                          <a:latin typeface="Calibri Light"/>
                        </a:rPr>
                        <a:t>Le ombre variabili erano causate dalla superficie irregolare del suolo lunare</a:t>
                      </a:r>
                    </a:p>
                    <a:p>
                      <a:pPr marL="342900" indent="-342900">
                        <a:lnSpc>
                          <a:spcPct val="100000"/>
                        </a:lnSpc>
                        <a:spcBef>
                          <a:spcPts val="1200"/>
                        </a:spcBef>
                        <a:buFont typeface="+mj-lt"/>
                        <a:buAutoNum type="arabicPeriod"/>
                      </a:pPr>
                      <a:r>
                        <a:rPr lang="it-IT" sz="1800" b="0" i="0" u="none" dirty="0">
                          <a:solidFill>
                            <a:srgbClr val="333333"/>
                          </a:solidFill>
                          <a:latin typeface="Calibri Light"/>
                        </a:rPr>
                        <a:t>L'intervista era stata modificata in modo da coprire l'originale ritardo del dialogo tra Nixon e Armstrong</a:t>
                      </a:r>
                      <a:endParaRPr lang="en-US" sz="1800" b="0" i="0" u="none" dirty="0">
                        <a:solidFill>
                          <a:srgbClr val="333333"/>
                        </a:solidFill>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it-IT"/>
              <a:t>Modulo del training 7 – Saltare alle conclusioni II</a:t>
            </a:r>
            <a:endParaRPr lang="de-DE"/>
          </a:p>
        </p:txBody>
      </p:sp>
      <p:sp>
        <p:nvSpPr>
          <p:cNvPr id="4" name="Slide Number Placeholder 3"/>
          <p:cNvSpPr>
            <a:spLocks noGrp="1"/>
          </p:cNvSpPr>
          <p:nvPr>
            <p:ph type="sldNum" sz="quarter" idx="12"/>
          </p:nvPr>
        </p:nvSpPr>
        <p:spPr/>
        <p:txBody>
          <a:bodyPr/>
          <a:lstStyle/>
          <a:p>
            <a:fld id="{4D9C8EDB-3491-47DD-BE8B-DCEC79C194C0}" type="slidenum">
              <a:rPr lang="de-DE" altLang="de-DE" smtClean="0"/>
              <a:pPr/>
              <a:t>75</a:t>
            </a:fld>
            <a:endParaRPr lang="de-DE" altLang="de-DE"/>
          </a:p>
        </p:txBody>
      </p:sp>
    </p:spTree>
    <p:extLst>
      <p:ext uri="{BB962C8B-B14F-4D97-AF65-F5344CB8AC3E}">
        <p14:creationId xmlns:p14="http://schemas.microsoft.com/office/powerpoint/2010/main" val="287804345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Saltare alle conclusioni “in azione”</a:t>
            </a:r>
            <a:br>
              <a:rPr lang="it-IT" sz="3600">
                <a:solidFill>
                  <a:srgbClr val="004992"/>
                </a:solidFill>
                <a:latin typeface="+mn-lt"/>
                <a:ea typeface="+mn-ea"/>
                <a:cs typeface="+mn-cs"/>
              </a:rPr>
            </a:br>
            <a:r>
              <a:rPr lang="it-IT">
                <a:solidFill>
                  <a:srgbClr val="004992"/>
                </a:solidFill>
                <a:latin typeface="+mn-lt"/>
                <a:ea typeface="+mn-ea"/>
                <a:cs typeface="+mn-cs"/>
              </a:rPr>
              <a:t>- Leggende metropolitane -</a:t>
            </a:r>
            <a:endParaRPr lang="en-US">
              <a:solidFill>
                <a:srgbClr val="004992"/>
              </a:solidFill>
              <a:latin typeface="+mn-lt"/>
              <a:ea typeface="+mn-ea"/>
              <a:cs typeface="+mn-cs"/>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b="0" dirty="0">
                <a:solidFill>
                  <a:srgbClr val="FF0000"/>
                </a:solidFill>
                <a:latin typeface="Calibri Light"/>
              </a:rPr>
              <a:t>No! </a:t>
            </a:r>
            <a:endParaRPr lang="de-DE" altLang="de-DE" sz="4000" b="0" dirty="0">
              <a:latin typeface="Calibri Light"/>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it-IT" sz="2200" b="0">
                <a:solidFill>
                  <a:srgbClr val="000000"/>
                </a:solidFill>
                <a:latin typeface="Calibri Light"/>
                <a:ea typeface="ＭＳ Ｐゴシック" panose="020B0600070205080204" pitchFamily="34" charset="-128"/>
              </a:rPr>
              <a:t>L‘allunaggio è stato falsificato dal Governo USA? </a:t>
            </a:r>
            <a:endParaRPr lang="de-DE" sz="2200" b="0" dirty="0">
              <a:solidFill>
                <a:srgbClr val="000000"/>
              </a:solidFill>
              <a:latin typeface="Calibri Light"/>
              <a:ea typeface="ＭＳ Ｐゴシック" panose="020B0600070205080204" pitchFamily="34" charset="-128"/>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b="0" dirty="0" err="1">
                <a:latin typeface="+mj-lt"/>
              </a:rPr>
              <a:t>Fonte</a:t>
            </a:r>
            <a:r>
              <a:rPr lang="de-DE" altLang="de-DE" sz="1200" b="0" dirty="0">
                <a:latin typeface="+mj-lt"/>
              </a:rPr>
              <a:t>: </a:t>
            </a:r>
            <a:r>
              <a:rPr lang="de-DE" altLang="de-DE" sz="1200" b="0" dirty="0" err="1">
                <a:latin typeface="+mj-lt"/>
              </a:rPr>
              <a:t>Emittente</a:t>
            </a:r>
            <a:r>
              <a:rPr lang="de-DE" altLang="de-DE" sz="1200" b="0" dirty="0">
                <a:latin typeface="+mj-lt"/>
              </a:rPr>
              <a:t> </a:t>
            </a:r>
            <a:r>
              <a:rPr lang="de-DE" altLang="de-DE" sz="1200" b="0" dirty="0" err="1">
                <a:latin typeface="+mj-lt"/>
              </a:rPr>
              <a:t>televisiva</a:t>
            </a:r>
            <a:r>
              <a:rPr lang="de-DE" altLang="de-DE" sz="1200" b="0" dirty="0">
                <a:latin typeface="+mj-lt"/>
              </a:rPr>
              <a:t> Tedesca ZDF: “Vorsicht Verschwörung” (</a:t>
            </a:r>
            <a:r>
              <a:rPr lang="de-DE" altLang="de-DE" sz="1200" b="0" dirty="0" err="1">
                <a:latin typeface="+mj-lt"/>
              </a:rPr>
              <a:t>Beware</a:t>
            </a:r>
            <a:r>
              <a:rPr lang="de-DE" altLang="de-DE" sz="1200" b="0" dirty="0">
                <a:latin typeface="+mj-lt"/>
              </a:rPr>
              <a:t> </a:t>
            </a:r>
            <a:r>
              <a:rPr lang="de-DE" altLang="de-DE" sz="1200" b="0" dirty="0" err="1">
                <a:latin typeface="+mj-lt"/>
              </a:rPr>
              <a:t>conspiracy</a:t>
            </a:r>
            <a:r>
              <a:rPr lang="de-DE" altLang="de-DE" sz="1200" b="0" dirty="0">
                <a:latin typeface="+mj-lt"/>
              </a:rPr>
              <a:t>) </a:t>
            </a: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it-IT" altLang="de-DE" sz="2400" b="0" dirty="0">
                <a:latin typeface="Calibri Light"/>
              </a:rPr>
              <a:t>Direttore Roland Emmerich (Independence Day):</a:t>
            </a:r>
            <a:br>
              <a:rPr lang="it-IT" altLang="de-DE" sz="2400" b="0">
                <a:latin typeface="Calibri Light"/>
              </a:rPr>
            </a:br>
            <a:r>
              <a:rPr lang="it-IT" altLang="de-DE" sz="2400" b="0">
                <a:latin typeface="Calibri Light"/>
              </a:rPr>
              <a:t>“L’allunaggio </a:t>
            </a:r>
            <a:r>
              <a:rPr lang="it-IT" altLang="de-DE" sz="2400" b="0" dirty="0">
                <a:latin typeface="Calibri Light"/>
              </a:rPr>
              <a:t>(…) era troppo perfetto. Una cosa del genere era impossibile negli anni 60. Perfino con gli equipaggiamenti odierni sarebbe un grosso </a:t>
            </a:r>
            <a:r>
              <a:rPr lang="it-IT" altLang="de-DE" sz="2400" b="0">
                <a:latin typeface="Calibri Light"/>
              </a:rPr>
              <a:t>problema.”</a:t>
            </a:r>
            <a:endParaRPr lang="de-DE" altLang="de-DE" sz="2400" b="0" i="1" dirty="0">
              <a:latin typeface="Calibri Light"/>
            </a:endParaRPr>
          </a:p>
        </p:txBody>
      </p:sp>
      <p:sp>
        <p:nvSpPr>
          <p:cNvPr id="3" name="Footer Placeholder 2"/>
          <p:cNvSpPr>
            <a:spLocks noGrp="1"/>
          </p:cNvSpPr>
          <p:nvPr>
            <p:ph type="ftr" sz="quarter" idx="11"/>
          </p:nvPr>
        </p:nvSpPr>
        <p:spPr/>
        <p:txBody>
          <a:bodyPr/>
          <a:lstStyle/>
          <a:p>
            <a:pPr>
              <a:defRPr/>
            </a:pPr>
            <a:r>
              <a:rPr lang="it-IT"/>
              <a:t>Modulo del training 7 – Saltare alle conclusioni II</a:t>
            </a:r>
            <a:endParaRPr lang="de-DE"/>
          </a:p>
        </p:txBody>
      </p:sp>
      <p:sp>
        <p:nvSpPr>
          <p:cNvPr id="4" name="Slide Number Placeholder 3"/>
          <p:cNvSpPr>
            <a:spLocks noGrp="1"/>
          </p:cNvSpPr>
          <p:nvPr>
            <p:ph type="sldNum" sz="quarter" idx="12"/>
          </p:nvPr>
        </p:nvSpPr>
        <p:spPr/>
        <p:txBody>
          <a:bodyPr/>
          <a:lstStyle/>
          <a:p>
            <a:fld id="{4D9C8EDB-3491-47DD-BE8B-DCEC79C194C0}" type="slidenum">
              <a:rPr lang="de-DE" altLang="de-DE" smtClean="0"/>
              <a:pPr/>
              <a:t>76</a:t>
            </a:fld>
            <a:endParaRPr lang="de-DE" altLang="de-DE"/>
          </a:p>
        </p:txBody>
      </p:sp>
    </p:spTree>
    <p:extLst>
      <p:ext uri="{BB962C8B-B14F-4D97-AF65-F5344CB8AC3E}">
        <p14:creationId xmlns:p14="http://schemas.microsoft.com/office/powerpoint/2010/main" val="398185243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Come sono insorte queste leggende metropolitane e le altre teorie cospiratoire?</a:t>
            </a:r>
            <a:endParaRPr lang="en-US"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FF17E0C7-00B0-469F-85F7-577A5F19FE7F}" type="slidenum">
              <a:rPr lang="de-DE" altLang="de-DE" smtClean="0"/>
              <a:pPr/>
              <a:t>77</a:t>
            </a:fld>
            <a:endParaRPr lang="de-DE" altLang="de-DE"/>
          </a:p>
        </p:txBody>
      </p:sp>
    </p:spTree>
    <p:extLst>
      <p:ext uri="{BB962C8B-B14F-4D97-AF65-F5344CB8AC3E}">
        <p14:creationId xmlns:p14="http://schemas.microsoft.com/office/powerpoint/2010/main" val="82766076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Come sono insorte queste leggende metropolitane e le altre teorie cospiratoire?</a:t>
            </a:r>
            <a:endParaRPr lang="en-US" sz="3600">
              <a:latin typeface="+mn-lt"/>
              <a:ea typeface="+mn-ea"/>
              <a:cs typeface="+mn-cs"/>
            </a:endParaRPr>
          </a:p>
        </p:txBody>
      </p:sp>
      <p:sp>
        <p:nvSpPr>
          <p:cNvPr id="4" name="Content Placeholder 3"/>
          <p:cNvSpPr>
            <a:spLocks noGrp="1"/>
          </p:cNvSpPr>
          <p:nvPr>
            <p:ph idx="1"/>
          </p:nvPr>
        </p:nvSpPr>
        <p:spPr/>
        <p:txBody>
          <a:bodyPr/>
          <a:lstStyle/>
          <a:p>
            <a:pPr marL="342900" indent="-342900">
              <a:buClr>
                <a:srgbClr val="333333"/>
              </a:buClr>
              <a:buFont typeface="WingDings"/>
              <a:buChar char=""/>
            </a:pPr>
            <a:endParaRPr lang="it-IT" sz="2400" dirty="0">
              <a:solidFill>
                <a:srgbClr val="333333"/>
              </a:solidFill>
            </a:endParaRPr>
          </a:p>
          <a:p>
            <a:pPr marL="342900" indent="-342900">
              <a:buClr>
                <a:srgbClr val="333333"/>
              </a:buClr>
              <a:buFont typeface="WingDings"/>
              <a:buChar char=""/>
            </a:pPr>
            <a:r>
              <a:rPr lang="it-IT" sz="2400" dirty="0">
                <a:solidFill>
                  <a:srgbClr val="333333"/>
                </a:solidFill>
              </a:rPr>
              <a:t>Sono spesso </a:t>
            </a:r>
            <a:r>
              <a:rPr lang="it-IT" sz="2400" dirty="0" err="1">
                <a:solidFill>
                  <a:srgbClr val="333333"/>
                </a:solidFill>
              </a:rPr>
              <a:t>piu’</a:t>
            </a:r>
            <a:r>
              <a:rPr lang="it-IT" sz="2400" dirty="0">
                <a:solidFill>
                  <a:srgbClr val="333333"/>
                </a:solidFill>
              </a:rPr>
              <a:t> interessanti della realtà. </a:t>
            </a:r>
          </a:p>
          <a:p>
            <a:pPr marL="342900" indent="-342900">
              <a:buClr>
                <a:srgbClr val="333333"/>
              </a:buClr>
              <a:buFont typeface="WingDings"/>
              <a:buChar char=""/>
            </a:pPr>
            <a:r>
              <a:rPr lang="it-IT" sz="2400" dirty="0">
                <a:solidFill>
                  <a:srgbClr val="333333"/>
                </a:solidFill>
              </a:rPr>
              <a:t>Sono basate su fatti difficili da verificare a cui le persone credono facilmente (es. la bandiera sventolante suggerisce che l’immagine sia stata presa sulla terra).</a:t>
            </a:r>
          </a:p>
          <a:p>
            <a:pPr marL="342900" indent="-342900">
              <a:buClr>
                <a:srgbClr val="333333"/>
              </a:buClr>
              <a:buFont typeface="WingDings"/>
              <a:buChar char=""/>
            </a:pPr>
            <a:r>
              <a:rPr lang="it-IT" sz="2400" dirty="0">
                <a:solidFill>
                  <a:srgbClr val="333333"/>
                </a:solidFill>
              </a:rPr>
              <a:t>Nascondono spiegazioni alternative (ad esempio, il cielo senza stelle può essere spiegato con le limitazioni tecniche della fotografia notturna).</a:t>
            </a:r>
          </a:p>
          <a:p>
            <a:pPr marL="342900" indent="-342900">
              <a:buClr>
                <a:srgbClr val="333333"/>
              </a:buClr>
              <a:buFont typeface="WingDings"/>
              <a:buChar char=""/>
            </a:pPr>
            <a:r>
              <a:rPr lang="it-IT" sz="2400" dirty="0">
                <a:solidFill>
                  <a:srgbClr val="333333"/>
                </a:solidFill>
              </a:rPr>
              <a:t>Le leggende metropolitane estrapolano i fatti da un contesto e li forzano al limite. </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FF17E0C7-00B0-469F-85F7-577A5F19FE7F}" type="slidenum">
              <a:rPr lang="de-DE" altLang="de-DE" smtClean="0"/>
              <a:pPr/>
              <a:t>78</a:t>
            </a:fld>
            <a:endParaRPr lang="de-DE" altLang="de-DE"/>
          </a:p>
        </p:txBody>
      </p:sp>
    </p:spTree>
    <p:extLst>
      <p:ext uri="{BB962C8B-B14F-4D97-AF65-F5344CB8AC3E}">
        <p14:creationId xmlns:p14="http://schemas.microsoft.com/office/powerpoint/2010/main" val="657395064"/>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4307</Words>
  <Application>Microsoft Office PowerPoint</Application>
  <PresentationFormat>Benutzerdefiniert</PresentationFormat>
  <Paragraphs>652</Paragraphs>
  <Slides>78</Slides>
  <Notes>78</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78</vt:i4>
      </vt:variant>
    </vt:vector>
  </HeadingPairs>
  <TitlesOfParts>
    <vt:vector size="86" baseType="lpstr">
      <vt:lpstr>Arial</vt:lpstr>
      <vt:lpstr>Calibri Light</vt:lpstr>
      <vt:lpstr>Symbol</vt:lpstr>
      <vt:lpstr>Times New Roman</vt:lpstr>
      <vt:lpstr>Verdana</vt:lpstr>
      <vt:lpstr>WingDings</vt:lpstr>
      <vt:lpstr>UKE_PPT-Vorlage_16zu9</vt:lpstr>
      <vt:lpstr>1_UKE_PPT-Vorlage_16zu9</vt:lpstr>
      <vt:lpstr>MCT 7 B – Saltare alle conclusioni II</vt:lpstr>
      <vt:lpstr>Conclusioni Frettolose</vt:lpstr>
      <vt:lpstr>Conclusioni Frettolose</vt:lpstr>
      <vt:lpstr>Conclusioni Frettolose</vt:lpstr>
      <vt:lpstr>Saltare alle Conclusioni In quale tipo di situazioni/Quando traiamo conclusioni senza conoscere tutta la verità?</vt:lpstr>
      <vt:lpstr>Saltare alle Conclusioni In quale tipo di situazioni/Quando traiamo conclusioni senza conoscere tutta la verità?</vt:lpstr>
      <vt:lpstr>Saltare alle Conclusioni In quale tipo di situazioni/Quando traiamo conclusioni senza conoscere tutta la verità?</vt:lpstr>
      <vt:lpstr>Saltare alle Conclusioni In quale tipo di situazioni/Quando traiamo conclusioni senza conoscere tutta la verità?</vt:lpstr>
      <vt:lpstr>Conclusioni frettolose “in azione”</vt:lpstr>
      <vt:lpstr>Conclusioni frettolose “in azione” - leggende metropolitane – (per un esercizio alternativo vedi alla fine della presentazione)</vt:lpstr>
      <vt:lpstr>Conclusioni frettolose “in azione” - leggende metropolitane -</vt:lpstr>
      <vt:lpstr>Conclusioni frettolose “in azione” - leggende metropolitane -</vt:lpstr>
      <vt:lpstr>Conclusioni frettolose “in azione” - leggende metropolitane -</vt:lpstr>
      <vt:lpstr>Come nascono queste teorie cospiratorie?</vt:lpstr>
      <vt:lpstr>Come nascono queste teorie cospiratorie?</vt:lpstr>
      <vt:lpstr>Come nascono queste teorie cospiratorie?</vt:lpstr>
      <vt:lpstr>Perchè lo stiamo facendo?</vt:lpstr>
      <vt:lpstr>Perchè lo stiamo facendo?</vt:lpstr>
      <vt:lpstr>In che modo saltare alle conclusioni promuove interpretazioni errate in caso di psicosi – esempi</vt:lpstr>
      <vt:lpstr>Esercizio</vt:lpstr>
      <vt:lpstr>Esercizio</vt:lpstr>
      <vt:lpstr>Esercizio</vt:lpstr>
      <vt:lpstr>Esercizio</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opzionale: Video Clip</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Trasferimento nella vita quotidiana</vt:lpstr>
      <vt:lpstr>Trasferimento nella vita quotidiana</vt:lpstr>
      <vt:lpstr>Trasferimento nella vita quotidiana</vt:lpstr>
      <vt:lpstr>Trasferimento nella vita quotidiana</vt:lpstr>
      <vt:lpstr>Trasferimento nella vita quotidiana</vt:lpstr>
      <vt:lpstr>Trasferimento nella vita quotidiana</vt:lpstr>
      <vt:lpstr>Cosa c'entra questo con la psicosi?</vt:lpstr>
      <vt:lpstr>Cosa c'entra questo con la psicosi?</vt:lpstr>
      <vt:lpstr>Cosa c'entra questo con la psicosi?</vt:lpstr>
      <vt:lpstr>Grazie per l‘attenzione!</vt:lpstr>
      <vt:lpstr>PowerPoint-Präsentation</vt:lpstr>
      <vt:lpstr>Saltare alle conclusioni “in azione” - Leggende metropolitane -</vt:lpstr>
      <vt:lpstr>Saltare alle conclusioni “in azione” - Leggende metropolitane -</vt:lpstr>
      <vt:lpstr>Saltare alle conclusioni “in azione” - Leggende metropolitane -</vt:lpstr>
      <vt:lpstr>Saltare alle conclusioni “in azione” - Leggende metropolitane -</vt:lpstr>
      <vt:lpstr>Saltare alle conclusioni “in azione” - Leggende metropolitane -</vt:lpstr>
      <vt:lpstr>Saltare alle conclusioni “in azione” - Leggende metropolitane -</vt:lpstr>
      <vt:lpstr>Saltare alle conclusioni “in azione” - Leggende metropolitane -</vt:lpstr>
      <vt:lpstr>Come sono insorte queste leggende metropolitane e le altre teorie cospiratoire?</vt:lpstr>
      <vt:lpstr>Come sono insorte queste leggende metropolitane e le altre teorie cospiratoire?</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Luca Hoyer</cp:lastModifiedBy>
  <cp:revision>275</cp:revision>
  <dcterms:created xsi:type="dcterms:W3CDTF">2004-06-30T16:15:23Z</dcterms:created>
  <dcterms:modified xsi:type="dcterms:W3CDTF">2023-01-05T11:58:02Z</dcterms:modified>
</cp:coreProperties>
</file>