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67"/>
  </p:notesMasterIdLst>
  <p:sldIdLst>
    <p:sldId id="344" r:id="rId3"/>
    <p:sldId id="257" r:id="rId4"/>
    <p:sldId id="258" r:id="rId5"/>
    <p:sldId id="259" r:id="rId6"/>
    <p:sldId id="260" r:id="rId7"/>
    <p:sldId id="263" r:id="rId8"/>
    <p:sldId id="323" r:id="rId9"/>
    <p:sldId id="322" r:id="rId10"/>
    <p:sldId id="264" r:id="rId11"/>
    <p:sldId id="265" r:id="rId12"/>
    <p:sldId id="266" r:id="rId13"/>
    <p:sldId id="267" r:id="rId14"/>
    <p:sldId id="268" r:id="rId15"/>
    <p:sldId id="269" r:id="rId16"/>
    <p:sldId id="270" r:id="rId17"/>
    <p:sldId id="271" r:id="rId18"/>
    <p:sldId id="272" r:id="rId19"/>
    <p:sldId id="273" r:id="rId20"/>
    <p:sldId id="275" r:id="rId21"/>
    <p:sldId id="324" r:id="rId22"/>
    <p:sldId id="276" r:id="rId23"/>
    <p:sldId id="277" r:id="rId24"/>
    <p:sldId id="278" r:id="rId25"/>
    <p:sldId id="279" r:id="rId26"/>
    <p:sldId id="286" r:id="rId27"/>
    <p:sldId id="330" r:id="rId28"/>
    <p:sldId id="329" r:id="rId29"/>
    <p:sldId id="328" r:id="rId30"/>
    <p:sldId id="327" r:id="rId31"/>
    <p:sldId id="326" r:id="rId32"/>
    <p:sldId id="325" r:id="rId33"/>
    <p:sldId id="287" r:id="rId34"/>
    <p:sldId id="288" r:id="rId35"/>
    <p:sldId id="291" r:id="rId36"/>
    <p:sldId id="332" r:id="rId37"/>
    <p:sldId id="331" r:id="rId38"/>
    <p:sldId id="292" r:id="rId39"/>
    <p:sldId id="293" r:id="rId40"/>
    <p:sldId id="295" r:id="rId41"/>
    <p:sldId id="337" r:id="rId42"/>
    <p:sldId id="333" r:id="rId43"/>
    <p:sldId id="336" r:id="rId44"/>
    <p:sldId id="335" r:id="rId45"/>
    <p:sldId id="300" r:id="rId46"/>
    <p:sldId id="338" r:id="rId47"/>
    <p:sldId id="301" r:id="rId48"/>
    <p:sldId id="302" r:id="rId49"/>
    <p:sldId id="303" r:id="rId50"/>
    <p:sldId id="306" r:id="rId51"/>
    <p:sldId id="340" r:id="rId52"/>
    <p:sldId id="339" r:id="rId53"/>
    <p:sldId id="307" r:id="rId54"/>
    <p:sldId id="308" r:id="rId55"/>
    <p:sldId id="309" r:id="rId56"/>
    <p:sldId id="310" r:id="rId57"/>
    <p:sldId id="312" r:id="rId58"/>
    <p:sldId id="341" r:id="rId59"/>
    <p:sldId id="314" r:id="rId60"/>
    <p:sldId id="342" r:id="rId61"/>
    <p:sldId id="315" r:id="rId62"/>
    <p:sldId id="317" r:id="rId63"/>
    <p:sldId id="343" r:id="rId64"/>
    <p:sldId id="321" r:id="rId65"/>
    <p:sldId id="319" r:id="rId66"/>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9" autoAdjust="0"/>
    <p:restoredTop sz="94660"/>
  </p:normalViewPr>
  <p:slideViewPr>
    <p:cSldViewPr>
      <p:cViewPr varScale="1">
        <p:scale>
          <a:sx n="62" d="100"/>
          <a:sy n="62" d="100"/>
        </p:scale>
        <p:origin x="1088" y="7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rPr>
            <a:t>Malattia</a:t>
          </a:r>
          <a:endParaRPr lang="en-US" sz="2400" dirty="0">
            <a:latin typeface="+mj-lt"/>
            <a:ea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rPr>
            <a:t>Pregiudizi</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rPr>
            <a:t>Caduta</a:t>
          </a:r>
          <a:r>
            <a:rPr lang="en-US" sz="2400" dirty="0">
              <a:latin typeface="+mj-lt"/>
              <a:ea typeface="Verdana" pitchFamily="34" charset="0"/>
            </a:rPr>
            <a:t>  </a:t>
          </a:r>
          <a:r>
            <a:rPr lang="en-US" sz="2400" dirty="0" err="1">
              <a:latin typeface="+mj-lt"/>
              <a:ea typeface="Verdana" pitchFamily="34" charset="0"/>
            </a:rPr>
            <a:t>dell‘autostima</a:t>
          </a:r>
          <a:endParaRPr lang="en-US" sz="2400" dirty="0">
            <a:latin typeface="+mj-lt"/>
            <a:ea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0F170924-055F-48E0-9A97-3A96B1DB57CD}" type="presOf" srcId="{6459B721-636D-4D51-9601-6B4E5788A266}" destId="{818239DA-8F7F-4917-8EB0-77B4EE5EAA94}" srcOrd="0" destOrd="0" presId="urn:microsoft.com/office/officeart/2005/8/layout/cycle1"/>
    <dgm:cxn modelId="{F8657C2C-16A1-44A0-ADDE-68B9EF7127BD}" type="presOf" srcId="{B390256F-280B-40CB-BD31-09509749AC6C}" destId="{95978D0C-A8C9-4FB8-8DFC-2906FAA59983}"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5C980A72-4312-4A6F-AD36-E73E655890B9}" type="presOf" srcId="{EFA2980D-718B-4FC8-9FF6-15C1C35CF177}" destId="{8816A1BD-E3E1-4456-9298-4B3407C622F7}" srcOrd="0" destOrd="0" presId="urn:microsoft.com/office/officeart/2005/8/layout/cycle1"/>
    <dgm:cxn modelId="{9E0E7696-B08C-457A-BE8B-2FAB39B58E5F}" type="presOf" srcId="{90182C8E-0A3D-411B-A654-821F546FC078}" destId="{AC268F96-0D5D-4B9A-A307-62DE90494B18}" srcOrd="0" destOrd="0" presId="urn:microsoft.com/office/officeart/2005/8/layout/cycle1"/>
    <dgm:cxn modelId="{099D08CB-ED5A-4FF3-89DB-FE667BE2B531}" type="presOf" srcId="{11E49AD0-DCE6-49A3-A921-184F5EB9A5C6}" destId="{79E1ED89-3D58-4688-A48D-428AB1CD95FE}" srcOrd="0" destOrd="0" presId="urn:microsoft.com/office/officeart/2005/8/layout/cycle1"/>
    <dgm:cxn modelId="{803CFFD5-D61C-45B4-8AB2-191CF8D08199}" type="presOf" srcId="{3F4E915D-4700-4542-A7C1-CEF728AB432D}" destId="{0332A1E0-1C13-4723-960F-9019466D281A}" srcOrd="0" destOrd="0" presId="urn:microsoft.com/office/officeart/2005/8/layout/cycle1"/>
    <dgm:cxn modelId="{EFBBB9E2-2216-45CA-BA5D-2C8F7883CD0C}" type="presOf" srcId="{CB5245DE-ECC5-49E9-94DC-262E3BD83AA5}" destId="{D559A818-7D53-4BBD-8633-917FB032314D}"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CB8CAD1A-A56D-4E58-BB92-64AE0C9E1FCB}" type="presParOf" srcId="{8816A1BD-E3E1-4456-9298-4B3407C622F7}" destId="{682C883B-3E72-41CB-97EB-93B061717596}" srcOrd="0" destOrd="0" presId="urn:microsoft.com/office/officeart/2005/8/layout/cycle1"/>
    <dgm:cxn modelId="{6D0205C6-8C51-45BE-97F8-1E89DBB7E64C}" type="presParOf" srcId="{8816A1BD-E3E1-4456-9298-4B3407C622F7}" destId="{79E1ED89-3D58-4688-A48D-428AB1CD95FE}" srcOrd="1" destOrd="0" presId="urn:microsoft.com/office/officeart/2005/8/layout/cycle1"/>
    <dgm:cxn modelId="{EA08B401-E4F5-4D4B-A977-52EDD5CD3D11}" type="presParOf" srcId="{8816A1BD-E3E1-4456-9298-4B3407C622F7}" destId="{0332A1E0-1C13-4723-960F-9019466D281A}" srcOrd="2" destOrd="0" presId="urn:microsoft.com/office/officeart/2005/8/layout/cycle1"/>
    <dgm:cxn modelId="{435A9A38-E6AD-4756-BC6E-091A9D9F6CAB}" type="presParOf" srcId="{8816A1BD-E3E1-4456-9298-4B3407C622F7}" destId="{788C7A12-E6C7-4DB4-9A7F-209CA41AE316}" srcOrd="3" destOrd="0" presId="urn:microsoft.com/office/officeart/2005/8/layout/cycle1"/>
    <dgm:cxn modelId="{63389436-3B60-4AA6-9DCD-B8CC7168D0C2}" type="presParOf" srcId="{8816A1BD-E3E1-4456-9298-4B3407C622F7}" destId="{95978D0C-A8C9-4FB8-8DFC-2906FAA59983}" srcOrd="4" destOrd="0" presId="urn:microsoft.com/office/officeart/2005/8/layout/cycle1"/>
    <dgm:cxn modelId="{DC756876-59E0-4DD2-B495-84AE3F75C372}" type="presParOf" srcId="{8816A1BD-E3E1-4456-9298-4B3407C622F7}" destId="{818239DA-8F7F-4917-8EB0-77B4EE5EAA94}" srcOrd="5" destOrd="0" presId="urn:microsoft.com/office/officeart/2005/8/layout/cycle1"/>
    <dgm:cxn modelId="{7BD20ECE-967E-4E99-AC43-F9D97207723B}" type="presParOf" srcId="{8816A1BD-E3E1-4456-9298-4B3407C622F7}" destId="{F48D0065-C1C5-41DE-80DC-9649E256CF0F}" srcOrd="6" destOrd="0" presId="urn:microsoft.com/office/officeart/2005/8/layout/cycle1"/>
    <dgm:cxn modelId="{E4862799-C525-4998-B2A8-799120EB8CAA}" type="presParOf" srcId="{8816A1BD-E3E1-4456-9298-4B3407C622F7}" destId="{D559A818-7D53-4BBD-8633-917FB032314D}" srcOrd="7" destOrd="0" presId="urn:microsoft.com/office/officeart/2005/8/layout/cycle1"/>
    <dgm:cxn modelId="{55172F36-9590-4CA8-8DE1-3A1FDBB0E8F9}"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Malattia</a:t>
          </a:r>
          <a:endParaRPr lang="en-US" sz="2400" kern="1200" dirty="0">
            <a:latin typeface="+mj-lt"/>
            <a:ea typeface="Verdana" pitchFamily="34" charset="0"/>
          </a:endParaRPr>
        </a:p>
      </dsp:txBody>
      <dsp:txXfrm>
        <a:off x="4351339" y="973955"/>
        <a:ext cx="1920845" cy="1097275"/>
      </dsp:txXfrm>
    </dsp:sp>
    <dsp:sp modelId="{0332A1E0-1C13-4723-960F-9019466D281A}">
      <dsp:nvSpPr>
        <dsp:cNvPr id="0" name=""/>
        <dsp:cNvSpPr/>
      </dsp:nvSpPr>
      <dsp:spPr>
        <a:xfrm>
          <a:off x="2069689" y="174479"/>
          <a:ext cx="3621046" cy="3621046"/>
        </a:xfrm>
        <a:prstGeom prst="circularArrow">
          <a:avLst>
            <a:gd name="adj1" fmla="val 8252"/>
            <a:gd name="adj2" fmla="val 576412"/>
            <a:gd name="adj3" fmla="val 2413461"/>
            <a:gd name="adj4" fmla="val 199485"/>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306935" y="2795841"/>
          <a:ext cx="1532336"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Pregiudizi</a:t>
          </a:r>
          <a:endParaRPr lang="en-US" sz="2400" kern="1200" dirty="0">
            <a:latin typeface="+mj-lt"/>
            <a:ea typeface="Verdana" pitchFamily="34" charset="0"/>
            <a:cs typeface="Verdana" pitchFamily="34" charset="0"/>
          </a:endParaRPr>
        </a:p>
      </dsp:txBody>
      <dsp:txXfrm>
        <a:off x="3306935" y="2795841"/>
        <a:ext cx="1532336" cy="1097275"/>
      </dsp:txXfrm>
    </dsp:sp>
    <dsp:sp modelId="{818239DA-8F7F-4917-8EB0-77B4EE5EAA94}">
      <dsp:nvSpPr>
        <dsp:cNvPr id="0" name=""/>
        <dsp:cNvSpPr/>
      </dsp:nvSpPr>
      <dsp:spPr>
        <a:xfrm>
          <a:off x="2354712" y="96565"/>
          <a:ext cx="3621046" cy="3621046"/>
        </a:xfrm>
        <a:prstGeom prst="circularArrow">
          <a:avLst>
            <a:gd name="adj1" fmla="val 8252"/>
            <a:gd name="adj2" fmla="val 576412"/>
            <a:gd name="adj3" fmla="val 9843299"/>
            <a:gd name="adj4" fmla="val 751554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rPr>
            <a:t>Caduta</a:t>
          </a:r>
          <a:r>
            <a:rPr lang="en-US" sz="2400" kern="1200" dirty="0">
              <a:latin typeface="+mj-lt"/>
              <a:ea typeface="Verdana" pitchFamily="34" charset="0"/>
            </a:rPr>
            <a:t>  </a:t>
          </a:r>
          <a:r>
            <a:rPr lang="en-US" sz="2400" kern="1200" dirty="0" err="1">
              <a:latin typeface="+mj-lt"/>
              <a:ea typeface="Verdana" pitchFamily="34" charset="0"/>
            </a:rPr>
            <a:t>dell‘autostima</a:t>
          </a:r>
          <a:endParaRPr lang="en-US" sz="2400" kern="1200" dirty="0">
            <a:latin typeface="+mj-lt"/>
            <a:ea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1EEF93ED-405F-4ED7-BA47-12895B61619A}" type="datetimeFigureOut">
              <a:rPr lang="en-US" smtClean="0"/>
              <a:t>7/4/2022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DD7DE04E-0223-42E7-B2FF-E7FB4525D90F}" type="slidenum">
              <a:rPr lang="en-US" smtClean="0"/>
              <a:t>‹Nr.›</a:t>
            </a:fld>
            <a:endParaRPr lang="en-US"/>
          </a:p>
        </p:txBody>
      </p:sp>
    </p:spTree>
    <p:extLst>
      <p:ext uri="{BB962C8B-B14F-4D97-AF65-F5344CB8AC3E}">
        <p14:creationId xmlns:p14="http://schemas.microsoft.com/office/powerpoint/2010/main" val="281497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a:t>
            </a:fld>
            <a:endParaRPr lang="en-US"/>
          </a:p>
        </p:txBody>
      </p:sp>
    </p:spTree>
    <p:extLst>
      <p:ext uri="{BB962C8B-B14F-4D97-AF65-F5344CB8AC3E}">
        <p14:creationId xmlns:p14="http://schemas.microsoft.com/office/powerpoint/2010/main" val="586624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a:t>
            </a:fld>
            <a:endParaRPr lang="en-US"/>
          </a:p>
        </p:txBody>
      </p:sp>
    </p:spTree>
    <p:extLst>
      <p:ext uri="{BB962C8B-B14F-4D97-AF65-F5344CB8AC3E}">
        <p14:creationId xmlns:p14="http://schemas.microsoft.com/office/powerpoint/2010/main" val="173953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a:t>
            </a:fld>
            <a:endParaRPr lang="en-US"/>
          </a:p>
        </p:txBody>
      </p:sp>
    </p:spTree>
    <p:extLst>
      <p:ext uri="{BB962C8B-B14F-4D97-AF65-F5344CB8AC3E}">
        <p14:creationId xmlns:p14="http://schemas.microsoft.com/office/powerpoint/2010/main" val="162923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a:t>
            </a:fld>
            <a:endParaRPr lang="en-US"/>
          </a:p>
        </p:txBody>
      </p:sp>
    </p:spTree>
    <p:extLst>
      <p:ext uri="{BB962C8B-B14F-4D97-AF65-F5344CB8AC3E}">
        <p14:creationId xmlns:p14="http://schemas.microsoft.com/office/powerpoint/2010/main" val="1729268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6</a:t>
            </a:fld>
            <a:endParaRPr lang="en-US"/>
          </a:p>
        </p:txBody>
      </p:sp>
    </p:spTree>
    <p:extLst>
      <p:ext uri="{BB962C8B-B14F-4D97-AF65-F5344CB8AC3E}">
        <p14:creationId xmlns:p14="http://schemas.microsoft.com/office/powerpoint/2010/main" val="959065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7</a:t>
            </a:fld>
            <a:endParaRPr lang="en-US"/>
          </a:p>
        </p:txBody>
      </p:sp>
    </p:spTree>
    <p:extLst>
      <p:ext uri="{BB962C8B-B14F-4D97-AF65-F5344CB8AC3E}">
        <p14:creationId xmlns:p14="http://schemas.microsoft.com/office/powerpoint/2010/main" val="3123810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8</a:t>
            </a:fld>
            <a:endParaRPr lang="en-US"/>
          </a:p>
        </p:txBody>
      </p:sp>
    </p:spTree>
    <p:extLst>
      <p:ext uri="{BB962C8B-B14F-4D97-AF65-F5344CB8AC3E}">
        <p14:creationId xmlns:p14="http://schemas.microsoft.com/office/powerpoint/2010/main" val="2870576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9</a:t>
            </a:fld>
            <a:endParaRPr lang="en-US"/>
          </a:p>
        </p:txBody>
      </p:sp>
    </p:spTree>
    <p:extLst>
      <p:ext uri="{BB962C8B-B14F-4D97-AF65-F5344CB8AC3E}">
        <p14:creationId xmlns:p14="http://schemas.microsoft.com/office/powerpoint/2010/main" val="744626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10</a:t>
            </a:fld>
            <a:endParaRPr lang="en-US"/>
          </a:p>
        </p:txBody>
      </p:sp>
    </p:spTree>
    <p:extLst>
      <p:ext uri="{BB962C8B-B14F-4D97-AF65-F5344CB8AC3E}">
        <p14:creationId xmlns:p14="http://schemas.microsoft.com/office/powerpoint/2010/main" val="805417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11</a:t>
            </a:fld>
            <a:endParaRPr lang="en-US"/>
          </a:p>
        </p:txBody>
      </p:sp>
    </p:spTree>
    <p:extLst>
      <p:ext uri="{BB962C8B-B14F-4D97-AF65-F5344CB8AC3E}">
        <p14:creationId xmlns:p14="http://schemas.microsoft.com/office/powerpoint/2010/main" val="2583819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12</a:t>
            </a:fld>
            <a:endParaRPr lang="en-US"/>
          </a:p>
        </p:txBody>
      </p:sp>
    </p:spTree>
    <p:extLst>
      <p:ext uri="{BB962C8B-B14F-4D97-AF65-F5344CB8AC3E}">
        <p14:creationId xmlns:p14="http://schemas.microsoft.com/office/powerpoint/2010/main" val="2720913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13</a:t>
            </a:fld>
            <a:endParaRPr lang="en-US"/>
          </a:p>
        </p:txBody>
      </p:sp>
    </p:spTree>
    <p:extLst>
      <p:ext uri="{BB962C8B-B14F-4D97-AF65-F5344CB8AC3E}">
        <p14:creationId xmlns:p14="http://schemas.microsoft.com/office/powerpoint/2010/main" val="3621753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14</a:t>
            </a:fld>
            <a:endParaRPr lang="en-US"/>
          </a:p>
        </p:txBody>
      </p:sp>
    </p:spTree>
    <p:extLst>
      <p:ext uri="{BB962C8B-B14F-4D97-AF65-F5344CB8AC3E}">
        <p14:creationId xmlns:p14="http://schemas.microsoft.com/office/powerpoint/2010/main" val="2848173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15</a:t>
            </a:fld>
            <a:endParaRPr lang="en-US"/>
          </a:p>
        </p:txBody>
      </p:sp>
    </p:spTree>
    <p:extLst>
      <p:ext uri="{BB962C8B-B14F-4D97-AF65-F5344CB8AC3E}">
        <p14:creationId xmlns:p14="http://schemas.microsoft.com/office/powerpoint/2010/main" val="424144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16</a:t>
            </a:fld>
            <a:endParaRPr lang="en-US"/>
          </a:p>
        </p:txBody>
      </p:sp>
    </p:spTree>
    <p:extLst>
      <p:ext uri="{BB962C8B-B14F-4D97-AF65-F5344CB8AC3E}">
        <p14:creationId xmlns:p14="http://schemas.microsoft.com/office/powerpoint/2010/main" val="1987639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17</a:t>
            </a:fld>
            <a:endParaRPr lang="en-US"/>
          </a:p>
        </p:txBody>
      </p:sp>
    </p:spTree>
    <p:extLst>
      <p:ext uri="{BB962C8B-B14F-4D97-AF65-F5344CB8AC3E}">
        <p14:creationId xmlns:p14="http://schemas.microsoft.com/office/powerpoint/2010/main" val="1137267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18</a:t>
            </a:fld>
            <a:endParaRPr lang="en-US"/>
          </a:p>
        </p:txBody>
      </p:sp>
    </p:spTree>
    <p:extLst>
      <p:ext uri="{BB962C8B-B14F-4D97-AF65-F5344CB8AC3E}">
        <p14:creationId xmlns:p14="http://schemas.microsoft.com/office/powerpoint/2010/main" val="3702434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19</a:t>
            </a:fld>
            <a:endParaRPr lang="en-US"/>
          </a:p>
        </p:txBody>
      </p:sp>
    </p:spTree>
    <p:extLst>
      <p:ext uri="{BB962C8B-B14F-4D97-AF65-F5344CB8AC3E}">
        <p14:creationId xmlns:p14="http://schemas.microsoft.com/office/powerpoint/2010/main" val="2098625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20</a:t>
            </a:fld>
            <a:endParaRPr lang="en-US"/>
          </a:p>
        </p:txBody>
      </p:sp>
    </p:spTree>
    <p:extLst>
      <p:ext uri="{BB962C8B-B14F-4D97-AF65-F5344CB8AC3E}">
        <p14:creationId xmlns:p14="http://schemas.microsoft.com/office/powerpoint/2010/main" val="1597343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21</a:t>
            </a:fld>
            <a:endParaRPr lang="en-US"/>
          </a:p>
        </p:txBody>
      </p:sp>
    </p:spTree>
    <p:extLst>
      <p:ext uri="{BB962C8B-B14F-4D97-AF65-F5344CB8AC3E}">
        <p14:creationId xmlns:p14="http://schemas.microsoft.com/office/powerpoint/2010/main" val="3976721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22</a:t>
            </a:fld>
            <a:endParaRPr lang="en-US"/>
          </a:p>
        </p:txBody>
      </p:sp>
    </p:spTree>
    <p:extLst>
      <p:ext uri="{BB962C8B-B14F-4D97-AF65-F5344CB8AC3E}">
        <p14:creationId xmlns:p14="http://schemas.microsoft.com/office/powerpoint/2010/main" val="18290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23</a:t>
            </a:fld>
            <a:endParaRPr lang="en-US"/>
          </a:p>
        </p:txBody>
      </p:sp>
    </p:spTree>
    <p:extLst>
      <p:ext uri="{BB962C8B-B14F-4D97-AF65-F5344CB8AC3E}">
        <p14:creationId xmlns:p14="http://schemas.microsoft.com/office/powerpoint/2010/main" val="2346249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24</a:t>
            </a:fld>
            <a:endParaRPr lang="en-US"/>
          </a:p>
        </p:txBody>
      </p:sp>
    </p:spTree>
    <p:extLst>
      <p:ext uri="{BB962C8B-B14F-4D97-AF65-F5344CB8AC3E}">
        <p14:creationId xmlns:p14="http://schemas.microsoft.com/office/powerpoint/2010/main" val="475514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25</a:t>
            </a:fld>
            <a:endParaRPr lang="en-US"/>
          </a:p>
        </p:txBody>
      </p:sp>
    </p:spTree>
    <p:extLst>
      <p:ext uri="{BB962C8B-B14F-4D97-AF65-F5344CB8AC3E}">
        <p14:creationId xmlns:p14="http://schemas.microsoft.com/office/powerpoint/2010/main" val="3655436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26</a:t>
            </a:fld>
            <a:endParaRPr lang="en-US"/>
          </a:p>
        </p:txBody>
      </p:sp>
    </p:spTree>
    <p:extLst>
      <p:ext uri="{BB962C8B-B14F-4D97-AF65-F5344CB8AC3E}">
        <p14:creationId xmlns:p14="http://schemas.microsoft.com/office/powerpoint/2010/main" val="2011065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27</a:t>
            </a:fld>
            <a:endParaRPr lang="en-US"/>
          </a:p>
        </p:txBody>
      </p:sp>
    </p:spTree>
    <p:extLst>
      <p:ext uri="{BB962C8B-B14F-4D97-AF65-F5344CB8AC3E}">
        <p14:creationId xmlns:p14="http://schemas.microsoft.com/office/powerpoint/2010/main" val="1997234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28</a:t>
            </a:fld>
            <a:endParaRPr lang="en-US"/>
          </a:p>
        </p:txBody>
      </p:sp>
    </p:spTree>
    <p:extLst>
      <p:ext uri="{BB962C8B-B14F-4D97-AF65-F5344CB8AC3E}">
        <p14:creationId xmlns:p14="http://schemas.microsoft.com/office/powerpoint/2010/main" val="4195045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29</a:t>
            </a:fld>
            <a:endParaRPr lang="en-US"/>
          </a:p>
        </p:txBody>
      </p:sp>
    </p:spTree>
    <p:extLst>
      <p:ext uri="{BB962C8B-B14F-4D97-AF65-F5344CB8AC3E}">
        <p14:creationId xmlns:p14="http://schemas.microsoft.com/office/powerpoint/2010/main" val="3220670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30</a:t>
            </a:fld>
            <a:endParaRPr lang="en-US"/>
          </a:p>
        </p:txBody>
      </p:sp>
    </p:spTree>
    <p:extLst>
      <p:ext uri="{BB962C8B-B14F-4D97-AF65-F5344CB8AC3E}">
        <p14:creationId xmlns:p14="http://schemas.microsoft.com/office/powerpoint/2010/main" val="13335542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31</a:t>
            </a:fld>
            <a:endParaRPr lang="en-US"/>
          </a:p>
        </p:txBody>
      </p:sp>
    </p:spTree>
    <p:extLst>
      <p:ext uri="{BB962C8B-B14F-4D97-AF65-F5344CB8AC3E}">
        <p14:creationId xmlns:p14="http://schemas.microsoft.com/office/powerpoint/2010/main" val="30133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32</a:t>
            </a:fld>
            <a:endParaRPr lang="en-US"/>
          </a:p>
        </p:txBody>
      </p:sp>
    </p:spTree>
    <p:extLst>
      <p:ext uri="{BB962C8B-B14F-4D97-AF65-F5344CB8AC3E}">
        <p14:creationId xmlns:p14="http://schemas.microsoft.com/office/powerpoint/2010/main" val="32942389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33</a:t>
            </a:fld>
            <a:endParaRPr lang="en-US"/>
          </a:p>
        </p:txBody>
      </p:sp>
    </p:spTree>
    <p:extLst>
      <p:ext uri="{BB962C8B-B14F-4D97-AF65-F5344CB8AC3E}">
        <p14:creationId xmlns:p14="http://schemas.microsoft.com/office/powerpoint/2010/main" val="34432092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34</a:t>
            </a:fld>
            <a:endParaRPr lang="en-US"/>
          </a:p>
        </p:txBody>
      </p:sp>
    </p:spTree>
    <p:extLst>
      <p:ext uri="{BB962C8B-B14F-4D97-AF65-F5344CB8AC3E}">
        <p14:creationId xmlns:p14="http://schemas.microsoft.com/office/powerpoint/2010/main" val="28911936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35</a:t>
            </a:fld>
            <a:endParaRPr lang="en-US"/>
          </a:p>
        </p:txBody>
      </p:sp>
    </p:spTree>
    <p:extLst>
      <p:ext uri="{BB962C8B-B14F-4D97-AF65-F5344CB8AC3E}">
        <p14:creationId xmlns:p14="http://schemas.microsoft.com/office/powerpoint/2010/main" val="2622811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36</a:t>
            </a:fld>
            <a:endParaRPr lang="en-US"/>
          </a:p>
        </p:txBody>
      </p:sp>
    </p:spTree>
    <p:extLst>
      <p:ext uri="{BB962C8B-B14F-4D97-AF65-F5344CB8AC3E}">
        <p14:creationId xmlns:p14="http://schemas.microsoft.com/office/powerpoint/2010/main" val="10159913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37</a:t>
            </a:fld>
            <a:endParaRPr lang="en-US"/>
          </a:p>
        </p:txBody>
      </p:sp>
    </p:spTree>
    <p:extLst>
      <p:ext uri="{BB962C8B-B14F-4D97-AF65-F5344CB8AC3E}">
        <p14:creationId xmlns:p14="http://schemas.microsoft.com/office/powerpoint/2010/main" val="38067576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38</a:t>
            </a:fld>
            <a:endParaRPr lang="en-US"/>
          </a:p>
        </p:txBody>
      </p:sp>
    </p:spTree>
    <p:extLst>
      <p:ext uri="{BB962C8B-B14F-4D97-AF65-F5344CB8AC3E}">
        <p14:creationId xmlns:p14="http://schemas.microsoft.com/office/powerpoint/2010/main" val="26144254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39</a:t>
            </a:fld>
            <a:endParaRPr lang="en-US"/>
          </a:p>
        </p:txBody>
      </p:sp>
    </p:spTree>
    <p:extLst>
      <p:ext uri="{BB962C8B-B14F-4D97-AF65-F5344CB8AC3E}">
        <p14:creationId xmlns:p14="http://schemas.microsoft.com/office/powerpoint/2010/main" val="32994029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40</a:t>
            </a:fld>
            <a:endParaRPr lang="en-US"/>
          </a:p>
        </p:txBody>
      </p:sp>
    </p:spTree>
    <p:extLst>
      <p:ext uri="{BB962C8B-B14F-4D97-AF65-F5344CB8AC3E}">
        <p14:creationId xmlns:p14="http://schemas.microsoft.com/office/powerpoint/2010/main" val="31787105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41</a:t>
            </a:fld>
            <a:endParaRPr lang="en-US"/>
          </a:p>
        </p:txBody>
      </p:sp>
    </p:spTree>
    <p:extLst>
      <p:ext uri="{BB962C8B-B14F-4D97-AF65-F5344CB8AC3E}">
        <p14:creationId xmlns:p14="http://schemas.microsoft.com/office/powerpoint/2010/main" val="23180842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42</a:t>
            </a:fld>
            <a:endParaRPr lang="en-US"/>
          </a:p>
        </p:txBody>
      </p:sp>
    </p:spTree>
    <p:extLst>
      <p:ext uri="{BB962C8B-B14F-4D97-AF65-F5344CB8AC3E}">
        <p14:creationId xmlns:p14="http://schemas.microsoft.com/office/powerpoint/2010/main" val="1829757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43</a:t>
            </a:fld>
            <a:endParaRPr lang="en-US"/>
          </a:p>
        </p:txBody>
      </p:sp>
    </p:spTree>
    <p:extLst>
      <p:ext uri="{BB962C8B-B14F-4D97-AF65-F5344CB8AC3E}">
        <p14:creationId xmlns:p14="http://schemas.microsoft.com/office/powerpoint/2010/main" val="29523147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44</a:t>
            </a:fld>
            <a:endParaRPr lang="en-US"/>
          </a:p>
        </p:txBody>
      </p:sp>
    </p:spTree>
    <p:extLst>
      <p:ext uri="{BB962C8B-B14F-4D97-AF65-F5344CB8AC3E}">
        <p14:creationId xmlns:p14="http://schemas.microsoft.com/office/powerpoint/2010/main" val="8955128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45</a:t>
            </a:fld>
            <a:endParaRPr lang="en-US"/>
          </a:p>
        </p:txBody>
      </p:sp>
    </p:spTree>
    <p:extLst>
      <p:ext uri="{BB962C8B-B14F-4D97-AF65-F5344CB8AC3E}">
        <p14:creationId xmlns:p14="http://schemas.microsoft.com/office/powerpoint/2010/main" val="40096621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46</a:t>
            </a:fld>
            <a:endParaRPr lang="en-US"/>
          </a:p>
        </p:txBody>
      </p:sp>
    </p:spTree>
    <p:extLst>
      <p:ext uri="{BB962C8B-B14F-4D97-AF65-F5344CB8AC3E}">
        <p14:creationId xmlns:p14="http://schemas.microsoft.com/office/powerpoint/2010/main" val="4442516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47</a:t>
            </a:fld>
            <a:endParaRPr lang="en-US"/>
          </a:p>
        </p:txBody>
      </p:sp>
    </p:spTree>
    <p:extLst>
      <p:ext uri="{BB962C8B-B14F-4D97-AF65-F5344CB8AC3E}">
        <p14:creationId xmlns:p14="http://schemas.microsoft.com/office/powerpoint/2010/main" val="38971945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48</a:t>
            </a:fld>
            <a:endParaRPr lang="en-US"/>
          </a:p>
        </p:txBody>
      </p:sp>
    </p:spTree>
    <p:extLst>
      <p:ext uri="{BB962C8B-B14F-4D97-AF65-F5344CB8AC3E}">
        <p14:creationId xmlns:p14="http://schemas.microsoft.com/office/powerpoint/2010/main" val="23170331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49</a:t>
            </a:fld>
            <a:endParaRPr lang="en-US"/>
          </a:p>
        </p:txBody>
      </p:sp>
    </p:spTree>
    <p:extLst>
      <p:ext uri="{BB962C8B-B14F-4D97-AF65-F5344CB8AC3E}">
        <p14:creationId xmlns:p14="http://schemas.microsoft.com/office/powerpoint/2010/main" val="24961263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50</a:t>
            </a:fld>
            <a:endParaRPr lang="en-US"/>
          </a:p>
        </p:txBody>
      </p:sp>
    </p:spTree>
    <p:extLst>
      <p:ext uri="{BB962C8B-B14F-4D97-AF65-F5344CB8AC3E}">
        <p14:creationId xmlns:p14="http://schemas.microsoft.com/office/powerpoint/2010/main" val="5077416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51</a:t>
            </a:fld>
            <a:endParaRPr lang="en-US"/>
          </a:p>
        </p:txBody>
      </p:sp>
    </p:spTree>
    <p:extLst>
      <p:ext uri="{BB962C8B-B14F-4D97-AF65-F5344CB8AC3E}">
        <p14:creationId xmlns:p14="http://schemas.microsoft.com/office/powerpoint/2010/main" val="18646670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52</a:t>
            </a:fld>
            <a:endParaRPr lang="en-US"/>
          </a:p>
        </p:txBody>
      </p:sp>
    </p:spTree>
    <p:extLst>
      <p:ext uri="{BB962C8B-B14F-4D97-AF65-F5344CB8AC3E}">
        <p14:creationId xmlns:p14="http://schemas.microsoft.com/office/powerpoint/2010/main" val="9884265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53</a:t>
            </a:fld>
            <a:endParaRPr lang="en-US"/>
          </a:p>
        </p:txBody>
      </p:sp>
    </p:spTree>
    <p:extLst>
      <p:ext uri="{BB962C8B-B14F-4D97-AF65-F5344CB8AC3E}">
        <p14:creationId xmlns:p14="http://schemas.microsoft.com/office/powerpoint/2010/main" val="36975636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54</a:t>
            </a:fld>
            <a:endParaRPr lang="en-US"/>
          </a:p>
        </p:txBody>
      </p:sp>
    </p:spTree>
    <p:extLst>
      <p:ext uri="{BB962C8B-B14F-4D97-AF65-F5344CB8AC3E}">
        <p14:creationId xmlns:p14="http://schemas.microsoft.com/office/powerpoint/2010/main" val="28638444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55</a:t>
            </a:fld>
            <a:endParaRPr lang="en-US"/>
          </a:p>
        </p:txBody>
      </p:sp>
    </p:spTree>
    <p:extLst>
      <p:ext uri="{BB962C8B-B14F-4D97-AF65-F5344CB8AC3E}">
        <p14:creationId xmlns:p14="http://schemas.microsoft.com/office/powerpoint/2010/main" val="7508143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56</a:t>
            </a:fld>
            <a:endParaRPr lang="en-US"/>
          </a:p>
        </p:txBody>
      </p:sp>
    </p:spTree>
    <p:extLst>
      <p:ext uri="{BB962C8B-B14F-4D97-AF65-F5344CB8AC3E}">
        <p14:creationId xmlns:p14="http://schemas.microsoft.com/office/powerpoint/2010/main" val="21553315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57</a:t>
            </a:fld>
            <a:endParaRPr lang="en-US"/>
          </a:p>
        </p:txBody>
      </p:sp>
    </p:spTree>
    <p:extLst>
      <p:ext uri="{BB962C8B-B14F-4D97-AF65-F5344CB8AC3E}">
        <p14:creationId xmlns:p14="http://schemas.microsoft.com/office/powerpoint/2010/main" val="8030716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58</a:t>
            </a:fld>
            <a:endParaRPr lang="en-US"/>
          </a:p>
        </p:txBody>
      </p:sp>
    </p:spTree>
    <p:extLst>
      <p:ext uri="{BB962C8B-B14F-4D97-AF65-F5344CB8AC3E}">
        <p14:creationId xmlns:p14="http://schemas.microsoft.com/office/powerpoint/2010/main" val="21524212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59</a:t>
            </a:fld>
            <a:endParaRPr lang="en-US"/>
          </a:p>
        </p:txBody>
      </p:sp>
    </p:spTree>
    <p:extLst>
      <p:ext uri="{BB962C8B-B14F-4D97-AF65-F5344CB8AC3E}">
        <p14:creationId xmlns:p14="http://schemas.microsoft.com/office/powerpoint/2010/main" val="22875732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60</a:t>
            </a:fld>
            <a:endParaRPr lang="en-US"/>
          </a:p>
        </p:txBody>
      </p:sp>
    </p:spTree>
    <p:extLst>
      <p:ext uri="{BB962C8B-B14F-4D97-AF65-F5344CB8AC3E}">
        <p14:creationId xmlns:p14="http://schemas.microsoft.com/office/powerpoint/2010/main" val="13925817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61</a:t>
            </a:fld>
            <a:endParaRPr lang="en-US"/>
          </a:p>
        </p:txBody>
      </p:sp>
    </p:spTree>
    <p:extLst>
      <p:ext uri="{BB962C8B-B14F-4D97-AF65-F5344CB8AC3E}">
        <p14:creationId xmlns:p14="http://schemas.microsoft.com/office/powerpoint/2010/main" val="3946701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62</a:t>
            </a:fld>
            <a:endParaRPr lang="en-US"/>
          </a:p>
        </p:txBody>
      </p:sp>
    </p:spTree>
    <p:extLst>
      <p:ext uri="{BB962C8B-B14F-4D97-AF65-F5344CB8AC3E}">
        <p14:creationId xmlns:p14="http://schemas.microsoft.com/office/powerpoint/2010/main" val="24684488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7DE04E-0223-42E7-B2FF-E7FB4525D90F}" type="slidenum">
              <a:rPr lang="en-US" smtClean="0"/>
              <a:t>64</a:t>
            </a:fld>
            <a:endParaRPr lang="en-US"/>
          </a:p>
        </p:txBody>
      </p:sp>
    </p:spTree>
    <p:extLst>
      <p:ext uri="{BB962C8B-B14F-4D97-AF65-F5344CB8AC3E}">
        <p14:creationId xmlns:p14="http://schemas.microsoft.com/office/powerpoint/2010/main" val="7363818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it-IT" altLang="ko-KR" sz="1000" dirty="0">
                <a:latin typeface="+mj-l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t>Modulo del training 10 – Affrontare i pregiudizi (lo Stigma)</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it-IT"/>
              <a:t>Modulo del training 10 – Affrontare i pregiudizi (lo Stigma)</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it-IT"/>
              <a:t>Modulo del training 10 – Affrontare i pregiudizi (lo Stigma)</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it-IT"/>
              <a:t>Modulo del training 10 – Affrontare i pregiudizi (lo Stigma)</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it-IT"/>
              <a:t>Modulo del training 10 – Affrontare i pregiudizi (lo Stigma)</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it-IT"/>
              <a:t>Modulo del training 10 – Affrontare i pregiudizi (lo Stigma)</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it-IT"/>
              <a:t>Modulo del training 10 – Affrontare i pregiudizi (lo Stigma)</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284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7560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Training </a:t>
            </a:r>
            <a:r>
              <a:rPr lang="en-US" altLang="ko-KR" dirty="0" err="1">
                <a:solidFill>
                  <a:srgbClr val="004992"/>
                </a:solidFill>
              </a:rPr>
              <a:t>Metacognitivo</a:t>
            </a:r>
            <a:r>
              <a:rPr lang="en-US" altLang="ko-KR" dirty="0">
                <a:solidFill>
                  <a:srgbClr val="004992"/>
                </a:solidFill>
              </a:rPr>
              <a:t>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a:spcBef>
                <a:spcPct val="0"/>
              </a:spcBef>
              <a:buClrTx/>
              <a:buFontTx/>
              <a:buNone/>
            </a:pPr>
            <a:r>
              <a:rPr lang="it-IT" altLang="ko-KR" sz="1000" dirty="0">
                <a:solidFill>
                  <a:srgbClr val="333333"/>
                </a:solidFill>
                <a:latin typeface="Calibri Light"/>
              </a:rPr>
              <a:t>L‘uso delle immagini in questo modulo è stato gentilmente permesso rispettivamente dagli artisti e dai detentori dei diritti di riproduzione. Per ulteriori dettagli (artista, titolo) si prega di far riferimento all‘ultima diapositiva di questa presentazione.</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3602467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240524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183774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Tree>
    <p:extLst>
      <p:ext uri="{BB962C8B-B14F-4D97-AF65-F5344CB8AC3E}">
        <p14:creationId xmlns:p14="http://schemas.microsoft.com/office/powerpoint/2010/main" val="11710890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31656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195204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583917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546485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366535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0174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it-IT"/>
              <a:t>Modulo del training 10 – Affrontare i pregiudizi (lo Stigma)</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fld id="{9B00EF49-7894-4F53-A8DD-F7DB3BFC5032}" type="slidenum">
              <a:rPr lang="de-DE" smtClean="0">
                <a:solidFill>
                  <a:srgbClr val="333333"/>
                </a:solidFill>
              </a:rPr>
              <a:pPr defTabSz="457123"/>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3268403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1.gi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dirty="0">
                <a:latin typeface="+mn-lt"/>
                <a:ea typeface="+mn-ea"/>
                <a:cs typeface="+mn-cs"/>
              </a:rPr>
              <a:t>MCT 10 II – Autostima</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rPr>
              <a:t>© Moritz, Woodward &amp; Di Michele </a:t>
            </a:r>
            <a:r>
              <a:rPr lang="nl-NL" sz="1600" dirty="0">
                <a:solidFill>
                  <a:srgbClr val="004992"/>
                </a:solidFill>
              </a:rPr>
              <a:t>(7|22)</a:t>
            </a:r>
            <a:endParaRPr lang="pt-BR" sz="1600" dirty="0">
              <a:solidFill>
                <a:srgbClr val="004992"/>
              </a:solidFill>
            </a:endParaRPr>
          </a:p>
          <a:p>
            <a:pPr>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45171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hanno in comune queste persone?</a:t>
            </a:r>
            <a:endParaRPr sz="3600" dirty="0">
              <a:latin typeface="+mn-lt"/>
              <a:ea typeface="+mn-ea"/>
              <a:cs typeface="+mn-cs"/>
            </a:endParaRPr>
          </a:p>
        </p:txBody>
      </p:sp>
      <p:sp>
        <p:nvSpPr>
          <p:cNvPr id="6" name="Content Placeholder 5"/>
          <p:cNvSpPr>
            <a:spLocks noGrp="1"/>
          </p:cNvSpPr>
          <p:nvPr>
            <p:ph idx="1"/>
          </p:nvPr>
        </p:nvSpPr>
        <p:spPr/>
        <p:txBody>
          <a:bodyPr/>
          <a:lstStyle/>
          <a:p>
            <a:pPr marL="342900" indent="-342900" defTabSz="914400">
              <a:lnSpc>
                <a:spcPct val="100000"/>
              </a:lnSpc>
              <a:spcBef>
                <a:spcPts val="1200"/>
              </a:spcBef>
              <a:buClr>
                <a:srgbClr val="333333"/>
              </a:buClr>
              <a:buFont typeface="WingDings"/>
              <a:buChar char=""/>
              <a:tabLst>
                <a:tab pos="355600" algn="l"/>
              </a:tabLst>
            </a:pPr>
            <a:r>
              <a:rPr lang="it-IT" sz="2400" spc="-30" dirty="0">
                <a:solidFill>
                  <a:srgbClr val="333333"/>
                </a:solidFill>
              </a:rPr>
              <a:t>Wayne </a:t>
            </a:r>
            <a:r>
              <a:rPr lang="it-IT" sz="2400" spc="-10" dirty="0">
                <a:solidFill>
                  <a:srgbClr val="333333"/>
                </a:solidFill>
              </a:rPr>
              <a:t>Gretzky </a:t>
            </a:r>
            <a:r>
              <a:rPr lang="it-IT" sz="2400" dirty="0">
                <a:solidFill>
                  <a:srgbClr val="333333"/>
                </a:solidFill>
              </a:rPr>
              <a:t>(nato </a:t>
            </a:r>
            <a:r>
              <a:rPr lang="it-IT" sz="2400" spc="-5" dirty="0">
                <a:solidFill>
                  <a:srgbClr val="333333"/>
                </a:solidFill>
              </a:rPr>
              <a:t>il </a:t>
            </a:r>
            <a:r>
              <a:rPr lang="it-IT" sz="2400" dirty="0">
                <a:solidFill>
                  <a:srgbClr val="333333"/>
                </a:solidFill>
              </a:rPr>
              <a:t>26 </a:t>
            </a:r>
            <a:r>
              <a:rPr lang="it-IT" sz="2400" spc="-5" dirty="0">
                <a:solidFill>
                  <a:srgbClr val="333333"/>
                </a:solidFill>
              </a:rPr>
              <a:t>gennaio</a:t>
            </a:r>
            <a:r>
              <a:rPr lang="it-IT" sz="2400" spc="45" dirty="0">
                <a:solidFill>
                  <a:srgbClr val="333333"/>
                </a:solidFill>
              </a:rPr>
              <a:t> </a:t>
            </a:r>
            <a:r>
              <a:rPr lang="it-IT" sz="2400" spc="-5" dirty="0">
                <a:solidFill>
                  <a:srgbClr val="333333"/>
                </a:solidFill>
              </a:rPr>
              <a:t>1961)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dirty="0">
                <a:solidFill>
                  <a:srgbClr val="333333"/>
                </a:solidFill>
              </a:rPr>
              <a:t>Michael </a:t>
            </a:r>
            <a:r>
              <a:rPr lang="it-IT" sz="2400" spc="-5" dirty="0">
                <a:solidFill>
                  <a:srgbClr val="333333"/>
                </a:solidFill>
              </a:rPr>
              <a:t>Jordan </a:t>
            </a:r>
            <a:r>
              <a:rPr lang="it-IT" sz="2400" dirty="0">
                <a:solidFill>
                  <a:srgbClr val="333333"/>
                </a:solidFill>
              </a:rPr>
              <a:t>(nato </a:t>
            </a:r>
            <a:r>
              <a:rPr lang="it-IT" sz="2400" spc="-5" dirty="0">
                <a:solidFill>
                  <a:srgbClr val="333333"/>
                </a:solidFill>
              </a:rPr>
              <a:t>il </a:t>
            </a:r>
            <a:r>
              <a:rPr lang="it-IT" sz="2400" dirty="0">
                <a:solidFill>
                  <a:srgbClr val="333333"/>
                </a:solidFill>
              </a:rPr>
              <a:t>17 </a:t>
            </a:r>
            <a:r>
              <a:rPr lang="it-IT" sz="2400" spc="-10" dirty="0">
                <a:solidFill>
                  <a:srgbClr val="333333"/>
                </a:solidFill>
              </a:rPr>
              <a:t>febbraio </a:t>
            </a:r>
            <a:r>
              <a:rPr lang="it-IT" sz="2400" spc="-5" dirty="0">
                <a:solidFill>
                  <a:srgbClr val="333333"/>
                </a:solidFill>
              </a:rPr>
              <a:t>1973)</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Tiger </a:t>
            </a:r>
            <a:r>
              <a:rPr lang="it-IT" sz="2400" spc="-30" dirty="0">
                <a:solidFill>
                  <a:srgbClr val="333333"/>
                </a:solidFill>
              </a:rPr>
              <a:t>Woods </a:t>
            </a:r>
            <a:r>
              <a:rPr lang="it-IT" sz="2400" dirty="0">
                <a:solidFill>
                  <a:srgbClr val="333333"/>
                </a:solidFill>
              </a:rPr>
              <a:t>(nato </a:t>
            </a:r>
            <a:r>
              <a:rPr lang="it-IT" sz="2400" spc="-5" dirty="0">
                <a:solidFill>
                  <a:srgbClr val="333333"/>
                </a:solidFill>
              </a:rPr>
              <a:t>il </a:t>
            </a:r>
            <a:r>
              <a:rPr lang="it-IT" sz="2400" dirty="0">
                <a:solidFill>
                  <a:srgbClr val="333333"/>
                </a:solidFill>
              </a:rPr>
              <a:t>30 </a:t>
            </a:r>
            <a:r>
              <a:rPr lang="it-IT" sz="2400" spc="-5" dirty="0">
                <a:solidFill>
                  <a:srgbClr val="333333"/>
                </a:solidFill>
              </a:rPr>
              <a:t>dicembre</a:t>
            </a:r>
            <a:r>
              <a:rPr lang="it-IT" sz="2400" spc="15" dirty="0">
                <a:solidFill>
                  <a:srgbClr val="333333"/>
                </a:solidFill>
              </a:rPr>
              <a:t> </a:t>
            </a:r>
            <a:r>
              <a:rPr lang="it-IT" sz="2400" spc="-5" dirty="0">
                <a:solidFill>
                  <a:srgbClr val="333333"/>
                </a:solidFill>
              </a:rPr>
              <a:t>1975)</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10" dirty="0">
                <a:solidFill>
                  <a:srgbClr val="333333"/>
                </a:solidFill>
              </a:rPr>
              <a:t>Mike </a:t>
            </a:r>
            <a:r>
              <a:rPr lang="it-IT" sz="2400" spc="-50" dirty="0">
                <a:solidFill>
                  <a:srgbClr val="333333"/>
                </a:solidFill>
              </a:rPr>
              <a:t>Tyson </a:t>
            </a:r>
            <a:r>
              <a:rPr lang="it-IT" sz="2400" dirty="0">
                <a:solidFill>
                  <a:srgbClr val="333333"/>
                </a:solidFill>
              </a:rPr>
              <a:t>(nato </a:t>
            </a:r>
            <a:r>
              <a:rPr lang="it-IT" sz="2400" spc="-5" dirty="0">
                <a:solidFill>
                  <a:srgbClr val="333333"/>
                </a:solidFill>
              </a:rPr>
              <a:t>il </a:t>
            </a:r>
            <a:r>
              <a:rPr lang="it-IT" sz="2400" dirty="0">
                <a:solidFill>
                  <a:srgbClr val="333333"/>
                </a:solidFill>
              </a:rPr>
              <a:t>30 </a:t>
            </a:r>
            <a:r>
              <a:rPr lang="it-IT" sz="2400" spc="-5" dirty="0">
                <a:solidFill>
                  <a:srgbClr val="333333"/>
                </a:solidFill>
              </a:rPr>
              <a:t>giugno</a:t>
            </a:r>
            <a:r>
              <a:rPr lang="it-IT" sz="2400" spc="50" dirty="0">
                <a:solidFill>
                  <a:srgbClr val="333333"/>
                </a:solidFill>
              </a:rPr>
              <a:t> </a:t>
            </a:r>
            <a:r>
              <a:rPr lang="it-IT" sz="2400" spc="-5" dirty="0">
                <a:solidFill>
                  <a:srgbClr val="333333"/>
                </a:solidFill>
              </a:rPr>
              <a:t>1966)</a:t>
            </a:r>
            <a:endParaRPr lang="it-IT" sz="2400" dirty="0">
              <a:solidFill>
                <a:srgbClr val="333333"/>
              </a:solidFill>
            </a:endParaRPr>
          </a:p>
          <a:p>
            <a:pPr defTabSz="914400">
              <a:lnSpc>
                <a:spcPct val="100000"/>
              </a:lnSpc>
              <a:spcBef>
                <a:spcPts val="1200"/>
              </a:spcBef>
            </a:pPr>
            <a:r>
              <a:rPr lang="it-IT" sz="2400" spc="-5" dirty="0">
                <a:solidFill>
                  <a:srgbClr val="004992"/>
                </a:solidFill>
              </a:rPr>
              <a:t>???</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a:t>
            </a:fld>
            <a:endParaRPr lang="en-US">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hanno in comune queste persone?</a:t>
            </a:r>
            <a:endParaRPr sz="3600" dirty="0">
              <a:latin typeface="+mn-lt"/>
              <a:ea typeface="+mn-ea"/>
              <a:cs typeface="+mn-cs"/>
            </a:endParaRPr>
          </a:p>
        </p:txBody>
      </p:sp>
      <p:sp>
        <p:nvSpPr>
          <p:cNvPr id="12" name="Content Placeholder 11"/>
          <p:cNvSpPr>
            <a:spLocks noGrp="1"/>
          </p:cNvSpPr>
          <p:nvPr>
            <p:ph idx="1"/>
          </p:nvPr>
        </p:nvSpPr>
        <p:spPr/>
        <p:txBody>
          <a:bodyPr/>
          <a:lstStyle/>
          <a:p>
            <a:pPr marL="342900" indent="-342900" defTabSz="914400">
              <a:lnSpc>
                <a:spcPct val="100000"/>
              </a:lnSpc>
              <a:spcBef>
                <a:spcPts val="1200"/>
              </a:spcBef>
              <a:buClr>
                <a:srgbClr val="333333"/>
              </a:buClr>
              <a:buFont typeface="WingDings"/>
              <a:buChar char=""/>
              <a:tabLst>
                <a:tab pos="355600" algn="l"/>
              </a:tabLst>
            </a:pPr>
            <a:r>
              <a:rPr lang="it-IT" sz="2400" spc="-30" dirty="0">
                <a:solidFill>
                  <a:srgbClr val="333333"/>
                </a:solidFill>
              </a:rPr>
              <a:t>Wayne </a:t>
            </a:r>
            <a:r>
              <a:rPr lang="it-IT" sz="2400" spc="-10" dirty="0">
                <a:solidFill>
                  <a:srgbClr val="333333"/>
                </a:solidFill>
              </a:rPr>
              <a:t>Gretzky </a:t>
            </a:r>
            <a:r>
              <a:rPr lang="it-IT" sz="2400" dirty="0">
                <a:solidFill>
                  <a:srgbClr val="333333"/>
                </a:solidFill>
              </a:rPr>
              <a:t>(nato </a:t>
            </a:r>
            <a:r>
              <a:rPr lang="it-IT" sz="2400" spc="-5" dirty="0">
                <a:solidFill>
                  <a:srgbClr val="333333"/>
                </a:solidFill>
              </a:rPr>
              <a:t>il </a:t>
            </a:r>
            <a:r>
              <a:rPr lang="it-IT" sz="2400" dirty="0">
                <a:solidFill>
                  <a:srgbClr val="333333"/>
                </a:solidFill>
              </a:rPr>
              <a:t>26 </a:t>
            </a:r>
            <a:r>
              <a:rPr lang="it-IT" sz="2400" spc="-5" dirty="0">
                <a:solidFill>
                  <a:srgbClr val="333333"/>
                </a:solidFill>
              </a:rPr>
              <a:t>gennaio</a:t>
            </a:r>
            <a:r>
              <a:rPr lang="it-IT" sz="2400" spc="45" dirty="0">
                <a:solidFill>
                  <a:srgbClr val="333333"/>
                </a:solidFill>
              </a:rPr>
              <a:t> </a:t>
            </a:r>
            <a:r>
              <a:rPr lang="it-IT" sz="2400" spc="-5" dirty="0">
                <a:solidFill>
                  <a:srgbClr val="333333"/>
                </a:solidFill>
              </a:rPr>
              <a:t>1961)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dirty="0">
                <a:solidFill>
                  <a:srgbClr val="333333"/>
                </a:solidFill>
              </a:rPr>
              <a:t>Michael </a:t>
            </a:r>
            <a:r>
              <a:rPr lang="it-IT" sz="2400" spc="-5" dirty="0">
                <a:solidFill>
                  <a:srgbClr val="333333"/>
                </a:solidFill>
              </a:rPr>
              <a:t>Jordan </a:t>
            </a:r>
            <a:r>
              <a:rPr lang="it-IT" sz="2400" dirty="0">
                <a:solidFill>
                  <a:srgbClr val="333333"/>
                </a:solidFill>
              </a:rPr>
              <a:t>(nato </a:t>
            </a:r>
            <a:r>
              <a:rPr lang="it-IT" sz="2400" spc="-5" dirty="0">
                <a:solidFill>
                  <a:srgbClr val="333333"/>
                </a:solidFill>
              </a:rPr>
              <a:t>il </a:t>
            </a:r>
            <a:r>
              <a:rPr lang="it-IT" sz="2400" dirty="0">
                <a:solidFill>
                  <a:srgbClr val="333333"/>
                </a:solidFill>
              </a:rPr>
              <a:t>17 </a:t>
            </a:r>
            <a:r>
              <a:rPr lang="it-IT" sz="2400" spc="-10" dirty="0">
                <a:solidFill>
                  <a:srgbClr val="333333"/>
                </a:solidFill>
              </a:rPr>
              <a:t>febbraio </a:t>
            </a:r>
            <a:r>
              <a:rPr lang="it-IT" sz="2400" spc="-5" dirty="0">
                <a:solidFill>
                  <a:srgbClr val="333333"/>
                </a:solidFill>
              </a:rPr>
              <a:t>1973)</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Tiger </a:t>
            </a:r>
            <a:r>
              <a:rPr lang="it-IT" sz="2400" spc="-30" dirty="0">
                <a:solidFill>
                  <a:srgbClr val="333333"/>
                </a:solidFill>
              </a:rPr>
              <a:t>Woods </a:t>
            </a:r>
            <a:r>
              <a:rPr lang="it-IT" sz="2400" dirty="0">
                <a:solidFill>
                  <a:srgbClr val="333333"/>
                </a:solidFill>
              </a:rPr>
              <a:t>(nato </a:t>
            </a:r>
            <a:r>
              <a:rPr lang="it-IT" sz="2400" spc="-5" dirty="0">
                <a:solidFill>
                  <a:srgbClr val="333333"/>
                </a:solidFill>
              </a:rPr>
              <a:t>il </a:t>
            </a:r>
            <a:r>
              <a:rPr lang="it-IT" sz="2400" dirty="0">
                <a:solidFill>
                  <a:srgbClr val="333333"/>
                </a:solidFill>
              </a:rPr>
              <a:t>30 </a:t>
            </a:r>
            <a:r>
              <a:rPr lang="it-IT" sz="2400" spc="-5" dirty="0">
                <a:solidFill>
                  <a:srgbClr val="333333"/>
                </a:solidFill>
              </a:rPr>
              <a:t>dicembre</a:t>
            </a:r>
            <a:r>
              <a:rPr lang="it-IT" sz="2400" spc="25" dirty="0">
                <a:solidFill>
                  <a:srgbClr val="333333"/>
                </a:solidFill>
              </a:rPr>
              <a:t> </a:t>
            </a:r>
            <a:r>
              <a:rPr lang="it-IT" sz="2400" spc="-5" dirty="0">
                <a:solidFill>
                  <a:srgbClr val="333333"/>
                </a:solidFill>
              </a:rPr>
              <a:t>1975)</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10" dirty="0">
                <a:solidFill>
                  <a:srgbClr val="333333"/>
                </a:solidFill>
              </a:rPr>
              <a:t>Mike </a:t>
            </a:r>
            <a:r>
              <a:rPr lang="it-IT" sz="2400" spc="-50" dirty="0">
                <a:solidFill>
                  <a:srgbClr val="333333"/>
                </a:solidFill>
              </a:rPr>
              <a:t>Tyson </a:t>
            </a:r>
            <a:r>
              <a:rPr lang="it-IT" sz="2400" dirty="0">
                <a:solidFill>
                  <a:srgbClr val="333333"/>
                </a:solidFill>
              </a:rPr>
              <a:t>(nato </a:t>
            </a:r>
            <a:r>
              <a:rPr lang="it-IT" sz="2400" spc="-5" dirty="0">
                <a:solidFill>
                  <a:srgbClr val="333333"/>
                </a:solidFill>
              </a:rPr>
              <a:t>il </a:t>
            </a:r>
            <a:r>
              <a:rPr lang="it-IT" sz="2400" dirty="0">
                <a:solidFill>
                  <a:srgbClr val="333333"/>
                </a:solidFill>
              </a:rPr>
              <a:t>30 </a:t>
            </a:r>
            <a:r>
              <a:rPr lang="it-IT" sz="2400" spc="-5" dirty="0">
                <a:solidFill>
                  <a:srgbClr val="333333"/>
                </a:solidFill>
              </a:rPr>
              <a:t>giugno</a:t>
            </a:r>
            <a:r>
              <a:rPr lang="it-IT" sz="2400" spc="50" dirty="0">
                <a:solidFill>
                  <a:srgbClr val="333333"/>
                </a:solidFill>
              </a:rPr>
              <a:t> </a:t>
            </a:r>
            <a:r>
              <a:rPr lang="it-IT" sz="2400" spc="-5" dirty="0">
                <a:solidFill>
                  <a:srgbClr val="333333"/>
                </a:solidFill>
              </a:rPr>
              <a:t>1966)</a:t>
            </a:r>
            <a:endParaRPr lang="it-IT" sz="2400" dirty="0">
              <a:solidFill>
                <a:srgbClr val="333333"/>
              </a:solidFill>
            </a:endParaRPr>
          </a:p>
          <a:p>
            <a:pPr marR="5080" defTabSz="914400">
              <a:lnSpc>
                <a:spcPct val="100000"/>
              </a:lnSpc>
              <a:spcBef>
                <a:spcPts val="1200"/>
              </a:spcBef>
            </a:pPr>
            <a:r>
              <a:rPr lang="it-IT" sz="2400" dirty="0">
                <a:solidFill>
                  <a:srgbClr val="004992"/>
                </a:solidFill>
              </a:rPr>
              <a:t>Maschi, America </a:t>
            </a:r>
            <a:r>
              <a:rPr lang="it-IT" sz="2400" spc="-5" dirty="0">
                <a:solidFill>
                  <a:srgbClr val="004992"/>
                </a:solidFill>
              </a:rPr>
              <a:t>del Nord, </a:t>
            </a:r>
            <a:r>
              <a:rPr lang="it-IT" sz="2400" dirty="0">
                <a:solidFill>
                  <a:srgbClr val="004992"/>
                </a:solidFill>
              </a:rPr>
              <a:t>atleti </a:t>
            </a:r>
            <a:r>
              <a:rPr lang="it-IT" sz="2400" spc="-5" dirty="0">
                <a:solidFill>
                  <a:srgbClr val="004992"/>
                </a:solidFill>
              </a:rPr>
              <a:t>famosi, viventi...</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a:t>
            </a:fld>
            <a:endParaRPr lang="en-US">
              <a:latin typeface="+mn-lt"/>
            </a:endParaRPr>
          </a:p>
        </p:txBody>
      </p:sp>
      <p:pic>
        <p:nvPicPr>
          <p:cNvPr id="10" name="Grafik2"/>
          <p:cNvPicPr>
            <a:picLocks noChangeAspect="1"/>
          </p:cNvPicPr>
          <p:nvPr/>
        </p:nvPicPr>
        <p:blipFill>
          <a:blip r:embed="rId3">
            <a:lum/>
            <a:alphaModFix/>
            <a:extLst>
              <a:ext uri="{BEBA8EAE-BF5A-486C-A8C5-ECC9F3942E4B}">
                <a14:imgProps xmlns:a14="http://schemas.microsoft.com/office/drawing/2010/main">
                  <a14:imgLayer r:embed="rId4">
                    <a14:imgEffect>
                      <a14:artisticPaintStrokes/>
                    </a14:imgEffect>
                  </a14:imgLayer>
                </a14:imgProps>
              </a:ext>
            </a:extLst>
          </a:blip>
          <a:srcRect/>
          <a:stretch>
            <a:fillRect/>
          </a:stretch>
        </p:blipFill>
        <p:spPr>
          <a:xfrm>
            <a:off x="7564931" y="2205336"/>
            <a:ext cx="2853136" cy="2481609"/>
          </a:xfrm>
          <a:prstGeom prst="rect">
            <a:avLst/>
          </a:prstGeom>
        </p:spPr>
      </p:pic>
      <p:pic>
        <p:nvPicPr>
          <p:cNvPr id="11" name="Grafik 6"/>
          <p:cNvPicPr>
            <a:picLocks noChangeAspect="1"/>
          </p:cNvPicPr>
          <p:nvPr/>
        </p:nvPicPr>
        <p:blipFill>
          <a:blip r:embed="rId5">
            <a:lum/>
            <a:alphaModFix/>
          </a:blip>
          <a:srcRect/>
          <a:stretch>
            <a:fillRect/>
          </a:stretch>
        </p:blipFill>
        <p:spPr>
          <a:xfrm>
            <a:off x="8752390" y="3598217"/>
            <a:ext cx="2996565" cy="285511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hanno in comune queste persone?</a:t>
            </a:r>
            <a:endParaRPr sz="3600" dirty="0">
              <a:latin typeface="+mn-lt"/>
              <a:ea typeface="+mn-ea"/>
              <a:cs typeface="+mn-cs"/>
            </a:endParaRPr>
          </a:p>
        </p:txBody>
      </p:sp>
      <p:sp>
        <p:nvSpPr>
          <p:cNvPr id="6" name="Content Placeholder 5"/>
          <p:cNvSpPr>
            <a:spLocks noGrp="1"/>
          </p:cNvSpPr>
          <p:nvPr>
            <p:ph idx="1"/>
          </p:nvPr>
        </p:nvSpPr>
        <p:spPr/>
        <p:txBody>
          <a:bodyPr/>
          <a:lstStyle/>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Fyodor </a:t>
            </a:r>
            <a:r>
              <a:rPr lang="it-IT" sz="2400" spc="-10" dirty="0">
                <a:solidFill>
                  <a:srgbClr val="333333"/>
                </a:solidFill>
              </a:rPr>
              <a:t>Dostoyevsky</a:t>
            </a:r>
            <a:r>
              <a:rPr lang="it-IT" sz="2400" spc="70" dirty="0">
                <a:solidFill>
                  <a:srgbClr val="333333"/>
                </a:solidFill>
              </a:rPr>
              <a:t> </a:t>
            </a:r>
            <a:r>
              <a:rPr lang="it-IT" sz="2400" spc="-5" dirty="0">
                <a:solidFill>
                  <a:srgbClr val="333333"/>
                </a:solidFill>
              </a:rPr>
              <a:t>(1821-1881)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Ernest </a:t>
            </a:r>
            <a:r>
              <a:rPr lang="it-IT" sz="2400" spc="-10" dirty="0">
                <a:solidFill>
                  <a:srgbClr val="333333"/>
                </a:solidFill>
              </a:rPr>
              <a:t>Hemingway</a:t>
            </a:r>
            <a:r>
              <a:rPr lang="it-IT" sz="2400" spc="10" dirty="0">
                <a:solidFill>
                  <a:srgbClr val="333333"/>
                </a:solidFill>
              </a:rPr>
              <a:t> </a:t>
            </a:r>
            <a:r>
              <a:rPr lang="it-IT" sz="2400" spc="-5" dirty="0">
                <a:solidFill>
                  <a:srgbClr val="333333"/>
                </a:solidFill>
              </a:rPr>
              <a:t>(1899-1961)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Friedrich Hölderlin</a:t>
            </a:r>
            <a:r>
              <a:rPr lang="it-IT" sz="2400" spc="30" dirty="0">
                <a:solidFill>
                  <a:srgbClr val="333333"/>
                </a:solidFill>
              </a:rPr>
              <a:t> </a:t>
            </a:r>
            <a:r>
              <a:rPr lang="it-IT" sz="2400" spc="-5" dirty="0">
                <a:solidFill>
                  <a:srgbClr val="333333"/>
                </a:solidFill>
              </a:rPr>
              <a:t>(1770-1843)</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Charles Dickens</a:t>
            </a:r>
            <a:r>
              <a:rPr lang="it-IT" sz="2400" spc="5" dirty="0">
                <a:solidFill>
                  <a:srgbClr val="333333"/>
                </a:solidFill>
              </a:rPr>
              <a:t> </a:t>
            </a:r>
            <a:r>
              <a:rPr lang="it-IT" sz="2400" spc="-5" dirty="0">
                <a:solidFill>
                  <a:srgbClr val="333333"/>
                </a:solidFill>
              </a:rPr>
              <a:t>(1812-1870)</a:t>
            </a:r>
            <a:endParaRPr lang="it-IT" sz="2400" dirty="0">
              <a:solidFill>
                <a:srgbClr val="333333"/>
              </a:solidFill>
            </a:endParaRPr>
          </a:p>
          <a:p>
            <a:pPr marR="1282700" defTabSz="914400">
              <a:lnSpc>
                <a:spcPct val="100000"/>
              </a:lnSpc>
              <a:spcBef>
                <a:spcPts val="1200"/>
              </a:spcBef>
            </a:pPr>
            <a:r>
              <a:rPr lang="en-US" sz="2400" spc="-5" dirty="0">
                <a:solidFill>
                  <a:srgbClr val="004992"/>
                </a:solidFill>
              </a:rPr>
              <a:t>???</a:t>
            </a:r>
            <a:endParaRPr lang="en-US" sz="2400" dirty="0">
              <a:solidFill>
                <a:srgbClr val="004992"/>
              </a:solidFill>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a:t>
            </a:fld>
            <a:endParaRPr lang="en-US">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hanno in comune queste persone?</a:t>
            </a:r>
            <a:endParaRPr sz="3600" dirty="0">
              <a:latin typeface="+mn-lt"/>
              <a:ea typeface="+mn-ea"/>
              <a:cs typeface="+mn-cs"/>
            </a:endParaRPr>
          </a:p>
        </p:txBody>
      </p:sp>
      <p:sp>
        <p:nvSpPr>
          <p:cNvPr id="6" name="Content Placeholder 5"/>
          <p:cNvSpPr>
            <a:spLocks noGrp="1"/>
          </p:cNvSpPr>
          <p:nvPr>
            <p:ph idx="1"/>
          </p:nvPr>
        </p:nvSpPr>
        <p:spPr/>
        <p:txBody>
          <a:bodyPr/>
          <a:lstStyle/>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Fyodor </a:t>
            </a:r>
            <a:r>
              <a:rPr lang="it-IT" sz="2400" spc="-10" dirty="0">
                <a:solidFill>
                  <a:srgbClr val="333333"/>
                </a:solidFill>
              </a:rPr>
              <a:t>Dostoyevsky</a:t>
            </a:r>
            <a:r>
              <a:rPr lang="it-IT" sz="2400" spc="70" dirty="0">
                <a:solidFill>
                  <a:srgbClr val="333333"/>
                </a:solidFill>
              </a:rPr>
              <a:t> </a:t>
            </a:r>
            <a:r>
              <a:rPr lang="it-IT" sz="2400" spc="-5" dirty="0">
                <a:solidFill>
                  <a:srgbClr val="333333"/>
                </a:solidFill>
              </a:rPr>
              <a:t>(1821-1881)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Ernest </a:t>
            </a:r>
            <a:r>
              <a:rPr lang="it-IT" sz="2400" spc="-10" dirty="0">
                <a:solidFill>
                  <a:srgbClr val="333333"/>
                </a:solidFill>
              </a:rPr>
              <a:t>Hemingway</a:t>
            </a:r>
            <a:r>
              <a:rPr lang="it-IT" sz="2400" spc="10" dirty="0">
                <a:solidFill>
                  <a:srgbClr val="333333"/>
                </a:solidFill>
              </a:rPr>
              <a:t> </a:t>
            </a:r>
            <a:r>
              <a:rPr lang="it-IT" sz="2400" spc="-5" dirty="0">
                <a:solidFill>
                  <a:srgbClr val="333333"/>
                </a:solidFill>
              </a:rPr>
              <a:t>(1899-1961)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Friedrich Hölderlin</a:t>
            </a:r>
            <a:r>
              <a:rPr lang="it-IT" sz="2400" spc="30" dirty="0">
                <a:solidFill>
                  <a:srgbClr val="333333"/>
                </a:solidFill>
              </a:rPr>
              <a:t> </a:t>
            </a:r>
            <a:r>
              <a:rPr lang="it-IT" sz="2400" spc="-5" dirty="0">
                <a:solidFill>
                  <a:srgbClr val="333333"/>
                </a:solidFill>
              </a:rPr>
              <a:t>(1770-1843)</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Charles Dickens</a:t>
            </a:r>
            <a:r>
              <a:rPr lang="it-IT" sz="2400" spc="5" dirty="0">
                <a:solidFill>
                  <a:srgbClr val="333333"/>
                </a:solidFill>
              </a:rPr>
              <a:t> </a:t>
            </a:r>
            <a:r>
              <a:rPr lang="it-IT" sz="2400" spc="-5" dirty="0">
                <a:solidFill>
                  <a:srgbClr val="333333"/>
                </a:solidFill>
              </a:rPr>
              <a:t>(1812-1870)</a:t>
            </a:r>
            <a:endParaRPr lang="it-IT" sz="2400" dirty="0">
              <a:solidFill>
                <a:srgbClr val="333333"/>
              </a:solidFill>
            </a:endParaRPr>
          </a:p>
          <a:p>
            <a:pPr marR="3096260" defTabSz="914400">
              <a:lnSpc>
                <a:spcPct val="100000"/>
              </a:lnSpc>
              <a:spcBef>
                <a:spcPts val="1200"/>
              </a:spcBef>
            </a:pPr>
            <a:r>
              <a:rPr lang="it-IT" sz="2400" spc="-5" dirty="0">
                <a:solidFill>
                  <a:srgbClr val="004992"/>
                </a:solidFill>
              </a:rPr>
              <a:t>Maschi, </a:t>
            </a:r>
            <a:r>
              <a:rPr lang="it-IT" sz="2400" spc="-10" dirty="0">
                <a:solidFill>
                  <a:srgbClr val="004992"/>
                </a:solidFill>
              </a:rPr>
              <a:t>deceduti, </a:t>
            </a:r>
            <a:r>
              <a:rPr lang="it-IT" sz="2400" spc="-5" dirty="0">
                <a:solidFill>
                  <a:srgbClr val="004992"/>
                </a:solidFill>
              </a:rPr>
              <a:t>e </a:t>
            </a:r>
            <a:r>
              <a:rPr lang="it-IT" sz="2400" spc="-10">
                <a:solidFill>
                  <a:srgbClr val="004992"/>
                </a:solidFill>
              </a:rPr>
              <a:t>inoltre…</a:t>
            </a:r>
            <a:endParaRPr lang="it-IT" sz="2400" dirty="0">
              <a:solidFill>
                <a:srgbClr val="004992"/>
              </a:solidFill>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a:t>
            </a:fld>
            <a:endParaRPr lang="en-US">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hanno in comune queste persone?</a:t>
            </a:r>
            <a:endParaRPr sz="3600" dirty="0">
              <a:latin typeface="+mn-lt"/>
              <a:ea typeface="+mn-ea"/>
              <a:cs typeface="+mn-cs"/>
            </a:endParaRPr>
          </a:p>
        </p:txBody>
      </p:sp>
      <p:sp>
        <p:nvSpPr>
          <p:cNvPr id="9" name="Content Placeholder 8"/>
          <p:cNvSpPr>
            <a:spLocks noGrp="1"/>
          </p:cNvSpPr>
          <p:nvPr>
            <p:ph idx="1"/>
          </p:nvPr>
        </p:nvSpPr>
        <p:spPr/>
        <p:txBody>
          <a:bodyPr/>
          <a:lstStyle/>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Fyodor </a:t>
            </a:r>
            <a:r>
              <a:rPr lang="it-IT" sz="2400" spc="-10" dirty="0">
                <a:solidFill>
                  <a:srgbClr val="333333"/>
                </a:solidFill>
              </a:rPr>
              <a:t>Dostoyevsky</a:t>
            </a:r>
            <a:r>
              <a:rPr lang="it-IT" sz="2400" spc="70" dirty="0">
                <a:solidFill>
                  <a:srgbClr val="333333"/>
                </a:solidFill>
              </a:rPr>
              <a:t> </a:t>
            </a:r>
            <a:r>
              <a:rPr lang="it-IT" sz="2400" spc="-5" dirty="0">
                <a:solidFill>
                  <a:srgbClr val="333333"/>
                </a:solidFill>
              </a:rPr>
              <a:t>(1821-1881)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Ernest </a:t>
            </a:r>
            <a:r>
              <a:rPr lang="it-IT" sz="2400" spc="-10" dirty="0">
                <a:solidFill>
                  <a:srgbClr val="333333"/>
                </a:solidFill>
              </a:rPr>
              <a:t>Hemingway</a:t>
            </a:r>
            <a:r>
              <a:rPr lang="it-IT" sz="2400" spc="10" dirty="0">
                <a:solidFill>
                  <a:srgbClr val="333333"/>
                </a:solidFill>
              </a:rPr>
              <a:t> </a:t>
            </a:r>
            <a:r>
              <a:rPr lang="it-IT" sz="2400" spc="-5" dirty="0">
                <a:solidFill>
                  <a:srgbClr val="333333"/>
                </a:solidFill>
              </a:rPr>
              <a:t>(1899-1961)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Friedrich Hölderlin</a:t>
            </a:r>
            <a:r>
              <a:rPr lang="it-IT" sz="2400" spc="30" dirty="0">
                <a:solidFill>
                  <a:srgbClr val="333333"/>
                </a:solidFill>
              </a:rPr>
              <a:t> </a:t>
            </a:r>
            <a:r>
              <a:rPr lang="it-IT" sz="2400" spc="-5" dirty="0">
                <a:solidFill>
                  <a:srgbClr val="333333"/>
                </a:solidFill>
              </a:rPr>
              <a:t>(1770-1843)</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Charles Dickens</a:t>
            </a:r>
            <a:r>
              <a:rPr lang="it-IT" sz="2400" spc="5" dirty="0">
                <a:solidFill>
                  <a:srgbClr val="333333"/>
                </a:solidFill>
              </a:rPr>
              <a:t> </a:t>
            </a:r>
            <a:r>
              <a:rPr lang="it-IT" sz="2400" spc="-5" dirty="0">
                <a:solidFill>
                  <a:srgbClr val="333333"/>
                </a:solidFill>
              </a:rPr>
              <a:t>(1812-1870)</a:t>
            </a:r>
            <a:endParaRPr lang="it-IT" sz="2400" dirty="0">
              <a:solidFill>
                <a:srgbClr val="333333"/>
              </a:solidFill>
            </a:endParaRPr>
          </a:p>
          <a:p>
            <a:pPr marR="3096260" defTabSz="914400">
              <a:lnSpc>
                <a:spcPct val="100000"/>
              </a:lnSpc>
              <a:spcBef>
                <a:spcPts val="1200"/>
              </a:spcBef>
            </a:pPr>
            <a:r>
              <a:rPr lang="it-IT" sz="2400" spc="-5" dirty="0">
                <a:solidFill>
                  <a:srgbClr val="004992"/>
                </a:solidFill>
              </a:rPr>
              <a:t>Maschi, </a:t>
            </a:r>
            <a:r>
              <a:rPr lang="it-IT" sz="2400" spc="-10" dirty="0">
                <a:solidFill>
                  <a:srgbClr val="004992"/>
                </a:solidFill>
              </a:rPr>
              <a:t>deceduti, </a:t>
            </a:r>
            <a:r>
              <a:rPr lang="it-IT" sz="2400" spc="-5" dirty="0">
                <a:solidFill>
                  <a:srgbClr val="004992"/>
                </a:solidFill>
              </a:rPr>
              <a:t>e </a:t>
            </a:r>
            <a:r>
              <a:rPr lang="it-IT" sz="2400" spc="-10" dirty="0">
                <a:solidFill>
                  <a:srgbClr val="004992"/>
                </a:solidFill>
              </a:rPr>
              <a:t>inoltre… </a:t>
            </a:r>
            <a:r>
              <a:rPr lang="it-IT" sz="2400" spc="-5" dirty="0">
                <a:solidFill>
                  <a:srgbClr val="004992"/>
                </a:solidFill>
              </a:rPr>
              <a:t>scrittori</a:t>
            </a:r>
            <a:r>
              <a:rPr lang="it-IT" sz="2400" spc="15" dirty="0">
                <a:solidFill>
                  <a:srgbClr val="004992"/>
                </a:solidFill>
              </a:rPr>
              <a:t> </a:t>
            </a:r>
            <a:r>
              <a:rPr lang="it-IT" sz="2400" spc="-5" dirty="0">
                <a:solidFill>
                  <a:srgbClr val="004992"/>
                </a:solidFill>
              </a:rPr>
              <a:t>famosi!</a:t>
            </a:r>
            <a:endParaRPr lang="it-IT" sz="2400" dirty="0">
              <a:solidFill>
                <a:srgbClr val="004992"/>
              </a:solidFill>
            </a:endParaRPr>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6</a:t>
            </a:fld>
            <a:endParaRPr lang="en-US">
              <a:latin typeface="+mn-lt"/>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hanno in comune queste persone?</a:t>
            </a:r>
            <a:endParaRPr sz="3600" dirty="0">
              <a:latin typeface="+mn-lt"/>
              <a:ea typeface="+mn-ea"/>
              <a:cs typeface="+mn-cs"/>
            </a:endParaRPr>
          </a:p>
        </p:txBody>
      </p:sp>
      <p:sp>
        <p:nvSpPr>
          <p:cNvPr id="9" name="Content Placeholder 8"/>
          <p:cNvSpPr>
            <a:spLocks noGrp="1"/>
          </p:cNvSpPr>
          <p:nvPr>
            <p:ph idx="1"/>
          </p:nvPr>
        </p:nvSpPr>
        <p:spPr/>
        <p:txBody>
          <a:bodyPr/>
          <a:lstStyle/>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Fyodor </a:t>
            </a:r>
            <a:r>
              <a:rPr lang="it-IT" sz="2400" spc="-10" dirty="0">
                <a:solidFill>
                  <a:srgbClr val="333333"/>
                </a:solidFill>
              </a:rPr>
              <a:t>Dostoyevsky</a:t>
            </a:r>
            <a:r>
              <a:rPr lang="it-IT" sz="2400" spc="70" dirty="0">
                <a:solidFill>
                  <a:srgbClr val="333333"/>
                </a:solidFill>
              </a:rPr>
              <a:t> </a:t>
            </a:r>
            <a:r>
              <a:rPr lang="it-IT" sz="2400" spc="-5" dirty="0">
                <a:solidFill>
                  <a:srgbClr val="333333"/>
                </a:solidFill>
              </a:rPr>
              <a:t>(1821-1881)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Ernest </a:t>
            </a:r>
            <a:r>
              <a:rPr lang="it-IT" sz="2400" spc="-10" dirty="0">
                <a:solidFill>
                  <a:srgbClr val="333333"/>
                </a:solidFill>
              </a:rPr>
              <a:t>Hemingway</a:t>
            </a:r>
            <a:r>
              <a:rPr lang="it-IT" sz="2400" spc="10" dirty="0">
                <a:solidFill>
                  <a:srgbClr val="333333"/>
                </a:solidFill>
              </a:rPr>
              <a:t> </a:t>
            </a:r>
            <a:r>
              <a:rPr lang="it-IT" sz="2400" spc="-5" dirty="0">
                <a:solidFill>
                  <a:srgbClr val="333333"/>
                </a:solidFill>
              </a:rPr>
              <a:t>(1899-1961)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Friedrich Hölderlin</a:t>
            </a:r>
            <a:r>
              <a:rPr lang="it-IT" sz="2400" spc="30" dirty="0">
                <a:solidFill>
                  <a:srgbClr val="333333"/>
                </a:solidFill>
              </a:rPr>
              <a:t> </a:t>
            </a:r>
            <a:r>
              <a:rPr lang="it-IT" sz="2400" spc="-5" dirty="0">
                <a:solidFill>
                  <a:srgbClr val="333333"/>
                </a:solidFill>
              </a:rPr>
              <a:t>(1770-1843)</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Charles Dickens</a:t>
            </a:r>
            <a:r>
              <a:rPr lang="it-IT" sz="2400" spc="5" dirty="0">
                <a:solidFill>
                  <a:srgbClr val="333333"/>
                </a:solidFill>
              </a:rPr>
              <a:t> </a:t>
            </a:r>
            <a:r>
              <a:rPr lang="it-IT" sz="2400" spc="-5" dirty="0">
                <a:solidFill>
                  <a:srgbClr val="333333"/>
                </a:solidFill>
              </a:rPr>
              <a:t>(1812-1870)</a:t>
            </a:r>
            <a:endParaRPr lang="it-IT" sz="2400" dirty="0">
              <a:solidFill>
                <a:srgbClr val="333333"/>
              </a:solidFill>
            </a:endParaRPr>
          </a:p>
          <a:p>
            <a:pPr marR="3096260" defTabSz="914400">
              <a:lnSpc>
                <a:spcPct val="100000"/>
              </a:lnSpc>
              <a:spcBef>
                <a:spcPts val="1200"/>
              </a:spcBef>
            </a:pPr>
            <a:r>
              <a:rPr lang="it-IT" sz="2400" spc="-5" dirty="0">
                <a:solidFill>
                  <a:srgbClr val="004992"/>
                </a:solidFill>
              </a:rPr>
              <a:t>Maschi, </a:t>
            </a:r>
            <a:r>
              <a:rPr lang="it-IT" sz="2400" spc="-10" dirty="0">
                <a:solidFill>
                  <a:srgbClr val="004992"/>
                </a:solidFill>
              </a:rPr>
              <a:t>deceduti, </a:t>
            </a:r>
            <a:r>
              <a:rPr lang="it-IT" sz="2400" spc="-5" dirty="0">
                <a:solidFill>
                  <a:srgbClr val="004992"/>
                </a:solidFill>
              </a:rPr>
              <a:t>e </a:t>
            </a:r>
            <a:r>
              <a:rPr lang="it-IT" sz="2400" spc="-10" dirty="0">
                <a:solidFill>
                  <a:srgbClr val="004992"/>
                </a:solidFill>
              </a:rPr>
              <a:t>inoltre… </a:t>
            </a:r>
            <a:r>
              <a:rPr lang="it-IT" sz="2400" spc="-5" dirty="0">
                <a:solidFill>
                  <a:srgbClr val="004992"/>
                </a:solidFill>
              </a:rPr>
              <a:t>scrittori</a:t>
            </a:r>
            <a:r>
              <a:rPr lang="it-IT" sz="2400" spc="15" dirty="0">
                <a:solidFill>
                  <a:srgbClr val="004992"/>
                </a:solidFill>
              </a:rPr>
              <a:t> </a:t>
            </a:r>
            <a:r>
              <a:rPr lang="it-IT" sz="2400" spc="-5" dirty="0">
                <a:solidFill>
                  <a:srgbClr val="004992"/>
                </a:solidFill>
              </a:rPr>
              <a:t>famosi!</a:t>
            </a:r>
            <a:endParaRPr lang="it-IT" sz="2400" dirty="0">
              <a:solidFill>
                <a:srgbClr val="004992"/>
              </a:solidFill>
            </a:endParaRPr>
          </a:p>
          <a:p>
            <a:pPr defTabSz="914400">
              <a:lnSpc>
                <a:spcPct val="100000"/>
              </a:lnSpc>
              <a:spcBef>
                <a:spcPts val="1200"/>
              </a:spcBef>
            </a:pPr>
            <a:r>
              <a:rPr lang="it-IT" sz="2400" spc="-5" dirty="0">
                <a:solidFill>
                  <a:srgbClr val="004992"/>
                </a:solidFill>
              </a:rPr>
              <a:t>E</a:t>
            </a:r>
            <a:r>
              <a:rPr lang="it-IT" sz="2400" spc="-10" dirty="0">
                <a:solidFill>
                  <a:srgbClr val="004992"/>
                </a:solidFill>
              </a:rPr>
              <a:t> ancora?</a:t>
            </a:r>
            <a:endParaRPr lang="it-IT" sz="2400" dirty="0">
              <a:solidFill>
                <a:srgbClr val="004992"/>
              </a:solidFill>
            </a:endParaRPr>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7</a:t>
            </a:fld>
            <a:endParaRPr lang="en-US">
              <a:latin typeface="+mn-lt"/>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4197674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hanno in comune queste persone?</a:t>
            </a:r>
            <a:endParaRPr sz="3600" dirty="0">
              <a:latin typeface="+mn-lt"/>
              <a:ea typeface="+mn-ea"/>
              <a:cs typeface="+mn-cs"/>
            </a:endParaRPr>
          </a:p>
        </p:txBody>
      </p:sp>
      <p:sp>
        <p:nvSpPr>
          <p:cNvPr id="9" name="Content Placeholder 8"/>
          <p:cNvSpPr>
            <a:spLocks noGrp="1"/>
          </p:cNvSpPr>
          <p:nvPr>
            <p:ph idx="1"/>
          </p:nvPr>
        </p:nvSpPr>
        <p:spPr/>
        <p:txBody>
          <a:bodyPr/>
          <a:lstStyle/>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Fyodor </a:t>
            </a:r>
            <a:r>
              <a:rPr lang="it-IT" sz="2400" spc="-10" dirty="0">
                <a:solidFill>
                  <a:srgbClr val="333333"/>
                </a:solidFill>
              </a:rPr>
              <a:t>Dostoyevsky</a:t>
            </a:r>
            <a:r>
              <a:rPr lang="it-IT" sz="2400" spc="70" dirty="0">
                <a:solidFill>
                  <a:srgbClr val="333333"/>
                </a:solidFill>
              </a:rPr>
              <a:t> </a:t>
            </a:r>
            <a:r>
              <a:rPr lang="it-IT" sz="2400" spc="-5" dirty="0">
                <a:solidFill>
                  <a:srgbClr val="333333"/>
                </a:solidFill>
              </a:rPr>
              <a:t>(1821-1881)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Ernest </a:t>
            </a:r>
            <a:r>
              <a:rPr lang="it-IT" sz="2400" spc="-10" dirty="0">
                <a:solidFill>
                  <a:srgbClr val="333333"/>
                </a:solidFill>
              </a:rPr>
              <a:t>Hemingway</a:t>
            </a:r>
            <a:r>
              <a:rPr lang="it-IT" sz="2400" spc="10" dirty="0">
                <a:solidFill>
                  <a:srgbClr val="333333"/>
                </a:solidFill>
              </a:rPr>
              <a:t> </a:t>
            </a:r>
            <a:r>
              <a:rPr lang="it-IT" sz="2400" spc="-5" dirty="0">
                <a:solidFill>
                  <a:srgbClr val="333333"/>
                </a:solidFill>
              </a:rPr>
              <a:t>(1899-1961)</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Friedrich Hölderlin</a:t>
            </a:r>
            <a:r>
              <a:rPr lang="it-IT" sz="2400" spc="30" dirty="0">
                <a:solidFill>
                  <a:srgbClr val="333333"/>
                </a:solidFill>
              </a:rPr>
              <a:t> </a:t>
            </a:r>
            <a:r>
              <a:rPr lang="it-IT" sz="2400" spc="-5" dirty="0">
                <a:solidFill>
                  <a:srgbClr val="333333"/>
                </a:solidFill>
              </a:rPr>
              <a:t>(1770-1843)</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355600" algn="l"/>
              </a:tabLst>
            </a:pPr>
            <a:r>
              <a:rPr lang="it-IT" sz="2400" spc="-5" dirty="0">
                <a:solidFill>
                  <a:srgbClr val="333333"/>
                </a:solidFill>
              </a:rPr>
              <a:t>Charles Dickens</a:t>
            </a:r>
            <a:r>
              <a:rPr lang="it-IT" sz="2400" spc="5" dirty="0">
                <a:solidFill>
                  <a:srgbClr val="333333"/>
                </a:solidFill>
              </a:rPr>
              <a:t> </a:t>
            </a:r>
            <a:r>
              <a:rPr lang="it-IT" sz="2400" spc="-5" dirty="0">
                <a:solidFill>
                  <a:srgbClr val="333333"/>
                </a:solidFill>
              </a:rPr>
              <a:t>(1812-1870)</a:t>
            </a:r>
            <a:endParaRPr lang="it-IT" sz="2400" dirty="0">
              <a:solidFill>
                <a:srgbClr val="333333"/>
              </a:solidFill>
            </a:endParaRPr>
          </a:p>
          <a:p>
            <a:pPr marR="3096260" defTabSz="914400">
              <a:lnSpc>
                <a:spcPct val="100000"/>
              </a:lnSpc>
              <a:spcBef>
                <a:spcPts val="1200"/>
              </a:spcBef>
            </a:pPr>
            <a:r>
              <a:rPr lang="it-IT" sz="2400" spc="-5" dirty="0">
                <a:solidFill>
                  <a:srgbClr val="004992"/>
                </a:solidFill>
              </a:rPr>
              <a:t>Maschi, </a:t>
            </a:r>
            <a:r>
              <a:rPr lang="it-IT" sz="2400" spc="-10" dirty="0">
                <a:solidFill>
                  <a:srgbClr val="004992"/>
                </a:solidFill>
              </a:rPr>
              <a:t>deceduti, </a:t>
            </a:r>
            <a:r>
              <a:rPr lang="it-IT" sz="2400" spc="-5" dirty="0">
                <a:solidFill>
                  <a:srgbClr val="004992"/>
                </a:solidFill>
              </a:rPr>
              <a:t>e </a:t>
            </a:r>
            <a:r>
              <a:rPr lang="it-IT" sz="2400" spc="-10" dirty="0">
                <a:solidFill>
                  <a:srgbClr val="004992"/>
                </a:solidFill>
              </a:rPr>
              <a:t>inoltre… </a:t>
            </a:r>
            <a:r>
              <a:rPr lang="it-IT" sz="2400" spc="-5" dirty="0">
                <a:solidFill>
                  <a:srgbClr val="004992"/>
                </a:solidFill>
              </a:rPr>
              <a:t>scrittori</a:t>
            </a:r>
            <a:r>
              <a:rPr lang="it-IT" sz="2400" spc="15" dirty="0">
                <a:solidFill>
                  <a:srgbClr val="004992"/>
                </a:solidFill>
              </a:rPr>
              <a:t> </a:t>
            </a:r>
            <a:r>
              <a:rPr lang="it-IT" sz="2400" spc="-5" dirty="0">
                <a:solidFill>
                  <a:srgbClr val="004992"/>
                </a:solidFill>
              </a:rPr>
              <a:t>famosi!</a:t>
            </a:r>
            <a:endParaRPr lang="it-IT" sz="2400" dirty="0">
              <a:solidFill>
                <a:srgbClr val="004992"/>
              </a:solidFill>
            </a:endParaRPr>
          </a:p>
          <a:p>
            <a:pPr defTabSz="914400">
              <a:lnSpc>
                <a:spcPct val="100000"/>
              </a:lnSpc>
              <a:spcBef>
                <a:spcPts val="1200"/>
              </a:spcBef>
            </a:pPr>
            <a:r>
              <a:rPr lang="it-IT" sz="2400" spc="-5" dirty="0">
                <a:solidFill>
                  <a:srgbClr val="004992"/>
                </a:solidFill>
              </a:rPr>
              <a:t>E</a:t>
            </a:r>
            <a:r>
              <a:rPr lang="it-IT" sz="2400" spc="-10" dirty="0">
                <a:solidFill>
                  <a:srgbClr val="004992"/>
                </a:solidFill>
              </a:rPr>
              <a:t> ancora?</a:t>
            </a:r>
            <a:endParaRPr lang="it-IT" sz="2400" dirty="0">
              <a:solidFill>
                <a:srgbClr val="004992"/>
              </a:solidFill>
            </a:endParaRPr>
          </a:p>
          <a:p>
            <a:pPr marR="5080" defTabSz="914400">
              <a:lnSpc>
                <a:spcPct val="100000"/>
              </a:lnSpc>
              <a:spcBef>
                <a:spcPts val="1200"/>
              </a:spcBef>
            </a:pPr>
            <a:r>
              <a:rPr lang="it-IT" sz="2400" spc="-5" dirty="0">
                <a:solidFill>
                  <a:srgbClr val="004992"/>
                </a:solidFill>
              </a:rPr>
              <a:t>A </a:t>
            </a:r>
            <a:r>
              <a:rPr lang="it-IT" sz="2400" spc="-10" dirty="0">
                <a:solidFill>
                  <a:srgbClr val="004992"/>
                </a:solidFill>
              </a:rPr>
              <a:t>tutti questi </a:t>
            </a:r>
            <a:r>
              <a:rPr lang="it-IT" sz="2400" spc="-5" dirty="0">
                <a:solidFill>
                  <a:srgbClr val="004992"/>
                </a:solidFill>
              </a:rPr>
              <a:t>scrittori fu </a:t>
            </a:r>
            <a:r>
              <a:rPr lang="it-IT" sz="2400" spc="-10" dirty="0">
                <a:solidFill>
                  <a:srgbClr val="004992"/>
                </a:solidFill>
              </a:rPr>
              <a:t>diagnosticato </a:t>
            </a:r>
            <a:r>
              <a:rPr lang="it-IT" sz="2400" spc="-5" dirty="0">
                <a:solidFill>
                  <a:srgbClr val="004992"/>
                </a:solidFill>
              </a:rPr>
              <a:t>un</a:t>
            </a:r>
            <a:br>
              <a:rPr lang="it-IT" sz="2400" spc="-5" dirty="0">
                <a:solidFill>
                  <a:srgbClr val="004992"/>
                </a:solidFill>
              </a:rPr>
            </a:br>
            <a:r>
              <a:rPr lang="it-IT" sz="2400" spc="-10" dirty="0">
                <a:solidFill>
                  <a:srgbClr val="004992"/>
                </a:solidFill>
              </a:rPr>
              <a:t>disturbo </a:t>
            </a:r>
            <a:r>
              <a:rPr lang="it-IT" sz="2400" spc="-5" dirty="0">
                <a:solidFill>
                  <a:srgbClr val="004992"/>
                </a:solidFill>
              </a:rPr>
              <a:t>mentale, due </a:t>
            </a:r>
            <a:r>
              <a:rPr lang="it-IT" sz="2400" dirty="0">
                <a:solidFill>
                  <a:srgbClr val="004992"/>
                </a:solidFill>
              </a:rPr>
              <a:t>di </a:t>
            </a:r>
            <a:r>
              <a:rPr lang="it-IT" sz="2400" spc="-10" dirty="0">
                <a:solidFill>
                  <a:srgbClr val="004992"/>
                </a:solidFill>
              </a:rPr>
              <a:t>loro </a:t>
            </a:r>
            <a:r>
              <a:rPr lang="it-IT" sz="2400" spc="-5" dirty="0">
                <a:solidFill>
                  <a:srgbClr val="004992"/>
                </a:solidFill>
              </a:rPr>
              <a:t>ebbero sintomi</a:t>
            </a:r>
            <a:br>
              <a:rPr lang="it-IT" sz="2400" spc="-5" dirty="0">
                <a:solidFill>
                  <a:srgbClr val="004992"/>
                </a:solidFill>
              </a:rPr>
            </a:br>
            <a:r>
              <a:rPr lang="it-IT" sz="2400" spc="-10" dirty="0">
                <a:solidFill>
                  <a:srgbClr val="004992"/>
                </a:solidFill>
              </a:rPr>
              <a:t>psicotici.</a:t>
            </a:r>
            <a:endParaRPr lang="en-US" sz="2400" dirty="0">
              <a:solidFill>
                <a:srgbClr val="004992"/>
              </a:solidFill>
            </a:endParaRPr>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8</a:t>
            </a:fld>
            <a:endParaRPr lang="en-US">
              <a:latin typeface="+mn-lt"/>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Tree>
    <p:extLst>
      <p:ext uri="{BB962C8B-B14F-4D97-AF65-F5344CB8AC3E}">
        <p14:creationId xmlns:p14="http://schemas.microsoft.com/office/powerpoint/2010/main" val="1165783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Famoso = Perfetto?</a:t>
            </a:r>
            <a:endParaRPr sz="3600" dirty="0">
              <a:latin typeface="+mn-lt"/>
              <a:ea typeface="+mn-ea"/>
              <a:cs typeface="+mn-cs"/>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9</a:t>
            </a:fld>
            <a:endParaRPr lang="en-US">
              <a:latin typeface="+mn-lt"/>
            </a:endParaRPr>
          </a:p>
        </p:txBody>
      </p:sp>
      <p:graphicFrame>
        <p:nvGraphicFramePr>
          <p:cNvPr id="6" name="Group 41"/>
          <p:cNvGraphicFramePr>
            <a:graphicFrameLocks/>
          </p:cNvGraphicFramePr>
          <p:nvPr>
            <p:extLst>
              <p:ext uri="{D42A27DB-BD31-4B8C-83A1-F6EECF244321}">
                <p14:modId xmlns:p14="http://schemas.microsoft.com/office/powerpoint/2010/main" val="408599519"/>
              </p:ext>
            </p:extLst>
          </p:nvPr>
        </p:nvGraphicFramePr>
        <p:xfrm>
          <a:off x="408955" y="2132857"/>
          <a:ext cx="11376000" cy="420624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0">
                <a:tc>
                  <a:txBody>
                    <a:bodyPr/>
                    <a:lstStyle/>
                    <a:p>
                      <a:pPr marL="0" indent="0" algn="l" defTabSz="914245" rtl="0" eaLnBrk="1" latinLnBrk="0" hangingPunct="1">
                        <a:lnSpc>
                          <a:spcPct val="100000"/>
                        </a:lnSpc>
                        <a:spcBef>
                          <a:spcPts val="0"/>
                        </a:spcBef>
                        <a:spcAft>
                          <a:spcPts val="0"/>
                        </a:spcAft>
                        <a:buFont typeface="Arial" pitchFamily="34" charset="0"/>
                        <a:buNone/>
                      </a:pPr>
                      <a:r>
                        <a:rPr lang="de-DE" sz="1800" b="0" i="0" u="none" dirty="0">
                          <a:solidFill>
                            <a:srgbClr val="333333"/>
                          </a:solidFill>
                          <a:latin typeface="+mn-lt"/>
                          <a:ea typeface="+mn-ea"/>
                          <a:cs typeface="+mn-cs"/>
                        </a:rPr>
                        <a:t>Fyodor Dostoyevsky (1821-1881)</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it-IT" sz="1800" b="0" i="0" u="none" baseline="0" dirty="0">
                          <a:solidFill>
                            <a:srgbClr val="333333"/>
                          </a:solidFill>
                          <a:latin typeface="+mn-lt"/>
                          <a:ea typeface="+mn-ea"/>
                          <a:cs typeface="+mn-cs"/>
                        </a:rPr>
                        <a:t>Fëdor Dostoevskij è uno dei più importanti scrittori russi ed è considerato uno degli psicologi più importanti della letteratura mondiale. Dostoevskij soffriva di epilessia e fu temporaneamente dedito al gioco d'azzardo. Negli ultimi anni della sua vita raggiunse una sicurezza economica ed ebbe dei riconoscimenti del suo valore.</a:t>
                      </a:r>
                      <a:endParaRPr lang="es-ES" sz="1800" b="0" i="0" u="none" baseline="0"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05840">
                <a:tc>
                  <a:txBody>
                    <a:bodyPr/>
                    <a:lstStyle/>
                    <a:p>
                      <a:pPr marL="0" indent="0" algn="l" defTabSz="914245" rtl="0" eaLnBrk="1" latinLnBrk="0" hangingPunct="1">
                        <a:lnSpc>
                          <a:spcPct val="100000"/>
                        </a:lnSpc>
                        <a:spcBef>
                          <a:spcPts val="0"/>
                        </a:spcBef>
                        <a:spcAft>
                          <a:spcPts val="0"/>
                        </a:spcAft>
                        <a:buFont typeface="Arial" pitchFamily="34" charset="0"/>
                        <a:buNone/>
                      </a:pPr>
                      <a:r>
                        <a:rPr lang="de-DE" sz="1800" b="0" i="0" u="none" dirty="0">
                          <a:solidFill>
                            <a:srgbClr val="333333"/>
                          </a:solidFill>
                          <a:latin typeface="+mn-lt"/>
                          <a:ea typeface="+mn-ea"/>
                          <a:cs typeface="+mn-cs"/>
                        </a:rPr>
                        <a:t>Ernest Hemingway (1899-1961)</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it-IT" sz="1800" b="0" i="0" u="none" dirty="0">
                          <a:solidFill>
                            <a:srgbClr val="333333"/>
                          </a:solidFill>
                          <a:latin typeface="+mn-lt"/>
                          <a:ea typeface="+mn-ea"/>
                          <a:cs typeface="+mn-cs"/>
                        </a:rPr>
                        <a:t>Hemingway è considerato uno degli scrittori americani di maggior successo del XX secolo. Nel 1954 fu insignito del Premio Nobel per la letteratura. Durante la sua vita ha avuto periodi di depressione e di abuso alcolico. Si ipotizza che abbia sofferto di disturbo bipolare.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0" indent="0" algn="l" defTabSz="914245" rtl="0" eaLnBrk="1" latinLnBrk="0" hangingPunct="1">
                        <a:lnSpc>
                          <a:spcPct val="100000"/>
                        </a:lnSpc>
                        <a:spcBef>
                          <a:spcPts val="0"/>
                        </a:spcBef>
                        <a:spcAft>
                          <a:spcPts val="0"/>
                        </a:spcAft>
                        <a:buFont typeface="Arial" pitchFamily="34" charset="0"/>
                        <a:buNone/>
                      </a:pPr>
                      <a:r>
                        <a:rPr lang="de-DE" sz="1800" b="0" i="0" u="none" dirty="0">
                          <a:solidFill>
                            <a:srgbClr val="333333"/>
                          </a:solidFill>
                          <a:latin typeface="+mn-lt"/>
                          <a:ea typeface="+mn-ea"/>
                          <a:cs typeface="+mn-cs"/>
                        </a:rPr>
                        <a:t>Friedrich Hölderlin (1770-1843)</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1800" b="0" i="0" u="none" strike="noStrike" cap="none" normalizeH="0" baseline="0" dirty="0" err="1">
                          <a:ln>
                            <a:noFill/>
                          </a:ln>
                          <a:solidFill>
                            <a:srgbClr val="333333"/>
                          </a:solidFill>
                          <a:effectLst/>
                          <a:latin typeface="+mn-lt"/>
                          <a:ea typeface="+mn-ea"/>
                          <a:cs typeface="+mn-cs"/>
                        </a:rPr>
                        <a:t>Hölderlin</a:t>
                      </a:r>
                      <a:r>
                        <a:rPr kumimoji="0" lang="it-IT" sz="1800" b="0" i="0" u="none" strike="noStrike" cap="none" normalizeH="0" baseline="0" dirty="0">
                          <a:ln>
                            <a:noFill/>
                          </a:ln>
                          <a:solidFill>
                            <a:srgbClr val="333333"/>
                          </a:solidFill>
                          <a:effectLst/>
                          <a:latin typeface="+mn-lt"/>
                          <a:ea typeface="+mn-ea"/>
                          <a:cs typeface="+mn-cs"/>
                        </a:rPr>
                        <a:t> forma l'immagine emblematico di “genio e follia”. E 'stato uno dei più importanti poeti tedeschi del Romanticismo come Goethe e Schiller. Oggi </a:t>
                      </a:r>
                      <a:r>
                        <a:rPr kumimoji="0" lang="it-IT" sz="1800" b="0" i="0" u="none" strike="noStrike" cap="none" normalizeH="0" baseline="0" dirty="0" err="1">
                          <a:ln>
                            <a:noFill/>
                          </a:ln>
                          <a:solidFill>
                            <a:srgbClr val="333333"/>
                          </a:solidFill>
                          <a:effectLst/>
                          <a:latin typeface="+mn-lt"/>
                          <a:ea typeface="+mn-ea"/>
                          <a:cs typeface="+mn-cs"/>
                        </a:rPr>
                        <a:t>Hölderlin</a:t>
                      </a:r>
                      <a:r>
                        <a:rPr kumimoji="0" lang="it-IT" sz="1800" b="0" i="0" u="none" strike="noStrike" cap="none" normalizeH="0" baseline="0" dirty="0">
                          <a:ln>
                            <a:noFill/>
                          </a:ln>
                          <a:solidFill>
                            <a:srgbClr val="333333"/>
                          </a:solidFill>
                          <a:effectLst/>
                          <a:latin typeface="+mn-lt"/>
                          <a:ea typeface="+mn-ea"/>
                          <a:cs typeface="+mn-cs"/>
                        </a:rPr>
                        <a:t> sarebbe molto probabilmente diagnosticato come schizofrenia/psicosi.</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ts val="0"/>
                        </a:spcBef>
                        <a:spcAft>
                          <a:spcPts val="0"/>
                        </a:spcAft>
                        <a:buClr>
                          <a:srgbClr val="006699"/>
                        </a:buClr>
                        <a:buSzTx/>
                        <a:buFont typeface="Arial" pitchFamily="34" charset="0"/>
                        <a:buNone/>
                        <a:tabLst/>
                        <a:defRPr/>
                      </a:pPr>
                      <a:r>
                        <a:rPr lang="de-DE" sz="1800" b="0" i="0" u="none" dirty="0">
                          <a:solidFill>
                            <a:srgbClr val="333333"/>
                          </a:solidFill>
                          <a:latin typeface="+mn-lt"/>
                          <a:ea typeface="+mn-ea"/>
                          <a:cs typeface="+mn-cs"/>
                        </a:rPr>
                        <a:t>Charles Dickens (1812-1870)</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it-IT" sz="1800" b="0" i="0" u="none" strike="noStrike" cap="none" normalizeH="0" baseline="0" dirty="0">
                          <a:ln>
                            <a:noFill/>
                          </a:ln>
                          <a:solidFill>
                            <a:srgbClr val="333333"/>
                          </a:solidFill>
                          <a:effectLst/>
                          <a:latin typeface="+mn-lt"/>
                          <a:ea typeface="+mn-ea"/>
                          <a:cs typeface="+mn-cs"/>
                        </a:rPr>
                        <a:t>Dickens è uno degli scrittori inglesi più letti. Fra le sue opere più famose ricordiamo “Oliver Twist” e “A Christmas Carol”. Aveva episodi maniacali e depressivi, oggi avrebbe probabilmente sarebbe considerato affetto da disturbo bipolare.</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Quale di questi dipinti è stato realizzato da persone con sintomi psicotici?</a:t>
            </a:r>
            <a:endParaRPr sz="3600" dirty="0">
              <a:latin typeface="+mn-lt"/>
              <a:ea typeface="+mn-ea"/>
              <a:cs typeface="+mn-cs"/>
            </a:endParaRPr>
          </a:p>
        </p:txBody>
      </p:sp>
      <p:sp>
        <p:nvSpPr>
          <p:cNvPr id="7" name="Footer Placeholder 6"/>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10</a:t>
            </a:fld>
            <a:endParaRPr lang="en-US">
              <a:latin typeface="+mn-lt"/>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Quale di questi dipinti è stato battuto ad un’asta al prezzo piu’ alto?</a:t>
            </a:r>
            <a:endParaRPr sz="3600" dirty="0">
              <a:latin typeface="+mn-lt"/>
              <a:ea typeface="+mn-ea"/>
              <a:cs typeface="+mn-cs"/>
            </a:endParaRPr>
          </a:p>
        </p:txBody>
      </p:sp>
      <p:sp>
        <p:nvSpPr>
          <p:cNvPr id="7" name="Footer Placeholder 6"/>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latin typeface="+mn-lt"/>
              </a:rPr>
              <a:pPr/>
              <a:t>11</a:t>
            </a:fld>
            <a:endParaRPr lang="en-US">
              <a:latin typeface="+mn-lt"/>
            </a:endParaRPr>
          </a:p>
        </p:txBody>
      </p:sp>
      <p:pic>
        <p:nvPicPr>
          <p:cNvPr id="13" name="Grafik 6"/>
          <p:cNvPicPr>
            <a:picLocks noChangeAspect="1"/>
          </p:cNvPicPr>
          <p:nvPr/>
        </p:nvPicPr>
        <p:blipFill>
          <a:blip r:embed="rId3" cstate="print"/>
          <a:stretch>
            <a:fillRect/>
          </a:stretch>
        </p:blipFill>
        <p:spPr>
          <a:xfrm>
            <a:off x="8858875" y="2288360"/>
            <a:ext cx="2926080" cy="1998144"/>
          </a:xfrm>
          <a:prstGeom prst="rect">
            <a:avLst/>
          </a:prstGeom>
        </p:spPr>
      </p:pic>
      <p:pic>
        <p:nvPicPr>
          <p:cNvPr id="14" name="Grafik 5" descr="Bild_Steffen.jpg"/>
          <p:cNvPicPr>
            <a:picLocks noChangeAspect="1"/>
          </p:cNvPicPr>
          <p:nvPr/>
        </p:nvPicPr>
        <p:blipFill>
          <a:blip r:embed="rId4" cstate="print"/>
          <a:stretch>
            <a:fillRect/>
          </a:stretch>
        </p:blipFill>
        <p:spPr>
          <a:xfrm>
            <a:off x="6276850" y="2288360"/>
            <a:ext cx="2255381" cy="3401568"/>
          </a:xfrm>
          <a:prstGeom prst="rect">
            <a:avLst/>
          </a:prstGeom>
        </p:spPr>
      </p:pic>
      <p:pic>
        <p:nvPicPr>
          <p:cNvPr id="15" name="Grafik 4" descr="img136112.jpg"/>
          <p:cNvPicPr>
            <a:picLocks noChangeAspect="1"/>
          </p:cNvPicPr>
          <p:nvPr/>
        </p:nvPicPr>
        <p:blipFill>
          <a:blip r:embed="rId5" cstate="print"/>
          <a:stretch>
            <a:fillRect/>
          </a:stretch>
        </p:blipFill>
        <p:spPr>
          <a:xfrm>
            <a:off x="3389885" y="2288360"/>
            <a:ext cx="2560320" cy="3397464"/>
          </a:xfrm>
          <a:prstGeom prst="rect">
            <a:avLst/>
          </a:prstGeom>
        </p:spPr>
      </p:pic>
      <p:pic>
        <p:nvPicPr>
          <p:cNvPr id="16" name="Grafik 3" descr="auktion-sothebys-new-york.jpg"/>
          <p:cNvPicPr>
            <a:picLocks noChangeAspect="1"/>
          </p:cNvPicPr>
          <p:nvPr/>
        </p:nvPicPr>
        <p:blipFill>
          <a:blip r:embed="rId6" cstate="print"/>
          <a:stretch>
            <a:fillRect/>
          </a:stretch>
        </p:blipFill>
        <p:spPr>
          <a:xfrm>
            <a:off x="502920" y="2288360"/>
            <a:ext cx="2560320" cy="3410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sp>
        <p:nvSpPr>
          <p:cNvPr id="10" name="object 10"/>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Quale di questi dipinti è stato battuto ad un’asta al prezzo piu’ alto?</a:t>
            </a:r>
            <a:endParaRPr sz="3600" dirty="0">
              <a:latin typeface="+mn-lt"/>
              <a:ea typeface="+mn-ea"/>
              <a:cs typeface="+mn-cs"/>
            </a:endParaRPr>
          </a:p>
        </p:txBody>
      </p:sp>
      <p:sp>
        <p:nvSpPr>
          <p:cNvPr id="11" name="Footer Placeholder 10"/>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latin typeface="+mn-lt"/>
              </a:rPr>
              <a:pPr/>
              <a:t>12</a:t>
            </a:fld>
            <a:endParaRPr lang="en-US">
              <a:latin typeface="+mn-lt"/>
            </a:endParaRPr>
          </a:p>
        </p:txBody>
      </p:sp>
      <p:pic>
        <p:nvPicPr>
          <p:cNvPr id="17" name="Grafik 6"/>
          <p:cNvPicPr>
            <a:picLocks noChangeAspect="1"/>
          </p:cNvPicPr>
          <p:nvPr/>
        </p:nvPicPr>
        <p:blipFill>
          <a:blip r:embed="rId4" cstate="print"/>
          <a:stretch>
            <a:fillRect/>
          </a:stretch>
        </p:blipFill>
        <p:spPr>
          <a:xfrm>
            <a:off x="8858875" y="2288360"/>
            <a:ext cx="2926080" cy="1998144"/>
          </a:xfrm>
          <a:prstGeom prst="rect">
            <a:avLst/>
          </a:prstGeom>
        </p:spPr>
      </p:pic>
      <p:pic>
        <p:nvPicPr>
          <p:cNvPr id="18"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19" name="Grafik 4" descr="img136112.jpg"/>
          <p:cNvPicPr>
            <a:picLocks noChangeAspect="1"/>
          </p:cNvPicPr>
          <p:nvPr/>
        </p:nvPicPr>
        <p:blipFill>
          <a:blip r:embed="rId6" cstate="print"/>
          <a:stretch>
            <a:fillRect/>
          </a:stretch>
        </p:blipFill>
        <p:spPr>
          <a:xfrm>
            <a:off x="3389885" y="2288360"/>
            <a:ext cx="2560320" cy="3397464"/>
          </a:xfrm>
          <a:prstGeom prst="rect">
            <a:avLst/>
          </a:prstGeom>
        </p:spPr>
      </p:pic>
      <p:sp>
        <p:nvSpPr>
          <p:cNvPr id="21"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rPr>
              <a:t>0 euro</a:t>
            </a:r>
            <a:endParaRPr lang="de-DE" sz="1800" dirty="0">
              <a:solidFill>
                <a:srgbClr val="004992"/>
              </a:solidFill>
            </a:endParaRPr>
          </a:p>
        </p:txBody>
      </p:sp>
      <p:sp>
        <p:nvSpPr>
          <p:cNvPr id="22" name="Caption_17"/>
          <p:cNvSpPr txBox="1"/>
          <p:nvPr/>
        </p:nvSpPr>
        <p:spPr>
          <a:xfrm>
            <a:off x="8858875" y="4286504"/>
            <a:ext cx="2926080" cy="646331"/>
          </a:xfrm>
          <a:prstGeom prst="rect">
            <a:avLst/>
          </a:prstGeom>
          <a:noFill/>
        </p:spPr>
        <p:txBody>
          <a:bodyPr wrap="square" rtlCol="0">
            <a:spAutoFit/>
          </a:bodyPr>
          <a:lstStyle/>
          <a:p>
            <a:pPr algn="ctr"/>
            <a:r>
              <a:rPr lang="de-DE" sz="1800">
                <a:solidFill>
                  <a:srgbClr val="004992"/>
                </a:solidFill>
              </a:rPr>
              <a:t>circa 10.000</a:t>
            </a:r>
          </a:p>
          <a:p>
            <a:pPr algn="ctr"/>
            <a:r>
              <a:rPr lang="de-DE" sz="1800">
                <a:solidFill>
                  <a:srgbClr val="004992"/>
                </a:solidFill>
              </a:rPr>
              <a:t>euro</a:t>
            </a:r>
            <a:endParaRPr lang="de-DE" sz="1800" dirty="0">
              <a:solidFill>
                <a:srgbClr val="004992"/>
              </a:solidFill>
            </a:endParaRPr>
          </a:p>
        </p:txBody>
      </p:sp>
      <p:sp>
        <p:nvSpPr>
          <p:cNvPr id="23" name="Caption_15"/>
          <p:cNvSpPr txBox="1"/>
          <p:nvPr/>
        </p:nvSpPr>
        <p:spPr>
          <a:xfrm>
            <a:off x="3389885" y="5685824"/>
            <a:ext cx="2560320" cy="646331"/>
          </a:xfrm>
          <a:prstGeom prst="rect">
            <a:avLst/>
          </a:prstGeom>
          <a:noFill/>
        </p:spPr>
        <p:txBody>
          <a:bodyPr wrap="square" rtlCol="0">
            <a:spAutoFit/>
          </a:bodyPr>
          <a:lstStyle/>
          <a:p>
            <a:pPr algn="ctr"/>
            <a:r>
              <a:rPr lang="de-DE" sz="1800">
                <a:solidFill>
                  <a:srgbClr val="004992"/>
                </a:solidFill>
              </a:rPr>
              <a:t>25 milioni di</a:t>
            </a:r>
          </a:p>
          <a:p>
            <a:pPr algn="ctr"/>
            <a:r>
              <a:rPr lang="de-DE" sz="1800">
                <a:solidFill>
                  <a:srgbClr val="004992"/>
                </a:solidFill>
              </a:rPr>
              <a:t>euro</a:t>
            </a:r>
            <a:endParaRPr lang="de-DE" sz="1800" dirty="0">
              <a:solidFill>
                <a:srgbClr val="004992"/>
              </a:solidFill>
            </a:endParaRPr>
          </a:p>
        </p:txBody>
      </p:sp>
      <p:sp>
        <p:nvSpPr>
          <p:cNvPr id="24" name="Caption_14"/>
          <p:cNvSpPr txBox="1"/>
          <p:nvPr/>
        </p:nvSpPr>
        <p:spPr>
          <a:xfrm>
            <a:off x="502919" y="5698536"/>
            <a:ext cx="2560320" cy="369332"/>
          </a:xfrm>
          <a:prstGeom prst="rect">
            <a:avLst/>
          </a:prstGeom>
          <a:noFill/>
        </p:spPr>
        <p:txBody>
          <a:bodyPr wrap="square" rtlCol="0">
            <a:spAutoFit/>
          </a:bodyPr>
          <a:lstStyle/>
          <a:p>
            <a:pPr algn="ctr"/>
            <a:r>
              <a:rPr lang="it-IT" sz="1800" dirty="0">
                <a:solidFill>
                  <a:srgbClr val="004992"/>
                </a:solidFill>
              </a:rPr>
              <a:t>Quasi 100 milioni di euro</a:t>
            </a:r>
            <a:endParaRPr lang="de-DE" sz="1800" dirty="0">
              <a:solidFill>
                <a:srgbClr val="00499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Edvard Munch</a:t>
            </a:r>
            <a:endParaRPr sz="3600" dirty="0">
              <a:latin typeface="+mn-lt"/>
              <a:ea typeface="+mn-ea"/>
              <a:cs typeface="+mn-cs"/>
            </a:endParaRPr>
          </a:p>
        </p:txBody>
      </p:sp>
      <p:sp>
        <p:nvSpPr>
          <p:cNvPr id="9" name="Content Placeholder 8"/>
          <p:cNvSpPr>
            <a:spLocks noGrp="1"/>
          </p:cNvSpPr>
          <p:nvPr>
            <p:ph idx="1"/>
          </p:nvPr>
        </p:nvSpPr>
        <p:spPr>
          <a:xfrm>
            <a:off x="408955" y="2204864"/>
            <a:ext cx="7406640" cy="4248000"/>
          </a:xfrm>
        </p:spPr>
        <p:txBody>
          <a:bodyPr/>
          <a:lstStyle/>
          <a:p>
            <a:pPr marL="342900" marR="172720" lvl="0" indent="-342900" defTabSz="914400">
              <a:buClr>
                <a:srgbClr val="333333"/>
              </a:buClr>
              <a:buFont typeface="WingDings"/>
              <a:buChar char=""/>
              <a:tabLst>
                <a:tab pos="355600" algn="l"/>
              </a:tabLst>
            </a:pPr>
            <a:r>
              <a:rPr lang="it-IT" sz="2400" dirty="0">
                <a:solidFill>
                  <a:srgbClr val="333333"/>
                </a:solidFill>
              </a:rPr>
              <a:t>Un acquirente sconosciuto è stato </a:t>
            </a:r>
            <a:r>
              <a:rPr lang="it-IT" sz="2400" spc="-5" dirty="0">
                <a:solidFill>
                  <a:srgbClr val="333333"/>
                </a:solidFill>
              </a:rPr>
              <a:t>disposto </a:t>
            </a:r>
            <a:r>
              <a:rPr lang="it-IT" sz="2400" dirty="0">
                <a:solidFill>
                  <a:srgbClr val="333333"/>
                </a:solidFill>
              </a:rPr>
              <a:t>a </a:t>
            </a:r>
            <a:r>
              <a:rPr lang="it-IT" sz="2400" spc="-5" dirty="0">
                <a:solidFill>
                  <a:srgbClr val="333333"/>
                </a:solidFill>
              </a:rPr>
              <a:t>pagare</a:t>
            </a:r>
            <a:r>
              <a:rPr lang="it-IT" sz="2400" spc="-165" dirty="0">
                <a:solidFill>
                  <a:srgbClr val="333333"/>
                </a:solidFill>
              </a:rPr>
              <a:t> </a:t>
            </a:r>
            <a:r>
              <a:rPr lang="it-IT" sz="2400" spc="-5" dirty="0">
                <a:solidFill>
                  <a:srgbClr val="333333"/>
                </a:solidFill>
              </a:rPr>
              <a:t>circa </a:t>
            </a:r>
            <a:r>
              <a:rPr lang="it-IT" sz="2400" dirty="0">
                <a:solidFill>
                  <a:srgbClr val="333333"/>
                </a:solidFill>
              </a:rPr>
              <a:t>100 </a:t>
            </a:r>
            <a:r>
              <a:rPr lang="it-IT" sz="2400" spc="-5" dirty="0">
                <a:solidFill>
                  <a:srgbClr val="333333"/>
                </a:solidFill>
              </a:rPr>
              <a:t>milioni di euro per </a:t>
            </a:r>
            <a:r>
              <a:rPr lang="it-IT" sz="2400" spc="-10" dirty="0">
                <a:solidFill>
                  <a:srgbClr val="333333"/>
                </a:solidFill>
              </a:rPr>
              <a:t>il </a:t>
            </a:r>
            <a:r>
              <a:rPr lang="it-IT" sz="2400" spc="-5">
                <a:solidFill>
                  <a:srgbClr val="333333"/>
                </a:solidFill>
              </a:rPr>
              <a:t>dipinto “L'Urlo”. </a:t>
            </a:r>
            <a:r>
              <a:rPr lang="it-IT" sz="2400" spc="-5" dirty="0">
                <a:solidFill>
                  <a:srgbClr val="333333"/>
                </a:solidFill>
              </a:rPr>
              <a:t>Questo </a:t>
            </a:r>
            <a:r>
              <a:rPr lang="it-IT" sz="2400" spc="-10" dirty="0">
                <a:solidFill>
                  <a:srgbClr val="333333"/>
                </a:solidFill>
              </a:rPr>
              <a:t>lo </a:t>
            </a:r>
            <a:r>
              <a:rPr lang="it-IT" sz="2400" spc="-5" dirty="0">
                <a:solidFill>
                  <a:srgbClr val="333333"/>
                </a:solidFill>
              </a:rPr>
              <a:t>rende </a:t>
            </a:r>
            <a:r>
              <a:rPr lang="it-IT" sz="2400" dirty="0">
                <a:solidFill>
                  <a:srgbClr val="333333"/>
                </a:solidFill>
              </a:rPr>
              <a:t>uno </a:t>
            </a:r>
            <a:r>
              <a:rPr lang="it-IT" sz="2400" spc="-5" dirty="0">
                <a:solidFill>
                  <a:srgbClr val="333333"/>
                </a:solidFill>
              </a:rPr>
              <a:t>dei dipinti più </a:t>
            </a:r>
            <a:r>
              <a:rPr lang="it-IT" sz="2400" dirty="0">
                <a:solidFill>
                  <a:srgbClr val="333333"/>
                </a:solidFill>
              </a:rPr>
              <a:t>costosi </a:t>
            </a:r>
            <a:r>
              <a:rPr lang="it-IT" sz="2400" spc="-5" dirty="0">
                <a:solidFill>
                  <a:srgbClr val="333333"/>
                </a:solidFill>
              </a:rPr>
              <a:t>del</a:t>
            </a:r>
            <a:r>
              <a:rPr lang="it-IT" sz="2400" spc="-55" dirty="0">
                <a:solidFill>
                  <a:srgbClr val="333333"/>
                </a:solidFill>
              </a:rPr>
              <a:t> </a:t>
            </a:r>
            <a:r>
              <a:rPr lang="it-IT" sz="2400" dirty="0">
                <a:solidFill>
                  <a:srgbClr val="333333"/>
                </a:solidFill>
              </a:rPr>
              <a:t>mondo.</a:t>
            </a:r>
          </a:p>
          <a:p>
            <a:pPr marL="342900" lvl="0" indent="-342900" defTabSz="914400">
              <a:buClr>
                <a:srgbClr val="333333"/>
              </a:buClr>
              <a:buFont typeface="WingDings"/>
              <a:buChar char=""/>
              <a:tabLst>
                <a:tab pos="354965" algn="l"/>
                <a:tab pos="355600" algn="l"/>
              </a:tabLst>
            </a:pPr>
            <a:r>
              <a:rPr lang="it-IT" sz="2400" dirty="0">
                <a:solidFill>
                  <a:srgbClr val="333333"/>
                </a:solidFill>
              </a:rPr>
              <a:t>Il </a:t>
            </a:r>
            <a:r>
              <a:rPr lang="it-IT" sz="2400" spc="-5" dirty="0">
                <a:solidFill>
                  <a:srgbClr val="333333"/>
                </a:solidFill>
              </a:rPr>
              <a:t>pittore, Edvard </a:t>
            </a:r>
            <a:r>
              <a:rPr lang="it-IT" sz="2400" dirty="0">
                <a:solidFill>
                  <a:srgbClr val="333333"/>
                </a:solidFill>
              </a:rPr>
              <a:t>Munch, </a:t>
            </a:r>
            <a:r>
              <a:rPr lang="it-IT" sz="2400" spc="-5" dirty="0">
                <a:solidFill>
                  <a:srgbClr val="333333"/>
                </a:solidFill>
              </a:rPr>
              <a:t>probabilmente </a:t>
            </a:r>
            <a:r>
              <a:rPr lang="it-IT" sz="2400" dirty="0">
                <a:solidFill>
                  <a:srgbClr val="333333"/>
                </a:solidFill>
              </a:rPr>
              <a:t>soffriva di</a:t>
            </a:r>
            <a:r>
              <a:rPr lang="it-IT" sz="2400" spc="-95" dirty="0">
                <a:solidFill>
                  <a:srgbClr val="333333"/>
                </a:solidFill>
              </a:rPr>
              <a:t> </a:t>
            </a:r>
            <a:r>
              <a:rPr lang="it-IT" sz="2400" dirty="0">
                <a:solidFill>
                  <a:srgbClr val="333333"/>
                </a:solidFill>
              </a:rPr>
              <a:t>disturb </a:t>
            </a:r>
            <a:r>
              <a:rPr lang="it-IT" sz="2400" spc="-5" dirty="0">
                <a:solidFill>
                  <a:srgbClr val="333333"/>
                </a:solidFill>
              </a:rPr>
              <a:t>bipolare:</a:t>
            </a:r>
            <a:endParaRPr lang="it-IT" sz="2400" dirty="0">
              <a:solidFill>
                <a:srgbClr val="333333"/>
              </a:solidFill>
            </a:endParaRPr>
          </a:p>
          <a:p>
            <a:pPr marL="774827" lvl="3" indent="-342900" defTabSz="914400">
              <a:spcBef>
                <a:spcPts val="1999"/>
              </a:spcBef>
              <a:buClr>
                <a:srgbClr val="333333"/>
              </a:buClr>
              <a:buFont typeface="WingDings"/>
              <a:buChar char=""/>
              <a:tabLst>
                <a:tab pos="756920" algn="l"/>
              </a:tabLst>
            </a:pPr>
            <a:r>
              <a:rPr lang="it-IT" sz="2400" spc="-5" dirty="0">
                <a:solidFill>
                  <a:srgbClr val="333333"/>
                </a:solidFill>
                <a:latin typeface="+mn-lt"/>
              </a:rPr>
              <a:t>Egli presentava </a:t>
            </a:r>
            <a:r>
              <a:rPr lang="it-IT" sz="2400" dirty="0">
                <a:solidFill>
                  <a:srgbClr val="333333"/>
                </a:solidFill>
                <a:latin typeface="+mn-lt"/>
              </a:rPr>
              <a:t>sintomi </a:t>
            </a:r>
            <a:r>
              <a:rPr lang="it-IT" sz="2400" spc="-5" dirty="0">
                <a:solidFill>
                  <a:srgbClr val="333333"/>
                </a:solidFill>
                <a:latin typeface="+mn-lt"/>
              </a:rPr>
              <a:t>maniacali, deliranti </a:t>
            </a:r>
            <a:r>
              <a:rPr lang="it-IT" sz="2400" dirty="0">
                <a:solidFill>
                  <a:srgbClr val="333333"/>
                </a:solidFill>
                <a:latin typeface="+mn-lt"/>
              </a:rPr>
              <a:t>e</a:t>
            </a:r>
            <a:r>
              <a:rPr lang="it-IT" sz="2400" spc="-35" dirty="0">
                <a:solidFill>
                  <a:srgbClr val="333333"/>
                </a:solidFill>
                <a:latin typeface="+mn-lt"/>
              </a:rPr>
              <a:t> </a:t>
            </a:r>
            <a:r>
              <a:rPr lang="it-IT" sz="2400" spc="-5" dirty="0">
                <a:solidFill>
                  <a:srgbClr val="333333"/>
                </a:solidFill>
                <a:latin typeface="+mn-lt"/>
              </a:rPr>
              <a:t>depressivi</a:t>
            </a:r>
            <a:endParaRPr lang="it-IT" sz="2400" dirty="0">
              <a:solidFill>
                <a:srgbClr val="333333"/>
              </a:solidFill>
              <a:latin typeface="+mn-lt"/>
            </a:endParaRPr>
          </a:p>
          <a:p>
            <a:pPr marL="774827" lvl="3" indent="-342900" defTabSz="914400">
              <a:spcBef>
                <a:spcPts val="1999"/>
              </a:spcBef>
              <a:buClr>
                <a:srgbClr val="333333"/>
              </a:buClr>
              <a:buFont typeface="WingDings"/>
              <a:buChar char=""/>
              <a:tabLst>
                <a:tab pos="756920" algn="l"/>
              </a:tabLst>
            </a:pPr>
            <a:r>
              <a:rPr lang="it-IT" sz="2400" dirty="0">
                <a:solidFill>
                  <a:srgbClr val="333333"/>
                </a:solidFill>
                <a:latin typeface="+mn-lt"/>
              </a:rPr>
              <a:t>A causa </a:t>
            </a:r>
            <a:r>
              <a:rPr lang="it-IT" sz="2400" spc="-5" dirty="0">
                <a:solidFill>
                  <a:srgbClr val="333333"/>
                </a:solidFill>
                <a:latin typeface="+mn-lt"/>
              </a:rPr>
              <a:t>dei </a:t>
            </a:r>
            <a:r>
              <a:rPr lang="it-IT" sz="2400" dirty="0">
                <a:solidFill>
                  <a:srgbClr val="333333"/>
                </a:solidFill>
                <a:latin typeface="+mn-lt"/>
              </a:rPr>
              <a:t>suoi sintomi fu </a:t>
            </a:r>
            <a:r>
              <a:rPr lang="it-IT" sz="2400" spc="-5" dirty="0">
                <a:solidFill>
                  <a:srgbClr val="333333"/>
                </a:solidFill>
                <a:latin typeface="+mn-lt"/>
              </a:rPr>
              <a:t>ricoverato per </a:t>
            </a:r>
            <a:r>
              <a:rPr lang="it-IT" sz="2400" dirty="0">
                <a:solidFill>
                  <a:srgbClr val="333333"/>
                </a:solidFill>
                <a:latin typeface="+mn-lt"/>
              </a:rPr>
              <a:t>8 </a:t>
            </a:r>
            <a:r>
              <a:rPr lang="it-IT" sz="2400" spc="-5" dirty="0">
                <a:solidFill>
                  <a:srgbClr val="333333"/>
                </a:solidFill>
                <a:latin typeface="+mn-lt"/>
              </a:rPr>
              <a:t>mesi </a:t>
            </a:r>
            <a:r>
              <a:rPr lang="it-IT" sz="2400" spc="-10" dirty="0">
                <a:solidFill>
                  <a:srgbClr val="333333"/>
                </a:solidFill>
                <a:latin typeface="+mn-lt"/>
              </a:rPr>
              <a:t>in</a:t>
            </a:r>
            <a:r>
              <a:rPr lang="it-IT" sz="2400" spc="-110" dirty="0">
                <a:solidFill>
                  <a:srgbClr val="333333"/>
                </a:solidFill>
                <a:latin typeface="+mn-lt"/>
              </a:rPr>
              <a:t> </a:t>
            </a:r>
            <a:r>
              <a:rPr lang="it-IT" sz="2400" dirty="0">
                <a:solidFill>
                  <a:srgbClr val="333333"/>
                </a:solidFill>
                <a:latin typeface="+mn-lt"/>
              </a:rPr>
              <a:t>una </a:t>
            </a:r>
            <a:r>
              <a:rPr lang="it-IT" sz="2400" spc="-5" dirty="0">
                <a:solidFill>
                  <a:srgbClr val="333333"/>
                </a:solidFill>
                <a:latin typeface="+mn-lt"/>
              </a:rPr>
              <a:t>residenza</a:t>
            </a:r>
            <a:r>
              <a:rPr lang="it-IT" sz="2400" spc="-25" dirty="0">
                <a:solidFill>
                  <a:srgbClr val="333333"/>
                </a:solidFill>
                <a:latin typeface="+mn-lt"/>
              </a:rPr>
              <a:t> </a:t>
            </a:r>
            <a:r>
              <a:rPr lang="it-IT" sz="2400" spc="-5" dirty="0">
                <a:solidFill>
                  <a:srgbClr val="333333"/>
                </a:solidFill>
                <a:latin typeface="+mn-lt"/>
              </a:rPr>
              <a:t>psichiatrica</a:t>
            </a:r>
            <a:endParaRPr lang="en-US" sz="2400" dirty="0">
              <a:latin typeface="+mn-lt"/>
            </a:endParaRPr>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13</a:t>
            </a:fld>
            <a:endParaRPr lang="en-US">
              <a:latin typeface="+mn-lt"/>
            </a:endParaRPr>
          </a:p>
        </p:txBody>
      </p:sp>
      <p:pic>
        <p:nvPicPr>
          <p:cNvPr id="8" name="Grafik 16" descr="auktion-sothebys-new-york.jpg"/>
          <p:cNvPicPr>
            <a:picLocks noChangeAspect="1"/>
          </p:cNvPicPr>
          <p:nvPr/>
        </p:nvPicPr>
        <p:blipFill>
          <a:blip r:embed="rId3" cstate="print"/>
          <a:srcRect/>
          <a:stretch>
            <a:fillRect/>
          </a:stretch>
        </p:blipFill>
        <p:spPr bwMode="auto">
          <a:xfrm>
            <a:off x="8094921" y="2203704"/>
            <a:ext cx="3187242" cy="425196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Steffen Moritz</a:t>
            </a:r>
            <a:endParaRPr sz="3600" dirty="0">
              <a:latin typeface="+mn-lt"/>
              <a:ea typeface="+mn-ea"/>
              <a:cs typeface="+mn-cs"/>
            </a:endParaRPr>
          </a:p>
        </p:txBody>
      </p:sp>
      <p:sp>
        <p:nvSpPr>
          <p:cNvPr id="9" name="Content Placeholder 8"/>
          <p:cNvSpPr>
            <a:spLocks noGrp="1"/>
          </p:cNvSpPr>
          <p:nvPr>
            <p:ph idx="1"/>
          </p:nvPr>
        </p:nvSpPr>
        <p:spPr>
          <a:xfrm>
            <a:off x="408955" y="2204864"/>
            <a:ext cx="7498080" cy="4248000"/>
          </a:xfrm>
        </p:spPr>
        <p:txBody>
          <a:bodyPr/>
          <a:lstStyle/>
          <a:p>
            <a:pPr marL="342900" lvl="0" indent="-342900" defTabSz="914400">
              <a:buClr>
                <a:srgbClr val="333333"/>
              </a:buClr>
              <a:buFont typeface="WingDings"/>
              <a:buChar char=""/>
              <a:tabLst>
                <a:tab pos="354965" algn="l"/>
                <a:tab pos="355600" algn="l"/>
              </a:tabLst>
            </a:pPr>
            <a:r>
              <a:rPr lang="it-IT" sz="2400" dirty="0">
                <a:solidFill>
                  <a:srgbClr val="333333"/>
                </a:solidFill>
              </a:rPr>
              <a:t>Il </a:t>
            </a:r>
            <a:r>
              <a:rPr lang="it-IT" sz="2400" spc="-5" dirty="0">
                <a:solidFill>
                  <a:srgbClr val="333333"/>
                </a:solidFill>
              </a:rPr>
              <a:t>dipinto </a:t>
            </a:r>
            <a:r>
              <a:rPr lang="it-IT" sz="2400" dirty="0">
                <a:solidFill>
                  <a:srgbClr val="333333"/>
                </a:solidFill>
              </a:rPr>
              <a:t>ha un </a:t>
            </a:r>
            <a:r>
              <a:rPr lang="it-IT" sz="2400" spc="-5" dirty="0">
                <a:solidFill>
                  <a:srgbClr val="333333"/>
                </a:solidFill>
              </a:rPr>
              <a:t>valore emotivo per il</a:t>
            </a:r>
            <a:r>
              <a:rPr lang="it-IT" sz="2400" spc="-30" dirty="0">
                <a:solidFill>
                  <a:srgbClr val="333333"/>
                </a:solidFill>
              </a:rPr>
              <a:t> </a:t>
            </a:r>
            <a:r>
              <a:rPr lang="it-IT" sz="2400" spc="-5" dirty="0">
                <a:solidFill>
                  <a:srgbClr val="333333"/>
                </a:solidFill>
              </a:rPr>
              <a:t>pittore.</a:t>
            </a:r>
            <a:endParaRPr lang="it-IT" sz="2400" dirty="0">
              <a:solidFill>
                <a:srgbClr val="333333"/>
              </a:solidFill>
            </a:endParaRPr>
          </a:p>
          <a:p>
            <a:pPr marL="342900" marR="5080" lvl="0" indent="-342900" defTabSz="914400">
              <a:buClr>
                <a:srgbClr val="333333"/>
              </a:buClr>
              <a:buFont typeface="WingDings"/>
              <a:buChar char=""/>
              <a:tabLst>
                <a:tab pos="354965" algn="l"/>
                <a:tab pos="355600" algn="l"/>
              </a:tabLst>
            </a:pPr>
            <a:r>
              <a:rPr lang="it-IT" sz="2400" spc="-5" dirty="0">
                <a:solidFill>
                  <a:srgbClr val="333333"/>
                </a:solidFill>
              </a:rPr>
              <a:t>E’ </a:t>
            </a:r>
            <a:r>
              <a:rPr lang="it-IT" sz="2400" dirty="0">
                <a:solidFill>
                  <a:srgbClr val="333333"/>
                </a:solidFill>
              </a:rPr>
              <a:t>stato </a:t>
            </a:r>
            <a:r>
              <a:rPr lang="it-IT" sz="2400" spc="-5" dirty="0">
                <a:solidFill>
                  <a:srgbClr val="333333"/>
                </a:solidFill>
              </a:rPr>
              <a:t>dipinto dal Professor </a:t>
            </a:r>
            <a:r>
              <a:rPr lang="it-IT" sz="2400" dirty="0">
                <a:solidFill>
                  <a:srgbClr val="333333"/>
                </a:solidFill>
              </a:rPr>
              <a:t>Dr. Steffen </a:t>
            </a:r>
            <a:r>
              <a:rPr lang="it-IT" sz="2400" spc="-5" dirty="0">
                <a:solidFill>
                  <a:srgbClr val="333333"/>
                </a:solidFill>
              </a:rPr>
              <a:t>Moritz all’età di </a:t>
            </a:r>
            <a:r>
              <a:rPr lang="it-IT" sz="2400" dirty="0">
                <a:solidFill>
                  <a:srgbClr val="333333"/>
                </a:solidFill>
              </a:rPr>
              <a:t>16 anni:</a:t>
            </a:r>
          </a:p>
          <a:p>
            <a:pPr marL="774827" marR="292100" lvl="3" indent="-342900" defTabSz="914400">
              <a:spcBef>
                <a:spcPts val="1999"/>
              </a:spcBef>
              <a:buClr>
                <a:srgbClr val="333333"/>
              </a:buClr>
              <a:buFont typeface="WingDings"/>
              <a:buChar char=""/>
              <a:tabLst>
                <a:tab pos="756920" algn="l"/>
              </a:tabLst>
            </a:pPr>
            <a:r>
              <a:rPr lang="it-IT" sz="2400" dirty="0">
                <a:solidFill>
                  <a:srgbClr val="333333"/>
                </a:solidFill>
                <a:latin typeface="+mn-lt"/>
              </a:rPr>
              <a:t>Attualmente </a:t>
            </a:r>
            <a:r>
              <a:rPr lang="it-IT" sz="2400" spc="-5" dirty="0">
                <a:solidFill>
                  <a:srgbClr val="333333"/>
                </a:solidFill>
                <a:latin typeface="+mn-lt"/>
              </a:rPr>
              <a:t>egli </a:t>
            </a:r>
            <a:r>
              <a:rPr lang="it-IT" sz="2400" dirty="0">
                <a:solidFill>
                  <a:srgbClr val="333333"/>
                </a:solidFill>
                <a:latin typeface="+mn-lt"/>
              </a:rPr>
              <a:t>è </a:t>
            </a:r>
            <a:r>
              <a:rPr lang="it-IT" sz="2400" spc="-5" dirty="0">
                <a:solidFill>
                  <a:srgbClr val="333333"/>
                </a:solidFill>
                <a:latin typeface="+mn-lt"/>
              </a:rPr>
              <a:t>psicologo </a:t>
            </a:r>
            <a:r>
              <a:rPr lang="it-IT" sz="2400" dirty="0">
                <a:solidFill>
                  <a:srgbClr val="333333"/>
                </a:solidFill>
                <a:latin typeface="+mn-lt"/>
              </a:rPr>
              <a:t>e </a:t>
            </a:r>
            <a:r>
              <a:rPr lang="it-IT" sz="2400" spc="-5" dirty="0">
                <a:solidFill>
                  <a:srgbClr val="333333"/>
                </a:solidFill>
                <a:latin typeface="+mn-lt"/>
              </a:rPr>
              <a:t>direttore del </a:t>
            </a:r>
            <a:r>
              <a:rPr lang="it-IT" sz="2400" dirty="0">
                <a:solidFill>
                  <a:srgbClr val="333333"/>
                </a:solidFill>
                <a:latin typeface="+mn-lt"/>
              </a:rPr>
              <a:t>gruppo </a:t>
            </a:r>
            <a:r>
              <a:rPr lang="it-IT" sz="2400" spc="-5" dirty="0">
                <a:solidFill>
                  <a:srgbClr val="333333"/>
                </a:solidFill>
                <a:latin typeface="+mn-lt"/>
              </a:rPr>
              <a:t>di ricerca </a:t>
            </a:r>
            <a:r>
              <a:rPr lang="it-IT" sz="2400" spc="-5">
                <a:solidFill>
                  <a:srgbClr val="333333"/>
                </a:solidFill>
                <a:latin typeface="+mn-lt"/>
              </a:rPr>
              <a:t>di “Neuropsicologia Clinica” </a:t>
            </a:r>
            <a:r>
              <a:rPr lang="it-IT" sz="2400" spc="-5" dirty="0">
                <a:solidFill>
                  <a:srgbClr val="333333"/>
                </a:solidFill>
                <a:latin typeface="+mn-lt"/>
              </a:rPr>
              <a:t>del Dipartimento di Psichiatria dell’Ospedale Universitario di Amburgo Eppendorf</a:t>
            </a:r>
            <a:endParaRPr lang="it-IT" sz="2400" dirty="0">
              <a:solidFill>
                <a:srgbClr val="333333"/>
              </a:solidFill>
              <a:latin typeface="+mn-lt"/>
            </a:endParaRPr>
          </a:p>
          <a:p>
            <a:pPr marL="774827" lvl="3" indent="-342900" defTabSz="914400">
              <a:spcBef>
                <a:spcPts val="1999"/>
              </a:spcBef>
              <a:buClr>
                <a:srgbClr val="333333"/>
              </a:buClr>
              <a:buFont typeface="WingDings"/>
              <a:buChar char=""/>
              <a:tabLst>
                <a:tab pos="756920" algn="l"/>
              </a:tabLst>
            </a:pPr>
            <a:r>
              <a:rPr lang="it-IT" sz="2400" dirty="0">
                <a:solidFill>
                  <a:srgbClr val="333333"/>
                </a:solidFill>
                <a:latin typeface="+mn-lt"/>
              </a:rPr>
              <a:t>Steffen </a:t>
            </a:r>
            <a:r>
              <a:rPr lang="it-IT" sz="2400" spc="-5" dirty="0">
                <a:solidFill>
                  <a:srgbClr val="333333"/>
                </a:solidFill>
                <a:latin typeface="+mn-lt"/>
              </a:rPr>
              <a:t>Moritz </a:t>
            </a:r>
            <a:r>
              <a:rPr lang="it-IT" sz="2400" dirty="0">
                <a:solidFill>
                  <a:srgbClr val="333333"/>
                </a:solidFill>
                <a:latin typeface="+mn-lt"/>
              </a:rPr>
              <a:t>non è mai stato </a:t>
            </a:r>
            <a:r>
              <a:rPr lang="it-IT" sz="2400" spc="-5" dirty="0">
                <a:solidFill>
                  <a:srgbClr val="333333"/>
                </a:solidFill>
                <a:latin typeface="+mn-lt"/>
              </a:rPr>
              <a:t>sotto</a:t>
            </a:r>
            <a:r>
              <a:rPr lang="it-IT" sz="2400" spc="-135" dirty="0">
                <a:solidFill>
                  <a:srgbClr val="333333"/>
                </a:solidFill>
                <a:latin typeface="+mn-lt"/>
              </a:rPr>
              <a:t> </a:t>
            </a:r>
            <a:r>
              <a:rPr lang="it-IT" sz="2400" spc="-5" dirty="0">
                <a:solidFill>
                  <a:srgbClr val="333333"/>
                </a:solidFill>
                <a:latin typeface="+mn-lt"/>
              </a:rPr>
              <a:t>trattamento psichiatrico</a:t>
            </a:r>
            <a:endParaRPr lang="en-US" sz="2400" dirty="0">
              <a:latin typeface="+mn-lt"/>
            </a:endParaRPr>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14</a:t>
            </a:fld>
            <a:endParaRPr lang="en-US">
              <a:latin typeface="+mn-lt"/>
            </a:endParaRPr>
          </a:p>
        </p:txBody>
      </p:sp>
      <p:pic>
        <p:nvPicPr>
          <p:cNvPr id="8" name="Grafik 3" descr="Bild_Steffen.jpg"/>
          <p:cNvPicPr>
            <a:picLocks noChangeAspect="1"/>
          </p:cNvPicPr>
          <p:nvPr/>
        </p:nvPicPr>
        <p:blipFill>
          <a:blip r:embed="rId3" cstate="print"/>
          <a:srcRect/>
          <a:stretch>
            <a:fillRect/>
          </a:stretch>
        </p:blipFill>
        <p:spPr bwMode="auto">
          <a:xfrm>
            <a:off x="8246905" y="2203704"/>
            <a:ext cx="2819234" cy="425196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Vincent van Gogh</a:t>
            </a:r>
            <a:endParaRPr sz="3600" dirty="0">
              <a:latin typeface="+mn-lt"/>
              <a:ea typeface="+mn-ea"/>
              <a:cs typeface="+mn-cs"/>
            </a:endParaRPr>
          </a:p>
        </p:txBody>
      </p:sp>
      <p:sp>
        <p:nvSpPr>
          <p:cNvPr id="9" name="Content Placeholder 8"/>
          <p:cNvSpPr>
            <a:spLocks noGrp="1"/>
          </p:cNvSpPr>
          <p:nvPr>
            <p:ph idx="1"/>
          </p:nvPr>
        </p:nvSpPr>
        <p:spPr>
          <a:xfrm>
            <a:off x="408955" y="2204864"/>
            <a:ext cx="7406640" cy="4248000"/>
          </a:xfrm>
        </p:spPr>
        <p:txBody>
          <a:bodyPr/>
          <a:lstStyle/>
          <a:p>
            <a:pPr marL="342900" marR="5080" lvl="0" indent="-342900" defTabSz="914400">
              <a:buClr>
                <a:srgbClr val="333333"/>
              </a:buClr>
              <a:buFont typeface="WingDings"/>
              <a:buChar char=""/>
              <a:tabLst>
                <a:tab pos="354965" algn="l"/>
                <a:tab pos="355600" algn="l"/>
              </a:tabLst>
            </a:pPr>
            <a:r>
              <a:rPr lang="it-IT" sz="2400" dirty="0">
                <a:solidFill>
                  <a:srgbClr val="333333"/>
                </a:solidFill>
              </a:rPr>
              <a:t>Il </a:t>
            </a:r>
            <a:r>
              <a:rPr lang="it-IT" sz="2400" spc="-5">
                <a:solidFill>
                  <a:srgbClr val="333333"/>
                </a:solidFill>
              </a:rPr>
              <a:t>dipinto “Parco </a:t>
            </a:r>
            <a:r>
              <a:rPr lang="it-IT" sz="2400" spc="-5" dirty="0">
                <a:solidFill>
                  <a:srgbClr val="333333"/>
                </a:solidFill>
              </a:rPr>
              <a:t>dell’ospedale </a:t>
            </a:r>
            <a:r>
              <a:rPr lang="it-IT" sz="2400" spc="-5">
                <a:solidFill>
                  <a:srgbClr val="333333"/>
                </a:solidFill>
              </a:rPr>
              <a:t>di Saint-Paul” </a:t>
            </a:r>
            <a:r>
              <a:rPr lang="it-IT" sz="2400" dirty="0">
                <a:solidFill>
                  <a:srgbClr val="333333"/>
                </a:solidFill>
              </a:rPr>
              <a:t>ha un </a:t>
            </a:r>
            <a:r>
              <a:rPr lang="it-IT" sz="2400" spc="-5" dirty="0">
                <a:solidFill>
                  <a:srgbClr val="333333"/>
                </a:solidFill>
              </a:rPr>
              <a:t>valore di circa </a:t>
            </a:r>
            <a:r>
              <a:rPr lang="it-IT" sz="2400" dirty="0">
                <a:solidFill>
                  <a:srgbClr val="333333"/>
                </a:solidFill>
              </a:rPr>
              <a:t>25 </a:t>
            </a:r>
            <a:r>
              <a:rPr lang="it-IT" sz="2400" spc="-10" dirty="0">
                <a:solidFill>
                  <a:srgbClr val="333333"/>
                </a:solidFill>
              </a:rPr>
              <a:t>milioni </a:t>
            </a:r>
            <a:r>
              <a:rPr lang="it-IT" sz="2400" spc="-5" dirty="0">
                <a:solidFill>
                  <a:srgbClr val="333333"/>
                </a:solidFill>
              </a:rPr>
              <a:t>di</a:t>
            </a:r>
            <a:r>
              <a:rPr lang="it-IT" sz="2400" spc="10" dirty="0">
                <a:solidFill>
                  <a:srgbClr val="333333"/>
                </a:solidFill>
              </a:rPr>
              <a:t> </a:t>
            </a:r>
            <a:r>
              <a:rPr lang="it-IT" sz="2400" dirty="0">
                <a:solidFill>
                  <a:srgbClr val="333333"/>
                </a:solidFill>
              </a:rPr>
              <a:t>euro.</a:t>
            </a:r>
          </a:p>
          <a:p>
            <a:pPr marL="342900" lvl="0" indent="-342900" defTabSz="914400">
              <a:buClr>
                <a:srgbClr val="333333"/>
              </a:buClr>
              <a:buFont typeface="WingDings"/>
              <a:buChar char=""/>
              <a:tabLst>
                <a:tab pos="354965" algn="l"/>
                <a:tab pos="355600" algn="l"/>
              </a:tabLst>
            </a:pPr>
            <a:r>
              <a:rPr lang="it-IT" sz="2400" spc="-5" dirty="0">
                <a:solidFill>
                  <a:srgbClr val="333333"/>
                </a:solidFill>
              </a:rPr>
              <a:t>Van Gogh </a:t>
            </a:r>
            <a:r>
              <a:rPr lang="it-IT" sz="2400" spc="-10" dirty="0">
                <a:solidFill>
                  <a:srgbClr val="333333"/>
                </a:solidFill>
              </a:rPr>
              <a:t>lo </a:t>
            </a:r>
            <a:r>
              <a:rPr lang="it-IT" sz="2400" spc="-5" dirty="0">
                <a:solidFill>
                  <a:srgbClr val="333333"/>
                </a:solidFill>
              </a:rPr>
              <a:t>dipinse </a:t>
            </a:r>
            <a:r>
              <a:rPr lang="it-IT" sz="2400" dirty="0">
                <a:solidFill>
                  <a:srgbClr val="333333"/>
                </a:solidFill>
              </a:rPr>
              <a:t>nel </a:t>
            </a:r>
            <a:r>
              <a:rPr lang="it-IT" sz="2400" spc="-5" dirty="0">
                <a:solidFill>
                  <a:srgbClr val="333333"/>
                </a:solidFill>
              </a:rPr>
              <a:t>1889 durante il </a:t>
            </a:r>
            <a:r>
              <a:rPr lang="it-IT" sz="2400" dirty="0">
                <a:solidFill>
                  <a:srgbClr val="333333"/>
                </a:solidFill>
              </a:rPr>
              <a:t>suo</a:t>
            </a:r>
            <a:r>
              <a:rPr lang="it-IT" sz="2400" spc="-25" dirty="0">
                <a:solidFill>
                  <a:srgbClr val="333333"/>
                </a:solidFill>
              </a:rPr>
              <a:t> </a:t>
            </a:r>
            <a:r>
              <a:rPr lang="it-IT" sz="2400" spc="-5" dirty="0">
                <a:solidFill>
                  <a:srgbClr val="333333"/>
                </a:solidFill>
              </a:rPr>
              <a:t>ricovero nell’ospedale Psichiatrico </a:t>
            </a:r>
            <a:r>
              <a:rPr lang="it-IT" sz="2400" dirty="0">
                <a:solidFill>
                  <a:srgbClr val="333333"/>
                </a:solidFill>
              </a:rPr>
              <a:t>di </a:t>
            </a:r>
            <a:r>
              <a:rPr lang="it-IT" sz="2400" spc="-5" dirty="0">
                <a:solidFill>
                  <a:srgbClr val="333333"/>
                </a:solidFill>
              </a:rPr>
              <a:t>Saint-Paul in</a:t>
            </a:r>
            <a:r>
              <a:rPr lang="it-IT" sz="2400" spc="-45" dirty="0">
                <a:solidFill>
                  <a:srgbClr val="333333"/>
                </a:solidFill>
              </a:rPr>
              <a:t> </a:t>
            </a:r>
            <a:r>
              <a:rPr lang="it-IT" sz="2400" spc="-5" dirty="0">
                <a:solidFill>
                  <a:srgbClr val="333333"/>
                </a:solidFill>
              </a:rPr>
              <a:t>Francia:</a:t>
            </a:r>
            <a:endParaRPr lang="it-IT" sz="2400" dirty="0">
              <a:solidFill>
                <a:srgbClr val="333333"/>
              </a:solidFill>
            </a:endParaRPr>
          </a:p>
          <a:p>
            <a:pPr marL="774827" marR="530860" lvl="3" indent="-342900" defTabSz="914400">
              <a:spcBef>
                <a:spcPts val="1999"/>
              </a:spcBef>
              <a:buClr>
                <a:srgbClr val="333333"/>
              </a:buClr>
              <a:buFont typeface="WingDings"/>
              <a:buChar char=""/>
              <a:tabLst>
                <a:tab pos="756920" algn="l"/>
              </a:tabLst>
            </a:pPr>
            <a:r>
              <a:rPr lang="it-IT" sz="2400" spc="-5" dirty="0">
                <a:solidFill>
                  <a:srgbClr val="333333"/>
                </a:solidFill>
                <a:latin typeface="+mn-lt"/>
              </a:rPr>
              <a:t>Van Gogh </a:t>
            </a:r>
            <a:r>
              <a:rPr lang="it-IT" sz="2400" dirty="0">
                <a:solidFill>
                  <a:srgbClr val="333333"/>
                </a:solidFill>
                <a:latin typeface="+mn-lt"/>
              </a:rPr>
              <a:t>soffriva </a:t>
            </a:r>
            <a:r>
              <a:rPr lang="it-IT" sz="2400" spc="-5" dirty="0">
                <a:solidFill>
                  <a:srgbClr val="333333"/>
                </a:solidFill>
                <a:latin typeface="+mn-lt"/>
              </a:rPr>
              <a:t>di gravi sbalzi d'umore, tendenze autolesionistiche, </a:t>
            </a:r>
            <a:r>
              <a:rPr lang="it-IT" sz="2400" dirty="0">
                <a:solidFill>
                  <a:srgbClr val="333333"/>
                </a:solidFill>
                <a:latin typeface="+mn-lt"/>
              </a:rPr>
              <a:t>ansia, </a:t>
            </a:r>
            <a:r>
              <a:rPr lang="it-IT" sz="2400" spc="-10" dirty="0">
                <a:solidFill>
                  <a:srgbClr val="333333"/>
                </a:solidFill>
                <a:latin typeface="+mn-lt"/>
              </a:rPr>
              <a:t>deliri </a:t>
            </a:r>
            <a:r>
              <a:rPr lang="it-IT" sz="2400" dirty="0">
                <a:solidFill>
                  <a:srgbClr val="333333"/>
                </a:solidFill>
                <a:latin typeface="+mn-lt"/>
              </a:rPr>
              <a:t>e</a:t>
            </a:r>
            <a:r>
              <a:rPr lang="it-IT" sz="2400" spc="-30" dirty="0">
                <a:solidFill>
                  <a:srgbClr val="333333"/>
                </a:solidFill>
                <a:latin typeface="+mn-lt"/>
              </a:rPr>
              <a:t> </a:t>
            </a:r>
            <a:r>
              <a:rPr lang="it-IT" sz="2400" spc="-5" dirty="0">
                <a:solidFill>
                  <a:srgbClr val="333333"/>
                </a:solidFill>
                <a:latin typeface="+mn-lt"/>
              </a:rPr>
              <a:t>allucinazioni</a:t>
            </a:r>
            <a:endParaRPr lang="it-IT" sz="2400" dirty="0">
              <a:solidFill>
                <a:srgbClr val="333333"/>
              </a:solidFill>
              <a:latin typeface="+mn-lt"/>
            </a:endParaRPr>
          </a:p>
          <a:p>
            <a:pPr marL="774827" lvl="3" indent="-342900" defTabSz="914400">
              <a:spcBef>
                <a:spcPts val="1999"/>
              </a:spcBef>
              <a:buClr>
                <a:srgbClr val="333333"/>
              </a:buClr>
              <a:buFont typeface="WingDings"/>
              <a:buChar char=""/>
              <a:tabLst>
                <a:tab pos="756920" algn="l"/>
              </a:tabLst>
            </a:pPr>
            <a:r>
              <a:rPr lang="it-IT" sz="2400" dirty="0">
                <a:solidFill>
                  <a:srgbClr val="333333"/>
                </a:solidFill>
                <a:latin typeface="+mn-lt"/>
              </a:rPr>
              <a:t>Al </a:t>
            </a:r>
            <a:r>
              <a:rPr lang="it-IT" sz="2400" spc="-5" dirty="0">
                <a:solidFill>
                  <a:srgbClr val="333333"/>
                </a:solidFill>
                <a:latin typeface="+mn-lt"/>
              </a:rPr>
              <a:t>giorno d’oggi probabilmente verrebbe diagnosticato come </a:t>
            </a:r>
            <a:r>
              <a:rPr lang="it-IT" sz="2400" dirty="0">
                <a:solidFill>
                  <a:srgbClr val="333333"/>
                </a:solidFill>
                <a:latin typeface="+mn-lt"/>
              </a:rPr>
              <a:t>affetto da </a:t>
            </a:r>
            <a:r>
              <a:rPr lang="it-IT" sz="2400" spc="-5" dirty="0">
                <a:solidFill>
                  <a:srgbClr val="333333"/>
                </a:solidFill>
                <a:latin typeface="+mn-lt"/>
              </a:rPr>
              <a:t>psicosi </a:t>
            </a:r>
            <a:r>
              <a:rPr lang="it-IT" sz="2400" dirty="0">
                <a:solidFill>
                  <a:srgbClr val="333333"/>
                </a:solidFill>
                <a:latin typeface="+mn-lt"/>
              </a:rPr>
              <a:t>o disturbo</a:t>
            </a:r>
            <a:r>
              <a:rPr lang="it-IT" sz="2400" spc="-110" dirty="0">
                <a:solidFill>
                  <a:srgbClr val="333333"/>
                </a:solidFill>
                <a:latin typeface="+mn-lt"/>
              </a:rPr>
              <a:t> </a:t>
            </a:r>
            <a:r>
              <a:rPr lang="it-IT" sz="2400" spc="-5" dirty="0">
                <a:solidFill>
                  <a:srgbClr val="333333"/>
                </a:solidFill>
                <a:latin typeface="+mn-lt"/>
              </a:rPr>
              <a:t>bipolare</a:t>
            </a:r>
            <a:endParaRPr lang="en-US" sz="2400" dirty="0">
              <a:latin typeface="+mn-lt"/>
            </a:endParaRPr>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15</a:t>
            </a:fld>
            <a:endParaRPr lang="en-US">
              <a:latin typeface="+mn-lt"/>
            </a:endParaRPr>
          </a:p>
        </p:txBody>
      </p:sp>
      <p:pic>
        <p:nvPicPr>
          <p:cNvPr id="8" name="Grafik 23" descr="img136112.jpg"/>
          <p:cNvPicPr>
            <a:picLocks noChangeAspect="1"/>
          </p:cNvPicPr>
          <p:nvPr/>
        </p:nvPicPr>
        <p:blipFill>
          <a:blip r:embed="rId3" cstate="print"/>
          <a:srcRect/>
          <a:stretch>
            <a:fillRect/>
          </a:stretch>
        </p:blipFill>
        <p:spPr bwMode="auto">
          <a:xfrm>
            <a:off x="8077898" y="2203704"/>
            <a:ext cx="3204265" cy="42519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Ringo Starr (batterista dei Beatles)</a:t>
            </a:r>
            <a:endParaRPr sz="3600" dirty="0">
              <a:latin typeface="+mn-lt"/>
              <a:ea typeface="+mn-ea"/>
              <a:cs typeface="+mn-cs"/>
            </a:endParaRPr>
          </a:p>
        </p:txBody>
      </p:sp>
      <p:sp>
        <p:nvSpPr>
          <p:cNvPr id="9" name="Content Placeholder 8"/>
          <p:cNvSpPr>
            <a:spLocks noGrp="1"/>
          </p:cNvSpPr>
          <p:nvPr>
            <p:ph idx="1"/>
          </p:nvPr>
        </p:nvSpPr>
        <p:spPr>
          <a:xfrm>
            <a:off x="408955" y="2204864"/>
            <a:ext cx="5917232" cy="4248000"/>
          </a:xfrm>
        </p:spPr>
        <p:txBody>
          <a:bodyPr/>
          <a:lstStyle/>
          <a:p>
            <a:pPr marL="342900" marR="737870" lvl="0" indent="-342900" defTabSz="914400">
              <a:buClr>
                <a:srgbClr val="333333"/>
              </a:buClr>
              <a:buFont typeface="WingDings"/>
              <a:buChar char=""/>
              <a:tabLst>
                <a:tab pos="353695" algn="l"/>
                <a:tab pos="354330" algn="l"/>
              </a:tabLst>
            </a:pPr>
            <a:r>
              <a:rPr lang="it-IT" sz="2400" spc="-5" dirty="0">
                <a:solidFill>
                  <a:srgbClr val="333333"/>
                </a:solidFill>
              </a:rPr>
              <a:t>Ringo </a:t>
            </a:r>
            <a:r>
              <a:rPr lang="it-IT" sz="2400" dirty="0">
                <a:solidFill>
                  <a:srgbClr val="333333"/>
                </a:solidFill>
              </a:rPr>
              <a:t>Starr, che </a:t>
            </a:r>
            <a:r>
              <a:rPr lang="it-IT" sz="2400" spc="-5" dirty="0">
                <a:solidFill>
                  <a:srgbClr val="333333"/>
                </a:solidFill>
              </a:rPr>
              <a:t>divenne </a:t>
            </a:r>
            <a:r>
              <a:rPr lang="it-IT" sz="2400" dirty="0">
                <a:solidFill>
                  <a:srgbClr val="333333"/>
                </a:solidFill>
              </a:rPr>
              <a:t>famoso come </a:t>
            </a:r>
            <a:r>
              <a:rPr lang="it-IT" sz="2400" spc="-5" dirty="0">
                <a:solidFill>
                  <a:srgbClr val="333333"/>
                </a:solidFill>
              </a:rPr>
              <a:t>batterista</a:t>
            </a:r>
            <a:r>
              <a:rPr lang="it-IT" sz="2400" spc="-125" dirty="0">
                <a:solidFill>
                  <a:srgbClr val="333333"/>
                </a:solidFill>
              </a:rPr>
              <a:t> </a:t>
            </a:r>
            <a:r>
              <a:rPr lang="it-IT" sz="2400" spc="-5" dirty="0">
                <a:solidFill>
                  <a:srgbClr val="333333"/>
                </a:solidFill>
              </a:rPr>
              <a:t>dei Beatles, dal </a:t>
            </a:r>
            <a:r>
              <a:rPr lang="it-IT" sz="2400" dirty="0">
                <a:solidFill>
                  <a:srgbClr val="333333"/>
                </a:solidFill>
              </a:rPr>
              <a:t>2005 è stato anche</a:t>
            </a:r>
            <a:r>
              <a:rPr lang="it-IT" sz="2400" spc="-85" dirty="0">
                <a:solidFill>
                  <a:srgbClr val="333333"/>
                </a:solidFill>
              </a:rPr>
              <a:t> </a:t>
            </a:r>
            <a:r>
              <a:rPr lang="it-IT" sz="2400" spc="-5" dirty="0">
                <a:solidFill>
                  <a:srgbClr val="333333"/>
                </a:solidFill>
              </a:rPr>
              <a:t>pittore:</a:t>
            </a:r>
            <a:endParaRPr lang="it-IT" sz="2400" dirty="0">
              <a:solidFill>
                <a:srgbClr val="333333"/>
              </a:solidFill>
            </a:endParaRPr>
          </a:p>
          <a:p>
            <a:pPr marL="342900" lvl="1" indent="-342900" defTabSz="914400">
              <a:spcBef>
                <a:spcPts val="1999"/>
              </a:spcBef>
              <a:buClr>
                <a:srgbClr val="333333"/>
              </a:buClr>
              <a:buFont typeface="WingDings"/>
              <a:buChar char=""/>
              <a:tabLst>
                <a:tab pos="756920" algn="l"/>
              </a:tabLst>
            </a:pPr>
            <a:r>
              <a:rPr lang="it-IT" sz="2400" dirty="0">
                <a:solidFill>
                  <a:srgbClr val="333333"/>
                </a:solidFill>
                <a:latin typeface="+mn-lt"/>
              </a:rPr>
              <a:t>Il </a:t>
            </a:r>
            <a:r>
              <a:rPr lang="it-IT" sz="2400" spc="-5" dirty="0">
                <a:solidFill>
                  <a:srgbClr val="333333"/>
                </a:solidFill>
                <a:latin typeface="+mn-lt"/>
              </a:rPr>
              <a:t>dipinto “Timberland” </a:t>
            </a:r>
            <a:r>
              <a:rPr lang="it-IT" sz="2400" dirty="0">
                <a:solidFill>
                  <a:srgbClr val="333333"/>
                </a:solidFill>
                <a:latin typeface="+mn-lt"/>
              </a:rPr>
              <a:t>fu </a:t>
            </a:r>
            <a:r>
              <a:rPr lang="it-IT" sz="2400" spc="-5" dirty="0">
                <a:solidFill>
                  <a:srgbClr val="333333"/>
                </a:solidFill>
                <a:latin typeface="+mn-lt"/>
              </a:rPr>
              <a:t>completato </a:t>
            </a:r>
            <a:r>
              <a:rPr lang="it-IT" sz="2400" dirty="0">
                <a:solidFill>
                  <a:srgbClr val="333333"/>
                </a:solidFill>
                <a:latin typeface="+mn-lt"/>
              </a:rPr>
              <a:t>nel</a:t>
            </a:r>
            <a:r>
              <a:rPr lang="it-IT" sz="2400" spc="95" dirty="0">
                <a:solidFill>
                  <a:srgbClr val="333333"/>
                </a:solidFill>
                <a:latin typeface="+mn-lt"/>
              </a:rPr>
              <a:t> </a:t>
            </a:r>
            <a:r>
              <a:rPr lang="it-IT" sz="2400" dirty="0">
                <a:solidFill>
                  <a:srgbClr val="333333"/>
                </a:solidFill>
                <a:latin typeface="+mn-lt"/>
              </a:rPr>
              <a:t>2013</a:t>
            </a:r>
          </a:p>
          <a:p>
            <a:pPr marL="342900" lvl="1" indent="-342900" defTabSz="914400">
              <a:spcBef>
                <a:spcPts val="1999"/>
              </a:spcBef>
              <a:buClr>
                <a:srgbClr val="333333"/>
              </a:buClr>
              <a:buFont typeface="WingDings"/>
              <a:buChar char=""/>
              <a:tabLst>
                <a:tab pos="756920" algn="l"/>
              </a:tabLst>
            </a:pPr>
            <a:r>
              <a:rPr lang="it-IT" sz="2400" dirty="0">
                <a:solidFill>
                  <a:srgbClr val="333333"/>
                </a:solidFill>
                <a:latin typeface="+mn-lt"/>
              </a:rPr>
              <a:t>I suoi </a:t>
            </a:r>
            <a:r>
              <a:rPr lang="it-IT" sz="2400" spc="-5" dirty="0">
                <a:solidFill>
                  <a:srgbClr val="333333"/>
                </a:solidFill>
                <a:latin typeface="+mn-lt"/>
              </a:rPr>
              <a:t>dipinti valgono </a:t>
            </a:r>
            <a:r>
              <a:rPr lang="it-IT" sz="2400" spc="-10" dirty="0">
                <a:solidFill>
                  <a:srgbClr val="333333"/>
                </a:solidFill>
                <a:latin typeface="+mn-lt"/>
              </a:rPr>
              <a:t>migliaia </a:t>
            </a:r>
            <a:r>
              <a:rPr lang="it-IT" sz="2400" dirty="0">
                <a:solidFill>
                  <a:srgbClr val="333333"/>
                </a:solidFill>
                <a:latin typeface="+mn-lt"/>
              </a:rPr>
              <a:t>di </a:t>
            </a:r>
            <a:r>
              <a:rPr lang="it-IT" sz="2400" spc="-5" dirty="0">
                <a:solidFill>
                  <a:srgbClr val="333333"/>
                </a:solidFill>
                <a:latin typeface="+mn-lt"/>
              </a:rPr>
              <a:t>dollari</a:t>
            </a:r>
            <a:endParaRPr lang="it-IT" sz="2400" dirty="0">
              <a:solidFill>
                <a:srgbClr val="333333"/>
              </a:solidFill>
              <a:latin typeface="+mn-lt"/>
            </a:endParaRPr>
          </a:p>
          <a:p>
            <a:pPr marL="342900" marR="5080" lvl="1" indent="-342900" defTabSz="914400">
              <a:spcBef>
                <a:spcPts val="1999"/>
              </a:spcBef>
              <a:buClr>
                <a:srgbClr val="333333"/>
              </a:buClr>
              <a:buFont typeface="WingDings"/>
              <a:buChar char=""/>
              <a:tabLst>
                <a:tab pos="756920" algn="l"/>
              </a:tabLst>
            </a:pPr>
            <a:r>
              <a:rPr lang="it-IT" sz="2400" spc="-5" dirty="0">
                <a:solidFill>
                  <a:srgbClr val="333333"/>
                </a:solidFill>
                <a:latin typeface="+mn-lt"/>
              </a:rPr>
              <a:t>Per quanto </a:t>
            </a:r>
            <a:r>
              <a:rPr lang="it-IT" sz="2400" dirty="0">
                <a:solidFill>
                  <a:srgbClr val="333333"/>
                </a:solidFill>
                <a:latin typeface="+mn-lt"/>
              </a:rPr>
              <a:t>se ne sa, </a:t>
            </a:r>
            <a:r>
              <a:rPr lang="it-IT" sz="2400" spc="-5" dirty="0">
                <a:solidFill>
                  <a:srgbClr val="333333"/>
                </a:solidFill>
                <a:latin typeface="+mn-lt"/>
              </a:rPr>
              <a:t>Ringo </a:t>
            </a:r>
            <a:r>
              <a:rPr lang="it-IT" sz="2400" dirty="0">
                <a:solidFill>
                  <a:srgbClr val="333333"/>
                </a:solidFill>
                <a:latin typeface="+mn-lt"/>
              </a:rPr>
              <a:t>Starr non ha </a:t>
            </a:r>
            <a:r>
              <a:rPr lang="it-IT" sz="2400" spc="-5" dirty="0">
                <a:solidFill>
                  <a:srgbClr val="333333"/>
                </a:solidFill>
                <a:latin typeface="+mn-lt"/>
              </a:rPr>
              <a:t>mai </a:t>
            </a:r>
            <a:r>
              <a:rPr lang="it-IT" sz="2400" dirty="0">
                <a:solidFill>
                  <a:srgbClr val="333333"/>
                </a:solidFill>
                <a:latin typeface="+mn-lt"/>
              </a:rPr>
              <a:t>sofferto</a:t>
            </a:r>
            <a:r>
              <a:rPr lang="it-IT" sz="2400" spc="-204" dirty="0">
                <a:solidFill>
                  <a:srgbClr val="333333"/>
                </a:solidFill>
                <a:latin typeface="+mn-lt"/>
              </a:rPr>
              <a:t> </a:t>
            </a:r>
            <a:r>
              <a:rPr lang="it-IT" sz="2400" spc="-5" dirty="0">
                <a:solidFill>
                  <a:srgbClr val="333333"/>
                </a:solidFill>
                <a:latin typeface="+mn-lt"/>
              </a:rPr>
              <a:t>di disturbi</a:t>
            </a:r>
            <a:r>
              <a:rPr lang="it-IT" sz="2400" spc="-25" dirty="0">
                <a:solidFill>
                  <a:srgbClr val="333333"/>
                </a:solidFill>
                <a:latin typeface="+mn-lt"/>
              </a:rPr>
              <a:t> </a:t>
            </a:r>
            <a:r>
              <a:rPr lang="it-IT" sz="2400" spc="-5" dirty="0">
                <a:solidFill>
                  <a:srgbClr val="333333"/>
                </a:solidFill>
                <a:latin typeface="+mn-lt"/>
              </a:rPr>
              <a:t>psichatrici</a:t>
            </a:r>
            <a:endParaRPr lang="en-US" sz="2400" dirty="0">
              <a:latin typeface="+mn-lt"/>
            </a:endParaRPr>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16</a:t>
            </a:fld>
            <a:endParaRPr lang="en-US">
              <a:latin typeface="+mn-lt"/>
            </a:endParaRP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Prima conclusione</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99440" indent="-342900" defTabSz="914400">
              <a:buClr>
                <a:srgbClr val="333333"/>
              </a:buClr>
              <a:buFont typeface="WingDings"/>
              <a:buChar char=""/>
              <a:tabLst>
                <a:tab pos="354965" algn="l"/>
                <a:tab pos="355600" algn="l"/>
              </a:tabLst>
            </a:pPr>
            <a:r>
              <a:rPr lang="it-IT" sz="2400" spc="-5" dirty="0">
                <a:solidFill>
                  <a:srgbClr val="333333"/>
                </a:solidFill>
              </a:rPr>
              <a:t>Essere malati di mente </a:t>
            </a:r>
            <a:r>
              <a:rPr lang="it-IT" sz="2400" dirty="0">
                <a:solidFill>
                  <a:srgbClr val="333333"/>
                </a:solidFill>
              </a:rPr>
              <a:t>non </a:t>
            </a:r>
            <a:r>
              <a:rPr lang="it-IT" sz="2400" spc="-5" dirty="0">
                <a:solidFill>
                  <a:srgbClr val="333333"/>
                </a:solidFill>
              </a:rPr>
              <a:t>significa </a:t>
            </a:r>
            <a:r>
              <a:rPr lang="it-IT" sz="2400" dirty="0">
                <a:solidFill>
                  <a:srgbClr val="333333"/>
                </a:solidFill>
              </a:rPr>
              <a:t>non </a:t>
            </a:r>
            <a:r>
              <a:rPr lang="it-IT" sz="2400" spc="-5" dirty="0">
                <a:solidFill>
                  <a:srgbClr val="333333"/>
                </a:solidFill>
              </a:rPr>
              <a:t>riuscire </a:t>
            </a:r>
            <a:r>
              <a:rPr lang="it-IT" sz="2400" dirty="0">
                <a:solidFill>
                  <a:srgbClr val="333333"/>
                </a:solidFill>
              </a:rPr>
              <a:t>a fare cose </a:t>
            </a:r>
            <a:r>
              <a:rPr lang="it-IT" sz="2400" spc="-5" dirty="0">
                <a:solidFill>
                  <a:srgbClr val="333333"/>
                </a:solidFill>
              </a:rPr>
              <a:t>importanti </a:t>
            </a:r>
            <a:r>
              <a:rPr lang="it-IT" sz="2400" dirty="0">
                <a:solidFill>
                  <a:srgbClr val="333333"/>
                </a:solidFill>
              </a:rPr>
              <a:t>e </a:t>
            </a:r>
            <a:r>
              <a:rPr lang="it-IT" sz="2400" spc="-5" dirty="0">
                <a:solidFill>
                  <a:srgbClr val="333333"/>
                </a:solidFill>
              </a:rPr>
              <a:t>di</a:t>
            </a:r>
            <a:r>
              <a:rPr lang="it-IT" sz="2400" spc="-45" dirty="0">
                <a:solidFill>
                  <a:srgbClr val="333333"/>
                </a:solidFill>
              </a:rPr>
              <a:t> </a:t>
            </a:r>
            <a:r>
              <a:rPr lang="it-IT" sz="2400" spc="-5" dirty="0">
                <a:solidFill>
                  <a:srgbClr val="333333"/>
                </a:solidFill>
              </a:rPr>
              <a:t>valore.</a:t>
            </a:r>
            <a:endParaRPr lang="it-IT" sz="2400" dirty="0">
              <a:solidFill>
                <a:srgbClr val="333333"/>
              </a:solidFill>
            </a:endParaRPr>
          </a:p>
          <a:p>
            <a:pPr marL="342900" marR="434340" indent="-342900" defTabSz="914400">
              <a:buClr>
                <a:srgbClr val="333333"/>
              </a:buClr>
              <a:buFont typeface="WingDings"/>
              <a:buChar char=""/>
              <a:tabLst>
                <a:tab pos="354965" algn="l"/>
                <a:tab pos="355600" algn="l"/>
              </a:tabLst>
            </a:pPr>
            <a:r>
              <a:rPr lang="it-IT" sz="2400">
                <a:solidFill>
                  <a:srgbClr val="333333"/>
                </a:solidFill>
              </a:rPr>
              <a:t>La </a:t>
            </a:r>
            <a:r>
              <a:rPr lang="it-IT" sz="2400" spc="-5" dirty="0">
                <a:solidFill>
                  <a:srgbClr val="333333"/>
                </a:solidFill>
              </a:rPr>
              <a:t>malattia mentale puo’ essere d’ispirazione, </a:t>
            </a:r>
            <a:r>
              <a:rPr lang="it-IT" sz="2400" dirty="0">
                <a:solidFill>
                  <a:srgbClr val="333333"/>
                </a:solidFill>
              </a:rPr>
              <a:t>ma anche </a:t>
            </a:r>
            <a:r>
              <a:rPr lang="it-IT" sz="2400" spc="-5" dirty="0">
                <a:solidFill>
                  <a:srgbClr val="333333"/>
                </a:solidFill>
              </a:rPr>
              <a:t>inibire la</a:t>
            </a:r>
            <a:r>
              <a:rPr lang="it-IT" sz="2400" spc="5" dirty="0">
                <a:solidFill>
                  <a:srgbClr val="333333"/>
                </a:solidFill>
              </a:rPr>
              <a:t> </a:t>
            </a:r>
            <a:r>
              <a:rPr lang="it-IT" sz="2400" spc="-5" dirty="0">
                <a:solidFill>
                  <a:srgbClr val="333333"/>
                </a:solidFill>
              </a:rPr>
              <a:t>creatività.</a:t>
            </a:r>
            <a:endParaRPr lang="it-IT" sz="2400" dirty="0">
              <a:solidFill>
                <a:srgbClr val="333333"/>
              </a:solidFill>
            </a:endParaRPr>
          </a:p>
          <a:p>
            <a:pPr marL="342900" marR="5080" indent="-342900" defTabSz="914400">
              <a:buClr>
                <a:srgbClr val="333333"/>
              </a:buClr>
              <a:buFont typeface="WingDings"/>
              <a:buChar char=""/>
              <a:tabLst>
                <a:tab pos="354965" algn="l"/>
                <a:tab pos="355600" algn="l"/>
              </a:tabLst>
            </a:pPr>
            <a:r>
              <a:rPr lang="it-IT" sz="2400" spc="-5" dirty="0">
                <a:solidFill>
                  <a:srgbClr val="333333"/>
                </a:solidFill>
              </a:rPr>
              <a:t>Persone geniali come </a:t>
            </a:r>
            <a:r>
              <a:rPr lang="it-IT" sz="2400" dirty="0">
                <a:solidFill>
                  <a:srgbClr val="333333"/>
                </a:solidFill>
              </a:rPr>
              <a:t>Van </a:t>
            </a:r>
            <a:r>
              <a:rPr lang="it-IT" sz="2400" spc="-5" dirty="0">
                <a:solidFill>
                  <a:srgbClr val="333333"/>
                </a:solidFill>
              </a:rPr>
              <a:t>Gogh, la </a:t>
            </a:r>
            <a:r>
              <a:rPr lang="it-IT" sz="2400" dirty="0">
                <a:solidFill>
                  <a:srgbClr val="333333"/>
                </a:solidFill>
              </a:rPr>
              <a:t>cui </a:t>
            </a:r>
            <a:r>
              <a:rPr lang="it-IT" sz="2400" spc="-5" dirty="0">
                <a:solidFill>
                  <a:srgbClr val="333333"/>
                </a:solidFill>
              </a:rPr>
              <a:t>creatività </a:t>
            </a:r>
            <a:r>
              <a:rPr lang="it-IT" sz="2400" dirty="0">
                <a:solidFill>
                  <a:srgbClr val="333333"/>
                </a:solidFill>
              </a:rPr>
              <a:t>non fu mai </a:t>
            </a:r>
            <a:r>
              <a:rPr lang="it-IT" sz="2400" spc="-5" dirty="0">
                <a:solidFill>
                  <a:srgbClr val="333333"/>
                </a:solidFill>
              </a:rPr>
              <a:t>riconosciuta mentre era </a:t>
            </a:r>
            <a:r>
              <a:rPr lang="it-IT" sz="2400" spc="-10" dirty="0">
                <a:solidFill>
                  <a:srgbClr val="333333"/>
                </a:solidFill>
              </a:rPr>
              <a:t>in </a:t>
            </a:r>
            <a:r>
              <a:rPr lang="it-IT" sz="2400" spc="-5" dirty="0">
                <a:solidFill>
                  <a:srgbClr val="333333"/>
                </a:solidFill>
              </a:rPr>
              <a:t>vita, possono </a:t>
            </a:r>
            <a:r>
              <a:rPr lang="it-IT" sz="2400" dirty="0">
                <a:solidFill>
                  <a:srgbClr val="333333"/>
                </a:solidFill>
              </a:rPr>
              <a:t>avere sofferto </a:t>
            </a:r>
            <a:r>
              <a:rPr lang="it-IT" sz="2400" spc="-5" dirty="0">
                <a:solidFill>
                  <a:srgbClr val="333333"/>
                </a:solidFill>
              </a:rPr>
              <a:t>di disturbi</a:t>
            </a:r>
            <a:r>
              <a:rPr lang="it-IT" sz="2400" spc="-20" dirty="0">
                <a:solidFill>
                  <a:srgbClr val="333333"/>
                </a:solidFill>
              </a:rPr>
              <a:t> </a:t>
            </a:r>
            <a:r>
              <a:rPr lang="it-IT" sz="2400" spc="-5" dirty="0">
                <a:solidFill>
                  <a:srgbClr val="333333"/>
                </a:solidFill>
              </a:rPr>
              <a:t>mentali.</a:t>
            </a:r>
            <a:endParaRPr lang="it-IT" sz="2400" dirty="0">
              <a:solidFill>
                <a:srgbClr val="333333"/>
              </a:solidFill>
            </a:endParaRPr>
          </a:p>
          <a:p>
            <a:pPr marL="342900" indent="-342900" defTabSz="914400">
              <a:buClr>
                <a:srgbClr val="333333"/>
              </a:buClr>
              <a:buFont typeface="WingDings"/>
              <a:buChar char=""/>
              <a:tabLst>
                <a:tab pos="354965" algn="l"/>
                <a:tab pos="355600" algn="l"/>
              </a:tabLst>
            </a:pPr>
            <a:r>
              <a:rPr lang="it-IT" sz="2400" dirty="0">
                <a:solidFill>
                  <a:srgbClr val="333333"/>
                </a:solidFill>
              </a:rPr>
              <a:t>Alcuni </a:t>
            </a:r>
            <a:r>
              <a:rPr lang="it-IT" sz="2400" spc="-5" dirty="0">
                <a:solidFill>
                  <a:srgbClr val="333333"/>
                </a:solidFill>
              </a:rPr>
              <a:t>artisti malati </a:t>
            </a:r>
            <a:r>
              <a:rPr lang="it-IT" sz="2400" dirty="0">
                <a:solidFill>
                  <a:srgbClr val="333333"/>
                </a:solidFill>
              </a:rPr>
              <a:t>di mente possono anche</a:t>
            </a:r>
            <a:r>
              <a:rPr lang="it-IT" sz="2400" spc="-125" dirty="0">
                <a:solidFill>
                  <a:srgbClr val="333333"/>
                </a:solidFill>
              </a:rPr>
              <a:t> </a:t>
            </a:r>
            <a:r>
              <a:rPr lang="it-IT" sz="2400" spc="-5" dirty="0">
                <a:solidFill>
                  <a:srgbClr val="333333"/>
                </a:solidFill>
              </a:rPr>
              <a:t>vivere </a:t>
            </a:r>
            <a:r>
              <a:rPr lang="it-IT" sz="2400" dirty="0">
                <a:solidFill>
                  <a:srgbClr val="333333"/>
                </a:solidFill>
              </a:rPr>
              <a:t>attraverso </a:t>
            </a:r>
            <a:r>
              <a:rPr lang="it-IT" sz="2400" spc="-10" dirty="0">
                <a:solidFill>
                  <a:srgbClr val="333333"/>
                </a:solidFill>
              </a:rPr>
              <a:t>la </a:t>
            </a:r>
            <a:r>
              <a:rPr lang="it-IT" sz="2400" spc="-5" dirty="0">
                <a:solidFill>
                  <a:srgbClr val="333333"/>
                </a:solidFill>
              </a:rPr>
              <a:t>loro arte (come Edvard</a:t>
            </a:r>
            <a:r>
              <a:rPr lang="it-IT" sz="2400" spc="-40" dirty="0">
                <a:solidFill>
                  <a:srgbClr val="333333"/>
                </a:solidFill>
              </a:rPr>
              <a:t> </a:t>
            </a:r>
            <a:r>
              <a:rPr lang="it-IT" sz="2400" dirty="0">
                <a:solidFill>
                  <a:srgbClr val="333333"/>
                </a:solidFill>
              </a:rPr>
              <a:t>Munch).</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17</a:t>
            </a:fld>
            <a:endParaRPr lang="en-US">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Prima conclusione</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080" indent="-342900" defTabSz="914400">
              <a:buClr>
                <a:srgbClr val="333333"/>
              </a:buClr>
              <a:buFont typeface="WingDings"/>
              <a:buChar char=""/>
              <a:tabLst>
                <a:tab pos="354965" algn="l"/>
                <a:tab pos="355600" algn="l"/>
              </a:tabLst>
            </a:pPr>
            <a:r>
              <a:rPr lang="it-IT" sz="2400" spc="-5" dirty="0">
                <a:solidFill>
                  <a:srgbClr val="333333"/>
                </a:solidFill>
              </a:rPr>
              <a:t>Non </a:t>
            </a:r>
            <a:r>
              <a:rPr lang="it-IT" sz="2400" dirty="0">
                <a:solidFill>
                  <a:srgbClr val="333333"/>
                </a:solidFill>
              </a:rPr>
              <a:t>è </a:t>
            </a:r>
            <a:r>
              <a:rPr lang="it-IT" sz="2400" spc="-10" dirty="0">
                <a:solidFill>
                  <a:srgbClr val="333333"/>
                </a:solidFill>
              </a:rPr>
              <a:t>possibile </a:t>
            </a:r>
            <a:r>
              <a:rPr lang="it-IT" sz="2400" spc="-5" dirty="0">
                <a:solidFill>
                  <a:srgbClr val="333333"/>
                </a:solidFill>
              </a:rPr>
              <a:t>capire </a:t>
            </a:r>
            <a:r>
              <a:rPr lang="it-IT" sz="2400" spc="-10" dirty="0">
                <a:solidFill>
                  <a:srgbClr val="333333"/>
                </a:solidFill>
              </a:rPr>
              <a:t>dalle </a:t>
            </a:r>
            <a:r>
              <a:rPr lang="it-IT" sz="2400" spc="-5" dirty="0">
                <a:solidFill>
                  <a:srgbClr val="333333"/>
                </a:solidFill>
              </a:rPr>
              <a:t>opere </a:t>
            </a:r>
            <a:r>
              <a:rPr lang="it-IT" sz="2400" dirty="0">
                <a:solidFill>
                  <a:srgbClr val="333333"/>
                </a:solidFill>
              </a:rPr>
              <a:t>se l’autore </a:t>
            </a:r>
            <a:r>
              <a:rPr lang="it-IT" sz="2400" spc="-5" dirty="0">
                <a:solidFill>
                  <a:srgbClr val="333333"/>
                </a:solidFill>
              </a:rPr>
              <a:t>di </a:t>
            </a:r>
            <a:r>
              <a:rPr lang="it-IT" sz="2400" dirty="0">
                <a:solidFill>
                  <a:srgbClr val="333333"/>
                </a:solidFill>
              </a:rPr>
              <a:t>un </a:t>
            </a:r>
            <a:r>
              <a:rPr lang="it-IT" sz="2400" spc="-5" dirty="0">
                <a:solidFill>
                  <a:srgbClr val="333333"/>
                </a:solidFill>
              </a:rPr>
              <a:t>dipinto </a:t>
            </a:r>
            <a:r>
              <a:rPr lang="it-IT" sz="2400" dirty="0">
                <a:solidFill>
                  <a:srgbClr val="333333"/>
                </a:solidFill>
              </a:rPr>
              <a:t>è un </a:t>
            </a:r>
            <a:r>
              <a:rPr lang="it-IT" sz="2400" spc="-5" dirty="0">
                <a:solidFill>
                  <a:srgbClr val="333333"/>
                </a:solidFill>
              </a:rPr>
              <a:t>malato di</a:t>
            </a:r>
            <a:r>
              <a:rPr lang="it-IT" sz="2400" spc="-30" dirty="0">
                <a:solidFill>
                  <a:srgbClr val="333333"/>
                </a:solidFill>
              </a:rPr>
              <a:t> </a:t>
            </a:r>
            <a:r>
              <a:rPr lang="it-IT" sz="2400" spc="-5" dirty="0">
                <a:solidFill>
                  <a:srgbClr val="333333"/>
                </a:solidFill>
              </a:rPr>
              <a:t>mente.</a:t>
            </a:r>
            <a:endParaRPr lang="it-IT" sz="2400" dirty="0">
              <a:solidFill>
                <a:srgbClr val="333333"/>
              </a:solidFill>
            </a:endParaRPr>
          </a:p>
          <a:p>
            <a:pPr marL="342900" marR="570230" indent="-342900" defTabSz="914400">
              <a:buClr>
                <a:srgbClr val="333333"/>
              </a:buClr>
              <a:buFont typeface="WingDings"/>
              <a:buChar char=""/>
              <a:tabLst>
                <a:tab pos="354965" algn="l"/>
                <a:tab pos="355600" algn="l"/>
              </a:tabLst>
            </a:pPr>
            <a:r>
              <a:rPr lang="it-IT" sz="2400" dirty="0">
                <a:solidFill>
                  <a:srgbClr val="333333"/>
                </a:solidFill>
              </a:rPr>
              <a:t>Lo stesso </a:t>
            </a:r>
            <a:r>
              <a:rPr lang="it-IT" sz="2400" spc="-5" dirty="0">
                <a:solidFill>
                  <a:srgbClr val="333333"/>
                </a:solidFill>
              </a:rPr>
              <a:t>vale per </a:t>
            </a:r>
            <a:r>
              <a:rPr lang="it-IT" sz="2400" spc="-10" dirty="0">
                <a:solidFill>
                  <a:srgbClr val="333333"/>
                </a:solidFill>
              </a:rPr>
              <a:t>le </a:t>
            </a:r>
            <a:r>
              <a:rPr lang="it-IT" sz="2400" spc="-5" dirty="0">
                <a:solidFill>
                  <a:srgbClr val="333333"/>
                </a:solidFill>
              </a:rPr>
              <a:t>apparenze: </a:t>
            </a:r>
            <a:r>
              <a:rPr lang="it-IT" sz="2400" dirty="0">
                <a:solidFill>
                  <a:srgbClr val="333333"/>
                </a:solidFill>
              </a:rPr>
              <a:t>non è </a:t>
            </a:r>
            <a:r>
              <a:rPr lang="it-IT" sz="2400" spc="-10" dirty="0">
                <a:solidFill>
                  <a:srgbClr val="333333"/>
                </a:solidFill>
              </a:rPr>
              <a:t>possibile </a:t>
            </a:r>
            <a:r>
              <a:rPr lang="it-IT" sz="2400" spc="-5" dirty="0">
                <a:solidFill>
                  <a:srgbClr val="333333"/>
                </a:solidFill>
              </a:rPr>
              <a:t>dire </a:t>
            </a:r>
            <a:r>
              <a:rPr lang="it-IT" sz="2400" dirty="0">
                <a:solidFill>
                  <a:srgbClr val="333333"/>
                </a:solidFill>
              </a:rPr>
              <a:t>se </a:t>
            </a:r>
            <a:r>
              <a:rPr lang="it-IT" sz="2400" spc="-5" dirty="0">
                <a:solidFill>
                  <a:srgbClr val="333333"/>
                </a:solidFill>
              </a:rPr>
              <a:t>qualcuno </a:t>
            </a:r>
            <a:r>
              <a:rPr lang="it-IT" sz="2400" dirty="0">
                <a:solidFill>
                  <a:srgbClr val="333333"/>
                </a:solidFill>
              </a:rPr>
              <a:t>ha un </a:t>
            </a:r>
            <a:r>
              <a:rPr lang="it-IT" sz="2400" spc="-5" dirty="0">
                <a:solidFill>
                  <a:srgbClr val="333333"/>
                </a:solidFill>
              </a:rPr>
              <a:t>problema mentale giudicandolo </a:t>
            </a:r>
            <a:r>
              <a:rPr lang="it-IT" sz="2400" spc="-10" dirty="0">
                <a:solidFill>
                  <a:srgbClr val="333333"/>
                </a:solidFill>
              </a:rPr>
              <a:t>dalle </a:t>
            </a:r>
            <a:r>
              <a:rPr lang="it-IT" sz="2400" spc="-5" dirty="0">
                <a:solidFill>
                  <a:srgbClr val="333333"/>
                </a:solidFill>
              </a:rPr>
              <a:t>apparenze.</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18</a:t>
            </a:fld>
            <a:endParaRPr lang="en-US">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Prima conclusione</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080" indent="-342900" defTabSz="914400">
              <a:buClr>
                <a:srgbClr val="333333"/>
              </a:buClr>
              <a:buFont typeface="WingDings"/>
              <a:buChar char=""/>
              <a:tabLst>
                <a:tab pos="354965" algn="l"/>
                <a:tab pos="355600" algn="l"/>
              </a:tabLst>
            </a:pPr>
            <a:r>
              <a:rPr lang="it-IT" sz="2400" spc="-5" dirty="0">
                <a:solidFill>
                  <a:srgbClr val="333333"/>
                </a:solidFill>
              </a:rPr>
              <a:t>Non </a:t>
            </a:r>
            <a:r>
              <a:rPr lang="it-IT" sz="2400" dirty="0">
                <a:solidFill>
                  <a:srgbClr val="333333"/>
                </a:solidFill>
              </a:rPr>
              <a:t>è </a:t>
            </a:r>
            <a:r>
              <a:rPr lang="it-IT" sz="2400" spc="-10" dirty="0">
                <a:solidFill>
                  <a:srgbClr val="333333"/>
                </a:solidFill>
              </a:rPr>
              <a:t>possibile </a:t>
            </a:r>
            <a:r>
              <a:rPr lang="it-IT" sz="2400" spc="-5" dirty="0">
                <a:solidFill>
                  <a:srgbClr val="333333"/>
                </a:solidFill>
              </a:rPr>
              <a:t>capire </a:t>
            </a:r>
            <a:r>
              <a:rPr lang="it-IT" sz="2400" spc="-10" dirty="0">
                <a:solidFill>
                  <a:srgbClr val="333333"/>
                </a:solidFill>
              </a:rPr>
              <a:t>dalle </a:t>
            </a:r>
            <a:r>
              <a:rPr lang="it-IT" sz="2400" spc="-5" dirty="0">
                <a:solidFill>
                  <a:srgbClr val="333333"/>
                </a:solidFill>
              </a:rPr>
              <a:t>opere </a:t>
            </a:r>
            <a:r>
              <a:rPr lang="it-IT" sz="2400" dirty="0">
                <a:solidFill>
                  <a:srgbClr val="333333"/>
                </a:solidFill>
              </a:rPr>
              <a:t>se l’autore </a:t>
            </a:r>
            <a:r>
              <a:rPr lang="it-IT" sz="2400" spc="-5" dirty="0">
                <a:solidFill>
                  <a:srgbClr val="333333"/>
                </a:solidFill>
              </a:rPr>
              <a:t>di </a:t>
            </a:r>
            <a:r>
              <a:rPr lang="it-IT" sz="2400" dirty="0">
                <a:solidFill>
                  <a:srgbClr val="333333"/>
                </a:solidFill>
              </a:rPr>
              <a:t>un </a:t>
            </a:r>
            <a:r>
              <a:rPr lang="it-IT" sz="2400" spc="-5" dirty="0">
                <a:solidFill>
                  <a:srgbClr val="333333"/>
                </a:solidFill>
              </a:rPr>
              <a:t>dipinto </a:t>
            </a:r>
            <a:r>
              <a:rPr lang="it-IT" sz="2400" dirty="0">
                <a:solidFill>
                  <a:srgbClr val="333333"/>
                </a:solidFill>
              </a:rPr>
              <a:t>è un </a:t>
            </a:r>
            <a:r>
              <a:rPr lang="it-IT" sz="2400" spc="-5" dirty="0">
                <a:solidFill>
                  <a:srgbClr val="333333"/>
                </a:solidFill>
              </a:rPr>
              <a:t>malato di</a:t>
            </a:r>
            <a:r>
              <a:rPr lang="it-IT" sz="2400" spc="-30" dirty="0">
                <a:solidFill>
                  <a:srgbClr val="333333"/>
                </a:solidFill>
              </a:rPr>
              <a:t> </a:t>
            </a:r>
            <a:r>
              <a:rPr lang="it-IT" sz="2400" spc="-5" dirty="0">
                <a:solidFill>
                  <a:srgbClr val="333333"/>
                </a:solidFill>
              </a:rPr>
              <a:t>mente.</a:t>
            </a:r>
            <a:endParaRPr lang="it-IT" sz="2400" dirty="0">
              <a:solidFill>
                <a:srgbClr val="333333"/>
              </a:solidFill>
            </a:endParaRPr>
          </a:p>
          <a:p>
            <a:pPr marL="342900" marR="570230" indent="-342900" defTabSz="914400">
              <a:buClr>
                <a:srgbClr val="333333"/>
              </a:buClr>
              <a:buFont typeface="WingDings"/>
              <a:buChar char=""/>
              <a:tabLst>
                <a:tab pos="354965" algn="l"/>
                <a:tab pos="355600" algn="l"/>
              </a:tabLst>
            </a:pPr>
            <a:r>
              <a:rPr lang="it-IT" sz="2400" dirty="0">
                <a:solidFill>
                  <a:srgbClr val="333333"/>
                </a:solidFill>
              </a:rPr>
              <a:t>Lo stesso </a:t>
            </a:r>
            <a:r>
              <a:rPr lang="it-IT" sz="2400" spc="-5" dirty="0">
                <a:solidFill>
                  <a:srgbClr val="333333"/>
                </a:solidFill>
              </a:rPr>
              <a:t>vale per </a:t>
            </a:r>
            <a:r>
              <a:rPr lang="it-IT" sz="2400" spc="-10" dirty="0">
                <a:solidFill>
                  <a:srgbClr val="333333"/>
                </a:solidFill>
              </a:rPr>
              <a:t>le </a:t>
            </a:r>
            <a:r>
              <a:rPr lang="it-IT" sz="2400" spc="-5" dirty="0">
                <a:solidFill>
                  <a:srgbClr val="333333"/>
                </a:solidFill>
              </a:rPr>
              <a:t>apparenze: </a:t>
            </a:r>
            <a:r>
              <a:rPr lang="it-IT" sz="2400" dirty="0">
                <a:solidFill>
                  <a:srgbClr val="333333"/>
                </a:solidFill>
              </a:rPr>
              <a:t>non è </a:t>
            </a:r>
            <a:r>
              <a:rPr lang="it-IT" sz="2400" spc="-10" dirty="0">
                <a:solidFill>
                  <a:srgbClr val="333333"/>
                </a:solidFill>
              </a:rPr>
              <a:t>possibile </a:t>
            </a:r>
            <a:r>
              <a:rPr lang="it-IT" sz="2400" spc="-5" dirty="0">
                <a:solidFill>
                  <a:srgbClr val="333333"/>
                </a:solidFill>
              </a:rPr>
              <a:t>dire </a:t>
            </a:r>
            <a:r>
              <a:rPr lang="it-IT" sz="2400" dirty="0">
                <a:solidFill>
                  <a:srgbClr val="333333"/>
                </a:solidFill>
              </a:rPr>
              <a:t>se </a:t>
            </a:r>
            <a:r>
              <a:rPr lang="it-IT" sz="2400" spc="-5" dirty="0">
                <a:solidFill>
                  <a:srgbClr val="333333"/>
                </a:solidFill>
              </a:rPr>
              <a:t>qualcuno </a:t>
            </a:r>
            <a:r>
              <a:rPr lang="it-IT" sz="2400" dirty="0">
                <a:solidFill>
                  <a:srgbClr val="333333"/>
                </a:solidFill>
              </a:rPr>
              <a:t>ha un </a:t>
            </a:r>
            <a:r>
              <a:rPr lang="it-IT" sz="2400" spc="-5" dirty="0">
                <a:solidFill>
                  <a:srgbClr val="333333"/>
                </a:solidFill>
              </a:rPr>
              <a:t>problema mentale giudicandolo </a:t>
            </a:r>
            <a:r>
              <a:rPr lang="it-IT" sz="2400" spc="-10" dirty="0">
                <a:solidFill>
                  <a:srgbClr val="333333"/>
                </a:solidFill>
              </a:rPr>
              <a:t>dalle </a:t>
            </a:r>
            <a:r>
              <a:rPr lang="it-IT" sz="2400" spc="-5" dirty="0">
                <a:solidFill>
                  <a:srgbClr val="333333"/>
                </a:solidFill>
              </a:rPr>
              <a:t>apparenze.</a:t>
            </a:r>
            <a:endParaRPr lang="it-IT" sz="2400" dirty="0">
              <a:solidFill>
                <a:srgbClr val="333333"/>
              </a:solidFill>
            </a:endParaRPr>
          </a:p>
          <a:p>
            <a:pPr marL="342900" indent="-342900" defTabSz="914400">
              <a:buClr>
                <a:srgbClr val="000000"/>
              </a:buClr>
              <a:buFont typeface="WingDings"/>
              <a:buChar char=""/>
              <a:tabLst>
                <a:tab pos="354965" algn="l"/>
                <a:tab pos="355600" algn="l"/>
              </a:tabLst>
            </a:pPr>
            <a:r>
              <a:rPr lang="it-IT" sz="2400" dirty="0">
                <a:solidFill>
                  <a:srgbClr val="004992"/>
                </a:solidFill>
              </a:rPr>
              <a:t>Spunti </a:t>
            </a:r>
            <a:r>
              <a:rPr lang="it-IT" sz="2400" spc="-5" dirty="0">
                <a:solidFill>
                  <a:srgbClr val="004992"/>
                </a:solidFill>
              </a:rPr>
              <a:t>di</a:t>
            </a:r>
            <a:r>
              <a:rPr lang="it-IT" sz="2400" spc="-40" dirty="0">
                <a:solidFill>
                  <a:srgbClr val="004992"/>
                </a:solidFill>
              </a:rPr>
              <a:t> </a:t>
            </a:r>
            <a:r>
              <a:rPr lang="it-IT" sz="2400" spc="-5" dirty="0">
                <a:solidFill>
                  <a:srgbClr val="004992"/>
                </a:solidFill>
              </a:rPr>
              <a:t>riflessione:</a:t>
            </a:r>
            <a:br>
              <a:rPr lang="it-IT" sz="2400" spc="-5" dirty="0">
                <a:solidFill>
                  <a:srgbClr val="004992"/>
                </a:solidFill>
              </a:rPr>
            </a:br>
            <a:r>
              <a:rPr lang="it-IT" sz="2400" spc="-5" dirty="0">
                <a:solidFill>
                  <a:srgbClr val="333333"/>
                </a:solidFill>
              </a:rPr>
              <a:t>Molti dei piu’ </a:t>
            </a:r>
            <a:r>
              <a:rPr lang="it-IT" sz="2400" dirty="0">
                <a:solidFill>
                  <a:srgbClr val="333333"/>
                </a:solidFill>
              </a:rPr>
              <a:t>grandi </a:t>
            </a:r>
            <a:r>
              <a:rPr lang="it-IT" sz="2400" spc="-5" dirty="0">
                <a:solidFill>
                  <a:srgbClr val="333333"/>
                </a:solidFill>
              </a:rPr>
              <a:t>capolavori dell’arte </a:t>
            </a:r>
            <a:r>
              <a:rPr lang="it-IT" sz="2400" dirty="0">
                <a:solidFill>
                  <a:srgbClr val="333333"/>
                </a:solidFill>
              </a:rPr>
              <a:t>sono stati</a:t>
            </a:r>
            <a:r>
              <a:rPr lang="it-IT" sz="2400" spc="-30" dirty="0">
                <a:solidFill>
                  <a:srgbClr val="333333"/>
                </a:solidFill>
              </a:rPr>
              <a:t> </a:t>
            </a:r>
            <a:r>
              <a:rPr lang="it-IT" sz="2400" spc="-5" dirty="0">
                <a:solidFill>
                  <a:srgbClr val="333333"/>
                </a:solidFill>
              </a:rPr>
              <a:t>realizzati da persone </a:t>
            </a:r>
            <a:r>
              <a:rPr lang="it-IT" sz="2400" dirty="0">
                <a:solidFill>
                  <a:srgbClr val="333333"/>
                </a:solidFill>
              </a:rPr>
              <a:t>che hanno convissuto con </a:t>
            </a:r>
            <a:r>
              <a:rPr lang="it-IT" sz="2400" spc="-10" dirty="0">
                <a:solidFill>
                  <a:srgbClr val="333333"/>
                </a:solidFill>
              </a:rPr>
              <a:t>la </a:t>
            </a:r>
            <a:r>
              <a:rPr lang="it-IT" sz="2400" spc="-5" dirty="0">
                <a:solidFill>
                  <a:srgbClr val="333333"/>
                </a:solidFill>
              </a:rPr>
              <a:t>malattia</a:t>
            </a:r>
            <a:r>
              <a:rPr lang="it-IT" sz="2400" spc="-85" dirty="0">
                <a:solidFill>
                  <a:srgbClr val="333333"/>
                </a:solidFill>
              </a:rPr>
              <a:t> </a:t>
            </a:r>
            <a:r>
              <a:rPr lang="it-IT" sz="2400" spc="-5" dirty="0">
                <a:solidFill>
                  <a:srgbClr val="333333"/>
                </a:solidFill>
              </a:rPr>
              <a:t>mentale. </a:t>
            </a:r>
            <a:r>
              <a:rPr lang="it-IT" sz="2400" dirty="0">
                <a:solidFill>
                  <a:srgbClr val="004992"/>
                </a:solidFill>
              </a:rPr>
              <a:t>Forse </a:t>
            </a:r>
            <a:r>
              <a:rPr lang="it-IT" sz="2400" spc="-5" dirty="0">
                <a:solidFill>
                  <a:srgbClr val="004992"/>
                </a:solidFill>
              </a:rPr>
              <a:t>questo riduce il valore </a:t>
            </a:r>
            <a:r>
              <a:rPr lang="it-IT" sz="2400" spc="-10" dirty="0">
                <a:solidFill>
                  <a:srgbClr val="004992"/>
                </a:solidFill>
              </a:rPr>
              <a:t>della </a:t>
            </a:r>
            <a:r>
              <a:rPr lang="it-IT" sz="2400" spc="-5" dirty="0">
                <a:solidFill>
                  <a:srgbClr val="004992"/>
                </a:solidFill>
              </a:rPr>
              <a:t>loro</a:t>
            </a:r>
            <a:r>
              <a:rPr lang="it-IT" sz="2400" spc="-30" dirty="0">
                <a:solidFill>
                  <a:srgbClr val="004992"/>
                </a:solidFill>
              </a:rPr>
              <a:t> </a:t>
            </a:r>
            <a:r>
              <a:rPr lang="it-IT" sz="2400" spc="-5" dirty="0">
                <a:solidFill>
                  <a:srgbClr val="004992"/>
                </a:solidFill>
              </a:rPr>
              <a:t>arte?</a:t>
            </a:r>
            <a:endParaRPr lang="it-IT" sz="2400" dirty="0">
              <a:solidFill>
                <a:srgbClr val="333333"/>
              </a:solidFill>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19</a:t>
            </a:fld>
            <a:endParaRPr lang="en-US">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Prima conclusione</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080" indent="-342900" defTabSz="914400">
              <a:buClr>
                <a:srgbClr val="333333"/>
              </a:buClr>
              <a:buFont typeface="WingDings"/>
              <a:buChar char=""/>
              <a:tabLst>
                <a:tab pos="354965" algn="l"/>
                <a:tab pos="355600" algn="l"/>
              </a:tabLst>
            </a:pPr>
            <a:r>
              <a:rPr lang="it-IT" sz="2400" spc="-5" dirty="0">
                <a:solidFill>
                  <a:srgbClr val="333333"/>
                </a:solidFill>
              </a:rPr>
              <a:t>Non </a:t>
            </a:r>
            <a:r>
              <a:rPr lang="it-IT" sz="2400" dirty="0">
                <a:solidFill>
                  <a:srgbClr val="333333"/>
                </a:solidFill>
              </a:rPr>
              <a:t>è </a:t>
            </a:r>
            <a:r>
              <a:rPr lang="it-IT" sz="2400" spc="-10" dirty="0">
                <a:solidFill>
                  <a:srgbClr val="333333"/>
                </a:solidFill>
              </a:rPr>
              <a:t>possibile </a:t>
            </a:r>
            <a:r>
              <a:rPr lang="it-IT" sz="2400" spc="-5" dirty="0">
                <a:solidFill>
                  <a:srgbClr val="333333"/>
                </a:solidFill>
              </a:rPr>
              <a:t>capire </a:t>
            </a:r>
            <a:r>
              <a:rPr lang="it-IT" sz="2400" spc="-10" dirty="0">
                <a:solidFill>
                  <a:srgbClr val="333333"/>
                </a:solidFill>
              </a:rPr>
              <a:t>dalle </a:t>
            </a:r>
            <a:r>
              <a:rPr lang="it-IT" sz="2400" spc="-5" dirty="0">
                <a:solidFill>
                  <a:srgbClr val="333333"/>
                </a:solidFill>
              </a:rPr>
              <a:t>opere </a:t>
            </a:r>
            <a:r>
              <a:rPr lang="it-IT" sz="2400" dirty="0">
                <a:solidFill>
                  <a:srgbClr val="333333"/>
                </a:solidFill>
              </a:rPr>
              <a:t>se l’autore </a:t>
            </a:r>
            <a:r>
              <a:rPr lang="it-IT" sz="2400" spc="-5" dirty="0">
                <a:solidFill>
                  <a:srgbClr val="333333"/>
                </a:solidFill>
              </a:rPr>
              <a:t>di </a:t>
            </a:r>
            <a:r>
              <a:rPr lang="it-IT" sz="2400" dirty="0">
                <a:solidFill>
                  <a:srgbClr val="333333"/>
                </a:solidFill>
              </a:rPr>
              <a:t>un </a:t>
            </a:r>
            <a:r>
              <a:rPr lang="it-IT" sz="2400" spc="-5" dirty="0">
                <a:solidFill>
                  <a:srgbClr val="333333"/>
                </a:solidFill>
              </a:rPr>
              <a:t>dipinto </a:t>
            </a:r>
            <a:r>
              <a:rPr lang="it-IT" sz="2400" dirty="0">
                <a:solidFill>
                  <a:srgbClr val="333333"/>
                </a:solidFill>
              </a:rPr>
              <a:t>è un </a:t>
            </a:r>
            <a:r>
              <a:rPr lang="it-IT" sz="2400" spc="-5" dirty="0">
                <a:solidFill>
                  <a:srgbClr val="333333"/>
                </a:solidFill>
              </a:rPr>
              <a:t>malato di</a:t>
            </a:r>
            <a:r>
              <a:rPr lang="it-IT" sz="2400" spc="-30" dirty="0">
                <a:solidFill>
                  <a:srgbClr val="333333"/>
                </a:solidFill>
              </a:rPr>
              <a:t> </a:t>
            </a:r>
            <a:r>
              <a:rPr lang="it-IT" sz="2400" spc="-5" dirty="0">
                <a:solidFill>
                  <a:srgbClr val="333333"/>
                </a:solidFill>
              </a:rPr>
              <a:t>mente.</a:t>
            </a:r>
            <a:endParaRPr lang="it-IT" sz="2400" dirty="0">
              <a:solidFill>
                <a:srgbClr val="333333"/>
              </a:solidFill>
            </a:endParaRPr>
          </a:p>
          <a:p>
            <a:pPr marL="342900" marR="570230" indent="-342900" defTabSz="914400">
              <a:buClr>
                <a:srgbClr val="333333"/>
              </a:buClr>
              <a:buFont typeface="WingDings"/>
              <a:buChar char=""/>
              <a:tabLst>
                <a:tab pos="354965" algn="l"/>
                <a:tab pos="355600" algn="l"/>
              </a:tabLst>
            </a:pPr>
            <a:r>
              <a:rPr lang="it-IT" sz="2400" dirty="0">
                <a:solidFill>
                  <a:srgbClr val="333333"/>
                </a:solidFill>
              </a:rPr>
              <a:t>Lo stesso </a:t>
            </a:r>
            <a:r>
              <a:rPr lang="it-IT" sz="2400" spc="-5" dirty="0">
                <a:solidFill>
                  <a:srgbClr val="333333"/>
                </a:solidFill>
              </a:rPr>
              <a:t>vale per </a:t>
            </a:r>
            <a:r>
              <a:rPr lang="it-IT" sz="2400" spc="-10" dirty="0">
                <a:solidFill>
                  <a:srgbClr val="333333"/>
                </a:solidFill>
              </a:rPr>
              <a:t>le </a:t>
            </a:r>
            <a:r>
              <a:rPr lang="it-IT" sz="2400" spc="-5" dirty="0">
                <a:solidFill>
                  <a:srgbClr val="333333"/>
                </a:solidFill>
              </a:rPr>
              <a:t>apparenze: </a:t>
            </a:r>
            <a:r>
              <a:rPr lang="it-IT" sz="2400" dirty="0">
                <a:solidFill>
                  <a:srgbClr val="333333"/>
                </a:solidFill>
              </a:rPr>
              <a:t>non è </a:t>
            </a:r>
            <a:r>
              <a:rPr lang="it-IT" sz="2400" spc="-10" dirty="0">
                <a:solidFill>
                  <a:srgbClr val="333333"/>
                </a:solidFill>
              </a:rPr>
              <a:t>possibile </a:t>
            </a:r>
            <a:r>
              <a:rPr lang="it-IT" sz="2400" spc="-5" dirty="0">
                <a:solidFill>
                  <a:srgbClr val="333333"/>
                </a:solidFill>
              </a:rPr>
              <a:t>dire </a:t>
            </a:r>
            <a:r>
              <a:rPr lang="it-IT" sz="2400" dirty="0">
                <a:solidFill>
                  <a:srgbClr val="333333"/>
                </a:solidFill>
              </a:rPr>
              <a:t>se </a:t>
            </a:r>
            <a:r>
              <a:rPr lang="it-IT" sz="2400" spc="-5" dirty="0">
                <a:solidFill>
                  <a:srgbClr val="333333"/>
                </a:solidFill>
              </a:rPr>
              <a:t>qualcuno </a:t>
            </a:r>
            <a:r>
              <a:rPr lang="it-IT" sz="2400" dirty="0">
                <a:solidFill>
                  <a:srgbClr val="333333"/>
                </a:solidFill>
              </a:rPr>
              <a:t>ha un </a:t>
            </a:r>
            <a:r>
              <a:rPr lang="it-IT" sz="2400" spc="-5" dirty="0">
                <a:solidFill>
                  <a:srgbClr val="333333"/>
                </a:solidFill>
              </a:rPr>
              <a:t>problema mentale giudicandolo </a:t>
            </a:r>
            <a:r>
              <a:rPr lang="it-IT" sz="2400" spc="-10" dirty="0">
                <a:solidFill>
                  <a:srgbClr val="333333"/>
                </a:solidFill>
              </a:rPr>
              <a:t>dalle </a:t>
            </a:r>
            <a:r>
              <a:rPr lang="it-IT" sz="2400" spc="-5" dirty="0">
                <a:solidFill>
                  <a:srgbClr val="333333"/>
                </a:solidFill>
              </a:rPr>
              <a:t>apparenze.</a:t>
            </a:r>
            <a:endParaRPr lang="it-IT" sz="2400" dirty="0">
              <a:solidFill>
                <a:srgbClr val="333333"/>
              </a:solidFill>
            </a:endParaRPr>
          </a:p>
          <a:p>
            <a:pPr marL="342900" indent="-342900" defTabSz="914400">
              <a:buClr>
                <a:srgbClr val="000000"/>
              </a:buClr>
              <a:buFont typeface="WingDings"/>
              <a:buChar char=""/>
              <a:tabLst>
                <a:tab pos="354965" algn="l"/>
                <a:tab pos="355600" algn="l"/>
              </a:tabLst>
            </a:pPr>
            <a:r>
              <a:rPr lang="it-IT" sz="2400" dirty="0">
                <a:solidFill>
                  <a:srgbClr val="004992"/>
                </a:solidFill>
              </a:rPr>
              <a:t>Spunti </a:t>
            </a:r>
            <a:r>
              <a:rPr lang="it-IT" sz="2400" spc="-5" dirty="0">
                <a:solidFill>
                  <a:srgbClr val="004992"/>
                </a:solidFill>
              </a:rPr>
              <a:t>di</a:t>
            </a:r>
            <a:r>
              <a:rPr lang="it-IT" sz="2400" spc="-40" dirty="0">
                <a:solidFill>
                  <a:srgbClr val="004992"/>
                </a:solidFill>
              </a:rPr>
              <a:t> </a:t>
            </a:r>
            <a:r>
              <a:rPr lang="it-IT" sz="2400" spc="-5" dirty="0">
                <a:solidFill>
                  <a:srgbClr val="004992"/>
                </a:solidFill>
              </a:rPr>
              <a:t>riflessione:</a:t>
            </a:r>
            <a:br>
              <a:rPr lang="it-IT" sz="2400" spc="-5" dirty="0">
                <a:solidFill>
                  <a:srgbClr val="004992"/>
                </a:solidFill>
              </a:rPr>
            </a:br>
            <a:r>
              <a:rPr lang="it-IT" sz="2400" spc="-5" dirty="0">
                <a:solidFill>
                  <a:srgbClr val="333333"/>
                </a:solidFill>
              </a:rPr>
              <a:t>Molti dei piu’ </a:t>
            </a:r>
            <a:r>
              <a:rPr lang="it-IT" sz="2400" dirty="0">
                <a:solidFill>
                  <a:srgbClr val="333333"/>
                </a:solidFill>
              </a:rPr>
              <a:t>grandi </a:t>
            </a:r>
            <a:r>
              <a:rPr lang="it-IT" sz="2400" spc="-5" dirty="0">
                <a:solidFill>
                  <a:srgbClr val="333333"/>
                </a:solidFill>
              </a:rPr>
              <a:t>capolavori dell’arte </a:t>
            </a:r>
            <a:r>
              <a:rPr lang="it-IT" sz="2400" dirty="0">
                <a:solidFill>
                  <a:srgbClr val="333333"/>
                </a:solidFill>
              </a:rPr>
              <a:t>sono stati</a:t>
            </a:r>
            <a:r>
              <a:rPr lang="it-IT" sz="2400" spc="-30" dirty="0">
                <a:solidFill>
                  <a:srgbClr val="333333"/>
                </a:solidFill>
              </a:rPr>
              <a:t> </a:t>
            </a:r>
            <a:r>
              <a:rPr lang="it-IT" sz="2400" spc="-5" dirty="0">
                <a:solidFill>
                  <a:srgbClr val="333333"/>
                </a:solidFill>
              </a:rPr>
              <a:t>realizzati da persone </a:t>
            </a:r>
            <a:r>
              <a:rPr lang="it-IT" sz="2400" dirty="0">
                <a:solidFill>
                  <a:srgbClr val="333333"/>
                </a:solidFill>
              </a:rPr>
              <a:t>che hanno convissuto con </a:t>
            </a:r>
            <a:r>
              <a:rPr lang="it-IT" sz="2400" spc="-10" dirty="0">
                <a:solidFill>
                  <a:srgbClr val="333333"/>
                </a:solidFill>
              </a:rPr>
              <a:t>la </a:t>
            </a:r>
            <a:r>
              <a:rPr lang="it-IT" sz="2400" spc="-5" dirty="0">
                <a:solidFill>
                  <a:srgbClr val="333333"/>
                </a:solidFill>
              </a:rPr>
              <a:t>malattia</a:t>
            </a:r>
            <a:r>
              <a:rPr lang="it-IT" sz="2400" spc="-85" dirty="0">
                <a:solidFill>
                  <a:srgbClr val="333333"/>
                </a:solidFill>
              </a:rPr>
              <a:t> </a:t>
            </a:r>
            <a:r>
              <a:rPr lang="it-IT" sz="2400" spc="-5" dirty="0">
                <a:solidFill>
                  <a:srgbClr val="333333"/>
                </a:solidFill>
              </a:rPr>
              <a:t>mentale. </a:t>
            </a:r>
            <a:r>
              <a:rPr lang="it-IT" sz="2400" dirty="0">
                <a:solidFill>
                  <a:srgbClr val="004992"/>
                </a:solidFill>
              </a:rPr>
              <a:t>Forse </a:t>
            </a:r>
            <a:r>
              <a:rPr lang="it-IT" sz="2400" spc="-5" dirty="0">
                <a:solidFill>
                  <a:srgbClr val="004992"/>
                </a:solidFill>
              </a:rPr>
              <a:t>questo riduce il valore </a:t>
            </a:r>
            <a:r>
              <a:rPr lang="it-IT" sz="2400" spc="-10" dirty="0">
                <a:solidFill>
                  <a:srgbClr val="004992"/>
                </a:solidFill>
              </a:rPr>
              <a:t>della </a:t>
            </a:r>
            <a:r>
              <a:rPr lang="it-IT" sz="2400" spc="-5" dirty="0">
                <a:solidFill>
                  <a:srgbClr val="004992"/>
                </a:solidFill>
              </a:rPr>
              <a:t>loro</a:t>
            </a:r>
            <a:r>
              <a:rPr lang="it-IT" sz="2400" spc="-30" dirty="0">
                <a:solidFill>
                  <a:srgbClr val="004992"/>
                </a:solidFill>
              </a:rPr>
              <a:t> </a:t>
            </a:r>
            <a:r>
              <a:rPr lang="it-IT" sz="2400" spc="-5" dirty="0">
                <a:solidFill>
                  <a:srgbClr val="004992"/>
                </a:solidFill>
              </a:rPr>
              <a:t>arte?</a:t>
            </a:r>
            <a:endParaRPr lang="it-IT" sz="2400" dirty="0">
              <a:solidFill>
                <a:srgbClr val="333333"/>
              </a:solidFill>
            </a:endParaRPr>
          </a:p>
          <a:p>
            <a:pPr algn="ctr" defTabSz="914400"/>
            <a:r>
              <a:rPr lang="it-IT" sz="2400" b="1" u="heavy" dirty="0">
                <a:uFill>
                  <a:solidFill>
                    <a:srgbClr val="006699"/>
                  </a:solidFill>
                </a:uFill>
              </a:rPr>
              <a:t>Assolutamente</a:t>
            </a:r>
            <a:r>
              <a:rPr lang="it-IT" sz="2400" b="1" u="heavy" spc="-40" dirty="0">
                <a:uFill>
                  <a:solidFill>
                    <a:srgbClr val="006699"/>
                  </a:solidFill>
                </a:uFill>
              </a:rPr>
              <a:t> </a:t>
            </a:r>
            <a:r>
              <a:rPr lang="it-IT" sz="2400" b="1" u="heavy" dirty="0">
                <a:uFill>
                  <a:solidFill>
                    <a:srgbClr val="006699"/>
                  </a:solidFill>
                </a:uFill>
              </a:rPr>
              <a:t>no!</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20</a:t>
            </a:fld>
            <a:endParaRPr lang="en-US">
              <a:latin typeface="+mn-lt"/>
            </a:endParaRPr>
          </a:p>
        </p:txBody>
      </p:sp>
    </p:spTree>
    <p:extLst>
      <p:ext uri="{BB962C8B-B14F-4D97-AF65-F5344CB8AC3E}">
        <p14:creationId xmlns:p14="http://schemas.microsoft.com/office/powerpoint/2010/main" val="2505165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E’ “normale” avere problemi mentali?</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r>
              <a:rPr lang="it-IT" sz="2400" spc="-5">
                <a:solidFill>
                  <a:srgbClr val="004992"/>
                </a:solidFill>
              </a:rPr>
              <a:t>Quante persone sono </a:t>
            </a:r>
            <a:r>
              <a:rPr lang="it-IT" sz="2400">
                <a:solidFill>
                  <a:srgbClr val="004992"/>
                </a:solidFill>
              </a:rPr>
              <a:t>mentalmente</a:t>
            </a:r>
            <a:r>
              <a:rPr lang="it-IT" sz="2400" spc="35">
                <a:solidFill>
                  <a:srgbClr val="004992"/>
                </a:solidFill>
              </a:rPr>
              <a:t> </a:t>
            </a:r>
            <a:r>
              <a:rPr lang="it-IT" sz="2400" spc="-5">
                <a:solidFill>
                  <a:srgbClr val="004992"/>
                </a:solidFill>
              </a:rPr>
              <a:t>disturbate?</a:t>
            </a:r>
            <a:endParaRPr lang="it-IT" sz="2400">
              <a:solidFill>
                <a:srgbClr val="333333"/>
              </a:solidFill>
            </a:endParaRPr>
          </a:p>
          <a:p>
            <a:pPr defTabSz="914400"/>
            <a:r>
              <a:rPr lang="it-IT" sz="2400" spc="-10" dirty="0">
                <a:solidFill>
                  <a:srgbClr val="333333"/>
                </a:solidFill>
              </a:rPr>
              <a:t>Che </a:t>
            </a:r>
            <a:r>
              <a:rPr lang="it-IT" sz="2400" spc="-5" dirty="0">
                <a:solidFill>
                  <a:srgbClr val="333333"/>
                </a:solidFill>
              </a:rPr>
              <a:t>ne</a:t>
            </a:r>
            <a:r>
              <a:rPr lang="it-IT" sz="2400" spc="5" dirty="0">
                <a:solidFill>
                  <a:srgbClr val="333333"/>
                </a:solidFill>
              </a:rPr>
              <a:t> </a:t>
            </a:r>
            <a:r>
              <a:rPr lang="it-IT" sz="2400" spc="-10" dirty="0">
                <a:solidFill>
                  <a:srgbClr val="333333"/>
                </a:solidFill>
              </a:rPr>
              <a:t>pensi?</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21</a:t>
            </a:fld>
            <a:endParaRPr lang="en-US">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8955" y="5181599"/>
            <a:ext cx="11376000" cy="1401063"/>
          </a:xfrm>
          <a:prstGeom prst="rect">
            <a:avLst/>
          </a:prstGeom>
        </p:spPr>
        <p:txBody>
          <a:bodyPr vert="horz" wrap="square" lIns="0" tIns="0" rIns="0" bIns="0" rtlCol="0">
            <a:noAutofit/>
          </a:bodyPr>
          <a:lstStyle/>
          <a:p>
            <a:pPr marR="5080">
              <a:spcBef>
                <a:spcPts val="1200"/>
              </a:spcBef>
              <a:buClr>
                <a:srgbClr val="333333"/>
              </a:buClr>
            </a:pPr>
            <a:r>
              <a:rPr sz="2400" dirty="0">
                <a:solidFill>
                  <a:srgbClr val="333333"/>
                </a:solidFill>
              </a:rPr>
              <a:t>Se si </a:t>
            </a:r>
            <a:r>
              <a:rPr sz="2400" spc="-5" dirty="0">
                <a:solidFill>
                  <a:srgbClr val="333333"/>
                </a:solidFill>
              </a:rPr>
              <a:t>considerano le persone </a:t>
            </a:r>
            <a:r>
              <a:rPr sz="2400" dirty="0">
                <a:solidFill>
                  <a:srgbClr val="333333"/>
                </a:solidFill>
              </a:rPr>
              <a:t>che </a:t>
            </a:r>
            <a:r>
              <a:rPr sz="2400" spc="-5" dirty="0">
                <a:solidFill>
                  <a:srgbClr val="333333"/>
                </a:solidFill>
              </a:rPr>
              <a:t>soffrono di </a:t>
            </a:r>
            <a:r>
              <a:rPr sz="2400" dirty="0" err="1">
                <a:solidFill>
                  <a:srgbClr val="333333"/>
                </a:solidFill>
              </a:rPr>
              <a:t>singoli</a:t>
            </a:r>
            <a:r>
              <a:rPr lang="en-US" sz="2400" dirty="0">
                <a:solidFill>
                  <a:srgbClr val="333333"/>
                </a:solidFill>
              </a:rPr>
              <a:t> </a:t>
            </a:r>
            <a:r>
              <a:rPr sz="2400" dirty="0" err="1">
                <a:solidFill>
                  <a:srgbClr val="333333"/>
                </a:solidFill>
              </a:rPr>
              <a:t>sintomi</a:t>
            </a:r>
            <a:r>
              <a:rPr sz="2400" dirty="0">
                <a:solidFill>
                  <a:srgbClr val="333333"/>
                </a:solidFill>
              </a:rPr>
              <a:t> </a:t>
            </a:r>
            <a:r>
              <a:rPr sz="2400" spc="-5" dirty="0">
                <a:solidFill>
                  <a:srgbClr val="333333"/>
                </a:solidFill>
              </a:rPr>
              <a:t>di disturbi </a:t>
            </a:r>
            <a:r>
              <a:rPr sz="2400" dirty="0">
                <a:solidFill>
                  <a:srgbClr val="333333"/>
                </a:solidFill>
              </a:rPr>
              <a:t>mentali senza </a:t>
            </a:r>
            <a:r>
              <a:rPr sz="2400" spc="-10" dirty="0">
                <a:solidFill>
                  <a:srgbClr val="333333"/>
                </a:solidFill>
              </a:rPr>
              <a:t>mostrare </a:t>
            </a:r>
            <a:r>
              <a:rPr sz="2400" spc="-5" dirty="0" err="1">
                <a:solidFill>
                  <a:srgbClr val="333333"/>
                </a:solidFill>
              </a:rPr>
              <a:t>il</a:t>
            </a:r>
            <a:r>
              <a:rPr sz="2400" spc="-5" dirty="0">
                <a:solidFill>
                  <a:srgbClr val="333333"/>
                </a:solidFill>
              </a:rPr>
              <a:t> </a:t>
            </a:r>
            <a:r>
              <a:rPr sz="2400" dirty="0" err="1">
                <a:solidFill>
                  <a:srgbClr val="333333"/>
                </a:solidFill>
              </a:rPr>
              <a:t>quadro</a:t>
            </a:r>
            <a:r>
              <a:rPr lang="en-US" sz="2400" dirty="0">
                <a:solidFill>
                  <a:srgbClr val="333333"/>
                </a:solidFill>
              </a:rPr>
              <a:t> </a:t>
            </a:r>
            <a:r>
              <a:rPr sz="2400" spc="-5" dirty="0" err="1">
                <a:solidFill>
                  <a:srgbClr val="333333"/>
                </a:solidFill>
              </a:rPr>
              <a:t>completo</a:t>
            </a:r>
            <a:r>
              <a:rPr sz="2400" spc="-5" dirty="0">
                <a:solidFill>
                  <a:srgbClr val="333333"/>
                </a:solidFill>
              </a:rPr>
              <a:t>, </a:t>
            </a:r>
            <a:r>
              <a:rPr sz="2400" dirty="0">
                <a:solidFill>
                  <a:srgbClr val="333333"/>
                </a:solidFill>
              </a:rPr>
              <a:t>i numeri </a:t>
            </a:r>
            <a:r>
              <a:rPr sz="2400" spc="-5" dirty="0">
                <a:solidFill>
                  <a:srgbClr val="333333"/>
                </a:solidFill>
              </a:rPr>
              <a:t>sono </a:t>
            </a:r>
            <a:r>
              <a:rPr sz="2400" dirty="0">
                <a:solidFill>
                  <a:srgbClr val="333333"/>
                </a:solidFill>
              </a:rPr>
              <a:t>molto </a:t>
            </a:r>
            <a:r>
              <a:rPr sz="2400" spc="-5" dirty="0">
                <a:solidFill>
                  <a:srgbClr val="333333"/>
                </a:solidFill>
              </a:rPr>
              <a:t>più</a:t>
            </a:r>
            <a:r>
              <a:rPr sz="2400" spc="80" dirty="0">
                <a:solidFill>
                  <a:srgbClr val="333333"/>
                </a:solidFill>
              </a:rPr>
              <a:t> </a:t>
            </a:r>
            <a:r>
              <a:rPr sz="2400" dirty="0">
                <a:solidFill>
                  <a:srgbClr val="333333"/>
                </a:solidFill>
              </a:rPr>
              <a:t>alti.</a:t>
            </a:r>
          </a:p>
        </p:txBody>
      </p:sp>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E’ “normale” avere problemi mentali?</a:t>
            </a:r>
            <a:endParaRPr sz="3600" dirty="0">
              <a:latin typeface="+mn-lt"/>
              <a:ea typeface="+mn-ea"/>
              <a:cs typeface="+mn-cs"/>
            </a:endParaRPr>
          </a:p>
        </p:txBody>
      </p:sp>
      <p:sp>
        <p:nvSpPr>
          <p:cNvPr id="9" name="Content Placeholder 8"/>
          <p:cNvSpPr>
            <a:spLocks noGrp="1"/>
          </p:cNvSpPr>
          <p:nvPr>
            <p:ph idx="1"/>
          </p:nvPr>
        </p:nvSpPr>
        <p:spPr/>
        <p:txBody>
          <a:bodyPr/>
          <a:lstStyle/>
          <a:p>
            <a:pPr defTabSz="914400"/>
            <a:r>
              <a:rPr lang="it-IT" sz="2400" spc="-5">
                <a:solidFill>
                  <a:srgbClr val="004992"/>
                </a:solidFill>
              </a:rPr>
              <a:t>Quante persone </a:t>
            </a:r>
            <a:r>
              <a:rPr lang="it-IT" sz="2400">
                <a:solidFill>
                  <a:srgbClr val="004992"/>
                </a:solidFill>
              </a:rPr>
              <a:t>hanno </a:t>
            </a:r>
            <a:r>
              <a:rPr lang="it-IT" sz="2400" spc="-5">
                <a:solidFill>
                  <a:srgbClr val="004992"/>
                </a:solidFill>
              </a:rPr>
              <a:t>disturbi </a:t>
            </a:r>
            <a:r>
              <a:rPr lang="it-IT" sz="2400">
                <a:solidFill>
                  <a:srgbClr val="004992"/>
                </a:solidFill>
              </a:rPr>
              <a:t>mentali</a:t>
            </a:r>
            <a:r>
              <a:rPr lang="it-IT" sz="2400" spc="30">
                <a:solidFill>
                  <a:srgbClr val="004992"/>
                </a:solidFill>
              </a:rPr>
              <a:t> </a:t>
            </a:r>
            <a:r>
              <a:rPr lang="it-IT" sz="2400" spc="-5">
                <a:solidFill>
                  <a:srgbClr val="004992"/>
                </a:solidFill>
              </a:rPr>
              <a:t>(Germania)</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22</a:t>
            </a:fld>
            <a:endParaRPr lang="en-US">
              <a:latin typeface="+mn-lt"/>
            </a:endParaRPr>
          </a:p>
        </p:txBody>
      </p:sp>
      <p:graphicFrame>
        <p:nvGraphicFramePr>
          <p:cNvPr id="8" name="Inhaltsplatzhalter 3"/>
          <p:cNvGraphicFramePr>
            <a:graphicFrameLocks/>
          </p:cNvGraphicFramePr>
          <p:nvPr>
            <p:extLst>
              <p:ext uri="{D42A27DB-BD31-4B8C-83A1-F6EECF244321}">
                <p14:modId xmlns:p14="http://schemas.microsoft.com/office/powerpoint/2010/main" val="2755927977"/>
              </p:ext>
            </p:extLst>
          </p:nvPr>
        </p:nvGraphicFramePr>
        <p:xfrm>
          <a:off x="408955" y="2743200"/>
          <a:ext cx="11376000" cy="2249424"/>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it-IT" sz="1800" b="0" i="0" u="none">
                          <a:solidFill>
                            <a:srgbClr val="333333"/>
                          </a:solidFill>
                          <a:latin typeface="+mn-lt"/>
                          <a:ea typeface="+mn-ea"/>
                          <a:cs typeface="+mn-cs"/>
                        </a:rPr>
                        <a:t>Proporzione di persone che nell’ultimo anno hanno sofferto di</a:t>
                      </a:r>
                    </a:p>
                    <a:p>
                      <a:r>
                        <a:rPr lang="it-IT" sz="1800" b="0" i="0" u="none">
                          <a:solidFill>
                            <a:srgbClr val="333333"/>
                          </a:solidFill>
                          <a:latin typeface="+mn-lt"/>
                          <a:ea typeface="+mn-ea"/>
                          <a:cs typeface="+mn-cs"/>
                        </a:rPr>
                        <a:t>disturbi mentali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27.7%</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it-IT" sz="1800" b="0" i="0" u="none">
                          <a:solidFill>
                            <a:srgbClr val="333333"/>
                          </a:solidFill>
                          <a:latin typeface="+mn-lt"/>
                          <a:ea typeface="+mn-ea"/>
                          <a:cs typeface="+mn-cs"/>
                        </a:rPr>
                        <a:t>Disturbi d‘ansia (disturbo mentale molto comune, es. fobia sociale)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15.3%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Disturbi affettivi (es. depressione)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9.3%</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r>
                        <a:rPr lang="it-IT" sz="1800" b="0" i="0" u="none">
                          <a:solidFill>
                            <a:srgbClr val="333333"/>
                          </a:solidFill>
                          <a:latin typeface="+mn-lt"/>
                          <a:ea typeface="+mn-ea"/>
                          <a:cs typeface="+mn-cs"/>
                        </a:rPr>
                        <a:t>Psicosi (tutti i tipi, es. schizofrenia)</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2.6%</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r h="402336">
                <a:tc>
                  <a:txBody>
                    <a:bodyPr/>
                    <a:lstStyle/>
                    <a:p>
                      <a:r>
                        <a:rPr lang="it-IT" sz="1800" b="0" i="0" u="none">
                          <a:solidFill>
                            <a:srgbClr val="333333"/>
                          </a:solidFill>
                          <a:latin typeface="+mn-lt"/>
                          <a:ea typeface="+mn-ea"/>
                          <a:cs typeface="+mn-cs"/>
                        </a:rPr>
                        <a:t>Percentuale di persone nel sottogruppo affetto da disturbi multipli.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44%</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08955" y="4374896"/>
            <a:ext cx="11376000" cy="1644904"/>
          </a:xfrm>
          <a:prstGeom prst="rect">
            <a:avLst/>
          </a:prstGeom>
        </p:spPr>
        <p:txBody>
          <a:bodyPr vert="horz" wrap="square" lIns="0" tIns="0" rIns="0" bIns="0" rtlCol="0">
            <a:noAutofit/>
          </a:bodyPr>
          <a:lstStyle/>
          <a:p>
            <a:pPr marR="5080">
              <a:spcBef>
                <a:spcPts val="1200"/>
              </a:spcBef>
              <a:buClr>
                <a:srgbClr val="333333"/>
              </a:buClr>
            </a:pPr>
            <a:r>
              <a:rPr sz="2400" dirty="0">
                <a:solidFill>
                  <a:srgbClr val="333333"/>
                </a:solidFill>
              </a:rPr>
              <a:t>Se si </a:t>
            </a:r>
            <a:r>
              <a:rPr sz="2400" spc="-5" dirty="0">
                <a:solidFill>
                  <a:srgbClr val="333333"/>
                </a:solidFill>
              </a:rPr>
              <a:t>considerano le persone </a:t>
            </a:r>
            <a:r>
              <a:rPr sz="2400" dirty="0">
                <a:solidFill>
                  <a:srgbClr val="333333"/>
                </a:solidFill>
              </a:rPr>
              <a:t>che </a:t>
            </a:r>
            <a:r>
              <a:rPr sz="2400" spc="-5" dirty="0">
                <a:solidFill>
                  <a:srgbClr val="333333"/>
                </a:solidFill>
              </a:rPr>
              <a:t>soffrono di </a:t>
            </a:r>
            <a:r>
              <a:rPr sz="2400" dirty="0" err="1">
                <a:solidFill>
                  <a:srgbClr val="333333"/>
                </a:solidFill>
              </a:rPr>
              <a:t>singoli</a:t>
            </a:r>
            <a:r>
              <a:rPr lang="en-US" sz="2400" dirty="0">
                <a:solidFill>
                  <a:srgbClr val="333333"/>
                </a:solidFill>
              </a:rPr>
              <a:t> </a:t>
            </a:r>
            <a:r>
              <a:rPr sz="2400" dirty="0" err="1">
                <a:solidFill>
                  <a:srgbClr val="333333"/>
                </a:solidFill>
              </a:rPr>
              <a:t>sintomi</a:t>
            </a:r>
            <a:r>
              <a:rPr sz="2400" dirty="0">
                <a:solidFill>
                  <a:srgbClr val="333333"/>
                </a:solidFill>
              </a:rPr>
              <a:t> </a:t>
            </a:r>
            <a:r>
              <a:rPr sz="2400" spc="-5" dirty="0">
                <a:solidFill>
                  <a:srgbClr val="333333"/>
                </a:solidFill>
              </a:rPr>
              <a:t>di disturbi </a:t>
            </a:r>
            <a:r>
              <a:rPr sz="2400" dirty="0">
                <a:solidFill>
                  <a:srgbClr val="333333"/>
                </a:solidFill>
              </a:rPr>
              <a:t>mentali senza </a:t>
            </a:r>
            <a:r>
              <a:rPr sz="2400" spc="-10" dirty="0">
                <a:solidFill>
                  <a:srgbClr val="333333"/>
                </a:solidFill>
              </a:rPr>
              <a:t>mostrare </a:t>
            </a:r>
            <a:r>
              <a:rPr sz="2400" spc="-5" dirty="0" err="1">
                <a:solidFill>
                  <a:srgbClr val="333333"/>
                </a:solidFill>
              </a:rPr>
              <a:t>il</a:t>
            </a:r>
            <a:r>
              <a:rPr sz="2400" spc="-5" dirty="0">
                <a:solidFill>
                  <a:srgbClr val="333333"/>
                </a:solidFill>
              </a:rPr>
              <a:t> </a:t>
            </a:r>
            <a:r>
              <a:rPr sz="2400" dirty="0" err="1">
                <a:solidFill>
                  <a:srgbClr val="333333"/>
                </a:solidFill>
              </a:rPr>
              <a:t>quadro</a:t>
            </a:r>
            <a:r>
              <a:rPr lang="en-US" sz="2400" dirty="0">
                <a:solidFill>
                  <a:srgbClr val="333333"/>
                </a:solidFill>
              </a:rPr>
              <a:t> </a:t>
            </a:r>
            <a:r>
              <a:rPr sz="2400" spc="-5" dirty="0" err="1">
                <a:solidFill>
                  <a:srgbClr val="333333"/>
                </a:solidFill>
              </a:rPr>
              <a:t>completo</a:t>
            </a:r>
            <a:r>
              <a:rPr sz="2400" spc="-5" dirty="0">
                <a:solidFill>
                  <a:srgbClr val="333333"/>
                </a:solidFill>
              </a:rPr>
              <a:t>, </a:t>
            </a:r>
            <a:r>
              <a:rPr sz="2400" dirty="0">
                <a:solidFill>
                  <a:srgbClr val="333333"/>
                </a:solidFill>
              </a:rPr>
              <a:t>i numeri </a:t>
            </a:r>
            <a:r>
              <a:rPr sz="2400" spc="-5" dirty="0">
                <a:solidFill>
                  <a:srgbClr val="333333"/>
                </a:solidFill>
              </a:rPr>
              <a:t>sono </a:t>
            </a:r>
            <a:r>
              <a:rPr sz="2400" dirty="0">
                <a:solidFill>
                  <a:srgbClr val="333333"/>
                </a:solidFill>
              </a:rPr>
              <a:t>molto </a:t>
            </a:r>
            <a:r>
              <a:rPr sz="2400" spc="-5" dirty="0">
                <a:solidFill>
                  <a:srgbClr val="333333"/>
                </a:solidFill>
              </a:rPr>
              <a:t>più</a:t>
            </a:r>
            <a:r>
              <a:rPr sz="2400" spc="80" dirty="0">
                <a:solidFill>
                  <a:srgbClr val="333333"/>
                </a:solidFill>
              </a:rPr>
              <a:t> </a:t>
            </a:r>
            <a:r>
              <a:rPr sz="2400" dirty="0">
                <a:solidFill>
                  <a:srgbClr val="333333"/>
                </a:solidFill>
              </a:rPr>
              <a:t>alti.</a:t>
            </a:r>
          </a:p>
        </p:txBody>
      </p:sp>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E’ “normale” avere problemi mentali?</a:t>
            </a:r>
            <a:endParaRPr sz="3600" dirty="0">
              <a:latin typeface="+mn-lt"/>
              <a:ea typeface="+mn-ea"/>
              <a:cs typeface="+mn-cs"/>
            </a:endParaRPr>
          </a:p>
        </p:txBody>
      </p:sp>
      <p:sp>
        <p:nvSpPr>
          <p:cNvPr id="9" name="Content Placeholder 8"/>
          <p:cNvSpPr>
            <a:spLocks noGrp="1"/>
          </p:cNvSpPr>
          <p:nvPr>
            <p:ph idx="1"/>
          </p:nvPr>
        </p:nvSpPr>
        <p:spPr/>
        <p:txBody>
          <a:bodyPr/>
          <a:lstStyle/>
          <a:p>
            <a:pPr defTabSz="914400"/>
            <a:r>
              <a:rPr lang="it-IT" sz="2400" spc="-5">
                <a:solidFill>
                  <a:srgbClr val="004992"/>
                </a:solidFill>
              </a:rPr>
              <a:t>Quante persone </a:t>
            </a:r>
            <a:r>
              <a:rPr lang="it-IT" sz="2400">
                <a:solidFill>
                  <a:srgbClr val="004992"/>
                </a:solidFill>
              </a:rPr>
              <a:t>hanno </a:t>
            </a:r>
            <a:r>
              <a:rPr lang="it-IT" sz="2400" spc="-5">
                <a:solidFill>
                  <a:srgbClr val="004992"/>
                </a:solidFill>
              </a:rPr>
              <a:t>disturbi </a:t>
            </a:r>
            <a:r>
              <a:rPr lang="it-IT" sz="2400">
                <a:solidFill>
                  <a:srgbClr val="004992"/>
                </a:solidFill>
              </a:rPr>
              <a:t>mentali</a:t>
            </a:r>
            <a:r>
              <a:rPr lang="it-IT" sz="2400" spc="65">
                <a:solidFill>
                  <a:srgbClr val="004992"/>
                </a:solidFill>
              </a:rPr>
              <a:t> </a:t>
            </a:r>
            <a:r>
              <a:rPr lang="it-IT" sz="2400" spc="-5">
                <a:solidFill>
                  <a:srgbClr val="004992"/>
                </a:solidFill>
              </a:rPr>
              <a:t>(Canada)</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23</a:t>
            </a:fld>
            <a:endParaRPr lang="en-US">
              <a:latin typeface="+mn-lt"/>
            </a:endParaRPr>
          </a:p>
        </p:txBody>
      </p:sp>
      <p:graphicFrame>
        <p:nvGraphicFramePr>
          <p:cNvPr id="8" name="Inhaltsplatzhalter 3"/>
          <p:cNvGraphicFramePr>
            <a:graphicFrameLocks/>
          </p:cNvGraphicFramePr>
          <p:nvPr>
            <p:extLst>
              <p:ext uri="{D42A27DB-BD31-4B8C-83A1-F6EECF244321}">
                <p14:modId xmlns:p14="http://schemas.microsoft.com/office/powerpoint/2010/main" val="3345591270"/>
              </p:ext>
            </p:extLst>
          </p:nvPr>
        </p:nvGraphicFramePr>
        <p:xfrm>
          <a:off x="408955" y="2743200"/>
          <a:ext cx="11376000" cy="1444752"/>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02336">
                <a:tc>
                  <a:txBody>
                    <a:bodyPr/>
                    <a:lstStyle/>
                    <a:p>
                      <a:r>
                        <a:rPr lang="it-IT" sz="1800" b="0" i="0" u="none">
                          <a:solidFill>
                            <a:srgbClr val="333333"/>
                          </a:solidFill>
                          <a:latin typeface="+mn-lt"/>
                          <a:ea typeface="+mn-ea"/>
                          <a:cs typeface="+mn-cs"/>
                        </a:rPr>
                        <a:t>Proporzione di persone che nell’ultimo anno hanno sofferto di</a:t>
                      </a:r>
                    </a:p>
                    <a:p>
                      <a:r>
                        <a:rPr lang="it-IT" sz="1800" b="0" i="0" u="none">
                          <a:solidFill>
                            <a:srgbClr val="333333"/>
                          </a:solidFill>
                          <a:latin typeface="+mn-lt"/>
                          <a:ea typeface="+mn-ea"/>
                          <a:cs typeface="+mn-cs"/>
                        </a:rPr>
                        <a:t>disturbi mentali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a:solidFill>
                            <a:srgbClr val="333333"/>
                          </a:solidFill>
                          <a:latin typeface="+mn-lt"/>
                          <a:ea typeface="+mn-ea"/>
                          <a:cs typeface="+mn-cs"/>
                        </a:rPr>
                        <a:t>20%</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02336">
                <a:tc>
                  <a:txBody>
                    <a:bodyPr/>
                    <a:lstStyle/>
                    <a:p>
                      <a:r>
                        <a:rPr lang="it-IT" sz="1800" b="0" i="0" u="none">
                          <a:solidFill>
                            <a:srgbClr val="333333"/>
                          </a:solidFill>
                          <a:latin typeface="+mn-lt"/>
                          <a:ea typeface="+mn-ea"/>
                          <a:cs typeface="+mn-cs"/>
                        </a:rPr>
                        <a:t>Depressione (distrubo mentale piu‘ frquente)</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r>
                        <a:rPr lang="de-DE" sz="1800" b="0" i="0" u="none">
                          <a:solidFill>
                            <a:srgbClr val="333333"/>
                          </a:solidFill>
                          <a:latin typeface="+mn-lt"/>
                          <a:ea typeface="+mn-ea"/>
                          <a:cs typeface="+mn-cs"/>
                        </a:rPr>
                        <a:t>8%</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02336">
                <a:tc>
                  <a:txBody>
                    <a:bodyPr/>
                    <a:lstStyle/>
                    <a:p>
                      <a:r>
                        <a:rPr lang="de-DE" sz="1800" b="0" i="0" u="none">
                          <a:solidFill>
                            <a:srgbClr val="333333"/>
                          </a:solidFill>
                          <a:latin typeface="+mn-lt"/>
                          <a:ea typeface="+mn-ea"/>
                          <a:cs typeface="+mn-cs"/>
                        </a:rPr>
                        <a:t>Schizofrenia / psicosi</a:t>
                      </a:r>
                      <a:endParaRPr lang="de-DE" sz="1800" b="0" i="0" u="none" dirty="0">
                        <a:solidFill>
                          <a:srgbClr val="333333"/>
                        </a:solidFill>
                        <a:latin typeface="+mn-lt"/>
                        <a:ea typeface="+mn-ea"/>
                        <a:cs typeface="+mn-cs"/>
                      </a:endParaRP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r>
                        <a:rPr lang="de-DE" sz="1800" b="0" i="0" u="none" dirty="0">
                          <a:solidFill>
                            <a:srgbClr val="333333"/>
                          </a:solidFill>
                          <a:latin typeface="+mn-lt"/>
                          <a:ea typeface="+mn-ea"/>
                          <a:cs typeface="+mn-cs"/>
                        </a:rPr>
                        <a:t>1-2%</a:t>
                      </a:r>
                    </a:p>
                  </a:txBody>
                  <a:tcPr marL="121952" marR="121952">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I convincimenti particolari non sono cosi’ infrequenti...</a:t>
            </a:r>
            <a:br>
              <a:rPr lang="it-IT" sz="3600" dirty="0">
                <a:solidFill>
                  <a:srgbClr val="004992"/>
                </a:solidFill>
                <a:latin typeface="+mn-lt"/>
                <a:ea typeface="+mn-ea"/>
                <a:cs typeface="+mn-cs"/>
              </a:rPr>
            </a:br>
            <a:r>
              <a:rPr lang="it-IT" dirty="0">
                <a:solidFill>
                  <a:srgbClr val="004992"/>
                </a:solidFill>
                <a:latin typeface="+mn-lt"/>
                <a:ea typeface="+mn-ea"/>
                <a:cs typeface="+mn-cs"/>
              </a:rPr>
              <a:t>La frequenza di esperienze psicotiche nella popolazione</a:t>
            </a:r>
            <a:endParaRPr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marL="342900" indent="-342900">
              <a:buClr>
                <a:srgbClr val="333333"/>
              </a:buClr>
              <a:buFont typeface="WingDings"/>
              <a:buChar char=""/>
            </a:pPr>
            <a:r>
              <a:rPr lang="it-IT" sz="2400" dirty="0">
                <a:solidFill>
                  <a:srgbClr val="333333"/>
                </a:solidFill>
              </a:rPr>
              <a:t>I sintomi di psicosi (es., deliri) sono stati a lungo considerati rari e come segno di una grave malattia mentale.</a:t>
            </a:r>
          </a:p>
          <a:p>
            <a:pPr marL="342900" indent="-342900">
              <a:buClr>
                <a:srgbClr val="333333"/>
              </a:buClr>
              <a:buFont typeface="WingDings"/>
              <a:buChar char=""/>
            </a:pPr>
            <a:r>
              <a:rPr lang="it-IT" sz="2400" dirty="0">
                <a:solidFill>
                  <a:srgbClr val="333333"/>
                </a:solidFill>
              </a:rPr>
              <a:t>Oggi sappiamo che le esperienze (attenuate) di tipo- psicotico sono molto diffuse nella popolazione. A differenza di persone con una diagnosi di psicosi, queste esperienze di solito non portano alle stesse problematiche nella vita </a:t>
            </a:r>
            <a:r>
              <a:rPr lang="it-IT" sz="2400">
                <a:solidFill>
                  <a:srgbClr val="333333"/>
                </a:solidFill>
              </a:rPr>
              <a:t>quotidiana.</a:t>
            </a:r>
            <a:endParaRPr lang="en-US" sz="2400" dirty="0">
              <a:solidFill>
                <a:srgbClr val="333333"/>
              </a:solidFill>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24</a:t>
            </a:fld>
            <a:endParaRPr lang="en-US">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I convincimenti particolari non sono cosi’ infrequenti...</a:t>
            </a:r>
            <a:br>
              <a:rPr lang="it-IT" sz="3600" dirty="0">
                <a:solidFill>
                  <a:srgbClr val="004992"/>
                </a:solidFill>
                <a:latin typeface="+mn-lt"/>
                <a:ea typeface="+mn-ea"/>
                <a:cs typeface="+mn-cs"/>
              </a:rPr>
            </a:br>
            <a:r>
              <a:rPr lang="it-IT" dirty="0">
                <a:solidFill>
                  <a:srgbClr val="004992"/>
                </a:solidFill>
                <a:latin typeface="+mn-lt"/>
                <a:ea typeface="+mn-ea"/>
                <a:cs typeface="+mn-cs"/>
              </a:rPr>
              <a:t>La frequenza di esperienze psicotiche nella popolazione</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defTabSz="914400">
              <a:lnSpc>
                <a:spcPct val="100000"/>
              </a:lnSpc>
              <a:spcBef>
                <a:spcPts val="0"/>
              </a:spcBef>
            </a:pPr>
            <a:r>
              <a:rPr lang="it-IT" sz="2400" spc="-5" dirty="0">
                <a:solidFill>
                  <a:srgbClr val="333333"/>
                </a:solidFill>
              </a:rPr>
              <a:t>Cosa </a:t>
            </a:r>
            <a:r>
              <a:rPr lang="it-IT" sz="2400" dirty="0">
                <a:solidFill>
                  <a:srgbClr val="333333"/>
                </a:solidFill>
              </a:rPr>
              <a:t>ne pensate? </a:t>
            </a:r>
            <a:r>
              <a:rPr lang="it-IT" sz="2400" spc="-5" dirty="0">
                <a:solidFill>
                  <a:srgbClr val="333333"/>
                </a:solidFill>
              </a:rPr>
              <a:t>Quante volte </a:t>
            </a:r>
            <a:r>
              <a:rPr lang="it-IT" sz="2400" dirty="0">
                <a:solidFill>
                  <a:srgbClr val="333333"/>
                </a:solidFill>
              </a:rPr>
              <a:t>i seguenti </a:t>
            </a:r>
            <a:r>
              <a:rPr lang="it-IT" sz="2400" spc="-5" dirty="0">
                <a:solidFill>
                  <a:srgbClr val="333333"/>
                </a:solidFill>
              </a:rPr>
              <a:t>sintomi/esperienze</a:t>
            </a:r>
            <a:r>
              <a:rPr lang="it-IT" sz="2400" spc="-135" dirty="0">
                <a:solidFill>
                  <a:srgbClr val="333333"/>
                </a:solidFill>
              </a:rPr>
              <a:t> </a:t>
            </a:r>
            <a:r>
              <a:rPr lang="it-IT" sz="2400" dirty="0">
                <a:solidFill>
                  <a:srgbClr val="333333"/>
                </a:solidFill>
              </a:rPr>
              <a:t>sono state </a:t>
            </a:r>
            <a:r>
              <a:rPr lang="it-IT" sz="2400" spc="-10" dirty="0">
                <a:solidFill>
                  <a:srgbClr val="333333"/>
                </a:solidFill>
              </a:rPr>
              <a:t>provate </a:t>
            </a:r>
            <a:r>
              <a:rPr lang="it-IT" sz="2400" dirty="0">
                <a:solidFill>
                  <a:srgbClr val="333333"/>
                </a:solidFill>
              </a:rPr>
              <a:t>da </a:t>
            </a:r>
            <a:r>
              <a:rPr lang="it-IT" sz="2400" spc="-5" dirty="0">
                <a:solidFill>
                  <a:srgbClr val="333333"/>
                </a:solidFill>
              </a:rPr>
              <a:t>individui nella popolazione</a:t>
            </a:r>
            <a:r>
              <a:rPr lang="it-IT" sz="2400" spc="-40" dirty="0">
                <a:solidFill>
                  <a:srgbClr val="333333"/>
                </a:solidFill>
              </a:rPr>
              <a:t> </a:t>
            </a:r>
            <a:r>
              <a:rPr lang="it-IT" sz="2400" spc="-10" dirty="0">
                <a:solidFill>
                  <a:srgbClr val="333333"/>
                </a:solidFill>
              </a:rPr>
              <a:t>generale?</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25</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4106977242"/>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dirty="0">
                          <a:ln>
                            <a:noFill/>
                          </a:ln>
                          <a:solidFill>
                            <a:srgbClr val="333333"/>
                          </a:solidFill>
                          <a:effectLst/>
                          <a:latin typeface="+mn-lt"/>
                          <a:ea typeface="+mn-ea"/>
                          <a:cs typeface="+mn-cs"/>
                        </a:rPr>
                        <a:t>Affermazioni confermate da persone della popolazione generale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Conferma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pensato che le persone possano comunicare telepaticamente?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mn-lt"/>
                          <a:ea typeface="+mn-ea"/>
                          <a:cs typeface="+mn-cs"/>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l’impressione che le altre persona possano leggere la tua 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le cose intorno a te irreali, come se tutto fosse parte di un esperimento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la sensazione che le cose nelle riviste o in televisione siano state riferite in particolare a 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it-IT" sz="1800" b="0" i="0" u="none" strike="noStrike" cap="none" normalizeH="0" baseline="0">
                          <a:ln>
                            <a:noFill/>
                          </a:ln>
                          <a:solidFill>
                            <a:srgbClr val="333333"/>
                          </a:solidFill>
                          <a:effectLst/>
                          <a:latin typeface="+mn-lt"/>
                          <a:ea typeface="+mn-ea"/>
                          <a:cs typeface="+mn-cs"/>
                        </a:rPr>
                        <a:t>Ti sei mai sentito in qualche modo perseguitato/a?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occasionalmente delle voci che gli altri non hanno ascoltato?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rPr>
              <a:t>* Quellen: Emmanuelle R. Peters (Instrument: PDI), Steffen Moritz (Instrument: KSF)</a:t>
            </a:r>
            <a:endParaRPr lang="de-DE" altLang="en-US" sz="1000" dirty="0">
              <a:solidFill>
                <a:schemeClr val="tx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I convincimenti particolari non sono cosi’ infrequenti...</a:t>
            </a:r>
            <a:br>
              <a:rPr lang="it-IT" sz="3600" dirty="0">
                <a:solidFill>
                  <a:srgbClr val="004992"/>
                </a:solidFill>
                <a:latin typeface="+mn-lt"/>
                <a:ea typeface="+mn-ea"/>
                <a:cs typeface="+mn-cs"/>
              </a:rPr>
            </a:br>
            <a:r>
              <a:rPr lang="it-IT" dirty="0">
                <a:solidFill>
                  <a:srgbClr val="004992"/>
                </a:solidFill>
                <a:latin typeface="+mn-lt"/>
                <a:ea typeface="+mn-ea"/>
                <a:cs typeface="+mn-cs"/>
              </a:rPr>
              <a:t>La frequenza di esperienze psicotiche nella popolazione</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defTabSz="914400">
              <a:lnSpc>
                <a:spcPct val="100000"/>
              </a:lnSpc>
              <a:spcBef>
                <a:spcPts val="0"/>
              </a:spcBef>
            </a:pPr>
            <a:r>
              <a:rPr lang="it-IT" sz="2400" spc="-5" dirty="0">
                <a:solidFill>
                  <a:srgbClr val="333333"/>
                </a:solidFill>
              </a:rPr>
              <a:t>Cosa </a:t>
            </a:r>
            <a:r>
              <a:rPr lang="it-IT" sz="2400" dirty="0">
                <a:solidFill>
                  <a:srgbClr val="333333"/>
                </a:solidFill>
              </a:rPr>
              <a:t>ne pensate? </a:t>
            </a:r>
            <a:r>
              <a:rPr lang="it-IT" sz="2400" spc="-5" dirty="0">
                <a:solidFill>
                  <a:srgbClr val="333333"/>
                </a:solidFill>
              </a:rPr>
              <a:t>Quante volte </a:t>
            </a:r>
            <a:r>
              <a:rPr lang="it-IT" sz="2400" dirty="0">
                <a:solidFill>
                  <a:srgbClr val="333333"/>
                </a:solidFill>
              </a:rPr>
              <a:t>i seguenti </a:t>
            </a:r>
            <a:r>
              <a:rPr lang="it-IT" sz="2400" spc="-5" dirty="0">
                <a:solidFill>
                  <a:srgbClr val="333333"/>
                </a:solidFill>
              </a:rPr>
              <a:t>sintomi/esperienze</a:t>
            </a:r>
            <a:r>
              <a:rPr lang="it-IT" sz="2400" spc="-135" dirty="0">
                <a:solidFill>
                  <a:srgbClr val="333333"/>
                </a:solidFill>
              </a:rPr>
              <a:t> </a:t>
            </a:r>
            <a:r>
              <a:rPr lang="it-IT" sz="2400" dirty="0">
                <a:solidFill>
                  <a:srgbClr val="333333"/>
                </a:solidFill>
              </a:rPr>
              <a:t>sono state </a:t>
            </a:r>
            <a:r>
              <a:rPr lang="it-IT" sz="2400" spc="-10" dirty="0">
                <a:solidFill>
                  <a:srgbClr val="333333"/>
                </a:solidFill>
              </a:rPr>
              <a:t>provate </a:t>
            </a:r>
            <a:r>
              <a:rPr lang="it-IT" sz="2400" dirty="0">
                <a:solidFill>
                  <a:srgbClr val="333333"/>
                </a:solidFill>
              </a:rPr>
              <a:t>da </a:t>
            </a:r>
            <a:r>
              <a:rPr lang="it-IT" sz="2400" spc="-5" dirty="0">
                <a:solidFill>
                  <a:srgbClr val="333333"/>
                </a:solidFill>
              </a:rPr>
              <a:t>individui nella popolazione</a:t>
            </a:r>
            <a:r>
              <a:rPr lang="it-IT" sz="2400" spc="-40" dirty="0">
                <a:solidFill>
                  <a:srgbClr val="333333"/>
                </a:solidFill>
              </a:rPr>
              <a:t> </a:t>
            </a:r>
            <a:r>
              <a:rPr lang="it-IT" sz="2400" spc="-10" dirty="0">
                <a:solidFill>
                  <a:srgbClr val="333333"/>
                </a:solidFill>
              </a:rPr>
              <a:t>generale?</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26</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2512552876"/>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dirty="0">
                          <a:ln>
                            <a:noFill/>
                          </a:ln>
                          <a:solidFill>
                            <a:srgbClr val="333333"/>
                          </a:solidFill>
                          <a:effectLst/>
                          <a:latin typeface="+mn-lt"/>
                          <a:ea typeface="+mn-ea"/>
                          <a:cs typeface="+mn-cs"/>
                        </a:rPr>
                        <a:t>Affermazioni confermate da persone della popolazione generale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Conferma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pensato che le persone possano comunicare telepaticamente?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l’impressione che le altre persona possano leggere la tua 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le cose intorno a te irreali, come se tutto fosse parte di un esperimento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la sensazione che le cose nelle riviste o in televisione siano state riferite in particolare a 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it-IT" sz="1800" b="0" i="0" u="none" strike="noStrike" cap="none" normalizeH="0" baseline="0">
                          <a:ln>
                            <a:noFill/>
                          </a:ln>
                          <a:solidFill>
                            <a:srgbClr val="333333"/>
                          </a:solidFill>
                          <a:effectLst/>
                          <a:latin typeface="+mn-lt"/>
                          <a:ea typeface="+mn-ea"/>
                          <a:cs typeface="+mn-cs"/>
                        </a:rPr>
                        <a:t>Ti sei mai sentito in qualche modo perseguitato/a?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occasionalmente delle voci che gli altri non hanno ascoltato?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rPr>
              <a:t>* Quellen: Emmanuelle R. Peters (Instrument: PDI), Steffen Moritz (Instrument: KSF)</a:t>
            </a:r>
            <a:endParaRPr lang="de-DE" altLang="en-US" sz="1000" dirty="0">
              <a:solidFill>
                <a:schemeClr val="tx1"/>
              </a:solidFill>
            </a:endParaRPr>
          </a:p>
        </p:txBody>
      </p:sp>
    </p:spTree>
    <p:extLst>
      <p:ext uri="{BB962C8B-B14F-4D97-AF65-F5344CB8AC3E}">
        <p14:creationId xmlns:p14="http://schemas.microsoft.com/office/powerpoint/2010/main" val="1498069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I convincimenti particolari non sono cosi’ infrequenti...</a:t>
            </a:r>
            <a:br>
              <a:rPr lang="it-IT" sz="3600" dirty="0">
                <a:solidFill>
                  <a:srgbClr val="004992"/>
                </a:solidFill>
                <a:latin typeface="+mn-lt"/>
                <a:ea typeface="+mn-ea"/>
                <a:cs typeface="+mn-cs"/>
              </a:rPr>
            </a:br>
            <a:r>
              <a:rPr lang="it-IT" dirty="0">
                <a:solidFill>
                  <a:srgbClr val="004992"/>
                </a:solidFill>
                <a:latin typeface="+mn-lt"/>
                <a:ea typeface="+mn-ea"/>
                <a:cs typeface="+mn-cs"/>
              </a:rPr>
              <a:t>La frequenza di esperienze psicotiche nella popolazione</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defTabSz="914400">
              <a:lnSpc>
                <a:spcPct val="100000"/>
              </a:lnSpc>
              <a:spcBef>
                <a:spcPts val="0"/>
              </a:spcBef>
            </a:pPr>
            <a:r>
              <a:rPr lang="it-IT" sz="2400" spc="-5" dirty="0">
                <a:solidFill>
                  <a:srgbClr val="333333"/>
                </a:solidFill>
              </a:rPr>
              <a:t>Cosa </a:t>
            </a:r>
            <a:r>
              <a:rPr lang="it-IT" sz="2400" dirty="0">
                <a:solidFill>
                  <a:srgbClr val="333333"/>
                </a:solidFill>
              </a:rPr>
              <a:t>ne pensate? </a:t>
            </a:r>
            <a:r>
              <a:rPr lang="it-IT" sz="2400" spc="-5" dirty="0">
                <a:solidFill>
                  <a:srgbClr val="333333"/>
                </a:solidFill>
              </a:rPr>
              <a:t>Quante volte </a:t>
            </a:r>
            <a:r>
              <a:rPr lang="it-IT" sz="2400" dirty="0">
                <a:solidFill>
                  <a:srgbClr val="333333"/>
                </a:solidFill>
              </a:rPr>
              <a:t>i seguenti </a:t>
            </a:r>
            <a:r>
              <a:rPr lang="it-IT" sz="2400" spc="-5" dirty="0">
                <a:solidFill>
                  <a:srgbClr val="333333"/>
                </a:solidFill>
              </a:rPr>
              <a:t>sintomi/esperienze</a:t>
            </a:r>
            <a:r>
              <a:rPr lang="it-IT" sz="2400" spc="-135" dirty="0">
                <a:solidFill>
                  <a:srgbClr val="333333"/>
                </a:solidFill>
              </a:rPr>
              <a:t> </a:t>
            </a:r>
            <a:r>
              <a:rPr lang="it-IT" sz="2400" dirty="0">
                <a:solidFill>
                  <a:srgbClr val="333333"/>
                </a:solidFill>
              </a:rPr>
              <a:t>sono state </a:t>
            </a:r>
            <a:r>
              <a:rPr lang="it-IT" sz="2400" spc="-10" dirty="0">
                <a:solidFill>
                  <a:srgbClr val="333333"/>
                </a:solidFill>
              </a:rPr>
              <a:t>provate </a:t>
            </a:r>
            <a:r>
              <a:rPr lang="it-IT" sz="2400" dirty="0">
                <a:solidFill>
                  <a:srgbClr val="333333"/>
                </a:solidFill>
              </a:rPr>
              <a:t>da </a:t>
            </a:r>
            <a:r>
              <a:rPr lang="it-IT" sz="2400" spc="-5" dirty="0">
                <a:solidFill>
                  <a:srgbClr val="333333"/>
                </a:solidFill>
              </a:rPr>
              <a:t>individui nella popolazione</a:t>
            </a:r>
            <a:r>
              <a:rPr lang="it-IT" sz="2400" spc="-40" dirty="0">
                <a:solidFill>
                  <a:srgbClr val="333333"/>
                </a:solidFill>
              </a:rPr>
              <a:t> </a:t>
            </a:r>
            <a:r>
              <a:rPr lang="it-IT" sz="2400" spc="-10" dirty="0">
                <a:solidFill>
                  <a:srgbClr val="333333"/>
                </a:solidFill>
              </a:rPr>
              <a:t>generale?</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27</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2082827530"/>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dirty="0">
                          <a:ln>
                            <a:noFill/>
                          </a:ln>
                          <a:solidFill>
                            <a:srgbClr val="333333"/>
                          </a:solidFill>
                          <a:effectLst/>
                          <a:latin typeface="+mn-lt"/>
                          <a:ea typeface="+mn-ea"/>
                          <a:cs typeface="+mn-cs"/>
                        </a:rPr>
                        <a:t>Affermazioni confermate da persone della popolazione generale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Conferma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pensato che le persone possano comunicare telepaticamente?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l’impressione che le altre persona possano leggere la tua 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le cose intorno a te irreali, come se tutto fosse parte di un esperimento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la sensazione che le cose nelle riviste o in televisione siano state riferite in particolare a 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it-IT" sz="1800" b="0" i="0" u="none" strike="noStrike" cap="none" normalizeH="0" baseline="0">
                          <a:ln>
                            <a:noFill/>
                          </a:ln>
                          <a:solidFill>
                            <a:srgbClr val="333333"/>
                          </a:solidFill>
                          <a:effectLst/>
                          <a:latin typeface="+mn-lt"/>
                          <a:ea typeface="+mn-ea"/>
                          <a:cs typeface="+mn-cs"/>
                        </a:rPr>
                        <a:t>Ti sei mai sentito in qualche modo perseguitato/a?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occasionalmente delle voci che gli altri non hanno ascoltato?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rPr>
              <a:t>* Quellen: Emmanuelle R. Peters (Instrument: PDI), Steffen Moritz (Instrument: KSF)</a:t>
            </a:r>
            <a:endParaRPr lang="de-DE" altLang="en-US" sz="1000" dirty="0">
              <a:solidFill>
                <a:schemeClr val="tx1"/>
              </a:solidFill>
            </a:endParaRPr>
          </a:p>
        </p:txBody>
      </p:sp>
    </p:spTree>
    <p:extLst>
      <p:ext uri="{BB962C8B-B14F-4D97-AF65-F5344CB8AC3E}">
        <p14:creationId xmlns:p14="http://schemas.microsoft.com/office/powerpoint/2010/main" val="391148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I convincimenti particolari non sono cosi’ infrequenti...</a:t>
            </a:r>
            <a:br>
              <a:rPr lang="it-IT" sz="3600" dirty="0">
                <a:solidFill>
                  <a:srgbClr val="004992"/>
                </a:solidFill>
                <a:latin typeface="+mn-lt"/>
                <a:ea typeface="+mn-ea"/>
                <a:cs typeface="+mn-cs"/>
              </a:rPr>
            </a:br>
            <a:r>
              <a:rPr lang="it-IT" dirty="0">
                <a:solidFill>
                  <a:srgbClr val="004992"/>
                </a:solidFill>
                <a:latin typeface="+mn-lt"/>
                <a:ea typeface="+mn-ea"/>
                <a:cs typeface="+mn-cs"/>
              </a:rPr>
              <a:t>La frequenza di esperienze psicotiche nella popolazione</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defTabSz="914400">
              <a:lnSpc>
                <a:spcPct val="100000"/>
              </a:lnSpc>
              <a:spcBef>
                <a:spcPts val="0"/>
              </a:spcBef>
            </a:pPr>
            <a:r>
              <a:rPr lang="it-IT" sz="2400" spc="-5" dirty="0">
                <a:solidFill>
                  <a:srgbClr val="333333"/>
                </a:solidFill>
              </a:rPr>
              <a:t>Cosa </a:t>
            </a:r>
            <a:r>
              <a:rPr lang="it-IT" sz="2400" dirty="0">
                <a:solidFill>
                  <a:srgbClr val="333333"/>
                </a:solidFill>
              </a:rPr>
              <a:t>ne pensate? </a:t>
            </a:r>
            <a:r>
              <a:rPr lang="it-IT" sz="2400" spc="-5" dirty="0">
                <a:solidFill>
                  <a:srgbClr val="333333"/>
                </a:solidFill>
              </a:rPr>
              <a:t>Quante volte </a:t>
            </a:r>
            <a:r>
              <a:rPr lang="it-IT" sz="2400" dirty="0">
                <a:solidFill>
                  <a:srgbClr val="333333"/>
                </a:solidFill>
              </a:rPr>
              <a:t>i seguenti </a:t>
            </a:r>
            <a:r>
              <a:rPr lang="it-IT" sz="2400" spc="-5" dirty="0">
                <a:solidFill>
                  <a:srgbClr val="333333"/>
                </a:solidFill>
              </a:rPr>
              <a:t>sintomi/esperienze</a:t>
            </a:r>
            <a:r>
              <a:rPr lang="it-IT" sz="2400" spc="-135" dirty="0">
                <a:solidFill>
                  <a:srgbClr val="333333"/>
                </a:solidFill>
              </a:rPr>
              <a:t> </a:t>
            </a:r>
            <a:r>
              <a:rPr lang="it-IT" sz="2400" dirty="0">
                <a:solidFill>
                  <a:srgbClr val="333333"/>
                </a:solidFill>
              </a:rPr>
              <a:t>sono state </a:t>
            </a:r>
            <a:r>
              <a:rPr lang="it-IT" sz="2400" spc="-10" dirty="0">
                <a:solidFill>
                  <a:srgbClr val="333333"/>
                </a:solidFill>
              </a:rPr>
              <a:t>provate </a:t>
            </a:r>
            <a:r>
              <a:rPr lang="it-IT" sz="2400" dirty="0">
                <a:solidFill>
                  <a:srgbClr val="333333"/>
                </a:solidFill>
              </a:rPr>
              <a:t>da </a:t>
            </a:r>
            <a:r>
              <a:rPr lang="it-IT" sz="2400" spc="-5" dirty="0">
                <a:solidFill>
                  <a:srgbClr val="333333"/>
                </a:solidFill>
              </a:rPr>
              <a:t>individui nella popolazione</a:t>
            </a:r>
            <a:r>
              <a:rPr lang="it-IT" sz="2400" spc="-40" dirty="0">
                <a:solidFill>
                  <a:srgbClr val="333333"/>
                </a:solidFill>
              </a:rPr>
              <a:t> </a:t>
            </a:r>
            <a:r>
              <a:rPr lang="it-IT" sz="2400" spc="-10" dirty="0">
                <a:solidFill>
                  <a:srgbClr val="333333"/>
                </a:solidFill>
              </a:rPr>
              <a:t>generale?</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28</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3960624385"/>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dirty="0">
                          <a:ln>
                            <a:noFill/>
                          </a:ln>
                          <a:solidFill>
                            <a:srgbClr val="333333"/>
                          </a:solidFill>
                          <a:effectLst/>
                          <a:latin typeface="+mn-lt"/>
                          <a:ea typeface="+mn-ea"/>
                          <a:cs typeface="+mn-cs"/>
                        </a:rPr>
                        <a:t>Affermazioni confermate da persone della popolazione generale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Conferma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pensato che le persone possano comunicare telepaticamente?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l’impressione che le altre persona possano leggere la tua 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le cose intorno a te irreali, come se tutto fosse parte di un esperimento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la sensazione che le cose nelle riviste o in televisione siano state riferite in particolare a 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it-IT" sz="1800" b="0" i="0" u="none" strike="noStrike" cap="none" normalizeH="0" baseline="0">
                          <a:ln>
                            <a:noFill/>
                          </a:ln>
                          <a:solidFill>
                            <a:srgbClr val="333333"/>
                          </a:solidFill>
                          <a:effectLst/>
                          <a:latin typeface="+mn-lt"/>
                          <a:ea typeface="+mn-ea"/>
                          <a:cs typeface="+mn-cs"/>
                        </a:rPr>
                        <a:t>Ti sei mai sentito in qualche modo perseguitato/a?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occasionalmente delle voci che gli altri non hanno ascoltato?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rPr>
              <a:t>* Quellen: Emmanuelle R. Peters (Instrument: PDI), Steffen Moritz (Instrument: KSF)</a:t>
            </a:r>
            <a:endParaRPr lang="de-DE" altLang="en-US" sz="1000" dirty="0">
              <a:solidFill>
                <a:schemeClr val="tx1"/>
              </a:solidFill>
            </a:endParaRPr>
          </a:p>
        </p:txBody>
      </p:sp>
    </p:spTree>
    <p:extLst>
      <p:ext uri="{BB962C8B-B14F-4D97-AF65-F5344CB8AC3E}">
        <p14:creationId xmlns:p14="http://schemas.microsoft.com/office/powerpoint/2010/main" val="459056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I convincimenti particolari non sono cosi’ infrequenti...</a:t>
            </a:r>
            <a:br>
              <a:rPr lang="it-IT" sz="3600" dirty="0">
                <a:solidFill>
                  <a:srgbClr val="004992"/>
                </a:solidFill>
                <a:latin typeface="+mn-lt"/>
                <a:ea typeface="+mn-ea"/>
                <a:cs typeface="+mn-cs"/>
              </a:rPr>
            </a:br>
            <a:r>
              <a:rPr lang="it-IT" dirty="0">
                <a:solidFill>
                  <a:srgbClr val="004992"/>
                </a:solidFill>
                <a:latin typeface="+mn-lt"/>
                <a:ea typeface="+mn-ea"/>
                <a:cs typeface="+mn-cs"/>
              </a:rPr>
              <a:t>La frequenza di esperienze psicotiche nella popolazione</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defTabSz="914400">
              <a:lnSpc>
                <a:spcPct val="100000"/>
              </a:lnSpc>
              <a:spcBef>
                <a:spcPts val="0"/>
              </a:spcBef>
            </a:pPr>
            <a:r>
              <a:rPr lang="it-IT" sz="2400" spc="-5" dirty="0">
                <a:solidFill>
                  <a:srgbClr val="333333"/>
                </a:solidFill>
              </a:rPr>
              <a:t>Cosa </a:t>
            </a:r>
            <a:r>
              <a:rPr lang="it-IT" sz="2400" dirty="0">
                <a:solidFill>
                  <a:srgbClr val="333333"/>
                </a:solidFill>
              </a:rPr>
              <a:t>ne pensate? </a:t>
            </a:r>
            <a:r>
              <a:rPr lang="it-IT" sz="2400" spc="-5" dirty="0">
                <a:solidFill>
                  <a:srgbClr val="333333"/>
                </a:solidFill>
              </a:rPr>
              <a:t>Quante volte </a:t>
            </a:r>
            <a:r>
              <a:rPr lang="it-IT" sz="2400" dirty="0">
                <a:solidFill>
                  <a:srgbClr val="333333"/>
                </a:solidFill>
              </a:rPr>
              <a:t>i seguenti </a:t>
            </a:r>
            <a:r>
              <a:rPr lang="it-IT" sz="2400" spc="-5" dirty="0">
                <a:solidFill>
                  <a:srgbClr val="333333"/>
                </a:solidFill>
              </a:rPr>
              <a:t>sintomi/esperienze</a:t>
            </a:r>
            <a:r>
              <a:rPr lang="it-IT" sz="2400" spc="-135" dirty="0">
                <a:solidFill>
                  <a:srgbClr val="333333"/>
                </a:solidFill>
              </a:rPr>
              <a:t> </a:t>
            </a:r>
            <a:r>
              <a:rPr lang="it-IT" sz="2400" dirty="0">
                <a:solidFill>
                  <a:srgbClr val="333333"/>
                </a:solidFill>
              </a:rPr>
              <a:t>sono state </a:t>
            </a:r>
            <a:r>
              <a:rPr lang="it-IT" sz="2400" spc="-10" dirty="0">
                <a:solidFill>
                  <a:srgbClr val="333333"/>
                </a:solidFill>
              </a:rPr>
              <a:t>provate </a:t>
            </a:r>
            <a:r>
              <a:rPr lang="it-IT" sz="2400" dirty="0">
                <a:solidFill>
                  <a:srgbClr val="333333"/>
                </a:solidFill>
              </a:rPr>
              <a:t>da </a:t>
            </a:r>
            <a:r>
              <a:rPr lang="it-IT" sz="2400" spc="-5" dirty="0">
                <a:solidFill>
                  <a:srgbClr val="333333"/>
                </a:solidFill>
              </a:rPr>
              <a:t>individui nella popolazione</a:t>
            </a:r>
            <a:r>
              <a:rPr lang="it-IT" sz="2400" spc="-40" dirty="0">
                <a:solidFill>
                  <a:srgbClr val="333333"/>
                </a:solidFill>
              </a:rPr>
              <a:t> </a:t>
            </a:r>
            <a:r>
              <a:rPr lang="it-IT" sz="2400" spc="-10" dirty="0">
                <a:solidFill>
                  <a:srgbClr val="333333"/>
                </a:solidFill>
              </a:rPr>
              <a:t>generale?</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29</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3653926361"/>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dirty="0">
                          <a:ln>
                            <a:noFill/>
                          </a:ln>
                          <a:solidFill>
                            <a:srgbClr val="333333"/>
                          </a:solidFill>
                          <a:effectLst/>
                          <a:latin typeface="+mn-lt"/>
                          <a:ea typeface="+mn-ea"/>
                          <a:cs typeface="+mn-cs"/>
                        </a:rPr>
                        <a:t>Affermazioni confermate da persone della popolazione generale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Conferma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pensato che le persone possano comunicare telepaticamente?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l’impressione che le altre persona possano leggere la tua 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le cose intorno a te irreali, come se tutto fosse parte di un esperimento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la sensazione che le cose nelle riviste o in televisione siano state riferite in particolare a 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it-IT" sz="1800" b="0" i="0" u="none" strike="noStrike" cap="none" normalizeH="0" baseline="0">
                          <a:ln>
                            <a:noFill/>
                          </a:ln>
                          <a:solidFill>
                            <a:srgbClr val="333333"/>
                          </a:solidFill>
                          <a:effectLst/>
                          <a:latin typeface="+mn-lt"/>
                          <a:ea typeface="+mn-ea"/>
                          <a:cs typeface="+mn-cs"/>
                        </a:rPr>
                        <a:t>Ti sei mai sentito in qualche modo perseguitato/a?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occasionalmente delle voci che gli altri non hanno ascoltato?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rPr>
              <a:t>* Quellen: Emmanuelle R. Peters (Instrument: PDI), Steffen Moritz (Instrument: KSF)</a:t>
            </a:r>
            <a:endParaRPr lang="de-DE" altLang="en-US" sz="1000" dirty="0">
              <a:solidFill>
                <a:schemeClr val="tx1"/>
              </a:solidFill>
            </a:endParaRPr>
          </a:p>
        </p:txBody>
      </p:sp>
    </p:spTree>
    <p:extLst>
      <p:ext uri="{BB962C8B-B14F-4D97-AF65-F5344CB8AC3E}">
        <p14:creationId xmlns:p14="http://schemas.microsoft.com/office/powerpoint/2010/main" val="4014082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I convincimenti particolari non sono cosi’ infrequenti...</a:t>
            </a:r>
            <a:br>
              <a:rPr lang="it-IT" sz="3600" dirty="0">
                <a:solidFill>
                  <a:srgbClr val="004992"/>
                </a:solidFill>
                <a:latin typeface="+mn-lt"/>
                <a:ea typeface="+mn-ea"/>
                <a:cs typeface="+mn-cs"/>
              </a:rPr>
            </a:br>
            <a:r>
              <a:rPr lang="it-IT" dirty="0">
                <a:solidFill>
                  <a:srgbClr val="004992"/>
                </a:solidFill>
                <a:latin typeface="+mn-lt"/>
                <a:ea typeface="+mn-ea"/>
                <a:cs typeface="+mn-cs"/>
              </a:rPr>
              <a:t>La frequenza di esperienze psicotiche nella popolazione</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defTabSz="914400">
              <a:lnSpc>
                <a:spcPct val="100000"/>
              </a:lnSpc>
              <a:spcBef>
                <a:spcPts val="0"/>
              </a:spcBef>
            </a:pPr>
            <a:r>
              <a:rPr lang="it-IT" sz="2400" spc="-5" dirty="0">
                <a:solidFill>
                  <a:srgbClr val="333333"/>
                </a:solidFill>
              </a:rPr>
              <a:t>Cosa </a:t>
            </a:r>
            <a:r>
              <a:rPr lang="it-IT" sz="2400" dirty="0">
                <a:solidFill>
                  <a:srgbClr val="333333"/>
                </a:solidFill>
              </a:rPr>
              <a:t>ne pensate? </a:t>
            </a:r>
            <a:r>
              <a:rPr lang="it-IT" sz="2400" spc="-5" dirty="0">
                <a:solidFill>
                  <a:srgbClr val="333333"/>
                </a:solidFill>
              </a:rPr>
              <a:t>Quante volte </a:t>
            </a:r>
            <a:r>
              <a:rPr lang="it-IT" sz="2400" dirty="0">
                <a:solidFill>
                  <a:srgbClr val="333333"/>
                </a:solidFill>
              </a:rPr>
              <a:t>i seguenti </a:t>
            </a:r>
            <a:r>
              <a:rPr lang="it-IT" sz="2400" spc="-5" dirty="0">
                <a:solidFill>
                  <a:srgbClr val="333333"/>
                </a:solidFill>
              </a:rPr>
              <a:t>sintomi/esperienze</a:t>
            </a:r>
            <a:r>
              <a:rPr lang="it-IT" sz="2400" spc="-135" dirty="0">
                <a:solidFill>
                  <a:srgbClr val="333333"/>
                </a:solidFill>
              </a:rPr>
              <a:t> </a:t>
            </a:r>
            <a:r>
              <a:rPr lang="it-IT" sz="2400" dirty="0">
                <a:solidFill>
                  <a:srgbClr val="333333"/>
                </a:solidFill>
              </a:rPr>
              <a:t>sono state </a:t>
            </a:r>
            <a:r>
              <a:rPr lang="it-IT" sz="2400" spc="-10" dirty="0">
                <a:solidFill>
                  <a:srgbClr val="333333"/>
                </a:solidFill>
              </a:rPr>
              <a:t>provate </a:t>
            </a:r>
            <a:r>
              <a:rPr lang="it-IT" sz="2400" dirty="0">
                <a:solidFill>
                  <a:srgbClr val="333333"/>
                </a:solidFill>
              </a:rPr>
              <a:t>da </a:t>
            </a:r>
            <a:r>
              <a:rPr lang="it-IT" sz="2400" spc="-5" dirty="0">
                <a:solidFill>
                  <a:srgbClr val="333333"/>
                </a:solidFill>
              </a:rPr>
              <a:t>individui nella popolazione</a:t>
            </a:r>
            <a:r>
              <a:rPr lang="it-IT" sz="2400" spc="-40" dirty="0">
                <a:solidFill>
                  <a:srgbClr val="333333"/>
                </a:solidFill>
              </a:rPr>
              <a:t> </a:t>
            </a:r>
            <a:r>
              <a:rPr lang="it-IT" sz="2400" spc="-10" dirty="0">
                <a:solidFill>
                  <a:srgbClr val="333333"/>
                </a:solidFill>
              </a:rPr>
              <a:t>generale?</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30</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3083468654"/>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dirty="0">
                          <a:ln>
                            <a:noFill/>
                          </a:ln>
                          <a:solidFill>
                            <a:srgbClr val="333333"/>
                          </a:solidFill>
                          <a:effectLst/>
                          <a:latin typeface="+mn-lt"/>
                          <a:ea typeface="+mn-ea"/>
                          <a:cs typeface="+mn-cs"/>
                        </a:rPr>
                        <a:t>Affermazioni confermate da persone della popolazione generale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Conferma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pensato che le persone possano comunicare telepaticamente?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l’impressione che le altre persona possano leggere la tua 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le cose intorno a te irreali, come se tutto fosse parte di un esperimento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la sensazione che le cose nelle riviste o in televisione siano state riferite in particolare a 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it-IT" sz="1800" b="0" i="0" u="none" strike="noStrike" cap="none" normalizeH="0" baseline="0">
                          <a:ln>
                            <a:noFill/>
                          </a:ln>
                          <a:solidFill>
                            <a:srgbClr val="333333"/>
                          </a:solidFill>
                          <a:effectLst/>
                          <a:latin typeface="+mn-lt"/>
                          <a:ea typeface="+mn-ea"/>
                          <a:cs typeface="+mn-cs"/>
                        </a:rPr>
                        <a:t>Ti sei mai sentito in qualche modo perseguitato/a?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occasionalmente delle voci che gli altri non hanno ascoltato?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rPr>
              <a:t>* Quellen: Emmanuelle R. Peters (Instrument: PDI), Steffen Moritz (Instrument: KSF)</a:t>
            </a:r>
            <a:endParaRPr lang="de-DE" altLang="en-US" sz="1000" dirty="0">
              <a:solidFill>
                <a:schemeClr val="tx1"/>
              </a:solidFill>
            </a:endParaRPr>
          </a:p>
        </p:txBody>
      </p:sp>
    </p:spTree>
    <p:extLst>
      <p:ext uri="{BB962C8B-B14F-4D97-AF65-F5344CB8AC3E}">
        <p14:creationId xmlns:p14="http://schemas.microsoft.com/office/powerpoint/2010/main" val="13255135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886397"/>
          </a:xfrm>
          <a:prstGeom prst="rect">
            <a:avLst/>
          </a:prstGeo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I convincimenti particolari non sono cosi’ infrequenti...</a:t>
            </a:r>
            <a:br>
              <a:rPr lang="it-IT" sz="3600" dirty="0">
                <a:solidFill>
                  <a:srgbClr val="004992"/>
                </a:solidFill>
                <a:latin typeface="+mn-lt"/>
                <a:ea typeface="+mn-ea"/>
                <a:cs typeface="+mn-cs"/>
              </a:rPr>
            </a:br>
            <a:r>
              <a:rPr lang="it-IT" dirty="0">
                <a:solidFill>
                  <a:srgbClr val="004992"/>
                </a:solidFill>
                <a:latin typeface="+mn-lt"/>
                <a:ea typeface="+mn-ea"/>
                <a:cs typeface="+mn-cs"/>
              </a:rPr>
              <a:t>La frequenza di esperienze psicotiche nella popolazione</a:t>
            </a:r>
            <a:endParaRPr dirty="0">
              <a:solidFill>
                <a:srgbClr val="004992"/>
              </a:solidFill>
              <a:latin typeface="+mn-lt"/>
              <a:ea typeface="+mn-ea"/>
              <a:cs typeface="+mn-cs"/>
            </a:endParaRPr>
          </a:p>
        </p:txBody>
      </p:sp>
      <p:sp>
        <p:nvSpPr>
          <p:cNvPr id="10" name="Content Placeholder 9"/>
          <p:cNvSpPr>
            <a:spLocks noGrp="1"/>
          </p:cNvSpPr>
          <p:nvPr>
            <p:ph idx="1"/>
          </p:nvPr>
        </p:nvSpPr>
        <p:spPr/>
        <p:txBody>
          <a:bodyPr/>
          <a:lstStyle/>
          <a:p>
            <a:pPr defTabSz="914400">
              <a:lnSpc>
                <a:spcPct val="100000"/>
              </a:lnSpc>
              <a:spcBef>
                <a:spcPts val="0"/>
              </a:spcBef>
            </a:pPr>
            <a:r>
              <a:rPr lang="it-IT" sz="2400" spc="-5" dirty="0">
                <a:solidFill>
                  <a:srgbClr val="333333"/>
                </a:solidFill>
              </a:rPr>
              <a:t>Cosa </a:t>
            </a:r>
            <a:r>
              <a:rPr lang="it-IT" sz="2400" dirty="0">
                <a:solidFill>
                  <a:srgbClr val="333333"/>
                </a:solidFill>
              </a:rPr>
              <a:t>ne pensate? </a:t>
            </a:r>
            <a:r>
              <a:rPr lang="it-IT" sz="2400" spc="-5" dirty="0">
                <a:solidFill>
                  <a:srgbClr val="333333"/>
                </a:solidFill>
              </a:rPr>
              <a:t>Quante volte </a:t>
            </a:r>
            <a:r>
              <a:rPr lang="it-IT" sz="2400" dirty="0">
                <a:solidFill>
                  <a:srgbClr val="333333"/>
                </a:solidFill>
              </a:rPr>
              <a:t>i seguenti </a:t>
            </a:r>
            <a:r>
              <a:rPr lang="it-IT" sz="2400" spc="-5" dirty="0">
                <a:solidFill>
                  <a:srgbClr val="333333"/>
                </a:solidFill>
              </a:rPr>
              <a:t>sintomi/esperienze</a:t>
            </a:r>
            <a:r>
              <a:rPr lang="it-IT" sz="2400" spc="-135" dirty="0">
                <a:solidFill>
                  <a:srgbClr val="333333"/>
                </a:solidFill>
              </a:rPr>
              <a:t> </a:t>
            </a:r>
            <a:r>
              <a:rPr lang="it-IT" sz="2400" dirty="0">
                <a:solidFill>
                  <a:srgbClr val="333333"/>
                </a:solidFill>
              </a:rPr>
              <a:t>sono state </a:t>
            </a:r>
            <a:r>
              <a:rPr lang="it-IT" sz="2400" spc="-10" dirty="0">
                <a:solidFill>
                  <a:srgbClr val="333333"/>
                </a:solidFill>
              </a:rPr>
              <a:t>provate </a:t>
            </a:r>
            <a:r>
              <a:rPr lang="it-IT" sz="2400" dirty="0">
                <a:solidFill>
                  <a:srgbClr val="333333"/>
                </a:solidFill>
              </a:rPr>
              <a:t>da </a:t>
            </a:r>
            <a:r>
              <a:rPr lang="it-IT" sz="2400" spc="-5" dirty="0">
                <a:solidFill>
                  <a:srgbClr val="333333"/>
                </a:solidFill>
              </a:rPr>
              <a:t>individui nella popolazione</a:t>
            </a:r>
            <a:r>
              <a:rPr lang="it-IT" sz="2400" spc="-40" dirty="0">
                <a:solidFill>
                  <a:srgbClr val="333333"/>
                </a:solidFill>
              </a:rPr>
              <a:t> </a:t>
            </a:r>
            <a:r>
              <a:rPr lang="it-IT" sz="2400" spc="-10" dirty="0">
                <a:solidFill>
                  <a:srgbClr val="333333"/>
                </a:solidFill>
              </a:rPr>
              <a:t>generale?</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31</a:t>
            </a:fld>
            <a:endParaRPr lang="en-US">
              <a:latin typeface="+mn-lt"/>
            </a:endParaRPr>
          </a:p>
        </p:txBody>
      </p:sp>
      <p:graphicFrame>
        <p:nvGraphicFramePr>
          <p:cNvPr id="8" name="Tabelle 3"/>
          <p:cNvGraphicFramePr>
            <a:graphicFrameLocks noGrp="1"/>
          </p:cNvGraphicFramePr>
          <p:nvPr>
            <p:extLst>
              <p:ext uri="{D42A27DB-BD31-4B8C-83A1-F6EECF244321}">
                <p14:modId xmlns:p14="http://schemas.microsoft.com/office/powerpoint/2010/main" val="4272651044"/>
              </p:ext>
            </p:extLst>
          </p:nvPr>
        </p:nvGraphicFramePr>
        <p:xfrm>
          <a:off x="408955" y="3068960"/>
          <a:ext cx="11376000" cy="3154680"/>
        </p:xfrm>
        <a:graphic>
          <a:graphicData uri="http://schemas.openxmlformats.org/drawingml/2006/table">
            <a:tbl>
              <a:tblPr>
                <a:tableStyleId>{21E4AEA4-8DFA-4A89-87EB-49C32662AFE0}</a:tableStyleId>
              </a:tblPr>
              <a:tblGrid>
                <a:gridCol w="9145016">
                  <a:extLst>
                    <a:ext uri="{9D8B030D-6E8A-4147-A177-3AD203B41FA5}">
                      <a16:colId xmlns:a16="http://schemas.microsoft.com/office/drawing/2014/main" val="20000"/>
                    </a:ext>
                  </a:extLst>
                </a:gridCol>
                <a:gridCol w="223098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dirty="0">
                          <a:ln>
                            <a:noFill/>
                          </a:ln>
                          <a:solidFill>
                            <a:srgbClr val="333333"/>
                          </a:solidFill>
                          <a:effectLst/>
                          <a:latin typeface="+mn-lt"/>
                          <a:ea typeface="+mn-ea"/>
                          <a:cs typeface="+mn-cs"/>
                        </a:rPr>
                        <a:t>Affermazioni confermate da persone della popolazione generale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Conferma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pensato che le persone possano comunicare telepaticamente?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61%</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l’impressione che le altre persona possano leggere la tua mente?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33%</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le cose intorno a te irreali, come se tutto fosse parte di un esperimento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26%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avuto la sensazione che le cose nelle riviste o in televisione siano state riferite in particolare a te?</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16%</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it-IT" sz="1800" b="0" i="0" u="none" strike="noStrike" cap="none" normalizeH="0" baseline="0">
                          <a:ln>
                            <a:noFill/>
                          </a:ln>
                          <a:solidFill>
                            <a:srgbClr val="333333"/>
                          </a:solidFill>
                          <a:effectLst/>
                          <a:latin typeface="+mn-lt"/>
                          <a:ea typeface="+mn-ea"/>
                          <a:cs typeface="+mn-cs"/>
                        </a:rPr>
                        <a:t>Ti sei mai sentito in qualche modo perseguitato/a?</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mn-lt"/>
                          <a:ea typeface="+mn-ea"/>
                          <a:cs typeface="+mn-cs"/>
                        </a:rPr>
                        <a:t>19%</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it-IT" sz="1800" b="0" i="0" u="none" strike="noStrike" cap="none" normalizeH="0" baseline="0">
                          <a:ln>
                            <a:noFill/>
                          </a:ln>
                          <a:solidFill>
                            <a:srgbClr val="333333"/>
                          </a:solidFill>
                          <a:effectLst/>
                          <a:latin typeface="+mn-lt"/>
                          <a:ea typeface="+mn-ea"/>
                          <a:cs typeface="+mn-cs"/>
                        </a:rPr>
                        <a:t>Hai mai sentito occasionalmente delle voci che gli altri non hanno ascoltato?</a:t>
                      </a:r>
                      <a:endParaRPr kumimoji="0" lang="de-DE" sz="1800" b="0" i="0" u="none" strike="noStrike" cap="none" normalizeH="0" baseline="0" dirty="0">
                        <a:ln>
                          <a:noFill/>
                        </a:ln>
                        <a:solidFill>
                          <a:srgbClr val="333333"/>
                        </a:solidFill>
                        <a:effectLst/>
                        <a:latin typeface="+mn-lt"/>
                        <a:ea typeface="+mn-ea"/>
                        <a:cs typeface="+mn-cs"/>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mn-lt"/>
                          <a:ea typeface="+mn-ea"/>
                          <a:cs typeface="+mn-cs"/>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9" name="Caption_9"/>
          <p:cNvSpPr txBox="1">
            <a:spLocks noChangeArrowheads="1"/>
          </p:cNvSpPr>
          <p:nvPr/>
        </p:nvSpPr>
        <p:spPr bwMode="auto">
          <a:xfrm>
            <a:off x="408955" y="6309320"/>
            <a:ext cx="11376000" cy="246221"/>
          </a:xfrm>
          <a:prstGeom prst="rect">
            <a:avLst/>
          </a:prstGeom>
          <a:noFill/>
          <a:ln w="9525">
            <a:noFill/>
            <a:miter lim="800000"/>
            <a:headEnd/>
            <a:tailEnd/>
          </a:ln>
        </p:spPr>
        <p:txBody>
          <a:bodyPr>
            <a:spAutoFit/>
          </a:bodyPr>
          <a:lstStyle/>
          <a:p>
            <a:pPr>
              <a:spcBef>
                <a:spcPct val="50000"/>
              </a:spcBef>
            </a:pPr>
            <a:r>
              <a:rPr lang="fr-FR" altLang="en-US" sz="1000">
                <a:solidFill>
                  <a:schemeClr val="tx1"/>
                </a:solidFill>
              </a:rPr>
              <a:t>* Quellen: Emmanuelle R. Peters (Instrument: PDI), Steffen Moritz (Instrument: KSF)</a:t>
            </a:r>
            <a:endParaRPr lang="de-DE" altLang="en-US" sz="1000" dirty="0">
              <a:solidFill>
                <a:schemeClr val="tx1"/>
              </a:solidFill>
            </a:endParaRPr>
          </a:p>
        </p:txBody>
      </p:sp>
    </p:spTree>
    <p:extLst>
      <p:ext uri="{BB962C8B-B14F-4D97-AF65-F5344CB8AC3E}">
        <p14:creationId xmlns:p14="http://schemas.microsoft.com/office/powerpoint/2010/main" val="2711876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Ricorda…</a:t>
            </a:r>
            <a:endParaRPr sz="3600" dirty="0">
              <a:latin typeface="+mn-lt"/>
              <a:ea typeface="+mn-ea"/>
              <a:cs typeface="+mn-cs"/>
            </a:endParaRPr>
          </a:p>
        </p:txBody>
      </p:sp>
      <p:sp>
        <p:nvSpPr>
          <p:cNvPr id="9" name="Content Placeholder 8"/>
          <p:cNvSpPr>
            <a:spLocks noGrp="1"/>
          </p:cNvSpPr>
          <p:nvPr>
            <p:ph idx="1"/>
          </p:nvPr>
        </p:nvSpPr>
        <p:spPr/>
        <p:txBody>
          <a:bodyPr/>
          <a:lstStyle/>
          <a:p>
            <a:pPr marR="769620" defTabSz="914400"/>
            <a:r>
              <a:rPr lang="it-IT" sz="2400" spc="-10" dirty="0">
                <a:solidFill>
                  <a:srgbClr val="333333"/>
                </a:solidFill>
              </a:rPr>
              <a:t>Nessuno </a:t>
            </a:r>
            <a:r>
              <a:rPr lang="it-IT" sz="2400" spc="-5" dirty="0">
                <a:solidFill>
                  <a:srgbClr val="333333"/>
                </a:solidFill>
              </a:rPr>
              <a:t>è </a:t>
            </a:r>
            <a:r>
              <a:rPr lang="it-IT" sz="2400" b="1" i="1" spc="-5" dirty="0">
                <a:solidFill>
                  <a:srgbClr val="333333"/>
                </a:solidFill>
              </a:rPr>
              <a:t>immune </a:t>
            </a:r>
            <a:r>
              <a:rPr lang="it-IT" sz="2400" spc="-10" dirty="0">
                <a:solidFill>
                  <a:srgbClr val="333333"/>
                </a:solidFill>
              </a:rPr>
              <a:t>dalla </a:t>
            </a:r>
            <a:r>
              <a:rPr lang="it-IT" sz="2400" spc="-5" dirty="0">
                <a:solidFill>
                  <a:srgbClr val="333333"/>
                </a:solidFill>
              </a:rPr>
              <a:t>sofferenza mentale! </a:t>
            </a:r>
            <a:r>
              <a:rPr lang="it-IT" sz="2400" spc="-10" dirty="0">
                <a:solidFill>
                  <a:srgbClr val="333333"/>
                </a:solidFill>
              </a:rPr>
              <a:t>Nell’ultimo </a:t>
            </a:r>
            <a:r>
              <a:rPr lang="it-IT" sz="2400" spc="-5" dirty="0">
                <a:solidFill>
                  <a:srgbClr val="333333"/>
                </a:solidFill>
              </a:rPr>
              <a:t>anno </a:t>
            </a:r>
            <a:br>
              <a:rPr lang="it-IT" sz="2400" spc="-5" dirty="0">
                <a:solidFill>
                  <a:srgbClr val="333333"/>
                </a:solidFill>
              </a:rPr>
            </a:br>
            <a:r>
              <a:rPr lang="it-IT" sz="2400" spc="-5" dirty="0">
                <a:solidFill>
                  <a:srgbClr val="333333"/>
                </a:solidFill>
              </a:rPr>
              <a:t>1 </a:t>
            </a:r>
            <a:r>
              <a:rPr lang="it-IT" sz="2400" spc="-10" dirty="0">
                <a:solidFill>
                  <a:srgbClr val="333333"/>
                </a:solidFill>
              </a:rPr>
              <a:t>persona </a:t>
            </a:r>
            <a:r>
              <a:rPr lang="it-IT" sz="2400" spc="-5" dirty="0">
                <a:solidFill>
                  <a:srgbClr val="333333"/>
                </a:solidFill>
              </a:rPr>
              <a:t>su 4 ha </a:t>
            </a:r>
            <a:r>
              <a:rPr lang="it-IT" sz="2400" spc="-10" dirty="0">
                <a:solidFill>
                  <a:srgbClr val="333333"/>
                </a:solidFill>
              </a:rPr>
              <a:t>sofferto </a:t>
            </a:r>
            <a:r>
              <a:rPr lang="it-IT" sz="2400" spc="-5" dirty="0">
                <a:solidFill>
                  <a:srgbClr val="333333"/>
                </a:solidFill>
              </a:rPr>
              <a:t>di una malattia</a:t>
            </a:r>
            <a:r>
              <a:rPr lang="it-IT" sz="2400" spc="10" dirty="0">
                <a:solidFill>
                  <a:srgbClr val="333333"/>
                </a:solidFill>
              </a:rPr>
              <a:t> </a:t>
            </a:r>
            <a:r>
              <a:rPr lang="it-IT" sz="2400" spc="-5" dirty="0">
                <a:solidFill>
                  <a:srgbClr val="333333"/>
                </a:solidFill>
              </a:rPr>
              <a:t>mentale.</a:t>
            </a:r>
            <a:endParaRPr lang="it-IT" sz="2400" dirty="0">
              <a:solidFill>
                <a:srgbClr val="333333"/>
              </a:solidFill>
            </a:endParaRPr>
          </a:p>
          <a:p>
            <a:pPr defTabSz="914400"/>
            <a:r>
              <a:rPr lang="it-IT" sz="2400" spc="-5" dirty="0">
                <a:solidFill>
                  <a:srgbClr val="333333"/>
                </a:solidFill>
              </a:rPr>
              <a:t>La malattia mentale non va vista come una</a:t>
            </a:r>
            <a:r>
              <a:rPr lang="it-IT" sz="2400" spc="80" dirty="0">
                <a:solidFill>
                  <a:srgbClr val="333333"/>
                </a:solidFill>
              </a:rPr>
              <a:t> </a:t>
            </a:r>
            <a:r>
              <a:rPr lang="it-IT" sz="2400" spc="-10" dirty="0">
                <a:solidFill>
                  <a:srgbClr val="004992"/>
                </a:solidFill>
              </a:rPr>
              <a:t>debolezza, </a:t>
            </a:r>
            <a:r>
              <a:rPr lang="it-IT" sz="2400" spc="-5" dirty="0">
                <a:solidFill>
                  <a:srgbClr val="333333"/>
                </a:solidFill>
              </a:rPr>
              <a:t>ma </a:t>
            </a:r>
            <a:r>
              <a:rPr lang="it-IT" sz="2400" spc="-10" dirty="0">
                <a:solidFill>
                  <a:srgbClr val="333333"/>
                </a:solidFill>
              </a:rPr>
              <a:t>piuttosto </a:t>
            </a:r>
            <a:r>
              <a:rPr lang="it-IT" sz="2400" spc="-5" dirty="0">
                <a:solidFill>
                  <a:srgbClr val="333333"/>
                </a:solidFill>
              </a:rPr>
              <a:t>come una </a:t>
            </a:r>
            <a:r>
              <a:rPr lang="it-IT" sz="2400" spc="-10" dirty="0">
                <a:solidFill>
                  <a:srgbClr val="333333"/>
                </a:solidFill>
              </a:rPr>
              <a:t>speciale</a:t>
            </a:r>
            <a:r>
              <a:rPr lang="it-IT" sz="2400" spc="100" dirty="0">
                <a:solidFill>
                  <a:srgbClr val="333333"/>
                </a:solidFill>
              </a:rPr>
              <a:t> </a:t>
            </a:r>
            <a:r>
              <a:rPr lang="it-IT" sz="2400" spc="-10" dirty="0">
                <a:solidFill>
                  <a:srgbClr val="004992"/>
                </a:solidFill>
              </a:rPr>
              <a:t>sensibilità</a:t>
            </a:r>
            <a:r>
              <a:rPr lang="it-IT" sz="2400" spc="-10" dirty="0">
                <a:solidFill>
                  <a:srgbClr val="333333"/>
                </a:solidFill>
              </a:rPr>
              <a:t>.</a:t>
            </a:r>
            <a:endParaRPr lang="it-IT" sz="2400" dirty="0">
              <a:solidFill>
                <a:srgbClr val="333333"/>
              </a:solidFill>
            </a:endParaRPr>
          </a:p>
          <a:p>
            <a:pPr marR="5080" defTabSz="914400"/>
            <a:r>
              <a:rPr lang="it-IT" sz="2400" spc="-10" dirty="0">
                <a:solidFill>
                  <a:srgbClr val="004992"/>
                </a:solidFill>
              </a:rPr>
              <a:t>Eredità: </a:t>
            </a:r>
            <a:r>
              <a:rPr lang="it-IT" sz="2400" spc="-5" dirty="0">
                <a:solidFill>
                  <a:srgbClr val="333333"/>
                </a:solidFill>
              </a:rPr>
              <a:t>I </a:t>
            </a:r>
            <a:r>
              <a:rPr lang="it-IT" sz="2400" spc="-10" dirty="0">
                <a:solidFill>
                  <a:srgbClr val="333333"/>
                </a:solidFill>
              </a:rPr>
              <a:t>geni giocano </a:t>
            </a:r>
            <a:r>
              <a:rPr lang="it-IT" sz="2400" spc="-5" dirty="0">
                <a:solidFill>
                  <a:srgbClr val="333333"/>
                </a:solidFill>
              </a:rPr>
              <a:t>un ruolo in molte malattie.</a:t>
            </a:r>
          </a:p>
          <a:p>
            <a:pPr marR="5080" defTabSz="914400"/>
            <a:r>
              <a:rPr lang="it-IT" sz="2400" spc="-5" dirty="0">
                <a:solidFill>
                  <a:srgbClr val="004992"/>
                </a:solidFill>
              </a:rPr>
              <a:t>Ambiente: </a:t>
            </a:r>
            <a:r>
              <a:rPr lang="it-IT" sz="2400" spc="-5" dirty="0">
                <a:solidFill>
                  <a:srgbClr val="333333"/>
                </a:solidFill>
              </a:rPr>
              <a:t>Le </a:t>
            </a:r>
            <a:r>
              <a:rPr lang="it-IT" sz="2400" spc="-10" dirty="0">
                <a:solidFill>
                  <a:srgbClr val="333333"/>
                </a:solidFill>
              </a:rPr>
              <a:t>esperienze traumatiche </a:t>
            </a:r>
            <a:r>
              <a:rPr lang="it-IT" sz="2400" spc="-5" dirty="0">
                <a:solidFill>
                  <a:srgbClr val="333333"/>
                </a:solidFill>
              </a:rPr>
              <a:t>negative </a:t>
            </a:r>
            <a:r>
              <a:rPr lang="it-IT" sz="2400" spc="-10" dirty="0">
                <a:solidFill>
                  <a:srgbClr val="333333"/>
                </a:solidFill>
              </a:rPr>
              <a:t>possono </a:t>
            </a:r>
            <a:r>
              <a:rPr lang="it-IT" sz="2400" spc="-5" dirty="0">
                <a:solidFill>
                  <a:srgbClr val="333333"/>
                </a:solidFill>
              </a:rPr>
              <a:t>anche avere un impatto negativo sulla nostra</a:t>
            </a:r>
            <a:r>
              <a:rPr lang="it-IT" sz="2400" spc="65" dirty="0">
                <a:solidFill>
                  <a:srgbClr val="333333"/>
                </a:solidFill>
              </a:rPr>
              <a:t> </a:t>
            </a:r>
            <a:r>
              <a:rPr lang="it-IT" sz="2400" spc="-10" dirty="0">
                <a:solidFill>
                  <a:srgbClr val="333333"/>
                </a:solidFill>
              </a:rPr>
              <a:t>salute </a:t>
            </a:r>
            <a:r>
              <a:rPr lang="it-IT" sz="2400" spc="-5" dirty="0">
                <a:solidFill>
                  <a:srgbClr val="333333"/>
                </a:solidFill>
              </a:rPr>
              <a:t>mentale, e aumentare il rischio di malattia mentale </a:t>
            </a:r>
            <a:r>
              <a:rPr lang="it-IT" sz="2400" spc="-10" dirty="0">
                <a:solidFill>
                  <a:srgbClr val="333333"/>
                </a:solidFill>
              </a:rPr>
              <a:t>in persone </a:t>
            </a:r>
            <a:r>
              <a:rPr lang="it-IT" sz="2400" spc="-5" dirty="0">
                <a:solidFill>
                  <a:srgbClr val="333333"/>
                </a:solidFill>
              </a:rPr>
              <a:t>che abbiano o meno una </a:t>
            </a:r>
            <a:r>
              <a:rPr lang="it-IT" sz="2400" spc="-10" dirty="0">
                <a:solidFill>
                  <a:srgbClr val="333333"/>
                </a:solidFill>
              </a:rPr>
              <a:t>predisposizione per tali</a:t>
            </a:r>
            <a:r>
              <a:rPr lang="it-IT" sz="2400" spc="-5" dirty="0">
                <a:solidFill>
                  <a:srgbClr val="333333"/>
                </a:solidFill>
              </a:rPr>
              <a:t> malattie.</a:t>
            </a:r>
            <a:endParaRPr lang="en-US" sz="2400" dirty="0"/>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32</a:t>
            </a:fld>
            <a:endParaRPr lang="en-US">
              <a:latin typeface="+mn-lt"/>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z="3600">
                <a:solidFill>
                  <a:srgbClr val="004992"/>
                </a:solidFill>
                <a:latin typeface="+mn-lt"/>
                <a:ea typeface="+mn-ea"/>
                <a:cs typeface="+mn-cs"/>
              </a:rPr>
              <a:t>Che cosa sono lo stigma e l’autostigma?</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defTabSz="914377"/>
            <a:r>
              <a:rPr lang="en-US" sz="2400">
                <a:solidFill>
                  <a:srgbClr val="004992"/>
                </a:solidFill>
              </a:rPr>
              <a:t>???</a:t>
            </a:r>
            <a:endParaRPr lang="en-US" sz="240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33</a:t>
            </a:fld>
            <a:endParaRPr lang="en-US">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sono lo stigma e l’autostigma?</a:t>
            </a:r>
            <a:endParaRPr sz="3600" dirty="0">
              <a:latin typeface="+mn-lt"/>
              <a:ea typeface="+mn-ea"/>
              <a:cs typeface="+mn-cs"/>
            </a:endParaRPr>
          </a:p>
        </p:txBody>
      </p:sp>
      <p:sp>
        <p:nvSpPr>
          <p:cNvPr id="5" name="Content Placeholder 4"/>
          <p:cNvSpPr>
            <a:spLocks noGrp="1"/>
          </p:cNvSpPr>
          <p:nvPr>
            <p:ph idx="1"/>
          </p:nvPr>
        </p:nvSpPr>
        <p:spPr/>
        <p:txBody>
          <a:bodyPr/>
          <a:lstStyle/>
          <a:p>
            <a:pPr marL="342900" marR="5080" indent="-342900" defTabSz="914400">
              <a:lnSpc>
                <a:spcPct val="100000"/>
              </a:lnSpc>
              <a:spcBef>
                <a:spcPts val="1200"/>
              </a:spcBef>
              <a:buClr>
                <a:srgbClr val="000000"/>
              </a:buClr>
              <a:buFont typeface="WingDings"/>
              <a:buChar char=""/>
              <a:tabLst>
                <a:tab pos="278130" algn="l"/>
              </a:tabLst>
            </a:pPr>
            <a:r>
              <a:rPr lang="it-IT" sz="2400" b="1" dirty="0">
                <a:solidFill>
                  <a:srgbClr val="004992"/>
                </a:solidFill>
              </a:rPr>
              <a:t>Stigma = termine </a:t>
            </a:r>
            <a:r>
              <a:rPr lang="it-IT" sz="2400" b="1" spc="-5" dirty="0">
                <a:solidFill>
                  <a:srgbClr val="004992"/>
                </a:solidFill>
              </a:rPr>
              <a:t>greco. Lettralmente </a:t>
            </a:r>
            <a:r>
              <a:rPr lang="it-IT" sz="2400" b="1" dirty="0">
                <a:solidFill>
                  <a:srgbClr val="004992"/>
                </a:solidFill>
              </a:rPr>
              <a:t>significa: </a:t>
            </a:r>
            <a:r>
              <a:rPr lang="it-IT" sz="2400" spc="-5" dirty="0">
                <a:solidFill>
                  <a:srgbClr val="333333"/>
                </a:solidFill>
              </a:rPr>
              <a:t>punto, ferita </a:t>
            </a:r>
            <a:r>
              <a:rPr lang="it-IT" sz="2400" dirty="0">
                <a:solidFill>
                  <a:srgbClr val="333333"/>
                </a:solidFill>
              </a:rPr>
              <a:t>oppure</a:t>
            </a:r>
            <a:r>
              <a:rPr lang="it-IT" sz="2400" spc="-30" dirty="0">
                <a:solidFill>
                  <a:srgbClr val="333333"/>
                </a:solidFill>
              </a:rPr>
              <a:t> </a:t>
            </a:r>
            <a:r>
              <a:rPr lang="it-IT" sz="2400" spc="-5" dirty="0">
                <a:solidFill>
                  <a:srgbClr val="333333"/>
                </a:solidFill>
              </a:rPr>
              <a:t>marchio</a:t>
            </a:r>
            <a:endParaRPr lang="it-IT" sz="2400" dirty="0">
              <a:solidFill>
                <a:srgbClr val="333333"/>
              </a:solidFill>
            </a:endParaRPr>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34</a:t>
            </a:fld>
            <a:endParaRPr lang="en-US">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sono lo stigma e l’autostigma?</a:t>
            </a:r>
            <a:endParaRPr sz="3600" dirty="0">
              <a:latin typeface="+mn-lt"/>
              <a:ea typeface="+mn-ea"/>
              <a:cs typeface="+mn-cs"/>
            </a:endParaRPr>
          </a:p>
        </p:txBody>
      </p:sp>
      <p:sp>
        <p:nvSpPr>
          <p:cNvPr id="5" name="Content Placeholder 4"/>
          <p:cNvSpPr>
            <a:spLocks noGrp="1"/>
          </p:cNvSpPr>
          <p:nvPr>
            <p:ph idx="1"/>
          </p:nvPr>
        </p:nvSpPr>
        <p:spPr/>
        <p:txBody>
          <a:bodyPr/>
          <a:lstStyle/>
          <a:p>
            <a:pPr marL="342900" marR="5080" indent="-342900" defTabSz="914400">
              <a:lnSpc>
                <a:spcPct val="100000"/>
              </a:lnSpc>
              <a:spcBef>
                <a:spcPts val="1200"/>
              </a:spcBef>
              <a:buClr>
                <a:srgbClr val="000000"/>
              </a:buClr>
              <a:buFont typeface="WingDings"/>
              <a:buChar char=""/>
              <a:tabLst>
                <a:tab pos="278130" algn="l"/>
              </a:tabLst>
            </a:pPr>
            <a:r>
              <a:rPr lang="it-IT" sz="2400" b="1" dirty="0">
                <a:solidFill>
                  <a:srgbClr val="004992"/>
                </a:solidFill>
              </a:rPr>
              <a:t>Stigma = termine </a:t>
            </a:r>
            <a:r>
              <a:rPr lang="it-IT" sz="2400" b="1" spc="-5" dirty="0">
                <a:solidFill>
                  <a:srgbClr val="004992"/>
                </a:solidFill>
              </a:rPr>
              <a:t>greco. Lettralmente </a:t>
            </a:r>
            <a:r>
              <a:rPr lang="it-IT" sz="2400" b="1" dirty="0">
                <a:solidFill>
                  <a:srgbClr val="004992"/>
                </a:solidFill>
              </a:rPr>
              <a:t>significa: </a:t>
            </a:r>
            <a:r>
              <a:rPr lang="it-IT" sz="2400" spc="-5" dirty="0">
                <a:solidFill>
                  <a:srgbClr val="333333"/>
                </a:solidFill>
              </a:rPr>
              <a:t>punto, ferita </a:t>
            </a:r>
            <a:r>
              <a:rPr lang="it-IT" sz="2400" dirty="0">
                <a:solidFill>
                  <a:srgbClr val="333333"/>
                </a:solidFill>
              </a:rPr>
              <a:t>oppure</a:t>
            </a:r>
            <a:r>
              <a:rPr lang="it-IT" sz="2400" spc="-30" dirty="0">
                <a:solidFill>
                  <a:srgbClr val="333333"/>
                </a:solidFill>
              </a:rPr>
              <a:t> </a:t>
            </a:r>
            <a:r>
              <a:rPr lang="it-IT" sz="2400" spc="-5" dirty="0">
                <a:solidFill>
                  <a:srgbClr val="333333"/>
                </a:solidFill>
              </a:rPr>
              <a:t>marchio</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278130" algn="l"/>
              </a:tabLst>
            </a:pPr>
            <a:r>
              <a:rPr lang="it-IT" sz="2400" b="1" dirty="0">
                <a:solidFill>
                  <a:srgbClr val="004992"/>
                </a:solidFill>
              </a:rPr>
              <a:t>Stigmatizzazione </a:t>
            </a:r>
            <a:r>
              <a:rPr lang="it-IT" sz="2400" spc="-5" dirty="0">
                <a:solidFill>
                  <a:srgbClr val="004992"/>
                </a:solidFill>
              </a:rPr>
              <a:t>avviene quando </a:t>
            </a:r>
            <a:r>
              <a:rPr lang="it-IT" sz="2400" spc="-10" dirty="0">
                <a:solidFill>
                  <a:srgbClr val="004992"/>
                </a:solidFill>
              </a:rPr>
              <a:t>delle </a:t>
            </a:r>
            <a:r>
              <a:rPr lang="it-IT" sz="2400" spc="-5" dirty="0">
                <a:solidFill>
                  <a:srgbClr val="004992"/>
                </a:solidFill>
              </a:rPr>
              <a:t>persone </a:t>
            </a:r>
            <a:r>
              <a:rPr lang="it-IT" sz="2400" dirty="0">
                <a:solidFill>
                  <a:srgbClr val="004992"/>
                </a:solidFill>
              </a:rPr>
              <a:t>o</a:t>
            </a:r>
            <a:r>
              <a:rPr lang="it-IT" sz="2400" spc="-60" dirty="0">
                <a:solidFill>
                  <a:srgbClr val="004992"/>
                </a:solidFill>
              </a:rPr>
              <a:t> </a:t>
            </a:r>
            <a:r>
              <a:rPr lang="it-IT" sz="2400" spc="-5" dirty="0">
                <a:solidFill>
                  <a:srgbClr val="004992"/>
                </a:solidFill>
              </a:rPr>
              <a:t>dei </a:t>
            </a:r>
            <a:r>
              <a:rPr lang="it-IT" sz="2400" dirty="0">
                <a:solidFill>
                  <a:srgbClr val="004992"/>
                </a:solidFill>
              </a:rPr>
              <a:t>gruppi sono </a:t>
            </a:r>
            <a:r>
              <a:rPr lang="it-IT" sz="2400" spc="-5" dirty="0">
                <a:solidFill>
                  <a:srgbClr val="004992"/>
                </a:solidFill>
              </a:rPr>
              <a:t>associati</a:t>
            </a:r>
            <a:br>
              <a:rPr lang="it-IT" sz="2400" spc="-5" dirty="0">
                <a:solidFill>
                  <a:srgbClr val="004992"/>
                </a:solidFill>
              </a:rPr>
            </a:br>
            <a:r>
              <a:rPr lang="it-IT" sz="2400" spc="-5" dirty="0">
                <a:solidFill>
                  <a:srgbClr val="004992"/>
                </a:solidFill>
              </a:rPr>
              <a:t>per attributi</a:t>
            </a:r>
            <a:r>
              <a:rPr lang="it-IT" sz="2400" spc="-85" dirty="0">
                <a:solidFill>
                  <a:srgbClr val="004992"/>
                </a:solidFill>
              </a:rPr>
              <a:t> </a:t>
            </a:r>
            <a:r>
              <a:rPr lang="it-IT" sz="2400" dirty="0">
                <a:solidFill>
                  <a:srgbClr val="004992"/>
                </a:solidFill>
              </a:rPr>
              <a:t>negativi</a:t>
            </a:r>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35</a:t>
            </a:fld>
            <a:endParaRPr lang="en-US">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9270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Che cosa sono lo stigma e l’autostigma?</a:t>
            </a:r>
            <a:endParaRPr sz="3600" dirty="0">
              <a:latin typeface="+mn-lt"/>
              <a:ea typeface="+mn-ea"/>
              <a:cs typeface="+mn-cs"/>
            </a:endParaRPr>
          </a:p>
        </p:txBody>
      </p:sp>
      <p:sp>
        <p:nvSpPr>
          <p:cNvPr id="5" name="Content Placeholder 4"/>
          <p:cNvSpPr>
            <a:spLocks noGrp="1"/>
          </p:cNvSpPr>
          <p:nvPr>
            <p:ph idx="1"/>
          </p:nvPr>
        </p:nvSpPr>
        <p:spPr/>
        <p:txBody>
          <a:bodyPr/>
          <a:lstStyle/>
          <a:p>
            <a:pPr marL="342900" marR="5080" indent="-342900" defTabSz="914400">
              <a:lnSpc>
                <a:spcPct val="100000"/>
              </a:lnSpc>
              <a:spcBef>
                <a:spcPts val="1200"/>
              </a:spcBef>
              <a:buClr>
                <a:srgbClr val="000000"/>
              </a:buClr>
              <a:buFont typeface="WingDings"/>
              <a:buChar char=""/>
              <a:tabLst>
                <a:tab pos="278130" algn="l"/>
              </a:tabLst>
            </a:pPr>
            <a:r>
              <a:rPr lang="it-IT" sz="2400" b="1" dirty="0">
                <a:solidFill>
                  <a:srgbClr val="004992"/>
                </a:solidFill>
              </a:rPr>
              <a:t>Stigma = termine </a:t>
            </a:r>
            <a:r>
              <a:rPr lang="it-IT" sz="2400" b="1" spc="-5" dirty="0">
                <a:solidFill>
                  <a:srgbClr val="004992"/>
                </a:solidFill>
              </a:rPr>
              <a:t>greco. Lettralmente </a:t>
            </a:r>
            <a:r>
              <a:rPr lang="it-IT" sz="2400" b="1" dirty="0">
                <a:solidFill>
                  <a:srgbClr val="004992"/>
                </a:solidFill>
              </a:rPr>
              <a:t>significa: </a:t>
            </a:r>
            <a:r>
              <a:rPr lang="it-IT" sz="2400" spc="-5" dirty="0">
                <a:solidFill>
                  <a:srgbClr val="333333"/>
                </a:solidFill>
              </a:rPr>
              <a:t>punto, ferita </a:t>
            </a:r>
            <a:r>
              <a:rPr lang="it-IT" sz="2400" dirty="0">
                <a:solidFill>
                  <a:srgbClr val="333333"/>
                </a:solidFill>
              </a:rPr>
              <a:t>oppure</a:t>
            </a:r>
            <a:r>
              <a:rPr lang="it-IT" sz="2400" spc="-30" dirty="0">
                <a:solidFill>
                  <a:srgbClr val="333333"/>
                </a:solidFill>
              </a:rPr>
              <a:t> </a:t>
            </a:r>
            <a:r>
              <a:rPr lang="it-IT" sz="2400" spc="-5" dirty="0">
                <a:solidFill>
                  <a:srgbClr val="333333"/>
                </a:solidFill>
              </a:rPr>
              <a:t>marchio</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278130" algn="l"/>
              </a:tabLst>
            </a:pPr>
            <a:r>
              <a:rPr lang="it-IT" sz="2400" b="1" dirty="0">
                <a:solidFill>
                  <a:srgbClr val="004992"/>
                </a:solidFill>
              </a:rPr>
              <a:t>Stigmatizzazione </a:t>
            </a:r>
            <a:r>
              <a:rPr lang="it-IT" sz="2400" spc="-5" dirty="0">
                <a:solidFill>
                  <a:srgbClr val="004992"/>
                </a:solidFill>
              </a:rPr>
              <a:t>avviene quando </a:t>
            </a:r>
            <a:r>
              <a:rPr lang="it-IT" sz="2400" spc="-10" dirty="0">
                <a:solidFill>
                  <a:srgbClr val="004992"/>
                </a:solidFill>
              </a:rPr>
              <a:t>delle </a:t>
            </a:r>
            <a:r>
              <a:rPr lang="it-IT" sz="2400" spc="-5" dirty="0">
                <a:solidFill>
                  <a:srgbClr val="004992"/>
                </a:solidFill>
              </a:rPr>
              <a:t>persone </a:t>
            </a:r>
            <a:r>
              <a:rPr lang="it-IT" sz="2400" dirty="0">
                <a:solidFill>
                  <a:srgbClr val="004992"/>
                </a:solidFill>
              </a:rPr>
              <a:t>o</a:t>
            </a:r>
            <a:r>
              <a:rPr lang="it-IT" sz="2400" spc="-60" dirty="0">
                <a:solidFill>
                  <a:srgbClr val="004992"/>
                </a:solidFill>
              </a:rPr>
              <a:t> </a:t>
            </a:r>
            <a:r>
              <a:rPr lang="it-IT" sz="2400" spc="-5" dirty="0">
                <a:solidFill>
                  <a:srgbClr val="004992"/>
                </a:solidFill>
              </a:rPr>
              <a:t>dei </a:t>
            </a:r>
            <a:r>
              <a:rPr lang="it-IT" sz="2400" dirty="0">
                <a:solidFill>
                  <a:srgbClr val="004992"/>
                </a:solidFill>
              </a:rPr>
              <a:t>gruppi sono </a:t>
            </a:r>
            <a:r>
              <a:rPr lang="it-IT" sz="2400" spc="-5" dirty="0">
                <a:solidFill>
                  <a:srgbClr val="004992"/>
                </a:solidFill>
              </a:rPr>
              <a:t>associati</a:t>
            </a:r>
            <a:br>
              <a:rPr lang="it-IT" sz="2400" spc="-5" dirty="0">
                <a:solidFill>
                  <a:srgbClr val="004992"/>
                </a:solidFill>
              </a:rPr>
            </a:br>
            <a:r>
              <a:rPr lang="it-IT" sz="2400" spc="-5" dirty="0">
                <a:solidFill>
                  <a:srgbClr val="004992"/>
                </a:solidFill>
              </a:rPr>
              <a:t>per attributi</a:t>
            </a:r>
            <a:r>
              <a:rPr lang="it-IT" sz="2400" spc="-85" dirty="0">
                <a:solidFill>
                  <a:srgbClr val="004992"/>
                </a:solidFill>
              </a:rPr>
              <a:t> </a:t>
            </a:r>
            <a:r>
              <a:rPr lang="it-IT" sz="2400" dirty="0">
                <a:solidFill>
                  <a:srgbClr val="004992"/>
                </a:solidFill>
              </a:rPr>
              <a:t>negativi</a:t>
            </a:r>
          </a:p>
          <a:p>
            <a:pPr marL="342900" indent="-342900" defTabSz="914400">
              <a:lnSpc>
                <a:spcPct val="100000"/>
              </a:lnSpc>
              <a:spcBef>
                <a:spcPts val="1200"/>
              </a:spcBef>
              <a:buClr>
                <a:srgbClr val="333333"/>
              </a:buClr>
              <a:buFont typeface="WingDings"/>
              <a:buChar char=""/>
              <a:tabLst>
                <a:tab pos="278130" algn="l"/>
              </a:tabLst>
            </a:pPr>
            <a:r>
              <a:rPr lang="it-IT" sz="2400" spc="-5" dirty="0">
                <a:solidFill>
                  <a:srgbClr val="333333"/>
                </a:solidFill>
              </a:rPr>
              <a:t>Questo avviene </a:t>
            </a:r>
            <a:r>
              <a:rPr lang="it-IT" sz="2400" dirty="0">
                <a:solidFill>
                  <a:srgbClr val="333333"/>
                </a:solidFill>
              </a:rPr>
              <a:t>senza una </a:t>
            </a:r>
            <a:r>
              <a:rPr lang="it-IT" sz="2400" spc="-5" dirty="0">
                <a:solidFill>
                  <a:srgbClr val="333333"/>
                </a:solidFill>
              </a:rPr>
              <a:t>verifica critica di</a:t>
            </a:r>
            <a:r>
              <a:rPr lang="it-IT" sz="2400" spc="-85" dirty="0">
                <a:solidFill>
                  <a:srgbClr val="333333"/>
                </a:solidFill>
              </a:rPr>
              <a:t> </a:t>
            </a:r>
            <a:r>
              <a:rPr lang="it-IT" sz="2400" spc="-5" dirty="0">
                <a:solidFill>
                  <a:srgbClr val="333333"/>
                </a:solidFill>
              </a:rPr>
              <a:t>realtà.</a:t>
            </a:r>
            <a:endParaRPr lang="it-IT" sz="2400" dirty="0">
              <a:solidFill>
                <a:srgbClr val="333333"/>
              </a:solidFill>
            </a:endParaRPr>
          </a:p>
          <a:p>
            <a:pPr marL="342900" indent="-342900" defTabSz="914400">
              <a:lnSpc>
                <a:spcPct val="100000"/>
              </a:lnSpc>
              <a:spcBef>
                <a:spcPts val="1200"/>
              </a:spcBef>
              <a:buClr>
                <a:srgbClr val="333333"/>
              </a:buClr>
              <a:buFont typeface="WingDings"/>
              <a:buChar char=""/>
              <a:tabLst>
                <a:tab pos="278130" algn="l"/>
              </a:tabLst>
            </a:pPr>
            <a:r>
              <a:rPr lang="it-IT" sz="2400" dirty="0">
                <a:solidFill>
                  <a:srgbClr val="333333"/>
                </a:solidFill>
              </a:rPr>
              <a:t>Lo </a:t>
            </a:r>
            <a:r>
              <a:rPr lang="it-IT" sz="2400" spc="-5" dirty="0">
                <a:solidFill>
                  <a:srgbClr val="333333"/>
                </a:solidFill>
              </a:rPr>
              <a:t>stigma puo’ portare </a:t>
            </a:r>
            <a:r>
              <a:rPr lang="it-IT" sz="2400" dirty="0">
                <a:solidFill>
                  <a:srgbClr val="333333"/>
                </a:solidFill>
              </a:rPr>
              <a:t>ad una svalutazione </a:t>
            </a:r>
            <a:r>
              <a:rPr lang="it-IT" sz="2400" spc="-10" dirty="0">
                <a:solidFill>
                  <a:srgbClr val="333333"/>
                </a:solidFill>
              </a:rPr>
              <a:t>degli </a:t>
            </a:r>
            <a:r>
              <a:rPr lang="it-IT" sz="2400" spc="-5" dirty="0">
                <a:solidFill>
                  <a:srgbClr val="333333"/>
                </a:solidFill>
              </a:rPr>
              <a:t>individui</a:t>
            </a:r>
            <a:r>
              <a:rPr lang="it-IT" sz="2400" spc="-70" dirty="0">
                <a:solidFill>
                  <a:srgbClr val="333333"/>
                </a:solidFill>
              </a:rPr>
              <a:t> </a:t>
            </a:r>
            <a:r>
              <a:rPr lang="it-IT" sz="2400" dirty="0">
                <a:solidFill>
                  <a:srgbClr val="333333"/>
                </a:solidFill>
              </a:rPr>
              <a:t>o ad una </a:t>
            </a:r>
            <a:r>
              <a:rPr lang="it-IT" sz="2400" spc="-5" dirty="0">
                <a:solidFill>
                  <a:srgbClr val="333333"/>
                </a:solidFill>
              </a:rPr>
              <a:t>loro</a:t>
            </a:r>
            <a:r>
              <a:rPr lang="it-IT" sz="2400" spc="-45" dirty="0">
                <a:solidFill>
                  <a:srgbClr val="333333"/>
                </a:solidFill>
              </a:rPr>
              <a:t> </a:t>
            </a:r>
            <a:r>
              <a:rPr lang="it-IT" sz="2400" spc="-5" dirty="0">
                <a:solidFill>
                  <a:srgbClr val="333333"/>
                </a:solidFill>
              </a:rPr>
              <a:t>segregazione.</a:t>
            </a:r>
            <a:endParaRPr lang="it-IT" sz="2400" dirty="0">
              <a:solidFill>
                <a:srgbClr val="333333"/>
              </a:solidFill>
            </a:endParaRPr>
          </a:p>
          <a:p>
            <a:pPr marL="342900" marR="857250" indent="-342900" defTabSz="914400">
              <a:lnSpc>
                <a:spcPct val="100000"/>
              </a:lnSpc>
              <a:spcBef>
                <a:spcPts val="1200"/>
              </a:spcBef>
              <a:buClr>
                <a:srgbClr val="333333"/>
              </a:buClr>
              <a:buFont typeface="WingDings"/>
              <a:buChar char=""/>
              <a:tabLst>
                <a:tab pos="278130" algn="l"/>
              </a:tabLst>
            </a:pPr>
            <a:r>
              <a:rPr lang="it-IT" sz="2400" dirty="0">
                <a:solidFill>
                  <a:srgbClr val="333333"/>
                </a:solidFill>
              </a:rPr>
              <a:t>Lo </a:t>
            </a:r>
            <a:r>
              <a:rPr lang="it-IT" sz="2400" spc="-5" dirty="0">
                <a:solidFill>
                  <a:srgbClr val="333333"/>
                </a:solidFill>
              </a:rPr>
              <a:t>stigma puo ricorrere </a:t>
            </a:r>
            <a:r>
              <a:rPr lang="it-IT" sz="2400" dirty="0">
                <a:solidFill>
                  <a:srgbClr val="333333"/>
                </a:solidFill>
              </a:rPr>
              <a:t>nel caso </a:t>
            </a:r>
            <a:r>
              <a:rPr lang="it-IT" sz="2400" spc="-5" dirty="0">
                <a:solidFill>
                  <a:srgbClr val="333333"/>
                </a:solidFill>
              </a:rPr>
              <a:t>di </a:t>
            </a:r>
            <a:r>
              <a:rPr lang="it-IT" sz="2400" dirty="0">
                <a:solidFill>
                  <a:srgbClr val="333333"/>
                </a:solidFill>
              </a:rPr>
              <a:t>certe </a:t>
            </a:r>
            <a:r>
              <a:rPr lang="it-IT" sz="2400" spc="-5" dirty="0">
                <a:solidFill>
                  <a:srgbClr val="333333"/>
                </a:solidFill>
              </a:rPr>
              <a:t>malattie (es. </a:t>
            </a:r>
            <a:r>
              <a:rPr lang="it-IT" sz="2400" dirty="0">
                <a:solidFill>
                  <a:srgbClr val="333333"/>
                </a:solidFill>
              </a:rPr>
              <a:t>AIDS), </a:t>
            </a:r>
            <a:r>
              <a:rPr lang="it-IT" sz="2400" spc="-5" dirty="0">
                <a:solidFill>
                  <a:srgbClr val="333333"/>
                </a:solidFill>
              </a:rPr>
              <a:t>evidenti </a:t>
            </a:r>
            <a:r>
              <a:rPr lang="it-IT" sz="2400" dirty="0">
                <a:solidFill>
                  <a:srgbClr val="333333"/>
                </a:solidFill>
              </a:rPr>
              <a:t>handicap, o m</a:t>
            </a:r>
            <a:r>
              <a:rPr lang="it-IT" sz="2400" spc="-5" dirty="0">
                <a:solidFill>
                  <a:srgbClr val="333333"/>
                </a:solidFill>
              </a:rPr>
              <a:t>alattie mentali </a:t>
            </a:r>
            <a:r>
              <a:rPr lang="it-IT" sz="2400" dirty="0">
                <a:solidFill>
                  <a:srgbClr val="333333"/>
                </a:solidFill>
              </a:rPr>
              <a:t>come </a:t>
            </a:r>
            <a:r>
              <a:rPr lang="it-IT" sz="2400" spc="-10" dirty="0">
                <a:solidFill>
                  <a:srgbClr val="333333"/>
                </a:solidFill>
              </a:rPr>
              <a:t>le </a:t>
            </a:r>
            <a:r>
              <a:rPr lang="it-IT" sz="2400" spc="-5" dirty="0">
                <a:solidFill>
                  <a:srgbClr val="333333"/>
                </a:solidFill>
              </a:rPr>
              <a:t>psicosi.</a:t>
            </a:r>
            <a:endParaRPr lang="it-IT" sz="2400" dirty="0">
              <a:solidFill>
                <a:srgbClr val="333333"/>
              </a:solidFill>
            </a:endParaRPr>
          </a:p>
          <a:p>
            <a:pPr marL="342900" marR="22860" indent="-342900" defTabSz="914400">
              <a:lnSpc>
                <a:spcPct val="100000"/>
              </a:lnSpc>
              <a:spcBef>
                <a:spcPts val="1200"/>
              </a:spcBef>
              <a:buClr>
                <a:srgbClr val="333333"/>
              </a:buClr>
              <a:buFont typeface="WingDings"/>
              <a:buChar char=""/>
              <a:tabLst>
                <a:tab pos="278130" algn="l"/>
              </a:tabLst>
            </a:pPr>
            <a:r>
              <a:rPr lang="it-IT" sz="2400" spc="-5">
                <a:solidFill>
                  <a:srgbClr val="333333"/>
                </a:solidFill>
              </a:rPr>
              <a:t>“L’autostigma” </a:t>
            </a:r>
            <a:r>
              <a:rPr lang="it-IT" sz="2400" spc="-5" dirty="0">
                <a:solidFill>
                  <a:srgbClr val="333333"/>
                </a:solidFill>
              </a:rPr>
              <a:t>significa </a:t>
            </a:r>
            <a:r>
              <a:rPr lang="it-IT" sz="2400" dirty="0">
                <a:solidFill>
                  <a:srgbClr val="333333"/>
                </a:solidFill>
              </a:rPr>
              <a:t>che </a:t>
            </a:r>
            <a:r>
              <a:rPr lang="it-IT" sz="2400" spc="-5" dirty="0">
                <a:solidFill>
                  <a:srgbClr val="333333"/>
                </a:solidFill>
              </a:rPr>
              <a:t>la perosna </a:t>
            </a:r>
            <a:r>
              <a:rPr lang="it-IT" sz="2400" dirty="0">
                <a:solidFill>
                  <a:srgbClr val="333333"/>
                </a:solidFill>
              </a:rPr>
              <a:t>affetta </a:t>
            </a:r>
            <a:r>
              <a:rPr lang="it-IT" sz="2400" spc="-5" dirty="0">
                <a:solidFill>
                  <a:srgbClr val="333333"/>
                </a:solidFill>
              </a:rPr>
              <a:t>stigmatizza </a:t>
            </a:r>
            <a:r>
              <a:rPr lang="it-IT" sz="2400" dirty="0">
                <a:solidFill>
                  <a:srgbClr val="333333"/>
                </a:solidFill>
              </a:rPr>
              <a:t>se stessa, come se si </a:t>
            </a:r>
            <a:r>
              <a:rPr lang="it-IT" sz="2400" spc="-5" dirty="0">
                <a:solidFill>
                  <a:srgbClr val="333333"/>
                </a:solidFill>
              </a:rPr>
              <a:t>giudicasse dall’esterno, </a:t>
            </a:r>
            <a:r>
              <a:rPr lang="it-IT" sz="2400" spc="-5">
                <a:solidFill>
                  <a:srgbClr val="333333"/>
                </a:solidFill>
              </a:rPr>
              <a:t>considerandosi “inferiore”.</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36</a:t>
            </a:fld>
            <a:endParaRPr lang="en-US">
              <a:latin typeface="+mn-lt"/>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3078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Lo stigma verso coloro che soffrono di psicosi</a:t>
            </a:r>
            <a:endParaRPr sz="3600" dirty="0">
              <a:latin typeface="+mn-lt"/>
              <a:ea typeface="+mn-ea"/>
              <a:cs typeface="+mn-cs"/>
            </a:endParaRPr>
          </a:p>
        </p:txBody>
      </p:sp>
      <p:sp>
        <p:nvSpPr>
          <p:cNvPr id="6" name="Content Placeholder 5"/>
          <p:cNvSpPr>
            <a:spLocks noGrp="1"/>
          </p:cNvSpPr>
          <p:nvPr>
            <p:ph idx="1"/>
          </p:nvPr>
        </p:nvSpPr>
        <p:spPr/>
        <p:txBody>
          <a:bodyPr/>
          <a:lstStyle/>
          <a:p>
            <a:pPr marL="342900" marR="5080" indent="-342900" defTabSz="914400">
              <a:buClr>
                <a:srgbClr val="333333"/>
              </a:buClr>
              <a:buFont typeface="WingDings"/>
              <a:buChar char=""/>
              <a:tabLst>
                <a:tab pos="375920" algn="l"/>
              </a:tabLst>
            </a:pPr>
            <a:r>
              <a:rPr lang="it-IT" sz="2400" spc="-5" dirty="0">
                <a:solidFill>
                  <a:srgbClr val="333333"/>
                </a:solidFill>
              </a:rPr>
              <a:t>Quali ipotesi </a:t>
            </a:r>
            <a:r>
              <a:rPr lang="it-IT" sz="2400" dirty="0">
                <a:solidFill>
                  <a:srgbClr val="333333"/>
                </a:solidFill>
              </a:rPr>
              <a:t>hai sentito esprimere </a:t>
            </a:r>
            <a:r>
              <a:rPr lang="it-IT" sz="2400" spc="-5" dirty="0">
                <a:solidFill>
                  <a:srgbClr val="333333"/>
                </a:solidFill>
              </a:rPr>
              <a:t>da </a:t>
            </a:r>
            <a:r>
              <a:rPr lang="it-IT" sz="2400" dirty="0">
                <a:solidFill>
                  <a:srgbClr val="333333"/>
                </a:solidFill>
              </a:rPr>
              <a:t>altri, su </a:t>
            </a:r>
            <a:r>
              <a:rPr lang="it-IT" sz="2400" spc="-5" dirty="0">
                <a:solidFill>
                  <a:srgbClr val="333333"/>
                </a:solidFill>
              </a:rPr>
              <a:t>coloro </a:t>
            </a:r>
            <a:r>
              <a:rPr lang="it-IT" sz="2400" dirty="0">
                <a:solidFill>
                  <a:srgbClr val="333333"/>
                </a:solidFill>
              </a:rPr>
              <a:t>che </a:t>
            </a:r>
            <a:r>
              <a:rPr lang="it-IT" sz="2400" spc="-5" dirty="0">
                <a:solidFill>
                  <a:srgbClr val="333333"/>
                </a:solidFill>
              </a:rPr>
              <a:t>soffrono di</a:t>
            </a:r>
            <a:r>
              <a:rPr lang="it-IT" sz="2400" spc="110" dirty="0">
                <a:solidFill>
                  <a:srgbClr val="333333"/>
                </a:solidFill>
              </a:rPr>
              <a:t> </a:t>
            </a:r>
            <a:r>
              <a:rPr lang="it-IT" sz="2400" spc="-5" dirty="0">
                <a:solidFill>
                  <a:srgbClr val="333333"/>
                </a:solidFill>
              </a:rPr>
              <a:t>psicosi?</a:t>
            </a:r>
            <a:endParaRPr lang="it-IT" sz="2400" dirty="0">
              <a:solidFill>
                <a:srgbClr val="333333"/>
              </a:solidFill>
            </a:endParaRPr>
          </a:p>
          <a:p>
            <a:pPr marL="342900" indent="-342900" defTabSz="914400">
              <a:buClr>
                <a:srgbClr val="333333"/>
              </a:buClr>
              <a:buFont typeface="WingDings"/>
              <a:buChar char=""/>
              <a:tabLst>
                <a:tab pos="375920" algn="l"/>
              </a:tabLst>
            </a:pPr>
            <a:r>
              <a:rPr lang="it-IT" sz="2400" spc="-5" dirty="0">
                <a:solidFill>
                  <a:srgbClr val="333333"/>
                </a:solidFill>
              </a:rPr>
              <a:t>Quali ipotesi avete formulato </a:t>
            </a:r>
            <a:r>
              <a:rPr lang="it-IT" sz="2400" dirty="0">
                <a:solidFill>
                  <a:srgbClr val="333333"/>
                </a:solidFill>
              </a:rPr>
              <a:t>o</a:t>
            </a:r>
            <a:r>
              <a:rPr lang="it-IT" sz="2400" spc="90" dirty="0">
                <a:solidFill>
                  <a:srgbClr val="333333"/>
                </a:solidFill>
              </a:rPr>
              <a:t> </a:t>
            </a:r>
            <a:r>
              <a:rPr lang="it-IT" sz="2400" spc="-5" dirty="0">
                <a:solidFill>
                  <a:srgbClr val="333333"/>
                </a:solidFill>
              </a:rPr>
              <a:t>formulereste adesso, </a:t>
            </a:r>
            <a:r>
              <a:rPr lang="it-IT" sz="2400" dirty="0">
                <a:solidFill>
                  <a:srgbClr val="333333"/>
                </a:solidFill>
              </a:rPr>
              <a:t>sulle </a:t>
            </a:r>
            <a:r>
              <a:rPr lang="it-IT" sz="2400" spc="-5" dirty="0">
                <a:solidFill>
                  <a:srgbClr val="333333"/>
                </a:solidFill>
              </a:rPr>
              <a:t>persone </a:t>
            </a:r>
            <a:r>
              <a:rPr lang="it-IT" sz="2400" dirty="0">
                <a:solidFill>
                  <a:srgbClr val="333333"/>
                </a:solidFill>
              </a:rPr>
              <a:t>che </a:t>
            </a:r>
            <a:r>
              <a:rPr lang="it-IT" sz="2400" spc="-5" dirty="0">
                <a:solidFill>
                  <a:srgbClr val="333333"/>
                </a:solidFill>
              </a:rPr>
              <a:t>soffrono di</a:t>
            </a:r>
            <a:r>
              <a:rPr lang="it-IT" sz="2400" spc="90" dirty="0">
                <a:solidFill>
                  <a:srgbClr val="333333"/>
                </a:solidFill>
              </a:rPr>
              <a:t> </a:t>
            </a:r>
            <a:r>
              <a:rPr lang="it-IT" sz="2400" spc="-5" dirty="0">
                <a:solidFill>
                  <a:srgbClr val="333333"/>
                </a:solidFill>
              </a:rPr>
              <a:t>psicosi?</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37</a:t>
            </a:fld>
            <a:endParaRPr lang="en-US">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Lo stigma verso coloro che soffrono di psicosi</a:t>
            </a:r>
            <a:endParaRPr sz="3600" dirty="0">
              <a:latin typeface="+mn-lt"/>
              <a:ea typeface="+mn-ea"/>
              <a:cs typeface="+mn-cs"/>
            </a:endParaRPr>
          </a:p>
        </p:txBody>
      </p:sp>
      <p:sp>
        <p:nvSpPr>
          <p:cNvPr id="10" name="Content Placeholder 9"/>
          <p:cNvSpPr>
            <a:spLocks noGrp="1"/>
          </p:cNvSpPr>
          <p:nvPr>
            <p:ph idx="1"/>
          </p:nvPr>
        </p:nvSpPr>
        <p:spPr/>
        <p:txBody>
          <a:bodyPr/>
          <a:lstStyle/>
          <a:p>
            <a:pPr marR="5080" defTabSz="914400"/>
            <a:r>
              <a:rPr lang="it-IT" sz="2400" dirty="0">
                <a:solidFill>
                  <a:srgbClr val="004992"/>
                </a:solidFill>
              </a:rPr>
              <a:t>Ipotesi </a:t>
            </a:r>
            <a:r>
              <a:rPr lang="it-IT" sz="2400" spc="-5" dirty="0">
                <a:solidFill>
                  <a:srgbClr val="004992"/>
                </a:solidFill>
              </a:rPr>
              <a:t>frequenti, </a:t>
            </a:r>
            <a:r>
              <a:rPr lang="it-IT" sz="2400" dirty="0">
                <a:solidFill>
                  <a:srgbClr val="004992"/>
                </a:solidFill>
              </a:rPr>
              <a:t>ma </a:t>
            </a:r>
            <a:r>
              <a:rPr lang="it-IT" sz="2400" spc="-5" dirty="0">
                <a:solidFill>
                  <a:srgbClr val="004992"/>
                </a:solidFill>
              </a:rPr>
              <a:t>false sostenute da </a:t>
            </a:r>
            <a:r>
              <a:rPr lang="it-IT" sz="2400" dirty="0">
                <a:solidFill>
                  <a:srgbClr val="004992"/>
                </a:solidFill>
              </a:rPr>
              <a:t>alcune </a:t>
            </a:r>
            <a:r>
              <a:rPr lang="it-IT" sz="2400" spc="-5" dirty="0">
                <a:solidFill>
                  <a:srgbClr val="004992"/>
                </a:solidFill>
              </a:rPr>
              <a:t>persone su coloro </a:t>
            </a:r>
            <a:r>
              <a:rPr lang="it-IT" sz="2400" dirty="0">
                <a:solidFill>
                  <a:srgbClr val="004992"/>
                </a:solidFill>
              </a:rPr>
              <a:t>che </a:t>
            </a:r>
            <a:r>
              <a:rPr lang="it-IT" sz="2400" spc="-5" dirty="0">
                <a:solidFill>
                  <a:srgbClr val="004992"/>
                </a:solidFill>
              </a:rPr>
              <a:t>soffrono di</a:t>
            </a:r>
            <a:r>
              <a:rPr lang="it-IT" sz="2400" spc="155" dirty="0">
                <a:solidFill>
                  <a:srgbClr val="004992"/>
                </a:solidFill>
              </a:rPr>
              <a:t> </a:t>
            </a:r>
            <a:r>
              <a:rPr lang="it-IT" sz="2400" spc="-5" dirty="0">
                <a:solidFill>
                  <a:srgbClr val="004992"/>
                </a:solidFill>
              </a:rPr>
              <a:t>psicosi:</a:t>
            </a:r>
            <a:endParaRPr lang="it-IT" sz="2400" dirty="0">
              <a:solidFill>
                <a:srgbClr val="333333"/>
              </a:solidFill>
            </a:endParaRPr>
          </a:p>
          <a:p>
            <a:pPr defTabSz="914400">
              <a:buClr>
                <a:srgbClr val="333333"/>
              </a:buClr>
            </a:pPr>
            <a:r>
              <a:rPr lang="it-IT" sz="2400" spc="-5" dirty="0">
                <a:solidFill>
                  <a:srgbClr val="333333"/>
                </a:solidFill>
              </a:rPr>
              <a:t>Sono...</a:t>
            </a:r>
            <a:endParaRPr lang="it-IT" sz="2400" dirty="0">
              <a:solidFill>
                <a:srgbClr val="333333"/>
              </a:solidFill>
            </a:endParaRPr>
          </a:p>
          <a:p>
            <a:pPr marL="342900" indent="-342900" defTabSz="914400">
              <a:buClr>
                <a:srgbClr val="333333"/>
              </a:buClr>
              <a:buFont typeface="WingDings"/>
              <a:buChar char=""/>
              <a:tabLst>
                <a:tab pos="375285" algn="l"/>
                <a:tab pos="375920" algn="l"/>
              </a:tabLst>
            </a:pPr>
            <a:r>
              <a:rPr lang="it-IT" sz="2400" spc="-10" dirty="0">
                <a:solidFill>
                  <a:srgbClr val="333333"/>
                </a:solidFill>
              </a:rPr>
              <a:t>Pericolose </a:t>
            </a:r>
            <a:r>
              <a:rPr lang="it-IT" sz="2400" spc="-5" dirty="0">
                <a:solidFill>
                  <a:srgbClr val="333333"/>
                </a:solidFill>
              </a:rPr>
              <a:t>e</a:t>
            </a:r>
            <a:r>
              <a:rPr lang="it-IT" sz="2400" spc="55" dirty="0">
                <a:solidFill>
                  <a:srgbClr val="333333"/>
                </a:solidFill>
              </a:rPr>
              <a:t> </a:t>
            </a:r>
            <a:r>
              <a:rPr lang="it-IT" sz="2400" spc="-5" dirty="0">
                <a:solidFill>
                  <a:srgbClr val="333333"/>
                </a:solidFill>
              </a:rPr>
              <a:t>imprevedibili</a:t>
            </a:r>
            <a:endParaRPr lang="it-IT" sz="2400" dirty="0">
              <a:solidFill>
                <a:srgbClr val="333333"/>
              </a:solidFill>
            </a:endParaRPr>
          </a:p>
          <a:p>
            <a:pPr marL="342900" indent="-342900" defTabSz="914400">
              <a:buClr>
                <a:srgbClr val="333333"/>
              </a:buClr>
              <a:buFont typeface="WingDings"/>
              <a:buChar char=""/>
              <a:tabLst>
                <a:tab pos="375285" algn="l"/>
                <a:tab pos="375920" algn="l"/>
              </a:tabLst>
            </a:pPr>
            <a:r>
              <a:rPr lang="it-IT" sz="2400" spc="-5" dirty="0">
                <a:solidFill>
                  <a:srgbClr val="333333"/>
                </a:solidFill>
              </a:rPr>
              <a:t>Personalità multiple</a:t>
            </a:r>
            <a:r>
              <a:rPr lang="it-IT" sz="2400" spc="20" dirty="0">
                <a:solidFill>
                  <a:srgbClr val="333333"/>
                </a:solidFill>
              </a:rPr>
              <a:t> </a:t>
            </a:r>
            <a:r>
              <a:rPr lang="it-IT" sz="2400" spc="-10" dirty="0">
                <a:solidFill>
                  <a:srgbClr val="333333"/>
                </a:solidFill>
              </a:rPr>
              <a:t>(Psicosi)</a:t>
            </a:r>
            <a:endParaRPr lang="it-IT" sz="2400" dirty="0">
              <a:solidFill>
                <a:srgbClr val="333333"/>
              </a:solidFill>
            </a:endParaRPr>
          </a:p>
          <a:p>
            <a:pPr marL="342900" indent="-342900" defTabSz="914400">
              <a:buClr>
                <a:srgbClr val="333333"/>
              </a:buClr>
              <a:buFont typeface="WingDings"/>
              <a:buChar char=""/>
              <a:tabLst>
                <a:tab pos="375285" algn="l"/>
                <a:tab pos="375920" algn="l"/>
              </a:tabLst>
            </a:pPr>
            <a:r>
              <a:rPr lang="it-IT" sz="2400" spc="-5" dirty="0">
                <a:solidFill>
                  <a:srgbClr val="333333"/>
                </a:solidFill>
              </a:rPr>
              <a:t>Non</a:t>
            </a:r>
            <a:r>
              <a:rPr lang="it-IT" sz="2400" dirty="0">
                <a:solidFill>
                  <a:srgbClr val="333333"/>
                </a:solidFill>
              </a:rPr>
              <a:t> </a:t>
            </a:r>
            <a:r>
              <a:rPr lang="it-IT" sz="2400" spc="-10" dirty="0">
                <a:solidFill>
                  <a:srgbClr val="333333"/>
                </a:solidFill>
              </a:rPr>
              <a:t>intelligenti</a:t>
            </a:r>
            <a:endParaRPr lang="it-IT" sz="2400" dirty="0">
              <a:solidFill>
                <a:srgbClr val="333333"/>
              </a:solidFill>
            </a:endParaRPr>
          </a:p>
          <a:p>
            <a:pPr marL="342900" indent="-342900" defTabSz="914400">
              <a:buClr>
                <a:srgbClr val="333333"/>
              </a:buClr>
              <a:buFont typeface="WingDings"/>
              <a:buChar char=""/>
              <a:tabLst>
                <a:tab pos="375285" algn="l"/>
                <a:tab pos="375920" algn="l"/>
              </a:tabLst>
            </a:pPr>
            <a:r>
              <a:rPr lang="it-IT" sz="2400" spc="-10" dirty="0">
                <a:solidFill>
                  <a:srgbClr val="333333"/>
                </a:solidFill>
              </a:rPr>
              <a:t>Condizione permanente </a:t>
            </a:r>
            <a:r>
              <a:rPr lang="it-IT" sz="2400" spc="-5" dirty="0">
                <a:solidFill>
                  <a:srgbClr val="333333"/>
                </a:solidFill>
              </a:rPr>
              <a:t>di</a:t>
            </a:r>
            <a:r>
              <a:rPr lang="it-IT" sz="2400" spc="60" dirty="0">
                <a:solidFill>
                  <a:srgbClr val="333333"/>
                </a:solidFill>
              </a:rPr>
              <a:t> </a:t>
            </a:r>
            <a:r>
              <a:rPr lang="it-IT" sz="2400" spc="-5" dirty="0">
                <a:solidFill>
                  <a:srgbClr val="333333"/>
                </a:solidFill>
              </a:rPr>
              <a:t>malattia</a:t>
            </a:r>
          </a:p>
          <a:p>
            <a:pPr lvl="0" algn="ctr" defTabSz="914400"/>
            <a:r>
              <a:rPr lang="en-US" sz="2400" spc="-5" dirty="0" err="1">
                <a:solidFill>
                  <a:srgbClr val="004992"/>
                </a:solidFill>
              </a:rPr>
              <a:t>Giustificato</a:t>
            </a:r>
            <a:r>
              <a:rPr lang="en-US" sz="2400" spc="-5" dirty="0">
                <a:solidFill>
                  <a:srgbClr val="004992"/>
                </a:solidFill>
              </a:rPr>
              <a:t>?</a:t>
            </a:r>
            <a:r>
              <a:rPr lang="en-US" sz="2400" spc="-20" dirty="0">
                <a:solidFill>
                  <a:srgbClr val="004992"/>
                </a:solidFill>
              </a:rPr>
              <a:t> </a:t>
            </a:r>
            <a:r>
              <a:rPr lang="en-US" sz="2400" spc="-5" dirty="0">
                <a:solidFill>
                  <a:srgbClr val="004992"/>
                </a:solidFill>
              </a:rPr>
              <a:t>NO!</a:t>
            </a:r>
            <a:endParaRPr lang="en-US" sz="2400" dirty="0"/>
          </a:p>
        </p:txBody>
      </p:sp>
      <p:sp>
        <p:nvSpPr>
          <p:cNvPr id="6" name="Footer Placeholder 5"/>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latin typeface="+mn-lt"/>
              </a:rPr>
              <a:pPr/>
              <a:t>38</a:t>
            </a:fld>
            <a:endParaRPr lang="en-US">
              <a:latin typeface="+mn-lt"/>
            </a:endParaRPr>
          </a:p>
        </p:txBody>
      </p:sp>
      <p:pic>
        <p:nvPicPr>
          <p:cNvPr id="9" name="Picture 8"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Lo stigma verso coloro che soffrono di psicosi</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Giustificato?</a:t>
            </a:r>
            <a:r>
              <a:rPr lang="it-IT" sz="2000" spc="35" dirty="0">
                <a:solidFill>
                  <a:srgbClr val="004992"/>
                </a:solidFill>
              </a:rPr>
              <a:t> </a:t>
            </a:r>
            <a:r>
              <a:rPr lang="it-IT" sz="2000" spc="-5" dirty="0">
                <a:solidFill>
                  <a:srgbClr val="004992"/>
                </a:solidFill>
              </a:rPr>
              <a:t>NO!</a:t>
            </a:r>
            <a:endParaRPr lang="it-IT" sz="2000" dirty="0">
              <a:solidFill>
                <a:srgbClr val="333333"/>
              </a:solidFill>
            </a:endParaRPr>
          </a:p>
          <a:p>
            <a:pPr defTabSz="914400">
              <a:lnSpc>
                <a:spcPct val="100000"/>
              </a:lnSpc>
              <a:spcBef>
                <a:spcPts val="1200"/>
              </a:spcBef>
            </a:pPr>
            <a:r>
              <a:rPr lang="it-IT" sz="2000" spc="-5" dirty="0">
                <a:solidFill>
                  <a:srgbClr val="004992"/>
                </a:solidFill>
              </a:rPr>
              <a:t>Pericoloso </a:t>
            </a:r>
            <a:r>
              <a:rPr lang="it-IT" sz="2000" dirty="0">
                <a:solidFill>
                  <a:srgbClr val="004992"/>
                </a:solidFill>
              </a:rPr>
              <a:t>e</a:t>
            </a:r>
            <a:r>
              <a:rPr lang="it-IT" sz="2000" spc="-30" dirty="0">
                <a:solidFill>
                  <a:srgbClr val="004992"/>
                </a:solidFill>
              </a:rPr>
              <a:t> </a:t>
            </a:r>
            <a:r>
              <a:rPr lang="it-IT" sz="2000" spc="-5" dirty="0">
                <a:solidFill>
                  <a:srgbClr val="004992"/>
                </a:solidFill>
              </a:rPr>
              <a:t>imprevedibile?</a:t>
            </a:r>
            <a:endParaRPr lang="it-IT" sz="2000" dirty="0">
              <a:solidFill>
                <a:srgbClr val="333333"/>
              </a:solidFill>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39</a:t>
            </a:fld>
            <a:endParaRPr lang="en-US">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Lo stigma verso coloro che soffrono di psicosi</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Giustificato?</a:t>
            </a:r>
            <a:r>
              <a:rPr lang="it-IT" sz="2000" spc="35" dirty="0">
                <a:solidFill>
                  <a:srgbClr val="004992"/>
                </a:solidFill>
              </a:rPr>
              <a:t> </a:t>
            </a:r>
            <a:r>
              <a:rPr lang="it-IT" sz="2000" spc="-5" dirty="0">
                <a:solidFill>
                  <a:srgbClr val="004992"/>
                </a:solidFill>
              </a:rPr>
              <a:t>NO!</a:t>
            </a:r>
            <a:endParaRPr lang="it-IT" sz="2000" dirty="0">
              <a:solidFill>
                <a:srgbClr val="333333"/>
              </a:solidFill>
            </a:endParaRPr>
          </a:p>
          <a:p>
            <a:pPr defTabSz="914400">
              <a:lnSpc>
                <a:spcPct val="100000"/>
              </a:lnSpc>
              <a:spcBef>
                <a:spcPts val="1200"/>
              </a:spcBef>
            </a:pPr>
            <a:r>
              <a:rPr lang="it-IT" sz="2000" spc="-5" dirty="0">
                <a:solidFill>
                  <a:srgbClr val="004992"/>
                </a:solidFill>
              </a:rPr>
              <a:t>Pericoloso </a:t>
            </a:r>
            <a:r>
              <a:rPr lang="it-IT" sz="2000" dirty="0">
                <a:solidFill>
                  <a:srgbClr val="004992"/>
                </a:solidFill>
              </a:rPr>
              <a:t>e</a:t>
            </a:r>
            <a:r>
              <a:rPr lang="it-IT" sz="2000" spc="-30" dirty="0">
                <a:solidFill>
                  <a:srgbClr val="004992"/>
                </a:solidFill>
              </a:rPr>
              <a:t> </a:t>
            </a:r>
            <a:r>
              <a:rPr lang="it-IT" sz="2000" spc="-5" dirty="0">
                <a:solidFill>
                  <a:srgbClr val="004992"/>
                </a:solidFill>
              </a:rPr>
              <a:t>imprevedibile?</a:t>
            </a:r>
            <a:endParaRPr lang="it-IT" sz="2000" dirty="0">
              <a:solidFill>
                <a:srgbClr val="333333"/>
              </a:solidFill>
            </a:endParaRPr>
          </a:p>
          <a:p>
            <a:pPr marR="345440" defTabSz="914400">
              <a:lnSpc>
                <a:spcPct val="100000"/>
              </a:lnSpc>
              <a:spcBef>
                <a:spcPts val="1200"/>
              </a:spcBef>
            </a:pPr>
            <a:r>
              <a:rPr lang="it-IT" sz="2000" dirty="0">
                <a:solidFill>
                  <a:srgbClr val="333333"/>
                </a:solidFill>
              </a:rPr>
              <a:t>Le </a:t>
            </a:r>
            <a:r>
              <a:rPr lang="it-IT" sz="2000" spc="-5" dirty="0">
                <a:solidFill>
                  <a:srgbClr val="333333"/>
                </a:solidFill>
              </a:rPr>
              <a:t>persone </a:t>
            </a:r>
            <a:r>
              <a:rPr lang="it-IT" sz="2000" dirty="0">
                <a:solidFill>
                  <a:srgbClr val="333333"/>
                </a:solidFill>
              </a:rPr>
              <a:t>con </a:t>
            </a:r>
            <a:r>
              <a:rPr lang="it-IT" sz="2000" spc="-5" dirty="0">
                <a:solidFill>
                  <a:srgbClr val="333333"/>
                </a:solidFill>
              </a:rPr>
              <a:t>psicosi </a:t>
            </a:r>
            <a:r>
              <a:rPr lang="it-IT" sz="2000" dirty="0">
                <a:solidFill>
                  <a:srgbClr val="333333"/>
                </a:solidFill>
              </a:rPr>
              <a:t>hanno </a:t>
            </a:r>
            <a:r>
              <a:rPr lang="it-IT" sz="2000" spc="-5" dirty="0">
                <a:solidFill>
                  <a:srgbClr val="333333"/>
                </a:solidFill>
              </a:rPr>
              <a:t>maggiori </a:t>
            </a:r>
            <a:r>
              <a:rPr lang="it-IT" sz="2000" spc="-10" dirty="0">
                <a:solidFill>
                  <a:srgbClr val="333333"/>
                </a:solidFill>
              </a:rPr>
              <a:t>probabilità </a:t>
            </a:r>
            <a:r>
              <a:rPr lang="it-IT" sz="2000" spc="-5" dirty="0">
                <a:solidFill>
                  <a:srgbClr val="333333"/>
                </a:solidFill>
              </a:rPr>
              <a:t>di </a:t>
            </a:r>
            <a:r>
              <a:rPr lang="it-IT" sz="2000" dirty="0">
                <a:solidFill>
                  <a:srgbClr val="333333"/>
                </a:solidFill>
              </a:rPr>
              <a:t>essere </a:t>
            </a:r>
            <a:r>
              <a:rPr lang="it-IT" sz="2000" spc="-5" dirty="0">
                <a:solidFill>
                  <a:srgbClr val="333333"/>
                </a:solidFill>
              </a:rPr>
              <a:t>vittime di </a:t>
            </a:r>
            <a:r>
              <a:rPr lang="it-IT" sz="2000" dirty="0">
                <a:solidFill>
                  <a:srgbClr val="333333"/>
                </a:solidFill>
              </a:rPr>
              <a:t>abusi e </a:t>
            </a:r>
            <a:r>
              <a:rPr lang="it-IT" sz="2000" spc="-5" dirty="0">
                <a:solidFill>
                  <a:srgbClr val="333333"/>
                </a:solidFill>
              </a:rPr>
              <a:t>violenze da parte di</a:t>
            </a:r>
            <a:r>
              <a:rPr lang="it-IT" sz="2000" spc="-35" dirty="0">
                <a:solidFill>
                  <a:srgbClr val="333333"/>
                </a:solidFill>
              </a:rPr>
              <a:t> </a:t>
            </a:r>
            <a:r>
              <a:rPr lang="it-IT" sz="2000" spc="-5" dirty="0">
                <a:solidFill>
                  <a:srgbClr val="333333"/>
                </a:solidFill>
              </a:rPr>
              <a:t>delinquenti.</a:t>
            </a:r>
            <a:endParaRPr lang="it-IT" sz="2000" dirty="0">
              <a:solidFill>
                <a:srgbClr val="333333"/>
              </a:solidFill>
            </a:endParaRPr>
          </a:p>
          <a:p>
            <a:pPr defTabSz="914400">
              <a:lnSpc>
                <a:spcPct val="100000"/>
              </a:lnSpc>
              <a:spcBef>
                <a:spcPts val="1200"/>
              </a:spcBef>
            </a:pPr>
            <a:r>
              <a:rPr lang="it-IT" sz="2000" u="heavy" dirty="0">
                <a:solidFill>
                  <a:srgbClr val="333333"/>
                </a:solidFill>
                <a:uFill>
                  <a:solidFill>
                    <a:srgbClr val="000000"/>
                  </a:solidFill>
                </a:uFill>
              </a:rPr>
              <a:t>Comunque</a:t>
            </a:r>
            <a:r>
              <a:rPr lang="it-IT" sz="2000" dirty="0">
                <a:solidFill>
                  <a:srgbClr val="333333"/>
                </a:solidFill>
              </a:rPr>
              <a:t>: se sono </a:t>
            </a:r>
            <a:r>
              <a:rPr lang="it-IT" sz="2000" spc="-5" dirty="0">
                <a:solidFill>
                  <a:srgbClr val="333333"/>
                </a:solidFill>
              </a:rPr>
              <a:t>loro </a:t>
            </a:r>
            <a:r>
              <a:rPr lang="it-IT" sz="2000" dirty="0">
                <a:solidFill>
                  <a:srgbClr val="333333"/>
                </a:solidFill>
              </a:rPr>
              <a:t>i</a:t>
            </a:r>
            <a:r>
              <a:rPr lang="it-IT" sz="2000" spc="-85" dirty="0">
                <a:solidFill>
                  <a:srgbClr val="333333"/>
                </a:solidFill>
              </a:rPr>
              <a:t> </a:t>
            </a:r>
            <a:r>
              <a:rPr lang="it-IT" sz="2000" spc="-5" dirty="0">
                <a:solidFill>
                  <a:srgbClr val="333333"/>
                </a:solidFill>
              </a:rPr>
              <a:t>delinquenti…</a:t>
            </a:r>
            <a:endParaRPr lang="it-IT" sz="2000" dirty="0">
              <a:solidFill>
                <a:srgbClr val="333333"/>
              </a:solidFill>
            </a:endParaRPr>
          </a:p>
          <a:p>
            <a:pPr marL="342900" marR="657225" indent="-342900" defTabSz="914400">
              <a:lnSpc>
                <a:spcPct val="100000"/>
              </a:lnSpc>
              <a:spcBef>
                <a:spcPts val="1200"/>
              </a:spcBef>
              <a:buClr>
                <a:srgbClr val="333333"/>
              </a:buClr>
              <a:buFont typeface="WingDings"/>
              <a:buChar char=""/>
              <a:tabLst>
                <a:tab pos="278130" algn="l"/>
              </a:tabLst>
            </a:pPr>
            <a:r>
              <a:rPr lang="it-IT" sz="2000" dirty="0">
                <a:solidFill>
                  <a:srgbClr val="333333"/>
                </a:solidFill>
              </a:rPr>
              <a:t>… i </a:t>
            </a:r>
            <a:r>
              <a:rPr lang="it-IT" sz="2000" spc="-5" dirty="0">
                <a:solidFill>
                  <a:srgbClr val="333333"/>
                </a:solidFill>
              </a:rPr>
              <a:t>giornali possono essere più propensi </a:t>
            </a:r>
            <a:r>
              <a:rPr lang="it-IT" sz="2000" dirty="0">
                <a:solidFill>
                  <a:srgbClr val="333333"/>
                </a:solidFill>
              </a:rPr>
              <a:t>a </a:t>
            </a:r>
            <a:r>
              <a:rPr lang="it-IT" sz="2000" spc="-5" dirty="0">
                <a:solidFill>
                  <a:srgbClr val="333333"/>
                </a:solidFill>
              </a:rPr>
              <a:t>segnalarlo, perché </a:t>
            </a:r>
            <a:r>
              <a:rPr lang="it-IT" sz="2000" dirty="0">
                <a:solidFill>
                  <a:srgbClr val="333333"/>
                </a:solidFill>
              </a:rPr>
              <a:t>fa </a:t>
            </a:r>
            <a:r>
              <a:rPr lang="it-IT" sz="2000" spc="-5" dirty="0">
                <a:solidFill>
                  <a:srgbClr val="333333"/>
                </a:solidFill>
              </a:rPr>
              <a:t>piu’ notizia: </a:t>
            </a:r>
            <a:r>
              <a:rPr lang="it-IT" sz="2000" spc="-10" dirty="0">
                <a:solidFill>
                  <a:srgbClr val="333333"/>
                </a:solidFill>
              </a:rPr>
              <a:t>il </a:t>
            </a:r>
            <a:r>
              <a:rPr lang="it-IT" sz="2000" spc="-5" dirty="0">
                <a:solidFill>
                  <a:srgbClr val="333333"/>
                </a:solidFill>
              </a:rPr>
              <a:t>modo </a:t>
            </a:r>
            <a:r>
              <a:rPr lang="it-IT" sz="2000" spc="-10" dirty="0">
                <a:solidFill>
                  <a:srgbClr val="333333"/>
                </a:solidFill>
              </a:rPr>
              <a:t>in </a:t>
            </a:r>
            <a:r>
              <a:rPr lang="it-IT" sz="2000" dirty="0">
                <a:solidFill>
                  <a:srgbClr val="333333"/>
                </a:solidFill>
              </a:rPr>
              <a:t>cui </a:t>
            </a:r>
            <a:r>
              <a:rPr lang="it-IT" sz="2000" spc="-10" dirty="0">
                <a:solidFill>
                  <a:srgbClr val="333333"/>
                </a:solidFill>
              </a:rPr>
              <a:t>il </a:t>
            </a:r>
            <a:r>
              <a:rPr lang="it-IT" sz="2000" spc="-5" dirty="0">
                <a:solidFill>
                  <a:srgbClr val="333333"/>
                </a:solidFill>
              </a:rPr>
              <a:t>crimine </a:t>
            </a:r>
            <a:r>
              <a:rPr lang="it-IT" sz="2000" dirty="0">
                <a:solidFill>
                  <a:srgbClr val="333333"/>
                </a:solidFill>
              </a:rPr>
              <a:t>è stato </a:t>
            </a:r>
            <a:r>
              <a:rPr lang="it-IT" sz="2000" spc="-5" dirty="0">
                <a:solidFill>
                  <a:srgbClr val="333333"/>
                </a:solidFill>
              </a:rPr>
              <a:t>commesso puo’ essere peculiare </a:t>
            </a:r>
            <a:r>
              <a:rPr lang="it-IT" sz="2000" dirty="0">
                <a:solidFill>
                  <a:srgbClr val="333333"/>
                </a:solidFill>
              </a:rPr>
              <a:t>o </a:t>
            </a:r>
            <a:r>
              <a:rPr lang="it-IT" sz="2000" spc="-5" dirty="0">
                <a:solidFill>
                  <a:srgbClr val="333333"/>
                </a:solidFill>
              </a:rPr>
              <a:t>scarsamente comprensibile (es., malato mentale aggredisce </a:t>
            </a:r>
            <a:r>
              <a:rPr lang="it-IT" sz="2000" dirty="0">
                <a:solidFill>
                  <a:srgbClr val="333333"/>
                </a:solidFill>
              </a:rPr>
              <a:t>i </a:t>
            </a:r>
            <a:r>
              <a:rPr lang="it-IT" sz="2000" spc="-5" dirty="0">
                <a:solidFill>
                  <a:srgbClr val="333333"/>
                </a:solidFill>
              </a:rPr>
              <a:t>politici tedeschi </a:t>
            </a:r>
            <a:r>
              <a:rPr lang="it-IT" sz="2000" dirty="0">
                <a:solidFill>
                  <a:srgbClr val="333333"/>
                </a:solidFill>
              </a:rPr>
              <a:t>Lafontaine e Schäuble e anche</a:t>
            </a:r>
            <a:r>
              <a:rPr lang="it-IT" sz="2000" spc="-160" dirty="0">
                <a:solidFill>
                  <a:srgbClr val="333333"/>
                </a:solidFill>
              </a:rPr>
              <a:t> </a:t>
            </a:r>
            <a:r>
              <a:rPr lang="it-IT" sz="2000" spc="-5" dirty="0">
                <a:solidFill>
                  <a:srgbClr val="333333"/>
                </a:solidFill>
              </a:rPr>
              <a:t>Berlusconi)</a:t>
            </a:r>
            <a:endParaRPr lang="it-IT" sz="2000" dirty="0">
              <a:solidFill>
                <a:srgbClr val="333333"/>
              </a:solidFill>
            </a:endParaRPr>
          </a:p>
          <a:p>
            <a:pPr marL="342900" marR="5080" indent="-342900" defTabSz="914400">
              <a:lnSpc>
                <a:spcPct val="100000"/>
              </a:lnSpc>
              <a:spcBef>
                <a:spcPts val="1200"/>
              </a:spcBef>
              <a:buClr>
                <a:srgbClr val="333333"/>
              </a:buClr>
              <a:buFont typeface="WingDings"/>
              <a:buChar char=""/>
              <a:tabLst>
                <a:tab pos="278130" algn="l"/>
              </a:tabLst>
            </a:pPr>
            <a:r>
              <a:rPr lang="it-IT" sz="2000" dirty="0">
                <a:solidFill>
                  <a:srgbClr val="333333"/>
                </a:solidFill>
              </a:rPr>
              <a:t>La </a:t>
            </a:r>
            <a:r>
              <a:rPr lang="it-IT" sz="2000" spc="-5" dirty="0">
                <a:solidFill>
                  <a:srgbClr val="333333"/>
                </a:solidFill>
              </a:rPr>
              <a:t>stategia difensiva adottata dagli </a:t>
            </a:r>
            <a:r>
              <a:rPr lang="it-IT" sz="2000" dirty="0">
                <a:solidFill>
                  <a:srgbClr val="333333"/>
                </a:solidFill>
              </a:rPr>
              <a:t>avvocati che </a:t>
            </a:r>
            <a:r>
              <a:rPr lang="it-IT" sz="2000" spc="-5" dirty="0">
                <a:solidFill>
                  <a:srgbClr val="333333"/>
                </a:solidFill>
              </a:rPr>
              <a:t>giustificano </a:t>
            </a:r>
            <a:r>
              <a:rPr lang="it-IT" sz="2000" spc="-10" dirty="0">
                <a:solidFill>
                  <a:srgbClr val="333333"/>
                </a:solidFill>
              </a:rPr>
              <a:t>la </a:t>
            </a:r>
            <a:r>
              <a:rPr lang="it-IT" sz="2000" spc="-5" dirty="0">
                <a:solidFill>
                  <a:srgbClr val="333333"/>
                </a:solidFill>
              </a:rPr>
              <a:t>violenza </a:t>
            </a:r>
            <a:r>
              <a:rPr lang="it-IT" sz="2000" dirty="0">
                <a:solidFill>
                  <a:srgbClr val="333333"/>
                </a:solidFill>
              </a:rPr>
              <a:t>come effetto </a:t>
            </a:r>
            <a:r>
              <a:rPr lang="it-IT" sz="2000" spc="-10" dirty="0">
                <a:solidFill>
                  <a:srgbClr val="333333"/>
                </a:solidFill>
              </a:rPr>
              <a:t>della </a:t>
            </a:r>
            <a:r>
              <a:rPr lang="it-IT" sz="2000" spc="-5" dirty="0">
                <a:solidFill>
                  <a:srgbClr val="333333"/>
                </a:solidFill>
              </a:rPr>
              <a:t>malattia </a:t>
            </a:r>
            <a:r>
              <a:rPr lang="it-IT" sz="2000" dirty="0">
                <a:solidFill>
                  <a:srgbClr val="333333"/>
                </a:solidFill>
              </a:rPr>
              <a:t>(vera o </a:t>
            </a:r>
            <a:r>
              <a:rPr lang="it-IT" sz="2000" spc="-5" dirty="0">
                <a:solidFill>
                  <a:srgbClr val="333333"/>
                </a:solidFill>
              </a:rPr>
              <a:t>falsa) </a:t>
            </a:r>
            <a:r>
              <a:rPr lang="it-IT" sz="2000" dirty="0">
                <a:solidFill>
                  <a:srgbClr val="333333"/>
                </a:solidFill>
              </a:rPr>
              <a:t>a </a:t>
            </a:r>
            <a:r>
              <a:rPr lang="it-IT" sz="2000" spc="-5" dirty="0">
                <a:solidFill>
                  <a:srgbClr val="333333"/>
                </a:solidFill>
              </a:rPr>
              <a:t>volte rinforza </a:t>
            </a:r>
            <a:r>
              <a:rPr lang="it-IT" sz="2000" dirty="0">
                <a:solidFill>
                  <a:srgbClr val="333333"/>
                </a:solidFill>
              </a:rPr>
              <a:t>questo</a:t>
            </a:r>
            <a:r>
              <a:rPr lang="it-IT" sz="2000" spc="-50" dirty="0">
                <a:solidFill>
                  <a:srgbClr val="333333"/>
                </a:solidFill>
              </a:rPr>
              <a:t> </a:t>
            </a:r>
            <a:r>
              <a:rPr lang="it-IT" sz="2000" spc="-5" dirty="0">
                <a:solidFill>
                  <a:srgbClr val="333333"/>
                </a:solidFill>
              </a:rPr>
              <a:t>convincimento</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40</a:t>
            </a:fld>
            <a:endParaRPr lang="en-US">
              <a:latin typeface="+mn-lt"/>
            </a:endParaRPr>
          </a:p>
        </p:txBody>
      </p:sp>
    </p:spTree>
    <p:extLst>
      <p:ext uri="{BB962C8B-B14F-4D97-AF65-F5344CB8AC3E}">
        <p14:creationId xmlns:p14="http://schemas.microsoft.com/office/powerpoint/2010/main" val="27727378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Lo stigma verso coloro che soffrono di psicosi</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Giustificato?</a:t>
            </a:r>
            <a:r>
              <a:rPr lang="it-IT" sz="2000" spc="35" dirty="0">
                <a:solidFill>
                  <a:srgbClr val="004992"/>
                </a:solidFill>
              </a:rPr>
              <a:t> </a:t>
            </a:r>
            <a:r>
              <a:rPr lang="it-IT" sz="2000" spc="-5" dirty="0">
                <a:solidFill>
                  <a:srgbClr val="004992"/>
                </a:solidFill>
              </a:rPr>
              <a:t>NO!</a:t>
            </a:r>
            <a:endParaRPr lang="it-IT" sz="2000" dirty="0">
              <a:solidFill>
                <a:srgbClr val="333333"/>
              </a:solidFill>
            </a:endParaRPr>
          </a:p>
          <a:p>
            <a:pPr marL="342900" marR="5080" indent="-342900" defTabSz="914400">
              <a:lnSpc>
                <a:spcPct val="100000"/>
              </a:lnSpc>
              <a:spcBef>
                <a:spcPts val="1200"/>
              </a:spcBef>
              <a:buClr>
                <a:srgbClr val="000000"/>
              </a:buClr>
              <a:buFont typeface="WingDings"/>
              <a:buChar char=""/>
              <a:tabLst>
                <a:tab pos="278130" algn="l"/>
              </a:tabLst>
            </a:pPr>
            <a:r>
              <a:rPr lang="it-IT" sz="2000" spc="-5" dirty="0">
                <a:solidFill>
                  <a:srgbClr val="004992"/>
                </a:solidFill>
              </a:rPr>
              <a:t>Personalità multiple: </a:t>
            </a:r>
            <a:r>
              <a:rPr lang="it-IT" sz="2000" spc="-5" dirty="0">
                <a:solidFill>
                  <a:srgbClr val="333333"/>
                </a:solidFill>
              </a:rPr>
              <a:t>Questa immagine </a:t>
            </a:r>
            <a:r>
              <a:rPr lang="it-IT" sz="2000" dirty="0">
                <a:solidFill>
                  <a:srgbClr val="333333"/>
                </a:solidFill>
              </a:rPr>
              <a:t>è </a:t>
            </a:r>
            <a:r>
              <a:rPr lang="it-IT" sz="2000" spc="-5" dirty="0">
                <a:solidFill>
                  <a:srgbClr val="333333"/>
                </a:solidFill>
              </a:rPr>
              <a:t>falsa </a:t>
            </a:r>
            <a:r>
              <a:rPr lang="it-IT" sz="2000" dirty="0">
                <a:solidFill>
                  <a:srgbClr val="333333"/>
                </a:solidFill>
              </a:rPr>
              <a:t>e fuorviante. </a:t>
            </a:r>
            <a:r>
              <a:rPr lang="it-IT" sz="2000" spc="-5" dirty="0">
                <a:solidFill>
                  <a:srgbClr val="333333"/>
                </a:solidFill>
              </a:rPr>
              <a:t>Prima di tutto, </a:t>
            </a:r>
            <a:r>
              <a:rPr lang="it-IT" sz="2000" dirty="0">
                <a:solidFill>
                  <a:srgbClr val="333333"/>
                </a:solidFill>
              </a:rPr>
              <a:t>è controverso se </a:t>
            </a:r>
            <a:r>
              <a:rPr lang="it-IT" sz="2000" spc="-5" dirty="0">
                <a:solidFill>
                  <a:srgbClr val="333333"/>
                </a:solidFill>
              </a:rPr>
              <a:t>possano esistere personalità multiple </a:t>
            </a:r>
            <a:r>
              <a:rPr lang="it-IT" sz="2000" dirty="0">
                <a:solidFill>
                  <a:srgbClr val="333333"/>
                </a:solidFill>
              </a:rPr>
              <a:t>o </a:t>
            </a:r>
            <a:r>
              <a:rPr lang="it-IT" sz="2000" spc="-5" dirty="0">
                <a:solidFill>
                  <a:srgbClr val="333333"/>
                </a:solidFill>
              </a:rPr>
              <a:t>dissociate. </a:t>
            </a:r>
            <a:r>
              <a:rPr lang="it-IT" sz="2000" dirty="0">
                <a:solidFill>
                  <a:srgbClr val="333333"/>
                </a:solidFill>
              </a:rPr>
              <a:t>In secondo </a:t>
            </a:r>
            <a:r>
              <a:rPr lang="it-IT" sz="2000" spc="-5" dirty="0">
                <a:solidFill>
                  <a:srgbClr val="333333"/>
                </a:solidFill>
              </a:rPr>
              <a:t>luogo, questo </a:t>
            </a:r>
            <a:r>
              <a:rPr lang="it-IT" sz="2000" dirty="0">
                <a:solidFill>
                  <a:srgbClr val="333333"/>
                </a:solidFill>
              </a:rPr>
              <a:t>sintomo non è </a:t>
            </a:r>
            <a:r>
              <a:rPr lang="it-IT" sz="2000" spc="-5" dirty="0">
                <a:solidFill>
                  <a:srgbClr val="333333"/>
                </a:solidFill>
              </a:rPr>
              <a:t>indicativo di </a:t>
            </a:r>
            <a:r>
              <a:rPr lang="it-IT" sz="2000" dirty="0">
                <a:solidFill>
                  <a:srgbClr val="333333"/>
                </a:solidFill>
              </a:rPr>
              <a:t>schizofrenia o</a:t>
            </a:r>
            <a:r>
              <a:rPr lang="it-IT" sz="2000" spc="-70" dirty="0">
                <a:solidFill>
                  <a:srgbClr val="333333"/>
                </a:solidFill>
              </a:rPr>
              <a:t> </a:t>
            </a:r>
            <a:r>
              <a:rPr lang="it-IT" sz="2000" spc="-5">
                <a:solidFill>
                  <a:srgbClr val="333333"/>
                </a:solidFill>
              </a:rPr>
              <a:t>psicosi.</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41</a:t>
            </a:fld>
            <a:endParaRPr lang="en-US">
              <a:latin typeface="+mn-lt"/>
            </a:endParaRPr>
          </a:p>
        </p:txBody>
      </p:sp>
    </p:spTree>
    <p:extLst>
      <p:ext uri="{BB962C8B-B14F-4D97-AF65-F5344CB8AC3E}">
        <p14:creationId xmlns:p14="http://schemas.microsoft.com/office/powerpoint/2010/main" val="664916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Lo stigma verso coloro che soffrono di psicosi</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Giustificato?</a:t>
            </a:r>
            <a:r>
              <a:rPr lang="it-IT" sz="2000" spc="35" dirty="0">
                <a:solidFill>
                  <a:srgbClr val="004992"/>
                </a:solidFill>
              </a:rPr>
              <a:t> </a:t>
            </a:r>
            <a:r>
              <a:rPr lang="it-IT" sz="2000" spc="-5" dirty="0">
                <a:solidFill>
                  <a:srgbClr val="004992"/>
                </a:solidFill>
              </a:rPr>
              <a:t>NO!</a:t>
            </a:r>
            <a:endParaRPr lang="it-IT" sz="2000" dirty="0">
              <a:solidFill>
                <a:srgbClr val="333333"/>
              </a:solidFill>
            </a:endParaRPr>
          </a:p>
          <a:p>
            <a:pPr marL="342900" marR="5080" indent="-342900" defTabSz="914400">
              <a:lnSpc>
                <a:spcPct val="100000"/>
              </a:lnSpc>
              <a:spcBef>
                <a:spcPts val="1200"/>
              </a:spcBef>
              <a:buClr>
                <a:srgbClr val="000000"/>
              </a:buClr>
              <a:buFont typeface="WingDings"/>
              <a:buChar char=""/>
              <a:tabLst>
                <a:tab pos="278130" algn="l"/>
              </a:tabLst>
            </a:pPr>
            <a:r>
              <a:rPr lang="it-IT" sz="2000" spc="-5" dirty="0">
                <a:solidFill>
                  <a:srgbClr val="004992"/>
                </a:solidFill>
              </a:rPr>
              <a:t>Personalità multiple: </a:t>
            </a:r>
            <a:r>
              <a:rPr lang="it-IT" sz="2000" spc="-5" dirty="0">
                <a:solidFill>
                  <a:srgbClr val="333333"/>
                </a:solidFill>
              </a:rPr>
              <a:t>Questa immagine </a:t>
            </a:r>
            <a:r>
              <a:rPr lang="it-IT" sz="2000" dirty="0">
                <a:solidFill>
                  <a:srgbClr val="333333"/>
                </a:solidFill>
              </a:rPr>
              <a:t>è </a:t>
            </a:r>
            <a:r>
              <a:rPr lang="it-IT" sz="2000" spc="-5" dirty="0">
                <a:solidFill>
                  <a:srgbClr val="333333"/>
                </a:solidFill>
              </a:rPr>
              <a:t>falsa </a:t>
            </a:r>
            <a:r>
              <a:rPr lang="it-IT" sz="2000" dirty="0">
                <a:solidFill>
                  <a:srgbClr val="333333"/>
                </a:solidFill>
              </a:rPr>
              <a:t>e fuorviante. </a:t>
            </a:r>
            <a:r>
              <a:rPr lang="it-IT" sz="2000" spc="-5" dirty="0">
                <a:solidFill>
                  <a:srgbClr val="333333"/>
                </a:solidFill>
              </a:rPr>
              <a:t>Prima di tutto, </a:t>
            </a:r>
            <a:r>
              <a:rPr lang="it-IT" sz="2000" dirty="0">
                <a:solidFill>
                  <a:srgbClr val="333333"/>
                </a:solidFill>
              </a:rPr>
              <a:t>è controverso se </a:t>
            </a:r>
            <a:r>
              <a:rPr lang="it-IT" sz="2000" spc="-5" dirty="0">
                <a:solidFill>
                  <a:srgbClr val="333333"/>
                </a:solidFill>
              </a:rPr>
              <a:t>possano esistere personalità multiple </a:t>
            </a:r>
            <a:r>
              <a:rPr lang="it-IT" sz="2000" dirty="0">
                <a:solidFill>
                  <a:srgbClr val="333333"/>
                </a:solidFill>
              </a:rPr>
              <a:t>o </a:t>
            </a:r>
            <a:r>
              <a:rPr lang="it-IT" sz="2000" spc="-5" dirty="0">
                <a:solidFill>
                  <a:srgbClr val="333333"/>
                </a:solidFill>
              </a:rPr>
              <a:t>dissociate. </a:t>
            </a:r>
            <a:r>
              <a:rPr lang="it-IT" sz="2000" dirty="0">
                <a:solidFill>
                  <a:srgbClr val="333333"/>
                </a:solidFill>
              </a:rPr>
              <a:t>In secondo </a:t>
            </a:r>
            <a:r>
              <a:rPr lang="it-IT" sz="2000" spc="-5" dirty="0">
                <a:solidFill>
                  <a:srgbClr val="333333"/>
                </a:solidFill>
              </a:rPr>
              <a:t>luogo, questo </a:t>
            </a:r>
            <a:r>
              <a:rPr lang="it-IT" sz="2000" dirty="0">
                <a:solidFill>
                  <a:srgbClr val="333333"/>
                </a:solidFill>
              </a:rPr>
              <a:t>sintomo non è </a:t>
            </a:r>
            <a:r>
              <a:rPr lang="it-IT" sz="2000" spc="-5" dirty="0">
                <a:solidFill>
                  <a:srgbClr val="333333"/>
                </a:solidFill>
              </a:rPr>
              <a:t>indicativo di </a:t>
            </a:r>
            <a:r>
              <a:rPr lang="it-IT" sz="2000" dirty="0">
                <a:solidFill>
                  <a:srgbClr val="333333"/>
                </a:solidFill>
              </a:rPr>
              <a:t>schizofrenia o</a:t>
            </a:r>
            <a:r>
              <a:rPr lang="it-IT" sz="2000" spc="-70" dirty="0">
                <a:solidFill>
                  <a:srgbClr val="333333"/>
                </a:solidFill>
              </a:rPr>
              <a:t> </a:t>
            </a:r>
            <a:r>
              <a:rPr lang="it-IT" sz="2000" spc="-5" dirty="0">
                <a:solidFill>
                  <a:srgbClr val="333333"/>
                </a:solidFill>
              </a:rPr>
              <a:t>psicosi.</a:t>
            </a:r>
            <a:endParaRPr lang="it-IT" sz="2000" dirty="0">
              <a:solidFill>
                <a:srgbClr val="333333"/>
              </a:solidFill>
            </a:endParaRPr>
          </a:p>
          <a:p>
            <a:pPr marL="342900" marR="133350" indent="-342900" defTabSz="914400">
              <a:lnSpc>
                <a:spcPct val="100000"/>
              </a:lnSpc>
              <a:spcBef>
                <a:spcPts val="1200"/>
              </a:spcBef>
              <a:buClr>
                <a:srgbClr val="000000"/>
              </a:buClr>
              <a:buFont typeface="WingDings"/>
              <a:buChar char=""/>
              <a:tabLst>
                <a:tab pos="278130" algn="l"/>
              </a:tabLst>
            </a:pPr>
            <a:r>
              <a:rPr lang="it-IT" sz="2000" spc="-5" dirty="0">
                <a:solidFill>
                  <a:srgbClr val="004992"/>
                </a:solidFill>
              </a:rPr>
              <a:t>Non intelligente: </a:t>
            </a:r>
            <a:r>
              <a:rPr lang="it-IT" sz="2000" dirty="0">
                <a:solidFill>
                  <a:srgbClr val="333333"/>
                </a:solidFill>
              </a:rPr>
              <a:t>L’insorgenza </a:t>
            </a:r>
            <a:r>
              <a:rPr lang="it-IT" sz="2000" spc="-5" dirty="0">
                <a:solidFill>
                  <a:srgbClr val="333333"/>
                </a:solidFill>
              </a:rPr>
              <a:t>dei </a:t>
            </a:r>
            <a:r>
              <a:rPr lang="it-IT" sz="2000" dirty="0">
                <a:solidFill>
                  <a:srgbClr val="333333"/>
                </a:solidFill>
              </a:rPr>
              <a:t>disturbi </a:t>
            </a:r>
            <a:r>
              <a:rPr lang="it-IT" sz="2000" spc="-5" dirty="0">
                <a:solidFill>
                  <a:srgbClr val="333333"/>
                </a:solidFill>
              </a:rPr>
              <a:t>mentali </a:t>
            </a:r>
            <a:r>
              <a:rPr lang="it-IT" sz="2000" dirty="0">
                <a:solidFill>
                  <a:srgbClr val="333333"/>
                </a:solidFill>
              </a:rPr>
              <a:t>non è </a:t>
            </a:r>
            <a:r>
              <a:rPr lang="it-IT" sz="2000" spc="-5" dirty="0">
                <a:solidFill>
                  <a:srgbClr val="333333"/>
                </a:solidFill>
              </a:rPr>
              <a:t>legato all'intelligenza. Proprio </a:t>
            </a:r>
            <a:r>
              <a:rPr lang="it-IT" sz="2000" dirty="0">
                <a:solidFill>
                  <a:srgbClr val="333333"/>
                </a:solidFill>
              </a:rPr>
              <a:t>come </a:t>
            </a:r>
            <a:r>
              <a:rPr lang="it-IT" sz="2000" spc="-5" dirty="0">
                <a:solidFill>
                  <a:srgbClr val="333333"/>
                </a:solidFill>
              </a:rPr>
              <a:t>accade nella popolazione generale, molte persone </a:t>
            </a:r>
            <a:r>
              <a:rPr lang="it-IT" sz="2000" dirty="0">
                <a:solidFill>
                  <a:srgbClr val="333333"/>
                </a:solidFill>
              </a:rPr>
              <a:t>che soffrono </a:t>
            </a:r>
            <a:r>
              <a:rPr lang="it-IT" sz="2000" spc="-5" dirty="0">
                <a:solidFill>
                  <a:srgbClr val="333333"/>
                </a:solidFill>
              </a:rPr>
              <a:t>di psicosi possono essere molto</a:t>
            </a:r>
            <a:r>
              <a:rPr lang="it-IT" sz="2000" spc="-45" dirty="0">
                <a:solidFill>
                  <a:srgbClr val="333333"/>
                </a:solidFill>
              </a:rPr>
              <a:t> </a:t>
            </a:r>
            <a:r>
              <a:rPr lang="it-IT" sz="2000" spc="-5">
                <a:solidFill>
                  <a:srgbClr val="333333"/>
                </a:solidFill>
              </a:rPr>
              <a:t>intelligenti.</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42</a:t>
            </a:fld>
            <a:endParaRPr lang="en-US">
              <a:latin typeface="+mn-lt"/>
            </a:endParaRPr>
          </a:p>
        </p:txBody>
      </p:sp>
    </p:spTree>
    <p:extLst>
      <p:ext uri="{BB962C8B-B14F-4D97-AF65-F5344CB8AC3E}">
        <p14:creationId xmlns:p14="http://schemas.microsoft.com/office/powerpoint/2010/main" val="838092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Lo stigma verso coloro che soffrono di psicosi</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Giustificato?</a:t>
            </a:r>
            <a:r>
              <a:rPr lang="it-IT" sz="2000" spc="35" dirty="0">
                <a:solidFill>
                  <a:srgbClr val="004992"/>
                </a:solidFill>
              </a:rPr>
              <a:t> </a:t>
            </a:r>
            <a:r>
              <a:rPr lang="it-IT" sz="2000" spc="-5" dirty="0">
                <a:solidFill>
                  <a:srgbClr val="004992"/>
                </a:solidFill>
              </a:rPr>
              <a:t>NO!</a:t>
            </a:r>
            <a:endParaRPr lang="it-IT" sz="2000" dirty="0">
              <a:solidFill>
                <a:srgbClr val="333333"/>
              </a:solidFill>
            </a:endParaRPr>
          </a:p>
          <a:p>
            <a:pPr marL="342900" marR="5080" indent="-342900" defTabSz="914400">
              <a:lnSpc>
                <a:spcPct val="100000"/>
              </a:lnSpc>
              <a:spcBef>
                <a:spcPts val="1200"/>
              </a:spcBef>
              <a:buClr>
                <a:srgbClr val="000000"/>
              </a:buClr>
              <a:buFont typeface="WingDings"/>
              <a:buChar char=""/>
              <a:tabLst>
                <a:tab pos="278130" algn="l"/>
              </a:tabLst>
            </a:pPr>
            <a:r>
              <a:rPr lang="it-IT" sz="2000" spc="-5" dirty="0">
                <a:solidFill>
                  <a:srgbClr val="004992"/>
                </a:solidFill>
              </a:rPr>
              <a:t>Personalità multiple: </a:t>
            </a:r>
            <a:r>
              <a:rPr lang="it-IT" sz="2000" spc="-5" dirty="0">
                <a:solidFill>
                  <a:srgbClr val="333333"/>
                </a:solidFill>
              </a:rPr>
              <a:t>Questa immagine </a:t>
            </a:r>
            <a:r>
              <a:rPr lang="it-IT" sz="2000" dirty="0">
                <a:solidFill>
                  <a:srgbClr val="333333"/>
                </a:solidFill>
              </a:rPr>
              <a:t>è </a:t>
            </a:r>
            <a:r>
              <a:rPr lang="it-IT" sz="2000" spc="-5" dirty="0">
                <a:solidFill>
                  <a:srgbClr val="333333"/>
                </a:solidFill>
              </a:rPr>
              <a:t>falsa </a:t>
            </a:r>
            <a:r>
              <a:rPr lang="it-IT" sz="2000" dirty="0">
                <a:solidFill>
                  <a:srgbClr val="333333"/>
                </a:solidFill>
              </a:rPr>
              <a:t>e fuorviante. </a:t>
            </a:r>
            <a:r>
              <a:rPr lang="it-IT" sz="2000" spc="-5" dirty="0">
                <a:solidFill>
                  <a:srgbClr val="333333"/>
                </a:solidFill>
              </a:rPr>
              <a:t>Prima di tutto, </a:t>
            </a:r>
            <a:r>
              <a:rPr lang="it-IT" sz="2000" dirty="0">
                <a:solidFill>
                  <a:srgbClr val="333333"/>
                </a:solidFill>
              </a:rPr>
              <a:t>è controverso se </a:t>
            </a:r>
            <a:r>
              <a:rPr lang="it-IT" sz="2000" spc="-5" dirty="0">
                <a:solidFill>
                  <a:srgbClr val="333333"/>
                </a:solidFill>
              </a:rPr>
              <a:t>possano esistere personalità multiple </a:t>
            </a:r>
            <a:r>
              <a:rPr lang="it-IT" sz="2000" dirty="0">
                <a:solidFill>
                  <a:srgbClr val="333333"/>
                </a:solidFill>
              </a:rPr>
              <a:t>o </a:t>
            </a:r>
            <a:r>
              <a:rPr lang="it-IT" sz="2000" spc="-5" dirty="0">
                <a:solidFill>
                  <a:srgbClr val="333333"/>
                </a:solidFill>
              </a:rPr>
              <a:t>dissociate. </a:t>
            </a:r>
            <a:r>
              <a:rPr lang="it-IT" sz="2000" dirty="0">
                <a:solidFill>
                  <a:srgbClr val="333333"/>
                </a:solidFill>
              </a:rPr>
              <a:t>In secondo </a:t>
            </a:r>
            <a:r>
              <a:rPr lang="it-IT" sz="2000" spc="-5" dirty="0">
                <a:solidFill>
                  <a:srgbClr val="333333"/>
                </a:solidFill>
              </a:rPr>
              <a:t>luogo, questo </a:t>
            </a:r>
            <a:r>
              <a:rPr lang="it-IT" sz="2000" dirty="0">
                <a:solidFill>
                  <a:srgbClr val="333333"/>
                </a:solidFill>
              </a:rPr>
              <a:t>sintomo non è </a:t>
            </a:r>
            <a:r>
              <a:rPr lang="it-IT" sz="2000" spc="-5" dirty="0">
                <a:solidFill>
                  <a:srgbClr val="333333"/>
                </a:solidFill>
              </a:rPr>
              <a:t>indicativo di </a:t>
            </a:r>
            <a:r>
              <a:rPr lang="it-IT" sz="2000" dirty="0">
                <a:solidFill>
                  <a:srgbClr val="333333"/>
                </a:solidFill>
              </a:rPr>
              <a:t>schizofrenia o</a:t>
            </a:r>
            <a:r>
              <a:rPr lang="it-IT" sz="2000" spc="-70" dirty="0">
                <a:solidFill>
                  <a:srgbClr val="333333"/>
                </a:solidFill>
              </a:rPr>
              <a:t> </a:t>
            </a:r>
            <a:r>
              <a:rPr lang="it-IT" sz="2000" spc="-5" dirty="0">
                <a:solidFill>
                  <a:srgbClr val="333333"/>
                </a:solidFill>
              </a:rPr>
              <a:t>psicosi.</a:t>
            </a:r>
            <a:endParaRPr lang="it-IT" sz="2000" dirty="0">
              <a:solidFill>
                <a:srgbClr val="333333"/>
              </a:solidFill>
            </a:endParaRPr>
          </a:p>
          <a:p>
            <a:pPr marL="342900" marR="133350" indent="-342900" defTabSz="914400">
              <a:lnSpc>
                <a:spcPct val="100000"/>
              </a:lnSpc>
              <a:spcBef>
                <a:spcPts val="1200"/>
              </a:spcBef>
              <a:buClr>
                <a:srgbClr val="000000"/>
              </a:buClr>
              <a:buFont typeface="WingDings"/>
              <a:buChar char=""/>
              <a:tabLst>
                <a:tab pos="278130" algn="l"/>
              </a:tabLst>
            </a:pPr>
            <a:r>
              <a:rPr lang="it-IT" sz="2000" spc="-5" dirty="0">
                <a:solidFill>
                  <a:srgbClr val="004992"/>
                </a:solidFill>
              </a:rPr>
              <a:t>Non intelligente: </a:t>
            </a:r>
            <a:r>
              <a:rPr lang="it-IT" sz="2000" dirty="0">
                <a:solidFill>
                  <a:srgbClr val="333333"/>
                </a:solidFill>
              </a:rPr>
              <a:t>L’insorgenza </a:t>
            </a:r>
            <a:r>
              <a:rPr lang="it-IT" sz="2000" spc="-5" dirty="0">
                <a:solidFill>
                  <a:srgbClr val="333333"/>
                </a:solidFill>
              </a:rPr>
              <a:t>dei </a:t>
            </a:r>
            <a:r>
              <a:rPr lang="it-IT" sz="2000" dirty="0">
                <a:solidFill>
                  <a:srgbClr val="333333"/>
                </a:solidFill>
              </a:rPr>
              <a:t>disturbi </a:t>
            </a:r>
            <a:r>
              <a:rPr lang="it-IT" sz="2000" spc="-5" dirty="0">
                <a:solidFill>
                  <a:srgbClr val="333333"/>
                </a:solidFill>
              </a:rPr>
              <a:t>mentali </a:t>
            </a:r>
            <a:r>
              <a:rPr lang="it-IT" sz="2000" dirty="0">
                <a:solidFill>
                  <a:srgbClr val="333333"/>
                </a:solidFill>
              </a:rPr>
              <a:t>non è </a:t>
            </a:r>
            <a:r>
              <a:rPr lang="it-IT" sz="2000" spc="-5" dirty="0">
                <a:solidFill>
                  <a:srgbClr val="333333"/>
                </a:solidFill>
              </a:rPr>
              <a:t>legato all'intelligenza. Proprio </a:t>
            </a:r>
            <a:r>
              <a:rPr lang="it-IT" sz="2000" dirty="0">
                <a:solidFill>
                  <a:srgbClr val="333333"/>
                </a:solidFill>
              </a:rPr>
              <a:t>come </a:t>
            </a:r>
            <a:r>
              <a:rPr lang="it-IT" sz="2000" spc="-5" dirty="0">
                <a:solidFill>
                  <a:srgbClr val="333333"/>
                </a:solidFill>
              </a:rPr>
              <a:t>accade nella popolazione generale, molte persone </a:t>
            </a:r>
            <a:r>
              <a:rPr lang="it-IT" sz="2000" dirty="0">
                <a:solidFill>
                  <a:srgbClr val="333333"/>
                </a:solidFill>
              </a:rPr>
              <a:t>che soffrono </a:t>
            </a:r>
            <a:r>
              <a:rPr lang="it-IT" sz="2000" spc="-5" dirty="0">
                <a:solidFill>
                  <a:srgbClr val="333333"/>
                </a:solidFill>
              </a:rPr>
              <a:t>di psicosi possono essere molto</a:t>
            </a:r>
            <a:r>
              <a:rPr lang="it-IT" sz="2000" spc="-45" dirty="0">
                <a:solidFill>
                  <a:srgbClr val="333333"/>
                </a:solidFill>
              </a:rPr>
              <a:t> </a:t>
            </a:r>
            <a:r>
              <a:rPr lang="it-IT" sz="2000" spc="-5" dirty="0">
                <a:solidFill>
                  <a:srgbClr val="333333"/>
                </a:solidFill>
              </a:rPr>
              <a:t>intelligenti.</a:t>
            </a:r>
            <a:endParaRPr lang="it-IT" sz="2000" dirty="0">
              <a:solidFill>
                <a:srgbClr val="333333"/>
              </a:solidFill>
            </a:endParaRPr>
          </a:p>
          <a:p>
            <a:pPr marL="342900" marR="255270" indent="-342900" defTabSz="914400">
              <a:lnSpc>
                <a:spcPct val="100000"/>
              </a:lnSpc>
              <a:spcBef>
                <a:spcPts val="1200"/>
              </a:spcBef>
              <a:buClr>
                <a:srgbClr val="004992"/>
              </a:buClr>
              <a:buFont typeface="WingDings"/>
              <a:buChar char=""/>
              <a:tabLst>
                <a:tab pos="278130" algn="l"/>
              </a:tabLst>
            </a:pPr>
            <a:r>
              <a:rPr lang="it-IT" sz="2000" spc="-5" dirty="0">
                <a:solidFill>
                  <a:srgbClr val="004992"/>
                </a:solidFill>
              </a:rPr>
              <a:t>Condizione permanente: </a:t>
            </a:r>
            <a:r>
              <a:rPr lang="it-IT" sz="2000" dirty="0">
                <a:solidFill>
                  <a:srgbClr val="333333"/>
                </a:solidFill>
              </a:rPr>
              <a:t>con un </a:t>
            </a:r>
            <a:r>
              <a:rPr lang="it-IT" sz="2000" spc="-5" dirty="0">
                <a:solidFill>
                  <a:srgbClr val="333333"/>
                </a:solidFill>
              </a:rPr>
              <a:t>trattamento adeguato, molte persone possono essere produttive </a:t>
            </a:r>
            <a:r>
              <a:rPr lang="it-IT" sz="2000" dirty="0">
                <a:solidFill>
                  <a:srgbClr val="333333"/>
                </a:solidFill>
              </a:rPr>
              <a:t>e </a:t>
            </a:r>
            <a:r>
              <a:rPr lang="it-IT" sz="2000" spc="-5" dirty="0">
                <a:solidFill>
                  <a:srgbClr val="333333"/>
                </a:solidFill>
              </a:rPr>
              <a:t>vivere </a:t>
            </a:r>
            <a:r>
              <a:rPr lang="it-IT" sz="2000" spc="5" dirty="0">
                <a:solidFill>
                  <a:srgbClr val="333333"/>
                </a:solidFill>
              </a:rPr>
              <a:t>una </a:t>
            </a:r>
            <a:r>
              <a:rPr lang="it-IT" sz="2000" spc="-5" dirty="0">
                <a:solidFill>
                  <a:srgbClr val="333333"/>
                </a:solidFill>
              </a:rPr>
              <a:t>vita </a:t>
            </a:r>
            <a:r>
              <a:rPr lang="it-IT" sz="2000" dirty="0">
                <a:solidFill>
                  <a:srgbClr val="333333"/>
                </a:solidFill>
              </a:rPr>
              <a:t>soddisfacente.</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43</a:t>
            </a:fld>
            <a:endParaRPr lang="en-US">
              <a:latin typeface="+mn-lt"/>
            </a:endParaRPr>
          </a:p>
        </p:txBody>
      </p:sp>
    </p:spTree>
    <p:extLst>
      <p:ext uri="{BB962C8B-B14F-4D97-AF65-F5344CB8AC3E}">
        <p14:creationId xmlns:p14="http://schemas.microsoft.com/office/powerpoint/2010/main" val="3055689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Perchè lo stiamo facendo?</a:t>
            </a:r>
            <a:endParaRPr sz="3600" dirty="0">
              <a:latin typeface="+mn-lt"/>
              <a:ea typeface="+mn-ea"/>
              <a:cs typeface="+mn-cs"/>
            </a:endParaRPr>
          </a:p>
        </p:txBody>
      </p:sp>
      <p:sp>
        <p:nvSpPr>
          <p:cNvPr id="6" name="Content Placeholder 5"/>
          <p:cNvSpPr>
            <a:spLocks noGrp="1"/>
          </p:cNvSpPr>
          <p:nvPr>
            <p:ph idx="1"/>
          </p:nvPr>
        </p:nvSpPr>
        <p:spPr/>
        <p:txBody>
          <a:bodyPr/>
          <a:lstStyle/>
          <a:p>
            <a:pPr marR="93345" defTabSz="914400"/>
            <a:r>
              <a:rPr lang="it-IT" sz="2400" spc="-5" dirty="0">
                <a:solidFill>
                  <a:srgbClr val="333333"/>
                </a:solidFill>
              </a:rPr>
              <a:t>Molte persone diagnosticate </a:t>
            </a:r>
            <a:r>
              <a:rPr lang="it-IT" sz="2400">
                <a:solidFill>
                  <a:srgbClr val="333333"/>
                </a:solidFill>
              </a:rPr>
              <a:t>come </a:t>
            </a:r>
            <a:r>
              <a:rPr lang="it-IT" sz="2400" spc="-5">
                <a:solidFill>
                  <a:srgbClr val="333333"/>
                </a:solidFill>
              </a:rPr>
              <a:t>“schizofrenia” </a:t>
            </a:r>
            <a:r>
              <a:rPr lang="it-IT" sz="2400">
                <a:solidFill>
                  <a:srgbClr val="333333"/>
                </a:solidFill>
              </a:rPr>
              <a:t>o </a:t>
            </a:r>
            <a:r>
              <a:rPr lang="it-IT" sz="2400" spc="-5">
                <a:solidFill>
                  <a:srgbClr val="333333"/>
                </a:solidFill>
              </a:rPr>
              <a:t>“psicosi” </a:t>
            </a:r>
            <a:r>
              <a:rPr lang="it-IT" sz="2400" spc="-5" dirty="0">
                <a:solidFill>
                  <a:srgbClr val="333333"/>
                </a:solidFill>
              </a:rPr>
              <a:t>(</a:t>
            </a:r>
            <a:r>
              <a:rPr lang="it-IT" sz="2400" dirty="0">
                <a:solidFill>
                  <a:srgbClr val="333333"/>
                </a:solidFill>
              </a:rPr>
              <a:t>ma non tutte!) possono subire </a:t>
            </a:r>
            <a:r>
              <a:rPr lang="it-IT" sz="2400" spc="-5" dirty="0">
                <a:solidFill>
                  <a:srgbClr val="333333"/>
                </a:solidFill>
              </a:rPr>
              <a:t>esperienze </a:t>
            </a:r>
            <a:r>
              <a:rPr lang="it-IT" sz="2400" dirty="0">
                <a:solidFill>
                  <a:srgbClr val="333333"/>
                </a:solidFill>
              </a:rPr>
              <a:t>di</a:t>
            </a:r>
            <a:r>
              <a:rPr lang="it-IT" sz="2400" spc="-155" dirty="0">
                <a:solidFill>
                  <a:srgbClr val="333333"/>
                </a:solidFill>
              </a:rPr>
              <a:t> </a:t>
            </a:r>
            <a:r>
              <a:rPr lang="it-IT" sz="2400" spc="-5" dirty="0">
                <a:solidFill>
                  <a:srgbClr val="333333"/>
                </a:solidFill>
              </a:rPr>
              <a:t>discriminazione </a:t>
            </a:r>
            <a:r>
              <a:rPr lang="it-IT" sz="2400" dirty="0">
                <a:solidFill>
                  <a:srgbClr val="333333"/>
                </a:solidFill>
              </a:rPr>
              <a:t>se </a:t>
            </a:r>
            <a:r>
              <a:rPr lang="it-IT" sz="2400" spc="-10" dirty="0">
                <a:solidFill>
                  <a:srgbClr val="333333"/>
                </a:solidFill>
              </a:rPr>
              <a:t>la </a:t>
            </a:r>
            <a:r>
              <a:rPr lang="it-IT" sz="2400" spc="-5" dirty="0">
                <a:solidFill>
                  <a:srgbClr val="333333"/>
                </a:solidFill>
              </a:rPr>
              <a:t>loro diagnosi comporta </a:t>
            </a:r>
            <a:r>
              <a:rPr lang="it-IT" sz="2400" spc="-10" dirty="0">
                <a:solidFill>
                  <a:srgbClr val="333333"/>
                </a:solidFill>
              </a:rPr>
              <a:t>delle </a:t>
            </a:r>
            <a:r>
              <a:rPr lang="it-IT" sz="2400" dirty="0">
                <a:solidFill>
                  <a:srgbClr val="333333"/>
                </a:solidFill>
              </a:rPr>
              <a:t>assunzioni o </a:t>
            </a:r>
            <a:r>
              <a:rPr lang="it-IT" sz="2400" spc="-10" dirty="0">
                <a:solidFill>
                  <a:srgbClr val="333333"/>
                </a:solidFill>
              </a:rPr>
              <a:t>delle </a:t>
            </a:r>
            <a:r>
              <a:rPr lang="it-IT" sz="2400" spc="-5" dirty="0">
                <a:solidFill>
                  <a:srgbClr val="333333"/>
                </a:solidFill>
              </a:rPr>
              <a:t>associazioni</a:t>
            </a:r>
            <a:r>
              <a:rPr lang="it-IT" sz="2400" spc="-25" dirty="0">
                <a:solidFill>
                  <a:srgbClr val="333333"/>
                </a:solidFill>
              </a:rPr>
              <a:t> </a:t>
            </a:r>
            <a:r>
              <a:rPr lang="it-IT" sz="2400" spc="-5" dirty="0">
                <a:solidFill>
                  <a:srgbClr val="333333"/>
                </a:solidFill>
              </a:rPr>
              <a:t>sbagliate.</a:t>
            </a:r>
            <a:endParaRPr lang="it-IT" sz="2400" dirty="0">
              <a:solidFill>
                <a:srgbClr val="333333"/>
              </a:solidFill>
            </a:endParaRPr>
          </a:p>
          <a:p>
            <a:pPr marR="13970" defTabSz="914400"/>
            <a:r>
              <a:rPr lang="it-IT" sz="2400" dirty="0">
                <a:solidFill>
                  <a:srgbClr val="333333"/>
                </a:solidFill>
              </a:rPr>
              <a:t>Al fine </a:t>
            </a:r>
            <a:r>
              <a:rPr lang="it-IT" sz="2400" spc="-5" dirty="0">
                <a:solidFill>
                  <a:srgbClr val="333333"/>
                </a:solidFill>
              </a:rPr>
              <a:t>di ridurre </a:t>
            </a:r>
            <a:r>
              <a:rPr lang="it-IT" sz="2400" spc="-10" dirty="0">
                <a:solidFill>
                  <a:srgbClr val="333333"/>
                </a:solidFill>
              </a:rPr>
              <a:t>la </a:t>
            </a:r>
            <a:r>
              <a:rPr lang="it-IT" sz="2400" spc="-5" dirty="0">
                <a:solidFill>
                  <a:srgbClr val="333333"/>
                </a:solidFill>
              </a:rPr>
              <a:t>stigmatizzazione, </a:t>
            </a:r>
            <a:r>
              <a:rPr lang="it-IT" sz="2400" dirty="0">
                <a:solidFill>
                  <a:srgbClr val="333333"/>
                </a:solidFill>
              </a:rPr>
              <a:t>i comuni </a:t>
            </a:r>
            <a:r>
              <a:rPr lang="it-IT" sz="2400" spc="-5" dirty="0">
                <a:solidFill>
                  <a:srgbClr val="333333"/>
                </a:solidFill>
              </a:rPr>
              <a:t>stereotipi sulle persone </a:t>
            </a:r>
            <a:r>
              <a:rPr lang="it-IT" sz="2400" dirty="0">
                <a:solidFill>
                  <a:srgbClr val="333333"/>
                </a:solidFill>
              </a:rPr>
              <a:t>con </a:t>
            </a:r>
            <a:r>
              <a:rPr lang="it-IT" sz="2400" spc="-5" dirty="0">
                <a:solidFill>
                  <a:srgbClr val="333333"/>
                </a:solidFill>
              </a:rPr>
              <a:t>schizofrenia </a:t>
            </a:r>
            <a:r>
              <a:rPr lang="it-IT" sz="2400" dirty="0">
                <a:solidFill>
                  <a:srgbClr val="333333"/>
                </a:solidFill>
              </a:rPr>
              <a:t>o </a:t>
            </a:r>
            <a:r>
              <a:rPr lang="it-IT" sz="2400" spc="-5" dirty="0">
                <a:solidFill>
                  <a:srgbClr val="333333"/>
                </a:solidFill>
              </a:rPr>
              <a:t>psicosi devono </a:t>
            </a:r>
            <a:r>
              <a:rPr lang="it-IT" sz="2400" dirty="0">
                <a:solidFill>
                  <a:srgbClr val="333333"/>
                </a:solidFill>
              </a:rPr>
              <a:t>essere </a:t>
            </a:r>
            <a:r>
              <a:rPr lang="it-IT" sz="2400" spc="-5" dirty="0">
                <a:solidFill>
                  <a:srgbClr val="333333"/>
                </a:solidFill>
              </a:rPr>
              <a:t>individuati </a:t>
            </a:r>
            <a:r>
              <a:rPr lang="it-IT" sz="2400" dirty="0">
                <a:solidFill>
                  <a:srgbClr val="333333"/>
                </a:solidFill>
              </a:rPr>
              <a:t>e </a:t>
            </a:r>
            <a:r>
              <a:rPr lang="it-IT" sz="2400" spc="-5" dirty="0">
                <a:solidFill>
                  <a:srgbClr val="333333"/>
                </a:solidFill>
              </a:rPr>
              <a:t>corretti e/o</a:t>
            </a:r>
            <a:r>
              <a:rPr lang="it-IT" sz="2400" spc="-30" dirty="0">
                <a:solidFill>
                  <a:srgbClr val="333333"/>
                </a:solidFill>
              </a:rPr>
              <a:t> </a:t>
            </a:r>
            <a:r>
              <a:rPr lang="it-IT" sz="2400" dirty="0">
                <a:solidFill>
                  <a:srgbClr val="333333"/>
                </a:solidFill>
              </a:rPr>
              <a:t>affrontati.</a:t>
            </a: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44</a:t>
            </a:fld>
            <a:endParaRPr lang="en-US">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Perchè lo stiamo facendo?</a:t>
            </a:r>
            <a:endParaRPr sz="3600" dirty="0">
              <a:latin typeface="+mn-lt"/>
              <a:ea typeface="+mn-ea"/>
              <a:cs typeface="+mn-cs"/>
            </a:endParaRPr>
          </a:p>
        </p:txBody>
      </p:sp>
      <p:sp>
        <p:nvSpPr>
          <p:cNvPr id="6" name="Content Placeholder 5"/>
          <p:cNvSpPr>
            <a:spLocks noGrp="1"/>
          </p:cNvSpPr>
          <p:nvPr>
            <p:ph idx="1"/>
          </p:nvPr>
        </p:nvSpPr>
        <p:spPr/>
        <p:txBody>
          <a:bodyPr/>
          <a:lstStyle/>
          <a:p>
            <a:pPr marR="93345" defTabSz="914400"/>
            <a:r>
              <a:rPr lang="it-IT" sz="2400" spc="-5">
                <a:solidFill>
                  <a:srgbClr val="333333"/>
                </a:solidFill>
              </a:rPr>
              <a:t>Molte persone diagnosticate </a:t>
            </a:r>
            <a:r>
              <a:rPr lang="it-IT" sz="2400">
                <a:solidFill>
                  <a:srgbClr val="333333"/>
                </a:solidFill>
              </a:rPr>
              <a:t>come </a:t>
            </a:r>
            <a:r>
              <a:rPr lang="it-IT" sz="2400" spc="-5">
                <a:solidFill>
                  <a:srgbClr val="333333"/>
                </a:solidFill>
              </a:rPr>
              <a:t>“schizofrenia” </a:t>
            </a:r>
            <a:r>
              <a:rPr lang="it-IT" sz="2400">
                <a:solidFill>
                  <a:srgbClr val="333333"/>
                </a:solidFill>
              </a:rPr>
              <a:t>o </a:t>
            </a:r>
            <a:r>
              <a:rPr lang="it-IT" sz="2400" spc="-5">
                <a:solidFill>
                  <a:srgbClr val="333333"/>
                </a:solidFill>
              </a:rPr>
              <a:t>“psicosi” (</a:t>
            </a:r>
            <a:r>
              <a:rPr lang="it-IT" sz="2400">
                <a:solidFill>
                  <a:srgbClr val="333333"/>
                </a:solidFill>
              </a:rPr>
              <a:t>ma non tutte!) possono subire </a:t>
            </a:r>
            <a:r>
              <a:rPr lang="it-IT" sz="2400" spc="-5">
                <a:solidFill>
                  <a:srgbClr val="333333"/>
                </a:solidFill>
              </a:rPr>
              <a:t>esperienze </a:t>
            </a:r>
            <a:r>
              <a:rPr lang="it-IT" sz="2400">
                <a:solidFill>
                  <a:srgbClr val="333333"/>
                </a:solidFill>
              </a:rPr>
              <a:t>di</a:t>
            </a:r>
            <a:r>
              <a:rPr lang="it-IT" sz="2400" spc="-155">
                <a:solidFill>
                  <a:srgbClr val="333333"/>
                </a:solidFill>
              </a:rPr>
              <a:t> </a:t>
            </a:r>
            <a:r>
              <a:rPr lang="it-IT" sz="2400" spc="-5">
                <a:solidFill>
                  <a:srgbClr val="333333"/>
                </a:solidFill>
              </a:rPr>
              <a:t>discriminazione </a:t>
            </a:r>
            <a:r>
              <a:rPr lang="it-IT" sz="2400">
                <a:solidFill>
                  <a:srgbClr val="333333"/>
                </a:solidFill>
              </a:rPr>
              <a:t>se </a:t>
            </a:r>
            <a:r>
              <a:rPr lang="it-IT" sz="2400" spc="-10">
                <a:solidFill>
                  <a:srgbClr val="333333"/>
                </a:solidFill>
              </a:rPr>
              <a:t>la </a:t>
            </a:r>
            <a:r>
              <a:rPr lang="it-IT" sz="2400" spc="-5">
                <a:solidFill>
                  <a:srgbClr val="333333"/>
                </a:solidFill>
              </a:rPr>
              <a:t>loro diagnosi comporta </a:t>
            </a:r>
            <a:r>
              <a:rPr lang="it-IT" sz="2400" spc="-10">
                <a:solidFill>
                  <a:srgbClr val="333333"/>
                </a:solidFill>
              </a:rPr>
              <a:t>delle </a:t>
            </a:r>
            <a:r>
              <a:rPr lang="it-IT" sz="2400">
                <a:solidFill>
                  <a:srgbClr val="333333"/>
                </a:solidFill>
              </a:rPr>
              <a:t>assunzioni o </a:t>
            </a:r>
            <a:r>
              <a:rPr lang="it-IT" sz="2400" spc="-10">
                <a:solidFill>
                  <a:srgbClr val="333333"/>
                </a:solidFill>
              </a:rPr>
              <a:t>delle </a:t>
            </a:r>
            <a:r>
              <a:rPr lang="it-IT" sz="2400" spc="-5">
                <a:solidFill>
                  <a:srgbClr val="333333"/>
                </a:solidFill>
              </a:rPr>
              <a:t>associazioni</a:t>
            </a:r>
            <a:r>
              <a:rPr lang="it-IT" sz="2400" spc="-25">
                <a:solidFill>
                  <a:srgbClr val="333333"/>
                </a:solidFill>
              </a:rPr>
              <a:t> </a:t>
            </a:r>
            <a:r>
              <a:rPr lang="it-IT" sz="2400" spc="-5">
                <a:solidFill>
                  <a:srgbClr val="333333"/>
                </a:solidFill>
              </a:rPr>
              <a:t>sbagliate.</a:t>
            </a:r>
            <a:endParaRPr lang="it-IT" sz="2400">
              <a:solidFill>
                <a:srgbClr val="333333"/>
              </a:solidFill>
            </a:endParaRPr>
          </a:p>
          <a:p>
            <a:pPr marR="13970" defTabSz="914400"/>
            <a:r>
              <a:rPr lang="it-IT" sz="2400" dirty="0">
                <a:solidFill>
                  <a:srgbClr val="333333"/>
                </a:solidFill>
              </a:rPr>
              <a:t>Al fine </a:t>
            </a:r>
            <a:r>
              <a:rPr lang="it-IT" sz="2400" spc="-5" dirty="0">
                <a:solidFill>
                  <a:srgbClr val="333333"/>
                </a:solidFill>
              </a:rPr>
              <a:t>di ridurre </a:t>
            </a:r>
            <a:r>
              <a:rPr lang="it-IT" sz="2400" spc="-10" dirty="0">
                <a:solidFill>
                  <a:srgbClr val="333333"/>
                </a:solidFill>
              </a:rPr>
              <a:t>la </a:t>
            </a:r>
            <a:r>
              <a:rPr lang="it-IT" sz="2400" spc="-5" dirty="0">
                <a:solidFill>
                  <a:srgbClr val="333333"/>
                </a:solidFill>
              </a:rPr>
              <a:t>stigmatizzazione, </a:t>
            </a:r>
            <a:r>
              <a:rPr lang="it-IT" sz="2400" dirty="0">
                <a:solidFill>
                  <a:srgbClr val="333333"/>
                </a:solidFill>
              </a:rPr>
              <a:t>i comuni </a:t>
            </a:r>
            <a:r>
              <a:rPr lang="it-IT" sz="2400" spc="-5" dirty="0">
                <a:solidFill>
                  <a:srgbClr val="333333"/>
                </a:solidFill>
              </a:rPr>
              <a:t>stereotipi sulle persone </a:t>
            </a:r>
            <a:r>
              <a:rPr lang="it-IT" sz="2400" dirty="0">
                <a:solidFill>
                  <a:srgbClr val="333333"/>
                </a:solidFill>
              </a:rPr>
              <a:t>con </a:t>
            </a:r>
            <a:r>
              <a:rPr lang="it-IT" sz="2400" spc="-5" dirty="0">
                <a:solidFill>
                  <a:srgbClr val="333333"/>
                </a:solidFill>
              </a:rPr>
              <a:t>schizofrenia </a:t>
            </a:r>
            <a:r>
              <a:rPr lang="it-IT" sz="2400" dirty="0">
                <a:solidFill>
                  <a:srgbClr val="333333"/>
                </a:solidFill>
              </a:rPr>
              <a:t>o </a:t>
            </a:r>
            <a:r>
              <a:rPr lang="it-IT" sz="2400" spc="-5" dirty="0">
                <a:solidFill>
                  <a:srgbClr val="333333"/>
                </a:solidFill>
              </a:rPr>
              <a:t>psicosi devono </a:t>
            </a:r>
            <a:r>
              <a:rPr lang="it-IT" sz="2400" dirty="0">
                <a:solidFill>
                  <a:srgbClr val="333333"/>
                </a:solidFill>
              </a:rPr>
              <a:t>essere </a:t>
            </a:r>
            <a:r>
              <a:rPr lang="it-IT" sz="2400" spc="-5" dirty="0">
                <a:solidFill>
                  <a:srgbClr val="333333"/>
                </a:solidFill>
              </a:rPr>
              <a:t>individuati </a:t>
            </a:r>
            <a:r>
              <a:rPr lang="it-IT" sz="2400" dirty="0">
                <a:solidFill>
                  <a:srgbClr val="333333"/>
                </a:solidFill>
              </a:rPr>
              <a:t>e </a:t>
            </a:r>
            <a:r>
              <a:rPr lang="it-IT" sz="2400" spc="-5" dirty="0">
                <a:solidFill>
                  <a:srgbClr val="333333"/>
                </a:solidFill>
              </a:rPr>
              <a:t>corretti e/o</a:t>
            </a:r>
            <a:r>
              <a:rPr lang="it-IT" sz="2400" spc="-30" dirty="0">
                <a:solidFill>
                  <a:srgbClr val="333333"/>
                </a:solidFill>
              </a:rPr>
              <a:t> </a:t>
            </a:r>
            <a:r>
              <a:rPr lang="it-IT" sz="2400" dirty="0">
                <a:solidFill>
                  <a:srgbClr val="333333"/>
                </a:solidFill>
              </a:rPr>
              <a:t>affrontati.</a:t>
            </a:r>
          </a:p>
          <a:p>
            <a:pPr marR="5080" defTabSz="914400"/>
            <a:r>
              <a:rPr lang="it-IT" sz="2400" u="sng" spc="-5" dirty="0">
                <a:solidFill>
                  <a:srgbClr val="004992"/>
                </a:solidFill>
                <a:uFill>
                  <a:solidFill>
                    <a:srgbClr val="006699"/>
                  </a:solidFill>
                </a:uFill>
              </a:rPr>
              <a:t>Importante</a:t>
            </a:r>
            <a:r>
              <a:rPr lang="it-IT" sz="2400" spc="-5" dirty="0">
                <a:solidFill>
                  <a:srgbClr val="004992"/>
                </a:solidFill>
              </a:rPr>
              <a:t>: </a:t>
            </a:r>
            <a:r>
              <a:rPr lang="it-IT" sz="2400" spc="-5" dirty="0">
                <a:solidFill>
                  <a:srgbClr val="333333"/>
                </a:solidFill>
              </a:rPr>
              <a:t>Vista da vicino, </a:t>
            </a:r>
            <a:r>
              <a:rPr lang="it-IT" sz="2400" dirty="0">
                <a:solidFill>
                  <a:srgbClr val="333333"/>
                </a:solidFill>
              </a:rPr>
              <a:t>ogni </a:t>
            </a:r>
            <a:r>
              <a:rPr lang="it-IT" sz="2400" spc="-5" dirty="0">
                <a:solidFill>
                  <a:srgbClr val="333333"/>
                </a:solidFill>
              </a:rPr>
              <a:t>persona </a:t>
            </a:r>
            <a:r>
              <a:rPr lang="it-IT" sz="2400" dirty="0">
                <a:solidFill>
                  <a:srgbClr val="333333"/>
                </a:solidFill>
              </a:rPr>
              <a:t>ha </a:t>
            </a:r>
            <a:r>
              <a:rPr lang="it-IT" sz="2400" spc="-10" dirty="0">
                <a:solidFill>
                  <a:srgbClr val="333333"/>
                </a:solidFill>
              </a:rPr>
              <a:t>delle qualità </a:t>
            </a:r>
            <a:r>
              <a:rPr lang="it-IT" sz="2400" dirty="0">
                <a:solidFill>
                  <a:srgbClr val="333333"/>
                </a:solidFill>
              </a:rPr>
              <a:t>che </a:t>
            </a:r>
            <a:r>
              <a:rPr lang="it-IT" sz="2400" spc="-10" dirty="0">
                <a:solidFill>
                  <a:srgbClr val="333333"/>
                </a:solidFill>
              </a:rPr>
              <a:t>la </a:t>
            </a:r>
            <a:r>
              <a:rPr lang="it-IT" sz="2400" spc="-5" dirty="0">
                <a:solidFill>
                  <a:srgbClr val="333333"/>
                </a:solidFill>
              </a:rPr>
              <a:t>rende unici. Molti pregiudizi </a:t>
            </a:r>
            <a:r>
              <a:rPr lang="it-IT" sz="2400" dirty="0">
                <a:solidFill>
                  <a:srgbClr val="333333"/>
                </a:solidFill>
              </a:rPr>
              <a:t>o </a:t>
            </a:r>
            <a:r>
              <a:rPr lang="it-IT" sz="2400" spc="-5" dirty="0">
                <a:solidFill>
                  <a:srgbClr val="333333"/>
                </a:solidFill>
              </a:rPr>
              <a:t>stereotipi </a:t>
            </a:r>
            <a:r>
              <a:rPr lang="it-IT" sz="2400" dirty="0">
                <a:solidFill>
                  <a:srgbClr val="333333"/>
                </a:solidFill>
              </a:rPr>
              <a:t>sono </a:t>
            </a:r>
            <a:r>
              <a:rPr lang="it-IT" sz="2400" spc="-5" dirty="0">
                <a:solidFill>
                  <a:srgbClr val="333333"/>
                </a:solidFill>
              </a:rPr>
              <a:t>basati </a:t>
            </a:r>
            <a:r>
              <a:rPr lang="it-IT" sz="2400" dirty="0">
                <a:solidFill>
                  <a:srgbClr val="333333"/>
                </a:solidFill>
              </a:rPr>
              <a:t>su un </a:t>
            </a:r>
            <a:r>
              <a:rPr lang="it-IT" sz="2400" spc="-5" dirty="0">
                <a:solidFill>
                  <a:srgbClr val="333333"/>
                </a:solidFill>
              </a:rPr>
              <a:t>aspetto dell'identità </a:t>
            </a:r>
            <a:r>
              <a:rPr lang="it-IT" sz="2400" dirty="0">
                <a:solidFill>
                  <a:srgbClr val="333333"/>
                </a:solidFill>
              </a:rPr>
              <a:t>di una </a:t>
            </a:r>
            <a:r>
              <a:rPr lang="it-IT" sz="2400" spc="-5" dirty="0">
                <a:solidFill>
                  <a:srgbClr val="333333"/>
                </a:solidFill>
              </a:rPr>
              <a:t>persona. Questi pregiudizi </a:t>
            </a:r>
            <a:r>
              <a:rPr lang="it-IT" sz="2400" dirty="0">
                <a:solidFill>
                  <a:srgbClr val="333333"/>
                </a:solidFill>
              </a:rPr>
              <a:t>o </a:t>
            </a:r>
            <a:r>
              <a:rPr lang="it-IT" sz="2400" spc="-5" dirty="0">
                <a:solidFill>
                  <a:srgbClr val="333333"/>
                </a:solidFill>
              </a:rPr>
              <a:t>stereotipi </a:t>
            </a:r>
            <a:r>
              <a:rPr lang="it-IT" sz="2400" dirty="0">
                <a:solidFill>
                  <a:srgbClr val="333333"/>
                </a:solidFill>
              </a:rPr>
              <a:t>ci </a:t>
            </a:r>
            <a:r>
              <a:rPr lang="it-IT" sz="2400" spc="-5" dirty="0">
                <a:solidFill>
                  <a:srgbClr val="333333"/>
                </a:solidFill>
              </a:rPr>
              <a:t>possono portare </a:t>
            </a:r>
            <a:r>
              <a:rPr lang="it-IT" sz="2400" dirty="0">
                <a:solidFill>
                  <a:srgbClr val="333333"/>
                </a:solidFill>
              </a:rPr>
              <a:t>a </a:t>
            </a:r>
            <a:r>
              <a:rPr lang="it-IT" sz="2400" spc="-10" dirty="0">
                <a:solidFill>
                  <a:srgbClr val="333333"/>
                </a:solidFill>
              </a:rPr>
              <a:t>maltrattare le </a:t>
            </a:r>
            <a:r>
              <a:rPr lang="it-IT" sz="2400" spc="-5" dirty="0">
                <a:solidFill>
                  <a:srgbClr val="333333"/>
                </a:solidFill>
              </a:rPr>
              <a:t>persone </a:t>
            </a:r>
            <a:r>
              <a:rPr lang="it-IT" sz="2400" dirty="0">
                <a:solidFill>
                  <a:srgbClr val="333333"/>
                </a:solidFill>
              </a:rPr>
              <a:t>che non </a:t>
            </a:r>
            <a:r>
              <a:rPr lang="it-IT" sz="2400" spc="-5" dirty="0">
                <a:solidFill>
                  <a:srgbClr val="333333"/>
                </a:solidFill>
              </a:rPr>
              <a:t>meritano di essere giudicati negativamente. </a:t>
            </a:r>
            <a:r>
              <a:rPr lang="it-IT" sz="2400" u="sng" dirty="0">
                <a:solidFill>
                  <a:srgbClr val="333333"/>
                </a:solidFill>
                <a:uFill>
                  <a:solidFill>
                    <a:srgbClr val="000000"/>
                  </a:solidFill>
                </a:uFill>
              </a:rPr>
              <a:t>La </a:t>
            </a:r>
            <a:r>
              <a:rPr lang="it-IT" sz="2400" u="sng" spc="-5" dirty="0">
                <a:solidFill>
                  <a:srgbClr val="333333"/>
                </a:solidFill>
                <a:uFill>
                  <a:solidFill>
                    <a:srgbClr val="000000"/>
                  </a:solidFill>
                </a:uFill>
              </a:rPr>
              <a:t>malattia mentale </a:t>
            </a:r>
            <a:r>
              <a:rPr lang="it-IT" sz="2400" u="sng" dirty="0">
                <a:solidFill>
                  <a:srgbClr val="333333"/>
                </a:solidFill>
                <a:uFill>
                  <a:solidFill>
                    <a:srgbClr val="000000"/>
                  </a:solidFill>
                </a:uFill>
              </a:rPr>
              <a:t>è </a:t>
            </a:r>
            <a:r>
              <a:rPr lang="it-IT" sz="2400" u="sng" spc="-5" dirty="0">
                <a:solidFill>
                  <a:srgbClr val="333333"/>
                </a:solidFill>
                <a:uFill>
                  <a:solidFill>
                    <a:srgbClr val="000000"/>
                  </a:solidFill>
                </a:uFill>
              </a:rPr>
              <a:t>solo </a:t>
            </a:r>
            <a:r>
              <a:rPr lang="it-IT" sz="2400" u="sng" dirty="0">
                <a:solidFill>
                  <a:srgbClr val="333333"/>
                </a:solidFill>
                <a:uFill>
                  <a:solidFill>
                    <a:srgbClr val="000000"/>
                  </a:solidFill>
                </a:uFill>
              </a:rPr>
              <a:t>un </a:t>
            </a:r>
            <a:r>
              <a:rPr lang="it-IT" sz="2400" u="sng" spc="-5" dirty="0">
                <a:solidFill>
                  <a:srgbClr val="333333"/>
                </a:solidFill>
                <a:uFill>
                  <a:solidFill>
                    <a:srgbClr val="000000"/>
                  </a:solidFill>
                </a:uFill>
              </a:rPr>
              <a:t>aspetto di </a:t>
            </a:r>
            <a:r>
              <a:rPr lang="it-IT" sz="2400" u="sng" dirty="0">
                <a:solidFill>
                  <a:srgbClr val="333333"/>
                </a:solidFill>
                <a:uFill>
                  <a:solidFill>
                    <a:srgbClr val="000000"/>
                  </a:solidFill>
                </a:uFill>
              </a:rPr>
              <a:t>una </a:t>
            </a:r>
            <a:r>
              <a:rPr lang="it-IT" sz="2400" u="sng" spc="-5" dirty="0">
                <a:solidFill>
                  <a:srgbClr val="333333"/>
                </a:solidFill>
                <a:uFill>
                  <a:solidFill>
                    <a:srgbClr val="000000"/>
                  </a:solidFill>
                </a:uFill>
              </a:rPr>
              <a:t>parte dell'identità di </a:t>
            </a:r>
            <a:r>
              <a:rPr lang="it-IT" sz="2400" u="sng" dirty="0">
                <a:solidFill>
                  <a:srgbClr val="333333"/>
                </a:solidFill>
                <a:uFill>
                  <a:solidFill>
                    <a:srgbClr val="000000"/>
                  </a:solidFill>
                </a:uFill>
              </a:rPr>
              <a:t>una </a:t>
            </a:r>
            <a:r>
              <a:rPr lang="it-IT" sz="2400" u="sng" spc="-5" dirty="0">
                <a:solidFill>
                  <a:srgbClr val="333333"/>
                </a:solidFill>
                <a:uFill>
                  <a:solidFill>
                    <a:srgbClr val="000000"/>
                  </a:solidFill>
                </a:uFill>
              </a:rPr>
              <a:t>persona.</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45</a:t>
            </a:fld>
            <a:endParaRPr lang="en-US">
              <a:latin typeface="+mn-lt"/>
            </a:endParaRPr>
          </a:p>
        </p:txBody>
      </p:sp>
    </p:spTree>
    <p:extLst>
      <p:ext uri="{BB962C8B-B14F-4D97-AF65-F5344CB8AC3E}">
        <p14:creationId xmlns:p14="http://schemas.microsoft.com/office/powerpoint/2010/main" val="6042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Cosa dovremmo fare?</a:t>
            </a:r>
            <a:endParaRPr sz="3600" dirty="0">
              <a:latin typeface="+mn-lt"/>
              <a:ea typeface="+mn-ea"/>
              <a:cs typeface="+mn-cs"/>
            </a:endParaRPr>
          </a:p>
        </p:txBody>
      </p:sp>
      <p:sp>
        <p:nvSpPr>
          <p:cNvPr id="9" name="Footer Placeholder 8"/>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latin typeface="+mn-lt"/>
              </a:rPr>
              <a:pPr/>
              <a:t>46</a:t>
            </a:fld>
            <a:endParaRPr lang="en-US">
              <a:latin typeface="+mn-lt"/>
            </a:endParaRPr>
          </a:p>
        </p:txBody>
      </p:sp>
      <p:sp>
        <p:nvSpPr>
          <p:cNvPr id="11" name="Caption_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a:lnSpc>
                <a:spcPct val="100000"/>
              </a:lnSpc>
              <a:spcBef>
                <a:spcPts val="0"/>
              </a:spcBef>
            </a:pPr>
            <a:r>
              <a:rPr lang="it-IT" sz="2400">
                <a:solidFill>
                  <a:srgbClr val="333333"/>
                </a:solidFill>
              </a:rPr>
              <a:t>Leggi &amp; Parlaci della tua esperienza di malattia!</a:t>
            </a:r>
            <a:endParaRPr lang="de-DE" sz="2400" dirty="0">
              <a:solidFill>
                <a:srgbClr val="333333"/>
              </a:solidFill>
            </a:endParaRPr>
          </a:p>
        </p:txBody>
      </p:sp>
      <p:graphicFrame>
        <p:nvGraphicFramePr>
          <p:cNvPr id="12" name="Diagramm 3"/>
          <p:cNvGraphicFramePr>
            <a:graphicFrameLocks noChangeAspect="1"/>
          </p:cNvGraphicFramePr>
          <p:nvPr>
            <p:extLst>
              <p:ext uri="{D42A27DB-BD31-4B8C-83A1-F6EECF244321}">
                <p14:modId xmlns:p14="http://schemas.microsoft.com/office/powerpoint/2010/main" val="4021719845"/>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Dovrei poter comunicare la mia malattia… ma come?</a:t>
            </a:r>
            <a:endParaRPr sz="3600" dirty="0">
              <a:latin typeface="+mn-lt"/>
              <a:ea typeface="+mn-ea"/>
              <a:cs typeface="+mn-cs"/>
            </a:endParaRPr>
          </a:p>
        </p:txBody>
      </p:sp>
      <p:sp>
        <p:nvSpPr>
          <p:cNvPr id="9" name="Content Placeholder 8"/>
          <p:cNvSpPr>
            <a:spLocks noGrp="1"/>
          </p:cNvSpPr>
          <p:nvPr>
            <p:ph idx="1"/>
          </p:nvPr>
        </p:nvSpPr>
        <p:spPr>
          <a:xfrm>
            <a:off x="408955" y="2204864"/>
            <a:ext cx="7315200" cy="4248000"/>
          </a:xfrm>
        </p:spPr>
        <p:txBody>
          <a:bodyPr/>
          <a:lstStyle/>
          <a:p>
            <a:pPr defTabSz="914400"/>
            <a:r>
              <a:rPr lang="it-IT" sz="2400" spc="-5" dirty="0">
                <a:solidFill>
                  <a:srgbClr val="004992"/>
                </a:solidFill>
              </a:rPr>
              <a:t>Hai </a:t>
            </a:r>
            <a:r>
              <a:rPr lang="it-IT" sz="2400" spc="-10" dirty="0">
                <a:solidFill>
                  <a:srgbClr val="004992"/>
                </a:solidFill>
              </a:rPr>
              <a:t>bisogno </a:t>
            </a:r>
            <a:r>
              <a:rPr lang="it-IT" sz="2400" spc="-5" dirty="0">
                <a:solidFill>
                  <a:srgbClr val="004992"/>
                </a:solidFill>
              </a:rPr>
              <a:t>di </a:t>
            </a:r>
            <a:r>
              <a:rPr lang="it-IT" sz="2400" spc="-10" dirty="0">
                <a:solidFill>
                  <a:srgbClr val="004992"/>
                </a:solidFill>
              </a:rPr>
              <a:t>dire </a:t>
            </a:r>
            <a:r>
              <a:rPr lang="it-IT" sz="2400" spc="-5" dirty="0">
                <a:solidFill>
                  <a:srgbClr val="004992"/>
                </a:solidFill>
              </a:rPr>
              <a:t>agli altri che hai una </a:t>
            </a:r>
            <a:r>
              <a:rPr lang="it-IT" sz="2400" spc="-10" dirty="0">
                <a:solidFill>
                  <a:srgbClr val="004992"/>
                </a:solidFill>
              </a:rPr>
              <a:t>diagnosi</a:t>
            </a:r>
            <a:r>
              <a:rPr lang="it-IT" sz="2400" spc="145" dirty="0">
                <a:solidFill>
                  <a:srgbClr val="004992"/>
                </a:solidFill>
              </a:rPr>
              <a:t> </a:t>
            </a:r>
            <a:r>
              <a:rPr lang="it-IT" sz="2400" spc="-10" dirty="0">
                <a:solidFill>
                  <a:srgbClr val="004992"/>
                </a:solidFill>
              </a:rPr>
              <a:t>di psicosi?</a:t>
            </a:r>
            <a:endParaRPr lang="it-IT" sz="2400" dirty="0">
              <a:solidFill>
                <a:srgbClr val="333333"/>
              </a:solidFill>
            </a:endParaRPr>
          </a:p>
          <a:p>
            <a:pPr marL="342900" marR="5080" indent="-342900" defTabSz="914400">
              <a:buClr>
                <a:srgbClr val="333333"/>
              </a:buClr>
              <a:buFont typeface="WingDings"/>
              <a:buChar char=""/>
              <a:tabLst>
                <a:tab pos="375285" algn="l"/>
                <a:tab pos="375920" algn="l"/>
              </a:tabLst>
            </a:pPr>
            <a:r>
              <a:rPr lang="it-IT" sz="2400" spc="-5" dirty="0">
                <a:solidFill>
                  <a:srgbClr val="333333"/>
                </a:solidFill>
              </a:rPr>
              <a:t>Una </a:t>
            </a:r>
            <a:r>
              <a:rPr lang="it-IT" sz="2400" spc="-10" dirty="0">
                <a:solidFill>
                  <a:srgbClr val="333333"/>
                </a:solidFill>
              </a:rPr>
              <a:t>diagnosi </a:t>
            </a:r>
            <a:r>
              <a:rPr lang="it-IT" sz="2400" spc="-5" dirty="0">
                <a:solidFill>
                  <a:srgbClr val="333333"/>
                </a:solidFill>
              </a:rPr>
              <a:t>di </a:t>
            </a:r>
            <a:r>
              <a:rPr lang="it-IT" sz="2400" spc="-10" dirty="0">
                <a:solidFill>
                  <a:srgbClr val="333333"/>
                </a:solidFill>
              </a:rPr>
              <a:t>psicosi </a:t>
            </a:r>
            <a:r>
              <a:rPr lang="it-IT" sz="2400" spc="-5" dirty="0">
                <a:solidFill>
                  <a:srgbClr val="333333"/>
                </a:solidFill>
              </a:rPr>
              <a:t>o di schizofrenia </a:t>
            </a:r>
            <a:r>
              <a:rPr lang="it-IT" sz="2400" spc="-10" dirty="0">
                <a:solidFill>
                  <a:srgbClr val="333333"/>
                </a:solidFill>
              </a:rPr>
              <a:t>(così </a:t>
            </a:r>
            <a:r>
              <a:rPr lang="it-IT" sz="2400" spc="-5" dirty="0">
                <a:solidFill>
                  <a:srgbClr val="333333"/>
                </a:solidFill>
              </a:rPr>
              <a:t>come </a:t>
            </a:r>
            <a:r>
              <a:rPr lang="it-IT" sz="2400" spc="-10" dirty="0">
                <a:solidFill>
                  <a:srgbClr val="333333"/>
                </a:solidFill>
              </a:rPr>
              <a:t>qualsiasi </a:t>
            </a:r>
            <a:r>
              <a:rPr lang="it-IT" sz="2400" spc="-5" dirty="0">
                <a:solidFill>
                  <a:srgbClr val="333333"/>
                </a:solidFill>
              </a:rPr>
              <a:t>altra malattia mentale) non è soggetta a </a:t>
            </a:r>
            <a:r>
              <a:rPr lang="it-IT" sz="2400" spc="-10" dirty="0">
                <a:solidFill>
                  <a:srgbClr val="333333"/>
                </a:solidFill>
              </a:rPr>
              <a:t>denuncia, </a:t>
            </a:r>
            <a:r>
              <a:rPr lang="it-IT" sz="2400" spc="-5" dirty="0">
                <a:solidFill>
                  <a:srgbClr val="333333"/>
                </a:solidFill>
              </a:rPr>
              <a:t>cioè, non deve essere</a:t>
            </a:r>
            <a:r>
              <a:rPr lang="it-IT" sz="2400" spc="55" dirty="0">
                <a:solidFill>
                  <a:srgbClr val="333333"/>
                </a:solidFill>
              </a:rPr>
              <a:t> </a:t>
            </a:r>
            <a:r>
              <a:rPr lang="it-IT" sz="2400" spc="-5" dirty="0">
                <a:solidFill>
                  <a:srgbClr val="333333"/>
                </a:solidFill>
              </a:rPr>
              <a:t>divulgata.</a:t>
            </a:r>
            <a:endParaRPr lang="it-IT" sz="2400" dirty="0">
              <a:solidFill>
                <a:srgbClr val="333333"/>
              </a:solidFill>
            </a:endParaRPr>
          </a:p>
          <a:p>
            <a:pPr marR="215900" defTabSz="914400"/>
            <a:r>
              <a:rPr lang="it-IT" sz="2400" b="1" spc="-5" dirty="0">
                <a:solidFill>
                  <a:srgbClr val="333333"/>
                </a:solidFill>
              </a:rPr>
              <a:t>Spetta a te decidere se informare o meno </a:t>
            </a:r>
            <a:r>
              <a:rPr lang="it-IT" sz="2400" b="1" spc="-10" dirty="0">
                <a:solidFill>
                  <a:srgbClr val="333333"/>
                </a:solidFill>
              </a:rPr>
              <a:t>gli </a:t>
            </a:r>
            <a:r>
              <a:rPr lang="it-IT" sz="2400" b="1" spc="-5" dirty="0">
                <a:solidFill>
                  <a:srgbClr val="333333"/>
                </a:solidFill>
              </a:rPr>
              <a:t>altri </a:t>
            </a:r>
            <a:r>
              <a:rPr lang="it-IT" sz="2400" b="1" spc="-10" dirty="0">
                <a:solidFill>
                  <a:srgbClr val="333333"/>
                </a:solidFill>
              </a:rPr>
              <a:t>sulla tua</a:t>
            </a:r>
            <a:r>
              <a:rPr lang="it-IT" sz="2400" b="1" dirty="0">
                <a:solidFill>
                  <a:srgbClr val="333333"/>
                </a:solidFill>
              </a:rPr>
              <a:t> </a:t>
            </a:r>
            <a:r>
              <a:rPr lang="it-IT" sz="2400" b="1" spc="-5" dirty="0">
                <a:solidFill>
                  <a:srgbClr val="333333"/>
                </a:solidFill>
              </a:rPr>
              <a:t>diagnosi.</a:t>
            </a:r>
            <a:endParaRPr lang="en-US" sz="2400" dirty="0"/>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47</a:t>
            </a:fld>
            <a:endParaRPr lang="en-US">
              <a:latin typeface="+mn-lt"/>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Dovrei poter comunicare la mia malattia… ma come?</a:t>
            </a:r>
            <a:endParaRPr sz="3600" dirty="0">
              <a:latin typeface="+mn-lt"/>
              <a:ea typeface="+mn-ea"/>
              <a:cs typeface="+mn-cs"/>
            </a:endParaRPr>
          </a:p>
        </p:txBody>
      </p:sp>
      <p:sp>
        <p:nvSpPr>
          <p:cNvPr id="9" name="Content Placeholder 8"/>
          <p:cNvSpPr>
            <a:spLocks noGrp="1"/>
          </p:cNvSpPr>
          <p:nvPr>
            <p:ph idx="1"/>
          </p:nvPr>
        </p:nvSpPr>
        <p:spPr>
          <a:xfrm>
            <a:off x="408955" y="2204864"/>
            <a:ext cx="7315200" cy="4248000"/>
          </a:xfrm>
        </p:spPr>
        <p:txBody>
          <a:bodyPr/>
          <a:lstStyle/>
          <a:p>
            <a:pPr defTabSz="914400"/>
            <a:r>
              <a:rPr lang="it-IT" sz="2400" spc="-5" dirty="0">
                <a:solidFill>
                  <a:srgbClr val="004992"/>
                </a:solidFill>
              </a:rPr>
              <a:t>Hai </a:t>
            </a:r>
            <a:r>
              <a:rPr lang="it-IT" sz="2400" spc="-10" dirty="0">
                <a:solidFill>
                  <a:srgbClr val="004992"/>
                </a:solidFill>
              </a:rPr>
              <a:t>bisogno </a:t>
            </a:r>
            <a:r>
              <a:rPr lang="it-IT" sz="2400" spc="-5" dirty="0">
                <a:solidFill>
                  <a:srgbClr val="004992"/>
                </a:solidFill>
              </a:rPr>
              <a:t>di </a:t>
            </a:r>
            <a:r>
              <a:rPr lang="it-IT" sz="2400" spc="-10" dirty="0">
                <a:solidFill>
                  <a:srgbClr val="004992"/>
                </a:solidFill>
              </a:rPr>
              <a:t>dire </a:t>
            </a:r>
            <a:r>
              <a:rPr lang="it-IT" sz="2400" spc="-5" dirty="0">
                <a:solidFill>
                  <a:srgbClr val="004992"/>
                </a:solidFill>
              </a:rPr>
              <a:t>agli altri che hai una </a:t>
            </a:r>
            <a:r>
              <a:rPr lang="it-IT" sz="2400" spc="-10" dirty="0">
                <a:solidFill>
                  <a:srgbClr val="004992"/>
                </a:solidFill>
              </a:rPr>
              <a:t>diagnosi</a:t>
            </a:r>
            <a:r>
              <a:rPr lang="it-IT" sz="2400" spc="135" dirty="0">
                <a:solidFill>
                  <a:srgbClr val="004992"/>
                </a:solidFill>
              </a:rPr>
              <a:t> </a:t>
            </a:r>
            <a:r>
              <a:rPr lang="it-IT" sz="2400" spc="-10" dirty="0">
                <a:solidFill>
                  <a:srgbClr val="004992"/>
                </a:solidFill>
              </a:rPr>
              <a:t>di psicosi?</a:t>
            </a:r>
            <a:endParaRPr lang="it-IT" sz="2400" dirty="0">
              <a:solidFill>
                <a:srgbClr val="333333"/>
              </a:solidFill>
            </a:endParaRPr>
          </a:p>
          <a:p>
            <a:pPr marL="342900" marR="5080" indent="-342900" defTabSz="914400">
              <a:buClr>
                <a:srgbClr val="333333"/>
              </a:buClr>
              <a:buFont typeface="WingDings"/>
              <a:buChar char=""/>
              <a:tabLst>
                <a:tab pos="375285" algn="l"/>
                <a:tab pos="375920" algn="l"/>
              </a:tabLst>
            </a:pPr>
            <a:r>
              <a:rPr lang="it-IT" sz="2400" spc="-10" dirty="0">
                <a:solidFill>
                  <a:srgbClr val="333333"/>
                </a:solidFill>
              </a:rPr>
              <a:t>Può </a:t>
            </a:r>
            <a:r>
              <a:rPr lang="it-IT" sz="2400" spc="-5" dirty="0">
                <a:solidFill>
                  <a:srgbClr val="333333"/>
                </a:solidFill>
              </a:rPr>
              <a:t>essere </a:t>
            </a:r>
            <a:r>
              <a:rPr lang="it-IT" sz="2400" spc="-10" dirty="0">
                <a:solidFill>
                  <a:srgbClr val="333333"/>
                </a:solidFill>
              </a:rPr>
              <a:t>importante per </a:t>
            </a:r>
            <a:r>
              <a:rPr lang="it-IT" sz="2400" spc="-5" dirty="0">
                <a:solidFill>
                  <a:srgbClr val="333333"/>
                </a:solidFill>
              </a:rPr>
              <a:t>te </a:t>
            </a:r>
            <a:r>
              <a:rPr lang="it-IT" sz="2400" spc="-10" dirty="0">
                <a:solidFill>
                  <a:srgbClr val="333333"/>
                </a:solidFill>
              </a:rPr>
              <a:t>parlare </a:t>
            </a:r>
            <a:r>
              <a:rPr lang="it-IT" sz="2400" spc="-5" dirty="0">
                <a:solidFill>
                  <a:srgbClr val="333333"/>
                </a:solidFill>
              </a:rPr>
              <a:t>con una </a:t>
            </a:r>
            <a:r>
              <a:rPr lang="it-IT" sz="2400" spc="-10" dirty="0">
                <a:solidFill>
                  <a:srgbClr val="333333"/>
                </a:solidFill>
              </a:rPr>
              <a:t>persona </a:t>
            </a:r>
            <a:r>
              <a:rPr lang="it-IT" sz="2400" spc="-5" dirty="0">
                <a:solidFill>
                  <a:srgbClr val="333333"/>
                </a:solidFill>
              </a:rPr>
              <a:t>di fiducia </a:t>
            </a:r>
            <a:r>
              <a:rPr lang="it-IT" sz="2400" spc="-10" dirty="0">
                <a:solidFill>
                  <a:srgbClr val="333333"/>
                </a:solidFill>
              </a:rPr>
              <a:t>della tua </a:t>
            </a:r>
            <a:r>
              <a:rPr lang="it-IT" sz="2400" spc="-5" dirty="0">
                <a:solidFill>
                  <a:srgbClr val="333333"/>
                </a:solidFill>
              </a:rPr>
              <a:t>malattia,</a:t>
            </a:r>
            <a:r>
              <a:rPr lang="it-IT" sz="2400" spc="65" dirty="0">
                <a:solidFill>
                  <a:srgbClr val="333333"/>
                </a:solidFill>
              </a:rPr>
              <a:t> </a:t>
            </a:r>
            <a:r>
              <a:rPr lang="it-IT" sz="2400" spc="-10" dirty="0">
                <a:solidFill>
                  <a:srgbClr val="333333"/>
                </a:solidFill>
              </a:rPr>
              <a:t>perché…</a:t>
            </a:r>
            <a:endParaRPr lang="it-IT" sz="2400" dirty="0">
              <a:solidFill>
                <a:srgbClr val="333333"/>
              </a:solidFill>
            </a:endParaRPr>
          </a:p>
          <a:p>
            <a:pPr marL="342900" marR="217804" indent="-342900" defTabSz="914400">
              <a:buClr>
                <a:srgbClr val="333333"/>
              </a:buClr>
              <a:buFont typeface="WingDings"/>
              <a:buChar char=""/>
              <a:tabLst>
                <a:tab pos="375285" algn="l"/>
                <a:tab pos="375920" algn="l"/>
              </a:tabLst>
            </a:pPr>
            <a:r>
              <a:rPr lang="it-IT" sz="2400" spc="-5" dirty="0">
                <a:solidFill>
                  <a:srgbClr val="333333"/>
                </a:solidFill>
              </a:rPr>
              <a:t>è significativo che spesso altre persone </a:t>
            </a:r>
            <a:r>
              <a:rPr lang="it-IT" sz="2400" spc="-10" dirty="0">
                <a:solidFill>
                  <a:srgbClr val="333333"/>
                </a:solidFill>
              </a:rPr>
              <a:t>individuano </a:t>
            </a:r>
            <a:r>
              <a:rPr lang="it-IT" sz="2400" spc="-5" dirty="0">
                <a:solidFill>
                  <a:srgbClr val="333333"/>
                </a:solidFill>
              </a:rPr>
              <a:t>i </a:t>
            </a:r>
            <a:r>
              <a:rPr lang="it-IT" sz="2400" spc="-10" dirty="0">
                <a:solidFill>
                  <a:srgbClr val="333333"/>
                </a:solidFill>
              </a:rPr>
              <a:t>primi </a:t>
            </a:r>
            <a:r>
              <a:rPr lang="it-IT" sz="2400" spc="-5" dirty="0">
                <a:solidFill>
                  <a:srgbClr val="333333"/>
                </a:solidFill>
              </a:rPr>
              <a:t>segni di una emergente fase </a:t>
            </a:r>
            <a:r>
              <a:rPr lang="it-IT" sz="2400" spc="-10" dirty="0">
                <a:solidFill>
                  <a:srgbClr val="333333"/>
                </a:solidFill>
              </a:rPr>
              <a:t>psicotica, prima degli </a:t>
            </a:r>
            <a:r>
              <a:rPr lang="it-IT" sz="2400" spc="-5" dirty="0">
                <a:solidFill>
                  <a:srgbClr val="333333"/>
                </a:solidFill>
              </a:rPr>
              <a:t>stessi</a:t>
            </a:r>
            <a:r>
              <a:rPr lang="it-IT" sz="2400" spc="35" dirty="0">
                <a:solidFill>
                  <a:srgbClr val="333333"/>
                </a:solidFill>
              </a:rPr>
              <a:t> </a:t>
            </a:r>
            <a:r>
              <a:rPr lang="it-IT" sz="2400" spc="-10" dirty="0">
                <a:solidFill>
                  <a:srgbClr val="333333"/>
                </a:solidFill>
              </a:rPr>
              <a:t>pazienti</a:t>
            </a:r>
            <a:endParaRPr lang="en-US" sz="2400" dirty="0"/>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48</a:t>
            </a:fld>
            <a:endParaRPr lang="en-US">
              <a:latin typeface="+mn-lt"/>
            </a:endParaRPr>
          </a:p>
        </p:txBody>
      </p:sp>
      <p:pic>
        <p:nvPicPr>
          <p:cNvPr id="8" name="Grafik3"/>
          <p:cNvPicPr>
            <a:picLocks noChangeAspect="1"/>
          </p:cNvPicPr>
          <p:nvPr/>
        </p:nvPicPr>
        <p:blipFill rotWithShape="1">
          <a:blip r:embed="rId3" cstate="print">
            <a:lum/>
            <a:alphaModFix/>
          </a:blip>
          <a:srcRect l="39290"/>
          <a:stretch/>
        </p:blipFill>
        <p:spPr>
          <a:xfrm>
            <a:off x="7992274" y="1625312"/>
            <a:ext cx="2929849" cy="425196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marR="294005" defTabSz="914400"/>
            <a:r>
              <a:rPr lang="it-IT" sz="2400" spc="-5" dirty="0">
                <a:solidFill>
                  <a:srgbClr val="004992"/>
                </a:solidFill>
              </a:rPr>
              <a:t>Raccomandazione: </a:t>
            </a:r>
            <a:r>
              <a:rPr lang="it-IT" sz="2400" dirty="0">
                <a:solidFill>
                  <a:srgbClr val="004992"/>
                </a:solidFill>
              </a:rPr>
              <a:t>Spiega i </a:t>
            </a:r>
            <a:r>
              <a:rPr lang="it-IT" sz="2400" spc="-5" dirty="0">
                <a:solidFill>
                  <a:srgbClr val="004992"/>
                </a:solidFill>
              </a:rPr>
              <a:t>tuoi </a:t>
            </a:r>
            <a:r>
              <a:rPr lang="it-IT" sz="2400" dirty="0">
                <a:solidFill>
                  <a:srgbClr val="004992"/>
                </a:solidFill>
              </a:rPr>
              <a:t>sintomi </a:t>
            </a:r>
            <a:r>
              <a:rPr lang="it-IT" sz="2400" spc="-5" dirty="0">
                <a:solidFill>
                  <a:srgbClr val="004992"/>
                </a:solidFill>
              </a:rPr>
              <a:t>piuttosto </a:t>
            </a:r>
            <a:r>
              <a:rPr lang="it-IT" sz="2400" dirty="0">
                <a:solidFill>
                  <a:srgbClr val="004992"/>
                </a:solidFill>
              </a:rPr>
              <a:t>che </a:t>
            </a:r>
            <a:r>
              <a:rPr lang="it-IT" sz="2400" spc="-5" dirty="0">
                <a:solidFill>
                  <a:srgbClr val="004992"/>
                </a:solidFill>
              </a:rPr>
              <a:t>dire </a:t>
            </a:r>
            <a:r>
              <a:rPr lang="it-IT" sz="2400" dirty="0">
                <a:solidFill>
                  <a:srgbClr val="004992"/>
                </a:solidFill>
              </a:rPr>
              <a:t>la</a:t>
            </a:r>
            <a:r>
              <a:rPr lang="it-IT" sz="2400" spc="15" dirty="0">
                <a:solidFill>
                  <a:srgbClr val="004992"/>
                </a:solidFill>
              </a:rPr>
              <a:t> </a:t>
            </a:r>
            <a:r>
              <a:rPr lang="it-IT" sz="2400" spc="-5" dirty="0">
                <a:solidFill>
                  <a:srgbClr val="004992"/>
                </a:solidFill>
              </a:rPr>
              <a:t>diagnosi.</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49</a:t>
            </a:fld>
            <a:endParaRPr lang="en-US">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marR="294005" defTabSz="914400"/>
            <a:r>
              <a:rPr lang="it-IT" sz="2400" spc="-5" dirty="0">
                <a:solidFill>
                  <a:srgbClr val="004992"/>
                </a:solidFill>
              </a:rPr>
              <a:t>Raccomandazione: </a:t>
            </a:r>
            <a:r>
              <a:rPr lang="it-IT" sz="2400" dirty="0">
                <a:solidFill>
                  <a:srgbClr val="004992"/>
                </a:solidFill>
              </a:rPr>
              <a:t>Spiega i </a:t>
            </a:r>
            <a:r>
              <a:rPr lang="it-IT" sz="2400" spc="-5" dirty="0">
                <a:solidFill>
                  <a:srgbClr val="004992"/>
                </a:solidFill>
              </a:rPr>
              <a:t>tuoi </a:t>
            </a:r>
            <a:r>
              <a:rPr lang="it-IT" sz="2400" dirty="0">
                <a:solidFill>
                  <a:srgbClr val="004992"/>
                </a:solidFill>
              </a:rPr>
              <a:t>sintomi </a:t>
            </a:r>
            <a:r>
              <a:rPr lang="it-IT" sz="2400" spc="-5" dirty="0">
                <a:solidFill>
                  <a:srgbClr val="004992"/>
                </a:solidFill>
              </a:rPr>
              <a:t>piuttosto </a:t>
            </a:r>
            <a:r>
              <a:rPr lang="it-IT" sz="2400" dirty="0">
                <a:solidFill>
                  <a:srgbClr val="004992"/>
                </a:solidFill>
              </a:rPr>
              <a:t>che </a:t>
            </a:r>
            <a:r>
              <a:rPr lang="it-IT" sz="2400" spc="-5" dirty="0">
                <a:solidFill>
                  <a:srgbClr val="004992"/>
                </a:solidFill>
              </a:rPr>
              <a:t>dire </a:t>
            </a:r>
            <a:r>
              <a:rPr lang="it-IT" sz="2400" dirty="0">
                <a:solidFill>
                  <a:srgbClr val="004992"/>
                </a:solidFill>
              </a:rPr>
              <a:t>la</a:t>
            </a:r>
            <a:r>
              <a:rPr lang="it-IT" sz="2400" spc="15" dirty="0">
                <a:solidFill>
                  <a:srgbClr val="004992"/>
                </a:solidFill>
              </a:rPr>
              <a:t> </a:t>
            </a:r>
            <a:r>
              <a:rPr lang="it-IT" sz="2400" spc="-5" dirty="0">
                <a:solidFill>
                  <a:srgbClr val="004992"/>
                </a:solidFill>
              </a:rPr>
              <a:t>diagnosi.</a:t>
            </a:r>
            <a:endParaRPr lang="it-IT" sz="2400" dirty="0">
              <a:solidFill>
                <a:srgbClr val="333333"/>
              </a:solidFill>
            </a:endParaRPr>
          </a:p>
          <a:p>
            <a:pPr marL="342900" marR="185420" indent="-342900" defTabSz="914400">
              <a:buClr>
                <a:srgbClr val="333333"/>
              </a:buClr>
              <a:buFont typeface="WingDings"/>
              <a:buChar char=""/>
              <a:tabLst>
                <a:tab pos="375920" algn="l"/>
              </a:tabLst>
            </a:pPr>
            <a:r>
              <a:rPr lang="it-IT" sz="2400" dirty="0">
                <a:solidFill>
                  <a:srgbClr val="333333"/>
                </a:solidFill>
              </a:rPr>
              <a:t>Soprattutto se non </a:t>
            </a:r>
            <a:r>
              <a:rPr lang="it-IT" sz="2400" spc="-5" dirty="0">
                <a:solidFill>
                  <a:srgbClr val="333333"/>
                </a:solidFill>
              </a:rPr>
              <a:t>conosci la persona </a:t>
            </a:r>
            <a:r>
              <a:rPr lang="it-IT" sz="2400" dirty="0">
                <a:solidFill>
                  <a:srgbClr val="333333"/>
                </a:solidFill>
              </a:rPr>
              <a:t>molto </a:t>
            </a:r>
            <a:r>
              <a:rPr lang="it-IT" sz="2400" spc="-5" dirty="0">
                <a:solidFill>
                  <a:srgbClr val="333333"/>
                </a:solidFill>
              </a:rPr>
              <a:t>bene, </a:t>
            </a:r>
            <a:r>
              <a:rPr lang="it-IT" sz="2400" dirty="0">
                <a:solidFill>
                  <a:srgbClr val="333333"/>
                </a:solidFill>
              </a:rPr>
              <a:t>spesso è </a:t>
            </a:r>
            <a:r>
              <a:rPr lang="it-IT" sz="2400" spc="-5" dirty="0">
                <a:solidFill>
                  <a:srgbClr val="333333"/>
                </a:solidFill>
              </a:rPr>
              <a:t>consigliabile </a:t>
            </a:r>
            <a:r>
              <a:rPr lang="it-IT" sz="2400" spc="-10" dirty="0">
                <a:solidFill>
                  <a:srgbClr val="333333"/>
                </a:solidFill>
              </a:rPr>
              <a:t>descrivere </a:t>
            </a:r>
            <a:r>
              <a:rPr lang="it-IT" sz="2400" dirty="0">
                <a:solidFill>
                  <a:srgbClr val="333333"/>
                </a:solidFill>
              </a:rPr>
              <a:t>i sintomi </a:t>
            </a:r>
            <a:r>
              <a:rPr lang="it-IT" sz="2400" spc="-5" dirty="0">
                <a:solidFill>
                  <a:srgbClr val="333333"/>
                </a:solidFill>
              </a:rPr>
              <a:t>piuttosto </a:t>
            </a:r>
            <a:r>
              <a:rPr lang="it-IT" sz="2400" dirty="0">
                <a:solidFill>
                  <a:srgbClr val="333333"/>
                </a:solidFill>
              </a:rPr>
              <a:t>che </a:t>
            </a:r>
            <a:r>
              <a:rPr lang="it-IT" sz="2400" spc="-5" dirty="0">
                <a:solidFill>
                  <a:srgbClr val="333333"/>
                </a:solidFill>
              </a:rPr>
              <a:t>dirne l’ambiguo </a:t>
            </a:r>
            <a:r>
              <a:rPr lang="it-IT" sz="2400" dirty="0">
                <a:solidFill>
                  <a:srgbClr val="333333"/>
                </a:solidFill>
              </a:rPr>
              <a:t>nome </a:t>
            </a:r>
            <a:r>
              <a:rPr lang="it-IT" sz="2400" spc="-5" dirty="0">
                <a:solidFill>
                  <a:srgbClr val="333333"/>
                </a:solidFill>
              </a:rPr>
              <a:t>(la schizofrenia, la</a:t>
            </a:r>
            <a:r>
              <a:rPr lang="it-IT" sz="2400" spc="35" dirty="0">
                <a:solidFill>
                  <a:srgbClr val="333333"/>
                </a:solidFill>
              </a:rPr>
              <a:t> </a:t>
            </a:r>
            <a:r>
              <a:rPr lang="it-IT" sz="2400" spc="-5">
                <a:solidFill>
                  <a:srgbClr val="333333"/>
                </a:solidFill>
              </a:rPr>
              <a:t>psicosi)</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50</a:t>
            </a:fld>
            <a:endParaRPr lang="en-US">
              <a:latin typeface="+mn-lt"/>
            </a:endParaRPr>
          </a:p>
        </p:txBody>
      </p:sp>
    </p:spTree>
    <p:extLst>
      <p:ext uri="{BB962C8B-B14F-4D97-AF65-F5344CB8AC3E}">
        <p14:creationId xmlns:p14="http://schemas.microsoft.com/office/powerpoint/2010/main" val="7639552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marR="294005" defTabSz="914400"/>
            <a:r>
              <a:rPr lang="it-IT" sz="2400" spc="-5" dirty="0">
                <a:solidFill>
                  <a:srgbClr val="004992"/>
                </a:solidFill>
              </a:rPr>
              <a:t>Raccomandazione: </a:t>
            </a:r>
            <a:r>
              <a:rPr lang="it-IT" sz="2400" dirty="0">
                <a:solidFill>
                  <a:srgbClr val="004992"/>
                </a:solidFill>
              </a:rPr>
              <a:t>Spiega i </a:t>
            </a:r>
            <a:r>
              <a:rPr lang="it-IT" sz="2400" spc="-5" dirty="0">
                <a:solidFill>
                  <a:srgbClr val="004992"/>
                </a:solidFill>
              </a:rPr>
              <a:t>tuoi </a:t>
            </a:r>
            <a:r>
              <a:rPr lang="it-IT" sz="2400" dirty="0">
                <a:solidFill>
                  <a:srgbClr val="004992"/>
                </a:solidFill>
              </a:rPr>
              <a:t>sintomi </a:t>
            </a:r>
            <a:r>
              <a:rPr lang="it-IT" sz="2400" spc="-5" dirty="0">
                <a:solidFill>
                  <a:srgbClr val="004992"/>
                </a:solidFill>
              </a:rPr>
              <a:t>piuttosto </a:t>
            </a:r>
            <a:r>
              <a:rPr lang="it-IT" sz="2400" dirty="0">
                <a:solidFill>
                  <a:srgbClr val="004992"/>
                </a:solidFill>
              </a:rPr>
              <a:t>che </a:t>
            </a:r>
            <a:r>
              <a:rPr lang="it-IT" sz="2400" spc="-5" dirty="0">
                <a:solidFill>
                  <a:srgbClr val="004992"/>
                </a:solidFill>
              </a:rPr>
              <a:t>dire </a:t>
            </a:r>
            <a:r>
              <a:rPr lang="it-IT" sz="2400" dirty="0">
                <a:solidFill>
                  <a:srgbClr val="004992"/>
                </a:solidFill>
              </a:rPr>
              <a:t>la</a:t>
            </a:r>
            <a:r>
              <a:rPr lang="it-IT" sz="2400" spc="15" dirty="0">
                <a:solidFill>
                  <a:srgbClr val="004992"/>
                </a:solidFill>
              </a:rPr>
              <a:t> </a:t>
            </a:r>
            <a:r>
              <a:rPr lang="it-IT" sz="2400" spc="-5" dirty="0">
                <a:solidFill>
                  <a:srgbClr val="004992"/>
                </a:solidFill>
              </a:rPr>
              <a:t>diagnosi.</a:t>
            </a:r>
            <a:endParaRPr lang="it-IT" sz="2400" dirty="0">
              <a:solidFill>
                <a:srgbClr val="333333"/>
              </a:solidFill>
            </a:endParaRPr>
          </a:p>
          <a:p>
            <a:pPr marL="342900" marR="185420" indent="-342900" defTabSz="914400">
              <a:buClr>
                <a:srgbClr val="333333"/>
              </a:buClr>
              <a:buFont typeface="WingDings"/>
              <a:buChar char=""/>
              <a:tabLst>
                <a:tab pos="375920" algn="l"/>
              </a:tabLst>
            </a:pPr>
            <a:r>
              <a:rPr lang="it-IT" sz="2400" dirty="0">
                <a:solidFill>
                  <a:srgbClr val="333333"/>
                </a:solidFill>
              </a:rPr>
              <a:t>Soprattutto se non </a:t>
            </a:r>
            <a:r>
              <a:rPr lang="it-IT" sz="2400" spc="-5" dirty="0">
                <a:solidFill>
                  <a:srgbClr val="333333"/>
                </a:solidFill>
              </a:rPr>
              <a:t>conosci la persona </a:t>
            </a:r>
            <a:r>
              <a:rPr lang="it-IT" sz="2400" dirty="0">
                <a:solidFill>
                  <a:srgbClr val="333333"/>
                </a:solidFill>
              </a:rPr>
              <a:t>molto </a:t>
            </a:r>
            <a:r>
              <a:rPr lang="it-IT" sz="2400" spc="-5" dirty="0">
                <a:solidFill>
                  <a:srgbClr val="333333"/>
                </a:solidFill>
              </a:rPr>
              <a:t>bene, </a:t>
            </a:r>
            <a:r>
              <a:rPr lang="it-IT" sz="2400" dirty="0">
                <a:solidFill>
                  <a:srgbClr val="333333"/>
                </a:solidFill>
              </a:rPr>
              <a:t>spesso è </a:t>
            </a:r>
            <a:r>
              <a:rPr lang="it-IT" sz="2400" spc="-5" dirty="0">
                <a:solidFill>
                  <a:srgbClr val="333333"/>
                </a:solidFill>
              </a:rPr>
              <a:t>consigliabile </a:t>
            </a:r>
            <a:r>
              <a:rPr lang="it-IT" sz="2400" spc="-10" dirty="0">
                <a:solidFill>
                  <a:srgbClr val="333333"/>
                </a:solidFill>
              </a:rPr>
              <a:t>descrivere </a:t>
            </a:r>
            <a:r>
              <a:rPr lang="it-IT" sz="2400" dirty="0">
                <a:solidFill>
                  <a:srgbClr val="333333"/>
                </a:solidFill>
              </a:rPr>
              <a:t>i sintomi </a:t>
            </a:r>
            <a:r>
              <a:rPr lang="it-IT" sz="2400" spc="-5" dirty="0">
                <a:solidFill>
                  <a:srgbClr val="333333"/>
                </a:solidFill>
              </a:rPr>
              <a:t>piuttosto </a:t>
            </a:r>
            <a:r>
              <a:rPr lang="it-IT" sz="2400" dirty="0">
                <a:solidFill>
                  <a:srgbClr val="333333"/>
                </a:solidFill>
              </a:rPr>
              <a:t>che </a:t>
            </a:r>
            <a:r>
              <a:rPr lang="it-IT" sz="2400" spc="-5" dirty="0">
                <a:solidFill>
                  <a:srgbClr val="333333"/>
                </a:solidFill>
              </a:rPr>
              <a:t>dirne l’ambiguo </a:t>
            </a:r>
            <a:r>
              <a:rPr lang="it-IT" sz="2400" dirty="0">
                <a:solidFill>
                  <a:srgbClr val="333333"/>
                </a:solidFill>
              </a:rPr>
              <a:t>nome </a:t>
            </a:r>
            <a:r>
              <a:rPr lang="it-IT" sz="2400" spc="-5" dirty="0">
                <a:solidFill>
                  <a:srgbClr val="333333"/>
                </a:solidFill>
              </a:rPr>
              <a:t>(la schizofrenia, la</a:t>
            </a:r>
            <a:r>
              <a:rPr lang="it-IT" sz="2400" spc="35" dirty="0">
                <a:solidFill>
                  <a:srgbClr val="333333"/>
                </a:solidFill>
              </a:rPr>
              <a:t> </a:t>
            </a:r>
            <a:r>
              <a:rPr lang="it-IT" sz="2400" spc="-5" dirty="0">
                <a:solidFill>
                  <a:srgbClr val="333333"/>
                </a:solidFill>
              </a:rPr>
              <a:t>psicosi)</a:t>
            </a:r>
            <a:endParaRPr lang="it-IT" sz="2400" dirty="0">
              <a:solidFill>
                <a:srgbClr val="333333"/>
              </a:solidFill>
            </a:endParaRPr>
          </a:p>
          <a:p>
            <a:pPr marL="342900" marR="5080" indent="-342900" defTabSz="914400">
              <a:buClr>
                <a:srgbClr val="333333"/>
              </a:buClr>
              <a:buFont typeface="WingDings"/>
              <a:buChar char=""/>
              <a:tabLst>
                <a:tab pos="375920" algn="l"/>
              </a:tabLst>
            </a:pPr>
            <a:r>
              <a:rPr lang="it-IT" sz="2400" spc="-5" dirty="0">
                <a:solidFill>
                  <a:srgbClr val="333333"/>
                </a:solidFill>
              </a:rPr>
              <a:t>Per essere in grado di </a:t>
            </a:r>
            <a:r>
              <a:rPr lang="it-IT" sz="2400" dirty="0">
                <a:solidFill>
                  <a:srgbClr val="333333"/>
                </a:solidFill>
              </a:rPr>
              <a:t>spiegare </a:t>
            </a:r>
            <a:r>
              <a:rPr lang="it-IT" sz="2400" spc="-5" dirty="0">
                <a:solidFill>
                  <a:srgbClr val="333333"/>
                </a:solidFill>
              </a:rPr>
              <a:t>la tua </a:t>
            </a:r>
            <a:r>
              <a:rPr lang="it-IT" sz="2400" dirty="0">
                <a:solidFill>
                  <a:srgbClr val="333333"/>
                </a:solidFill>
              </a:rPr>
              <a:t>malattia agli </a:t>
            </a:r>
            <a:r>
              <a:rPr lang="it-IT" sz="2400" spc="-5" dirty="0">
                <a:solidFill>
                  <a:srgbClr val="333333"/>
                </a:solidFill>
              </a:rPr>
              <a:t>altri, devi diventare esperto/a di </a:t>
            </a:r>
            <a:r>
              <a:rPr lang="it-IT" sz="2400" dirty="0">
                <a:solidFill>
                  <a:srgbClr val="333333"/>
                </a:solidFill>
              </a:rPr>
              <a:t>te</a:t>
            </a:r>
            <a:r>
              <a:rPr lang="it-IT" sz="2400" spc="80" dirty="0">
                <a:solidFill>
                  <a:srgbClr val="333333"/>
                </a:solidFill>
              </a:rPr>
              <a:t> </a:t>
            </a:r>
            <a:r>
              <a:rPr lang="it-IT" sz="2400" spc="-5" dirty="0">
                <a:solidFill>
                  <a:srgbClr val="333333"/>
                </a:solidFill>
              </a:rPr>
              <a:t>stesso/a!</a:t>
            </a:r>
            <a:endParaRPr lang="en-US" sz="24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51</a:t>
            </a:fld>
            <a:endParaRPr lang="en-US">
              <a:latin typeface="+mn-lt"/>
            </a:endParaRPr>
          </a:p>
        </p:txBody>
      </p:sp>
    </p:spTree>
    <p:extLst>
      <p:ext uri="{BB962C8B-B14F-4D97-AF65-F5344CB8AC3E}">
        <p14:creationId xmlns:p14="http://schemas.microsoft.com/office/powerpoint/2010/main" val="27231282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7" name="Content Placeholder 6"/>
          <p:cNvSpPr>
            <a:spLocks noGrp="1"/>
          </p:cNvSpPr>
          <p:nvPr>
            <p:ph idx="1"/>
          </p:nvPr>
        </p:nvSpPr>
        <p:spPr/>
        <p:txBody>
          <a:bodyPr/>
          <a:lstStyle/>
          <a:p>
            <a:pPr defTabSz="914400">
              <a:lnSpc>
                <a:spcPct val="100000"/>
              </a:lnSpc>
              <a:spcBef>
                <a:spcPts val="1200"/>
              </a:spcBef>
            </a:pPr>
            <a:r>
              <a:rPr lang="it-IT" sz="2000" spc="-5" dirty="0">
                <a:solidFill>
                  <a:srgbClr val="004992"/>
                </a:solidFill>
              </a:rPr>
              <a:t>I </a:t>
            </a:r>
            <a:r>
              <a:rPr lang="it-IT" sz="2000" spc="-10" dirty="0">
                <a:solidFill>
                  <a:srgbClr val="004992"/>
                </a:solidFill>
              </a:rPr>
              <a:t>principali </a:t>
            </a:r>
            <a:r>
              <a:rPr lang="it-IT" sz="2000" spc="-5" dirty="0">
                <a:solidFill>
                  <a:srgbClr val="004992"/>
                </a:solidFill>
              </a:rPr>
              <a:t>sintomi </a:t>
            </a:r>
            <a:r>
              <a:rPr lang="it-IT" sz="2000" spc="-10" dirty="0">
                <a:solidFill>
                  <a:srgbClr val="004992"/>
                </a:solidFill>
              </a:rPr>
              <a:t>della psicosi </a:t>
            </a:r>
            <a:r>
              <a:rPr lang="it-IT" sz="2000" spc="-5" dirty="0">
                <a:solidFill>
                  <a:srgbClr val="004992"/>
                </a:solidFill>
              </a:rPr>
              <a:t>e </a:t>
            </a:r>
            <a:r>
              <a:rPr lang="it-IT" sz="2000" spc="-10" dirty="0">
                <a:solidFill>
                  <a:srgbClr val="004992"/>
                </a:solidFill>
              </a:rPr>
              <a:t>della</a:t>
            </a:r>
            <a:r>
              <a:rPr lang="it-IT" sz="2000" spc="175" dirty="0">
                <a:solidFill>
                  <a:srgbClr val="004992"/>
                </a:solidFill>
              </a:rPr>
              <a:t> </a:t>
            </a:r>
            <a:r>
              <a:rPr lang="it-IT" sz="2000" spc="-5" dirty="0">
                <a:solidFill>
                  <a:srgbClr val="004992"/>
                </a:solidFill>
              </a:rPr>
              <a:t>schizofrenia:</a:t>
            </a:r>
          </a:p>
          <a:p>
            <a:pPr defTabSz="914400">
              <a:lnSpc>
                <a:spcPct val="100000"/>
              </a:lnSpc>
              <a:spcBef>
                <a:spcPts val="1200"/>
              </a:spcBef>
            </a:pPr>
            <a:r>
              <a:rPr lang="en-US" sz="2000" b="1" spc="-5" dirty="0">
                <a:solidFill>
                  <a:srgbClr val="333333"/>
                </a:solidFill>
              </a:rPr>
              <a:t>???</a:t>
            </a:r>
            <a:endParaRPr lang="en-US" sz="2000" dirty="0">
              <a:solidFill>
                <a:srgbClr val="333333"/>
              </a:solidFill>
            </a:endParaRPr>
          </a:p>
        </p:txBody>
      </p:sp>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52</a:t>
            </a:fld>
            <a:endParaRPr lang="en-US">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I </a:t>
            </a:r>
            <a:r>
              <a:rPr lang="it-IT" sz="2000" spc="-10" dirty="0">
                <a:solidFill>
                  <a:srgbClr val="004992"/>
                </a:solidFill>
              </a:rPr>
              <a:t>principali </a:t>
            </a:r>
            <a:r>
              <a:rPr lang="it-IT" sz="2000" spc="-5" dirty="0">
                <a:solidFill>
                  <a:srgbClr val="004992"/>
                </a:solidFill>
              </a:rPr>
              <a:t>sintomi </a:t>
            </a:r>
            <a:r>
              <a:rPr lang="it-IT" sz="2000" spc="-10" dirty="0">
                <a:solidFill>
                  <a:srgbClr val="004992"/>
                </a:solidFill>
              </a:rPr>
              <a:t>della psicosi </a:t>
            </a:r>
            <a:r>
              <a:rPr lang="it-IT" sz="2000" spc="-5" dirty="0">
                <a:solidFill>
                  <a:srgbClr val="004992"/>
                </a:solidFill>
              </a:rPr>
              <a:t>e </a:t>
            </a:r>
            <a:r>
              <a:rPr lang="it-IT" sz="2000" spc="-10" dirty="0">
                <a:solidFill>
                  <a:srgbClr val="004992"/>
                </a:solidFill>
              </a:rPr>
              <a:t>della</a:t>
            </a:r>
            <a:r>
              <a:rPr lang="it-IT" sz="2000" spc="170" dirty="0">
                <a:solidFill>
                  <a:srgbClr val="004992"/>
                </a:solidFill>
              </a:rPr>
              <a:t> </a:t>
            </a:r>
            <a:r>
              <a:rPr lang="it-IT" sz="2000" spc="-5" dirty="0">
                <a:solidFill>
                  <a:srgbClr val="004992"/>
                </a:solidFill>
              </a:rPr>
              <a:t>schizofrenia:</a:t>
            </a:r>
            <a:endParaRPr lang="it-IT" sz="2000" dirty="0">
              <a:solidFill>
                <a:srgbClr val="333333"/>
              </a:solidFill>
            </a:endParaRPr>
          </a:p>
          <a:p>
            <a:pPr marL="342900" indent="-342900" defTabSz="914400">
              <a:lnSpc>
                <a:spcPct val="100000"/>
              </a:lnSpc>
              <a:spcBef>
                <a:spcPts val="1200"/>
              </a:spcBef>
              <a:buClr>
                <a:srgbClr val="333333"/>
              </a:buClr>
              <a:buFont typeface="WingDings"/>
              <a:buChar char=""/>
              <a:tabLst>
                <a:tab pos="278130" algn="l"/>
              </a:tabLst>
            </a:pPr>
            <a:r>
              <a:rPr lang="it-IT" sz="2000" b="1" dirty="0">
                <a:solidFill>
                  <a:srgbClr val="333333"/>
                </a:solidFill>
              </a:rPr>
              <a:t>Allucinazione</a:t>
            </a:r>
            <a:endParaRPr lang="it-IT" sz="2000" dirty="0">
              <a:solidFill>
                <a:srgbClr val="333333"/>
              </a:solidFill>
            </a:endParaRPr>
          </a:p>
          <a:p>
            <a:pPr marL="342900" indent="-342900" defTabSz="914400">
              <a:lnSpc>
                <a:spcPct val="100000"/>
              </a:lnSpc>
              <a:spcBef>
                <a:spcPts val="1200"/>
              </a:spcBef>
              <a:buClr>
                <a:srgbClr val="333333"/>
              </a:buClr>
              <a:buFont typeface="WingDings"/>
              <a:buChar char=""/>
              <a:tabLst>
                <a:tab pos="278130" algn="l"/>
              </a:tabLst>
            </a:pPr>
            <a:r>
              <a:rPr lang="it-IT" sz="2000" b="1" dirty="0">
                <a:solidFill>
                  <a:srgbClr val="333333"/>
                </a:solidFill>
              </a:rPr>
              <a:t>Deliri</a:t>
            </a:r>
            <a:endParaRPr lang="it-IT" sz="2000" dirty="0">
              <a:solidFill>
                <a:srgbClr val="333333"/>
              </a:solidFill>
            </a:endParaRPr>
          </a:p>
          <a:p>
            <a:pPr marL="342900" indent="-342900" defTabSz="914400">
              <a:lnSpc>
                <a:spcPct val="100000"/>
              </a:lnSpc>
              <a:spcBef>
                <a:spcPts val="1200"/>
              </a:spcBef>
              <a:buClr>
                <a:srgbClr val="333333"/>
              </a:buClr>
              <a:buFont typeface="WingDings"/>
              <a:buChar char=""/>
              <a:tabLst>
                <a:tab pos="278130" algn="l"/>
              </a:tabLst>
            </a:pPr>
            <a:r>
              <a:rPr lang="it-IT" sz="2000" b="1" spc="-5" dirty="0">
                <a:solidFill>
                  <a:srgbClr val="333333"/>
                </a:solidFill>
              </a:rPr>
              <a:t>Altri (non-specifici) sintomi come depressione</a:t>
            </a:r>
            <a:r>
              <a:rPr lang="it-IT" sz="2000" b="1" spc="50" dirty="0">
                <a:solidFill>
                  <a:srgbClr val="333333"/>
                </a:solidFill>
              </a:rPr>
              <a:t> </a:t>
            </a:r>
            <a:r>
              <a:rPr lang="it-IT" sz="2000" b="1" spc="-5" dirty="0">
                <a:solidFill>
                  <a:srgbClr val="333333"/>
                </a:solidFill>
              </a:rPr>
              <a:t>(che </a:t>
            </a:r>
            <a:r>
              <a:rPr lang="it-IT" sz="2000" b="1" dirty="0">
                <a:solidFill>
                  <a:srgbClr val="333333"/>
                </a:solidFill>
              </a:rPr>
              <a:t>puo’ ricorrere anche in altri</a:t>
            </a:r>
            <a:r>
              <a:rPr lang="it-IT" sz="2000" b="1" spc="-45" dirty="0">
                <a:solidFill>
                  <a:srgbClr val="333333"/>
                </a:solidFill>
              </a:rPr>
              <a:t> </a:t>
            </a:r>
            <a:r>
              <a:rPr lang="it-IT" sz="2000" b="1" spc="-5" dirty="0">
                <a:solidFill>
                  <a:srgbClr val="333333"/>
                </a:solidFill>
              </a:rPr>
              <a:t>disturbi)</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53</a:t>
            </a:fld>
            <a:endParaRPr lang="en-US">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I </a:t>
            </a:r>
            <a:r>
              <a:rPr lang="it-IT" sz="2000" spc="-10" dirty="0">
                <a:solidFill>
                  <a:srgbClr val="004992"/>
                </a:solidFill>
              </a:rPr>
              <a:t>principali </a:t>
            </a:r>
            <a:r>
              <a:rPr lang="it-IT" sz="2000" spc="-5" dirty="0">
                <a:solidFill>
                  <a:srgbClr val="004992"/>
                </a:solidFill>
              </a:rPr>
              <a:t>sintomi </a:t>
            </a:r>
            <a:r>
              <a:rPr lang="it-IT" sz="2000" spc="-10" dirty="0">
                <a:solidFill>
                  <a:srgbClr val="004992"/>
                </a:solidFill>
              </a:rPr>
              <a:t>della psicosi </a:t>
            </a:r>
            <a:r>
              <a:rPr lang="it-IT" sz="2000" spc="-5" dirty="0">
                <a:solidFill>
                  <a:srgbClr val="004992"/>
                </a:solidFill>
              </a:rPr>
              <a:t>e </a:t>
            </a:r>
            <a:r>
              <a:rPr lang="it-IT" sz="2000" spc="-10" dirty="0">
                <a:solidFill>
                  <a:srgbClr val="004992"/>
                </a:solidFill>
              </a:rPr>
              <a:t>della</a:t>
            </a:r>
            <a:r>
              <a:rPr lang="it-IT" sz="2000" spc="165" dirty="0">
                <a:solidFill>
                  <a:srgbClr val="004992"/>
                </a:solidFill>
              </a:rPr>
              <a:t> </a:t>
            </a:r>
            <a:r>
              <a:rPr lang="it-IT" sz="2000" spc="-5" dirty="0">
                <a:solidFill>
                  <a:srgbClr val="004992"/>
                </a:solidFill>
              </a:rPr>
              <a:t>schizofrenia:</a:t>
            </a:r>
            <a:endParaRPr lang="it-IT" sz="2000" dirty="0">
              <a:solidFill>
                <a:srgbClr val="333333"/>
              </a:solidFill>
            </a:endParaRPr>
          </a:p>
          <a:p>
            <a:pPr marL="342900" marR="5080" indent="-342900" defTabSz="914400">
              <a:lnSpc>
                <a:spcPct val="100000"/>
              </a:lnSpc>
              <a:spcBef>
                <a:spcPts val="1200"/>
              </a:spcBef>
              <a:buClr>
                <a:srgbClr val="333333"/>
              </a:buClr>
              <a:buFont typeface="WingDings"/>
              <a:buChar char=""/>
              <a:tabLst>
                <a:tab pos="278130" algn="l"/>
              </a:tabLst>
            </a:pPr>
            <a:r>
              <a:rPr lang="it-IT" sz="2000" b="1" dirty="0">
                <a:solidFill>
                  <a:srgbClr val="333333"/>
                </a:solidFill>
              </a:rPr>
              <a:t>Allucinazione: </a:t>
            </a:r>
            <a:r>
              <a:rPr lang="it-IT" sz="2000" spc="-5" dirty="0">
                <a:solidFill>
                  <a:srgbClr val="333333"/>
                </a:solidFill>
              </a:rPr>
              <a:t>ascoltare, vedere, sentire, </a:t>
            </a:r>
            <a:r>
              <a:rPr lang="it-IT" sz="2000" dirty="0">
                <a:solidFill>
                  <a:srgbClr val="333333"/>
                </a:solidFill>
              </a:rPr>
              <a:t>o </a:t>
            </a:r>
            <a:r>
              <a:rPr lang="it-IT" sz="2000" spc="-5" dirty="0">
                <a:solidFill>
                  <a:srgbClr val="333333"/>
                </a:solidFill>
              </a:rPr>
              <a:t>gustare </a:t>
            </a:r>
            <a:r>
              <a:rPr lang="it-IT" sz="2000" spc="-10" dirty="0">
                <a:solidFill>
                  <a:srgbClr val="333333"/>
                </a:solidFill>
              </a:rPr>
              <a:t>le </a:t>
            </a:r>
            <a:r>
              <a:rPr lang="it-IT" sz="2000" dirty="0">
                <a:solidFill>
                  <a:srgbClr val="333333"/>
                </a:solidFill>
              </a:rPr>
              <a:t>cose che non ci sono </a:t>
            </a:r>
            <a:r>
              <a:rPr lang="it-IT" sz="2000" spc="-5" dirty="0">
                <a:solidFill>
                  <a:srgbClr val="333333"/>
                </a:solidFill>
              </a:rPr>
              <a:t>(ad esempio, </a:t>
            </a:r>
            <a:r>
              <a:rPr lang="it-IT" sz="2000" dirty="0">
                <a:solidFill>
                  <a:srgbClr val="333333"/>
                </a:solidFill>
              </a:rPr>
              <a:t>sentire voci a contenuto offensivo)</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54</a:t>
            </a:fld>
            <a:endParaRPr lang="en-US">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I </a:t>
            </a:r>
            <a:r>
              <a:rPr lang="it-IT" sz="2000" spc="-10" dirty="0">
                <a:solidFill>
                  <a:srgbClr val="004992"/>
                </a:solidFill>
              </a:rPr>
              <a:t>principali </a:t>
            </a:r>
            <a:r>
              <a:rPr lang="it-IT" sz="2000" spc="-5" dirty="0">
                <a:solidFill>
                  <a:srgbClr val="004992"/>
                </a:solidFill>
              </a:rPr>
              <a:t>sintomi </a:t>
            </a:r>
            <a:r>
              <a:rPr lang="it-IT" sz="2000" spc="-10" dirty="0">
                <a:solidFill>
                  <a:srgbClr val="004992"/>
                </a:solidFill>
              </a:rPr>
              <a:t>della psicosi </a:t>
            </a:r>
            <a:r>
              <a:rPr lang="it-IT" sz="2000" spc="-5" dirty="0">
                <a:solidFill>
                  <a:srgbClr val="004992"/>
                </a:solidFill>
              </a:rPr>
              <a:t>e </a:t>
            </a:r>
            <a:r>
              <a:rPr lang="it-IT" sz="2000" spc="-10" dirty="0">
                <a:solidFill>
                  <a:srgbClr val="004992"/>
                </a:solidFill>
              </a:rPr>
              <a:t>della</a:t>
            </a:r>
            <a:r>
              <a:rPr lang="it-IT" sz="2000" spc="165" dirty="0">
                <a:solidFill>
                  <a:srgbClr val="004992"/>
                </a:solidFill>
              </a:rPr>
              <a:t> </a:t>
            </a:r>
            <a:r>
              <a:rPr lang="it-IT" sz="2000" spc="-5" dirty="0">
                <a:solidFill>
                  <a:srgbClr val="004992"/>
                </a:solidFill>
              </a:rPr>
              <a:t>schizofrenia:</a:t>
            </a:r>
            <a:endParaRPr lang="it-IT" sz="2000" dirty="0">
              <a:solidFill>
                <a:srgbClr val="333333"/>
              </a:solidFill>
            </a:endParaRPr>
          </a:p>
          <a:p>
            <a:pPr marL="342900" marR="8890" indent="-342900" defTabSz="914400">
              <a:lnSpc>
                <a:spcPct val="100000"/>
              </a:lnSpc>
              <a:spcBef>
                <a:spcPts val="1200"/>
              </a:spcBef>
              <a:buClr>
                <a:srgbClr val="333333"/>
              </a:buClr>
              <a:buFont typeface="WingDings"/>
              <a:buChar char=""/>
              <a:tabLst>
                <a:tab pos="278130" algn="l"/>
              </a:tabLst>
            </a:pPr>
            <a:r>
              <a:rPr lang="it-IT" sz="2000" b="1" dirty="0">
                <a:solidFill>
                  <a:srgbClr val="333333"/>
                </a:solidFill>
              </a:rPr>
              <a:t>Allucinazione: </a:t>
            </a:r>
            <a:r>
              <a:rPr lang="it-IT" sz="2000" spc="-5" dirty="0">
                <a:solidFill>
                  <a:srgbClr val="333333"/>
                </a:solidFill>
              </a:rPr>
              <a:t>ascoltare, vedere, sentire, </a:t>
            </a:r>
            <a:r>
              <a:rPr lang="it-IT" sz="2000" dirty="0">
                <a:solidFill>
                  <a:srgbClr val="333333"/>
                </a:solidFill>
              </a:rPr>
              <a:t>o </a:t>
            </a:r>
            <a:r>
              <a:rPr lang="it-IT" sz="2000" spc="-5" dirty="0">
                <a:solidFill>
                  <a:srgbClr val="333333"/>
                </a:solidFill>
              </a:rPr>
              <a:t>gustare </a:t>
            </a:r>
            <a:r>
              <a:rPr lang="it-IT" sz="2000" spc="-10" dirty="0">
                <a:solidFill>
                  <a:srgbClr val="333333"/>
                </a:solidFill>
              </a:rPr>
              <a:t>le </a:t>
            </a:r>
            <a:r>
              <a:rPr lang="it-IT" sz="2000" dirty="0">
                <a:solidFill>
                  <a:srgbClr val="333333"/>
                </a:solidFill>
              </a:rPr>
              <a:t>cose che non ci sono </a:t>
            </a:r>
            <a:r>
              <a:rPr lang="it-IT" sz="2000" spc="-5" dirty="0">
                <a:solidFill>
                  <a:srgbClr val="333333"/>
                </a:solidFill>
              </a:rPr>
              <a:t>(ad esempio, </a:t>
            </a:r>
            <a:r>
              <a:rPr lang="it-IT" sz="2000" dirty="0">
                <a:solidFill>
                  <a:srgbClr val="333333"/>
                </a:solidFill>
              </a:rPr>
              <a:t>sentire voci a contenuto offensivo)</a:t>
            </a:r>
          </a:p>
          <a:p>
            <a:pPr defTabSz="914400">
              <a:lnSpc>
                <a:spcPct val="100000"/>
              </a:lnSpc>
              <a:spcBef>
                <a:spcPts val="1200"/>
              </a:spcBef>
            </a:pPr>
            <a:r>
              <a:rPr lang="it-IT" sz="2000" spc="-5" dirty="0">
                <a:solidFill>
                  <a:srgbClr val="333333"/>
                </a:solidFill>
              </a:rPr>
              <a:t>Esempio:</a:t>
            </a:r>
            <a:endParaRPr lang="it-IT" sz="2000" dirty="0">
              <a:solidFill>
                <a:srgbClr val="333333"/>
              </a:solidFill>
            </a:endParaRPr>
          </a:p>
          <a:p>
            <a:pPr marL="342900" marR="5080" indent="-342900" defTabSz="914400">
              <a:lnSpc>
                <a:spcPct val="100000"/>
              </a:lnSpc>
              <a:spcBef>
                <a:spcPts val="1200"/>
              </a:spcBef>
              <a:buClr>
                <a:srgbClr val="333333"/>
              </a:buClr>
              <a:buFont typeface="WingDings"/>
              <a:buChar char=""/>
            </a:pPr>
            <a:r>
              <a:rPr lang="it-IT" sz="2000" i="1" spc="-5">
                <a:solidFill>
                  <a:srgbClr val="333333"/>
                </a:solidFill>
              </a:rPr>
              <a:t>“Circa </a:t>
            </a:r>
            <a:r>
              <a:rPr lang="it-IT" sz="2000" i="1" spc="-5" dirty="0">
                <a:solidFill>
                  <a:srgbClr val="333333"/>
                </a:solidFill>
              </a:rPr>
              <a:t>il 15% della popolazione esperisce allucinazioni senza essere malata </a:t>
            </a:r>
            <a:r>
              <a:rPr lang="it-IT" sz="2000" i="1" spc="-10" dirty="0">
                <a:solidFill>
                  <a:srgbClr val="333333"/>
                </a:solidFill>
              </a:rPr>
              <a:t>mentale. </a:t>
            </a:r>
            <a:r>
              <a:rPr lang="it-IT" sz="2000" i="1" spc="-5" dirty="0">
                <a:solidFill>
                  <a:srgbClr val="333333"/>
                </a:solidFill>
              </a:rPr>
              <a:t>Come posso descrivervelo? </a:t>
            </a:r>
            <a:r>
              <a:rPr lang="it-IT" sz="2000" i="1" dirty="0">
                <a:solidFill>
                  <a:srgbClr val="333333"/>
                </a:solidFill>
              </a:rPr>
              <a:t>E ‘ come </a:t>
            </a:r>
            <a:r>
              <a:rPr lang="it-IT" sz="2000" i="1" spc="-5" dirty="0">
                <a:solidFill>
                  <a:srgbClr val="333333"/>
                </a:solidFill>
              </a:rPr>
              <a:t>pensare </a:t>
            </a:r>
            <a:r>
              <a:rPr lang="it-IT" sz="2000" i="1" dirty="0">
                <a:solidFill>
                  <a:srgbClr val="333333"/>
                </a:solidFill>
              </a:rPr>
              <a:t>a una </a:t>
            </a:r>
            <a:r>
              <a:rPr lang="it-IT" sz="2000" i="1" spc="-5" dirty="0">
                <a:solidFill>
                  <a:srgbClr val="333333"/>
                </a:solidFill>
              </a:rPr>
              <a:t>melodia orecchiabile ma più </a:t>
            </a:r>
            <a:r>
              <a:rPr lang="it-IT" sz="2000" i="1" dirty="0">
                <a:solidFill>
                  <a:srgbClr val="333333"/>
                </a:solidFill>
              </a:rPr>
              <a:t>forte, </a:t>
            </a:r>
            <a:r>
              <a:rPr lang="it-IT" sz="2000" i="1" spc="-5" dirty="0">
                <a:solidFill>
                  <a:srgbClr val="333333"/>
                </a:solidFill>
              </a:rPr>
              <a:t>in modo </a:t>
            </a:r>
            <a:r>
              <a:rPr lang="it-IT" sz="2000" i="1" dirty="0">
                <a:solidFill>
                  <a:srgbClr val="333333"/>
                </a:solidFill>
              </a:rPr>
              <a:t>che </a:t>
            </a:r>
            <a:r>
              <a:rPr lang="it-IT" sz="2000" i="1" spc="-5" dirty="0">
                <a:solidFill>
                  <a:srgbClr val="333333"/>
                </a:solidFill>
              </a:rPr>
              <a:t>tu pensi </a:t>
            </a:r>
            <a:r>
              <a:rPr lang="it-IT" sz="2000" i="1" dirty="0">
                <a:solidFill>
                  <a:srgbClr val="333333"/>
                </a:solidFill>
              </a:rPr>
              <a:t>che sia</a:t>
            </a:r>
            <a:r>
              <a:rPr lang="it-IT" sz="2000" i="1" spc="70" dirty="0">
                <a:solidFill>
                  <a:srgbClr val="333333"/>
                </a:solidFill>
              </a:rPr>
              <a:t> </a:t>
            </a:r>
            <a:r>
              <a:rPr lang="it-IT" sz="2000" i="1" dirty="0">
                <a:solidFill>
                  <a:srgbClr val="333333"/>
                </a:solidFill>
              </a:rPr>
              <a:t>vero.</a:t>
            </a:r>
            <a:endParaRPr lang="it-IT" sz="2000" dirty="0">
              <a:solidFill>
                <a:srgbClr val="333333"/>
              </a:solidFill>
            </a:endParaRPr>
          </a:p>
          <a:p>
            <a:pPr marL="342900" marR="842010" indent="-342900" defTabSz="914400">
              <a:lnSpc>
                <a:spcPct val="100000"/>
              </a:lnSpc>
              <a:spcBef>
                <a:spcPts val="1200"/>
              </a:spcBef>
              <a:buClr>
                <a:srgbClr val="333333"/>
              </a:buClr>
              <a:buFont typeface="WingDings"/>
              <a:buChar char=""/>
            </a:pPr>
            <a:r>
              <a:rPr lang="it-IT" sz="2000" i="1" spc="-5" dirty="0">
                <a:solidFill>
                  <a:srgbClr val="333333"/>
                </a:solidFill>
              </a:rPr>
              <a:t>Oppure, sentire </a:t>
            </a:r>
            <a:r>
              <a:rPr lang="it-IT" sz="2000" i="1" dirty="0">
                <a:solidFill>
                  <a:srgbClr val="333333"/>
                </a:solidFill>
              </a:rPr>
              <a:t>un </a:t>
            </a:r>
            <a:r>
              <a:rPr lang="it-IT" sz="2000" i="1" spc="-5" dirty="0">
                <a:solidFill>
                  <a:srgbClr val="333333"/>
                </a:solidFill>
              </a:rPr>
              <a:t>campanello quando </a:t>
            </a:r>
            <a:r>
              <a:rPr lang="it-IT" sz="2000" i="1" dirty="0">
                <a:solidFill>
                  <a:srgbClr val="333333"/>
                </a:solidFill>
              </a:rPr>
              <a:t>si è </a:t>
            </a:r>
            <a:r>
              <a:rPr lang="it-IT" sz="2000" i="1" spc="-5" dirty="0">
                <a:solidFill>
                  <a:srgbClr val="333333"/>
                </a:solidFill>
              </a:rPr>
              <a:t>impazienti </a:t>
            </a:r>
            <a:r>
              <a:rPr lang="it-IT" sz="2000" i="1" dirty="0">
                <a:solidFill>
                  <a:srgbClr val="333333"/>
                </a:solidFill>
              </a:rPr>
              <a:t>e si sta </a:t>
            </a:r>
            <a:r>
              <a:rPr lang="it-IT" sz="2000" i="1" spc="-5" dirty="0">
                <a:solidFill>
                  <a:srgbClr val="333333"/>
                </a:solidFill>
              </a:rPr>
              <a:t>aspettando qualcuno </a:t>
            </a:r>
            <a:r>
              <a:rPr lang="it-IT" sz="2000" i="1" dirty="0">
                <a:solidFill>
                  <a:srgbClr val="333333"/>
                </a:solidFill>
              </a:rPr>
              <a:t>che non</a:t>
            </a:r>
            <a:r>
              <a:rPr lang="it-IT" sz="2000" i="1" spc="20" dirty="0">
                <a:solidFill>
                  <a:srgbClr val="333333"/>
                </a:solidFill>
              </a:rPr>
              <a:t> </a:t>
            </a:r>
            <a:r>
              <a:rPr lang="it-IT" sz="2000" i="1" spc="-5">
                <a:solidFill>
                  <a:srgbClr val="333333"/>
                </a:solidFill>
              </a:rPr>
              <a:t>c’è.”</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55</a:t>
            </a:fld>
            <a:endParaRPr lang="en-US">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I </a:t>
            </a:r>
            <a:r>
              <a:rPr lang="it-IT" sz="2000" spc="-10" dirty="0">
                <a:solidFill>
                  <a:srgbClr val="004992"/>
                </a:solidFill>
              </a:rPr>
              <a:t>principali </a:t>
            </a:r>
            <a:r>
              <a:rPr lang="it-IT" sz="2000" spc="-5" dirty="0">
                <a:solidFill>
                  <a:srgbClr val="004992"/>
                </a:solidFill>
              </a:rPr>
              <a:t>sintomi </a:t>
            </a:r>
            <a:r>
              <a:rPr lang="it-IT" sz="2000" spc="-10" dirty="0">
                <a:solidFill>
                  <a:srgbClr val="004992"/>
                </a:solidFill>
              </a:rPr>
              <a:t>della psicosi </a:t>
            </a:r>
            <a:r>
              <a:rPr lang="it-IT" sz="2000" spc="-5" dirty="0">
                <a:solidFill>
                  <a:srgbClr val="004992"/>
                </a:solidFill>
              </a:rPr>
              <a:t>e </a:t>
            </a:r>
            <a:r>
              <a:rPr lang="it-IT" sz="2000" spc="-10" dirty="0">
                <a:solidFill>
                  <a:srgbClr val="004992"/>
                </a:solidFill>
              </a:rPr>
              <a:t>della</a:t>
            </a:r>
            <a:r>
              <a:rPr lang="it-IT" sz="2000" spc="165" dirty="0">
                <a:solidFill>
                  <a:srgbClr val="004992"/>
                </a:solidFill>
              </a:rPr>
              <a:t> </a:t>
            </a:r>
            <a:r>
              <a:rPr lang="it-IT" sz="2000" spc="-5" dirty="0">
                <a:solidFill>
                  <a:srgbClr val="004992"/>
                </a:solidFill>
              </a:rPr>
              <a:t>schizofrenia:</a:t>
            </a:r>
            <a:endParaRPr lang="it-IT" sz="2000" dirty="0">
              <a:solidFill>
                <a:srgbClr val="333333"/>
              </a:solidFill>
            </a:endParaRPr>
          </a:p>
          <a:p>
            <a:pPr marL="342900" marR="5080" indent="-342900" defTabSz="914400">
              <a:lnSpc>
                <a:spcPct val="100000"/>
              </a:lnSpc>
              <a:spcBef>
                <a:spcPts val="1200"/>
              </a:spcBef>
              <a:buClr>
                <a:srgbClr val="333333"/>
              </a:buClr>
              <a:buFont typeface="WingDings"/>
              <a:buChar char=""/>
              <a:tabLst>
                <a:tab pos="278130" algn="l"/>
              </a:tabLst>
            </a:pPr>
            <a:r>
              <a:rPr lang="it-IT" sz="2000" b="1" dirty="0">
                <a:solidFill>
                  <a:srgbClr val="333333"/>
                </a:solidFill>
              </a:rPr>
              <a:t>Deliri: </a:t>
            </a:r>
            <a:r>
              <a:rPr lang="it-IT" sz="2000" dirty="0">
                <a:solidFill>
                  <a:srgbClr val="333333"/>
                </a:solidFill>
              </a:rPr>
              <a:t>Essere convinti </a:t>
            </a:r>
            <a:r>
              <a:rPr lang="it-IT" sz="2000" spc="-5" dirty="0">
                <a:solidFill>
                  <a:srgbClr val="333333"/>
                </a:solidFill>
              </a:rPr>
              <a:t>di qualcosa </a:t>
            </a:r>
            <a:r>
              <a:rPr lang="it-IT" sz="2000" dirty="0">
                <a:solidFill>
                  <a:srgbClr val="333333"/>
                </a:solidFill>
              </a:rPr>
              <a:t>che non è </a:t>
            </a:r>
            <a:r>
              <a:rPr lang="it-IT" sz="2000" spc="-5" dirty="0">
                <a:solidFill>
                  <a:srgbClr val="333333"/>
                </a:solidFill>
              </a:rPr>
              <a:t>vera (es. credere di essere </a:t>
            </a:r>
            <a:r>
              <a:rPr lang="it-IT" sz="2000" dirty="0">
                <a:solidFill>
                  <a:srgbClr val="333333"/>
                </a:solidFill>
              </a:rPr>
              <a:t>stati </a:t>
            </a:r>
            <a:r>
              <a:rPr lang="it-IT" sz="2000" spc="-5" dirty="0">
                <a:solidFill>
                  <a:srgbClr val="333333"/>
                </a:solidFill>
              </a:rPr>
              <a:t>predestinati </a:t>
            </a:r>
            <a:r>
              <a:rPr lang="it-IT" sz="2000" spc="-10" dirty="0">
                <a:solidFill>
                  <a:srgbClr val="333333"/>
                </a:solidFill>
              </a:rPr>
              <a:t>alla </a:t>
            </a:r>
            <a:r>
              <a:rPr lang="it-IT" sz="2000" dirty="0">
                <a:solidFill>
                  <a:srgbClr val="333333"/>
                </a:solidFill>
              </a:rPr>
              <a:t>salvezza </a:t>
            </a:r>
            <a:r>
              <a:rPr lang="it-IT" sz="2000" spc="-5" dirty="0">
                <a:solidFill>
                  <a:srgbClr val="333333"/>
                </a:solidFill>
              </a:rPr>
              <a:t>del </a:t>
            </a:r>
            <a:r>
              <a:rPr lang="it-IT" sz="2000" dirty="0">
                <a:solidFill>
                  <a:srgbClr val="333333"/>
                </a:solidFill>
              </a:rPr>
              <a:t>mondo o </a:t>
            </a:r>
            <a:r>
              <a:rPr lang="it-IT" sz="2000" spc="-5" dirty="0">
                <a:solidFill>
                  <a:srgbClr val="333333"/>
                </a:solidFill>
              </a:rPr>
              <a:t>di essere ricercati dai servizi</a:t>
            </a:r>
            <a:r>
              <a:rPr lang="it-IT" sz="2000" spc="-60" dirty="0">
                <a:solidFill>
                  <a:srgbClr val="333333"/>
                </a:solidFill>
              </a:rPr>
              <a:t> </a:t>
            </a:r>
            <a:r>
              <a:rPr lang="it-IT" sz="2000" spc="-5" dirty="0">
                <a:solidFill>
                  <a:srgbClr val="333333"/>
                </a:solidFill>
              </a:rPr>
              <a:t>segreti)</a:t>
            </a:r>
            <a:endParaRPr lang="it-IT" sz="2000" dirty="0">
              <a:solidFill>
                <a:srgbClr val="333333"/>
              </a:solidFill>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56</a:t>
            </a:fld>
            <a:endParaRPr lang="en-US">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I </a:t>
            </a:r>
            <a:r>
              <a:rPr lang="it-IT" sz="2000" spc="-10" dirty="0">
                <a:solidFill>
                  <a:srgbClr val="004992"/>
                </a:solidFill>
              </a:rPr>
              <a:t>principali </a:t>
            </a:r>
            <a:r>
              <a:rPr lang="it-IT" sz="2000" spc="-5" dirty="0">
                <a:solidFill>
                  <a:srgbClr val="004992"/>
                </a:solidFill>
              </a:rPr>
              <a:t>sintomi </a:t>
            </a:r>
            <a:r>
              <a:rPr lang="it-IT" sz="2000" spc="-10" dirty="0">
                <a:solidFill>
                  <a:srgbClr val="004992"/>
                </a:solidFill>
              </a:rPr>
              <a:t>della psicosi </a:t>
            </a:r>
            <a:r>
              <a:rPr lang="it-IT" sz="2000" spc="-5" dirty="0">
                <a:solidFill>
                  <a:srgbClr val="004992"/>
                </a:solidFill>
              </a:rPr>
              <a:t>e </a:t>
            </a:r>
            <a:r>
              <a:rPr lang="it-IT" sz="2000" spc="-10" dirty="0">
                <a:solidFill>
                  <a:srgbClr val="004992"/>
                </a:solidFill>
              </a:rPr>
              <a:t>della</a:t>
            </a:r>
            <a:r>
              <a:rPr lang="it-IT" sz="2000" spc="165" dirty="0">
                <a:solidFill>
                  <a:srgbClr val="004992"/>
                </a:solidFill>
              </a:rPr>
              <a:t> </a:t>
            </a:r>
            <a:r>
              <a:rPr lang="it-IT" sz="2000" spc="-5" dirty="0">
                <a:solidFill>
                  <a:srgbClr val="004992"/>
                </a:solidFill>
              </a:rPr>
              <a:t>schizofrenia:</a:t>
            </a:r>
            <a:endParaRPr lang="it-IT" sz="2000" dirty="0">
              <a:solidFill>
                <a:srgbClr val="333333"/>
              </a:solidFill>
            </a:endParaRPr>
          </a:p>
          <a:p>
            <a:pPr marL="342900" marR="5080" indent="-342900" defTabSz="914400">
              <a:lnSpc>
                <a:spcPct val="100000"/>
              </a:lnSpc>
              <a:spcBef>
                <a:spcPts val="1200"/>
              </a:spcBef>
              <a:buClr>
                <a:srgbClr val="333333"/>
              </a:buClr>
              <a:buFont typeface="WingDings"/>
              <a:buChar char=""/>
              <a:tabLst>
                <a:tab pos="278130" algn="l"/>
              </a:tabLst>
            </a:pPr>
            <a:r>
              <a:rPr lang="it-IT" sz="2000" b="1" dirty="0">
                <a:solidFill>
                  <a:srgbClr val="333333"/>
                </a:solidFill>
              </a:rPr>
              <a:t>Deliri: </a:t>
            </a:r>
            <a:r>
              <a:rPr lang="it-IT" sz="2000" dirty="0">
                <a:solidFill>
                  <a:srgbClr val="333333"/>
                </a:solidFill>
              </a:rPr>
              <a:t>Essere convinti </a:t>
            </a:r>
            <a:r>
              <a:rPr lang="it-IT" sz="2000" spc="-5" dirty="0">
                <a:solidFill>
                  <a:srgbClr val="333333"/>
                </a:solidFill>
              </a:rPr>
              <a:t>di qualcosa </a:t>
            </a:r>
            <a:r>
              <a:rPr lang="it-IT" sz="2000" dirty="0">
                <a:solidFill>
                  <a:srgbClr val="333333"/>
                </a:solidFill>
              </a:rPr>
              <a:t>che non è </a:t>
            </a:r>
            <a:r>
              <a:rPr lang="it-IT" sz="2000" spc="-5" dirty="0">
                <a:solidFill>
                  <a:srgbClr val="333333"/>
                </a:solidFill>
              </a:rPr>
              <a:t>vera (es. credere di essere </a:t>
            </a:r>
            <a:r>
              <a:rPr lang="it-IT" sz="2000" dirty="0">
                <a:solidFill>
                  <a:srgbClr val="333333"/>
                </a:solidFill>
              </a:rPr>
              <a:t>stati </a:t>
            </a:r>
            <a:r>
              <a:rPr lang="it-IT" sz="2000" spc="-5" dirty="0">
                <a:solidFill>
                  <a:srgbClr val="333333"/>
                </a:solidFill>
              </a:rPr>
              <a:t>predestinati </a:t>
            </a:r>
            <a:r>
              <a:rPr lang="it-IT" sz="2000" spc="-10" dirty="0">
                <a:solidFill>
                  <a:srgbClr val="333333"/>
                </a:solidFill>
              </a:rPr>
              <a:t>alla </a:t>
            </a:r>
            <a:r>
              <a:rPr lang="it-IT" sz="2000" dirty="0">
                <a:solidFill>
                  <a:srgbClr val="333333"/>
                </a:solidFill>
              </a:rPr>
              <a:t>salvezza </a:t>
            </a:r>
            <a:r>
              <a:rPr lang="it-IT" sz="2000" spc="-5" dirty="0">
                <a:solidFill>
                  <a:srgbClr val="333333"/>
                </a:solidFill>
              </a:rPr>
              <a:t>del </a:t>
            </a:r>
            <a:r>
              <a:rPr lang="it-IT" sz="2000" dirty="0">
                <a:solidFill>
                  <a:srgbClr val="333333"/>
                </a:solidFill>
              </a:rPr>
              <a:t>mondo o </a:t>
            </a:r>
            <a:r>
              <a:rPr lang="it-IT" sz="2000" spc="-5" dirty="0">
                <a:solidFill>
                  <a:srgbClr val="333333"/>
                </a:solidFill>
              </a:rPr>
              <a:t>di essere ricercati dai servizi</a:t>
            </a:r>
            <a:r>
              <a:rPr lang="it-IT" sz="2000" spc="-60" dirty="0">
                <a:solidFill>
                  <a:srgbClr val="333333"/>
                </a:solidFill>
              </a:rPr>
              <a:t> </a:t>
            </a:r>
            <a:r>
              <a:rPr lang="it-IT" sz="2000" spc="-5" dirty="0">
                <a:solidFill>
                  <a:srgbClr val="333333"/>
                </a:solidFill>
              </a:rPr>
              <a:t>segreti)</a:t>
            </a:r>
            <a:endParaRPr lang="it-IT" sz="2000" dirty="0">
              <a:solidFill>
                <a:srgbClr val="333333"/>
              </a:solidFill>
            </a:endParaRPr>
          </a:p>
          <a:p>
            <a:pPr defTabSz="914400">
              <a:lnSpc>
                <a:spcPct val="100000"/>
              </a:lnSpc>
              <a:spcBef>
                <a:spcPts val="1200"/>
              </a:spcBef>
            </a:pPr>
            <a:r>
              <a:rPr lang="it-IT" sz="2000" spc="-5" dirty="0">
                <a:solidFill>
                  <a:srgbClr val="333333"/>
                </a:solidFill>
              </a:rPr>
              <a:t>Esempio:</a:t>
            </a:r>
            <a:endParaRPr lang="it-IT" sz="2000" dirty="0">
              <a:solidFill>
                <a:srgbClr val="333333"/>
              </a:solidFill>
            </a:endParaRPr>
          </a:p>
          <a:p>
            <a:pPr marL="342900" marR="91440" indent="-342900" defTabSz="914400">
              <a:lnSpc>
                <a:spcPct val="100000"/>
              </a:lnSpc>
              <a:spcBef>
                <a:spcPts val="1200"/>
              </a:spcBef>
              <a:buClr>
                <a:srgbClr val="333333"/>
              </a:buClr>
              <a:buFont typeface="WingDings"/>
              <a:buChar char=""/>
              <a:tabLst>
                <a:tab pos="3447415" algn="l"/>
              </a:tabLst>
            </a:pPr>
            <a:r>
              <a:rPr lang="it-IT" sz="2000" i="1" spc="-5">
                <a:solidFill>
                  <a:srgbClr val="333333"/>
                </a:solidFill>
              </a:rPr>
              <a:t>“Quasi </a:t>
            </a:r>
            <a:r>
              <a:rPr lang="it-IT" sz="2000" i="1" spc="-5" dirty="0">
                <a:solidFill>
                  <a:srgbClr val="333333"/>
                </a:solidFill>
              </a:rPr>
              <a:t>tutti </a:t>
            </a:r>
            <a:r>
              <a:rPr lang="it-IT" sz="2000" i="1" dirty="0">
                <a:solidFill>
                  <a:srgbClr val="333333"/>
                </a:solidFill>
              </a:rPr>
              <a:t>sanno che </a:t>
            </a:r>
            <a:r>
              <a:rPr lang="it-IT" sz="2000" i="1" spc="-5" dirty="0">
                <a:solidFill>
                  <a:srgbClr val="333333"/>
                </a:solidFill>
              </a:rPr>
              <a:t>in quei giorni in </a:t>
            </a:r>
            <a:r>
              <a:rPr lang="it-IT" sz="2000" i="1" dirty="0">
                <a:solidFill>
                  <a:srgbClr val="333333"/>
                </a:solidFill>
              </a:rPr>
              <a:t>cui si </a:t>
            </a:r>
            <a:r>
              <a:rPr lang="it-IT" sz="2000" i="1" spc="-5" dirty="0">
                <a:solidFill>
                  <a:srgbClr val="333333"/>
                </a:solidFill>
              </a:rPr>
              <a:t>prova </a:t>
            </a:r>
            <a:r>
              <a:rPr lang="it-IT" sz="2000" i="1" dirty="0">
                <a:solidFill>
                  <a:srgbClr val="333333"/>
                </a:solidFill>
              </a:rPr>
              <a:t>un </a:t>
            </a:r>
            <a:r>
              <a:rPr lang="it-IT" sz="2000" i="1" spc="-5" dirty="0">
                <a:solidFill>
                  <a:srgbClr val="333333"/>
                </a:solidFill>
              </a:rPr>
              <a:t>intenso stato emotivo, </a:t>
            </a:r>
            <a:r>
              <a:rPr lang="it-IT" sz="2000" i="1" dirty="0">
                <a:solidFill>
                  <a:srgbClr val="333333"/>
                </a:solidFill>
              </a:rPr>
              <a:t>ci si </a:t>
            </a:r>
            <a:r>
              <a:rPr lang="it-IT" sz="2000" i="1" spc="-5" dirty="0">
                <a:solidFill>
                  <a:srgbClr val="333333"/>
                </a:solidFill>
              </a:rPr>
              <a:t>sente</a:t>
            </a:r>
            <a:r>
              <a:rPr lang="it-IT" sz="2000" i="1" spc="60" dirty="0">
                <a:solidFill>
                  <a:srgbClr val="333333"/>
                </a:solidFill>
              </a:rPr>
              <a:t> </a:t>
            </a:r>
            <a:r>
              <a:rPr lang="it-IT" sz="2000" i="1" dirty="0">
                <a:solidFill>
                  <a:srgbClr val="333333"/>
                </a:solidFill>
              </a:rPr>
              <a:t>come</a:t>
            </a:r>
            <a:r>
              <a:rPr lang="it-IT" sz="2000" i="1" spc="-5" dirty="0">
                <a:solidFill>
                  <a:srgbClr val="333333"/>
                </a:solidFill>
              </a:rPr>
              <a:t> </a:t>
            </a:r>
            <a:r>
              <a:rPr lang="it-IT" sz="2000" i="1" dirty="0">
                <a:solidFill>
                  <a:srgbClr val="333333"/>
                </a:solidFill>
              </a:rPr>
              <a:t>se </a:t>
            </a:r>
            <a:r>
              <a:rPr lang="it-IT" sz="2000" i="1" spc="-5" dirty="0">
                <a:solidFill>
                  <a:srgbClr val="333333"/>
                </a:solidFill>
              </a:rPr>
              <a:t>il mondo intero </a:t>
            </a:r>
            <a:r>
              <a:rPr lang="it-IT" sz="2000" i="1" dirty="0">
                <a:solidFill>
                  <a:srgbClr val="333333"/>
                </a:solidFill>
              </a:rPr>
              <a:t>sia contro </a:t>
            </a:r>
            <a:r>
              <a:rPr lang="it-IT" sz="2000" i="1" spc="-5" dirty="0">
                <a:solidFill>
                  <a:srgbClr val="333333"/>
                </a:solidFill>
              </a:rPr>
              <a:t>di</a:t>
            </a:r>
            <a:r>
              <a:rPr lang="it-IT" sz="2000" i="1" spc="-10" dirty="0">
                <a:solidFill>
                  <a:srgbClr val="333333"/>
                </a:solidFill>
              </a:rPr>
              <a:t> </a:t>
            </a:r>
            <a:r>
              <a:rPr lang="it-IT" sz="2000" i="1" dirty="0">
                <a:solidFill>
                  <a:srgbClr val="333333"/>
                </a:solidFill>
              </a:rPr>
              <a:t>voi. </a:t>
            </a:r>
            <a:r>
              <a:rPr lang="it-IT" sz="2000" i="1" spc="-5" dirty="0">
                <a:solidFill>
                  <a:srgbClr val="333333"/>
                </a:solidFill>
              </a:rPr>
              <a:t>Oppure sentirsi inseguiti quando </a:t>
            </a:r>
            <a:r>
              <a:rPr lang="it-IT" sz="2000" i="1" dirty="0">
                <a:solidFill>
                  <a:srgbClr val="333333"/>
                </a:solidFill>
              </a:rPr>
              <a:t>non si sta a </a:t>
            </a:r>
            <a:r>
              <a:rPr lang="it-IT" sz="2000" i="1" spc="-5" dirty="0">
                <a:solidFill>
                  <a:srgbClr val="333333"/>
                </a:solidFill>
              </a:rPr>
              <a:t>proprio agio. Per me questo sentire era molto più </a:t>
            </a:r>
            <a:r>
              <a:rPr lang="it-IT" sz="2000" i="1" dirty="0">
                <a:solidFill>
                  <a:srgbClr val="333333"/>
                </a:solidFill>
              </a:rPr>
              <a:t>forte. Durante </a:t>
            </a:r>
            <a:r>
              <a:rPr lang="it-IT" sz="2000" i="1" spc="-5" dirty="0">
                <a:solidFill>
                  <a:srgbClr val="333333"/>
                </a:solidFill>
              </a:rPr>
              <a:t>il periodo della mia malattia ero </a:t>
            </a:r>
            <a:r>
              <a:rPr lang="it-IT" sz="2000" i="1" dirty="0">
                <a:solidFill>
                  <a:srgbClr val="333333"/>
                </a:solidFill>
              </a:rPr>
              <a:t>sicuro al </a:t>
            </a:r>
            <a:r>
              <a:rPr lang="it-IT" sz="2000" i="1" spc="-5" dirty="0">
                <a:solidFill>
                  <a:srgbClr val="333333"/>
                </a:solidFill>
              </a:rPr>
              <a:t>100% </a:t>
            </a:r>
            <a:r>
              <a:rPr lang="it-IT" sz="2000" i="1" dirty="0">
                <a:solidFill>
                  <a:srgbClr val="333333"/>
                </a:solidFill>
              </a:rPr>
              <a:t>che </a:t>
            </a:r>
            <a:r>
              <a:rPr lang="it-IT" sz="2000" i="1" spc="-5" dirty="0">
                <a:solidFill>
                  <a:srgbClr val="333333"/>
                </a:solidFill>
              </a:rPr>
              <a:t>c’erano persone </a:t>
            </a:r>
            <a:r>
              <a:rPr lang="it-IT" sz="2000" i="1" dirty="0">
                <a:solidFill>
                  <a:srgbClr val="333333"/>
                </a:solidFill>
              </a:rPr>
              <a:t>con </a:t>
            </a:r>
            <a:r>
              <a:rPr lang="it-IT" sz="2000" i="1" spc="-5" dirty="0">
                <a:solidFill>
                  <a:srgbClr val="333333"/>
                </a:solidFill>
              </a:rPr>
              <a:t>brutte intenzioni </a:t>
            </a:r>
            <a:r>
              <a:rPr lang="it-IT" sz="2000" i="1" dirty="0">
                <a:solidFill>
                  <a:srgbClr val="333333"/>
                </a:solidFill>
              </a:rPr>
              <a:t>verso </a:t>
            </a:r>
            <a:r>
              <a:rPr lang="it-IT" sz="2000" i="1" spc="-5" dirty="0">
                <a:solidFill>
                  <a:srgbClr val="333333"/>
                </a:solidFill>
              </a:rPr>
              <a:t>di me. Adesso invece, vedo tutto in modo</a:t>
            </a:r>
            <a:r>
              <a:rPr lang="it-IT" sz="2000" i="1" spc="114" dirty="0">
                <a:solidFill>
                  <a:srgbClr val="333333"/>
                </a:solidFill>
              </a:rPr>
              <a:t> </a:t>
            </a:r>
            <a:r>
              <a:rPr lang="it-IT" sz="2000" i="1" spc="-5">
                <a:solidFill>
                  <a:srgbClr val="333333"/>
                </a:solidFill>
              </a:rPr>
              <a:t>diverso.”</a:t>
            </a:r>
            <a:endParaRPr lang="it-IT" sz="2000" dirty="0">
              <a:solidFill>
                <a:srgbClr val="333333"/>
              </a:solidFill>
            </a:endParaRPr>
          </a:p>
          <a:p>
            <a:pPr marL="342900" marR="90805" indent="-342900" defTabSz="914400">
              <a:lnSpc>
                <a:spcPct val="100000"/>
              </a:lnSpc>
              <a:spcBef>
                <a:spcPts val="1200"/>
              </a:spcBef>
              <a:buClr>
                <a:srgbClr val="333333"/>
              </a:buClr>
              <a:buFont typeface="WingDings"/>
              <a:buChar char=""/>
              <a:tabLst>
                <a:tab pos="1840230" algn="l"/>
              </a:tabLst>
            </a:pPr>
            <a:r>
              <a:rPr lang="it-IT" sz="2000" i="1" spc="-5">
                <a:solidFill>
                  <a:srgbClr val="333333"/>
                </a:solidFill>
              </a:rPr>
              <a:t>“Quasi </a:t>
            </a:r>
            <a:r>
              <a:rPr lang="it-IT" sz="2000" i="1" spc="-5" dirty="0">
                <a:solidFill>
                  <a:srgbClr val="333333"/>
                </a:solidFill>
              </a:rPr>
              <a:t>tutti </a:t>
            </a:r>
            <a:r>
              <a:rPr lang="it-IT" sz="2000" i="1" dirty="0">
                <a:solidFill>
                  <a:srgbClr val="333333"/>
                </a:solidFill>
              </a:rPr>
              <a:t>hanno avuto </a:t>
            </a:r>
            <a:r>
              <a:rPr lang="it-IT" sz="2000" i="1" spc="-5" dirty="0">
                <a:solidFill>
                  <a:srgbClr val="333333"/>
                </a:solidFill>
              </a:rPr>
              <a:t>l'esperienza di sentirsi capaci di </a:t>
            </a:r>
            <a:r>
              <a:rPr lang="it-IT" sz="2000" i="1" dirty="0">
                <a:solidFill>
                  <a:srgbClr val="333333"/>
                </a:solidFill>
              </a:rPr>
              <a:t>affrontare </a:t>
            </a:r>
            <a:r>
              <a:rPr lang="it-IT" sz="2000" i="1" spc="-5" dirty="0">
                <a:solidFill>
                  <a:srgbClr val="333333"/>
                </a:solidFill>
              </a:rPr>
              <a:t>qualsiasi</a:t>
            </a:r>
            <a:r>
              <a:rPr lang="it-IT" sz="2000" i="1" spc="30" dirty="0">
                <a:solidFill>
                  <a:srgbClr val="333333"/>
                </a:solidFill>
              </a:rPr>
              <a:t> </a:t>
            </a:r>
            <a:r>
              <a:rPr lang="it-IT" sz="2000" i="1" spc="-5" dirty="0">
                <a:solidFill>
                  <a:srgbClr val="333333"/>
                </a:solidFill>
              </a:rPr>
              <a:t>cosa, </a:t>
            </a:r>
            <a:r>
              <a:rPr lang="it-IT" sz="2000" i="1" dirty="0">
                <a:solidFill>
                  <a:srgbClr val="333333"/>
                </a:solidFill>
              </a:rPr>
              <a:t>e che </a:t>
            </a:r>
            <a:r>
              <a:rPr lang="it-IT" sz="2000" i="1" spc="-5" dirty="0">
                <a:solidFill>
                  <a:srgbClr val="333333"/>
                </a:solidFill>
              </a:rPr>
              <a:t>nessuno lo potrebbe </a:t>
            </a:r>
            <a:r>
              <a:rPr lang="it-IT" sz="2000" i="1" dirty="0">
                <a:solidFill>
                  <a:srgbClr val="333333"/>
                </a:solidFill>
              </a:rPr>
              <a:t>fare </a:t>
            </a:r>
            <a:r>
              <a:rPr lang="it-IT" sz="2000" i="1" spc="-5" dirty="0">
                <a:solidFill>
                  <a:srgbClr val="333333"/>
                </a:solidFill>
              </a:rPr>
              <a:t>meglio di loro. Per me, il pensare queste cose </a:t>
            </a:r>
            <a:r>
              <a:rPr lang="it-IT" sz="2000" i="1" dirty="0">
                <a:solidFill>
                  <a:srgbClr val="333333"/>
                </a:solidFill>
              </a:rPr>
              <a:t>è </a:t>
            </a:r>
            <a:r>
              <a:rPr lang="it-IT" sz="2000" i="1" spc="-5" dirty="0">
                <a:solidFill>
                  <a:srgbClr val="333333"/>
                </a:solidFill>
              </a:rPr>
              <a:t>durato più </a:t>
            </a:r>
            <a:r>
              <a:rPr lang="it-IT" sz="2000" i="1" dirty="0">
                <a:solidFill>
                  <a:srgbClr val="333333"/>
                </a:solidFill>
              </a:rPr>
              <a:t>a </a:t>
            </a:r>
            <a:r>
              <a:rPr lang="it-IT" sz="2000" i="1" spc="-5" dirty="0">
                <a:solidFill>
                  <a:srgbClr val="333333"/>
                </a:solidFill>
              </a:rPr>
              <a:t>lungo </a:t>
            </a:r>
            <a:r>
              <a:rPr lang="it-IT" sz="2000" i="1" dirty="0">
                <a:solidFill>
                  <a:srgbClr val="333333"/>
                </a:solidFill>
              </a:rPr>
              <a:t>e </a:t>
            </a:r>
            <a:r>
              <a:rPr lang="it-IT" sz="2000" i="1" spc="-5" dirty="0">
                <a:solidFill>
                  <a:srgbClr val="333333"/>
                </a:solidFill>
              </a:rPr>
              <a:t>mi </a:t>
            </a:r>
            <a:r>
              <a:rPr lang="it-IT" sz="2000" i="1" dirty="0">
                <a:solidFill>
                  <a:srgbClr val="333333"/>
                </a:solidFill>
              </a:rPr>
              <a:t>ha </a:t>
            </a:r>
            <a:r>
              <a:rPr lang="it-IT" sz="2000" i="1" spc="-5" dirty="0">
                <a:solidFill>
                  <a:srgbClr val="333333"/>
                </a:solidFill>
              </a:rPr>
              <a:t>portato </a:t>
            </a:r>
            <a:r>
              <a:rPr lang="it-IT" sz="2000" i="1" dirty="0">
                <a:solidFill>
                  <a:srgbClr val="333333"/>
                </a:solidFill>
              </a:rPr>
              <a:t>ad una </a:t>
            </a:r>
            <a:r>
              <a:rPr lang="it-IT" sz="2000" i="1" spc="-5" dirty="0">
                <a:solidFill>
                  <a:srgbClr val="333333"/>
                </a:solidFill>
              </a:rPr>
              <a:t>serie di problemi </a:t>
            </a:r>
            <a:r>
              <a:rPr lang="it-IT" sz="2000" i="1" dirty="0">
                <a:solidFill>
                  <a:srgbClr val="333333"/>
                </a:solidFill>
              </a:rPr>
              <a:t>come ad </a:t>
            </a:r>
            <a:r>
              <a:rPr lang="it-IT" sz="2000" i="1" spc="-5" dirty="0">
                <a:solidFill>
                  <a:srgbClr val="333333"/>
                </a:solidFill>
              </a:rPr>
              <a:t>esempio </a:t>
            </a:r>
            <a:r>
              <a:rPr lang="it-IT" sz="2000" i="1" dirty="0">
                <a:solidFill>
                  <a:srgbClr val="333333"/>
                </a:solidFill>
              </a:rPr>
              <a:t>sul </a:t>
            </a:r>
            <a:r>
              <a:rPr lang="it-IT" sz="2000" i="1" spc="-5" dirty="0">
                <a:solidFill>
                  <a:srgbClr val="333333"/>
                </a:solidFill>
              </a:rPr>
              <a:t>luogo di</a:t>
            </a:r>
            <a:r>
              <a:rPr lang="it-IT" sz="2000" i="1" spc="75" dirty="0">
                <a:solidFill>
                  <a:srgbClr val="333333"/>
                </a:solidFill>
              </a:rPr>
              <a:t> </a:t>
            </a:r>
            <a:r>
              <a:rPr lang="it-IT" sz="2000" i="1">
                <a:solidFill>
                  <a:srgbClr val="333333"/>
                </a:solidFill>
              </a:rPr>
              <a:t>lavoro...”</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57</a:t>
            </a:fld>
            <a:endParaRPr lang="en-US">
              <a:latin typeface="+mn-lt"/>
            </a:endParaRPr>
          </a:p>
        </p:txBody>
      </p:sp>
    </p:spTree>
    <p:extLst>
      <p:ext uri="{BB962C8B-B14F-4D97-AF65-F5344CB8AC3E}">
        <p14:creationId xmlns:p14="http://schemas.microsoft.com/office/powerpoint/2010/main" val="36565354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I </a:t>
            </a:r>
            <a:r>
              <a:rPr lang="it-IT" sz="2000" spc="-10" dirty="0">
                <a:solidFill>
                  <a:srgbClr val="004992"/>
                </a:solidFill>
              </a:rPr>
              <a:t>principali </a:t>
            </a:r>
            <a:r>
              <a:rPr lang="it-IT" sz="2000" spc="-5" dirty="0">
                <a:solidFill>
                  <a:srgbClr val="004992"/>
                </a:solidFill>
              </a:rPr>
              <a:t>sintomi </a:t>
            </a:r>
            <a:r>
              <a:rPr lang="it-IT" sz="2000" spc="-10" dirty="0">
                <a:solidFill>
                  <a:srgbClr val="004992"/>
                </a:solidFill>
              </a:rPr>
              <a:t>della psicosi </a:t>
            </a:r>
            <a:r>
              <a:rPr lang="it-IT" sz="2000" spc="-5" dirty="0">
                <a:solidFill>
                  <a:srgbClr val="004992"/>
                </a:solidFill>
              </a:rPr>
              <a:t>e </a:t>
            </a:r>
            <a:r>
              <a:rPr lang="it-IT" sz="2000" spc="-10" dirty="0">
                <a:solidFill>
                  <a:srgbClr val="004992"/>
                </a:solidFill>
              </a:rPr>
              <a:t>della</a:t>
            </a:r>
            <a:r>
              <a:rPr lang="it-IT" sz="2000" spc="160" dirty="0">
                <a:solidFill>
                  <a:srgbClr val="004992"/>
                </a:solidFill>
              </a:rPr>
              <a:t> </a:t>
            </a:r>
            <a:r>
              <a:rPr lang="it-IT" sz="2000" spc="-5" dirty="0">
                <a:solidFill>
                  <a:srgbClr val="004992"/>
                </a:solidFill>
              </a:rPr>
              <a:t>schizofrenia:</a:t>
            </a:r>
            <a:endParaRPr lang="it-IT" sz="2000" dirty="0">
              <a:solidFill>
                <a:srgbClr val="333333"/>
              </a:solidFill>
            </a:endParaRPr>
          </a:p>
          <a:p>
            <a:pPr marL="342900" marR="318135" indent="-342900" defTabSz="914400">
              <a:lnSpc>
                <a:spcPct val="100000"/>
              </a:lnSpc>
              <a:spcBef>
                <a:spcPts val="1200"/>
              </a:spcBef>
              <a:buClr>
                <a:srgbClr val="333333"/>
              </a:buClr>
              <a:buFont typeface="WingDings"/>
              <a:buChar char=""/>
              <a:tabLst>
                <a:tab pos="278130" algn="l"/>
              </a:tabLst>
            </a:pPr>
            <a:r>
              <a:rPr lang="it-IT" sz="2000" b="1" spc="-5" dirty="0">
                <a:solidFill>
                  <a:srgbClr val="333333"/>
                </a:solidFill>
              </a:rPr>
              <a:t>Altri (non-specifici) sintomi: </a:t>
            </a:r>
            <a:r>
              <a:rPr lang="it-IT" sz="2000" spc="-5" dirty="0">
                <a:solidFill>
                  <a:srgbClr val="333333"/>
                </a:solidFill>
              </a:rPr>
              <a:t>per esempio depressione, disturbi </a:t>
            </a:r>
            <a:r>
              <a:rPr lang="it-IT" sz="2000" spc="-10" dirty="0">
                <a:solidFill>
                  <a:srgbClr val="333333"/>
                </a:solidFill>
              </a:rPr>
              <a:t>della </a:t>
            </a:r>
            <a:r>
              <a:rPr lang="it-IT" sz="2000" spc="-5" dirty="0">
                <a:solidFill>
                  <a:srgbClr val="333333"/>
                </a:solidFill>
              </a:rPr>
              <a:t>comunicazione, </a:t>
            </a:r>
            <a:r>
              <a:rPr lang="it-IT" sz="2000" dirty="0">
                <a:solidFill>
                  <a:srgbClr val="333333"/>
                </a:solidFill>
              </a:rPr>
              <a:t>o </a:t>
            </a:r>
            <a:r>
              <a:rPr lang="it-IT" sz="2000" spc="-5" dirty="0">
                <a:solidFill>
                  <a:srgbClr val="333333"/>
                </a:solidFill>
              </a:rPr>
              <a:t>disturbi</a:t>
            </a:r>
            <a:r>
              <a:rPr lang="it-IT" sz="2000" spc="-15" dirty="0">
                <a:solidFill>
                  <a:srgbClr val="333333"/>
                </a:solidFill>
              </a:rPr>
              <a:t> </a:t>
            </a:r>
            <a:r>
              <a:rPr lang="it-IT" sz="2000" dirty="0">
                <a:solidFill>
                  <a:srgbClr val="333333"/>
                </a:solidFill>
              </a:rPr>
              <a:t>attentivi</a:t>
            </a: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58</a:t>
            </a:fld>
            <a:endParaRPr lang="en-US">
              <a:latin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defTabSz="914400">
              <a:lnSpc>
                <a:spcPct val="100000"/>
              </a:lnSpc>
              <a:spcBef>
                <a:spcPts val="1200"/>
              </a:spcBef>
            </a:pPr>
            <a:r>
              <a:rPr lang="it-IT" sz="2000" spc="-5" dirty="0">
                <a:solidFill>
                  <a:srgbClr val="004992"/>
                </a:solidFill>
              </a:rPr>
              <a:t>I </a:t>
            </a:r>
            <a:r>
              <a:rPr lang="it-IT" sz="2000" spc="-10" dirty="0">
                <a:solidFill>
                  <a:srgbClr val="004992"/>
                </a:solidFill>
              </a:rPr>
              <a:t>principali </a:t>
            </a:r>
            <a:r>
              <a:rPr lang="it-IT" sz="2000" spc="-5" dirty="0">
                <a:solidFill>
                  <a:srgbClr val="004992"/>
                </a:solidFill>
              </a:rPr>
              <a:t>sintomi </a:t>
            </a:r>
            <a:r>
              <a:rPr lang="it-IT" sz="2000" spc="-10" dirty="0">
                <a:solidFill>
                  <a:srgbClr val="004992"/>
                </a:solidFill>
              </a:rPr>
              <a:t>della psicosi </a:t>
            </a:r>
            <a:r>
              <a:rPr lang="it-IT" sz="2000" spc="-5" dirty="0">
                <a:solidFill>
                  <a:srgbClr val="004992"/>
                </a:solidFill>
              </a:rPr>
              <a:t>e </a:t>
            </a:r>
            <a:r>
              <a:rPr lang="it-IT" sz="2000" spc="-10" dirty="0">
                <a:solidFill>
                  <a:srgbClr val="004992"/>
                </a:solidFill>
              </a:rPr>
              <a:t>della</a:t>
            </a:r>
            <a:r>
              <a:rPr lang="it-IT" sz="2000" spc="160" dirty="0">
                <a:solidFill>
                  <a:srgbClr val="004992"/>
                </a:solidFill>
              </a:rPr>
              <a:t> </a:t>
            </a:r>
            <a:r>
              <a:rPr lang="it-IT" sz="2000" spc="-5" dirty="0">
                <a:solidFill>
                  <a:srgbClr val="004992"/>
                </a:solidFill>
              </a:rPr>
              <a:t>schizofrenia:</a:t>
            </a:r>
            <a:endParaRPr lang="it-IT" sz="2000" dirty="0">
              <a:solidFill>
                <a:srgbClr val="333333"/>
              </a:solidFill>
            </a:endParaRPr>
          </a:p>
          <a:p>
            <a:pPr marL="342900" marR="318135" indent="-342900" defTabSz="914400">
              <a:lnSpc>
                <a:spcPct val="100000"/>
              </a:lnSpc>
              <a:spcBef>
                <a:spcPts val="1200"/>
              </a:spcBef>
              <a:buClr>
                <a:srgbClr val="333333"/>
              </a:buClr>
              <a:buFont typeface="WingDings"/>
              <a:buChar char=""/>
              <a:tabLst>
                <a:tab pos="278130" algn="l"/>
              </a:tabLst>
            </a:pPr>
            <a:r>
              <a:rPr lang="it-IT" sz="2000" b="1" spc="-5" dirty="0">
                <a:solidFill>
                  <a:srgbClr val="333333"/>
                </a:solidFill>
              </a:rPr>
              <a:t>Altri (non-specifici) sintomi: </a:t>
            </a:r>
            <a:r>
              <a:rPr lang="it-IT" sz="2000" spc="-5" dirty="0">
                <a:solidFill>
                  <a:srgbClr val="333333"/>
                </a:solidFill>
              </a:rPr>
              <a:t>per esempio depressione, disturbi </a:t>
            </a:r>
            <a:r>
              <a:rPr lang="it-IT" sz="2000" spc="-10" dirty="0">
                <a:solidFill>
                  <a:srgbClr val="333333"/>
                </a:solidFill>
              </a:rPr>
              <a:t>della </a:t>
            </a:r>
            <a:r>
              <a:rPr lang="it-IT" sz="2000" spc="-5" dirty="0">
                <a:solidFill>
                  <a:srgbClr val="333333"/>
                </a:solidFill>
              </a:rPr>
              <a:t>comunicazione, </a:t>
            </a:r>
            <a:r>
              <a:rPr lang="it-IT" sz="2000" dirty="0">
                <a:solidFill>
                  <a:srgbClr val="333333"/>
                </a:solidFill>
              </a:rPr>
              <a:t>o </a:t>
            </a:r>
            <a:r>
              <a:rPr lang="it-IT" sz="2000" spc="-5" dirty="0">
                <a:solidFill>
                  <a:srgbClr val="333333"/>
                </a:solidFill>
              </a:rPr>
              <a:t>disturbi</a:t>
            </a:r>
            <a:r>
              <a:rPr lang="it-IT" sz="2000" spc="-15" dirty="0">
                <a:solidFill>
                  <a:srgbClr val="333333"/>
                </a:solidFill>
              </a:rPr>
              <a:t> </a:t>
            </a:r>
            <a:r>
              <a:rPr lang="it-IT" sz="2000" dirty="0">
                <a:solidFill>
                  <a:srgbClr val="333333"/>
                </a:solidFill>
              </a:rPr>
              <a:t>attentivi</a:t>
            </a:r>
          </a:p>
          <a:p>
            <a:pPr defTabSz="914400">
              <a:lnSpc>
                <a:spcPct val="100000"/>
              </a:lnSpc>
              <a:spcBef>
                <a:spcPts val="1200"/>
              </a:spcBef>
            </a:pPr>
            <a:r>
              <a:rPr lang="it-IT" sz="2000" spc="-5" dirty="0">
                <a:solidFill>
                  <a:srgbClr val="333333"/>
                </a:solidFill>
              </a:rPr>
              <a:t>Esempio:</a:t>
            </a:r>
            <a:endParaRPr lang="it-IT" sz="2000" dirty="0">
              <a:solidFill>
                <a:srgbClr val="333333"/>
              </a:solidFill>
            </a:endParaRPr>
          </a:p>
          <a:p>
            <a:pPr marL="342900" marR="5080" indent="-342900" defTabSz="914400">
              <a:lnSpc>
                <a:spcPct val="100000"/>
              </a:lnSpc>
              <a:spcBef>
                <a:spcPts val="1200"/>
              </a:spcBef>
              <a:buClr>
                <a:srgbClr val="333333"/>
              </a:buClr>
              <a:buFont typeface="WingDings"/>
              <a:buChar char=""/>
            </a:pPr>
            <a:r>
              <a:rPr lang="it-IT" sz="2000" i="1" spc="-5">
                <a:solidFill>
                  <a:srgbClr val="333333"/>
                </a:solidFill>
              </a:rPr>
              <a:t>“Ciascuno </a:t>
            </a:r>
            <a:r>
              <a:rPr lang="it-IT" sz="2000" i="1" dirty="0">
                <a:solidFill>
                  <a:srgbClr val="333333"/>
                </a:solidFill>
              </a:rPr>
              <a:t>ha </a:t>
            </a:r>
            <a:r>
              <a:rPr lang="it-IT" sz="2000" i="1" spc="-5" dirty="0">
                <a:solidFill>
                  <a:srgbClr val="333333"/>
                </a:solidFill>
              </a:rPr>
              <a:t>dei momenti in </a:t>
            </a:r>
            <a:r>
              <a:rPr lang="it-IT" sz="2000" i="1" dirty="0">
                <a:solidFill>
                  <a:srgbClr val="333333"/>
                </a:solidFill>
              </a:rPr>
              <a:t>cui si </a:t>
            </a:r>
            <a:r>
              <a:rPr lang="it-IT" sz="2000" i="1" spc="-5" dirty="0">
                <a:solidFill>
                  <a:srgbClr val="333333"/>
                </a:solidFill>
              </a:rPr>
              <a:t>sente molto triste, senza essere in grado di </a:t>
            </a:r>
            <a:r>
              <a:rPr lang="it-IT" sz="2000" i="1" dirty="0">
                <a:solidFill>
                  <a:srgbClr val="333333"/>
                </a:solidFill>
              </a:rPr>
              <a:t>fare nulla e </a:t>
            </a:r>
            <a:r>
              <a:rPr lang="it-IT" sz="2000" i="1" spc="-5" dirty="0">
                <a:solidFill>
                  <a:srgbClr val="333333"/>
                </a:solidFill>
              </a:rPr>
              <a:t>di stare in disparte. E‘ stato lo stesso per me </a:t>
            </a:r>
            <a:r>
              <a:rPr lang="it-IT" sz="2000" i="1" dirty="0">
                <a:solidFill>
                  <a:srgbClr val="333333"/>
                </a:solidFill>
              </a:rPr>
              <a:t>- se non che </a:t>
            </a:r>
            <a:r>
              <a:rPr lang="it-IT" sz="2000" i="1" spc="-5" dirty="0">
                <a:solidFill>
                  <a:srgbClr val="333333"/>
                </a:solidFill>
              </a:rPr>
              <a:t>questa tristezza durò per settimane </a:t>
            </a:r>
            <a:r>
              <a:rPr lang="it-IT" sz="2000" i="1" dirty="0">
                <a:solidFill>
                  <a:srgbClr val="333333"/>
                </a:solidFill>
              </a:rPr>
              <a:t>e non </a:t>
            </a:r>
            <a:r>
              <a:rPr lang="it-IT" sz="2000" i="1" spc="-5" dirty="0">
                <a:solidFill>
                  <a:srgbClr val="333333"/>
                </a:solidFill>
              </a:rPr>
              <a:t>c'era </a:t>
            </a:r>
            <a:r>
              <a:rPr lang="it-IT" sz="2000" i="1" dirty="0">
                <a:solidFill>
                  <a:srgbClr val="333333"/>
                </a:solidFill>
              </a:rPr>
              <a:t>niente che </a:t>
            </a:r>
            <a:r>
              <a:rPr lang="it-IT" sz="2000" i="1" spc="-5" dirty="0">
                <a:solidFill>
                  <a:srgbClr val="333333"/>
                </a:solidFill>
              </a:rPr>
              <a:t>potesse tirarmi </a:t>
            </a:r>
            <a:r>
              <a:rPr lang="it-IT" sz="2000" i="1" dirty="0">
                <a:solidFill>
                  <a:srgbClr val="333333"/>
                </a:solidFill>
              </a:rPr>
              <a:t>su. </a:t>
            </a:r>
            <a:r>
              <a:rPr lang="it-IT" sz="2000" i="1" spc="-5" dirty="0">
                <a:solidFill>
                  <a:srgbClr val="333333"/>
                </a:solidFill>
              </a:rPr>
              <a:t>Non mi sentivo </a:t>
            </a:r>
            <a:r>
              <a:rPr lang="it-IT" sz="2000" i="1" dirty="0">
                <a:solidFill>
                  <a:srgbClr val="333333"/>
                </a:solidFill>
              </a:rPr>
              <a:t>solo </a:t>
            </a:r>
            <a:r>
              <a:rPr lang="it-IT" sz="2000" i="1" spc="-10" dirty="0">
                <a:solidFill>
                  <a:srgbClr val="333333"/>
                </a:solidFill>
              </a:rPr>
              <a:t>triste, </a:t>
            </a:r>
            <a:r>
              <a:rPr lang="it-IT" sz="2000" i="1" spc="-5" dirty="0">
                <a:solidFill>
                  <a:srgbClr val="333333"/>
                </a:solidFill>
              </a:rPr>
              <a:t>ma completamente senza speranza </a:t>
            </a:r>
            <a:r>
              <a:rPr lang="it-IT" sz="2000" i="1" dirty="0">
                <a:solidFill>
                  <a:srgbClr val="333333"/>
                </a:solidFill>
              </a:rPr>
              <a:t>e </a:t>
            </a:r>
            <a:r>
              <a:rPr lang="it-IT" sz="2000" i="1" spc="-5" dirty="0">
                <a:solidFill>
                  <a:srgbClr val="333333"/>
                </a:solidFill>
              </a:rPr>
              <a:t>senza </a:t>
            </a:r>
            <a:r>
              <a:rPr lang="it-IT" sz="2000" i="1" dirty="0">
                <a:solidFill>
                  <a:srgbClr val="333333"/>
                </a:solidFill>
              </a:rPr>
              <a:t>valore. In </a:t>
            </a:r>
            <a:r>
              <a:rPr lang="it-IT" sz="2000" i="1" spc="-5" dirty="0">
                <a:solidFill>
                  <a:srgbClr val="333333"/>
                </a:solidFill>
              </a:rPr>
              <a:t>quel momento particolare </a:t>
            </a:r>
            <a:r>
              <a:rPr lang="it-IT" sz="2000" i="1" dirty="0">
                <a:solidFill>
                  <a:srgbClr val="333333"/>
                </a:solidFill>
              </a:rPr>
              <a:t>si </a:t>
            </a:r>
            <a:r>
              <a:rPr lang="it-IT" sz="2000" i="1" spc="-5" dirty="0">
                <a:solidFill>
                  <a:srgbClr val="333333"/>
                </a:solidFill>
              </a:rPr>
              <a:t>pensa </a:t>
            </a:r>
            <a:r>
              <a:rPr lang="it-IT" sz="2000" i="1" dirty="0">
                <a:solidFill>
                  <a:srgbClr val="333333"/>
                </a:solidFill>
              </a:rPr>
              <a:t>che non </a:t>
            </a:r>
            <a:r>
              <a:rPr lang="it-IT" sz="2000" i="1" spc="-5" dirty="0">
                <a:solidFill>
                  <a:srgbClr val="333333"/>
                </a:solidFill>
              </a:rPr>
              <a:t>vada </a:t>
            </a:r>
            <a:r>
              <a:rPr lang="it-IT" sz="2000" i="1" dirty="0">
                <a:solidFill>
                  <a:srgbClr val="333333"/>
                </a:solidFill>
              </a:rPr>
              <a:t>via e che è </a:t>
            </a:r>
            <a:r>
              <a:rPr lang="it-IT" sz="2000" i="1" spc="-5" dirty="0">
                <a:solidFill>
                  <a:srgbClr val="333333"/>
                </a:solidFill>
              </a:rPr>
              <a:t>sempre stato così. Ma poi </a:t>
            </a:r>
            <a:r>
              <a:rPr lang="it-IT" sz="2000" i="1" dirty="0">
                <a:solidFill>
                  <a:srgbClr val="333333"/>
                </a:solidFill>
              </a:rPr>
              <a:t>ad un </a:t>
            </a:r>
            <a:r>
              <a:rPr lang="it-IT" sz="2000" i="1" spc="-5" dirty="0">
                <a:solidFill>
                  <a:srgbClr val="333333"/>
                </a:solidFill>
              </a:rPr>
              <a:t>certo punto il sipario </a:t>
            </a:r>
            <a:r>
              <a:rPr lang="it-IT" sz="2000" i="1" dirty="0">
                <a:solidFill>
                  <a:srgbClr val="333333"/>
                </a:solidFill>
              </a:rPr>
              <a:t>si</a:t>
            </a:r>
            <a:r>
              <a:rPr lang="it-IT" sz="2000" i="1" spc="70" dirty="0">
                <a:solidFill>
                  <a:srgbClr val="333333"/>
                </a:solidFill>
              </a:rPr>
              <a:t> </a:t>
            </a:r>
            <a:r>
              <a:rPr lang="it-IT" sz="2000" i="1" spc="-5">
                <a:solidFill>
                  <a:srgbClr val="333333"/>
                </a:solidFill>
              </a:rPr>
              <a:t>apre…”</a:t>
            </a:r>
            <a:endParaRPr lang="en-US" sz="2000" dirty="0"/>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59</a:t>
            </a:fld>
            <a:endParaRPr lang="en-US">
              <a:latin typeface="+mn-lt"/>
            </a:endParaRPr>
          </a:p>
        </p:txBody>
      </p:sp>
    </p:spTree>
    <p:extLst>
      <p:ext uri="{BB962C8B-B14F-4D97-AF65-F5344CB8AC3E}">
        <p14:creationId xmlns:p14="http://schemas.microsoft.com/office/powerpoint/2010/main" val="19300311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it-IT" sz="3600">
                <a:latin typeface="+mn-lt"/>
                <a:ea typeface="+mn-ea"/>
                <a:cs typeface="+mn-cs"/>
              </a:rPr>
              <a:t>Come posso comunicare la mia malattia?</a:t>
            </a:r>
            <a:endParaRPr sz="3600" dirty="0">
              <a:latin typeface="+mn-lt"/>
              <a:ea typeface="+mn-ea"/>
              <a:cs typeface="+mn-cs"/>
            </a:endParaRPr>
          </a:p>
        </p:txBody>
      </p:sp>
      <p:sp>
        <p:nvSpPr>
          <p:cNvPr id="6" name="Content Placeholder 5"/>
          <p:cNvSpPr>
            <a:spLocks noGrp="1"/>
          </p:cNvSpPr>
          <p:nvPr>
            <p:ph idx="1"/>
          </p:nvPr>
        </p:nvSpPr>
        <p:spPr/>
        <p:txBody>
          <a:bodyPr/>
          <a:lstStyle/>
          <a:p>
            <a:pPr marR="5080" defTabSz="914400"/>
            <a:r>
              <a:rPr lang="it-IT" sz="2000" spc="-10" dirty="0">
                <a:solidFill>
                  <a:srgbClr val="333333"/>
                </a:solidFill>
              </a:rPr>
              <a:t>Tenersi informati </a:t>
            </a:r>
            <a:r>
              <a:rPr lang="it-IT" sz="2000" spc="-5" dirty="0">
                <a:solidFill>
                  <a:srgbClr val="333333"/>
                </a:solidFill>
              </a:rPr>
              <a:t>sul </a:t>
            </a:r>
            <a:r>
              <a:rPr lang="it-IT" sz="2000" spc="-10" dirty="0">
                <a:solidFill>
                  <a:srgbClr val="333333"/>
                </a:solidFill>
              </a:rPr>
              <a:t>tema della psicosi. </a:t>
            </a:r>
            <a:r>
              <a:rPr lang="it-IT" sz="2000" spc="-5" dirty="0">
                <a:solidFill>
                  <a:srgbClr val="333333"/>
                </a:solidFill>
              </a:rPr>
              <a:t>Il modo migliore </a:t>
            </a:r>
            <a:r>
              <a:rPr lang="it-IT" sz="2000" spc="-10" dirty="0">
                <a:solidFill>
                  <a:srgbClr val="333333"/>
                </a:solidFill>
              </a:rPr>
              <a:t>per </a:t>
            </a:r>
            <a:r>
              <a:rPr lang="it-IT" sz="2000" spc="-5" dirty="0">
                <a:solidFill>
                  <a:srgbClr val="333333"/>
                </a:solidFill>
              </a:rPr>
              <a:t>correggere le false opinioni e le </a:t>
            </a:r>
            <a:r>
              <a:rPr lang="it-IT" sz="2000" spc="-10" dirty="0">
                <a:solidFill>
                  <a:srgbClr val="333333"/>
                </a:solidFill>
              </a:rPr>
              <a:t>incomprensioni </a:t>
            </a:r>
            <a:r>
              <a:rPr lang="it-IT" sz="2000" spc="-5" dirty="0">
                <a:solidFill>
                  <a:srgbClr val="333333"/>
                </a:solidFill>
              </a:rPr>
              <a:t>che altre </a:t>
            </a:r>
            <a:r>
              <a:rPr lang="it-IT" sz="2000" spc="-10" dirty="0">
                <a:solidFill>
                  <a:srgbClr val="333333"/>
                </a:solidFill>
              </a:rPr>
              <a:t>persone possono </a:t>
            </a:r>
            <a:r>
              <a:rPr lang="it-IT" sz="2000" spc="-5" dirty="0">
                <a:solidFill>
                  <a:srgbClr val="333333"/>
                </a:solidFill>
              </a:rPr>
              <a:t>avere è di raccontare i</a:t>
            </a:r>
            <a:r>
              <a:rPr lang="it-IT" sz="2000" spc="165" dirty="0">
                <a:solidFill>
                  <a:srgbClr val="333333"/>
                </a:solidFill>
              </a:rPr>
              <a:t> </a:t>
            </a:r>
            <a:r>
              <a:rPr lang="it-IT" sz="2000" spc="-5" dirty="0">
                <a:solidFill>
                  <a:srgbClr val="333333"/>
                </a:solidFill>
              </a:rPr>
              <a:t>fatti.</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60</a:t>
            </a:fld>
            <a:endParaRPr lang="en-US">
              <a:latin typeface="+mn-l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sz="3600" dirty="0">
                <a:solidFill>
                  <a:srgbClr val="004992"/>
                </a:solidFill>
                <a:latin typeface="+mn-lt"/>
                <a:ea typeface="+mn-ea"/>
                <a:cs typeface="+mn-cs"/>
              </a:rPr>
              <a:t>Trasferire alla vita di tutti i giorni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377"/>
            <a:r>
              <a:rPr lang="it-IT" sz="2400" b="1" dirty="0">
                <a:solidFill>
                  <a:srgbClr val="333333"/>
                </a:solidFill>
              </a:rPr>
              <a:t>Obiettivi didattici:</a:t>
            </a:r>
          </a:p>
          <a:p>
            <a:pPr defTabSz="914377"/>
            <a:r>
              <a:rPr lang="it-IT" sz="2000" dirty="0">
                <a:solidFill>
                  <a:srgbClr val="333333"/>
                </a:solidFill>
              </a:rPr>
              <a:t>Per prevenire il pregiudizio e lo stigma, è importante comunicare in modo adeguato la tua malattia ad altre persone.</a:t>
            </a:r>
          </a:p>
          <a:p>
            <a:pPr marL="342900" indent="-342900" defTabSz="914377">
              <a:buClr>
                <a:srgbClr val="333333"/>
              </a:buClr>
              <a:buFont typeface="WingDings"/>
              <a:buChar char=""/>
            </a:pPr>
            <a:r>
              <a:rPr lang="it-IT" sz="2000" dirty="0">
                <a:solidFill>
                  <a:srgbClr val="333333"/>
                </a:solidFill>
              </a:rPr>
              <a:t>I disturbi mentali sono frequenti.</a:t>
            </a:r>
          </a:p>
          <a:p>
            <a:pPr marL="342900" indent="-342900" defTabSz="914377">
              <a:buClr>
                <a:srgbClr val="333333"/>
              </a:buClr>
              <a:buFont typeface="WingDings"/>
              <a:buChar char=""/>
            </a:pPr>
            <a:r>
              <a:rPr lang="it-IT" sz="2000" dirty="0">
                <a:solidFill>
                  <a:srgbClr val="333333"/>
                </a:solidFill>
              </a:rPr>
              <a:t>Non è necessario condividere i dettagli della tua salute se non ti senti a tuo agio a parlarne.</a:t>
            </a:r>
          </a:p>
          <a:p>
            <a:pPr marL="342900" indent="-342900" defTabSz="914377">
              <a:buClr>
                <a:srgbClr val="333333"/>
              </a:buClr>
              <a:buFont typeface="WingDings"/>
              <a:buChar char=""/>
            </a:pPr>
            <a:r>
              <a:rPr lang="it-IT" sz="2000" dirty="0">
                <a:solidFill>
                  <a:srgbClr val="333333"/>
                </a:solidFill>
              </a:rPr>
              <a:t>Può essere utile e anche importante comunicare a persone di fiducia la tua, per avere un sostegno e prevenire ricadute.</a:t>
            </a:r>
          </a:p>
          <a:p>
            <a:pPr marL="342900" indent="-342900" defTabSz="914377">
              <a:buClr>
                <a:srgbClr val="333333"/>
              </a:buClr>
              <a:buFont typeface="WingDings"/>
              <a:buChar char=""/>
            </a:pPr>
            <a:r>
              <a:rPr lang="it-IT" sz="2000" dirty="0">
                <a:solidFill>
                  <a:srgbClr val="333333"/>
                </a:solidFill>
              </a:rPr>
              <a:t>Talvolta, gli altri possono avere convincimenti inesatti su una malattia. Spiegare i sintomi (di psicosi) può essere più utile che comunicare una diagnosi incomprensibile.</a:t>
            </a: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61</a:t>
            </a:fld>
            <a:endParaRPr lang="en-US">
              <a:latin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sz="3600">
                <a:solidFill>
                  <a:srgbClr val="004992"/>
                </a:solidFill>
                <a:latin typeface="+mn-lt"/>
                <a:ea typeface="+mn-ea"/>
                <a:cs typeface="+mn-cs"/>
              </a:rPr>
              <a:t>Che cosa ha a che fare questo con la psicosi?</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p:txBody>
          <a:bodyPr/>
          <a:lstStyle/>
          <a:p>
            <a:pPr defTabSz="914377">
              <a:lnSpc>
                <a:spcPct val="100000"/>
              </a:lnSpc>
              <a:spcBef>
                <a:spcPts val="1200"/>
              </a:spcBef>
            </a:pPr>
            <a:r>
              <a:rPr lang="it-IT" sz="2000" dirty="0">
                <a:solidFill>
                  <a:srgbClr val="333333"/>
                </a:solidFill>
              </a:rPr>
              <a:t>Molte persone con psicosi (ma non tutte!) devono lottare contro pregiudizio. Per prevenire i pregiudizi, può essere utile spiegare la malattia ad altre persone.</a:t>
            </a:r>
          </a:p>
          <a:p>
            <a:pPr defTabSz="914377">
              <a:lnSpc>
                <a:spcPct val="100000"/>
              </a:lnSpc>
              <a:spcBef>
                <a:spcPts val="1200"/>
              </a:spcBef>
            </a:pPr>
            <a:r>
              <a:rPr lang="it-IT" sz="2000" dirty="0">
                <a:solidFill>
                  <a:srgbClr val="004992"/>
                </a:solidFill>
              </a:rPr>
              <a:t>Esempio:</a:t>
            </a:r>
            <a:r>
              <a:rPr lang="it-IT" sz="2000" dirty="0">
                <a:solidFill>
                  <a:srgbClr val="333333"/>
                </a:solidFill>
              </a:rPr>
              <a:t> a causa di una fase psicotica, Martin ha trascorso le ultime settimane in ospedale. Finora, ha taciuto sulla sua malattia e così è diventato sempre più ritirato dagli altri.</a:t>
            </a:r>
          </a:p>
          <a:p>
            <a:pPr defTabSz="914377">
              <a:lnSpc>
                <a:spcPct val="100000"/>
              </a:lnSpc>
              <a:spcBef>
                <a:spcPts val="1200"/>
              </a:spcBef>
            </a:pPr>
            <a:r>
              <a:rPr lang="it-IT" sz="2000" dirty="0">
                <a:solidFill>
                  <a:srgbClr val="004992"/>
                </a:solidFill>
              </a:rPr>
              <a:t>Antefatto:</a:t>
            </a:r>
            <a:r>
              <a:rPr lang="it-IT" sz="2000" dirty="0">
                <a:solidFill>
                  <a:srgbClr val="333333"/>
                </a:solidFill>
              </a:rPr>
              <a:t> In passato, Martin ha avuto esperienze negative nel parlare apertamente della sua psicosi. Dopo averne parlato con il suo capufficio, è stato presto trasferito. Quindi ha paura che i suoi amici pensano che sia pazzo e gli girino le spalle.</a:t>
            </a:r>
          </a:p>
          <a:p>
            <a:pPr defTabSz="914377">
              <a:lnSpc>
                <a:spcPct val="100000"/>
              </a:lnSpc>
              <a:spcBef>
                <a:spcPts val="1200"/>
              </a:spcBef>
            </a:pPr>
            <a:r>
              <a:rPr lang="it-IT" sz="2000" dirty="0">
                <a:solidFill>
                  <a:srgbClr val="004992"/>
                </a:solidFill>
              </a:rPr>
              <a:t>Comunque:</a:t>
            </a:r>
            <a:r>
              <a:rPr lang="it-IT" sz="2000" dirty="0">
                <a:solidFill>
                  <a:srgbClr val="333333"/>
                </a:solidFill>
              </a:rPr>
              <a:t> Durante il suo ricovero, Martin ha partecipato alla MCT, così come ad altre terapie ed attività, e ha deciso di smettere di nascondersi dai suoi migliori amici. Quasi tutti hanno risposto con sensibilità alla descrizione offerta da Martin dei suoi sintomi. Uno di loro ha riferito anche delle sue esperienze e della sensazione di sentirsi perseguitato e minacciato.</a:t>
            </a:r>
            <a:endParaRPr lang="en-US" sz="2000" dirty="0">
              <a:solidFill>
                <a:srgbClr val="333333"/>
              </a:solidFill>
            </a:endParaRPr>
          </a:p>
        </p:txBody>
      </p:sp>
      <p:sp>
        <p:nvSpPr>
          <p:cNvPr id="4" name="Footer Placeholder 3"/>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latin typeface="+mn-lt"/>
              </a:rPr>
              <a:pPr/>
              <a:t>62</a:t>
            </a:fld>
            <a:endParaRPr lang="en-US">
              <a:latin typeface="+mn-lt"/>
            </a:endParaRPr>
          </a:p>
        </p:txBody>
      </p:sp>
    </p:spTree>
    <p:extLst>
      <p:ext uri="{BB962C8B-B14F-4D97-AF65-F5344CB8AC3E}">
        <p14:creationId xmlns:p14="http://schemas.microsoft.com/office/powerpoint/2010/main" val="37218748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a:latin typeface="+mn-lt"/>
                <a:ea typeface="+mn-ea"/>
                <a:cs typeface="+mn-cs"/>
              </a:rPr>
              <a:t>Grazie per </a:t>
            </a:r>
            <a:r>
              <a:rPr lang="en-US" altLang="ko-KR" sz="3600" dirty="0" err="1">
                <a:latin typeface="+mn-lt"/>
                <a:ea typeface="+mn-ea"/>
                <a:cs typeface="+mn-cs"/>
              </a:rPr>
              <a:t>l‘attenzione</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i</a:t>
            </a:r>
            <a:r>
              <a:rPr lang="en-US" altLang="ko-KR" i="1" dirty="0">
                <a:solidFill>
                  <a:srgbClr val="004992"/>
                </a:solidFill>
              </a:rPr>
              <a:t> </a:t>
            </a:r>
            <a:r>
              <a:rPr lang="en-US" altLang="ko-KR" i="1" dirty="0" err="1">
                <a:solidFill>
                  <a:srgbClr val="004992"/>
                </a:solidFill>
              </a:rPr>
              <a:t>formatori</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it-IT" altLang="ko-KR" dirty="0">
                <a:solidFill>
                  <a:srgbClr val="004992"/>
                </a:solidFill>
              </a:rPr>
              <a:t>Distribuire i fogli di lavoro. Presentare la nostra app COGITO (da scaricare gratuitamente)</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latin typeface="+mn-lt"/>
              </a:rPr>
              <a:pPr/>
              <a:t>63</a:t>
            </a:fld>
            <a:endParaRPr lang="en-US">
              <a:latin typeface="+mn-lt"/>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0507059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it-IT">
                <a:latin typeface="+mn-lt"/>
              </a:rPr>
              <a:t>Modulo del training 10 – Affrontare i pregiudizi (lo Stigma)</a:t>
            </a:r>
            <a:endParaRPr lang="en-US">
              <a:latin typeface="+mn-l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latin typeface="+mn-lt"/>
              </a:rPr>
              <a:pPr/>
              <a:t>64</a:t>
            </a:fld>
            <a:endParaRPr lang="en-US">
              <a:latin typeface="+mn-lt"/>
            </a:endParaRPr>
          </a:p>
        </p:txBody>
      </p:sp>
      <p:graphicFrame>
        <p:nvGraphicFramePr>
          <p:cNvPr id="7" name="Group 2"/>
          <p:cNvGraphicFramePr>
            <a:graphicFrameLocks noGrp="1"/>
          </p:cNvGraphicFramePr>
          <p:nvPr>
            <p:extLst>
              <p:ext uri="{D42A27DB-BD31-4B8C-83A1-F6EECF244321}">
                <p14:modId xmlns:p14="http://schemas.microsoft.com/office/powerpoint/2010/main" val="2643567643"/>
              </p:ext>
            </p:extLst>
          </p:nvPr>
        </p:nvGraphicFramePr>
        <p:xfrm>
          <a:off x="408954" y="2011680"/>
          <a:ext cx="11375999" cy="360880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t>
                      </a:r>
                      <a:r>
                        <a:rPr kumimoji="0" lang="en-GB" sz="1000" b="0" i="0" u="none" strike="noStrike" cap="none" normalizeH="0" baseline="0">
                          <a:ln>
                            <a:noFill/>
                          </a:ln>
                          <a:solidFill>
                            <a:srgbClr val="333333"/>
                          </a:solidFill>
                          <a:effectLst/>
                          <a:latin typeface="+mn-lt"/>
                          <a:ea typeface="+mn-ea"/>
                          <a:cs typeface="+mn-cs"/>
                        </a:rPr>
                        <a:t>/Artist 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 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 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a:t>
                      </a:r>
                      <a:r>
                        <a:rPr kumimoji="0" lang="en-GB" sz="1000" b="0" i="0" u="none" strike="noStrike" cap="none" normalizeH="0" baseline="0" dirty="0" err="1">
                          <a:ln>
                            <a:noFill/>
                          </a:ln>
                          <a:solidFill>
                            <a:srgbClr val="333333"/>
                          </a:solidFill>
                          <a:effectLst/>
                          <a:latin typeface="+mn-lt"/>
                          <a:ea typeface="+mn-ea"/>
                          <a:cs typeface="+mn-cs"/>
                        </a:rPr>
                        <a:t>genutzt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unter</a:t>
                      </a:r>
                      <a:r>
                        <a:rPr kumimoji="0" lang="en-GB" sz="1000" b="0" i="0" u="none" strike="noStrike" cap="none" normalizeH="0" baseline="0" dirty="0">
                          <a:ln>
                            <a:noFill/>
                          </a:ln>
                          <a:solidFill>
                            <a:srgbClr val="333333"/>
                          </a:solidFill>
                          <a:effectLst/>
                          <a:latin typeface="+mn-lt"/>
                          <a:ea typeface="+mn-ea"/>
                          <a:cs typeface="+mn-cs"/>
                        </a:rPr>
                        <a:t> creative commons </a:t>
                      </a:r>
                      <a:r>
                        <a:rPr kumimoji="0" lang="en-GB" sz="1000" b="0" i="0" u="none" strike="noStrike" cap="none" normalizeH="0" baseline="0" dirty="0" err="1">
                          <a:ln>
                            <a:noFill/>
                          </a:ln>
                          <a:solidFill>
                            <a:srgbClr val="333333"/>
                          </a:solidFill>
                          <a:effectLst/>
                          <a:latin typeface="+mn-lt"/>
                          <a:ea typeface="+mn-ea"/>
                          <a:cs typeface="+mn-cs"/>
                        </a:rPr>
                        <a:t>Lizenz</a:t>
                      </a:r>
                      <a:r>
                        <a:rPr kumimoji="0" lang="en-GB" sz="1000" b="0" i="0" u="none" strike="noStrike" cap="none" normalizeH="0" baseline="0" dirty="0">
                          <a:ln>
                            <a:noFill/>
                          </a:ln>
                          <a:solidFill>
                            <a:srgbClr val="333333"/>
                          </a:solidFill>
                          <a:effectLst/>
                          <a:latin typeface="+mn-lt"/>
                          <a:ea typeface="+mn-ea"/>
                          <a:cs typeface="+mn-cs"/>
                        </a:rPr>
                        <a:t>, PP = </a:t>
                      </a:r>
                      <a:r>
                        <a:rPr kumimoji="0" lang="en-GB" sz="1000" b="0" i="0" u="none" strike="noStrike" cap="none" normalizeH="0" baseline="0" dirty="0" err="1">
                          <a:ln>
                            <a:noFill/>
                          </a:ln>
                          <a:solidFill>
                            <a:srgbClr val="333333"/>
                          </a:solidFill>
                          <a:effectLst/>
                          <a:latin typeface="+mn-lt"/>
                          <a:ea typeface="+mn-ea"/>
                          <a:cs typeface="+mn-cs"/>
                        </a:rPr>
                        <a:t>verwendet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mit</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persönlicher</a:t>
                      </a:r>
                      <a:r>
                        <a:rPr kumimoji="0" lang="en-GB" sz="1000" b="0" i="0" u="none" strike="noStrike" cap="none" normalizeH="0" baseline="0" dirty="0">
                          <a:ln>
                            <a:noFill/>
                          </a:ln>
                          <a:solidFill>
                            <a:srgbClr val="333333"/>
                          </a:solidFill>
                          <a:effectLst/>
                          <a:latin typeface="+mn-lt"/>
                          <a:ea typeface="+mn-ea"/>
                          <a:cs typeface="+mn-cs"/>
                        </a:rPr>
                        <a:t> </a:t>
                      </a:r>
                      <a:r>
                        <a:rPr kumimoji="0" lang="en-GB" sz="1000" b="0" i="0" u="none" strike="noStrike" cap="none" normalizeH="0" baseline="0" dirty="0" err="1">
                          <a:ln>
                            <a:noFill/>
                          </a:ln>
                          <a:solidFill>
                            <a:srgbClr val="333333"/>
                          </a:solidFill>
                          <a:effectLst/>
                          <a:latin typeface="+mn-lt"/>
                          <a:ea typeface="+mn-ea"/>
                          <a:cs typeface="+mn-cs"/>
                        </a:rPr>
                        <a:t>Zustimmung</a:t>
                      </a:r>
                      <a:r>
                        <a:rPr kumimoji="0" lang="en-GB" sz="1000" b="0" i="0" u="none" strike="noStrike" cap="none" normalizeH="0" baseline="0" dirty="0">
                          <a:ln>
                            <a:noFill/>
                          </a:ln>
                          <a:solidFill>
                            <a:srgbClr val="333333"/>
                          </a:solidFill>
                          <a:effectLst/>
                          <a:latin typeface="+mn-lt"/>
                          <a:ea typeface="+mn-ea"/>
                          <a:cs typeface="+mn-cs"/>
                        </a:rPr>
                        <a:t> des </a:t>
                      </a:r>
                      <a:r>
                        <a:rPr kumimoji="0" lang="en-GB" sz="1000" b="0" i="0" u="none" strike="noStrike" cap="none" normalizeH="0" baseline="0" dirty="0" err="1">
                          <a:ln>
                            <a:noFill/>
                          </a:ln>
                          <a:solidFill>
                            <a:srgbClr val="333333"/>
                          </a:solidFill>
                          <a:effectLst/>
                          <a:latin typeface="+mn-lt"/>
                          <a:ea typeface="+mn-ea"/>
                          <a:cs typeface="+mn-cs"/>
                        </a:rPr>
                        <a:t>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Vecree.com</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i="0" u="none">
                          <a:solidFill>
                            <a:srgbClr val="333333"/>
                          </a:solidFill>
                          <a:latin typeface="+mn-lt"/>
                          <a:ea typeface="+mn-ea"/>
                          <a:cs typeface="+mn-cs"/>
                        </a:rPr>
                        <a:t>basketball sketch</a:t>
                      </a:r>
                      <a:endParaRPr lang="nl-NL" sz="1000" b="0" i="0" u="none" dirty="0">
                        <a:solidFill>
                          <a:srgbClr val="333333"/>
                        </a:solidFill>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basketball/Basketball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Plings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Hockey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hockey stick/Hockeyschläger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Jeff Nelson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ft_edm_park 0103.jpg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letter/Brief</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mn-lt"/>
                          <a:ea typeface="+mn-ea"/>
                          <a:cs typeface="+mn-cs"/>
                        </a:rPr>
                        <a:t>Victor Svensson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DNA</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Christian Schnettelker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b="0" i="0" u="none" kern="1200">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stamp/Stempel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mn-lt"/>
                          <a:ea typeface="+mn-ea"/>
                          <a:cs typeface="+mn-cs"/>
                        </a:rPr>
                        <a:t>DonkeyHotey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Stop Sign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mn-lt"/>
                          <a:ea typeface="+mn-ea"/>
                          <a:cs typeface="+mn-cs"/>
                        </a:rPr>
                        <a:t>stop sign/Stoppschild</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000" b="0" i="0" u="none" strike="noStrike" cap="none" normalizeH="0" baseline="0">
                          <a:ln>
                            <a:noFill/>
                          </a:ln>
                          <a:solidFill>
                            <a:srgbClr val="333333"/>
                          </a:solidFill>
                          <a:effectLst/>
                          <a:latin typeface="+mn-lt"/>
                          <a:ea typeface="+mn-ea"/>
                          <a:cs typeface="+mn-cs"/>
                        </a:rPr>
                        <a:t>Vic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Deciding Which Door to Choose 2</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mn-lt"/>
                          <a:ea typeface="+mn-ea"/>
                          <a:cs typeface="+mn-cs"/>
                        </a:rPr>
                        <a:t>deciding which door </a:t>
                      </a:r>
                      <a:r>
                        <a:rPr kumimoji="0" lang="de-DE" sz="1000" b="0" i="0" u="none" strike="noStrike" cap="none" normalizeH="0" baseline="0">
                          <a:ln>
                            <a:noFill/>
                          </a:ln>
                          <a:solidFill>
                            <a:srgbClr val="333333"/>
                          </a:solidFill>
                          <a:effectLst/>
                          <a:latin typeface="+mn-lt"/>
                          <a:ea typeface="+mn-ea"/>
                          <a:cs typeface="+mn-cs"/>
                        </a:rPr>
                        <a:t>to choose/Entscheidung zwischen </a:t>
                      </a:r>
                      <a:r>
                        <a:rPr kumimoji="0" lang="de-DE" sz="1000" b="0" i="0" u="none" strike="noStrike" cap="none" normalizeH="0" baseline="0" dirty="0">
                          <a:ln>
                            <a:noFill/>
                          </a:ln>
                          <a:solidFill>
                            <a:srgbClr val="333333"/>
                          </a:solidFill>
                          <a:effectLst/>
                          <a:latin typeface="+mn-lt"/>
                          <a:ea typeface="+mn-ea"/>
                          <a:cs typeface="+mn-cs"/>
                        </a:rPr>
                        <a:t>zwei Türen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8"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5777</Words>
  <Application>Microsoft Office PowerPoint</Application>
  <PresentationFormat>Benutzerdefiniert</PresentationFormat>
  <Paragraphs>618</Paragraphs>
  <Slides>64</Slides>
  <Notes>64</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64</vt:i4>
      </vt:variant>
    </vt:vector>
  </HeadingPairs>
  <TitlesOfParts>
    <vt:vector size="72" baseType="lpstr">
      <vt:lpstr>Arial</vt:lpstr>
      <vt:lpstr>Calibri</vt:lpstr>
      <vt:lpstr>Calibri Light</vt:lpstr>
      <vt:lpstr>Symbol</vt:lpstr>
      <vt:lpstr>WingDings</vt:lpstr>
      <vt:lpstr>Wingdings 2</vt:lpstr>
      <vt:lpstr>UKE_PPT-Vorlage_16zu9</vt:lpstr>
      <vt:lpstr>1_UKE_PPT-Vorlage_16zu9</vt:lpstr>
      <vt:lpstr>MCT 10 II – Autostima</vt:lpstr>
      <vt:lpstr>Che cosa hanno in comune queste persone?</vt:lpstr>
      <vt:lpstr>Che cosa hanno in comune queste persone?</vt:lpstr>
      <vt:lpstr>Che cosa hanno in comune queste persone?</vt:lpstr>
      <vt:lpstr>Che cosa hanno in comune queste persone?</vt:lpstr>
      <vt:lpstr>Che cosa hanno in comune queste persone?</vt:lpstr>
      <vt:lpstr>Che cosa hanno in comune queste persone?</vt:lpstr>
      <vt:lpstr>Che cosa hanno in comune queste persone?</vt:lpstr>
      <vt:lpstr>Famoso = Perfetto?</vt:lpstr>
      <vt:lpstr>Quale di questi dipinti è stato realizzato da persone con sintomi psicotici?</vt:lpstr>
      <vt:lpstr>Quale di questi dipinti è stato battuto ad un’asta al prezzo piu’ alto?</vt:lpstr>
      <vt:lpstr>Quale di questi dipinti è stato battuto ad un’asta al prezzo piu’ alto?</vt:lpstr>
      <vt:lpstr>Edvard Munch</vt:lpstr>
      <vt:lpstr>Steffen Moritz</vt:lpstr>
      <vt:lpstr>Vincent van Gogh</vt:lpstr>
      <vt:lpstr>Ringo Starr (batterista dei Beatles)</vt:lpstr>
      <vt:lpstr>Prima conclusione</vt:lpstr>
      <vt:lpstr>Prima conclusione</vt:lpstr>
      <vt:lpstr>Prima conclusione</vt:lpstr>
      <vt:lpstr>Prima conclusione</vt:lpstr>
      <vt:lpstr>E’ “normale” avere problemi mentali?</vt:lpstr>
      <vt:lpstr>E’ “normale” avere problemi mentali?</vt:lpstr>
      <vt:lpstr>E’ “normale” avere problemi mentali?</vt:lpstr>
      <vt:lpstr>I convincimenti particolari non sono cosi’ infrequenti... La frequenza di esperienze psicotiche nella popolazione</vt:lpstr>
      <vt:lpstr>I convincimenti particolari non sono cosi’ infrequenti... La frequenza di esperienze psicotiche nella popolazione</vt:lpstr>
      <vt:lpstr>I convincimenti particolari non sono cosi’ infrequenti... La frequenza di esperienze psicotiche nella popolazione</vt:lpstr>
      <vt:lpstr>I convincimenti particolari non sono cosi’ infrequenti... La frequenza di esperienze psicotiche nella popolazione</vt:lpstr>
      <vt:lpstr>I convincimenti particolari non sono cosi’ infrequenti... La frequenza di esperienze psicotiche nella popolazione</vt:lpstr>
      <vt:lpstr>I convincimenti particolari non sono cosi’ infrequenti... La frequenza di esperienze psicotiche nella popolazione</vt:lpstr>
      <vt:lpstr>I convincimenti particolari non sono cosi’ infrequenti... La frequenza di esperienze psicotiche nella popolazione</vt:lpstr>
      <vt:lpstr>I convincimenti particolari non sono cosi’ infrequenti... La frequenza di esperienze psicotiche nella popolazione</vt:lpstr>
      <vt:lpstr>Ricorda…</vt:lpstr>
      <vt:lpstr>Che cosa sono lo stigma e l’autostigma?</vt:lpstr>
      <vt:lpstr>Che cosa sono lo stigma e l’autostigma?</vt:lpstr>
      <vt:lpstr>Che cosa sono lo stigma e l’autostigma?</vt:lpstr>
      <vt:lpstr>Che cosa sono lo stigma e l’autostigma?</vt:lpstr>
      <vt:lpstr>Lo stigma verso coloro che soffrono di psicosi</vt:lpstr>
      <vt:lpstr>Lo stigma verso coloro che soffrono di psicosi</vt:lpstr>
      <vt:lpstr>Lo stigma verso coloro che soffrono di psicosi</vt:lpstr>
      <vt:lpstr>Lo stigma verso coloro che soffrono di psicosi</vt:lpstr>
      <vt:lpstr>Lo stigma verso coloro che soffrono di psicosi</vt:lpstr>
      <vt:lpstr>Lo stigma verso coloro che soffrono di psicosi</vt:lpstr>
      <vt:lpstr>Lo stigma verso coloro che soffrono di psicosi</vt:lpstr>
      <vt:lpstr>Perchè lo stiamo facendo?</vt:lpstr>
      <vt:lpstr>Perchè lo stiamo facendo?</vt:lpstr>
      <vt:lpstr>Cosa dovremmo fare?</vt:lpstr>
      <vt:lpstr>Dovrei poter comunicare la mia malattia… ma come?</vt:lpstr>
      <vt:lpstr>Dovrei poter comunicare la mia malattia… ma come?</vt:lpstr>
      <vt:lpstr>Come posso comunicare la mia malattia?</vt:lpstr>
      <vt:lpstr>Come posso comunicare la mia malattia?</vt:lpstr>
      <vt:lpstr>Come posso comunicare la mia malattia?</vt:lpstr>
      <vt:lpstr>Come posso comunicare la mia malattia?</vt:lpstr>
      <vt:lpstr>Come posso comunicare la mia malattia?</vt:lpstr>
      <vt:lpstr>Come posso comunicare la mia malattia?</vt:lpstr>
      <vt:lpstr>Come posso comunicare la mia malattia?</vt:lpstr>
      <vt:lpstr>Come posso comunicare la mia malattia?</vt:lpstr>
      <vt:lpstr>Come posso comunicare la mia malattia?</vt:lpstr>
      <vt:lpstr>Come posso comunicare la mia malattia?</vt:lpstr>
      <vt:lpstr>Come posso comunicare la mia malattia?</vt:lpstr>
      <vt:lpstr>Come posso comunicare la mia malattia?</vt:lpstr>
      <vt:lpstr>Trasferire alla vita di tutti i giorni</vt:lpstr>
      <vt:lpstr>Che cosa ha a che fare questo con la psicosi?</vt:lpstr>
      <vt:lpstr>Grazie per l‘attenzione!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Maike Hartmann</dc:creator>
  <cp:lastModifiedBy>Britt ...</cp:lastModifiedBy>
  <cp:revision>20</cp:revision>
  <dcterms:created xsi:type="dcterms:W3CDTF">2019-08-22T11:47:01Z</dcterms:created>
  <dcterms:modified xsi:type="dcterms:W3CDTF">2022-07-04T08:25:58Z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2015-11-17T00:00:00Z</vt:filetime>
  </property>
  <property fmtid="{D5CDD505-2E9C-101B-9397-08002B2CF9AE}" pid="3" name="Creator">
    <vt:lpwstr>Microsoft® PowerPoint® 2013</vt:lpwstr>
  </property>
  <property fmtid="{D5CDD505-2E9C-101B-9397-08002B2CF9AE}" pid="4" name="LastSaved">
    <vt:filetime>2019-08-22T00:00:00Z</vt:filetime>
  </property>
</Properties>
</file>