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3680" r:id="rId2"/>
  </p:sldMasterIdLst>
  <p:notesMasterIdLst>
    <p:notesMasterId r:id="rId60"/>
  </p:notesMasterIdLst>
  <p:handoutMasterIdLst>
    <p:handoutMasterId r:id="rId61"/>
  </p:handoutMasterIdLst>
  <p:sldIdLst>
    <p:sldId id="437" r:id="rId3"/>
    <p:sldId id="378" r:id="rId4"/>
    <p:sldId id="424" r:id="rId5"/>
    <p:sldId id="423" r:id="rId6"/>
    <p:sldId id="368" r:id="rId7"/>
    <p:sldId id="291" r:id="rId8"/>
    <p:sldId id="369" r:id="rId9"/>
    <p:sldId id="383" r:id="rId10"/>
    <p:sldId id="343" r:id="rId11"/>
    <p:sldId id="344" r:id="rId12"/>
    <p:sldId id="425" r:id="rId13"/>
    <p:sldId id="345" r:id="rId14"/>
    <p:sldId id="346" r:id="rId15"/>
    <p:sldId id="426" r:id="rId16"/>
    <p:sldId id="429" r:id="rId17"/>
    <p:sldId id="428" r:id="rId18"/>
    <p:sldId id="398" r:id="rId19"/>
    <p:sldId id="304" r:id="rId20"/>
    <p:sldId id="406" r:id="rId21"/>
    <p:sldId id="431" r:id="rId22"/>
    <p:sldId id="430" r:id="rId23"/>
    <p:sldId id="399" r:id="rId24"/>
    <p:sldId id="308" r:id="rId25"/>
    <p:sldId id="384" r:id="rId26"/>
    <p:sldId id="385" r:id="rId27"/>
    <p:sldId id="420" r:id="rId28"/>
    <p:sldId id="386" r:id="rId29"/>
    <p:sldId id="313" r:id="rId30"/>
    <p:sldId id="332" r:id="rId31"/>
    <p:sldId id="370" r:id="rId32"/>
    <p:sldId id="328" r:id="rId33"/>
    <p:sldId id="418" r:id="rId34"/>
    <p:sldId id="387" r:id="rId35"/>
    <p:sldId id="400" r:id="rId36"/>
    <p:sldId id="401" r:id="rId37"/>
    <p:sldId id="414" r:id="rId38"/>
    <p:sldId id="434" r:id="rId39"/>
    <p:sldId id="433" r:id="rId40"/>
    <p:sldId id="432" r:id="rId41"/>
    <p:sldId id="394" r:id="rId42"/>
    <p:sldId id="325" r:id="rId43"/>
    <p:sldId id="321" r:id="rId44"/>
    <p:sldId id="324" r:id="rId45"/>
    <p:sldId id="349" r:id="rId46"/>
    <p:sldId id="335" r:id="rId47"/>
    <p:sldId id="329" r:id="rId48"/>
    <p:sldId id="326" r:id="rId49"/>
    <p:sldId id="331" r:id="rId50"/>
    <p:sldId id="333" r:id="rId51"/>
    <p:sldId id="413" r:id="rId52"/>
    <p:sldId id="436" r:id="rId53"/>
    <p:sldId id="435" r:id="rId54"/>
    <p:sldId id="347" r:id="rId55"/>
    <p:sldId id="348" r:id="rId56"/>
    <p:sldId id="422" r:id="rId57"/>
    <p:sldId id="409" r:id="rId58"/>
    <p:sldId id="408" r:id="rId59"/>
  </p:sldIdLst>
  <p:sldSz cx="12195175" cy="6858000"/>
  <p:notesSz cx="7099300" cy="10234613"/>
  <p:defaultTextStyle>
    <a:defPPr>
      <a:defRPr lang="en-US"/>
    </a:defPPr>
    <a:lvl1pPr algn="l" rtl="0" eaLnBrk="0" fontAlgn="base" hangingPunct="0">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525">
          <p15:clr>
            <a:srgbClr val="A4A3A4"/>
          </p15:clr>
        </p15:guide>
        <p15:guide id="2" pos="5712">
          <p15:clr>
            <a:srgbClr val="A4A3A4"/>
          </p15:clr>
        </p15:guide>
        <p15:guide id="3" pos="76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3F7"/>
    <a:srgbClr val="8DC6FF"/>
    <a:srgbClr val="FFFF00"/>
    <a:srgbClr val="99CCFF"/>
    <a:srgbClr val="CCECFF"/>
    <a:srgbClr val="FF5050"/>
    <a:srgbClr val="DDDDDD"/>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750" autoAdjust="0"/>
    <p:restoredTop sz="94660"/>
  </p:normalViewPr>
  <p:slideViewPr>
    <p:cSldViewPr>
      <p:cViewPr varScale="1">
        <p:scale>
          <a:sx n="67" d="100"/>
          <a:sy n="67" d="100"/>
        </p:scale>
        <p:origin x="884" y="52"/>
      </p:cViewPr>
      <p:guideLst>
        <p:guide orient="horz" pos="1525"/>
        <p:guide pos="5712"/>
        <p:guide pos="761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98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Verdana" pitchFamily="34" charset="0"/>
                <a:ea typeface="+mn-ea"/>
                <a:cs typeface="Times New Roman" pitchFamily="18"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Verdana" pitchFamily="34" charset="0"/>
                <a:ea typeface="+mn-ea"/>
                <a:cs typeface="Times New Roman" pitchFamily="18"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Verdana" pitchFamily="34" charset="0"/>
                <a:ea typeface="+mn-ea"/>
                <a:cs typeface="Times New Roman" pitchFamily="18"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CEECEC00-DEB0-4D4B-A453-BCEF8A681173}" type="slidenum">
              <a:rPr lang="en-GB" altLang="de-DE"/>
              <a:pPr>
                <a:defRPr/>
              </a:pPr>
              <a:t>‹Nr.›</a:t>
            </a:fld>
            <a:endParaRPr lang="en-GB" altLang="de-DE"/>
          </a:p>
        </p:txBody>
      </p:sp>
    </p:spTree>
    <p:extLst>
      <p:ext uri="{BB962C8B-B14F-4D97-AF65-F5344CB8AC3E}">
        <p14:creationId xmlns:p14="http://schemas.microsoft.com/office/powerpoint/2010/main" val="42315749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Verdana" pitchFamily="34" charset="0"/>
                <a:ea typeface="+mn-ea"/>
                <a:cs typeface="Times New Roman" pitchFamily="18"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Verdana" pitchFamily="34" charset="0"/>
                <a:ea typeface="+mn-ea"/>
                <a:cs typeface="Times New Roman" pitchFamily="18"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Verdana" pitchFamily="34" charset="0"/>
                <a:ea typeface="+mn-ea"/>
                <a:cs typeface="Times New Roman" pitchFamily="18"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D7EA0B87-32BF-43BC-972E-3D48CB03C57C}" type="slidenum">
              <a:rPr lang="en-US" altLang="de-DE"/>
              <a:pPr>
                <a:defRPr/>
              </a:pPr>
              <a:t>‹Nr.›</a:t>
            </a:fld>
            <a:endParaRPr lang="en-US" altLang="de-DE"/>
          </a:p>
        </p:txBody>
      </p:sp>
    </p:spTree>
    <p:extLst>
      <p:ext uri="{BB962C8B-B14F-4D97-AF65-F5344CB8AC3E}">
        <p14:creationId xmlns:p14="http://schemas.microsoft.com/office/powerpoint/2010/main" val="33421073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B7FA566-4116-49C6-87FA-B463492EE44C}" type="slidenum">
              <a:rPr lang="en-US" altLang="de-DE" sz="1300">
                <a:latin typeface="Verdana" panose="020B0604030504040204" pitchFamily="34" charset="0"/>
              </a:rPr>
              <a:pPr>
                <a:spcBef>
                  <a:spcPct val="0"/>
                </a:spcBef>
              </a:pPr>
              <a:t>2</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71578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B7FA566-4116-49C6-87FA-B463492EE44C}" type="slidenum">
              <a:rPr lang="en-US" altLang="de-DE" sz="1300">
                <a:latin typeface="Verdana" panose="020B0604030504040204" pitchFamily="34" charset="0"/>
              </a:rPr>
              <a:pPr>
                <a:spcBef>
                  <a:spcPct val="0"/>
                </a:spcBef>
              </a:pPr>
              <a:t>3</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715780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B7FA566-4116-49C6-87FA-B463492EE44C}" type="slidenum">
              <a:rPr lang="en-US" altLang="de-DE" sz="1300">
                <a:latin typeface="Verdana" panose="020B0604030504040204" pitchFamily="34" charset="0"/>
              </a:rPr>
              <a:pPr>
                <a:spcBef>
                  <a:spcPct val="0"/>
                </a:spcBef>
              </a:pPr>
              <a:t>4</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71578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7923AAE-7D66-405F-984F-65EB8D61E1D9}" type="slidenum">
              <a:rPr lang="en-US" altLang="de-DE" sz="1300">
                <a:latin typeface="Verdana" panose="020B0604030504040204" pitchFamily="34" charset="0"/>
              </a:rPr>
              <a:pPr>
                <a:spcBef>
                  <a:spcPct val="0"/>
                </a:spcBef>
              </a:pPr>
              <a:t>5</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138113" y="768350"/>
            <a:ext cx="6823075"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420920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6C4C3CA3-300C-4070-8104-92F5072DBB7B}" type="slidenum">
              <a:rPr lang="en-US" altLang="de-DE" sz="1300">
                <a:latin typeface="Verdana" panose="020B0604030504040204" pitchFamily="34" charset="0"/>
              </a:rPr>
              <a:pPr>
                <a:spcBef>
                  <a:spcPct val="0"/>
                </a:spcBef>
              </a:pPr>
              <a:t>6</a:t>
            </a:fld>
            <a:endParaRPr lang="en-US" altLang="de-DE" sz="1300">
              <a:latin typeface="Verdana" panose="020B0604030504040204" pitchFamily="34" charset="0"/>
            </a:endParaRPr>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8565678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E2E4F49-CB95-45E5-B5BD-848BB4EAA195}" type="slidenum">
              <a:rPr lang="en-US" altLang="de-DE" sz="1300">
                <a:latin typeface="Verdana" panose="020B0604030504040204" pitchFamily="34" charset="0"/>
              </a:rPr>
              <a:pPr>
                <a:spcBef>
                  <a:spcPct val="0"/>
                </a:spcBef>
              </a:pPr>
              <a:t>7</a:t>
            </a:fld>
            <a:endParaRPr lang="en-US" altLang="de-DE" sz="1300">
              <a:latin typeface="Verdana" panose="020B0604030504040204" pitchFamily="34" charset="0"/>
            </a:endParaRPr>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615296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06B2FFAC-472F-4DB8-99D4-0FB47DFF5372}" type="slidenum">
              <a:rPr lang="en-US" altLang="de-DE" sz="1300">
                <a:latin typeface="Verdana" panose="020B0604030504040204" pitchFamily="34" charset="0"/>
              </a:rPr>
              <a:pPr>
                <a:spcBef>
                  <a:spcPct val="0"/>
                </a:spcBef>
              </a:pPr>
              <a:t>8</a:t>
            </a:fld>
            <a:endParaRPr lang="en-US" altLang="de-DE" sz="1300">
              <a:latin typeface="Verdana" panose="020B0604030504040204" pitchFamily="34" charset="0"/>
            </a:endParaRPr>
          </a:p>
        </p:txBody>
      </p:sp>
      <p:sp>
        <p:nvSpPr>
          <p:cNvPr id="19459" name="Rectangle 2"/>
          <p:cNvSpPr>
            <a:spLocks noGrp="1" noRot="1" noChangeAspect="1" noChangeArrowheads="1" noTextEdit="1"/>
          </p:cNvSpPr>
          <p:nvPr>
            <p:ph type="sldImg"/>
          </p:nvPr>
        </p:nvSpPr>
        <p:spPr>
          <a:xfrm>
            <a:off x="138113" y="768350"/>
            <a:ext cx="6823075" cy="3836988"/>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38359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21D5364B-83DD-43E6-945F-34EE29FCF58D}" type="slidenum">
              <a:rPr lang="en-US" altLang="de-DE" sz="1300">
                <a:latin typeface="Verdana" panose="020B0604030504040204" pitchFamily="34" charset="0"/>
              </a:rPr>
              <a:pPr>
                <a:spcBef>
                  <a:spcPct val="0"/>
                </a:spcBef>
              </a:pPr>
              <a:t>9</a:t>
            </a:fld>
            <a:endParaRPr lang="en-US" altLang="de-DE" sz="1300">
              <a:latin typeface="Verdana" panose="020B0604030504040204" pitchFamily="34" charset="0"/>
            </a:endParaRPr>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02019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E2C65F6-D7D1-4E7E-804D-94B71CED410E}" type="slidenum">
              <a:rPr lang="en-US" altLang="de-DE" sz="1300">
                <a:latin typeface="Verdana" panose="020B0604030504040204" pitchFamily="34" charset="0"/>
              </a:rPr>
              <a:pPr>
                <a:spcBef>
                  <a:spcPct val="0"/>
                </a:spcBef>
              </a:pPr>
              <a:t>10</a:t>
            </a:fld>
            <a:endParaRPr lang="en-US" altLang="de-DE" sz="1300">
              <a:latin typeface="Verdana" panose="020B0604030504040204" pitchFamily="34" charset="0"/>
            </a:endParaRPr>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471506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E2C65F6-D7D1-4E7E-804D-94B71CED410E}" type="slidenum">
              <a:rPr lang="en-US" altLang="de-DE" sz="1300">
                <a:latin typeface="Verdana" panose="020B0604030504040204" pitchFamily="34" charset="0"/>
              </a:rPr>
              <a:pPr>
                <a:spcBef>
                  <a:spcPct val="0"/>
                </a:spcBef>
              </a:pPr>
              <a:t>11</a:t>
            </a:fld>
            <a:endParaRPr lang="en-US" altLang="de-DE" sz="1300">
              <a:latin typeface="Verdana" panose="020B0604030504040204" pitchFamily="34" charset="0"/>
            </a:endParaRPr>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471506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24920755-F0FD-4543-81DE-EB6B3C49BAD6}" type="slidenum">
              <a:rPr lang="en-US" altLang="de-DE" sz="1300">
                <a:latin typeface="Verdana" panose="020B0604030504040204" pitchFamily="34" charset="0"/>
              </a:rPr>
              <a:pPr>
                <a:spcBef>
                  <a:spcPct val="0"/>
                </a:spcBef>
              </a:pPr>
              <a:t>12</a:t>
            </a:fld>
            <a:endParaRPr lang="en-US" altLang="de-DE" sz="1300">
              <a:latin typeface="Verdana" panose="020B0604030504040204" pitchFamily="34" charset="0"/>
            </a:endParaRPr>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78861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172874B-A8D4-486F-BFEC-3A95D578861C}" type="slidenum">
              <a:rPr lang="en-US" altLang="de-DE" sz="1300">
                <a:latin typeface="Verdana" panose="020B0604030504040204" pitchFamily="34" charset="0"/>
              </a:rPr>
              <a:pPr>
                <a:spcBef>
                  <a:spcPct val="0"/>
                </a:spcBef>
              </a:pPr>
              <a:t>13</a:t>
            </a:fld>
            <a:endParaRPr lang="en-US" altLang="de-DE" sz="1300">
              <a:latin typeface="Verdana" panose="020B0604030504040204" pitchFamily="34" charset="0"/>
            </a:endParaRPr>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334216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A4432BF1-C35B-4AA1-AA42-355E87294F5A}" type="slidenum">
              <a:rPr lang="en-US" altLang="de-DE" sz="1300">
                <a:latin typeface="Verdana" panose="020B0604030504040204" pitchFamily="34" charset="0"/>
              </a:rPr>
              <a:pPr>
                <a:spcBef>
                  <a:spcPct val="0"/>
                </a:spcBef>
              </a:pPr>
              <a:t>14</a:t>
            </a:fld>
            <a:endParaRPr lang="en-US" altLang="de-DE"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8745158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A4432BF1-C35B-4AA1-AA42-355E87294F5A}" type="slidenum">
              <a:rPr lang="en-US" altLang="de-DE" sz="1300">
                <a:latin typeface="Verdana" panose="020B0604030504040204" pitchFamily="34" charset="0"/>
              </a:rPr>
              <a:pPr>
                <a:spcBef>
                  <a:spcPct val="0"/>
                </a:spcBef>
              </a:pPr>
              <a:t>15</a:t>
            </a:fld>
            <a:endParaRPr lang="en-US" altLang="de-DE"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8745158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A4432BF1-C35B-4AA1-AA42-355E87294F5A}" type="slidenum">
              <a:rPr lang="en-US" altLang="de-DE" sz="1300">
                <a:latin typeface="Verdana" panose="020B0604030504040204" pitchFamily="34" charset="0"/>
              </a:rPr>
              <a:pPr>
                <a:spcBef>
                  <a:spcPct val="0"/>
                </a:spcBef>
              </a:pPr>
              <a:t>16</a:t>
            </a:fld>
            <a:endParaRPr lang="en-US" altLang="de-DE"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8745158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5AFC6B34-2C42-46C2-872A-0F8FAFF78AA9}" type="slidenum">
              <a:rPr lang="en-US" altLang="de-DE" sz="1300">
                <a:latin typeface="Verdana" panose="020B0604030504040204" pitchFamily="34" charset="0"/>
              </a:rPr>
              <a:pPr>
                <a:spcBef>
                  <a:spcPct val="0"/>
                </a:spcBef>
              </a:pPr>
              <a:t>17</a:t>
            </a:fld>
            <a:endParaRPr lang="en-US" altLang="de-DE" sz="1300">
              <a:latin typeface="Verdana" panose="020B0604030504040204" pitchFamily="34" charset="0"/>
            </a:endParaRPr>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8393988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A3FCBC5-58A5-419F-801F-44E46385F991}" type="slidenum">
              <a:rPr lang="en-US" altLang="de-DE" sz="1300">
                <a:latin typeface="Verdana" panose="020B0604030504040204" pitchFamily="34" charset="0"/>
              </a:rPr>
              <a:pPr>
                <a:spcBef>
                  <a:spcPct val="0"/>
                </a:spcBef>
              </a:pPr>
              <a:t>18</a:t>
            </a:fld>
            <a:endParaRPr lang="en-US" altLang="de-DE" sz="1300">
              <a:latin typeface="Verdana" panose="020B0604030504040204" pitchFamily="34" charset="0"/>
            </a:endParaRPr>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4657545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25296A34-AF0B-40F1-956A-06BB0CE666FE}" type="slidenum">
              <a:rPr lang="en-US" altLang="de-DE" sz="1300">
                <a:latin typeface="Verdana" panose="020B0604030504040204" pitchFamily="34" charset="0"/>
              </a:rPr>
              <a:pPr algn="r" eaLnBrk="1" hangingPunct="1">
                <a:spcBef>
                  <a:spcPct val="0"/>
                </a:spcBef>
              </a:pPr>
              <a:t>19</a:t>
            </a:fld>
            <a:endParaRPr lang="en-US" altLang="de-DE"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2908645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25296A34-AF0B-40F1-956A-06BB0CE666FE}" type="slidenum">
              <a:rPr lang="en-US" altLang="de-DE" sz="1300">
                <a:latin typeface="Verdana" panose="020B0604030504040204" pitchFamily="34" charset="0"/>
              </a:rPr>
              <a:pPr algn="r" eaLnBrk="1" hangingPunct="1">
                <a:spcBef>
                  <a:spcPct val="0"/>
                </a:spcBef>
              </a:pPr>
              <a:t>20</a:t>
            </a:fld>
            <a:endParaRPr lang="en-US" altLang="de-DE"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2908645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25296A34-AF0B-40F1-956A-06BB0CE666FE}" type="slidenum">
              <a:rPr lang="en-US" altLang="de-DE" sz="1300">
                <a:latin typeface="Verdana" panose="020B0604030504040204" pitchFamily="34" charset="0"/>
              </a:rPr>
              <a:pPr algn="r" eaLnBrk="1" hangingPunct="1">
                <a:spcBef>
                  <a:spcPct val="0"/>
                </a:spcBef>
              </a:pPr>
              <a:t>21</a:t>
            </a:fld>
            <a:endParaRPr lang="en-US" altLang="de-DE"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2908645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CA813F14-8E4B-4A6E-A507-38BD501DB396}" type="slidenum">
              <a:rPr lang="en-US" altLang="de-DE" sz="1300">
                <a:latin typeface="Verdana" panose="020B0604030504040204" pitchFamily="34" charset="0"/>
              </a:rPr>
              <a:pPr>
                <a:spcBef>
                  <a:spcPct val="0"/>
                </a:spcBef>
              </a:pPr>
              <a:t>22</a:t>
            </a:fld>
            <a:endParaRPr lang="en-US" altLang="de-DE" sz="1300">
              <a:latin typeface="Verdana" panose="020B0604030504040204" pitchFamily="34" charset="0"/>
            </a:endParaRPr>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1954758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A4D809E0-1D97-4489-B02C-13C148ECBD23}" type="slidenum">
              <a:rPr lang="en-US" altLang="de-DE" sz="1300">
                <a:latin typeface="Verdana" panose="020B0604030504040204" pitchFamily="34" charset="0"/>
              </a:rPr>
              <a:pPr>
                <a:spcBef>
                  <a:spcPct val="0"/>
                </a:spcBef>
              </a:pPr>
              <a:t>23</a:t>
            </a:fld>
            <a:endParaRPr lang="en-US" altLang="de-DE" sz="1300">
              <a:latin typeface="Verdana" panose="020B0604030504040204" pitchFamily="34" charset="0"/>
            </a:endParaRPr>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1895939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009C671B-63C7-4227-829A-22B81FDCC261}" type="slidenum">
              <a:rPr lang="en-US" altLang="de-DE" sz="1300">
                <a:latin typeface="Verdana" panose="020B0604030504040204" pitchFamily="34" charset="0"/>
              </a:rPr>
              <a:pPr>
                <a:spcBef>
                  <a:spcPct val="0"/>
                </a:spcBef>
              </a:pPr>
              <a:t>24</a:t>
            </a:fld>
            <a:endParaRPr lang="en-US" altLang="de-DE" sz="1300">
              <a:latin typeface="Verdana" panose="020B0604030504040204" pitchFamily="34" charset="0"/>
            </a:endParaRPr>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170960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038D7A59-9F16-4691-8724-21933656A405}" type="slidenum">
              <a:rPr lang="en-US" altLang="de-DE" sz="1300">
                <a:latin typeface="Verdana" panose="020B0604030504040204" pitchFamily="34" charset="0"/>
              </a:rPr>
              <a:pPr>
                <a:spcBef>
                  <a:spcPct val="0"/>
                </a:spcBef>
              </a:pPr>
              <a:t>25</a:t>
            </a:fld>
            <a:endParaRPr lang="en-US" altLang="de-DE" sz="1300">
              <a:latin typeface="Verdana" panose="020B0604030504040204" pitchFamily="34" charset="0"/>
            </a:endParaRPr>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772149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93226CEE-0D44-4B1B-99FB-AB8726B7E15D}" type="slidenum">
              <a:rPr lang="en-US" altLang="de-DE" sz="1300">
                <a:latin typeface="Verdana" panose="020B0604030504040204" pitchFamily="34" charset="0"/>
              </a:rPr>
              <a:pPr>
                <a:spcBef>
                  <a:spcPct val="0"/>
                </a:spcBef>
              </a:pPr>
              <a:t>26</a:t>
            </a:fld>
            <a:endParaRPr lang="en-US" altLang="de-DE" sz="1300">
              <a:latin typeface="Verdana" panose="020B0604030504040204" pitchFamily="34" charset="0"/>
            </a:endParaRPr>
          </a:p>
        </p:txBody>
      </p:sp>
      <p:sp>
        <p:nvSpPr>
          <p:cNvPr id="56323" name="Rectangle 2"/>
          <p:cNvSpPr>
            <a:spLocks noGrp="1" noRot="1" noChangeAspect="1" noChangeArrowheads="1" noTextEdit="1"/>
          </p:cNvSpPr>
          <p:nvPr>
            <p:ph type="sldImg"/>
          </p:nvPr>
        </p:nvSpPr>
        <p:spPr>
          <a:xfrm>
            <a:off x="139700" y="768350"/>
            <a:ext cx="6821488"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727574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A6C83DB-0978-41A5-BF57-0E69D8CE065B}" type="slidenum">
              <a:rPr lang="en-US" altLang="de-DE" sz="1300">
                <a:latin typeface="Verdana" panose="020B0604030504040204" pitchFamily="34" charset="0"/>
              </a:rPr>
              <a:pPr>
                <a:spcBef>
                  <a:spcPct val="0"/>
                </a:spcBef>
              </a:pPr>
              <a:t>27</a:t>
            </a:fld>
            <a:endParaRPr lang="en-US" altLang="de-DE" sz="1300">
              <a:latin typeface="Verdana" panose="020B0604030504040204" pitchFamily="34" charset="0"/>
            </a:endParaRPr>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476468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B857C712-9E5D-422F-A36E-828B70550A75}" type="slidenum">
              <a:rPr lang="en-US" altLang="de-DE" sz="1300">
                <a:latin typeface="Verdana" panose="020B0604030504040204" pitchFamily="34" charset="0"/>
              </a:rPr>
              <a:pPr>
                <a:spcBef>
                  <a:spcPct val="0"/>
                </a:spcBef>
              </a:pPr>
              <a:t>28</a:t>
            </a:fld>
            <a:endParaRPr lang="en-US" altLang="de-DE" sz="1300">
              <a:latin typeface="Verdana" panose="020B0604030504040204" pitchFamily="34" charset="0"/>
            </a:endParaRPr>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589972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CC2EBE8F-CBB4-4C7E-919F-9AE352C6E7C5}" type="slidenum">
              <a:rPr lang="en-US" altLang="de-DE" sz="1300">
                <a:latin typeface="Verdana" panose="020B0604030504040204" pitchFamily="34" charset="0"/>
              </a:rPr>
              <a:pPr>
                <a:spcBef>
                  <a:spcPct val="0"/>
                </a:spcBef>
              </a:pPr>
              <a:t>29</a:t>
            </a:fld>
            <a:endParaRPr lang="en-US" altLang="de-DE" sz="1300">
              <a:latin typeface="Verdana" panose="020B0604030504040204" pitchFamily="34" charset="0"/>
            </a:endParaRPr>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161027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BBB0C39E-AD51-4C6B-BE6C-9CDC3899D8B8}" type="slidenum">
              <a:rPr lang="en-US" altLang="de-DE" sz="1300">
                <a:latin typeface="Verdana" panose="020B0604030504040204" pitchFamily="34" charset="0"/>
              </a:rPr>
              <a:pPr>
                <a:spcBef>
                  <a:spcPct val="0"/>
                </a:spcBef>
              </a:pPr>
              <a:t>30</a:t>
            </a:fld>
            <a:endParaRPr lang="en-US" altLang="de-DE" sz="1300">
              <a:latin typeface="Verdana" panose="020B0604030504040204" pitchFamily="34" charset="0"/>
            </a:endParaRPr>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679432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452EF66-64B0-4E22-B3E3-4E4E87B00F4C}" type="slidenum">
              <a:rPr lang="en-US" altLang="de-DE" sz="1300">
                <a:latin typeface="Verdana" panose="020B0604030504040204" pitchFamily="34" charset="0"/>
              </a:rPr>
              <a:pPr>
                <a:spcBef>
                  <a:spcPct val="0"/>
                </a:spcBef>
              </a:pPr>
              <a:t>31</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714589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039324FA-65B1-4FC8-A560-058740E4FD55}" type="slidenum">
              <a:rPr lang="en-US" altLang="de-DE" sz="1300">
                <a:latin typeface="Verdana" panose="020B0604030504040204" pitchFamily="34" charset="0"/>
              </a:rPr>
              <a:pPr>
                <a:spcBef>
                  <a:spcPct val="0"/>
                </a:spcBef>
              </a:pPr>
              <a:t>32</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493381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68BC868-5DDE-40DE-AB25-71D5A8F5E513}" type="slidenum">
              <a:rPr lang="en-US" altLang="de-DE" sz="1300">
                <a:latin typeface="Verdana" panose="020B0604030504040204" pitchFamily="34" charset="0"/>
              </a:rPr>
              <a:pPr>
                <a:spcBef>
                  <a:spcPct val="0"/>
                </a:spcBef>
              </a:pPr>
              <a:t>33</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742458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F03666F-926F-4ACE-88B1-D3692E6AF516}" type="slidenum">
              <a:rPr lang="en-US" altLang="de-DE" sz="1300">
                <a:latin typeface="Verdana" panose="020B0604030504040204" pitchFamily="34" charset="0"/>
              </a:rPr>
              <a:pPr>
                <a:spcBef>
                  <a:spcPct val="0"/>
                </a:spcBef>
              </a:pPr>
              <a:t>34</a:t>
            </a:fld>
            <a:endParaRPr lang="en-US" altLang="de-DE" sz="1300">
              <a:latin typeface="Verdana" panose="020B0604030504040204" pitchFamily="34" charset="0"/>
            </a:endParaRPr>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949729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54F05861-0D41-4494-9EA5-CAF56A0270B3}" type="slidenum">
              <a:rPr lang="en-US" altLang="de-DE" sz="1300">
                <a:latin typeface="Verdana" panose="020B0604030504040204" pitchFamily="34" charset="0"/>
              </a:rPr>
              <a:pPr>
                <a:spcBef>
                  <a:spcPct val="0"/>
                </a:spcBef>
              </a:pPr>
              <a:t>35</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86454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9F942D2-D1F7-4823-A5D5-D7879657F99B}" type="slidenum">
              <a:rPr lang="en-US" altLang="de-DE" sz="1300">
                <a:latin typeface="Verdana" panose="020B0604030504040204" pitchFamily="34" charset="0"/>
              </a:rPr>
              <a:pPr>
                <a:spcBef>
                  <a:spcPct val="0"/>
                </a:spcBef>
              </a:pPr>
              <a:t>36</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771602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9F942D2-D1F7-4823-A5D5-D7879657F99B}" type="slidenum">
              <a:rPr lang="en-US" altLang="de-DE" sz="1300">
                <a:latin typeface="Verdana" panose="020B0604030504040204" pitchFamily="34" charset="0"/>
              </a:rPr>
              <a:pPr>
                <a:spcBef>
                  <a:spcPct val="0"/>
                </a:spcBef>
              </a:pPr>
              <a:t>37</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771602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9F942D2-D1F7-4823-A5D5-D7879657F99B}" type="slidenum">
              <a:rPr lang="en-US" altLang="de-DE" sz="1300">
                <a:latin typeface="Verdana" panose="020B0604030504040204" pitchFamily="34" charset="0"/>
              </a:rPr>
              <a:pPr>
                <a:spcBef>
                  <a:spcPct val="0"/>
                </a:spcBef>
              </a:pPr>
              <a:t>38</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771602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9F942D2-D1F7-4823-A5D5-D7879657F99B}" type="slidenum">
              <a:rPr lang="en-US" altLang="de-DE" sz="1300">
                <a:latin typeface="Verdana" panose="020B0604030504040204" pitchFamily="34" charset="0"/>
              </a:rPr>
              <a:pPr>
                <a:spcBef>
                  <a:spcPct val="0"/>
                </a:spcBef>
              </a:pPr>
              <a:t>39</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771602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54717639-A9EA-4EFA-86B3-4416AE9643BA}" type="slidenum">
              <a:rPr lang="en-US" altLang="de-DE" sz="1300">
                <a:latin typeface="Verdana" panose="020B0604030504040204" pitchFamily="34" charset="0"/>
              </a:rPr>
              <a:pPr>
                <a:spcBef>
                  <a:spcPct val="0"/>
                </a:spcBef>
              </a:pPr>
              <a:t>40</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826025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25D9722-8265-4919-B906-FE585F47683D}" type="slidenum">
              <a:rPr lang="en-US" altLang="de-DE" sz="1300">
                <a:latin typeface="Verdana" panose="020B0604030504040204" pitchFamily="34" charset="0"/>
              </a:rPr>
              <a:pPr>
                <a:spcBef>
                  <a:spcPct val="0"/>
                </a:spcBef>
              </a:pPr>
              <a:t>41</a:t>
            </a:fld>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329614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2F9EAE5-ECD5-4DCE-AD36-E146BA9811E1}" type="slidenum">
              <a:rPr lang="en-US" altLang="de-DE" sz="1300">
                <a:latin typeface="Verdana" panose="020B0604030504040204" pitchFamily="34" charset="0"/>
              </a:rPr>
              <a:pPr>
                <a:spcBef>
                  <a:spcPct val="0"/>
                </a:spcBef>
              </a:pPr>
              <a:t>42</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364319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0C68163C-189D-4CA4-87C1-FE1458BCFFEC}" type="slidenum">
              <a:rPr lang="en-US" altLang="de-DE" sz="1300">
                <a:latin typeface="Verdana" panose="020B0604030504040204" pitchFamily="34" charset="0"/>
              </a:rPr>
              <a:pPr>
                <a:spcBef>
                  <a:spcPct val="0"/>
                </a:spcBef>
              </a:pPr>
              <a:t>43</a:t>
            </a:fld>
            <a:endParaRPr lang="en-US" altLang="de-DE"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667838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DC5913E2-1153-4D15-91A0-272E98ABAEF4}" type="slidenum">
              <a:rPr lang="en-US" altLang="de-DE" sz="1300">
                <a:latin typeface="Verdana" panose="020B0604030504040204" pitchFamily="34" charset="0"/>
              </a:rPr>
              <a:pPr>
                <a:spcBef>
                  <a:spcPct val="0"/>
                </a:spcBef>
              </a:pPr>
              <a:t>44</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542731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0D88D732-4A9B-4883-A113-56E9B1525872}" type="slidenum">
              <a:rPr lang="en-US" altLang="de-DE" sz="1300">
                <a:latin typeface="Verdana" panose="020B0604030504040204" pitchFamily="34" charset="0"/>
              </a:rPr>
              <a:pPr>
                <a:spcBef>
                  <a:spcPct val="0"/>
                </a:spcBef>
              </a:pPr>
              <a:t>45</a:t>
            </a:fld>
            <a:endParaRPr lang="en-US" altLang="de-DE"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2933511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B22014BA-B2C9-42AB-9F8A-0BAE7D643DF4}" type="slidenum">
              <a:rPr lang="en-US" altLang="de-DE" sz="1300">
                <a:latin typeface="Verdana" panose="020B0604030504040204" pitchFamily="34" charset="0"/>
              </a:rPr>
              <a:pPr>
                <a:spcBef>
                  <a:spcPct val="0"/>
                </a:spcBef>
              </a:pPr>
              <a:t>46</a:t>
            </a:fld>
            <a:endParaRPr lang="en-US" altLang="de-DE"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207182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C69AB95E-5664-41EB-BD27-A6F582440897}" type="slidenum">
              <a:rPr lang="en-US" altLang="de-DE" sz="1300">
                <a:latin typeface="Verdana" panose="020B0604030504040204" pitchFamily="34" charset="0"/>
              </a:rPr>
              <a:pPr>
                <a:spcBef>
                  <a:spcPct val="0"/>
                </a:spcBef>
              </a:pPr>
              <a:t>47</a:t>
            </a:fld>
            <a:endParaRPr lang="en-US" altLang="de-DE" sz="1300">
              <a:latin typeface="Verdana" panose="020B0604030504040204" pitchFamily="34" charset="0"/>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411345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9D5C5BBB-84B5-4C54-A32F-28F0767E2A9B}" type="slidenum">
              <a:rPr lang="en-US" altLang="de-DE" sz="1300">
                <a:latin typeface="Verdana" panose="020B0604030504040204" pitchFamily="34" charset="0"/>
              </a:rPr>
              <a:pPr>
                <a:spcBef>
                  <a:spcPct val="0"/>
                </a:spcBef>
              </a:pPr>
              <a:t>48</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997948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539C140-2B02-4780-95B6-9060A4F19B31}" type="slidenum">
              <a:rPr lang="en-US" altLang="de-DE" sz="1300">
                <a:latin typeface="Verdana" panose="020B0604030504040204" pitchFamily="34" charset="0"/>
              </a:rPr>
              <a:pPr>
                <a:spcBef>
                  <a:spcPct val="0"/>
                </a:spcBef>
              </a:pPr>
              <a:t>49</a:t>
            </a:fld>
            <a:endParaRPr lang="en-US" altLang="de-DE"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630563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274223E1-A99D-4367-AC22-1D91B0CF9AA5}" type="slidenum">
              <a:rPr lang="en-US" altLang="de-DE" sz="1300">
                <a:latin typeface="Verdana" panose="020B0604030504040204" pitchFamily="34" charset="0"/>
              </a:rPr>
              <a:pPr>
                <a:spcBef>
                  <a:spcPct val="0"/>
                </a:spcBef>
              </a:pPr>
              <a:t>50</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402670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274223E1-A99D-4367-AC22-1D91B0CF9AA5}" type="slidenum">
              <a:rPr lang="en-US" altLang="de-DE" sz="1300">
                <a:latin typeface="Verdana" panose="020B0604030504040204" pitchFamily="34" charset="0"/>
              </a:rPr>
              <a:pPr>
                <a:spcBef>
                  <a:spcPct val="0"/>
                </a:spcBef>
              </a:pPr>
              <a:t>51</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402670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274223E1-A99D-4367-AC22-1D91B0CF9AA5}" type="slidenum">
              <a:rPr lang="en-US" altLang="de-DE" sz="1300">
                <a:latin typeface="Verdana" panose="020B0604030504040204" pitchFamily="34" charset="0"/>
              </a:rPr>
              <a:pPr>
                <a:spcBef>
                  <a:spcPct val="0"/>
                </a:spcBef>
              </a:pPr>
              <a:t>52</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4026700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AC65BD56-9539-46C6-BF4E-69CADBB7E7FC}" type="slidenum">
              <a:rPr lang="en-US" altLang="de-DE" sz="1300">
                <a:latin typeface="Verdana" panose="020B0604030504040204" pitchFamily="34" charset="0"/>
              </a:rPr>
              <a:pPr>
                <a:spcBef>
                  <a:spcPct val="0"/>
                </a:spcBef>
              </a:pPr>
              <a:t>53</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3150123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6D662739-F1D4-46DC-B880-63ADF1EAB194}" type="slidenum">
              <a:rPr lang="en-US" altLang="de-DE" sz="1300">
                <a:latin typeface="Verdana" panose="020B0604030504040204" pitchFamily="34" charset="0"/>
              </a:rPr>
              <a:pPr>
                <a:spcBef>
                  <a:spcPct val="0"/>
                </a:spcBef>
              </a:pPr>
              <a:t>54</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469716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A8D81E35-B338-4250-BE48-F70FEF9ECB80}" type="slidenum">
              <a:rPr lang="en-US" altLang="de-DE" sz="1300">
                <a:latin typeface="Verdana" panose="020B0604030504040204" pitchFamily="34" charset="0"/>
              </a:rPr>
              <a:pPr>
                <a:spcBef>
                  <a:spcPct val="0"/>
                </a:spcBef>
              </a:pPr>
              <a:t>56</a:t>
            </a:fld>
            <a:endParaRPr lang="en-US" altLang="de-DE" sz="1300">
              <a:latin typeface="Verdana" panose="020B0604030504040204" pitchFamily="34" charset="0"/>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536067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B81572E-7462-4834-A92D-22EA90096716}" type="slidenum">
              <a:rPr lang="en-US" altLang="de-DE" sz="1300">
                <a:latin typeface="Verdana" panose="020B0604030504040204" pitchFamily="34" charset="0"/>
              </a:rPr>
              <a:pPr>
                <a:spcBef>
                  <a:spcPct val="0"/>
                </a:spcBef>
              </a:pPr>
              <a:t>57</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471668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it-IT" altLang="ko-KR" sz="1000" dirty="0">
                <a:latin typeface="+mj-l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it-IT"/>
              <a:t>Modulo del training 1 – Attribuzione Incolpare e Prendersi il Merito</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it-IT"/>
              <a:t>Modulo del training 1 – Attribuzione Incolpare e Prendersi il Merito</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it-IT"/>
              <a:t>Modulo del training 1 – Attribuzione Incolpare e Prendersi il Merito</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it-IT"/>
              <a:t>Modulo del training 1 – Attribuzione Incolpare e Prendersi il Merito</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it-IT"/>
              <a:t>Modulo del training 1 – Attribuzione Incolpare e Prendersi il Merito</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it-IT"/>
              <a:t>Modulo del training 1 – Attribuzione Incolpare e Prendersi il Merito</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it-IT"/>
              <a:t>Modulo del training 1 – Attribuzione Incolpare e Prendersi il Merito</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47163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76967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it-IT" altLang="ko-KR" sz="1000" dirty="0">
                <a:solidFill>
                  <a:srgbClr val="333333"/>
                </a:solidFill>
                <a:latin typeface="Calibri Ligh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5522964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3353129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7282574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7309655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747062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2195048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592484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1116198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437745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28139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it-IT"/>
              <a:t>Modulo del training 1 – Attribuzione Incolpare e Prendersi il Merito</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347539133"/>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a:t>
            </a:r>
            <a:r>
              <a:rPr lang="en-US" altLang="ja-JP">
                <a:latin typeface="+mn-lt"/>
                <a:ea typeface="+mn-ea"/>
                <a:cs typeface="+mn-cs"/>
              </a:rPr>
              <a:t>1 B </a:t>
            </a:r>
            <a:r>
              <a:rPr lang="en-US" altLang="ja-JP" dirty="0">
                <a:latin typeface="+mn-lt"/>
                <a:ea typeface="+mn-ea"/>
                <a:cs typeface="+mn-cs"/>
              </a:rPr>
              <a:t>– </a:t>
            </a:r>
            <a:r>
              <a:rPr lang="it-IT" altLang="ko-KR" dirty="0">
                <a:latin typeface="+mn-lt"/>
                <a:ea typeface="+mn-ea"/>
                <a:cs typeface="+mn-cs"/>
              </a:rPr>
              <a:t>Attribuzione Incolpare e Prendersi il Merito</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Di Michele </a:t>
            </a:r>
            <a:r>
              <a:rPr lang="nl-NL" sz="1600" dirty="0">
                <a:solidFill>
                  <a:srgbClr val="004992"/>
                </a:solidFill>
              </a:rPr>
              <a:t>(11|21)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447258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Attribuzione: Incolpare e prendersi il merito</a:t>
            </a:r>
            <a:endParaRPr lang="en-US" sz="3600" dirty="0">
              <a:latin typeface="+mn-lt"/>
              <a:ea typeface="+mn-ea"/>
              <a:cs typeface="+mn-cs"/>
            </a:endParaRPr>
          </a:p>
        </p:txBody>
      </p:sp>
      <p:sp>
        <p:nvSpPr>
          <p:cNvPr id="10243" name="Rectangle 3"/>
          <p:cNvSpPr>
            <a:spLocks noGrp="1" noChangeArrowheads="1"/>
          </p:cNvSpPr>
          <p:nvPr>
            <p:ph idx="1"/>
          </p:nvPr>
        </p:nvSpPr>
        <p:spPr>
          <a:noFill/>
        </p:spPr>
        <p:txBody>
          <a:bodyPr>
            <a:noAutofit/>
          </a:bodyPr>
          <a:lstStyle/>
          <a:p>
            <a:pPr eaLnBrk="1" hangingPunct="1">
              <a:tabLst>
                <a:tab pos="0" algn="l"/>
              </a:tabLst>
            </a:pPr>
            <a:r>
              <a:rPr lang="it-IT" altLang="de-DE" sz="2400" dirty="0">
                <a:solidFill>
                  <a:srgbClr val="333333"/>
                </a:solidFill>
              </a:rPr>
              <a:t>Attribuzione = desumere cause per eventi (ad es. incolpare e prendersi il </a:t>
            </a:r>
            <a:r>
              <a:rPr lang="it-IT" altLang="de-DE" sz="2400">
                <a:solidFill>
                  <a:srgbClr val="333333"/>
                </a:solidFill>
              </a:rPr>
              <a:t>merito)</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2</a:t>
            </a:fld>
            <a:endParaRPr lang="de-DE" dirty="0">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Attribuzione: Incolpare e prendersi il merito</a:t>
            </a:r>
            <a:endParaRPr lang="en-US" sz="3600" dirty="0">
              <a:latin typeface="+mn-lt"/>
              <a:ea typeface="+mn-ea"/>
              <a:cs typeface="+mn-cs"/>
            </a:endParaRPr>
          </a:p>
        </p:txBody>
      </p:sp>
      <p:sp>
        <p:nvSpPr>
          <p:cNvPr id="10243" name="Rectangle 3"/>
          <p:cNvSpPr>
            <a:spLocks noGrp="1" noChangeArrowheads="1"/>
          </p:cNvSpPr>
          <p:nvPr>
            <p:ph idx="1"/>
          </p:nvPr>
        </p:nvSpPr>
        <p:spPr>
          <a:noFill/>
        </p:spPr>
        <p:txBody>
          <a:bodyPr>
            <a:noAutofit/>
          </a:bodyPr>
          <a:lstStyle/>
          <a:p>
            <a:pPr eaLnBrk="1" hangingPunct="1">
              <a:tabLst>
                <a:tab pos="0" algn="l"/>
              </a:tabLst>
            </a:pPr>
            <a:r>
              <a:rPr lang="it-IT" altLang="de-DE" sz="2400" dirty="0">
                <a:solidFill>
                  <a:srgbClr val="333333"/>
                </a:solidFill>
              </a:rPr>
              <a:t>Attribuzione = desumere cause per eventi (ad es. incolpare e prendersi il merito)</a:t>
            </a:r>
          </a:p>
          <a:p>
            <a:pPr lvl="0" defTabSz="914400" fontAlgn="base"/>
            <a:r>
              <a:rPr lang="en-US" altLang="de-DE" sz="2400" dirty="0" err="1">
                <a:solidFill>
                  <a:srgbClr val="333333"/>
                </a:solidFill>
              </a:rPr>
              <a:t>Noi</a:t>
            </a:r>
            <a:r>
              <a:rPr lang="en-US" altLang="de-DE" sz="2400" dirty="0">
                <a:solidFill>
                  <a:srgbClr val="333333"/>
                </a:solidFill>
              </a:rPr>
              <a:t> </a:t>
            </a:r>
            <a:r>
              <a:rPr lang="en-US" altLang="de-DE" sz="2400" dirty="0" err="1">
                <a:solidFill>
                  <a:srgbClr val="333333"/>
                </a:solidFill>
              </a:rPr>
              <a:t>spesso</a:t>
            </a:r>
            <a:r>
              <a:rPr lang="en-US" altLang="de-DE" sz="2400" dirty="0">
                <a:solidFill>
                  <a:srgbClr val="333333"/>
                </a:solidFill>
              </a:rPr>
              <a:t> </a:t>
            </a:r>
            <a:r>
              <a:rPr lang="en-US" altLang="de-DE" sz="2400" dirty="0" err="1">
                <a:solidFill>
                  <a:srgbClr val="333333"/>
                </a:solidFill>
              </a:rPr>
              <a:t>trascuriamo</a:t>
            </a:r>
            <a:r>
              <a:rPr lang="en-US" altLang="de-DE" sz="2400" dirty="0">
                <a:solidFill>
                  <a:srgbClr val="333333"/>
                </a:solidFill>
              </a:rPr>
              <a:t> l</a:t>
            </a:r>
            <a:r>
              <a:rPr lang="ja-JP" altLang="en-US" sz="2400" dirty="0">
                <a:solidFill>
                  <a:srgbClr val="333333"/>
                </a:solidFill>
              </a:rPr>
              <a:t>’</a:t>
            </a:r>
            <a:r>
              <a:rPr lang="en-US" altLang="ja-JP" sz="2400" dirty="0">
                <a:solidFill>
                  <a:srgbClr val="333333"/>
                </a:solidFill>
              </a:rPr>
              <a:t>idea </a:t>
            </a:r>
            <a:r>
              <a:rPr lang="en-US" altLang="ja-JP" sz="2400" dirty="0" err="1">
                <a:solidFill>
                  <a:srgbClr val="333333"/>
                </a:solidFill>
              </a:rPr>
              <a:t>che</a:t>
            </a:r>
            <a:r>
              <a:rPr lang="en-US" altLang="ja-JP" sz="2400" dirty="0">
                <a:solidFill>
                  <a:srgbClr val="333333"/>
                </a:solidFill>
              </a:rPr>
              <a:t> lo </a:t>
            </a:r>
            <a:r>
              <a:rPr lang="en-US" altLang="ja-JP" sz="2400" dirty="0" err="1">
                <a:solidFill>
                  <a:srgbClr val="333333"/>
                </a:solidFill>
              </a:rPr>
              <a:t>stesso</a:t>
            </a:r>
            <a:r>
              <a:rPr lang="en-US" altLang="ja-JP" sz="2400" dirty="0">
                <a:solidFill>
                  <a:srgbClr val="333333"/>
                </a:solidFill>
              </a:rPr>
              <a:t> </a:t>
            </a:r>
            <a:r>
              <a:rPr lang="en-US" altLang="ja-JP" sz="2400" dirty="0" err="1">
                <a:solidFill>
                  <a:srgbClr val="333333"/>
                </a:solidFill>
              </a:rPr>
              <a:t>evento</a:t>
            </a:r>
            <a:r>
              <a:rPr lang="en-US" altLang="ja-JP" sz="2400" dirty="0">
                <a:solidFill>
                  <a:srgbClr val="333333"/>
                </a:solidFill>
              </a:rPr>
              <a:t> </a:t>
            </a:r>
            <a:r>
              <a:rPr lang="en-US" altLang="ja-JP" sz="2400" dirty="0" err="1">
                <a:solidFill>
                  <a:srgbClr val="333333"/>
                </a:solidFill>
              </a:rPr>
              <a:t>puo</a:t>
            </a:r>
            <a:r>
              <a:rPr lang="ja-JP" altLang="en-US" sz="2400" dirty="0">
                <a:solidFill>
                  <a:srgbClr val="333333"/>
                </a:solidFill>
              </a:rPr>
              <a:t>’</a:t>
            </a:r>
            <a:r>
              <a:rPr lang="en-US" altLang="ja-JP" sz="2400" dirty="0">
                <a:solidFill>
                  <a:srgbClr val="333333"/>
                </a:solidFill>
              </a:rPr>
              <a:t> </a:t>
            </a:r>
            <a:r>
              <a:rPr lang="en-US" altLang="ja-JP" sz="2400" dirty="0" err="1">
                <a:solidFill>
                  <a:srgbClr val="333333"/>
                </a:solidFill>
              </a:rPr>
              <a:t>avere</a:t>
            </a:r>
            <a:r>
              <a:rPr lang="en-US" altLang="ja-JP" sz="2400" dirty="0">
                <a:solidFill>
                  <a:srgbClr val="333333"/>
                </a:solidFill>
              </a:rPr>
              <a:t> cause molto </a:t>
            </a:r>
            <a:r>
              <a:rPr lang="en-US" altLang="ja-JP" sz="2400" err="1">
                <a:solidFill>
                  <a:srgbClr val="333333"/>
                </a:solidFill>
              </a:rPr>
              <a:t>differenti</a:t>
            </a:r>
            <a:r>
              <a:rPr lang="en-US" altLang="ja-JP" sz="2400">
                <a:solidFill>
                  <a:srgbClr val="333333"/>
                </a:solidFill>
              </a:rPr>
              <a:t>.</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3</a:t>
            </a:fld>
            <a:endParaRPr lang="de-DE" dirty="0">
              <a:latin typeface="+mn-lt"/>
              <a:ea typeface="+mn-ea"/>
            </a:endParaRPr>
          </a:p>
        </p:txBody>
      </p:sp>
    </p:spTree>
    <p:extLst>
      <p:ext uri="{BB962C8B-B14F-4D97-AF65-F5344CB8AC3E}">
        <p14:creationId xmlns:p14="http://schemas.microsoft.com/office/powerpoint/2010/main" val="181616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Attribuzione: Incolpare e prendersi il merito</a:t>
            </a:r>
            <a:endParaRPr lang="en-US" sz="3600" dirty="0">
              <a:latin typeface="+mn-lt"/>
              <a:ea typeface="+mn-ea"/>
              <a:cs typeface="+mn-cs"/>
            </a:endParaRPr>
          </a:p>
        </p:txBody>
      </p:sp>
      <p:sp>
        <p:nvSpPr>
          <p:cNvPr id="10243" name="Rectangle 3"/>
          <p:cNvSpPr>
            <a:spLocks noGrp="1" noChangeArrowheads="1"/>
          </p:cNvSpPr>
          <p:nvPr>
            <p:ph idx="1"/>
          </p:nvPr>
        </p:nvSpPr>
        <p:spPr>
          <a:noFill/>
        </p:spPr>
        <p:txBody>
          <a:bodyPr>
            <a:noAutofit/>
          </a:bodyPr>
          <a:lstStyle/>
          <a:p>
            <a:pPr eaLnBrk="1" hangingPunct="1">
              <a:lnSpc>
                <a:spcPct val="150000"/>
              </a:lnSpc>
              <a:tabLst>
                <a:tab pos="0" algn="l"/>
              </a:tabLst>
            </a:pPr>
            <a:r>
              <a:rPr lang="it-IT" altLang="de-DE" sz="2400" dirty="0">
                <a:solidFill>
                  <a:srgbClr val="333333"/>
                </a:solidFill>
              </a:rPr>
              <a:t>Attribuzione = desumere cause per eventi (ad es. incolpare e prendersi il merito)</a:t>
            </a:r>
          </a:p>
          <a:p>
            <a:pPr lvl="0" defTabSz="914400" fontAlgn="base">
              <a:lnSpc>
                <a:spcPct val="150000"/>
              </a:lnSpc>
            </a:pPr>
            <a:r>
              <a:rPr lang="en-US" altLang="de-DE" sz="2400" dirty="0" err="1">
                <a:solidFill>
                  <a:srgbClr val="333333"/>
                </a:solidFill>
              </a:rPr>
              <a:t>Noi</a:t>
            </a:r>
            <a:r>
              <a:rPr lang="en-US" altLang="de-DE" sz="2400" dirty="0">
                <a:solidFill>
                  <a:srgbClr val="333333"/>
                </a:solidFill>
              </a:rPr>
              <a:t> </a:t>
            </a:r>
            <a:r>
              <a:rPr lang="en-US" altLang="de-DE" sz="2400" dirty="0" err="1">
                <a:solidFill>
                  <a:srgbClr val="333333"/>
                </a:solidFill>
              </a:rPr>
              <a:t>spesso</a:t>
            </a:r>
            <a:r>
              <a:rPr lang="en-US" altLang="de-DE" sz="2400" dirty="0">
                <a:solidFill>
                  <a:srgbClr val="333333"/>
                </a:solidFill>
              </a:rPr>
              <a:t> </a:t>
            </a:r>
            <a:r>
              <a:rPr lang="en-US" altLang="de-DE" sz="2400" dirty="0" err="1">
                <a:solidFill>
                  <a:srgbClr val="333333"/>
                </a:solidFill>
              </a:rPr>
              <a:t>trascuriamo</a:t>
            </a:r>
            <a:r>
              <a:rPr lang="en-US" altLang="de-DE" sz="2400" dirty="0">
                <a:solidFill>
                  <a:srgbClr val="333333"/>
                </a:solidFill>
              </a:rPr>
              <a:t> l</a:t>
            </a:r>
            <a:r>
              <a:rPr lang="ja-JP" altLang="en-US" sz="2400" dirty="0">
                <a:solidFill>
                  <a:srgbClr val="333333"/>
                </a:solidFill>
              </a:rPr>
              <a:t>’</a:t>
            </a:r>
            <a:r>
              <a:rPr lang="en-US" altLang="ja-JP" sz="2400" dirty="0">
                <a:solidFill>
                  <a:srgbClr val="333333"/>
                </a:solidFill>
              </a:rPr>
              <a:t>idea </a:t>
            </a:r>
            <a:r>
              <a:rPr lang="en-US" altLang="ja-JP" sz="2400" dirty="0" err="1">
                <a:solidFill>
                  <a:srgbClr val="333333"/>
                </a:solidFill>
              </a:rPr>
              <a:t>che</a:t>
            </a:r>
            <a:r>
              <a:rPr lang="en-US" altLang="ja-JP" sz="2400" dirty="0">
                <a:solidFill>
                  <a:srgbClr val="333333"/>
                </a:solidFill>
              </a:rPr>
              <a:t> lo </a:t>
            </a:r>
            <a:r>
              <a:rPr lang="en-US" altLang="ja-JP" sz="2400" dirty="0" err="1">
                <a:solidFill>
                  <a:srgbClr val="333333"/>
                </a:solidFill>
              </a:rPr>
              <a:t>stesso</a:t>
            </a:r>
            <a:r>
              <a:rPr lang="en-US" altLang="ja-JP" sz="2400" dirty="0">
                <a:solidFill>
                  <a:srgbClr val="333333"/>
                </a:solidFill>
              </a:rPr>
              <a:t> </a:t>
            </a:r>
            <a:r>
              <a:rPr lang="en-US" altLang="ja-JP" sz="2400" dirty="0" err="1">
                <a:solidFill>
                  <a:srgbClr val="333333"/>
                </a:solidFill>
              </a:rPr>
              <a:t>evento</a:t>
            </a:r>
            <a:r>
              <a:rPr lang="en-US" altLang="ja-JP" sz="2400" dirty="0">
                <a:solidFill>
                  <a:srgbClr val="333333"/>
                </a:solidFill>
              </a:rPr>
              <a:t> </a:t>
            </a:r>
            <a:r>
              <a:rPr lang="en-US" altLang="ja-JP" sz="2400" dirty="0" err="1">
                <a:solidFill>
                  <a:srgbClr val="333333"/>
                </a:solidFill>
              </a:rPr>
              <a:t>puo</a:t>
            </a:r>
            <a:r>
              <a:rPr lang="ja-JP" altLang="en-US" sz="2400" dirty="0">
                <a:solidFill>
                  <a:srgbClr val="333333"/>
                </a:solidFill>
              </a:rPr>
              <a:t>’</a:t>
            </a:r>
            <a:r>
              <a:rPr lang="en-US" altLang="ja-JP" sz="2400" dirty="0">
                <a:solidFill>
                  <a:srgbClr val="333333"/>
                </a:solidFill>
              </a:rPr>
              <a:t> </a:t>
            </a:r>
            <a:r>
              <a:rPr lang="en-US" altLang="ja-JP" sz="2400" dirty="0" err="1">
                <a:solidFill>
                  <a:srgbClr val="333333"/>
                </a:solidFill>
              </a:rPr>
              <a:t>avere</a:t>
            </a:r>
            <a:r>
              <a:rPr lang="en-US" altLang="ja-JP" sz="2400" dirty="0">
                <a:solidFill>
                  <a:srgbClr val="333333"/>
                </a:solidFill>
              </a:rPr>
              <a:t> cause molto </a:t>
            </a:r>
            <a:r>
              <a:rPr lang="en-US" altLang="ja-JP" sz="2400" dirty="0" err="1">
                <a:solidFill>
                  <a:srgbClr val="333333"/>
                </a:solidFill>
              </a:rPr>
              <a:t>differenti</a:t>
            </a:r>
            <a:r>
              <a:rPr lang="en-US" altLang="ja-JP" sz="2400" dirty="0">
                <a:solidFill>
                  <a:srgbClr val="333333"/>
                </a:solidFill>
              </a:rPr>
              <a:t>.</a:t>
            </a:r>
          </a:p>
          <a:p>
            <a:pPr lvl="0" defTabSz="914400" fontAlgn="base">
              <a:lnSpc>
                <a:spcPct val="150000"/>
              </a:lnSpc>
            </a:pPr>
            <a:endParaRPr lang="en-US" altLang="ja-JP" sz="2400" dirty="0">
              <a:solidFill>
                <a:srgbClr val="333333"/>
              </a:solidFill>
            </a:endParaRPr>
          </a:p>
          <a:p>
            <a:pPr lvl="0" defTabSz="914400" fontAlgn="base">
              <a:lnSpc>
                <a:spcPct val="150000"/>
              </a:lnSpc>
            </a:pPr>
            <a:r>
              <a:rPr lang="it-IT" altLang="de-DE" sz="2400" b="1" dirty="0">
                <a:solidFill>
                  <a:srgbClr val="004992"/>
                </a:solidFill>
              </a:rPr>
              <a:t>Quali cause potrebbero aver contribuito alla seguente situazione?</a:t>
            </a:r>
            <a:br>
              <a:rPr lang="de-DE" altLang="de-DE" sz="2400" b="1" dirty="0">
                <a:solidFill>
                  <a:srgbClr val="004992"/>
                </a:solidFill>
              </a:rPr>
            </a:br>
            <a:r>
              <a:rPr lang="de-DE" altLang="de-DE" sz="2400" dirty="0">
                <a:solidFill>
                  <a:srgbClr val="004992"/>
                </a:solidFill>
              </a:rPr>
              <a:t>U</a:t>
            </a:r>
            <a:r>
              <a:rPr lang="de-DE" altLang="de-DE" sz="2400" dirty="0">
                <a:solidFill>
                  <a:srgbClr val="333333"/>
                </a:solidFill>
              </a:rPr>
              <a:t>na cara amica non ti ha chiamato per il suo compleanno.</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4</a:t>
            </a:fld>
            <a:endParaRPr lang="de-DE" dirty="0">
              <a:latin typeface="+mn-lt"/>
              <a:ea typeface="+mn-ea"/>
            </a:endParaRPr>
          </a:p>
        </p:txBody>
      </p:sp>
    </p:spTree>
    <p:extLst>
      <p:ext uri="{BB962C8B-B14F-4D97-AF65-F5344CB8AC3E}">
        <p14:creationId xmlns:p14="http://schemas.microsoft.com/office/powerpoint/2010/main" val="1681620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Spiegazioni</a:t>
            </a:r>
          </a:p>
        </p:txBody>
      </p:sp>
      <p:sp>
        <p:nvSpPr>
          <p:cNvPr id="5" name="Content Placeholder 4"/>
          <p:cNvSpPr>
            <a:spLocks noGrp="1"/>
          </p:cNvSpPr>
          <p:nvPr>
            <p:ph idx="1"/>
          </p:nvPr>
        </p:nvSpPr>
        <p:spPr/>
        <p:txBody>
          <a:bodyPr/>
          <a:lstStyle/>
          <a:p>
            <a:pPr lvl="0" defTabSz="914377"/>
            <a:r>
              <a:rPr lang="it-IT" sz="2400" dirty="0">
                <a:solidFill>
                  <a:srgbClr val="333333"/>
                </a:solidFill>
              </a:rPr>
              <a:t>Perché la tua amica non ti chiama?</a:t>
            </a:r>
          </a:p>
          <a:p>
            <a:pPr lvl="0" defTabSz="914400" fontAlgn="base"/>
            <a:r>
              <a:rPr lang="en-CA" altLang="de-DE" sz="2400" dirty="0">
                <a:solidFill>
                  <a:srgbClr val="004992"/>
                </a:solidFill>
              </a:rPr>
              <a:t>Cause </a:t>
            </a:r>
            <a:r>
              <a:rPr lang="en-CA" altLang="de-DE" sz="2400" dirty="0" err="1">
                <a:solidFill>
                  <a:srgbClr val="004992"/>
                </a:solidFill>
              </a:rPr>
              <a:t>possibili</a:t>
            </a:r>
            <a:r>
              <a:rPr lang="en-CA" altLang="de-DE" sz="2400" dirty="0">
                <a:solidFill>
                  <a:srgbClr val="004992"/>
                </a:solidFill>
              </a:rPr>
              <a:t> di </a:t>
            </a:r>
            <a:r>
              <a:rPr lang="en-CA" altLang="de-DE" sz="2400" dirty="0" err="1">
                <a:solidFill>
                  <a:srgbClr val="004992"/>
                </a:solidFill>
              </a:rPr>
              <a:t>questo</a:t>
            </a:r>
            <a:r>
              <a:rPr lang="en-CA" altLang="de-DE" sz="2400" dirty="0">
                <a:solidFill>
                  <a:srgbClr val="004992"/>
                </a:solidFill>
              </a:rPr>
              <a:t> </a:t>
            </a:r>
            <a:r>
              <a:rPr lang="en-CA" altLang="de-DE" sz="2400" dirty="0" err="1">
                <a:solidFill>
                  <a:srgbClr val="004992"/>
                </a:solidFill>
              </a:rPr>
              <a:t>comportamento</a:t>
            </a:r>
            <a:r>
              <a:rPr lang="en-CA" altLang="de-DE" sz="2400" dirty="0">
                <a:solidFill>
                  <a:srgbClr val="004992"/>
                </a:solidFill>
              </a:rPr>
              <a:t>…</a:t>
            </a:r>
          </a:p>
          <a:p>
            <a:pPr lvl="0" defTabSz="914400" fontAlgn="base"/>
            <a:r>
              <a:rPr lang="en-CA"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a:t>
            </a:fld>
            <a:endParaRPr lang="de-DE" dirty="0">
              <a:latin typeface="+mn-lt"/>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Spiegazioni</a:t>
            </a:r>
          </a:p>
        </p:txBody>
      </p:sp>
      <p:sp>
        <p:nvSpPr>
          <p:cNvPr id="5" name="Content Placeholder 4"/>
          <p:cNvSpPr>
            <a:spLocks noGrp="1"/>
          </p:cNvSpPr>
          <p:nvPr>
            <p:ph idx="1"/>
          </p:nvPr>
        </p:nvSpPr>
        <p:spPr/>
        <p:txBody>
          <a:bodyPr/>
          <a:lstStyle/>
          <a:p>
            <a:pPr lvl="0" defTabSz="914400" fontAlgn="base"/>
            <a:r>
              <a:rPr lang="en-CA" altLang="de-DE" sz="2400" dirty="0" err="1">
                <a:solidFill>
                  <a:srgbClr val="333333"/>
                </a:solidFill>
              </a:rPr>
              <a:t>Perché</a:t>
            </a:r>
            <a:r>
              <a:rPr lang="en-CA" altLang="de-DE" sz="2400" dirty="0">
                <a:solidFill>
                  <a:srgbClr val="333333"/>
                </a:solidFill>
              </a:rPr>
              <a:t> la </a:t>
            </a:r>
            <a:r>
              <a:rPr lang="en-CA" altLang="de-DE" sz="2400" dirty="0" err="1">
                <a:solidFill>
                  <a:srgbClr val="333333"/>
                </a:solidFill>
              </a:rPr>
              <a:t>tua</a:t>
            </a:r>
            <a:r>
              <a:rPr lang="en-CA" altLang="de-DE" sz="2400" dirty="0">
                <a:solidFill>
                  <a:srgbClr val="333333"/>
                </a:solidFill>
              </a:rPr>
              <a:t> </a:t>
            </a:r>
            <a:r>
              <a:rPr lang="en-CA" altLang="de-DE" sz="2400" dirty="0" err="1">
                <a:solidFill>
                  <a:srgbClr val="333333"/>
                </a:solidFill>
              </a:rPr>
              <a:t>amica</a:t>
            </a:r>
            <a:r>
              <a:rPr lang="en-CA" altLang="de-DE" sz="2400" dirty="0">
                <a:solidFill>
                  <a:srgbClr val="333333"/>
                </a:solidFill>
              </a:rPr>
              <a:t> non </a:t>
            </a:r>
            <a:r>
              <a:rPr lang="en-CA" altLang="de-DE" sz="2400" dirty="0" err="1">
                <a:solidFill>
                  <a:srgbClr val="333333"/>
                </a:solidFill>
              </a:rPr>
              <a:t>ti</a:t>
            </a:r>
            <a:r>
              <a:rPr lang="en-CA" altLang="de-DE" sz="2400" dirty="0">
                <a:solidFill>
                  <a:srgbClr val="333333"/>
                </a:solidFill>
              </a:rPr>
              <a:t> </a:t>
            </a:r>
            <a:r>
              <a:rPr lang="en-CA" altLang="de-DE" sz="2400" dirty="0" err="1">
                <a:solidFill>
                  <a:srgbClr val="333333"/>
                </a:solidFill>
              </a:rPr>
              <a:t>chiama</a:t>
            </a:r>
            <a:r>
              <a:rPr lang="en-CA" altLang="de-DE" sz="2400" dirty="0">
                <a:solidFill>
                  <a:srgbClr val="333333"/>
                </a:solidFill>
              </a:rPr>
              <a:t>?</a:t>
            </a:r>
          </a:p>
          <a:p>
            <a:pPr lvl="0" defTabSz="914400" fontAlgn="base"/>
            <a:r>
              <a:rPr lang="en-CA" altLang="de-DE" sz="2400" dirty="0">
                <a:solidFill>
                  <a:srgbClr val="004992"/>
                </a:solidFill>
              </a:rPr>
              <a:t>Cause </a:t>
            </a:r>
            <a:r>
              <a:rPr lang="en-CA" altLang="de-DE" sz="2400" dirty="0" err="1">
                <a:solidFill>
                  <a:srgbClr val="004992"/>
                </a:solidFill>
              </a:rPr>
              <a:t>possibili</a:t>
            </a:r>
            <a:r>
              <a:rPr lang="en-CA" altLang="de-DE" sz="2400" dirty="0">
                <a:solidFill>
                  <a:srgbClr val="004992"/>
                </a:solidFill>
              </a:rPr>
              <a:t> di </a:t>
            </a:r>
            <a:r>
              <a:rPr lang="en-CA" altLang="de-DE" sz="2400" dirty="0" err="1">
                <a:solidFill>
                  <a:srgbClr val="004992"/>
                </a:solidFill>
              </a:rPr>
              <a:t>questo</a:t>
            </a:r>
            <a:r>
              <a:rPr lang="en-CA" altLang="de-DE" sz="2400" dirty="0">
                <a:solidFill>
                  <a:srgbClr val="004992"/>
                </a:solidFill>
              </a:rPr>
              <a:t> </a:t>
            </a:r>
            <a:r>
              <a:rPr lang="en-CA" altLang="de-DE" sz="2400" dirty="0" err="1">
                <a:solidFill>
                  <a:srgbClr val="004992"/>
                </a:solidFill>
              </a:rPr>
              <a:t>comportamento</a:t>
            </a:r>
            <a:r>
              <a:rPr lang="en-CA" altLang="de-DE" sz="2400" dirty="0">
                <a:solidFill>
                  <a:srgbClr val="004992"/>
                </a:solidFill>
              </a:rPr>
              <a:t>…</a:t>
            </a:r>
          </a:p>
          <a:p>
            <a:pPr marL="342900" lvl="0" indent="-342900" defTabSz="914400" fontAlgn="base">
              <a:buClr>
                <a:srgbClr val="333333"/>
              </a:buClr>
              <a:buFont typeface="WingDings"/>
              <a:buChar char=""/>
            </a:pPr>
            <a:r>
              <a:rPr lang="en-CA" altLang="de-DE" sz="2400" dirty="0">
                <a:solidFill>
                  <a:srgbClr val="333333"/>
                </a:solidFill>
              </a:rPr>
              <a:t>Non </a:t>
            </a:r>
            <a:r>
              <a:rPr lang="en-CA" altLang="de-DE" sz="2400" dirty="0" err="1">
                <a:solidFill>
                  <a:srgbClr val="333333"/>
                </a:solidFill>
              </a:rPr>
              <a:t>sono</a:t>
            </a:r>
            <a:r>
              <a:rPr lang="en-CA" altLang="de-DE" sz="2400" dirty="0">
                <a:solidFill>
                  <a:srgbClr val="333333"/>
                </a:solidFill>
              </a:rPr>
              <a:t> </a:t>
            </a:r>
            <a:r>
              <a:rPr lang="en-CA" altLang="de-DE" sz="2400" dirty="0" err="1">
                <a:solidFill>
                  <a:srgbClr val="333333"/>
                </a:solidFill>
              </a:rPr>
              <a:t>importante</a:t>
            </a:r>
            <a:r>
              <a:rPr lang="en-CA" altLang="de-DE" sz="2400" dirty="0">
                <a:solidFill>
                  <a:srgbClr val="333333"/>
                </a:solidFill>
              </a:rPr>
              <a:t> per lei. Se </a:t>
            </a:r>
            <a:r>
              <a:rPr lang="en-CA" altLang="de-DE" sz="2400" dirty="0" err="1">
                <a:solidFill>
                  <a:srgbClr val="333333"/>
                </a:solidFill>
              </a:rPr>
              <a:t>fossi</a:t>
            </a:r>
            <a:r>
              <a:rPr lang="en-CA" altLang="de-DE" sz="2400" dirty="0">
                <a:solidFill>
                  <a:srgbClr val="333333"/>
                </a:solidFill>
              </a:rPr>
              <a:t> </a:t>
            </a:r>
            <a:r>
              <a:rPr lang="en-CA" altLang="de-DE" sz="2400" dirty="0" err="1">
                <a:solidFill>
                  <a:srgbClr val="333333"/>
                </a:solidFill>
              </a:rPr>
              <a:t>stata</a:t>
            </a:r>
            <a:r>
              <a:rPr lang="en-CA" altLang="de-DE" sz="2400" dirty="0">
                <a:solidFill>
                  <a:srgbClr val="333333"/>
                </a:solidFill>
              </a:rPr>
              <a:t> </a:t>
            </a:r>
            <a:r>
              <a:rPr lang="en-CA" altLang="de-DE" sz="2400" dirty="0" err="1">
                <a:solidFill>
                  <a:srgbClr val="333333"/>
                </a:solidFill>
              </a:rPr>
              <a:t>un’altra</a:t>
            </a:r>
            <a:r>
              <a:rPr lang="en-CA" altLang="de-DE" sz="2400" dirty="0">
                <a:solidFill>
                  <a:srgbClr val="333333"/>
                </a:solidFill>
              </a:rPr>
              <a:t> non mi </a:t>
            </a:r>
            <a:r>
              <a:rPr lang="en-CA" altLang="de-DE" sz="2400" dirty="0" err="1">
                <a:solidFill>
                  <a:srgbClr val="333333"/>
                </a:solidFill>
              </a:rPr>
              <a:t>avrebbe</a:t>
            </a:r>
            <a:r>
              <a:rPr lang="en-CA" altLang="de-DE" sz="2400" dirty="0">
                <a:solidFill>
                  <a:srgbClr val="333333"/>
                </a:solidFill>
              </a:rPr>
              <a:t> </a:t>
            </a:r>
            <a:r>
              <a:rPr lang="en-CA" altLang="de-DE" sz="2400" dirty="0" err="1">
                <a:solidFill>
                  <a:srgbClr val="333333"/>
                </a:solidFill>
              </a:rPr>
              <a:t>dimenticata</a:t>
            </a:r>
            <a:r>
              <a:rPr lang="de-DE" altLang="de-DE" sz="2400" dirty="0">
                <a:solidFill>
                  <a:srgbClr val="333333"/>
                </a:solidFill>
              </a:rPr>
              <a:t>.</a:t>
            </a:r>
            <a:endParaRPr lang="en-CA" altLang="de-DE" sz="2400" dirty="0">
              <a:solidFill>
                <a:srgbClr val="333333"/>
              </a:solidFill>
            </a:endParaRPr>
          </a:p>
          <a:p>
            <a:pPr marL="342900" lvl="0" indent="-342900" defTabSz="914400" fontAlgn="base">
              <a:buClr>
                <a:srgbClr val="333333"/>
              </a:buClr>
              <a:buFont typeface="WingDings"/>
              <a:buChar char=""/>
            </a:pPr>
            <a:r>
              <a:rPr lang="en-CA" altLang="de-DE" sz="2400" dirty="0">
                <a:solidFill>
                  <a:srgbClr val="333333"/>
                </a:solidFill>
              </a:rPr>
              <a:t>E’ </a:t>
            </a:r>
            <a:r>
              <a:rPr lang="en-CA" altLang="de-DE" sz="2400" dirty="0" err="1">
                <a:solidFill>
                  <a:srgbClr val="333333"/>
                </a:solidFill>
              </a:rPr>
              <a:t>una</a:t>
            </a:r>
            <a:r>
              <a:rPr lang="en-CA" altLang="de-DE" sz="2400" dirty="0">
                <a:solidFill>
                  <a:srgbClr val="333333"/>
                </a:solidFill>
              </a:rPr>
              <a:t> donna molto </a:t>
            </a:r>
            <a:r>
              <a:rPr lang="en-CA" altLang="de-DE" sz="2400" dirty="0" err="1">
                <a:solidFill>
                  <a:srgbClr val="333333"/>
                </a:solidFill>
              </a:rPr>
              <a:t>disorganizzata</a:t>
            </a:r>
            <a:r>
              <a:rPr lang="en-CA" altLang="de-DE" sz="2400" dirty="0">
                <a:solidFill>
                  <a:srgbClr val="333333"/>
                </a:solidFill>
              </a:rPr>
              <a:t> e </a:t>
            </a:r>
            <a:r>
              <a:rPr lang="en-CA" altLang="de-DE" sz="2400" dirty="0" err="1">
                <a:solidFill>
                  <a:srgbClr val="333333"/>
                </a:solidFill>
              </a:rPr>
              <a:t>potrebbe</a:t>
            </a:r>
            <a:r>
              <a:rPr lang="en-CA" altLang="de-DE" sz="2400" dirty="0">
                <a:solidFill>
                  <a:srgbClr val="333333"/>
                </a:solidFill>
              </a:rPr>
              <a:t> aver </a:t>
            </a:r>
            <a:r>
              <a:rPr lang="en-CA" altLang="de-DE" sz="2400" dirty="0" err="1">
                <a:solidFill>
                  <a:srgbClr val="333333"/>
                </a:solidFill>
              </a:rPr>
              <a:t>dimenticato</a:t>
            </a:r>
            <a:r>
              <a:rPr lang="en-CA" altLang="de-DE" sz="2400" dirty="0">
                <a:solidFill>
                  <a:srgbClr val="333333"/>
                </a:solidFill>
              </a:rPr>
              <a:t> la data del </a:t>
            </a:r>
            <a:r>
              <a:rPr lang="en-CA" altLang="de-DE" sz="2400" dirty="0" err="1">
                <a:solidFill>
                  <a:srgbClr val="333333"/>
                </a:solidFill>
              </a:rPr>
              <a:t>suo</a:t>
            </a:r>
            <a:r>
              <a:rPr lang="en-CA" altLang="de-DE" sz="2400" dirty="0">
                <a:solidFill>
                  <a:srgbClr val="333333"/>
                </a:solidFill>
              </a:rPr>
              <a:t> </a:t>
            </a:r>
            <a:r>
              <a:rPr lang="en-CA" altLang="de-DE" sz="2400" dirty="0" err="1">
                <a:solidFill>
                  <a:srgbClr val="333333"/>
                </a:solidFill>
              </a:rPr>
              <a:t>compleanno</a:t>
            </a:r>
            <a:r>
              <a:rPr lang="en-CA" altLang="de-DE" sz="2400" dirty="0">
                <a:solidFill>
                  <a:srgbClr val="333333"/>
                </a:solidFill>
              </a:rPr>
              <a:t>.</a:t>
            </a:r>
          </a:p>
          <a:p>
            <a:pPr marL="342900" lvl="0" indent="-342900" defTabSz="914400" fontAlgn="base">
              <a:buClr>
                <a:srgbClr val="333333"/>
              </a:buClr>
              <a:buFont typeface="WingDings"/>
              <a:buChar char=""/>
            </a:pPr>
            <a:r>
              <a:rPr lang="it-IT" altLang="de-DE" sz="2400" dirty="0">
                <a:solidFill>
                  <a:srgbClr val="333333"/>
                </a:solidFill>
              </a:rPr>
              <a:t>Ha un esame importante da preparare e non ha tempo per altro.</a:t>
            </a:r>
            <a:endParaRPr lang="en-US" sz="2400" dirty="0"/>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6</a:t>
            </a:fld>
            <a:endParaRPr lang="de-DE" dirty="0">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Spiegazioni</a:t>
            </a:r>
          </a:p>
        </p:txBody>
      </p:sp>
      <p:sp>
        <p:nvSpPr>
          <p:cNvPr id="5" name="Content Placeholder 4"/>
          <p:cNvSpPr>
            <a:spLocks noGrp="1"/>
          </p:cNvSpPr>
          <p:nvPr>
            <p:ph idx="1"/>
          </p:nvPr>
        </p:nvSpPr>
        <p:spPr/>
        <p:txBody>
          <a:bodyPr/>
          <a:lstStyle/>
          <a:p>
            <a:pPr lvl="0" defTabSz="914400" fontAlgn="base"/>
            <a:r>
              <a:rPr lang="en-CA" altLang="de-DE" sz="2400" dirty="0" err="1">
                <a:solidFill>
                  <a:srgbClr val="333333"/>
                </a:solidFill>
              </a:rPr>
              <a:t>Perché</a:t>
            </a:r>
            <a:r>
              <a:rPr lang="en-CA" altLang="de-DE" sz="2400" dirty="0">
                <a:solidFill>
                  <a:srgbClr val="333333"/>
                </a:solidFill>
              </a:rPr>
              <a:t> la </a:t>
            </a:r>
            <a:r>
              <a:rPr lang="en-CA" altLang="de-DE" sz="2400" dirty="0" err="1">
                <a:solidFill>
                  <a:srgbClr val="333333"/>
                </a:solidFill>
              </a:rPr>
              <a:t>tua</a:t>
            </a:r>
            <a:r>
              <a:rPr lang="en-CA" altLang="de-DE" sz="2400" dirty="0">
                <a:solidFill>
                  <a:srgbClr val="333333"/>
                </a:solidFill>
              </a:rPr>
              <a:t> </a:t>
            </a:r>
            <a:r>
              <a:rPr lang="en-CA" altLang="de-DE" sz="2400" dirty="0" err="1">
                <a:solidFill>
                  <a:srgbClr val="333333"/>
                </a:solidFill>
              </a:rPr>
              <a:t>amica</a:t>
            </a:r>
            <a:r>
              <a:rPr lang="en-CA" altLang="de-DE" sz="2400" dirty="0">
                <a:solidFill>
                  <a:srgbClr val="333333"/>
                </a:solidFill>
              </a:rPr>
              <a:t> non </a:t>
            </a:r>
            <a:r>
              <a:rPr lang="en-CA" altLang="de-DE" sz="2400" dirty="0" err="1">
                <a:solidFill>
                  <a:srgbClr val="333333"/>
                </a:solidFill>
              </a:rPr>
              <a:t>ti</a:t>
            </a:r>
            <a:r>
              <a:rPr lang="en-CA" altLang="de-DE" sz="2400" dirty="0">
                <a:solidFill>
                  <a:srgbClr val="333333"/>
                </a:solidFill>
              </a:rPr>
              <a:t> </a:t>
            </a:r>
            <a:r>
              <a:rPr lang="en-CA" altLang="de-DE" sz="2400" dirty="0" err="1">
                <a:solidFill>
                  <a:srgbClr val="333333"/>
                </a:solidFill>
              </a:rPr>
              <a:t>chiama</a:t>
            </a:r>
            <a:r>
              <a:rPr lang="en-CA" altLang="de-DE" sz="2400" dirty="0">
                <a:solidFill>
                  <a:srgbClr val="333333"/>
                </a:solidFill>
              </a:rPr>
              <a:t>?</a:t>
            </a:r>
          </a:p>
          <a:p>
            <a:pPr lvl="0" defTabSz="914400" fontAlgn="base"/>
            <a:r>
              <a:rPr lang="en-CA" altLang="de-DE" sz="2400" dirty="0">
                <a:solidFill>
                  <a:srgbClr val="004992"/>
                </a:solidFill>
              </a:rPr>
              <a:t>Cause </a:t>
            </a:r>
            <a:r>
              <a:rPr lang="en-CA" altLang="de-DE" sz="2400" dirty="0" err="1">
                <a:solidFill>
                  <a:srgbClr val="004992"/>
                </a:solidFill>
              </a:rPr>
              <a:t>possibili</a:t>
            </a:r>
            <a:r>
              <a:rPr lang="en-CA" altLang="de-DE" sz="2400" dirty="0">
                <a:solidFill>
                  <a:srgbClr val="004992"/>
                </a:solidFill>
              </a:rPr>
              <a:t> di </a:t>
            </a:r>
            <a:r>
              <a:rPr lang="en-CA" altLang="de-DE" sz="2400" dirty="0" err="1">
                <a:solidFill>
                  <a:srgbClr val="004992"/>
                </a:solidFill>
              </a:rPr>
              <a:t>questo</a:t>
            </a:r>
            <a:r>
              <a:rPr lang="en-CA" altLang="de-DE" sz="2400" dirty="0">
                <a:solidFill>
                  <a:srgbClr val="004992"/>
                </a:solidFill>
              </a:rPr>
              <a:t> </a:t>
            </a:r>
            <a:r>
              <a:rPr lang="en-CA" altLang="de-DE" sz="2400" dirty="0" err="1">
                <a:solidFill>
                  <a:srgbClr val="004992"/>
                </a:solidFill>
              </a:rPr>
              <a:t>comportamento</a:t>
            </a:r>
            <a:r>
              <a:rPr lang="en-CA"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7</a:t>
            </a:fld>
            <a:endParaRPr lang="de-DE" dirty="0">
              <a:latin typeface="+mn-lt"/>
              <a:ea typeface="+mn-ea"/>
            </a:endParaRPr>
          </a:p>
        </p:txBody>
      </p:sp>
      <p:graphicFrame>
        <p:nvGraphicFramePr>
          <p:cNvPr id="8" name="Group 68"/>
          <p:cNvGraphicFramePr>
            <a:graphicFrameLocks/>
          </p:cNvGraphicFramePr>
          <p:nvPr>
            <p:extLst>
              <p:ext uri="{D42A27DB-BD31-4B8C-83A1-F6EECF244321}">
                <p14:modId xmlns:p14="http://schemas.microsoft.com/office/powerpoint/2010/main" val="3636071075"/>
              </p:ext>
            </p:extLst>
          </p:nvPr>
        </p:nvGraphicFramePr>
        <p:xfrm>
          <a:off x="408955" y="3471161"/>
          <a:ext cx="11376000" cy="1936952"/>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55701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333333"/>
                          </a:solidFill>
                          <a:effectLst/>
                          <a:latin typeface="+mj-lt"/>
                          <a:cs typeface="Times New Roman" pitchFamily="18" charset="0"/>
                        </a:rPr>
                        <a:t>...me stessa</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a:ln>
                            <a:noFill/>
                          </a:ln>
                          <a:solidFill>
                            <a:srgbClr val="333333"/>
                          </a:solidFill>
                          <a:effectLst/>
                          <a:latin typeface="+mj-lt"/>
                          <a:cs typeface="Times New Roman" pitchFamily="18" charset="0"/>
                        </a:rPr>
                        <a:t>Non sono abbastanza importante.</a:t>
                      </a:r>
                      <a:endParaRPr kumimoji="0" lang="en-US"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55701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333333"/>
                          </a:solidFill>
                          <a:effectLst/>
                          <a:latin typeface="+mj-lt"/>
                          <a:cs typeface="Times New Roman" pitchFamily="18" charset="0"/>
                        </a:rPr>
                        <a:t>...altre</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j-lt"/>
                          <a:cs typeface="Times New Roman" pitchFamily="18" charset="0"/>
                        </a:rPr>
                        <a:t>E’ disorganizzata.</a:t>
                      </a:r>
                      <a:endParaRPr kumimoji="0" lang="en-US"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06216">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it-IT" sz="2400" b="0" i="0" u="none" strike="noStrike" cap="none" normalizeH="0" baseline="0" dirty="0">
                          <a:ln>
                            <a:noFill/>
                          </a:ln>
                          <a:solidFill>
                            <a:srgbClr val="333333"/>
                          </a:solidFill>
                          <a:effectLst/>
                          <a:latin typeface="+mj-lt"/>
                          <a:cs typeface="Times New Roman" pitchFamily="18" charset="0"/>
                        </a:rPr>
                        <a:t>...una situazione o una casualità</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a:ln>
                            <a:noFill/>
                          </a:ln>
                          <a:solidFill>
                            <a:srgbClr val="333333"/>
                          </a:solidFill>
                          <a:effectLst/>
                          <a:latin typeface="+mj-lt"/>
                          <a:cs typeface="Times New Roman" pitchFamily="18" charset="0"/>
                        </a:rPr>
                        <a:t>Ha un’esame e non ha tempo.</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Incolpare e prendere il merito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n-US" altLang="de-DE" sz="2400">
                <a:solidFill>
                  <a:srgbClr val="333333"/>
                </a:solidFill>
              </a:rPr>
              <a:t>Come </a:t>
            </a:r>
            <a:r>
              <a:rPr lang="en-US" altLang="de-DE" sz="2400" dirty="0" err="1">
                <a:solidFill>
                  <a:srgbClr val="333333"/>
                </a:solidFill>
              </a:rPr>
              <a:t>testè</a:t>
            </a:r>
            <a:r>
              <a:rPr lang="en-US" altLang="de-DE" sz="2400" dirty="0">
                <a:solidFill>
                  <a:srgbClr val="333333"/>
                </a:solidFill>
              </a:rPr>
              <a:t> </a:t>
            </a:r>
            <a:r>
              <a:rPr lang="en-US" altLang="de-DE" sz="2400" dirty="0" err="1">
                <a:solidFill>
                  <a:srgbClr val="333333"/>
                </a:solidFill>
              </a:rPr>
              <a:t>dimostrato</a:t>
            </a:r>
            <a:r>
              <a:rPr lang="en-US" altLang="de-DE" sz="2400" dirty="0">
                <a:solidFill>
                  <a:srgbClr val="333333"/>
                </a:solidFill>
              </a:rPr>
              <a:t>, </a:t>
            </a:r>
            <a:r>
              <a:rPr lang="en-US" altLang="de-DE" sz="2400" dirty="0" err="1">
                <a:solidFill>
                  <a:srgbClr val="333333"/>
                </a:solidFill>
              </a:rPr>
              <a:t>gli</a:t>
            </a:r>
            <a:r>
              <a:rPr lang="en-US" altLang="de-DE" sz="2400" dirty="0">
                <a:solidFill>
                  <a:srgbClr val="333333"/>
                </a:solidFill>
              </a:rPr>
              <a:t> </a:t>
            </a:r>
            <a:r>
              <a:rPr lang="en-US" altLang="de-DE" sz="2400" dirty="0" err="1">
                <a:solidFill>
                  <a:srgbClr val="333333"/>
                </a:solidFill>
              </a:rPr>
              <a:t>eventi</a:t>
            </a:r>
            <a:r>
              <a:rPr lang="en-US" altLang="de-DE" sz="2400" dirty="0">
                <a:solidFill>
                  <a:srgbClr val="333333"/>
                </a:solidFill>
              </a:rPr>
              <a:t> </a:t>
            </a:r>
            <a:r>
              <a:rPr lang="en-US" altLang="de-DE" sz="2400" dirty="0" err="1">
                <a:solidFill>
                  <a:srgbClr val="333333"/>
                </a:solidFill>
              </a:rPr>
              <a:t>possono</a:t>
            </a:r>
            <a:r>
              <a:rPr lang="en-US" altLang="de-DE" sz="2400" dirty="0">
                <a:solidFill>
                  <a:srgbClr val="333333"/>
                </a:solidFill>
              </a:rPr>
              <a:t> </a:t>
            </a:r>
            <a:r>
              <a:rPr lang="en-US" altLang="de-DE" sz="2400" dirty="0" err="1">
                <a:solidFill>
                  <a:srgbClr val="333333"/>
                </a:solidFill>
              </a:rPr>
              <a:t>avere</a:t>
            </a:r>
            <a:r>
              <a:rPr lang="en-US" altLang="de-DE" sz="2400" dirty="0">
                <a:solidFill>
                  <a:srgbClr val="333333"/>
                </a:solidFill>
              </a:rPr>
              <a:t> </a:t>
            </a:r>
            <a:r>
              <a:rPr lang="en-US" altLang="de-DE" sz="2400" dirty="0" err="1">
                <a:solidFill>
                  <a:srgbClr val="333333"/>
                </a:solidFill>
              </a:rPr>
              <a:t>molte</a:t>
            </a:r>
            <a:r>
              <a:rPr lang="en-US" altLang="de-DE" sz="2400" dirty="0">
                <a:solidFill>
                  <a:srgbClr val="333333"/>
                </a:solidFill>
              </a:rPr>
              <a:t> cause diverse.</a:t>
            </a:r>
          </a:p>
          <a:p>
            <a:pPr lvl="0" defTabSz="914400" fontAlgn="base"/>
            <a:r>
              <a:rPr lang="en-US" altLang="de-DE" sz="2400" dirty="0">
                <a:solidFill>
                  <a:srgbClr val="333333"/>
                </a:solidFill>
              </a:rPr>
              <a:t>Nella </a:t>
            </a:r>
            <a:r>
              <a:rPr lang="en-US" altLang="de-DE" sz="2400" dirty="0" err="1">
                <a:solidFill>
                  <a:srgbClr val="333333"/>
                </a:solidFill>
              </a:rPr>
              <a:t>maggior</a:t>
            </a:r>
            <a:r>
              <a:rPr lang="en-US" altLang="de-DE" sz="2400" dirty="0">
                <a:solidFill>
                  <a:srgbClr val="333333"/>
                </a:solidFill>
              </a:rPr>
              <a:t> parte </a:t>
            </a:r>
            <a:r>
              <a:rPr lang="en-US" altLang="de-DE" sz="2400" dirty="0" err="1">
                <a:solidFill>
                  <a:srgbClr val="333333"/>
                </a:solidFill>
              </a:rPr>
              <a:t>dei</a:t>
            </a:r>
            <a:r>
              <a:rPr lang="en-US" altLang="de-DE" sz="2400" dirty="0">
                <a:solidFill>
                  <a:srgbClr val="333333"/>
                </a:solidFill>
              </a:rPr>
              <a:t> </a:t>
            </a:r>
            <a:r>
              <a:rPr lang="en-US" altLang="de-DE" sz="2400" dirty="0" err="1">
                <a:solidFill>
                  <a:srgbClr val="333333"/>
                </a:solidFill>
              </a:rPr>
              <a:t>casi</a:t>
            </a:r>
            <a:r>
              <a:rPr lang="en-US" altLang="de-DE" sz="2400" dirty="0">
                <a:solidFill>
                  <a:srgbClr val="333333"/>
                </a:solidFill>
              </a:rPr>
              <a:t>, </a:t>
            </a:r>
            <a:r>
              <a:rPr lang="en-US" altLang="de-DE" sz="2400" dirty="0" err="1">
                <a:solidFill>
                  <a:srgbClr val="333333"/>
                </a:solidFill>
              </a:rPr>
              <a:t>molti</a:t>
            </a:r>
            <a:r>
              <a:rPr lang="en-US" altLang="de-DE" sz="2400" dirty="0">
                <a:solidFill>
                  <a:srgbClr val="333333"/>
                </a:solidFill>
              </a:rPr>
              <a:t> </a:t>
            </a:r>
            <a:r>
              <a:rPr lang="en-US" altLang="de-DE" sz="2400" dirty="0" err="1">
                <a:solidFill>
                  <a:srgbClr val="333333"/>
                </a:solidFill>
              </a:rPr>
              <a:t>fattori</a:t>
            </a:r>
            <a:r>
              <a:rPr lang="en-US" altLang="de-DE" sz="2400" dirty="0">
                <a:solidFill>
                  <a:srgbClr val="333333"/>
                </a:solidFill>
              </a:rPr>
              <a:t> </a:t>
            </a:r>
            <a:r>
              <a:rPr lang="en-US" altLang="de-DE" sz="2400" dirty="0" err="1">
                <a:solidFill>
                  <a:srgbClr val="333333"/>
                </a:solidFill>
              </a:rPr>
              <a:t>contribuiscono</a:t>
            </a:r>
            <a:r>
              <a:rPr lang="en-US" altLang="de-DE" sz="2400" dirty="0">
                <a:solidFill>
                  <a:srgbClr val="333333"/>
                </a:solidFill>
              </a:rPr>
              <a:t> ad </a:t>
            </a:r>
            <a:r>
              <a:rPr lang="en-US" altLang="de-DE" sz="2400" dirty="0" err="1">
                <a:solidFill>
                  <a:srgbClr val="333333"/>
                </a:solidFill>
              </a:rPr>
              <a:t>una</a:t>
            </a:r>
            <a:r>
              <a:rPr lang="en-US" altLang="de-DE" sz="2400" dirty="0">
                <a:solidFill>
                  <a:srgbClr val="333333"/>
                </a:solidFill>
              </a:rPr>
              <a:t> </a:t>
            </a:r>
            <a:r>
              <a:rPr lang="en-US" altLang="de-DE" sz="2400" dirty="0" err="1">
                <a:solidFill>
                  <a:srgbClr val="333333"/>
                </a:solidFill>
              </a:rPr>
              <a:t>situazione</a:t>
            </a:r>
            <a:r>
              <a:rPr lang="en-US" altLang="de-DE" sz="2400" dirty="0">
                <a:solidFill>
                  <a:srgbClr val="333333"/>
                </a:solidFill>
              </a:rPr>
              <a:t>.</a:t>
            </a:r>
          </a:p>
          <a:p>
            <a:pPr lvl="0" defTabSz="914400" fontAlgn="base"/>
            <a:r>
              <a:rPr lang="en-US" altLang="de-DE" sz="2400" dirty="0" err="1">
                <a:solidFill>
                  <a:srgbClr val="333333"/>
                </a:solidFill>
              </a:rPr>
              <a:t>Cionondimeno</a:t>
            </a:r>
            <a:r>
              <a:rPr lang="en-US" altLang="de-DE" sz="2400" dirty="0">
                <a:solidFill>
                  <a:srgbClr val="333333"/>
                </a:solidFill>
              </a:rPr>
              <a:t>, </a:t>
            </a:r>
            <a:r>
              <a:rPr lang="en-US" altLang="de-DE" sz="2400" dirty="0" err="1">
                <a:solidFill>
                  <a:srgbClr val="333333"/>
                </a:solidFill>
              </a:rPr>
              <a:t>molte</a:t>
            </a:r>
            <a:r>
              <a:rPr lang="en-US" altLang="de-DE" sz="2400" dirty="0">
                <a:solidFill>
                  <a:srgbClr val="333333"/>
                </a:solidFill>
              </a:rPr>
              <a:t> </a:t>
            </a:r>
            <a:r>
              <a:rPr lang="en-US" altLang="de-DE" sz="2400" dirty="0" err="1">
                <a:solidFill>
                  <a:srgbClr val="333333"/>
                </a:solidFill>
              </a:rPr>
              <a:t>persone</a:t>
            </a:r>
            <a:r>
              <a:rPr lang="en-US" altLang="de-DE" sz="2400" dirty="0">
                <a:solidFill>
                  <a:srgbClr val="333333"/>
                </a:solidFill>
              </a:rPr>
              <a:t> </a:t>
            </a:r>
            <a:r>
              <a:rPr lang="en-US" altLang="de-DE" sz="2400" dirty="0" err="1">
                <a:solidFill>
                  <a:srgbClr val="333333"/>
                </a:solidFill>
              </a:rPr>
              <a:t>preferiscono</a:t>
            </a:r>
            <a:r>
              <a:rPr lang="en-US" altLang="de-DE" sz="2400" dirty="0">
                <a:solidFill>
                  <a:srgbClr val="333333"/>
                </a:solidFill>
              </a:rPr>
              <a:t> </a:t>
            </a:r>
            <a:r>
              <a:rPr lang="en-US" altLang="de-DE" sz="2400" dirty="0" err="1">
                <a:solidFill>
                  <a:srgbClr val="333333"/>
                </a:solidFill>
              </a:rPr>
              <a:t>vedere</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solo un </a:t>
            </a:r>
            <a:r>
              <a:rPr lang="en-US" altLang="de-DE" sz="2400" dirty="0" err="1">
                <a:solidFill>
                  <a:srgbClr val="333333"/>
                </a:solidFill>
              </a:rPr>
              <a:t>aspetto</a:t>
            </a:r>
            <a:r>
              <a:rPr lang="en-US" altLang="de-DE" sz="2400" dirty="0">
                <a:solidFill>
                  <a:srgbClr val="333333"/>
                </a:solidFill>
              </a:rPr>
              <a:t> è </a:t>
            </a:r>
            <a:r>
              <a:rPr lang="en-US" altLang="de-DE" sz="2400" dirty="0" err="1">
                <a:solidFill>
                  <a:srgbClr val="333333"/>
                </a:solidFill>
              </a:rPr>
              <a:t>importante</a:t>
            </a:r>
            <a:r>
              <a:rPr lang="en-US" altLang="de-DE" sz="2400" dirty="0">
                <a:solidFill>
                  <a:srgbClr val="333333"/>
                </a:solidFill>
              </a:rPr>
              <a:t> (</a:t>
            </a:r>
            <a:r>
              <a:rPr lang="en-US" altLang="de-DE" sz="2400" dirty="0" err="1">
                <a:solidFill>
                  <a:srgbClr val="333333"/>
                </a:solidFill>
              </a:rPr>
              <a:t>es</a:t>
            </a:r>
            <a:r>
              <a:rPr lang="en-US" altLang="de-DE" sz="2400" dirty="0">
                <a:solidFill>
                  <a:srgbClr val="333333"/>
                </a:solidFill>
              </a:rPr>
              <a:t>. </a:t>
            </a:r>
            <a:r>
              <a:rPr lang="en-US" altLang="de-DE" sz="2400" dirty="0" err="1">
                <a:solidFill>
                  <a:srgbClr val="333333"/>
                </a:solidFill>
              </a:rPr>
              <a:t>incolpare</a:t>
            </a:r>
            <a:r>
              <a:rPr lang="en-US" altLang="de-DE" sz="2400" dirty="0">
                <a:solidFill>
                  <a:srgbClr val="333333"/>
                </a:solidFill>
              </a:rPr>
              <a:t> </a:t>
            </a:r>
            <a:r>
              <a:rPr lang="en-US" altLang="de-DE" sz="2400" dirty="0" err="1">
                <a:solidFill>
                  <a:srgbClr val="333333"/>
                </a:solidFill>
              </a:rPr>
              <a:t>gli</a:t>
            </a:r>
            <a:r>
              <a:rPr lang="en-US" altLang="de-DE" sz="2400" dirty="0">
                <a:solidFill>
                  <a:srgbClr val="333333"/>
                </a:solidFill>
              </a:rPr>
              <a:t> </a:t>
            </a:r>
            <a:r>
              <a:rPr lang="en-US" altLang="de-DE" sz="2400" dirty="0" err="1">
                <a:solidFill>
                  <a:srgbClr val="333333"/>
                </a:solidFill>
              </a:rPr>
              <a:t>altri</a:t>
            </a:r>
            <a:r>
              <a:rPr lang="en-US" altLang="de-DE" sz="2400" dirty="0">
                <a:solidFill>
                  <a:srgbClr val="333333"/>
                </a:solidFill>
              </a:rPr>
              <a:t> </a:t>
            </a:r>
            <a:r>
              <a:rPr lang="en-US" altLang="de-DE" sz="2400" dirty="0" err="1">
                <a:solidFill>
                  <a:srgbClr val="333333"/>
                </a:solidFill>
              </a:rPr>
              <a:t>invece</a:t>
            </a:r>
            <a:r>
              <a:rPr lang="en-US" altLang="de-DE" sz="2400" dirty="0">
                <a:solidFill>
                  <a:srgbClr val="333333"/>
                </a:solidFill>
              </a:rPr>
              <a:t> di se </a:t>
            </a:r>
            <a:r>
              <a:rPr lang="en-US" altLang="de-DE" sz="2400" dirty="0" err="1">
                <a:solidFill>
                  <a:srgbClr val="333333"/>
                </a:solidFill>
              </a:rPr>
              <a:t>stessi</a:t>
            </a:r>
            <a:r>
              <a:rPr lang="en-US" altLang="de-DE" sz="2400" dirty="0">
                <a:solidFill>
                  <a:srgbClr val="333333"/>
                </a:solidFill>
              </a:rPr>
              <a:t> o </a:t>
            </a:r>
            <a:r>
              <a:rPr lang="en-US" altLang="de-DE" sz="2400" dirty="0" err="1">
                <a:solidFill>
                  <a:srgbClr val="333333"/>
                </a:solidFill>
              </a:rPr>
              <a:t>viceversa</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8</a:t>
            </a:fld>
            <a:endParaRPr lang="de-DE" dirty="0">
              <a:latin typeface="+mn-lt"/>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t-IT" sz="3600">
                <a:solidFill>
                  <a:srgbClr val="004992"/>
                </a:solidFill>
                <a:latin typeface="+mn-lt"/>
                <a:ea typeface="+mn-ea"/>
                <a:cs typeface="+mn-cs"/>
              </a:rPr>
              <a:t>Sei stata dimessa dall'ospedale quasi guarita.</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it-IT" altLang="ja-JP" sz="2400" dirty="0">
                <a:solidFill>
                  <a:srgbClr val="004992"/>
                </a:solidFill>
              </a:rPr>
              <a:t>Spiegazioni...</a:t>
            </a:r>
          </a:p>
          <a:p>
            <a:pPr lvl="0" defTabSz="914377"/>
            <a:r>
              <a:rPr lang="it-IT" altLang="ja-JP" sz="2400" dirty="0">
                <a:solidFill>
                  <a:srgbClr val="333333"/>
                </a:solidFill>
              </a:rPr>
              <a:t>...me stessa</a:t>
            </a:r>
          </a:p>
          <a:p>
            <a:pPr lvl="0" defTabSz="914377"/>
            <a:r>
              <a:rPr lang="it-IT" altLang="ja-JP" sz="2400" dirty="0">
                <a:solidFill>
                  <a:srgbClr val="333333"/>
                </a:solidFill>
              </a:rPr>
              <a:t>...altre</a:t>
            </a:r>
          </a:p>
          <a:p>
            <a:pPr lvl="0" defTabSz="914377"/>
            <a:r>
              <a:rPr lang="it-IT" altLang="ja-JP" sz="2400" dirty="0">
                <a:solidFill>
                  <a:srgbClr val="333333"/>
                </a:solidFill>
              </a:rPr>
              <a:t>...una situazione o una casualità</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9</a:t>
            </a:fld>
            <a:endParaRPr lang="de-DE" dirty="0">
              <a:latin typeface="+mn-lt"/>
              <a:ea typeface="+mn-ea"/>
            </a:endParaRPr>
          </a:p>
        </p:txBody>
      </p:sp>
      <p:sp>
        <p:nvSpPr>
          <p:cNvPr id="20483" name="Rectangle 4"/>
          <p:cNvSpPr>
            <a:spLocks noChangeArrowheads="1"/>
          </p:cNvSpPr>
          <p:nvPr/>
        </p:nvSpPr>
        <p:spPr bwMode="auto">
          <a:xfrm>
            <a:off x="813012" y="6301224"/>
            <a:ext cx="10365899" cy="302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90000"/>
              </a:lnSpc>
              <a:buClrTx/>
              <a:buFontTx/>
              <a:buNone/>
            </a:pPr>
            <a:endParaRPr lang="en-US" altLang="de-DE" sz="2800">
              <a:solidFill>
                <a:srgbClr val="3333FF"/>
              </a:solidFill>
              <a:latin typeface="Calibri Light"/>
            </a:endParaRPr>
          </a:p>
        </p:txBody>
      </p:sp>
      <p:pic>
        <p:nvPicPr>
          <p:cNvPr id="10"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6"/>
          <p:cNvSpPr>
            <a:spLocks noGrp="1" noChangeArrowheads="1"/>
          </p:cNvSpPr>
          <p:nvPr>
            <p:ph type="title"/>
          </p:nvPr>
        </p:nvSpPr>
        <p:spPr/>
        <p:txBody>
          <a:bodyPr vert="horz" lIns="0" tIns="0" rIns="0" bIns="0" rtlCol="0" anchor="t">
            <a:spAutoFit/>
          </a:bodyPr>
          <a:lstStyle/>
          <a:p>
            <a:pPr defTabSz="914377">
              <a:spcBef>
                <a:spcPts val="0"/>
              </a:spcBef>
            </a:pPr>
            <a:r>
              <a:rPr lang="it-IT" altLang="ja-JP" sz="3600">
                <a:latin typeface="+mn-lt"/>
                <a:ea typeface="+mn-ea"/>
                <a:cs typeface="+mn-cs"/>
              </a:rPr>
              <a:t>Sei stata dimessa dall'ospedale quasi guarita.</a:t>
            </a:r>
            <a:endParaRPr lang="en-US" altLang="de-DE" sz="3600" dirty="0">
              <a:latin typeface="+mn-lt"/>
              <a:ea typeface="+mn-ea"/>
              <a:cs typeface="+mn-cs"/>
            </a:endParaRPr>
          </a:p>
        </p:txBody>
      </p:sp>
      <p:sp>
        <p:nvSpPr>
          <p:cNvPr id="22530" name="Rectangle 21"/>
          <p:cNvSpPr>
            <a:spLocks noGrp="1" noChangeArrowheads="1"/>
          </p:cNvSpPr>
          <p:nvPr>
            <p:ph idx="1"/>
          </p:nvPr>
        </p:nvSpPr>
        <p:spPr>
          <a:noFill/>
        </p:spPr>
        <p:txBody>
          <a:bodyPr>
            <a:noAutofit/>
          </a:bodyPr>
          <a:lstStyle/>
          <a:p>
            <a:pPr eaLnBrk="1" hangingPunct="1">
              <a:lnSpc>
                <a:spcPct val="100000"/>
              </a:lnSpc>
              <a:spcBef>
                <a:spcPts val="0"/>
              </a:spcBef>
            </a:pPr>
            <a:r>
              <a:rPr lang="de-DE" altLang="de-DE" sz="1600" b="1" dirty="0" err="1">
                <a:solidFill>
                  <a:srgbClr val="004992"/>
                </a:solidFill>
              </a:rPr>
              <a:t>Spiegazioni</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a:t>
            </a:r>
            <a:r>
              <a:rPr lang="de-DE" altLang="de-DE" sz="1600" b="1" dirty="0" err="1">
                <a:solidFill>
                  <a:srgbClr val="004992"/>
                </a:solidFill>
              </a:rPr>
              <a:t>me</a:t>
            </a:r>
            <a:r>
              <a:rPr lang="de-DE" altLang="de-DE" sz="1600" b="1" dirty="0">
                <a:solidFill>
                  <a:srgbClr val="004992"/>
                </a:solidFill>
              </a:rPr>
              <a:t> </a:t>
            </a:r>
            <a:r>
              <a:rPr lang="de-DE" altLang="de-DE" sz="1600" b="1" dirty="0" err="1">
                <a:solidFill>
                  <a:srgbClr val="004992"/>
                </a:solidFill>
              </a:rPr>
              <a:t>stessa</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a:t>
            </a:r>
            <a:r>
              <a:rPr lang="it-IT" altLang="de-DE" sz="1600" i="1" dirty="0">
                <a:solidFill>
                  <a:srgbClr val="333333"/>
                </a:solidFill>
              </a:rPr>
              <a:t>può essere influenzato in qualche misura</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La </a:t>
            </a:r>
            <a:r>
              <a:rPr lang="de-DE" altLang="de-DE" sz="1600" dirty="0" err="1">
                <a:solidFill>
                  <a:srgbClr val="333333"/>
                </a:solidFill>
              </a:rPr>
              <a:t>guarigione</a:t>
            </a:r>
            <a:r>
              <a:rPr lang="de-DE" altLang="de-DE" sz="1600" dirty="0">
                <a:solidFill>
                  <a:srgbClr val="333333"/>
                </a:solidFill>
              </a:rPr>
              <a:t> </a:t>
            </a:r>
            <a:r>
              <a:rPr lang="de-DE" altLang="de-DE" sz="1600" dirty="0" err="1">
                <a:solidFill>
                  <a:srgbClr val="333333"/>
                </a:solidFill>
              </a:rPr>
              <a:t>c‘è</a:t>
            </a:r>
            <a:r>
              <a:rPr lang="de-DE" altLang="de-DE" sz="1600" dirty="0">
                <a:solidFill>
                  <a:srgbClr val="333333"/>
                </a:solidFill>
              </a:rPr>
              <a:t> </a:t>
            </a:r>
            <a:r>
              <a:rPr lang="de-DE" altLang="de-DE" sz="1600" dirty="0" err="1">
                <a:solidFill>
                  <a:srgbClr val="333333"/>
                </a:solidFill>
              </a:rPr>
              <a:t>stata</a:t>
            </a:r>
            <a:r>
              <a:rPr lang="de-DE" altLang="de-DE" sz="1600" dirty="0">
                <a:solidFill>
                  <a:srgbClr val="333333"/>
                </a:solidFill>
              </a:rPr>
              <a:t> </a:t>
            </a:r>
            <a:r>
              <a:rPr lang="de-DE" altLang="de-DE" sz="1600" dirty="0" err="1">
                <a:solidFill>
                  <a:srgbClr val="333333"/>
                </a:solidFill>
              </a:rPr>
              <a:t>perché</a:t>
            </a:r>
            <a:r>
              <a:rPr lang="de-DE" altLang="de-DE" sz="1600" dirty="0">
                <a:solidFill>
                  <a:srgbClr val="333333"/>
                </a:solidFill>
              </a:rPr>
              <a:t> </a:t>
            </a:r>
            <a:r>
              <a:rPr lang="de-DE" altLang="de-DE" sz="1600" dirty="0" err="1">
                <a:solidFill>
                  <a:srgbClr val="333333"/>
                </a:solidFill>
              </a:rPr>
              <a:t>ero</a:t>
            </a:r>
            <a:r>
              <a:rPr lang="de-DE" altLang="de-DE" sz="1600" dirty="0">
                <a:solidFill>
                  <a:srgbClr val="333333"/>
                </a:solidFill>
              </a:rPr>
              <a:t> molto </a:t>
            </a:r>
            <a:r>
              <a:rPr lang="de-DE" altLang="de-DE" sz="1600" dirty="0" err="1">
                <a:solidFill>
                  <a:srgbClr val="333333"/>
                </a:solidFill>
              </a:rPr>
              <a:t>molto</a:t>
            </a:r>
            <a:r>
              <a:rPr lang="de-DE" altLang="de-DE" sz="1600" dirty="0">
                <a:solidFill>
                  <a:srgbClr val="333333"/>
                </a:solidFill>
              </a:rPr>
              <a:t> </a:t>
            </a:r>
            <a:r>
              <a:rPr lang="de-DE" altLang="de-DE" sz="1600" dirty="0" err="1">
                <a:solidFill>
                  <a:srgbClr val="333333"/>
                </a:solidFill>
              </a:rPr>
              <a:t>motivata</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Ho </a:t>
            </a:r>
            <a:r>
              <a:rPr lang="de-DE" altLang="de-DE" sz="1600" dirty="0" err="1">
                <a:solidFill>
                  <a:srgbClr val="333333"/>
                </a:solidFill>
              </a:rPr>
              <a:t>insistito</a:t>
            </a:r>
            <a:r>
              <a:rPr lang="de-DE" altLang="de-DE" sz="1600" dirty="0">
                <a:solidFill>
                  <a:srgbClr val="333333"/>
                </a:solidFill>
              </a:rPr>
              <a:t> per </a:t>
            </a:r>
            <a:r>
              <a:rPr lang="de-DE" altLang="de-DE" sz="1600" dirty="0" err="1">
                <a:solidFill>
                  <a:srgbClr val="333333"/>
                </a:solidFill>
              </a:rPr>
              <a:t>certe</a:t>
            </a:r>
            <a:r>
              <a:rPr lang="de-DE" altLang="de-DE" sz="1600" dirty="0">
                <a:solidFill>
                  <a:srgbClr val="333333"/>
                </a:solidFill>
              </a:rPr>
              <a:t> </a:t>
            </a:r>
            <a:r>
              <a:rPr lang="de-DE" altLang="de-DE" sz="1600" dirty="0" err="1">
                <a:solidFill>
                  <a:srgbClr val="333333"/>
                </a:solidFill>
              </a:rPr>
              <a:t>cure</a:t>
            </a:r>
            <a:r>
              <a:rPr lang="de-DE" altLang="de-DE" sz="1600" dirty="0">
                <a:solidFill>
                  <a:srgbClr val="333333"/>
                </a:solidFill>
              </a:rPr>
              <a:t>, </a:t>
            </a:r>
            <a:r>
              <a:rPr lang="de-DE" altLang="de-DE" sz="1600" dirty="0" err="1">
                <a:solidFill>
                  <a:srgbClr val="333333"/>
                </a:solidFill>
              </a:rPr>
              <a:t>che</a:t>
            </a:r>
            <a:r>
              <a:rPr lang="de-DE" altLang="de-DE" sz="1600" dirty="0">
                <a:solidFill>
                  <a:srgbClr val="333333"/>
                </a:solidFill>
              </a:rPr>
              <a:t> </a:t>
            </a:r>
            <a:r>
              <a:rPr lang="de-DE" altLang="de-DE" sz="1600" dirty="0" err="1">
                <a:solidFill>
                  <a:srgbClr val="333333"/>
                </a:solidFill>
              </a:rPr>
              <a:t>sono</a:t>
            </a:r>
            <a:r>
              <a:rPr lang="de-DE" altLang="de-DE" sz="1600" dirty="0">
                <a:solidFill>
                  <a:srgbClr val="333333"/>
                </a:solidFill>
              </a:rPr>
              <a:t> </a:t>
            </a:r>
            <a:r>
              <a:rPr lang="de-DE" altLang="de-DE" sz="1600" dirty="0" err="1">
                <a:solidFill>
                  <a:srgbClr val="333333"/>
                </a:solidFill>
              </a:rPr>
              <a:t>state</a:t>
            </a:r>
            <a:r>
              <a:rPr lang="de-DE" altLang="de-DE" sz="1600" dirty="0">
                <a:solidFill>
                  <a:srgbClr val="333333"/>
                </a:solidFill>
              </a:rPr>
              <a:t> </a:t>
            </a:r>
            <a:r>
              <a:rPr lang="de-DE" altLang="de-DE" sz="1600" dirty="0" err="1">
                <a:solidFill>
                  <a:srgbClr val="333333"/>
                </a:solidFill>
              </a:rPr>
              <a:t>decisive</a:t>
            </a:r>
            <a:r>
              <a:rPr lang="de-DE" altLang="de-DE" sz="1600" dirty="0">
                <a:solidFill>
                  <a:srgbClr val="333333"/>
                </a:solidFill>
              </a:rPr>
              <a:t> per la </a:t>
            </a:r>
            <a:r>
              <a:rPr lang="de-DE" altLang="de-DE" sz="1600" dirty="0" err="1">
                <a:solidFill>
                  <a:srgbClr val="333333"/>
                </a:solidFill>
              </a:rPr>
              <a:t>buona</a:t>
            </a:r>
            <a:r>
              <a:rPr lang="de-DE" altLang="de-DE" sz="1600" dirty="0">
                <a:solidFill>
                  <a:srgbClr val="333333"/>
                </a:solidFill>
              </a:rPr>
              <a:t> </a:t>
            </a:r>
            <a:r>
              <a:rPr lang="de-DE" altLang="de-DE" sz="1600" dirty="0" err="1">
                <a:solidFill>
                  <a:srgbClr val="333333"/>
                </a:solidFill>
              </a:rPr>
              <a:t>riuscita</a:t>
            </a:r>
            <a:r>
              <a:rPr lang="de-DE" altLang="de-DE" sz="1600" dirty="0">
                <a:solidFill>
                  <a:srgbClr val="333333"/>
                </a:solidFill>
              </a:rPr>
              <a:t> delle </a:t>
            </a:r>
            <a:r>
              <a:rPr lang="de-DE" altLang="de-DE" sz="1600" dirty="0" err="1">
                <a:solidFill>
                  <a:srgbClr val="333333"/>
                </a:solidFill>
              </a:rPr>
              <a:t>terapie</a:t>
            </a:r>
            <a:r>
              <a:rPr lang="de-DE" altLang="de-DE" sz="1600" dirty="0">
                <a:solidFill>
                  <a:srgbClr val="333333"/>
                </a:solidFill>
              </a:rPr>
              <a:t>.</a:t>
            </a:r>
          </a:p>
          <a:p>
            <a:pPr eaLnBrk="1" hangingPunct="1">
              <a:lnSpc>
                <a:spcPct val="100000"/>
              </a:lnSpc>
              <a:spcBef>
                <a:spcPts val="1200"/>
              </a:spcBef>
            </a:pPr>
            <a:r>
              <a:rPr lang="de-DE" altLang="de-DE" sz="1600" i="1" dirty="0">
                <a:solidFill>
                  <a:srgbClr val="333333"/>
                </a:solidFill>
              </a:rPr>
              <a:t>(</a:t>
            </a:r>
            <a:r>
              <a:rPr lang="de-DE" altLang="de-DE" sz="1600" i="1" dirty="0" err="1">
                <a:solidFill>
                  <a:srgbClr val="333333"/>
                </a:solidFill>
              </a:rPr>
              <a:t>meno</a:t>
            </a:r>
            <a:r>
              <a:rPr lang="de-DE" altLang="de-DE" sz="1600" i="1" dirty="0">
                <a:solidFill>
                  <a:srgbClr val="333333"/>
                </a:solidFill>
              </a:rPr>
              <a:t> </a:t>
            </a:r>
            <a:r>
              <a:rPr lang="de-DE" altLang="de-DE" sz="1600" i="1" dirty="0" err="1">
                <a:solidFill>
                  <a:srgbClr val="333333"/>
                </a:solidFill>
              </a:rPr>
              <a:t>influenzabile</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Penso</a:t>
            </a:r>
            <a:r>
              <a:rPr lang="de-DE" altLang="de-DE" sz="1600" dirty="0">
                <a:solidFill>
                  <a:srgbClr val="333333"/>
                </a:solidFill>
              </a:rPr>
              <a:t> </a:t>
            </a:r>
            <a:r>
              <a:rPr lang="de-DE" altLang="de-DE" sz="1600" dirty="0" err="1">
                <a:solidFill>
                  <a:srgbClr val="333333"/>
                </a:solidFill>
              </a:rPr>
              <a:t>che</a:t>
            </a:r>
            <a:r>
              <a:rPr lang="de-DE" altLang="de-DE" sz="1600" dirty="0">
                <a:solidFill>
                  <a:srgbClr val="333333"/>
                </a:solidFill>
              </a:rPr>
              <a:t> </a:t>
            </a:r>
            <a:r>
              <a:rPr lang="de-DE" altLang="de-DE" sz="1600" dirty="0" err="1">
                <a:solidFill>
                  <a:srgbClr val="333333"/>
                </a:solidFill>
              </a:rPr>
              <a:t>sarei</a:t>
            </a:r>
            <a:r>
              <a:rPr lang="de-DE" altLang="de-DE" sz="1600" dirty="0">
                <a:solidFill>
                  <a:srgbClr val="333333"/>
                </a:solidFill>
              </a:rPr>
              <a:t> </a:t>
            </a:r>
            <a:r>
              <a:rPr lang="de-DE" altLang="de-DE" sz="1600" dirty="0" err="1">
                <a:solidFill>
                  <a:srgbClr val="333333"/>
                </a:solidFill>
              </a:rPr>
              <a:t>guarita</a:t>
            </a:r>
            <a:r>
              <a:rPr lang="de-DE" altLang="de-DE" sz="1600" dirty="0">
                <a:solidFill>
                  <a:srgbClr val="333333"/>
                </a:solidFill>
              </a:rPr>
              <a:t> </a:t>
            </a:r>
            <a:r>
              <a:rPr lang="de-DE" altLang="de-DE" sz="1600" dirty="0" err="1">
                <a:solidFill>
                  <a:srgbClr val="333333"/>
                </a:solidFill>
              </a:rPr>
              <a:t>lo</a:t>
            </a:r>
            <a:r>
              <a:rPr lang="de-DE" altLang="de-DE" sz="1600" dirty="0">
                <a:solidFill>
                  <a:srgbClr val="333333"/>
                </a:solidFill>
              </a:rPr>
              <a:t> </a:t>
            </a:r>
            <a:r>
              <a:rPr lang="de-DE" altLang="de-DE" sz="1600" dirty="0" err="1">
                <a:solidFill>
                  <a:srgbClr val="333333"/>
                </a:solidFill>
              </a:rPr>
              <a:t>stessa</a:t>
            </a:r>
            <a:r>
              <a:rPr lang="de-DE" altLang="de-DE" sz="1600" dirty="0">
                <a:solidFill>
                  <a:srgbClr val="333333"/>
                </a:solidFill>
              </a:rPr>
              <a:t> </a:t>
            </a:r>
            <a:r>
              <a:rPr lang="de-DE" altLang="de-DE" sz="1600" dirty="0" err="1">
                <a:solidFill>
                  <a:srgbClr val="333333"/>
                </a:solidFill>
              </a:rPr>
              <a:t>anche</a:t>
            </a:r>
            <a:r>
              <a:rPr lang="de-DE" altLang="de-DE" sz="1600" dirty="0">
                <a:solidFill>
                  <a:srgbClr val="333333"/>
                </a:solidFill>
              </a:rPr>
              <a:t> senza </a:t>
            </a:r>
            <a:r>
              <a:rPr lang="de-DE" altLang="de-DE" sz="1600" dirty="0" err="1">
                <a:solidFill>
                  <a:srgbClr val="333333"/>
                </a:solidFill>
              </a:rPr>
              <a:t>medicine</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La </a:t>
            </a:r>
            <a:r>
              <a:rPr lang="de-DE" altLang="de-DE" sz="1600" dirty="0" err="1">
                <a:solidFill>
                  <a:srgbClr val="333333"/>
                </a:solidFill>
              </a:rPr>
              <a:t>guarigione</a:t>
            </a:r>
            <a:r>
              <a:rPr lang="de-DE" altLang="de-DE" sz="1600" dirty="0">
                <a:solidFill>
                  <a:srgbClr val="333333"/>
                </a:solidFill>
              </a:rPr>
              <a:t> è </a:t>
            </a:r>
            <a:r>
              <a:rPr lang="de-DE" altLang="de-DE" sz="1600" dirty="0" err="1">
                <a:solidFill>
                  <a:srgbClr val="333333"/>
                </a:solidFill>
              </a:rPr>
              <a:t>dipesa</a:t>
            </a:r>
            <a:r>
              <a:rPr lang="de-DE" altLang="de-DE" sz="1600" dirty="0">
                <a:solidFill>
                  <a:srgbClr val="333333"/>
                </a:solidFill>
              </a:rPr>
              <a:t> </a:t>
            </a:r>
            <a:r>
              <a:rPr lang="de-DE" altLang="de-DE" sz="1600" dirty="0" err="1">
                <a:solidFill>
                  <a:srgbClr val="333333"/>
                </a:solidFill>
              </a:rPr>
              <a:t>dai</a:t>
            </a:r>
            <a:r>
              <a:rPr lang="de-DE" altLang="de-DE" sz="1600" dirty="0">
                <a:solidFill>
                  <a:srgbClr val="333333"/>
                </a:solidFill>
              </a:rPr>
              <a:t> </a:t>
            </a:r>
            <a:r>
              <a:rPr lang="de-DE" altLang="de-DE" sz="1600" dirty="0" err="1">
                <a:solidFill>
                  <a:srgbClr val="333333"/>
                </a:solidFill>
              </a:rPr>
              <a:t>miei</a:t>
            </a:r>
            <a:r>
              <a:rPr lang="de-DE" altLang="de-DE" sz="1600" dirty="0">
                <a:solidFill>
                  <a:srgbClr val="333333"/>
                </a:solidFill>
              </a:rPr>
              <a:t> </a:t>
            </a:r>
            <a:r>
              <a:rPr lang="de-DE" altLang="de-DE" sz="1600" dirty="0" err="1">
                <a:solidFill>
                  <a:srgbClr val="333333"/>
                </a:solidFill>
              </a:rPr>
              <a:t>eccellenti</a:t>
            </a:r>
            <a:r>
              <a:rPr lang="de-DE" altLang="de-DE" sz="1600" dirty="0">
                <a:solidFill>
                  <a:srgbClr val="333333"/>
                </a:solidFill>
              </a:rPr>
              <a:t> </a:t>
            </a:r>
            <a:r>
              <a:rPr lang="de-DE" altLang="de-DE" sz="1600" dirty="0" err="1">
                <a:solidFill>
                  <a:srgbClr val="333333"/>
                </a:solidFill>
              </a:rPr>
              <a:t>geni</a:t>
            </a:r>
            <a:r>
              <a:rPr lang="de-DE" altLang="de-DE" sz="1600" dirty="0">
                <a:solidFill>
                  <a:srgbClr val="333333"/>
                </a:solidFill>
              </a:rPr>
              <a:t>.</a:t>
            </a:r>
          </a:p>
          <a:p>
            <a:pPr eaLnBrk="1" hangingPunct="1">
              <a:lnSpc>
                <a:spcPct val="100000"/>
              </a:lnSpc>
              <a:spcBef>
                <a:spcPts val="1200"/>
              </a:spcBef>
              <a:buClr>
                <a:schemeClr val="tx1"/>
              </a:buClr>
            </a:pPr>
            <a:r>
              <a:rPr lang="de-DE" altLang="de-DE" sz="1600" b="1" dirty="0">
                <a:solidFill>
                  <a:srgbClr val="004992"/>
                </a:solidFill>
              </a:rPr>
              <a:t>... altre: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Lo </a:t>
            </a:r>
            <a:r>
              <a:rPr lang="de-DE" altLang="de-DE" sz="1600" dirty="0" err="1">
                <a:solidFill>
                  <a:srgbClr val="333333"/>
                </a:solidFill>
              </a:rPr>
              <a:t>staff</a:t>
            </a:r>
            <a:r>
              <a:rPr lang="de-DE" altLang="de-DE" sz="1600" dirty="0">
                <a:solidFill>
                  <a:srgbClr val="333333"/>
                </a:solidFill>
              </a:rPr>
              <a:t> </a:t>
            </a:r>
            <a:r>
              <a:rPr lang="de-DE" altLang="de-DE" sz="1600" dirty="0" err="1">
                <a:solidFill>
                  <a:srgbClr val="333333"/>
                </a:solidFill>
              </a:rPr>
              <a:t>medico</a:t>
            </a:r>
            <a:r>
              <a:rPr lang="de-DE" altLang="de-DE" sz="1600" dirty="0">
                <a:solidFill>
                  <a:srgbClr val="333333"/>
                </a:solidFill>
              </a:rPr>
              <a:t> </a:t>
            </a:r>
            <a:r>
              <a:rPr lang="de-DE" altLang="de-DE" sz="1600" dirty="0" err="1">
                <a:solidFill>
                  <a:srgbClr val="333333"/>
                </a:solidFill>
              </a:rPr>
              <a:t>dell‘ospedale</a:t>
            </a:r>
            <a:r>
              <a:rPr lang="de-DE" altLang="de-DE" sz="1600" dirty="0">
                <a:solidFill>
                  <a:srgbClr val="333333"/>
                </a:solidFill>
              </a:rPr>
              <a:t> </a:t>
            </a:r>
            <a:r>
              <a:rPr lang="de-DE" altLang="de-DE" sz="1600" dirty="0" err="1">
                <a:solidFill>
                  <a:srgbClr val="333333"/>
                </a:solidFill>
              </a:rPr>
              <a:t>era</a:t>
            </a:r>
            <a:r>
              <a:rPr lang="de-DE" altLang="de-DE" sz="1600" dirty="0">
                <a:solidFill>
                  <a:srgbClr val="333333"/>
                </a:solidFill>
              </a:rPr>
              <a:t> molto </a:t>
            </a:r>
            <a:r>
              <a:rPr lang="de-DE" altLang="de-DE" sz="1600" dirty="0" err="1">
                <a:solidFill>
                  <a:srgbClr val="333333"/>
                </a:solidFill>
              </a:rPr>
              <a:t>competente</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Senza </a:t>
            </a:r>
            <a:r>
              <a:rPr lang="de-DE" altLang="de-DE" sz="1600" dirty="0" err="1">
                <a:solidFill>
                  <a:srgbClr val="333333"/>
                </a:solidFill>
              </a:rPr>
              <a:t>l‘aiuto</a:t>
            </a:r>
            <a:r>
              <a:rPr lang="de-DE" altLang="de-DE" sz="1600" dirty="0">
                <a:solidFill>
                  <a:srgbClr val="333333"/>
                </a:solidFill>
              </a:rPr>
              <a:t> della </a:t>
            </a:r>
            <a:r>
              <a:rPr lang="de-DE" altLang="de-DE" sz="1600" dirty="0" err="1">
                <a:solidFill>
                  <a:srgbClr val="333333"/>
                </a:solidFill>
              </a:rPr>
              <a:t>mia</a:t>
            </a:r>
            <a:r>
              <a:rPr lang="de-DE" altLang="de-DE" sz="1600" dirty="0">
                <a:solidFill>
                  <a:srgbClr val="333333"/>
                </a:solidFill>
              </a:rPr>
              <a:t> </a:t>
            </a:r>
            <a:r>
              <a:rPr lang="de-DE" altLang="de-DE" sz="1600" dirty="0" err="1">
                <a:solidFill>
                  <a:srgbClr val="333333"/>
                </a:solidFill>
              </a:rPr>
              <a:t>famiglia</a:t>
            </a:r>
            <a:r>
              <a:rPr lang="de-DE" altLang="de-DE" sz="1600" dirty="0">
                <a:solidFill>
                  <a:srgbClr val="333333"/>
                </a:solidFill>
              </a:rPr>
              <a:t> non </a:t>
            </a:r>
            <a:r>
              <a:rPr lang="de-DE" altLang="de-DE" sz="1600" dirty="0" err="1">
                <a:solidFill>
                  <a:srgbClr val="333333"/>
                </a:solidFill>
              </a:rPr>
              <a:t>ce</a:t>
            </a:r>
            <a:r>
              <a:rPr lang="de-DE" altLang="de-DE" sz="1600" dirty="0">
                <a:solidFill>
                  <a:srgbClr val="333333"/>
                </a:solidFill>
              </a:rPr>
              <a:t> </a:t>
            </a:r>
            <a:r>
              <a:rPr lang="de-DE" altLang="de-DE" sz="1600" dirty="0" err="1">
                <a:solidFill>
                  <a:srgbClr val="333333"/>
                </a:solidFill>
              </a:rPr>
              <a:t>l‘avrei</a:t>
            </a:r>
            <a:r>
              <a:rPr lang="de-DE" altLang="de-DE" sz="1600" dirty="0">
                <a:solidFill>
                  <a:srgbClr val="333333"/>
                </a:solidFill>
              </a:rPr>
              <a:t> </a:t>
            </a:r>
            <a:r>
              <a:rPr lang="de-DE" altLang="de-DE" sz="1600" dirty="0" err="1">
                <a:solidFill>
                  <a:srgbClr val="333333"/>
                </a:solidFill>
              </a:rPr>
              <a:t>fatta</a:t>
            </a:r>
            <a:r>
              <a:rPr lang="de-DE" altLang="de-DE" sz="1600" dirty="0">
                <a:solidFill>
                  <a:srgbClr val="333333"/>
                </a:solidFill>
              </a:rPr>
              <a:t>.</a:t>
            </a:r>
          </a:p>
          <a:p>
            <a:pPr eaLnBrk="1" hangingPunct="1">
              <a:lnSpc>
                <a:spcPct val="100000"/>
              </a:lnSpc>
              <a:spcBef>
                <a:spcPts val="1200"/>
              </a:spcBef>
              <a:buClr>
                <a:schemeClr val="tx1"/>
              </a:buClr>
            </a:pPr>
            <a:r>
              <a:rPr lang="de-DE" altLang="de-DE" sz="1600" b="1" dirty="0">
                <a:solidFill>
                  <a:srgbClr val="004992"/>
                </a:solidFill>
              </a:rPr>
              <a:t>... </a:t>
            </a:r>
            <a:r>
              <a:rPr lang="de-DE" altLang="de-DE" sz="1600" b="1" dirty="0" err="1">
                <a:solidFill>
                  <a:srgbClr val="004992"/>
                </a:solidFill>
              </a:rPr>
              <a:t>una</a:t>
            </a:r>
            <a:r>
              <a:rPr lang="de-DE" altLang="de-DE" sz="1600" b="1" dirty="0">
                <a:solidFill>
                  <a:srgbClr val="004992"/>
                </a:solidFill>
              </a:rPr>
              <a:t> </a:t>
            </a:r>
            <a:r>
              <a:rPr lang="de-DE" altLang="de-DE" sz="1600" b="1" dirty="0" err="1">
                <a:solidFill>
                  <a:srgbClr val="004992"/>
                </a:solidFill>
              </a:rPr>
              <a:t>situazione</a:t>
            </a:r>
            <a:r>
              <a:rPr lang="de-DE" altLang="de-DE" sz="1600" b="1" dirty="0">
                <a:solidFill>
                  <a:srgbClr val="004992"/>
                </a:solidFill>
              </a:rPr>
              <a:t> o </a:t>
            </a:r>
            <a:r>
              <a:rPr lang="de-DE" altLang="de-DE" sz="1600" b="1" dirty="0" err="1">
                <a:solidFill>
                  <a:srgbClr val="004992"/>
                </a:solidFill>
              </a:rPr>
              <a:t>una</a:t>
            </a:r>
            <a:r>
              <a:rPr lang="de-DE" altLang="de-DE" sz="1600" b="1" dirty="0">
                <a:solidFill>
                  <a:srgbClr val="004992"/>
                </a:solidFill>
              </a:rPr>
              <a:t> </a:t>
            </a:r>
            <a:r>
              <a:rPr lang="de-DE" altLang="de-DE" sz="1600" b="1" dirty="0" err="1">
                <a:solidFill>
                  <a:srgbClr val="004992"/>
                </a:solidFill>
              </a:rPr>
              <a:t>casualità</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Sono stata fortunata che lo staff era meno indaffarato del solito.</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La </a:t>
            </a:r>
            <a:r>
              <a:rPr lang="de-DE" altLang="de-DE" sz="1600" dirty="0" err="1">
                <a:solidFill>
                  <a:srgbClr val="333333"/>
                </a:solidFill>
              </a:rPr>
              <a:t>guarigione</a:t>
            </a:r>
            <a:r>
              <a:rPr lang="de-DE" altLang="de-DE" sz="1600" dirty="0">
                <a:solidFill>
                  <a:srgbClr val="333333"/>
                </a:solidFill>
              </a:rPr>
              <a:t> è </a:t>
            </a:r>
            <a:r>
              <a:rPr lang="de-DE" altLang="de-DE" sz="1600" dirty="0" err="1">
                <a:solidFill>
                  <a:srgbClr val="333333"/>
                </a:solidFill>
              </a:rPr>
              <a:t>dipesa</a:t>
            </a:r>
            <a:r>
              <a:rPr lang="de-DE" altLang="de-DE" sz="1600" dirty="0">
                <a:solidFill>
                  <a:srgbClr val="333333"/>
                </a:solidFill>
              </a:rPr>
              <a:t> </a:t>
            </a:r>
            <a:r>
              <a:rPr lang="de-DE" altLang="de-DE" sz="1600" dirty="0" err="1">
                <a:solidFill>
                  <a:srgbClr val="333333"/>
                </a:solidFill>
              </a:rPr>
              <a:t>dalle</a:t>
            </a:r>
            <a:r>
              <a:rPr lang="de-DE" altLang="de-DE" sz="1600" dirty="0">
                <a:solidFill>
                  <a:srgbClr val="333333"/>
                </a:solidFill>
              </a:rPr>
              <a:t> </a:t>
            </a:r>
            <a:r>
              <a:rPr lang="de-DE" altLang="de-DE" sz="1600" dirty="0" err="1">
                <a:solidFill>
                  <a:srgbClr val="333333"/>
                </a:solidFill>
              </a:rPr>
              <a:t>medicine</a:t>
            </a:r>
            <a:r>
              <a:rPr lang="de-DE" altLang="de-DE" sz="1600" dirty="0">
                <a:solidFill>
                  <a:srgbClr val="333333"/>
                </a:solidFill>
              </a:rPr>
              <a:t>.</a:t>
            </a:r>
            <a:endParaRPr lang="de-DE" altLang="de-DE" dirty="0">
              <a:solidFill>
                <a:srgbClr val="333333"/>
              </a:solidFill>
            </a:endParaRP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10</a:t>
            </a:fld>
            <a:endParaRPr lang="de-DE" dirty="0">
              <a:latin typeface="+mn-lt"/>
              <a:ea typeface="+mn-ea"/>
            </a:endParaRPr>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6"/>
          <p:cNvSpPr>
            <a:spLocks noGrp="1" noChangeArrowheads="1"/>
          </p:cNvSpPr>
          <p:nvPr>
            <p:ph type="title"/>
          </p:nvPr>
        </p:nvSpPr>
        <p:spPr/>
        <p:txBody>
          <a:bodyPr vert="horz" lIns="0" tIns="0" rIns="0" bIns="0" rtlCol="0" anchor="t">
            <a:spAutoFit/>
          </a:bodyPr>
          <a:lstStyle/>
          <a:p>
            <a:pPr defTabSz="914377">
              <a:spcBef>
                <a:spcPts val="0"/>
              </a:spcBef>
            </a:pPr>
            <a:r>
              <a:rPr lang="it-IT" altLang="ja-JP" sz="3600">
                <a:latin typeface="+mn-lt"/>
                <a:ea typeface="+mn-ea"/>
                <a:cs typeface="+mn-cs"/>
              </a:rPr>
              <a:t>Sei stata dimessa dall'ospedale quasi guarita.</a:t>
            </a:r>
            <a:endParaRPr lang="en-US" altLang="de-DE" sz="3600" dirty="0">
              <a:latin typeface="+mn-lt"/>
              <a:ea typeface="+mn-ea"/>
              <a:cs typeface="+mn-cs"/>
            </a:endParaRPr>
          </a:p>
        </p:txBody>
      </p:sp>
      <p:sp>
        <p:nvSpPr>
          <p:cNvPr id="22530" name="Rectangle 21"/>
          <p:cNvSpPr>
            <a:spLocks noGrp="1" noChangeArrowheads="1"/>
          </p:cNvSpPr>
          <p:nvPr>
            <p:ph idx="1"/>
          </p:nvPr>
        </p:nvSpPr>
        <p:spPr>
          <a:noFill/>
        </p:spPr>
        <p:txBody>
          <a:bodyPr>
            <a:noAutofit/>
          </a:bodyPr>
          <a:lstStyle/>
          <a:p>
            <a:pPr eaLnBrk="1" hangingPunct="1">
              <a:lnSpc>
                <a:spcPct val="100000"/>
              </a:lnSpc>
              <a:spcBef>
                <a:spcPts val="0"/>
              </a:spcBef>
            </a:pPr>
            <a:r>
              <a:rPr lang="de-DE" altLang="de-DE" sz="1600" b="1" dirty="0" err="1">
                <a:solidFill>
                  <a:srgbClr val="004992"/>
                </a:solidFill>
              </a:rPr>
              <a:t>Spiegazioni</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a:t>
            </a:r>
            <a:r>
              <a:rPr lang="de-DE" altLang="de-DE" sz="1600" b="1" dirty="0" err="1">
                <a:solidFill>
                  <a:srgbClr val="004992"/>
                </a:solidFill>
              </a:rPr>
              <a:t>me</a:t>
            </a:r>
            <a:r>
              <a:rPr lang="de-DE" altLang="de-DE" sz="1600" b="1" dirty="0">
                <a:solidFill>
                  <a:srgbClr val="004992"/>
                </a:solidFill>
              </a:rPr>
              <a:t> </a:t>
            </a:r>
            <a:r>
              <a:rPr lang="de-DE" altLang="de-DE" sz="1600" b="1" dirty="0" err="1">
                <a:solidFill>
                  <a:srgbClr val="004992"/>
                </a:solidFill>
              </a:rPr>
              <a:t>stessa</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a:t>
            </a:r>
            <a:r>
              <a:rPr lang="it-IT" altLang="de-DE" sz="1600" i="1" dirty="0">
                <a:solidFill>
                  <a:srgbClr val="333333"/>
                </a:solidFill>
              </a:rPr>
              <a:t>può essere influenzato in qualche misura</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La </a:t>
            </a:r>
            <a:r>
              <a:rPr lang="de-DE" altLang="de-DE" sz="1600" dirty="0" err="1">
                <a:solidFill>
                  <a:srgbClr val="333333"/>
                </a:solidFill>
              </a:rPr>
              <a:t>guarigione</a:t>
            </a:r>
            <a:r>
              <a:rPr lang="de-DE" altLang="de-DE" sz="1600" dirty="0">
                <a:solidFill>
                  <a:srgbClr val="333333"/>
                </a:solidFill>
              </a:rPr>
              <a:t> </a:t>
            </a:r>
            <a:r>
              <a:rPr lang="de-DE" altLang="de-DE" sz="1600" dirty="0" err="1">
                <a:solidFill>
                  <a:srgbClr val="333333"/>
                </a:solidFill>
              </a:rPr>
              <a:t>c‘è</a:t>
            </a:r>
            <a:r>
              <a:rPr lang="de-DE" altLang="de-DE" sz="1600" dirty="0">
                <a:solidFill>
                  <a:srgbClr val="333333"/>
                </a:solidFill>
              </a:rPr>
              <a:t> </a:t>
            </a:r>
            <a:r>
              <a:rPr lang="de-DE" altLang="de-DE" sz="1600" dirty="0" err="1">
                <a:solidFill>
                  <a:srgbClr val="333333"/>
                </a:solidFill>
              </a:rPr>
              <a:t>stata</a:t>
            </a:r>
            <a:r>
              <a:rPr lang="de-DE" altLang="de-DE" sz="1600" dirty="0">
                <a:solidFill>
                  <a:srgbClr val="333333"/>
                </a:solidFill>
              </a:rPr>
              <a:t> </a:t>
            </a:r>
            <a:r>
              <a:rPr lang="de-DE" altLang="de-DE" sz="1600" dirty="0" err="1">
                <a:solidFill>
                  <a:srgbClr val="333333"/>
                </a:solidFill>
              </a:rPr>
              <a:t>perché</a:t>
            </a:r>
            <a:r>
              <a:rPr lang="de-DE" altLang="de-DE" sz="1600" dirty="0">
                <a:solidFill>
                  <a:srgbClr val="333333"/>
                </a:solidFill>
              </a:rPr>
              <a:t> </a:t>
            </a:r>
            <a:r>
              <a:rPr lang="de-DE" altLang="de-DE" sz="1600" dirty="0" err="1">
                <a:solidFill>
                  <a:srgbClr val="333333"/>
                </a:solidFill>
              </a:rPr>
              <a:t>ero</a:t>
            </a:r>
            <a:r>
              <a:rPr lang="de-DE" altLang="de-DE" sz="1600" dirty="0">
                <a:solidFill>
                  <a:srgbClr val="333333"/>
                </a:solidFill>
              </a:rPr>
              <a:t> molto </a:t>
            </a:r>
            <a:r>
              <a:rPr lang="de-DE" altLang="de-DE" sz="1600" dirty="0" err="1">
                <a:solidFill>
                  <a:srgbClr val="333333"/>
                </a:solidFill>
              </a:rPr>
              <a:t>molto</a:t>
            </a:r>
            <a:r>
              <a:rPr lang="de-DE" altLang="de-DE" sz="1600" dirty="0">
                <a:solidFill>
                  <a:srgbClr val="333333"/>
                </a:solidFill>
              </a:rPr>
              <a:t> </a:t>
            </a:r>
            <a:r>
              <a:rPr lang="de-DE" altLang="de-DE" sz="1600" dirty="0" err="1">
                <a:solidFill>
                  <a:srgbClr val="333333"/>
                </a:solidFill>
              </a:rPr>
              <a:t>motivata</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Ho </a:t>
            </a:r>
            <a:r>
              <a:rPr lang="de-DE" altLang="de-DE" sz="1600" dirty="0" err="1">
                <a:solidFill>
                  <a:srgbClr val="333333"/>
                </a:solidFill>
              </a:rPr>
              <a:t>insistito</a:t>
            </a:r>
            <a:r>
              <a:rPr lang="de-DE" altLang="de-DE" sz="1600" dirty="0">
                <a:solidFill>
                  <a:srgbClr val="333333"/>
                </a:solidFill>
              </a:rPr>
              <a:t> per </a:t>
            </a:r>
            <a:r>
              <a:rPr lang="de-DE" altLang="de-DE" sz="1600" dirty="0" err="1">
                <a:solidFill>
                  <a:srgbClr val="333333"/>
                </a:solidFill>
              </a:rPr>
              <a:t>certe</a:t>
            </a:r>
            <a:r>
              <a:rPr lang="de-DE" altLang="de-DE" sz="1600" dirty="0">
                <a:solidFill>
                  <a:srgbClr val="333333"/>
                </a:solidFill>
              </a:rPr>
              <a:t> </a:t>
            </a:r>
            <a:r>
              <a:rPr lang="de-DE" altLang="de-DE" sz="1600" dirty="0" err="1">
                <a:solidFill>
                  <a:srgbClr val="333333"/>
                </a:solidFill>
              </a:rPr>
              <a:t>cure</a:t>
            </a:r>
            <a:r>
              <a:rPr lang="de-DE" altLang="de-DE" sz="1600" dirty="0">
                <a:solidFill>
                  <a:srgbClr val="333333"/>
                </a:solidFill>
              </a:rPr>
              <a:t>, </a:t>
            </a:r>
            <a:r>
              <a:rPr lang="de-DE" altLang="de-DE" sz="1600" dirty="0" err="1">
                <a:solidFill>
                  <a:srgbClr val="333333"/>
                </a:solidFill>
              </a:rPr>
              <a:t>che</a:t>
            </a:r>
            <a:r>
              <a:rPr lang="de-DE" altLang="de-DE" sz="1600" dirty="0">
                <a:solidFill>
                  <a:srgbClr val="333333"/>
                </a:solidFill>
              </a:rPr>
              <a:t> </a:t>
            </a:r>
            <a:r>
              <a:rPr lang="de-DE" altLang="de-DE" sz="1600" dirty="0" err="1">
                <a:solidFill>
                  <a:srgbClr val="333333"/>
                </a:solidFill>
              </a:rPr>
              <a:t>sono</a:t>
            </a:r>
            <a:r>
              <a:rPr lang="de-DE" altLang="de-DE" sz="1600" dirty="0">
                <a:solidFill>
                  <a:srgbClr val="333333"/>
                </a:solidFill>
              </a:rPr>
              <a:t> </a:t>
            </a:r>
            <a:r>
              <a:rPr lang="de-DE" altLang="de-DE" sz="1600" dirty="0" err="1">
                <a:solidFill>
                  <a:srgbClr val="333333"/>
                </a:solidFill>
              </a:rPr>
              <a:t>state</a:t>
            </a:r>
            <a:r>
              <a:rPr lang="de-DE" altLang="de-DE" sz="1600" dirty="0">
                <a:solidFill>
                  <a:srgbClr val="333333"/>
                </a:solidFill>
              </a:rPr>
              <a:t> </a:t>
            </a:r>
            <a:r>
              <a:rPr lang="de-DE" altLang="de-DE" sz="1600" dirty="0" err="1">
                <a:solidFill>
                  <a:srgbClr val="333333"/>
                </a:solidFill>
              </a:rPr>
              <a:t>decisive</a:t>
            </a:r>
            <a:r>
              <a:rPr lang="de-DE" altLang="de-DE" sz="1600" dirty="0">
                <a:solidFill>
                  <a:srgbClr val="333333"/>
                </a:solidFill>
              </a:rPr>
              <a:t> per la </a:t>
            </a:r>
            <a:r>
              <a:rPr lang="de-DE" altLang="de-DE" sz="1600" dirty="0" err="1">
                <a:solidFill>
                  <a:srgbClr val="333333"/>
                </a:solidFill>
              </a:rPr>
              <a:t>buona</a:t>
            </a:r>
            <a:r>
              <a:rPr lang="de-DE" altLang="de-DE" sz="1600" dirty="0">
                <a:solidFill>
                  <a:srgbClr val="333333"/>
                </a:solidFill>
              </a:rPr>
              <a:t> </a:t>
            </a:r>
            <a:r>
              <a:rPr lang="de-DE" altLang="de-DE" sz="1600" dirty="0" err="1">
                <a:solidFill>
                  <a:srgbClr val="333333"/>
                </a:solidFill>
              </a:rPr>
              <a:t>riuscita</a:t>
            </a:r>
            <a:r>
              <a:rPr lang="de-DE" altLang="de-DE" sz="1600" dirty="0">
                <a:solidFill>
                  <a:srgbClr val="333333"/>
                </a:solidFill>
              </a:rPr>
              <a:t> delle </a:t>
            </a:r>
            <a:r>
              <a:rPr lang="de-DE" altLang="de-DE" sz="1600" dirty="0" err="1">
                <a:solidFill>
                  <a:srgbClr val="333333"/>
                </a:solidFill>
              </a:rPr>
              <a:t>terapie</a:t>
            </a:r>
            <a:r>
              <a:rPr lang="de-DE" altLang="de-DE" sz="1600" dirty="0">
                <a:solidFill>
                  <a:srgbClr val="333333"/>
                </a:solidFill>
              </a:rPr>
              <a:t>.</a:t>
            </a:r>
          </a:p>
          <a:p>
            <a:pPr eaLnBrk="1" hangingPunct="1">
              <a:lnSpc>
                <a:spcPct val="100000"/>
              </a:lnSpc>
              <a:spcBef>
                <a:spcPts val="1200"/>
              </a:spcBef>
            </a:pPr>
            <a:r>
              <a:rPr lang="de-DE" altLang="de-DE" sz="1600" i="1" dirty="0">
                <a:solidFill>
                  <a:srgbClr val="333333"/>
                </a:solidFill>
              </a:rPr>
              <a:t>(</a:t>
            </a:r>
            <a:r>
              <a:rPr lang="de-DE" altLang="de-DE" sz="1600" i="1" dirty="0" err="1">
                <a:solidFill>
                  <a:srgbClr val="333333"/>
                </a:solidFill>
              </a:rPr>
              <a:t>meno</a:t>
            </a:r>
            <a:r>
              <a:rPr lang="de-DE" altLang="de-DE" sz="1600" i="1" dirty="0">
                <a:solidFill>
                  <a:srgbClr val="333333"/>
                </a:solidFill>
              </a:rPr>
              <a:t> </a:t>
            </a:r>
            <a:r>
              <a:rPr lang="de-DE" altLang="de-DE" sz="1600" i="1" dirty="0" err="1">
                <a:solidFill>
                  <a:srgbClr val="333333"/>
                </a:solidFill>
              </a:rPr>
              <a:t>influenzabile</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Penso</a:t>
            </a:r>
            <a:r>
              <a:rPr lang="de-DE" altLang="de-DE" sz="1600" dirty="0">
                <a:solidFill>
                  <a:srgbClr val="333333"/>
                </a:solidFill>
              </a:rPr>
              <a:t> </a:t>
            </a:r>
            <a:r>
              <a:rPr lang="de-DE" altLang="de-DE" sz="1600" dirty="0" err="1">
                <a:solidFill>
                  <a:srgbClr val="333333"/>
                </a:solidFill>
              </a:rPr>
              <a:t>che</a:t>
            </a:r>
            <a:r>
              <a:rPr lang="de-DE" altLang="de-DE" sz="1600" dirty="0">
                <a:solidFill>
                  <a:srgbClr val="333333"/>
                </a:solidFill>
              </a:rPr>
              <a:t> </a:t>
            </a:r>
            <a:r>
              <a:rPr lang="de-DE" altLang="de-DE" sz="1600" dirty="0" err="1">
                <a:solidFill>
                  <a:srgbClr val="333333"/>
                </a:solidFill>
              </a:rPr>
              <a:t>sarei</a:t>
            </a:r>
            <a:r>
              <a:rPr lang="de-DE" altLang="de-DE" sz="1600" dirty="0">
                <a:solidFill>
                  <a:srgbClr val="333333"/>
                </a:solidFill>
              </a:rPr>
              <a:t> </a:t>
            </a:r>
            <a:r>
              <a:rPr lang="de-DE" altLang="de-DE" sz="1600" dirty="0" err="1">
                <a:solidFill>
                  <a:srgbClr val="333333"/>
                </a:solidFill>
              </a:rPr>
              <a:t>guarita</a:t>
            </a:r>
            <a:r>
              <a:rPr lang="de-DE" altLang="de-DE" sz="1600" dirty="0">
                <a:solidFill>
                  <a:srgbClr val="333333"/>
                </a:solidFill>
              </a:rPr>
              <a:t> </a:t>
            </a:r>
            <a:r>
              <a:rPr lang="de-DE" altLang="de-DE" sz="1600" dirty="0" err="1">
                <a:solidFill>
                  <a:srgbClr val="333333"/>
                </a:solidFill>
              </a:rPr>
              <a:t>lo</a:t>
            </a:r>
            <a:r>
              <a:rPr lang="de-DE" altLang="de-DE" sz="1600" dirty="0">
                <a:solidFill>
                  <a:srgbClr val="333333"/>
                </a:solidFill>
              </a:rPr>
              <a:t> </a:t>
            </a:r>
            <a:r>
              <a:rPr lang="de-DE" altLang="de-DE" sz="1600" dirty="0" err="1">
                <a:solidFill>
                  <a:srgbClr val="333333"/>
                </a:solidFill>
              </a:rPr>
              <a:t>stessa</a:t>
            </a:r>
            <a:r>
              <a:rPr lang="de-DE" altLang="de-DE" sz="1600" dirty="0">
                <a:solidFill>
                  <a:srgbClr val="333333"/>
                </a:solidFill>
              </a:rPr>
              <a:t> </a:t>
            </a:r>
            <a:r>
              <a:rPr lang="de-DE" altLang="de-DE" sz="1600" dirty="0" err="1">
                <a:solidFill>
                  <a:srgbClr val="333333"/>
                </a:solidFill>
              </a:rPr>
              <a:t>anche</a:t>
            </a:r>
            <a:r>
              <a:rPr lang="de-DE" altLang="de-DE" sz="1600" dirty="0">
                <a:solidFill>
                  <a:srgbClr val="333333"/>
                </a:solidFill>
              </a:rPr>
              <a:t> senza </a:t>
            </a:r>
            <a:r>
              <a:rPr lang="de-DE" altLang="de-DE" sz="1600" dirty="0" err="1">
                <a:solidFill>
                  <a:srgbClr val="333333"/>
                </a:solidFill>
              </a:rPr>
              <a:t>medicine</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La </a:t>
            </a:r>
            <a:r>
              <a:rPr lang="de-DE" altLang="de-DE" sz="1600" dirty="0" err="1">
                <a:solidFill>
                  <a:srgbClr val="333333"/>
                </a:solidFill>
              </a:rPr>
              <a:t>guarigione</a:t>
            </a:r>
            <a:r>
              <a:rPr lang="de-DE" altLang="de-DE" sz="1600" dirty="0">
                <a:solidFill>
                  <a:srgbClr val="333333"/>
                </a:solidFill>
              </a:rPr>
              <a:t> è </a:t>
            </a:r>
            <a:r>
              <a:rPr lang="de-DE" altLang="de-DE" sz="1600" dirty="0" err="1">
                <a:solidFill>
                  <a:srgbClr val="333333"/>
                </a:solidFill>
              </a:rPr>
              <a:t>dipesa</a:t>
            </a:r>
            <a:r>
              <a:rPr lang="de-DE" altLang="de-DE" sz="1600" dirty="0">
                <a:solidFill>
                  <a:srgbClr val="333333"/>
                </a:solidFill>
              </a:rPr>
              <a:t> </a:t>
            </a:r>
            <a:r>
              <a:rPr lang="de-DE" altLang="de-DE" sz="1600" dirty="0" err="1">
                <a:solidFill>
                  <a:srgbClr val="333333"/>
                </a:solidFill>
              </a:rPr>
              <a:t>dai</a:t>
            </a:r>
            <a:r>
              <a:rPr lang="de-DE" altLang="de-DE" sz="1600" dirty="0">
                <a:solidFill>
                  <a:srgbClr val="333333"/>
                </a:solidFill>
              </a:rPr>
              <a:t> </a:t>
            </a:r>
            <a:r>
              <a:rPr lang="de-DE" altLang="de-DE" sz="1600" dirty="0" err="1">
                <a:solidFill>
                  <a:srgbClr val="333333"/>
                </a:solidFill>
              </a:rPr>
              <a:t>miei</a:t>
            </a:r>
            <a:r>
              <a:rPr lang="de-DE" altLang="de-DE" sz="1600" dirty="0">
                <a:solidFill>
                  <a:srgbClr val="333333"/>
                </a:solidFill>
              </a:rPr>
              <a:t> </a:t>
            </a:r>
            <a:r>
              <a:rPr lang="de-DE" altLang="de-DE" sz="1600" dirty="0" err="1">
                <a:solidFill>
                  <a:srgbClr val="333333"/>
                </a:solidFill>
              </a:rPr>
              <a:t>eccellenti</a:t>
            </a:r>
            <a:r>
              <a:rPr lang="de-DE" altLang="de-DE" sz="1600" dirty="0">
                <a:solidFill>
                  <a:srgbClr val="333333"/>
                </a:solidFill>
              </a:rPr>
              <a:t> </a:t>
            </a:r>
            <a:r>
              <a:rPr lang="de-DE" altLang="de-DE" sz="1600" dirty="0" err="1">
                <a:solidFill>
                  <a:srgbClr val="333333"/>
                </a:solidFill>
              </a:rPr>
              <a:t>geni</a:t>
            </a:r>
            <a:r>
              <a:rPr lang="de-DE" altLang="de-DE" sz="1600" dirty="0">
                <a:solidFill>
                  <a:srgbClr val="333333"/>
                </a:solidFill>
              </a:rPr>
              <a:t>.</a:t>
            </a:r>
          </a:p>
          <a:p>
            <a:pPr eaLnBrk="1" hangingPunct="1">
              <a:lnSpc>
                <a:spcPct val="100000"/>
              </a:lnSpc>
              <a:spcBef>
                <a:spcPts val="1200"/>
              </a:spcBef>
              <a:buClr>
                <a:schemeClr val="tx1"/>
              </a:buClr>
            </a:pPr>
            <a:r>
              <a:rPr lang="de-DE" altLang="de-DE" sz="1600" b="1" dirty="0">
                <a:solidFill>
                  <a:srgbClr val="004992"/>
                </a:solidFill>
              </a:rPr>
              <a:t>... altre: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Lo </a:t>
            </a:r>
            <a:r>
              <a:rPr lang="de-DE" altLang="de-DE" sz="1600" dirty="0" err="1">
                <a:solidFill>
                  <a:srgbClr val="333333"/>
                </a:solidFill>
              </a:rPr>
              <a:t>staff</a:t>
            </a:r>
            <a:r>
              <a:rPr lang="de-DE" altLang="de-DE" sz="1600" dirty="0">
                <a:solidFill>
                  <a:srgbClr val="333333"/>
                </a:solidFill>
              </a:rPr>
              <a:t> </a:t>
            </a:r>
            <a:r>
              <a:rPr lang="de-DE" altLang="de-DE" sz="1600" dirty="0" err="1">
                <a:solidFill>
                  <a:srgbClr val="333333"/>
                </a:solidFill>
              </a:rPr>
              <a:t>medico</a:t>
            </a:r>
            <a:r>
              <a:rPr lang="de-DE" altLang="de-DE" sz="1600" dirty="0">
                <a:solidFill>
                  <a:srgbClr val="333333"/>
                </a:solidFill>
              </a:rPr>
              <a:t> </a:t>
            </a:r>
            <a:r>
              <a:rPr lang="de-DE" altLang="de-DE" sz="1600" dirty="0" err="1">
                <a:solidFill>
                  <a:srgbClr val="333333"/>
                </a:solidFill>
              </a:rPr>
              <a:t>dell‘ospedale</a:t>
            </a:r>
            <a:r>
              <a:rPr lang="de-DE" altLang="de-DE" sz="1600" dirty="0">
                <a:solidFill>
                  <a:srgbClr val="333333"/>
                </a:solidFill>
              </a:rPr>
              <a:t> </a:t>
            </a:r>
            <a:r>
              <a:rPr lang="de-DE" altLang="de-DE" sz="1600" dirty="0" err="1">
                <a:solidFill>
                  <a:srgbClr val="333333"/>
                </a:solidFill>
              </a:rPr>
              <a:t>era</a:t>
            </a:r>
            <a:r>
              <a:rPr lang="de-DE" altLang="de-DE" sz="1600" dirty="0">
                <a:solidFill>
                  <a:srgbClr val="333333"/>
                </a:solidFill>
              </a:rPr>
              <a:t> molto </a:t>
            </a:r>
            <a:r>
              <a:rPr lang="de-DE" altLang="de-DE" sz="1600" dirty="0" err="1">
                <a:solidFill>
                  <a:srgbClr val="333333"/>
                </a:solidFill>
              </a:rPr>
              <a:t>competente</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Senza </a:t>
            </a:r>
            <a:r>
              <a:rPr lang="de-DE" altLang="de-DE" sz="1600" dirty="0" err="1">
                <a:solidFill>
                  <a:srgbClr val="333333"/>
                </a:solidFill>
              </a:rPr>
              <a:t>l‘aiuto</a:t>
            </a:r>
            <a:r>
              <a:rPr lang="de-DE" altLang="de-DE" sz="1600" dirty="0">
                <a:solidFill>
                  <a:srgbClr val="333333"/>
                </a:solidFill>
              </a:rPr>
              <a:t> della </a:t>
            </a:r>
            <a:r>
              <a:rPr lang="de-DE" altLang="de-DE" sz="1600" dirty="0" err="1">
                <a:solidFill>
                  <a:srgbClr val="333333"/>
                </a:solidFill>
              </a:rPr>
              <a:t>mia</a:t>
            </a:r>
            <a:r>
              <a:rPr lang="de-DE" altLang="de-DE" sz="1600" dirty="0">
                <a:solidFill>
                  <a:srgbClr val="333333"/>
                </a:solidFill>
              </a:rPr>
              <a:t> </a:t>
            </a:r>
            <a:r>
              <a:rPr lang="de-DE" altLang="de-DE" sz="1600" dirty="0" err="1">
                <a:solidFill>
                  <a:srgbClr val="333333"/>
                </a:solidFill>
              </a:rPr>
              <a:t>famiglia</a:t>
            </a:r>
            <a:r>
              <a:rPr lang="de-DE" altLang="de-DE" sz="1600" dirty="0">
                <a:solidFill>
                  <a:srgbClr val="333333"/>
                </a:solidFill>
              </a:rPr>
              <a:t> non </a:t>
            </a:r>
            <a:r>
              <a:rPr lang="de-DE" altLang="de-DE" sz="1600" dirty="0" err="1">
                <a:solidFill>
                  <a:srgbClr val="333333"/>
                </a:solidFill>
              </a:rPr>
              <a:t>ce</a:t>
            </a:r>
            <a:r>
              <a:rPr lang="de-DE" altLang="de-DE" sz="1600" dirty="0">
                <a:solidFill>
                  <a:srgbClr val="333333"/>
                </a:solidFill>
              </a:rPr>
              <a:t> </a:t>
            </a:r>
            <a:r>
              <a:rPr lang="de-DE" altLang="de-DE" sz="1600" dirty="0" err="1">
                <a:solidFill>
                  <a:srgbClr val="333333"/>
                </a:solidFill>
              </a:rPr>
              <a:t>l‘avrei</a:t>
            </a:r>
            <a:r>
              <a:rPr lang="de-DE" altLang="de-DE" sz="1600" dirty="0">
                <a:solidFill>
                  <a:srgbClr val="333333"/>
                </a:solidFill>
              </a:rPr>
              <a:t> </a:t>
            </a:r>
            <a:r>
              <a:rPr lang="de-DE" altLang="de-DE" sz="1600" dirty="0" err="1">
                <a:solidFill>
                  <a:srgbClr val="333333"/>
                </a:solidFill>
              </a:rPr>
              <a:t>fatta</a:t>
            </a:r>
            <a:r>
              <a:rPr lang="de-DE" altLang="de-DE" sz="1600" dirty="0">
                <a:solidFill>
                  <a:srgbClr val="333333"/>
                </a:solidFill>
              </a:rPr>
              <a:t>.</a:t>
            </a:r>
          </a:p>
          <a:p>
            <a:pPr eaLnBrk="1" hangingPunct="1">
              <a:lnSpc>
                <a:spcPct val="100000"/>
              </a:lnSpc>
              <a:spcBef>
                <a:spcPts val="1200"/>
              </a:spcBef>
              <a:buClr>
                <a:schemeClr val="tx1"/>
              </a:buClr>
            </a:pPr>
            <a:r>
              <a:rPr lang="de-DE" altLang="de-DE" sz="1600" b="1" dirty="0">
                <a:solidFill>
                  <a:srgbClr val="004992"/>
                </a:solidFill>
              </a:rPr>
              <a:t>... </a:t>
            </a:r>
            <a:r>
              <a:rPr lang="de-DE" altLang="de-DE" sz="1600" b="1" dirty="0" err="1">
                <a:solidFill>
                  <a:srgbClr val="004992"/>
                </a:solidFill>
              </a:rPr>
              <a:t>una</a:t>
            </a:r>
            <a:r>
              <a:rPr lang="de-DE" altLang="de-DE" sz="1600" b="1" dirty="0">
                <a:solidFill>
                  <a:srgbClr val="004992"/>
                </a:solidFill>
              </a:rPr>
              <a:t> </a:t>
            </a:r>
            <a:r>
              <a:rPr lang="de-DE" altLang="de-DE" sz="1600" b="1" dirty="0" err="1">
                <a:solidFill>
                  <a:srgbClr val="004992"/>
                </a:solidFill>
              </a:rPr>
              <a:t>situazione</a:t>
            </a:r>
            <a:r>
              <a:rPr lang="de-DE" altLang="de-DE" sz="1600" b="1" dirty="0">
                <a:solidFill>
                  <a:srgbClr val="004992"/>
                </a:solidFill>
              </a:rPr>
              <a:t> o </a:t>
            </a:r>
            <a:r>
              <a:rPr lang="de-DE" altLang="de-DE" sz="1600" b="1" dirty="0" err="1">
                <a:solidFill>
                  <a:srgbClr val="004992"/>
                </a:solidFill>
              </a:rPr>
              <a:t>una</a:t>
            </a:r>
            <a:r>
              <a:rPr lang="de-DE" altLang="de-DE" sz="1600" b="1" dirty="0">
                <a:solidFill>
                  <a:srgbClr val="004992"/>
                </a:solidFill>
              </a:rPr>
              <a:t> </a:t>
            </a:r>
            <a:r>
              <a:rPr lang="de-DE" altLang="de-DE" sz="1600" b="1" dirty="0" err="1">
                <a:solidFill>
                  <a:srgbClr val="004992"/>
                </a:solidFill>
              </a:rPr>
              <a:t>casualità</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Sono stata fortunata che lo staff era meno indaffarato del solito.</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La </a:t>
            </a:r>
            <a:r>
              <a:rPr lang="de-DE" altLang="de-DE" sz="1600" dirty="0" err="1">
                <a:solidFill>
                  <a:srgbClr val="333333"/>
                </a:solidFill>
              </a:rPr>
              <a:t>guarigione</a:t>
            </a:r>
            <a:r>
              <a:rPr lang="de-DE" altLang="de-DE" sz="1600" dirty="0">
                <a:solidFill>
                  <a:srgbClr val="333333"/>
                </a:solidFill>
              </a:rPr>
              <a:t> è </a:t>
            </a:r>
            <a:r>
              <a:rPr lang="de-DE" altLang="de-DE" sz="1600" dirty="0" err="1">
                <a:solidFill>
                  <a:srgbClr val="333333"/>
                </a:solidFill>
              </a:rPr>
              <a:t>dipesa</a:t>
            </a:r>
            <a:r>
              <a:rPr lang="de-DE" altLang="de-DE" sz="1600" dirty="0">
                <a:solidFill>
                  <a:srgbClr val="333333"/>
                </a:solidFill>
              </a:rPr>
              <a:t> </a:t>
            </a:r>
            <a:r>
              <a:rPr lang="de-DE" altLang="de-DE" sz="1600" dirty="0" err="1">
                <a:solidFill>
                  <a:srgbClr val="333333"/>
                </a:solidFill>
              </a:rPr>
              <a:t>dalle</a:t>
            </a:r>
            <a:r>
              <a:rPr lang="de-DE" altLang="de-DE" sz="1600" dirty="0">
                <a:solidFill>
                  <a:srgbClr val="333333"/>
                </a:solidFill>
              </a:rPr>
              <a:t> </a:t>
            </a:r>
            <a:r>
              <a:rPr lang="de-DE" altLang="de-DE" sz="1600" dirty="0" err="1">
                <a:solidFill>
                  <a:srgbClr val="333333"/>
                </a:solidFill>
              </a:rPr>
              <a:t>medicine</a:t>
            </a:r>
            <a:r>
              <a:rPr lang="de-DE" altLang="de-DE" sz="1600" dirty="0">
                <a:solidFill>
                  <a:srgbClr val="333333"/>
                </a:solidFill>
              </a:rPr>
              <a:t>.</a:t>
            </a:r>
            <a:endParaRPr lang="de-DE" altLang="de-DE" dirty="0">
              <a:solidFill>
                <a:srgbClr val="333333"/>
              </a:solidFill>
            </a:endParaRP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11</a:t>
            </a:fld>
            <a:endParaRPr lang="de-DE" dirty="0">
              <a:latin typeface="+mn-lt"/>
              <a:ea typeface="+mn-ea"/>
            </a:endParaRPr>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7"/>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it-IT" altLang="de-DE" sz="2800" b="1">
                <a:solidFill>
                  <a:srgbClr val="FF0000"/>
                </a:solidFill>
                <a:latin typeface="Calibri Light"/>
              </a:rPr>
              <a:t>Attenzione: spiegazioni a senso unico!</a:t>
            </a:r>
            <a:endParaRPr lang="en-US" altLang="de-DE" sz="2800" b="1" dirty="0">
              <a:solidFill>
                <a:srgbClr val="FF0000"/>
              </a:solidFill>
              <a:latin typeface="Calibri Light"/>
            </a:endParaRPr>
          </a:p>
        </p:txBody>
      </p:sp>
    </p:spTree>
    <p:extLst>
      <p:ext uri="{BB962C8B-B14F-4D97-AF65-F5344CB8AC3E}">
        <p14:creationId xmlns:p14="http://schemas.microsoft.com/office/powerpoint/2010/main" val="9677419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t-IT" sz="3600">
                <a:solidFill>
                  <a:srgbClr val="004992"/>
                </a:solidFill>
                <a:latin typeface="+mn-lt"/>
                <a:ea typeface="+mn-ea"/>
                <a:cs typeface="+mn-cs"/>
              </a:rPr>
              <a:t>Sei stata dimessa dall'ospedale quasi guarita.</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a:r>
              <a:rPr lang="it-IT" altLang="ja-JP" sz="2400">
                <a:solidFill>
                  <a:srgbClr val="333333"/>
                </a:solidFill>
              </a:rPr>
              <a:t>Adesso, per favore trovate alcune risposte che implicano una varietà di cause (es. </a:t>
            </a:r>
            <a:r>
              <a:rPr lang="it-IT" altLang="ja-JP" sz="2400" dirty="0">
                <a:solidFill>
                  <a:srgbClr val="333333"/>
                </a:solidFill>
              </a:rPr>
              <a:t>gli altri, la situazione e me stesso)</a:t>
            </a:r>
          </a:p>
          <a:p>
            <a:pPr lvl="0"/>
            <a:r>
              <a:rPr lang="de-DE" altLang="de-DE" sz="2400" dirty="0">
                <a:solidFill>
                  <a:srgbClr val="333333"/>
                </a:solidFill>
              </a:rPr>
              <a:t>???</a:t>
            </a:r>
          </a:p>
          <a:p>
            <a:pPr lvl="0"/>
            <a:r>
              <a:rPr lang="de-DE" altLang="de-DE" sz="2400" dirty="0">
                <a:solidFill>
                  <a:srgbClr val="333333"/>
                </a:solidFill>
              </a:rPr>
              <a:t>???</a:t>
            </a:r>
          </a:p>
          <a:p>
            <a:pPr lvl="0"/>
            <a:r>
              <a:rPr lang="de-DE"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12</a:t>
            </a:fld>
            <a:endParaRPr lang="de-DE" dirty="0">
              <a:latin typeface="+mn-lt"/>
              <a:ea typeface="+mn-ea"/>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t-IT" sz="3600">
                <a:solidFill>
                  <a:srgbClr val="004992"/>
                </a:solidFill>
                <a:latin typeface="+mn-lt"/>
                <a:ea typeface="+mn-ea"/>
                <a:cs typeface="+mn-cs"/>
              </a:rPr>
              <a:t>Sei stata dimessa dall'ospedale quasi guarita.</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a:r>
              <a:rPr lang="it-IT" altLang="ja-JP" sz="2400" dirty="0">
                <a:solidFill>
                  <a:srgbClr val="333333"/>
                </a:solidFill>
              </a:rPr>
              <a:t>Adesso, per favore trovate alcune risposte che implicano una varietà di cause (es. gli altri, la situazione e me stesso)</a:t>
            </a:r>
          </a:p>
          <a:p>
            <a:pPr marL="342900" lvl="0" indent="-342900">
              <a:buClr>
                <a:srgbClr val="333333"/>
              </a:buClr>
              <a:buFont typeface="WingDings"/>
              <a:buChar char=""/>
            </a:pPr>
            <a:r>
              <a:rPr lang="en-CA" altLang="de-DE" sz="2400">
                <a:solidFill>
                  <a:srgbClr val="333333"/>
                </a:solidFill>
              </a:rPr>
              <a:t>“</a:t>
            </a:r>
            <a:r>
              <a:rPr lang="en-US" altLang="ja-JP" sz="2400">
                <a:solidFill>
                  <a:srgbClr val="333333"/>
                </a:solidFill>
              </a:rPr>
              <a:t>Il </a:t>
            </a:r>
            <a:r>
              <a:rPr lang="en-US" altLang="ja-JP" sz="2400" dirty="0" err="1">
                <a:solidFill>
                  <a:srgbClr val="333333"/>
                </a:solidFill>
              </a:rPr>
              <a:t>sostegno</a:t>
            </a:r>
            <a:r>
              <a:rPr lang="en-US" altLang="ja-JP" sz="2400" dirty="0">
                <a:solidFill>
                  <a:srgbClr val="333333"/>
                </a:solidFill>
              </a:rPr>
              <a:t> </a:t>
            </a:r>
            <a:r>
              <a:rPr lang="en-US" altLang="ja-JP" sz="2400" dirty="0" err="1">
                <a:solidFill>
                  <a:srgbClr val="333333"/>
                </a:solidFill>
              </a:rPr>
              <a:t>della</a:t>
            </a:r>
            <a:r>
              <a:rPr lang="en-US" altLang="ja-JP" sz="2400" dirty="0">
                <a:solidFill>
                  <a:srgbClr val="333333"/>
                </a:solidFill>
              </a:rPr>
              <a:t> </a:t>
            </a:r>
            <a:r>
              <a:rPr lang="en-US" altLang="ja-JP" sz="2400" dirty="0" err="1">
                <a:solidFill>
                  <a:srgbClr val="333333"/>
                </a:solidFill>
              </a:rPr>
              <a:t>mia</a:t>
            </a:r>
            <a:r>
              <a:rPr lang="en-US" altLang="ja-JP" sz="2400" dirty="0">
                <a:solidFill>
                  <a:srgbClr val="333333"/>
                </a:solidFill>
              </a:rPr>
              <a:t> </a:t>
            </a:r>
            <a:r>
              <a:rPr lang="en-US" altLang="ja-JP" sz="2400" dirty="0" err="1">
                <a:solidFill>
                  <a:srgbClr val="333333"/>
                </a:solidFill>
              </a:rPr>
              <a:t>famiglia</a:t>
            </a:r>
            <a:r>
              <a:rPr lang="en-US" altLang="ja-JP" sz="2400" dirty="0">
                <a:solidFill>
                  <a:srgbClr val="333333"/>
                </a:solidFill>
              </a:rPr>
              <a:t>, </a:t>
            </a:r>
            <a:r>
              <a:rPr lang="en-US" altLang="ja-JP" sz="2400" dirty="0" err="1">
                <a:solidFill>
                  <a:srgbClr val="333333"/>
                </a:solidFill>
              </a:rPr>
              <a:t>i</a:t>
            </a:r>
            <a:r>
              <a:rPr lang="en-US" altLang="ja-JP" sz="2400" dirty="0">
                <a:solidFill>
                  <a:srgbClr val="333333"/>
                </a:solidFill>
              </a:rPr>
              <a:t> </a:t>
            </a:r>
            <a:r>
              <a:rPr lang="en-US" altLang="ja-JP" sz="2400" dirty="0" err="1">
                <a:solidFill>
                  <a:srgbClr val="333333"/>
                </a:solidFill>
              </a:rPr>
              <a:t>medici</a:t>
            </a:r>
            <a:r>
              <a:rPr lang="en-US" altLang="ja-JP" sz="2400" dirty="0">
                <a:solidFill>
                  <a:srgbClr val="333333"/>
                </a:solidFill>
              </a:rPr>
              <a:t> e le medicine </a:t>
            </a:r>
            <a:r>
              <a:rPr lang="en-US" altLang="ja-JP" sz="2400" dirty="0" err="1">
                <a:solidFill>
                  <a:srgbClr val="333333"/>
                </a:solidFill>
              </a:rPr>
              <a:t>hanno</a:t>
            </a:r>
            <a:r>
              <a:rPr lang="en-US" altLang="ja-JP" sz="2400" dirty="0">
                <a:solidFill>
                  <a:srgbClr val="333333"/>
                </a:solidFill>
              </a:rPr>
              <a:t> </a:t>
            </a:r>
            <a:r>
              <a:rPr lang="en-US" altLang="ja-JP" sz="2400" dirty="0" err="1">
                <a:solidFill>
                  <a:srgbClr val="333333"/>
                </a:solidFill>
              </a:rPr>
              <a:t>contribuito</a:t>
            </a:r>
            <a:r>
              <a:rPr lang="en-US" altLang="ja-JP" sz="2400" dirty="0">
                <a:solidFill>
                  <a:srgbClr val="333333"/>
                </a:solidFill>
              </a:rPr>
              <a:t> </a:t>
            </a:r>
            <a:r>
              <a:rPr lang="en-US" altLang="ja-JP" sz="2400" dirty="0" err="1">
                <a:solidFill>
                  <a:srgbClr val="333333"/>
                </a:solidFill>
              </a:rPr>
              <a:t>alla</a:t>
            </a:r>
            <a:r>
              <a:rPr lang="en-US" altLang="ja-JP" sz="2400" dirty="0">
                <a:solidFill>
                  <a:srgbClr val="333333"/>
                </a:solidFill>
              </a:rPr>
              <a:t> </a:t>
            </a:r>
            <a:r>
              <a:rPr lang="en-US" altLang="ja-JP" sz="2400" dirty="0" err="1">
                <a:solidFill>
                  <a:srgbClr val="333333"/>
                </a:solidFill>
              </a:rPr>
              <a:t>guarigione</a:t>
            </a:r>
            <a:r>
              <a:rPr lang="en-US" altLang="ja-JP" sz="2400" dirty="0">
                <a:solidFill>
                  <a:srgbClr val="333333"/>
                </a:solidFill>
              </a:rPr>
              <a:t>. Non ultimo, parte del </a:t>
            </a:r>
            <a:r>
              <a:rPr lang="en-US" altLang="ja-JP" sz="2400" dirty="0" err="1">
                <a:solidFill>
                  <a:srgbClr val="333333"/>
                </a:solidFill>
              </a:rPr>
              <a:t>successo</a:t>
            </a:r>
            <a:r>
              <a:rPr lang="en-US" altLang="ja-JP" sz="2400" dirty="0">
                <a:solidFill>
                  <a:srgbClr val="333333"/>
                </a:solidFill>
              </a:rPr>
              <a:t> è </a:t>
            </a:r>
            <a:r>
              <a:rPr lang="en-US" altLang="ja-JP" sz="2400" dirty="0" err="1">
                <a:solidFill>
                  <a:srgbClr val="333333"/>
                </a:solidFill>
              </a:rPr>
              <a:t>merito</a:t>
            </a:r>
            <a:r>
              <a:rPr lang="en-US" altLang="ja-JP" sz="2400" dirty="0">
                <a:solidFill>
                  <a:srgbClr val="333333"/>
                </a:solidFill>
              </a:rPr>
              <a:t> </a:t>
            </a:r>
            <a:r>
              <a:rPr lang="en-US" altLang="ja-JP" sz="2400" dirty="0" err="1">
                <a:solidFill>
                  <a:srgbClr val="333333"/>
                </a:solidFill>
              </a:rPr>
              <a:t>mio</a:t>
            </a:r>
            <a:r>
              <a:rPr lang="en-US" altLang="ja-JP" sz="2400" dirty="0">
                <a:solidFill>
                  <a:srgbClr val="333333"/>
                </a:solidFill>
              </a:rPr>
              <a:t> </a:t>
            </a:r>
            <a:r>
              <a:rPr lang="en-US" altLang="ja-JP" sz="2400" dirty="0" err="1">
                <a:solidFill>
                  <a:srgbClr val="333333"/>
                </a:solidFill>
              </a:rPr>
              <a:t>perché</a:t>
            </a:r>
            <a:r>
              <a:rPr lang="en-US" altLang="ja-JP" sz="2400" dirty="0">
                <a:solidFill>
                  <a:srgbClr val="333333"/>
                </a:solidFill>
              </a:rPr>
              <a:t> </a:t>
            </a:r>
            <a:r>
              <a:rPr lang="en-US" altLang="ja-JP" sz="2400" dirty="0" err="1">
                <a:solidFill>
                  <a:srgbClr val="333333"/>
                </a:solidFill>
              </a:rPr>
              <a:t>ero</a:t>
            </a:r>
            <a:r>
              <a:rPr lang="en-US" altLang="ja-JP" sz="2400" dirty="0">
                <a:solidFill>
                  <a:srgbClr val="333333"/>
                </a:solidFill>
              </a:rPr>
              <a:t> molto </a:t>
            </a:r>
            <a:r>
              <a:rPr lang="en-US" altLang="ja-JP" sz="2400" dirty="0" err="1">
                <a:solidFill>
                  <a:srgbClr val="333333"/>
                </a:solidFill>
              </a:rPr>
              <a:t>motivata</a:t>
            </a:r>
            <a:r>
              <a:rPr lang="en-US" altLang="ja-JP" sz="2400" dirty="0">
                <a:solidFill>
                  <a:srgbClr val="333333"/>
                </a:solidFill>
              </a:rPr>
              <a:t> e ho </a:t>
            </a:r>
            <a:r>
              <a:rPr lang="en-US" altLang="ja-JP" sz="2400" dirty="0" err="1">
                <a:solidFill>
                  <a:srgbClr val="333333"/>
                </a:solidFill>
              </a:rPr>
              <a:t>partecipato</a:t>
            </a:r>
            <a:r>
              <a:rPr lang="en-US" altLang="ja-JP" sz="2400" dirty="0">
                <a:solidFill>
                  <a:srgbClr val="333333"/>
                </a:solidFill>
              </a:rPr>
              <a:t> </a:t>
            </a:r>
            <a:r>
              <a:rPr lang="en-US" altLang="ja-JP" sz="2400" dirty="0" err="1">
                <a:solidFill>
                  <a:srgbClr val="333333"/>
                </a:solidFill>
              </a:rPr>
              <a:t>attivamente</a:t>
            </a:r>
            <a:r>
              <a:rPr lang="en-US" altLang="ja-JP" sz="2400" dirty="0">
                <a:solidFill>
                  <a:srgbClr val="333333"/>
                </a:solidFill>
              </a:rPr>
              <a:t> </a:t>
            </a:r>
            <a:r>
              <a:rPr lang="en-US" altLang="ja-JP" sz="2400" dirty="0" err="1">
                <a:solidFill>
                  <a:srgbClr val="333333"/>
                </a:solidFill>
              </a:rPr>
              <a:t>alle</a:t>
            </a:r>
            <a:r>
              <a:rPr lang="en-US" altLang="ja-JP" sz="2400" dirty="0">
                <a:solidFill>
                  <a:srgbClr val="333333"/>
                </a:solidFill>
              </a:rPr>
              <a:t> </a:t>
            </a:r>
            <a:r>
              <a:rPr lang="en-US" altLang="ja-JP" sz="2400">
                <a:solidFill>
                  <a:srgbClr val="333333"/>
                </a:solidFill>
              </a:rPr>
              <a:t>cure</a:t>
            </a:r>
            <a:r>
              <a:rPr lang="de-DE" altLang="ja-JP" sz="2400">
                <a:solidFill>
                  <a:srgbClr val="333333"/>
                </a:solidFill>
              </a:rPr>
              <a:t>.</a:t>
            </a:r>
            <a:r>
              <a:rPr lang="ja-JP" altLang="en-US" sz="2400">
                <a:solidFill>
                  <a:srgbClr val="333333"/>
                </a:solidFill>
              </a:rPr>
              <a:t>”</a:t>
            </a:r>
            <a:endParaRPr lang="de-DE" altLang="ja-JP" sz="2400" dirty="0">
              <a:solidFill>
                <a:srgbClr val="333333"/>
              </a:solidFill>
            </a:endParaRPr>
          </a:p>
          <a:p>
            <a:pPr marL="342900" lvl="0" indent="-342900">
              <a:buClr>
                <a:srgbClr val="333333"/>
              </a:buClr>
              <a:buFont typeface="WingDings"/>
              <a:buChar char=""/>
            </a:pPr>
            <a:r>
              <a:rPr lang="en-CA" altLang="de-DE" sz="2400">
                <a:solidFill>
                  <a:srgbClr val="333333"/>
                </a:solidFill>
              </a:rPr>
              <a:t>“Ero </a:t>
            </a:r>
            <a:r>
              <a:rPr lang="en-CA" altLang="de-DE" sz="2400" dirty="0" err="1">
                <a:solidFill>
                  <a:srgbClr val="333333"/>
                </a:solidFill>
              </a:rPr>
              <a:t>motivata</a:t>
            </a:r>
            <a:r>
              <a:rPr lang="en-CA" altLang="de-DE" sz="2400" dirty="0">
                <a:solidFill>
                  <a:srgbClr val="333333"/>
                </a:solidFill>
              </a:rPr>
              <a:t> a </a:t>
            </a:r>
            <a:r>
              <a:rPr lang="en-CA" altLang="de-DE" sz="2400" dirty="0" err="1">
                <a:solidFill>
                  <a:srgbClr val="333333"/>
                </a:solidFill>
              </a:rPr>
              <a:t>cambiare</a:t>
            </a:r>
            <a:r>
              <a:rPr lang="en-CA" altLang="de-DE" sz="2400" dirty="0">
                <a:solidFill>
                  <a:srgbClr val="333333"/>
                </a:solidFill>
              </a:rPr>
              <a:t>, e ho </a:t>
            </a:r>
            <a:r>
              <a:rPr lang="en-CA" altLang="de-DE" sz="2400" dirty="0" err="1">
                <a:solidFill>
                  <a:srgbClr val="333333"/>
                </a:solidFill>
              </a:rPr>
              <a:t>chiesto</a:t>
            </a:r>
            <a:r>
              <a:rPr lang="en-CA" altLang="de-DE" sz="2400" dirty="0">
                <a:solidFill>
                  <a:srgbClr val="333333"/>
                </a:solidFill>
              </a:rPr>
              <a:t> di </a:t>
            </a:r>
            <a:r>
              <a:rPr lang="en-CA" altLang="de-DE" sz="2400" dirty="0" err="1">
                <a:solidFill>
                  <a:srgbClr val="333333"/>
                </a:solidFill>
              </a:rPr>
              <a:t>partecipare</a:t>
            </a:r>
            <a:r>
              <a:rPr lang="en-CA" altLang="de-DE" sz="2400" dirty="0">
                <a:solidFill>
                  <a:srgbClr val="333333"/>
                </a:solidFill>
              </a:rPr>
              <a:t> a </a:t>
            </a:r>
            <a:r>
              <a:rPr lang="en-CA" altLang="de-DE" sz="2400" dirty="0" err="1">
                <a:solidFill>
                  <a:srgbClr val="333333"/>
                </a:solidFill>
              </a:rPr>
              <a:t>specifiche</a:t>
            </a:r>
            <a:br>
              <a:rPr lang="en-CA" altLang="de-DE" sz="2400" dirty="0">
                <a:solidFill>
                  <a:srgbClr val="333333"/>
                </a:solidFill>
              </a:rPr>
            </a:br>
            <a:r>
              <a:rPr lang="en-CA" altLang="de-DE" sz="2400" dirty="0" err="1">
                <a:solidFill>
                  <a:srgbClr val="333333"/>
                </a:solidFill>
              </a:rPr>
              <a:t>terapie</a:t>
            </a:r>
            <a:r>
              <a:rPr lang="en-CA" altLang="de-DE" sz="2400" dirty="0">
                <a:solidFill>
                  <a:srgbClr val="333333"/>
                </a:solidFill>
              </a:rPr>
              <a:t> di </a:t>
            </a:r>
            <a:r>
              <a:rPr lang="en-CA" altLang="de-DE" sz="2400" dirty="0" err="1">
                <a:solidFill>
                  <a:srgbClr val="333333"/>
                </a:solidFill>
              </a:rPr>
              <a:t>gruppo</a:t>
            </a:r>
            <a:r>
              <a:rPr lang="en-CA" altLang="de-DE" sz="2400" dirty="0">
                <a:solidFill>
                  <a:srgbClr val="333333"/>
                </a:solidFill>
              </a:rPr>
              <a:t> </a:t>
            </a:r>
            <a:r>
              <a:rPr lang="en-CA" altLang="de-DE" sz="2400" dirty="0" err="1">
                <a:solidFill>
                  <a:srgbClr val="333333"/>
                </a:solidFill>
              </a:rPr>
              <a:t>che</a:t>
            </a:r>
            <a:r>
              <a:rPr lang="en-CA" altLang="de-DE" sz="2400" dirty="0">
                <a:solidFill>
                  <a:srgbClr val="333333"/>
                </a:solidFill>
              </a:rPr>
              <a:t> </a:t>
            </a:r>
            <a:r>
              <a:rPr lang="en-CA" altLang="de-DE" sz="2400" dirty="0" err="1">
                <a:solidFill>
                  <a:srgbClr val="333333"/>
                </a:solidFill>
              </a:rPr>
              <a:t>erano</a:t>
            </a:r>
            <a:r>
              <a:rPr lang="en-CA" altLang="de-DE" sz="2400" dirty="0">
                <a:solidFill>
                  <a:srgbClr val="333333"/>
                </a:solidFill>
              </a:rPr>
              <a:t> ben </a:t>
            </a:r>
            <a:r>
              <a:rPr lang="en-CA" altLang="de-DE" sz="2400" dirty="0" err="1">
                <a:solidFill>
                  <a:srgbClr val="333333"/>
                </a:solidFill>
              </a:rPr>
              <a:t>condotte</a:t>
            </a:r>
            <a:r>
              <a:rPr lang="en-CA" altLang="de-DE" sz="2400" dirty="0">
                <a:solidFill>
                  <a:srgbClr val="333333"/>
                </a:solidFill>
              </a:rPr>
              <a:t> </a:t>
            </a:r>
            <a:r>
              <a:rPr lang="en-CA" altLang="de-DE" sz="2400" dirty="0" err="1">
                <a:solidFill>
                  <a:srgbClr val="333333"/>
                </a:solidFill>
              </a:rPr>
              <a:t>dai</a:t>
            </a:r>
            <a:r>
              <a:rPr lang="en-CA" altLang="de-DE" sz="2400" dirty="0">
                <a:solidFill>
                  <a:srgbClr val="333333"/>
                </a:solidFill>
              </a:rPr>
              <a:t> </a:t>
            </a:r>
            <a:r>
              <a:rPr lang="en-CA" altLang="de-DE" sz="2400" err="1">
                <a:solidFill>
                  <a:srgbClr val="333333"/>
                </a:solidFill>
              </a:rPr>
              <a:t>terapeuti</a:t>
            </a:r>
            <a:r>
              <a:rPr lang="de-DE" altLang="de-DE" sz="2400">
                <a:solidFill>
                  <a:srgbClr val="333333"/>
                </a:solidFill>
              </a:rPr>
              <a:t>.</a:t>
            </a:r>
            <a:r>
              <a:rPr lang="ja-JP" altLang="en-US"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13</a:t>
            </a:fld>
            <a:endParaRPr lang="de-DE" dirty="0">
              <a:latin typeface="+mn-lt"/>
              <a:ea typeface="+mn-ea"/>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Effetti di certi stili di attribuzione sugli eventi negativi!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14</a:t>
            </a:fld>
            <a:endParaRPr lang="de-DE" dirty="0">
              <a:latin typeface="+mn-lt"/>
              <a:ea typeface="+mn-ea"/>
            </a:endParaRPr>
          </a:p>
        </p:txBody>
      </p:sp>
      <p:graphicFrame>
        <p:nvGraphicFramePr>
          <p:cNvPr id="11" name="object 2"/>
          <p:cNvGraphicFramePr>
            <a:graphicFrameLocks noGrp="1"/>
          </p:cNvGraphicFramePr>
          <p:nvPr>
            <p:extLst>
              <p:ext uri="{D42A27DB-BD31-4B8C-83A1-F6EECF244321}">
                <p14:modId xmlns:p14="http://schemas.microsoft.com/office/powerpoint/2010/main" val="644588284"/>
              </p:ext>
            </p:extLst>
          </p:nvPr>
        </p:nvGraphicFramePr>
        <p:xfrm>
          <a:off x="408955" y="4486910"/>
          <a:ext cx="11376000" cy="219456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1200"/>
                        </a:spcBef>
                      </a:pPr>
                      <a:r>
                        <a:rPr lang="it-IT" sz="1800" b="1" i="0" u="none" spc="-5" dirty="0">
                          <a:solidFill>
                            <a:srgbClr val="333333"/>
                          </a:solidFill>
                          <a:latin typeface="Calibri Light"/>
                          <a:cs typeface="Verdana"/>
                        </a:rPr>
                        <a:t>Autoattribuzione</a:t>
                      </a:r>
                    </a:p>
                    <a:p>
                      <a:pPr marL="90805">
                        <a:lnSpc>
                          <a:spcPct val="100000"/>
                        </a:lnSpc>
                        <a:spcBef>
                          <a:spcPts val="1200"/>
                        </a:spcBef>
                      </a:pPr>
                      <a:r>
                        <a:rPr lang="it-IT" sz="1800" b="0" i="0" u="none" spc="-5" dirty="0">
                          <a:solidFill>
                            <a:srgbClr val="333333"/>
                          </a:solidFill>
                          <a:latin typeface="Calibri Light"/>
                          <a:cs typeface="Verdana"/>
                        </a:rPr>
                        <a:t>(es</a:t>
                      </a:r>
                      <a:r>
                        <a:rPr lang="it-IT" sz="1800" b="0" i="0" u="none" spc="-5">
                          <a:solidFill>
                            <a:srgbClr val="333333"/>
                          </a:solidFill>
                          <a:latin typeface="Calibri Light"/>
                          <a:cs typeface="Verdana"/>
                        </a:rPr>
                        <a:t>. “Avrei </a:t>
                      </a:r>
                      <a:r>
                        <a:rPr lang="it-IT" sz="1800" b="0" i="0" u="none" spc="-5" dirty="0">
                          <a:solidFill>
                            <a:srgbClr val="333333"/>
                          </a:solidFill>
                          <a:latin typeface="Calibri Light"/>
                          <a:cs typeface="Verdana"/>
                        </a:rPr>
                        <a:t>dovuto studiare di </a:t>
                      </a:r>
                      <a:r>
                        <a:rPr lang="it-IT" sz="1800" b="0" i="0" u="none" spc="-5">
                          <a:solidFill>
                            <a:srgbClr val="333333"/>
                          </a:solidFill>
                          <a:latin typeface="Calibri Light"/>
                          <a:cs typeface="Verdana"/>
                        </a:rPr>
                        <a:t>più!”) </a:t>
                      </a:r>
                      <a:r>
                        <a:rPr lang="it-IT" sz="1800" b="0" i="0" u="none" spc="-5" dirty="0">
                          <a:solidFill>
                            <a:srgbClr val="333333"/>
                          </a:solidFill>
                          <a:latin typeface="Calibri Light"/>
                          <a:cs typeface="Verdana"/>
                        </a:rPr>
                        <a:t>	</a:t>
                      </a:r>
                      <a:endParaRPr sz="16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it-IT" sz="1800" b="1" i="0" u="none" spc="-5">
                          <a:solidFill>
                            <a:srgbClr val="333333"/>
                          </a:solidFill>
                          <a:latin typeface="Calibri Light"/>
                          <a:cs typeface="Verdana"/>
                        </a:rPr>
                        <a:t>Svantaggio:</a:t>
                      </a:r>
                      <a:r>
                        <a:rPr lang="it-IT" sz="1800" b="0" i="0" u="none" spc="-5">
                          <a:solidFill>
                            <a:srgbClr val="333333"/>
                          </a:solidFill>
                          <a:latin typeface="Calibri Light"/>
                          <a:cs typeface="Verdana"/>
                        </a:rPr>
                        <a:t> </a:t>
                      </a:r>
                      <a:r>
                        <a:rPr lang="it-IT" sz="1800" b="0" i="0" u="none" spc="-5">
                          <a:solidFill>
                            <a:srgbClr val="004992"/>
                          </a:solidFill>
                          <a:latin typeface="Calibri Light"/>
                          <a:cs typeface="Verdana"/>
                        </a:rPr>
                        <a:t>???</a:t>
                      </a:r>
                      <a:r>
                        <a:rPr lang="it-IT" sz="1800" b="0" i="0" u="none" spc="-5">
                          <a:solidFill>
                            <a:srgbClr val="FFFFFF"/>
                          </a:solidFill>
                          <a:latin typeface="Calibri Light"/>
                          <a:cs typeface="Verdana"/>
                        </a:rPr>
                        <a:t> </a:t>
                      </a:r>
                      <a:r>
                        <a:rPr lang="it-IT" sz="1800" b="0" i="0" u="none" spc="-5" dirty="0">
                          <a:solidFill>
                            <a:srgbClr val="FFFFFF"/>
                          </a:solidFill>
                          <a:latin typeface="Calibri Light"/>
                          <a:cs typeface="Verdana"/>
                        </a:rPr>
                        <a:t>riduce la fiducia in sè</a:t>
                      </a:r>
                    </a:p>
                    <a:p>
                      <a:pPr marL="92075">
                        <a:lnSpc>
                          <a:spcPct val="100000"/>
                        </a:lnSpc>
                        <a:spcBef>
                          <a:spcPts val="1200"/>
                        </a:spcBef>
                      </a:pPr>
                      <a:r>
                        <a:rPr lang="it-IT" sz="1800" b="1" i="0" u="none" spc="-5">
                          <a:solidFill>
                            <a:srgbClr val="333333"/>
                          </a:solidFill>
                          <a:latin typeface="Calibri Light"/>
                          <a:cs typeface="Verdana"/>
                        </a:rPr>
                        <a:t>Vantaggio:</a:t>
                      </a:r>
                      <a:r>
                        <a:rPr lang="it-IT" sz="1800" b="0" i="0" u="none" spc="-5">
                          <a:solidFill>
                            <a:srgbClr val="333333"/>
                          </a:solidFill>
                          <a:latin typeface="Calibri Light"/>
                          <a:cs typeface="Verdana"/>
                        </a:rPr>
                        <a:t> </a:t>
                      </a:r>
                      <a:r>
                        <a:rPr lang="it-IT" sz="1800" b="0" i="0" u="none" spc="-5">
                          <a:solidFill>
                            <a:srgbClr val="004992"/>
                          </a:solidFill>
                          <a:latin typeface="Calibri Light"/>
                          <a:cs typeface="Verdana"/>
                        </a:rPr>
                        <a:t>???</a:t>
                      </a:r>
                      <a:r>
                        <a:rPr lang="it-IT" sz="1800" b="0" i="0" u="none" spc="-5">
                          <a:solidFill>
                            <a:srgbClr val="FFFFFF"/>
                          </a:solidFill>
                          <a:latin typeface="Calibri Light"/>
                          <a:cs typeface="Verdana"/>
                        </a:rPr>
                        <a:t> </a:t>
                      </a:r>
                      <a:r>
                        <a:rPr lang="it-IT" sz="1800" b="0" i="0" u="none" spc="-5" dirty="0">
                          <a:solidFill>
                            <a:srgbClr val="FFFFFF"/>
                          </a:solidFill>
                          <a:latin typeface="Calibri Light"/>
                          <a:cs typeface="Verdana"/>
                        </a:rPr>
                        <a:t>assumersi le responsabilità è considerata cosa nobile</a:t>
                      </a:r>
                      <a:endParaRPr sz="1800" b="0" i="0" u="none" dirty="0">
                        <a:solidFill>
                          <a:srgbClr val="FFFFFF"/>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0000"/>
                        </a:lnSpc>
                        <a:spcBef>
                          <a:spcPts val="1200"/>
                        </a:spcBef>
                      </a:pPr>
                      <a:r>
                        <a:rPr lang="it-IT" sz="1800" b="1" i="0" u="none" spc="-5" dirty="0">
                          <a:solidFill>
                            <a:srgbClr val="333333"/>
                          </a:solidFill>
                          <a:latin typeface="Calibri Light"/>
                          <a:cs typeface="Verdana"/>
                        </a:rPr>
                        <a:t>Altri/attribuzioni situazionali</a:t>
                      </a:r>
                    </a:p>
                    <a:p>
                      <a:pPr marL="90805" marR="203835">
                        <a:lnSpc>
                          <a:spcPct val="100000"/>
                        </a:lnSpc>
                        <a:spcBef>
                          <a:spcPts val="1200"/>
                        </a:spcBef>
                      </a:pPr>
                      <a:r>
                        <a:rPr lang="it-IT" sz="1800" b="0" i="0" u="none" spc="-5" dirty="0">
                          <a:solidFill>
                            <a:srgbClr val="333333"/>
                          </a:solidFill>
                          <a:latin typeface="Calibri Light"/>
                          <a:cs typeface="Verdana"/>
                        </a:rPr>
                        <a:t>(es</a:t>
                      </a:r>
                      <a:r>
                        <a:rPr lang="it-IT" sz="1800" b="0" i="0" u="none" spc="-5">
                          <a:solidFill>
                            <a:srgbClr val="333333"/>
                          </a:solidFill>
                          <a:latin typeface="Calibri Light"/>
                          <a:cs typeface="Verdana"/>
                        </a:rPr>
                        <a:t>. “L’insegnante </a:t>
                      </a:r>
                      <a:r>
                        <a:rPr lang="it-IT" sz="1800" b="0" i="0" u="none" spc="-5" dirty="0">
                          <a:solidFill>
                            <a:srgbClr val="333333"/>
                          </a:solidFill>
                          <a:latin typeface="Calibri Light"/>
                          <a:cs typeface="Verdana"/>
                        </a:rPr>
                        <a:t>è un deficiente e mi </a:t>
                      </a:r>
                      <a:r>
                        <a:rPr lang="it-IT" sz="1800" b="0" i="0" u="none" spc="-5">
                          <a:solidFill>
                            <a:srgbClr val="333333"/>
                          </a:solidFill>
                          <a:latin typeface="Calibri Light"/>
                          <a:cs typeface="Verdana"/>
                        </a:rPr>
                        <a:t>odia.”)</a:t>
                      </a:r>
                      <a:endParaRPr sz="1600" b="0" i="0" u="none"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it-IT" sz="1800" b="1" i="0" u="none" spc="-5" dirty="0">
                          <a:solidFill>
                            <a:srgbClr val="333333"/>
                          </a:solidFill>
                          <a:latin typeface="Calibri Light"/>
                          <a:cs typeface="Verdana"/>
                        </a:rPr>
                        <a:t>Svantaggio:</a:t>
                      </a:r>
                      <a:r>
                        <a:rPr lang="it-IT" sz="1800" b="0" i="0" u="none" spc="-5" dirty="0">
                          <a:solidFill>
                            <a:srgbClr val="333333"/>
                          </a:solidFill>
                          <a:latin typeface="Calibri Light"/>
                          <a:cs typeface="Verdana"/>
                        </a:rPr>
                        <a:t> </a:t>
                      </a:r>
                      <a:r>
                        <a:rPr lang="it-IT" sz="1800" b="0" i="0" u="none" spc="-5" dirty="0">
                          <a:solidFill>
                            <a:srgbClr val="004992"/>
                          </a:solidFill>
                          <a:latin typeface="Calibri Light"/>
                          <a:cs typeface="Verdana"/>
                        </a:rPr>
                        <a:t>???</a:t>
                      </a:r>
                      <a:r>
                        <a:rPr lang="it-IT" sz="1800" b="0" i="0" u="none" spc="-5" dirty="0">
                          <a:solidFill>
                            <a:srgbClr val="E3EFF8"/>
                          </a:solidFill>
                          <a:latin typeface="Calibri Light"/>
                          <a:cs typeface="Verdana"/>
                        </a:rPr>
                        <a:t> respingere le responsabilità è maleducazione (è la via più facile)</a:t>
                      </a:r>
                    </a:p>
                    <a:p>
                      <a:pPr marL="92075" marR="147320">
                        <a:lnSpc>
                          <a:spcPct val="100000"/>
                        </a:lnSpc>
                        <a:spcBef>
                          <a:spcPts val="1200"/>
                        </a:spcBef>
                      </a:pPr>
                      <a:r>
                        <a:rPr lang="it-IT" sz="1800" b="1" i="0" u="none" spc="-5" dirty="0">
                          <a:solidFill>
                            <a:srgbClr val="333333"/>
                          </a:solidFill>
                          <a:latin typeface="Calibri Light"/>
                          <a:cs typeface="Verdana"/>
                        </a:rPr>
                        <a:t>Vantaggio:</a:t>
                      </a:r>
                      <a:r>
                        <a:rPr lang="it-IT" sz="1800" b="0" i="0" u="none" spc="-5" dirty="0">
                          <a:solidFill>
                            <a:srgbClr val="333333"/>
                          </a:solidFill>
                          <a:latin typeface="Calibri Light"/>
                          <a:cs typeface="Verdana"/>
                        </a:rPr>
                        <a:t> </a:t>
                      </a:r>
                      <a:r>
                        <a:rPr lang="it-IT" sz="1800" b="0" i="0" u="none" spc="-5" dirty="0">
                          <a:solidFill>
                            <a:srgbClr val="004992"/>
                          </a:solidFill>
                          <a:latin typeface="Calibri Light"/>
                          <a:cs typeface="Verdana"/>
                        </a:rPr>
                        <a:t>???</a:t>
                      </a:r>
                      <a:r>
                        <a:rPr lang="it-IT" sz="1800" b="0" i="0" u="none" spc="-5" dirty="0">
                          <a:solidFill>
                            <a:srgbClr val="E3EFF8"/>
                          </a:solidFill>
                          <a:latin typeface="Calibri Light"/>
                          <a:cs typeface="Verdana"/>
                        </a:rPr>
                        <a:t> la fiducia in se stessi non è minacciata</a:t>
                      </a:r>
                      <a:endParaRPr sz="1800" b="0" i="0" u="none" dirty="0">
                        <a:solidFill>
                          <a:srgbClr val="E3EFF8"/>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it-IT" altLang="de-DE" sz="1600">
                <a:latin typeface="Calibri Light"/>
              </a:rPr>
              <a:t>E’ andata male. Hai fallito l’esame d’inglese.</a:t>
            </a:r>
            <a:endParaRPr lang="en-CA" altLang="de-DE" sz="1600" dirty="0">
              <a:latin typeface="Calibri Light"/>
            </a:endParaRPr>
          </a:p>
        </p:txBody>
      </p:sp>
    </p:spTree>
    <p:extLst>
      <p:ext uri="{BB962C8B-B14F-4D97-AF65-F5344CB8AC3E}">
        <p14:creationId xmlns:p14="http://schemas.microsoft.com/office/powerpoint/2010/main" val="789945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Effetti di certi stili di attribuzione sugli eventi negativi!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15</a:t>
            </a:fld>
            <a:endParaRPr lang="de-DE" dirty="0">
              <a:latin typeface="+mn-lt"/>
              <a:ea typeface="+mn-ea"/>
            </a:endParaRPr>
          </a:p>
        </p:txBody>
      </p:sp>
      <p:graphicFrame>
        <p:nvGraphicFramePr>
          <p:cNvPr id="11" name="object 2"/>
          <p:cNvGraphicFramePr>
            <a:graphicFrameLocks noGrp="1"/>
          </p:cNvGraphicFramePr>
          <p:nvPr>
            <p:extLst>
              <p:ext uri="{D42A27DB-BD31-4B8C-83A1-F6EECF244321}">
                <p14:modId xmlns:p14="http://schemas.microsoft.com/office/powerpoint/2010/main" val="4091460285"/>
              </p:ext>
            </p:extLst>
          </p:nvPr>
        </p:nvGraphicFramePr>
        <p:xfrm>
          <a:off x="408955" y="4486910"/>
          <a:ext cx="11376000" cy="219456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1200"/>
                        </a:spcBef>
                      </a:pPr>
                      <a:r>
                        <a:rPr lang="it-IT" sz="1800" b="1" i="0" u="none" spc="-5" dirty="0">
                          <a:solidFill>
                            <a:srgbClr val="333333"/>
                          </a:solidFill>
                          <a:latin typeface="Calibri Light"/>
                          <a:cs typeface="Verdana"/>
                        </a:rPr>
                        <a:t>Autoattribuzione</a:t>
                      </a:r>
                    </a:p>
                    <a:p>
                      <a:pPr marL="90805">
                        <a:lnSpc>
                          <a:spcPct val="100000"/>
                        </a:lnSpc>
                        <a:spcBef>
                          <a:spcPts val="1200"/>
                        </a:spcBef>
                      </a:pPr>
                      <a:r>
                        <a:rPr lang="it-IT" sz="1800" b="0" i="0" u="none" spc="-5" dirty="0">
                          <a:solidFill>
                            <a:srgbClr val="333333"/>
                          </a:solidFill>
                          <a:latin typeface="Calibri Light"/>
                          <a:cs typeface="Verdana"/>
                        </a:rPr>
                        <a:t>(es</a:t>
                      </a:r>
                      <a:r>
                        <a:rPr lang="it-IT" sz="1800" b="0" i="0" u="none" spc="-5">
                          <a:solidFill>
                            <a:srgbClr val="333333"/>
                          </a:solidFill>
                          <a:latin typeface="Calibri Light"/>
                          <a:cs typeface="Verdana"/>
                        </a:rPr>
                        <a:t>. “Avrei </a:t>
                      </a:r>
                      <a:r>
                        <a:rPr lang="it-IT" sz="1800" b="0" i="0" u="none" spc="-5" dirty="0">
                          <a:solidFill>
                            <a:srgbClr val="333333"/>
                          </a:solidFill>
                          <a:latin typeface="Calibri Light"/>
                          <a:cs typeface="Verdana"/>
                        </a:rPr>
                        <a:t>dovuto studiare di </a:t>
                      </a:r>
                      <a:r>
                        <a:rPr lang="it-IT" sz="1800" b="0" i="0" u="none" spc="-5">
                          <a:solidFill>
                            <a:srgbClr val="333333"/>
                          </a:solidFill>
                          <a:latin typeface="Calibri Light"/>
                          <a:cs typeface="Verdana"/>
                        </a:rPr>
                        <a:t>più!”) </a:t>
                      </a:r>
                      <a:r>
                        <a:rPr lang="it-IT" sz="1800" b="0" i="0" u="none" spc="-5" dirty="0">
                          <a:solidFill>
                            <a:srgbClr val="333333"/>
                          </a:solidFill>
                          <a:latin typeface="Calibri Light"/>
                          <a:cs typeface="Verdana"/>
                        </a:rPr>
                        <a:t>	</a:t>
                      </a:r>
                      <a:endParaRPr sz="16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it-IT" sz="1800" b="1" i="0" u="none" spc="-5" dirty="0">
                          <a:solidFill>
                            <a:srgbClr val="333333"/>
                          </a:solidFill>
                          <a:latin typeface="Calibri Light"/>
                          <a:cs typeface="Verdana"/>
                        </a:rPr>
                        <a:t>Svantaggio:</a:t>
                      </a:r>
                      <a:r>
                        <a:rPr lang="it-IT" sz="1800" b="0" i="0" u="none" spc="-5" dirty="0">
                          <a:solidFill>
                            <a:srgbClr val="333333"/>
                          </a:solidFill>
                          <a:latin typeface="Calibri Light"/>
                          <a:cs typeface="Verdana"/>
                        </a:rPr>
                        <a:t> riduce la fiducia in sè</a:t>
                      </a:r>
                    </a:p>
                    <a:p>
                      <a:pPr marL="92075">
                        <a:lnSpc>
                          <a:spcPct val="100000"/>
                        </a:lnSpc>
                        <a:spcBef>
                          <a:spcPts val="1200"/>
                        </a:spcBef>
                      </a:pPr>
                      <a:r>
                        <a:rPr lang="it-IT" sz="1800" b="1" i="0" u="none" spc="-5" dirty="0">
                          <a:solidFill>
                            <a:srgbClr val="333333"/>
                          </a:solidFill>
                          <a:latin typeface="Calibri Light"/>
                          <a:cs typeface="Verdana"/>
                        </a:rPr>
                        <a:t>Vantaggio:</a:t>
                      </a:r>
                      <a:r>
                        <a:rPr lang="it-IT" sz="1800" b="0" i="0" u="none" spc="-5" dirty="0">
                          <a:solidFill>
                            <a:srgbClr val="333333"/>
                          </a:solidFill>
                          <a:latin typeface="Calibri Light"/>
                          <a:cs typeface="Verdana"/>
                        </a:rPr>
                        <a:t> assumersi le responsabilità è considerata cosa nobile</a:t>
                      </a:r>
                      <a:endParaRPr sz="18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0000"/>
                        </a:lnSpc>
                        <a:spcBef>
                          <a:spcPts val="1200"/>
                        </a:spcBef>
                      </a:pPr>
                      <a:r>
                        <a:rPr lang="it-IT" sz="1800" b="1" i="0" u="none" spc="-5" dirty="0">
                          <a:solidFill>
                            <a:srgbClr val="333333"/>
                          </a:solidFill>
                          <a:latin typeface="Calibri Light"/>
                          <a:cs typeface="Verdana"/>
                        </a:rPr>
                        <a:t>Altri/attribuzioni situazionali</a:t>
                      </a:r>
                    </a:p>
                    <a:p>
                      <a:pPr marL="90805" marR="203835">
                        <a:lnSpc>
                          <a:spcPct val="100000"/>
                        </a:lnSpc>
                        <a:spcBef>
                          <a:spcPts val="1200"/>
                        </a:spcBef>
                      </a:pPr>
                      <a:r>
                        <a:rPr lang="it-IT" sz="1800" b="0" i="0" u="none" spc="-5" dirty="0">
                          <a:solidFill>
                            <a:srgbClr val="333333"/>
                          </a:solidFill>
                          <a:latin typeface="Calibri Light"/>
                          <a:cs typeface="Verdana"/>
                        </a:rPr>
                        <a:t>(es</a:t>
                      </a:r>
                      <a:r>
                        <a:rPr lang="it-IT" sz="1800" b="0" i="0" u="none" spc="-5">
                          <a:solidFill>
                            <a:srgbClr val="333333"/>
                          </a:solidFill>
                          <a:latin typeface="Calibri Light"/>
                          <a:cs typeface="Verdana"/>
                        </a:rPr>
                        <a:t>. “L’insegnante </a:t>
                      </a:r>
                      <a:r>
                        <a:rPr lang="it-IT" sz="1800" b="0" i="0" u="none" spc="-5" dirty="0">
                          <a:solidFill>
                            <a:srgbClr val="333333"/>
                          </a:solidFill>
                          <a:latin typeface="Calibri Light"/>
                          <a:cs typeface="Verdana"/>
                        </a:rPr>
                        <a:t>è un deficiente e mi </a:t>
                      </a:r>
                      <a:r>
                        <a:rPr lang="it-IT" sz="1800" b="0" i="0" u="none" spc="-5">
                          <a:solidFill>
                            <a:srgbClr val="333333"/>
                          </a:solidFill>
                          <a:latin typeface="Calibri Light"/>
                          <a:cs typeface="Verdana"/>
                        </a:rPr>
                        <a:t>odia.”)</a:t>
                      </a:r>
                      <a:endParaRPr sz="1600" b="0" i="0" u="none"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it-IT" sz="1800" b="1" i="0" u="none" spc="-5" dirty="0">
                          <a:solidFill>
                            <a:srgbClr val="333333"/>
                          </a:solidFill>
                          <a:latin typeface="Calibri Light"/>
                          <a:cs typeface="Verdana"/>
                        </a:rPr>
                        <a:t>Svantaggio:</a:t>
                      </a:r>
                      <a:r>
                        <a:rPr lang="it-IT" sz="1800" b="0" i="0" u="none" spc="-5" dirty="0">
                          <a:solidFill>
                            <a:srgbClr val="333333"/>
                          </a:solidFill>
                          <a:latin typeface="Calibri Light"/>
                          <a:cs typeface="Verdana"/>
                        </a:rPr>
                        <a:t> </a:t>
                      </a:r>
                      <a:r>
                        <a:rPr lang="it-IT" sz="1800" b="0" i="0" u="none" spc="-5" dirty="0">
                          <a:solidFill>
                            <a:srgbClr val="004992"/>
                          </a:solidFill>
                          <a:latin typeface="Calibri Light"/>
                          <a:cs typeface="Verdana"/>
                        </a:rPr>
                        <a:t>???</a:t>
                      </a:r>
                      <a:r>
                        <a:rPr lang="it-IT" sz="1800" b="0" i="0" u="none" spc="-5" dirty="0">
                          <a:solidFill>
                            <a:srgbClr val="E3EFF8"/>
                          </a:solidFill>
                          <a:latin typeface="Calibri Light"/>
                          <a:cs typeface="Verdana"/>
                        </a:rPr>
                        <a:t> respingere le responsabilità è maleducazione (è la via più facile)</a:t>
                      </a:r>
                    </a:p>
                    <a:p>
                      <a:pPr marL="92075" marR="147320">
                        <a:lnSpc>
                          <a:spcPct val="100000"/>
                        </a:lnSpc>
                        <a:spcBef>
                          <a:spcPts val="1200"/>
                        </a:spcBef>
                      </a:pPr>
                      <a:r>
                        <a:rPr lang="it-IT" sz="1800" b="1" i="0" u="none" spc="-5" dirty="0">
                          <a:solidFill>
                            <a:srgbClr val="333333"/>
                          </a:solidFill>
                          <a:latin typeface="Calibri Light"/>
                          <a:cs typeface="Verdana"/>
                        </a:rPr>
                        <a:t>Vantaggio:</a:t>
                      </a:r>
                      <a:r>
                        <a:rPr lang="it-IT" sz="1800" b="0" i="0" u="none" spc="-5" dirty="0">
                          <a:solidFill>
                            <a:srgbClr val="333333"/>
                          </a:solidFill>
                          <a:latin typeface="Calibri Light"/>
                          <a:cs typeface="Verdana"/>
                        </a:rPr>
                        <a:t> </a:t>
                      </a:r>
                      <a:r>
                        <a:rPr lang="it-IT" sz="1800" b="0" i="0" u="none" spc="-5" dirty="0">
                          <a:solidFill>
                            <a:srgbClr val="004992"/>
                          </a:solidFill>
                          <a:latin typeface="Calibri Light"/>
                          <a:cs typeface="Verdana"/>
                        </a:rPr>
                        <a:t>???</a:t>
                      </a:r>
                      <a:r>
                        <a:rPr lang="it-IT" sz="1800" b="0" i="0" u="none" spc="-5" dirty="0">
                          <a:solidFill>
                            <a:srgbClr val="E3EFF8"/>
                          </a:solidFill>
                          <a:latin typeface="Calibri Light"/>
                          <a:cs typeface="Verdana"/>
                        </a:rPr>
                        <a:t> la fiducia in se stessi non è minacciata</a:t>
                      </a:r>
                      <a:endParaRPr sz="1800" b="0" i="0" u="none" dirty="0">
                        <a:solidFill>
                          <a:srgbClr val="E3EFF8"/>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it-IT" altLang="de-DE" sz="1600">
                <a:latin typeface="Calibri Light"/>
              </a:rPr>
              <a:t>E’ andata male. Hai fallito l’esame d’inglese.</a:t>
            </a:r>
            <a:endParaRPr lang="en-CA" altLang="de-DE" sz="1600" dirty="0">
              <a:latin typeface="Calibri Light"/>
            </a:endParaRPr>
          </a:p>
        </p:txBody>
      </p:sp>
    </p:spTree>
    <p:extLst>
      <p:ext uri="{BB962C8B-B14F-4D97-AF65-F5344CB8AC3E}">
        <p14:creationId xmlns:p14="http://schemas.microsoft.com/office/powerpoint/2010/main" val="6316573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Effetti di certi stili di attribuzione sugli eventi negativi!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16</a:t>
            </a:fld>
            <a:endParaRPr lang="de-DE" dirty="0">
              <a:latin typeface="+mn-lt"/>
              <a:ea typeface="+mn-ea"/>
            </a:endParaRPr>
          </a:p>
        </p:txBody>
      </p:sp>
      <p:graphicFrame>
        <p:nvGraphicFramePr>
          <p:cNvPr id="11" name="object 2"/>
          <p:cNvGraphicFramePr>
            <a:graphicFrameLocks noGrp="1"/>
          </p:cNvGraphicFramePr>
          <p:nvPr>
            <p:extLst>
              <p:ext uri="{D42A27DB-BD31-4B8C-83A1-F6EECF244321}">
                <p14:modId xmlns:p14="http://schemas.microsoft.com/office/powerpoint/2010/main" val="2754553577"/>
              </p:ext>
            </p:extLst>
          </p:nvPr>
        </p:nvGraphicFramePr>
        <p:xfrm>
          <a:off x="408955" y="4486910"/>
          <a:ext cx="11376000" cy="219456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1200"/>
                        </a:spcBef>
                      </a:pPr>
                      <a:r>
                        <a:rPr lang="it-IT" sz="1800" b="1" i="0" u="none" spc="-5" dirty="0">
                          <a:solidFill>
                            <a:srgbClr val="333333"/>
                          </a:solidFill>
                          <a:latin typeface="Calibri Light"/>
                          <a:cs typeface="Verdana"/>
                        </a:rPr>
                        <a:t>Autoattribuzione</a:t>
                      </a:r>
                    </a:p>
                    <a:p>
                      <a:pPr marL="90805">
                        <a:lnSpc>
                          <a:spcPct val="100000"/>
                        </a:lnSpc>
                        <a:spcBef>
                          <a:spcPts val="1200"/>
                        </a:spcBef>
                      </a:pPr>
                      <a:r>
                        <a:rPr lang="it-IT" sz="1800" b="0" i="0" u="none" spc="-5" dirty="0">
                          <a:solidFill>
                            <a:srgbClr val="333333"/>
                          </a:solidFill>
                          <a:latin typeface="Calibri Light"/>
                          <a:cs typeface="Verdana"/>
                        </a:rPr>
                        <a:t>(es</a:t>
                      </a:r>
                      <a:r>
                        <a:rPr lang="it-IT" sz="1800" b="0" i="0" u="none" spc="-5">
                          <a:solidFill>
                            <a:srgbClr val="333333"/>
                          </a:solidFill>
                          <a:latin typeface="Calibri Light"/>
                          <a:cs typeface="Verdana"/>
                        </a:rPr>
                        <a:t>. “Avrei </a:t>
                      </a:r>
                      <a:r>
                        <a:rPr lang="it-IT" sz="1800" b="0" i="0" u="none" spc="-5" dirty="0">
                          <a:solidFill>
                            <a:srgbClr val="333333"/>
                          </a:solidFill>
                          <a:latin typeface="Calibri Light"/>
                          <a:cs typeface="Verdana"/>
                        </a:rPr>
                        <a:t>dovuto studiare di </a:t>
                      </a:r>
                      <a:r>
                        <a:rPr lang="it-IT" sz="1800" b="0" i="0" u="none" spc="-5">
                          <a:solidFill>
                            <a:srgbClr val="333333"/>
                          </a:solidFill>
                          <a:latin typeface="Calibri Light"/>
                          <a:cs typeface="Verdana"/>
                        </a:rPr>
                        <a:t>più!”) </a:t>
                      </a:r>
                      <a:r>
                        <a:rPr lang="it-IT" sz="1800" b="0" i="0" u="none" spc="-5" dirty="0">
                          <a:solidFill>
                            <a:srgbClr val="333333"/>
                          </a:solidFill>
                          <a:latin typeface="Calibri Light"/>
                          <a:cs typeface="Verdana"/>
                        </a:rPr>
                        <a:t>	</a:t>
                      </a:r>
                      <a:endParaRPr sz="16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it-IT" sz="1800" b="1" i="0" u="none" spc="-5" dirty="0">
                          <a:solidFill>
                            <a:srgbClr val="333333"/>
                          </a:solidFill>
                          <a:latin typeface="Calibri Light"/>
                          <a:cs typeface="Verdana"/>
                        </a:rPr>
                        <a:t>Svantaggio:</a:t>
                      </a:r>
                      <a:r>
                        <a:rPr lang="it-IT" sz="1800" b="0" i="0" u="none" spc="-5" dirty="0">
                          <a:solidFill>
                            <a:srgbClr val="333333"/>
                          </a:solidFill>
                          <a:latin typeface="Calibri Light"/>
                          <a:cs typeface="Verdana"/>
                        </a:rPr>
                        <a:t> riduce la fiducia in sè</a:t>
                      </a:r>
                    </a:p>
                    <a:p>
                      <a:pPr marL="92075">
                        <a:lnSpc>
                          <a:spcPct val="100000"/>
                        </a:lnSpc>
                        <a:spcBef>
                          <a:spcPts val="1200"/>
                        </a:spcBef>
                      </a:pPr>
                      <a:r>
                        <a:rPr lang="it-IT" sz="1800" b="1" i="0" u="none" spc="-5" dirty="0">
                          <a:solidFill>
                            <a:srgbClr val="333333"/>
                          </a:solidFill>
                          <a:latin typeface="Calibri Light"/>
                          <a:cs typeface="Verdana"/>
                        </a:rPr>
                        <a:t>Vantaggio:</a:t>
                      </a:r>
                      <a:r>
                        <a:rPr lang="it-IT" sz="1800" b="0" i="0" u="none" spc="-5" dirty="0">
                          <a:solidFill>
                            <a:srgbClr val="333333"/>
                          </a:solidFill>
                          <a:latin typeface="Calibri Light"/>
                          <a:cs typeface="Verdana"/>
                        </a:rPr>
                        <a:t> assumersi le responsabilità è considerata cosa nobile</a:t>
                      </a:r>
                      <a:endParaRPr sz="18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0000"/>
                        </a:lnSpc>
                        <a:spcBef>
                          <a:spcPts val="1200"/>
                        </a:spcBef>
                      </a:pPr>
                      <a:r>
                        <a:rPr lang="it-IT" sz="1800" b="1" i="0" u="none" spc="-5" dirty="0">
                          <a:solidFill>
                            <a:srgbClr val="333333"/>
                          </a:solidFill>
                          <a:latin typeface="Calibri Light"/>
                          <a:cs typeface="Verdana"/>
                        </a:rPr>
                        <a:t>Altri/attribuzioni situazionali</a:t>
                      </a:r>
                    </a:p>
                    <a:p>
                      <a:pPr marL="90805" marR="203835">
                        <a:lnSpc>
                          <a:spcPct val="100000"/>
                        </a:lnSpc>
                        <a:spcBef>
                          <a:spcPts val="1200"/>
                        </a:spcBef>
                      </a:pPr>
                      <a:r>
                        <a:rPr lang="it-IT" sz="1800" b="0" i="0" u="none" spc="-5" dirty="0">
                          <a:solidFill>
                            <a:srgbClr val="333333"/>
                          </a:solidFill>
                          <a:latin typeface="Calibri Light"/>
                          <a:cs typeface="Verdana"/>
                        </a:rPr>
                        <a:t>(es</a:t>
                      </a:r>
                      <a:r>
                        <a:rPr lang="it-IT" sz="1800" b="0" i="0" u="none" spc="-5">
                          <a:solidFill>
                            <a:srgbClr val="333333"/>
                          </a:solidFill>
                          <a:latin typeface="Calibri Light"/>
                          <a:cs typeface="Verdana"/>
                        </a:rPr>
                        <a:t>. “L’insegnante </a:t>
                      </a:r>
                      <a:r>
                        <a:rPr lang="it-IT" sz="1800" b="0" i="0" u="none" spc="-5" dirty="0">
                          <a:solidFill>
                            <a:srgbClr val="333333"/>
                          </a:solidFill>
                          <a:latin typeface="Calibri Light"/>
                          <a:cs typeface="Verdana"/>
                        </a:rPr>
                        <a:t>è un deficiente e mi </a:t>
                      </a:r>
                      <a:r>
                        <a:rPr lang="it-IT" sz="1800" b="0" i="0" u="none" spc="-5">
                          <a:solidFill>
                            <a:srgbClr val="333333"/>
                          </a:solidFill>
                          <a:latin typeface="Calibri Light"/>
                          <a:cs typeface="Verdana"/>
                        </a:rPr>
                        <a:t>odia.”)</a:t>
                      </a:r>
                      <a:endParaRPr sz="1600" b="0" i="0" u="none"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it-IT" sz="1800" b="1" i="0" u="none" spc="-5" dirty="0">
                          <a:solidFill>
                            <a:srgbClr val="333333"/>
                          </a:solidFill>
                          <a:latin typeface="Calibri Light"/>
                          <a:cs typeface="Verdana"/>
                        </a:rPr>
                        <a:t>Svantaggio:</a:t>
                      </a:r>
                      <a:r>
                        <a:rPr lang="it-IT" sz="1800" b="0" i="0" u="none" spc="-5" dirty="0">
                          <a:solidFill>
                            <a:srgbClr val="333333"/>
                          </a:solidFill>
                          <a:latin typeface="Calibri Light"/>
                          <a:cs typeface="Verdana"/>
                        </a:rPr>
                        <a:t> respingere le responsabilità è maleducazione (è la via più facile)</a:t>
                      </a:r>
                    </a:p>
                    <a:p>
                      <a:pPr marL="92075" marR="147320">
                        <a:lnSpc>
                          <a:spcPct val="100000"/>
                        </a:lnSpc>
                        <a:spcBef>
                          <a:spcPts val="1200"/>
                        </a:spcBef>
                      </a:pPr>
                      <a:r>
                        <a:rPr lang="it-IT" sz="1800" b="1" i="0" u="none" spc="-5" dirty="0">
                          <a:solidFill>
                            <a:srgbClr val="333333"/>
                          </a:solidFill>
                          <a:latin typeface="Calibri Light"/>
                          <a:cs typeface="Verdana"/>
                        </a:rPr>
                        <a:t>Vantaggio:</a:t>
                      </a:r>
                      <a:r>
                        <a:rPr lang="it-IT" sz="1800" b="0" i="0" u="none" spc="-5" dirty="0">
                          <a:solidFill>
                            <a:srgbClr val="333333"/>
                          </a:solidFill>
                          <a:latin typeface="Calibri Light"/>
                          <a:cs typeface="Verdana"/>
                        </a:rPr>
                        <a:t> la fiducia in se stessi non è minacciata</a:t>
                      </a:r>
                      <a:endParaRPr sz="18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it-IT" altLang="de-DE" sz="1600">
                <a:latin typeface="Calibri Light"/>
              </a:rPr>
              <a:t>E’ andata male. Hai fallito l’esame d’inglese.</a:t>
            </a:r>
            <a:endParaRPr lang="en-CA" altLang="de-DE" sz="1600" dirty="0">
              <a:latin typeface="Calibri Light"/>
            </a:endParaRPr>
          </a:p>
        </p:txBody>
      </p:sp>
    </p:spTree>
    <p:extLst>
      <p:ext uri="{BB962C8B-B14F-4D97-AF65-F5344CB8AC3E}">
        <p14:creationId xmlns:p14="http://schemas.microsoft.com/office/powerpoint/2010/main" val="33093756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Effetti di certi stili di attribuzione sugli eventi negativi!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17</a:t>
            </a:fld>
            <a:endParaRPr lang="de-DE" dirty="0">
              <a:latin typeface="+mn-lt"/>
              <a:ea typeface="+mn-ea"/>
            </a:endParaRPr>
          </a:p>
        </p:txBody>
      </p:sp>
      <p:sp>
        <p:nvSpPr>
          <p:cNvPr id="13"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4"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it-IT" altLang="de-DE" sz="1600">
                <a:latin typeface="Calibri Light"/>
              </a:rPr>
              <a:t>E’ andata male. Hai fallito l’esame d’inglese.</a:t>
            </a:r>
            <a:endParaRPr lang="en-CA" altLang="de-DE" sz="1600" dirty="0">
              <a:latin typeface="Calibri Light"/>
            </a:endParaRPr>
          </a:p>
        </p:txBody>
      </p:sp>
      <p:graphicFrame>
        <p:nvGraphicFramePr>
          <p:cNvPr id="12" name="Group 2"/>
          <p:cNvGraphicFramePr>
            <a:graphicFrameLocks noGrp="1"/>
          </p:cNvGraphicFramePr>
          <p:nvPr>
            <p:extLst>
              <p:ext uri="{D42A27DB-BD31-4B8C-83A1-F6EECF244321}">
                <p14:modId xmlns:p14="http://schemas.microsoft.com/office/powerpoint/2010/main" val="2568082053"/>
              </p:ext>
            </p:extLst>
          </p:nvPr>
        </p:nvGraphicFramePr>
        <p:xfrm>
          <a:off x="408955" y="429768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000" b="0" i="0" u="none" strike="noStrike" cap="none" normalizeH="0" baseline="0" dirty="0">
                          <a:ln>
                            <a:noFill/>
                          </a:ln>
                          <a:solidFill>
                            <a:srgbClr val="333333"/>
                          </a:solidFill>
                          <a:effectLst/>
                          <a:latin typeface="Calibri Light"/>
                          <a:cs typeface="Times New Roman" pitchFamily="18" charset="0"/>
                        </a:rPr>
                        <a:t>Risposte più equilibrate (es. combinare le influenze da sè, altri/situazioni; offrire spiegazioni differenti):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Effetti di certi stili di attribuzione sugli eventi negativi!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18</a:t>
            </a:fld>
            <a:endParaRPr lang="de-DE" dirty="0">
              <a:latin typeface="+mn-lt"/>
              <a:ea typeface="+mn-ea"/>
            </a:endParaRPr>
          </a:p>
        </p:txBody>
      </p:sp>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it-IT" altLang="de-DE" sz="1600">
                <a:latin typeface="Calibri Light"/>
              </a:rPr>
              <a:t>E’ andata male. Hai fallito l’esame d’inglese.</a:t>
            </a:r>
            <a:endParaRPr lang="en-CA" altLang="de-DE" sz="1600" dirty="0">
              <a:latin typeface="Calibri Light"/>
            </a:endParaRPr>
          </a:p>
        </p:txBody>
      </p:sp>
      <p:graphicFrame>
        <p:nvGraphicFramePr>
          <p:cNvPr id="11" name="Group 2"/>
          <p:cNvGraphicFramePr>
            <a:graphicFrameLocks noGrp="1"/>
          </p:cNvGraphicFramePr>
          <p:nvPr>
            <p:extLst>
              <p:ext uri="{D42A27DB-BD31-4B8C-83A1-F6EECF244321}">
                <p14:modId xmlns:p14="http://schemas.microsoft.com/office/powerpoint/2010/main" val="791926807"/>
              </p:ext>
            </p:extLst>
          </p:nvPr>
        </p:nvGraphicFramePr>
        <p:xfrm>
          <a:off x="408955" y="429768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000" b="0" i="0" u="none" strike="noStrike" cap="none" normalizeH="0" baseline="0" dirty="0">
                          <a:ln>
                            <a:noFill/>
                          </a:ln>
                          <a:solidFill>
                            <a:srgbClr val="333333"/>
                          </a:solidFill>
                          <a:effectLst/>
                          <a:latin typeface="+mn-lt"/>
                          <a:ea typeface="+mn-ea"/>
                          <a:cs typeface="+mn-cs"/>
                        </a:rPr>
                        <a:t>Risposte più equilibrate (es. combinare le influenze da sè, altri/situazioni; offrire spiegazioni differenti):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mn-lt"/>
                          <a:ea typeface="+mn-ea"/>
                          <a:cs typeface="+mn-cs"/>
                        </a:rPr>
                        <a:t>“Non </a:t>
                      </a:r>
                      <a:r>
                        <a:rPr kumimoji="0" lang="it-IT" sz="2000" b="0" i="0" u="none" strike="noStrike" cap="none" normalizeH="0" baseline="0" dirty="0">
                          <a:ln>
                            <a:noFill/>
                          </a:ln>
                          <a:solidFill>
                            <a:srgbClr val="333333"/>
                          </a:solidFill>
                          <a:effectLst/>
                          <a:latin typeface="+mn-lt"/>
                          <a:ea typeface="+mn-ea"/>
                          <a:cs typeface="+mn-cs"/>
                        </a:rPr>
                        <a:t>sono abituata a quel tipo di esame; farò meglio la prossima </a:t>
                      </a:r>
                      <a:r>
                        <a:rPr kumimoji="0" lang="it-IT" sz="2000" b="0" i="0" u="none" strike="noStrike" cap="none" normalizeH="0" baseline="0">
                          <a:ln>
                            <a:noFill/>
                          </a:ln>
                          <a:solidFill>
                            <a:srgbClr val="333333"/>
                          </a:solidFill>
                          <a:effectLst/>
                          <a:latin typeface="+mn-lt"/>
                          <a:ea typeface="+mn-ea"/>
                          <a:cs typeface="+mn-cs"/>
                        </a:rPr>
                        <a:t>volta.”</a:t>
                      </a:r>
                      <a:endParaRPr kumimoji="0" lang="it-IT"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mn-lt"/>
                          <a:ea typeface="+mn-ea"/>
                          <a:cs typeface="+mn-cs"/>
                        </a:rPr>
                        <a:t>“Dovrei </a:t>
                      </a:r>
                      <a:r>
                        <a:rPr kumimoji="0" lang="it-IT" sz="2000" b="0" i="0" u="none" strike="noStrike" cap="none" normalizeH="0" baseline="0" dirty="0">
                          <a:ln>
                            <a:noFill/>
                          </a:ln>
                          <a:solidFill>
                            <a:srgbClr val="333333"/>
                          </a:solidFill>
                          <a:effectLst/>
                          <a:latin typeface="+mn-lt"/>
                          <a:ea typeface="+mn-ea"/>
                          <a:cs typeface="+mn-cs"/>
                        </a:rPr>
                        <a:t>migliorare il mio rapporto con l’insegnante. Non mi boccerebbe solo per un </a:t>
                      </a:r>
                      <a:r>
                        <a:rPr kumimoji="0" lang="it-IT" sz="2000" b="0" i="0" u="none" strike="noStrike" cap="none" normalizeH="0" baseline="0">
                          <a:ln>
                            <a:noFill/>
                          </a:ln>
                          <a:solidFill>
                            <a:srgbClr val="333333"/>
                          </a:solidFill>
                          <a:effectLst/>
                          <a:latin typeface="+mn-lt"/>
                          <a:ea typeface="+mn-ea"/>
                          <a:cs typeface="+mn-cs"/>
                        </a:rPr>
                        <a:t>risentimento.”</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Effetti di certi stili di attribuzione sugli eventi positivi!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19</a:t>
            </a:fld>
            <a:endParaRPr lang="de-DE" dirty="0">
              <a:latin typeface="+mn-lt"/>
              <a:ea typeface="+mn-ea"/>
            </a:endParaRPr>
          </a:p>
        </p:txBody>
      </p:sp>
      <p:graphicFrame>
        <p:nvGraphicFramePr>
          <p:cNvPr id="11" name="Table 10"/>
          <p:cNvGraphicFramePr>
            <a:graphicFrameLocks noGrp="1"/>
          </p:cNvGraphicFramePr>
          <p:nvPr>
            <p:extLst>
              <p:ext uri="{D42A27DB-BD31-4B8C-83A1-F6EECF244321}">
                <p14:modId xmlns:p14="http://schemas.microsoft.com/office/powerpoint/2010/main" val="2534143838"/>
              </p:ext>
            </p:extLst>
          </p:nvPr>
        </p:nvGraphicFramePr>
        <p:xfrm>
          <a:off x="408955" y="4419600"/>
          <a:ext cx="11375136" cy="219456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lnSpc>
                          <a:spcPct val="100000"/>
                        </a:lnSpc>
                        <a:spcBef>
                          <a:spcPts val="1200"/>
                        </a:spcBef>
                      </a:pPr>
                      <a:r>
                        <a:rPr lang="it-IT" sz="1800" b="1" i="0" u="none" strike="noStrike" dirty="0">
                          <a:solidFill>
                            <a:srgbClr val="333333"/>
                          </a:solidFill>
                          <a:effectLst/>
                          <a:latin typeface="+mj-lt"/>
                        </a:rPr>
                        <a:t>Autoattribuzione</a:t>
                      </a:r>
                    </a:p>
                    <a:p>
                      <a:pPr algn="l" fontAlgn="b">
                        <a:lnSpc>
                          <a:spcPct val="100000"/>
                        </a:lnSpc>
                        <a:spcBef>
                          <a:spcPts val="1200"/>
                        </a:spcBef>
                      </a:pPr>
                      <a:r>
                        <a:rPr lang="it-IT" sz="1800" b="0" i="0" u="none" strike="noStrike" dirty="0">
                          <a:solidFill>
                            <a:srgbClr val="333333"/>
                          </a:solidFill>
                          <a:effectLst/>
                          <a:latin typeface="+mj-lt"/>
                        </a:rPr>
                        <a:t>(</a:t>
                      </a:r>
                      <a:r>
                        <a:rPr lang="it-IT" sz="1800" b="0" i="0" u="none" strike="noStrike">
                          <a:solidFill>
                            <a:srgbClr val="333333"/>
                          </a:solidFill>
                          <a:effectLst/>
                          <a:latin typeface="+mj-lt"/>
                        </a:rPr>
                        <a:t>es “Questo </a:t>
                      </a:r>
                      <a:r>
                        <a:rPr lang="it-IT" sz="1800" b="0" i="0" u="none" strike="noStrike" dirty="0">
                          <a:solidFill>
                            <a:srgbClr val="333333"/>
                          </a:solidFill>
                          <a:effectLst/>
                          <a:latin typeface="+mj-lt"/>
                        </a:rPr>
                        <a:t>era un’eccellente parte del mio </a:t>
                      </a:r>
                      <a:r>
                        <a:rPr lang="it-IT" sz="1800" b="0" i="0" u="none" strike="noStrike">
                          <a:solidFill>
                            <a:srgbClr val="333333"/>
                          </a:solidFill>
                          <a:effectLst/>
                          <a:latin typeface="+mj-lt"/>
                        </a:rPr>
                        <a:t>lavoro.”)</a:t>
                      </a:r>
                      <a:r>
                        <a:rPr lang="it-IT" sz="1800" b="0" i="0" u="none" strike="noStrike" dirty="0">
                          <a:solidFill>
                            <a:srgbClr val="333333"/>
                          </a:solidFill>
                          <a:effectLst/>
                          <a:latin typeface="+mj-lt"/>
                        </a:rPr>
                        <a:t>	</a:t>
                      </a:r>
                      <a:endParaRPr lang="en-US" sz="14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it-IT" sz="1800" b="1" i="0" u="none" strike="noStrike">
                          <a:solidFill>
                            <a:srgbClr val="333333"/>
                          </a:solidFill>
                          <a:effectLst/>
                          <a:latin typeface="+mj-lt"/>
                        </a:rPr>
                        <a:t>Svantaggio:</a:t>
                      </a:r>
                      <a:r>
                        <a:rPr lang="it-IT" sz="1800" b="0" i="0" u="none" strike="noStrike">
                          <a:solidFill>
                            <a:srgbClr val="333333"/>
                          </a:solidFill>
                          <a:effectLst/>
                          <a:latin typeface="+mj-lt"/>
                        </a:rPr>
                        <a:t> </a:t>
                      </a:r>
                      <a:r>
                        <a:rPr lang="it-IT" sz="1800" b="0" i="0" u="none" strike="noStrike">
                          <a:solidFill>
                            <a:srgbClr val="004992"/>
                          </a:solidFill>
                          <a:effectLst/>
                          <a:latin typeface="+mj-lt"/>
                        </a:rPr>
                        <a:t>???</a:t>
                      </a:r>
                      <a:r>
                        <a:rPr lang="it-IT" sz="1800" b="0" i="0" u="none" strike="noStrike">
                          <a:solidFill>
                            <a:srgbClr val="FFFFFF"/>
                          </a:solidFill>
                          <a:effectLst/>
                          <a:latin typeface="+mj-lt"/>
                        </a:rPr>
                        <a:t> </a:t>
                      </a:r>
                      <a:r>
                        <a:rPr lang="it-IT" sz="1800" b="0" i="0" u="none" strike="noStrike" dirty="0">
                          <a:solidFill>
                            <a:srgbClr val="FFFFFF"/>
                          </a:solidFill>
                          <a:effectLst/>
                          <a:latin typeface="+mj-lt"/>
                        </a:rPr>
                        <a:t>l’autoelogio è arrogante</a:t>
                      </a:r>
                    </a:p>
                    <a:p>
                      <a:pPr algn="l" fontAlgn="b">
                        <a:lnSpc>
                          <a:spcPct val="100000"/>
                        </a:lnSpc>
                        <a:spcBef>
                          <a:spcPts val="1200"/>
                        </a:spcBef>
                      </a:pPr>
                      <a:r>
                        <a:rPr lang="it-IT" sz="1800" b="1" i="0" u="none" strike="noStrike">
                          <a:solidFill>
                            <a:srgbClr val="333333"/>
                          </a:solidFill>
                          <a:effectLst/>
                          <a:latin typeface="+mj-lt"/>
                        </a:rPr>
                        <a:t>Vantaggio:</a:t>
                      </a:r>
                      <a:r>
                        <a:rPr lang="it-IT" sz="1800" b="0" i="0" u="none" strike="noStrike">
                          <a:solidFill>
                            <a:srgbClr val="333333"/>
                          </a:solidFill>
                          <a:effectLst/>
                          <a:latin typeface="+mj-lt"/>
                        </a:rPr>
                        <a:t> </a:t>
                      </a:r>
                      <a:r>
                        <a:rPr lang="it-IT" sz="1800" b="0" i="0" u="none" strike="noStrike">
                          <a:solidFill>
                            <a:srgbClr val="004992"/>
                          </a:solidFill>
                          <a:effectLst/>
                          <a:latin typeface="+mj-lt"/>
                        </a:rPr>
                        <a:t>???</a:t>
                      </a:r>
                      <a:r>
                        <a:rPr lang="it-IT" sz="1800" b="0" i="0" u="none" strike="noStrike">
                          <a:solidFill>
                            <a:srgbClr val="FFFFFF"/>
                          </a:solidFill>
                          <a:effectLst/>
                          <a:latin typeface="+mj-lt"/>
                        </a:rPr>
                        <a:t> </a:t>
                      </a:r>
                      <a:r>
                        <a:rPr lang="it-IT" sz="1800" b="0" i="0" u="none" strike="noStrike" dirty="0">
                          <a:solidFill>
                            <a:srgbClr val="FFFFFF"/>
                          </a:solidFill>
                          <a:effectLst/>
                          <a:latin typeface="+mj-lt"/>
                        </a:rPr>
                        <a:t>aumenta la stima di sè</a:t>
                      </a:r>
                      <a:endParaRPr lang="en-US" sz="1600" b="0" i="0" u="none" strike="noStrike" dirty="0">
                        <a:solidFill>
                          <a:srgbClr val="FFFFFF"/>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lnSpc>
                          <a:spcPct val="100000"/>
                        </a:lnSpc>
                        <a:spcBef>
                          <a:spcPts val="1200"/>
                        </a:spcBef>
                      </a:pPr>
                      <a:r>
                        <a:rPr lang="it-IT" sz="1800" b="1" i="0" u="none" strike="noStrike" dirty="0">
                          <a:solidFill>
                            <a:srgbClr val="333333"/>
                          </a:solidFill>
                          <a:effectLst/>
                          <a:latin typeface="+mj-lt"/>
                        </a:rPr>
                        <a:t>Altri/attribuzioni situazionali</a:t>
                      </a:r>
                    </a:p>
                    <a:p>
                      <a:pPr algn="l" fontAlgn="b">
                        <a:lnSpc>
                          <a:spcPct val="100000"/>
                        </a:lnSpc>
                        <a:spcBef>
                          <a:spcPts val="1200"/>
                        </a:spcBef>
                      </a:pPr>
                      <a:r>
                        <a:rPr lang="it-IT" sz="1800" b="0" i="0" u="none" strike="noStrike" dirty="0">
                          <a:solidFill>
                            <a:srgbClr val="333333"/>
                          </a:solidFill>
                          <a:effectLst/>
                          <a:latin typeface="+mj-lt"/>
                        </a:rPr>
                        <a:t>(es</a:t>
                      </a:r>
                      <a:r>
                        <a:rPr lang="it-IT" sz="1800" b="0" i="0" u="none" strike="noStrike">
                          <a:solidFill>
                            <a:srgbClr val="333333"/>
                          </a:solidFill>
                          <a:effectLst/>
                          <a:latin typeface="+mj-lt"/>
                        </a:rPr>
                        <a:t>. “Chiunque </a:t>
                      </a:r>
                      <a:r>
                        <a:rPr lang="it-IT" sz="1800" b="0" i="0" u="none" strike="noStrike" dirty="0">
                          <a:solidFill>
                            <a:srgbClr val="333333"/>
                          </a:solidFill>
                          <a:effectLst/>
                          <a:latin typeface="+mj-lt"/>
                        </a:rPr>
                        <a:t>avrebbe fatto gol da quella </a:t>
                      </a:r>
                      <a:r>
                        <a:rPr lang="it-IT" sz="1800" b="0" i="0" u="none" strike="noStrike">
                          <a:solidFill>
                            <a:srgbClr val="333333"/>
                          </a:solidFill>
                          <a:effectLst/>
                          <a:latin typeface="+mj-lt"/>
                        </a:rPr>
                        <a:t>posizione.”) </a:t>
                      </a:r>
                      <a:r>
                        <a:rPr lang="it-IT" sz="1800" b="0" i="0" u="none" strike="noStrike" dirty="0">
                          <a:solidFill>
                            <a:srgbClr val="333333"/>
                          </a:solidFill>
                          <a:effectLst/>
                          <a:latin typeface="+mj-lt"/>
                        </a:rPr>
                        <a:t>	</a:t>
                      </a:r>
                      <a:endParaRPr lang="en-US" sz="16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it-IT" sz="1800" b="1" i="0" u="none" strike="noStrike" dirty="0">
                          <a:solidFill>
                            <a:srgbClr val="333333"/>
                          </a:solidFill>
                          <a:effectLst/>
                          <a:latin typeface="+mj-lt"/>
                        </a:rPr>
                        <a:t>Svantaggio:</a:t>
                      </a:r>
                      <a:r>
                        <a:rPr lang="it-IT" sz="1800" b="0" i="0" u="none" strike="noStrike" dirty="0">
                          <a:solidFill>
                            <a:srgbClr val="333333"/>
                          </a:solidFill>
                          <a:effectLst/>
                          <a:latin typeface="+mj-lt"/>
                        </a:rPr>
                        <a:t> </a:t>
                      </a:r>
                      <a:r>
                        <a:rPr lang="it-IT" sz="1800" b="0" i="0" u="none" strike="noStrike" dirty="0">
                          <a:solidFill>
                            <a:srgbClr val="004992"/>
                          </a:solidFill>
                          <a:effectLst/>
                          <a:latin typeface="+mj-lt"/>
                        </a:rPr>
                        <a:t>???</a:t>
                      </a:r>
                      <a:r>
                        <a:rPr lang="it-IT" sz="1800" b="0" i="0" u="none" strike="noStrike" dirty="0">
                          <a:solidFill>
                            <a:srgbClr val="E3EFF8"/>
                          </a:solidFill>
                          <a:effectLst/>
                          <a:latin typeface="+mj-lt"/>
                        </a:rPr>
                        <a:t> la stima di sè non è ingigantita </a:t>
                      </a:r>
                    </a:p>
                    <a:p>
                      <a:pPr algn="l" fontAlgn="b">
                        <a:lnSpc>
                          <a:spcPct val="100000"/>
                        </a:lnSpc>
                        <a:spcBef>
                          <a:spcPts val="1200"/>
                        </a:spcBef>
                      </a:pPr>
                      <a:r>
                        <a:rPr lang="it-IT" sz="1800" b="1" i="0" u="none" strike="noStrike" dirty="0">
                          <a:solidFill>
                            <a:srgbClr val="333333"/>
                          </a:solidFill>
                          <a:effectLst/>
                          <a:latin typeface="+mj-lt"/>
                        </a:rPr>
                        <a:t>Vantaggio:</a:t>
                      </a:r>
                      <a:r>
                        <a:rPr lang="it-IT" sz="1800" b="0" i="0" u="none" strike="noStrike" dirty="0">
                          <a:solidFill>
                            <a:srgbClr val="333333"/>
                          </a:solidFill>
                          <a:effectLst/>
                          <a:latin typeface="+mj-lt"/>
                        </a:rPr>
                        <a:t> </a:t>
                      </a:r>
                      <a:r>
                        <a:rPr lang="it-IT" sz="1800" b="0" i="0" u="none" strike="noStrike" dirty="0">
                          <a:solidFill>
                            <a:srgbClr val="004992"/>
                          </a:solidFill>
                          <a:effectLst/>
                          <a:latin typeface="+mj-lt"/>
                        </a:rPr>
                        <a:t>???</a:t>
                      </a:r>
                      <a:r>
                        <a:rPr lang="it-IT" sz="1800" b="0" i="0" u="none" strike="noStrike" dirty="0">
                          <a:solidFill>
                            <a:srgbClr val="E3EFF8"/>
                          </a:solidFill>
                          <a:effectLst/>
                          <a:latin typeface="+mj-lt"/>
                        </a:rPr>
                        <a:t> Sei considerato modesto, un uomo di squadra</a:t>
                      </a:r>
                      <a:endParaRPr lang="en-US" sz="1600" b="0" i="0" u="none" strike="noStrike" dirty="0">
                        <a:solidFill>
                          <a:srgbClr val="E3EFF8"/>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it-IT" sz="1800" spc="-5">
                <a:solidFill>
                  <a:srgbClr val="333333"/>
                </a:solidFill>
                <a:latin typeface="Calibri Light"/>
                <a:ea typeface="+mn-ea"/>
                <a:cs typeface="Verdana"/>
              </a:rPr>
              <a:t>Grandioso! Il tuo gol ci ha fatto vincere!</a:t>
            </a:r>
            <a:endParaRPr lang="en-US" sz="1800" dirty="0">
              <a:solidFill>
                <a:srgbClr val="333333"/>
              </a:solidFill>
              <a:latin typeface="Calibri Light"/>
              <a:ea typeface="+mn-ea"/>
              <a:cs typeface="Verdan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Effetti di certi stili di attribuzione sugli eventi positivi!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20</a:t>
            </a:fld>
            <a:endParaRPr lang="de-DE" dirty="0">
              <a:latin typeface="+mn-lt"/>
              <a:ea typeface="+mn-ea"/>
            </a:endParaRPr>
          </a:p>
        </p:txBody>
      </p:sp>
      <p:graphicFrame>
        <p:nvGraphicFramePr>
          <p:cNvPr id="11" name="Table 10"/>
          <p:cNvGraphicFramePr>
            <a:graphicFrameLocks noGrp="1"/>
          </p:cNvGraphicFramePr>
          <p:nvPr>
            <p:extLst>
              <p:ext uri="{D42A27DB-BD31-4B8C-83A1-F6EECF244321}">
                <p14:modId xmlns:p14="http://schemas.microsoft.com/office/powerpoint/2010/main" val="1232322226"/>
              </p:ext>
            </p:extLst>
          </p:nvPr>
        </p:nvGraphicFramePr>
        <p:xfrm>
          <a:off x="408955" y="4419600"/>
          <a:ext cx="11375136" cy="219456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lnSpc>
                          <a:spcPct val="100000"/>
                        </a:lnSpc>
                        <a:spcBef>
                          <a:spcPts val="1200"/>
                        </a:spcBef>
                      </a:pPr>
                      <a:r>
                        <a:rPr lang="it-IT" sz="1800" b="1" i="0" u="none" strike="noStrike" dirty="0">
                          <a:solidFill>
                            <a:srgbClr val="333333"/>
                          </a:solidFill>
                          <a:effectLst/>
                          <a:latin typeface="+mj-lt"/>
                        </a:rPr>
                        <a:t>Autoattribuzione</a:t>
                      </a:r>
                    </a:p>
                    <a:p>
                      <a:pPr algn="l" fontAlgn="b">
                        <a:lnSpc>
                          <a:spcPct val="100000"/>
                        </a:lnSpc>
                        <a:spcBef>
                          <a:spcPts val="1200"/>
                        </a:spcBef>
                      </a:pPr>
                      <a:r>
                        <a:rPr lang="it-IT" sz="1800" b="0" i="0" u="none" strike="noStrike" dirty="0">
                          <a:solidFill>
                            <a:srgbClr val="333333"/>
                          </a:solidFill>
                          <a:effectLst/>
                          <a:latin typeface="+mj-lt"/>
                        </a:rPr>
                        <a:t>(</a:t>
                      </a:r>
                      <a:r>
                        <a:rPr lang="it-IT" sz="1800" b="0" i="0" u="none" strike="noStrike">
                          <a:solidFill>
                            <a:srgbClr val="333333"/>
                          </a:solidFill>
                          <a:effectLst/>
                          <a:latin typeface="+mj-lt"/>
                        </a:rPr>
                        <a:t>es “Questo </a:t>
                      </a:r>
                      <a:r>
                        <a:rPr lang="it-IT" sz="1800" b="0" i="0" u="none" strike="noStrike" dirty="0">
                          <a:solidFill>
                            <a:srgbClr val="333333"/>
                          </a:solidFill>
                          <a:effectLst/>
                          <a:latin typeface="+mj-lt"/>
                        </a:rPr>
                        <a:t>era un’eccellente parte del mio </a:t>
                      </a:r>
                      <a:r>
                        <a:rPr lang="it-IT" sz="1800" b="0" i="0" u="none" strike="noStrike">
                          <a:solidFill>
                            <a:srgbClr val="333333"/>
                          </a:solidFill>
                          <a:effectLst/>
                          <a:latin typeface="+mj-lt"/>
                        </a:rPr>
                        <a:t>lavoro.”)</a:t>
                      </a:r>
                      <a:r>
                        <a:rPr lang="it-IT" sz="1800" b="0" i="0" u="none" strike="noStrike" dirty="0">
                          <a:solidFill>
                            <a:srgbClr val="333333"/>
                          </a:solidFill>
                          <a:effectLst/>
                          <a:latin typeface="+mj-lt"/>
                        </a:rPr>
                        <a:t>	</a:t>
                      </a:r>
                      <a:endParaRPr lang="en-US" sz="14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it-IT" sz="1800" b="1" i="0" u="none" strike="noStrike" dirty="0">
                          <a:solidFill>
                            <a:srgbClr val="333333"/>
                          </a:solidFill>
                          <a:effectLst/>
                          <a:latin typeface="+mj-lt"/>
                        </a:rPr>
                        <a:t>Svantaggio:</a:t>
                      </a:r>
                      <a:r>
                        <a:rPr lang="it-IT" sz="1800" b="0" i="0" u="none" strike="noStrike" dirty="0">
                          <a:solidFill>
                            <a:srgbClr val="333333"/>
                          </a:solidFill>
                          <a:effectLst/>
                          <a:latin typeface="+mj-lt"/>
                        </a:rPr>
                        <a:t> l’autoelogio è arrogante</a:t>
                      </a:r>
                    </a:p>
                    <a:p>
                      <a:pPr algn="l" fontAlgn="b">
                        <a:lnSpc>
                          <a:spcPct val="100000"/>
                        </a:lnSpc>
                        <a:spcBef>
                          <a:spcPts val="1200"/>
                        </a:spcBef>
                      </a:pPr>
                      <a:r>
                        <a:rPr lang="it-IT" sz="1800" b="1" i="0" u="none" strike="noStrike" dirty="0">
                          <a:solidFill>
                            <a:srgbClr val="333333"/>
                          </a:solidFill>
                          <a:effectLst/>
                          <a:latin typeface="+mj-lt"/>
                        </a:rPr>
                        <a:t>Vantaggio:</a:t>
                      </a:r>
                      <a:r>
                        <a:rPr lang="it-IT" sz="1800" b="0" i="0" u="none" strike="noStrike" dirty="0">
                          <a:solidFill>
                            <a:srgbClr val="333333"/>
                          </a:solidFill>
                          <a:effectLst/>
                          <a:latin typeface="+mj-lt"/>
                        </a:rPr>
                        <a:t> aumenta la stima di sè</a:t>
                      </a:r>
                      <a:endParaRPr lang="en-US" sz="16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lnSpc>
                          <a:spcPct val="100000"/>
                        </a:lnSpc>
                        <a:spcBef>
                          <a:spcPts val="1200"/>
                        </a:spcBef>
                      </a:pPr>
                      <a:r>
                        <a:rPr lang="it-IT" sz="1800" b="1" i="0" u="none" strike="noStrike" dirty="0">
                          <a:solidFill>
                            <a:srgbClr val="333333"/>
                          </a:solidFill>
                          <a:effectLst/>
                          <a:latin typeface="+mj-lt"/>
                        </a:rPr>
                        <a:t>Altri/attribuzioni situazionali</a:t>
                      </a:r>
                    </a:p>
                    <a:p>
                      <a:pPr algn="l" fontAlgn="b">
                        <a:lnSpc>
                          <a:spcPct val="100000"/>
                        </a:lnSpc>
                        <a:spcBef>
                          <a:spcPts val="1200"/>
                        </a:spcBef>
                      </a:pPr>
                      <a:r>
                        <a:rPr lang="it-IT" sz="1800" b="0" i="0" u="none" strike="noStrike" dirty="0">
                          <a:solidFill>
                            <a:srgbClr val="333333"/>
                          </a:solidFill>
                          <a:effectLst/>
                          <a:latin typeface="+mj-lt"/>
                        </a:rPr>
                        <a:t>(es</a:t>
                      </a:r>
                      <a:r>
                        <a:rPr lang="it-IT" sz="1800" b="0" i="0" u="none" strike="noStrike">
                          <a:solidFill>
                            <a:srgbClr val="333333"/>
                          </a:solidFill>
                          <a:effectLst/>
                          <a:latin typeface="+mj-lt"/>
                        </a:rPr>
                        <a:t>. “Chiunque </a:t>
                      </a:r>
                      <a:r>
                        <a:rPr lang="it-IT" sz="1800" b="0" i="0" u="none" strike="noStrike" dirty="0">
                          <a:solidFill>
                            <a:srgbClr val="333333"/>
                          </a:solidFill>
                          <a:effectLst/>
                          <a:latin typeface="+mj-lt"/>
                        </a:rPr>
                        <a:t>avrebbe fatto gol da quella </a:t>
                      </a:r>
                      <a:r>
                        <a:rPr lang="it-IT" sz="1800" b="0" i="0" u="none" strike="noStrike">
                          <a:solidFill>
                            <a:srgbClr val="333333"/>
                          </a:solidFill>
                          <a:effectLst/>
                          <a:latin typeface="+mj-lt"/>
                        </a:rPr>
                        <a:t>posizione.”) </a:t>
                      </a:r>
                      <a:r>
                        <a:rPr lang="it-IT" sz="1800" b="0" i="0" u="none" strike="noStrike" dirty="0">
                          <a:solidFill>
                            <a:srgbClr val="333333"/>
                          </a:solidFill>
                          <a:effectLst/>
                          <a:latin typeface="+mj-lt"/>
                        </a:rPr>
                        <a:t>	</a:t>
                      </a:r>
                      <a:endParaRPr lang="en-US" sz="16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it-IT" sz="1800" b="1" i="0" u="none" strike="noStrike" dirty="0">
                          <a:solidFill>
                            <a:srgbClr val="333333"/>
                          </a:solidFill>
                          <a:effectLst/>
                          <a:latin typeface="+mj-lt"/>
                        </a:rPr>
                        <a:t>Svantaggio:</a:t>
                      </a:r>
                      <a:r>
                        <a:rPr lang="it-IT" sz="1800" b="0" i="0" u="none" strike="noStrike" dirty="0">
                          <a:solidFill>
                            <a:srgbClr val="333333"/>
                          </a:solidFill>
                          <a:effectLst/>
                          <a:latin typeface="+mj-lt"/>
                        </a:rPr>
                        <a:t> </a:t>
                      </a:r>
                      <a:r>
                        <a:rPr lang="it-IT" sz="1800" b="0" i="0" u="none" strike="noStrike" dirty="0">
                          <a:solidFill>
                            <a:srgbClr val="004992"/>
                          </a:solidFill>
                          <a:effectLst/>
                          <a:latin typeface="+mj-lt"/>
                        </a:rPr>
                        <a:t>???</a:t>
                      </a:r>
                      <a:r>
                        <a:rPr lang="it-IT" sz="1800" b="0" i="0" u="none" strike="noStrike" dirty="0">
                          <a:solidFill>
                            <a:srgbClr val="E3EFF8"/>
                          </a:solidFill>
                          <a:effectLst/>
                          <a:latin typeface="+mj-lt"/>
                        </a:rPr>
                        <a:t> la stima di sè non è ingigantita </a:t>
                      </a:r>
                    </a:p>
                    <a:p>
                      <a:pPr algn="l" fontAlgn="b">
                        <a:lnSpc>
                          <a:spcPct val="100000"/>
                        </a:lnSpc>
                        <a:spcBef>
                          <a:spcPts val="1200"/>
                        </a:spcBef>
                      </a:pPr>
                      <a:r>
                        <a:rPr lang="it-IT" sz="1800" b="1" i="0" u="none" strike="noStrike" dirty="0">
                          <a:solidFill>
                            <a:srgbClr val="333333"/>
                          </a:solidFill>
                          <a:effectLst/>
                          <a:latin typeface="+mj-lt"/>
                        </a:rPr>
                        <a:t>Vantaggio:</a:t>
                      </a:r>
                      <a:r>
                        <a:rPr lang="it-IT" sz="1800" b="0" i="0" u="none" strike="noStrike" dirty="0">
                          <a:solidFill>
                            <a:srgbClr val="333333"/>
                          </a:solidFill>
                          <a:effectLst/>
                          <a:latin typeface="+mj-lt"/>
                        </a:rPr>
                        <a:t> </a:t>
                      </a:r>
                      <a:r>
                        <a:rPr lang="it-IT" sz="1800" b="0" i="0" u="none" strike="noStrike" dirty="0">
                          <a:solidFill>
                            <a:srgbClr val="004992"/>
                          </a:solidFill>
                          <a:effectLst/>
                          <a:latin typeface="+mj-lt"/>
                        </a:rPr>
                        <a:t>???</a:t>
                      </a:r>
                      <a:r>
                        <a:rPr lang="it-IT" sz="1800" b="0" i="0" u="none" strike="noStrike" dirty="0">
                          <a:solidFill>
                            <a:srgbClr val="E3EFF8"/>
                          </a:solidFill>
                          <a:effectLst/>
                          <a:latin typeface="+mj-lt"/>
                        </a:rPr>
                        <a:t> Sei considerato modesto, un uomo di squadra</a:t>
                      </a:r>
                      <a:endParaRPr lang="en-US" sz="1600" b="0" i="0" u="none" strike="noStrike" dirty="0">
                        <a:solidFill>
                          <a:srgbClr val="E3EFF8"/>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it-IT" sz="1800" spc="-5">
                <a:solidFill>
                  <a:srgbClr val="333333"/>
                </a:solidFill>
                <a:latin typeface="Calibri Light"/>
                <a:ea typeface="+mn-ea"/>
                <a:cs typeface="Verdana"/>
              </a:rPr>
              <a:t>Grandioso! Il tuo gol ci ha fatto vincere!</a:t>
            </a:r>
            <a:endParaRPr lang="en-US" sz="1800" dirty="0">
              <a:solidFill>
                <a:srgbClr val="333333"/>
              </a:solidFill>
              <a:latin typeface="Calibri Light"/>
              <a:ea typeface="+mn-ea"/>
              <a:cs typeface="Verdana"/>
            </a:endParaRPr>
          </a:p>
        </p:txBody>
      </p:sp>
    </p:spTree>
    <p:extLst>
      <p:ext uri="{BB962C8B-B14F-4D97-AF65-F5344CB8AC3E}">
        <p14:creationId xmlns:p14="http://schemas.microsoft.com/office/powerpoint/2010/main" val="41532003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Effetti di certi stili di attribuzione sugli eventi positivi!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21</a:t>
            </a:fld>
            <a:endParaRPr lang="de-DE" dirty="0">
              <a:latin typeface="+mn-lt"/>
              <a:ea typeface="+mn-ea"/>
            </a:endParaRPr>
          </a:p>
        </p:txBody>
      </p:sp>
      <p:graphicFrame>
        <p:nvGraphicFramePr>
          <p:cNvPr id="11" name="Table 10"/>
          <p:cNvGraphicFramePr>
            <a:graphicFrameLocks noGrp="1"/>
          </p:cNvGraphicFramePr>
          <p:nvPr>
            <p:extLst>
              <p:ext uri="{D42A27DB-BD31-4B8C-83A1-F6EECF244321}">
                <p14:modId xmlns:p14="http://schemas.microsoft.com/office/powerpoint/2010/main" val="1257564268"/>
              </p:ext>
            </p:extLst>
          </p:nvPr>
        </p:nvGraphicFramePr>
        <p:xfrm>
          <a:off x="408955" y="4419600"/>
          <a:ext cx="11375136" cy="219456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lnSpc>
                          <a:spcPct val="100000"/>
                        </a:lnSpc>
                        <a:spcBef>
                          <a:spcPts val="1200"/>
                        </a:spcBef>
                      </a:pPr>
                      <a:r>
                        <a:rPr lang="it-IT" sz="1800" b="1" i="0" u="none" strike="noStrike" dirty="0">
                          <a:solidFill>
                            <a:srgbClr val="333333"/>
                          </a:solidFill>
                          <a:effectLst/>
                          <a:latin typeface="+mj-lt"/>
                        </a:rPr>
                        <a:t>Autoattribuzione</a:t>
                      </a:r>
                    </a:p>
                    <a:p>
                      <a:pPr algn="l" fontAlgn="b">
                        <a:lnSpc>
                          <a:spcPct val="100000"/>
                        </a:lnSpc>
                        <a:spcBef>
                          <a:spcPts val="1200"/>
                        </a:spcBef>
                      </a:pPr>
                      <a:r>
                        <a:rPr lang="it-IT" sz="1800" b="0" i="0" u="none" strike="noStrike" dirty="0">
                          <a:solidFill>
                            <a:srgbClr val="333333"/>
                          </a:solidFill>
                          <a:effectLst/>
                          <a:latin typeface="+mj-lt"/>
                        </a:rPr>
                        <a:t>(</a:t>
                      </a:r>
                      <a:r>
                        <a:rPr lang="it-IT" sz="1800" b="0" i="0" u="none" strike="noStrike">
                          <a:solidFill>
                            <a:srgbClr val="333333"/>
                          </a:solidFill>
                          <a:effectLst/>
                          <a:latin typeface="+mj-lt"/>
                        </a:rPr>
                        <a:t>es “Questo </a:t>
                      </a:r>
                      <a:r>
                        <a:rPr lang="it-IT" sz="1800" b="0" i="0" u="none" strike="noStrike" dirty="0">
                          <a:solidFill>
                            <a:srgbClr val="333333"/>
                          </a:solidFill>
                          <a:effectLst/>
                          <a:latin typeface="+mj-lt"/>
                        </a:rPr>
                        <a:t>era un’eccellente parte del mio </a:t>
                      </a:r>
                      <a:r>
                        <a:rPr lang="it-IT" sz="1800" b="0" i="0" u="none" strike="noStrike">
                          <a:solidFill>
                            <a:srgbClr val="333333"/>
                          </a:solidFill>
                          <a:effectLst/>
                          <a:latin typeface="+mj-lt"/>
                        </a:rPr>
                        <a:t>lavoro.”)</a:t>
                      </a:r>
                      <a:r>
                        <a:rPr lang="it-IT" sz="1800" b="0" i="0" u="none" strike="noStrike" dirty="0">
                          <a:solidFill>
                            <a:srgbClr val="333333"/>
                          </a:solidFill>
                          <a:effectLst/>
                          <a:latin typeface="+mj-lt"/>
                        </a:rPr>
                        <a:t>	</a:t>
                      </a:r>
                      <a:endParaRPr lang="en-US" sz="14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it-IT" sz="1800" b="1" i="0" u="none" strike="noStrike" dirty="0">
                          <a:solidFill>
                            <a:srgbClr val="333333"/>
                          </a:solidFill>
                          <a:effectLst/>
                          <a:latin typeface="+mj-lt"/>
                        </a:rPr>
                        <a:t>Svantaggio:</a:t>
                      </a:r>
                      <a:r>
                        <a:rPr lang="it-IT" sz="1800" b="0" i="0" u="none" strike="noStrike" dirty="0">
                          <a:solidFill>
                            <a:srgbClr val="333333"/>
                          </a:solidFill>
                          <a:effectLst/>
                          <a:latin typeface="+mj-lt"/>
                        </a:rPr>
                        <a:t> l’autoelogio è arrogante</a:t>
                      </a:r>
                    </a:p>
                    <a:p>
                      <a:pPr algn="l" fontAlgn="b">
                        <a:lnSpc>
                          <a:spcPct val="100000"/>
                        </a:lnSpc>
                        <a:spcBef>
                          <a:spcPts val="1200"/>
                        </a:spcBef>
                      </a:pPr>
                      <a:r>
                        <a:rPr lang="it-IT" sz="1800" b="1" i="0" u="none" strike="noStrike" dirty="0">
                          <a:solidFill>
                            <a:srgbClr val="333333"/>
                          </a:solidFill>
                          <a:effectLst/>
                          <a:latin typeface="+mj-lt"/>
                        </a:rPr>
                        <a:t>Vantaggio:</a:t>
                      </a:r>
                      <a:r>
                        <a:rPr lang="it-IT" sz="1800" b="0" i="0" u="none" strike="noStrike" dirty="0">
                          <a:solidFill>
                            <a:srgbClr val="333333"/>
                          </a:solidFill>
                          <a:effectLst/>
                          <a:latin typeface="+mj-lt"/>
                        </a:rPr>
                        <a:t> aumenta la stima di sè</a:t>
                      </a:r>
                      <a:endParaRPr lang="en-US" sz="16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lnSpc>
                          <a:spcPct val="100000"/>
                        </a:lnSpc>
                        <a:spcBef>
                          <a:spcPts val="1200"/>
                        </a:spcBef>
                      </a:pPr>
                      <a:r>
                        <a:rPr lang="it-IT" sz="1800" b="1" i="0" u="none" strike="noStrike" dirty="0">
                          <a:solidFill>
                            <a:srgbClr val="333333"/>
                          </a:solidFill>
                          <a:effectLst/>
                          <a:latin typeface="+mj-lt"/>
                        </a:rPr>
                        <a:t>Altri/attribuzioni situazionali</a:t>
                      </a:r>
                    </a:p>
                    <a:p>
                      <a:pPr algn="l" fontAlgn="b">
                        <a:lnSpc>
                          <a:spcPct val="100000"/>
                        </a:lnSpc>
                        <a:spcBef>
                          <a:spcPts val="1200"/>
                        </a:spcBef>
                      </a:pPr>
                      <a:r>
                        <a:rPr lang="it-IT" sz="1800" b="0" i="0" u="none" strike="noStrike" dirty="0">
                          <a:solidFill>
                            <a:srgbClr val="333333"/>
                          </a:solidFill>
                          <a:effectLst/>
                          <a:latin typeface="+mj-lt"/>
                        </a:rPr>
                        <a:t>(es</a:t>
                      </a:r>
                      <a:r>
                        <a:rPr lang="it-IT" sz="1800" b="0" i="0" u="none" strike="noStrike">
                          <a:solidFill>
                            <a:srgbClr val="333333"/>
                          </a:solidFill>
                          <a:effectLst/>
                          <a:latin typeface="+mj-lt"/>
                        </a:rPr>
                        <a:t>. “Chiunque </a:t>
                      </a:r>
                      <a:r>
                        <a:rPr lang="it-IT" sz="1800" b="0" i="0" u="none" strike="noStrike" dirty="0">
                          <a:solidFill>
                            <a:srgbClr val="333333"/>
                          </a:solidFill>
                          <a:effectLst/>
                          <a:latin typeface="+mj-lt"/>
                        </a:rPr>
                        <a:t>avrebbe fatto gol da quella </a:t>
                      </a:r>
                      <a:r>
                        <a:rPr lang="it-IT" sz="1800" b="0" i="0" u="none" strike="noStrike">
                          <a:solidFill>
                            <a:srgbClr val="333333"/>
                          </a:solidFill>
                          <a:effectLst/>
                          <a:latin typeface="+mj-lt"/>
                        </a:rPr>
                        <a:t>posizione.”) </a:t>
                      </a:r>
                      <a:r>
                        <a:rPr lang="it-IT" sz="1800" b="0" i="0" u="none" strike="noStrike" dirty="0">
                          <a:solidFill>
                            <a:srgbClr val="333333"/>
                          </a:solidFill>
                          <a:effectLst/>
                          <a:latin typeface="+mj-lt"/>
                        </a:rPr>
                        <a:t>	</a:t>
                      </a:r>
                      <a:endParaRPr lang="en-US" sz="16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it-IT" sz="1800" b="1" i="0" u="none" strike="noStrike" dirty="0">
                          <a:solidFill>
                            <a:srgbClr val="333333"/>
                          </a:solidFill>
                          <a:effectLst/>
                          <a:latin typeface="+mj-lt"/>
                        </a:rPr>
                        <a:t>Svantaggio:</a:t>
                      </a:r>
                      <a:r>
                        <a:rPr lang="it-IT" sz="1800" b="0" i="0" u="none" strike="noStrike" dirty="0">
                          <a:solidFill>
                            <a:srgbClr val="333333"/>
                          </a:solidFill>
                          <a:effectLst/>
                          <a:latin typeface="+mj-lt"/>
                        </a:rPr>
                        <a:t> la stima di sè non è ingigantita </a:t>
                      </a:r>
                    </a:p>
                    <a:p>
                      <a:pPr algn="l" fontAlgn="b">
                        <a:lnSpc>
                          <a:spcPct val="100000"/>
                        </a:lnSpc>
                        <a:spcBef>
                          <a:spcPts val="1200"/>
                        </a:spcBef>
                      </a:pPr>
                      <a:r>
                        <a:rPr lang="it-IT" sz="1800" b="1" i="0" u="none" strike="noStrike" dirty="0">
                          <a:solidFill>
                            <a:srgbClr val="333333"/>
                          </a:solidFill>
                          <a:effectLst/>
                          <a:latin typeface="+mj-lt"/>
                        </a:rPr>
                        <a:t>Vantaggio:</a:t>
                      </a:r>
                      <a:r>
                        <a:rPr lang="it-IT" sz="1800" b="0" i="0" u="none" strike="noStrike" dirty="0">
                          <a:solidFill>
                            <a:srgbClr val="333333"/>
                          </a:solidFill>
                          <a:effectLst/>
                          <a:latin typeface="+mj-lt"/>
                        </a:rPr>
                        <a:t> Sei considerato modesto, un uomo di squadra</a:t>
                      </a:r>
                      <a:endParaRPr lang="en-US" sz="16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it-IT" sz="1800" spc="-5">
                <a:solidFill>
                  <a:srgbClr val="333333"/>
                </a:solidFill>
                <a:latin typeface="Calibri Light"/>
                <a:ea typeface="+mn-ea"/>
                <a:cs typeface="Verdana"/>
              </a:rPr>
              <a:t>Grandioso! Il tuo gol ci ha fatto vincere!</a:t>
            </a:r>
            <a:endParaRPr lang="en-US" sz="1800" dirty="0">
              <a:solidFill>
                <a:srgbClr val="333333"/>
              </a:solidFill>
              <a:latin typeface="Calibri Light"/>
              <a:ea typeface="+mn-ea"/>
              <a:cs typeface="Verdana"/>
            </a:endParaRPr>
          </a:p>
        </p:txBody>
      </p:sp>
    </p:spTree>
    <p:extLst>
      <p:ext uri="{BB962C8B-B14F-4D97-AF65-F5344CB8AC3E}">
        <p14:creationId xmlns:p14="http://schemas.microsoft.com/office/powerpoint/2010/main" val="21728606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Effetti di certi stili di attribuzione sugli eventi positivi!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22</a:t>
            </a:fld>
            <a:endParaRPr lang="de-DE" dirty="0">
              <a:latin typeface="+mn-lt"/>
              <a:ea typeface="+mn-ea"/>
            </a:endParaRPr>
          </a:p>
        </p:txBody>
      </p:sp>
      <p:graphicFrame>
        <p:nvGraphicFramePr>
          <p:cNvPr id="12" name="Group 2"/>
          <p:cNvGraphicFramePr>
            <a:graphicFrameLocks noGrp="1"/>
          </p:cNvGraphicFramePr>
          <p:nvPr>
            <p:extLst>
              <p:ext uri="{D42A27DB-BD31-4B8C-83A1-F6EECF244321}">
                <p14:modId xmlns:p14="http://schemas.microsoft.com/office/powerpoint/2010/main" val="2007849868"/>
              </p:ext>
            </p:extLst>
          </p:nvPr>
        </p:nvGraphicFramePr>
        <p:xfrm>
          <a:off x="408955" y="4416552"/>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Risposte più equilibrate (es. combinare le influenze da se, altri/situazioni; offrire spiegazioni differenti):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3"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4"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it-IT" sz="1800" spc="-5">
                <a:solidFill>
                  <a:srgbClr val="333333"/>
                </a:solidFill>
                <a:latin typeface="Calibri Light"/>
                <a:ea typeface="+mn-ea"/>
                <a:cs typeface="Verdana"/>
              </a:rPr>
              <a:t>Grandioso! Il tuo gol ci ha fatto vincere!</a:t>
            </a:r>
            <a:endParaRPr lang="en-US" sz="1800" dirty="0">
              <a:solidFill>
                <a:srgbClr val="333333"/>
              </a:solidFill>
              <a:latin typeface="Calibri Light"/>
              <a:ea typeface="+mn-ea"/>
              <a:cs typeface="Verdan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Effetti di certi stili di attribuzione sugli eventi positivi!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23</a:t>
            </a:fld>
            <a:endParaRPr lang="de-DE" dirty="0">
              <a:latin typeface="+mn-lt"/>
              <a:ea typeface="+mn-ea"/>
            </a:endParaRPr>
          </a:p>
        </p:txBody>
      </p:sp>
      <p:graphicFrame>
        <p:nvGraphicFramePr>
          <p:cNvPr id="11" name="Group 2"/>
          <p:cNvGraphicFramePr>
            <a:graphicFrameLocks noGrp="1"/>
          </p:cNvGraphicFramePr>
          <p:nvPr>
            <p:extLst>
              <p:ext uri="{D42A27DB-BD31-4B8C-83A1-F6EECF244321}">
                <p14:modId xmlns:p14="http://schemas.microsoft.com/office/powerpoint/2010/main" val="196481842"/>
              </p:ext>
            </p:extLst>
          </p:nvPr>
        </p:nvGraphicFramePr>
        <p:xfrm>
          <a:off x="408955" y="4416552"/>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Risposte più equilibrate (es. combinare le influenze da se, altri/situazioni; offrire spiegazioni differenti):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“Sono </a:t>
                      </a:r>
                      <a:r>
                        <a:rPr kumimoji="0" lang="it-IT" sz="2000" b="0" i="0" u="none" strike="noStrike" cap="none" normalizeH="0" baseline="0" dirty="0">
                          <a:ln>
                            <a:noFill/>
                          </a:ln>
                          <a:solidFill>
                            <a:srgbClr val="333333"/>
                          </a:solidFill>
                          <a:effectLst/>
                          <a:latin typeface="Calibri Light"/>
                          <a:cs typeface="Times New Roman" pitchFamily="18" charset="0"/>
                        </a:rPr>
                        <a:t>molto orgoglioso, ma anche il contributo di Steve è stato </a:t>
                      </a:r>
                      <a:r>
                        <a:rPr kumimoji="0" lang="it-IT" sz="2000" b="0" i="0" u="none" strike="noStrike" cap="none" normalizeH="0" baseline="0">
                          <a:ln>
                            <a:noFill/>
                          </a:ln>
                          <a:solidFill>
                            <a:srgbClr val="333333"/>
                          </a:solidFill>
                          <a:effectLst/>
                          <a:latin typeface="Calibri Light"/>
                          <a:cs typeface="Times New Roman" pitchFamily="18" charset="0"/>
                        </a:rPr>
                        <a:t>decisivo.”</a:t>
                      </a:r>
                      <a:endParaRPr kumimoji="0" lang="it-IT"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“Questo </a:t>
                      </a:r>
                      <a:r>
                        <a:rPr kumimoji="0" lang="it-IT" sz="2000" b="0" i="0" u="none" strike="noStrike" cap="none" normalizeH="0" baseline="0" dirty="0">
                          <a:ln>
                            <a:noFill/>
                          </a:ln>
                          <a:solidFill>
                            <a:srgbClr val="333333"/>
                          </a:solidFill>
                          <a:effectLst/>
                          <a:latin typeface="Calibri Light"/>
                          <a:cs typeface="Times New Roman" pitchFamily="18" charset="0"/>
                        </a:rPr>
                        <a:t>è il mio lavoro, ma comunque è stato difficile segnare da </a:t>
                      </a:r>
                      <a:r>
                        <a:rPr kumimoji="0" lang="it-IT" sz="2000" b="0" i="0" u="none" strike="noStrike" cap="none" normalizeH="0" baseline="0">
                          <a:ln>
                            <a:noFill/>
                          </a:ln>
                          <a:solidFill>
                            <a:srgbClr val="333333"/>
                          </a:solidFill>
                          <a:effectLst/>
                          <a:latin typeface="Calibri Light"/>
                          <a:cs typeface="Times New Roman" pitchFamily="18" charset="0"/>
                        </a:rPr>
                        <a:t>quell’angolo.”</a:t>
                      </a:r>
                      <a:endParaRPr kumimoji="0" lang="it-IT"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“Grazie </a:t>
                      </a:r>
                      <a:r>
                        <a:rPr kumimoji="0" lang="it-IT" sz="2000" b="0" i="0" u="none" strike="noStrike" cap="none" normalizeH="0" baseline="0" dirty="0">
                          <a:ln>
                            <a:noFill/>
                          </a:ln>
                          <a:solidFill>
                            <a:srgbClr val="333333"/>
                          </a:solidFill>
                          <a:effectLst/>
                          <a:latin typeface="Calibri Light"/>
                          <a:cs typeface="Times New Roman" pitchFamily="18" charset="0"/>
                        </a:rPr>
                        <a:t>mille. Sta andando molto bene in questo </a:t>
                      </a:r>
                      <a:r>
                        <a:rPr kumimoji="0" lang="it-IT" sz="2000" b="0" i="0" u="none" strike="noStrike" cap="none" normalizeH="0" baseline="0">
                          <a:ln>
                            <a:noFill/>
                          </a:ln>
                          <a:solidFill>
                            <a:srgbClr val="333333"/>
                          </a:solidFill>
                          <a:effectLst/>
                          <a:latin typeface="Calibri Light"/>
                          <a:cs typeface="Times New Roman" pitchFamily="18" charset="0"/>
                        </a:rPr>
                        <a:t>momento.”</a:t>
                      </a: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it-IT" sz="1800" spc="-5">
                <a:solidFill>
                  <a:srgbClr val="333333"/>
                </a:solidFill>
                <a:latin typeface="Calibri Light"/>
                <a:ea typeface="+mn-ea"/>
                <a:cs typeface="Verdana"/>
              </a:rPr>
              <a:t>Grandioso! Il tuo gol ci ha fatto vincere!</a:t>
            </a:r>
            <a:endParaRPr lang="en-US" sz="1800" dirty="0">
              <a:solidFill>
                <a:srgbClr val="333333"/>
              </a:solidFill>
              <a:latin typeface="Calibri Light"/>
              <a:ea typeface="+mn-ea"/>
              <a:cs typeface="Verdan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Perché lo stiamo facendo?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en-US" sz="2400" dirty="0" err="1">
                <a:solidFill>
                  <a:srgbClr val="333333"/>
                </a:solidFill>
              </a:rPr>
              <a:t>Gli</a:t>
            </a:r>
            <a:r>
              <a:rPr lang="en-US" sz="2400" dirty="0">
                <a:solidFill>
                  <a:srgbClr val="333333"/>
                </a:solidFill>
              </a:rPr>
              <a:t> </a:t>
            </a:r>
            <a:r>
              <a:rPr lang="en-US" sz="2400" dirty="0" err="1">
                <a:solidFill>
                  <a:srgbClr val="333333"/>
                </a:solidFill>
              </a:rPr>
              <a:t>studi</a:t>
            </a:r>
            <a:r>
              <a:rPr lang="en-US" sz="2400" dirty="0">
                <a:solidFill>
                  <a:srgbClr val="333333"/>
                </a:solidFill>
              </a:rPr>
              <a:t> </a:t>
            </a:r>
            <a:r>
              <a:rPr lang="en-US" sz="2400" dirty="0" err="1">
                <a:solidFill>
                  <a:srgbClr val="333333"/>
                </a:solidFill>
              </a:rPr>
              <a:t>mostrano</a:t>
            </a:r>
            <a:r>
              <a:rPr lang="en-US" sz="2400" dirty="0">
                <a:solidFill>
                  <a:srgbClr val="333333"/>
                </a:solidFill>
              </a:rPr>
              <a:t> </a:t>
            </a:r>
            <a:r>
              <a:rPr lang="en-US" sz="2400" dirty="0" err="1">
                <a:solidFill>
                  <a:srgbClr val="333333"/>
                </a:solidFill>
              </a:rPr>
              <a:t>che</a:t>
            </a:r>
            <a:r>
              <a:rPr lang="en-US" sz="2400" dirty="0">
                <a:solidFill>
                  <a:srgbClr val="333333"/>
                </a:solidFill>
              </a:rPr>
              <a:t> </a:t>
            </a:r>
            <a:r>
              <a:rPr lang="en-US" sz="2400" dirty="0" err="1">
                <a:solidFill>
                  <a:srgbClr val="333333"/>
                </a:solidFill>
              </a:rPr>
              <a:t>molte</a:t>
            </a:r>
            <a:r>
              <a:rPr lang="en-US" sz="2400" dirty="0">
                <a:solidFill>
                  <a:srgbClr val="333333"/>
                </a:solidFill>
              </a:rPr>
              <a:t> </a:t>
            </a:r>
            <a:r>
              <a:rPr lang="en-US" sz="2400" dirty="0" err="1">
                <a:solidFill>
                  <a:srgbClr val="333333"/>
                </a:solidFill>
              </a:rPr>
              <a:t>persone</a:t>
            </a:r>
            <a:r>
              <a:rPr lang="en-US" sz="2400" dirty="0">
                <a:solidFill>
                  <a:srgbClr val="333333"/>
                </a:solidFill>
              </a:rPr>
              <a:t> con </a:t>
            </a:r>
            <a:r>
              <a:rPr lang="en-US" sz="2400" b="1" dirty="0" err="1">
                <a:solidFill>
                  <a:srgbClr val="333333"/>
                </a:solidFill>
              </a:rPr>
              <a:t>depressione</a:t>
            </a:r>
            <a:r>
              <a:rPr lang="en-US" sz="2400" dirty="0">
                <a:solidFill>
                  <a:srgbClr val="333333"/>
                </a:solidFill>
              </a:rPr>
              <a:t> (ma non </a:t>
            </a:r>
            <a:r>
              <a:rPr lang="en-US" sz="2400" dirty="0" err="1">
                <a:solidFill>
                  <a:srgbClr val="333333"/>
                </a:solidFill>
              </a:rPr>
              <a:t>tutti</a:t>
            </a:r>
            <a:r>
              <a:rPr lang="en-US" sz="2400" dirty="0">
                <a:solidFill>
                  <a:srgbClr val="333333"/>
                </a:solidFill>
              </a:rPr>
              <a:t>!):</a:t>
            </a:r>
          </a:p>
          <a:p>
            <a:pPr marL="342900" lvl="0" indent="-342900" defTabSz="914400" fontAlgn="base">
              <a:buClr>
                <a:srgbClr val="333333"/>
              </a:buClr>
              <a:buFont typeface="WingDings"/>
              <a:buChar char=""/>
              <a:defRPr/>
            </a:pPr>
            <a:r>
              <a:rPr lang="it-IT" sz="2400" dirty="0">
                <a:solidFill>
                  <a:srgbClr val="333333"/>
                </a:solidFill>
              </a:rPr>
              <a:t>tendono ad incolpare se stessi per il fallimento</a:t>
            </a:r>
            <a:endParaRPr lang="de-DE" sz="2400" dirty="0">
              <a:solidFill>
                <a:srgbClr val="333333"/>
              </a:solidFill>
            </a:endParaRPr>
          </a:p>
          <a:p>
            <a:pPr marL="342900" lvl="0" indent="-342900" defTabSz="914400" fontAlgn="base">
              <a:buClr>
                <a:srgbClr val="333333"/>
              </a:buClr>
              <a:buFont typeface="WingDings"/>
              <a:buChar char=""/>
              <a:tabLst>
                <a:tab pos="895350" algn="l"/>
              </a:tabLst>
              <a:defRPr/>
            </a:pPr>
            <a:r>
              <a:rPr lang="de-DE" sz="2400" dirty="0">
                <a:solidFill>
                  <a:srgbClr val="333333"/>
                </a:solidFill>
              </a:rPr>
              <a:t>tendono ad attribuire ad altri o alle circostanze i meriti per il successo</a:t>
            </a:r>
          </a:p>
          <a:p>
            <a:pPr lvl="0" algn="ctr" defTabSz="914400" fontAlgn="base">
              <a:buClr>
                <a:srgbClr val="336699"/>
              </a:buClr>
              <a:defRPr/>
            </a:pPr>
            <a:r>
              <a:rPr lang="en-US" sz="2400" b="1" dirty="0" err="1">
                <a:solidFill>
                  <a:srgbClr val="004992"/>
                </a:solidFill>
              </a:rPr>
              <a:t>Questo</a:t>
            </a:r>
            <a:r>
              <a:rPr lang="en-US" sz="2400" b="1" dirty="0">
                <a:solidFill>
                  <a:srgbClr val="004992"/>
                </a:solidFill>
              </a:rPr>
              <a:t> </a:t>
            </a:r>
            <a:r>
              <a:rPr lang="en-US" sz="2400" b="1" dirty="0" err="1">
                <a:solidFill>
                  <a:srgbClr val="004992"/>
                </a:solidFill>
              </a:rPr>
              <a:t>può</a:t>
            </a:r>
            <a:r>
              <a:rPr lang="en-US" sz="2400" b="1" dirty="0">
                <a:solidFill>
                  <a:srgbClr val="004992"/>
                </a:solidFill>
              </a:rPr>
              <a:t> </a:t>
            </a:r>
            <a:r>
              <a:rPr lang="en-US" sz="2400" b="1" dirty="0" err="1">
                <a:solidFill>
                  <a:srgbClr val="004992"/>
                </a:solidFill>
              </a:rPr>
              <a:t>condurre</a:t>
            </a:r>
            <a:r>
              <a:rPr lang="en-US" sz="2400" b="1" dirty="0">
                <a:solidFill>
                  <a:srgbClr val="004992"/>
                </a:solidFill>
              </a:rPr>
              <a:t> ad </a:t>
            </a:r>
            <a:r>
              <a:rPr lang="en-US" sz="2400" b="1" dirty="0" err="1">
                <a:solidFill>
                  <a:srgbClr val="004992"/>
                </a:solidFill>
              </a:rPr>
              <a:t>una</a:t>
            </a:r>
            <a:r>
              <a:rPr lang="en-US" sz="2400" b="1" dirty="0">
                <a:solidFill>
                  <a:srgbClr val="004992"/>
                </a:solidFill>
              </a:rPr>
              <a:t> </a:t>
            </a:r>
            <a:r>
              <a:rPr lang="en-US" sz="2400" b="1" dirty="0" err="1">
                <a:solidFill>
                  <a:srgbClr val="004992"/>
                </a:solidFill>
              </a:rPr>
              <a:t>bassa</a:t>
            </a:r>
            <a:r>
              <a:rPr lang="en-US" sz="2400" b="1" dirty="0">
                <a:solidFill>
                  <a:srgbClr val="004992"/>
                </a:solidFill>
              </a:rPr>
              <a:t> </a:t>
            </a:r>
            <a:r>
              <a:rPr lang="en-US" sz="2400" b="1" dirty="0" err="1">
                <a:solidFill>
                  <a:srgbClr val="004992"/>
                </a:solidFill>
              </a:rPr>
              <a:t>autostima</a:t>
            </a:r>
            <a:r>
              <a:rPr lang="en-US" sz="2400" b="1"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24</a:t>
            </a:fld>
            <a:endParaRPr lang="de-DE" dirty="0">
              <a:latin typeface="+mn-lt"/>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Perché lo stiamo facendo?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en-US" sz="2400" dirty="0" err="1">
                <a:solidFill>
                  <a:srgbClr val="333333"/>
                </a:solidFill>
              </a:rPr>
              <a:t>Gli</a:t>
            </a:r>
            <a:r>
              <a:rPr lang="en-US" sz="2400" dirty="0">
                <a:solidFill>
                  <a:srgbClr val="333333"/>
                </a:solidFill>
              </a:rPr>
              <a:t> </a:t>
            </a:r>
            <a:r>
              <a:rPr lang="en-US" sz="2400" dirty="0" err="1">
                <a:solidFill>
                  <a:srgbClr val="333333"/>
                </a:solidFill>
              </a:rPr>
              <a:t>studi</a:t>
            </a:r>
            <a:r>
              <a:rPr lang="en-US" sz="2400" dirty="0">
                <a:solidFill>
                  <a:srgbClr val="333333"/>
                </a:solidFill>
              </a:rPr>
              <a:t> </a:t>
            </a:r>
            <a:r>
              <a:rPr lang="en-US" sz="2400" dirty="0" err="1">
                <a:solidFill>
                  <a:srgbClr val="333333"/>
                </a:solidFill>
              </a:rPr>
              <a:t>mostrano</a:t>
            </a:r>
            <a:r>
              <a:rPr lang="en-US" sz="2400" dirty="0">
                <a:solidFill>
                  <a:srgbClr val="333333"/>
                </a:solidFill>
              </a:rPr>
              <a:t> </a:t>
            </a:r>
            <a:r>
              <a:rPr lang="en-US" sz="2400" dirty="0" err="1">
                <a:solidFill>
                  <a:srgbClr val="333333"/>
                </a:solidFill>
              </a:rPr>
              <a:t>che</a:t>
            </a:r>
            <a:r>
              <a:rPr lang="en-US" sz="2400" dirty="0">
                <a:solidFill>
                  <a:srgbClr val="333333"/>
                </a:solidFill>
              </a:rPr>
              <a:t> </a:t>
            </a:r>
            <a:r>
              <a:rPr lang="en-US" sz="2400" dirty="0" err="1">
                <a:solidFill>
                  <a:srgbClr val="333333"/>
                </a:solidFill>
              </a:rPr>
              <a:t>molte</a:t>
            </a:r>
            <a:r>
              <a:rPr lang="en-US" sz="2400" dirty="0">
                <a:solidFill>
                  <a:srgbClr val="333333"/>
                </a:solidFill>
              </a:rPr>
              <a:t> </a:t>
            </a:r>
            <a:r>
              <a:rPr lang="en-US" sz="2400" dirty="0" err="1">
                <a:solidFill>
                  <a:srgbClr val="333333"/>
                </a:solidFill>
              </a:rPr>
              <a:t>persone</a:t>
            </a:r>
            <a:r>
              <a:rPr lang="en-US" sz="2400" dirty="0">
                <a:solidFill>
                  <a:srgbClr val="333333"/>
                </a:solidFill>
              </a:rPr>
              <a:t> con </a:t>
            </a:r>
            <a:r>
              <a:rPr lang="en-US" sz="2400" b="1" dirty="0" err="1">
                <a:solidFill>
                  <a:srgbClr val="333333"/>
                </a:solidFill>
              </a:rPr>
              <a:t>deliri</a:t>
            </a:r>
            <a:r>
              <a:rPr lang="en-US" sz="2400" dirty="0">
                <a:solidFill>
                  <a:srgbClr val="333333"/>
                </a:solidFill>
              </a:rPr>
              <a:t> (ma non </a:t>
            </a:r>
            <a:r>
              <a:rPr lang="en-US" sz="2400" dirty="0" err="1">
                <a:solidFill>
                  <a:srgbClr val="333333"/>
                </a:solidFill>
              </a:rPr>
              <a:t>tutti</a:t>
            </a:r>
            <a:r>
              <a:rPr lang="en-US" sz="2400" dirty="0">
                <a:solidFill>
                  <a:srgbClr val="333333"/>
                </a:solidFill>
              </a:rPr>
              <a:t>!):</a:t>
            </a:r>
          </a:p>
          <a:p>
            <a:pPr marL="342900" lvl="0" indent="-342900" defTabSz="914400" fontAlgn="base">
              <a:buClr>
                <a:srgbClr val="333333"/>
              </a:buClr>
              <a:buFont typeface="WingDings"/>
              <a:buChar char=""/>
              <a:tabLst>
                <a:tab pos="719138" algn="l"/>
              </a:tabLst>
              <a:defRPr/>
            </a:pPr>
            <a:r>
              <a:rPr lang="it-IT" sz="2400" dirty="0">
                <a:solidFill>
                  <a:srgbClr val="333333"/>
                </a:solidFill>
              </a:rPr>
              <a:t>tendono ad incolpare gli altri o le circostanze per il fallimento</a:t>
            </a:r>
            <a:endParaRPr lang="de-DE" sz="2400" dirty="0">
              <a:solidFill>
                <a:srgbClr val="333333"/>
              </a:solidFill>
            </a:endParaRPr>
          </a:p>
          <a:p>
            <a:pPr marL="342900" lvl="0" indent="-342900" defTabSz="914400" fontAlgn="base">
              <a:buClr>
                <a:srgbClr val="333333"/>
              </a:buClr>
              <a:buFont typeface="WingDings"/>
              <a:buChar char=""/>
              <a:tabLst>
                <a:tab pos="447675" algn="l"/>
                <a:tab pos="544513" algn="l"/>
                <a:tab pos="719138" algn="l"/>
              </a:tabLst>
              <a:defRPr/>
            </a:pPr>
            <a:r>
              <a:rPr lang="en-US" sz="2400" dirty="0" err="1">
                <a:solidFill>
                  <a:srgbClr val="333333"/>
                </a:solidFill>
              </a:rPr>
              <a:t>tendono</a:t>
            </a:r>
            <a:r>
              <a:rPr lang="en-US" sz="2400" dirty="0">
                <a:solidFill>
                  <a:srgbClr val="333333"/>
                </a:solidFill>
              </a:rPr>
              <a:t> a </a:t>
            </a:r>
            <a:r>
              <a:rPr lang="en-US" sz="2400" dirty="0" err="1">
                <a:solidFill>
                  <a:srgbClr val="333333"/>
                </a:solidFill>
              </a:rPr>
              <a:t>ritenere</a:t>
            </a:r>
            <a:r>
              <a:rPr lang="en-US" sz="2400" dirty="0">
                <a:solidFill>
                  <a:srgbClr val="333333"/>
                </a:solidFill>
              </a:rPr>
              <a:t> </a:t>
            </a:r>
            <a:r>
              <a:rPr lang="en-US" sz="2400" dirty="0" err="1">
                <a:solidFill>
                  <a:srgbClr val="333333"/>
                </a:solidFill>
              </a:rPr>
              <a:t>che</a:t>
            </a:r>
            <a:r>
              <a:rPr lang="en-US" sz="2400" dirty="0">
                <a:solidFill>
                  <a:srgbClr val="333333"/>
                </a:solidFill>
              </a:rPr>
              <a:t> </a:t>
            </a:r>
            <a:r>
              <a:rPr lang="en-US" sz="2400" dirty="0" err="1">
                <a:solidFill>
                  <a:srgbClr val="333333"/>
                </a:solidFill>
              </a:rPr>
              <a:t>tutti</a:t>
            </a:r>
            <a:r>
              <a:rPr lang="en-US" sz="2400" dirty="0">
                <a:solidFill>
                  <a:srgbClr val="333333"/>
                </a:solidFill>
              </a:rPr>
              <a:t> </a:t>
            </a:r>
            <a:r>
              <a:rPr lang="en-US" sz="2400" dirty="0" err="1">
                <a:solidFill>
                  <a:srgbClr val="333333"/>
                </a:solidFill>
              </a:rPr>
              <a:t>gli</a:t>
            </a:r>
            <a:r>
              <a:rPr lang="en-US" sz="2400" dirty="0">
                <a:solidFill>
                  <a:srgbClr val="333333"/>
                </a:solidFill>
              </a:rPr>
              <a:t> </a:t>
            </a:r>
            <a:r>
              <a:rPr lang="en-US" sz="2400" dirty="0" err="1">
                <a:solidFill>
                  <a:srgbClr val="333333"/>
                </a:solidFill>
              </a:rPr>
              <a:t>eventi</a:t>
            </a:r>
            <a:r>
              <a:rPr lang="en-US" sz="2400" dirty="0">
                <a:solidFill>
                  <a:srgbClr val="333333"/>
                </a:solidFill>
              </a:rPr>
              <a:t> </a:t>
            </a:r>
            <a:r>
              <a:rPr lang="en-US" sz="2400" dirty="0" err="1">
                <a:solidFill>
                  <a:srgbClr val="333333"/>
                </a:solidFill>
              </a:rPr>
              <a:t>sono</a:t>
            </a:r>
            <a:r>
              <a:rPr lang="en-US" sz="2400" dirty="0">
                <a:solidFill>
                  <a:srgbClr val="333333"/>
                </a:solidFill>
              </a:rPr>
              <a:t> al </a:t>
            </a:r>
            <a:r>
              <a:rPr lang="en-US" sz="2400" dirty="0" err="1">
                <a:solidFill>
                  <a:srgbClr val="333333"/>
                </a:solidFill>
              </a:rPr>
              <a:t>difuori</a:t>
            </a:r>
            <a:r>
              <a:rPr lang="en-US" sz="2400" dirty="0">
                <a:solidFill>
                  <a:srgbClr val="333333"/>
                </a:solidFill>
              </a:rPr>
              <a:t> del </a:t>
            </a:r>
            <a:r>
              <a:rPr lang="en-US" sz="2400" dirty="0" err="1">
                <a:solidFill>
                  <a:srgbClr val="333333"/>
                </a:solidFill>
              </a:rPr>
              <a:t>loro</a:t>
            </a:r>
            <a:r>
              <a:rPr lang="en-US" sz="2400" dirty="0">
                <a:solidFill>
                  <a:srgbClr val="333333"/>
                </a:solidFill>
              </a:rPr>
              <a:t> </a:t>
            </a:r>
            <a:r>
              <a:rPr lang="en-US" sz="2400" dirty="0" err="1">
                <a:solidFill>
                  <a:srgbClr val="333333"/>
                </a:solidFill>
              </a:rPr>
              <a:t>controllo</a:t>
            </a:r>
            <a:endParaRPr lang="en-US" sz="2400" dirty="0">
              <a:solidFill>
                <a:srgbClr val="333333"/>
              </a:solidFill>
            </a:endParaRPr>
          </a:p>
          <a:p>
            <a:pPr lvl="0" defTabSz="914400" fontAlgn="base">
              <a:defRPr/>
            </a:pPr>
            <a:r>
              <a:rPr lang="de-DE" sz="2400" b="1" dirty="0">
                <a:solidFill>
                  <a:srgbClr val="004992"/>
                </a:solidFill>
              </a:rPr>
              <a:t>Il primo stile di attribuzione in particolare può condurre a problematiche interpersonali</a:t>
            </a:r>
            <a:r>
              <a:rPr lang="en-US" sz="2400" b="1"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25</a:t>
            </a:fld>
            <a:endParaRPr lang="de-DE" dirty="0">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20" name="Rectangle 35"/>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Le attribuzioni unilaterali promuovono i fraintendimenti in corso di psicosi - esempi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26</a:t>
            </a:fld>
            <a:endParaRPr lang="de-DE" dirty="0">
              <a:latin typeface="+mn-lt"/>
              <a:ea typeface="+mn-ea"/>
            </a:endParaRPr>
          </a:p>
        </p:txBody>
      </p:sp>
      <p:sp>
        <p:nvSpPr>
          <p:cNvPr id="55321" name="Rechteck 1"/>
          <p:cNvSpPr>
            <a:spLocks noChangeArrowheads="1"/>
          </p:cNvSpPr>
          <p:nvPr/>
        </p:nvSpPr>
        <p:spPr bwMode="auto">
          <a:xfrm>
            <a:off x="408955" y="5876925"/>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buFontTx/>
              <a:buNone/>
            </a:pPr>
            <a:r>
              <a:rPr lang="en-US" altLang="de-DE" sz="2000" dirty="0" err="1">
                <a:solidFill>
                  <a:srgbClr val="004992"/>
                </a:solidFill>
                <a:latin typeface="+mn-lt"/>
                <a:ea typeface="+mn-ea"/>
                <a:cs typeface="+mn-cs"/>
              </a:rPr>
              <a:t>Qualcuno</a:t>
            </a:r>
            <a:r>
              <a:rPr lang="en-US" altLang="de-DE" sz="2000" dirty="0">
                <a:solidFill>
                  <a:srgbClr val="004992"/>
                </a:solidFill>
                <a:latin typeface="+mn-lt"/>
                <a:ea typeface="+mn-ea"/>
                <a:cs typeface="+mn-cs"/>
              </a:rPr>
              <a:t> di </a:t>
            </a:r>
            <a:r>
              <a:rPr lang="en-US" altLang="de-DE" sz="2000" dirty="0" err="1">
                <a:solidFill>
                  <a:srgbClr val="004992"/>
                </a:solidFill>
                <a:latin typeface="+mn-lt"/>
                <a:ea typeface="+mn-ea"/>
                <a:cs typeface="+mn-cs"/>
              </a:rPr>
              <a:t>voi</a:t>
            </a:r>
            <a:r>
              <a:rPr lang="en-US" altLang="de-DE" sz="2000" dirty="0">
                <a:solidFill>
                  <a:srgbClr val="004992"/>
                </a:solidFill>
                <a:latin typeface="+mn-lt"/>
                <a:ea typeface="+mn-ea"/>
                <a:cs typeface="+mn-cs"/>
              </a:rPr>
              <a:t> ha </a:t>
            </a:r>
            <a:r>
              <a:rPr lang="en-US" altLang="de-DE" sz="2000" dirty="0" err="1">
                <a:solidFill>
                  <a:srgbClr val="004992"/>
                </a:solidFill>
                <a:latin typeface="+mn-lt"/>
                <a:ea typeface="+mn-ea"/>
                <a:cs typeface="+mn-cs"/>
              </a:rPr>
              <a:t>una</a:t>
            </a:r>
            <a:r>
              <a:rPr lang="en-US" altLang="de-DE" sz="2000" dirty="0">
                <a:solidFill>
                  <a:srgbClr val="004992"/>
                </a:solidFill>
                <a:latin typeface="+mn-lt"/>
                <a:ea typeface="+mn-ea"/>
                <a:cs typeface="+mn-cs"/>
              </a:rPr>
              <a:t> </a:t>
            </a:r>
            <a:r>
              <a:rPr lang="en-US" altLang="de-DE" sz="2000" dirty="0" err="1">
                <a:solidFill>
                  <a:srgbClr val="004992"/>
                </a:solidFill>
                <a:latin typeface="+mn-lt"/>
                <a:ea typeface="+mn-ea"/>
                <a:cs typeface="+mn-cs"/>
              </a:rPr>
              <a:t>piccola</a:t>
            </a:r>
            <a:r>
              <a:rPr lang="en-US" altLang="de-DE" sz="2000" dirty="0">
                <a:solidFill>
                  <a:srgbClr val="004992"/>
                </a:solidFill>
                <a:latin typeface="+mn-lt"/>
                <a:ea typeface="+mn-ea"/>
                <a:cs typeface="+mn-cs"/>
              </a:rPr>
              <a:t> </a:t>
            </a:r>
            <a:r>
              <a:rPr lang="en-US" altLang="de-DE" sz="2000" dirty="0" err="1">
                <a:solidFill>
                  <a:srgbClr val="004992"/>
                </a:solidFill>
                <a:latin typeface="+mn-lt"/>
                <a:ea typeface="+mn-ea"/>
                <a:cs typeface="+mn-cs"/>
              </a:rPr>
              <a:t>esperienza</a:t>
            </a:r>
            <a:r>
              <a:rPr lang="en-US" altLang="de-DE" sz="2000" dirty="0">
                <a:solidFill>
                  <a:srgbClr val="004992"/>
                </a:solidFill>
                <a:latin typeface="+mn-lt"/>
                <a:ea typeface="+mn-ea"/>
                <a:cs typeface="+mn-cs"/>
              </a:rPr>
              <a:t> da </a:t>
            </a:r>
            <a:r>
              <a:rPr lang="en-US" altLang="de-DE" sz="2000" dirty="0" err="1">
                <a:solidFill>
                  <a:srgbClr val="004992"/>
                </a:solidFill>
                <a:latin typeface="+mn-lt"/>
                <a:ea typeface="+mn-ea"/>
                <a:cs typeface="+mn-cs"/>
              </a:rPr>
              <a:t>raccontare</a:t>
            </a:r>
            <a:r>
              <a:rPr lang="en-US" altLang="de-DE" sz="2000" dirty="0">
                <a:solidFill>
                  <a:srgbClr val="004992"/>
                </a:solidFill>
                <a:latin typeface="+mn-lt"/>
                <a:ea typeface="+mn-ea"/>
                <a:cs typeface="+mn-cs"/>
              </a:rPr>
              <a:t>? </a:t>
            </a:r>
            <a:endParaRPr lang="de-DE" altLang="de-DE" sz="2000" dirty="0">
              <a:solidFill>
                <a:srgbClr val="004992"/>
              </a:solidFill>
              <a:latin typeface="+mn-lt"/>
              <a:ea typeface="+mn-ea"/>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1219390908"/>
              </p:ext>
            </p:extLst>
          </p:nvPr>
        </p:nvGraphicFramePr>
        <p:xfrm>
          <a:off x="408955" y="2420888"/>
          <a:ext cx="11376000" cy="3275312"/>
        </p:xfrm>
        <a:graphic>
          <a:graphicData uri="http://schemas.openxmlformats.org/drawingml/2006/table">
            <a:tbl>
              <a:tblPr firstRow="1" bandRow="1">
                <a:tableStyleId>{21E4AEA4-8DFA-4A89-87EB-49C32662AFE0}</a:tableStyleId>
              </a:tblPr>
              <a:tblGrid>
                <a:gridCol w="3240360">
                  <a:extLst>
                    <a:ext uri="{9D8B030D-6E8A-4147-A177-3AD203B41FA5}">
                      <a16:colId xmlns:a16="http://schemas.microsoft.com/office/drawing/2014/main" val="20000"/>
                    </a:ext>
                  </a:extLst>
                </a:gridCol>
                <a:gridCol w="3456384">
                  <a:extLst>
                    <a:ext uri="{9D8B030D-6E8A-4147-A177-3AD203B41FA5}">
                      <a16:colId xmlns:a16="http://schemas.microsoft.com/office/drawing/2014/main" val="20001"/>
                    </a:ext>
                  </a:extLst>
                </a:gridCol>
                <a:gridCol w="4679256">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Evento</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Spiegazioni in corso di psicosi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Altre spiegazioni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914400">
                <a:tc>
                  <a:txBody>
                    <a:bodyPr/>
                    <a:lstStyle/>
                    <a:p>
                      <a:pPr marL="91440" marR="579755" algn="l">
                        <a:lnSpc>
                          <a:spcPct val="100000"/>
                        </a:lnSpc>
                        <a:spcBef>
                          <a:spcPts val="0"/>
                        </a:spcBef>
                      </a:pPr>
                      <a:r>
                        <a:rPr lang="it-IT" sz="2000" b="0" i="0" u="none" spc="-5" dirty="0">
                          <a:solidFill>
                            <a:srgbClr val="333333"/>
                          </a:solidFill>
                          <a:latin typeface="Calibri Light"/>
                          <a:cs typeface="Verdana"/>
                        </a:rPr>
                        <a:t>Documenti importanti si sono persi nel tuo appartamento.</a:t>
                      </a:r>
                      <a:endParaRPr sz="2000" b="0" i="0" u="none"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349885" algn="l">
                        <a:lnSpc>
                          <a:spcPct val="100000"/>
                        </a:lnSpc>
                        <a:spcBef>
                          <a:spcPts val="0"/>
                        </a:spcBef>
                      </a:pPr>
                      <a:r>
                        <a:rPr lang="it-IT" sz="2000" b="0" i="0" u="none" dirty="0">
                          <a:solidFill>
                            <a:srgbClr val="333333"/>
                          </a:solidFill>
                          <a:latin typeface="Calibri Light"/>
                          <a:cs typeface="Verdana"/>
                        </a:rPr>
                        <a:t>Qualcuno è entrato in casa e ha rubato i documenti per danneggiarti.</a:t>
                      </a:r>
                      <a:endParaRPr sz="2000" b="0" i="0" u="none"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algn="l">
                        <a:lnSpc>
                          <a:spcPct val="100000"/>
                        </a:lnSpc>
                        <a:spcBef>
                          <a:spcPts val="0"/>
                        </a:spcBef>
                      </a:pPr>
                      <a:r>
                        <a:rPr lang="it-IT" sz="2000" b="0" i="0" u="none" spc="-5">
                          <a:solidFill>
                            <a:srgbClr val="333333"/>
                          </a:solidFill>
                          <a:latin typeface="Calibri Light"/>
                          <a:cs typeface="Verdana"/>
                        </a:rPr>
                        <a:t>I documenti erano accidentalmente stati messi altrove. </a:t>
                      </a:r>
                      <a:endParaRPr sz="2000" b="0" i="0" u="none"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91440" marR="208279" algn="l">
                        <a:lnSpc>
                          <a:spcPct val="100000"/>
                        </a:lnSpc>
                        <a:spcBef>
                          <a:spcPts val="0"/>
                        </a:spcBef>
                      </a:pPr>
                      <a:r>
                        <a:rPr lang="en-US" sz="2000" b="0" i="0" u="none" spc="-45">
                          <a:solidFill>
                            <a:srgbClr val="333333"/>
                          </a:solidFill>
                          <a:latin typeface="Calibri Light"/>
                          <a:cs typeface="Verdana"/>
                        </a:rPr>
                        <a:t>Hai fallito un esame.</a:t>
                      </a:r>
                      <a:endParaRPr sz="20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1440" marR="182880" algn="l">
                        <a:lnSpc>
                          <a:spcPct val="100000"/>
                        </a:lnSpc>
                        <a:spcBef>
                          <a:spcPts val="0"/>
                        </a:spcBef>
                      </a:pPr>
                      <a:r>
                        <a:rPr lang="it-IT" sz="2000" b="0" i="0" u="none" spc="-5" dirty="0">
                          <a:solidFill>
                            <a:srgbClr val="333333"/>
                          </a:solidFill>
                          <a:latin typeface="Calibri Light"/>
                          <a:cs typeface="Verdana"/>
                        </a:rPr>
                        <a:t>L’esaminatore vuole rovinarti la carriera.</a:t>
                      </a:r>
                      <a:endParaRPr sz="20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2075" marR="337820" algn="l">
                        <a:lnSpc>
                          <a:spcPct val="100000"/>
                        </a:lnSpc>
                        <a:spcBef>
                          <a:spcPts val="0"/>
                        </a:spcBef>
                      </a:pPr>
                      <a:r>
                        <a:rPr lang="it-IT" sz="2000" b="0" i="0" u="none" spc="-10" dirty="0">
                          <a:solidFill>
                            <a:srgbClr val="333333"/>
                          </a:solidFill>
                          <a:latin typeface="Calibri Light"/>
                          <a:cs typeface="Verdana"/>
                        </a:rPr>
                        <a:t>Forse l’esaminatore era severo, ma anche una preparazione insufficiente e la mancanza di riposo sono possibile cause.</a:t>
                      </a:r>
                      <a:endParaRPr sz="20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91440" marR="99695" algn="l">
                        <a:lnSpc>
                          <a:spcPct val="100000"/>
                        </a:lnSpc>
                        <a:spcBef>
                          <a:spcPts val="0"/>
                        </a:spcBef>
                      </a:pPr>
                      <a:r>
                        <a:rPr lang="it-IT" sz="2000" b="0" i="0" u="none">
                          <a:solidFill>
                            <a:srgbClr val="333333"/>
                          </a:solidFill>
                          <a:latin typeface="Calibri Light"/>
                          <a:cs typeface="Verdana"/>
                        </a:rPr>
                        <a:t>Un amico non ti saluta.</a:t>
                      </a:r>
                      <a:endParaRPr sz="20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85090" algn="l">
                        <a:lnSpc>
                          <a:spcPct val="100000"/>
                        </a:lnSpc>
                        <a:spcBef>
                          <a:spcPts val="0"/>
                        </a:spcBef>
                      </a:pPr>
                      <a:r>
                        <a:rPr lang="it-IT" sz="2000" b="0" i="0" u="none" spc="-35" dirty="0">
                          <a:solidFill>
                            <a:srgbClr val="333333"/>
                          </a:solidFill>
                          <a:latin typeface="Calibri Light"/>
                          <a:cs typeface="Verdana"/>
                        </a:rPr>
                        <a:t>Il tuo amico non vuole saperne più e si vergogna di te.</a:t>
                      </a:r>
                      <a:endParaRPr sz="20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marR="428625" algn="l">
                        <a:lnSpc>
                          <a:spcPct val="100000"/>
                        </a:lnSpc>
                        <a:spcBef>
                          <a:spcPts val="0"/>
                        </a:spcBef>
                      </a:pPr>
                      <a:r>
                        <a:rPr lang="it-IT" sz="2000" b="0" i="0" u="none" spc="-35" dirty="0">
                          <a:solidFill>
                            <a:srgbClr val="333333"/>
                          </a:solidFill>
                          <a:latin typeface="Calibri Light"/>
                          <a:cs typeface="Verdana"/>
                        </a:rPr>
                        <a:t>Il tuo amico è preoccupato; semplicemente non ti ha notato.</a:t>
                      </a:r>
                      <a:endParaRPr sz="2000" b="0" i="0" u="none"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dirty="0">
                <a:solidFill>
                  <a:srgbClr val="004992"/>
                </a:solidFill>
                <a:latin typeface="+mn-lt"/>
                <a:ea typeface="+mn-ea"/>
                <a:cs typeface="+mn-cs"/>
              </a:rPr>
              <a:t>Stile attributivo</a:t>
            </a:r>
            <a:br>
              <a:rPr lang="it-IT" altLang="de-DE" sz="3600" dirty="0">
                <a:solidFill>
                  <a:srgbClr val="004992"/>
                </a:solidFill>
                <a:latin typeface="+mn-lt"/>
                <a:ea typeface="+mn-ea"/>
                <a:cs typeface="+mn-cs"/>
              </a:rPr>
            </a:br>
            <a:r>
              <a:rPr lang="it-IT" altLang="de-DE" dirty="0">
                <a:solidFill>
                  <a:srgbClr val="004992"/>
                </a:solidFill>
                <a:latin typeface="+mn-lt"/>
                <a:ea typeface="+mn-ea"/>
                <a:cs typeface="+mn-cs"/>
              </a:rPr>
              <a:t>Obiettivo di apprendimento odierno:</a:t>
            </a:r>
            <a:endParaRPr lang="en-US" altLang="de-DE" dirty="0">
              <a:solidFill>
                <a:srgbClr val="004992"/>
              </a:solidFill>
              <a:latin typeface="+mn-lt"/>
              <a:ea typeface="+mn-ea"/>
              <a:cs typeface="+mn-cs"/>
            </a:endParaRPr>
          </a:p>
        </p:txBody>
      </p:sp>
      <p:sp>
        <p:nvSpPr>
          <p:cNvPr id="57347" name="Text Box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it-IT" altLang="de-DE" sz="2400" dirty="0">
                <a:solidFill>
                  <a:srgbClr val="333333"/>
                </a:solidFill>
              </a:rPr>
              <a:t>Considerare le possibili cause degli eventi</a:t>
            </a:r>
          </a:p>
          <a:p>
            <a:pPr marL="342900" indent="-342900" eaLnBrk="1" hangingPunct="1">
              <a:buClr>
                <a:srgbClr val="333333"/>
              </a:buClr>
              <a:buFont typeface="WingDings"/>
              <a:buChar char=""/>
            </a:pPr>
            <a:r>
              <a:rPr lang="it-IT" altLang="de-DE" sz="2400" dirty="0">
                <a:solidFill>
                  <a:srgbClr val="333333"/>
                </a:solidFill>
              </a:rPr>
              <a:t>Non avere fretta di accettare un'unica spiegazione</a:t>
            </a:r>
            <a:endParaRPr lang="en-US" altLang="de-DE" sz="2400" dirty="0">
              <a:solidFill>
                <a:srgbClr val="333333"/>
              </a:solidFill>
            </a:endParaRPr>
          </a:p>
          <a:p>
            <a:pPr marL="342900" indent="-342900" eaLnBrk="1" hangingPunct="1">
              <a:buClr>
                <a:srgbClr val="333333"/>
              </a:buClr>
              <a:buFont typeface="WingDings"/>
              <a:buChar char=""/>
            </a:pPr>
            <a:r>
              <a:rPr lang="it-IT" altLang="de-DE" sz="2400" dirty="0">
                <a:solidFill>
                  <a:srgbClr val="333333"/>
                </a:solidFill>
              </a:rPr>
              <a:t>Discutere le conseguenze di certe attribuzioni</a:t>
            </a:r>
          </a:p>
          <a:p>
            <a:pPr lvl="0" defTabSz="914400" fontAlgn="base"/>
            <a:r>
              <a:rPr lang="de-DE" altLang="de-DE" sz="2400" dirty="0">
                <a:solidFill>
                  <a:srgbClr val="004992"/>
                </a:solidFill>
              </a:rPr>
              <a:t>Dovremmo cercare di essere i più realistici possibile nella vita di tutti i giorni:</a:t>
            </a:r>
          </a:p>
          <a:p>
            <a:pPr lvl="0" defTabSz="914400" fontAlgn="base"/>
            <a:r>
              <a:rPr lang="it-IT" altLang="de-DE" sz="2400" dirty="0">
                <a:solidFill>
                  <a:srgbClr val="004992"/>
                </a:solidFill>
              </a:rPr>
              <a:t>Non dovremmo né dare la colpa sempre gli altri per i nostri fallimenti, ma nemmeno incolparci quando le cose vanno male</a:t>
            </a:r>
            <a:r>
              <a:rPr lang="de-DE" altLang="de-DE" sz="2400" dirty="0">
                <a:solidFill>
                  <a:srgbClr val="004992"/>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27</a:t>
            </a:fld>
            <a:endParaRPr lang="de-DE" dirty="0">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Un’amica parla dietro le tue spalle.</a:t>
            </a:r>
            <a:endParaRPr lang="de-DE" altLang="de-DE" sz="3600">
              <a:latin typeface="+mn-lt"/>
              <a:ea typeface="+mn-ea"/>
              <a:cs typeface="+mn-cs"/>
            </a:endParaRPr>
          </a:p>
        </p:txBody>
      </p:sp>
      <p:sp>
        <p:nvSpPr>
          <p:cNvPr id="59395" name="Rectangle 3"/>
          <p:cNvSpPr>
            <a:spLocks noGrp="1" noChangeArrowheads="1"/>
          </p:cNvSpPr>
          <p:nvPr>
            <p:ph idx="1"/>
          </p:nvPr>
        </p:nvSpPr>
        <p:spPr/>
        <p:txBody>
          <a:bodyPr>
            <a:noAutofit/>
          </a:bodyPr>
          <a:lstStyle/>
          <a:p>
            <a:pPr eaLnBrk="1" hangingPunct="1"/>
            <a:r>
              <a:rPr lang="it-IT" altLang="de-DE" sz="2400" dirty="0">
                <a:solidFill>
                  <a:srgbClr val="333333"/>
                </a:solidFill>
              </a:rPr>
              <a:t>Che cosa ha indotto la tua amica a parlare dietro le tue spalle</a:t>
            </a:r>
            <a:r>
              <a:rPr lang="de-DE" altLang="de-DE" sz="2400" dirty="0">
                <a:solidFill>
                  <a:srgbClr val="333333"/>
                </a:solidFill>
              </a:rPr>
              <a:t>?</a:t>
            </a:r>
          </a:p>
          <a:p>
            <a:pPr lvl="0" defTabSz="914400" fontAlgn="base"/>
            <a:r>
              <a:rPr lang="de-DE" altLang="de-DE" sz="2400" dirty="0">
                <a:solidFill>
                  <a:srgbClr val="333333"/>
                </a:solidFill>
              </a:rPr>
              <a:t>Qual è la ragione principale di questo fatto?</a:t>
            </a: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28</a:t>
            </a:fld>
            <a:endParaRPr lang="de-DE" dirty="0">
              <a:latin typeface="+mn-lt"/>
              <a:ea typeface="+mn-ea"/>
            </a:endParaRPr>
          </a:p>
        </p:txBody>
      </p:sp>
      <p:pic>
        <p:nvPicPr>
          <p:cNvPr id="10" name="Picture 17" descr="DSCF0486_bdunnette_flickr_c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it-IT" altLang="de-DE" sz="2400">
                <a:solidFill>
                  <a:srgbClr val="004992"/>
                </a:solidFill>
                <a:latin typeface="Calibri Light"/>
              </a:rPr>
              <a:t>Te stesso? </a:t>
            </a:r>
          </a:p>
          <a:p>
            <a:pPr eaLnBrk="1" hangingPunct="1">
              <a:lnSpc>
                <a:spcPct val="105000"/>
              </a:lnSpc>
              <a:spcBef>
                <a:spcPts val="1999"/>
              </a:spcBef>
              <a:spcAft>
                <a:spcPts val="0"/>
              </a:spcAft>
              <a:buClrTx/>
              <a:buNone/>
            </a:pPr>
            <a:r>
              <a:rPr lang="it-IT" altLang="de-DE" sz="2400">
                <a:solidFill>
                  <a:srgbClr val="004992"/>
                </a:solidFill>
                <a:latin typeface="Calibri Light"/>
              </a:rPr>
              <a:t>Un‘altra persona o altre persone?</a:t>
            </a:r>
          </a:p>
          <a:p>
            <a:pPr eaLnBrk="1" hangingPunct="1">
              <a:lnSpc>
                <a:spcPct val="105000"/>
              </a:lnSpc>
              <a:spcBef>
                <a:spcPts val="1999"/>
              </a:spcBef>
              <a:spcAft>
                <a:spcPts val="0"/>
              </a:spcAft>
              <a:buClrTx/>
              <a:buNone/>
            </a:pPr>
            <a:r>
              <a:rPr lang="it-IT" altLang="de-DE" sz="2400">
                <a:solidFill>
                  <a:srgbClr val="004992"/>
                </a:solidFill>
                <a:latin typeface="Calibri Light"/>
              </a:rPr>
              <a:t>Circostanze o il caso?</a:t>
            </a:r>
            <a:endParaRPr lang="fr-CH"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Sei invitato ad un colloquio di lavoro.</a:t>
            </a:r>
            <a:endParaRPr lang="de-DE" altLang="de-DE" sz="3600">
              <a:latin typeface="+mn-lt"/>
              <a:ea typeface="+mn-ea"/>
              <a:cs typeface="+mn-cs"/>
            </a:endParaRPr>
          </a:p>
        </p:txBody>
      </p:sp>
      <p:sp>
        <p:nvSpPr>
          <p:cNvPr id="61443" name="Rectangle 3"/>
          <p:cNvSpPr>
            <a:spLocks noGrp="1" noChangeArrowheads="1"/>
          </p:cNvSpPr>
          <p:nvPr>
            <p:ph idx="1"/>
          </p:nvPr>
        </p:nvSpPr>
        <p:spPr/>
        <p:txBody>
          <a:bodyPr>
            <a:noAutofit/>
          </a:bodyPr>
          <a:lstStyle/>
          <a:p>
            <a:pPr eaLnBrk="1" hangingPunct="1"/>
            <a:r>
              <a:rPr lang="de-DE" altLang="de-DE" sz="2400">
                <a:solidFill>
                  <a:srgbClr val="333333"/>
                </a:solidFill>
              </a:rPr>
              <a:t>Perché </a:t>
            </a:r>
            <a:r>
              <a:rPr lang="de-DE" altLang="de-DE" sz="2400" dirty="0">
                <a:solidFill>
                  <a:srgbClr val="333333"/>
                </a:solidFill>
              </a:rPr>
              <a:t>sei stato invitato a questo </a:t>
            </a:r>
            <a:r>
              <a:rPr lang="de-DE" altLang="de-DE" sz="2400">
                <a:solidFill>
                  <a:srgbClr val="333333"/>
                </a:solidFill>
              </a:rPr>
              <a:t>colloquio?</a:t>
            </a:r>
          </a:p>
          <a:p>
            <a:pPr lvl="0" defTabSz="914400" fontAlgn="base"/>
            <a:r>
              <a:rPr lang="de-DE" altLang="de-DE" sz="2400" dirty="0">
                <a:solidFill>
                  <a:srgbClr val="333333"/>
                </a:solidFill>
              </a:rPr>
              <a:t>Qual è la ragione principale di questo fatto?</a:t>
            </a: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29</a:t>
            </a:fld>
            <a:endParaRPr lang="de-DE" dirty="0">
              <a:latin typeface="+mn-lt"/>
              <a:ea typeface="+mn-ea"/>
            </a:endParaRPr>
          </a:p>
        </p:txBody>
      </p:sp>
      <p:pic>
        <p:nvPicPr>
          <p:cNvPr id="10" name="Picture 1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6675" y="2908300"/>
            <a:ext cx="1968500" cy="394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it-IT" altLang="de-DE" sz="2400">
                <a:solidFill>
                  <a:srgbClr val="004992"/>
                </a:solidFill>
                <a:latin typeface="Calibri Light"/>
              </a:rPr>
              <a:t>Te stesso? </a:t>
            </a:r>
          </a:p>
          <a:p>
            <a:pPr eaLnBrk="1" hangingPunct="1">
              <a:lnSpc>
                <a:spcPct val="105000"/>
              </a:lnSpc>
              <a:spcBef>
                <a:spcPts val="1999"/>
              </a:spcBef>
              <a:spcAft>
                <a:spcPts val="0"/>
              </a:spcAft>
              <a:buClrTx/>
              <a:buNone/>
            </a:pPr>
            <a:r>
              <a:rPr lang="it-IT" altLang="de-DE" sz="2400">
                <a:solidFill>
                  <a:srgbClr val="004992"/>
                </a:solidFill>
                <a:latin typeface="Calibri Light"/>
              </a:rPr>
              <a:t>Un‘altra persona o altre persone?</a:t>
            </a:r>
          </a:p>
          <a:p>
            <a:pPr eaLnBrk="1" hangingPunct="1">
              <a:lnSpc>
                <a:spcPct val="105000"/>
              </a:lnSpc>
              <a:spcBef>
                <a:spcPts val="1999"/>
              </a:spcBef>
              <a:spcAft>
                <a:spcPts val="0"/>
              </a:spcAft>
              <a:buClrTx/>
              <a:buNone/>
            </a:pPr>
            <a:r>
              <a:rPr lang="it-IT" altLang="de-DE" sz="2400">
                <a:solidFill>
                  <a:srgbClr val="004992"/>
                </a:solidFill>
                <a:latin typeface="Calibri Light"/>
              </a:rPr>
              <a:t>Circostanze o il caso?</a:t>
            </a:r>
            <a:endParaRPr lang="fr-CH" altLang="de-DE" sz="24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Un amico è spiacevolmente sorpreso della tua visita inattesa.</a:t>
            </a:r>
            <a:endParaRPr lang="de-DE" altLang="de-DE" sz="3600">
              <a:latin typeface="+mn-lt"/>
              <a:ea typeface="+mn-ea"/>
              <a:cs typeface="+mn-cs"/>
            </a:endParaRPr>
          </a:p>
        </p:txBody>
      </p:sp>
      <p:sp>
        <p:nvSpPr>
          <p:cNvPr id="63491" name="Rectangle 3"/>
          <p:cNvSpPr>
            <a:spLocks noGrp="1" noChangeArrowheads="1"/>
          </p:cNvSpPr>
          <p:nvPr>
            <p:ph idx="1"/>
          </p:nvPr>
        </p:nvSpPr>
        <p:spPr/>
        <p:txBody>
          <a:bodyPr>
            <a:noAutofit/>
          </a:bodyPr>
          <a:lstStyle/>
          <a:p>
            <a:pPr eaLnBrk="1" hangingPunct="1"/>
            <a:r>
              <a:rPr lang="it-IT" altLang="de-DE" sz="2400" dirty="0">
                <a:solidFill>
                  <a:srgbClr val="333333"/>
                </a:solidFill>
              </a:rPr>
              <a:t>Che cosa ha indotto il tuo amico a essere spiacevolmente </a:t>
            </a:r>
            <a:r>
              <a:rPr lang="it-IT" altLang="de-DE" sz="2400">
                <a:solidFill>
                  <a:srgbClr val="333333"/>
                </a:solidFill>
              </a:rPr>
              <a:t>sorpreso</a:t>
            </a:r>
            <a:r>
              <a:rPr lang="de-DE" altLang="de-DE" sz="2400" dirty="0">
                <a:solidFill>
                  <a:srgbClr val="333333"/>
                </a:solidFill>
              </a:rPr>
              <a:t>?</a:t>
            </a:r>
          </a:p>
          <a:p>
            <a:pPr lvl="0" defTabSz="914400" fontAlgn="base"/>
            <a:r>
              <a:rPr lang="de-DE" altLang="de-DE" sz="2400" dirty="0">
                <a:solidFill>
                  <a:srgbClr val="333333"/>
                </a:solidFill>
              </a:rPr>
              <a:t>Qual è la ragione principale di questo fatto?</a:t>
            </a: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30</a:t>
            </a:fld>
            <a:endParaRPr lang="de-DE" dirty="0">
              <a:latin typeface="+mn-lt"/>
              <a:ea typeface="+mn-ea"/>
            </a:endParaRPr>
          </a:p>
        </p:txBody>
      </p:sp>
      <p:pic>
        <p:nvPicPr>
          <p:cNvPr id="10" name="Picture 7" descr="brex - flickr - This is what the webcam sees through a peephole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3930582"/>
            <a:ext cx="3552692" cy="292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it-IT" altLang="de-DE" sz="2400">
                <a:solidFill>
                  <a:srgbClr val="004992"/>
                </a:solidFill>
                <a:latin typeface="Calibri Light"/>
              </a:rPr>
              <a:t>Te stesso? </a:t>
            </a:r>
          </a:p>
          <a:p>
            <a:pPr eaLnBrk="1" hangingPunct="1">
              <a:lnSpc>
                <a:spcPct val="105000"/>
              </a:lnSpc>
              <a:spcBef>
                <a:spcPts val="1999"/>
              </a:spcBef>
              <a:spcAft>
                <a:spcPts val="0"/>
              </a:spcAft>
              <a:buClrTx/>
              <a:buNone/>
            </a:pPr>
            <a:r>
              <a:rPr lang="it-IT" altLang="de-DE" sz="2400">
                <a:solidFill>
                  <a:srgbClr val="004992"/>
                </a:solidFill>
                <a:latin typeface="Calibri Light"/>
              </a:rPr>
              <a:t>Un‘altra persona o altre persone?</a:t>
            </a:r>
          </a:p>
          <a:p>
            <a:pPr eaLnBrk="1" hangingPunct="1">
              <a:lnSpc>
                <a:spcPct val="105000"/>
              </a:lnSpc>
              <a:spcBef>
                <a:spcPts val="1999"/>
              </a:spcBef>
              <a:spcAft>
                <a:spcPts val="0"/>
              </a:spcAft>
              <a:buClrTx/>
              <a:buNone/>
            </a:pPr>
            <a:r>
              <a:rPr lang="it-IT" altLang="de-DE" sz="2400">
                <a:solidFill>
                  <a:srgbClr val="004992"/>
                </a:solidFill>
                <a:latin typeface="Calibri Light"/>
              </a:rPr>
              <a:t>Circostanze o il caso?</a:t>
            </a:r>
            <a:endParaRPr lang="fr-CH"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dirty="0">
                <a:latin typeface="+mn-lt"/>
                <a:ea typeface="+mn-ea"/>
                <a:cs typeface="+mn-cs"/>
              </a:rPr>
              <a:t>Gli altri ridono mentre stai parlando.</a:t>
            </a:r>
            <a:endParaRPr lang="de-DE" altLang="de-DE" sz="3600" dirty="0">
              <a:latin typeface="+mn-lt"/>
              <a:ea typeface="+mn-ea"/>
              <a:cs typeface="+mn-cs"/>
            </a:endParaRPr>
          </a:p>
        </p:txBody>
      </p:sp>
      <p:sp>
        <p:nvSpPr>
          <p:cNvPr id="65539" name="Rectangle 3"/>
          <p:cNvSpPr>
            <a:spLocks noGrp="1" noChangeArrowheads="1"/>
          </p:cNvSpPr>
          <p:nvPr>
            <p:ph idx="1"/>
          </p:nvPr>
        </p:nvSpPr>
        <p:spPr/>
        <p:txBody>
          <a:bodyPr>
            <a:noAutofit/>
          </a:bodyPr>
          <a:lstStyle/>
          <a:p>
            <a:pPr eaLnBrk="1" hangingPunct="1"/>
            <a:r>
              <a:rPr lang="it-IT" altLang="de-DE" sz="2400" dirty="0">
                <a:solidFill>
                  <a:srgbClr val="333333"/>
                </a:solidFill>
              </a:rPr>
              <a:t>Che cosa ha indotto gli altri a ridere mentre stavi </a:t>
            </a:r>
            <a:r>
              <a:rPr lang="it-IT" altLang="de-DE" sz="2400">
                <a:solidFill>
                  <a:srgbClr val="333333"/>
                </a:solidFill>
              </a:rPr>
              <a:t>parlando?</a:t>
            </a:r>
          </a:p>
          <a:p>
            <a:pPr lvl="0" defTabSz="914400" fontAlgn="base"/>
            <a:r>
              <a:rPr lang="de-DE" altLang="de-DE" sz="2400" dirty="0">
                <a:solidFill>
                  <a:srgbClr val="333333"/>
                </a:solidFill>
              </a:rPr>
              <a:t>Qual è la ragione principale di questo fatto?</a:t>
            </a:r>
            <a:endParaRPr lang="it-IT" altLang="de-DE" sz="2400" dirty="0">
              <a:solidFill>
                <a:srgbClr val="333333"/>
              </a:solidFill>
            </a:endParaRP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31</a:t>
            </a:fld>
            <a:endParaRPr lang="de-DE" dirty="0">
              <a:latin typeface="+mn-lt"/>
              <a:ea typeface="+mn-ea"/>
            </a:endParaRPr>
          </a:p>
        </p:txBody>
      </p:sp>
      <p:pic>
        <p:nvPicPr>
          <p:cNvPr id="10" name="Picture 18" descr="yanec - flickr - laughter workshop - cclicen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9816" y="4048981"/>
            <a:ext cx="3745359" cy="280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it-IT" altLang="de-DE" sz="2400">
                <a:solidFill>
                  <a:srgbClr val="004992"/>
                </a:solidFill>
                <a:latin typeface="Calibri Light"/>
              </a:rPr>
              <a:t>Te stesso? </a:t>
            </a:r>
          </a:p>
          <a:p>
            <a:pPr eaLnBrk="1" hangingPunct="1">
              <a:lnSpc>
                <a:spcPct val="105000"/>
              </a:lnSpc>
              <a:spcBef>
                <a:spcPts val="1999"/>
              </a:spcBef>
              <a:spcAft>
                <a:spcPts val="0"/>
              </a:spcAft>
              <a:buClrTx/>
              <a:buNone/>
            </a:pPr>
            <a:r>
              <a:rPr lang="it-IT" altLang="de-DE" sz="2400">
                <a:solidFill>
                  <a:srgbClr val="004992"/>
                </a:solidFill>
                <a:latin typeface="Calibri Light"/>
              </a:rPr>
              <a:t>Un‘altra persona o altre persone?</a:t>
            </a:r>
          </a:p>
          <a:p>
            <a:pPr eaLnBrk="1" hangingPunct="1">
              <a:lnSpc>
                <a:spcPct val="105000"/>
              </a:lnSpc>
              <a:spcBef>
                <a:spcPts val="1999"/>
              </a:spcBef>
              <a:spcAft>
                <a:spcPts val="0"/>
              </a:spcAft>
              <a:buClrTx/>
              <a:buNone/>
            </a:pPr>
            <a:r>
              <a:rPr lang="it-IT" altLang="de-DE" sz="2400">
                <a:solidFill>
                  <a:srgbClr val="004992"/>
                </a:solidFill>
                <a:latin typeface="Calibri Light"/>
              </a:rPr>
              <a:t>Circostanze o il caso?</a:t>
            </a:r>
            <a:endParaRPr lang="fr-CH"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Fatevi avanti con vostri esempi!</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n-US" altLang="de-DE" sz="2400">
                <a:solidFill>
                  <a:srgbClr val="333333"/>
                </a:solidFill>
              </a:rPr>
              <a:t>Che</a:t>
            </a:r>
            <a:r>
              <a:rPr lang="en-US" altLang="de-DE" sz="2400" dirty="0">
                <a:solidFill>
                  <a:srgbClr val="333333"/>
                </a:solidFill>
              </a:rPr>
              <a:t> </a:t>
            </a:r>
            <a:r>
              <a:rPr lang="en-US" altLang="de-DE" sz="2400" dirty="0" err="1">
                <a:solidFill>
                  <a:srgbClr val="333333"/>
                </a:solidFill>
              </a:rPr>
              <a:t>cosa</a:t>
            </a:r>
            <a:r>
              <a:rPr lang="en-US" altLang="de-DE" sz="2400" dirty="0">
                <a:solidFill>
                  <a:srgbClr val="333333"/>
                </a:solidFill>
              </a:rPr>
              <a:t> </a:t>
            </a:r>
            <a:r>
              <a:rPr lang="en-US" altLang="de-DE" sz="2400" dirty="0" err="1">
                <a:solidFill>
                  <a:srgbClr val="333333"/>
                </a:solidFill>
              </a:rPr>
              <a:t>potrebbe</a:t>
            </a:r>
            <a:r>
              <a:rPr lang="en-US" altLang="de-DE" sz="2400" dirty="0">
                <a:solidFill>
                  <a:srgbClr val="333333"/>
                </a:solidFill>
              </a:rPr>
              <a:t> aver </a:t>
            </a:r>
            <a:r>
              <a:rPr lang="en-US" altLang="de-DE" sz="2400" dirty="0" err="1">
                <a:solidFill>
                  <a:srgbClr val="333333"/>
                </a:solidFill>
              </a:rPr>
              <a:t>condotto</a:t>
            </a:r>
            <a:r>
              <a:rPr lang="en-US" altLang="de-DE" sz="2400" dirty="0">
                <a:solidFill>
                  <a:srgbClr val="333333"/>
                </a:solidFill>
              </a:rPr>
              <a:t> a </a:t>
            </a:r>
            <a:r>
              <a:rPr lang="en-US" altLang="de-DE" sz="2400" dirty="0" err="1">
                <a:solidFill>
                  <a:srgbClr val="333333"/>
                </a:solidFill>
              </a:rPr>
              <a:t>questa</a:t>
            </a:r>
            <a:r>
              <a:rPr lang="en-US" altLang="de-DE" sz="2400" dirty="0">
                <a:solidFill>
                  <a:srgbClr val="333333"/>
                </a:solidFill>
              </a:rPr>
              <a:t> </a:t>
            </a:r>
            <a:r>
              <a:rPr lang="en-US" altLang="de-DE" sz="2400" dirty="0" err="1">
                <a:solidFill>
                  <a:srgbClr val="333333"/>
                </a:solidFill>
              </a:rPr>
              <a:t>situazione</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32</a:t>
            </a:fld>
            <a:endParaRPr lang="de-DE" dirty="0">
              <a:latin typeface="+mn-lt"/>
              <a:ea typeface="+mn-ea"/>
            </a:endParaRPr>
          </a:p>
        </p:txBody>
      </p:sp>
      <p:pic>
        <p:nvPicPr>
          <p:cNvPr id="10"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a:spLocks noChangeArrowheads="1"/>
          </p:cNvSpPr>
          <p:nvPr/>
        </p:nvSpPr>
        <p:spPr bwMode="auto">
          <a:xfrm>
            <a:off x="10121912" y="6654552"/>
            <a:ext cx="164820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900">
                <a:solidFill>
                  <a:srgbClr val="000000"/>
                </a:solidFill>
                <a:latin typeface="Calibri Light"/>
              </a:rPr>
              <a:t>“Interrogante” </a:t>
            </a:r>
            <a:r>
              <a:rPr lang="de-DE" altLang="de-DE" sz="900" dirty="0">
                <a:solidFill>
                  <a:srgbClr val="000000"/>
                </a:solidFill>
                <a:latin typeface="Calibri Light"/>
              </a:rPr>
              <a:t>(Marco Bellucci)</a:t>
            </a:r>
          </a:p>
        </p:txBody>
      </p:sp>
      <p:sp>
        <p:nvSpPr>
          <p:cNvPr id="12" name="Caption_11"/>
          <p:cNvSpPr txBox="1"/>
          <p:nvPr/>
        </p:nvSpPr>
        <p:spPr>
          <a:xfrm>
            <a:off x="9696859" y="6705600"/>
            <a:ext cx="2498317" cy="151323"/>
          </a:xfrm>
          <a:prstGeom prst="rect">
            <a:avLst/>
          </a:prstGeom>
        </p:spPr>
        <p:txBody>
          <a:bodyPr vert="horz" wrap="square" lIns="0" tIns="12700" rIns="0" bIns="0" rtlCol="0">
            <a:spAutoFit/>
          </a:bodyPr>
          <a:lstStyle/>
          <a:p>
            <a:pPr marL="12700" algn="ctr">
              <a:lnSpc>
                <a:spcPct val="100000"/>
              </a:lnSpc>
              <a:spcBef>
                <a:spcPts val="100"/>
              </a:spcBef>
            </a:pPr>
            <a:r>
              <a:rPr sz="900" spc="-5" dirty="0">
                <a:solidFill>
                  <a:srgbClr val="333333"/>
                </a:solidFill>
                <a:latin typeface="Calibri Light"/>
                <a:cs typeface="Verdana"/>
              </a:rPr>
              <a:t>„</a:t>
            </a:r>
            <a:r>
              <a:rPr sz="900" spc="-5">
                <a:solidFill>
                  <a:srgbClr val="333333"/>
                </a:solidFill>
                <a:latin typeface="Calibri Light"/>
                <a:cs typeface="Verdana"/>
              </a:rPr>
              <a:t>Question mark</a:t>
            </a:r>
            <a:r>
              <a:rPr lang="en-US" sz="900" spc="-5">
                <a:solidFill>
                  <a:srgbClr val="333333"/>
                </a:solidFill>
                <a:latin typeface="Calibri Light"/>
                <a:cs typeface="Verdana"/>
              </a:rPr>
              <a:t>“</a:t>
            </a:r>
            <a:r>
              <a:rPr sz="900" spc="-5">
                <a:solidFill>
                  <a:srgbClr val="333333"/>
                </a:solidFill>
                <a:latin typeface="Calibri Light"/>
                <a:cs typeface="Verdana"/>
              </a:rPr>
              <a:t> </a:t>
            </a:r>
            <a:r>
              <a:rPr sz="900" spc="-5" dirty="0">
                <a:solidFill>
                  <a:srgbClr val="333333"/>
                </a:solidFill>
                <a:latin typeface="Calibri Light"/>
                <a:cs typeface="Verdana"/>
              </a:rPr>
              <a:t>(Marco</a:t>
            </a:r>
            <a:r>
              <a:rPr sz="900" spc="25" dirty="0">
                <a:solidFill>
                  <a:srgbClr val="333333"/>
                </a:solidFill>
                <a:latin typeface="Calibri Light"/>
                <a:cs typeface="Verdana"/>
              </a:rPr>
              <a:t> </a:t>
            </a:r>
            <a:r>
              <a:rPr sz="900" spc="-5" dirty="0">
                <a:solidFill>
                  <a:srgbClr val="333333"/>
                </a:solidFill>
                <a:latin typeface="Calibri Light"/>
                <a:cs typeface="Verdana"/>
              </a:rPr>
              <a:t>Bellucci)</a:t>
            </a:r>
            <a:endParaRPr sz="900" dirty="0">
              <a:solidFill>
                <a:srgbClr val="333333"/>
              </a:solidFill>
              <a:latin typeface="Calibri Light"/>
              <a:cs typeface="Verdana"/>
            </a:endParaRPr>
          </a:p>
        </p:txBody>
      </p:sp>
      <p:sp>
        <p:nvSpPr>
          <p:cNvPr id="14"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it-IT" altLang="de-DE" sz="2400">
                <a:solidFill>
                  <a:srgbClr val="004992"/>
                </a:solidFill>
                <a:latin typeface="Calibri Light"/>
              </a:rPr>
              <a:t>Te stesso? </a:t>
            </a:r>
          </a:p>
          <a:p>
            <a:pPr eaLnBrk="1" hangingPunct="1">
              <a:lnSpc>
                <a:spcPct val="105000"/>
              </a:lnSpc>
              <a:spcBef>
                <a:spcPts val="1999"/>
              </a:spcBef>
              <a:spcAft>
                <a:spcPts val="0"/>
              </a:spcAft>
              <a:buClrTx/>
              <a:buNone/>
            </a:pPr>
            <a:r>
              <a:rPr lang="it-IT" altLang="de-DE" sz="2400">
                <a:solidFill>
                  <a:srgbClr val="004992"/>
                </a:solidFill>
                <a:latin typeface="Calibri Light"/>
              </a:rPr>
              <a:t>Un‘altra persona o altre persone?</a:t>
            </a:r>
          </a:p>
          <a:p>
            <a:pPr eaLnBrk="1" hangingPunct="1">
              <a:lnSpc>
                <a:spcPct val="105000"/>
              </a:lnSpc>
              <a:spcBef>
                <a:spcPts val="1999"/>
              </a:spcBef>
              <a:spcAft>
                <a:spcPts val="0"/>
              </a:spcAft>
              <a:buClrTx/>
              <a:buNone/>
            </a:pPr>
            <a:r>
              <a:rPr lang="it-IT" altLang="de-DE" sz="2400">
                <a:solidFill>
                  <a:srgbClr val="004992"/>
                </a:solidFill>
                <a:latin typeface="Calibri Light"/>
              </a:rPr>
              <a:t>Circostanze o il caso?</a:t>
            </a:r>
            <a:endParaRPr lang="fr-CH" altLang="de-DE" sz="24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4"/>
          <p:cNvSpPr>
            <a:spLocks noGrp="1" noChangeArrowheads="1"/>
          </p:cNvSpPr>
          <p:nvPr>
            <p:ph type="title"/>
          </p:nvPr>
        </p:nvSpPr>
        <p:spPr/>
        <p:txBody>
          <a:bodyPr vert="horz" lIns="0" tIns="0" rIns="0" bIns="0" rtlCol="0" anchor="t">
            <a:spAutoFit/>
          </a:bodyPr>
          <a:lstStyle/>
          <a:p>
            <a:pPr defTabSz="914377">
              <a:spcBef>
                <a:spcPts val="0"/>
              </a:spcBef>
            </a:pPr>
            <a:r>
              <a:rPr lang="it-IT" altLang="ja-JP" sz="3600">
                <a:latin typeface="+mn-lt"/>
                <a:ea typeface="+mn-ea"/>
                <a:cs typeface="+mn-cs"/>
              </a:rPr>
              <a:t>Una voce da dentro ti dice che non sei buono</a:t>
            </a:r>
            <a:endParaRPr lang="en-US" altLang="de-DE" sz="3600" dirty="0">
              <a:latin typeface="+mn-lt"/>
              <a:ea typeface="+mn-ea"/>
              <a:cs typeface="+mn-cs"/>
            </a:endParaRPr>
          </a:p>
        </p:txBody>
      </p:sp>
      <p:sp>
        <p:nvSpPr>
          <p:cNvPr id="69634" name="Rectangle 2"/>
          <p:cNvSpPr>
            <a:spLocks noGrp="1" noChangeArrowheads="1"/>
          </p:cNvSpPr>
          <p:nvPr>
            <p:ph idx="1"/>
          </p:nvPr>
        </p:nvSpPr>
        <p:spPr/>
        <p:txBody>
          <a:bodyPr>
            <a:noAutofit/>
          </a:bodyPr>
          <a:lstStyle/>
          <a:p>
            <a:pPr eaLnBrk="1" hangingPunct="1">
              <a:lnSpc>
                <a:spcPct val="90000"/>
              </a:lnSpc>
              <a:buFontTx/>
              <a:buNone/>
            </a:pPr>
            <a:r>
              <a:rPr lang="de-DE" altLang="de-DE" sz="2400" b="1" dirty="0">
                <a:solidFill>
                  <a:srgbClr val="004992"/>
                </a:solidFill>
              </a:rPr>
              <a:t>Ragioni...</a:t>
            </a:r>
          </a:p>
          <a:p>
            <a:pPr eaLnBrk="1" hangingPunct="1">
              <a:lnSpc>
                <a:spcPct val="90000"/>
              </a:lnSpc>
              <a:buFontTx/>
              <a:buNone/>
            </a:pPr>
            <a:r>
              <a:rPr lang="de-DE" altLang="de-DE" sz="2400" dirty="0">
                <a:solidFill>
                  <a:srgbClr val="004992"/>
                </a:solidFill>
              </a:rPr>
              <a:t>.</a:t>
            </a:r>
            <a:r>
              <a:rPr lang="de-DE" altLang="de-DE" sz="2400" dirty="0">
                <a:solidFill>
                  <a:srgbClr val="333333"/>
                </a:solidFill>
              </a:rPr>
              <a:t>..te stesso</a:t>
            </a:r>
          </a:p>
          <a:p>
            <a:pPr eaLnBrk="1" hangingPunct="1">
              <a:lnSpc>
                <a:spcPct val="90000"/>
              </a:lnSpc>
              <a:buFontTx/>
              <a:buNone/>
            </a:pPr>
            <a:r>
              <a:rPr lang="de-DE" altLang="de-DE" sz="2400" dirty="0">
                <a:solidFill>
                  <a:srgbClr val="333333"/>
                </a:solidFill>
              </a:rPr>
              <a:t>...gli altri 	</a:t>
            </a:r>
          </a:p>
          <a:p>
            <a:pPr eaLnBrk="1" hangingPunct="1">
              <a:lnSpc>
                <a:spcPct val="90000"/>
              </a:lnSpc>
              <a:buFontTx/>
              <a:buNone/>
            </a:pPr>
            <a:r>
              <a:rPr lang="de-DE" altLang="de-DE" sz="2400" dirty="0">
                <a:solidFill>
                  <a:srgbClr val="333333"/>
                </a:solidFill>
              </a:rPr>
              <a:t>...situazione/circostanza 		</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33</a:t>
            </a:fld>
            <a:endParaRPr lang="de-DE" dirty="0">
              <a:latin typeface="+mn-lt"/>
              <a:ea typeface="+mn-ea"/>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4"/>
          <p:cNvSpPr>
            <a:spLocks noGrp="1" noChangeArrowheads="1"/>
          </p:cNvSpPr>
          <p:nvPr>
            <p:ph type="title"/>
          </p:nvPr>
        </p:nvSpPr>
        <p:spPr/>
        <p:txBody>
          <a:bodyPr vert="horz" lIns="0" tIns="0" rIns="0" bIns="0" rtlCol="0" anchor="t">
            <a:spAutoFit/>
          </a:bodyPr>
          <a:lstStyle/>
          <a:p>
            <a:pPr defTabSz="914377">
              <a:spcBef>
                <a:spcPts val="0"/>
              </a:spcBef>
            </a:pPr>
            <a:r>
              <a:rPr lang="it-IT" altLang="ja-JP" sz="3600">
                <a:latin typeface="+mn-lt"/>
                <a:ea typeface="+mn-ea"/>
                <a:cs typeface="+mn-cs"/>
              </a:rPr>
              <a:t>Una voce da dentro ti dice che non sei buono</a:t>
            </a:r>
            <a:endParaRPr lang="en-US"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eaLnBrk="0" hangingPunct="0">
              <a:spcBef>
                <a:spcPts val="0"/>
              </a:spcBef>
            </a:pPr>
            <a:r>
              <a:rPr lang="en-US" altLang="de-DE" sz="2000" b="1" dirty="0" err="1">
                <a:solidFill>
                  <a:srgbClr val="004992"/>
                </a:solidFill>
              </a:rPr>
              <a:t>Ragioni</a:t>
            </a:r>
            <a:r>
              <a:rPr lang="en-US" altLang="de-DE" sz="2000" b="1" dirty="0">
                <a:solidFill>
                  <a:srgbClr val="004992"/>
                </a:solidFill>
              </a:rPr>
              <a:t>...</a:t>
            </a:r>
          </a:p>
          <a:p>
            <a:pPr lvl="0" defTabSz="914400" eaLnBrk="0" hangingPunct="0">
              <a:lnSpc>
                <a:spcPct val="100000"/>
              </a:lnSpc>
              <a:spcBef>
                <a:spcPts val="1200"/>
              </a:spcBef>
            </a:pPr>
            <a:r>
              <a:rPr lang="en-US" altLang="de-DE" sz="2000" b="1" dirty="0">
                <a:solidFill>
                  <a:srgbClr val="004992"/>
                </a:solidFill>
              </a:rPr>
              <a:t>... </a:t>
            </a:r>
            <a:r>
              <a:rPr lang="en-US" altLang="de-DE" sz="2000" b="1" dirty="0" err="1">
                <a:solidFill>
                  <a:srgbClr val="004992"/>
                </a:solidFill>
              </a:rPr>
              <a:t>te</a:t>
            </a:r>
            <a:r>
              <a:rPr lang="en-US" altLang="de-DE" sz="2000" b="1" dirty="0">
                <a:solidFill>
                  <a:srgbClr val="004992"/>
                </a:solidFill>
              </a:rPr>
              <a:t> </a:t>
            </a:r>
            <a:r>
              <a:rPr lang="en-US" altLang="de-DE" sz="2000" b="1" dirty="0" err="1">
                <a:solidFill>
                  <a:srgbClr val="004992"/>
                </a:solidFill>
              </a:rPr>
              <a:t>stesso</a:t>
            </a:r>
            <a:r>
              <a:rPr lang="en-US" altLang="de-DE" sz="2000" b="1" dirty="0">
                <a:solidFill>
                  <a:srgbClr val="004992"/>
                </a:solidFill>
              </a:rPr>
              <a:t>:</a:t>
            </a:r>
          </a:p>
          <a:p>
            <a:pPr marL="342900" lvl="0" indent="-342900" defTabSz="914400" eaLnBrk="0" hangingPunct="0">
              <a:spcBef>
                <a:spcPts val="0"/>
              </a:spcBef>
              <a:buClr>
                <a:srgbClr val="333333"/>
              </a:buClr>
              <a:buFont typeface="WingDings"/>
              <a:buChar char=""/>
            </a:pPr>
            <a:r>
              <a:rPr lang="ja-JP" altLang="en-US" sz="2000" dirty="0">
                <a:solidFill>
                  <a:srgbClr val="333333"/>
                </a:solidFill>
              </a:rPr>
              <a:t>“</a:t>
            </a:r>
            <a:r>
              <a:rPr lang="en-US" altLang="ja-JP" sz="2000" dirty="0" err="1">
                <a:solidFill>
                  <a:srgbClr val="333333"/>
                </a:solidFill>
              </a:rPr>
              <a:t>Sfortunatamente</a:t>
            </a:r>
            <a:r>
              <a:rPr lang="en-US" altLang="ja-JP" sz="2000" dirty="0">
                <a:solidFill>
                  <a:srgbClr val="333333"/>
                </a:solidFill>
              </a:rPr>
              <a:t>, mi </a:t>
            </a:r>
            <a:r>
              <a:rPr lang="en-US" altLang="ja-JP" sz="2000" dirty="0" err="1">
                <a:solidFill>
                  <a:srgbClr val="333333"/>
                </a:solidFill>
              </a:rPr>
              <a:t>colpevolizzo</a:t>
            </a:r>
            <a:r>
              <a:rPr lang="en-US" altLang="ja-JP" sz="2000" dirty="0">
                <a:solidFill>
                  <a:srgbClr val="333333"/>
                </a:solidFill>
              </a:rPr>
              <a:t> </a:t>
            </a:r>
            <a:r>
              <a:rPr lang="en-US" altLang="ja-JP" sz="2000" dirty="0" err="1">
                <a:solidFill>
                  <a:srgbClr val="333333"/>
                </a:solidFill>
              </a:rPr>
              <a:t>continuamente</a:t>
            </a:r>
            <a:r>
              <a:rPr lang="en-US" altLang="ja-JP" sz="2000" dirty="0">
                <a:solidFill>
                  <a:srgbClr val="333333"/>
                </a:solidFill>
              </a:rPr>
              <a:t>. </a:t>
            </a:r>
            <a:r>
              <a:rPr lang="en-US" altLang="ja-JP" sz="2000" dirty="0" err="1">
                <a:solidFill>
                  <a:srgbClr val="333333"/>
                </a:solidFill>
              </a:rPr>
              <a:t>Questo</a:t>
            </a:r>
            <a:r>
              <a:rPr lang="en-US" altLang="ja-JP" sz="2000" dirty="0">
                <a:solidFill>
                  <a:srgbClr val="333333"/>
                </a:solidFill>
              </a:rPr>
              <a:t> </a:t>
            </a:r>
            <a:r>
              <a:rPr lang="en-US" altLang="ja-JP" sz="2000" dirty="0" err="1">
                <a:solidFill>
                  <a:srgbClr val="333333"/>
                </a:solidFill>
              </a:rPr>
              <a:t>sembra</a:t>
            </a:r>
            <a:r>
              <a:rPr lang="en-US" altLang="ja-JP" sz="2000" dirty="0">
                <a:solidFill>
                  <a:srgbClr val="333333"/>
                </a:solidFill>
              </a:rPr>
              <a:t> una </a:t>
            </a:r>
            <a:r>
              <a:rPr lang="en-US" altLang="ja-JP" sz="2000" dirty="0" err="1">
                <a:solidFill>
                  <a:srgbClr val="333333"/>
                </a:solidFill>
              </a:rPr>
              <a:t>sorta</a:t>
            </a:r>
            <a:r>
              <a:rPr lang="en-US" altLang="ja-JP" sz="2000" dirty="0">
                <a:solidFill>
                  <a:srgbClr val="333333"/>
                </a:solidFill>
              </a:rPr>
              <a:t> di </a:t>
            </a:r>
            <a:r>
              <a:rPr lang="en-US" altLang="ja-JP" sz="2000" dirty="0" err="1">
                <a:solidFill>
                  <a:srgbClr val="333333"/>
                </a:solidFill>
              </a:rPr>
              <a:t>odio</a:t>
            </a:r>
            <a:r>
              <a:rPr lang="en-US" altLang="ja-JP" sz="2000" dirty="0">
                <a:solidFill>
                  <a:srgbClr val="333333"/>
                </a:solidFill>
              </a:rPr>
              <a:t> verso me </a:t>
            </a:r>
            <a:r>
              <a:rPr lang="en-US" altLang="ja-JP" sz="2000" dirty="0" err="1">
                <a:solidFill>
                  <a:srgbClr val="333333"/>
                </a:solidFill>
              </a:rPr>
              <a:t>stesso</a:t>
            </a:r>
            <a:r>
              <a:rPr lang="en-US" altLang="ja-JP" sz="2000" dirty="0">
                <a:solidFill>
                  <a:srgbClr val="333333"/>
                </a:solidFill>
              </a:rPr>
              <a:t>.</a:t>
            </a:r>
            <a:r>
              <a:rPr lang="ja-JP" altLang="en-US" sz="2000" dirty="0">
                <a:solidFill>
                  <a:srgbClr val="333333"/>
                </a:solidFill>
              </a:rPr>
              <a:t>”</a:t>
            </a:r>
            <a:endParaRPr lang="en-US" altLang="ja-JP" sz="2000" dirty="0">
              <a:solidFill>
                <a:srgbClr val="333333"/>
              </a:solidFill>
            </a:endParaRPr>
          </a:p>
          <a:p>
            <a:pPr marL="342900" lvl="0" indent="-342900" defTabSz="914400" eaLnBrk="0" hangingPunct="0">
              <a:spcBef>
                <a:spcPts val="0"/>
              </a:spcBef>
              <a:buClr>
                <a:srgbClr val="333333"/>
              </a:buClr>
              <a:buFont typeface="WingDings"/>
              <a:buChar char=""/>
            </a:pPr>
            <a:r>
              <a:rPr lang="ja-JP" altLang="en-US" sz="2000" dirty="0">
                <a:solidFill>
                  <a:srgbClr val="333333"/>
                </a:solidFill>
              </a:rPr>
              <a:t>“</a:t>
            </a:r>
            <a:r>
              <a:rPr lang="en-US" altLang="ja-JP" sz="2000" dirty="0" err="1">
                <a:solidFill>
                  <a:srgbClr val="333333"/>
                </a:solidFill>
              </a:rPr>
              <a:t>Sto</a:t>
            </a:r>
            <a:r>
              <a:rPr lang="en-US" altLang="ja-JP" sz="2000" dirty="0">
                <a:solidFill>
                  <a:srgbClr val="333333"/>
                </a:solidFill>
              </a:rPr>
              <a:t> </a:t>
            </a:r>
            <a:r>
              <a:rPr lang="en-US" altLang="ja-JP" sz="2000" dirty="0" err="1">
                <a:solidFill>
                  <a:srgbClr val="333333"/>
                </a:solidFill>
              </a:rPr>
              <a:t>impazzendo</a:t>
            </a:r>
            <a:r>
              <a:rPr lang="en-US" altLang="ja-JP" sz="2000" dirty="0">
                <a:solidFill>
                  <a:srgbClr val="333333"/>
                </a:solidFill>
              </a:rPr>
              <a:t>.</a:t>
            </a:r>
            <a:r>
              <a:rPr lang="ja-JP" altLang="en-US" sz="2000" dirty="0">
                <a:solidFill>
                  <a:srgbClr val="333333"/>
                </a:solidFill>
              </a:rPr>
              <a:t>”</a:t>
            </a:r>
            <a:endParaRPr lang="en-US" altLang="ja-JP" sz="2000" dirty="0">
              <a:solidFill>
                <a:srgbClr val="333333"/>
              </a:solidFill>
            </a:endParaRPr>
          </a:p>
          <a:p>
            <a:pPr marL="342900" lvl="0" indent="-342900" defTabSz="914400" eaLnBrk="0" hangingPunct="0">
              <a:spcBef>
                <a:spcPts val="0"/>
              </a:spcBef>
              <a:buClr>
                <a:srgbClr val="333333"/>
              </a:buClr>
              <a:buFont typeface="WingDings"/>
              <a:buChar char=""/>
            </a:pPr>
            <a:r>
              <a:rPr lang="ja-JP" altLang="en-US" sz="2000" dirty="0">
                <a:solidFill>
                  <a:srgbClr val="333333"/>
                </a:solidFill>
              </a:rPr>
              <a:t>“</a:t>
            </a:r>
            <a:r>
              <a:rPr lang="it-IT" altLang="ja-JP" sz="2000" dirty="0">
                <a:solidFill>
                  <a:srgbClr val="333333"/>
                </a:solidFill>
              </a:rPr>
              <a:t>Sembra come se qualcuno stesse pensando</a:t>
            </a:r>
            <a:r>
              <a:rPr lang="en-US" altLang="ja-JP" sz="2000" dirty="0">
                <a:solidFill>
                  <a:srgbClr val="333333"/>
                </a:solidFill>
              </a:rPr>
              <a:t>. Ma so </a:t>
            </a:r>
            <a:r>
              <a:rPr lang="en-US" altLang="ja-JP" sz="2000" dirty="0" err="1">
                <a:solidFill>
                  <a:srgbClr val="333333"/>
                </a:solidFill>
              </a:rPr>
              <a:t>che</a:t>
            </a:r>
            <a:r>
              <a:rPr lang="en-US" altLang="ja-JP" sz="2000" dirty="0">
                <a:solidFill>
                  <a:srgbClr val="333333"/>
                </a:solidFill>
              </a:rPr>
              <a:t> </a:t>
            </a:r>
            <a:r>
              <a:rPr lang="en-US" altLang="ja-JP" sz="2000" dirty="0" err="1">
                <a:solidFill>
                  <a:srgbClr val="333333"/>
                </a:solidFill>
              </a:rPr>
              <a:t>questi</a:t>
            </a:r>
            <a:r>
              <a:rPr lang="en-US" altLang="ja-JP" sz="2000" dirty="0">
                <a:solidFill>
                  <a:srgbClr val="333333"/>
                </a:solidFill>
              </a:rPr>
              <a:t> </a:t>
            </a:r>
            <a:r>
              <a:rPr lang="en-US" altLang="ja-JP" sz="2000" dirty="0" err="1">
                <a:solidFill>
                  <a:srgbClr val="333333"/>
                </a:solidFill>
              </a:rPr>
              <a:t>sono</a:t>
            </a:r>
            <a:r>
              <a:rPr lang="en-US" altLang="ja-JP" sz="2000" dirty="0">
                <a:solidFill>
                  <a:srgbClr val="333333"/>
                </a:solidFill>
              </a:rPr>
              <a:t> </a:t>
            </a:r>
            <a:r>
              <a:rPr lang="en-US" altLang="ja-JP" sz="2000" dirty="0" err="1">
                <a:solidFill>
                  <a:srgbClr val="333333"/>
                </a:solidFill>
              </a:rPr>
              <a:t>i</a:t>
            </a:r>
            <a:r>
              <a:rPr lang="en-US" altLang="ja-JP" sz="2000" dirty="0">
                <a:solidFill>
                  <a:srgbClr val="333333"/>
                </a:solidFill>
              </a:rPr>
              <a:t> </a:t>
            </a:r>
            <a:r>
              <a:rPr lang="en-US" altLang="ja-JP" sz="2000" dirty="0" err="1">
                <a:solidFill>
                  <a:srgbClr val="333333"/>
                </a:solidFill>
              </a:rPr>
              <a:t>miei</a:t>
            </a:r>
            <a:r>
              <a:rPr lang="en-US" altLang="ja-JP" sz="2000" dirty="0">
                <a:solidFill>
                  <a:srgbClr val="333333"/>
                </a:solidFill>
              </a:rPr>
              <a:t> </a:t>
            </a:r>
            <a:r>
              <a:rPr lang="en-US" altLang="ja-JP" sz="2000" dirty="0" err="1">
                <a:solidFill>
                  <a:srgbClr val="333333"/>
                </a:solidFill>
              </a:rPr>
              <a:t>stessi</a:t>
            </a:r>
            <a:r>
              <a:rPr lang="en-US" altLang="ja-JP" sz="2000" dirty="0">
                <a:solidFill>
                  <a:srgbClr val="333333"/>
                </a:solidFill>
              </a:rPr>
              <a:t> </a:t>
            </a:r>
            <a:r>
              <a:rPr lang="en-US" altLang="ja-JP" sz="2000" dirty="0" err="1">
                <a:solidFill>
                  <a:srgbClr val="333333"/>
                </a:solidFill>
              </a:rPr>
              <a:t>pensieri</a:t>
            </a:r>
            <a:r>
              <a:rPr lang="en-US" altLang="ja-JP" sz="2000" dirty="0">
                <a:solidFill>
                  <a:srgbClr val="333333"/>
                </a:solidFill>
              </a:rPr>
              <a:t>.</a:t>
            </a:r>
            <a:r>
              <a:rPr lang="ja-JP" altLang="en-US" sz="2000" dirty="0">
                <a:solidFill>
                  <a:srgbClr val="333333"/>
                </a:solidFill>
              </a:rPr>
              <a:t>”</a:t>
            </a:r>
            <a:endParaRPr lang="en-US" altLang="ja-JP" sz="2000" dirty="0">
              <a:solidFill>
                <a:srgbClr val="333333"/>
              </a:solidFill>
            </a:endParaRPr>
          </a:p>
          <a:p>
            <a:pPr lvl="0" defTabSz="914400" eaLnBrk="0" hangingPunct="0">
              <a:lnSpc>
                <a:spcPct val="100000"/>
              </a:lnSpc>
              <a:spcBef>
                <a:spcPts val="1200"/>
              </a:spcBef>
              <a:buClr>
                <a:srgbClr val="333333"/>
              </a:buClr>
            </a:pPr>
            <a:r>
              <a:rPr lang="en-US" altLang="de-DE" sz="2000" b="1" dirty="0">
                <a:solidFill>
                  <a:srgbClr val="004992"/>
                </a:solidFill>
              </a:rPr>
              <a:t>... </a:t>
            </a:r>
            <a:r>
              <a:rPr lang="en-US" altLang="de-DE" sz="2000" b="1" dirty="0" err="1">
                <a:solidFill>
                  <a:srgbClr val="004992"/>
                </a:solidFill>
              </a:rPr>
              <a:t>altri</a:t>
            </a:r>
            <a:r>
              <a:rPr lang="en-US" altLang="de-DE" sz="2000" b="1" dirty="0">
                <a:solidFill>
                  <a:srgbClr val="004992"/>
                </a:solidFill>
              </a:rPr>
              <a:t>:</a:t>
            </a:r>
          </a:p>
          <a:p>
            <a:pPr marL="342900" lvl="0" indent="-342900" defTabSz="914400" eaLnBrk="0" hangingPunct="0">
              <a:spcBef>
                <a:spcPts val="0"/>
              </a:spcBef>
              <a:buClr>
                <a:srgbClr val="333333"/>
              </a:buClr>
              <a:buFont typeface="WingDings"/>
              <a:buChar char=""/>
            </a:pPr>
            <a:r>
              <a:rPr lang="ja-JP" altLang="en-US" sz="2000" dirty="0">
                <a:solidFill>
                  <a:srgbClr val="333333"/>
                </a:solidFill>
              </a:rPr>
              <a:t>“</a:t>
            </a:r>
            <a:r>
              <a:rPr lang="en-US" altLang="ja-JP" sz="2000" dirty="0">
                <a:solidFill>
                  <a:srgbClr val="333333"/>
                </a:solidFill>
              </a:rPr>
              <a:t>Ho </a:t>
            </a:r>
            <a:r>
              <a:rPr lang="en-US" altLang="ja-JP" sz="2000" dirty="0" err="1">
                <a:solidFill>
                  <a:srgbClr val="333333"/>
                </a:solidFill>
              </a:rPr>
              <a:t>qualcosa</a:t>
            </a:r>
            <a:r>
              <a:rPr lang="en-US" altLang="ja-JP" sz="2000" dirty="0">
                <a:solidFill>
                  <a:srgbClr val="333333"/>
                </a:solidFill>
              </a:rPr>
              <a:t> di </a:t>
            </a:r>
            <a:r>
              <a:rPr lang="en-US" altLang="ja-JP" sz="2000" dirty="0" err="1">
                <a:solidFill>
                  <a:srgbClr val="333333"/>
                </a:solidFill>
              </a:rPr>
              <a:t>impiantato</a:t>
            </a:r>
            <a:r>
              <a:rPr lang="en-US" altLang="ja-JP" sz="2000" dirty="0">
                <a:solidFill>
                  <a:srgbClr val="333333"/>
                </a:solidFill>
              </a:rPr>
              <a:t> </a:t>
            </a:r>
            <a:r>
              <a:rPr lang="en-US" altLang="ja-JP" sz="2000" dirty="0" err="1">
                <a:solidFill>
                  <a:srgbClr val="333333"/>
                </a:solidFill>
              </a:rPr>
              <a:t>nel</a:t>
            </a:r>
            <a:r>
              <a:rPr lang="en-US" altLang="ja-JP" sz="2000" dirty="0">
                <a:solidFill>
                  <a:srgbClr val="333333"/>
                </a:solidFill>
              </a:rPr>
              <a:t> </a:t>
            </a:r>
            <a:r>
              <a:rPr lang="en-US" altLang="ja-JP" sz="2000" dirty="0" err="1">
                <a:solidFill>
                  <a:srgbClr val="333333"/>
                </a:solidFill>
              </a:rPr>
              <a:t>mio</a:t>
            </a:r>
            <a:r>
              <a:rPr lang="en-US" altLang="ja-JP" sz="2000" dirty="0">
                <a:solidFill>
                  <a:srgbClr val="333333"/>
                </a:solidFill>
              </a:rPr>
              <a:t> </a:t>
            </a:r>
            <a:r>
              <a:rPr lang="en-US" altLang="ja-JP" sz="2000" dirty="0" err="1">
                <a:solidFill>
                  <a:srgbClr val="333333"/>
                </a:solidFill>
              </a:rPr>
              <a:t>cervello</a:t>
            </a:r>
            <a:r>
              <a:rPr lang="en-US" altLang="ja-JP" sz="2000" dirty="0">
                <a:solidFill>
                  <a:srgbClr val="333333"/>
                </a:solidFill>
              </a:rPr>
              <a:t>.</a:t>
            </a:r>
            <a:r>
              <a:rPr lang="ja-JP" altLang="en-US" sz="2000" dirty="0">
                <a:solidFill>
                  <a:srgbClr val="333333"/>
                </a:solidFill>
              </a:rPr>
              <a:t>”</a:t>
            </a:r>
            <a:endParaRPr lang="en-US" altLang="ja-JP" sz="2000" dirty="0">
              <a:solidFill>
                <a:srgbClr val="333333"/>
              </a:solidFill>
            </a:endParaRPr>
          </a:p>
          <a:p>
            <a:pPr marL="342900" lvl="0" indent="-342900" defTabSz="914400" eaLnBrk="0" hangingPunct="0">
              <a:spcBef>
                <a:spcPts val="0"/>
              </a:spcBef>
              <a:buClr>
                <a:srgbClr val="333333"/>
              </a:buClr>
              <a:buFont typeface="WingDings"/>
              <a:buChar char=""/>
            </a:pPr>
            <a:r>
              <a:rPr lang="ja-JP" altLang="en-US" sz="2000" dirty="0">
                <a:solidFill>
                  <a:srgbClr val="333333"/>
                </a:solidFill>
              </a:rPr>
              <a:t>“</a:t>
            </a:r>
            <a:r>
              <a:rPr lang="en-US" altLang="ja-JP" sz="2000" dirty="0" err="1">
                <a:solidFill>
                  <a:srgbClr val="333333"/>
                </a:solidFill>
              </a:rPr>
              <a:t>Ignoro</a:t>
            </a:r>
            <a:r>
              <a:rPr lang="en-US" altLang="ja-JP" sz="2000" dirty="0">
                <a:solidFill>
                  <a:srgbClr val="333333"/>
                </a:solidFill>
              </a:rPr>
              <a:t> come </a:t>
            </a:r>
            <a:r>
              <a:rPr lang="en-US" altLang="ja-JP" sz="2000" dirty="0" err="1">
                <a:solidFill>
                  <a:srgbClr val="333333"/>
                </a:solidFill>
              </a:rPr>
              <a:t>possa</a:t>
            </a:r>
            <a:r>
              <a:rPr lang="en-US" altLang="ja-JP" sz="2000" dirty="0">
                <a:solidFill>
                  <a:srgbClr val="333333"/>
                </a:solidFill>
              </a:rPr>
              <a:t> </a:t>
            </a:r>
            <a:r>
              <a:rPr lang="en-US" altLang="ja-JP" sz="2000" dirty="0" err="1">
                <a:solidFill>
                  <a:srgbClr val="333333"/>
                </a:solidFill>
              </a:rPr>
              <a:t>accadere</a:t>
            </a:r>
            <a:r>
              <a:rPr lang="en-US" altLang="ja-JP" sz="2000" dirty="0">
                <a:solidFill>
                  <a:srgbClr val="333333"/>
                </a:solidFill>
              </a:rPr>
              <a:t>, ma </a:t>
            </a:r>
            <a:r>
              <a:rPr lang="en-US" altLang="ja-JP" sz="2000" dirty="0" err="1">
                <a:solidFill>
                  <a:srgbClr val="333333"/>
                </a:solidFill>
              </a:rPr>
              <a:t>qualcuno</a:t>
            </a:r>
            <a:r>
              <a:rPr lang="en-US" altLang="ja-JP" sz="2000" dirty="0">
                <a:solidFill>
                  <a:srgbClr val="333333"/>
                </a:solidFill>
              </a:rPr>
              <a:t> ha </a:t>
            </a:r>
            <a:r>
              <a:rPr lang="en-US" altLang="ja-JP" sz="2000" dirty="0" err="1">
                <a:solidFill>
                  <a:srgbClr val="333333"/>
                </a:solidFill>
              </a:rPr>
              <a:t>preso</a:t>
            </a:r>
            <a:r>
              <a:rPr lang="en-US" altLang="ja-JP" sz="2000" dirty="0">
                <a:solidFill>
                  <a:srgbClr val="333333"/>
                </a:solidFill>
              </a:rPr>
              <a:t> il </a:t>
            </a:r>
            <a:r>
              <a:rPr lang="en-US" altLang="ja-JP" sz="2000" dirty="0" err="1">
                <a:solidFill>
                  <a:srgbClr val="333333"/>
                </a:solidFill>
              </a:rPr>
              <a:t>controllo</a:t>
            </a:r>
            <a:r>
              <a:rPr lang="en-US" altLang="ja-JP" sz="2000" dirty="0">
                <a:solidFill>
                  <a:srgbClr val="333333"/>
                </a:solidFill>
              </a:rPr>
              <a:t> </a:t>
            </a:r>
            <a:r>
              <a:rPr lang="en-US" altLang="ja-JP" sz="2000" dirty="0" err="1">
                <a:solidFill>
                  <a:srgbClr val="333333"/>
                </a:solidFill>
              </a:rPr>
              <a:t>dei</a:t>
            </a:r>
            <a:r>
              <a:rPr lang="en-US" altLang="ja-JP" sz="2000" dirty="0">
                <a:solidFill>
                  <a:srgbClr val="333333"/>
                </a:solidFill>
              </a:rPr>
              <a:t> </a:t>
            </a:r>
            <a:r>
              <a:rPr lang="en-US" altLang="ja-JP" sz="2000" dirty="0" err="1">
                <a:solidFill>
                  <a:srgbClr val="333333"/>
                </a:solidFill>
              </a:rPr>
              <a:t>miei</a:t>
            </a:r>
            <a:r>
              <a:rPr lang="en-US" altLang="ja-JP" sz="2000" dirty="0">
                <a:solidFill>
                  <a:srgbClr val="333333"/>
                </a:solidFill>
              </a:rPr>
              <a:t> </a:t>
            </a:r>
            <a:r>
              <a:rPr lang="en-US" altLang="ja-JP" sz="2000" dirty="0" err="1">
                <a:solidFill>
                  <a:srgbClr val="333333"/>
                </a:solidFill>
              </a:rPr>
              <a:t>pensieri</a:t>
            </a:r>
            <a:r>
              <a:rPr lang="en-US" altLang="ja-JP" sz="2000" dirty="0">
                <a:solidFill>
                  <a:srgbClr val="333333"/>
                </a:solidFill>
              </a:rPr>
              <a:t>.</a:t>
            </a:r>
            <a:r>
              <a:rPr lang="ja-JP" altLang="en-US" sz="2000" dirty="0">
                <a:solidFill>
                  <a:srgbClr val="333333"/>
                </a:solidFill>
              </a:rPr>
              <a:t>”</a:t>
            </a:r>
            <a:endParaRPr lang="en-US" altLang="ja-JP" sz="2000" dirty="0">
              <a:solidFill>
                <a:srgbClr val="333333"/>
              </a:solidFill>
            </a:endParaRPr>
          </a:p>
          <a:p>
            <a:pPr lvl="0" defTabSz="914400" eaLnBrk="0" hangingPunct="0">
              <a:lnSpc>
                <a:spcPct val="100000"/>
              </a:lnSpc>
              <a:spcBef>
                <a:spcPts val="1200"/>
              </a:spcBef>
              <a:buClr>
                <a:srgbClr val="333333"/>
              </a:buClr>
            </a:pPr>
            <a:r>
              <a:rPr lang="en-US" altLang="de-DE" sz="2000" b="1" dirty="0">
                <a:solidFill>
                  <a:srgbClr val="004992"/>
                </a:solidFill>
              </a:rPr>
              <a:t>... </a:t>
            </a:r>
            <a:r>
              <a:rPr lang="en-US" altLang="de-DE" sz="2000" b="1" dirty="0" err="1">
                <a:solidFill>
                  <a:srgbClr val="004992"/>
                </a:solidFill>
              </a:rPr>
              <a:t>situazione</a:t>
            </a:r>
            <a:r>
              <a:rPr lang="en-US" altLang="de-DE" sz="2000" b="1" dirty="0">
                <a:solidFill>
                  <a:srgbClr val="004992"/>
                </a:solidFill>
              </a:rPr>
              <a:t>/</a:t>
            </a:r>
            <a:r>
              <a:rPr lang="en-US" altLang="de-DE" sz="2000" b="1" dirty="0" err="1">
                <a:solidFill>
                  <a:srgbClr val="004992"/>
                </a:solidFill>
              </a:rPr>
              <a:t>circostanze</a:t>
            </a:r>
            <a:r>
              <a:rPr lang="en-US" altLang="de-DE" sz="2000" b="1" dirty="0">
                <a:solidFill>
                  <a:srgbClr val="004992"/>
                </a:solidFill>
              </a:rPr>
              <a:t>:</a:t>
            </a:r>
          </a:p>
          <a:p>
            <a:pPr marL="342900" lvl="0" indent="-342900" defTabSz="914400" eaLnBrk="0" hangingPunct="0">
              <a:spcBef>
                <a:spcPts val="0"/>
              </a:spcBef>
              <a:buClr>
                <a:srgbClr val="333333"/>
              </a:buClr>
              <a:buFont typeface="WingDings"/>
              <a:buChar char=""/>
            </a:pPr>
            <a:r>
              <a:rPr lang="ja-JP" altLang="en-US" sz="2000" dirty="0">
                <a:solidFill>
                  <a:srgbClr val="333333"/>
                </a:solidFill>
              </a:rPr>
              <a:t>“</a:t>
            </a:r>
            <a:r>
              <a:rPr lang="it-IT" altLang="ja-JP" sz="2000" dirty="0">
                <a:solidFill>
                  <a:srgbClr val="333333"/>
                </a:solidFill>
              </a:rPr>
              <a:t>Mi sento stressato in questi giorni. Per questo motivo vivo tutto più intensamente, compresi i miei pensieri</a:t>
            </a:r>
            <a:r>
              <a:rPr lang="en-US" altLang="ja-JP" sz="2000" dirty="0">
                <a:solidFill>
                  <a:srgbClr val="333333"/>
                </a:solidFill>
              </a:rPr>
              <a:t>.</a:t>
            </a:r>
            <a:r>
              <a:rPr lang="ja-JP" altLang="en-US" sz="2000" dirty="0">
                <a:solidFill>
                  <a:srgbClr val="333333"/>
                </a:solidFill>
              </a:rPr>
              <a:t>”</a:t>
            </a:r>
            <a:endParaRPr lang="en-US" altLang="ja-JP" sz="2000" dirty="0">
              <a:solidFill>
                <a:srgbClr val="333333"/>
              </a:solidFill>
            </a:endParaRPr>
          </a:p>
          <a:p>
            <a:pPr marL="342900" lvl="0" indent="-342900" defTabSz="914400" eaLnBrk="0" hangingPunct="0">
              <a:spcBef>
                <a:spcPts val="0"/>
              </a:spcBef>
              <a:buClr>
                <a:srgbClr val="333333"/>
              </a:buClr>
              <a:buFont typeface="WingDings"/>
              <a:buChar char=""/>
            </a:pPr>
            <a:r>
              <a:rPr lang="ja-JP" altLang="en-US" sz="2000" dirty="0">
                <a:solidFill>
                  <a:srgbClr val="333333"/>
                </a:solidFill>
              </a:rPr>
              <a:t>“</a:t>
            </a:r>
            <a:r>
              <a:rPr lang="it-IT" altLang="ja-JP" sz="2000" dirty="0">
                <a:solidFill>
                  <a:srgbClr val="333333"/>
                </a:solidFill>
              </a:rPr>
              <a:t>Le orecchie mi risuonano per aver ascoltato musica alta</a:t>
            </a:r>
            <a:r>
              <a:rPr lang="en-US" altLang="ja-JP" sz="2000" dirty="0">
                <a:solidFill>
                  <a:srgbClr val="333333"/>
                </a:solidFill>
              </a:rPr>
              <a:t>.</a:t>
            </a:r>
            <a:r>
              <a:rPr lang="ja-JP" altLang="en-US" sz="2000" dirty="0">
                <a:solidFill>
                  <a:srgbClr val="333333"/>
                </a:solidFill>
              </a:rPr>
              <a:t>”</a:t>
            </a:r>
            <a:endParaRPr lang="en-US" sz="2000" dirty="0">
              <a:solidFill>
                <a:srgbClr val="333333"/>
              </a:solidFill>
            </a:endParaRP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34</a:t>
            </a:fld>
            <a:endParaRPr lang="de-DE" dirty="0">
              <a:latin typeface="+mn-lt"/>
              <a:ea typeface="+mn-ea"/>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4"/>
          <p:cNvSpPr>
            <a:spLocks noGrp="1" noChangeArrowheads="1"/>
          </p:cNvSpPr>
          <p:nvPr>
            <p:ph type="title"/>
          </p:nvPr>
        </p:nvSpPr>
        <p:spPr/>
        <p:txBody>
          <a:bodyPr vert="horz" lIns="0" tIns="0" rIns="0" bIns="0" rtlCol="0" anchor="t">
            <a:spAutoFit/>
          </a:bodyPr>
          <a:lstStyle/>
          <a:p>
            <a:pPr defTabSz="914377">
              <a:spcBef>
                <a:spcPts val="0"/>
              </a:spcBef>
            </a:pPr>
            <a:r>
              <a:rPr lang="it-IT" altLang="ja-JP" sz="3600">
                <a:latin typeface="+mn-lt"/>
                <a:ea typeface="+mn-ea"/>
                <a:cs typeface="+mn-cs"/>
              </a:rPr>
              <a:t>Una voce da dentro ti dice che non sei buono</a:t>
            </a:r>
            <a:endParaRPr lang="en-US" altLang="de-DE" sz="3600" dirty="0">
              <a:latin typeface="+mn-lt"/>
              <a:ea typeface="+mn-ea"/>
              <a:cs typeface="+mn-cs"/>
            </a:endParaRPr>
          </a:p>
        </p:txBody>
      </p:sp>
      <p:sp>
        <p:nvSpPr>
          <p:cNvPr id="73730" name="Rectangle 2"/>
          <p:cNvSpPr>
            <a:spLocks noGrp="1" noChangeArrowheads="1"/>
          </p:cNvSpPr>
          <p:nvPr>
            <p:ph idx="1"/>
          </p:nvPr>
        </p:nvSpPr>
        <p:spPr/>
        <p:txBody>
          <a:bodyPr>
            <a:noAutofit/>
          </a:bodyPr>
          <a:lstStyle/>
          <a:p>
            <a:pPr eaLnBrk="1" hangingPunct="1"/>
            <a:r>
              <a:rPr lang="de-DE" altLang="de-DE" sz="2400" b="1" dirty="0">
                <a:solidFill>
                  <a:srgbClr val="004992"/>
                </a:solidFill>
              </a:rPr>
              <a:t>Psicosi: la voce dentro è attribuita ad altre persone/altri poteri:</a:t>
            </a:r>
          </a:p>
          <a:p>
            <a:pPr marL="342900" indent="-342900" eaLnBrk="1" hangingPunct="1">
              <a:buClr>
                <a:srgbClr val="333333"/>
              </a:buClr>
              <a:buFont typeface="WingDings"/>
              <a:buChar char=""/>
            </a:pPr>
            <a:r>
              <a:rPr lang="ja-JP" altLang="en-US" sz="2400">
                <a:solidFill>
                  <a:srgbClr val="333333"/>
                </a:solidFill>
              </a:rPr>
              <a:t>“</a:t>
            </a:r>
            <a:r>
              <a:rPr lang="en-US" altLang="ja-JP" sz="2400">
                <a:solidFill>
                  <a:srgbClr val="333333"/>
                </a:solidFill>
              </a:rPr>
              <a:t>Ho </a:t>
            </a:r>
            <a:r>
              <a:rPr lang="en-US" altLang="ja-JP" sz="2400" dirty="0" err="1">
                <a:solidFill>
                  <a:srgbClr val="333333"/>
                </a:solidFill>
              </a:rPr>
              <a:t>qualcosa</a:t>
            </a:r>
            <a:r>
              <a:rPr lang="en-US" altLang="ja-JP" sz="2400" dirty="0">
                <a:solidFill>
                  <a:srgbClr val="333333"/>
                </a:solidFill>
              </a:rPr>
              <a:t> di </a:t>
            </a:r>
            <a:r>
              <a:rPr lang="en-US" altLang="ja-JP" sz="2400" dirty="0" err="1">
                <a:solidFill>
                  <a:srgbClr val="333333"/>
                </a:solidFill>
              </a:rPr>
              <a:t>impiantato</a:t>
            </a:r>
            <a:r>
              <a:rPr lang="en-US" altLang="ja-JP" sz="2400" dirty="0">
                <a:solidFill>
                  <a:srgbClr val="333333"/>
                </a:solidFill>
              </a:rPr>
              <a:t> </a:t>
            </a:r>
            <a:r>
              <a:rPr lang="en-US" altLang="ja-JP" sz="2400" dirty="0" err="1">
                <a:solidFill>
                  <a:srgbClr val="333333"/>
                </a:solidFill>
              </a:rPr>
              <a:t>nel</a:t>
            </a:r>
            <a:r>
              <a:rPr lang="en-US" altLang="ja-JP" sz="2400" dirty="0">
                <a:solidFill>
                  <a:srgbClr val="333333"/>
                </a:solidFill>
              </a:rPr>
              <a:t> </a:t>
            </a:r>
            <a:r>
              <a:rPr lang="en-US" altLang="ja-JP" sz="2400" dirty="0" err="1">
                <a:solidFill>
                  <a:srgbClr val="333333"/>
                </a:solidFill>
              </a:rPr>
              <a:t>mio</a:t>
            </a:r>
            <a:r>
              <a:rPr lang="en-US" altLang="ja-JP" sz="2400" dirty="0">
                <a:solidFill>
                  <a:srgbClr val="333333"/>
                </a:solidFill>
              </a:rPr>
              <a:t> </a:t>
            </a:r>
            <a:r>
              <a:rPr lang="en-US" altLang="ja-JP" sz="2400" err="1">
                <a:solidFill>
                  <a:srgbClr val="333333"/>
                </a:solidFill>
              </a:rPr>
              <a:t>cervello</a:t>
            </a:r>
            <a:r>
              <a:rPr lang="de-DE" altLang="ja-JP" sz="2400">
                <a:solidFill>
                  <a:srgbClr val="333333"/>
                </a:solidFill>
              </a:rPr>
              <a:t>.</a:t>
            </a:r>
            <a:r>
              <a:rPr lang="ja-JP" altLang="en-US" sz="2400">
                <a:solidFill>
                  <a:srgbClr val="333333"/>
                </a:solidFill>
              </a:rPr>
              <a:t>”</a:t>
            </a:r>
            <a:endParaRPr lang="de-DE" altLang="ja-JP" sz="2400" dirty="0">
              <a:solidFill>
                <a:srgbClr val="333333"/>
              </a:solidFill>
            </a:endParaRPr>
          </a:p>
          <a:p>
            <a:pPr marL="342900" indent="-342900" eaLnBrk="1" hangingPunct="1">
              <a:buClr>
                <a:srgbClr val="333333"/>
              </a:buClr>
              <a:buFont typeface="WingDings"/>
              <a:buChar char=""/>
            </a:pPr>
            <a:r>
              <a:rPr lang="ja-JP" altLang="en-US" sz="2400">
                <a:solidFill>
                  <a:srgbClr val="333333"/>
                </a:solidFill>
              </a:rPr>
              <a:t>“</a:t>
            </a:r>
            <a:r>
              <a:rPr lang="en-US" altLang="ja-JP" sz="2400">
                <a:solidFill>
                  <a:srgbClr val="333333"/>
                </a:solidFill>
              </a:rPr>
              <a:t>Non </a:t>
            </a:r>
            <a:r>
              <a:rPr lang="en-US" altLang="ja-JP" sz="2400" dirty="0">
                <a:solidFill>
                  <a:srgbClr val="333333"/>
                </a:solidFill>
              </a:rPr>
              <a:t>so come </a:t>
            </a:r>
            <a:r>
              <a:rPr lang="en-US" altLang="ja-JP" sz="2400" dirty="0" err="1">
                <a:solidFill>
                  <a:srgbClr val="333333"/>
                </a:solidFill>
              </a:rPr>
              <a:t>possa</a:t>
            </a:r>
            <a:r>
              <a:rPr lang="en-US" altLang="ja-JP" sz="2400" dirty="0">
                <a:solidFill>
                  <a:srgbClr val="333333"/>
                </a:solidFill>
              </a:rPr>
              <a:t> </a:t>
            </a:r>
            <a:r>
              <a:rPr lang="en-US" altLang="ja-JP" sz="2400" dirty="0" err="1">
                <a:solidFill>
                  <a:srgbClr val="333333"/>
                </a:solidFill>
              </a:rPr>
              <a:t>accadere</a:t>
            </a:r>
            <a:r>
              <a:rPr lang="en-US" altLang="ja-JP" sz="2400" dirty="0">
                <a:solidFill>
                  <a:srgbClr val="333333"/>
                </a:solidFill>
              </a:rPr>
              <a:t>, ma </a:t>
            </a:r>
            <a:r>
              <a:rPr lang="en-US" altLang="ja-JP" sz="2400" dirty="0" err="1">
                <a:solidFill>
                  <a:srgbClr val="333333"/>
                </a:solidFill>
              </a:rPr>
              <a:t>qualcuno</a:t>
            </a:r>
            <a:r>
              <a:rPr lang="en-US" altLang="ja-JP" sz="2400" dirty="0">
                <a:solidFill>
                  <a:srgbClr val="333333"/>
                </a:solidFill>
              </a:rPr>
              <a:t> mi </a:t>
            </a:r>
            <a:r>
              <a:rPr lang="en-US" altLang="ja-JP" sz="2400" dirty="0" err="1">
                <a:solidFill>
                  <a:srgbClr val="333333"/>
                </a:solidFill>
              </a:rPr>
              <a:t>controlla</a:t>
            </a:r>
            <a:r>
              <a:rPr lang="en-US" altLang="ja-JP" sz="2400" dirty="0">
                <a:solidFill>
                  <a:srgbClr val="333333"/>
                </a:solidFill>
              </a:rPr>
              <a:t> </a:t>
            </a:r>
            <a:r>
              <a:rPr lang="en-US" altLang="ja-JP" sz="2400" dirty="0" err="1">
                <a:solidFill>
                  <a:srgbClr val="333333"/>
                </a:solidFill>
              </a:rPr>
              <a:t>il</a:t>
            </a:r>
            <a:r>
              <a:rPr lang="en-US" altLang="ja-JP" sz="2400" dirty="0">
                <a:solidFill>
                  <a:srgbClr val="333333"/>
                </a:solidFill>
              </a:rPr>
              <a:t> </a:t>
            </a:r>
            <a:r>
              <a:rPr lang="en-US" altLang="ja-JP" sz="2400" err="1">
                <a:solidFill>
                  <a:srgbClr val="333333"/>
                </a:solidFill>
              </a:rPr>
              <a:t>pensiero</a:t>
            </a:r>
            <a:r>
              <a:rPr lang="de-DE" altLang="ja-JP" sz="2400">
                <a:solidFill>
                  <a:srgbClr val="333333"/>
                </a:solidFill>
              </a:rPr>
              <a:t>.</a:t>
            </a:r>
            <a:r>
              <a:rPr lang="ja-JP" altLang="en-US" sz="2400">
                <a:solidFill>
                  <a:srgbClr val="333333"/>
                </a:solidFill>
              </a:rPr>
              <a:t>”</a:t>
            </a:r>
            <a:endParaRPr lang="de-DE" altLang="ja-JP" sz="2400" dirty="0">
              <a:solidFill>
                <a:srgbClr val="333333"/>
              </a:solidFill>
            </a:endParaRP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35</a:t>
            </a:fld>
            <a:endParaRPr lang="de-DE" dirty="0">
              <a:latin typeface="+mn-lt"/>
              <a:ea typeface="+mn-ea"/>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0"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Sentire le voci</a:t>
            </a:r>
            <a:br>
              <a:rPr lang="it-IT" altLang="de-DE" sz="3600">
                <a:solidFill>
                  <a:srgbClr val="004992"/>
                </a:solidFill>
                <a:latin typeface="+mn-lt"/>
                <a:ea typeface="+mn-ea"/>
                <a:cs typeface="+mn-cs"/>
              </a:rPr>
            </a:br>
            <a:r>
              <a:rPr lang="it-IT" altLang="de-DE">
                <a:solidFill>
                  <a:srgbClr val="004992"/>
                </a:solidFill>
                <a:latin typeface="+mn-lt"/>
                <a:ea typeface="+mn-ea"/>
                <a:cs typeface="+mn-cs"/>
              </a:rPr>
              <a:t>Propri pensieri o comandati a distanza?</a:t>
            </a:r>
            <a:br>
              <a:rPr lang="it-IT" altLang="de-DE" sz="3600">
                <a:solidFill>
                  <a:srgbClr val="004992"/>
                </a:solidFill>
                <a:latin typeface="+mn-lt"/>
                <a:ea typeface="+mn-ea"/>
                <a:cs typeface="+mn-cs"/>
              </a:rPr>
            </a:br>
            <a:r>
              <a:rPr lang="it-IT" altLang="de-DE">
                <a:solidFill>
                  <a:srgbClr val="004992"/>
                </a:solidFill>
                <a:latin typeface="+mn-lt"/>
                <a:ea typeface="+mn-ea"/>
                <a:cs typeface="+mn-cs"/>
              </a:rPr>
              <a:t>Pro e contro</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36</a:t>
            </a:fld>
            <a:endParaRPr lang="de-DE" dirty="0">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789494745"/>
              </p:ext>
            </p:extLst>
          </p:nvPr>
        </p:nvGraphicFramePr>
        <p:xfrm>
          <a:off x="408955" y="2564904"/>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1800" b="0" i="0" u="none" strike="noStrike" cap="none" normalizeH="0" baseline="0" dirty="0">
                          <a:ln>
                            <a:noFill/>
                          </a:ln>
                          <a:solidFill>
                            <a:srgbClr val="333333"/>
                          </a:solidFill>
                          <a:effectLst/>
                          <a:latin typeface="Calibri Light"/>
                          <a:cs typeface="Times New Roman" pitchFamily="18" charset="0"/>
                        </a:rPr>
                        <a:t>Perché pensi che le voci provengano dall’esterno?</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1800" b="0" i="0" u="none" strike="noStrike" cap="none" normalizeH="0" baseline="0">
                          <a:ln>
                            <a:noFill/>
                          </a:ln>
                          <a:solidFill>
                            <a:srgbClr val="333333"/>
                          </a:solidFill>
                          <a:effectLst/>
                          <a:latin typeface="Calibri Light"/>
                          <a:cs typeface="Times New Roman" pitchFamily="18" charset="0"/>
                        </a:rPr>
                        <a:t>Ci sono forse altre spiegazioni per le affermazioni della colonna di sinistra?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it-IT" sz="1600" b="0" i="0" u="none">
                          <a:solidFill>
                            <a:srgbClr val="333333"/>
                          </a:solidFill>
                          <a:latin typeface="Calibri Light"/>
                        </a:rPr>
                        <a:t>“Posso sentirle distintamente. Al contrario i miei pensieri sono completamente silenziosi!”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it-IT"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it-IT" sz="1600" b="0" i="0" u="none">
                          <a:solidFill>
                            <a:srgbClr val="333333"/>
                          </a:solidFill>
                          <a:latin typeface="Calibri Light"/>
                        </a:rPr>
                        <a:t>“Questi pensieri non sono sotto il mio controllo. Quando cerco di neutralizzarli, è peggio. Questo significa che qualcuno vuole proprio mettermi al tappeto.”</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it-IT"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it-IT" sz="1600" b="0" i="0" u="none">
                          <a:solidFill>
                            <a:srgbClr val="333333"/>
                          </a:solidFill>
                          <a:latin typeface="Calibri Light"/>
                        </a:rPr>
                        <a:t>“Io non avrei mai avuto questi pensieri diabolici. Non potrei fare del male a nessuno. Ma ciononostante continuo ad avere queste idee aggressive.”</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it-IT"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0"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Sentire le voci</a:t>
            </a:r>
            <a:br>
              <a:rPr lang="it-IT" altLang="de-DE" sz="3600">
                <a:solidFill>
                  <a:srgbClr val="004992"/>
                </a:solidFill>
                <a:latin typeface="+mn-lt"/>
                <a:ea typeface="+mn-ea"/>
                <a:cs typeface="+mn-cs"/>
              </a:rPr>
            </a:br>
            <a:r>
              <a:rPr lang="it-IT" altLang="de-DE">
                <a:solidFill>
                  <a:srgbClr val="004992"/>
                </a:solidFill>
                <a:latin typeface="+mn-lt"/>
                <a:ea typeface="+mn-ea"/>
                <a:cs typeface="+mn-cs"/>
              </a:rPr>
              <a:t>Propri pensieri o comandati a distanza?</a:t>
            </a:r>
            <a:br>
              <a:rPr lang="it-IT" altLang="de-DE" sz="3600">
                <a:solidFill>
                  <a:srgbClr val="004992"/>
                </a:solidFill>
                <a:latin typeface="+mn-lt"/>
                <a:ea typeface="+mn-ea"/>
                <a:cs typeface="+mn-cs"/>
              </a:rPr>
            </a:br>
            <a:r>
              <a:rPr lang="it-IT" altLang="de-DE">
                <a:solidFill>
                  <a:srgbClr val="004992"/>
                </a:solidFill>
                <a:latin typeface="+mn-lt"/>
                <a:ea typeface="+mn-ea"/>
                <a:cs typeface="+mn-cs"/>
              </a:rPr>
              <a:t>Pro e contro</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37</a:t>
            </a:fld>
            <a:endParaRPr lang="de-DE" dirty="0">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3123193124"/>
              </p:ext>
            </p:extLst>
          </p:nvPr>
        </p:nvGraphicFramePr>
        <p:xfrm>
          <a:off x="408955" y="2564904"/>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1800" b="0" i="0" u="none" strike="noStrike" cap="none" normalizeH="0" baseline="0" dirty="0">
                          <a:ln>
                            <a:noFill/>
                          </a:ln>
                          <a:solidFill>
                            <a:srgbClr val="333333"/>
                          </a:solidFill>
                          <a:effectLst/>
                          <a:latin typeface="Calibri Light"/>
                          <a:cs typeface="Times New Roman" pitchFamily="18" charset="0"/>
                        </a:rPr>
                        <a:t>Perché pensi che le voci provengano dall’esterno?</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1800" b="0" i="0" u="none" strike="noStrike" cap="none" normalizeH="0" baseline="0">
                          <a:ln>
                            <a:noFill/>
                          </a:ln>
                          <a:solidFill>
                            <a:srgbClr val="333333"/>
                          </a:solidFill>
                          <a:effectLst/>
                          <a:latin typeface="Calibri Light"/>
                          <a:cs typeface="Times New Roman" pitchFamily="18" charset="0"/>
                        </a:rPr>
                        <a:t>Ci sono forse altre spiegazioni per le affermazioni della colonna di sinistra?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it-IT" sz="1600" b="0" i="0" u="none">
                          <a:solidFill>
                            <a:srgbClr val="333333"/>
                          </a:solidFill>
                          <a:latin typeface="Calibri Light"/>
                        </a:rPr>
                        <a:t>“Posso sentirle distintamente. Al contrario i miei pensieri sono completamente silenziosi!”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600" b="0" i="0" u="none" strike="noStrike" cap="none" normalizeH="0" baseline="0">
                          <a:ln>
                            <a:noFill/>
                          </a:ln>
                          <a:solidFill>
                            <a:srgbClr val="333333"/>
                          </a:solidFill>
                          <a:effectLst/>
                          <a:latin typeface="Calibri Light"/>
                          <a:cs typeface="Times New Roman" pitchFamily="18" charset="0"/>
                        </a:rPr>
                        <a:t>Approssimativamente il 15-20% della popolazione di tanto in tanto sente le voci.</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600" b="0" i="0" u="none" strike="noStrike" cap="none" normalizeH="0" baseline="0">
                          <a:ln>
                            <a:noFill/>
                          </a:ln>
                          <a:solidFill>
                            <a:srgbClr val="333333"/>
                          </a:solidFill>
                          <a:effectLst/>
                          <a:latin typeface="Calibri Light"/>
                          <a:cs typeface="Times New Roman" pitchFamily="18" charset="0"/>
                        </a:rPr>
                        <a:t>I pensieri intensi talvolta sono quasi udibili (melodie orecchiabili, ruminazioni, il sentire la voce di un amico/a quando si leggono le sue 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it-IT" sz="1600" b="0" i="0" u="none">
                          <a:solidFill>
                            <a:srgbClr val="333333"/>
                          </a:solidFill>
                          <a:latin typeface="Calibri Light"/>
                        </a:rPr>
                        <a:t>“Questi pensieri non sono sotto il mio controllo. Quando cerco di neutralizzarli, è peggio. Questo significa che qualcuno vuole proprio mettermi al tappeto.”</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it-IT"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it-IT" sz="1600" b="0" i="0" u="none">
                          <a:solidFill>
                            <a:srgbClr val="333333"/>
                          </a:solidFill>
                          <a:latin typeface="Calibri Light"/>
                        </a:rPr>
                        <a:t>“Io non avrei mai avuto questi pensieri diabolici. Non potrei fare del male a nessuno. Ma ciononostante continuo ad avere queste idee aggressive.”</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it-IT"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30935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0"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Sentire le voci</a:t>
            </a:r>
            <a:br>
              <a:rPr lang="it-IT" altLang="de-DE" sz="3600">
                <a:solidFill>
                  <a:srgbClr val="004992"/>
                </a:solidFill>
                <a:latin typeface="+mn-lt"/>
                <a:ea typeface="+mn-ea"/>
                <a:cs typeface="+mn-cs"/>
              </a:rPr>
            </a:br>
            <a:r>
              <a:rPr lang="it-IT" altLang="de-DE">
                <a:solidFill>
                  <a:srgbClr val="004992"/>
                </a:solidFill>
                <a:latin typeface="+mn-lt"/>
                <a:ea typeface="+mn-ea"/>
                <a:cs typeface="+mn-cs"/>
              </a:rPr>
              <a:t>Propri pensieri o comandati a distanza?</a:t>
            </a:r>
            <a:br>
              <a:rPr lang="it-IT" altLang="de-DE" sz="3600">
                <a:solidFill>
                  <a:srgbClr val="004992"/>
                </a:solidFill>
                <a:latin typeface="+mn-lt"/>
                <a:ea typeface="+mn-ea"/>
                <a:cs typeface="+mn-cs"/>
              </a:rPr>
            </a:br>
            <a:r>
              <a:rPr lang="it-IT" altLang="de-DE">
                <a:solidFill>
                  <a:srgbClr val="004992"/>
                </a:solidFill>
                <a:latin typeface="+mn-lt"/>
                <a:ea typeface="+mn-ea"/>
                <a:cs typeface="+mn-cs"/>
              </a:rPr>
              <a:t>Pro e contro</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38</a:t>
            </a:fld>
            <a:endParaRPr lang="de-DE" dirty="0">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1180757141"/>
              </p:ext>
            </p:extLst>
          </p:nvPr>
        </p:nvGraphicFramePr>
        <p:xfrm>
          <a:off x="408955" y="2564904"/>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1800" b="0" i="0" u="none" strike="noStrike" cap="none" normalizeH="0" baseline="0" dirty="0">
                          <a:ln>
                            <a:noFill/>
                          </a:ln>
                          <a:solidFill>
                            <a:srgbClr val="333333"/>
                          </a:solidFill>
                          <a:effectLst/>
                          <a:latin typeface="Calibri Light"/>
                          <a:cs typeface="Times New Roman" pitchFamily="18" charset="0"/>
                        </a:rPr>
                        <a:t>Perché pensi che le voci provengano dall’esterno?</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1800" b="0" i="0" u="none" strike="noStrike" cap="none" normalizeH="0" baseline="0">
                          <a:ln>
                            <a:noFill/>
                          </a:ln>
                          <a:solidFill>
                            <a:srgbClr val="333333"/>
                          </a:solidFill>
                          <a:effectLst/>
                          <a:latin typeface="Calibri Light"/>
                          <a:cs typeface="Times New Roman" pitchFamily="18" charset="0"/>
                        </a:rPr>
                        <a:t>Ci sono forse altre spiegazioni per le affermazioni della colonna di sinistra?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it-IT" sz="1600" b="0" i="0" u="none">
                          <a:solidFill>
                            <a:srgbClr val="333333"/>
                          </a:solidFill>
                          <a:latin typeface="Calibri Light"/>
                        </a:rPr>
                        <a:t>“Posso sentirle distintamente. Al contrario i miei pensieri sono completamente silenziosi!”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600" b="0" i="0" u="none" strike="noStrike" cap="none" normalizeH="0" baseline="0">
                          <a:ln>
                            <a:noFill/>
                          </a:ln>
                          <a:solidFill>
                            <a:srgbClr val="333333"/>
                          </a:solidFill>
                          <a:effectLst/>
                          <a:latin typeface="Calibri Light"/>
                          <a:cs typeface="Times New Roman" pitchFamily="18" charset="0"/>
                        </a:rPr>
                        <a:t>Approssimativamente il 15-20% della popolazione di tanto in tanto sente le voci.</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600" b="0" i="0" u="none" strike="noStrike" cap="none" normalizeH="0" baseline="0">
                          <a:ln>
                            <a:noFill/>
                          </a:ln>
                          <a:solidFill>
                            <a:srgbClr val="333333"/>
                          </a:solidFill>
                          <a:effectLst/>
                          <a:latin typeface="Calibri Light"/>
                          <a:cs typeface="Times New Roman" pitchFamily="18" charset="0"/>
                        </a:rPr>
                        <a:t>I pensieri intensi talvolta sono quasi udibili (melodie orecchiabili, ruminazioni, il sentire la voce di un amico/a quando si leggono le sue 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it-IT" sz="1600" b="0" i="0" u="none">
                          <a:solidFill>
                            <a:srgbClr val="333333"/>
                          </a:solidFill>
                          <a:latin typeface="Calibri Light"/>
                        </a:rPr>
                        <a:t>“Questi pensieri non sono sotto il mio controllo. Quando cerco di neutralizzarli, è peggio. Questo significa che qualcuno vuole proprio mettermi al tappeto.”</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Calibri Light"/>
                          <a:cs typeface="Times New Roman" pitchFamily="18" charset="0"/>
                        </a:rPr>
                        <a:t>I nostri pensieri non sono completamente sotto il nostro controllo, altrimenti non ci sarebbero cose come un sospiro improvviso, una mare di pensieri o le ruminazioni.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Calibri Light"/>
                          <a:cs typeface="Times New Roman" pitchFamily="18" charset="0"/>
                        </a:rPr>
                        <a:t>Se cerchiamo di neutralizzare questi pensieri, questi automaticamente diventano più forti</a:t>
                      </a:r>
                      <a:r>
                        <a:rPr kumimoji="0" lang="it-IT" sz="1600" b="0" i="0" u="none" strike="noStrike" cap="none" normalizeH="0" baseline="0">
                          <a:ln>
                            <a:noFill/>
                          </a:ln>
                          <a:solidFill>
                            <a:srgbClr val="333333"/>
                          </a:solidFill>
                          <a:effectLst/>
                          <a:latin typeface="Calibri Light"/>
                          <a:cs typeface="Times New Roman" pitchFamily="18" charset="0"/>
                        </a:rPr>
                        <a:t>. </a:t>
                      </a:r>
                      <a:r>
                        <a:rPr kumimoji="0" lang="it-IT"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it-IT" sz="1600" b="0" i="0" u="none" strike="noStrike" cap="none" normalizeH="0" baseline="0">
                          <a:ln>
                            <a:noFill/>
                          </a:ln>
                          <a:solidFill>
                            <a:srgbClr val="333333"/>
                          </a:solidFill>
                          <a:effectLst/>
                          <a:latin typeface="Calibri Light"/>
                          <a:cs typeface="Times New Roman" pitchFamily="18" charset="0"/>
                          <a:sym typeface="Wingdings" panose="05000000000000000000" pitchFamily="2" charset="2"/>
                        </a:rPr>
                        <a:t> </a:t>
                      </a:r>
                      <a:r>
                        <a:rPr kumimoji="0" lang="it-IT" sz="1600" b="0" i="0" u="none" strike="noStrike" cap="none" normalizeH="0" baseline="0" dirty="0">
                          <a:ln>
                            <a:noFill/>
                          </a:ln>
                          <a:solidFill>
                            <a:srgbClr val="333333"/>
                          </a:solidFill>
                          <a:effectLst/>
                          <a:latin typeface="Calibri Light"/>
                          <a:cs typeface="Times New Roman" pitchFamily="18" charset="0"/>
                        </a:rPr>
                        <a:t>Esperimento: Cerca di non pensare al numero 8 … Non ce la farai. Ti viene in mente più forte di prima.</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it-IT" sz="1600" b="0" i="0" u="none">
                          <a:solidFill>
                            <a:srgbClr val="333333"/>
                          </a:solidFill>
                          <a:latin typeface="Calibri Light"/>
                        </a:rPr>
                        <a:t>“Io non avrei mai avuto questi pensieri diabolici. Non potrei fare del male a nessuno. Ma ciononostante continuo ad avere queste idee aggressive.”</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it-IT"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97648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0"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Sentire le voci</a:t>
            </a:r>
            <a:br>
              <a:rPr lang="it-IT" altLang="de-DE" sz="3600">
                <a:solidFill>
                  <a:srgbClr val="004992"/>
                </a:solidFill>
                <a:latin typeface="+mn-lt"/>
                <a:ea typeface="+mn-ea"/>
                <a:cs typeface="+mn-cs"/>
              </a:rPr>
            </a:br>
            <a:r>
              <a:rPr lang="it-IT" altLang="de-DE">
                <a:solidFill>
                  <a:srgbClr val="004992"/>
                </a:solidFill>
                <a:latin typeface="+mn-lt"/>
                <a:ea typeface="+mn-ea"/>
                <a:cs typeface="+mn-cs"/>
              </a:rPr>
              <a:t>Propri pensieri o comandati a distanza?</a:t>
            </a:r>
            <a:br>
              <a:rPr lang="it-IT" altLang="de-DE" sz="3600">
                <a:solidFill>
                  <a:srgbClr val="004992"/>
                </a:solidFill>
                <a:latin typeface="+mn-lt"/>
                <a:ea typeface="+mn-ea"/>
                <a:cs typeface="+mn-cs"/>
              </a:rPr>
            </a:br>
            <a:r>
              <a:rPr lang="it-IT" altLang="de-DE">
                <a:solidFill>
                  <a:srgbClr val="004992"/>
                </a:solidFill>
                <a:latin typeface="+mn-lt"/>
                <a:ea typeface="+mn-ea"/>
                <a:cs typeface="+mn-cs"/>
              </a:rPr>
              <a:t>Pro e contro</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39</a:t>
            </a:fld>
            <a:endParaRPr lang="de-DE" dirty="0">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3844736976"/>
              </p:ext>
            </p:extLst>
          </p:nvPr>
        </p:nvGraphicFramePr>
        <p:xfrm>
          <a:off x="408955" y="2564904"/>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1800" b="0" i="0" u="none" strike="noStrike" cap="none" normalizeH="0" baseline="0" dirty="0">
                          <a:ln>
                            <a:noFill/>
                          </a:ln>
                          <a:solidFill>
                            <a:srgbClr val="333333"/>
                          </a:solidFill>
                          <a:effectLst/>
                          <a:latin typeface="Calibri Light"/>
                          <a:cs typeface="Times New Roman" pitchFamily="18" charset="0"/>
                        </a:rPr>
                        <a:t>Perché pensi che le voci provengano dall’esterno?</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1800" b="0" i="0" u="none" strike="noStrike" cap="none" normalizeH="0" baseline="0">
                          <a:ln>
                            <a:noFill/>
                          </a:ln>
                          <a:solidFill>
                            <a:srgbClr val="333333"/>
                          </a:solidFill>
                          <a:effectLst/>
                          <a:latin typeface="Calibri Light"/>
                          <a:cs typeface="Times New Roman" pitchFamily="18" charset="0"/>
                        </a:rPr>
                        <a:t>Ci sono forse altre spiegazioni per le affermazioni della colonna di sinistra?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it-IT" sz="1600" b="0" i="0" u="none">
                          <a:solidFill>
                            <a:srgbClr val="333333"/>
                          </a:solidFill>
                          <a:latin typeface="Calibri Light"/>
                        </a:rPr>
                        <a:t>“Posso sentirle distintamente. Al contrario i miei pensieri sono completamente silenziosi!”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600" b="0" i="0" u="none" strike="noStrike" cap="none" normalizeH="0" baseline="0">
                          <a:ln>
                            <a:noFill/>
                          </a:ln>
                          <a:solidFill>
                            <a:srgbClr val="333333"/>
                          </a:solidFill>
                          <a:effectLst/>
                          <a:latin typeface="Calibri Light"/>
                          <a:cs typeface="Times New Roman" pitchFamily="18" charset="0"/>
                        </a:rPr>
                        <a:t>Approssimativamente il 15-20% della popolazione di tanto in tanto sente le voci.</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600" b="0" i="0" u="none" strike="noStrike" cap="none" normalizeH="0" baseline="0">
                          <a:ln>
                            <a:noFill/>
                          </a:ln>
                          <a:solidFill>
                            <a:srgbClr val="333333"/>
                          </a:solidFill>
                          <a:effectLst/>
                          <a:latin typeface="Calibri Light"/>
                          <a:cs typeface="Times New Roman" pitchFamily="18" charset="0"/>
                        </a:rPr>
                        <a:t>I pensieri intensi talvolta sono quasi udibili (melodie orecchiabili, ruminazioni, il sentire la voce di un amico/a quando si leggono le sue 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it-IT" sz="1600" b="0" i="0" u="none">
                          <a:solidFill>
                            <a:srgbClr val="333333"/>
                          </a:solidFill>
                          <a:latin typeface="Calibri Light"/>
                        </a:rPr>
                        <a:t>“Questi pensieri non sono sotto il mio controllo. Quando cerco di neutralizzarli, è peggio. Questo significa che qualcuno vuole proprio mettermi al tappeto.”</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Calibri Light"/>
                          <a:cs typeface="Times New Roman" pitchFamily="18" charset="0"/>
                        </a:rPr>
                        <a:t>I nostri pensieri non sono completamente sotto il nostro controllo, altrimenti non ci sarebbero cose come un sospiro improvviso, una mare di pensieri o le ruminazioni.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Calibri Light"/>
                          <a:cs typeface="Times New Roman" pitchFamily="18" charset="0"/>
                        </a:rPr>
                        <a:t>Se cerchiamo di neutralizzare questi pensieri, questi automaticamente diventano più forti</a:t>
                      </a:r>
                      <a:r>
                        <a:rPr kumimoji="0" lang="it-IT" sz="1600" b="0" i="0" u="none" strike="noStrike" cap="none" normalizeH="0" baseline="0">
                          <a:ln>
                            <a:noFill/>
                          </a:ln>
                          <a:solidFill>
                            <a:srgbClr val="333333"/>
                          </a:solidFill>
                          <a:effectLst/>
                          <a:latin typeface="Calibri Light"/>
                          <a:cs typeface="Times New Roman" pitchFamily="18" charset="0"/>
                        </a:rPr>
                        <a:t>. </a:t>
                      </a:r>
                      <a:r>
                        <a:rPr kumimoji="0" lang="it-IT"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it-IT" sz="1600" b="0" i="0" u="none" strike="noStrike" cap="none" normalizeH="0" baseline="0">
                          <a:ln>
                            <a:noFill/>
                          </a:ln>
                          <a:solidFill>
                            <a:srgbClr val="333333"/>
                          </a:solidFill>
                          <a:effectLst/>
                          <a:latin typeface="Calibri Light"/>
                          <a:cs typeface="Times New Roman" pitchFamily="18" charset="0"/>
                          <a:sym typeface="Wingdings" panose="05000000000000000000" pitchFamily="2" charset="2"/>
                        </a:rPr>
                        <a:t> </a:t>
                      </a:r>
                      <a:r>
                        <a:rPr kumimoji="0" lang="it-IT" sz="1600" b="0" i="0" u="none" strike="noStrike" cap="none" normalizeH="0" baseline="0" dirty="0">
                          <a:ln>
                            <a:noFill/>
                          </a:ln>
                          <a:solidFill>
                            <a:srgbClr val="333333"/>
                          </a:solidFill>
                          <a:effectLst/>
                          <a:latin typeface="Calibri Light"/>
                          <a:cs typeface="Times New Roman" pitchFamily="18" charset="0"/>
                        </a:rPr>
                        <a:t>Esperimento: Cerca di non pensare al numero 8 … Non ce la farai. Ti viene in mente più forte di prima.</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it-IT" sz="1600" b="0" i="0" u="none">
                          <a:solidFill>
                            <a:srgbClr val="333333"/>
                          </a:solidFill>
                          <a:latin typeface="Calibri Light"/>
                        </a:rPr>
                        <a:t>“Io non avrei mai avuto questi pensieri diabolici. Non potrei fare del male a nessuno. Ma ciononostante continuo ad avere queste idee aggressive.”</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Calibri Light"/>
                          <a:cs typeface="Times New Roman" pitchFamily="18" charset="0"/>
                        </a:rPr>
                        <a:t>Spesso abbiamo dei pensieri che sono all’opposto del nostro modo di essere. Pensare non vuol dire fare! Almeno al 20% della popolazione normale passa in mente di suicidarsi, ma non lo fa. Certe volte siamo aggressivi anche con persone che amiamo (es. madre con un bambino che piange).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45764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Sentire le voci</a:t>
            </a:r>
            <a:br>
              <a:rPr lang="it-IT" altLang="de-DE" sz="3600">
                <a:solidFill>
                  <a:srgbClr val="004992"/>
                </a:solidFill>
                <a:latin typeface="+mn-lt"/>
                <a:ea typeface="+mn-ea"/>
                <a:cs typeface="+mn-cs"/>
              </a:rPr>
            </a:br>
            <a:r>
              <a:rPr lang="it-IT" altLang="de-DE">
                <a:solidFill>
                  <a:srgbClr val="004992"/>
                </a:solidFill>
                <a:latin typeface="+mn-lt"/>
                <a:ea typeface="+mn-ea"/>
                <a:cs typeface="+mn-cs"/>
              </a:rPr>
              <a:t>Propri pensieri o comandati a distanza?</a:t>
            </a:r>
            <a:br>
              <a:rPr lang="it-IT" altLang="de-DE" sz="3600">
                <a:solidFill>
                  <a:srgbClr val="004992"/>
                </a:solidFill>
                <a:latin typeface="+mn-lt"/>
                <a:ea typeface="+mn-ea"/>
                <a:cs typeface="+mn-cs"/>
              </a:rPr>
            </a:br>
            <a:r>
              <a:rPr lang="it-IT" altLang="de-DE">
                <a:solidFill>
                  <a:srgbClr val="004992"/>
                </a:solidFill>
                <a:latin typeface="+mn-lt"/>
                <a:ea typeface="+mn-ea"/>
                <a:cs typeface="+mn-cs"/>
              </a:rPr>
              <a:t>Pro e contro</a:t>
            </a:r>
            <a:endParaRPr lang="en-US" altLang="de-DE">
              <a:solidFill>
                <a:srgbClr val="004992"/>
              </a:solidFill>
              <a:latin typeface="+mn-lt"/>
              <a:ea typeface="+mn-ea"/>
              <a:cs typeface="+mn-cs"/>
            </a:endParaRPr>
          </a:p>
        </p:txBody>
      </p:sp>
      <p:sp>
        <p:nvSpPr>
          <p:cNvPr id="4" name="Content Placeholder 3"/>
          <p:cNvSpPr>
            <a:spLocks noGrp="1"/>
          </p:cNvSpPr>
          <p:nvPr>
            <p:ph idx="1"/>
          </p:nvPr>
        </p:nvSpPr>
        <p:spPr>
          <a:xfrm>
            <a:off x="408955" y="2636912"/>
            <a:ext cx="11340000" cy="3815952"/>
          </a:xfrm>
        </p:spPr>
        <p:txBody>
          <a:bodyPr/>
          <a:lstStyle/>
          <a:p>
            <a:pPr lvl="0" defTabSz="914400" fontAlgn="base"/>
            <a:r>
              <a:rPr lang="de-DE" altLang="de-DE" sz="2400" dirty="0">
                <a:solidFill>
                  <a:srgbClr val="004992"/>
                </a:solidFill>
              </a:rPr>
              <a:t>La spiegazione che i pensieri strani sono controllati a distanza solleva molte più domande che risposte, ad esempio:</a:t>
            </a:r>
          </a:p>
          <a:p>
            <a:pPr marL="342900" lvl="0" indent="-342900" defTabSz="914400" fontAlgn="base">
              <a:buClr>
                <a:srgbClr val="333333"/>
              </a:buClr>
              <a:buFont typeface="WingDings"/>
              <a:buChar char=""/>
            </a:pPr>
            <a:r>
              <a:rPr lang="de-DE" altLang="de-DE" sz="2400" dirty="0">
                <a:solidFill>
                  <a:srgbClr val="333333"/>
                </a:solidFill>
              </a:rPr>
              <a:t>E‘ tecnicamente fattibile?</a:t>
            </a:r>
          </a:p>
          <a:p>
            <a:pPr marL="342900" lvl="0" indent="-342900" defTabSz="914400" fontAlgn="base">
              <a:buClr>
                <a:srgbClr val="333333"/>
              </a:buClr>
              <a:buFont typeface="WingDings"/>
              <a:buChar char=""/>
            </a:pPr>
            <a:r>
              <a:rPr lang="de-DE" altLang="de-DE" sz="2400" dirty="0">
                <a:solidFill>
                  <a:srgbClr val="333333"/>
                </a:solidFill>
              </a:rPr>
              <a:t>Quando e dove l‘impianto è stato fatto?</a:t>
            </a:r>
          </a:p>
          <a:p>
            <a:pPr marL="342900" lvl="0" indent="-342900" defTabSz="914400" fontAlgn="base">
              <a:buClr>
                <a:srgbClr val="333333"/>
              </a:buClr>
              <a:buFont typeface="WingDings"/>
              <a:buChar char=""/>
            </a:pPr>
            <a:r>
              <a:rPr lang="de-DE" altLang="de-DE" sz="2400" dirty="0">
                <a:solidFill>
                  <a:srgbClr val="333333"/>
                </a:solidFill>
              </a:rPr>
              <a:t>Chi vorrebbe farti del male? Chi avrebbe il tempo e i soldi per fare questo?</a:t>
            </a:r>
          </a:p>
          <a:p>
            <a:pPr marL="342900" lvl="0" indent="-342900" defTabSz="914400" fontAlgn="base">
              <a:buClr>
                <a:srgbClr val="333333"/>
              </a:buClr>
              <a:buFont typeface="WingDings"/>
              <a:buChar char=""/>
            </a:pPr>
            <a:r>
              <a:rPr lang="de-DE" altLang="de-DE" sz="2400" dirty="0">
                <a:solidFill>
                  <a:srgbClr val="333333"/>
                </a:solidFill>
              </a:rPr>
              <a:t>Ci sono modi più facili per fare del male a qualcuno. Perché si dovrebbe scegliere un metodo così complicato (e forse impossibile)?</a:t>
            </a:r>
            <a:endParaRPr lang="en-US" sz="2400" dirty="0"/>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40</a:t>
            </a:fld>
            <a:endParaRPr lang="de-DE" dirty="0">
              <a:latin typeface="+mn-lt"/>
              <a:ea typeface="+mn-ea"/>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Un amico ti ha dato un passaggio a casa.</a:t>
            </a:r>
            <a:endParaRPr lang="de-DE" altLang="de-DE" sz="3600">
              <a:latin typeface="+mn-lt"/>
              <a:ea typeface="+mn-ea"/>
              <a:cs typeface="+mn-cs"/>
            </a:endParaRPr>
          </a:p>
        </p:txBody>
      </p:sp>
      <p:sp>
        <p:nvSpPr>
          <p:cNvPr id="86019" name="Rectangle 3"/>
          <p:cNvSpPr>
            <a:spLocks noGrp="1" noChangeArrowheads="1"/>
          </p:cNvSpPr>
          <p:nvPr>
            <p:ph idx="1"/>
          </p:nvPr>
        </p:nvSpPr>
        <p:spPr/>
        <p:txBody>
          <a:bodyPr>
            <a:noAutofit/>
          </a:bodyPr>
          <a:lstStyle/>
          <a:p>
            <a:pPr eaLnBrk="1" hangingPunct="1"/>
            <a:r>
              <a:rPr lang="it-IT" altLang="de-DE" sz="2400" dirty="0">
                <a:solidFill>
                  <a:srgbClr val="333333"/>
                </a:solidFill>
              </a:rPr>
              <a:t>Che cosa ha indotto il tuo amico ad accompagnarti a casa in </a:t>
            </a:r>
            <a:r>
              <a:rPr lang="it-IT" altLang="de-DE" sz="2400">
                <a:solidFill>
                  <a:srgbClr val="333333"/>
                </a:solidFill>
              </a:rPr>
              <a:t>macchina</a:t>
            </a:r>
            <a:r>
              <a:rPr lang="de-DE" altLang="de-DE" sz="2400" dirty="0">
                <a:solidFill>
                  <a:srgbClr val="333333"/>
                </a:solidFill>
              </a:rPr>
              <a:t>?</a:t>
            </a:r>
          </a:p>
          <a:p>
            <a:pPr lvl="0" defTabSz="914400" fontAlgn="base"/>
            <a:r>
              <a:rPr lang="de-DE" altLang="de-DE" sz="2400" dirty="0">
                <a:solidFill>
                  <a:srgbClr val="333333"/>
                </a:solidFill>
              </a:rPr>
              <a:t>Qual è la ragione principale di questo fatto?</a:t>
            </a: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41</a:t>
            </a:fld>
            <a:endParaRPr lang="de-DE" dirty="0">
              <a:latin typeface="+mn-lt"/>
              <a:ea typeface="+mn-ea"/>
            </a:endParaRPr>
          </a:p>
        </p:txBody>
      </p:sp>
      <p:pic>
        <p:nvPicPr>
          <p:cNvPr id="10" name="Picture 8" descr="zen - flickr - zen driving home - day 14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7275" y="3882069"/>
            <a:ext cx="2237900" cy="2975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it-IT" altLang="de-DE" sz="2400">
                <a:solidFill>
                  <a:srgbClr val="004992"/>
                </a:solidFill>
                <a:latin typeface="Calibri Light"/>
              </a:rPr>
              <a:t>Te stesso? </a:t>
            </a:r>
          </a:p>
          <a:p>
            <a:pPr eaLnBrk="1" hangingPunct="1">
              <a:lnSpc>
                <a:spcPct val="105000"/>
              </a:lnSpc>
              <a:spcBef>
                <a:spcPts val="1999"/>
              </a:spcBef>
              <a:spcAft>
                <a:spcPts val="0"/>
              </a:spcAft>
              <a:buClrTx/>
              <a:buNone/>
            </a:pPr>
            <a:r>
              <a:rPr lang="it-IT" altLang="de-DE" sz="2400">
                <a:solidFill>
                  <a:srgbClr val="004992"/>
                </a:solidFill>
                <a:latin typeface="Calibri Light"/>
              </a:rPr>
              <a:t>Un‘altra persona o altre persone?</a:t>
            </a:r>
          </a:p>
          <a:p>
            <a:pPr eaLnBrk="1" hangingPunct="1">
              <a:lnSpc>
                <a:spcPct val="105000"/>
              </a:lnSpc>
              <a:spcBef>
                <a:spcPts val="1999"/>
              </a:spcBef>
              <a:spcAft>
                <a:spcPts val="0"/>
              </a:spcAft>
              <a:buClrTx/>
              <a:buNone/>
            </a:pPr>
            <a:r>
              <a:rPr lang="it-IT" altLang="de-DE" sz="2400">
                <a:solidFill>
                  <a:srgbClr val="004992"/>
                </a:solidFill>
                <a:latin typeface="Calibri Light"/>
              </a:rPr>
              <a:t>Circostanze o il caso?</a:t>
            </a:r>
            <a:endParaRPr lang="fr-CH" altLang="de-DE" sz="24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Un amica non si è presentata ad un incontro con te.</a:t>
            </a:r>
            <a:endParaRPr lang="de-DE" altLang="de-DE" sz="3600">
              <a:latin typeface="+mn-lt"/>
              <a:ea typeface="+mn-ea"/>
              <a:cs typeface="+mn-cs"/>
            </a:endParaRPr>
          </a:p>
        </p:txBody>
      </p:sp>
      <p:sp>
        <p:nvSpPr>
          <p:cNvPr id="88067" name="Rectangle 3"/>
          <p:cNvSpPr>
            <a:spLocks noGrp="1" noChangeArrowheads="1"/>
          </p:cNvSpPr>
          <p:nvPr>
            <p:ph idx="1"/>
          </p:nvPr>
        </p:nvSpPr>
        <p:spPr/>
        <p:txBody>
          <a:bodyPr>
            <a:noAutofit/>
          </a:bodyPr>
          <a:lstStyle/>
          <a:p>
            <a:pPr eaLnBrk="1" hangingPunct="1"/>
            <a:r>
              <a:rPr lang="it-IT" altLang="de-DE" sz="2400" dirty="0">
                <a:solidFill>
                  <a:srgbClr val="333333"/>
                </a:solidFill>
              </a:rPr>
              <a:t>Che cosa ha indotto la tua amica a non </a:t>
            </a:r>
            <a:r>
              <a:rPr lang="it-IT" altLang="de-DE" sz="2400">
                <a:solidFill>
                  <a:srgbClr val="333333"/>
                </a:solidFill>
              </a:rPr>
              <a:t>venire</a:t>
            </a:r>
            <a:r>
              <a:rPr lang="de-DE" altLang="de-DE" sz="2400" dirty="0">
                <a:solidFill>
                  <a:srgbClr val="333333"/>
                </a:solidFill>
              </a:rPr>
              <a:t>?</a:t>
            </a:r>
          </a:p>
          <a:p>
            <a:pPr lvl="0" defTabSz="914400" fontAlgn="base"/>
            <a:r>
              <a:rPr lang="de-DE" altLang="de-DE" sz="2400" dirty="0">
                <a:solidFill>
                  <a:srgbClr val="333333"/>
                </a:solidFill>
              </a:rPr>
              <a:t>Qual è la ragione principale di questo fatto?</a:t>
            </a: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42</a:t>
            </a:fld>
            <a:endParaRPr lang="de-DE" dirty="0">
              <a:latin typeface="+mn-lt"/>
              <a:ea typeface="+mn-ea"/>
            </a:endParaRPr>
          </a:p>
        </p:txBody>
      </p:sp>
      <p:pic>
        <p:nvPicPr>
          <p:cNvPr id="10" name="Picture 8" descr="jswieringa - flickr - Quarter Past three-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520439"/>
            <a:ext cx="3264750" cy="233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it-IT" altLang="de-DE" sz="2400">
                <a:solidFill>
                  <a:srgbClr val="004992"/>
                </a:solidFill>
                <a:latin typeface="Calibri Light"/>
              </a:rPr>
              <a:t>Te stesso? </a:t>
            </a:r>
          </a:p>
          <a:p>
            <a:pPr eaLnBrk="1" hangingPunct="1">
              <a:lnSpc>
                <a:spcPct val="105000"/>
              </a:lnSpc>
              <a:spcBef>
                <a:spcPts val="1999"/>
              </a:spcBef>
              <a:spcAft>
                <a:spcPts val="0"/>
              </a:spcAft>
              <a:buClrTx/>
              <a:buNone/>
            </a:pPr>
            <a:r>
              <a:rPr lang="it-IT" altLang="de-DE" sz="2400">
                <a:solidFill>
                  <a:srgbClr val="004992"/>
                </a:solidFill>
                <a:latin typeface="Calibri Light"/>
              </a:rPr>
              <a:t>Un‘altra persona o altre persone?</a:t>
            </a:r>
          </a:p>
          <a:p>
            <a:pPr eaLnBrk="1" hangingPunct="1">
              <a:lnSpc>
                <a:spcPct val="105000"/>
              </a:lnSpc>
              <a:spcBef>
                <a:spcPts val="1999"/>
              </a:spcBef>
              <a:spcAft>
                <a:spcPts val="0"/>
              </a:spcAft>
              <a:buClrTx/>
              <a:buNone/>
            </a:pPr>
            <a:r>
              <a:rPr lang="it-IT" altLang="de-DE" sz="2400">
                <a:solidFill>
                  <a:srgbClr val="004992"/>
                </a:solidFill>
                <a:latin typeface="Calibri Light"/>
              </a:rPr>
              <a:t>Circostanze o il caso?</a:t>
            </a:r>
            <a:endParaRPr lang="fr-CH"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Un’amica non ti ha inviato una cartolina.</a:t>
            </a:r>
            <a:endParaRPr lang="de-DE" altLang="de-DE" sz="3600">
              <a:latin typeface="+mn-lt"/>
              <a:ea typeface="+mn-ea"/>
              <a:cs typeface="+mn-cs"/>
            </a:endParaRPr>
          </a:p>
        </p:txBody>
      </p:sp>
      <p:sp>
        <p:nvSpPr>
          <p:cNvPr id="90115" name="Rectangle 3"/>
          <p:cNvSpPr>
            <a:spLocks noGrp="1" noChangeArrowheads="1"/>
          </p:cNvSpPr>
          <p:nvPr>
            <p:ph idx="1"/>
          </p:nvPr>
        </p:nvSpPr>
        <p:spPr/>
        <p:txBody>
          <a:bodyPr>
            <a:noAutofit/>
          </a:bodyPr>
          <a:lstStyle/>
          <a:p>
            <a:pPr eaLnBrk="1" hangingPunct="1"/>
            <a:r>
              <a:rPr lang="it-IT" altLang="de-DE" sz="2400" dirty="0">
                <a:solidFill>
                  <a:srgbClr val="333333"/>
                </a:solidFill>
              </a:rPr>
              <a:t>Che cosa ha indotto la tua amica a non inviarti una </a:t>
            </a:r>
            <a:r>
              <a:rPr lang="it-IT" altLang="de-DE" sz="2400">
                <a:solidFill>
                  <a:srgbClr val="333333"/>
                </a:solidFill>
              </a:rPr>
              <a:t>cartolina</a:t>
            </a:r>
            <a:r>
              <a:rPr lang="de-DE" altLang="de-DE" sz="2400" dirty="0">
                <a:solidFill>
                  <a:srgbClr val="333333"/>
                </a:solidFill>
              </a:rPr>
              <a:t>.</a:t>
            </a:r>
          </a:p>
          <a:p>
            <a:pPr lvl="0" defTabSz="914400" fontAlgn="base"/>
            <a:r>
              <a:rPr lang="de-DE" altLang="de-DE" sz="2400" dirty="0">
                <a:solidFill>
                  <a:srgbClr val="333333"/>
                </a:solidFill>
              </a:rPr>
              <a:t>Qual è la ragione principale di questo fatto?</a:t>
            </a: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43</a:t>
            </a:fld>
            <a:endParaRPr lang="de-DE" dirty="0">
              <a:latin typeface="+mn-lt"/>
              <a:ea typeface="+mn-ea"/>
            </a:endParaRPr>
          </a:p>
        </p:txBody>
      </p:sp>
      <p:pic>
        <p:nvPicPr>
          <p:cNvPr id="10" name="Picture 1032" descr="mail box - rocketjim54 - flickr - 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499013"/>
            <a:ext cx="3552692" cy="23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it-IT" altLang="de-DE" sz="2400">
                <a:solidFill>
                  <a:srgbClr val="004992"/>
                </a:solidFill>
                <a:latin typeface="Calibri Light"/>
              </a:rPr>
              <a:t>Te stesso? </a:t>
            </a:r>
          </a:p>
          <a:p>
            <a:pPr eaLnBrk="1" hangingPunct="1">
              <a:lnSpc>
                <a:spcPct val="105000"/>
              </a:lnSpc>
              <a:spcBef>
                <a:spcPts val="1999"/>
              </a:spcBef>
              <a:spcAft>
                <a:spcPts val="0"/>
              </a:spcAft>
              <a:buClrTx/>
              <a:buNone/>
            </a:pPr>
            <a:r>
              <a:rPr lang="it-IT" altLang="de-DE" sz="2400">
                <a:solidFill>
                  <a:srgbClr val="004992"/>
                </a:solidFill>
                <a:latin typeface="Calibri Light"/>
              </a:rPr>
              <a:t>Un‘altra persona o altre persone?</a:t>
            </a:r>
          </a:p>
          <a:p>
            <a:pPr eaLnBrk="1" hangingPunct="1">
              <a:lnSpc>
                <a:spcPct val="105000"/>
              </a:lnSpc>
              <a:spcBef>
                <a:spcPts val="1999"/>
              </a:spcBef>
              <a:spcAft>
                <a:spcPts val="0"/>
              </a:spcAft>
              <a:buClrTx/>
              <a:buNone/>
            </a:pPr>
            <a:r>
              <a:rPr lang="it-IT" altLang="de-DE" sz="2400">
                <a:solidFill>
                  <a:srgbClr val="004992"/>
                </a:solidFill>
                <a:latin typeface="Calibri Light"/>
              </a:rPr>
              <a:t>Circostanze o il caso?</a:t>
            </a:r>
            <a:endParaRPr lang="fr-CH"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Un'auto ti segue da mezz'ora.</a:t>
            </a:r>
            <a:endParaRPr lang="de-DE" altLang="de-DE" sz="3600">
              <a:latin typeface="+mn-lt"/>
              <a:ea typeface="+mn-ea"/>
              <a:cs typeface="+mn-cs"/>
            </a:endParaRPr>
          </a:p>
        </p:txBody>
      </p:sp>
      <p:sp>
        <p:nvSpPr>
          <p:cNvPr id="92163" name="Rectangle 3"/>
          <p:cNvSpPr>
            <a:spLocks noGrp="1" noChangeArrowheads="1"/>
          </p:cNvSpPr>
          <p:nvPr>
            <p:ph idx="1"/>
          </p:nvPr>
        </p:nvSpPr>
        <p:spPr/>
        <p:txBody>
          <a:bodyPr>
            <a:noAutofit/>
          </a:bodyPr>
          <a:lstStyle/>
          <a:p>
            <a:pPr eaLnBrk="1" hangingPunct="1"/>
            <a:r>
              <a:rPr lang="it-IT" altLang="de-DE" sz="2400" dirty="0">
                <a:solidFill>
                  <a:srgbClr val="333333"/>
                </a:solidFill>
              </a:rPr>
              <a:t>Che cosa ha indotto l'auto a seguirti</a:t>
            </a:r>
            <a:r>
              <a:rPr lang="de-DE" altLang="de-DE" sz="2400" dirty="0">
                <a:solidFill>
                  <a:srgbClr val="333333"/>
                </a:solidFill>
              </a:rPr>
              <a:t>?</a:t>
            </a:r>
          </a:p>
          <a:p>
            <a:pPr lvl="0" defTabSz="914400" fontAlgn="base"/>
            <a:r>
              <a:rPr lang="de-DE" altLang="de-DE" sz="2400" dirty="0">
                <a:solidFill>
                  <a:srgbClr val="333333"/>
                </a:solidFill>
              </a:rPr>
              <a:t>Qual è la ragione principale di questo fatto?</a:t>
            </a: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44</a:t>
            </a:fld>
            <a:endParaRPr lang="de-DE" dirty="0">
              <a:latin typeface="+mn-lt"/>
              <a:ea typeface="+mn-ea"/>
            </a:endParaRPr>
          </a:p>
        </p:txBody>
      </p:sp>
      <p:pic>
        <p:nvPicPr>
          <p:cNvPr id="10" name="Picture 9" descr="trekguy - flickr - rear view side mirror - cclicense"/>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60556" y="4357036"/>
            <a:ext cx="3334619" cy="250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it-IT" altLang="de-DE" sz="2400">
                <a:solidFill>
                  <a:srgbClr val="004992"/>
                </a:solidFill>
                <a:latin typeface="Calibri Light"/>
              </a:rPr>
              <a:t>Te stesso? </a:t>
            </a:r>
          </a:p>
          <a:p>
            <a:pPr eaLnBrk="1" hangingPunct="1">
              <a:lnSpc>
                <a:spcPct val="105000"/>
              </a:lnSpc>
              <a:spcBef>
                <a:spcPts val="1999"/>
              </a:spcBef>
              <a:spcAft>
                <a:spcPts val="0"/>
              </a:spcAft>
              <a:buClrTx/>
              <a:buNone/>
            </a:pPr>
            <a:r>
              <a:rPr lang="it-IT" altLang="de-DE" sz="2400">
                <a:solidFill>
                  <a:srgbClr val="004992"/>
                </a:solidFill>
                <a:latin typeface="Calibri Light"/>
              </a:rPr>
              <a:t>Un‘altra persona o altre persone?</a:t>
            </a:r>
          </a:p>
          <a:p>
            <a:pPr eaLnBrk="1" hangingPunct="1">
              <a:lnSpc>
                <a:spcPct val="105000"/>
              </a:lnSpc>
              <a:spcBef>
                <a:spcPts val="1999"/>
              </a:spcBef>
              <a:spcAft>
                <a:spcPts val="0"/>
              </a:spcAft>
              <a:buClrTx/>
              <a:buNone/>
            </a:pPr>
            <a:r>
              <a:rPr lang="it-IT" altLang="de-DE" sz="2400">
                <a:solidFill>
                  <a:srgbClr val="004992"/>
                </a:solidFill>
                <a:latin typeface="Calibri Light"/>
              </a:rPr>
              <a:t>Circostanze o il caso?</a:t>
            </a:r>
            <a:endParaRPr lang="fr-CH" altLang="de-DE" sz="24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L'autobus che volevi prendere sta partendo proprio davanti a te.</a:t>
            </a:r>
            <a:endParaRPr lang="de-DE" altLang="de-DE" sz="3600">
              <a:latin typeface="+mn-lt"/>
              <a:ea typeface="+mn-ea"/>
              <a:cs typeface="+mn-cs"/>
            </a:endParaRPr>
          </a:p>
        </p:txBody>
      </p:sp>
      <p:sp>
        <p:nvSpPr>
          <p:cNvPr id="94211" name="Rectangle 3"/>
          <p:cNvSpPr>
            <a:spLocks noGrp="1" noChangeArrowheads="1"/>
          </p:cNvSpPr>
          <p:nvPr>
            <p:ph idx="1"/>
          </p:nvPr>
        </p:nvSpPr>
        <p:spPr/>
        <p:txBody>
          <a:bodyPr>
            <a:noAutofit/>
          </a:bodyPr>
          <a:lstStyle/>
          <a:p>
            <a:pPr eaLnBrk="1" hangingPunct="1"/>
            <a:r>
              <a:rPr lang="it-IT" altLang="de-DE" sz="2400">
                <a:solidFill>
                  <a:srgbClr val="333333"/>
                </a:solidFill>
              </a:rPr>
              <a:t>Perché </a:t>
            </a:r>
            <a:r>
              <a:rPr lang="it-IT" altLang="de-DE" sz="2400" dirty="0">
                <a:solidFill>
                  <a:srgbClr val="333333"/>
                </a:solidFill>
              </a:rPr>
              <a:t>non hai preso </a:t>
            </a:r>
            <a:r>
              <a:rPr lang="it-IT" altLang="de-DE" sz="2400">
                <a:solidFill>
                  <a:srgbClr val="333333"/>
                </a:solidFill>
              </a:rPr>
              <a:t>l'autobus</a:t>
            </a:r>
            <a:r>
              <a:rPr lang="de-DE" altLang="de-DE" sz="2400" dirty="0">
                <a:solidFill>
                  <a:srgbClr val="333333"/>
                </a:solidFill>
              </a:rPr>
              <a:t>?</a:t>
            </a:r>
          </a:p>
          <a:p>
            <a:pPr lvl="0" defTabSz="914400" fontAlgn="base"/>
            <a:r>
              <a:rPr lang="de-DE" altLang="de-DE" sz="2400" dirty="0">
                <a:solidFill>
                  <a:srgbClr val="333333"/>
                </a:solidFill>
              </a:rPr>
              <a:t>Qual è la ragione principale di questo fatto?</a:t>
            </a: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45</a:t>
            </a:fld>
            <a:endParaRPr lang="de-DE" dirty="0">
              <a:latin typeface="+mn-lt"/>
              <a:ea typeface="+mn-ea"/>
            </a:endParaRPr>
          </a:p>
        </p:txBody>
      </p:sp>
      <p:pic>
        <p:nvPicPr>
          <p:cNvPr id="10" name="Picture 7" descr="The Jamoler - flickr "/>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7985" y="4588986"/>
            <a:ext cx="3417190" cy="226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it-IT" altLang="de-DE" sz="2400">
                <a:solidFill>
                  <a:srgbClr val="004992"/>
                </a:solidFill>
                <a:latin typeface="Calibri Light"/>
              </a:rPr>
              <a:t>Te stesso? </a:t>
            </a:r>
          </a:p>
          <a:p>
            <a:pPr eaLnBrk="1" hangingPunct="1">
              <a:lnSpc>
                <a:spcPct val="105000"/>
              </a:lnSpc>
              <a:spcBef>
                <a:spcPts val="1999"/>
              </a:spcBef>
              <a:spcAft>
                <a:spcPts val="0"/>
              </a:spcAft>
              <a:buClrTx/>
              <a:buNone/>
            </a:pPr>
            <a:r>
              <a:rPr lang="it-IT" altLang="de-DE" sz="2400">
                <a:solidFill>
                  <a:srgbClr val="004992"/>
                </a:solidFill>
                <a:latin typeface="Calibri Light"/>
              </a:rPr>
              <a:t>Un‘altra persona o altre persone?</a:t>
            </a:r>
          </a:p>
          <a:p>
            <a:pPr eaLnBrk="1" hangingPunct="1">
              <a:lnSpc>
                <a:spcPct val="105000"/>
              </a:lnSpc>
              <a:spcBef>
                <a:spcPts val="1999"/>
              </a:spcBef>
              <a:spcAft>
                <a:spcPts val="0"/>
              </a:spcAft>
              <a:buClrTx/>
              <a:buNone/>
            </a:pPr>
            <a:r>
              <a:rPr lang="it-IT" altLang="de-DE" sz="2400">
                <a:solidFill>
                  <a:srgbClr val="004992"/>
                </a:solidFill>
                <a:latin typeface="Calibri Light"/>
              </a:rPr>
              <a:t>Circostanze o il caso?</a:t>
            </a:r>
            <a:endParaRPr lang="fr-CH"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Un vicino ti ha invitata a bere qualcosa.</a:t>
            </a:r>
            <a:endParaRPr lang="de-DE" altLang="de-DE" sz="3600">
              <a:latin typeface="+mn-lt"/>
              <a:ea typeface="+mn-ea"/>
              <a:cs typeface="+mn-cs"/>
            </a:endParaRPr>
          </a:p>
        </p:txBody>
      </p:sp>
      <p:sp>
        <p:nvSpPr>
          <p:cNvPr id="96259" name="Rectangle 3"/>
          <p:cNvSpPr>
            <a:spLocks noGrp="1" noChangeArrowheads="1"/>
          </p:cNvSpPr>
          <p:nvPr>
            <p:ph idx="1"/>
          </p:nvPr>
        </p:nvSpPr>
        <p:spPr/>
        <p:txBody>
          <a:bodyPr>
            <a:noAutofit/>
          </a:bodyPr>
          <a:lstStyle/>
          <a:p>
            <a:pPr eaLnBrk="1" hangingPunct="1"/>
            <a:r>
              <a:rPr lang="it-IT" altLang="de-DE" sz="2400" dirty="0">
                <a:solidFill>
                  <a:srgbClr val="333333"/>
                </a:solidFill>
              </a:rPr>
              <a:t>Che cosa ha indotto il vicino a invitarti a bere </a:t>
            </a:r>
            <a:r>
              <a:rPr lang="it-IT" altLang="de-DE" sz="2400">
                <a:solidFill>
                  <a:srgbClr val="333333"/>
                </a:solidFill>
              </a:rPr>
              <a:t>qualcosa</a:t>
            </a:r>
            <a:r>
              <a:rPr lang="de-DE" altLang="de-DE" sz="2400" dirty="0">
                <a:solidFill>
                  <a:srgbClr val="333333"/>
                </a:solidFill>
              </a:rPr>
              <a:t>?</a:t>
            </a:r>
          </a:p>
          <a:p>
            <a:pPr lvl="0" defTabSz="914400" fontAlgn="base"/>
            <a:r>
              <a:rPr lang="de-DE" altLang="de-DE" sz="2400" dirty="0">
                <a:solidFill>
                  <a:srgbClr val="333333"/>
                </a:solidFill>
              </a:rPr>
              <a:t>Qual è la ragione principale di questo fatto?</a:t>
            </a: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46</a:t>
            </a:fld>
            <a:endParaRPr lang="de-DE" dirty="0">
              <a:latin typeface="+mn-lt"/>
              <a:ea typeface="+mn-ea"/>
            </a:endParaRPr>
          </a:p>
        </p:txBody>
      </p:sp>
      <p:pic>
        <p:nvPicPr>
          <p:cNvPr id="10" name="Picture 8" descr="Mars - flickr - wine II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6381" y="4833601"/>
            <a:ext cx="3048794" cy="202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it-IT" altLang="de-DE" sz="2400">
                <a:solidFill>
                  <a:srgbClr val="004992"/>
                </a:solidFill>
                <a:latin typeface="Calibri Light"/>
              </a:rPr>
              <a:t>Te stesso? </a:t>
            </a:r>
          </a:p>
          <a:p>
            <a:pPr eaLnBrk="1" hangingPunct="1">
              <a:lnSpc>
                <a:spcPct val="105000"/>
              </a:lnSpc>
              <a:spcBef>
                <a:spcPts val="1999"/>
              </a:spcBef>
              <a:spcAft>
                <a:spcPts val="0"/>
              </a:spcAft>
              <a:buClrTx/>
              <a:buNone/>
            </a:pPr>
            <a:r>
              <a:rPr lang="it-IT" altLang="de-DE" sz="2400">
                <a:solidFill>
                  <a:srgbClr val="004992"/>
                </a:solidFill>
                <a:latin typeface="Calibri Light"/>
              </a:rPr>
              <a:t>Un‘altra persona o altre persone?</a:t>
            </a:r>
          </a:p>
          <a:p>
            <a:pPr eaLnBrk="1" hangingPunct="1">
              <a:lnSpc>
                <a:spcPct val="105000"/>
              </a:lnSpc>
              <a:spcBef>
                <a:spcPts val="1999"/>
              </a:spcBef>
              <a:spcAft>
                <a:spcPts val="0"/>
              </a:spcAft>
              <a:buClrTx/>
              <a:buNone/>
            </a:pPr>
            <a:r>
              <a:rPr lang="it-IT" altLang="de-DE" sz="2400">
                <a:solidFill>
                  <a:srgbClr val="004992"/>
                </a:solidFill>
                <a:latin typeface="Calibri Light"/>
              </a:rPr>
              <a:t>Circostanze o il caso?</a:t>
            </a:r>
            <a:endParaRPr lang="fr-CH"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Da qualche tempo, un uomo legge il quotidiano dinanzi alla tua porta.</a:t>
            </a:r>
            <a:endParaRPr lang="de-DE" altLang="de-DE" sz="3600">
              <a:latin typeface="+mn-lt"/>
              <a:ea typeface="+mn-ea"/>
              <a:cs typeface="+mn-cs"/>
            </a:endParaRPr>
          </a:p>
        </p:txBody>
      </p:sp>
      <p:sp>
        <p:nvSpPr>
          <p:cNvPr id="98307" name="Rectangle 3"/>
          <p:cNvSpPr>
            <a:spLocks noGrp="1" noChangeArrowheads="1"/>
          </p:cNvSpPr>
          <p:nvPr>
            <p:ph idx="1"/>
          </p:nvPr>
        </p:nvSpPr>
        <p:spPr/>
        <p:txBody>
          <a:bodyPr>
            <a:noAutofit/>
          </a:bodyPr>
          <a:lstStyle/>
          <a:p>
            <a:pPr eaLnBrk="1" hangingPunct="1"/>
            <a:r>
              <a:rPr lang="it-IT" altLang="de-DE" sz="2400" dirty="0">
                <a:solidFill>
                  <a:srgbClr val="333333"/>
                </a:solidFill>
              </a:rPr>
              <a:t>Cosa ha indotto l'uomo a leggere il quotidiano dinanzi alla tua </a:t>
            </a:r>
            <a:r>
              <a:rPr lang="it-IT" altLang="de-DE" sz="2400">
                <a:solidFill>
                  <a:srgbClr val="333333"/>
                </a:solidFill>
              </a:rPr>
              <a:t>porta</a:t>
            </a:r>
            <a:r>
              <a:rPr lang="de-DE" altLang="de-DE" sz="2400" dirty="0">
                <a:solidFill>
                  <a:srgbClr val="333333"/>
                </a:solidFill>
              </a:rPr>
              <a:t>?</a:t>
            </a:r>
          </a:p>
          <a:p>
            <a:pPr lvl="0" defTabSz="914400" fontAlgn="base"/>
            <a:r>
              <a:rPr lang="de-DE" altLang="de-DE" sz="2400" dirty="0">
                <a:solidFill>
                  <a:srgbClr val="333333"/>
                </a:solidFill>
              </a:rPr>
              <a:t>Qual è la ragione principale di questo fatto?</a:t>
            </a: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47</a:t>
            </a:fld>
            <a:endParaRPr lang="de-DE" dirty="0">
              <a:latin typeface="+mn-lt"/>
              <a:ea typeface="+mn-ea"/>
            </a:endParaRPr>
          </a:p>
        </p:txBody>
      </p:sp>
      <p:pic>
        <p:nvPicPr>
          <p:cNvPr id="10" name="Picture 8" descr="heater - flickr - Commute (reading gang signs) - cclices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9584" y="4170545"/>
            <a:ext cx="2015591" cy="26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it-IT" altLang="de-DE" sz="2400">
                <a:solidFill>
                  <a:srgbClr val="004992"/>
                </a:solidFill>
                <a:latin typeface="Calibri Light"/>
              </a:rPr>
              <a:t>Te stesso? </a:t>
            </a:r>
          </a:p>
          <a:p>
            <a:pPr eaLnBrk="1" hangingPunct="1">
              <a:lnSpc>
                <a:spcPct val="105000"/>
              </a:lnSpc>
              <a:spcBef>
                <a:spcPts val="1999"/>
              </a:spcBef>
              <a:spcAft>
                <a:spcPts val="0"/>
              </a:spcAft>
              <a:buClrTx/>
              <a:buNone/>
            </a:pPr>
            <a:r>
              <a:rPr lang="it-IT" altLang="de-DE" sz="2400">
                <a:solidFill>
                  <a:srgbClr val="004992"/>
                </a:solidFill>
                <a:latin typeface="Calibri Light"/>
              </a:rPr>
              <a:t>Un‘altra persona o altre persone?</a:t>
            </a:r>
          </a:p>
          <a:p>
            <a:pPr eaLnBrk="1" hangingPunct="1">
              <a:lnSpc>
                <a:spcPct val="105000"/>
              </a:lnSpc>
              <a:spcBef>
                <a:spcPts val="1999"/>
              </a:spcBef>
              <a:spcAft>
                <a:spcPts val="0"/>
              </a:spcAft>
              <a:buClrTx/>
              <a:buNone/>
            </a:pPr>
            <a:r>
              <a:rPr lang="it-IT" altLang="de-DE" sz="2400">
                <a:solidFill>
                  <a:srgbClr val="004992"/>
                </a:solidFill>
                <a:latin typeface="Calibri Light"/>
              </a:rPr>
              <a:t>Circostanze o il caso?</a:t>
            </a:r>
            <a:endParaRPr lang="fr-CH"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Un’amica pensa che tu sia ingiusto.</a:t>
            </a:r>
            <a:endParaRPr lang="de-DE" altLang="de-DE" sz="3600">
              <a:latin typeface="+mn-lt"/>
              <a:ea typeface="+mn-ea"/>
              <a:cs typeface="+mn-cs"/>
            </a:endParaRPr>
          </a:p>
        </p:txBody>
      </p:sp>
      <p:sp>
        <p:nvSpPr>
          <p:cNvPr id="100355" name="Rectangle 3"/>
          <p:cNvSpPr>
            <a:spLocks noGrp="1" noChangeArrowheads="1"/>
          </p:cNvSpPr>
          <p:nvPr>
            <p:ph idx="1"/>
          </p:nvPr>
        </p:nvSpPr>
        <p:spPr/>
        <p:txBody>
          <a:bodyPr>
            <a:noAutofit/>
          </a:bodyPr>
          <a:lstStyle/>
          <a:p>
            <a:pPr eaLnBrk="1" hangingPunct="1"/>
            <a:r>
              <a:rPr lang="it-IT" altLang="de-DE" sz="2400" dirty="0">
                <a:solidFill>
                  <a:srgbClr val="333333"/>
                </a:solidFill>
              </a:rPr>
              <a:t>Che cosa ha indotto la tua amica a pensare che tu sia ingiusto</a:t>
            </a:r>
            <a:r>
              <a:rPr lang="de-DE" altLang="de-DE" sz="2400" dirty="0">
                <a:solidFill>
                  <a:srgbClr val="333333"/>
                </a:solidFill>
              </a:rPr>
              <a:t>?</a:t>
            </a:r>
          </a:p>
          <a:p>
            <a:pPr lvl="0" defTabSz="914400" fontAlgn="base"/>
            <a:r>
              <a:rPr lang="de-DE" altLang="de-DE" sz="2400" dirty="0">
                <a:solidFill>
                  <a:srgbClr val="333333"/>
                </a:solidFill>
              </a:rPr>
              <a:t>Qual è la ragione principale di questo fatto?</a:t>
            </a: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48</a:t>
            </a:fld>
            <a:endParaRPr lang="de-DE" dirty="0">
              <a:latin typeface="+mn-lt"/>
              <a:ea typeface="+mn-ea"/>
            </a:endParaRPr>
          </a:p>
        </p:txBody>
      </p:sp>
      <p:pic>
        <p:nvPicPr>
          <p:cNvPr id="10" name="Picture 9" descr="The unnamed - flickr - loneliness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8125" y="4458376"/>
            <a:ext cx="2367050" cy="23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it-IT" altLang="de-DE" sz="2400">
                <a:solidFill>
                  <a:srgbClr val="004992"/>
                </a:solidFill>
                <a:latin typeface="Calibri Light"/>
              </a:rPr>
              <a:t>Te stesso? </a:t>
            </a:r>
          </a:p>
          <a:p>
            <a:pPr eaLnBrk="1" hangingPunct="1">
              <a:lnSpc>
                <a:spcPct val="105000"/>
              </a:lnSpc>
              <a:spcBef>
                <a:spcPts val="1999"/>
              </a:spcBef>
              <a:spcAft>
                <a:spcPts val="0"/>
              </a:spcAft>
              <a:buClrTx/>
              <a:buNone/>
            </a:pPr>
            <a:r>
              <a:rPr lang="it-IT" altLang="de-DE" sz="2400">
                <a:solidFill>
                  <a:srgbClr val="004992"/>
                </a:solidFill>
                <a:latin typeface="Calibri Light"/>
              </a:rPr>
              <a:t>Un‘altra persona o altre persone?</a:t>
            </a:r>
          </a:p>
          <a:p>
            <a:pPr eaLnBrk="1" hangingPunct="1">
              <a:lnSpc>
                <a:spcPct val="105000"/>
              </a:lnSpc>
              <a:spcBef>
                <a:spcPts val="1999"/>
              </a:spcBef>
              <a:spcAft>
                <a:spcPts val="0"/>
              </a:spcAft>
              <a:buClrTx/>
              <a:buNone/>
            </a:pPr>
            <a:r>
              <a:rPr lang="it-IT" altLang="de-DE" sz="2400">
                <a:solidFill>
                  <a:srgbClr val="004992"/>
                </a:solidFill>
                <a:latin typeface="Calibri Light"/>
              </a:rPr>
              <a:t>Circostanze o il caso?</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Un amico pensa che tu sia intelligente.</a:t>
            </a:r>
            <a:endParaRPr lang="de-DE" altLang="de-DE" sz="3600">
              <a:latin typeface="+mn-lt"/>
              <a:ea typeface="+mn-ea"/>
              <a:cs typeface="+mn-cs"/>
            </a:endParaRPr>
          </a:p>
        </p:txBody>
      </p:sp>
      <p:sp>
        <p:nvSpPr>
          <p:cNvPr id="102403" name="Rectangle 3"/>
          <p:cNvSpPr>
            <a:spLocks noGrp="1" noChangeArrowheads="1"/>
          </p:cNvSpPr>
          <p:nvPr>
            <p:ph idx="1"/>
          </p:nvPr>
        </p:nvSpPr>
        <p:spPr/>
        <p:txBody>
          <a:bodyPr>
            <a:noAutofit/>
          </a:bodyPr>
          <a:lstStyle/>
          <a:p>
            <a:pPr eaLnBrk="1" hangingPunct="1"/>
            <a:r>
              <a:rPr lang="it-IT" altLang="de-DE" sz="2400" dirty="0">
                <a:solidFill>
                  <a:srgbClr val="333333"/>
                </a:solidFill>
              </a:rPr>
              <a:t>Che cosa ha indotto il tuo amico a formulare questo giudizio</a:t>
            </a:r>
            <a:r>
              <a:rPr lang="de-DE" altLang="de-DE" sz="2400" dirty="0">
                <a:solidFill>
                  <a:srgbClr val="333333"/>
                </a:solidFill>
              </a:rPr>
              <a:t>?</a:t>
            </a:r>
          </a:p>
          <a:p>
            <a:pPr lvl="0" defTabSz="914400" fontAlgn="base"/>
            <a:r>
              <a:rPr lang="de-DE" altLang="de-DE" sz="2400" dirty="0">
                <a:solidFill>
                  <a:srgbClr val="333333"/>
                </a:solidFill>
              </a:rPr>
              <a:t>Qual è la ragione principale di questo fatto?</a:t>
            </a: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49</a:t>
            </a:fld>
            <a:endParaRPr lang="de-DE" dirty="0">
              <a:latin typeface="+mn-lt"/>
              <a:ea typeface="+mn-ea"/>
            </a:endParaRPr>
          </a:p>
        </p:txBody>
      </p:sp>
      <p:pic>
        <p:nvPicPr>
          <p:cNvPr id="10" name="Picture 20" descr="judge mental- flickr - TheFluoride uncertainty Theory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it-IT" altLang="de-DE" sz="2400">
                <a:solidFill>
                  <a:srgbClr val="004992"/>
                </a:solidFill>
                <a:latin typeface="Calibri Light"/>
              </a:rPr>
              <a:t>Te stesso? </a:t>
            </a:r>
          </a:p>
          <a:p>
            <a:pPr eaLnBrk="1" hangingPunct="1">
              <a:lnSpc>
                <a:spcPct val="105000"/>
              </a:lnSpc>
              <a:spcBef>
                <a:spcPts val="1999"/>
              </a:spcBef>
              <a:spcAft>
                <a:spcPts val="0"/>
              </a:spcAft>
              <a:buClrTx/>
              <a:buNone/>
            </a:pPr>
            <a:r>
              <a:rPr lang="it-IT" altLang="de-DE" sz="2400">
                <a:solidFill>
                  <a:srgbClr val="004992"/>
                </a:solidFill>
                <a:latin typeface="Calibri Light"/>
              </a:rPr>
              <a:t>Un‘altra persona o altre persone?</a:t>
            </a:r>
          </a:p>
          <a:p>
            <a:pPr eaLnBrk="1" hangingPunct="1">
              <a:lnSpc>
                <a:spcPct val="105000"/>
              </a:lnSpc>
              <a:spcBef>
                <a:spcPts val="1999"/>
              </a:spcBef>
              <a:spcAft>
                <a:spcPts val="0"/>
              </a:spcAft>
              <a:buClrTx/>
              <a:buNone/>
            </a:pPr>
            <a:r>
              <a:rPr lang="it-IT" altLang="de-DE" sz="2400">
                <a:solidFill>
                  <a:srgbClr val="004992"/>
                </a:solidFill>
                <a:latin typeface="Calibri Light"/>
              </a:rPr>
              <a:t>Circostanze o il caso?</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nella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Obiettivi didattici:</a:t>
            </a:r>
          </a:p>
          <a:p>
            <a:pPr marL="342900" lvl="0" indent="-342900" defTabSz="914400" fontAlgn="base">
              <a:buClr>
                <a:srgbClr val="333333"/>
              </a:buClr>
              <a:buFont typeface="WingDings"/>
              <a:buChar char=""/>
            </a:pPr>
            <a:r>
              <a:rPr lang="en-US" altLang="de-DE" sz="2400" dirty="0" err="1">
                <a:solidFill>
                  <a:srgbClr val="333333"/>
                </a:solidFill>
              </a:rPr>
              <a:t>Considera</a:t>
            </a:r>
            <a:r>
              <a:rPr lang="en-US" altLang="de-DE" sz="2400" dirty="0">
                <a:solidFill>
                  <a:srgbClr val="333333"/>
                </a:solidFill>
              </a:rPr>
              <a:t> </a:t>
            </a:r>
            <a:r>
              <a:rPr lang="en-US" altLang="de-DE" sz="2400" dirty="0" err="1">
                <a:solidFill>
                  <a:srgbClr val="333333"/>
                </a:solidFill>
              </a:rPr>
              <a:t>sempre</a:t>
            </a:r>
            <a:r>
              <a:rPr lang="en-US" altLang="de-DE" sz="2400" dirty="0">
                <a:solidFill>
                  <a:srgbClr val="333333"/>
                </a:solidFill>
              </a:rPr>
              <a:t> </a:t>
            </a:r>
            <a:r>
              <a:rPr lang="en-US" altLang="de-DE" sz="2400" dirty="0" err="1">
                <a:solidFill>
                  <a:srgbClr val="333333"/>
                </a:solidFill>
              </a:rPr>
              <a:t>fattori</a:t>
            </a:r>
            <a:r>
              <a:rPr lang="en-US" altLang="de-DE" sz="2400" dirty="0">
                <a:solidFill>
                  <a:srgbClr val="333333"/>
                </a:solidFill>
              </a:rPr>
              <a:t> </a:t>
            </a:r>
            <a:r>
              <a:rPr lang="en-US" altLang="de-DE" sz="2400" dirty="0" err="1">
                <a:solidFill>
                  <a:srgbClr val="333333"/>
                </a:solidFill>
              </a:rPr>
              <a:t>differenti</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potrebbero</a:t>
            </a:r>
            <a:r>
              <a:rPr lang="en-US" altLang="de-DE" sz="2400" dirty="0">
                <a:solidFill>
                  <a:srgbClr val="333333"/>
                </a:solidFill>
              </a:rPr>
              <a:t> </a:t>
            </a:r>
            <a:r>
              <a:rPr lang="en-US" altLang="de-DE" sz="2400" dirty="0" err="1">
                <a:solidFill>
                  <a:srgbClr val="333333"/>
                </a:solidFill>
              </a:rPr>
              <a:t>contribuire</a:t>
            </a:r>
            <a:r>
              <a:rPr lang="en-US" altLang="de-DE" sz="2400" dirty="0">
                <a:solidFill>
                  <a:srgbClr val="333333"/>
                </a:solidFill>
              </a:rPr>
              <a:t> all</a:t>
            </a:r>
            <a:r>
              <a:rPr lang="ja-JP" altLang="en-US" sz="2400" dirty="0">
                <a:solidFill>
                  <a:srgbClr val="333333"/>
                </a:solidFill>
              </a:rPr>
              <a:t>’</a:t>
            </a:r>
            <a:r>
              <a:rPr lang="en-US" altLang="ja-JP" sz="2400" dirty="0" err="1">
                <a:solidFill>
                  <a:srgbClr val="333333"/>
                </a:solidFill>
              </a:rPr>
              <a:t>esito</a:t>
            </a:r>
            <a:r>
              <a:rPr lang="en-US" altLang="ja-JP" sz="2400" dirty="0">
                <a:solidFill>
                  <a:srgbClr val="333333"/>
                </a:solidFill>
              </a:rPr>
              <a:t> di un </a:t>
            </a:r>
            <a:r>
              <a:rPr lang="en-US" altLang="ja-JP" sz="2400" dirty="0" err="1">
                <a:solidFill>
                  <a:srgbClr val="333333"/>
                </a:solidFill>
              </a:rPr>
              <a:t>evento</a:t>
            </a:r>
            <a:r>
              <a:rPr lang="en-US" altLang="ja-JP" sz="2400" dirty="0">
                <a:solidFill>
                  <a:srgbClr val="333333"/>
                </a:solidFill>
              </a:rPr>
              <a:t> (</a:t>
            </a:r>
            <a:r>
              <a:rPr lang="en-US" altLang="ja-JP" sz="2400" dirty="0" err="1">
                <a:solidFill>
                  <a:srgbClr val="333333"/>
                </a:solidFill>
              </a:rPr>
              <a:t>es</a:t>
            </a:r>
            <a:r>
              <a:rPr lang="en-US" altLang="ja-JP" sz="2400" dirty="0">
                <a:solidFill>
                  <a:srgbClr val="333333"/>
                </a:solidFill>
              </a:rPr>
              <a:t>. </a:t>
            </a:r>
            <a:r>
              <a:rPr lang="en-US" altLang="ja-JP" sz="2400" dirty="0" err="1">
                <a:solidFill>
                  <a:srgbClr val="333333"/>
                </a:solidFill>
              </a:rPr>
              <a:t>Te</a:t>
            </a:r>
            <a:r>
              <a:rPr lang="en-US" altLang="ja-JP" sz="2400" dirty="0">
                <a:solidFill>
                  <a:srgbClr val="333333"/>
                </a:solidFill>
              </a:rPr>
              <a:t> </a:t>
            </a:r>
            <a:r>
              <a:rPr lang="en-US" altLang="ja-JP" sz="2400" dirty="0" err="1">
                <a:solidFill>
                  <a:srgbClr val="333333"/>
                </a:solidFill>
              </a:rPr>
              <a:t>stesso</a:t>
            </a:r>
            <a:r>
              <a:rPr lang="en-US" altLang="ja-JP" sz="2400" dirty="0">
                <a:solidFill>
                  <a:srgbClr val="333333"/>
                </a:solidFill>
              </a:rPr>
              <a:t>/</a:t>
            </a:r>
            <a:r>
              <a:rPr lang="en-US" altLang="ja-JP" sz="2400" dirty="0" err="1">
                <a:solidFill>
                  <a:srgbClr val="333333"/>
                </a:solidFill>
              </a:rPr>
              <a:t>gli</a:t>
            </a:r>
            <a:r>
              <a:rPr lang="en-US" altLang="ja-JP" sz="2400" dirty="0">
                <a:solidFill>
                  <a:srgbClr val="333333"/>
                </a:solidFill>
              </a:rPr>
              <a:t> </a:t>
            </a:r>
            <a:r>
              <a:rPr lang="en-US" altLang="ja-JP" sz="2400" dirty="0" err="1">
                <a:solidFill>
                  <a:srgbClr val="333333"/>
                </a:solidFill>
              </a:rPr>
              <a:t>altri</a:t>
            </a:r>
            <a:r>
              <a:rPr lang="en-US" altLang="ja-JP" sz="2400" dirty="0">
                <a:solidFill>
                  <a:srgbClr val="333333"/>
                </a:solidFill>
              </a:rPr>
              <a:t>/le </a:t>
            </a:r>
            <a:r>
              <a:rPr lang="en-US" altLang="ja-JP" sz="2400" dirty="0" err="1">
                <a:solidFill>
                  <a:srgbClr val="333333"/>
                </a:solidFill>
              </a:rPr>
              <a:t>circostanze</a:t>
            </a:r>
            <a:r>
              <a:rPr lang="en-US" altLang="ja-JP"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50</a:t>
            </a:fld>
            <a:endParaRPr lang="de-DE" dirty="0">
              <a:latin typeface="+mn-lt"/>
              <a:ea typeface="+mn-ea"/>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nella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Obiettivi didattici:</a:t>
            </a:r>
          </a:p>
          <a:p>
            <a:pPr marL="342900" lvl="0" indent="-342900" defTabSz="914400" fontAlgn="base">
              <a:buClr>
                <a:srgbClr val="333333"/>
              </a:buClr>
              <a:buFont typeface="WingDings"/>
              <a:buChar char=""/>
            </a:pPr>
            <a:r>
              <a:rPr lang="en-US" altLang="de-DE" sz="2400" dirty="0" err="1">
                <a:solidFill>
                  <a:srgbClr val="333333"/>
                </a:solidFill>
              </a:rPr>
              <a:t>Considera</a:t>
            </a:r>
            <a:r>
              <a:rPr lang="en-US" altLang="de-DE" sz="2400" dirty="0">
                <a:solidFill>
                  <a:srgbClr val="333333"/>
                </a:solidFill>
              </a:rPr>
              <a:t> </a:t>
            </a:r>
            <a:r>
              <a:rPr lang="en-US" altLang="de-DE" sz="2400" dirty="0" err="1">
                <a:solidFill>
                  <a:srgbClr val="333333"/>
                </a:solidFill>
              </a:rPr>
              <a:t>sempre</a:t>
            </a:r>
            <a:r>
              <a:rPr lang="en-US" altLang="de-DE" sz="2400" dirty="0">
                <a:solidFill>
                  <a:srgbClr val="333333"/>
                </a:solidFill>
              </a:rPr>
              <a:t> </a:t>
            </a:r>
            <a:r>
              <a:rPr lang="en-US" altLang="de-DE" sz="2400" dirty="0" err="1">
                <a:solidFill>
                  <a:srgbClr val="333333"/>
                </a:solidFill>
              </a:rPr>
              <a:t>fattori</a:t>
            </a:r>
            <a:r>
              <a:rPr lang="en-US" altLang="de-DE" sz="2400" dirty="0">
                <a:solidFill>
                  <a:srgbClr val="333333"/>
                </a:solidFill>
              </a:rPr>
              <a:t> </a:t>
            </a:r>
            <a:r>
              <a:rPr lang="en-US" altLang="de-DE" sz="2400" dirty="0" err="1">
                <a:solidFill>
                  <a:srgbClr val="333333"/>
                </a:solidFill>
              </a:rPr>
              <a:t>differenti</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potrebbero</a:t>
            </a:r>
            <a:r>
              <a:rPr lang="en-US" altLang="de-DE" sz="2400" dirty="0">
                <a:solidFill>
                  <a:srgbClr val="333333"/>
                </a:solidFill>
              </a:rPr>
              <a:t> </a:t>
            </a:r>
            <a:r>
              <a:rPr lang="en-US" altLang="de-DE" sz="2400" dirty="0" err="1">
                <a:solidFill>
                  <a:srgbClr val="333333"/>
                </a:solidFill>
              </a:rPr>
              <a:t>contribuire</a:t>
            </a:r>
            <a:r>
              <a:rPr lang="en-US" altLang="de-DE" sz="2400" dirty="0">
                <a:solidFill>
                  <a:srgbClr val="333333"/>
                </a:solidFill>
              </a:rPr>
              <a:t> all</a:t>
            </a:r>
            <a:r>
              <a:rPr lang="ja-JP" altLang="en-US" sz="2400" dirty="0">
                <a:solidFill>
                  <a:srgbClr val="333333"/>
                </a:solidFill>
              </a:rPr>
              <a:t>’</a:t>
            </a:r>
            <a:r>
              <a:rPr lang="en-US" altLang="ja-JP" sz="2400" dirty="0" err="1">
                <a:solidFill>
                  <a:srgbClr val="333333"/>
                </a:solidFill>
              </a:rPr>
              <a:t>esito</a:t>
            </a:r>
            <a:r>
              <a:rPr lang="en-US" altLang="ja-JP" sz="2400" dirty="0">
                <a:solidFill>
                  <a:srgbClr val="333333"/>
                </a:solidFill>
              </a:rPr>
              <a:t> di un </a:t>
            </a:r>
            <a:r>
              <a:rPr lang="en-US" altLang="ja-JP" sz="2400" dirty="0" err="1">
                <a:solidFill>
                  <a:srgbClr val="333333"/>
                </a:solidFill>
              </a:rPr>
              <a:t>evento</a:t>
            </a:r>
            <a:r>
              <a:rPr lang="en-US" altLang="ja-JP" sz="2400" dirty="0">
                <a:solidFill>
                  <a:srgbClr val="333333"/>
                </a:solidFill>
              </a:rPr>
              <a:t> (</a:t>
            </a:r>
            <a:r>
              <a:rPr lang="en-US" altLang="ja-JP" sz="2400" dirty="0" err="1">
                <a:solidFill>
                  <a:srgbClr val="333333"/>
                </a:solidFill>
              </a:rPr>
              <a:t>es</a:t>
            </a:r>
            <a:r>
              <a:rPr lang="en-US" altLang="ja-JP" sz="2400" dirty="0">
                <a:solidFill>
                  <a:srgbClr val="333333"/>
                </a:solidFill>
              </a:rPr>
              <a:t>. </a:t>
            </a:r>
            <a:r>
              <a:rPr lang="en-US" altLang="ja-JP" sz="2400" dirty="0" err="1">
                <a:solidFill>
                  <a:srgbClr val="333333"/>
                </a:solidFill>
              </a:rPr>
              <a:t>Te</a:t>
            </a:r>
            <a:r>
              <a:rPr lang="en-US" altLang="ja-JP" sz="2400" dirty="0">
                <a:solidFill>
                  <a:srgbClr val="333333"/>
                </a:solidFill>
              </a:rPr>
              <a:t> </a:t>
            </a:r>
            <a:r>
              <a:rPr lang="en-US" altLang="ja-JP" sz="2400" dirty="0" err="1">
                <a:solidFill>
                  <a:srgbClr val="333333"/>
                </a:solidFill>
              </a:rPr>
              <a:t>stesso</a:t>
            </a:r>
            <a:r>
              <a:rPr lang="en-US" altLang="ja-JP" sz="2400" dirty="0">
                <a:solidFill>
                  <a:srgbClr val="333333"/>
                </a:solidFill>
              </a:rPr>
              <a:t>/</a:t>
            </a:r>
            <a:r>
              <a:rPr lang="en-US" altLang="ja-JP" sz="2400" dirty="0" err="1">
                <a:solidFill>
                  <a:srgbClr val="333333"/>
                </a:solidFill>
              </a:rPr>
              <a:t>gli</a:t>
            </a:r>
            <a:r>
              <a:rPr lang="en-US" altLang="ja-JP" sz="2400" dirty="0">
                <a:solidFill>
                  <a:srgbClr val="333333"/>
                </a:solidFill>
              </a:rPr>
              <a:t> </a:t>
            </a:r>
            <a:r>
              <a:rPr lang="en-US" altLang="ja-JP" sz="2400" dirty="0" err="1">
                <a:solidFill>
                  <a:srgbClr val="333333"/>
                </a:solidFill>
              </a:rPr>
              <a:t>altri</a:t>
            </a:r>
            <a:r>
              <a:rPr lang="en-US" altLang="ja-JP" sz="2400" dirty="0">
                <a:solidFill>
                  <a:srgbClr val="333333"/>
                </a:solidFill>
              </a:rPr>
              <a:t>/le </a:t>
            </a:r>
            <a:r>
              <a:rPr lang="en-US" altLang="ja-JP" sz="2400" dirty="0" err="1">
                <a:solidFill>
                  <a:srgbClr val="333333"/>
                </a:solidFill>
              </a:rPr>
              <a:t>circostanze</a:t>
            </a:r>
            <a:r>
              <a:rPr lang="en-US" altLang="ja-JP"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Nella vita di </a:t>
            </a:r>
            <a:r>
              <a:rPr lang="en-US" altLang="de-DE" sz="2400" dirty="0" err="1">
                <a:solidFill>
                  <a:srgbClr val="333333"/>
                </a:solidFill>
              </a:rPr>
              <a:t>tutti</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giorni</a:t>
            </a:r>
            <a:r>
              <a:rPr lang="en-US" altLang="de-DE" sz="2400" dirty="0">
                <a:solidFill>
                  <a:srgbClr val="333333"/>
                </a:solidFill>
              </a:rPr>
              <a:t>, </a:t>
            </a:r>
            <a:r>
              <a:rPr lang="en-US" altLang="de-DE" sz="2400" dirty="0" err="1">
                <a:solidFill>
                  <a:srgbClr val="333333"/>
                </a:solidFill>
              </a:rPr>
              <a:t>dovremmo</a:t>
            </a:r>
            <a:r>
              <a:rPr lang="en-US" altLang="de-DE" sz="2400" dirty="0">
                <a:solidFill>
                  <a:srgbClr val="333333"/>
                </a:solidFill>
              </a:rPr>
              <a:t> </a:t>
            </a:r>
            <a:r>
              <a:rPr lang="en-US" altLang="de-DE" sz="2400" dirty="0" err="1">
                <a:solidFill>
                  <a:srgbClr val="333333"/>
                </a:solidFill>
              </a:rPr>
              <a:t>cercare</a:t>
            </a:r>
            <a:r>
              <a:rPr lang="en-US" altLang="de-DE" sz="2400" dirty="0">
                <a:solidFill>
                  <a:srgbClr val="333333"/>
                </a:solidFill>
              </a:rPr>
              <a:t> di </a:t>
            </a:r>
            <a:r>
              <a:rPr lang="en-US" altLang="de-DE" sz="2400" dirty="0" err="1">
                <a:solidFill>
                  <a:srgbClr val="333333"/>
                </a:solidFill>
              </a:rPr>
              <a:t>essere</a:t>
            </a:r>
            <a:r>
              <a:rPr lang="en-US" altLang="de-DE" sz="2400" dirty="0">
                <a:solidFill>
                  <a:srgbClr val="333333"/>
                </a:solidFill>
              </a:rPr>
              <a:t> </a:t>
            </a:r>
            <a:r>
              <a:rPr lang="en-US" altLang="de-DE" sz="2400" dirty="0" err="1">
                <a:solidFill>
                  <a:srgbClr val="333333"/>
                </a:solidFill>
              </a:rPr>
              <a:t>più</a:t>
            </a:r>
            <a:r>
              <a:rPr lang="en-US" altLang="de-DE" sz="2400" dirty="0">
                <a:solidFill>
                  <a:srgbClr val="333333"/>
                </a:solidFill>
              </a:rPr>
              <a:t> </a:t>
            </a:r>
            <a:r>
              <a:rPr lang="en-US" altLang="de-DE" sz="2400" dirty="0" err="1">
                <a:solidFill>
                  <a:srgbClr val="333333"/>
                </a:solidFill>
              </a:rPr>
              <a:t>realisti</a:t>
            </a:r>
            <a:r>
              <a:rPr lang="en-US" altLang="de-DE" sz="2400" dirty="0">
                <a:solidFill>
                  <a:srgbClr val="333333"/>
                </a:solidFill>
              </a:rPr>
              <a:t> </a:t>
            </a:r>
            <a:r>
              <a:rPr lang="en-US" altLang="de-DE" sz="2400" dirty="0" err="1">
                <a:solidFill>
                  <a:srgbClr val="333333"/>
                </a:solidFill>
              </a:rPr>
              <a:t>possibile</a:t>
            </a:r>
            <a:r>
              <a:rPr lang="en-US" altLang="de-DE" sz="2400" dirty="0">
                <a:solidFill>
                  <a:srgbClr val="333333"/>
                </a:solidFill>
              </a:rPr>
              <a:t>:</a:t>
            </a:r>
            <a:br>
              <a:rPr lang="en-US" altLang="de-DE" sz="2400" dirty="0">
                <a:solidFill>
                  <a:srgbClr val="333333"/>
                </a:solidFill>
              </a:rPr>
            </a:br>
            <a:r>
              <a:rPr lang="en-US" altLang="de-DE" sz="2400" dirty="0">
                <a:solidFill>
                  <a:srgbClr val="333333"/>
                </a:solidFill>
              </a:rPr>
              <a:t>Non c</a:t>
            </a:r>
            <a:r>
              <a:rPr lang="ja-JP" altLang="en-US" sz="2400" dirty="0">
                <a:solidFill>
                  <a:srgbClr val="333333"/>
                </a:solidFill>
              </a:rPr>
              <a:t>’</a:t>
            </a:r>
            <a:r>
              <a:rPr lang="en-US" altLang="ja-JP" sz="2400" dirty="0">
                <a:solidFill>
                  <a:srgbClr val="333333"/>
                </a:solidFill>
              </a:rPr>
              <a:t>è </a:t>
            </a:r>
            <a:r>
              <a:rPr lang="en-US" altLang="ja-JP" sz="2400" dirty="0" err="1">
                <a:solidFill>
                  <a:srgbClr val="333333"/>
                </a:solidFill>
              </a:rPr>
              <a:t>ragione</a:t>
            </a:r>
            <a:r>
              <a:rPr lang="en-US" altLang="ja-JP" sz="2400" dirty="0">
                <a:solidFill>
                  <a:srgbClr val="333333"/>
                </a:solidFill>
              </a:rPr>
              <a:t> per dare </a:t>
            </a:r>
            <a:r>
              <a:rPr lang="en-US" altLang="ja-JP" sz="2400" i="1" dirty="0" err="1">
                <a:solidFill>
                  <a:srgbClr val="333333"/>
                </a:solidFill>
              </a:rPr>
              <a:t>sempre</a:t>
            </a:r>
            <a:r>
              <a:rPr lang="en-US" altLang="ja-JP" sz="2400" dirty="0">
                <a:solidFill>
                  <a:srgbClr val="333333"/>
                </a:solidFill>
              </a:rPr>
              <a:t> la </a:t>
            </a:r>
            <a:r>
              <a:rPr lang="en-US" altLang="ja-JP" sz="2400" dirty="0" err="1">
                <a:solidFill>
                  <a:srgbClr val="333333"/>
                </a:solidFill>
              </a:rPr>
              <a:t>colpa</a:t>
            </a:r>
            <a:r>
              <a:rPr lang="en-US" altLang="ja-JP" sz="2400" dirty="0">
                <a:solidFill>
                  <a:srgbClr val="333333"/>
                </a:solidFill>
              </a:rPr>
              <a:t> </a:t>
            </a:r>
            <a:r>
              <a:rPr lang="en-US" altLang="ja-JP" sz="2400" dirty="0" err="1">
                <a:solidFill>
                  <a:srgbClr val="333333"/>
                </a:solidFill>
              </a:rPr>
              <a:t>agli</a:t>
            </a:r>
            <a:r>
              <a:rPr lang="en-US" altLang="ja-JP" sz="2400" dirty="0">
                <a:solidFill>
                  <a:srgbClr val="333333"/>
                </a:solidFill>
              </a:rPr>
              <a:t> </a:t>
            </a:r>
            <a:r>
              <a:rPr lang="en-US" altLang="ja-JP" sz="2400" dirty="0" err="1">
                <a:solidFill>
                  <a:srgbClr val="333333"/>
                </a:solidFill>
              </a:rPr>
              <a:t>altri</a:t>
            </a:r>
            <a:r>
              <a:rPr lang="en-US" altLang="ja-JP" sz="2400" dirty="0">
                <a:solidFill>
                  <a:srgbClr val="333333"/>
                </a:solidFill>
              </a:rPr>
              <a:t>, </a:t>
            </a:r>
            <a:r>
              <a:rPr lang="en-US" altLang="ja-JP" sz="2400" dirty="0" err="1">
                <a:solidFill>
                  <a:srgbClr val="333333"/>
                </a:solidFill>
              </a:rPr>
              <a:t>così</a:t>
            </a:r>
            <a:r>
              <a:rPr lang="en-US" altLang="ja-JP" sz="2400" dirty="0">
                <a:solidFill>
                  <a:srgbClr val="333333"/>
                </a:solidFill>
              </a:rPr>
              <a:t> come non è giusto </a:t>
            </a:r>
            <a:r>
              <a:rPr lang="en-US" altLang="ja-JP" sz="2400" dirty="0" err="1">
                <a:solidFill>
                  <a:srgbClr val="333333"/>
                </a:solidFill>
              </a:rPr>
              <a:t>darla</a:t>
            </a:r>
            <a:r>
              <a:rPr lang="en-US" altLang="ja-JP" sz="2400" dirty="0">
                <a:solidFill>
                  <a:srgbClr val="333333"/>
                </a:solidFill>
              </a:rPr>
              <a:t> </a:t>
            </a:r>
            <a:r>
              <a:rPr lang="en-US" altLang="ja-JP" sz="2400" i="1" dirty="0" err="1">
                <a:solidFill>
                  <a:srgbClr val="333333"/>
                </a:solidFill>
              </a:rPr>
              <a:t>sempre</a:t>
            </a:r>
            <a:r>
              <a:rPr lang="en-US" altLang="ja-JP" sz="2400" i="1" dirty="0">
                <a:solidFill>
                  <a:srgbClr val="333333"/>
                </a:solidFill>
              </a:rPr>
              <a:t> </a:t>
            </a:r>
            <a:r>
              <a:rPr lang="en-US" altLang="ja-JP" sz="2400" dirty="0">
                <a:solidFill>
                  <a:srgbClr val="333333"/>
                </a:solidFill>
              </a:rPr>
              <a:t>a se </a:t>
            </a:r>
            <a:r>
              <a:rPr lang="en-US" altLang="ja-JP" sz="2400" dirty="0" err="1">
                <a:solidFill>
                  <a:srgbClr val="333333"/>
                </a:solidFill>
              </a:rPr>
              <a:t>stessi</a:t>
            </a:r>
            <a:r>
              <a:rPr lang="en-US" altLang="ja-JP" sz="2400" dirty="0">
                <a:solidFill>
                  <a:srgbClr val="333333"/>
                </a:solidFill>
              </a:rPr>
              <a:t> se le </a:t>
            </a:r>
            <a:r>
              <a:rPr lang="en-US" altLang="ja-JP" sz="2400" dirty="0" err="1">
                <a:solidFill>
                  <a:srgbClr val="333333"/>
                </a:solidFill>
              </a:rPr>
              <a:t>cose</a:t>
            </a:r>
            <a:r>
              <a:rPr lang="en-US" altLang="ja-JP" sz="2400" dirty="0">
                <a:solidFill>
                  <a:srgbClr val="333333"/>
                </a:solidFill>
              </a:rPr>
              <a:t> </a:t>
            </a:r>
            <a:r>
              <a:rPr lang="en-US" altLang="ja-JP" sz="2400" dirty="0" err="1">
                <a:solidFill>
                  <a:srgbClr val="333333"/>
                </a:solidFill>
              </a:rPr>
              <a:t>vanno</a:t>
            </a:r>
            <a:r>
              <a:rPr lang="en-US" altLang="ja-JP" sz="2400" dirty="0">
                <a:solidFill>
                  <a:srgbClr val="333333"/>
                </a:solidFill>
              </a:rPr>
              <a:t> </a:t>
            </a:r>
            <a:r>
              <a:rPr lang="en-US" altLang="ja-JP" sz="2400">
                <a:solidFill>
                  <a:srgbClr val="333333"/>
                </a:solidFill>
              </a:rPr>
              <a:t>male.</a:t>
            </a:r>
            <a:endParaRPr lang="en-US" sz="2400" dirty="0"/>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51</a:t>
            </a:fld>
            <a:endParaRPr lang="de-DE" dirty="0">
              <a:latin typeface="+mn-lt"/>
              <a:ea typeface="+mn-ea"/>
            </a:endParaRPr>
          </a:p>
        </p:txBody>
      </p:sp>
    </p:spTree>
    <p:extLst>
      <p:ext uri="{BB962C8B-B14F-4D97-AF65-F5344CB8AC3E}">
        <p14:creationId xmlns:p14="http://schemas.microsoft.com/office/powerpoint/2010/main" val="34664134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nella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Obiettivi didattici:</a:t>
            </a:r>
          </a:p>
          <a:p>
            <a:pPr marL="342900" lvl="0" indent="-342900" defTabSz="914400" fontAlgn="base">
              <a:buClr>
                <a:srgbClr val="333333"/>
              </a:buClr>
              <a:buFont typeface="WingDings"/>
              <a:buChar char=""/>
            </a:pPr>
            <a:r>
              <a:rPr lang="en-US" altLang="de-DE" sz="2400" dirty="0" err="1">
                <a:solidFill>
                  <a:srgbClr val="333333"/>
                </a:solidFill>
              </a:rPr>
              <a:t>Considera</a:t>
            </a:r>
            <a:r>
              <a:rPr lang="en-US" altLang="de-DE" sz="2400" dirty="0">
                <a:solidFill>
                  <a:srgbClr val="333333"/>
                </a:solidFill>
              </a:rPr>
              <a:t> </a:t>
            </a:r>
            <a:r>
              <a:rPr lang="en-US" altLang="de-DE" sz="2400" dirty="0" err="1">
                <a:solidFill>
                  <a:srgbClr val="333333"/>
                </a:solidFill>
              </a:rPr>
              <a:t>sempre</a:t>
            </a:r>
            <a:r>
              <a:rPr lang="en-US" altLang="de-DE" sz="2400" dirty="0">
                <a:solidFill>
                  <a:srgbClr val="333333"/>
                </a:solidFill>
              </a:rPr>
              <a:t> </a:t>
            </a:r>
            <a:r>
              <a:rPr lang="en-US" altLang="de-DE" sz="2400" dirty="0" err="1">
                <a:solidFill>
                  <a:srgbClr val="333333"/>
                </a:solidFill>
              </a:rPr>
              <a:t>fattori</a:t>
            </a:r>
            <a:r>
              <a:rPr lang="en-US" altLang="de-DE" sz="2400" dirty="0">
                <a:solidFill>
                  <a:srgbClr val="333333"/>
                </a:solidFill>
              </a:rPr>
              <a:t> </a:t>
            </a:r>
            <a:r>
              <a:rPr lang="en-US" altLang="de-DE" sz="2400" dirty="0" err="1">
                <a:solidFill>
                  <a:srgbClr val="333333"/>
                </a:solidFill>
              </a:rPr>
              <a:t>differenti</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potrebbero</a:t>
            </a:r>
            <a:r>
              <a:rPr lang="en-US" altLang="de-DE" sz="2400" dirty="0">
                <a:solidFill>
                  <a:srgbClr val="333333"/>
                </a:solidFill>
              </a:rPr>
              <a:t> </a:t>
            </a:r>
            <a:r>
              <a:rPr lang="en-US" altLang="de-DE" sz="2400" dirty="0" err="1">
                <a:solidFill>
                  <a:srgbClr val="333333"/>
                </a:solidFill>
              </a:rPr>
              <a:t>contribuire</a:t>
            </a:r>
            <a:r>
              <a:rPr lang="en-US" altLang="de-DE" sz="2400" dirty="0">
                <a:solidFill>
                  <a:srgbClr val="333333"/>
                </a:solidFill>
              </a:rPr>
              <a:t> all</a:t>
            </a:r>
            <a:r>
              <a:rPr lang="ja-JP" altLang="en-US" sz="2400" dirty="0">
                <a:solidFill>
                  <a:srgbClr val="333333"/>
                </a:solidFill>
              </a:rPr>
              <a:t>’</a:t>
            </a:r>
            <a:r>
              <a:rPr lang="en-US" altLang="ja-JP" sz="2400" dirty="0" err="1">
                <a:solidFill>
                  <a:srgbClr val="333333"/>
                </a:solidFill>
              </a:rPr>
              <a:t>esito</a:t>
            </a:r>
            <a:r>
              <a:rPr lang="en-US" altLang="ja-JP" sz="2400" dirty="0">
                <a:solidFill>
                  <a:srgbClr val="333333"/>
                </a:solidFill>
              </a:rPr>
              <a:t> di un </a:t>
            </a:r>
            <a:r>
              <a:rPr lang="en-US" altLang="ja-JP" sz="2400" dirty="0" err="1">
                <a:solidFill>
                  <a:srgbClr val="333333"/>
                </a:solidFill>
              </a:rPr>
              <a:t>evento</a:t>
            </a:r>
            <a:r>
              <a:rPr lang="en-US" altLang="ja-JP" sz="2400" dirty="0">
                <a:solidFill>
                  <a:srgbClr val="333333"/>
                </a:solidFill>
              </a:rPr>
              <a:t> (</a:t>
            </a:r>
            <a:r>
              <a:rPr lang="en-US" altLang="ja-JP" sz="2400" dirty="0" err="1">
                <a:solidFill>
                  <a:srgbClr val="333333"/>
                </a:solidFill>
              </a:rPr>
              <a:t>es</a:t>
            </a:r>
            <a:r>
              <a:rPr lang="en-US" altLang="ja-JP" sz="2400" dirty="0">
                <a:solidFill>
                  <a:srgbClr val="333333"/>
                </a:solidFill>
              </a:rPr>
              <a:t>. </a:t>
            </a:r>
            <a:r>
              <a:rPr lang="en-US" altLang="ja-JP" sz="2400" dirty="0" err="1">
                <a:solidFill>
                  <a:srgbClr val="333333"/>
                </a:solidFill>
              </a:rPr>
              <a:t>Te</a:t>
            </a:r>
            <a:r>
              <a:rPr lang="en-US" altLang="ja-JP" sz="2400" dirty="0">
                <a:solidFill>
                  <a:srgbClr val="333333"/>
                </a:solidFill>
              </a:rPr>
              <a:t> </a:t>
            </a:r>
            <a:r>
              <a:rPr lang="en-US" altLang="ja-JP" sz="2400" dirty="0" err="1">
                <a:solidFill>
                  <a:srgbClr val="333333"/>
                </a:solidFill>
              </a:rPr>
              <a:t>stesso</a:t>
            </a:r>
            <a:r>
              <a:rPr lang="en-US" altLang="ja-JP" sz="2400" dirty="0">
                <a:solidFill>
                  <a:srgbClr val="333333"/>
                </a:solidFill>
              </a:rPr>
              <a:t>/</a:t>
            </a:r>
            <a:r>
              <a:rPr lang="en-US" altLang="ja-JP" sz="2400" dirty="0" err="1">
                <a:solidFill>
                  <a:srgbClr val="333333"/>
                </a:solidFill>
              </a:rPr>
              <a:t>gli</a:t>
            </a:r>
            <a:r>
              <a:rPr lang="en-US" altLang="ja-JP" sz="2400" dirty="0">
                <a:solidFill>
                  <a:srgbClr val="333333"/>
                </a:solidFill>
              </a:rPr>
              <a:t> </a:t>
            </a:r>
            <a:r>
              <a:rPr lang="en-US" altLang="ja-JP" sz="2400" dirty="0" err="1">
                <a:solidFill>
                  <a:srgbClr val="333333"/>
                </a:solidFill>
              </a:rPr>
              <a:t>altri</a:t>
            </a:r>
            <a:r>
              <a:rPr lang="en-US" altLang="ja-JP" sz="2400" dirty="0">
                <a:solidFill>
                  <a:srgbClr val="333333"/>
                </a:solidFill>
              </a:rPr>
              <a:t>/le </a:t>
            </a:r>
            <a:r>
              <a:rPr lang="en-US" altLang="ja-JP" sz="2400" dirty="0" err="1">
                <a:solidFill>
                  <a:srgbClr val="333333"/>
                </a:solidFill>
              </a:rPr>
              <a:t>circostanze</a:t>
            </a:r>
            <a:r>
              <a:rPr lang="en-US" altLang="ja-JP"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Nella vita di </a:t>
            </a:r>
            <a:r>
              <a:rPr lang="en-US" altLang="de-DE" sz="2400" dirty="0" err="1">
                <a:solidFill>
                  <a:srgbClr val="333333"/>
                </a:solidFill>
              </a:rPr>
              <a:t>tutti</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giorni</a:t>
            </a:r>
            <a:r>
              <a:rPr lang="en-US" altLang="de-DE" sz="2400" dirty="0">
                <a:solidFill>
                  <a:srgbClr val="333333"/>
                </a:solidFill>
              </a:rPr>
              <a:t>, </a:t>
            </a:r>
            <a:r>
              <a:rPr lang="en-US" altLang="de-DE" sz="2400" dirty="0" err="1">
                <a:solidFill>
                  <a:srgbClr val="333333"/>
                </a:solidFill>
              </a:rPr>
              <a:t>dovremmo</a:t>
            </a:r>
            <a:r>
              <a:rPr lang="en-US" altLang="de-DE" sz="2400" dirty="0">
                <a:solidFill>
                  <a:srgbClr val="333333"/>
                </a:solidFill>
              </a:rPr>
              <a:t> </a:t>
            </a:r>
            <a:r>
              <a:rPr lang="en-US" altLang="de-DE" sz="2400" dirty="0" err="1">
                <a:solidFill>
                  <a:srgbClr val="333333"/>
                </a:solidFill>
              </a:rPr>
              <a:t>cercare</a:t>
            </a:r>
            <a:r>
              <a:rPr lang="en-US" altLang="de-DE" sz="2400" dirty="0">
                <a:solidFill>
                  <a:srgbClr val="333333"/>
                </a:solidFill>
              </a:rPr>
              <a:t> di </a:t>
            </a:r>
            <a:r>
              <a:rPr lang="en-US" altLang="de-DE" sz="2400" dirty="0" err="1">
                <a:solidFill>
                  <a:srgbClr val="333333"/>
                </a:solidFill>
              </a:rPr>
              <a:t>essere</a:t>
            </a:r>
            <a:r>
              <a:rPr lang="en-US" altLang="de-DE" sz="2400" dirty="0">
                <a:solidFill>
                  <a:srgbClr val="333333"/>
                </a:solidFill>
              </a:rPr>
              <a:t> </a:t>
            </a:r>
            <a:r>
              <a:rPr lang="en-US" altLang="de-DE" sz="2400" dirty="0" err="1">
                <a:solidFill>
                  <a:srgbClr val="333333"/>
                </a:solidFill>
              </a:rPr>
              <a:t>più</a:t>
            </a:r>
            <a:r>
              <a:rPr lang="en-US" altLang="de-DE" sz="2400" dirty="0">
                <a:solidFill>
                  <a:srgbClr val="333333"/>
                </a:solidFill>
              </a:rPr>
              <a:t> </a:t>
            </a:r>
            <a:r>
              <a:rPr lang="en-US" altLang="de-DE" sz="2400" dirty="0" err="1">
                <a:solidFill>
                  <a:srgbClr val="333333"/>
                </a:solidFill>
              </a:rPr>
              <a:t>realisti</a:t>
            </a:r>
            <a:r>
              <a:rPr lang="en-US" altLang="de-DE" sz="2400" dirty="0">
                <a:solidFill>
                  <a:srgbClr val="333333"/>
                </a:solidFill>
              </a:rPr>
              <a:t> </a:t>
            </a:r>
            <a:r>
              <a:rPr lang="en-US" altLang="de-DE" sz="2400" dirty="0" err="1">
                <a:solidFill>
                  <a:srgbClr val="333333"/>
                </a:solidFill>
              </a:rPr>
              <a:t>possibile</a:t>
            </a:r>
            <a:r>
              <a:rPr lang="en-US" altLang="de-DE" sz="2400" dirty="0">
                <a:solidFill>
                  <a:srgbClr val="333333"/>
                </a:solidFill>
              </a:rPr>
              <a:t>:</a:t>
            </a:r>
            <a:br>
              <a:rPr lang="en-US" altLang="de-DE" sz="2400" dirty="0">
                <a:solidFill>
                  <a:srgbClr val="333333"/>
                </a:solidFill>
              </a:rPr>
            </a:br>
            <a:r>
              <a:rPr lang="en-US" altLang="de-DE" sz="2400" dirty="0">
                <a:solidFill>
                  <a:srgbClr val="333333"/>
                </a:solidFill>
              </a:rPr>
              <a:t>Non c</a:t>
            </a:r>
            <a:r>
              <a:rPr lang="ja-JP" altLang="en-US" sz="2400" dirty="0">
                <a:solidFill>
                  <a:srgbClr val="333333"/>
                </a:solidFill>
              </a:rPr>
              <a:t>’</a:t>
            </a:r>
            <a:r>
              <a:rPr lang="en-US" altLang="ja-JP" sz="2400" dirty="0">
                <a:solidFill>
                  <a:srgbClr val="333333"/>
                </a:solidFill>
              </a:rPr>
              <a:t>è </a:t>
            </a:r>
            <a:r>
              <a:rPr lang="en-US" altLang="ja-JP" sz="2400" dirty="0" err="1">
                <a:solidFill>
                  <a:srgbClr val="333333"/>
                </a:solidFill>
              </a:rPr>
              <a:t>ragione</a:t>
            </a:r>
            <a:r>
              <a:rPr lang="en-US" altLang="ja-JP" sz="2400" dirty="0">
                <a:solidFill>
                  <a:srgbClr val="333333"/>
                </a:solidFill>
              </a:rPr>
              <a:t> per dare </a:t>
            </a:r>
            <a:r>
              <a:rPr lang="en-US" altLang="ja-JP" sz="2400" i="1" dirty="0" err="1">
                <a:solidFill>
                  <a:srgbClr val="333333"/>
                </a:solidFill>
              </a:rPr>
              <a:t>sempre</a:t>
            </a:r>
            <a:r>
              <a:rPr lang="en-US" altLang="ja-JP" sz="2400" dirty="0">
                <a:solidFill>
                  <a:srgbClr val="333333"/>
                </a:solidFill>
              </a:rPr>
              <a:t> la </a:t>
            </a:r>
            <a:r>
              <a:rPr lang="en-US" altLang="ja-JP" sz="2400" dirty="0" err="1">
                <a:solidFill>
                  <a:srgbClr val="333333"/>
                </a:solidFill>
              </a:rPr>
              <a:t>colpa</a:t>
            </a:r>
            <a:r>
              <a:rPr lang="en-US" altLang="ja-JP" sz="2400" dirty="0">
                <a:solidFill>
                  <a:srgbClr val="333333"/>
                </a:solidFill>
              </a:rPr>
              <a:t> </a:t>
            </a:r>
            <a:r>
              <a:rPr lang="en-US" altLang="ja-JP" sz="2400" dirty="0" err="1">
                <a:solidFill>
                  <a:srgbClr val="333333"/>
                </a:solidFill>
              </a:rPr>
              <a:t>agli</a:t>
            </a:r>
            <a:r>
              <a:rPr lang="en-US" altLang="ja-JP" sz="2400" dirty="0">
                <a:solidFill>
                  <a:srgbClr val="333333"/>
                </a:solidFill>
              </a:rPr>
              <a:t> </a:t>
            </a:r>
            <a:r>
              <a:rPr lang="en-US" altLang="ja-JP" sz="2400" dirty="0" err="1">
                <a:solidFill>
                  <a:srgbClr val="333333"/>
                </a:solidFill>
              </a:rPr>
              <a:t>altri</a:t>
            </a:r>
            <a:r>
              <a:rPr lang="en-US" altLang="ja-JP" sz="2400" dirty="0">
                <a:solidFill>
                  <a:srgbClr val="333333"/>
                </a:solidFill>
              </a:rPr>
              <a:t>, </a:t>
            </a:r>
            <a:r>
              <a:rPr lang="en-US" altLang="ja-JP" sz="2400" dirty="0" err="1">
                <a:solidFill>
                  <a:srgbClr val="333333"/>
                </a:solidFill>
              </a:rPr>
              <a:t>così</a:t>
            </a:r>
            <a:r>
              <a:rPr lang="en-US" altLang="ja-JP" sz="2400" dirty="0">
                <a:solidFill>
                  <a:srgbClr val="333333"/>
                </a:solidFill>
              </a:rPr>
              <a:t> come non è giusto </a:t>
            </a:r>
            <a:r>
              <a:rPr lang="en-US" altLang="ja-JP" sz="2400" dirty="0" err="1">
                <a:solidFill>
                  <a:srgbClr val="333333"/>
                </a:solidFill>
              </a:rPr>
              <a:t>darla</a:t>
            </a:r>
            <a:r>
              <a:rPr lang="en-US" altLang="ja-JP" sz="2400" dirty="0">
                <a:solidFill>
                  <a:srgbClr val="333333"/>
                </a:solidFill>
              </a:rPr>
              <a:t> </a:t>
            </a:r>
            <a:r>
              <a:rPr lang="en-US" altLang="ja-JP" sz="2400" i="1" dirty="0" err="1">
                <a:solidFill>
                  <a:srgbClr val="333333"/>
                </a:solidFill>
              </a:rPr>
              <a:t>sempre</a:t>
            </a:r>
            <a:r>
              <a:rPr lang="en-US" altLang="ja-JP" sz="2400" i="1" dirty="0">
                <a:solidFill>
                  <a:srgbClr val="333333"/>
                </a:solidFill>
              </a:rPr>
              <a:t> </a:t>
            </a:r>
            <a:r>
              <a:rPr lang="en-US" altLang="ja-JP" sz="2400" dirty="0">
                <a:solidFill>
                  <a:srgbClr val="333333"/>
                </a:solidFill>
              </a:rPr>
              <a:t>a se </a:t>
            </a:r>
            <a:r>
              <a:rPr lang="en-US" altLang="ja-JP" sz="2400" dirty="0" err="1">
                <a:solidFill>
                  <a:srgbClr val="333333"/>
                </a:solidFill>
              </a:rPr>
              <a:t>stessi</a:t>
            </a:r>
            <a:r>
              <a:rPr lang="en-US" altLang="ja-JP" sz="2400" dirty="0">
                <a:solidFill>
                  <a:srgbClr val="333333"/>
                </a:solidFill>
              </a:rPr>
              <a:t> se le </a:t>
            </a:r>
            <a:r>
              <a:rPr lang="en-US" altLang="ja-JP" sz="2400" dirty="0" err="1">
                <a:solidFill>
                  <a:srgbClr val="333333"/>
                </a:solidFill>
              </a:rPr>
              <a:t>cose</a:t>
            </a:r>
            <a:r>
              <a:rPr lang="en-US" altLang="ja-JP" sz="2400" dirty="0">
                <a:solidFill>
                  <a:srgbClr val="333333"/>
                </a:solidFill>
              </a:rPr>
              <a:t> </a:t>
            </a:r>
            <a:r>
              <a:rPr lang="en-US" altLang="ja-JP" sz="2400" dirty="0" err="1">
                <a:solidFill>
                  <a:srgbClr val="333333"/>
                </a:solidFill>
              </a:rPr>
              <a:t>vanno</a:t>
            </a:r>
            <a:r>
              <a:rPr lang="en-US" altLang="ja-JP" sz="2400" dirty="0">
                <a:solidFill>
                  <a:srgbClr val="333333"/>
                </a:solidFill>
              </a:rPr>
              <a:t> male.</a:t>
            </a:r>
          </a:p>
          <a:p>
            <a:pPr marL="342900" lvl="0" indent="-342900" defTabSz="914400" fontAlgn="base">
              <a:buClr>
                <a:srgbClr val="333333"/>
              </a:buClr>
              <a:buFont typeface="WingDings"/>
              <a:buChar char=""/>
            </a:pPr>
            <a:r>
              <a:rPr lang="en-US" altLang="de-DE" sz="2400" dirty="0">
                <a:solidFill>
                  <a:srgbClr val="333333"/>
                </a:solidFill>
              </a:rPr>
              <a:t>In </a:t>
            </a:r>
            <a:r>
              <a:rPr lang="en-US" altLang="de-DE" sz="2400" dirty="0" err="1">
                <a:solidFill>
                  <a:srgbClr val="333333"/>
                </a:solidFill>
              </a:rPr>
              <a:t>genere</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molti</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fattori</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contribuiscono</a:t>
            </a:r>
            <a:r>
              <a:rPr lang="en-US" altLang="de-DE" sz="2400" dirty="0">
                <a:solidFill>
                  <a:srgbClr val="333333"/>
                </a:solidFill>
              </a:rPr>
              <a:t> ad un </a:t>
            </a:r>
            <a:r>
              <a:rPr lang="en-US" altLang="de-DE" sz="2400" dirty="0" err="1">
                <a:solidFill>
                  <a:srgbClr val="333333"/>
                </a:solidFill>
              </a:rPr>
              <a:t>evento</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52</a:t>
            </a:fld>
            <a:endParaRPr lang="de-DE" dirty="0">
              <a:latin typeface="+mn-lt"/>
              <a:ea typeface="+mn-ea"/>
            </a:endParaRPr>
          </a:p>
        </p:txBody>
      </p:sp>
    </p:spTree>
    <p:extLst>
      <p:ext uri="{BB962C8B-B14F-4D97-AF65-F5344CB8AC3E}">
        <p14:creationId xmlns:p14="http://schemas.microsoft.com/office/powerpoint/2010/main" val="21143583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Che cosa a che vedere con la psicosi?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Molte</a:t>
            </a:r>
            <a:r>
              <a:rPr lang="en-AU" altLang="de-DE" sz="2400" dirty="0">
                <a:solidFill>
                  <a:srgbClr val="333333"/>
                </a:solidFill>
              </a:rPr>
              <a:t> </a:t>
            </a:r>
            <a:r>
              <a:rPr lang="en-AU" altLang="de-DE" sz="2400" dirty="0" err="1">
                <a:solidFill>
                  <a:srgbClr val="333333"/>
                </a:solidFill>
              </a:rPr>
              <a:t>persone</a:t>
            </a:r>
            <a:r>
              <a:rPr lang="en-AU" altLang="de-DE" sz="2400" dirty="0">
                <a:solidFill>
                  <a:srgbClr val="333333"/>
                </a:solidFill>
              </a:rPr>
              <a:t> con </a:t>
            </a:r>
            <a:r>
              <a:rPr lang="en-AU" altLang="de-DE" sz="2400" dirty="0" err="1">
                <a:solidFill>
                  <a:srgbClr val="333333"/>
                </a:solidFill>
              </a:rPr>
              <a:t>psicosi</a:t>
            </a:r>
            <a:r>
              <a:rPr lang="en-AU" altLang="de-DE" sz="2400" dirty="0">
                <a:solidFill>
                  <a:srgbClr val="333333"/>
                </a:solidFill>
              </a:rPr>
              <a:t> </a:t>
            </a:r>
            <a:r>
              <a:rPr lang="en-AU" altLang="de-DE" sz="2400" dirty="0" err="1">
                <a:solidFill>
                  <a:srgbClr val="333333"/>
                </a:solidFill>
              </a:rPr>
              <a:t>tendono</a:t>
            </a:r>
            <a:r>
              <a:rPr lang="en-AU" altLang="de-DE" sz="2400" dirty="0">
                <a:solidFill>
                  <a:srgbClr val="333333"/>
                </a:solidFill>
              </a:rPr>
              <a:t> a </a:t>
            </a:r>
            <a:r>
              <a:rPr lang="en-AU" altLang="de-DE" sz="2400" dirty="0" err="1">
                <a:solidFill>
                  <a:srgbClr val="333333"/>
                </a:solidFill>
              </a:rPr>
              <a:t>spiegare</a:t>
            </a:r>
            <a:r>
              <a:rPr lang="en-AU" altLang="de-DE" sz="2400" dirty="0">
                <a:solidFill>
                  <a:srgbClr val="333333"/>
                </a:solidFill>
              </a:rPr>
              <a:t> </a:t>
            </a:r>
            <a:r>
              <a:rPr lang="en-AU" altLang="de-DE" sz="2400" dirty="0" err="1">
                <a:solidFill>
                  <a:srgbClr val="333333"/>
                </a:solidFill>
              </a:rPr>
              <a:t>eventi</a:t>
            </a:r>
            <a:r>
              <a:rPr lang="en-AU" altLang="de-DE" sz="2400" dirty="0">
                <a:solidFill>
                  <a:srgbClr val="333333"/>
                </a:solidFill>
              </a:rPr>
              <a:t> </a:t>
            </a:r>
            <a:r>
              <a:rPr lang="en-AU" altLang="de-DE" sz="2400" i="1" dirty="0" err="1">
                <a:solidFill>
                  <a:srgbClr val="333333"/>
                </a:solidFill>
              </a:rPr>
              <a:t>complessi</a:t>
            </a:r>
            <a:r>
              <a:rPr lang="en-AU" altLang="de-DE" sz="2400" dirty="0">
                <a:solidFill>
                  <a:srgbClr val="333333"/>
                </a:solidFill>
              </a:rPr>
              <a:t> </a:t>
            </a:r>
            <a:r>
              <a:rPr lang="en-AU" altLang="de-DE" sz="2400" dirty="0" err="1">
                <a:solidFill>
                  <a:srgbClr val="333333"/>
                </a:solidFill>
              </a:rPr>
              <a:t>soltanto</a:t>
            </a:r>
            <a:r>
              <a:rPr lang="en-AU" altLang="de-DE" sz="2400" dirty="0">
                <a:solidFill>
                  <a:srgbClr val="333333"/>
                </a:solidFill>
              </a:rPr>
              <a:t> con </a:t>
            </a:r>
            <a:r>
              <a:rPr lang="en-AU" altLang="de-DE" sz="2400" dirty="0" err="1">
                <a:solidFill>
                  <a:srgbClr val="333333"/>
                </a:solidFill>
              </a:rPr>
              <a:t>una</a:t>
            </a:r>
            <a:r>
              <a:rPr lang="en-AU" altLang="de-DE" sz="2400" dirty="0">
                <a:solidFill>
                  <a:srgbClr val="333333"/>
                </a:solidFill>
              </a:rPr>
              <a:t> </a:t>
            </a:r>
            <a:r>
              <a:rPr lang="en-AU" altLang="de-DE" sz="2400" dirty="0" err="1">
                <a:solidFill>
                  <a:srgbClr val="333333"/>
                </a:solidFill>
              </a:rPr>
              <a:t>singola</a:t>
            </a:r>
            <a:r>
              <a:rPr lang="en-AU" altLang="de-DE" sz="2400" dirty="0">
                <a:solidFill>
                  <a:srgbClr val="333333"/>
                </a:solidFill>
              </a:rPr>
              <a:t> </a:t>
            </a:r>
            <a:r>
              <a:rPr lang="en-AU" altLang="de-DE" sz="2400" dirty="0" err="1">
                <a:solidFill>
                  <a:srgbClr val="333333"/>
                </a:solidFill>
              </a:rPr>
              <a:t>motivazione</a:t>
            </a:r>
            <a:r>
              <a:rPr lang="en-AU" altLang="de-DE" sz="2400" dirty="0">
                <a:solidFill>
                  <a:srgbClr val="333333"/>
                </a:solidFill>
              </a:rPr>
              <a:t>.</a:t>
            </a:r>
          </a:p>
          <a:p>
            <a:pPr lvl="0" defTabSz="914400" fontAlgn="base">
              <a:lnSpc>
                <a:spcPct val="100000"/>
              </a:lnSpc>
              <a:spcBef>
                <a:spcPts val="1200"/>
              </a:spcBef>
            </a:pPr>
            <a:r>
              <a:rPr lang="it-IT" altLang="de-DE" sz="2400" dirty="0">
                <a:solidFill>
                  <a:srgbClr val="333333"/>
                </a:solidFill>
              </a:rPr>
              <a:t>A volte, gli altri vengono incolpati per un proprio errore</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Esempio</a:t>
            </a:r>
            <a:r>
              <a:rPr lang="en-AU" altLang="de-DE" sz="2400" dirty="0">
                <a:solidFill>
                  <a:srgbClr val="004992"/>
                </a:solidFill>
              </a:rPr>
              <a:t> I: </a:t>
            </a:r>
            <a:r>
              <a:rPr lang="it-IT" altLang="de-DE" sz="2400" dirty="0">
                <a:solidFill>
                  <a:srgbClr val="333333"/>
                </a:solidFill>
              </a:rPr>
              <a:t>Edward riceve una telefonata. Una voce registrata al telefono gli fa domande sulle sue abitudini di consumatore</a:t>
            </a:r>
            <a:r>
              <a:rPr lang="en-AU" altLang="de-DE" sz="2400" dirty="0">
                <a:solidFill>
                  <a:srgbClr val="333333"/>
                </a:solidFill>
              </a:rPr>
              <a:t>.</a:t>
            </a:r>
          </a:p>
          <a:p>
            <a:pPr lvl="0" defTabSz="914400" fontAlgn="base">
              <a:lnSpc>
                <a:spcPct val="100000"/>
              </a:lnSpc>
              <a:spcBef>
                <a:spcPts val="1200"/>
              </a:spcBef>
            </a:pPr>
            <a:r>
              <a:rPr lang="en-AU" altLang="de-DE" sz="2400" dirty="0">
                <a:solidFill>
                  <a:srgbClr val="004992"/>
                </a:solidFill>
              </a:rPr>
              <a:t>Credenza </a:t>
            </a:r>
            <a:r>
              <a:rPr lang="en-AU" altLang="de-DE" sz="2400" dirty="0" err="1">
                <a:solidFill>
                  <a:srgbClr val="004992"/>
                </a:solidFill>
              </a:rPr>
              <a:t>propria</a:t>
            </a:r>
            <a:r>
              <a:rPr lang="en-AU" altLang="de-DE" sz="2400" dirty="0">
                <a:solidFill>
                  <a:srgbClr val="004992"/>
                </a:solidFill>
              </a:rPr>
              <a:t>: </a:t>
            </a:r>
            <a:r>
              <a:rPr lang="en-AU" altLang="de-DE" sz="2400" dirty="0">
                <a:solidFill>
                  <a:srgbClr val="333333"/>
                </a:solidFill>
              </a:rPr>
              <a:t>I</a:t>
            </a:r>
            <a:r>
              <a:rPr lang="it-IT" altLang="de-DE" sz="2400" dirty="0">
                <a:solidFill>
                  <a:srgbClr val="333333"/>
                </a:solidFill>
              </a:rPr>
              <a:t>l suo padrone di casa lo sta spiando per cacciarlo dall'appartamento</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Spiegazione</a:t>
            </a:r>
            <a:r>
              <a:rPr lang="en-AU" altLang="de-DE" sz="2400" dirty="0">
                <a:solidFill>
                  <a:srgbClr val="004992"/>
                </a:solidFill>
              </a:rPr>
              <a:t> </a:t>
            </a:r>
            <a:r>
              <a:rPr lang="en-AU" altLang="de-DE" sz="2400" dirty="0" err="1">
                <a:solidFill>
                  <a:srgbClr val="004992"/>
                </a:solidFill>
              </a:rPr>
              <a:t>alternativa</a:t>
            </a:r>
            <a:r>
              <a:rPr lang="en-AU" altLang="de-DE" sz="2400" dirty="0">
                <a:solidFill>
                  <a:srgbClr val="004992"/>
                </a:solidFill>
              </a:rPr>
              <a:t>: </a:t>
            </a:r>
            <a:r>
              <a:rPr lang="en-AU" altLang="de-DE" sz="2400" dirty="0">
                <a:solidFill>
                  <a:srgbClr val="333333"/>
                </a:solidFill>
              </a:rPr>
              <a:t>L</a:t>
            </a:r>
            <a:r>
              <a:rPr lang="it-IT" altLang="de-DE" sz="2400" dirty="0">
                <a:solidFill>
                  <a:srgbClr val="333333"/>
                </a:solidFill>
              </a:rPr>
              <a:t>a chiamata proveniva da una società di ricerca di mercato, che lo ha scelto a caso. Edward non ha mai avuto scontri con il padrone di casa. Non vi è alcuna ragione per credere che il padrone di casa stia cercando di mandarlo via dall'appartamento, perché Edward è un uomo normale che paga puntualmente l’affitto</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53</a:t>
            </a:fld>
            <a:endParaRPr lang="de-DE" dirty="0">
              <a:latin typeface="+mn-lt"/>
              <a:ea typeface="+mn-e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Che cosa a che vedere con la psicosi?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it-IT" altLang="de-DE" sz="2400" dirty="0">
                <a:solidFill>
                  <a:srgbClr val="333333"/>
                </a:solidFill>
              </a:rPr>
              <a:t>A volte, gli altri sono responsabili </a:t>
            </a:r>
            <a:r>
              <a:rPr lang="it-IT" altLang="de-DE" sz="2400" i="1" dirty="0">
                <a:solidFill>
                  <a:srgbClr val="333333"/>
                </a:solidFill>
              </a:rPr>
              <a:t>in parte</a:t>
            </a:r>
            <a:r>
              <a:rPr lang="it-IT" altLang="de-DE" sz="2400" dirty="0">
                <a:solidFill>
                  <a:srgbClr val="333333"/>
                </a:solidFill>
              </a:rPr>
              <a:t>, ma occorre prendere atto anche altri importanti fattori</a:t>
            </a:r>
            <a:r>
              <a:rPr lang="en-AU" altLang="de-DE" sz="2400" dirty="0">
                <a:solidFill>
                  <a:srgbClr val="333333"/>
                </a:solidFill>
              </a:rPr>
              <a:t>.</a:t>
            </a:r>
          </a:p>
          <a:p>
            <a:pPr lvl="0" defTabSz="914400" fontAlgn="base"/>
            <a:r>
              <a:rPr lang="en-AU" altLang="de-DE" sz="2400" dirty="0" err="1">
                <a:solidFill>
                  <a:srgbClr val="004992"/>
                </a:solidFill>
              </a:rPr>
              <a:t>Esempio</a:t>
            </a:r>
            <a:r>
              <a:rPr lang="en-AU" altLang="de-DE" sz="2400" dirty="0">
                <a:solidFill>
                  <a:srgbClr val="004992"/>
                </a:solidFill>
              </a:rPr>
              <a:t> II: </a:t>
            </a:r>
            <a:r>
              <a:rPr lang="en-AU" altLang="de-DE" sz="2400" dirty="0">
                <a:solidFill>
                  <a:srgbClr val="333333"/>
                </a:solidFill>
              </a:rPr>
              <a:t>Anna </a:t>
            </a:r>
            <a:r>
              <a:rPr lang="en-AU" altLang="de-DE" sz="2400" dirty="0" err="1">
                <a:solidFill>
                  <a:srgbClr val="333333"/>
                </a:solidFill>
              </a:rPr>
              <a:t>ricade</a:t>
            </a:r>
            <a:r>
              <a:rPr lang="en-AU" altLang="de-DE" sz="2400" dirty="0">
                <a:solidFill>
                  <a:srgbClr val="333333"/>
                </a:solidFill>
              </a:rPr>
              <a:t> </a:t>
            </a:r>
            <a:r>
              <a:rPr lang="en-AU" altLang="de-DE" sz="2400" dirty="0" err="1">
                <a:solidFill>
                  <a:srgbClr val="333333"/>
                </a:solidFill>
              </a:rPr>
              <a:t>nella</a:t>
            </a:r>
            <a:r>
              <a:rPr lang="en-AU" altLang="de-DE" sz="2400" dirty="0">
                <a:solidFill>
                  <a:srgbClr val="333333"/>
                </a:solidFill>
              </a:rPr>
              <a:t> </a:t>
            </a:r>
            <a:r>
              <a:rPr lang="en-AU" altLang="de-DE" sz="2400" dirty="0" err="1">
                <a:solidFill>
                  <a:srgbClr val="333333"/>
                </a:solidFill>
              </a:rPr>
              <a:t>psicosi</a:t>
            </a:r>
            <a:r>
              <a:rPr lang="en-AU" altLang="de-DE" sz="2400" dirty="0">
                <a:solidFill>
                  <a:srgbClr val="333333"/>
                </a:solidFill>
              </a:rPr>
              <a:t>!</a:t>
            </a:r>
          </a:p>
          <a:p>
            <a:pPr lvl="0" defTabSz="914400" fontAlgn="base"/>
            <a:r>
              <a:rPr lang="en-AU" altLang="de-DE" sz="2400" dirty="0">
                <a:solidFill>
                  <a:srgbClr val="004992"/>
                </a:solidFill>
              </a:rPr>
              <a:t>Credenza </a:t>
            </a:r>
            <a:r>
              <a:rPr lang="en-AU" altLang="de-DE" sz="2400" dirty="0" err="1">
                <a:solidFill>
                  <a:srgbClr val="004992"/>
                </a:solidFill>
              </a:rPr>
              <a:t>propria</a:t>
            </a:r>
            <a:r>
              <a:rPr lang="en-AU" altLang="de-DE" sz="2400" dirty="0">
                <a:solidFill>
                  <a:srgbClr val="004992"/>
                </a:solidFill>
              </a:rPr>
              <a:t>: </a:t>
            </a:r>
            <a:r>
              <a:rPr lang="it-IT" altLang="de-DE" sz="2400" dirty="0">
                <a:solidFill>
                  <a:srgbClr val="333333"/>
                </a:solidFill>
              </a:rPr>
              <a:t>La recidiva è stata causata da dei ricordi che si sono risvegliati quando per strada si è imbattuta nell'ex marito. Durante il loro matrimonio hanno litigato molto</a:t>
            </a:r>
            <a:r>
              <a:rPr lang="en-GB" altLang="de-DE" sz="2400" dirty="0">
                <a:solidFill>
                  <a:srgbClr val="333333"/>
                </a:solidFill>
              </a:rPr>
              <a:t>.</a:t>
            </a:r>
            <a:endParaRPr lang="de-DE" altLang="de-DE" sz="2400" dirty="0">
              <a:solidFill>
                <a:srgbClr val="333333"/>
              </a:solidFill>
            </a:endParaRPr>
          </a:p>
          <a:p>
            <a:pPr lvl="0" defTabSz="914400" fontAlgn="base"/>
            <a:r>
              <a:rPr lang="en-AU" altLang="de-DE" sz="2400" dirty="0" err="1">
                <a:solidFill>
                  <a:srgbClr val="004992"/>
                </a:solidFill>
              </a:rPr>
              <a:t>Fattori</a:t>
            </a:r>
            <a:r>
              <a:rPr lang="en-AU" altLang="de-DE" sz="2400" dirty="0">
                <a:solidFill>
                  <a:srgbClr val="004992"/>
                </a:solidFill>
              </a:rPr>
              <a:t> </a:t>
            </a:r>
            <a:r>
              <a:rPr lang="en-AU" altLang="de-DE" sz="2400" dirty="0" err="1">
                <a:solidFill>
                  <a:srgbClr val="004992"/>
                </a:solidFill>
              </a:rPr>
              <a:t>aggiuntivi</a:t>
            </a:r>
            <a:r>
              <a:rPr lang="en-AU" altLang="de-DE" sz="2400" dirty="0">
                <a:solidFill>
                  <a:srgbClr val="004992"/>
                </a:solidFill>
              </a:rPr>
              <a:t>: </a:t>
            </a:r>
            <a:r>
              <a:rPr lang="en-GB" altLang="de-DE" sz="2400" dirty="0">
                <a:solidFill>
                  <a:srgbClr val="333333"/>
                </a:solidFill>
              </a:rPr>
              <a:t>Q</a:t>
            </a:r>
            <a:r>
              <a:rPr lang="it-IT" altLang="de-DE" sz="2400" dirty="0">
                <a:solidFill>
                  <a:srgbClr val="333333"/>
                </a:solidFill>
              </a:rPr>
              <a:t>uesta potrebbe essere una ragione possibile, ma ci sono fattori aggiuntivi: Anna ha smesso di prendere le medicine. Ha avuto problemi sul lavoro ed è preoccupata che potrebbe perderlo</a:t>
            </a:r>
            <a:r>
              <a:rPr lang="en-GB"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54</a:t>
            </a:fld>
            <a:endParaRPr lang="de-DE" dirty="0">
              <a:latin typeface="+mn-lt"/>
              <a:ea typeface="+mn-ea"/>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Grazie per </a:t>
            </a:r>
            <a:r>
              <a:rPr lang="en-US" altLang="ko-KR" sz="3600" dirty="0" err="1">
                <a:latin typeface="+mn-lt"/>
                <a:ea typeface="+mn-ea"/>
                <a:cs typeface="+mn-cs"/>
              </a:rPr>
              <a:t>l‘attenzione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i</a:t>
            </a:r>
            <a:r>
              <a:rPr lang="en-US" altLang="ko-KR" i="1" dirty="0">
                <a:solidFill>
                  <a:srgbClr val="004992"/>
                </a:solidFill>
              </a:rPr>
              <a:t> </a:t>
            </a:r>
            <a:r>
              <a:rPr lang="en-US" altLang="ko-KR" i="1" dirty="0" err="1">
                <a:solidFill>
                  <a:srgbClr val="004992"/>
                </a:solidFill>
              </a:rPr>
              <a:t>formatori</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it-IT" altLang="ko-KR" dirty="0">
                <a:solidFill>
                  <a:srgbClr val="004992"/>
                </a:solidFill>
              </a:rPr>
              <a:t>Distribuire i fogli di lavoro. Presentare la nostra app COGITO (da scaricare gratuitamente)</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55</a:t>
            </a:fld>
            <a:endParaRPr lang="de-DE" dirty="0">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7497295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56</a:t>
            </a:fld>
            <a:endParaRPr lang="de-DE" dirty="0">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2020734434"/>
              </p:ext>
            </p:extLst>
          </p:nvPr>
        </p:nvGraphicFramePr>
        <p:xfrm>
          <a:off x="408954" y="2011680"/>
          <a:ext cx="11375999" cy="4744085"/>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b="0" i="0" u="none">
                          <a:solidFill>
                            <a:srgbClr val="333333"/>
                          </a:solidFill>
                          <a:latin typeface="Calibri Light"/>
                          <a:cs typeface="Verdana"/>
                        </a:rPr>
                        <a:t>Vic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Doctor greating patient [sic]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84175">
                        <a:lnSpc>
                          <a:spcPct val="100000"/>
                        </a:lnSpc>
                        <a:spcBef>
                          <a:spcPts val="355"/>
                        </a:spcBef>
                      </a:pPr>
                      <a:r>
                        <a:rPr lang="de-DE" sz="1000" b="0" i="0" u="none">
                          <a:solidFill>
                            <a:srgbClr val="333333"/>
                          </a:solidFill>
                          <a:latin typeface="Calibri Light"/>
                          <a:cs typeface="Verdana"/>
                        </a:rPr>
                        <a:t>A doctor is shaking a patient’s hand/Ein Arzt schüttelt einem Patienten die Hand </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Benny-Kristin Fischer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Calibri Light"/>
                          <a:cs typeface="Verdana"/>
                        </a:rPr>
                        <a:t>- - -</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 - -</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99390">
                        <a:lnSpc>
                          <a:spcPct val="100000"/>
                        </a:lnSpc>
                        <a:spcBef>
                          <a:spcPts val="355"/>
                        </a:spcBef>
                      </a:pPr>
                      <a:r>
                        <a:rPr lang="de-DE" sz="1000" b="0" i="0" u="none">
                          <a:solidFill>
                            <a:srgbClr val="333333"/>
                          </a:solidFill>
                          <a:latin typeface="Calibri Light"/>
                          <a:cs typeface="Verdana"/>
                        </a:rPr>
                        <a:t>Produced for the MCT/Anfertigung für das MKT; © Arbeitsgruppe Neuropsychologie</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spc="-5">
                          <a:solidFill>
                            <a:srgbClr val="333333"/>
                          </a:solidFill>
                          <a:latin typeface="Calibri Light"/>
                          <a:cs typeface="Verdana"/>
                        </a:rPr>
                        <a:t>Various motives: pupil, ice hockey player/ Verschiedene Motive: Schüler, Eishockeyspieler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Bdunnette</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DSCF0486</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00355">
                        <a:lnSpc>
                          <a:spcPct val="100000"/>
                        </a:lnSpc>
                        <a:spcBef>
                          <a:spcPts val="355"/>
                        </a:spcBef>
                      </a:pPr>
                      <a:r>
                        <a:rPr lang="de-DE" sz="1000" b="0" i="0" u="none">
                          <a:solidFill>
                            <a:srgbClr val="333333"/>
                          </a:solidFill>
                          <a:latin typeface="Calibri Light"/>
                          <a:cs typeface="Verdana"/>
                        </a:rPr>
                        <a:t>A friend is talking behind your back (wispering)/Freundin hat hinter Ihrem Rücken geredet (flüstern)</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b="0" i="0" u="none">
                          <a:solidFill>
                            <a:srgbClr val="333333"/>
                          </a:solidFill>
                          <a:latin typeface="Calibri Light"/>
                          <a:cs typeface="Verdana"/>
                        </a:rPr>
                        <a:t>rileyroxx</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spc="-5">
                          <a:solidFill>
                            <a:srgbClr val="333333"/>
                          </a:solidFill>
                          <a:latin typeface="Calibri Light"/>
                          <a:cs typeface="Verdana"/>
                        </a:rPr>
                        <a:t>Job Interview #2</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95250">
                        <a:lnSpc>
                          <a:spcPct val="100000"/>
                        </a:lnSpc>
                        <a:spcBef>
                          <a:spcPts val="355"/>
                        </a:spcBef>
                      </a:pPr>
                      <a:r>
                        <a:rPr lang="en-US" sz="1000" b="0" i="0" u="none">
                          <a:solidFill>
                            <a:srgbClr val="333333"/>
                          </a:solidFill>
                          <a:latin typeface="Calibri Light"/>
                          <a:cs typeface="Verdana"/>
                        </a:rPr>
                        <a:t>You are invited for a job interview (man dressed in grey shirt + tie)/Vorstellungsgespräch (Mann in schwarzem Hemd u. Krawatte)</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b="0" i="0" u="none">
                          <a:solidFill>
                            <a:srgbClr val="333333"/>
                          </a:solidFill>
                          <a:latin typeface="Calibri Light"/>
                          <a:cs typeface="Verdana"/>
                        </a:rPr>
                        <a:t>bre pettis</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84480">
                        <a:lnSpc>
                          <a:spcPct val="100000"/>
                        </a:lnSpc>
                        <a:spcBef>
                          <a:spcPts val="355"/>
                        </a:spcBef>
                      </a:pPr>
                      <a:r>
                        <a:rPr lang="en-US" sz="1000" b="0" i="0" u="none" spc="-5">
                          <a:solidFill>
                            <a:srgbClr val="333333"/>
                          </a:solidFill>
                          <a:latin typeface="Calibri Light"/>
                          <a:cs typeface="Verdana"/>
                        </a:rPr>
                        <a:t>This is what the webcam sees through a peephole </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405130">
                        <a:lnSpc>
                          <a:spcPct val="100000"/>
                        </a:lnSpc>
                        <a:spcBef>
                          <a:spcPts val="355"/>
                        </a:spcBef>
                      </a:pPr>
                      <a:r>
                        <a:rPr lang="en-US" sz="1000" b="0" i="0" u="none">
                          <a:solidFill>
                            <a:srgbClr val="333333"/>
                          </a:solidFill>
                          <a:latin typeface="Calibri Light"/>
                          <a:cs typeface="Verdana"/>
                        </a:rPr>
                        <a:t>A friend is unpleasantly surprised by your spontaneous visit (man in a spyhole)/Eine Freundin ist von ihrem Besuch unangenehm überrascht (Mann im Spion)</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b="0" i="0" u="none">
                          <a:solidFill>
                            <a:srgbClr val="333333"/>
                          </a:solidFill>
                          <a:latin typeface="Calibri Light"/>
                          <a:cs typeface="Verdana"/>
                        </a:rPr>
                        <a:t>yanec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spc="-5">
                          <a:solidFill>
                            <a:srgbClr val="333333"/>
                          </a:solidFill>
                          <a:latin typeface="Calibri Light"/>
                          <a:cs typeface="Verdana"/>
                        </a:rPr>
                        <a:t>laughter workshop</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499745">
                        <a:lnSpc>
                          <a:spcPct val="100000"/>
                        </a:lnSpc>
                        <a:spcBef>
                          <a:spcPts val="360"/>
                        </a:spcBef>
                      </a:pPr>
                      <a:r>
                        <a:rPr lang="en-US" sz="1000" b="0" i="0" u="none">
                          <a:solidFill>
                            <a:srgbClr val="333333"/>
                          </a:solidFill>
                          <a:latin typeface="Calibri Light"/>
                          <a:cs typeface="Verdana"/>
                        </a:rPr>
                        <a:t>Other people laugh while you are talking (celebration)/Andere fangen an zu lachen, während Sie reden (Feier) </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20040">
                <a:tc>
                  <a:txBody>
                    <a:bodyPr/>
                    <a:lstStyle/>
                    <a:p>
                      <a:pPr marL="91440">
                        <a:lnSpc>
                          <a:spcPct val="100000"/>
                        </a:lnSpc>
                        <a:spcBef>
                          <a:spcPts val="360"/>
                        </a:spcBef>
                      </a:pPr>
                      <a:r>
                        <a:rPr lang="en-US" sz="1000" b="0" i="0" u="none">
                          <a:solidFill>
                            <a:srgbClr val="333333"/>
                          </a:solidFill>
                          <a:latin typeface="Calibri Light"/>
                          <a:cs typeface="Verdana"/>
                        </a:rPr>
                        <a:t>Heidi Wittwer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b="0" i="0" u="none">
                          <a:solidFill>
                            <a:srgbClr val="333333"/>
                          </a:solidFill>
                          <a:latin typeface="Calibri Light"/>
                          <a:cs typeface="Verdana"/>
                        </a:rPr>
                        <a:t>fotocommunity</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Calibri Light"/>
                          <a:cs typeface="Verdana"/>
                        </a:rPr>
                        <a:t>schreiende Hand</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spc="-5">
                          <a:solidFill>
                            <a:srgbClr val="333333"/>
                          </a:solidFill>
                          <a:latin typeface="Calibri Light"/>
                          <a:cs typeface="Verdana"/>
                        </a:rPr>
                        <a:t>PP</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Calibri Light"/>
                          <a:cs typeface="Verdana"/>
                        </a:rPr>
                        <a:t>Screaming hand/Schreiende Hand </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91440">
                        <a:lnSpc>
                          <a:spcPct val="100000"/>
                        </a:lnSpc>
                        <a:spcBef>
                          <a:spcPts val="360"/>
                        </a:spcBef>
                      </a:pPr>
                      <a:r>
                        <a:rPr lang="en-US" sz="1000" b="0" i="0" u="none" spc="-5">
                          <a:solidFill>
                            <a:srgbClr val="333333"/>
                          </a:solidFill>
                          <a:latin typeface="Calibri Light"/>
                          <a:cs typeface="Verdana"/>
                        </a:rPr>
                        <a:t>zen</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spc="-5">
                          <a:solidFill>
                            <a:srgbClr val="333333"/>
                          </a:solidFill>
                          <a:latin typeface="Calibri Light"/>
                          <a:cs typeface="Verdana"/>
                        </a:rPr>
                        <a:t>zen driving home - day 14</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00965">
                        <a:lnSpc>
                          <a:spcPct val="100000"/>
                        </a:lnSpc>
                        <a:spcBef>
                          <a:spcPts val="360"/>
                        </a:spcBef>
                      </a:pPr>
                      <a:r>
                        <a:rPr lang="de-DE" sz="1000" b="0" i="0" u="none">
                          <a:solidFill>
                            <a:srgbClr val="333333"/>
                          </a:solidFill>
                          <a:latin typeface="Calibri Light"/>
                          <a:cs typeface="Verdana"/>
                        </a:rPr>
                        <a:t>A friend gives you a lift home (man in the car)/ </a:t>
                      </a:r>
                    </a:p>
                    <a:p>
                      <a:pPr marL="92075" marR="100965">
                        <a:lnSpc>
                          <a:spcPct val="100000"/>
                        </a:lnSpc>
                        <a:spcBef>
                          <a:spcPts val="360"/>
                        </a:spcBef>
                      </a:pPr>
                      <a:r>
                        <a:rPr lang="de-DE" sz="1000" b="0" i="0" u="none">
                          <a:solidFill>
                            <a:srgbClr val="333333"/>
                          </a:solidFill>
                          <a:latin typeface="Calibri Light"/>
                          <a:cs typeface="Verdana"/>
                        </a:rPr>
                        <a:t>Ein Freund hat sie nach Hause gefahren (Mann im Auto) </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91440">
                        <a:lnSpc>
                          <a:spcPct val="100000"/>
                        </a:lnSpc>
                        <a:spcBef>
                          <a:spcPts val="360"/>
                        </a:spcBef>
                      </a:pPr>
                      <a:r>
                        <a:rPr lang="en-US" sz="1000" b="0" i="0" u="none">
                          <a:solidFill>
                            <a:srgbClr val="333333"/>
                          </a:solidFill>
                          <a:latin typeface="Calibri Light"/>
                          <a:cs typeface="Verdana"/>
                        </a:rPr>
                        <a:t>Jswieringa</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Calibri Light"/>
                          <a:cs typeface="Verdana"/>
                        </a:rPr>
                        <a:t>Quarter Past three</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06375">
                        <a:lnSpc>
                          <a:spcPct val="100000"/>
                        </a:lnSpc>
                        <a:spcBef>
                          <a:spcPts val="360"/>
                        </a:spcBef>
                      </a:pPr>
                      <a:r>
                        <a:rPr lang="en-US" sz="1000" b="0" i="0" u="none">
                          <a:solidFill>
                            <a:srgbClr val="333333"/>
                          </a:solidFill>
                          <a:latin typeface="Calibri Light"/>
                          <a:cs typeface="Verdana"/>
                        </a:rPr>
                        <a:t>A friend did not show up for a meeting with you (clock)/Ein Freund versetzt sie (Wanduhr)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20040">
                <a:tc>
                  <a:txBody>
                    <a:bodyPr/>
                    <a:lstStyle/>
                    <a:p>
                      <a:pPr marL="91440">
                        <a:lnSpc>
                          <a:spcPct val="100000"/>
                        </a:lnSpc>
                        <a:spcBef>
                          <a:spcPts val="360"/>
                        </a:spcBef>
                      </a:pPr>
                      <a:r>
                        <a:rPr lang="en-US" sz="1000" b="0" i="0" u="none">
                          <a:solidFill>
                            <a:srgbClr val="333333"/>
                          </a:solidFill>
                          <a:latin typeface="Calibri Light"/>
                          <a:cs typeface="Verdana"/>
                        </a:rPr>
                        <a:t>Rocketjim54</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spc="-5">
                          <a:solidFill>
                            <a:srgbClr val="333333"/>
                          </a:solidFill>
                          <a:latin typeface="Calibri Light"/>
                          <a:cs typeface="Verdana"/>
                        </a:rPr>
                        <a:t>mail box</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dirty="0">
                          <a:solidFill>
                            <a:srgbClr val="333333"/>
                          </a:solidFill>
                          <a:latin typeface="Calibri Light"/>
                          <a:cs typeface="Verdana"/>
                        </a:rPr>
                        <a:t>Postcard (mailbox)/</a:t>
                      </a:r>
                      <a:r>
                        <a:rPr lang="en-US" sz="1000" b="0" i="0" u="none" dirty="0" err="1">
                          <a:solidFill>
                            <a:srgbClr val="333333"/>
                          </a:solidFill>
                          <a:latin typeface="Calibri Light"/>
                          <a:cs typeface="Verdana"/>
                        </a:rPr>
                        <a:t>Postkarte</a:t>
                      </a:r>
                      <a:r>
                        <a:rPr lang="en-US" sz="1000" b="0" i="0" u="none" dirty="0">
                          <a:solidFill>
                            <a:srgbClr val="333333"/>
                          </a:solidFill>
                          <a:latin typeface="Calibri Light"/>
                          <a:cs typeface="Verdana"/>
                        </a:rPr>
                        <a:t> (</a:t>
                      </a:r>
                      <a:r>
                        <a:rPr lang="en-US" sz="1000" b="0" i="0" u="none" dirty="0" err="1">
                          <a:solidFill>
                            <a:srgbClr val="333333"/>
                          </a:solidFill>
                          <a:latin typeface="Calibri Light"/>
                          <a:cs typeface="Verdana"/>
                        </a:rPr>
                        <a:t>Briefkasten</a:t>
                      </a:r>
                      <a:r>
                        <a:rPr lang="en-US" sz="1000" b="0" i="0" u="none" dirty="0">
                          <a:solidFill>
                            <a:srgbClr val="333333"/>
                          </a:solidFill>
                          <a:latin typeface="Calibri Light"/>
                          <a:cs typeface="Verdana"/>
                        </a:rPr>
                        <a:t>)</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57</a:t>
            </a:fld>
            <a:endParaRPr lang="de-DE" dirty="0">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709895055"/>
              </p:ext>
            </p:extLst>
          </p:nvPr>
        </p:nvGraphicFramePr>
        <p:xfrm>
          <a:off x="408954" y="2011680"/>
          <a:ext cx="11375999" cy="330885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b="0" i="0" u="none">
                          <a:solidFill>
                            <a:srgbClr val="333333"/>
                          </a:solidFill>
                          <a:latin typeface="Calibri Light"/>
                          <a:cs typeface="Verdana"/>
                        </a:rPr>
                        <a:t>trekguy</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rear view side mirror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164465">
                        <a:lnSpc>
                          <a:spcPct val="100000"/>
                        </a:lnSpc>
                        <a:spcBef>
                          <a:spcPts val="355"/>
                        </a:spcBef>
                      </a:pPr>
                      <a:r>
                        <a:rPr lang="en-US" sz="1000" b="0" i="0" u="none">
                          <a:solidFill>
                            <a:srgbClr val="333333"/>
                          </a:solidFill>
                          <a:latin typeface="Calibri Light"/>
                          <a:cs typeface="Verdana"/>
                        </a:rPr>
                        <a:t>A car has been driving behind you for some time (rearview mirror of the car)/Ein Wagen fährt längere Zeit hinter ihnen her (Rückspiegel e. Autos)</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The Jamoker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spc="-5">
                          <a:solidFill>
                            <a:srgbClr val="333333"/>
                          </a:solidFill>
                          <a:latin typeface="Calibri Light"/>
                          <a:cs typeface="Verdana"/>
                        </a:rPr>
                        <a:t>Missed The Bus</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Bus passing by/Der Bus fährt weg</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*MarS</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spc="-5">
                          <a:solidFill>
                            <a:srgbClr val="333333"/>
                          </a:solidFill>
                          <a:latin typeface="Calibri Light"/>
                          <a:cs typeface="Verdana"/>
                        </a:rPr>
                        <a:t>wine II</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40995">
                        <a:lnSpc>
                          <a:spcPct val="100000"/>
                        </a:lnSpc>
                        <a:spcBef>
                          <a:spcPts val="355"/>
                        </a:spcBef>
                      </a:pPr>
                      <a:r>
                        <a:rPr lang="de-DE" sz="1000" b="0" i="0" u="none">
                          <a:solidFill>
                            <a:srgbClr val="333333"/>
                          </a:solidFill>
                          <a:latin typeface="Calibri Light"/>
                          <a:cs typeface="Verdana"/>
                        </a:rPr>
                        <a:t>A neighbour invited you for a drink (Glass of white wine)/Nachbar hat sie auf ein Gläschen eingeladen (Glas m. Weiswein)</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heater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Commute (reading gang signs)</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Reading the newspaper/Zeitungsleser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Katrin Ze.</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spc="-5">
                          <a:solidFill>
                            <a:srgbClr val="333333"/>
                          </a:solidFill>
                          <a:latin typeface="Calibri Light"/>
                          <a:cs typeface="Verdana"/>
                        </a:rPr>
                        <a:t>fotocommunity</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spc="-5">
                          <a:solidFill>
                            <a:srgbClr val="333333"/>
                          </a:solidFill>
                          <a:latin typeface="Calibri Light"/>
                          <a:cs typeface="Verdana"/>
                        </a:rPr>
                        <a:t>enttäuscht</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de-DE" sz="1000" b="0" i="0" u="none">
                          <a:solidFill>
                            <a:srgbClr val="333333"/>
                          </a:solidFill>
                          <a:latin typeface="Calibri Light"/>
                          <a:cs typeface="Verdana"/>
                        </a:rPr>
                        <a:t>A friend thinks you are unfair/Ein Freund findet sie unfair (in der Ecke kauernde Frau)</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b="0" i="0" u="none" spc="-5">
                          <a:solidFill>
                            <a:srgbClr val="333333"/>
                          </a:solidFill>
                          <a:latin typeface="Calibri Light"/>
                          <a:cs typeface="Verdana"/>
                        </a:rPr>
                        <a:t>judge mental</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305435">
                        <a:lnSpc>
                          <a:spcPct val="100000"/>
                        </a:lnSpc>
                        <a:spcBef>
                          <a:spcPts val="360"/>
                        </a:spcBef>
                      </a:pPr>
                      <a:r>
                        <a:rPr lang="en-US" sz="1000" b="0" i="0" u="none" spc="-5">
                          <a:solidFill>
                            <a:srgbClr val="333333"/>
                          </a:solidFill>
                          <a:latin typeface="Calibri Light"/>
                          <a:cs typeface="Verdana"/>
                        </a:rPr>
                        <a:t>The Fluoride uncertainty Theory</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249554">
                        <a:lnSpc>
                          <a:spcPct val="100000"/>
                        </a:lnSpc>
                        <a:spcBef>
                          <a:spcPts val="360"/>
                        </a:spcBef>
                      </a:pPr>
                      <a:r>
                        <a:rPr lang="de-DE" sz="1000" b="0" i="0" u="none" dirty="0">
                          <a:solidFill>
                            <a:srgbClr val="333333"/>
                          </a:solidFill>
                          <a:latin typeface="Calibri Light"/>
                          <a:cs typeface="Verdana"/>
                        </a:rPr>
                        <a:t>A friend thinks you are smart (Albert Einstein)/ Ein Freund findet sie klug (Einstein)</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5499</Words>
  <Application>Microsoft Office PowerPoint</Application>
  <PresentationFormat>Benutzerdefiniert</PresentationFormat>
  <Paragraphs>644</Paragraphs>
  <Slides>57</Slides>
  <Notes>57</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57</vt:i4>
      </vt:variant>
    </vt:vector>
  </HeadingPairs>
  <TitlesOfParts>
    <vt:vector size="66" baseType="lpstr">
      <vt:lpstr>Arial</vt:lpstr>
      <vt:lpstr>Calibri Light</vt:lpstr>
      <vt:lpstr>Symbol</vt:lpstr>
      <vt:lpstr>Times New Roman</vt:lpstr>
      <vt:lpstr>Verdana</vt:lpstr>
      <vt:lpstr>Wingdings</vt:lpstr>
      <vt:lpstr>Wingdings</vt:lpstr>
      <vt:lpstr>UKE_PPT-Vorlage_16zu9</vt:lpstr>
      <vt:lpstr>1_UKE_PPT-Vorlage_16zu9</vt:lpstr>
      <vt:lpstr>MCT 1 B – Attribuzione Incolpare e Prendersi il Merito</vt:lpstr>
      <vt:lpstr>Attribuzione: Incolpare e prendersi il merito</vt:lpstr>
      <vt:lpstr>Attribuzione: Incolpare e prendersi il merito</vt:lpstr>
      <vt:lpstr>Attribuzione: Incolpare e prendersi il merito</vt:lpstr>
      <vt:lpstr>Spiegazioni</vt:lpstr>
      <vt:lpstr>Spiegazioni</vt:lpstr>
      <vt:lpstr>Spiegazioni</vt:lpstr>
      <vt:lpstr>Incolpare e prendere il merito</vt:lpstr>
      <vt:lpstr>Sei stata dimessa dall'ospedale quasi guarita.</vt:lpstr>
      <vt:lpstr>Sei stata dimessa dall'ospedale quasi guarita.</vt:lpstr>
      <vt:lpstr>Sei stata dimessa dall'ospedale quasi guarita.</vt:lpstr>
      <vt:lpstr>Sei stata dimessa dall'ospedale quasi guarita.</vt:lpstr>
      <vt:lpstr>Sei stata dimessa dall'ospedale quasi guarita.</vt:lpstr>
      <vt:lpstr>Effetti di certi stili di attribuzione sugli eventi negativi!</vt:lpstr>
      <vt:lpstr>Effetti di certi stili di attribuzione sugli eventi negativi!</vt:lpstr>
      <vt:lpstr>Effetti di certi stili di attribuzione sugli eventi negativi!</vt:lpstr>
      <vt:lpstr>Effetti di certi stili di attribuzione sugli eventi negativi!</vt:lpstr>
      <vt:lpstr>Effetti di certi stili di attribuzione sugli eventi negativi!</vt:lpstr>
      <vt:lpstr>Effetti di certi stili di attribuzione sugli eventi positivi!</vt:lpstr>
      <vt:lpstr>Effetti di certi stili di attribuzione sugli eventi positivi!</vt:lpstr>
      <vt:lpstr>Effetti di certi stili di attribuzione sugli eventi positivi!</vt:lpstr>
      <vt:lpstr>Effetti di certi stili di attribuzione sugli eventi positivi!</vt:lpstr>
      <vt:lpstr>Effetti di certi stili di attribuzione sugli eventi positivi!</vt:lpstr>
      <vt:lpstr>Perché lo stiamo facendo?</vt:lpstr>
      <vt:lpstr>Perché lo stiamo facendo?</vt:lpstr>
      <vt:lpstr>Le attribuzioni unilaterali promuovono i fraintendimenti in corso di psicosi - esempi</vt:lpstr>
      <vt:lpstr>Stile attributivo Obiettivo di apprendimento odierno:</vt:lpstr>
      <vt:lpstr>Un’amica parla dietro le tue spalle.</vt:lpstr>
      <vt:lpstr>Sei invitato ad un colloquio di lavoro.</vt:lpstr>
      <vt:lpstr>Un amico è spiacevolmente sorpreso della tua visita inattesa.</vt:lpstr>
      <vt:lpstr>Gli altri ridono mentre stai parlando.</vt:lpstr>
      <vt:lpstr>Fatevi avanti con vostri esempi!</vt:lpstr>
      <vt:lpstr>Una voce da dentro ti dice che non sei buono</vt:lpstr>
      <vt:lpstr>Una voce da dentro ti dice che non sei buono</vt:lpstr>
      <vt:lpstr>Una voce da dentro ti dice che non sei buono</vt:lpstr>
      <vt:lpstr>Sentire le voci Propri pensieri o comandati a distanza? Pro e contro</vt:lpstr>
      <vt:lpstr>Sentire le voci Propri pensieri o comandati a distanza? Pro e contro</vt:lpstr>
      <vt:lpstr>Sentire le voci Propri pensieri o comandati a distanza? Pro e contro</vt:lpstr>
      <vt:lpstr>Sentire le voci Propri pensieri o comandati a distanza? Pro e contro</vt:lpstr>
      <vt:lpstr>Sentire le voci Propri pensieri o comandati a distanza? Pro e contro</vt:lpstr>
      <vt:lpstr>Un amico ti ha dato un passaggio a casa.</vt:lpstr>
      <vt:lpstr>Un amica non si è presentata ad un incontro con te.</vt:lpstr>
      <vt:lpstr>Un’amica non ti ha inviato una cartolina.</vt:lpstr>
      <vt:lpstr>Un'auto ti segue da mezz'ora.</vt:lpstr>
      <vt:lpstr>L'autobus che volevi prendere sta partendo proprio davanti a te.</vt:lpstr>
      <vt:lpstr>Un vicino ti ha invitata a bere qualcosa.</vt:lpstr>
      <vt:lpstr>Da qualche tempo, un uomo legge il quotidiano dinanzi alla tua porta.</vt:lpstr>
      <vt:lpstr>Un’amica pensa che tu sia ingiusto.</vt:lpstr>
      <vt:lpstr>Un amico pensa che tu sia intelligente.</vt:lpstr>
      <vt:lpstr>Trasferire nella vita di tutti i giorni</vt:lpstr>
      <vt:lpstr>Trasferire nella vita di tutti i giorni</vt:lpstr>
      <vt:lpstr>Trasferire nella vita di tutti i giorni</vt:lpstr>
      <vt:lpstr>Che cosa a che vedere con la psicosi?</vt:lpstr>
      <vt:lpstr>Che cosa a che vedere con la psicosi?</vt:lpstr>
      <vt:lpstr>Grazie per l‘attenzione!</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310</cp:revision>
  <dcterms:created xsi:type="dcterms:W3CDTF">2004-10-11T13:21:01Z</dcterms:created>
  <dcterms:modified xsi:type="dcterms:W3CDTF">2021-12-08T07:18:25Z</dcterms:modified>
</cp:coreProperties>
</file>