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 id="2147483731" r:id="rId2"/>
  </p:sldMasterIdLst>
  <p:notesMasterIdLst>
    <p:notesMasterId r:id="rId58"/>
  </p:notesMasterIdLst>
  <p:handoutMasterIdLst>
    <p:handoutMasterId r:id="rId59"/>
  </p:handoutMasterIdLst>
  <p:sldIdLst>
    <p:sldId id="485" r:id="rId3"/>
    <p:sldId id="311" r:id="rId4"/>
    <p:sldId id="312" r:id="rId5"/>
    <p:sldId id="374" r:id="rId6"/>
    <p:sldId id="445" r:id="rId7"/>
    <p:sldId id="458" r:id="rId8"/>
    <p:sldId id="321" r:id="rId9"/>
    <p:sldId id="384" r:id="rId10"/>
    <p:sldId id="460" r:id="rId11"/>
    <p:sldId id="459" r:id="rId12"/>
    <p:sldId id="385" r:id="rId13"/>
    <p:sldId id="461" r:id="rId14"/>
    <p:sldId id="377" r:id="rId15"/>
    <p:sldId id="464" r:id="rId16"/>
    <p:sldId id="463" r:id="rId17"/>
    <p:sldId id="462" r:id="rId18"/>
    <p:sldId id="355" r:id="rId19"/>
    <p:sldId id="465" r:id="rId20"/>
    <p:sldId id="468" r:id="rId21"/>
    <p:sldId id="467" r:id="rId22"/>
    <p:sldId id="328" r:id="rId23"/>
    <p:sldId id="469" r:id="rId24"/>
    <p:sldId id="487" r:id="rId25"/>
    <p:sldId id="486" r:id="rId26"/>
    <p:sldId id="394" r:id="rId27"/>
    <p:sldId id="471" r:id="rId28"/>
    <p:sldId id="420" r:id="rId29"/>
    <p:sldId id="440" r:id="rId30"/>
    <p:sldId id="409" r:id="rId31"/>
    <p:sldId id="410" r:id="rId32"/>
    <p:sldId id="411" r:id="rId33"/>
    <p:sldId id="424" r:id="rId34"/>
    <p:sldId id="472" r:id="rId35"/>
    <p:sldId id="456" r:id="rId36"/>
    <p:sldId id="360" r:id="rId37"/>
    <p:sldId id="362" r:id="rId38"/>
    <p:sldId id="474" r:id="rId39"/>
    <p:sldId id="473" r:id="rId40"/>
    <p:sldId id="428" r:id="rId41"/>
    <p:sldId id="476" r:id="rId42"/>
    <p:sldId id="475" r:id="rId43"/>
    <p:sldId id="425" r:id="rId44"/>
    <p:sldId id="479" r:id="rId45"/>
    <p:sldId id="478" r:id="rId46"/>
    <p:sldId id="477" r:id="rId47"/>
    <p:sldId id="450" r:id="rId48"/>
    <p:sldId id="482" r:id="rId49"/>
    <p:sldId id="481" r:id="rId50"/>
    <p:sldId id="480" r:id="rId51"/>
    <p:sldId id="422" r:id="rId52"/>
    <p:sldId id="484" r:id="rId53"/>
    <p:sldId id="483" r:id="rId54"/>
    <p:sldId id="457" r:id="rId55"/>
    <p:sldId id="434" r:id="rId56"/>
    <p:sldId id="435"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28">
          <p15:clr>
            <a:srgbClr val="A4A3A4"/>
          </p15:clr>
        </p15:guide>
        <p15:guide id="2" pos="2835">
          <p15:clr>
            <a:srgbClr val="A4A3A4"/>
          </p15:clr>
        </p15:guide>
        <p15:guide id="3" pos="37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02" autoAdjust="0"/>
    <p:restoredTop sz="94660"/>
  </p:normalViewPr>
  <p:slideViewPr>
    <p:cSldViewPr>
      <p:cViewPr varScale="1">
        <p:scale>
          <a:sx n="62" d="100"/>
          <a:sy n="62" d="100"/>
        </p:scale>
        <p:origin x="1092" y="76"/>
      </p:cViewPr>
      <p:guideLst>
        <p:guide orient="horz" pos="2928"/>
        <p:guide pos="2835"/>
        <p:guide pos="37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E73A5A3-F2ED-4A5B-9526-8C33BCD53F87}" type="slidenum">
              <a:rPr lang="en-GB" altLang="de-DE"/>
              <a:pPr/>
              <a:t>‹Nr.›</a:t>
            </a:fld>
            <a:endParaRPr lang="en-GB" altLang="de-DE"/>
          </a:p>
        </p:txBody>
      </p:sp>
    </p:spTree>
    <p:extLst>
      <p:ext uri="{BB962C8B-B14F-4D97-AF65-F5344CB8AC3E}">
        <p14:creationId xmlns:p14="http://schemas.microsoft.com/office/powerpoint/2010/main" val="3118907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defRPr>
            </a:lvl1pPr>
          </a:lstStyle>
          <a:p>
            <a:pPr>
              <a:defRPr/>
            </a:pPr>
            <a:endParaRPr lang="de-DE"/>
          </a:p>
        </p:txBody>
      </p:sp>
      <p:sp>
        <p:nvSpPr>
          <p:cNvPr id="297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D3A9356-7BA4-4BBC-8C9E-A9D1F866F653}" type="slidenum">
              <a:rPr lang="de-DE" altLang="de-DE"/>
              <a:pPr/>
              <a:t>‹Nr.›</a:t>
            </a:fld>
            <a:endParaRPr lang="de-DE" altLang="de-DE"/>
          </a:p>
        </p:txBody>
      </p:sp>
    </p:spTree>
    <p:extLst>
      <p:ext uri="{BB962C8B-B14F-4D97-AF65-F5344CB8AC3E}">
        <p14:creationId xmlns:p14="http://schemas.microsoft.com/office/powerpoint/2010/main" val="22892115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601" y="604127"/>
            <a:ext cx="5299825" cy="322319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6C4F76D-AF82-42C9-A00A-F16822723BA0}" type="slidenum">
              <a:rPr lang="de-DE" altLang="de-DE" sz="1300"/>
              <a:pPr eaLnBrk="1" hangingPunct="1"/>
              <a:t>2</a:t>
            </a:fld>
            <a:endParaRPr lang="de-DE" altLang="de-DE" sz="1300"/>
          </a:p>
        </p:txBody>
      </p:sp>
      <p:sp>
        <p:nvSpPr>
          <p:cNvPr id="33794" name="Rectangle 2"/>
          <p:cNvSpPr>
            <a:spLocks noGrp="1" noRot="1" noChangeAspect="1" noChangeArrowheads="1" noTextEdit="1"/>
          </p:cNvSpPr>
          <p:nvPr>
            <p:ph type="sldImg"/>
          </p:nvPr>
        </p:nvSpPr>
        <p:spPr>
          <a:xfrm>
            <a:off x="138113" y="768350"/>
            <a:ext cx="6823075" cy="3836988"/>
          </a:xfrm>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428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BB5A86F-4144-4C00-924E-177ADAA60CDF}" type="slidenum">
              <a:rPr lang="de-DE" altLang="de-DE" sz="1300"/>
              <a:pPr eaLnBrk="1" hangingPunct="1"/>
              <a:t>3</a:t>
            </a:fld>
            <a:endParaRPr lang="de-DE" altLang="de-DE" sz="1300"/>
          </a:p>
        </p:txBody>
      </p:sp>
      <p:sp>
        <p:nvSpPr>
          <p:cNvPr id="35842" name="Rectangle 1026"/>
          <p:cNvSpPr>
            <a:spLocks noGrp="1" noRot="1" noChangeAspect="1" noChangeArrowheads="1" noTextEdit="1"/>
          </p:cNvSpPr>
          <p:nvPr>
            <p:ph type="sldImg"/>
          </p:nvPr>
        </p:nvSpPr>
        <p:spPr>
          <a:xfrm>
            <a:off x="138113" y="768350"/>
            <a:ext cx="6823075" cy="3836988"/>
          </a:xfrm>
          <a:ln/>
        </p:spPr>
      </p:sp>
      <p:sp>
        <p:nvSpPr>
          <p:cNvPr id="3584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4131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A43BDDA-ADE1-483D-89E7-E20BF8CFC7E4}" type="slidenum">
              <a:rPr lang="de-DE" altLang="de-DE" sz="1300"/>
              <a:pPr eaLnBrk="1" hangingPunct="1"/>
              <a:t>4</a:t>
            </a:fld>
            <a:endParaRPr lang="de-DE" altLang="de-DE" sz="1300"/>
          </a:p>
        </p:txBody>
      </p:sp>
      <p:sp>
        <p:nvSpPr>
          <p:cNvPr id="37890" name="Rectangle 2"/>
          <p:cNvSpPr>
            <a:spLocks noGrp="1" noRot="1" noChangeAspect="1" noChangeArrowheads="1" noTextEdit="1"/>
          </p:cNvSpPr>
          <p:nvPr>
            <p:ph type="sldImg"/>
          </p:nvPr>
        </p:nvSpPr>
        <p:spPr>
          <a:xfrm>
            <a:off x="138113" y="768350"/>
            <a:ext cx="6823075"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9861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9C061A2-BD95-4218-9E8F-5023099F45BB}" type="slidenum">
              <a:rPr lang="de-DE" altLang="de-DE" sz="1300"/>
              <a:pPr eaLnBrk="1" hangingPunct="1"/>
              <a:t>5</a:t>
            </a:fld>
            <a:endParaRPr lang="de-DE" altLang="de-DE" sz="1300"/>
          </a:p>
        </p:txBody>
      </p:sp>
      <p:sp>
        <p:nvSpPr>
          <p:cNvPr id="41986" name="Rectangle 2"/>
          <p:cNvSpPr>
            <a:spLocks noGrp="1" noRot="1" noChangeAspect="1" noChangeArrowheads="1" noTextEdit="1"/>
          </p:cNvSpPr>
          <p:nvPr>
            <p:ph type="sldImg"/>
          </p:nvPr>
        </p:nvSpPr>
        <p:spPr>
          <a:xfrm>
            <a:off x="138113" y="768350"/>
            <a:ext cx="6823075" cy="3836988"/>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4411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9C061A2-BD95-4218-9E8F-5023099F45BB}" type="slidenum">
              <a:rPr lang="de-DE" altLang="de-DE" sz="1300"/>
              <a:pPr eaLnBrk="1" hangingPunct="1"/>
              <a:t>6</a:t>
            </a:fld>
            <a:endParaRPr lang="de-DE" altLang="de-DE" sz="1300"/>
          </a:p>
        </p:txBody>
      </p:sp>
      <p:sp>
        <p:nvSpPr>
          <p:cNvPr id="41986" name="Rectangle 2"/>
          <p:cNvSpPr>
            <a:spLocks noGrp="1" noRot="1" noChangeAspect="1" noChangeArrowheads="1" noTextEdit="1"/>
          </p:cNvSpPr>
          <p:nvPr>
            <p:ph type="sldImg"/>
          </p:nvPr>
        </p:nvSpPr>
        <p:spPr>
          <a:xfrm>
            <a:off x="138113" y="768350"/>
            <a:ext cx="6823075" cy="3836988"/>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4411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BD515C0-59C2-4B18-BB41-E1855AC5AC46}" type="slidenum">
              <a:rPr lang="de-DE" altLang="de-DE" sz="1300"/>
              <a:pPr eaLnBrk="1" hangingPunct="1"/>
              <a:t>7</a:t>
            </a:fld>
            <a:endParaRPr lang="de-DE" altLang="de-DE" sz="1300"/>
          </a:p>
        </p:txBody>
      </p:sp>
      <p:sp>
        <p:nvSpPr>
          <p:cNvPr id="44034" name="Rectangle 1026"/>
          <p:cNvSpPr>
            <a:spLocks noGrp="1" noRot="1" noChangeAspect="1" noChangeArrowheads="1" noTextEdit="1"/>
          </p:cNvSpPr>
          <p:nvPr>
            <p:ph type="sldImg"/>
          </p:nvPr>
        </p:nvSpPr>
        <p:spPr>
          <a:xfrm>
            <a:off x="138113" y="768350"/>
            <a:ext cx="6823075" cy="3836988"/>
          </a:xfrm>
          <a:ln/>
        </p:spPr>
      </p:sp>
      <p:sp>
        <p:nvSpPr>
          <p:cNvPr id="440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6086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A0A3FC5-AC3C-4A0E-93EF-A58BD4A4F477}" type="slidenum">
              <a:rPr lang="de-DE" altLang="de-DE" sz="1300"/>
              <a:pPr eaLnBrk="1" hangingPunct="1"/>
              <a:t>8</a:t>
            </a:fld>
            <a:endParaRPr lang="de-DE" altLang="de-DE" sz="1300"/>
          </a:p>
        </p:txBody>
      </p:sp>
      <p:sp>
        <p:nvSpPr>
          <p:cNvPr id="50178" name="Rectangle 1026"/>
          <p:cNvSpPr>
            <a:spLocks noGrp="1" noRot="1" noChangeAspect="1" noChangeArrowheads="1" noTextEdit="1"/>
          </p:cNvSpPr>
          <p:nvPr>
            <p:ph type="sldImg"/>
          </p:nvPr>
        </p:nvSpPr>
        <p:spPr>
          <a:xfrm>
            <a:off x="138113" y="768350"/>
            <a:ext cx="6823075" cy="3836988"/>
          </a:xfrm>
          <a:ln/>
        </p:spPr>
      </p:sp>
      <p:sp>
        <p:nvSpPr>
          <p:cNvPr id="501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4738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A0A3FC5-AC3C-4A0E-93EF-A58BD4A4F477}" type="slidenum">
              <a:rPr lang="de-DE" altLang="de-DE" sz="1300"/>
              <a:pPr eaLnBrk="1" hangingPunct="1"/>
              <a:t>9</a:t>
            </a:fld>
            <a:endParaRPr lang="de-DE" altLang="de-DE" sz="1300"/>
          </a:p>
        </p:txBody>
      </p:sp>
      <p:sp>
        <p:nvSpPr>
          <p:cNvPr id="50178" name="Rectangle 1026"/>
          <p:cNvSpPr>
            <a:spLocks noGrp="1" noRot="1" noChangeAspect="1" noChangeArrowheads="1" noTextEdit="1"/>
          </p:cNvSpPr>
          <p:nvPr>
            <p:ph type="sldImg"/>
          </p:nvPr>
        </p:nvSpPr>
        <p:spPr>
          <a:xfrm>
            <a:off x="138113" y="768350"/>
            <a:ext cx="6823075" cy="3836988"/>
          </a:xfrm>
          <a:ln/>
        </p:spPr>
      </p:sp>
      <p:sp>
        <p:nvSpPr>
          <p:cNvPr id="501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4738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A0A3FC5-AC3C-4A0E-93EF-A58BD4A4F477}" type="slidenum">
              <a:rPr lang="de-DE" altLang="de-DE" sz="1300"/>
              <a:pPr eaLnBrk="1" hangingPunct="1"/>
              <a:t>10</a:t>
            </a:fld>
            <a:endParaRPr lang="de-DE" altLang="de-DE" sz="1300"/>
          </a:p>
        </p:txBody>
      </p:sp>
      <p:sp>
        <p:nvSpPr>
          <p:cNvPr id="50178" name="Rectangle 1026"/>
          <p:cNvSpPr>
            <a:spLocks noGrp="1" noRot="1" noChangeAspect="1" noChangeArrowheads="1" noTextEdit="1"/>
          </p:cNvSpPr>
          <p:nvPr>
            <p:ph type="sldImg"/>
          </p:nvPr>
        </p:nvSpPr>
        <p:spPr>
          <a:xfrm>
            <a:off x="138113" y="768350"/>
            <a:ext cx="6823075" cy="3836988"/>
          </a:xfrm>
          <a:ln/>
        </p:spPr>
      </p:sp>
      <p:sp>
        <p:nvSpPr>
          <p:cNvPr id="501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4738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7A5D51A-689B-4628-B543-D6DBF8BF3A4D}" type="slidenum">
              <a:rPr lang="de-DE" altLang="de-DE" sz="1300"/>
              <a:pPr eaLnBrk="1" hangingPunct="1"/>
              <a:t>11</a:t>
            </a:fld>
            <a:endParaRPr lang="de-DE" altLang="de-DE" sz="1300"/>
          </a:p>
        </p:txBody>
      </p:sp>
      <p:sp>
        <p:nvSpPr>
          <p:cNvPr id="52226" name="Rectangle 1026"/>
          <p:cNvSpPr>
            <a:spLocks noGrp="1" noRot="1" noChangeAspect="1" noChangeArrowheads="1" noTextEdit="1"/>
          </p:cNvSpPr>
          <p:nvPr>
            <p:ph type="sldImg"/>
          </p:nvPr>
        </p:nvSpPr>
        <p:spPr>
          <a:xfrm>
            <a:off x="138113" y="768350"/>
            <a:ext cx="6823075" cy="3836988"/>
          </a:xfrm>
          <a:ln/>
        </p:spPr>
      </p:sp>
      <p:sp>
        <p:nvSpPr>
          <p:cNvPr id="5222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1416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399773B-11EE-4BA6-B16C-F8D2A43EF426}" type="slidenum">
              <a:rPr lang="de-DE" altLang="de-DE" sz="1300"/>
              <a:pPr eaLnBrk="1" hangingPunct="1"/>
              <a:t>13</a:t>
            </a:fld>
            <a:endParaRPr lang="de-DE" altLang="de-DE" sz="1300"/>
          </a:p>
        </p:txBody>
      </p:sp>
      <p:sp>
        <p:nvSpPr>
          <p:cNvPr id="60418" name="Rectangle 2"/>
          <p:cNvSpPr>
            <a:spLocks noGrp="1" noRot="1" noChangeAspect="1" noChangeArrowheads="1" noTextEdit="1"/>
          </p:cNvSpPr>
          <p:nvPr>
            <p:ph type="sldImg"/>
          </p:nvPr>
        </p:nvSpPr>
        <p:spPr>
          <a:xfrm>
            <a:off x="138113" y="768350"/>
            <a:ext cx="6823075" cy="3836988"/>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2129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399773B-11EE-4BA6-B16C-F8D2A43EF426}" type="slidenum">
              <a:rPr lang="de-DE" altLang="de-DE" sz="1300"/>
              <a:pPr eaLnBrk="1" hangingPunct="1"/>
              <a:t>14</a:t>
            </a:fld>
            <a:endParaRPr lang="de-DE" altLang="de-DE" sz="1300"/>
          </a:p>
        </p:txBody>
      </p:sp>
      <p:sp>
        <p:nvSpPr>
          <p:cNvPr id="60418" name="Rectangle 2"/>
          <p:cNvSpPr>
            <a:spLocks noGrp="1" noRot="1" noChangeAspect="1" noChangeArrowheads="1" noTextEdit="1"/>
          </p:cNvSpPr>
          <p:nvPr>
            <p:ph type="sldImg"/>
          </p:nvPr>
        </p:nvSpPr>
        <p:spPr>
          <a:xfrm>
            <a:off x="138113" y="768350"/>
            <a:ext cx="6823075" cy="3836988"/>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2129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399773B-11EE-4BA6-B16C-F8D2A43EF426}" type="slidenum">
              <a:rPr lang="de-DE" altLang="de-DE" sz="1300"/>
              <a:pPr eaLnBrk="1" hangingPunct="1"/>
              <a:t>15</a:t>
            </a:fld>
            <a:endParaRPr lang="de-DE" altLang="de-DE" sz="1300"/>
          </a:p>
        </p:txBody>
      </p:sp>
      <p:sp>
        <p:nvSpPr>
          <p:cNvPr id="60418" name="Rectangle 2"/>
          <p:cNvSpPr>
            <a:spLocks noGrp="1" noRot="1" noChangeAspect="1" noChangeArrowheads="1" noTextEdit="1"/>
          </p:cNvSpPr>
          <p:nvPr>
            <p:ph type="sldImg"/>
          </p:nvPr>
        </p:nvSpPr>
        <p:spPr>
          <a:xfrm>
            <a:off x="138113" y="768350"/>
            <a:ext cx="6823075" cy="3836988"/>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2129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399773B-11EE-4BA6-B16C-F8D2A43EF426}" type="slidenum">
              <a:rPr lang="de-DE" altLang="de-DE" sz="1300"/>
              <a:pPr eaLnBrk="1" hangingPunct="1"/>
              <a:t>16</a:t>
            </a:fld>
            <a:endParaRPr lang="de-DE" altLang="de-DE" sz="1300"/>
          </a:p>
        </p:txBody>
      </p:sp>
      <p:sp>
        <p:nvSpPr>
          <p:cNvPr id="60418" name="Rectangle 2"/>
          <p:cNvSpPr>
            <a:spLocks noGrp="1" noRot="1" noChangeAspect="1" noChangeArrowheads="1" noTextEdit="1"/>
          </p:cNvSpPr>
          <p:nvPr>
            <p:ph type="sldImg"/>
          </p:nvPr>
        </p:nvSpPr>
        <p:spPr>
          <a:xfrm>
            <a:off x="138113" y="768350"/>
            <a:ext cx="6823075" cy="3836988"/>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2129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1C23782-3E52-4ADD-AC95-0B15C2E669F9}" type="slidenum">
              <a:rPr lang="de-DE" altLang="de-DE" sz="1300"/>
              <a:pPr eaLnBrk="1" hangingPunct="1"/>
              <a:t>17</a:t>
            </a:fld>
            <a:endParaRPr lang="de-DE" altLang="de-DE" sz="1300"/>
          </a:p>
        </p:txBody>
      </p:sp>
      <p:sp>
        <p:nvSpPr>
          <p:cNvPr id="64514" name="Rectangle 2"/>
          <p:cNvSpPr>
            <a:spLocks noGrp="1" noRot="1" noChangeAspect="1" noChangeArrowheads="1" noTextEdit="1"/>
          </p:cNvSpPr>
          <p:nvPr>
            <p:ph type="sldImg"/>
          </p:nvPr>
        </p:nvSpPr>
        <p:spPr>
          <a:xfrm>
            <a:off x="138113" y="768350"/>
            <a:ext cx="6823075" cy="3836988"/>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887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67D416-2811-48A5-A151-C6AAC1A8A40D}" type="slidenum">
              <a:rPr lang="de-DE" altLang="de-DE" sz="1300"/>
              <a:pPr eaLnBrk="1" hangingPunct="1"/>
              <a:t>18</a:t>
            </a:fld>
            <a:endParaRPr lang="de-DE" altLang="de-DE" sz="1300"/>
          </a:p>
        </p:txBody>
      </p:sp>
      <p:sp>
        <p:nvSpPr>
          <p:cNvPr id="70658" name="Rectangle 2050"/>
          <p:cNvSpPr>
            <a:spLocks noGrp="1" noRot="1" noChangeAspect="1" noChangeArrowheads="1" noTextEdit="1"/>
          </p:cNvSpPr>
          <p:nvPr>
            <p:ph type="sldImg"/>
          </p:nvPr>
        </p:nvSpPr>
        <p:spPr>
          <a:xfrm>
            <a:off x="138113" y="768350"/>
            <a:ext cx="6823075" cy="3836988"/>
          </a:xfrm>
          <a:ln/>
        </p:spPr>
      </p:sp>
      <p:sp>
        <p:nvSpPr>
          <p:cNvPr id="70659"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8857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67D416-2811-48A5-A151-C6AAC1A8A40D}" type="slidenum">
              <a:rPr lang="de-DE" altLang="de-DE" sz="1300"/>
              <a:pPr eaLnBrk="1" hangingPunct="1"/>
              <a:t>19</a:t>
            </a:fld>
            <a:endParaRPr lang="de-DE" altLang="de-DE" sz="1300"/>
          </a:p>
        </p:txBody>
      </p:sp>
      <p:sp>
        <p:nvSpPr>
          <p:cNvPr id="70658" name="Rectangle 2050"/>
          <p:cNvSpPr>
            <a:spLocks noGrp="1" noRot="1" noChangeAspect="1" noChangeArrowheads="1" noTextEdit="1"/>
          </p:cNvSpPr>
          <p:nvPr>
            <p:ph type="sldImg"/>
          </p:nvPr>
        </p:nvSpPr>
        <p:spPr>
          <a:xfrm>
            <a:off x="138113" y="768350"/>
            <a:ext cx="6823075" cy="3836988"/>
          </a:xfrm>
          <a:ln/>
        </p:spPr>
      </p:sp>
      <p:sp>
        <p:nvSpPr>
          <p:cNvPr id="70659"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8857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967D416-2811-48A5-A151-C6AAC1A8A40D}" type="slidenum">
              <a:rPr lang="de-DE" altLang="de-DE" sz="1300"/>
              <a:pPr eaLnBrk="1" hangingPunct="1"/>
              <a:t>20</a:t>
            </a:fld>
            <a:endParaRPr lang="de-DE" altLang="de-DE" sz="1300"/>
          </a:p>
        </p:txBody>
      </p:sp>
      <p:sp>
        <p:nvSpPr>
          <p:cNvPr id="70658" name="Rectangle 2050"/>
          <p:cNvSpPr>
            <a:spLocks noGrp="1" noRot="1" noChangeAspect="1" noChangeArrowheads="1" noTextEdit="1"/>
          </p:cNvSpPr>
          <p:nvPr>
            <p:ph type="sldImg"/>
          </p:nvPr>
        </p:nvSpPr>
        <p:spPr>
          <a:xfrm>
            <a:off x="138113" y="768350"/>
            <a:ext cx="6823075" cy="3836988"/>
          </a:xfrm>
          <a:ln/>
        </p:spPr>
      </p:sp>
      <p:sp>
        <p:nvSpPr>
          <p:cNvPr id="70659"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8857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6D2AE5F-BF85-4988-B794-F4A98D5F44A0}" type="slidenum">
              <a:rPr lang="de-DE" altLang="de-DE" sz="1300"/>
              <a:pPr eaLnBrk="1" hangingPunct="1"/>
              <a:t>21</a:t>
            </a:fld>
            <a:endParaRPr lang="de-DE" altLang="de-DE" sz="1300"/>
          </a:p>
        </p:txBody>
      </p:sp>
      <p:sp>
        <p:nvSpPr>
          <p:cNvPr id="72706" name="Rectangle 2"/>
          <p:cNvSpPr>
            <a:spLocks noGrp="1" noRot="1" noChangeAspect="1" noChangeArrowheads="1" noTextEdit="1"/>
          </p:cNvSpPr>
          <p:nvPr>
            <p:ph type="sldImg"/>
          </p:nvPr>
        </p:nvSpPr>
        <p:spPr>
          <a:xfrm>
            <a:off x="138113" y="768350"/>
            <a:ext cx="6823075" cy="3836988"/>
          </a:xfrm>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84452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EA05B05-C349-42CC-AD39-8641769ABBBE}" type="slidenum">
              <a:rPr lang="de-DE" altLang="de-DE" sz="1300"/>
              <a:pPr eaLnBrk="1" hangingPunct="1"/>
              <a:t>22</a:t>
            </a:fld>
            <a:endParaRPr lang="de-DE" altLang="de-DE" sz="1300"/>
          </a:p>
        </p:txBody>
      </p:sp>
      <p:sp>
        <p:nvSpPr>
          <p:cNvPr id="78850" name="Rectangle 2"/>
          <p:cNvSpPr>
            <a:spLocks noGrp="1" noRot="1" noChangeAspect="1" noChangeArrowheads="1" noTextEdit="1"/>
          </p:cNvSpPr>
          <p:nvPr>
            <p:ph type="sldImg"/>
          </p:nvPr>
        </p:nvSpPr>
        <p:spPr>
          <a:xfrm>
            <a:off x="138113" y="768350"/>
            <a:ext cx="6823075"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323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EA05B05-C349-42CC-AD39-8641769ABBBE}" type="slidenum">
              <a:rPr lang="de-DE" altLang="de-DE" sz="1300"/>
              <a:pPr eaLnBrk="1" hangingPunct="1"/>
              <a:t>23</a:t>
            </a:fld>
            <a:endParaRPr lang="de-DE" altLang="de-DE" sz="1300"/>
          </a:p>
        </p:txBody>
      </p:sp>
      <p:sp>
        <p:nvSpPr>
          <p:cNvPr id="78850" name="Rectangle 2"/>
          <p:cNvSpPr>
            <a:spLocks noGrp="1" noRot="1" noChangeAspect="1" noChangeArrowheads="1" noTextEdit="1"/>
          </p:cNvSpPr>
          <p:nvPr>
            <p:ph type="sldImg"/>
          </p:nvPr>
        </p:nvSpPr>
        <p:spPr>
          <a:xfrm>
            <a:off x="138113" y="768350"/>
            <a:ext cx="6823075"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323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EA05B05-C349-42CC-AD39-8641769ABBBE}" type="slidenum">
              <a:rPr lang="de-DE" altLang="de-DE" sz="1300"/>
              <a:pPr eaLnBrk="1" hangingPunct="1"/>
              <a:t>24</a:t>
            </a:fld>
            <a:endParaRPr lang="de-DE" altLang="de-DE" sz="1300"/>
          </a:p>
        </p:txBody>
      </p:sp>
      <p:sp>
        <p:nvSpPr>
          <p:cNvPr id="78850" name="Rectangle 2"/>
          <p:cNvSpPr>
            <a:spLocks noGrp="1" noRot="1" noChangeAspect="1" noChangeArrowheads="1" noTextEdit="1"/>
          </p:cNvSpPr>
          <p:nvPr>
            <p:ph type="sldImg"/>
          </p:nvPr>
        </p:nvSpPr>
        <p:spPr>
          <a:xfrm>
            <a:off x="138113" y="768350"/>
            <a:ext cx="6823075"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323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39157B5-FFA8-40CD-9C83-A15860209BAC}" type="slidenum">
              <a:rPr lang="de-DE" altLang="de-DE" sz="1300"/>
              <a:pPr eaLnBrk="1" hangingPunct="1"/>
              <a:t>25</a:t>
            </a:fld>
            <a:endParaRPr lang="de-DE"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606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39157B5-FFA8-40CD-9C83-A15860209BAC}" type="slidenum">
              <a:rPr lang="de-DE" altLang="de-DE" sz="1300"/>
              <a:pPr eaLnBrk="1" hangingPunct="1"/>
              <a:t>26</a:t>
            </a:fld>
            <a:endParaRPr lang="de-DE"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606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9C858163-5443-434F-915C-638D30FAFC55}" type="slidenum">
              <a:rPr lang="de-DE" altLang="de-DE" sz="1300"/>
              <a:pPr algn="r" eaLnBrk="1" hangingPunct="1"/>
              <a:t>27</a:t>
            </a:fld>
            <a:endParaRPr lang="de-DE" altLang="de-DE" sz="1300"/>
          </a:p>
        </p:txBody>
      </p:sp>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0766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28609EE9-4466-4CE2-8BE1-269F4D3BD162}" type="slidenum">
              <a:rPr lang="de-DE" altLang="de-DE" sz="1300"/>
              <a:pPr algn="r" eaLnBrk="1" hangingPunct="1"/>
              <a:t>28</a:t>
            </a:fld>
            <a:endParaRPr lang="de-DE" altLang="de-DE" sz="1300"/>
          </a:p>
        </p:txBody>
      </p:sp>
      <p:sp>
        <p:nvSpPr>
          <p:cNvPr id="87042" name="Rectangle 2"/>
          <p:cNvSpPr>
            <a:spLocks noGrp="1" noRot="1" noChangeAspect="1" noChangeArrowheads="1" noTextEdit="1"/>
          </p:cNvSpPr>
          <p:nvPr>
            <p:ph type="sldImg"/>
          </p:nvPr>
        </p:nvSpPr>
        <p:spPr>
          <a:xfrm>
            <a:off x="138113" y="768350"/>
            <a:ext cx="6823075" cy="3836988"/>
          </a:xfrm>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97596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4710587-D1CC-4359-9BE0-E873B3A4BF79}" type="slidenum">
              <a:rPr lang="de-DE" altLang="de-DE" sz="1300"/>
              <a:pPr eaLnBrk="1" hangingPunct="1"/>
              <a:t>29</a:t>
            </a:fld>
            <a:endParaRPr lang="de-DE" altLang="de-DE" sz="1300"/>
          </a:p>
        </p:txBody>
      </p:sp>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17656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17CAD56-9C20-4F58-ADD7-A84E37DA5A79}" type="slidenum">
              <a:rPr lang="de-DE" altLang="de-DE" sz="1300"/>
              <a:pPr eaLnBrk="1" hangingPunct="1"/>
              <a:t>30</a:t>
            </a:fld>
            <a:endParaRPr lang="de-DE" altLang="de-DE" sz="1300"/>
          </a:p>
        </p:txBody>
      </p:sp>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90819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BE60C56-C25A-47FD-B8A1-B825CF8CC6F2}" type="slidenum">
              <a:rPr lang="de-DE" altLang="de-DE" sz="1300"/>
              <a:pPr eaLnBrk="1" hangingPunct="1"/>
              <a:t>31</a:t>
            </a:fld>
            <a:endParaRPr lang="de-DE" altLang="de-DE" sz="1300"/>
          </a:p>
        </p:txBody>
      </p:sp>
      <p:sp>
        <p:nvSpPr>
          <p:cNvPr id="93186" name="Rectangle 2"/>
          <p:cNvSpPr>
            <a:spLocks noGrp="1" noRot="1" noChangeAspect="1" noChangeArrowheads="1" noTextEdit="1"/>
          </p:cNvSpPr>
          <p:nvPr>
            <p:ph type="sldImg"/>
          </p:nvPr>
        </p:nvSpPr>
        <p:spPr>
          <a:xfrm>
            <a:off x="138113" y="768350"/>
            <a:ext cx="6823075" cy="3836988"/>
          </a:xfrm>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479374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7A2BA70-A198-4AE7-949E-0706EEC1DCB4}" type="slidenum">
              <a:rPr lang="de-DE" altLang="de-DE" sz="1300"/>
              <a:pPr eaLnBrk="1" hangingPunct="1"/>
              <a:t>32</a:t>
            </a:fld>
            <a:endParaRPr lang="de-DE" altLang="de-DE" sz="1300"/>
          </a:p>
        </p:txBody>
      </p:sp>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160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7A2BA70-A198-4AE7-949E-0706EEC1DCB4}" type="slidenum">
              <a:rPr lang="de-DE" altLang="de-DE" sz="1300"/>
              <a:pPr eaLnBrk="1" hangingPunct="1"/>
              <a:t>33</a:t>
            </a:fld>
            <a:endParaRPr lang="de-DE" altLang="de-DE" sz="1300"/>
          </a:p>
        </p:txBody>
      </p:sp>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160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56247BA-F0F7-4AF7-8DCF-C492416313C5}" type="slidenum">
              <a:rPr lang="de-DE" altLang="de-DE" sz="1300"/>
              <a:pPr eaLnBrk="1" hangingPunct="1"/>
              <a:t>35</a:t>
            </a:fld>
            <a:endParaRPr lang="de-DE" altLang="de-DE" sz="1300"/>
          </a:p>
        </p:txBody>
      </p:sp>
      <p:sp>
        <p:nvSpPr>
          <p:cNvPr id="100354" name="Rectangle 2"/>
          <p:cNvSpPr>
            <a:spLocks noGrp="1" noRot="1" noChangeAspect="1" noChangeArrowheads="1" noTextEdit="1"/>
          </p:cNvSpPr>
          <p:nvPr>
            <p:ph type="sldImg"/>
          </p:nvPr>
        </p:nvSpPr>
        <p:spPr>
          <a:xfrm>
            <a:off x="138113" y="768350"/>
            <a:ext cx="6823075" cy="3836988"/>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10256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DD10A89-3966-4193-AAA7-914634B35C2C}" type="slidenum">
              <a:rPr lang="de-DE" altLang="de-DE" sz="1300"/>
              <a:pPr eaLnBrk="1" hangingPunct="1"/>
              <a:t>36</a:t>
            </a:fld>
            <a:endParaRPr lang="de-DE" altLang="de-DE" sz="1300"/>
          </a:p>
        </p:txBody>
      </p:sp>
      <p:sp>
        <p:nvSpPr>
          <p:cNvPr id="106498" name="Rectangle 2"/>
          <p:cNvSpPr>
            <a:spLocks noGrp="1" noRot="1" noChangeAspect="1" noChangeArrowheads="1" noTextEdit="1"/>
          </p:cNvSpPr>
          <p:nvPr>
            <p:ph type="sldImg"/>
          </p:nvPr>
        </p:nvSpPr>
        <p:spPr>
          <a:xfrm>
            <a:off x="138113" y="768350"/>
            <a:ext cx="6823075"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40028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DD10A89-3966-4193-AAA7-914634B35C2C}" type="slidenum">
              <a:rPr lang="de-DE" altLang="de-DE" sz="1300"/>
              <a:pPr eaLnBrk="1" hangingPunct="1"/>
              <a:t>37</a:t>
            </a:fld>
            <a:endParaRPr lang="de-DE" altLang="de-DE" sz="1300"/>
          </a:p>
        </p:txBody>
      </p:sp>
      <p:sp>
        <p:nvSpPr>
          <p:cNvPr id="106498" name="Rectangle 2"/>
          <p:cNvSpPr>
            <a:spLocks noGrp="1" noRot="1" noChangeAspect="1" noChangeArrowheads="1" noTextEdit="1"/>
          </p:cNvSpPr>
          <p:nvPr>
            <p:ph type="sldImg"/>
          </p:nvPr>
        </p:nvSpPr>
        <p:spPr>
          <a:xfrm>
            <a:off x="138113" y="768350"/>
            <a:ext cx="6823075"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4002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DD10A89-3966-4193-AAA7-914634B35C2C}" type="slidenum">
              <a:rPr lang="de-DE" altLang="de-DE" sz="1300"/>
              <a:pPr eaLnBrk="1" hangingPunct="1"/>
              <a:t>38</a:t>
            </a:fld>
            <a:endParaRPr lang="de-DE" altLang="de-DE" sz="1300"/>
          </a:p>
        </p:txBody>
      </p:sp>
      <p:sp>
        <p:nvSpPr>
          <p:cNvPr id="106498" name="Rectangle 2"/>
          <p:cNvSpPr>
            <a:spLocks noGrp="1" noRot="1" noChangeAspect="1" noChangeArrowheads="1" noTextEdit="1"/>
          </p:cNvSpPr>
          <p:nvPr>
            <p:ph type="sldImg"/>
          </p:nvPr>
        </p:nvSpPr>
        <p:spPr>
          <a:xfrm>
            <a:off x="138113" y="768350"/>
            <a:ext cx="6823075"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40028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520E1CD-44E0-4373-8E77-44CE9612744D}" type="slidenum">
              <a:rPr lang="de-DE" altLang="de-DE" sz="1300"/>
              <a:pPr eaLnBrk="1" hangingPunct="1"/>
              <a:t>39</a:t>
            </a:fld>
            <a:endParaRPr lang="de-DE" altLang="de-DE" sz="1300"/>
          </a:p>
        </p:txBody>
      </p:sp>
      <p:sp>
        <p:nvSpPr>
          <p:cNvPr id="112642" name="Rectangle 2"/>
          <p:cNvSpPr>
            <a:spLocks noGrp="1" noRot="1" noChangeAspect="1" noChangeArrowheads="1" noTextEdit="1"/>
          </p:cNvSpPr>
          <p:nvPr>
            <p:ph type="sldImg"/>
          </p:nvPr>
        </p:nvSpPr>
        <p:spPr>
          <a:xfrm>
            <a:off x="138113" y="768350"/>
            <a:ext cx="6823075" cy="3836988"/>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0438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520E1CD-44E0-4373-8E77-44CE9612744D}" type="slidenum">
              <a:rPr lang="de-DE" altLang="de-DE" sz="1300"/>
              <a:pPr eaLnBrk="1" hangingPunct="1"/>
              <a:t>40</a:t>
            </a:fld>
            <a:endParaRPr lang="de-DE" altLang="de-DE" sz="1300"/>
          </a:p>
        </p:txBody>
      </p:sp>
      <p:sp>
        <p:nvSpPr>
          <p:cNvPr id="112642" name="Rectangle 2"/>
          <p:cNvSpPr>
            <a:spLocks noGrp="1" noRot="1" noChangeAspect="1" noChangeArrowheads="1" noTextEdit="1"/>
          </p:cNvSpPr>
          <p:nvPr>
            <p:ph type="sldImg"/>
          </p:nvPr>
        </p:nvSpPr>
        <p:spPr>
          <a:xfrm>
            <a:off x="138113" y="768350"/>
            <a:ext cx="6823075" cy="3836988"/>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04381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520E1CD-44E0-4373-8E77-44CE9612744D}" type="slidenum">
              <a:rPr lang="de-DE" altLang="de-DE" sz="1300"/>
              <a:pPr eaLnBrk="1" hangingPunct="1"/>
              <a:t>41</a:t>
            </a:fld>
            <a:endParaRPr lang="de-DE" altLang="de-DE" sz="1300"/>
          </a:p>
        </p:txBody>
      </p:sp>
      <p:sp>
        <p:nvSpPr>
          <p:cNvPr id="112642" name="Rectangle 2"/>
          <p:cNvSpPr>
            <a:spLocks noGrp="1" noRot="1" noChangeAspect="1" noChangeArrowheads="1" noTextEdit="1"/>
          </p:cNvSpPr>
          <p:nvPr>
            <p:ph type="sldImg"/>
          </p:nvPr>
        </p:nvSpPr>
        <p:spPr>
          <a:xfrm>
            <a:off x="138113" y="768350"/>
            <a:ext cx="6823075" cy="3836988"/>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04381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805DB14-F428-4EBD-8074-7FDB48ABB02F}" type="slidenum">
              <a:rPr lang="de-DE" altLang="de-DE" sz="1300"/>
              <a:pPr eaLnBrk="1" hangingPunct="1"/>
              <a:t>42</a:t>
            </a:fld>
            <a:endParaRPr lang="de-DE" altLang="de-DE" sz="1300"/>
          </a:p>
        </p:txBody>
      </p:sp>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1505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805DB14-F428-4EBD-8074-7FDB48ABB02F}" type="slidenum">
              <a:rPr lang="de-DE" altLang="de-DE" sz="1300"/>
              <a:pPr eaLnBrk="1" hangingPunct="1"/>
              <a:t>43</a:t>
            </a:fld>
            <a:endParaRPr lang="de-DE" altLang="de-DE" sz="1300"/>
          </a:p>
        </p:txBody>
      </p:sp>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1505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805DB14-F428-4EBD-8074-7FDB48ABB02F}" type="slidenum">
              <a:rPr lang="de-DE" altLang="de-DE" sz="1300"/>
              <a:pPr eaLnBrk="1" hangingPunct="1"/>
              <a:t>44</a:t>
            </a:fld>
            <a:endParaRPr lang="de-DE" altLang="de-DE" sz="1300"/>
          </a:p>
        </p:txBody>
      </p:sp>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1505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805DB14-F428-4EBD-8074-7FDB48ABB02F}" type="slidenum">
              <a:rPr lang="de-DE" altLang="de-DE" sz="1300"/>
              <a:pPr eaLnBrk="1" hangingPunct="1"/>
              <a:t>45</a:t>
            </a:fld>
            <a:endParaRPr lang="de-DE" altLang="de-DE" sz="1300"/>
          </a:p>
        </p:txBody>
      </p:sp>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1505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5DE5749-BD51-4712-90BD-49B8F00D262B}" type="slidenum">
              <a:rPr lang="de-DE" altLang="de-DE" sz="1300"/>
              <a:pPr eaLnBrk="1" hangingPunct="1"/>
              <a:t>46</a:t>
            </a:fld>
            <a:endParaRPr lang="de-DE" altLang="de-DE" sz="1300"/>
          </a:p>
        </p:txBody>
      </p:sp>
      <p:sp>
        <p:nvSpPr>
          <p:cNvPr id="129026" name="Rectangle 2"/>
          <p:cNvSpPr>
            <a:spLocks noGrp="1" noRot="1" noChangeAspect="1" noChangeArrowheads="1" noTextEdit="1"/>
          </p:cNvSpPr>
          <p:nvPr>
            <p:ph type="sldImg"/>
          </p:nvPr>
        </p:nvSpPr>
        <p:spPr>
          <a:xfrm>
            <a:off x="138113" y="768350"/>
            <a:ext cx="6823075"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5344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5DE5749-BD51-4712-90BD-49B8F00D262B}" type="slidenum">
              <a:rPr lang="de-DE" altLang="de-DE" sz="1300"/>
              <a:pPr eaLnBrk="1" hangingPunct="1"/>
              <a:t>47</a:t>
            </a:fld>
            <a:endParaRPr lang="de-DE" altLang="de-DE" sz="1300"/>
          </a:p>
        </p:txBody>
      </p:sp>
      <p:sp>
        <p:nvSpPr>
          <p:cNvPr id="129026" name="Rectangle 2"/>
          <p:cNvSpPr>
            <a:spLocks noGrp="1" noRot="1" noChangeAspect="1" noChangeArrowheads="1" noTextEdit="1"/>
          </p:cNvSpPr>
          <p:nvPr>
            <p:ph type="sldImg"/>
          </p:nvPr>
        </p:nvSpPr>
        <p:spPr>
          <a:xfrm>
            <a:off x="138113" y="768350"/>
            <a:ext cx="6823075"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534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5DE5749-BD51-4712-90BD-49B8F00D262B}" type="slidenum">
              <a:rPr lang="de-DE" altLang="de-DE" sz="1300"/>
              <a:pPr eaLnBrk="1" hangingPunct="1"/>
              <a:t>48</a:t>
            </a:fld>
            <a:endParaRPr lang="de-DE" altLang="de-DE" sz="1300"/>
          </a:p>
        </p:txBody>
      </p:sp>
      <p:sp>
        <p:nvSpPr>
          <p:cNvPr id="129026" name="Rectangle 2"/>
          <p:cNvSpPr>
            <a:spLocks noGrp="1" noRot="1" noChangeAspect="1" noChangeArrowheads="1" noTextEdit="1"/>
          </p:cNvSpPr>
          <p:nvPr>
            <p:ph type="sldImg"/>
          </p:nvPr>
        </p:nvSpPr>
        <p:spPr>
          <a:xfrm>
            <a:off x="138113" y="768350"/>
            <a:ext cx="6823075"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5344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5DE5749-BD51-4712-90BD-49B8F00D262B}" type="slidenum">
              <a:rPr lang="de-DE" altLang="de-DE" sz="1300"/>
              <a:pPr eaLnBrk="1" hangingPunct="1"/>
              <a:t>49</a:t>
            </a:fld>
            <a:endParaRPr lang="de-DE" altLang="de-DE" sz="1300"/>
          </a:p>
        </p:txBody>
      </p:sp>
      <p:sp>
        <p:nvSpPr>
          <p:cNvPr id="129026" name="Rectangle 2"/>
          <p:cNvSpPr>
            <a:spLocks noGrp="1" noRot="1" noChangeAspect="1" noChangeArrowheads="1" noTextEdit="1"/>
          </p:cNvSpPr>
          <p:nvPr>
            <p:ph type="sldImg"/>
          </p:nvPr>
        </p:nvSpPr>
        <p:spPr>
          <a:xfrm>
            <a:off x="138113" y="768350"/>
            <a:ext cx="6823075"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5344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5657E26-DF44-4916-B6A0-5C5CDE8C0CDF}" type="slidenum">
              <a:rPr lang="de-DE" altLang="de-DE" sz="1300"/>
              <a:pPr eaLnBrk="1" hangingPunct="1"/>
              <a:t>50</a:t>
            </a:fld>
            <a:endParaRPr lang="de-DE" altLang="de-DE" sz="1300"/>
          </a:p>
        </p:txBody>
      </p:sp>
      <p:sp>
        <p:nvSpPr>
          <p:cNvPr id="135170" name="Rectangle 2"/>
          <p:cNvSpPr>
            <a:spLocks noGrp="1" noRot="1" noChangeAspect="1" noChangeArrowheads="1" noTextEdit="1"/>
          </p:cNvSpPr>
          <p:nvPr>
            <p:ph type="sldImg"/>
          </p:nvPr>
        </p:nvSpPr>
        <p:spPr>
          <a:xfrm>
            <a:off x="138113" y="768350"/>
            <a:ext cx="6823075" cy="3836988"/>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73599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5657E26-DF44-4916-B6A0-5C5CDE8C0CDF}" type="slidenum">
              <a:rPr lang="de-DE" altLang="de-DE" sz="1300"/>
              <a:pPr eaLnBrk="1" hangingPunct="1"/>
              <a:t>51</a:t>
            </a:fld>
            <a:endParaRPr lang="de-DE" altLang="de-DE" sz="1300"/>
          </a:p>
        </p:txBody>
      </p:sp>
      <p:sp>
        <p:nvSpPr>
          <p:cNvPr id="135170" name="Rectangle 2"/>
          <p:cNvSpPr>
            <a:spLocks noGrp="1" noRot="1" noChangeAspect="1" noChangeArrowheads="1" noTextEdit="1"/>
          </p:cNvSpPr>
          <p:nvPr>
            <p:ph type="sldImg"/>
          </p:nvPr>
        </p:nvSpPr>
        <p:spPr>
          <a:xfrm>
            <a:off x="138113" y="768350"/>
            <a:ext cx="6823075" cy="3836988"/>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73599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5657E26-DF44-4916-B6A0-5C5CDE8C0CDF}" type="slidenum">
              <a:rPr lang="de-DE" altLang="de-DE" sz="1300"/>
              <a:pPr eaLnBrk="1" hangingPunct="1"/>
              <a:t>52</a:t>
            </a:fld>
            <a:endParaRPr lang="de-DE" altLang="de-DE" sz="1300"/>
          </a:p>
        </p:txBody>
      </p:sp>
      <p:sp>
        <p:nvSpPr>
          <p:cNvPr id="135170" name="Rectangle 2"/>
          <p:cNvSpPr>
            <a:spLocks noGrp="1" noRot="1" noChangeAspect="1" noChangeArrowheads="1" noTextEdit="1"/>
          </p:cNvSpPr>
          <p:nvPr>
            <p:ph type="sldImg"/>
          </p:nvPr>
        </p:nvSpPr>
        <p:spPr>
          <a:xfrm>
            <a:off x="138113" y="768350"/>
            <a:ext cx="6823075" cy="3836988"/>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73599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C0E600A-C0DD-4EE5-85C5-BB452AAB3D88}" type="slidenum">
              <a:rPr lang="de-DE" altLang="de-DE" sz="1300"/>
              <a:pPr eaLnBrk="1" hangingPunct="1"/>
              <a:t>54</a:t>
            </a:fld>
            <a:endParaRPr lang="de-DE" altLang="de-DE" sz="1300"/>
          </a:p>
        </p:txBody>
      </p:sp>
      <p:sp>
        <p:nvSpPr>
          <p:cNvPr id="139266" name="Rectangle 2"/>
          <p:cNvSpPr>
            <a:spLocks noGrp="1" noRot="1" noChangeAspect="1" noChangeArrowheads="1" noTextEdit="1"/>
          </p:cNvSpPr>
          <p:nvPr>
            <p:ph type="sldImg"/>
          </p:nvPr>
        </p:nvSpPr>
        <p:spPr>
          <a:xfrm>
            <a:off x="138113" y="768350"/>
            <a:ext cx="6823075"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87791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6801AC4-71C8-4B5A-AD7F-9A84F7652531}" type="slidenum">
              <a:rPr lang="de-DE" altLang="de-DE" sz="1300"/>
              <a:pPr eaLnBrk="1" hangingPunct="1"/>
              <a:t>55</a:t>
            </a:fld>
            <a:endParaRPr lang="de-DE" altLang="de-DE" sz="1300"/>
          </a:p>
        </p:txBody>
      </p:sp>
      <p:sp>
        <p:nvSpPr>
          <p:cNvPr id="141314" name="Rectangle 2"/>
          <p:cNvSpPr>
            <a:spLocks noGrp="1" noRot="1" noChangeAspect="1" noChangeArrowheads="1" noTextEdit="1"/>
          </p:cNvSpPr>
          <p:nvPr>
            <p:ph type="sldImg"/>
          </p:nvPr>
        </p:nvSpPr>
        <p:spPr>
          <a:xfrm>
            <a:off x="138113" y="768350"/>
            <a:ext cx="6823075" cy="3836988"/>
          </a:xfrm>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73228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4" name="Slide Number Placeholder 3"/>
          <p:cNvSpPr>
            <a:spLocks noGrp="1"/>
          </p:cNvSpPr>
          <p:nvPr>
            <p:ph type="sldNum" sz="quarter" idx="12"/>
          </p:nvPr>
        </p:nvSpPr>
        <p:spPr bwMode="gray"/>
        <p:txBody>
          <a:bodyPr/>
          <a:lstStyle>
            <a:lvl1pPr>
              <a:defRPr b="0"/>
            </a:lvl1pPr>
          </a:lstStyle>
          <a:p>
            <a:fld id="{66008799-CB26-461F-B214-CE8C812E7E8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5678C32-8AE4-41F7-9616-6BD0AA413A6C}"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bwMode="gray"/>
        <p:txBody>
          <a:bodyPr/>
          <a:lstStyle>
            <a:lvl1pPr>
              <a:defRPr b="0"/>
            </a:lvl1pPr>
          </a:lstStyle>
          <a:p>
            <a:fld id="{D130048D-F933-4564-85E1-BCAC2988DE6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bwMode="gray"/>
        <p:txBody>
          <a:bodyPr/>
          <a:lstStyle>
            <a:lvl1pPr>
              <a:defRPr b="0"/>
            </a:lvl1pPr>
          </a:lstStyle>
          <a:p>
            <a:fld id="{66008799-CB26-461F-B214-CE8C812E7E8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bwMode="gray"/>
        <p:txBody>
          <a:bodyPr/>
          <a:lstStyle>
            <a:lvl1pPr>
              <a:defRPr b="0"/>
            </a:lvl1pPr>
          </a:lstStyle>
          <a:p>
            <a:fld id="{66008799-CB26-461F-B214-CE8C812E7E8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bwMode="gray"/>
        <p:txBody>
          <a:bodyPr/>
          <a:lstStyle>
            <a:lvl1pPr>
              <a:defRPr b="0"/>
            </a:lvl1pPr>
          </a:lstStyle>
          <a:p>
            <a:fld id="{1615B31D-BF37-4093-B3CA-289C6B610FE5}"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4" name="Slide Number Placeholder 3"/>
          <p:cNvSpPr>
            <a:spLocks noGrp="1"/>
          </p:cNvSpPr>
          <p:nvPr>
            <p:ph type="sldNum" sz="quarter" idx="12"/>
          </p:nvPr>
        </p:nvSpPr>
        <p:spPr bwMode="gray"/>
        <p:txBody>
          <a:bodyPr/>
          <a:lstStyle>
            <a:lvl1pPr>
              <a:defRPr b="0"/>
            </a:lvl1pPr>
          </a:lstStyle>
          <a:p>
            <a:fld id="{AB03CBE0-D980-4647-80E9-E6E38D74427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8685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960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b="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079534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6558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21302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564216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792698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55870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68391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253282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797104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909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8 – Autostima e umore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6008799-CB26-461F-B214-CE8C812E7E8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5664940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dirty="0">
                <a:latin typeface="+mn-lt"/>
                <a:ea typeface="+mn-ea"/>
                <a:cs typeface="+mn-cs"/>
              </a:rPr>
              <a:t>MCT </a:t>
            </a:r>
            <a:r>
              <a:rPr lang="it-IT" altLang="ja-JP">
                <a:latin typeface="+mn-lt"/>
                <a:ea typeface="+mn-ea"/>
                <a:cs typeface="+mn-cs"/>
              </a:rPr>
              <a:t>8 B – Autostima e umore</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2654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6"/>
          <p:cNvSpPr txBox="1">
            <a:spLocks noChangeArrowheads="1"/>
          </p:cNvSpPr>
          <p:nvPr/>
        </p:nvSpPr>
        <p:spPr bwMode="auto">
          <a:xfrm>
            <a:off x="4657880" y="2420939"/>
            <a:ext cx="297680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de-DE" altLang="de-DE" sz="32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Sintomi di depressione?</a:t>
            </a:r>
          </a:p>
        </p:txBody>
      </p:sp>
      <p:pic>
        <p:nvPicPr>
          <p:cNvPr id="8"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Sintomi di depressione?</a:t>
            </a:r>
          </a:p>
        </p:txBody>
      </p:sp>
      <p:sp>
        <p:nvSpPr>
          <p:cNvPr id="5" name="Content Placeholder 4"/>
          <p:cNvSpPr>
            <a:spLocks noGrp="1"/>
          </p:cNvSpPr>
          <p:nvPr>
            <p:ph idx="1"/>
          </p:nvPr>
        </p:nvSpPr>
        <p:spPr/>
        <p:txBody>
          <a:bodyPr/>
          <a:lstStyle/>
          <a:p>
            <a:pPr marL="457200" indent="-457200" defTabSz="914400" fontAlgn="base">
              <a:buFont typeface="+mj-lt"/>
              <a:buAutoNum type="arabicPeriod"/>
            </a:pPr>
            <a:r>
              <a:rPr lang="de-DE" altLang="de-DE" sz="2400" dirty="0">
                <a:solidFill>
                  <a:srgbClr val="333333"/>
                </a:solidFill>
              </a:rPr>
              <a:t>tristezza, umore depresso</a:t>
            </a:r>
          </a:p>
          <a:p>
            <a:pPr marL="457200" indent="-457200" defTabSz="914400" fontAlgn="base">
              <a:buFont typeface="+mj-lt"/>
              <a:buAutoNum type="arabicPeriod"/>
            </a:pPr>
            <a:r>
              <a:rPr lang="de-DE" altLang="de-DE" sz="2400" dirty="0">
                <a:solidFill>
                  <a:srgbClr val="333333"/>
                </a:solidFill>
              </a:rPr>
              <a:t>ridotta iniziativa</a:t>
            </a:r>
          </a:p>
          <a:p>
            <a:pPr marL="457200" indent="-457200" defTabSz="914400" fontAlgn="base">
              <a:buFont typeface="+mj-lt"/>
              <a:buAutoNum type="arabicPeriod"/>
            </a:pPr>
            <a:r>
              <a:rPr lang="de-DE" altLang="de-DE" sz="2400" dirty="0">
                <a:solidFill>
                  <a:srgbClr val="333333"/>
                </a:solidFill>
              </a:rPr>
              <a:t>bassa autostima, paura di essere rifiutati</a:t>
            </a:r>
          </a:p>
          <a:p>
            <a:pPr marL="457200" indent="-457200" defTabSz="914400" fontAlgn="base">
              <a:buFont typeface="+mj-lt"/>
              <a:buAutoNum type="arabicPeriod"/>
            </a:pPr>
            <a:r>
              <a:rPr lang="de-DE" altLang="de-DE" sz="2400" dirty="0">
                <a:solidFill>
                  <a:srgbClr val="333333"/>
                </a:solidFill>
              </a:rPr>
              <a:t>paure (es. del futuro)</a:t>
            </a:r>
          </a:p>
          <a:p>
            <a:pPr marL="457200" indent="-457200" defTabSz="914400" fontAlgn="base">
              <a:buFont typeface="+mj-lt"/>
              <a:buAutoNum type="arabicPeriod"/>
            </a:pPr>
            <a:r>
              <a:rPr lang="de-DE" altLang="de-DE" sz="2400" dirty="0">
                <a:solidFill>
                  <a:srgbClr val="333333"/>
                </a:solidFill>
              </a:rPr>
              <a:t>disturbi del sonno, dolore</a:t>
            </a:r>
          </a:p>
          <a:p>
            <a:pPr marL="457200" indent="-457200" defTabSz="914400" fontAlgn="base">
              <a:buFont typeface="+mj-lt"/>
              <a:buAutoNum type="arabicPeriod"/>
            </a:pPr>
            <a:r>
              <a:rPr lang="de-DE" altLang="de-DE" sz="2400" dirty="0">
                <a:solidFill>
                  <a:srgbClr val="333333"/>
                </a:solidFill>
              </a:rPr>
              <a:t>problemi cognitivi (ridotta concentrazione e memoria)</a:t>
            </a:r>
          </a:p>
          <a:p>
            <a:pPr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Opzioni terapeutiche della depressione?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377"/>
            <a:r>
              <a:rPr lang="de-DE"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Opzioni terapeutiche della depressione?</a:t>
            </a:r>
          </a:p>
        </p:txBody>
      </p:sp>
      <p:sp>
        <p:nvSpPr>
          <p:cNvPr id="40961" name="Rectangle 2"/>
          <p:cNvSpPr>
            <a:spLocks noGrp="1" noChangeArrowheads="1"/>
          </p:cNvSpPr>
          <p:nvPr>
            <p:ph idx="1"/>
          </p:nvPr>
        </p:nvSpPr>
        <p:spPr/>
        <p:txBody>
          <a:bodyPr>
            <a:noAutofit/>
          </a:bodyPr>
          <a:lstStyle/>
          <a:p>
            <a:pPr marL="342900" indent="-342900">
              <a:buClr>
                <a:srgbClr val="000000"/>
              </a:buClr>
              <a:buFont typeface="WingDings"/>
              <a:buChar char=""/>
            </a:pPr>
            <a:r>
              <a:rPr lang="de-DE" altLang="de-DE" sz="2400" dirty="0">
                <a:solidFill>
                  <a:srgbClr val="004992"/>
                </a:solidFill>
              </a:rPr>
              <a:t>Psicoterapia/se stessi: </a:t>
            </a:r>
            <a:r>
              <a:rPr lang="de-DE" altLang="de-DE" sz="2400" dirty="0">
                <a:solidFill>
                  <a:srgbClr val="333333"/>
                </a:solidFill>
              </a:rPr>
              <a:t>es. </a:t>
            </a:r>
            <a:r>
              <a:rPr lang="it-IT" altLang="de-DE" sz="2400" dirty="0">
                <a:solidFill>
                  <a:srgbClr val="333333"/>
                </a:solidFill>
              </a:rPr>
              <a:t>intervento cognitivo-comportamentale. Vengono presi di mira i problemi e gli schemi disfunzionali sottostanti (ad es</a:t>
            </a:r>
            <a:r>
              <a:rPr lang="it-IT" altLang="de-DE" sz="2400">
                <a:solidFill>
                  <a:srgbClr val="333333"/>
                </a:solidFill>
              </a:rPr>
              <a:t>. “Non valgo”). </a:t>
            </a:r>
            <a:r>
              <a:rPr lang="it-IT" altLang="de-DE" sz="2400" dirty="0">
                <a:solidFill>
                  <a:srgbClr val="333333"/>
                </a:solidFill>
              </a:rPr>
              <a:t>Questi a loro volta danno vita ad altri </a:t>
            </a:r>
            <a:r>
              <a:rPr lang="it-IT" altLang="de-DE" sz="2400">
                <a:solidFill>
                  <a:srgbClr val="333333"/>
                </a:solidFill>
              </a:rPr>
              <a:t>pensieri (“Non </a:t>
            </a:r>
            <a:r>
              <a:rPr lang="it-IT" altLang="de-DE" sz="2400" dirty="0">
                <a:solidFill>
                  <a:srgbClr val="333333"/>
                </a:solidFill>
              </a:rPr>
              <a:t>piaccio </a:t>
            </a:r>
            <a:r>
              <a:rPr lang="it-IT" altLang="de-DE" sz="2400">
                <a:solidFill>
                  <a:srgbClr val="333333"/>
                </a:solidFill>
              </a:rPr>
              <a:t>a nessuno”) </a:t>
            </a:r>
            <a:r>
              <a:rPr lang="it-IT" altLang="de-DE" sz="2400" dirty="0">
                <a:solidFill>
                  <a:srgbClr val="333333"/>
                </a:solidFill>
              </a:rPr>
              <a:t>il che conduce a una cascata di pensieri negativi. Ristrutturare queste idee ha un</a:t>
            </a:r>
            <a:r>
              <a:rPr lang="de-DE" altLang="de-DE" sz="2400" dirty="0">
                <a:solidFill>
                  <a:srgbClr val="333333"/>
                </a:solidFill>
              </a:rPr>
              <a:t> </a:t>
            </a:r>
            <a:r>
              <a:rPr lang="de-DE" altLang="de-DE" sz="2400" b="1" dirty="0">
                <a:solidFill>
                  <a:srgbClr val="004992"/>
                </a:solidFill>
              </a:rPr>
              <a:t>impatto a lungo-termine</a:t>
            </a:r>
            <a:r>
              <a:rPr lang="de-DE" altLang="de-DE" sz="2400" dirty="0">
                <a:solidFill>
                  <a:srgbClr val="333333"/>
                </a:solidFill>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55678C32-8AE4-41F7-9616-6BD0AA413A6C}"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Opzioni terapeutiche della depressione?</a:t>
            </a:r>
          </a:p>
        </p:txBody>
      </p:sp>
      <p:sp>
        <p:nvSpPr>
          <p:cNvPr id="40961" name="Rectangle 2"/>
          <p:cNvSpPr>
            <a:spLocks noGrp="1" noChangeArrowheads="1"/>
          </p:cNvSpPr>
          <p:nvPr>
            <p:ph idx="1"/>
          </p:nvPr>
        </p:nvSpPr>
        <p:spPr/>
        <p:txBody>
          <a:bodyPr>
            <a:noAutofit/>
          </a:bodyPr>
          <a:lstStyle/>
          <a:p>
            <a:pPr marL="342900" indent="-342900">
              <a:buClr>
                <a:srgbClr val="000000"/>
              </a:buClr>
              <a:buFont typeface="WingDings"/>
              <a:buChar char=""/>
            </a:pPr>
            <a:r>
              <a:rPr lang="de-DE" altLang="de-DE" sz="2400" dirty="0">
                <a:solidFill>
                  <a:srgbClr val="004992"/>
                </a:solidFill>
              </a:rPr>
              <a:t>Psicoterapia/se stessi: </a:t>
            </a:r>
            <a:r>
              <a:rPr lang="de-DE" altLang="de-DE" sz="2400" dirty="0">
                <a:solidFill>
                  <a:srgbClr val="333333"/>
                </a:solidFill>
              </a:rPr>
              <a:t>es. </a:t>
            </a:r>
            <a:r>
              <a:rPr lang="it-IT" altLang="de-DE" sz="2400" dirty="0">
                <a:solidFill>
                  <a:srgbClr val="333333"/>
                </a:solidFill>
              </a:rPr>
              <a:t>intervento cognitivo-comportamentale. Vengono presi di mira i problemi e gli schemi disfunzionali sottostanti (ad es</a:t>
            </a:r>
            <a:r>
              <a:rPr lang="it-IT" altLang="de-DE" sz="2400">
                <a:solidFill>
                  <a:srgbClr val="333333"/>
                </a:solidFill>
              </a:rPr>
              <a:t>. “Non valgo”). </a:t>
            </a:r>
            <a:r>
              <a:rPr lang="it-IT" altLang="de-DE" sz="2400" dirty="0">
                <a:solidFill>
                  <a:srgbClr val="333333"/>
                </a:solidFill>
              </a:rPr>
              <a:t>Questi a loro volta danno vita ad altri </a:t>
            </a:r>
            <a:r>
              <a:rPr lang="it-IT" altLang="de-DE" sz="2400">
                <a:solidFill>
                  <a:srgbClr val="333333"/>
                </a:solidFill>
              </a:rPr>
              <a:t>pensieri (“Non </a:t>
            </a:r>
            <a:r>
              <a:rPr lang="it-IT" altLang="de-DE" sz="2400" dirty="0">
                <a:solidFill>
                  <a:srgbClr val="333333"/>
                </a:solidFill>
              </a:rPr>
              <a:t>piaccio </a:t>
            </a:r>
            <a:r>
              <a:rPr lang="it-IT" altLang="de-DE" sz="2400">
                <a:solidFill>
                  <a:srgbClr val="333333"/>
                </a:solidFill>
              </a:rPr>
              <a:t>a nessuno”) </a:t>
            </a:r>
            <a:r>
              <a:rPr lang="it-IT" altLang="de-DE" sz="2400" dirty="0">
                <a:solidFill>
                  <a:srgbClr val="333333"/>
                </a:solidFill>
              </a:rPr>
              <a:t>il che conduce a una cascata di pensieri negativi. Ristrutturare queste idee ha un</a:t>
            </a:r>
            <a:r>
              <a:rPr lang="de-DE" altLang="de-DE" sz="2400" dirty="0">
                <a:solidFill>
                  <a:srgbClr val="333333"/>
                </a:solidFill>
              </a:rPr>
              <a:t> </a:t>
            </a:r>
            <a:r>
              <a:rPr lang="de-DE" altLang="de-DE" sz="2400" b="1" dirty="0">
                <a:solidFill>
                  <a:srgbClr val="004992"/>
                </a:solidFill>
              </a:rPr>
              <a:t>impatto a lungo-termine</a:t>
            </a:r>
            <a:r>
              <a:rPr lang="de-DE" altLang="de-DE" sz="2400" dirty="0">
                <a:solidFill>
                  <a:srgbClr val="333333"/>
                </a:solidFill>
              </a:rPr>
              <a:t>.</a:t>
            </a:r>
          </a:p>
          <a:p>
            <a:pPr marL="342900" indent="-342900">
              <a:buClr>
                <a:srgbClr val="333333"/>
              </a:buClr>
              <a:buFont typeface="WingDings"/>
              <a:buChar char=""/>
            </a:pPr>
            <a:r>
              <a:rPr lang="de-DE" altLang="de-DE" sz="2400" dirty="0">
                <a:solidFill>
                  <a:srgbClr val="004992"/>
                </a:solidFill>
              </a:rPr>
              <a:t>Medicine (agenti antidepressivi): </a:t>
            </a:r>
            <a:r>
              <a:rPr lang="it-IT" altLang="de-DE" sz="2400" dirty="0">
                <a:solidFill>
                  <a:srgbClr val="333333"/>
                </a:solidFill>
              </a:rPr>
              <a:t>importanti in special modo</a:t>
            </a:r>
            <a:br>
              <a:rPr lang="it-IT" altLang="de-DE" sz="2400" dirty="0">
                <a:solidFill>
                  <a:srgbClr val="333333"/>
                </a:solidFill>
              </a:rPr>
            </a:br>
            <a:r>
              <a:rPr lang="it-IT" altLang="de-DE" sz="2400" dirty="0">
                <a:solidFill>
                  <a:srgbClr val="333333"/>
                </a:solidFill>
              </a:rPr>
              <a:t>per la depressione grave e come supporto all'intervento</a:t>
            </a:r>
            <a:br>
              <a:rPr lang="it-IT" altLang="de-DE" sz="2400" dirty="0">
                <a:solidFill>
                  <a:srgbClr val="333333"/>
                </a:solidFill>
              </a:rPr>
            </a:br>
            <a:r>
              <a:rPr lang="it-IT" altLang="de-DE" sz="2400" dirty="0">
                <a:solidFill>
                  <a:srgbClr val="333333"/>
                </a:solidFill>
              </a:rPr>
              <a:t>psicoterapeutico. </a:t>
            </a:r>
            <a:r>
              <a:rPr lang="it-IT" altLang="de-DE" sz="2400">
                <a:solidFill>
                  <a:srgbClr val="333333"/>
                </a:solidFill>
              </a:rPr>
              <a:t>Tuttavia</a:t>
            </a:r>
            <a:r>
              <a:rPr lang="it-IT" altLang="de-DE" sz="2400" dirty="0">
                <a:solidFill>
                  <a:srgbClr val="333333"/>
                </a:solidFill>
              </a:rPr>
              <a:t>, un farmaco aiuta solo </a:t>
            </a:r>
            <a:r>
              <a:rPr lang="it-IT" altLang="de-DE" sz="2400">
                <a:solidFill>
                  <a:srgbClr val="333333"/>
                </a:solidFill>
              </a:rPr>
              <a:t>se assunto</a:t>
            </a:r>
            <a:br>
              <a:rPr lang="it-IT" altLang="de-DE" sz="2400">
                <a:solidFill>
                  <a:srgbClr val="333333"/>
                </a:solidFill>
              </a:rPr>
            </a:br>
            <a:r>
              <a:rPr lang="it-IT" altLang="de-DE" sz="2400">
                <a:solidFill>
                  <a:srgbClr val="333333"/>
                </a:solidFill>
              </a:rPr>
              <a:t>regolarmente</a:t>
            </a:r>
            <a:r>
              <a:rPr lang="de-DE" altLang="de-DE" sz="2400" dirty="0">
                <a:solidFill>
                  <a:srgbClr val="333333"/>
                </a:solidFill>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55678C32-8AE4-41F7-9616-6BD0AA413A6C}" type="slidenum">
              <a:rPr lang="de-DE" altLang="de-DE" smtClean="0"/>
              <a:pPr/>
              <a:t>6</a:t>
            </a:fld>
            <a:endParaRPr lang="de-DE" altLang="de-DE"/>
          </a:p>
        </p:txBody>
      </p:sp>
    </p:spTree>
    <p:extLst>
      <p:ext uri="{BB962C8B-B14F-4D97-AF65-F5344CB8AC3E}">
        <p14:creationId xmlns:p14="http://schemas.microsoft.com/office/powerpoint/2010/main" val="137310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Perchè lo stiamo facendo?</a:t>
            </a:r>
          </a:p>
        </p:txBody>
      </p:sp>
      <p:sp>
        <p:nvSpPr>
          <p:cNvPr id="4" name="Content Placeholder 3"/>
          <p:cNvSpPr>
            <a:spLocks noGrp="1"/>
          </p:cNvSpPr>
          <p:nvPr>
            <p:ph idx="1"/>
          </p:nvPr>
        </p:nvSpPr>
        <p:spPr/>
        <p:txBody>
          <a:bodyPr/>
          <a:lstStyle/>
          <a:p>
            <a:pPr defTabSz="914400" fontAlgn="base"/>
            <a:r>
              <a:rPr lang="it-IT" altLang="de-DE" sz="2400">
                <a:solidFill>
                  <a:srgbClr val="333333"/>
                </a:solidFill>
              </a:rPr>
              <a:t>Molte persone con problemi di salute mentale mostrano distorsioni del pensiero che possono </a:t>
            </a:r>
            <a:r>
              <a:rPr lang="it-IT" altLang="de-DE" sz="2400">
                <a:solidFill>
                  <a:srgbClr val="004992"/>
                </a:solidFill>
              </a:rPr>
              <a:t>favorire la depressione</a:t>
            </a:r>
            <a:r>
              <a:rPr lang="en-US" altLang="de-DE" sz="2400" dirty="0">
                <a:solidFill>
                  <a:srgbClr val="004992"/>
                </a:solidFill>
              </a:rPr>
              <a:t>.</a:t>
            </a:r>
          </a:p>
          <a:p>
            <a:pPr defTabSz="914400" fontAlgn="base"/>
            <a:r>
              <a:rPr lang="it-IT" altLang="de-DE" sz="2400" dirty="0">
                <a:solidFill>
                  <a:srgbClr val="333333"/>
                </a:solidFill>
              </a:rPr>
              <a:t>Queste distorsioni del pensiero possono essere modificate attraverso un training intensivo e continuo</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73539064"/>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Effetti negativi dei deliri       sull‘umore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1" u="sng" strike="noStrike" cap="none" normalizeH="0" baseline="0" dirty="0">
                          <a:ln>
                            <a:noFill/>
                          </a:ln>
                          <a:solidFill>
                            <a:srgbClr val="333333"/>
                          </a:solidFill>
                          <a:effectLst/>
                          <a:latin typeface="Calibri Light"/>
                        </a:rPr>
                        <a:t>Breve termine</a:t>
                      </a:r>
                      <a:r>
                        <a:rPr kumimoji="0" lang="it-IT" sz="2000" b="0" i="1" u="none" strike="noStrike" cap="none" normalizeH="0" baseline="0" dirty="0">
                          <a:ln>
                            <a:noFill/>
                          </a:ln>
                          <a:solidFill>
                            <a:srgbClr val="333333"/>
                          </a:solidFill>
                          <a:effectLst/>
                          <a:latin typeface="Calibri Light"/>
                        </a:rPr>
                        <a:t> </a:t>
                      </a:r>
                      <a:r>
                        <a:rPr kumimoji="0" lang="it-IT" sz="2000" b="0" i="0" u="none" strike="noStrike" cap="none" normalizeH="0" baseline="0" dirty="0">
                          <a:ln>
                            <a:noFill/>
                          </a:ln>
                          <a:solidFill>
                            <a:srgbClr val="333333"/>
                          </a:solidFill>
                          <a:effectLst/>
                          <a:latin typeface="Calibri Light"/>
                        </a:rPr>
                        <a:t>effetti positivi dei deliri sull‘umore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262602462"/>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Effetti negativi dei deliri        sull‘umore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1" u="sng" strike="noStrike" cap="none" normalizeH="0" baseline="0" dirty="0">
                          <a:ln>
                            <a:noFill/>
                          </a:ln>
                          <a:solidFill>
                            <a:srgbClr val="333333"/>
                          </a:solidFill>
                          <a:effectLst/>
                          <a:latin typeface="Calibri Light"/>
                        </a:rPr>
                        <a:t>Breve termine</a:t>
                      </a:r>
                      <a:r>
                        <a:rPr kumimoji="0" lang="it-IT" sz="2000" b="0" i="1" u="none" strike="noStrike" cap="none" normalizeH="0" baseline="0" dirty="0">
                          <a:ln>
                            <a:noFill/>
                          </a:ln>
                          <a:solidFill>
                            <a:srgbClr val="333333"/>
                          </a:solidFill>
                          <a:effectLst/>
                          <a:latin typeface="Calibri Light"/>
                        </a:rPr>
                        <a:t> </a:t>
                      </a:r>
                      <a:r>
                        <a:rPr kumimoji="0" lang="it-IT" sz="2000" b="0" i="0" u="none" strike="noStrike" cap="none" normalizeH="0" baseline="0" dirty="0">
                          <a:ln>
                            <a:noFill/>
                          </a:ln>
                          <a:solidFill>
                            <a:srgbClr val="333333"/>
                          </a:solidFill>
                          <a:effectLst/>
                          <a:latin typeface="Calibri Light"/>
                        </a:rPr>
                        <a:t>effetti positivi dei deliri sull‘umore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In corso di psicosi: Vivere sotto una minaccia costante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In corso di psicosi: udire voci insultanti e assillanti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Dopo la psicosi: sentimenti di vergogna, il futuro sembra frantumato</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9</a:t>
            </a:fld>
            <a:endParaRPr lang="de-DE" altLang="de-DE"/>
          </a:p>
        </p:txBody>
      </p:sp>
    </p:spTree>
    <p:extLst>
      <p:ext uri="{BB962C8B-B14F-4D97-AF65-F5344CB8AC3E}">
        <p14:creationId xmlns:p14="http://schemas.microsoft.com/office/powerpoint/2010/main" val="240696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81858849"/>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Effetti negativi dei deliri        sull‘umore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1" u="sng" strike="noStrike" cap="none" normalizeH="0" baseline="0" dirty="0">
                          <a:ln>
                            <a:noFill/>
                          </a:ln>
                          <a:solidFill>
                            <a:srgbClr val="333333"/>
                          </a:solidFill>
                          <a:effectLst/>
                          <a:latin typeface="Calibri Light"/>
                        </a:rPr>
                        <a:t>Breve termine</a:t>
                      </a:r>
                      <a:r>
                        <a:rPr kumimoji="0" lang="it-IT" sz="2000" b="0" i="1" u="none" strike="noStrike" cap="none" normalizeH="0" baseline="0" dirty="0">
                          <a:ln>
                            <a:noFill/>
                          </a:ln>
                          <a:solidFill>
                            <a:srgbClr val="333333"/>
                          </a:solidFill>
                          <a:effectLst/>
                          <a:latin typeface="Calibri Light"/>
                        </a:rPr>
                        <a:t> </a:t>
                      </a:r>
                      <a:r>
                        <a:rPr kumimoji="0" lang="it-IT" sz="2000" b="0" i="0" u="none" strike="noStrike" cap="none" normalizeH="0" baseline="0" dirty="0">
                          <a:ln>
                            <a:noFill/>
                          </a:ln>
                          <a:solidFill>
                            <a:srgbClr val="333333"/>
                          </a:solidFill>
                          <a:effectLst/>
                          <a:latin typeface="Calibri Light"/>
                        </a:rPr>
                        <a:t>effetti positivi dei deliri sull‘umore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In corso di psicosi: Vivere sotto una minaccia costante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In corso di psicosi: impeto, eccitazione, “qualcosa finalmenete sta accadendo”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In corso di psicosi: udire voci insultanti e assillanti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In corso di psicosi: alcune voci di blandiscono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Dopo la psicosi: sentimenti di vergogna, il futuro sembra frantumato</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In corso di deliri (di grandezza): sentimenti di potenza, talento, importanza (nemici potenti) e destino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10</a:t>
            </a:fld>
            <a:endParaRPr lang="de-DE" altLang="de-DE"/>
          </a:p>
        </p:txBody>
      </p:sp>
    </p:spTree>
    <p:extLst>
      <p:ext uri="{BB962C8B-B14F-4D97-AF65-F5344CB8AC3E}">
        <p14:creationId xmlns:p14="http://schemas.microsoft.com/office/powerpoint/2010/main" val="41281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9144000" cy="4248000"/>
          </a:xfrm>
        </p:spPr>
        <p:txBody>
          <a:bodyPr/>
          <a:lstStyle/>
          <a:p>
            <a:pPr defTabSz="914400" fontAlgn="base"/>
            <a:r>
              <a:rPr lang="it-IT" altLang="de-DE" sz="2000" dirty="0">
                <a:solidFill>
                  <a:srgbClr val="333333"/>
                </a:solidFill>
              </a:rPr>
              <a:t>Gli </a:t>
            </a:r>
            <a:r>
              <a:rPr lang="it-IT" altLang="de-DE" sz="2000" b="1" dirty="0">
                <a:solidFill>
                  <a:srgbClr val="333333"/>
                </a:solidFill>
              </a:rPr>
              <a:t>effetti positivi a breve termine </a:t>
            </a:r>
            <a:r>
              <a:rPr lang="it-IT" altLang="de-DE" sz="2000" dirty="0">
                <a:solidFill>
                  <a:srgbClr val="333333"/>
                </a:solidFill>
              </a:rPr>
              <a:t>della psicosi sull'autostima in genere sono spazzati via dalle </a:t>
            </a:r>
            <a:r>
              <a:rPr lang="it-IT" altLang="de-DE" sz="2000" b="1" dirty="0">
                <a:solidFill>
                  <a:srgbClr val="333333"/>
                </a:solidFill>
              </a:rPr>
              <a:t>negative conseguenze a lungo termine</a:t>
            </a:r>
            <a:r>
              <a:rPr lang="it-IT" altLang="de-DE" sz="2000" dirty="0">
                <a:solidFill>
                  <a:srgbClr val="333333"/>
                </a:solidFill>
              </a:rPr>
              <a:t> della psicosi stessa</a:t>
            </a:r>
            <a:r>
              <a:rPr lang="de-DE" altLang="de-DE" sz="2000" dirty="0">
                <a:solidFill>
                  <a:srgbClr val="333333"/>
                </a:solidFill>
              </a:rPr>
              <a:t>; esempi:</a:t>
            </a:r>
          </a:p>
          <a:p>
            <a:pPr marL="342900" indent="-342900" defTabSz="914400" fontAlgn="base">
              <a:buClr>
                <a:srgbClr val="333333"/>
              </a:buClr>
              <a:buFont typeface="WingDings"/>
              <a:buChar char=""/>
            </a:pPr>
            <a:r>
              <a:rPr lang="it-IT" altLang="de-DE" sz="2000" dirty="0">
                <a:solidFill>
                  <a:srgbClr val="333333"/>
                </a:solidFill>
              </a:rPr>
              <a:t>debiti: se il paziente credeva erroneamente di essere ricco o famoso</a:t>
            </a:r>
          </a:p>
          <a:p>
            <a:pPr marL="342900" indent="-342900" defTabSz="914400" fontAlgn="base">
              <a:buClr>
                <a:srgbClr val="333333"/>
              </a:buClr>
              <a:buFont typeface="WingDings"/>
              <a:buChar char=""/>
            </a:pPr>
            <a:r>
              <a:rPr lang="it-IT" altLang="de-DE" sz="2000" dirty="0">
                <a:solidFill>
                  <a:srgbClr val="333333"/>
                </a:solidFill>
              </a:rPr>
              <a:t>solitudine: alcuni amici possono aver voltato le spalle al paziente</a:t>
            </a:r>
          </a:p>
          <a:p>
            <a:pPr marL="342900" indent="-342900" defTabSz="914400" fontAlgn="base">
              <a:buClr>
                <a:srgbClr val="333333"/>
              </a:buClr>
              <a:buFont typeface="WingDings"/>
              <a:buChar char=""/>
            </a:pPr>
            <a:r>
              <a:rPr lang="it-IT" altLang="de-DE" sz="2000" dirty="0">
                <a:solidFill>
                  <a:srgbClr val="333333"/>
                </a:solidFill>
              </a:rPr>
              <a:t>situazione lavorativa: perdita del lavoro per via del comportamento improprio in ufficio</a:t>
            </a:r>
          </a:p>
          <a:p>
            <a:pPr defTabSz="914400" fontAlgn="base"/>
            <a:r>
              <a:rPr lang="it-IT" altLang="de-DE" sz="2000" dirty="0">
                <a:solidFill>
                  <a:srgbClr val="333333"/>
                </a:solidFill>
              </a:rPr>
              <a:t>È molto pericoloso interrompere l'assunzione dei farmaci senza aver consultato un medico solo per rivivere il mondo eccitante ma pur sempre pericoloso della psicosi, in particolare poiché la paura è sempre predominante in caso di psicosi</a:t>
            </a:r>
            <a:r>
              <a:rPr lang="de-DE" alt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it-IT" sz="3600" dirty="0">
                <a:solidFill>
                  <a:srgbClr val="333333"/>
                </a:solidFill>
                <a:latin typeface="Calibri Light"/>
              </a:rPr>
              <a:t>Quali sono i pensieri e gli stili di pensiero caratteristici delle persone con </a:t>
            </a:r>
            <a:r>
              <a:rPr lang="it-IT" sz="3600" dirty="0">
                <a:solidFill>
                  <a:srgbClr val="004992"/>
                </a:solidFill>
                <a:latin typeface="Calibri Light"/>
              </a:rPr>
              <a:t>depressione </a:t>
            </a:r>
            <a:r>
              <a:rPr lang="it-IT" sz="3600" dirty="0">
                <a:solidFill>
                  <a:srgbClr val="333333"/>
                </a:solidFill>
                <a:latin typeface="Calibri Light"/>
              </a:rPr>
              <a:t>e </a:t>
            </a:r>
            <a:r>
              <a:rPr lang="it-IT" sz="3600" dirty="0">
                <a:solidFill>
                  <a:srgbClr val="004992"/>
                </a:solidFill>
                <a:latin typeface="Calibri Light"/>
              </a:rPr>
              <a:t>bassa autostima</a:t>
            </a:r>
            <a:r>
              <a:rPr lang="it-IT" sz="3600" dirty="0">
                <a:solidFill>
                  <a:srgbClr val="333333"/>
                </a:solidFill>
                <a:latin typeface="Calibri Light"/>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12</a:t>
            </a:fld>
            <a:endParaRPr lang="de-DE" altLang="de-DE"/>
          </a:p>
        </p:txBody>
      </p:sp>
    </p:spTree>
    <p:extLst>
      <p:ext uri="{BB962C8B-B14F-4D97-AF65-F5344CB8AC3E}">
        <p14:creationId xmlns:p14="http://schemas.microsoft.com/office/powerpoint/2010/main" val="175969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1. Generalizzazione Esagerata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più utile e realistica?</a:t>
            </a:r>
            <a:endParaRPr lang="de-DE" altLang="de-DE">
              <a:solidFill>
                <a:srgbClr val="004992"/>
              </a:solidFill>
              <a:latin typeface="+mn-lt"/>
              <a:ea typeface="+mn-ea"/>
              <a:cs typeface="+mn-cs"/>
            </a:endParaRPr>
          </a:p>
        </p:txBody>
      </p:sp>
      <p:graphicFrame>
        <p:nvGraphicFramePr>
          <p:cNvPr id="6"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16081631"/>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Evento</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Generalizzazione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Valutazione</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costruttiva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“Io peso troppo”,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“Ho il naso storto”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“Sono brutta” </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Un colloquio di lavoro non è andato come previsto.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“Non </a:t>
                      </a:r>
                      <a:r>
                        <a:rPr kumimoji="0" lang="it-IT" sz="2000" b="1" i="1" u="none" strike="noStrike" cap="none" normalizeH="0" baseline="0" dirty="0">
                          <a:ln>
                            <a:noFill/>
                          </a:ln>
                          <a:solidFill>
                            <a:srgbClr val="333333"/>
                          </a:solidFill>
                          <a:effectLst/>
                          <a:latin typeface="Calibri Light"/>
                          <a:ea typeface="ＭＳ Ｐゴシック" pitchFamily="34" charset="-128"/>
                        </a:rPr>
                        <a:t>troverò mai più un </a:t>
                      </a:r>
                      <a:r>
                        <a:rPr kumimoji="0" lang="it-IT" sz="2000" b="1" i="1" u="none" strike="noStrike" cap="none" normalizeH="0" baseline="0">
                          <a:ln>
                            <a:noFill/>
                          </a:ln>
                          <a:solidFill>
                            <a:srgbClr val="333333"/>
                          </a:solidFill>
                          <a:effectLst/>
                          <a:latin typeface="Calibri Light"/>
                          <a:ea typeface="ＭＳ Ｐゴシック" pitchFamily="34" charset="-128"/>
                        </a:rPr>
                        <a:t>altro lavoro” </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1. Generalizzazione Esagerata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più utile e realistica?</a:t>
            </a:r>
            <a:endParaRPr lang="de-DE" altLang="de-DE">
              <a:solidFill>
                <a:srgbClr val="004992"/>
              </a:solidFill>
              <a:latin typeface="+mn-lt"/>
              <a:ea typeface="+mn-ea"/>
              <a:cs typeface="+mn-cs"/>
            </a:endParaRPr>
          </a:p>
        </p:txBody>
      </p:sp>
      <p:graphicFrame>
        <p:nvGraphicFramePr>
          <p:cNvPr id="6"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71457199"/>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Evento</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Generalizzazione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Valutazione</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costruttiva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“Io peso troppo”,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“Ho il naso storto”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“Sono brutta” </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“Non </a:t>
                      </a:r>
                      <a:r>
                        <a:rPr kumimoji="0" lang="it-IT" sz="2000" b="0" i="0" u="none" strike="noStrike" cap="none" normalizeH="0" baseline="0" dirty="0">
                          <a:ln>
                            <a:noFill/>
                          </a:ln>
                          <a:solidFill>
                            <a:srgbClr val="333333"/>
                          </a:solidFill>
                          <a:effectLst/>
                          <a:latin typeface="Calibri Light"/>
                          <a:ea typeface="ＭＳ Ｐゴシック" pitchFamily="34" charset="-128"/>
                        </a:rPr>
                        <a:t>sono brutta solo per </a:t>
                      </a:r>
                      <a:r>
                        <a:rPr kumimoji="0" lang="it-IT" sz="2000" b="0" i="0" u="none" strike="noStrike" cap="none" normalizeH="0" baseline="0">
                          <a:ln>
                            <a:noFill/>
                          </a:ln>
                          <a:solidFill>
                            <a:srgbClr val="333333"/>
                          </a:solidFill>
                          <a:effectLst/>
                          <a:latin typeface="Calibri Light"/>
                          <a:ea typeface="ＭＳ Ｐゴシック" pitchFamily="34" charset="-128"/>
                        </a:rPr>
                        <a:t>una singola imperfezione</a:t>
                      </a:r>
                      <a:r>
                        <a:rPr kumimoji="0" lang="it-IT" sz="2000" b="0" i="0" u="none" strike="noStrike" cap="none" normalizeH="0" baseline="0" dirty="0">
                          <a:ln>
                            <a:noFill/>
                          </a:ln>
                          <a:solidFill>
                            <a:srgbClr val="333333"/>
                          </a:solidFill>
                          <a:effectLst/>
                          <a:latin typeface="Calibri Light"/>
                          <a:ea typeface="ＭＳ Ｐゴシック" pitchFamily="34" charset="-128"/>
                        </a:rPr>
                        <a:t>; ci sono alcune cose di me che mi piacciono molto, ad esempio i </a:t>
                      </a:r>
                      <a:r>
                        <a:rPr kumimoji="0" lang="it-IT" sz="2000" b="0" i="0" u="none" strike="noStrike" cap="none" normalizeH="0" baseline="0">
                          <a:ln>
                            <a:noFill/>
                          </a:ln>
                          <a:solidFill>
                            <a:srgbClr val="333333"/>
                          </a:solidFill>
                          <a:effectLst/>
                          <a:latin typeface="Calibri Light"/>
                          <a:ea typeface="ＭＳ Ｐゴシック" pitchFamily="34" charset="-128"/>
                        </a:rPr>
                        <a:t>miei occhi”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Un colloquio di lavoro non è andato come previsto.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ＭＳ Ｐゴシック" pitchFamily="34" charset="-128"/>
                        </a:rPr>
                        <a:t>“Non </a:t>
                      </a:r>
                      <a:r>
                        <a:rPr kumimoji="0" lang="it-IT" sz="2000" b="1" i="1" u="none" strike="noStrike" cap="none" normalizeH="0" baseline="0" dirty="0">
                          <a:ln>
                            <a:noFill/>
                          </a:ln>
                          <a:solidFill>
                            <a:srgbClr val="333333"/>
                          </a:solidFill>
                          <a:effectLst/>
                          <a:latin typeface="+mn-lt"/>
                          <a:ea typeface="ＭＳ Ｐゴシック" pitchFamily="34" charset="-128"/>
                        </a:rPr>
                        <a:t>troverò mai più un </a:t>
                      </a:r>
                      <a:r>
                        <a:rPr kumimoji="0" lang="it-IT" sz="2000" b="1" i="1" u="none" strike="noStrike" cap="none" normalizeH="0" baseline="0">
                          <a:ln>
                            <a:noFill/>
                          </a:ln>
                          <a:solidFill>
                            <a:srgbClr val="333333"/>
                          </a:solidFill>
                          <a:effectLst/>
                          <a:latin typeface="+mn-lt"/>
                          <a:ea typeface="ＭＳ Ｐゴシック" pitchFamily="34" charset="-128"/>
                        </a:rPr>
                        <a:t>altro lavoro” </a:t>
                      </a:r>
                      <a:endParaRPr kumimoji="0" lang="it-IT" sz="2000" b="1" i="1" u="none" strike="noStrike" cap="none" normalizeH="0" baseline="0" dirty="0">
                        <a:ln>
                          <a:noFill/>
                        </a:ln>
                        <a:solidFill>
                          <a:srgbClr val="333333"/>
                        </a:solidFill>
                        <a:effectLst/>
                        <a:latin typeface="+mn-l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ＭＳ Ｐゴシック" pitchFamily="34" charset="-128"/>
                        </a:rPr>
                        <a:t>???</a:t>
                      </a:r>
                      <a:endParaRPr kumimoji="0" lang="de-DE" sz="2000" b="0" i="0" u="none" strike="noStrike" cap="none" normalizeH="0" baseline="0" dirty="0">
                        <a:ln>
                          <a:noFill/>
                        </a:ln>
                        <a:solidFill>
                          <a:srgbClr val="004992"/>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14</a:t>
            </a:fld>
            <a:endParaRPr lang="de-DE" altLang="de-DE"/>
          </a:p>
        </p:txBody>
      </p:sp>
    </p:spTree>
    <p:extLst>
      <p:ext uri="{BB962C8B-B14F-4D97-AF65-F5344CB8AC3E}">
        <p14:creationId xmlns:p14="http://schemas.microsoft.com/office/powerpoint/2010/main" val="3310389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1. Generalizzazione Esagerata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più utile e realistica?</a:t>
            </a:r>
            <a:endParaRPr lang="de-DE" altLang="de-DE">
              <a:solidFill>
                <a:srgbClr val="004992"/>
              </a:solidFill>
              <a:latin typeface="+mn-lt"/>
              <a:ea typeface="+mn-ea"/>
              <a:cs typeface="+mn-cs"/>
            </a:endParaRPr>
          </a:p>
        </p:txBody>
      </p:sp>
      <p:graphicFrame>
        <p:nvGraphicFramePr>
          <p:cNvPr id="6"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277106231"/>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Evento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Generalizzazione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Valutazione</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costruttiva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“Io peso troppo”,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“Ho il naso storto”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“Sono brutta” </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“Non </a:t>
                      </a:r>
                      <a:r>
                        <a:rPr kumimoji="0" lang="it-IT" sz="2000" b="0" i="0" u="none" strike="noStrike" cap="none" normalizeH="0" baseline="0" dirty="0">
                          <a:ln>
                            <a:noFill/>
                          </a:ln>
                          <a:solidFill>
                            <a:srgbClr val="333333"/>
                          </a:solidFill>
                          <a:effectLst/>
                          <a:latin typeface="Calibri Light"/>
                          <a:ea typeface="ＭＳ Ｐゴシック" pitchFamily="34" charset="-128"/>
                        </a:rPr>
                        <a:t>sono brutta solo per </a:t>
                      </a:r>
                      <a:r>
                        <a:rPr kumimoji="0" lang="it-IT" sz="2000" b="0" i="0" u="none" strike="noStrike" cap="none" normalizeH="0" baseline="0">
                          <a:ln>
                            <a:noFill/>
                          </a:ln>
                          <a:solidFill>
                            <a:srgbClr val="333333"/>
                          </a:solidFill>
                          <a:effectLst/>
                          <a:latin typeface="Calibri Light"/>
                          <a:ea typeface="ＭＳ Ｐゴシック" pitchFamily="34" charset="-128"/>
                        </a:rPr>
                        <a:t>una singola imperfezione</a:t>
                      </a:r>
                      <a:r>
                        <a:rPr kumimoji="0" lang="it-IT" sz="2000" b="0" i="0" u="none" strike="noStrike" cap="none" normalizeH="0" baseline="0" dirty="0">
                          <a:ln>
                            <a:noFill/>
                          </a:ln>
                          <a:solidFill>
                            <a:srgbClr val="333333"/>
                          </a:solidFill>
                          <a:effectLst/>
                          <a:latin typeface="Calibri Light"/>
                          <a:ea typeface="ＭＳ Ｐゴシック" pitchFamily="34" charset="-128"/>
                        </a:rPr>
                        <a:t>; ci sono alcune cose di me che mi piacciono molto, ad esempio i </a:t>
                      </a:r>
                      <a:r>
                        <a:rPr kumimoji="0" lang="it-IT" sz="2000" b="0" i="0" u="none" strike="noStrike" cap="none" normalizeH="0" baseline="0">
                          <a:ln>
                            <a:noFill/>
                          </a:ln>
                          <a:solidFill>
                            <a:srgbClr val="333333"/>
                          </a:solidFill>
                          <a:effectLst/>
                          <a:latin typeface="Calibri Light"/>
                          <a:ea typeface="ＭＳ Ｐゴシック" pitchFamily="34" charset="-128"/>
                        </a:rPr>
                        <a:t>miei occhi”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Un colloquio di lavoro non è andato come previsto.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“Non </a:t>
                      </a:r>
                      <a:r>
                        <a:rPr kumimoji="0" lang="it-IT" sz="2000" b="1" i="1" u="none" strike="noStrike" cap="none" normalizeH="0" baseline="0" dirty="0">
                          <a:ln>
                            <a:noFill/>
                          </a:ln>
                          <a:solidFill>
                            <a:srgbClr val="333333"/>
                          </a:solidFill>
                          <a:effectLst/>
                          <a:latin typeface="Calibri Light"/>
                          <a:ea typeface="ＭＳ Ｐゴシック" pitchFamily="34" charset="-128"/>
                        </a:rPr>
                        <a:t>troverò mai più un </a:t>
                      </a:r>
                      <a:r>
                        <a:rPr kumimoji="0" lang="it-IT" sz="2000" b="1" i="1" u="none" strike="noStrike" cap="none" normalizeH="0" baseline="0">
                          <a:ln>
                            <a:noFill/>
                          </a:ln>
                          <a:solidFill>
                            <a:srgbClr val="333333"/>
                          </a:solidFill>
                          <a:effectLst/>
                          <a:latin typeface="Calibri Light"/>
                          <a:ea typeface="ＭＳ Ｐゴシック" pitchFamily="34" charset="-128"/>
                        </a:rPr>
                        <a:t>altro lavoro” </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“In </a:t>
                      </a:r>
                      <a:r>
                        <a:rPr kumimoji="0" lang="it-IT" sz="2000" b="0" i="0" u="none" strike="noStrike" cap="none" normalizeH="0" baseline="0" dirty="0">
                          <a:ln>
                            <a:noFill/>
                          </a:ln>
                          <a:solidFill>
                            <a:srgbClr val="333333"/>
                          </a:solidFill>
                          <a:effectLst/>
                          <a:latin typeface="Calibri Light"/>
                          <a:ea typeface="ＭＳ Ｐゴシック" pitchFamily="34" charset="-128"/>
                        </a:rPr>
                        <a:t>che modo posso migliorare per il prossimo </a:t>
                      </a:r>
                      <a:r>
                        <a:rPr kumimoji="0" lang="it-IT" sz="2000" b="0" i="0" u="none" strike="noStrike" cap="none" normalizeH="0" baseline="0">
                          <a:ln>
                            <a:noFill/>
                          </a:ln>
                          <a:solidFill>
                            <a:srgbClr val="333333"/>
                          </a:solidFill>
                          <a:effectLst/>
                          <a:latin typeface="Calibri Light"/>
                          <a:ea typeface="ＭＳ Ｐゴシック" pitchFamily="34" charset="-128"/>
                        </a:rPr>
                        <a:t>colloquio?”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15</a:t>
            </a:fld>
            <a:endParaRPr lang="de-DE" altLang="de-DE"/>
          </a:p>
        </p:txBody>
      </p:sp>
    </p:spTree>
    <p:extLst>
      <p:ext uri="{BB962C8B-B14F-4D97-AF65-F5344CB8AC3E}">
        <p14:creationId xmlns:p14="http://schemas.microsoft.com/office/powerpoint/2010/main" val="682265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1. Generalizzazione Esagerata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più utile e realistica?</a:t>
            </a:r>
            <a:endParaRPr lang="de-DE" altLang="de-DE">
              <a:solidFill>
                <a:srgbClr val="004992"/>
              </a:solidFill>
              <a:latin typeface="+mn-lt"/>
              <a:ea typeface="+mn-ea"/>
              <a:cs typeface="+mn-cs"/>
            </a:endParaRPr>
          </a:p>
        </p:txBody>
      </p:sp>
      <p:graphicFrame>
        <p:nvGraphicFramePr>
          <p:cNvPr id="6"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887886737"/>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Evento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Falsa</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Generalizzazione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Valutazione</a:t>
                      </a:r>
                      <a:r>
                        <a:rPr kumimoji="0" lang="fr-FR" sz="2000" b="0" i="0" u="none" strike="noStrike" cap="none" normalizeH="0" baseline="0" dirty="0">
                          <a:ln>
                            <a:noFill/>
                          </a:ln>
                          <a:solidFill>
                            <a:srgbClr val="333333"/>
                          </a:solidFill>
                          <a:effectLst/>
                          <a:latin typeface="Calibri Light"/>
                          <a:ea typeface="ＭＳ Ｐゴシック" pitchFamily="34" charset="-128"/>
                        </a:rPr>
                        <a:t> positiva/</a:t>
                      </a:r>
                      <a:r>
                        <a:rPr kumimoji="0" lang="fr-FR" sz="2000" b="0" i="0" u="none" strike="noStrike" cap="none" normalizeH="0" baseline="0" dirty="0" err="1">
                          <a:ln>
                            <a:noFill/>
                          </a:ln>
                          <a:solidFill>
                            <a:srgbClr val="333333"/>
                          </a:solidFill>
                          <a:effectLst/>
                          <a:latin typeface="Calibri Light"/>
                          <a:ea typeface="ＭＳ Ｐゴシック" pitchFamily="34" charset="-128"/>
                        </a:rPr>
                        <a:t>costruttiva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“Io peso troppo”,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“Ho il naso storto”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“Sono brutta” </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“Non </a:t>
                      </a:r>
                      <a:r>
                        <a:rPr kumimoji="0" lang="it-IT" sz="2000" b="0" i="0" u="none" strike="noStrike" cap="none" normalizeH="0" baseline="0" dirty="0">
                          <a:ln>
                            <a:noFill/>
                          </a:ln>
                          <a:solidFill>
                            <a:srgbClr val="333333"/>
                          </a:solidFill>
                          <a:effectLst/>
                          <a:latin typeface="Calibri Light"/>
                          <a:ea typeface="ＭＳ Ｐゴシック" pitchFamily="34" charset="-128"/>
                        </a:rPr>
                        <a:t>sono brutta solo per </a:t>
                      </a:r>
                      <a:r>
                        <a:rPr kumimoji="0" lang="it-IT" sz="2000" b="0" i="0" u="none" strike="noStrike" cap="none" normalizeH="0" baseline="0">
                          <a:ln>
                            <a:noFill/>
                          </a:ln>
                          <a:solidFill>
                            <a:srgbClr val="333333"/>
                          </a:solidFill>
                          <a:effectLst/>
                          <a:latin typeface="Calibri Light"/>
                          <a:ea typeface="ＭＳ Ｐゴシック" pitchFamily="34" charset="-128"/>
                        </a:rPr>
                        <a:t>una singola imperfezione</a:t>
                      </a:r>
                      <a:r>
                        <a:rPr kumimoji="0" lang="it-IT" sz="2000" b="0" i="0" u="none" strike="noStrike" cap="none" normalizeH="0" baseline="0" dirty="0">
                          <a:ln>
                            <a:noFill/>
                          </a:ln>
                          <a:solidFill>
                            <a:srgbClr val="333333"/>
                          </a:solidFill>
                          <a:effectLst/>
                          <a:latin typeface="Calibri Light"/>
                          <a:ea typeface="ＭＳ Ｐゴシック" pitchFamily="34" charset="-128"/>
                        </a:rPr>
                        <a:t>; ci sono alcune cose di me che mi piacciono molto, ad esempio i </a:t>
                      </a:r>
                      <a:r>
                        <a:rPr kumimoji="0" lang="it-IT" sz="2000" b="0" i="0" u="none" strike="noStrike" cap="none" normalizeH="0" baseline="0">
                          <a:ln>
                            <a:noFill/>
                          </a:ln>
                          <a:solidFill>
                            <a:srgbClr val="333333"/>
                          </a:solidFill>
                          <a:effectLst/>
                          <a:latin typeface="Calibri Light"/>
                          <a:ea typeface="ＭＳ Ｐゴシック" pitchFamily="34" charset="-128"/>
                        </a:rPr>
                        <a:t>miei occhi”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Un colloquio di lavoro non è andato come previsto.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ea typeface="ＭＳ Ｐゴシック" pitchFamily="34" charset="-128"/>
                        </a:rPr>
                        <a:t>“Non </a:t>
                      </a:r>
                      <a:r>
                        <a:rPr kumimoji="0" lang="it-IT" sz="2000" b="1" i="1" u="none" strike="noStrike" cap="none" normalizeH="0" baseline="0" dirty="0">
                          <a:ln>
                            <a:noFill/>
                          </a:ln>
                          <a:solidFill>
                            <a:srgbClr val="333333"/>
                          </a:solidFill>
                          <a:effectLst/>
                          <a:latin typeface="Calibri Light"/>
                          <a:ea typeface="ＭＳ Ｐゴシック" pitchFamily="34" charset="-128"/>
                        </a:rPr>
                        <a:t>troverò mai più un </a:t>
                      </a:r>
                      <a:r>
                        <a:rPr kumimoji="0" lang="it-IT" sz="2000" b="1" i="1" u="none" strike="noStrike" cap="none" normalizeH="0" baseline="0">
                          <a:ln>
                            <a:noFill/>
                          </a:ln>
                          <a:solidFill>
                            <a:srgbClr val="333333"/>
                          </a:solidFill>
                          <a:effectLst/>
                          <a:latin typeface="Calibri Light"/>
                          <a:ea typeface="ＭＳ Ｐゴシック" pitchFamily="34" charset="-128"/>
                        </a:rPr>
                        <a:t>altro lavoro” </a:t>
                      </a:r>
                      <a:endParaRPr kumimoji="0" lang="it-IT"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“In </a:t>
                      </a:r>
                      <a:r>
                        <a:rPr kumimoji="0" lang="it-IT" sz="2000" b="0" i="0" u="none" strike="noStrike" cap="none" normalizeH="0" baseline="0" dirty="0">
                          <a:ln>
                            <a:noFill/>
                          </a:ln>
                          <a:solidFill>
                            <a:srgbClr val="333333"/>
                          </a:solidFill>
                          <a:effectLst/>
                          <a:latin typeface="Calibri Light"/>
                          <a:ea typeface="ＭＳ Ｐゴシック" pitchFamily="34" charset="-128"/>
                        </a:rPr>
                        <a:t>che modo posso migliorare per il prossimo </a:t>
                      </a:r>
                      <a:r>
                        <a:rPr kumimoji="0" lang="it-IT" sz="2000" b="0" i="0" u="none" strike="noStrike" cap="none" normalizeH="0" baseline="0">
                          <a:ln>
                            <a:noFill/>
                          </a:ln>
                          <a:solidFill>
                            <a:srgbClr val="333333"/>
                          </a:solidFill>
                          <a:effectLst/>
                          <a:latin typeface="Calibri Light"/>
                          <a:ea typeface="ＭＳ Ｐゴシック" pitchFamily="34" charset="-128"/>
                        </a:rPr>
                        <a:t>colloquio?”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16</a:t>
            </a:fld>
            <a:endParaRPr lang="de-DE" altLang="de-DE"/>
          </a:p>
        </p:txBody>
      </p:sp>
      <p:sp>
        <p:nvSpPr>
          <p:cNvPr id="9" name="Rectangle 19">
            <a:extLst>
              <a:ext uri="{FF2B5EF4-FFF2-40B4-BE49-F238E27FC236}">
                <a16:creationId xmlns:a16="http://schemas.microsoft.com/office/drawing/2014/main" id="{267A45E2-FA33-46B8-967F-32D5F22697E6}"/>
              </a:ext>
            </a:extLst>
          </p:cNvPr>
          <p:cNvSpPr>
            <a:spLocks noChangeArrowheads="1"/>
          </p:cNvSpPr>
          <p:nvPr/>
        </p:nvSpPr>
        <p:spPr bwMode="auto">
          <a:xfrm>
            <a:off x="408955" y="559098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57188" indent="-357188">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lnSpc>
                <a:spcPct val="105000"/>
              </a:lnSpc>
              <a:spcBef>
                <a:spcPts val="1999"/>
              </a:spcBef>
              <a:spcAft>
                <a:spcPts val="0"/>
              </a:spcAft>
              <a:buNone/>
            </a:pPr>
            <a:r>
              <a:rPr lang="it-IT" altLang="de-DE" sz="2000" b="0" dirty="0">
                <a:solidFill>
                  <a:srgbClr val="004992"/>
                </a:solidFill>
                <a:latin typeface="Calibri Light"/>
              </a:rPr>
              <a:t>Ammettere gli errori: </a:t>
            </a:r>
            <a:r>
              <a:rPr lang="it-IT" altLang="de-DE" sz="2000" b="0" dirty="0">
                <a:solidFill>
                  <a:srgbClr val="333333"/>
                </a:solidFill>
                <a:latin typeface="Calibri Light"/>
              </a:rPr>
              <a:t>nessuno è perfetto! Se balbetti di tanto in tanto, ciò non significa che non puoi esprimerti. Se ogni tanto commetti un errore, non significa che sei sciatta.</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580823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Invece: Non generalizzare da un'imperfezione al tutto!</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400" dirty="0">
                <a:solidFill>
                  <a:srgbClr val="333333"/>
                </a:solidFill>
              </a:rPr>
              <a:t>Ogni essere umano è complesso – come un mosaico: siamo costituiti da tante piccole parti che sono buone e cattive.</a:t>
            </a:r>
          </a:p>
          <a:p>
            <a:pPr defTabSz="914400" fontAlgn="base">
              <a:lnSpc>
                <a:spcPct val="100000"/>
              </a:lnSpc>
              <a:spcBef>
                <a:spcPts val="1200"/>
              </a:spcBef>
            </a:pPr>
            <a:r>
              <a:rPr lang="it-IT" altLang="de-DE" sz="2400" dirty="0">
                <a:solidFill>
                  <a:srgbClr val="333333"/>
                </a:solidFill>
              </a:rPr>
              <a:t>Inoltre, ci sono modi diversi per definire le caratteristiche umane:</a:t>
            </a:r>
          </a:p>
          <a:p>
            <a:pPr defTabSz="914400" fontAlgn="base">
              <a:lnSpc>
                <a:spcPct val="100000"/>
              </a:lnSpc>
              <a:spcBef>
                <a:spcPts val="1200"/>
              </a:spcBef>
            </a:pPr>
            <a:r>
              <a:rPr lang="it-IT" altLang="de-DE" sz="2400" dirty="0">
                <a:solidFill>
                  <a:srgbClr val="004992"/>
                </a:solidFill>
              </a:rPr>
              <a:t>Che cos'è la felicità?</a:t>
            </a:r>
            <a:r>
              <a:rPr lang="it-IT" altLang="de-DE" sz="2400" b="1" dirty="0">
                <a:solidFill>
                  <a:srgbClr val="333333"/>
                </a:solidFill>
              </a:rPr>
              <a:t> </a:t>
            </a:r>
            <a:r>
              <a:rPr lang="it-IT" altLang="de-DE" sz="2400" dirty="0">
                <a:solidFill>
                  <a:srgbClr val="333333"/>
                </a:solidFill>
              </a:rPr>
              <a:t>Essere ricchi, avere molti amici, buona salute, successo, sentirsi contenti???</a:t>
            </a:r>
          </a:p>
          <a:p>
            <a:pPr defTabSz="914400" fontAlgn="base">
              <a:lnSpc>
                <a:spcPct val="100000"/>
              </a:lnSpc>
              <a:spcBef>
                <a:spcPts val="1200"/>
              </a:spcBef>
            </a:pPr>
            <a:r>
              <a:rPr lang="it-IT" altLang="de-DE" sz="2400" dirty="0">
                <a:solidFill>
                  <a:srgbClr val="004992"/>
                </a:solidFill>
              </a:rPr>
              <a:t>Che cos'è l'intelligenza?</a:t>
            </a:r>
            <a:r>
              <a:rPr lang="it-IT" altLang="de-DE" sz="2400" b="1" dirty="0">
                <a:solidFill>
                  <a:srgbClr val="333333"/>
                </a:solidFill>
              </a:rPr>
              <a:t> </a:t>
            </a:r>
            <a:r>
              <a:rPr lang="it-IT" altLang="de-DE" sz="2400" dirty="0">
                <a:solidFill>
                  <a:srgbClr val="333333"/>
                </a:solidFill>
              </a:rPr>
              <a:t>Rendimento scolastico brillante, avere una laurea, andare d'accordo con gli altri sul piano sociale???</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2. Percezione selettiva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più utile e realistica?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29013831"/>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Valutazione selettiva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Valutazione Olistica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Balbetti durante una discussione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rPr>
                        <a:t>Ti arrabbi con te stesso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Hai preparato un dessert, che non aveva un buon sapore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“Sarebbe potuto succedere!”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18</a:t>
            </a:fld>
            <a:endParaRPr lang="de-DE" altLang="de-DE"/>
          </a:p>
        </p:txBody>
      </p:sp>
    </p:spTree>
    <p:extLst>
      <p:ext uri="{BB962C8B-B14F-4D97-AF65-F5344CB8AC3E}">
        <p14:creationId xmlns:p14="http://schemas.microsoft.com/office/powerpoint/2010/main" val="2291646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2. Percezione selettiva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più utile e realistica?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030967096"/>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Valutazione selettiva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Valutazione Olistica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Balbetti durante una discussione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rPr>
                        <a:t>Ti arrabbi con te stesso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“Ciò accade anche agli altri e a parte il balbettio il mio apporto è stato apprezzato.”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Hai preparato un dessert, che non aveva un buon sapore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“Sarebbe potuto succedere!”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19</a:t>
            </a:fld>
            <a:endParaRPr lang="de-DE" altLang="de-DE"/>
          </a:p>
        </p:txBody>
      </p:sp>
    </p:spTree>
    <p:extLst>
      <p:ext uri="{BB962C8B-B14F-4D97-AF65-F5344CB8AC3E}">
        <p14:creationId xmlns:p14="http://schemas.microsoft.com/office/powerpoint/2010/main" val="1881214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2. Percezione selettiva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più utile e realistica?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860112334"/>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Valutazione selettiva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Valutazione Olistica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Balbetti durante una discussione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rPr>
                        <a:t>Ti arrabbi con te stesso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“Ciò accade anche agli altri e a parte il balbettio il mio apporto è stato apprezzato.”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Hai preparato un dessert, che non aveva un buon sapore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“Sarebbe potuto succedere!”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ea typeface="ＭＳ Ｐゴシック" pitchFamily="34" charset="-128"/>
                        </a:rPr>
                        <a:t>La portata principale era molto buona, gradevole la conversazione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20</a:t>
            </a:fld>
            <a:endParaRPr lang="de-DE" altLang="de-DE"/>
          </a:p>
        </p:txBody>
      </p:sp>
      <p:sp>
        <p:nvSpPr>
          <p:cNvPr id="13" name="Rectangle 19">
            <a:extLst>
              <a:ext uri="{FF2B5EF4-FFF2-40B4-BE49-F238E27FC236}">
                <a16:creationId xmlns:a16="http://schemas.microsoft.com/office/drawing/2014/main" id="{267A45E2-FA33-46B8-967F-32D5F22697E6}"/>
              </a:ext>
            </a:extLst>
          </p:cNvPr>
          <p:cNvSpPr>
            <a:spLocks noChangeArrowheads="1"/>
          </p:cNvSpPr>
          <p:nvPr/>
        </p:nvSpPr>
        <p:spPr bwMode="auto">
          <a:xfrm>
            <a:off x="408955" y="559098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57188" indent="-357188">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lnSpc>
                <a:spcPct val="105000"/>
              </a:lnSpc>
              <a:spcBef>
                <a:spcPts val="1999"/>
              </a:spcBef>
              <a:spcAft>
                <a:spcPts val="0"/>
              </a:spcAft>
              <a:buNone/>
            </a:pPr>
            <a:r>
              <a:rPr lang="it-IT" altLang="de-DE" sz="2000" b="0">
                <a:solidFill>
                  <a:srgbClr val="004992"/>
                </a:solidFill>
                <a:latin typeface="Calibri Light"/>
              </a:rPr>
              <a:t>“Lettura della mente”: </a:t>
            </a:r>
            <a:r>
              <a:rPr lang="it-IT" altLang="de-DE" sz="2000" b="0" dirty="0">
                <a:solidFill>
                  <a:srgbClr val="333333"/>
                </a:solidFill>
                <a:latin typeface="Calibri Light"/>
              </a:rPr>
              <a:t>evitare di dare una interpretazione eccessiva del comportamento altrui. Ci possono essere molte spiegazioni alternative di una situazione! 	</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3235068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dirty="0">
                <a:latin typeface="+mn-lt"/>
                <a:ea typeface="+mn-ea"/>
                <a:cs typeface="+mn-cs"/>
              </a:rPr>
              <a:t>3. Applicazione dei propri standard come ultima ratio</a:t>
            </a:r>
            <a:endParaRPr lang="de-DE" altLang="de-DE" sz="3600" dirty="0">
              <a:latin typeface="+mn-lt"/>
              <a:ea typeface="+mn-ea"/>
              <a:cs typeface="+mn-cs"/>
            </a:endParaRPr>
          </a:p>
        </p:txBody>
      </p:sp>
      <p:sp>
        <p:nvSpPr>
          <p:cNvPr id="71682" name="Rectangle 3"/>
          <p:cNvSpPr>
            <a:spLocks noGrp="1" noChangeArrowheads="1"/>
          </p:cNvSpPr>
          <p:nvPr>
            <p:ph idx="1"/>
          </p:nvPr>
        </p:nvSpPr>
        <p:spPr/>
        <p:txBody>
          <a:bodyPr>
            <a:noAutofit/>
          </a:bodyPr>
          <a:lstStyle/>
          <a:p>
            <a:pPr defTabSz="533400">
              <a:tabLst>
                <a:tab pos="0" algn="l"/>
                <a:tab pos="533400" algn="l"/>
              </a:tabLst>
            </a:pPr>
            <a:r>
              <a:rPr lang="it-IT" altLang="de-DE" sz="2400" dirty="0">
                <a:solidFill>
                  <a:srgbClr val="004992"/>
                </a:solidFill>
              </a:rPr>
              <a:t>C'è una differenza tra il modo in cui giudico me stesso e il modo in cui gli altri mi giudicano</a:t>
            </a:r>
            <a:r>
              <a:rPr lang="de-DE" altLang="de-DE" sz="2400" dirty="0">
                <a:solidFill>
                  <a:srgbClr val="004992"/>
                </a:solidFill>
              </a:rPr>
              <a:t>!</a:t>
            </a:r>
          </a:p>
          <a:p>
            <a:pPr marL="342900" lvl="1" indent="-342900" defTabSz="533400">
              <a:spcBef>
                <a:spcPts val="1999"/>
              </a:spcBef>
              <a:spcAft>
                <a:spcPts val="0"/>
              </a:spcAft>
              <a:buClr>
                <a:srgbClr val="333333"/>
              </a:buClr>
              <a:buFont typeface="WingDings"/>
              <a:buChar char=""/>
              <a:tabLst>
                <a:tab pos="0" algn="l"/>
                <a:tab pos="533400" algn="l"/>
              </a:tabLst>
            </a:pPr>
            <a:r>
              <a:rPr lang="it-IT" altLang="de-DE" sz="2400" dirty="0">
                <a:solidFill>
                  <a:srgbClr val="333333"/>
                </a:solidFill>
                <a:latin typeface="+mn-lt"/>
              </a:rPr>
              <a:t>Se ritengo di non valere niente, di essere brutto ecc., non necessariamente gli altri condividono questa mia opinione</a:t>
            </a:r>
            <a:r>
              <a:rPr lang="de-DE" altLang="de-DE" sz="2400" dirty="0">
                <a:solidFill>
                  <a:srgbClr val="333333"/>
                </a:solidFill>
                <a:latin typeface="+mn-lt"/>
              </a:rPr>
              <a:t>.</a:t>
            </a:r>
          </a:p>
          <a:p>
            <a:pPr marL="342900" lvl="1" indent="-342900" defTabSz="533400">
              <a:spcBef>
                <a:spcPts val="1999"/>
              </a:spcBef>
              <a:spcAft>
                <a:spcPts val="0"/>
              </a:spcAft>
              <a:buClr>
                <a:srgbClr val="333333"/>
              </a:buClr>
              <a:buFont typeface="WingDings"/>
              <a:buChar char=""/>
              <a:tabLst>
                <a:tab pos="0" algn="l"/>
                <a:tab pos="533400" algn="l"/>
              </a:tabLst>
            </a:pPr>
            <a:r>
              <a:rPr lang="it-IT" altLang="de-DE" sz="2400" dirty="0">
                <a:solidFill>
                  <a:srgbClr val="333333"/>
                </a:solidFill>
                <a:latin typeface="+mn-lt"/>
              </a:rPr>
              <a:t>Spesso ci sono molteplici opinioni/ giudizi/preferenze. Gli altri potrebbero non essere d'accordo con il mio modo d'intendere l'intelligenza o l'aspetto, ecc.</a:t>
            </a:r>
          </a:p>
        </p:txBody>
      </p:sp>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55678C32-8AE4-41F7-9616-6BD0AA413A6C}"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dirty="0">
                <a:solidFill>
                  <a:srgbClr val="004992"/>
                </a:solidFill>
                <a:latin typeface="+mn-lt"/>
                <a:ea typeface="+mn-ea"/>
                <a:cs typeface="+mn-cs"/>
              </a:rPr>
              <a:t>4. Negazione del feedback positivo, ma accettazione acritica del feedback negativo!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più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22</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49489419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Valutazione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Valutazione positiva/costruttiva</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Ricevi dei complimenti</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per la tua prestazione.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Calibri Light"/>
                        </a:rPr>
                        <a:t>“Quella persona sta solo cercando di lusingarmi - è disonesta, la pensa così...”</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Sei stato criticato!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Calibri Light"/>
                        </a:rPr>
                        <a:t>“Mi sono esposto, Non valgo niente...”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2278"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4772"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907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dirty="0">
                <a:solidFill>
                  <a:srgbClr val="004992"/>
                </a:solidFill>
                <a:latin typeface="+mn-lt"/>
                <a:ea typeface="+mn-ea"/>
                <a:cs typeface="+mn-cs"/>
              </a:rPr>
              <a:t>4. Negazione del feedback positivo, ma accettazione acritica del feedback negativo!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più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23</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385094974"/>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Valutazione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Valutazione positiva/costruttiva</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Ricevi dei complimenti</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per la tua prestazione.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rPr>
                        <a:t>“Quella </a:t>
                      </a:r>
                      <a:r>
                        <a:rPr kumimoji="0" lang="it-IT" sz="2000" b="1" i="1" u="none" strike="noStrike" cap="none" normalizeH="0" baseline="0" dirty="0">
                          <a:ln>
                            <a:noFill/>
                          </a:ln>
                          <a:solidFill>
                            <a:srgbClr val="333333"/>
                          </a:solidFill>
                          <a:effectLst/>
                          <a:latin typeface="Calibri Light"/>
                        </a:rPr>
                        <a:t>persona sta solo cercando di lusingarmi - è disonesta, la pensa </a:t>
                      </a:r>
                      <a:r>
                        <a:rPr kumimoji="0" lang="it-IT" sz="2000" b="1" i="1" u="none" strike="noStrike" cap="none" normalizeH="0" baseline="0">
                          <a:ln>
                            <a:noFill/>
                          </a:ln>
                          <a:solidFill>
                            <a:srgbClr val="333333"/>
                          </a:solidFill>
                          <a:effectLst/>
                          <a:latin typeface="Calibri Light"/>
                        </a:rPr>
                        <a:t>così...”</a:t>
                      </a:r>
                      <a:endParaRPr kumimoji="0" lang="it-IT"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“È </a:t>
                      </a:r>
                      <a:r>
                        <a:rPr kumimoji="0" lang="it-IT" sz="2000" b="0" i="0" u="none" strike="noStrike" cap="none" normalizeH="0" baseline="0" dirty="0">
                          <a:ln>
                            <a:noFill/>
                          </a:ln>
                          <a:solidFill>
                            <a:srgbClr val="333333"/>
                          </a:solidFill>
                          <a:effectLst/>
                          <a:latin typeface="Calibri Light"/>
                        </a:rPr>
                        <a:t>fantastico che qualcuno mia dia atto di quanto ho </a:t>
                      </a:r>
                      <a:r>
                        <a:rPr kumimoji="0" lang="it-IT" sz="2000" b="0" i="0" u="none" strike="noStrike" cap="none" normalizeH="0" baseline="0">
                          <a:ln>
                            <a:noFill/>
                          </a:ln>
                          <a:solidFill>
                            <a:srgbClr val="333333"/>
                          </a:solidFill>
                          <a:effectLst/>
                          <a:latin typeface="Calibri Light"/>
                        </a:rPr>
                        <a:t>fatto!”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Sei stato criticato!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mn-lt"/>
                        </a:rPr>
                        <a:t>“Mi sono esposto, Non valgo niente...”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2278"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4772"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709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dirty="0">
                <a:solidFill>
                  <a:srgbClr val="004992"/>
                </a:solidFill>
                <a:latin typeface="+mn-lt"/>
                <a:ea typeface="+mn-ea"/>
                <a:cs typeface="+mn-cs"/>
              </a:rPr>
              <a:t>4. Negazione del feedback positivo, ma accettazione acritica del feedback negativo!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più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1615B31D-BF37-4093-B3CA-289C6B610FE5}" type="slidenum">
              <a:rPr lang="de-DE" altLang="de-DE" smtClean="0"/>
              <a:pPr/>
              <a:t>24</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57393106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Valutazione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Valutazione positiva/costruttiva</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Ricevi dei complimenti</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per la tua prestazione.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rPr>
                        <a:t>“Quella </a:t>
                      </a:r>
                      <a:r>
                        <a:rPr kumimoji="0" lang="it-IT" sz="2000" b="1" i="1" u="none" strike="noStrike" cap="none" normalizeH="0" baseline="0" dirty="0">
                          <a:ln>
                            <a:noFill/>
                          </a:ln>
                          <a:solidFill>
                            <a:srgbClr val="333333"/>
                          </a:solidFill>
                          <a:effectLst/>
                          <a:latin typeface="Calibri Light"/>
                        </a:rPr>
                        <a:t>persona sta solo cercando di lusingarmi - è disonesta, la pensa </a:t>
                      </a:r>
                      <a:r>
                        <a:rPr kumimoji="0" lang="it-IT" sz="2000" b="1" i="1" u="none" strike="noStrike" cap="none" normalizeH="0" baseline="0">
                          <a:ln>
                            <a:noFill/>
                          </a:ln>
                          <a:solidFill>
                            <a:srgbClr val="333333"/>
                          </a:solidFill>
                          <a:effectLst/>
                          <a:latin typeface="Calibri Light"/>
                        </a:rPr>
                        <a:t>così...”</a:t>
                      </a:r>
                      <a:endParaRPr kumimoji="0" lang="it-IT"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“È </a:t>
                      </a:r>
                      <a:r>
                        <a:rPr kumimoji="0" lang="it-IT" sz="2000" b="0" i="0" u="none" strike="noStrike" cap="none" normalizeH="0" baseline="0" dirty="0">
                          <a:ln>
                            <a:noFill/>
                          </a:ln>
                          <a:solidFill>
                            <a:srgbClr val="333333"/>
                          </a:solidFill>
                          <a:effectLst/>
                          <a:latin typeface="Calibri Light"/>
                        </a:rPr>
                        <a:t>fantastico che qualcuno mia dia atto di quanto ho </a:t>
                      </a:r>
                      <a:r>
                        <a:rPr kumimoji="0" lang="it-IT" sz="2000" b="0" i="0" u="none" strike="noStrike" cap="none" normalizeH="0" baseline="0">
                          <a:ln>
                            <a:noFill/>
                          </a:ln>
                          <a:solidFill>
                            <a:srgbClr val="333333"/>
                          </a:solidFill>
                          <a:effectLst/>
                          <a:latin typeface="Calibri Light"/>
                        </a:rPr>
                        <a:t>fatto!”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Sei stato criticato!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rPr>
                        <a:t>“Mi </a:t>
                      </a:r>
                      <a:r>
                        <a:rPr kumimoji="0" lang="it-IT" sz="2000" b="1" i="1" u="none" strike="noStrike" cap="none" normalizeH="0" baseline="0" dirty="0">
                          <a:ln>
                            <a:noFill/>
                          </a:ln>
                          <a:solidFill>
                            <a:srgbClr val="333333"/>
                          </a:solidFill>
                          <a:effectLst/>
                          <a:latin typeface="Calibri Light"/>
                        </a:rPr>
                        <a:t>sono esposto, Non valgo </a:t>
                      </a:r>
                      <a:r>
                        <a:rPr kumimoji="0" lang="it-IT" sz="2000" b="1" i="1" u="none" strike="noStrike" cap="none" normalizeH="0" baseline="0">
                          <a:ln>
                            <a:noFill/>
                          </a:ln>
                          <a:solidFill>
                            <a:srgbClr val="333333"/>
                          </a:solidFill>
                          <a:effectLst/>
                          <a:latin typeface="Calibri Light"/>
                        </a:rPr>
                        <a:t>niente...” </a:t>
                      </a:r>
                      <a:endParaRPr kumimoji="0" lang="it-IT"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“L'altra </a:t>
                      </a:r>
                      <a:r>
                        <a:rPr kumimoji="0" lang="it-IT" sz="2000" b="0" i="0" u="none" strike="noStrike" cap="none" normalizeH="0" baseline="0" dirty="0">
                          <a:ln>
                            <a:noFill/>
                          </a:ln>
                          <a:solidFill>
                            <a:srgbClr val="333333"/>
                          </a:solidFill>
                          <a:effectLst/>
                          <a:latin typeface="Calibri Light"/>
                        </a:rPr>
                        <a:t>persona potrebbe aver avuto una brutta </a:t>
                      </a:r>
                      <a:r>
                        <a:rPr kumimoji="0" lang="it-IT" sz="2000" b="0" i="0" u="none" strike="noStrike" cap="none" normalizeH="0" baseline="0">
                          <a:ln>
                            <a:noFill/>
                          </a:ln>
                          <a:solidFill>
                            <a:srgbClr val="333333"/>
                          </a:solidFill>
                          <a:effectLst/>
                          <a:latin typeface="Calibri Light"/>
                        </a:rPr>
                        <a:t>giornata.”; “Posso </a:t>
                      </a:r>
                      <a:r>
                        <a:rPr kumimoji="0" lang="it-IT" sz="2000" b="0" i="0" u="none" strike="noStrike" cap="none" normalizeH="0" baseline="0" dirty="0">
                          <a:ln>
                            <a:noFill/>
                          </a:ln>
                          <a:solidFill>
                            <a:srgbClr val="333333"/>
                          </a:solidFill>
                          <a:effectLst/>
                          <a:latin typeface="Calibri Light"/>
                        </a:rPr>
                        <a:t>trarre qualcosa di buono dal </a:t>
                      </a:r>
                      <a:r>
                        <a:rPr kumimoji="0" lang="it-IT" sz="2000" b="0" i="0" u="none" strike="noStrike" cap="none" normalizeH="0" baseline="0">
                          <a:ln>
                            <a:noFill/>
                          </a:ln>
                          <a:solidFill>
                            <a:srgbClr val="333333"/>
                          </a:solidFill>
                          <a:effectLst/>
                          <a:latin typeface="Calibri Light"/>
                        </a:rPr>
                        <a:t>feedback?”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2278"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4772"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023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5</a:t>
            </a:r>
            <a:r>
              <a:rPr lang="it-IT" sz="3600">
                <a:solidFill>
                  <a:srgbClr val="004992"/>
                </a:solidFill>
                <a:latin typeface="+mn-lt"/>
                <a:ea typeface="+mn-ea"/>
                <a:cs typeface="+mn-cs"/>
              </a:rPr>
              <a:t>. “Pensiero Tutto-o-Niente”/ </a:t>
            </a:r>
            <a:r>
              <a:rPr lang="it-IT" sz="3600" dirty="0">
                <a:solidFill>
                  <a:srgbClr val="004992"/>
                </a:solidFill>
                <a:latin typeface="+mn-lt"/>
                <a:ea typeface="+mn-ea"/>
                <a:cs typeface="+mn-cs"/>
              </a:rPr>
              <a:t>Pensiero Catastrofico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più utile e realistica?</a:t>
            </a:r>
            <a:endParaRPr lang="en-US"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89968652"/>
              </p:ext>
            </p:extLst>
          </p:nvPr>
        </p:nvGraphicFramePr>
        <p:xfrm>
          <a:off x="408955" y="220486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Valutazione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Valutazione positiva/costruttiva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Il capo-ufficio non ti saluta.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Calibri Light"/>
                          <a:ea typeface="ＭＳ Ｐゴシック" pitchFamily="34" charset="-128"/>
                        </a:rPr>
                        <a:t>“Sta per licenziarmi”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ea typeface="ＭＳ Ｐゴシック" pitchFamily="34" charset="-128"/>
                        </a:rPr>
                        <a:t>???</a:t>
                      </a:r>
                      <a:endParaRPr kumimoji="0" lang="en-U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5</a:t>
            </a:r>
            <a:r>
              <a:rPr lang="it-IT" sz="3600">
                <a:solidFill>
                  <a:srgbClr val="004992"/>
                </a:solidFill>
                <a:latin typeface="+mn-lt"/>
                <a:ea typeface="+mn-ea"/>
                <a:cs typeface="+mn-cs"/>
              </a:rPr>
              <a:t>. “Pensiero Tutto-o-Niente”/ </a:t>
            </a:r>
            <a:r>
              <a:rPr lang="it-IT" sz="3600" dirty="0">
                <a:solidFill>
                  <a:srgbClr val="004992"/>
                </a:solidFill>
                <a:latin typeface="+mn-lt"/>
                <a:ea typeface="+mn-ea"/>
                <a:cs typeface="+mn-cs"/>
              </a:rPr>
              <a:t>Pensiero Catastrofico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più utile e realistica?</a:t>
            </a:r>
            <a:endParaRPr lang="en-US"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912819502"/>
              </p:ext>
            </p:extLst>
          </p:nvPr>
        </p:nvGraphicFramePr>
        <p:xfrm>
          <a:off x="408955" y="220486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Valutazione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Valutazione positiva/costruttiva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Il capo-ufficio non ti saluta.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Calibri Light"/>
                          <a:ea typeface="ＭＳ Ｐゴシック" pitchFamily="34" charset="-128"/>
                        </a:rPr>
                        <a:t>“Sta per licenziarmi”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ea typeface="ＭＳ Ｐゴシック" pitchFamily="34" charset="-128"/>
                        </a:rPr>
                        <a:t>“In realtà mi ha visto; forse ha avuto una brutta giornata?”</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26</a:t>
            </a:fld>
            <a:endParaRPr lang="de-DE" altLang="de-DE"/>
          </a:p>
        </p:txBody>
      </p:sp>
    </p:spTree>
    <p:extLst>
      <p:ext uri="{BB962C8B-B14F-4D97-AF65-F5344CB8AC3E}">
        <p14:creationId xmlns:p14="http://schemas.microsoft.com/office/powerpoint/2010/main" val="872395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358248323"/>
              </p:ext>
            </p:extLst>
          </p:nvPr>
        </p:nvGraphicFramePr>
        <p:xfrm>
          <a:off x="408955" y="220486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Valutazione problematica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Valutazione positiva/costruttiva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Hai pensieri negativi ricorrenti (ad es. “idiota”, “sciocco”, “Sei brutto”).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Calibri Light"/>
                        </a:rPr>
                        <a:t>“Non devo avere quei pensieri negativi” …ma così non funziona (</a:t>
                      </a:r>
                      <a:r>
                        <a:rPr kumimoji="0" lang="it-IT" sz="2000" b="1" i="1" u="none" strike="noStrike" cap="none" normalizeH="0" baseline="0" dirty="0">
                          <a:ln>
                            <a:noFill/>
                          </a:ln>
                          <a:solidFill>
                            <a:srgbClr val="333333"/>
                          </a:solidFill>
                          <a:effectLst/>
                          <a:latin typeface="Times New Roman"/>
                          <a:sym typeface="Wingdings" pitchFamily="2" charset="2"/>
                        </a:rPr>
                        <a:t>→</a:t>
                      </a:r>
                      <a:r>
                        <a:rPr kumimoji="0" lang="it-IT" sz="2000" b="1" i="1" u="none" strike="noStrike" cap="none" normalizeH="0" baseline="0" dirty="0">
                          <a:ln>
                            <a:noFill/>
                          </a:ln>
                          <a:solidFill>
                            <a:srgbClr val="333333"/>
                          </a:solidFill>
                          <a:effectLst/>
                          <a:latin typeface="Calibri Light"/>
                        </a:rPr>
                        <a:t> vedi esercizio successivo).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rPr>
                        <a:t> ???</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27</a:t>
            </a:fld>
            <a:endParaRPr lang="de-DE" altLang="de-DE"/>
          </a:p>
        </p:txBody>
      </p:sp>
      <p:sp>
        <p:nvSpPr>
          <p:cNvPr id="4" name="Title 3"/>
          <p:cNvSpPr>
            <a:spLocks noGrp="1"/>
          </p:cNvSpPr>
          <p:nvPr>
            <p:ph type="title"/>
          </p:nvPr>
        </p:nvSpPr>
        <p:spPr/>
        <p:txBody>
          <a:bodyPr/>
          <a:lstStyle/>
          <a:p>
            <a:r>
              <a:rPr lang="it-IT" sz="3600">
                <a:solidFill>
                  <a:srgbClr val="004992"/>
                </a:solidFill>
                <a:latin typeface="+mn-lt"/>
                <a:ea typeface="+mn-ea"/>
                <a:cs typeface="+mn-cs"/>
              </a:rPr>
              <a:t>6. Soppressione di pensieri negativi</a:t>
            </a:r>
            <a:br>
              <a:rPr lang="it-IT" sz="3600">
                <a:solidFill>
                  <a:srgbClr val="004992"/>
                </a:solidFill>
                <a:latin typeface="+mn-lt"/>
                <a:ea typeface="+mn-ea"/>
                <a:cs typeface="+mn-cs"/>
              </a:rPr>
            </a:br>
            <a:r>
              <a:rPr lang="it-IT">
                <a:solidFill>
                  <a:srgbClr val="004992"/>
                </a:solidFill>
                <a:latin typeface="+mn-lt"/>
                <a:ea typeface="+mn-ea"/>
                <a:cs typeface="+mn-cs"/>
              </a:rPr>
              <a:t>Quale sarebbe una valutazione più realistica?</a:t>
            </a:r>
            <a:endParaRPr lang="en-US">
              <a:solidFill>
                <a:srgbClr val="004992"/>
              </a:solidFill>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t-IT" sz="3600">
                <a:solidFill>
                  <a:srgbClr val="004992"/>
                </a:solidFill>
                <a:latin typeface="+mn-lt"/>
                <a:ea typeface="+mn-ea"/>
                <a:cs typeface="+mn-cs"/>
              </a:rPr>
              <a:t>6. Soppressione di pensieri negativi</a:t>
            </a:r>
            <a:br>
              <a:rPr lang="it-IT" sz="3600">
                <a:solidFill>
                  <a:srgbClr val="004992"/>
                </a:solidFill>
                <a:latin typeface="+mn-lt"/>
                <a:ea typeface="+mn-ea"/>
                <a:cs typeface="+mn-cs"/>
              </a:rPr>
            </a:br>
            <a:r>
              <a:rPr lang="it-IT">
                <a:solidFill>
                  <a:srgbClr val="004992"/>
                </a:solidFill>
                <a:latin typeface="+mn-lt"/>
                <a:ea typeface="+mn-ea"/>
                <a:cs typeface="+mn-cs"/>
              </a:rPr>
              <a:t>Quale sarebbe una valutazione più realistica?</a:t>
            </a:r>
            <a:endParaRPr lang="en-US" dirty="0">
              <a:solidFill>
                <a:srgbClr val="004992"/>
              </a:solidFill>
              <a:latin typeface="+mn-lt"/>
              <a:ea typeface="+mn-ea"/>
              <a:cs typeface="+mn-cs"/>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533820445"/>
              </p:ext>
            </p:extLst>
          </p:nvPr>
        </p:nvGraphicFramePr>
        <p:xfrm>
          <a:off x="408955" y="2204864"/>
          <a:ext cx="11376000" cy="2606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Evento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Valutazione problematica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Valutazione positiva/costruttiva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Hai pensieri negativi ricorrenti (ad es. “idiota”, “sciocco”, “Sei brutto”).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rPr>
                        <a:t>“Non </a:t>
                      </a:r>
                      <a:r>
                        <a:rPr kumimoji="0" lang="it-IT" sz="2000" b="1" i="1" u="none" strike="noStrike" cap="none" normalizeH="0" baseline="0" dirty="0">
                          <a:ln>
                            <a:noFill/>
                          </a:ln>
                          <a:solidFill>
                            <a:srgbClr val="333333"/>
                          </a:solidFill>
                          <a:effectLst/>
                          <a:latin typeface="Calibri Light"/>
                        </a:rPr>
                        <a:t>devo avere </a:t>
                      </a:r>
                      <a:r>
                        <a:rPr kumimoji="0" lang="it-IT" sz="2000" b="1" i="1" u="none" strike="noStrike" cap="none" normalizeH="0" baseline="0">
                          <a:ln>
                            <a:noFill/>
                          </a:ln>
                          <a:solidFill>
                            <a:srgbClr val="333333"/>
                          </a:solidFill>
                          <a:effectLst/>
                          <a:latin typeface="Calibri Light"/>
                        </a:rPr>
                        <a:t>quei pensieri negativi” </a:t>
                      </a:r>
                      <a:r>
                        <a:rPr kumimoji="0" lang="it-IT" sz="2000" b="1" i="1" u="none" strike="noStrike" cap="none" normalizeH="0" baseline="0" dirty="0">
                          <a:ln>
                            <a:noFill/>
                          </a:ln>
                          <a:solidFill>
                            <a:srgbClr val="333333"/>
                          </a:solidFill>
                          <a:effectLst/>
                          <a:latin typeface="Calibri Light"/>
                        </a:rPr>
                        <a:t>…ma così non </a:t>
                      </a:r>
                      <a:r>
                        <a:rPr kumimoji="0" lang="it-IT" sz="2000" b="1" i="1" u="none" strike="noStrike" cap="none" normalizeH="0" baseline="0">
                          <a:ln>
                            <a:noFill/>
                          </a:ln>
                          <a:solidFill>
                            <a:srgbClr val="333333"/>
                          </a:solidFill>
                          <a:effectLst/>
                          <a:latin typeface="Calibri Light"/>
                        </a:rPr>
                        <a:t>funziona (</a:t>
                      </a:r>
                      <a:r>
                        <a:rPr kumimoji="0" lang="it-IT" sz="2000" b="1" i="1" u="none" strike="noStrike" cap="none" normalizeH="0" baseline="0">
                          <a:ln>
                            <a:noFill/>
                          </a:ln>
                          <a:solidFill>
                            <a:srgbClr val="333333"/>
                          </a:solidFill>
                          <a:effectLst/>
                          <a:latin typeface="Times New Roman"/>
                          <a:sym typeface="Wingdings" pitchFamily="2" charset="2"/>
                        </a:rPr>
                        <a:t>→</a:t>
                      </a:r>
                      <a:r>
                        <a:rPr kumimoji="0" lang="it-IT" sz="2000" b="1" i="1" u="none" strike="noStrike" cap="none" normalizeH="0" baseline="0">
                          <a:ln>
                            <a:noFill/>
                          </a:ln>
                          <a:solidFill>
                            <a:srgbClr val="333333"/>
                          </a:solidFill>
                          <a:effectLst/>
                          <a:latin typeface="Calibri Light"/>
                        </a:rPr>
                        <a:t> </a:t>
                      </a:r>
                      <a:r>
                        <a:rPr kumimoji="0" lang="it-IT" sz="2000" b="1" i="1" u="none" strike="noStrike" cap="none" normalizeH="0" baseline="0" dirty="0">
                          <a:ln>
                            <a:noFill/>
                          </a:ln>
                          <a:solidFill>
                            <a:srgbClr val="333333"/>
                          </a:solidFill>
                          <a:effectLst/>
                          <a:latin typeface="Calibri Light"/>
                        </a:rPr>
                        <a:t>vedi esercizio successivo).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Chiedi a te stesso se i pensieri sono giustificati. Che cosa contraddice quei pensieri?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Distraiti impegnandoti in attività piacevoli.</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1615B31D-BF37-4093-B3CA-289C6B610FE5}"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6. Soppressione di pensieri negativi</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Esercizio</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it-IT" sz="2400" dirty="0">
                <a:solidFill>
                  <a:srgbClr val="333333"/>
                </a:solidFill>
              </a:rPr>
              <a:t>Non è possibile sopprimere deliberatamente dei pensieri che turbano profondamente.</a:t>
            </a:r>
            <a:br>
              <a:rPr lang="it-IT" sz="2400" dirty="0">
                <a:solidFill>
                  <a:srgbClr val="333333"/>
                </a:solidFill>
              </a:rPr>
            </a:br>
            <a:r>
              <a:rPr lang="it-IT" sz="2400" dirty="0">
                <a:solidFill>
                  <a:srgbClr val="333333"/>
                </a:solidFill>
              </a:rPr>
              <a:t>Cercare di non pensare a qualcosa non fa che aumentare quei pensieri.</a:t>
            </a:r>
          </a:p>
          <a:p>
            <a:r>
              <a:rPr lang="it-IT" sz="2400" dirty="0">
                <a:solidFill>
                  <a:srgbClr val="333333"/>
                </a:solidFill>
              </a:rPr>
              <a:t>Provaci!</a:t>
            </a:r>
            <a:br>
              <a:rPr lang="it-IT" sz="2400" dirty="0">
                <a:solidFill>
                  <a:srgbClr val="333333"/>
                </a:solidFill>
              </a:rPr>
            </a:br>
            <a:r>
              <a:rPr lang="it-IT" sz="2400" dirty="0">
                <a:solidFill>
                  <a:srgbClr val="004992"/>
                </a:solidFill>
              </a:rPr>
              <a:t>Nel prossimo minuto non pensare ad un orso polare!</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6. Soppressione di pensieri negativi</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Funziona? No!</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it-IT" sz="2400" dirty="0">
                <a:solidFill>
                  <a:srgbClr val="333333"/>
                </a:solidFill>
              </a:rPr>
              <a:t>Molti di voi probabilmente hanno pensato ad un orso polare e/o a qualcosa che è correlata a un orso polare (ad es. zoo, neve, Artico ecc.)</a:t>
            </a:r>
          </a:p>
          <a:p>
            <a:r>
              <a:rPr lang="it-IT" sz="2400" dirty="0">
                <a:solidFill>
                  <a:srgbClr val="333333"/>
                </a:solidFill>
              </a:rPr>
              <a:t>Questo effetto si fa più intenso se si prova deliberatamente a sopprimere pensieri che </a:t>
            </a:r>
            <a:r>
              <a:rPr lang="it-IT" sz="2400">
                <a:solidFill>
                  <a:srgbClr val="333333"/>
                </a:solidFill>
              </a:rPr>
              <a:t>turbano (“Sono un perdente” </a:t>
            </a:r>
            <a:r>
              <a:rPr lang="it-IT" sz="2400" dirty="0">
                <a:solidFill>
                  <a:srgbClr val="333333"/>
                </a:solidFill>
              </a:rPr>
              <a:t>ecc.). Quei pensieri possono poi diventare così forti che sembrano estranei o fuori del proprio controllo!</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8" name="Slide Number Placeholder 7"/>
          <p:cNvSpPr>
            <a:spLocks noGrp="1"/>
          </p:cNvSpPr>
          <p:nvPr>
            <p:ph type="sldNum" sz="quarter" idx="12"/>
          </p:nvPr>
        </p:nvSpPr>
        <p:spPr/>
        <p:txBody>
          <a:bodyPr/>
          <a:lstStyle/>
          <a:p>
            <a:fld id="{55678C32-8AE4-41F7-9616-6BD0AA413A6C}"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Invece:</a:t>
            </a:r>
          </a:p>
        </p:txBody>
      </p:sp>
      <p:sp>
        <p:nvSpPr>
          <p:cNvPr id="92161" name="Rectangle 2"/>
          <p:cNvSpPr>
            <a:spLocks noGrp="1" noChangeArrowheads="1"/>
          </p:cNvSpPr>
          <p:nvPr>
            <p:ph idx="1"/>
          </p:nvPr>
        </p:nvSpPr>
        <p:spPr/>
        <p:txBody>
          <a:bodyPr>
            <a:noAutofit/>
          </a:bodyPr>
          <a:lstStyle/>
          <a:p>
            <a:r>
              <a:rPr lang="it-IT" altLang="de-DE" sz="2400" dirty="0">
                <a:solidFill>
                  <a:srgbClr val="333333"/>
                </a:solidFill>
              </a:rPr>
              <a:t>Se sei assillato da forti pensieri negativi, non provare a sopprimerli attivamente (ciò non fa che aumentarli), ma osserva gli eventi interiori senza intervenire - come una tempesta, che si puo’ guardare sicuri dalla finestra</a:t>
            </a:r>
            <a:r>
              <a:rPr lang="de-DE" altLang="de-DE" sz="2400" dirty="0">
                <a:solidFill>
                  <a:srgbClr val="333333"/>
                </a:solidFill>
              </a:rPr>
              <a:t>.</a:t>
            </a:r>
          </a:p>
          <a:p>
            <a:r>
              <a:rPr lang="it-IT" altLang="de-DE" sz="2400" dirty="0">
                <a:solidFill>
                  <a:srgbClr val="004992"/>
                </a:solidFill>
              </a:rPr>
              <a:t>I pensieri passeranno, proprio come le pesanti nuvole temporalesche</a:t>
            </a:r>
            <a:r>
              <a:rPr lang="de-DE" altLang="de-DE" sz="2400" dirty="0">
                <a:solidFill>
                  <a:srgbClr val="004992"/>
                </a:solidFill>
              </a:rPr>
              <a:t>.</a:t>
            </a: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p:txBody>
          <a:bodyPr/>
          <a:lstStyle/>
          <a:p>
            <a:fld id="{55678C32-8AE4-41F7-9616-6BD0AA413A6C}"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7. Ulteriori distorsioni del pensiero</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Confronto</a:t>
            </a:r>
            <a:r>
              <a:rPr lang="en-US" altLang="de-DE" sz="2000" b="1" dirty="0">
                <a:solidFill>
                  <a:srgbClr val="004992"/>
                </a:solidFill>
              </a:rPr>
              <a:t> con </a:t>
            </a:r>
            <a:r>
              <a:rPr lang="en-US" altLang="de-DE" sz="2000" b="1" dirty="0" err="1">
                <a:solidFill>
                  <a:srgbClr val="004992"/>
                </a:solidFill>
              </a:rPr>
              <a:t>altre</a:t>
            </a:r>
            <a:r>
              <a:rPr lang="en-US" altLang="de-DE" sz="2000" b="1" dirty="0">
                <a:solidFill>
                  <a:srgbClr val="004992"/>
                </a:solidFill>
              </a:rPr>
              <a:t> </a:t>
            </a:r>
            <a:r>
              <a:rPr lang="en-US" altLang="de-DE" sz="2000" b="1" dirty="0" err="1">
                <a:solidFill>
                  <a:srgbClr val="004992"/>
                </a:solidFill>
              </a:rPr>
              <a:t>persone</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it-IT" altLang="de-DE" sz="2000" dirty="0">
                <a:solidFill>
                  <a:srgbClr val="333333"/>
                </a:solidFill>
                <a:latin typeface="+mn-lt"/>
              </a:rPr>
              <a:t>Non fare troppi confronti tra te e gli altri!</a:t>
            </a:r>
          </a:p>
          <a:p>
            <a:pPr marL="342900" lvl="1" indent="-342900" defTabSz="914400">
              <a:lnSpc>
                <a:spcPct val="100000"/>
              </a:lnSpc>
              <a:spcBef>
                <a:spcPts val="1200"/>
              </a:spcBef>
              <a:spcAft>
                <a:spcPts val="0"/>
              </a:spcAft>
              <a:buClr>
                <a:srgbClr val="333333"/>
              </a:buClr>
              <a:buFont typeface="WingDings"/>
              <a:buChar char=""/>
            </a:pPr>
            <a:r>
              <a:rPr lang="it-IT" altLang="de-DE" sz="2000" dirty="0">
                <a:solidFill>
                  <a:srgbClr val="333333"/>
                </a:solidFill>
                <a:latin typeface="+mn-lt"/>
              </a:rPr>
              <a:t>Ci saranno sempre persone più attraenti, con maggiore successo e più popolari. Tuttavia, se guardi da vicino </a:t>
            </a:r>
            <a:r>
              <a:rPr lang="it-IT" altLang="de-DE" sz="2000">
                <a:solidFill>
                  <a:srgbClr val="333333"/>
                </a:solidFill>
                <a:latin typeface="+mn-lt"/>
              </a:rPr>
              <a:t>questi “diavoli fortunati”, </a:t>
            </a:r>
            <a:r>
              <a:rPr lang="it-IT" altLang="de-DE" sz="2000" dirty="0">
                <a:solidFill>
                  <a:srgbClr val="333333"/>
                </a:solidFill>
                <a:latin typeface="+mn-lt"/>
              </a:rPr>
              <a:t>riconoscerai che anche queste persone hanno i loro punti deboli e i loro problemi</a:t>
            </a:r>
            <a:r>
              <a:rPr lang="en-US" altLang="de-DE" sz="2000" dirty="0">
                <a:solidFill>
                  <a:srgbClr val="333333"/>
                </a:solidFill>
                <a:latin typeface="+mn-lt"/>
              </a:rPr>
              <a:t>.</a:t>
            </a:r>
          </a:p>
        </p:txBody>
      </p:sp>
      <p:sp>
        <p:nvSpPr>
          <p:cNvPr id="9" name="Footer Placeholder 8"/>
          <p:cNvSpPr>
            <a:spLocks noGrp="1"/>
          </p:cNvSpPr>
          <p:nvPr>
            <p:ph type="ftr" sz="quarter" idx="11"/>
          </p:nvPr>
        </p:nvSpPr>
        <p:spPr/>
        <p:txBody>
          <a:bodyPr/>
          <a:lstStyle/>
          <a:p>
            <a:pPr>
              <a:defRPr/>
            </a:pPr>
            <a:r>
              <a:rPr lang="it-IT"/>
              <a:t>Modulo del training 8 – Autostima e umore</a:t>
            </a:r>
            <a:endParaRPr lang="de-DE"/>
          </a:p>
        </p:txBody>
      </p:sp>
      <p:sp>
        <p:nvSpPr>
          <p:cNvPr id="10" name="Slide Number Placeholder 9"/>
          <p:cNvSpPr>
            <a:spLocks noGrp="1"/>
          </p:cNvSpPr>
          <p:nvPr>
            <p:ph type="sldNum" sz="quarter" idx="12"/>
          </p:nvPr>
        </p:nvSpPr>
        <p:spPr/>
        <p:txBody>
          <a:bodyPr/>
          <a:lstStyle/>
          <a:p>
            <a:fld id="{55678C32-8AE4-41F7-9616-6BD0AA413A6C}"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7. Ulteriori distorsioni del pensiero</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Confronto</a:t>
            </a:r>
            <a:r>
              <a:rPr lang="en-US" altLang="de-DE" sz="2000" b="1" dirty="0">
                <a:solidFill>
                  <a:srgbClr val="004992"/>
                </a:solidFill>
              </a:rPr>
              <a:t> con </a:t>
            </a:r>
            <a:r>
              <a:rPr lang="en-US" altLang="de-DE" sz="2000" b="1" dirty="0" err="1">
                <a:solidFill>
                  <a:srgbClr val="004992"/>
                </a:solidFill>
              </a:rPr>
              <a:t>altre</a:t>
            </a:r>
            <a:r>
              <a:rPr lang="en-US" altLang="de-DE" sz="2000" b="1" dirty="0">
                <a:solidFill>
                  <a:srgbClr val="004992"/>
                </a:solidFill>
              </a:rPr>
              <a:t> </a:t>
            </a:r>
            <a:r>
              <a:rPr lang="en-US" altLang="de-DE" sz="2000" b="1" dirty="0" err="1">
                <a:solidFill>
                  <a:srgbClr val="004992"/>
                </a:solidFill>
              </a:rPr>
              <a:t>persone</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it-IT" altLang="de-DE" sz="2000" dirty="0">
                <a:solidFill>
                  <a:srgbClr val="333333"/>
                </a:solidFill>
                <a:latin typeface="+mn-lt"/>
              </a:rPr>
              <a:t>Non fare troppi confronti tra te e gli altri!</a:t>
            </a:r>
          </a:p>
          <a:p>
            <a:pPr marL="342900" lvl="1" indent="-342900" defTabSz="914400">
              <a:lnSpc>
                <a:spcPct val="100000"/>
              </a:lnSpc>
              <a:spcBef>
                <a:spcPts val="1200"/>
              </a:spcBef>
              <a:spcAft>
                <a:spcPts val="0"/>
              </a:spcAft>
              <a:buClr>
                <a:srgbClr val="333333"/>
              </a:buClr>
              <a:buFont typeface="WingDings"/>
              <a:buChar char=""/>
            </a:pPr>
            <a:r>
              <a:rPr lang="it-IT" altLang="de-DE" sz="2000" dirty="0">
                <a:solidFill>
                  <a:srgbClr val="333333"/>
                </a:solidFill>
                <a:latin typeface="+mn-lt"/>
              </a:rPr>
              <a:t>Ci saranno sempre persone più attraenti, con maggiore successo e più popolari. Tuttavia, se guardi da vicino </a:t>
            </a:r>
            <a:r>
              <a:rPr lang="it-IT" altLang="de-DE" sz="2000">
                <a:solidFill>
                  <a:srgbClr val="333333"/>
                </a:solidFill>
                <a:latin typeface="+mn-lt"/>
              </a:rPr>
              <a:t>questi “diavoli fortunati”, </a:t>
            </a:r>
            <a:r>
              <a:rPr lang="it-IT" altLang="de-DE" sz="2000" dirty="0">
                <a:solidFill>
                  <a:srgbClr val="333333"/>
                </a:solidFill>
                <a:latin typeface="+mn-lt"/>
              </a:rPr>
              <a:t>riconoscerai che anche queste persone hanno i loro punti deboli e i loro problemi</a:t>
            </a:r>
            <a:r>
              <a:rPr lang="en-US" altLang="de-DE" sz="2000" dirty="0">
                <a:solidFill>
                  <a:srgbClr val="333333"/>
                </a:solidFill>
                <a:latin typeface="+mn-lt"/>
              </a:rPr>
              <a:t>.</a:t>
            </a:r>
          </a:p>
          <a:p>
            <a:pPr lvl="0" defTabSz="914400"/>
            <a:r>
              <a:rPr lang="en-US" altLang="de-DE" sz="2000" b="1" dirty="0" err="1">
                <a:solidFill>
                  <a:srgbClr val="004992"/>
                </a:solidFill>
              </a:rPr>
              <a:t>Pretese</a:t>
            </a:r>
            <a:r>
              <a:rPr lang="en-US" altLang="de-DE" sz="2000" b="1" dirty="0">
                <a:solidFill>
                  <a:srgbClr val="004992"/>
                </a:solidFill>
              </a:rPr>
              <a:t> </a:t>
            </a:r>
            <a:r>
              <a:rPr lang="en-US" altLang="de-DE" sz="2000" b="1" dirty="0" err="1">
                <a:solidFill>
                  <a:srgbClr val="004992"/>
                </a:solidFill>
              </a:rPr>
              <a:t>assurde</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en-US" altLang="de-DE" sz="2000" b="1" dirty="0">
                <a:solidFill>
                  <a:srgbClr val="333333"/>
                </a:solidFill>
                <a:latin typeface="+mn-lt"/>
              </a:rPr>
              <a:t>Non</a:t>
            </a:r>
            <a:r>
              <a:rPr lang="en-US" altLang="de-DE" sz="2000" dirty="0">
                <a:solidFill>
                  <a:srgbClr val="333333"/>
                </a:solidFill>
                <a:latin typeface="+mn-lt"/>
              </a:rPr>
              <a:t> </a:t>
            </a:r>
            <a:r>
              <a:rPr lang="en-US" altLang="de-DE" sz="2000" dirty="0" err="1">
                <a:solidFill>
                  <a:srgbClr val="333333"/>
                </a:solidFill>
                <a:latin typeface="+mn-lt"/>
              </a:rPr>
              <a:t>chiedere</a:t>
            </a:r>
            <a:r>
              <a:rPr lang="en-US" altLang="de-DE" sz="2000" dirty="0">
                <a:solidFill>
                  <a:srgbClr val="333333"/>
                </a:solidFill>
                <a:latin typeface="+mn-lt"/>
              </a:rPr>
              <a:t> </a:t>
            </a:r>
            <a:r>
              <a:rPr lang="en-US" altLang="de-DE" sz="2000" dirty="0" err="1">
                <a:solidFill>
                  <a:srgbClr val="333333"/>
                </a:solidFill>
                <a:latin typeface="+mn-lt"/>
              </a:rPr>
              <a:t>troppo</a:t>
            </a:r>
            <a:r>
              <a:rPr lang="en-US" altLang="de-DE" sz="2000" dirty="0">
                <a:solidFill>
                  <a:srgbClr val="333333"/>
                </a:solidFill>
                <a:latin typeface="+mn-lt"/>
              </a:rPr>
              <a:t> a </a:t>
            </a:r>
            <a:r>
              <a:rPr lang="en-US" altLang="de-DE" sz="2000" dirty="0" err="1">
                <a:solidFill>
                  <a:srgbClr val="333333"/>
                </a:solidFill>
                <a:latin typeface="+mn-lt"/>
              </a:rPr>
              <a:t>te</a:t>
            </a:r>
            <a:r>
              <a:rPr lang="en-US" altLang="de-DE" sz="2000" dirty="0">
                <a:solidFill>
                  <a:srgbClr val="333333"/>
                </a:solidFill>
                <a:latin typeface="+mn-lt"/>
              </a:rPr>
              <a:t> </a:t>
            </a:r>
            <a:r>
              <a:rPr lang="en-US" altLang="de-DE" sz="2000" dirty="0" err="1">
                <a:solidFill>
                  <a:srgbClr val="333333"/>
                </a:solidFill>
                <a:latin typeface="+mn-lt"/>
              </a:rPr>
              <a:t>stesso</a:t>
            </a:r>
            <a:r>
              <a:rPr lang="en-US" altLang="de-DE" sz="2000" dirty="0">
                <a:solidFill>
                  <a:srgbClr val="333333"/>
                </a:solidFill>
                <a:latin typeface="+mn-lt"/>
              </a:rPr>
              <a:t> come</a:t>
            </a: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latin typeface="+mn-lt"/>
              </a:rPr>
              <a:t>“Devo </a:t>
            </a:r>
            <a:r>
              <a:rPr lang="en-US" altLang="de-DE" sz="2000" dirty="0" err="1">
                <a:solidFill>
                  <a:srgbClr val="333333"/>
                </a:solidFill>
                <a:latin typeface="+mn-lt"/>
              </a:rPr>
              <a:t>sempre</a:t>
            </a:r>
            <a:r>
              <a:rPr lang="en-US" altLang="de-DE" sz="2000" dirty="0">
                <a:solidFill>
                  <a:srgbClr val="333333"/>
                </a:solidFill>
                <a:latin typeface="+mn-lt"/>
              </a:rPr>
              <a:t> </a:t>
            </a:r>
            <a:r>
              <a:rPr lang="en-US" altLang="de-DE" sz="2000" dirty="0" err="1">
                <a:solidFill>
                  <a:srgbClr val="333333"/>
                </a:solidFill>
                <a:latin typeface="+mn-lt"/>
              </a:rPr>
              <a:t>avere</a:t>
            </a:r>
            <a:r>
              <a:rPr lang="en-US" altLang="de-DE" sz="2000" dirty="0">
                <a:solidFill>
                  <a:srgbClr val="333333"/>
                </a:solidFill>
                <a:latin typeface="+mn-lt"/>
              </a:rPr>
              <a:t> </a:t>
            </a:r>
            <a:r>
              <a:rPr lang="en-US" altLang="de-DE" sz="2000">
                <a:solidFill>
                  <a:srgbClr val="333333"/>
                </a:solidFill>
                <a:latin typeface="+mn-lt"/>
              </a:rPr>
              <a:t>un bell’aspetto”</a:t>
            </a:r>
            <a:endParaRPr lang="en-US" altLang="de-DE"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latin typeface="+mn-lt"/>
              </a:rPr>
              <a:t>“Devo </a:t>
            </a:r>
            <a:r>
              <a:rPr lang="en-US" altLang="de-DE" sz="2000" dirty="0" err="1">
                <a:solidFill>
                  <a:srgbClr val="333333"/>
                </a:solidFill>
                <a:latin typeface="+mn-lt"/>
              </a:rPr>
              <a:t>sempre</a:t>
            </a:r>
            <a:r>
              <a:rPr lang="en-US" altLang="de-DE" sz="2000" dirty="0">
                <a:solidFill>
                  <a:srgbClr val="333333"/>
                </a:solidFill>
                <a:latin typeface="+mn-lt"/>
              </a:rPr>
              <a:t> </a:t>
            </a:r>
            <a:r>
              <a:rPr lang="en-US" altLang="de-DE" sz="2000" err="1">
                <a:solidFill>
                  <a:srgbClr val="333333"/>
                </a:solidFill>
                <a:latin typeface="+mn-lt"/>
              </a:rPr>
              <a:t>sembrare</a:t>
            </a:r>
            <a:r>
              <a:rPr lang="en-US" altLang="de-DE" sz="2000">
                <a:solidFill>
                  <a:srgbClr val="333333"/>
                </a:solidFill>
                <a:latin typeface="+mn-lt"/>
              </a:rPr>
              <a:t> intelligente”</a:t>
            </a:r>
            <a:endParaRPr lang="de-DE" altLang="ja-JP"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latin typeface="+mn-lt"/>
              </a:rPr>
              <a:t>“Devo </a:t>
            </a:r>
            <a:r>
              <a:rPr lang="en-US" altLang="de-DE" sz="2000" dirty="0" err="1">
                <a:solidFill>
                  <a:srgbClr val="333333"/>
                </a:solidFill>
                <a:latin typeface="+mn-lt"/>
              </a:rPr>
              <a:t>sempre</a:t>
            </a:r>
            <a:r>
              <a:rPr lang="en-US" altLang="de-DE" sz="2000" dirty="0">
                <a:solidFill>
                  <a:srgbClr val="333333"/>
                </a:solidFill>
                <a:latin typeface="+mn-lt"/>
              </a:rPr>
              <a:t> </a:t>
            </a:r>
            <a:r>
              <a:rPr lang="en-US" altLang="de-DE" sz="2000" dirty="0" err="1">
                <a:solidFill>
                  <a:srgbClr val="333333"/>
                </a:solidFill>
                <a:latin typeface="+mn-lt"/>
              </a:rPr>
              <a:t>essere</a:t>
            </a:r>
            <a:r>
              <a:rPr lang="en-US" altLang="de-DE" sz="2000" dirty="0">
                <a:solidFill>
                  <a:srgbClr val="333333"/>
                </a:solidFill>
                <a:latin typeface="+mn-lt"/>
              </a:rPr>
              <a:t> </a:t>
            </a:r>
            <a:r>
              <a:rPr lang="en-US" altLang="de-DE" sz="2000" dirty="0" err="1">
                <a:solidFill>
                  <a:srgbClr val="333333"/>
                </a:solidFill>
                <a:latin typeface="+mn-lt"/>
              </a:rPr>
              <a:t>quello</a:t>
            </a:r>
            <a:r>
              <a:rPr lang="en-US" altLang="de-DE" sz="2000" dirty="0">
                <a:solidFill>
                  <a:srgbClr val="333333"/>
                </a:solidFill>
                <a:latin typeface="+mn-lt"/>
              </a:rPr>
              <a:t> </a:t>
            </a:r>
            <a:r>
              <a:rPr lang="en-US" altLang="de-DE" sz="2000" dirty="0" err="1">
                <a:solidFill>
                  <a:srgbClr val="333333"/>
                </a:solidFill>
                <a:latin typeface="+mn-lt"/>
              </a:rPr>
              <a:t>piu</a:t>
            </a:r>
            <a:r>
              <a:rPr lang="en-US" altLang="de-DE" sz="2000">
                <a:solidFill>
                  <a:srgbClr val="333333"/>
                </a:solidFill>
                <a:latin typeface="+mn-lt"/>
              </a:rPr>
              <a:t>’ divertente”</a:t>
            </a:r>
            <a:endParaRPr lang="en-US" sz="2000" dirty="0">
              <a:solidFill>
                <a:srgbClr val="333333"/>
              </a:solidFill>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it-IT"/>
              <a:t>Modulo del training 8 – Autostima e umore</a:t>
            </a:r>
            <a:endParaRPr lang="de-DE"/>
          </a:p>
        </p:txBody>
      </p:sp>
      <p:sp>
        <p:nvSpPr>
          <p:cNvPr id="10" name="Slide Number Placeholder 9"/>
          <p:cNvSpPr>
            <a:spLocks noGrp="1"/>
          </p:cNvSpPr>
          <p:nvPr>
            <p:ph type="sldNum" sz="quarter" idx="12"/>
          </p:nvPr>
        </p:nvSpPr>
        <p:spPr/>
        <p:txBody>
          <a:bodyPr/>
          <a:lstStyle/>
          <a:p>
            <a:fld id="{55678C32-8AE4-41F7-9616-6BD0AA413A6C}" type="slidenum">
              <a:rPr lang="de-DE" altLang="de-DE" smtClean="0"/>
              <a:pPr/>
              <a:t>33</a:t>
            </a:fld>
            <a:endParaRPr lang="de-DE" altLang="de-DE"/>
          </a:p>
        </p:txBody>
      </p:sp>
    </p:spTree>
    <p:extLst>
      <p:ext uri="{BB962C8B-B14F-4D97-AF65-F5344CB8AC3E}">
        <p14:creationId xmlns:p14="http://schemas.microsoft.com/office/powerpoint/2010/main" val="1840722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formatori</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it-IT" altLang="ko-KR" b="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34</a:t>
            </a:fld>
            <a:endParaRPr lang="de-DE" altLang="de-DE"/>
          </a:p>
        </p:txBody>
      </p:sp>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208128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Sii consapevole dei tuoi punti di forza</a:t>
            </a:r>
            <a:endParaRPr lang="en-US" sz="3600">
              <a:latin typeface="+mn-lt"/>
              <a:ea typeface="+mn-ea"/>
              <a:cs typeface="+mn-cs"/>
            </a:endParaRPr>
          </a:p>
        </p:txBody>
      </p:sp>
      <p:sp>
        <p:nvSpPr>
          <p:cNvPr id="99329" name="Rectangle 3"/>
          <p:cNvSpPr>
            <a:spLocks noGrp="1" noChangeArrowheads="1"/>
          </p:cNvSpPr>
          <p:nvPr>
            <p:ph idx="1"/>
          </p:nvPr>
        </p:nvSpPr>
        <p:spPr/>
        <p:txBody>
          <a:bodyPr>
            <a:noAutofit/>
          </a:bodyPr>
          <a:lstStyle/>
          <a:p>
            <a:pPr marL="342900" indent="-342900">
              <a:buClr>
                <a:srgbClr val="333333"/>
              </a:buClr>
              <a:buFont typeface="WingDings"/>
              <a:buChar char=""/>
            </a:pPr>
            <a:r>
              <a:rPr lang="it-IT" altLang="de-DE" sz="2400" dirty="0">
                <a:solidFill>
                  <a:srgbClr val="333333"/>
                </a:solidFill>
              </a:rPr>
              <a:t>Invece di concentrarti sulle tue debolezze, enfatizza i tuoi punti</a:t>
            </a:r>
            <a:br>
              <a:rPr lang="it-IT" altLang="de-DE" sz="2400" dirty="0">
                <a:solidFill>
                  <a:srgbClr val="333333"/>
                </a:solidFill>
              </a:rPr>
            </a:br>
            <a:r>
              <a:rPr lang="it-IT" altLang="de-DE" sz="2400" dirty="0">
                <a:solidFill>
                  <a:srgbClr val="333333"/>
                </a:solidFill>
              </a:rPr>
              <a:t>di forza</a:t>
            </a:r>
            <a:r>
              <a:rPr lang="en-US" altLang="de-DE" sz="2400" dirty="0">
                <a:solidFill>
                  <a:srgbClr val="333333"/>
                </a:solidFill>
              </a:rPr>
              <a:t>.</a:t>
            </a:r>
          </a:p>
          <a:p>
            <a:pPr marL="342900" indent="-342900">
              <a:buClr>
                <a:srgbClr val="333333"/>
              </a:buClr>
              <a:buFont typeface="WingDings"/>
              <a:buChar char=""/>
            </a:pPr>
            <a:r>
              <a:rPr lang="it-IT" altLang="de-DE" sz="2400" dirty="0">
                <a:solidFill>
                  <a:srgbClr val="333333"/>
                </a:solidFill>
              </a:rPr>
              <a:t>Ogni essere umano ha punti di forza di cui può andare fiero e che non sono comuni a tutti </a:t>
            </a:r>
            <a:br>
              <a:rPr lang="en-US" altLang="de-DE" sz="2400" dirty="0">
                <a:solidFill>
                  <a:srgbClr val="333333"/>
                </a:solidFill>
              </a:rPr>
            </a:br>
            <a:r>
              <a:rPr lang="it-IT" altLang="de-DE" sz="2400" i="1" dirty="0">
                <a:solidFill>
                  <a:srgbClr val="004992"/>
                </a:solidFill>
              </a:rPr>
              <a:t>…questi punti di forza non devono essere primati mondiali o celebri invenzioni</a:t>
            </a:r>
            <a:endParaRPr lang="en-US" altLang="de-DE" sz="2400" i="1"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Sii consapevole dei tuoi punti di forza</a:t>
            </a:r>
            <a:endParaRPr lang="en-US" sz="3600">
              <a:latin typeface="+mn-lt"/>
              <a:ea typeface="+mn-ea"/>
              <a:cs typeface="+mn-cs"/>
            </a:endParaRPr>
          </a:p>
        </p:txBody>
      </p:sp>
      <p:sp>
        <p:nvSpPr>
          <p:cNvPr id="105473" name="Rectangle 1026"/>
          <p:cNvSpPr>
            <a:spLocks noGrp="1" noChangeArrowheads="1"/>
          </p:cNvSpPr>
          <p:nvPr>
            <p:ph idx="1"/>
          </p:nvPr>
        </p:nvSpPr>
        <p:spPr/>
        <p:txBody>
          <a:bodyPr>
            <a:noAutofit/>
          </a:bodyPr>
          <a:lstStyle/>
          <a:p>
            <a:pPr marL="457200" indent="-457200">
              <a:lnSpc>
                <a:spcPct val="100000"/>
              </a:lnSpc>
              <a:spcBef>
                <a:spcPts val="1200"/>
              </a:spcBef>
              <a:buFont typeface="+mj-lt"/>
              <a:buAutoNum type="arabicPeriod"/>
            </a:pPr>
            <a:r>
              <a:rPr lang="it-IT" altLang="de-DE" sz="2400" dirty="0">
                <a:solidFill>
                  <a:srgbClr val="004992"/>
                </a:solidFill>
              </a:rPr>
              <a:t>Pensa ai tuoi punti di forza</a:t>
            </a:r>
            <a:r>
              <a:rPr lang="en-US" altLang="de-DE" sz="2400" dirty="0">
                <a:solidFill>
                  <a:srgbClr val="004992"/>
                </a:solidFill>
              </a:rPr>
              <a:t>. </a:t>
            </a:r>
            <a:br>
              <a:rPr lang="en-US" altLang="de-DE" sz="2400" dirty="0">
                <a:solidFill>
                  <a:srgbClr val="004992"/>
                </a:solidFill>
              </a:rPr>
            </a:br>
            <a:r>
              <a:rPr lang="it-IT" altLang="de-DE" sz="2400" i="1" dirty="0">
                <a:solidFill>
                  <a:srgbClr val="333333"/>
                </a:solidFill>
              </a:rPr>
              <a:t>Quali capacità ho? Per che cosa ho ricevuto dei complimenti</a:t>
            </a:r>
            <a:br>
              <a:rPr lang="it-IT" altLang="de-DE" sz="2400" i="1" dirty="0">
                <a:solidFill>
                  <a:srgbClr val="333333"/>
                </a:solidFill>
              </a:rPr>
            </a:br>
            <a:r>
              <a:rPr lang="it-IT" altLang="de-DE" sz="2400" i="1" dirty="0">
                <a:solidFill>
                  <a:srgbClr val="333333"/>
                </a:solidFill>
              </a:rPr>
              <a:t>in passato?</a:t>
            </a:r>
            <a:br>
              <a:rPr lang="it-IT" altLang="de-DE" sz="2400" i="1" dirty="0">
                <a:solidFill>
                  <a:srgbClr val="333333"/>
                </a:solidFill>
              </a:rPr>
            </a:br>
            <a:r>
              <a:rPr lang="it-IT" altLang="de-DE" sz="1600" i="1" dirty="0">
                <a:solidFill>
                  <a:srgbClr val="333333"/>
                </a:solidFill>
              </a:rPr>
              <a:t>ad es. Sono molto paziente…</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Sii consapevole dei tuoi punti di forza</a:t>
            </a:r>
            <a:endParaRPr lang="en-US" sz="3600">
              <a:latin typeface="+mn-lt"/>
              <a:ea typeface="+mn-ea"/>
              <a:cs typeface="+mn-cs"/>
            </a:endParaRPr>
          </a:p>
        </p:txBody>
      </p:sp>
      <p:sp>
        <p:nvSpPr>
          <p:cNvPr id="105473" name="Rectangle 1026"/>
          <p:cNvSpPr>
            <a:spLocks noGrp="1" noChangeArrowheads="1"/>
          </p:cNvSpPr>
          <p:nvPr>
            <p:ph idx="1"/>
          </p:nvPr>
        </p:nvSpPr>
        <p:spPr/>
        <p:txBody>
          <a:bodyPr>
            <a:noAutofit/>
          </a:bodyPr>
          <a:lstStyle/>
          <a:p>
            <a:pPr marL="457200" indent="-457200">
              <a:lnSpc>
                <a:spcPct val="100000"/>
              </a:lnSpc>
              <a:spcBef>
                <a:spcPts val="1200"/>
              </a:spcBef>
              <a:buFont typeface="+mj-lt"/>
              <a:buAutoNum type="arabicPeriod"/>
            </a:pPr>
            <a:r>
              <a:rPr lang="it-IT" altLang="de-DE" sz="2400" dirty="0">
                <a:solidFill>
                  <a:srgbClr val="004992"/>
                </a:solidFill>
              </a:rPr>
              <a:t>Pensa ai tuoi punti di forza</a:t>
            </a:r>
            <a:r>
              <a:rPr lang="en-US" altLang="de-DE" sz="2400" dirty="0">
                <a:solidFill>
                  <a:srgbClr val="004992"/>
                </a:solidFill>
              </a:rPr>
              <a:t>. </a:t>
            </a:r>
            <a:br>
              <a:rPr lang="en-US" altLang="de-DE" sz="2400" dirty="0">
                <a:solidFill>
                  <a:srgbClr val="004992"/>
                </a:solidFill>
              </a:rPr>
            </a:br>
            <a:r>
              <a:rPr lang="it-IT" altLang="de-DE" sz="2400" i="1" dirty="0">
                <a:solidFill>
                  <a:srgbClr val="333333"/>
                </a:solidFill>
              </a:rPr>
              <a:t>Quali capacità ho? Per che cosa ho ricevuto dei complimenti</a:t>
            </a:r>
            <a:br>
              <a:rPr lang="it-IT" altLang="de-DE" sz="2400" i="1" dirty="0">
                <a:solidFill>
                  <a:srgbClr val="333333"/>
                </a:solidFill>
              </a:rPr>
            </a:br>
            <a:r>
              <a:rPr lang="it-IT" altLang="de-DE" sz="2400" i="1" dirty="0">
                <a:solidFill>
                  <a:srgbClr val="333333"/>
                </a:solidFill>
              </a:rPr>
              <a:t>in passato?</a:t>
            </a:r>
            <a:br>
              <a:rPr lang="it-IT" altLang="de-DE" sz="2400" i="1" dirty="0">
                <a:solidFill>
                  <a:srgbClr val="333333"/>
                </a:solidFill>
              </a:rPr>
            </a:br>
            <a:r>
              <a:rPr lang="it-IT" altLang="de-DE" sz="1600" i="1" dirty="0">
                <a:solidFill>
                  <a:srgbClr val="333333"/>
                </a:solidFill>
              </a:rPr>
              <a:t>ad es. Sono molto paziente…</a:t>
            </a:r>
          </a:p>
          <a:p>
            <a:pPr marL="457200" indent="-457200">
              <a:buFont typeface="+mj-lt"/>
              <a:buAutoNum type="arabicPeriod"/>
            </a:pPr>
            <a:r>
              <a:rPr lang="en-US" altLang="de-DE" sz="2400" dirty="0" err="1">
                <a:solidFill>
                  <a:srgbClr val="004992"/>
                </a:solidFill>
              </a:rPr>
              <a:t>Immagina</a:t>
            </a:r>
            <a:r>
              <a:rPr lang="en-US" altLang="de-DE" sz="2400" dirty="0">
                <a:solidFill>
                  <a:srgbClr val="004992"/>
                </a:solidFill>
              </a:rPr>
              <a:t> </a:t>
            </a:r>
            <a:r>
              <a:rPr lang="en-US" altLang="de-DE" sz="2400" dirty="0" err="1">
                <a:solidFill>
                  <a:srgbClr val="004992"/>
                </a:solidFill>
              </a:rPr>
              <a:t>situazioni</a:t>
            </a:r>
            <a:r>
              <a:rPr lang="en-US" altLang="de-DE" sz="2400" dirty="0">
                <a:solidFill>
                  <a:srgbClr val="004992"/>
                </a:solidFill>
              </a:rPr>
              <a:t> </a:t>
            </a:r>
            <a:r>
              <a:rPr lang="en-US" altLang="de-DE" sz="2400" dirty="0" err="1">
                <a:solidFill>
                  <a:srgbClr val="004992"/>
                </a:solidFill>
              </a:rPr>
              <a:t>specifiche</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err="1">
                <a:solidFill>
                  <a:srgbClr val="333333"/>
                </a:solidFill>
              </a:rPr>
              <a:t>Quando</a:t>
            </a:r>
            <a:r>
              <a:rPr lang="en-US" altLang="de-DE" sz="2400" i="1" dirty="0">
                <a:solidFill>
                  <a:srgbClr val="333333"/>
                </a:solidFill>
              </a:rPr>
              <a:t> e dove? </a:t>
            </a:r>
            <a:r>
              <a:rPr lang="en-US" altLang="de-DE" sz="2400" i="1" dirty="0" err="1">
                <a:solidFill>
                  <a:srgbClr val="333333"/>
                </a:solidFill>
              </a:rPr>
              <a:t>Che</a:t>
            </a:r>
            <a:r>
              <a:rPr lang="en-US" altLang="de-DE" sz="2400" i="1" dirty="0">
                <a:solidFill>
                  <a:srgbClr val="333333"/>
                </a:solidFill>
              </a:rPr>
              <a:t> </a:t>
            </a:r>
            <a:r>
              <a:rPr lang="en-US" altLang="de-DE" sz="2400" i="1" dirty="0" err="1">
                <a:solidFill>
                  <a:srgbClr val="333333"/>
                </a:solidFill>
              </a:rPr>
              <a:t>cosa</a:t>
            </a:r>
            <a:r>
              <a:rPr lang="en-US" altLang="de-DE" sz="2400" i="1" dirty="0">
                <a:solidFill>
                  <a:srgbClr val="333333"/>
                </a:solidFill>
              </a:rPr>
              <a:t> ho </a:t>
            </a:r>
            <a:r>
              <a:rPr lang="en-US" altLang="de-DE" sz="2400" i="1" dirty="0" err="1">
                <a:solidFill>
                  <a:srgbClr val="333333"/>
                </a:solidFill>
              </a:rPr>
              <a:t>fatto</a:t>
            </a:r>
            <a:r>
              <a:rPr lang="en-US" altLang="de-DE" sz="2400" i="1" dirty="0">
                <a:solidFill>
                  <a:srgbClr val="333333"/>
                </a:solidFill>
              </a:rPr>
              <a:t> e chi mi ha </a:t>
            </a:r>
            <a:r>
              <a:rPr lang="en-US" altLang="de-DE" sz="2400" i="1" dirty="0" err="1">
                <a:solidFill>
                  <a:srgbClr val="333333"/>
                </a:solidFill>
              </a:rPr>
              <a:t>dato</a:t>
            </a:r>
            <a:r>
              <a:rPr lang="en-US" altLang="de-DE" sz="2400" i="1" dirty="0">
                <a:solidFill>
                  <a:srgbClr val="333333"/>
                </a:solidFill>
              </a:rPr>
              <a:t> un feed-back?</a:t>
            </a:r>
            <a:br>
              <a:rPr lang="en-US" altLang="de-DE" sz="2400" i="1" dirty="0">
                <a:solidFill>
                  <a:srgbClr val="333333"/>
                </a:solidFill>
              </a:rPr>
            </a:br>
            <a:r>
              <a:rPr lang="it-IT" altLang="de-DE" sz="1600" i="1" dirty="0">
                <a:solidFill>
                  <a:srgbClr val="333333"/>
                </a:solidFill>
              </a:rPr>
              <a:t>ad es. Ultimamente ho aiutato mia nipote in matematica e adesso ha preso un bel </a:t>
            </a:r>
            <a:r>
              <a:rPr lang="it-IT" altLang="de-DE" sz="1600" i="1">
                <a:solidFill>
                  <a:srgbClr val="333333"/>
                </a:solidFill>
              </a:rPr>
              <a:t>voto</a:t>
            </a:r>
            <a:r>
              <a:rPr lang="en-US" altLang="de-DE" sz="1600" i="1">
                <a:solidFill>
                  <a:srgbClr val="333333"/>
                </a:solidFill>
              </a:rPr>
              <a:t>…</a:t>
            </a:r>
            <a:endParaRPr lang="it-IT"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37</a:t>
            </a:fld>
            <a:endParaRPr lang="de-DE" altLang="de-DE"/>
          </a:p>
        </p:txBody>
      </p:sp>
    </p:spTree>
    <p:extLst>
      <p:ext uri="{BB962C8B-B14F-4D97-AF65-F5344CB8AC3E}">
        <p14:creationId xmlns:p14="http://schemas.microsoft.com/office/powerpoint/2010/main" val="138701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Sii consapevole dei tuoi punti di forza</a:t>
            </a:r>
            <a:endParaRPr lang="en-US" sz="3600">
              <a:latin typeface="+mn-lt"/>
              <a:ea typeface="+mn-ea"/>
              <a:cs typeface="+mn-cs"/>
            </a:endParaRPr>
          </a:p>
        </p:txBody>
      </p:sp>
      <p:sp>
        <p:nvSpPr>
          <p:cNvPr id="105473" name="Rectangle 1026"/>
          <p:cNvSpPr>
            <a:spLocks noGrp="1" noChangeArrowheads="1"/>
          </p:cNvSpPr>
          <p:nvPr>
            <p:ph idx="1"/>
          </p:nvPr>
        </p:nvSpPr>
        <p:spPr/>
        <p:txBody>
          <a:bodyPr>
            <a:noAutofit/>
          </a:bodyPr>
          <a:lstStyle/>
          <a:p>
            <a:pPr marL="457200" indent="-457200">
              <a:lnSpc>
                <a:spcPct val="100000"/>
              </a:lnSpc>
              <a:spcBef>
                <a:spcPts val="1200"/>
              </a:spcBef>
              <a:buFont typeface="+mj-lt"/>
              <a:buAutoNum type="arabicPeriod"/>
            </a:pPr>
            <a:r>
              <a:rPr lang="it-IT" altLang="de-DE" sz="2400" dirty="0">
                <a:solidFill>
                  <a:srgbClr val="004992"/>
                </a:solidFill>
              </a:rPr>
              <a:t>Pensa ai tuoi punti di forza</a:t>
            </a:r>
            <a:r>
              <a:rPr lang="en-US" altLang="de-DE" sz="2400" dirty="0">
                <a:solidFill>
                  <a:srgbClr val="004992"/>
                </a:solidFill>
              </a:rPr>
              <a:t>. </a:t>
            </a:r>
            <a:br>
              <a:rPr lang="en-US" altLang="de-DE" sz="2400" dirty="0">
                <a:solidFill>
                  <a:srgbClr val="004992"/>
                </a:solidFill>
              </a:rPr>
            </a:br>
            <a:r>
              <a:rPr lang="it-IT" altLang="de-DE" sz="2400" i="1" dirty="0">
                <a:solidFill>
                  <a:srgbClr val="333333"/>
                </a:solidFill>
              </a:rPr>
              <a:t>Quali capacità ho? Per che cosa ho ricevuto dei complimenti</a:t>
            </a:r>
            <a:br>
              <a:rPr lang="it-IT" altLang="de-DE" sz="2400" i="1" dirty="0">
                <a:solidFill>
                  <a:srgbClr val="333333"/>
                </a:solidFill>
              </a:rPr>
            </a:br>
            <a:r>
              <a:rPr lang="it-IT" altLang="de-DE" sz="2400" i="1" dirty="0">
                <a:solidFill>
                  <a:srgbClr val="333333"/>
                </a:solidFill>
              </a:rPr>
              <a:t>in passato?</a:t>
            </a:r>
            <a:br>
              <a:rPr lang="it-IT" altLang="de-DE" sz="2400" i="1" dirty="0">
                <a:solidFill>
                  <a:srgbClr val="333333"/>
                </a:solidFill>
              </a:rPr>
            </a:br>
            <a:r>
              <a:rPr lang="it-IT" altLang="de-DE" sz="1600" i="1" dirty="0">
                <a:solidFill>
                  <a:srgbClr val="333333"/>
                </a:solidFill>
              </a:rPr>
              <a:t>ad es. Sono molto paziente…</a:t>
            </a:r>
          </a:p>
          <a:p>
            <a:pPr marL="457200" indent="-457200">
              <a:buFont typeface="+mj-lt"/>
              <a:buAutoNum type="arabicPeriod"/>
            </a:pPr>
            <a:r>
              <a:rPr lang="en-US" altLang="de-DE" sz="2400" dirty="0" err="1">
                <a:solidFill>
                  <a:srgbClr val="004992"/>
                </a:solidFill>
              </a:rPr>
              <a:t>Immagina</a:t>
            </a:r>
            <a:r>
              <a:rPr lang="en-US" altLang="de-DE" sz="2400" dirty="0">
                <a:solidFill>
                  <a:srgbClr val="004992"/>
                </a:solidFill>
              </a:rPr>
              <a:t> </a:t>
            </a:r>
            <a:r>
              <a:rPr lang="en-US" altLang="de-DE" sz="2400" dirty="0" err="1">
                <a:solidFill>
                  <a:srgbClr val="004992"/>
                </a:solidFill>
              </a:rPr>
              <a:t>situazioni</a:t>
            </a:r>
            <a:r>
              <a:rPr lang="en-US" altLang="de-DE" sz="2400" dirty="0">
                <a:solidFill>
                  <a:srgbClr val="004992"/>
                </a:solidFill>
              </a:rPr>
              <a:t> </a:t>
            </a:r>
            <a:r>
              <a:rPr lang="en-US" altLang="de-DE" sz="2400" dirty="0" err="1">
                <a:solidFill>
                  <a:srgbClr val="004992"/>
                </a:solidFill>
              </a:rPr>
              <a:t>specifiche</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err="1">
                <a:solidFill>
                  <a:srgbClr val="333333"/>
                </a:solidFill>
              </a:rPr>
              <a:t>Quando</a:t>
            </a:r>
            <a:r>
              <a:rPr lang="en-US" altLang="de-DE" sz="2400" i="1" dirty="0">
                <a:solidFill>
                  <a:srgbClr val="333333"/>
                </a:solidFill>
              </a:rPr>
              <a:t> e dove? </a:t>
            </a:r>
            <a:r>
              <a:rPr lang="en-US" altLang="de-DE" sz="2400" i="1" dirty="0" err="1">
                <a:solidFill>
                  <a:srgbClr val="333333"/>
                </a:solidFill>
              </a:rPr>
              <a:t>Che</a:t>
            </a:r>
            <a:r>
              <a:rPr lang="en-US" altLang="de-DE" sz="2400" i="1" dirty="0">
                <a:solidFill>
                  <a:srgbClr val="333333"/>
                </a:solidFill>
              </a:rPr>
              <a:t> </a:t>
            </a:r>
            <a:r>
              <a:rPr lang="en-US" altLang="de-DE" sz="2400" i="1" dirty="0" err="1">
                <a:solidFill>
                  <a:srgbClr val="333333"/>
                </a:solidFill>
              </a:rPr>
              <a:t>cosa</a:t>
            </a:r>
            <a:r>
              <a:rPr lang="en-US" altLang="de-DE" sz="2400" i="1" dirty="0">
                <a:solidFill>
                  <a:srgbClr val="333333"/>
                </a:solidFill>
              </a:rPr>
              <a:t> ho </a:t>
            </a:r>
            <a:r>
              <a:rPr lang="en-US" altLang="de-DE" sz="2400" i="1" dirty="0" err="1">
                <a:solidFill>
                  <a:srgbClr val="333333"/>
                </a:solidFill>
              </a:rPr>
              <a:t>fatto</a:t>
            </a:r>
            <a:r>
              <a:rPr lang="en-US" altLang="de-DE" sz="2400" i="1" dirty="0">
                <a:solidFill>
                  <a:srgbClr val="333333"/>
                </a:solidFill>
              </a:rPr>
              <a:t> e chi mi ha </a:t>
            </a:r>
            <a:r>
              <a:rPr lang="en-US" altLang="de-DE" sz="2400" i="1" dirty="0" err="1">
                <a:solidFill>
                  <a:srgbClr val="333333"/>
                </a:solidFill>
              </a:rPr>
              <a:t>dato</a:t>
            </a:r>
            <a:r>
              <a:rPr lang="en-US" altLang="de-DE" sz="2400" i="1" dirty="0">
                <a:solidFill>
                  <a:srgbClr val="333333"/>
                </a:solidFill>
              </a:rPr>
              <a:t> un feed-back?</a:t>
            </a:r>
            <a:br>
              <a:rPr lang="en-US" altLang="de-DE" sz="2400" i="1" dirty="0">
                <a:solidFill>
                  <a:srgbClr val="333333"/>
                </a:solidFill>
              </a:rPr>
            </a:br>
            <a:r>
              <a:rPr lang="it-IT" altLang="de-DE" sz="1600" i="1" dirty="0">
                <a:solidFill>
                  <a:srgbClr val="333333"/>
                </a:solidFill>
              </a:rPr>
              <a:t>ad es. Ultimamente ho aiutato mia nipote in matematica e adesso ha preso un bel voto</a:t>
            </a:r>
            <a:r>
              <a:rPr lang="en-US" altLang="de-DE" sz="1600" i="1" dirty="0">
                <a:solidFill>
                  <a:srgbClr val="333333"/>
                </a:solidFill>
              </a:rPr>
              <a:t>…</a:t>
            </a:r>
          </a:p>
          <a:p>
            <a:pPr marL="457200" indent="-457200">
              <a:buFont typeface="+mj-lt"/>
              <a:buAutoNum type="arabicPeriod"/>
            </a:pPr>
            <a:r>
              <a:rPr lang="en-US" altLang="de-DE" sz="2400" dirty="0" err="1">
                <a:solidFill>
                  <a:srgbClr val="004992"/>
                </a:solidFill>
              </a:rPr>
              <a:t>Mettilo</a:t>
            </a:r>
            <a:r>
              <a:rPr lang="en-US" altLang="de-DE" sz="2400" dirty="0">
                <a:solidFill>
                  <a:srgbClr val="004992"/>
                </a:solidFill>
              </a:rPr>
              <a:t> per </a:t>
            </a:r>
            <a:r>
              <a:rPr lang="en-US" altLang="de-DE" sz="2400" dirty="0" err="1">
                <a:solidFill>
                  <a:srgbClr val="004992"/>
                </a:solidFill>
              </a:rPr>
              <a:t>iscritto</a:t>
            </a:r>
            <a:r>
              <a:rPr lang="en-US" altLang="de-DE" sz="2400" dirty="0">
                <a:solidFill>
                  <a:srgbClr val="004992"/>
                </a:solidFill>
              </a:rPr>
              <a:t>!</a:t>
            </a:r>
            <a:br>
              <a:rPr lang="en-US" altLang="de-DE" sz="2400" dirty="0">
                <a:solidFill>
                  <a:srgbClr val="004992"/>
                </a:solidFill>
              </a:rPr>
            </a:br>
            <a:r>
              <a:rPr lang="it-IT" altLang="de-DE" sz="2400" i="1" dirty="0">
                <a:solidFill>
                  <a:srgbClr val="333333"/>
                </a:solidFill>
              </a:rPr>
              <a:t>Leggi regolarmente e amplia quanto segue. In caso di crisi, ritorna a questi ricordi (ad es. quando pensi di non valere niente)</a:t>
            </a:r>
            <a:r>
              <a:rPr lang="en-US" altLang="de-DE" sz="2400" i="1" dirty="0">
                <a:solidFill>
                  <a:srgbClr val="333333"/>
                </a:solidFill>
              </a:rPr>
              <a:t>.</a:t>
            </a:r>
            <a:br>
              <a:rPr lang="en-US" altLang="de-DE" sz="1600" i="1" dirty="0">
                <a:solidFill>
                  <a:srgbClr val="333333"/>
                </a:solidFill>
              </a:rPr>
            </a:br>
            <a:r>
              <a:rPr lang="it-IT" altLang="de-DE" sz="1600" i="1" dirty="0">
                <a:solidFill>
                  <a:srgbClr val="333333"/>
                </a:solidFill>
              </a:rPr>
              <a:t>ad es. scrivi cose che sono andate bene o cose per le quali hai ricevuto dei complimenti…</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p:txBody>
          <a:bodyPr/>
          <a:lstStyle/>
          <a:p>
            <a:fld id="{55678C32-8AE4-41F7-9616-6BD0AA413A6C}" type="slidenum">
              <a:rPr lang="de-DE" altLang="de-DE" smtClean="0"/>
              <a:pPr/>
              <a:t>38</a:t>
            </a:fld>
            <a:endParaRPr lang="de-DE" altLang="de-DE"/>
          </a:p>
        </p:txBody>
      </p:sp>
    </p:spTree>
    <p:extLst>
      <p:ext uri="{BB962C8B-B14F-4D97-AF65-F5344CB8AC3E}">
        <p14:creationId xmlns:p14="http://schemas.microsoft.com/office/powerpoint/2010/main" val="1260448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Suggerimenti per migliorare lo stato d'animo depresso/la scarsa autostima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Ogni sera, scrivi alcune cose positive (max. 5) della giornata. Poi, ripassa queste cose mentalmente</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Suggerimenti per migliorare lo stato d'animo depresso/la scarsa autostima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Ogni sera, scrivi alcune cose positive (max. 5) della giornata. Poi, ripassa queste cose mentalmente</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Dici a te stesso davanti allo specchio: “Mi piaccio” o “Mi piaci”! (nota bene: All'inizio, puoi sentirti un po´ sciocco nel farlo!)</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40</a:t>
            </a:fld>
            <a:endParaRPr lang="de-DE" altLang="de-DE"/>
          </a:p>
        </p:txBody>
      </p:sp>
    </p:spTree>
    <p:extLst>
      <p:ext uri="{BB962C8B-B14F-4D97-AF65-F5344CB8AC3E}">
        <p14:creationId xmlns:p14="http://schemas.microsoft.com/office/powerpoint/2010/main" val="1512462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Suggerimenti per migliorare lo stato d'animo depresso/la scarsa autostima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Ogni sera, scrivi alcune cose positive (max. 5) della giornata. Poi, ripassa queste cose mentalmente</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Dici a te stesso davanti allo specchio: “Mi piaccio” o “Mi piaci”! (nota bene: All'inizio, puoi sentirti un po´ sciocco nel farlo!)</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Accetta i complimenti e prendine nota per utilizzarli come risorsa nei momenti difficili</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41</a:t>
            </a:fld>
            <a:endParaRPr lang="de-DE" altLang="de-DE"/>
          </a:p>
        </p:txBody>
      </p:sp>
    </p:spTree>
    <p:extLst>
      <p:ext uri="{BB962C8B-B14F-4D97-AF65-F5344CB8AC3E}">
        <p14:creationId xmlns:p14="http://schemas.microsoft.com/office/powerpoint/2010/main" val="3504122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Suggerimenti per migliorare lo stato d'animo depresso/la scarsa autostima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Suggerimenti per migliorare lo stato d'animo depresso/la scarsa autostima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Fai cose che veramente ti piace fare – idealmente con altri (ad es. cinema, locali).</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43</a:t>
            </a:fld>
            <a:endParaRPr lang="de-DE" altLang="de-DE"/>
          </a:p>
        </p:txBody>
      </p:sp>
    </p:spTree>
    <p:extLst>
      <p:ext uri="{BB962C8B-B14F-4D97-AF65-F5344CB8AC3E}">
        <p14:creationId xmlns:p14="http://schemas.microsoft.com/office/powerpoint/2010/main" val="711437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Suggerimenti per migliorare lo stato d'animo depresso/la scarsa autostima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Fai cose che veramente ti piace fare – idealmente con altri (ad es. cinema, locali).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Prova se possibile (almeno 20 minuti) – ma senza grande sforzo – ad allenare la forza di resistenza, ad esempio, una lunga passeggiata o il footing</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44</a:t>
            </a:fld>
            <a:endParaRPr lang="de-DE" altLang="de-DE"/>
          </a:p>
        </p:txBody>
      </p:sp>
    </p:spTree>
    <p:extLst>
      <p:ext uri="{BB962C8B-B14F-4D97-AF65-F5344CB8AC3E}">
        <p14:creationId xmlns:p14="http://schemas.microsoft.com/office/powerpoint/2010/main" val="21967871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Suggerimenti per migliorare lo stato d'animo depresso/la scarsa autostima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Fai cose che veramente ti piace fare – idealmente con altri (ad es. cinema, locali).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Prova se possibile (almeno 20 minuti) – ma senza grande sforzo – ad allenare la forza di resistenza, ad esempio, una lunga passeggiata o il footing</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Ascolta la tua musica preferita</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9" name="Slide Number Placeholder 8"/>
          <p:cNvSpPr>
            <a:spLocks noGrp="1"/>
          </p:cNvSpPr>
          <p:nvPr>
            <p:ph type="sldNum" sz="quarter" idx="12"/>
          </p:nvPr>
        </p:nvSpPr>
        <p:spPr/>
        <p:txBody>
          <a:bodyPr/>
          <a:lstStyle/>
          <a:p>
            <a:fld id="{55678C32-8AE4-41F7-9616-6BD0AA413A6C}" type="slidenum">
              <a:rPr lang="de-DE" altLang="de-DE" smtClean="0"/>
              <a:pPr/>
              <a:t>45</a:t>
            </a:fld>
            <a:endParaRPr lang="de-DE" altLang="de-DE"/>
          </a:p>
        </p:txBody>
      </p:sp>
    </p:spTree>
    <p:extLst>
      <p:ext uri="{BB962C8B-B14F-4D97-AF65-F5344CB8AC3E}">
        <p14:creationId xmlns:p14="http://schemas.microsoft.com/office/powerpoint/2010/main" val="24757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Sii consapevole delle tipiche distorsioni depressive appena analizzate e cerca di modificarle (vedi il </a:t>
            </a:r>
            <a:r>
              <a:rPr lang="it-IT" altLang="de-DE" sz="2400">
                <a:solidFill>
                  <a:srgbClr val="333333"/>
                </a:solidFill>
              </a:rPr>
              <a:t>foglietto).</a:t>
            </a:r>
            <a:endParaRPr lang="en-US" sz="2400" dirty="0"/>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47</a:t>
            </a:fld>
            <a:endParaRPr lang="de-DE" altLang="de-DE"/>
          </a:p>
        </p:txBody>
      </p:sp>
    </p:spTree>
    <p:extLst>
      <p:ext uri="{BB962C8B-B14F-4D97-AF65-F5344CB8AC3E}">
        <p14:creationId xmlns:p14="http://schemas.microsoft.com/office/powerpoint/2010/main" val="34992974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Sii consapevole delle tipiche distorsioni depressive appena analizzate e cerca di modificarle (vedi il foglietto).</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Usa almeno alcuni dei succitati suggerimenti in modo continuo per ridurre lo stato d'animo depresso/la scarsa </a:t>
            </a:r>
            <a:r>
              <a:rPr lang="it-IT" altLang="de-DE" sz="2400">
                <a:solidFill>
                  <a:srgbClr val="333333"/>
                </a:solidFill>
              </a:rPr>
              <a:t>autostima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48</a:t>
            </a:fld>
            <a:endParaRPr lang="de-DE" altLang="de-DE"/>
          </a:p>
        </p:txBody>
      </p:sp>
    </p:spTree>
    <p:extLst>
      <p:ext uri="{BB962C8B-B14F-4D97-AF65-F5344CB8AC3E}">
        <p14:creationId xmlns:p14="http://schemas.microsoft.com/office/powerpoint/2010/main" val="2768045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Trasferimento nella vita quotidiana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Sii consapevole delle tipiche distorsioni depressive appena analizzate e cerca di modificarle (vedi il foglietto).</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Usa almeno alcuni dei succitati suggerimenti in modo continuo per ridurre lo stato d'animo depresso/la scarsa autostima</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In caso di gravi sintomi depressivi contatta uno psicologo o uno psichiatra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49</a:t>
            </a:fld>
            <a:endParaRPr lang="de-DE" altLang="de-DE"/>
          </a:p>
        </p:txBody>
      </p:sp>
    </p:spTree>
    <p:extLst>
      <p:ext uri="{BB962C8B-B14F-4D97-AF65-F5344CB8AC3E}">
        <p14:creationId xmlns:p14="http://schemas.microsoft.com/office/powerpoint/2010/main" val="951396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dirty="0">
                <a:solidFill>
                  <a:srgbClr val="333333"/>
                </a:solidFill>
              </a:rPr>
              <a:t>Molte persone affette da psicosi hanno scarsa autostima, in particolare dopo un episodio psicotico (sensazione di vergogna; paura di essere abbandonati dagli amici).</a:t>
            </a:r>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dirty="0">
                <a:solidFill>
                  <a:srgbClr val="333333"/>
                </a:solidFill>
              </a:rPr>
              <a:t>Molte persone affette da psicosi hanno scarsa autostima, in particolare dopo un episodio psicotico (sensazione di vergogna; paura di essere abbandonati dagli amici).</a:t>
            </a:r>
          </a:p>
          <a:p>
            <a:pPr defTabSz="914400" fontAlgn="base">
              <a:lnSpc>
                <a:spcPct val="100000"/>
              </a:lnSpc>
              <a:spcBef>
                <a:spcPts val="1200"/>
              </a:spcBef>
            </a:pPr>
            <a:r>
              <a:rPr lang="it-IT" altLang="de-DE" dirty="0">
                <a:solidFill>
                  <a:srgbClr val="333333"/>
                </a:solidFill>
              </a:rPr>
              <a:t>Se afflitti da psicosi acuta, alcuni rivelano paura, ma anche altre emozioni</a:t>
            </a:r>
            <a:r>
              <a:rPr lang="en-AU" altLang="de-DE" dirty="0">
                <a:solidFill>
                  <a:srgbClr val="333333"/>
                </a:solidFill>
              </a:rPr>
              <a:t>:</a:t>
            </a:r>
            <a:endParaRPr lang="en-AU" altLang="de-DE" dirty="0">
              <a:solidFill>
                <a:srgbClr val="004992"/>
              </a:solidFill>
            </a:endParaRPr>
          </a:p>
          <a:p>
            <a:pPr marL="285750" indent="-285750" defTabSz="914400" fontAlgn="base">
              <a:lnSpc>
                <a:spcPct val="100000"/>
              </a:lnSpc>
              <a:spcBef>
                <a:spcPts val="1200"/>
              </a:spcBef>
              <a:buClr>
                <a:srgbClr val="333333"/>
              </a:buClr>
              <a:buFont typeface="WingDings"/>
              <a:buChar char=""/>
            </a:pPr>
            <a:r>
              <a:rPr lang="en-AU" altLang="de-DE" err="1">
                <a:solidFill>
                  <a:srgbClr val="004992"/>
                </a:solidFill>
              </a:rPr>
              <a:t>Eccitamento</a:t>
            </a:r>
            <a:r>
              <a:rPr lang="en-AU" altLang="de-DE">
                <a:solidFill>
                  <a:srgbClr val="004992"/>
                </a:solidFill>
              </a:rPr>
              <a:t> (“finalmente </a:t>
            </a:r>
            <a:r>
              <a:rPr lang="en-AU" altLang="de-DE" dirty="0" err="1">
                <a:solidFill>
                  <a:srgbClr val="004992"/>
                </a:solidFill>
              </a:rPr>
              <a:t>qualcosa</a:t>
            </a:r>
            <a:r>
              <a:rPr lang="en-AU" altLang="de-DE" dirty="0">
                <a:solidFill>
                  <a:srgbClr val="004992"/>
                </a:solidFill>
              </a:rPr>
              <a:t> </a:t>
            </a:r>
            <a:r>
              <a:rPr lang="en-AU" altLang="de-DE" err="1">
                <a:solidFill>
                  <a:srgbClr val="004992"/>
                </a:solidFill>
              </a:rPr>
              <a:t>sta</a:t>
            </a:r>
            <a:r>
              <a:rPr lang="en-AU" altLang="de-DE">
                <a:solidFill>
                  <a:srgbClr val="004992"/>
                </a:solidFill>
              </a:rPr>
              <a:t> succedendo”)</a:t>
            </a:r>
            <a:r>
              <a:rPr lang="en-AU" altLang="de-DE" dirty="0">
                <a:solidFill>
                  <a:srgbClr val="004992"/>
                </a:solidFill>
              </a:rPr>
              <a:t>	</a:t>
            </a:r>
          </a:p>
          <a:p>
            <a:pPr marL="285750" indent="-285750" defTabSz="914400" fontAlgn="base">
              <a:lnSpc>
                <a:spcPct val="100000"/>
              </a:lnSpc>
              <a:spcBef>
                <a:spcPts val="1200"/>
              </a:spcBef>
              <a:buClr>
                <a:srgbClr val="333333"/>
              </a:buClr>
              <a:buFont typeface="WingDings"/>
              <a:buChar char=""/>
            </a:pPr>
            <a:r>
              <a:rPr lang="it-IT" altLang="de-DE" dirty="0">
                <a:solidFill>
                  <a:srgbClr val="004992"/>
                </a:solidFill>
              </a:rPr>
              <a:t>Senso di destino (compiere una missione, essere importanti</a:t>
            </a:r>
            <a:r>
              <a:rPr lang="en-AU" altLang="de-DE" dirty="0">
                <a:solidFill>
                  <a:srgbClr val="004992"/>
                </a:solidFill>
              </a:rPr>
              <a:t>)</a:t>
            </a:r>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51</a:t>
            </a:fld>
            <a:endParaRPr lang="de-DE" altLang="de-DE"/>
          </a:p>
        </p:txBody>
      </p:sp>
    </p:spTree>
    <p:extLst>
      <p:ext uri="{BB962C8B-B14F-4D97-AF65-F5344CB8AC3E}">
        <p14:creationId xmlns:p14="http://schemas.microsoft.com/office/powerpoint/2010/main" val="3674396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dirty="0">
                <a:solidFill>
                  <a:srgbClr val="333333"/>
                </a:solidFill>
              </a:rPr>
              <a:t>Molte persone affette da psicosi hanno scarsa autostima, in particolare dopo un episodio psicotico (sensazione di vergogna; paura di essere abbandonati dagli amici).</a:t>
            </a:r>
          </a:p>
          <a:p>
            <a:pPr defTabSz="914400" fontAlgn="base">
              <a:lnSpc>
                <a:spcPct val="100000"/>
              </a:lnSpc>
              <a:spcBef>
                <a:spcPts val="1200"/>
              </a:spcBef>
            </a:pPr>
            <a:r>
              <a:rPr lang="it-IT" altLang="de-DE" dirty="0">
                <a:solidFill>
                  <a:srgbClr val="333333"/>
                </a:solidFill>
              </a:rPr>
              <a:t>Se afflitti da psicosi acuta, alcuni rivelano paura, ma anche altre emozioni</a:t>
            </a:r>
            <a:r>
              <a:rPr lang="en-AU" altLang="de-DE" dirty="0">
                <a:solidFill>
                  <a:srgbClr val="333333"/>
                </a:solidFill>
              </a:rPr>
              <a:t>:</a:t>
            </a:r>
            <a:endParaRPr lang="en-AU" altLang="de-DE" dirty="0">
              <a:solidFill>
                <a:srgbClr val="004992"/>
              </a:solidFill>
            </a:endParaRPr>
          </a:p>
          <a:p>
            <a:pPr marL="285750" indent="-285750" defTabSz="914400" fontAlgn="base">
              <a:lnSpc>
                <a:spcPct val="100000"/>
              </a:lnSpc>
              <a:spcBef>
                <a:spcPts val="1200"/>
              </a:spcBef>
              <a:buClr>
                <a:srgbClr val="333333"/>
              </a:buClr>
              <a:buFont typeface="WingDings"/>
              <a:buChar char=""/>
            </a:pPr>
            <a:r>
              <a:rPr lang="en-AU" altLang="de-DE" dirty="0" err="1">
                <a:solidFill>
                  <a:srgbClr val="004992"/>
                </a:solidFill>
              </a:rPr>
              <a:t>Eccitamento</a:t>
            </a:r>
            <a:r>
              <a:rPr lang="en-AU" altLang="de-DE" dirty="0">
                <a:solidFill>
                  <a:srgbClr val="004992"/>
                </a:solidFill>
              </a:rPr>
              <a:t> (“</a:t>
            </a:r>
            <a:r>
              <a:rPr lang="en-AU" altLang="de-DE" dirty="0" err="1">
                <a:solidFill>
                  <a:srgbClr val="004992"/>
                </a:solidFill>
              </a:rPr>
              <a:t>finalmente</a:t>
            </a:r>
            <a:r>
              <a:rPr lang="en-AU" altLang="de-DE" dirty="0">
                <a:solidFill>
                  <a:srgbClr val="004992"/>
                </a:solidFill>
              </a:rPr>
              <a:t> </a:t>
            </a:r>
            <a:r>
              <a:rPr lang="en-AU" altLang="de-DE" dirty="0" err="1">
                <a:solidFill>
                  <a:srgbClr val="004992"/>
                </a:solidFill>
              </a:rPr>
              <a:t>qualcosa</a:t>
            </a:r>
            <a:r>
              <a:rPr lang="en-AU" altLang="de-DE" dirty="0">
                <a:solidFill>
                  <a:srgbClr val="004992"/>
                </a:solidFill>
              </a:rPr>
              <a:t> </a:t>
            </a:r>
            <a:r>
              <a:rPr lang="en-AU" altLang="de-DE" dirty="0" err="1">
                <a:solidFill>
                  <a:srgbClr val="004992"/>
                </a:solidFill>
              </a:rPr>
              <a:t>sta</a:t>
            </a:r>
            <a:r>
              <a:rPr lang="en-AU" altLang="de-DE" dirty="0">
                <a:solidFill>
                  <a:srgbClr val="004992"/>
                </a:solidFill>
              </a:rPr>
              <a:t> </a:t>
            </a:r>
            <a:r>
              <a:rPr lang="en-AU" altLang="de-DE" dirty="0" err="1">
                <a:solidFill>
                  <a:srgbClr val="004992"/>
                </a:solidFill>
              </a:rPr>
              <a:t>succedendo</a:t>
            </a:r>
            <a:r>
              <a:rPr lang="en-AU" altLang="de-DE" dirty="0">
                <a:solidFill>
                  <a:srgbClr val="004992"/>
                </a:solidFill>
              </a:rPr>
              <a:t>”)	</a:t>
            </a:r>
          </a:p>
          <a:p>
            <a:pPr marL="285750" indent="-285750" defTabSz="914400" fontAlgn="base">
              <a:lnSpc>
                <a:spcPct val="100000"/>
              </a:lnSpc>
              <a:spcBef>
                <a:spcPts val="1200"/>
              </a:spcBef>
              <a:buClr>
                <a:srgbClr val="333333"/>
              </a:buClr>
              <a:buFont typeface="WingDings"/>
              <a:buChar char=""/>
            </a:pPr>
            <a:r>
              <a:rPr lang="it-IT" altLang="de-DE" dirty="0">
                <a:solidFill>
                  <a:srgbClr val="004992"/>
                </a:solidFill>
              </a:rPr>
              <a:t>Senso di destino (compiere una missione, essere importanti</a:t>
            </a:r>
            <a:r>
              <a:rPr lang="en-AU" altLang="de-DE" dirty="0">
                <a:solidFill>
                  <a:srgbClr val="004992"/>
                </a:solidFill>
              </a:rPr>
              <a:t>)</a:t>
            </a:r>
          </a:p>
          <a:p>
            <a:pPr defTabSz="914400" fontAlgn="base">
              <a:lnSpc>
                <a:spcPct val="100000"/>
              </a:lnSpc>
              <a:spcBef>
                <a:spcPts val="1200"/>
              </a:spcBef>
            </a:pPr>
            <a:r>
              <a:rPr lang="en-US" altLang="de-DE" dirty="0" err="1">
                <a:solidFill>
                  <a:srgbClr val="004992"/>
                </a:solidFill>
              </a:rPr>
              <a:t>Esempio</a:t>
            </a:r>
            <a:r>
              <a:rPr lang="en-US" altLang="de-DE" dirty="0">
                <a:solidFill>
                  <a:srgbClr val="004992"/>
                </a:solidFill>
              </a:rPr>
              <a:t>: </a:t>
            </a:r>
            <a:r>
              <a:rPr lang="en-US" altLang="de-DE" dirty="0">
                <a:solidFill>
                  <a:srgbClr val="333333"/>
                </a:solidFill>
              </a:rPr>
              <a:t>L</a:t>
            </a:r>
            <a:r>
              <a:rPr lang="it-IT" altLang="de-DE" dirty="0">
                <a:solidFill>
                  <a:srgbClr val="333333"/>
                </a:solidFill>
              </a:rPr>
              <a:t>'hacker Karl Koch credeva che la società segreta degli </a:t>
            </a:r>
            <a:r>
              <a:rPr lang="it-IT" altLang="de-DE" i="1" dirty="0">
                <a:solidFill>
                  <a:srgbClr val="333333"/>
                </a:solidFill>
              </a:rPr>
              <a:t>illuminati</a:t>
            </a:r>
            <a:r>
              <a:rPr lang="it-IT" altLang="de-DE" dirty="0">
                <a:solidFill>
                  <a:srgbClr val="333333"/>
                </a:solidFill>
              </a:rPr>
              <a:t> lo stesse perseguitando. Una delle “prove”: si trova spesso davanti il numero 23 – che per lui è il numero degli </a:t>
            </a:r>
            <a:r>
              <a:rPr lang="it-IT" altLang="de-DE" i="1" dirty="0">
                <a:solidFill>
                  <a:srgbClr val="333333"/>
                </a:solidFill>
              </a:rPr>
              <a:t>illuminati</a:t>
            </a:r>
            <a:endParaRPr lang="it-IT" altLang="de-DE" dirty="0">
              <a:solidFill>
                <a:srgbClr val="333333"/>
              </a:solidFill>
            </a:endParaRPr>
          </a:p>
          <a:p>
            <a:pPr defTabSz="914400" fontAlgn="base">
              <a:lnSpc>
                <a:spcPct val="100000"/>
              </a:lnSpc>
              <a:spcBef>
                <a:spcPts val="1200"/>
              </a:spcBef>
            </a:pPr>
            <a:r>
              <a:rPr lang="en-US" altLang="de-DE" dirty="0" err="1">
                <a:solidFill>
                  <a:srgbClr val="004992"/>
                </a:solidFill>
              </a:rPr>
              <a:t>Valutazione</a:t>
            </a:r>
            <a:r>
              <a:rPr lang="en-US" altLang="de-DE" dirty="0">
                <a:solidFill>
                  <a:srgbClr val="004992"/>
                </a:solidFill>
              </a:rPr>
              <a:t>: </a:t>
            </a:r>
            <a:r>
              <a:rPr lang="it-IT" altLang="de-DE" dirty="0">
                <a:solidFill>
                  <a:srgbClr val="333333"/>
                </a:solidFill>
              </a:rPr>
              <a:t>Paura e minaccia. Ma anche una sensazione di importanza e una determinazione nel combattere la congiura mondiale degli </a:t>
            </a:r>
            <a:r>
              <a:rPr lang="it-IT" altLang="de-DE" i="1" dirty="0">
                <a:solidFill>
                  <a:srgbClr val="333333"/>
                </a:solidFill>
              </a:rPr>
              <a:t>illuminati</a:t>
            </a:r>
            <a:r>
              <a:rPr lang="en-US" altLang="de-DE" dirty="0">
                <a:solidFill>
                  <a:srgbClr val="333333"/>
                </a:solidFill>
              </a:rPr>
              <a:t>.</a:t>
            </a:r>
          </a:p>
          <a:p>
            <a:pPr defTabSz="914400" fontAlgn="base">
              <a:lnSpc>
                <a:spcPct val="100000"/>
              </a:lnSpc>
              <a:spcBef>
                <a:spcPts val="1200"/>
              </a:spcBef>
            </a:pPr>
            <a:r>
              <a:rPr lang="en-US" altLang="de-DE" dirty="0">
                <a:solidFill>
                  <a:srgbClr val="004992"/>
                </a:solidFill>
              </a:rPr>
              <a:t>Ma: </a:t>
            </a:r>
            <a:r>
              <a:rPr lang="it-IT" altLang="de-DE" dirty="0">
                <a:solidFill>
                  <a:srgbClr val="333333"/>
                </a:solidFill>
              </a:rPr>
              <a:t>Karl è rimasto sempre più coinvolto nelle sue teorie cospiratorie. A causa della sua visione chiusa, non si è reso conto che il numero 23 non appare più spesso di altri numeri oltre che si tratta di un numero di incerto significato</a:t>
            </a:r>
            <a:r>
              <a:rPr lang="en-US" altLang="de-DE" dirty="0">
                <a:solidFill>
                  <a:srgbClr val="333333"/>
                </a:solidFill>
              </a:rPr>
              <a:t>.</a:t>
            </a:r>
            <a:endParaRPr lang="de-DE"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55678C32-8AE4-41F7-9616-6BD0AA413A6C}" type="slidenum">
              <a:rPr lang="de-DE" altLang="de-DE" smtClean="0"/>
              <a:pPr/>
              <a:t>52</a:t>
            </a:fld>
            <a:endParaRPr lang="de-DE" altLang="de-DE"/>
          </a:p>
        </p:txBody>
      </p:sp>
    </p:spTree>
    <p:extLst>
      <p:ext uri="{BB962C8B-B14F-4D97-AF65-F5344CB8AC3E}">
        <p14:creationId xmlns:p14="http://schemas.microsoft.com/office/powerpoint/2010/main" val="21270374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it-IT"/>
              <a:t>Modulo del training 8 – Autostima e umore</a:t>
            </a:r>
            <a:endParaRPr lang="de-DE"/>
          </a:p>
        </p:txBody>
      </p:sp>
      <p:sp>
        <p:nvSpPr>
          <p:cNvPr id="8" name="Slide Number Placeholder 7"/>
          <p:cNvSpPr>
            <a:spLocks noGrp="1"/>
          </p:cNvSpPr>
          <p:nvPr>
            <p:ph type="sldNum" sz="quarter" idx="12"/>
          </p:nvPr>
        </p:nvSpPr>
        <p:spPr/>
        <p:txBody>
          <a:bodyPr/>
          <a:lstStyle/>
          <a:p>
            <a:fld id="{55678C32-8AE4-41F7-9616-6BD0AA413A6C}" type="slidenum">
              <a:rPr lang="de-DE" altLang="de-DE" smtClean="0"/>
              <a:pPr/>
              <a:t>53</a:t>
            </a:fld>
            <a:endParaRPr lang="de-DE" altLang="de-DE"/>
          </a:p>
        </p:txBody>
      </p:sp>
    </p:spTree>
    <p:extLst>
      <p:ext uri="{BB962C8B-B14F-4D97-AF65-F5344CB8AC3E}">
        <p14:creationId xmlns:p14="http://schemas.microsoft.com/office/powerpoint/2010/main" val="347354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74251073"/>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AB03CBE0-D980-4647-80E9-E6E38D744273}" type="slidenum">
              <a:rPr lang="de-DE" altLang="de-DE" smtClean="0"/>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91054093"/>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p:txBody>
          <a:bodyPr/>
          <a:lstStyle/>
          <a:p>
            <a:fld id="{AB03CBE0-D980-4647-80E9-E6E38D744273}"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4696</Words>
  <Application>Microsoft Office PowerPoint</Application>
  <PresentationFormat>Benutzerdefiniert</PresentationFormat>
  <Paragraphs>568</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55</vt:i4>
      </vt:variant>
    </vt:vector>
  </HeadingPairs>
  <TitlesOfParts>
    <vt:vector size="64" baseType="lpstr">
      <vt:lpstr>Arial</vt:lpstr>
      <vt:lpstr>Calibri Light</vt:lpstr>
      <vt:lpstr>Symbol</vt:lpstr>
      <vt:lpstr>Times New Roman</vt:lpstr>
      <vt:lpstr>Verdana</vt:lpstr>
      <vt:lpstr>WingDings</vt:lpstr>
      <vt:lpstr>WingDings</vt:lpstr>
      <vt:lpstr>UKE_PPT-Vorlage_16zu9</vt:lpstr>
      <vt:lpstr>1_UKE_PPT-Vorlage_16zu9</vt:lpstr>
      <vt:lpstr>MCT 8 B – Autostima e umore</vt:lpstr>
      <vt:lpstr>Sintomi di depressione?</vt:lpstr>
      <vt:lpstr>Sintomi di depressione?</vt:lpstr>
      <vt:lpstr>Opzioni terapeutiche della depressione?</vt:lpstr>
      <vt:lpstr>Opzioni terapeutiche della depressione?</vt:lpstr>
      <vt:lpstr>Opzioni terapeutiche della depressione?</vt:lpstr>
      <vt:lpstr>Perchè lo stiamo facendo?</vt:lpstr>
      <vt:lpstr>Psicosi &amp; Depressione Effetti dei deliri sull‘autostima</vt:lpstr>
      <vt:lpstr>Psicosi &amp; Depressione Effetti dei deliri sull‘autostima</vt:lpstr>
      <vt:lpstr>Psicosi &amp; Depressione Effetti dei deliri sull‘autostima</vt:lpstr>
      <vt:lpstr>Psicosi &amp; Depressione Effetti dei deliri sull‘autostima</vt:lpstr>
      <vt:lpstr>PowerPoint-Präsentation</vt:lpstr>
      <vt:lpstr>1. Generalizzazione Esagerata Quale sarebbe una valutazione più utile e realistica?</vt:lpstr>
      <vt:lpstr>1. Generalizzazione Esagerata Quale sarebbe una valutazione più utile e realistica?</vt:lpstr>
      <vt:lpstr>1. Generalizzazione Esagerata Quale sarebbe una valutazione più utile e realistica?</vt:lpstr>
      <vt:lpstr>1. Generalizzazione Esagerata Quale sarebbe una valutazione più utile e realistica?</vt:lpstr>
      <vt:lpstr>Invece: Non generalizzare da un'imperfezione al tutto!</vt:lpstr>
      <vt:lpstr>2. Percezione selettiva Quale sarebbe una valutazione più utile e realistica?</vt:lpstr>
      <vt:lpstr>2. Percezione selettiva Quale sarebbe una valutazione più utile e realistica?</vt:lpstr>
      <vt:lpstr>2. Percezione selettiva Quale sarebbe una valutazione più utile e realistica?</vt:lpstr>
      <vt:lpstr>3. Applicazione dei propri standard come ultima ratio</vt:lpstr>
      <vt:lpstr>4. Negazione del feedback positivo, ma accettazione acritica del feedback negativo! Quale sarebbe una valutazione più utile e realistica?</vt:lpstr>
      <vt:lpstr>4. Negazione del feedback positivo, ma accettazione acritica del feedback negativo! Quale sarebbe una valutazione più utile e realistica?</vt:lpstr>
      <vt:lpstr>4. Negazione del feedback positivo, ma accettazione acritica del feedback negativo! Quale sarebbe una valutazione più utile e realistica?</vt:lpstr>
      <vt:lpstr>5. “Pensiero Tutto-o-Niente”/ Pensiero Catastrofico Quale sarebbe una valutazione più utile e realistica?</vt:lpstr>
      <vt:lpstr>5. “Pensiero Tutto-o-Niente”/ Pensiero Catastrofico Quale sarebbe una valutazione più utile e realistica?</vt:lpstr>
      <vt:lpstr>6. Soppressione di pensieri negativi Quale sarebbe una valutazione più realistica?</vt:lpstr>
      <vt:lpstr>6. Soppressione di pensieri negativi Quale sarebbe una valutazione più realistica?</vt:lpstr>
      <vt:lpstr>6. Soppressione di pensieri negativi Esercizio</vt:lpstr>
      <vt:lpstr>6. Soppressione di pensieri negativi Funziona? No!</vt:lpstr>
      <vt:lpstr>Invece:</vt:lpstr>
      <vt:lpstr>7. Ulteriori distorsioni del pensiero</vt:lpstr>
      <vt:lpstr>7. Ulteriori distorsioni del pensiero</vt:lpstr>
      <vt:lpstr>opzionale: Video Clip</vt:lpstr>
      <vt:lpstr>Sii consapevole dei tuoi punti di forza</vt:lpstr>
      <vt:lpstr>Sii consapevole dei tuoi punti di forza</vt:lpstr>
      <vt:lpstr>Sii consapevole dei tuoi punti di forza</vt:lpstr>
      <vt:lpstr>Sii consapevole dei tuoi punti di forza</vt:lpstr>
      <vt:lpstr>Suggerimenti per migliorare lo stato d'animo depresso/la scarsa autostima</vt:lpstr>
      <vt:lpstr>Suggerimenti per migliorare lo stato d'animo depresso/la scarsa autostima</vt:lpstr>
      <vt:lpstr>Suggerimenti per migliorare lo stato d'animo depresso/la scarsa autostima</vt:lpstr>
      <vt:lpstr>Suggerimenti per migliorare lo stato d'animo depresso/la scarsa autostima</vt:lpstr>
      <vt:lpstr>Suggerimenti per migliorare lo stato d'animo depresso/la scarsa autostima</vt:lpstr>
      <vt:lpstr>Suggerimenti per migliorare lo stato d'animo depresso/la scarsa autostima</vt:lpstr>
      <vt:lpstr>Suggerimenti per migliorare lo stato d'animo depresso/la scarsa autostima</vt:lpstr>
      <vt:lpstr>Trasferimento nella vita quotidiana</vt:lpstr>
      <vt:lpstr>Trasferimento nella vita quotidiana</vt:lpstr>
      <vt:lpstr>Trasferimento nella vita quotidiana</vt:lpstr>
      <vt:lpstr>Trasferimento nella vita quotidiana</vt:lpstr>
      <vt:lpstr>Che cosa ha che fare questo con la psicosi?</vt:lpstr>
      <vt:lpstr>Che cosa ha che fare questo con la psicosi?</vt:lpstr>
      <vt:lpstr>Che cosa ha che fare questo con la psicosi?</vt:lpstr>
      <vt:lpstr>Grazie per l‘attenzione!</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263</cp:revision>
  <dcterms:created xsi:type="dcterms:W3CDTF">2004-06-30T16:15:23Z</dcterms:created>
  <dcterms:modified xsi:type="dcterms:W3CDTF">2021-12-08T08:28:38Z</dcterms:modified>
</cp:coreProperties>
</file>