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 id="2147483755" r:id="rId2"/>
  </p:sldMasterIdLst>
  <p:notesMasterIdLst>
    <p:notesMasterId r:id="rId72"/>
  </p:notesMasterIdLst>
  <p:handoutMasterIdLst>
    <p:handoutMasterId r:id="rId73"/>
  </p:handoutMasterIdLst>
  <p:sldIdLst>
    <p:sldId id="655" r:id="rId3"/>
    <p:sldId id="583" r:id="rId4"/>
    <p:sldId id="643" r:id="rId5"/>
    <p:sldId id="642" r:id="rId6"/>
    <p:sldId id="641" r:id="rId7"/>
    <p:sldId id="577" r:id="rId8"/>
    <p:sldId id="644" r:id="rId9"/>
    <p:sldId id="587" r:id="rId10"/>
    <p:sldId id="647" r:id="rId11"/>
    <p:sldId id="646" r:id="rId12"/>
    <p:sldId id="645" r:id="rId13"/>
    <p:sldId id="301" r:id="rId14"/>
    <p:sldId id="562" r:id="rId15"/>
    <p:sldId id="566" r:id="rId16"/>
    <p:sldId id="567" r:id="rId17"/>
    <p:sldId id="590" r:id="rId18"/>
    <p:sldId id="650" r:id="rId19"/>
    <p:sldId id="649" r:id="rId20"/>
    <p:sldId id="648" r:id="rId21"/>
    <p:sldId id="595" r:id="rId22"/>
    <p:sldId id="596" r:id="rId23"/>
    <p:sldId id="597" r:id="rId24"/>
    <p:sldId id="598" r:id="rId25"/>
    <p:sldId id="599" r:id="rId26"/>
    <p:sldId id="600" r:id="rId27"/>
    <p:sldId id="601" r:id="rId28"/>
    <p:sldId id="602" r:id="rId29"/>
    <p:sldId id="603" r:id="rId30"/>
    <p:sldId id="604" r:id="rId31"/>
    <p:sldId id="605" r:id="rId32"/>
    <p:sldId id="606" r:id="rId33"/>
    <p:sldId id="607" r:id="rId34"/>
    <p:sldId id="608" r:id="rId35"/>
    <p:sldId id="609" r:id="rId36"/>
    <p:sldId id="610" r:id="rId37"/>
    <p:sldId id="611" r:id="rId38"/>
    <p:sldId id="612" r:id="rId39"/>
    <p:sldId id="613" r:id="rId40"/>
    <p:sldId id="614" r:id="rId41"/>
    <p:sldId id="615" r:id="rId42"/>
    <p:sldId id="639" r:id="rId43"/>
    <p:sldId id="616" r:id="rId44"/>
    <p:sldId id="617" r:id="rId45"/>
    <p:sldId id="618" r:id="rId46"/>
    <p:sldId id="619" r:id="rId47"/>
    <p:sldId id="620" r:id="rId48"/>
    <p:sldId id="621" r:id="rId49"/>
    <p:sldId id="622" r:id="rId50"/>
    <p:sldId id="623" r:id="rId51"/>
    <p:sldId id="624" r:id="rId52"/>
    <p:sldId id="625" r:id="rId53"/>
    <p:sldId id="626" r:id="rId54"/>
    <p:sldId id="627" r:id="rId55"/>
    <p:sldId id="628" r:id="rId56"/>
    <p:sldId id="629" r:id="rId57"/>
    <p:sldId id="630" r:id="rId58"/>
    <p:sldId id="631" r:id="rId59"/>
    <p:sldId id="632" r:id="rId60"/>
    <p:sldId id="633" r:id="rId61"/>
    <p:sldId id="634" r:id="rId62"/>
    <p:sldId id="635" r:id="rId63"/>
    <p:sldId id="575" r:id="rId64"/>
    <p:sldId id="652" r:id="rId65"/>
    <p:sldId id="651" r:id="rId66"/>
    <p:sldId id="487" r:id="rId67"/>
    <p:sldId id="654" r:id="rId68"/>
    <p:sldId id="653" r:id="rId69"/>
    <p:sldId id="640" r:id="rId70"/>
    <p:sldId id="593" r:id="rId71"/>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03" autoAdjust="0"/>
    <p:restoredTop sz="94660"/>
  </p:normalViewPr>
  <p:slideViewPr>
    <p:cSldViewPr>
      <p:cViewPr varScale="1">
        <p:scale>
          <a:sx n="62" d="100"/>
          <a:sy n="62" d="100"/>
        </p:scale>
        <p:origin x="1072" y="7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83CBE2A7-EF55-4E5D-9412-498D0927E1F3}" type="slidenum">
              <a:rPr lang="en-GB" altLang="de-DE"/>
              <a:pPr>
                <a:defRPr/>
              </a:pPr>
              <a:t>‹Nr.›</a:t>
            </a:fld>
            <a:endParaRPr lang="en-GB" altLang="de-DE"/>
          </a:p>
        </p:txBody>
      </p:sp>
    </p:spTree>
    <p:extLst>
      <p:ext uri="{BB962C8B-B14F-4D97-AF65-F5344CB8AC3E}">
        <p14:creationId xmlns:p14="http://schemas.microsoft.com/office/powerpoint/2010/main" val="2373248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0B1F96B7-3740-450F-ACA5-F6773A621FC9}" type="slidenum">
              <a:rPr lang="en-US" altLang="de-DE"/>
              <a:pPr>
                <a:defRPr/>
              </a:pPr>
              <a:t>‹Nr.›</a:t>
            </a:fld>
            <a:endParaRPr lang="en-US" altLang="de-DE"/>
          </a:p>
        </p:txBody>
      </p:sp>
    </p:spTree>
    <p:extLst>
      <p:ext uri="{BB962C8B-B14F-4D97-AF65-F5344CB8AC3E}">
        <p14:creationId xmlns:p14="http://schemas.microsoft.com/office/powerpoint/2010/main" val="3565369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CB940D-9525-46A7-98F8-5FA38EB3756B}" type="slidenum">
              <a:rPr lang="en-US" altLang="de-DE" sz="130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7577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CB940D-9525-46A7-98F8-5FA38EB3756B}" type="slidenum">
              <a:rPr lang="en-US" altLang="de-DE" sz="130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7577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CB940D-9525-46A7-98F8-5FA38EB3756B}" type="slidenum">
              <a:rPr lang="en-US" altLang="de-DE" sz="130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7577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CB940D-9525-46A7-98F8-5FA38EB3756B}"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7577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B1F96B7-3740-450F-ACA5-F6773A621FC9}" type="slidenum">
              <a:rPr lang="en-US" altLang="de-DE" smtClean="0"/>
              <a:pPr>
                <a:defRPr/>
              </a:pPr>
              <a:t>6</a:t>
            </a:fld>
            <a:endParaRPr lang="en-US" altLang="de-DE"/>
          </a:p>
        </p:txBody>
      </p:sp>
    </p:spTree>
    <p:extLst>
      <p:ext uri="{BB962C8B-B14F-4D97-AF65-F5344CB8AC3E}">
        <p14:creationId xmlns:p14="http://schemas.microsoft.com/office/powerpoint/2010/main" val="2157628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B1F96B7-3740-450F-ACA5-F6773A621FC9}" type="slidenum">
              <a:rPr lang="en-US" altLang="de-DE" smtClean="0"/>
              <a:pPr>
                <a:defRPr/>
              </a:pPr>
              <a:t>7</a:t>
            </a:fld>
            <a:endParaRPr lang="en-US" altLang="de-DE"/>
          </a:p>
        </p:txBody>
      </p:sp>
    </p:spTree>
    <p:extLst>
      <p:ext uri="{BB962C8B-B14F-4D97-AF65-F5344CB8AC3E}">
        <p14:creationId xmlns:p14="http://schemas.microsoft.com/office/powerpoint/2010/main" val="3208276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C3154B-D885-4E0A-8E61-F9C39082A12A}" type="slidenum">
              <a:rPr lang="en-US" altLang="de-DE" sz="130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3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C3154B-D885-4E0A-8E61-F9C39082A12A}" type="slidenum">
              <a:rPr lang="en-US" altLang="de-DE" sz="130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39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C3154B-D885-4E0A-8E61-F9C39082A12A}" type="slidenum">
              <a:rPr lang="en-US" altLang="de-DE" sz="130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39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C3154B-D885-4E0A-8E61-F9C39082A12A}" type="slidenum">
              <a:rPr lang="en-US" altLang="de-DE" sz="130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639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215842-C6DE-4EC0-A8C7-BCBB8A1DB7EA}" type="slidenum">
              <a:rPr lang="en-US" altLang="de-DE" sz="130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3350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E8FB692-C697-40DF-B2A3-BCA165777132}" type="slidenum">
              <a:rPr lang="en-US" altLang="de-DE" sz="130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9700" y="768350"/>
            <a:ext cx="6821488"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059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DA73AC5-5ED0-4FB6-B6A9-120FE87731FF}" type="slidenum">
              <a:rPr lang="en-US" altLang="de-DE" sz="130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994314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90BDB71-B548-405A-A363-78D76645BBD7}" type="slidenum">
              <a:rPr lang="en-US" altLang="de-DE" sz="130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86795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64BA69E-0F37-4C25-8053-E0EF73086662}" type="slidenum">
              <a:rPr lang="en-US" altLang="de-DE" sz="1300"/>
              <a:pPr>
                <a:spcBef>
                  <a:spcPct val="0"/>
                </a:spcBef>
              </a:pPr>
              <a:t>16</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0459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64BA69E-0F37-4C25-8053-E0EF73086662}" type="slidenum">
              <a:rPr lang="en-US" altLang="de-DE" sz="1300"/>
              <a:pPr>
                <a:spcBef>
                  <a:spcPct val="0"/>
                </a:spcBef>
              </a:pPr>
              <a:t>17</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0459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64BA69E-0F37-4C25-8053-E0EF73086662}" type="slidenum">
              <a:rPr lang="en-US" altLang="de-DE" sz="130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0459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64BA69E-0F37-4C25-8053-E0EF73086662}" type="slidenum">
              <a:rPr lang="en-US" altLang="de-DE" sz="130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0459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98A7D4B-F121-4C58-93CE-23B436997129}" type="slidenum">
              <a:rPr lang="en-US" altLang="de-DE" sz="1300">
                <a:solidFill>
                  <a:srgbClr val="000000"/>
                </a:solidFill>
              </a:rPr>
              <a:pPr>
                <a:spcBef>
                  <a:spcPct val="0"/>
                </a:spcBef>
              </a:pPr>
              <a:t>20</a:t>
            </a:fld>
            <a:endParaRPr lang="en-US" altLang="de-DE" sz="1300">
              <a:solidFill>
                <a:srgbClr val="000000"/>
              </a:solidFill>
            </a:endParaRPr>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28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E96B987-20C9-4230-9917-54709F598E3E}" type="slidenum">
              <a:rPr lang="en-US" altLang="de-DE" sz="1300">
                <a:solidFill>
                  <a:srgbClr val="000000"/>
                </a:solidFill>
              </a:rPr>
              <a:pPr>
                <a:spcBef>
                  <a:spcPct val="0"/>
                </a:spcBef>
              </a:pPr>
              <a:t>21</a:t>
            </a:fld>
            <a:endParaRPr lang="en-US" altLang="de-DE" sz="1300">
              <a:solidFill>
                <a:srgbClr val="000000"/>
              </a:solidFill>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842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D64B0F-3E18-4404-BA2C-CC9AAAC16474}" type="slidenum">
              <a:rPr lang="en-US" altLang="de-DE" sz="1300">
                <a:solidFill>
                  <a:srgbClr val="000000"/>
                </a:solidFill>
              </a:rPr>
              <a:pPr>
                <a:spcBef>
                  <a:spcPct val="0"/>
                </a:spcBef>
              </a:pPr>
              <a:t>22</a:t>
            </a:fld>
            <a:endParaRPr lang="en-US" altLang="de-DE" sz="1300">
              <a:solidFill>
                <a:srgbClr val="000000"/>
              </a:solidFill>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4871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A5F33B-50EB-413B-8715-537730490A91}" type="slidenum">
              <a:rPr lang="en-US" altLang="de-DE" sz="1300">
                <a:solidFill>
                  <a:srgbClr val="000000"/>
                </a:solidFill>
              </a:rPr>
              <a:pPr>
                <a:spcBef>
                  <a:spcPct val="0"/>
                </a:spcBef>
              </a:pPr>
              <a:t>23</a:t>
            </a:fld>
            <a:endParaRPr lang="en-US" altLang="de-DE" sz="1300">
              <a:solidFill>
                <a:srgbClr val="000000"/>
              </a:solidFill>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169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FA3FFE-B474-49EE-81B4-C37E178A9428}" type="slidenum">
              <a:rPr lang="en-US" altLang="de-DE" sz="1300">
                <a:solidFill>
                  <a:srgbClr val="000000"/>
                </a:solidFill>
              </a:rPr>
              <a:pPr>
                <a:spcBef>
                  <a:spcPct val="0"/>
                </a:spcBef>
              </a:pPr>
              <a:t>24</a:t>
            </a:fld>
            <a:endParaRPr lang="en-US" altLang="de-DE" sz="1300">
              <a:solidFill>
                <a:srgbClr val="000000"/>
              </a:solidFill>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7664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9EFBCFE-AC8F-4658-B221-9DA000F32C43}" type="slidenum">
              <a:rPr lang="en-US" altLang="de-DE" sz="1300">
                <a:solidFill>
                  <a:srgbClr val="000000"/>
                </a:solidFill>
              </a:rPr>
              <a:pPr>
                <a:spcBef>
                  <a:spcPct val="0"/>
                </a:spcBef>
              </a:pPr>
              <a:t>25</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966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94632F-C4DC-4646-AFBD-98C8786FB8FB}" type="slidenum">
              <a:rPr lang="en-US" altLang="de-DE" sz="1300">
                <a:solidFill>
                  <a:srgbClr val="000000"/>
                </a:solidFill>
              </a:rPr>
              <a:pPr>
                <a:spcBef>
                  <a:spcPct val="0"/>
                </a:spcBef>
              </a:pPr>
              <a:t>26</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149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13138F-B0D5-49EC-8099-4AFD47B8ED53}" type="slidenum">
              <a:rPr lang="en-US" altLang="de-DE" sz="1300">
                <a:solidFill>
                  <a:srgbClr val="000000"/>
                </a:solidFill>
              </a:rPr>
              <a:pPr>
                <a:spcBef>
                  <a:spcPct val="0"/>
                </a:spcBef>
              </a:pPr>
              <a:t>27</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8455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801BDA3-9CF5-4A66-A2CF-A5F5C27FAD70}" type="slidenum">
              <a:rPr lang="en-US" altLang="de-DE" sz="1300">
                <a:solidFill>
                  <a:srgbClr val="000000"/>
                </a:solidFill>
              </a:rPr>
              <a:pPr>
                <a:spcBef>
                  <a:spcPct val="0"/>
                </a:spcBef>
              </a:pPr>
              <a:t>28</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0049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9B4E9E-514E-4CD5-B997-603F418334A8}" type="slidenum">
              <a:rPr lang="en-US" altLang="de-DE" sz="1300">
                <a:solidFill>
                  <a:srgbClr val="000000"/>
                </a:solidFill>
              </a:rPr>
              <a:pPr>
                <a:spcBef>
                  <a:spcPct val="0"/>
                </a:spcBef>
              </a:pPr>
              <a:t>29</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954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9FAFF29-CE37-4EE7-ADE0-D8466F1F2570}" type="slidenum">
              <a:rPr lang="en-US" altLang="de-DE" sz="1300">
                <a:solidFill>
                  <a:srgbClr val="000000"/>
                </a:solidFill>
              </a:rPr>
              <a:pPr>
                <a:spcBef>
                  <a:spcPct val="0"/>
                </a:spcBef>
              </a:pPr>
              <a:t>30</a:t>
            </a:fld>
            <a:endParaRPr lang="en-US" altLang="de-DE" sz="1300">
              <a:solidFill>
                <a:srgbClr val="000000"/>
              </a:solidFill>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350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1FFBC6B-D056-41F4-8A3F-1FEA4E4CB5C5}" type="slidenum">
              <a:rPr lang="en-US" altLang="de-DE" sz="1300">
                <a:solidFill>
                  <a:srgbClr val="000000"/>
                </a:solidFill>
              </a:rPr>
              <a:pPr>
                <a:spcBef>
                  <a:spcPct val="0"/>
                </a:spcBef>
              </a:pPr>
              <a:t>31</a:t>
            </a:fld>
            <a:endParaRPr lang="en-US" altLang="de-DE" sz="1300">
              <a:solidFill>
                <a:srgbClr val="000000"/>
              </a:solidFill>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3956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879E996-FCE6-4B5F-B53E-84E19673E9DC}" type="slidenum">
              <a:rPr lang="en-US" altLang="de-DE" sz="1300">
                <a:solidFill>
                  <a:srgbClr val="000000"/>
                </a:solidFill>
              </a:rPr>
              <a:pPr>
                <a:spcBef>
                  <a:spcPct val="0"/>
                </a:spcBef>
              </a:pPr>
              <a:t>32</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9418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3E81198-88A4-4FF1-960B-08CF2556F04A}" type="slidenum">
              <a:rPr lang="en-US" altLang="de-DE" sz="1300">
                <a:solidFill>
                  <a:srgbClr val="000000"/>
                </a:solidFill>
              </a:rPr>
              <a:pPr>
                <a:spcBef>
                  <a:spcPct val="0"/>
                </a:spcBef>
              </a:pPr>
              <a:t>33</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9457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156B1EA-1595-43FE-B266-5C4F6B29EF2D}" type="slidenum">
              <a:rPr lang="en-US" altLang="de-DE" sz="1300">
                <a:solidFill>
                  <a:srgbClr val="000000"/>
                </a:solidFill>
              </a:rPr>
              <a:pPr>
                <a:spcBef>
                  <a:spcPct val="0"/>
                </a:spcBef>
              </a:pPr>
              <a:t>34</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133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FFB622-84C4-4452-96FC-EB926EC72D8A}" type="slidenum">
              <a:rPr lang="en-US" altLang="de-DE" sz="1300">
                <a:solidFill>
                  <a:srgbClr val="000000"/>
                </a:solidFill>
              </a:rPr>
              <a:pPr>
                <a:spcBef>
                  <a:spcPct val="0"/>
                </a:spcBef>
              </a:pPr>
              <a:t>35</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56927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9009E9E-A8A8-4DFA-8C92-848AAA611542}" type="slidenum">
              <a:rPr lang="en-US" altLang="de-DE" sz="1300">
                <a:solidFill>
                  <a:srgbClr val="000000"/>
                </a:solidFill>
              </a:rPr>
              <a:pPr>
                <a:spcBef>
                  <a:spcPct val="0"/>
                </a:spcBef>
              </a:pPr>
              <a:t>36</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13473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CA93424-3C60-443C-9550-EFA82F9BCF15}" type="slidenum">
              <a:rPr lang="en-US" altLang="de-DE" sz="1300">
                <a:solidFill>
                  <a:srgbClr val="000000"/>
                </a:solidFill>
              </a:rPr>
              <a:pPr>
                <a:spcBef>
                  <a:spcPct val="0"/>
                </a:spcBef>
              </a:pPr>
              <a:t>37</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4030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5090608-64F8-415D-AC96-6D712B425922}" type="slidenum">
              <a:rPr lang="en-US" altLang="de-DE" sz="1300">
                <a:solidFill>
                  <a:srgbClr val="000000"/>
                </a:solidFill>
              </a:rPr>
              <a:pPr>
                <a:spcBef>
                  <a:spcPct val="0"/>
                </a:spcBef>
              </a:pPr>
              <a:t>38</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39038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93C683E-EF9F-4000-A0E8-406087A2AD9C}" type="slidenum">
              <a:rPr lang="en-US" altLang="de-DE" sz="1300">
                <a:solidFill>
                  <a:srgbClr val="000000"/>
                </a:solidFill>
              </a:rPr>
              <a:pPr>
                <a:spcBef>
                  <a:spcPct val="0"/>
                </a:spcBef>
              </a:pPr>
              <a:t>39</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1029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C592DEB-CCBD-47DA-9661-27FD2291CAC0}" type="slidenum">
              <a:rPr lang="en-US" altLang="de-DE" sz="1300">
                <a:solidFill>
                  <a:srgbClr val="000000"/>
                </a:solidFill>
              </a:rPr>
              <a:pPr>
                <a:spcBef>
                  <a:spcPct val="0"/>
                </a:spcBef>
              </a:pPr>
              <a:t>40</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5378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8516873-825D-42CD-ADF4-A92FAB5CD5B4}" type="slidenum">
              <a:rPr lang="en-US" altLang="de-DE" sz="1300">
                <a:solidFill>
                  <a:srgbClr val="000000"/>
                </a:solidFill>
              </a:rPr>
              <a:pPr>
                <a:spcBef>
                  <a:spcPct val="0"/>
                </a:spcBef>
              </a:pPr>
              <a:t>42</a:t>
            </a:fld>
            <a:endParaRPr lang="en-US" altLang="de-DE" sz="1300">
              <a:solidFill>
                <a:srgbClr val="000000"/>
              </a:solidFill>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6260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55C770-9165-4230-B242-72CB29E31117}" type="slidenum">
              <a:rPr lang="en-US" altLang="de-DE" sz="1300">
                <a:solidFill>
                  <a:srgbClr val="000000"/>
                </a:solidFill>
              </a:rPr>
              <a:pPr>
                <a:spcBef>
                  <a:spcPct val="0"/>
                </a:spcBef>
              </a:pPr>
              <a:t>43</a:t>
            </a:fld>
            <a:endParaRPr lang="en-US" altLang="de-DE" sz="1300">
              <a:solidFill>
                <a:srgbClr val="000000"/>
              </a:solidFill>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5776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44726B-366D-4D8B-96A4-E9C3859C2878}" type="slidenum">
              <a:rPr lang="en-US" altLang="de-DE" sz="1300">
                <a:solidFill>
                  <a:srgbClr val="000000"/>
                </a:solidFill>
              </a:rPr>
              <a:pPr>
                <a:spcBef>
                  <a:spcPct val="0"/>
                </a:spcBef>
              </a:pPr>
              <a:t>44</a:t>
            </a:fld>
            <a:endParaRPr lang="en-US" altLang="de-DE" sz="1300">
              <a:solidFill>
                <a:srgbClr val="000000"/>
              </a:solidFill>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82752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C0E6938-A9CB-4214-BAD7-ECCF96437955}" type="slidenum">
              <a:rPr lang="en-US" altLang="de-DE" sz="1300">
                <a:solidFill>
                  <a:srgbClr val="000000"/>
                </a:solidFill>
              </a:rPr>
              <a:pPr>
                <a:spcBef>
                  <a:spcPct val="0"/>
                </a:spcBef>
              </a:pPr>
              <a:t>45</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551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99982E2-A0B2-427A-950D-D8CFA50DC029}" type="slidenum">
              <a:rPr lang="en-US" altLang="de-DE" sz="1300">
                <a:solidFill>
                  <a:srgbClr val="000000"/>
                </a:solidFill>
              </a:rPr>
              <a:pPr>
                <a:spcBef>
                  <a:spcPct val="0"/>
                </a:spcBef>
              </a:pPr>
              <a:t>46</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575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71F696-44E5-4A3A-9BA4-EDDDF4BDD390}" type="slidenum">
              <a:rPr lang="en-US" altLang="de-DE" sz="1300">
                <a:solidFill>
                  <a:srgbClr val="000000"/>
                </a:solidFill>
              </a:rPr>
              <a:pPr>
                <a:spcBef>
                  <a:spcPct val="0"/>
                </a:spcBef>
              </a:pPr>
              <a:t>47</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8877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0EA9D8-1428-4B45-8499-31ACBE2772EF}" type="slidenum">
              <a:rPr lang="en-US" altLang="de-DE" sz="1300">
                <a:solidFill>
                  <a:srgbClr val="000000"/>
                </a:solidFill>
              </a:rPr>
              <a:pPr>
                <a:spcBef>
                  <a:spcPct val="0"/>
                </a:spcBef>
              </a:pPr>
              <a:t>48</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588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4CD5427-0BCC-4BFC-AB4A-5F0C1A9B9B5C}" type="slidenum">
              <a:rPr lang="en-US" altLang="de-DE" sz="1300">
                <a:solidFill>
                  <a:srgbClr val="000000"/>
                </a:solidFill>
              </a:rPr>
              <a:pPr>
                <a:spcBef>
                  <a:spcPct val="0"/>
                </a:spcBef>
              </a:pPr>
              <a:t>49</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2275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15257F-77D5-428A-A9AC-C41786A929DA}" type="slidenum">
              <a:rPr lang="en-US" altLang="de-DE" sz="1300">
                <a:solidFill>
                  <a:srgbClr val="000000"/>
                </a:solidFill>
              </a:rPr>
              <a:pPr>
                <a:spcBef>
                  <a:spcPct val="0"/>
                </a:spcBef>
              </a:pPr>
              <a:t>50</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3417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A596BBD-C7D2-4F0F-9F15-D70A9B9E2535}" type="slidenum">
              <a:rPr lang="en-US" altLang="de-DE" sz="1300">
                <a:solidFill>
                  <a:srgbClr val="000000"/>
                </a:solidFill>
              </a:rPr>
              <a:pPr>
                <a:spcBef>
                  <a:spcPct val="0"/>
                </a:spcBef>
              </a:pPr>
              <a:t>51</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9705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C0FE3F-5BC9-4A65-8B42-9DF34A483F7D}" type="slidenum">
              <a:rPr lang="en-US" altLang="de-DE" sz="1300">
                <a:solidFill>
                  <a:srgbClr val="000000"/>
                </a:solidFill>
              </a:rPr>
              <a:pPr>
                <a:spcBef>
                  <a:spcPct val="0"/>
                </a:spcBef>
              </a:pPr>
              <a:t>52</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795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BBD1349-5676-43FC-8FC0-89BAE3A6F409}" type="slidenum">
              <a:rPr lang="en-US" altLang="de-DE" sz="1300">
                <a:solidFill>
                  <a:srgbClr val="000000"/>
                </a:solidFill>
              </a:rPr>
              <a:pPr>
                <a:spcBef>
                  <a:spcPct val="0"/>
                </a:spcBef>
              </a:pPr>
              <a:t>53</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6207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E002902-EE18-4913-AFFF-62614FAA5190}" type="slidenum">
              <a:rPr lang="en-US" altLang="de-DE" sz="1300">
                <a:solidFill>
                  <a:srgbClr val="000000"/>
                </a:solidFill>
              </a:rPr>
              <a:pPr>
                <a:spcBef>
                  <a:spcPct val="0"/>
                </a:spcBef>
              </a:pPr>
              <a:t>54</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38049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B497F2B-8E10-438B-8740-9D84E964E524}" type="slidenum">
              <a:rPr lang="en-US" altLang="de-DE" sz="1300">
                <a:solidFill>
                  <a:srgbClr val="000000"/>
                </a:solidFill>
              </a:rPr>
              <a:pPr>
                <a:spcBef>
                  <a:spcPct val="0"/>
                </a:spcBef>
              </a:pPr>
              <a:t>55</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2254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C949DDE-425F-407B-8219-5B41D3434475}" type="slidenum">
              <a:rPr lang="en-US" altLang="de-DE" sz="1300">
                <a:solidFill>
                  <a:srgbClr val="000000"/>
                </a:solidFill>
              </a:rPr>
              <a:pPr>
                <a:spcBef>
                  <a:spcPct val="0"/>
                </a:spcBef>
              </a:pPr>
              <a:t>56</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78333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E7831D9-CCEA-40BE-AE20-F15330884D9B}" type="slidenum">
              <a:rPr lang="en-US" altLang="de-DE" sz="1300">
                <a:solidFill>
                  <a:srgbClr val="000000"/>
                </a:solidFill>
              </a:rPr>
              <a:pPr>
                <a:spcBef>
                  <a:spcPct val="0"/>
                </a:spcBef>
              </a:pPr>
              <a:t>57</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3368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360B465-5131-46FB-A322-0D3E53904458}" type="slidenum">
              <a:rPr lang="en-US" altLang="de-DE" sz="1300">
                <a:solidFill>
                  <a:srgbClr val="000000"/>
                </a:solidFill>
              </a:rPr>
              <a:pPr>
                <a:spcBef>
                  <a:spcPct val="0"/>
                </a:spcBef>
              </a:pPr>
              <a:t>58</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4613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99984D-4E2E-4EDD-B2A6-585FACB15041}" type="slidenum">
              <a:rPr lang="en-US" altLang="de-DE" sz="1300">
                <a:solidFill>
                  <a:srgbClr val="000000"/>
                </a:solidFill>
              </a:rPr>
              <a:pPr>
                <a:spcBef>
                  <a:spcPct val="0"/>
                </a:spcBef>
              </a:pPr>
              <a:t>59</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9965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FF59B0-E233-4EFC-BDDF-F32835F45BAD}" type="slidenum">
              <a:rPr lang="en-US" altLang="de-DE" sz="1300">
                <a:solidFill>
                  <a:srgbClr val="000000"/>
                </a:solidFill>
              </a:rPr>
              <a:pPr>
                <a:spcBef>
                  <a:spcPct val="0"/>
                </a:spcBef>
              </a:pPr>
              <a:t>60</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19791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035626A-1705-4A6F-9EBE-34FE42422918}" type="slidenum">
              <a:rPr lang="en-US" altLang="de-DE" sz="1300">
                <a:solidFill>
                  <a:srgbClr val="000000"/>
                </a:solidFill>
              </a:rPr>
              <a:pPr>
                <a:spcBef>
                  <a:spcPct val="0"/>
                </a:spcBef>
              </a:pPr>
              <a:t>61</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5095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67AC60-AB0E-420C-895F-8329FF78BEE6}" type="slidenum">
              <a:rPr lang="en-US" altLang="de-DE" sz="1300"/>
              <a:pPr>
                <a:spcBef>
                  <a:spcPct val="0"/>
                </a:spcBef>
              </a:pPr>
              <a:t>62</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47118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67AC60-AB0E-420C-895F-8329FF78BEE6}" type="slidenum">
              <a:rPr lang="en-US" altLang="de-DE" sz="1300"/>
              <a:pPr>
                <a:spcBef>
                  <a:spcPct val="0"/>
                </a:spcBef>
              </a:pPr>
              <a:t>63</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47118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67AC60-AB0E-420C-895F-8329FF78BEE6}" type="slidenum">
              <a:rPr lang="en-US" altLang="de-DE" sz="130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47118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3D4F8E4-CE77-40BE-B64D-D02566649984}" type="slidenum">
              <a:rPr lang="en-US" altLang="de-DE" sz="1300"/>
              <a:pPr>
                <a:spcBef>
                  <a:spcPct val="0"/>
                </a:spcBef>
              </a:pPr>
              <a:t>65</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91956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3D4F8E4-CE77-40BE-B64D-D02566649984}" type="slidenum">
              <a:rPr lang="en-US" altLang="de-DE" sz="1300"/>
              <a:pPr>
                <a:spcBef>
                  <a:spcPct val="0"/>
                </a:spcBef>
              </a:pPr>
              <a:t>66</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9195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3D4F8E4-CE77-40BE-B64D-D02566649984}" type="slidenum">
              <a:rPr lang="en-US" altLang="de-DE" sz="130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9195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33598B7-710C-4A21-B0D9-746CC19E8E26}" type="slidenum">
              <a:rPr lang="en-US" altLang="de-DE" sz="130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2234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5DD8C09-98B9-424A-90CC-8085B35BEEA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3 – Cambiare le credenze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BE2DAAD-61E7-47AE-9FAB-04E55C27D54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4F85587-7128-452D-BF3D-12C45175E98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DD8C09-98B9-424A-90CC-8085B35BEEA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5DD8C09-98B9-424A-90CC-8085B35BEEA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814BDAD-2C53-4F01-81E4-13E166237BB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3 – Cambiare le credenze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536B28F-5088-49CD-BB0F-2A263C591D4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266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7516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419710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4848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26094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3327083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43879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448308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08826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97050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5040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9312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3 – Cambiare le credenze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5DD8C09-98B9-424A-90CC-8085B35BEEA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0904400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3 B </a:t>
            </a:r>
            <a:r>
              <a:rPr lang="en-US" altLang="ja-JP" dirty="0">
                <a:latin typeface="+mn-lt"/>
                <a:ea typeface="+mn-ea"/>
                <a:cs typeface="+mn-cs"/>
              </a:rPr>
              <a:t>– </a:t>
            </a:r>
            <a:r>
              <a:rPr lang="it-IT" altLang="ko-KR" dirty="0">
                <a:latin typeface="+mn-lt"/>
                <a:ea typeface="+mn-ea"/>
                <a:cs typeface="+mn-cs"/>
              </a:rPr>
              <a:t>Cambiare le credenze</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85033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è restare legati alle prime impressioni (ad es. pregiudizio, </a:t>
            </a:r>
            <a:r>
              <a:rPr lang="it-IT" altLang="de-DE" sz="2400">
                <a:solidFill>
                  <a:srgbClr val="333333"/>
                </a:solidFill>
              </a:rPr>
              <a:t>atteggiamento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è restare legati alle prime impressioni (ad es. pregiudizio, </a:t>
            </a:r>
            <a:r>
              <a:rPr lang="it-IT" altLang="de-DE" sz="2400">
                <a:solidFill>
                  <a:srgbClr val="333333"/>
                </a:solidFill>
              </a:rPr>
              <a:t>atteggiamento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Ragioni</a:t>
            </a:r>
            <a:r>
              <a:rPr lang="en-US" altLang="de-DE" sz="2400" dirty="0">
                <a:solidFill>
                  <a:srgbClr val="004992"/>
                </a:solidFill>
              </a:rPr>
              <a:t>:</a:t>
            </a:r>
            <a:r>
              <a:rPr lang="en-US" altLang="de-DE" sz="2400" dirty="0">
                <a:solidFill>
                  <a:srgbClr val="333333"/>
                </a:solidFill>
              </a:rPr>
              <a:t> ??? </a:t>
            </a:r>
            <a:r>
              <a:rPr lang="it-IT" altLang="de-DE" sz="2400" dirty="0">
                <a:solidFill>
                  <a:srgbClr val="FFFFFF"/>
                </a:solidFill>
              </a:rPr>
              <a:t>pigrizia</a:t>
            </a:r>
            <a:r>
              <a:rPr lang="it-IT" altLang="de-DE" sz="2400">
                <a:solidFill>
                  <a:srgbClr val="FFFFFF"/>
                </a:solidFill>
              </a:rPr>
              <a:t>, “errore di conferma”*, </a:t>
            </a:r>
            <a:r>
              <a:rPr lang="it-IT" altLang="de-DE" sz="2400" dirty="0">
                <a:solidFill>
                  <a:srgbClr val="FFFFFF"/>
                </a:solidFill>
              </a:rPr>
              <a:t>sconsideratezza, orgoglio, percezione semplificata del mondo agevolano l'orientamento in un mondo complesso.</a:t>
            </a:r>
            <a:endParaRPr lang="en-US" altLang="de-DE" sz="2400" dirty="0">
              <a:solidFill>
                <a:srgbClr val="FFFFFF"/>
              </a:solidFill>
            </a:endParaRPr>
          </a:p>
          <a:p>
            <a:pPr marL="342900" lvl="0" indent="-342900" defTabSz="914400" fontAlgn="base">
              <a:buClr>
                <a:srgbClr val="333333"/>
              </a:buClr>
              <a:buFont typeface="WingDings"/>
              <a:buChar char=""/>
            </a:pPr>
            <a:r>
              <a:rPr lang="en-US" altLang="de-DE" sz="2400" dirty="0" err="1">
                <a:solidFill>
                  <a:srgbClr val="004992"/>
                </a:solidFill>
              </a:rPr>
              <a:t>Problemi</a:t>
            </a:r>
            <a:r>
              <a:rPr lang="en-US" altLang="de-DE" sz="2400" dirty="0">
                <a:solidFill>
                  <a:srgbClr val="004992"/>
                </a:solidFill>
              </a:rPr>
              <a:t>:</a:t>
            </a:r>
            <a:r>
              <a:rPr lang="en-US" altLang="de-DE" sz="2400" dirty="0">
                <a:solidFill>
                  <a:srgbClr val="333333"/>
                </a:solidFill>
              </a:rPr>
              <a:t> ??? </a:t>
            </a:r>
            <a:r>
              <a:rPr lang="it-IT" altLang="de-DE" sz="2400" dirty="0">
                <a:solidFill>
                  <a:srgbClr val="FFFFFF"/>
                </a:solidFill>
              </a:rPr>
              <a:t>i falsi giudizi (ad es. pregiudizi razziali) sono conservati, falsa ed eccessiva </a:t>
            </a:r>
            <a:r>
              <a:rPr lang="it-IT" altLang="de-DE" sz="2400">
                <a:solidFill>
                  <a:srgbClr val="FFFFFF"/>
                </a:solidFill>
              </a:rPr>
              <a:t>generalizzazione (“visto </a:t>
            </a:r>
            <a:r>
              <a:rPr lang="it-IT" altLang="de-DE" sz="2400" dirty="0">
                <a:solidFill>
                  <a:srgbClr val="FFFFFF"/>
                </a:solidFill>
              </a:rPr>
              <a:t>uno – </a:t>
            </a:r>
            <a:r>
              <a:rPr lang="it-IT" altLang="de-DE" sz="2400">
                <a:solidFill>
                  <a:srgbClr val="FFFFFF"/>
                </a:solidFill>
              </a:rPr>
              <a:t>visti tutti”), </a:t>
            </a:r>
            <a:r>
              <a:rPr lang="it-IT" altLang="de-DE" sz="2400" dirty="0">
                <a:solidFill>
                  <a:srgbClr val="FFFFFF"/>
                </a:solidFill>
              </a:rPr>
              <a:t>qualcuno che non ha avuto una seconda occasione ne avrebbe meritata una.</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292689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p:cNvSpPr txBox="1">
            <a:spLocks noChangeArrowheads="1"/>
          </p:cNvSpPr>
          <p:nvPr/>
        </p:nvSpPr>
        <p:spPr bwMode="auto">
          <a:xfrm>
            <a:off x="408955" y="611472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600" b="0">
                <a:solidFill>
                  <a:srgbClr val="333333"/>
                </a:solidFill>
                <a:latin typeface="+mn-lt"/>
                <a:ea typeface="+mn-ea"/>
              </a:rPr>
              <a:t>* Vedi solo quel che vuoi vedere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è restare legati alle prime impressioni (ad es. pregiudizio, </a:t>
            </a:r>
            <a:r>
              <a:rPr lang="it-IT" altLang="de-DE" sz="2400">
                <a:solidFill>
                  <a:srgbClr val="333333"/>
                </a:solidFill>
              </a:rPr>
              <a:t>atteggiamento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Ragioni</a:t>
            </a:r>
            <a:r>
              <a:rPr lang="en-US" altLang="de-DE" sz="2400" dirty="0">
                <a:solidFill>
                  <a:srgbClr val="004992"/>
                </a:solidFill>
              </a:rPr>
              <a:t>:</a:t>
            </a:r>
            <a:r>
              <a:rPr lang="en-US" altLang="de-DE" sz="2400" dirty="0">
                <a:solidFill>
                  <a:srgbClr val="333333"/>
                </a:solidFill>
              </a:rPr>
              <a:t> </a:t>
            </a:r>
            <a:r>
              <a:rPr lang="it-IT" altLang="de-DE" sz="2400" dirty="0">
                <a:solidFill>
                  <a:srgbClr val="333333"/>
                </a:solidFill>
              </a:rPr>
              <a:t>pigrizia</a:t>
            </a:r>
            <a:r>
              <a:rPr lang="it-IT" altLang="de-DE" sz="2400">
                <a:solidFill>
                  <a:srgbClr val="333333"/>
                </a:solidFill>
              </a:rPr>
              <a:t>, “errore di conferma”*, </a:t>
            </a:r>
            <a:r>
              <a:rPr lang="it-IT" altLang="de-DE" sz="2400" dirty="0">
                <a:solidFill>
                  <a:srgbClr val="333333"/>
                </a:solidFill>
              </a:rPr>
              <a:t>sconsideratezza, orgoglio, percezione semplificata del mondo agevolano l'orientamento in un mondo complesso.</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Problemi</a:t>
            </a:r>
            <a:r>
              <a:rPr lang="en-US" altLang="de-DE" sz="2400" dirty="0">
                <a:solidFill>
                  <a:srgbClr val="004992"/>
                </a:solidFill>
              </a:rPr>
              <a:t>:</a:t>
            </a:r>
            <a:r>
              <a:rPr lang="en-US" altLang="de-DE" sz="2400" dirty="0">
                <a:solidFill>
                  <a:srgbClr val="333333"/>
                </a:solidFill>
              </a:rPr>
              <a:t> ??? </a:t>
            </a:r>
            <a:r>
              <a:rPr lang="it-IT" altLang="de-DE" sz="2400" dirty="0">
                <a:solidFill>
                  <a:srgbClr val="FFFFFF"/>
                </a:solidFill>
              </a:rPr>
              <a:t>i falsi giudizi (ad es. pregiudizi razziali) sono conservati, falsa ed eccessiva </a:t>
            </a:r>
            <a:r>
              <a:rPr lang="it-IT" altLang="de-DE" sz="2400">
                <a:solidFill>
                  <a:srgbClr val="FFFFFF"/>
                </a:solidFill>
              </a:rPr>
              <a:t>generalizzazione (“visto </a:t>
            </a:r>
            <a:r>
              <a:rPr lang="it-IT" altLang="de-DE" sz="2400" dirty="0">
                <a:solidFill>
                  <a:srgbClr val="FFFFFF"/>
                </a:solidFill>
              </a:rPr>
              <a:t>uno – </a:t>
            </a:r>
            <a:r>
              <a:rPr lang="it-IT" altLang="de-DE" sz="2400">
                <a:solidFill>
                  <a:srgbClr val="FFFFFF"/>
                </a:solidFill>
              </a:rPr>
              <a:t>visti tutti”), </a:t>
            </a:r>
            <a:r>
              <a:rPr lang="it-IT" altLang="de-DE" sz="2400" dirty="0">
                <a:solidFill>
                  <a:srgbClr val="FFFFFF"/>
                </a:solidFill>
              </a:rPr>
              <a:t>qualcuno che non ha avuto una seconda occasione ne avrebbe meritata una.</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1389884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p:cNvSpPr txBox="1">
            <a:spLocks noChangeArrowheads="1"/>
          </p:cNvSpPr>
          <p:nvPr/>
        </p:nvSpPr>
        <p:spPr bwMode="auto">
          <a:xfrm>
            <a:off x="408955" y="611472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600" b="0">
                <a:solidFill>
                  <a:srgbClr val="333333"/>
                </a:solidFill>
                <a:latin typeface="+mn-lt"/>
                <a:ea typeface="+mn-ea"/>
              </a:rPr>
              <a:t>* Vedi solo quel che vuoi vedere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Cambiare le credenze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it-IT" altLang="de-DE" sz="2400" dirty="0">
                <a:solidFill>
                  <a:srgbClr val="333333"/>
                </a:solidFill>
              </a:rPr>
              <a:t>La tendenza umana è restare legati alle prime impressioni (ad es. pregiudizio, </a:t>
            </a:r>
            <a:r>
              <a:rPr lang="it-IT" altLang="de-DE" sz="2400">
                <a:solidFill>
                  <a:srgbClr val="333333"/>
                </a:solidFill>
              </a:rPr>
              <a:t>atteggiamento “la </a:t>
            </a:r>
            <a:r>
              <a:rPr lang="it-IT" altLang="de-DE" sz="2400" dirty="0">
                <a:solidFill>
                  <a:srgbClr val="333333"/>
                </a:solidFill>
              </a:rPr>
              <a:t>prima impressione è </a:t>
            </a:r>
            <a:r>
              <a:rPr lang="it-IT" altLang="de-DE" sz="2400">
                <a:solidFill>
                  <a:srgbClr val="333333"/>
                </a:solidFill>
              </a:rPr>
              <a:t>l'unica impressione”).</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Ragioni</a:t>
            </a:r>
            <a:r>
              <a:rPr lang="en-US" altLang="de-DE" sz="2400" dirty="0">
                <a:solidFill>
                  <a:srgbClr val="004992"/>
                </a:solidFill>
              </a:rPr>
              <a:t>:</a:t>
            </a:r>
            <a:r>
              <a:rPr lang="en-US" altLang="de-DE" sz="2400" dirty="0">
                <a:solidFill>
                  <a:srgbClr val="333333"/>
                </a:solidFill>
              </a:rPr>
              <a:t> </a:t>
            </a:r>
            <a:r>
              <a:rPr lang="it-IT" altLang="de-DE" sz="2400" dirty="0">
                <a:solidFill>
                  <a:srgbClr val="333333"/>
                </a:solidFill>
              </a:rPr>
              <a:t>pigrizia</a:t>
            </a:r>
            <a:r>
              <a:rPr lang="it-IT" altLang="de-DE" sz="2400">
                <a:solidFill>
                  <a:srgbClr val="333333"/>
                </a:solidFill>
              </a:rPr>
              <a:t>, “errore di conferma”*, </a:t>
            </a:r>
            <a:r>
              <a:rPr lang="it-IT" altLang="de-DE" sz="2400" dirty="0">
                <a:solidFill>
                  <a:srgbClr val="333333"/>
                </a:solidFill>
              </a:rPr>
              <a:t>sconsideratezza, orgoglio, percezione semplificata del mondo agevolano l'orientamento in un mondo complesso.</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Problemi</a:t>
            </a:r>
            <a:r>
              <a:rPr lang="en-US" altLang="de-DE" sz="2400" dirty="0">
                <a:solidFill>
                  <a:srgbClr val="004992"/>
                </a:solidFill>
              </a:rPr>
              <a:t>:</a:t>
            </a:r>
            <a:r>
              <a:rPr lang="en-US" altLang="de-DE" sz="2400" dirty="0">
                <a:solidFill>
                  <a:srgbClr val="333333"/>
                </a:solidFill>
              </a:rPr>
              <a:t> </a:t>
            </a:r>
            <a:r>
              <a:rPr lang="it-IT" altLang="de-DE" sz="2400" dirty="0">
                <a:solidFill>
                  <a:srgbClr val="333333"/>
                </a:solidFill>
              </a:rPr>
              <a:t>i falsi giudizi (ad es. pregiudizi razziali) sono conservati, falsa ed eccessiva </a:t>
            </a:r>
            <a:r>
              <a:rPr lang="it-IT" altLang="de-DE" sz="2400">
                <a:solidFill>
                  <a:srgbClr val="333333"/>
                </a:solidFill>
              </a:rPr>
              <a:t>generalizzazione (“visto </a:t>
            </a:r>
            <a:r>
              <a:rPr lang="it-IT" altLang="de-DE" sz="2400" dirty="0">
                <a:solidFill>
                  <a:srgbClr val="333333"/>
                </a:solidFill>
              </a:rPr>
              <a:t>uno – </a:t>
            </a:r>
            <a:r>
              <a:rPr lang="it-IT" altLang="de-DE" sz="2400">
                <a:solidFill>
                  <a:srgbClr val="333333"/>
                </a:solidFill>
              </a:rPr>
              <a:t>visti tutti”), </a:t>
            </a:r>
            <a:r>
              <a:rPr lang="it-IT" altLang="de-DE" sz="2400" dirty="0">
                <a:solidFill>
                  <a:srgbClr val="333333"/>
                </a:solidFill>
              </a:rPr>
              <a:t>qualcuno che non ha avuto una seconda occasione ne avrebbe meritata una.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3525093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Citazioni di persone che hanno fatto predizioni non corrette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1600">
                <a:solidFill>
                  <a:srgbClr val="004992"/>
                </a:solidFill>
              </a:rPr>
              <a:t>“</a:t>
            </a:r>
            <a:r>
              <a:rPr lang="it-IT" altLang="ja-JP" sz="1600">
                <a:solidFill>
                  <a:srgbClr val="004992"/>
                </a:solidFill>
              </a:rPr>
              <a:t>Le </a:t>
            </a:r>
            <a:r>
              <a:rPr lang="it-IT" altLang="ja-JP" sz="1600" dirty="0">
                <a:solidFill>
                  <a:srgbClr val="004992"/>
                </a:solidFill>
              </a:rPr>
              <a:t>donne assennate e responsabili non vogliono </a:t>
            </a:r>
            <a:r>
              <a:rPr lang="it-IT" altLang="ja-JP" sz="1600">
                <a:solidFill>
                  <a:srgbClr val="004992"/>
                </a:solidFill>
              </a:rPr>
              <a:t>votare</a:t>
            </a:r>
            <a:r>
              <a:rPr lang="en-US" altLang="ja-JP"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Grover Cleveland, </a:t>
            </a:r>
            <a:r>
              <a:rPr lang="it-IT" altLang="de-DE" sz="1600" dirty="0">
                <a:solidFill>
                  <a:srgbClr val="333333"/>
                </a:solidFill>
              </a:rPr>
              <a:t>ex Presidente degli Stati Uniti d'America, 1905</a:t>
            </a:r>
          </a:p>
          <a:p>
            <a:pPr lvl="0" defTabSz="914400" eaLnBrk="0" fontAlgn="base" hangingPunct="0">
              <a:lnSpc>
                <a:spcPct val="100000"/>
              </a:lnSpc>
              <a:spcBef>
                <a:spcPts val="1200"/>
              </a:spcBef>
            </a:pPr>
            <a:r>
              <a:rPr lang="en-US" altLang="de-DE" sz="1600">
                <a:solidFill>
                  <a:srgbClr val="004992"/>
                </a:solidFill>
              </a:rPr>
              <a:t>“</a:t>
            </a:r>
            <a:r>
              <a:rPr lang="it-IT" altLang="ja-JP" sz="1600">
                <a:solidFill>
                  <a:srgbClr val="004992"/>
                </a:solidFill>
              </a:rPr>
              <a:t>Questo </a:t>
            </a:r>
            <a:r>
              <a:rPr lang="it-IT" altLang="ja-JP" sz="1600" dirty="0">
                <a:solidFill>
                  <a:srgbClr val="004992"/>
                </a:solidFill>
              </a:rPr>
              <a:t>'telefono' ha troppi inconvenienti per essere considerato seriamente un mezzo di comunicazione. Il dispositivo intrinsecamente non ha alcun valore per </a:t>
            </a:r>
            <a:r>
              <a:rPr lang="it-IT" altLang="ja-JP" sz="1600">
                <a:solidFill>
                  <a:srgbClr val="004992"/>
                </a:solidFill>
              </a:rPr>
              <a:t>noi</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de-DE" altLang="ko-KR" sz="1600" dirty="0">
                <a:solidFill>
                  <a:srgbClr val="333333"/>
                </a:solidFill>
              </a:rPr>
              <a:t>Western Union, </a:t>
            </a:r>
            <a:r>
              <a:rPr lang="it-IT" altLang="ko-KR" sz="1600" dirty="0">
                <a:solidFill>
                  <a:srgbClr val="333333"/>
                </a:solidFill>
              </a:rPr>
              <a:t>leader nei servizi finanziari e nelle comunicazioni, 1876</a:t>
            </a:r>
          </a:p>
          <a:p>
            <a:pPr lvl="0" defTabSz="914400" eaLnBrk="0" fontAlgn="base" hangingPunct="0">
              <a:lnSpc>
                <a:spcPct val="100000"/>
              </a:lnSpc>
              <a:spcBef>
                <a:spcPts val="1200"/>
              </a:spcBef>
            </a:pPr>
            <a:r>
              <a:rPr lang="en-US" altLang="de-DE" sz="1600">
                <a:solidFill>
                  <a:srgbClr val="004992"/>
                </a:solidFill>
              </a:rPr>
              <a:t>“</a:t>
            </a:r>
            <a:r>
              <a:rPr lang="it-IT" altLang="ko-KR" sz="1600">
                <a:solidFill>
                  <a:srgbClr val="004992"/>
                </a:solidFill>
              </a:rPr>
              <a:t>Ci </a:t>
            </a:r>
            <a:r>
              <a:rPr lang="it-IT" altLang="ko-KR" sz="1600" dirty="0">
                <a:solidFill>
                  <a:srgbClr val="004992"/>
                </a:solidFill>
              </a:rPr>
              <a:t>vorrà più di una generazione finché la prima missione umana metterà i piedi sulla </a:t>
            </a:r>
            <a:r>
              <a:rPr lang="it-IT" altLang="ko-KR" sz="1600">
                <a:solidFill>
                  <a:srgbClr val="004992"/>
                </a:solidFill>
              </a:rPr>
              <a:t>luna</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de-DE" altLang="ko-KR" sz="1600" dirty="0">
                <a:solidFill>
                  <a:srgbClr val="333333"/>
                </a:solidFill>
              </a:rPr>
              <a:t>Harold Spencer, Astronomo, 1957 (l‘allunaggio avvenne 12 anni dopo)</a:t>
            </a:r>
            <a:endParaRPr lang="de-DE" altLang="de-DE" sz="1600" dirty="0">
              <a:solidFill>
                <a:srgbClr val="333333"/>
              </a:solidFill>
            </a:endParaRPr>
          </a:p>
          <a:p>
            <a:pPr lvl="0" defTabSz="914400" eaLnBrk="0" fontAlgn="base" hangingPunct="0">
              <a:lnSpc>
                <a:spcPct val="100000"/>
              </a:lnSpc>
              <a:spcBef>
                <a:spcPts val="1200"/>
              </a:spcBef>
            </a:pPr>
            <a:r>
              <a:rPr lang="en-US" altLang="de-DE" sz="1600">
                <a:solidFill>
                  <a:srgbClr val="004992"/>
                </a:solidFill>
              </a:rPr>
              <a:t>“</a:t>
            </a:r>
            <a:r>
              <a:rPr lang="it-IT" altLang="ko-KR" sz="1600">
                <a:solidFill>
                  <a:srgbClr val="004992"/>
                </a:solidFill>
              </a:rPr>
              <a:t>Il </a:t>
            </a:r>
            <a:r>
              <a:rPr lang="it-IT" altLang="ko-KR" sz="1600" dirty="0">
                <a:solidFill>
                  <a:srgbClr val="004992"/>
                </a:solidFill>
              </a:rPr>
              <a:t>cavallo resta ma l'automobile è solo una novità - una </a:t>
            </a:r>
            <a:r>
              <a:rPr lang="it-IT" altLang="ko-KR" sz="1600">
                <a:solidFill>
                  <a:srgbClr val="004992"/>
                </a:solidFill>
              </a:rPr>
              <a:t>moda</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it-IT" altLang="ko-KR" sz="1600" dirty="0">
                <a:solidFill>
                  <a:srgbClr val="333333"/>
                </a:solidFill>
              </a:rPr>
              <a:t>Il presidente della Michigan Savings Bank in merito all'investimento in Ford Motor Co., 1903</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I</a:t>
            </a:r>
            <a:r>
              <a:rPr lang="de-DE" altLang="ko-KR" sz="1600">
                <a:solidFill>
                  <a:srgbClr val="004992"/>
                </a:solidFill>
              </a:rPr>
              <a:t> </a:t>
            </a:r>
            <a:r>
              <a:rPr lang="de-DE" altLang="ko-KR" sz="1600" dirty="0">
                <a:solidFill>
                  <a:srgbClr val="004992"/>
                </a:solidFill>
              </a:rPr>
              <a:t>raggi X si dimostreranno una </a:t>
            </a:r>
            <a:r>
              <a:rPr lang="de-DE" altLang="ko-KR" sz="1600">
                <a:solidFill>
                  <a:srgbClr val="004992"/>
                </a:solidFill>
              </a:rPr>
              <a:t>bufala</a:t>
            </a:r>
            <a:r>
              <a:rPr lang="en-US" altLang="ko-KR"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Lord Kelvin, </a:t>
            </a:r>
            <a:r>
              <a:rPr lang="en-US" altLang="de-DE" sz="1600" dirty="0" err="1">
                <a:solidFill>
                  <a:srgbClr val="333333"/>
                </a:solidFill>
              </a:rPr>
              <a:t>Presidente</a:t>
            </a:r>
            <a:r>
              <a:rPr lang="en-US" altLang="de-DE" sz="1600" dirty="0">
                <a:solidFill>
                  <a:srgbClr val="333333"/>
                </a:solidFill>
              </a:rPr>
              <a:t> </a:t>
            </a:r>
            <a:r>
              <a:rPr lang="en-US" altLang="de-DE" sz="1600" dirty="0" err="1">
                <a:solidFill>
                  <a:srgbClr val="333333"/>
                </a:solidFill>
              </a:rPr>
              <a:t>della</a:t>
            </a:r>
            <a:r>
              <a:rPr lang="en-US" altLang="de-DE" sz="1600" dirty="0">
                <a:solidFill>
                  <a:srgbClr val="333333"/>
                </a:solidFill>
              </a:rPr>
              <a:t> Royal Society, 1883</a:t>
            </a:r>
          </a:p>
          <a:p>
            <a:pPr lvl="0" defTabSz="914400" fontAlgn="base">
              <a:lnSpc>
                <a:spcPct val="100000"/>
              </a:lnSpc>
              <a:spcBef>
                <a:spcPts val="1200"/>
              </a:spcBef>
            </a:pPr>
            <a:r>
              <a:rPr lang="en-US" altLang="de-DE" sz="1600">
                <a:solidFill>
                  <a:srgbClr val="004992"/>
                </a:solidFill>
              </a:rPr>
              <a:t>“Il </a:t>
            </a:r>
            <a:r>
              <a:rPr lang="en-US" altLang="de-DE" sz="1600" dirty="0" err="1">
                <a:solidFill>
                  <a:srgbClr val="004992"/>
                </a:solidFill>
              </a:rPr>
              <a:t>fonografo</a:t>
            </a:r>
            <a:r>
              <a:rPr lang="en-US" altLang="de-DE" sz="1600" dirty="0">
                <a:solidFill>
                  <a:srgbClr val="004992"/>
                </a:solidFill>
              </a:rPr>
              <a:t> non ha </a:t>
            </a:r>
            <a:r>
              <a:rPr lang="en-US" altLang="de-DE" sz="1600" dirty="0" err="1">
                <a:solidFill>
                  <a:srgbClr val="004992"/>
                </a:solidFill>
              </a:rPr>
              <a:t>alcun</a:t>
            </a:r>
            <a:r>
              <a:rPr lang="en-US" altLang="de-DE" sz="1600" dirty="0">
                <a:solidFill>
                  <a:srgbClr val="004992"/>
                </a:solidFill>
              </a:rPr>
              <a:t> </a:t>
            </a:r>
            <a:r>
              <a:rPr lang="en-US" altLang="de-DE" sz="1600" dirty="0" err="1">
                <a:solidFill>
                  <a:srgbClr val="004992"/>
                </a:solidFill>
              </a:rPr>
              <a:t>valore</a:t>
            </a:r>
            <a:r>
              <a:rPr lang="en-US" altLang="de-DE" sz="1600" dirty="0">
                <a:solidFill>
                  <a:srgbClr val="004992"/>
                </a:solidFill>
              </a:rPr>
              <a:t> </a:t>
            </a:r>
            <a:r>
              <a:rPr lang="en-US" altLang="de-DE" sz="1600" err="1">
                <a:solidFill>
                  <a:srgbClr val="004992"/>
                </a:solidFill>
              </a:rPr>
              <a:t>commerciale</a:t>
            </a:r>
            <a:r>
              <a:rPr lang="en-US" altLang="de-DE"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Thomas Edison, </a:t>
            </a:r>
            <a:r>
              <a:rPr lang="en-US" altLang="de-DE" sz="1600" dirty="0" err="1">
                <a:solidFill>
                  <a:srgbClr val="333333"/>
                </a:solidFill>
              </a:rPr>
              <a:t>famoso</a:t>
            </a:r>
            <a:r>
              <a:rPr lang="en-US" altLang="de-DE" sz="1600" dirty="0">
                <a:solidFill>
                  <a:srgbClr val="333333"/>
                </a:solidFill>
              </a:rPr>
              <a:t> </a:t>
            </a:r>
            <a:r>
              <a:rPr lang="en-US" altLang="de-DE" sz="1600" dirty="0" err="1">
                <a:solidFill>
                  <a:srgbClr val="333333"/>
                </a:solidFill>
              </a:rPr>
              <a:t>inventore</a:t>
            </a:r>
            <a:r>
              <a:rPr lang="en-US" altLang="de-DE" sz="1600" dirty="0">
                <a:solidFill>
                  <a:srgbClr val="333333"/>
                </a:solidFill>
              </a:rPr>
              <a:t> Americano, 1880 (</a:t>
            </a:r>
            <a:r>
              <a:rPr lang="en-US" altLang="de-DE" sz="1600" dirty="0" err="1">
                <a:solidFill>
                  <a:srgbClr val="333333"/>
                </a:solidFill>
              </a:rPr>
              <a:t>fonografo</a:t>
            </a:r>
            <a:r>
              <a:rPr lang="en-US" altLang="de-DE" sz="1600" dirty="0">
                <a:solidFill>
                  <a:srgbClr val="333333"/>
                </a:solidFill>
              </a:rPr>
              <a:t>=primo </a:t>
            </a:r>
            <a:r>
              <a:rPr lang="en-US" altLang="de-DE" sz="1600" dirty="0" err="1">
                <a:solidFill>
                  <a:srgbClr val="333333"/>
                </a:solidFill>
              </a:rPr>
              <a:t>strumento</a:t>
            </a:r>
            <a:r>
              <a:rPr lang="en-US" altLang="de-DE" sz="1600" dirty="0">
                <a:solidFill>
                  <a:srgbClr val="333333"/>
                </a:solidFill>
              </a:rPr>
              <a:t> per </a:t>
            </a:r>
            <a:r>
              <a:rPr lang="en-US" altLang="de-DE" sz="1600" dirty="0" err="1">
                <a:solidFill>
                  <a:srgbClr val="333333"/>
                </a:solidFill>
              </a:rPr>
              <a:t>registrare</a:t>
            </a:r>
            <a:r>
              <a:rPr lang="en-US" altLang="de-DE" sz="1600" dirty="0">
                <a:solidFill>
                  <a:srgbClr val="333333"/>
                </a:solidFill>
              </a:rPr>
              <a:t> la voce)</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Citazioni di persone che hanno fatto predizioni non corrette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1600">
                <a:solidFill>
                  <a:srgbClr val="004992"/>
                </a:solidFill>
              </a:rPr>
              <a:t>“</a:t>
            </a:r>
            <a:r>
              <a:rPr lang="it-IT" altLang="ja-JP" sz="1600">
                <a:solidFill>
                  <a:srgbClr val="004992"/>
                </a:solidFill>
              </a:rPr>
              <a:t>Le </a:t>
            </a:r>
            <a:r>
              <a:rPr lang="it-IT" altLang="ja-JP" sz="1600" dirty="0">
                <a:solidFill>
                  <a:srgbClr val="004992"/>
                </a:solidFill>
              </a:rPr>
              <a:t>donne assennate e responsabili non vogliono </a:t>
            </a:r>
            <a:r>
              <a:rPr lang="it-IT" altLang="ja-JP" sz="1600">
                <a:solidFill>
                  <a:srgbClr val="004992"/>
                </a:solidFill>
              </a:rPr>
              <a:t>votare</a:t>
            </a:r>
            <a:r>
              <a:rPr lang="en-US" altLang="ja-JP"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Grover Cleveland, </a:t>
            </a:r>
            <a:r>
              <a:rPr lang="it-IT" altLang="de-DE" sz="1600" dirty="0">
                <a:solidFill>
                  <a:srgbClr val="333333"/>
                </a:solidFill>
              </a:rPr>
              <a:t>ex Presidente degli Stati Uniti d'America, 1905</a:t>
            </a:r>
          </a:p>
          <a:p>
            <a:pPr lvl="0" defTabSz="914400" eaLnBrk="0" fontAlgn="base" hangingPunct="0">
              <a:lnSpc>
                <a:spcPct val="100000"/>
              </a:lnSpc>
              <a:spcBef>
                <a:spcPts val="1200"/>
              </a:spcBef>
            </a:pPr>
            <a:r>
              <a:rPr lang="en-US" altLang="de-DE" sz="1600">
                <a:solidFill>
                  <a:srgbClr val="004992"/>
                </a:solidFill>
              </a:rPr>
              <a:t>“</a:t>
            </a:r>
            <a:r>
              <a:rPr lang="it-IT" altLang="ja-JP" sz="1600">
                <a:solidFill>
                  <a:srgbClr val="004992"/>
                </a:solidFill>
              </a:rPr>
              <a:t>Questo </a:t>
            </a:r>
            <a:r>
              <a:rPr lang="it-IT" altLang="ja-JP" sz="1600" dirty="0">
                <a:solidFill>
                  <a:srgbClr val="004992"/>
                </a:solidFill>
              </a:rPr>
              <a:t>'telefono' ha troppi inconvenienti per essere considerato seriamente un mezzo di comunicazione. Il dispositivo intrinsecamente non ha alcun valore per </a:t>
            </a:r>
            <a:r>
              <a:rPr lang="it-IT" altLang="ja-JP" sz="1600">
                <a:solidFill>
                  <a:srgbClr val="004992"/>
                </a:solidFill>
              </a:rPr>
              <a:t>noi</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de-DE" altLang="ko-KR" sz="1600" dirty="0">
                <a:solidFill>
                  <a:srgbClr val="333333"/>
                </a:solidFill>
              </a:rPr>
              <a:t>Western Union, </a:t>
            </a:r>
            <a:r>
              <a:rPr lang="it-IT" altLang="ko-KR" sz="1600" dirty="0">
                <a:solidFill>
                  <a:srgbClr val="333333"/>
                </a:solidFill>
              </a:rPr>
              <a:t>leader nei servizi finanziari e nelle comunicazioni, 1876</a:t>
            </a:r>
          </a:p>
          <a:p>
            <a:pPr lvl="0" defTabSz="914400" eaLnBrk="0" fontAlgn="base" hangingPunct="0">
              <a:lnSpc>
                <a:spcPct val="100000"/>
              </a:lnSpc>
              <a:spcBef>
                <a:spcPts val="1200"/>
              </a:spcBef>
            </a:pPr>
            <a:r>
              <a:rPr lang="en-US" altLang="de-DE" sz="1600">
                <a:solidFill>
                  <a:srgbClr val="004992"/>
                </a:solidFill>
              </a:rPr>
              <a:t>“</a:t>
            </a:r>
            <a:r>
              <a:rPr lang="it-IT" altLang="ko-KR" sz="1600">
                <a:solidFill>
                  <a:srgbClr val="004992"/>
                </a:solidFill>
              </a:rPr>
              <a:t>Ci </a:t>
            </a:r>
            <a:r>
              <a:rPr lang="it-IT" altLang="ko-KR" sz="1600" dirty="0">
                <a:solidFill>
                  <a:srgbClr val="004992"/>
                </a:solidFill>
              </a:rPr>
              <a:t>vorrà più di una generazione finché la prima missione umana metterà i piedi sulla </a:t>
            </a:r>
            <a:r>
              <a:rPr lang="it-IT" altLang="ko-KR" sz="1600">
                <a:solidFill>
                  <a:srgbClr val="004992"/>
                </a:solidFill>
              </a:rPr>
              <a:t>luna</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de-DE" altLang="ko-KR" sz="1600" dirty="0">
                <a:solidFill>
                  <a:srgbClr val="333333"/>
                </a:solidFill>
              </a:rPr>
              <a:t>Harold Spencer, Astronomo, 1957 (l‘allunaggio avvenne 12 anni dopo)</a:t>
            </a:r>
            <a:endParaRPr lang="de-DE" altLang="de-DE" sz="1600" dirty="0">
              <a:solidFill>
                <a:srgbClr val="333333"/>
              </a:solidFill>
            </a:endParaRPr>
          </a:p>
          <a:p>
            <a:pPr lvl="0" defTabSz="914400" eaLnBrk="0" fontAlgn="base" hangingPunct="0">
              <a:lnSpc>
                <a:spcPct val="100000"/>
              </a:lnSpc>
              <a:spcBef>
                <a:spcPts val="1200"/>
              </a:spcBef>
            </a:pPr>
            <a:r>
              <a:rPr lang="en-US" altLang="de-DE" sz="1600">
                <a:solidFill>
                  <a:srgbClr val="004992"/>
                </a:solidFill>
              </a:rPr>
              <a:t>“</a:t>
            </a:r>
            <a:r>
              <a:rPr lang="it-IT" altLang="ko-KR" sz="1600">
                <a:solidFill>
                  <a:srgbClr val="004992"/>
                </a:solidFill>
              </a:rPr>
              <a:t>Il </a:t>
            </a:r>
            <a:r>
              <a:rPr lang="it-IT" altLang="ko-KR" sz="1600" dirty="0">
                <a:solidFill>
                  <a:srgbClr val="004992"/>
                </a:solidFill>
              </a:rPr>
              <a:t>cavallo resta ma l'automobile è solo una novità - una </a:t>
            </a:r>
            <a:r>
              <a:rPr lang="it-IT" altLang="ko-KR" sz="1600">
                <a:solidFill>
                  <a:srgbClr val="004992"/>
                </a:solidFill>
              </a:rPr>
              <a:t>moda</a:t>
            </a:r>
            <a:r>
              <a:rPr lang="de-DE" altLang="ko-KR" sz="1600">
                <a:solidFill>
                  <a:srgbClr val="004992"/>
                </a:solidFill>
              </a:rPr>
              <a:t>.</a:t>
            </a:r>
            <a:r>
              <a:rPr lang="it-IT" altLang="de-DE" sz="1600">
                <a:solidFill>
                  <a:srgbClr val="004992"/>
                </a:solidFill>
              </a:rPr>
              <a:t>”</a:t>
            </a:r>
            <a:br>
              <a:rPr lang="it-IT" altLang="de-DE" sz="1600" dirty="0">
                <a:solidFill>
                  <a:srgbClr val="333333"/>
                </a:solidFill>
              </a:rPr>
            </a:br>
            <a:r>
              <a:rPr lang="it-IT" altLang="ko-KR" sz="1600" dirty="0">
                <a:solidFill>
                  <a:srgbClr val="333333"/>
                </a:solidFill>
              </a:rPr>
              <a:t>Il presidente della Michigan Savings Bank in merito all'investimento in Ford Motor Co., 1903</a:t>
            </a:r>
          </a:p>
          <a:p>
            <a:pPr lvl="0" defTabSz="914400" eaLnBrk="0" fontAlgn="base" hangingPunct="0">
              <a:lnSpc>
                <a:spcPct val="100000"/>
              </a:lnSpc>
              <a:spcBef>
                <a:spcPts val="1200"/>
              </a:spcBef>
            </a:pPr>
            <a:r>
              <a:rPr lang="de-DE" altLang="ko-KR" sz="1600">
                <a:solidFill>
                  <a:srgbClr val="004992"/>
                </a:solidFill>
              </a:rPr>
              <a:t>“</a:t>
            </a:r>
            <a:r>
              <a:rPr lang="en-US" altLang="ko-KR" sz="1600">
                <a:solidFill>
                  <a:srgbClr val="004992"/>
                </a:solidFill>
              </a:rPr>
              <a:t>I</a:t>
            </a:r>
            <a:r>
              <a:rPr lang="de-DE" altLang="ko-KR" sz="1600">
                <a:solidFill>
                  <a:srgbClr val="004992"/>
                </a:solidFill>
              </a:rPr>
              <a:t> </a:t>
            </a:r>
            <a:r>
              <a:rPr lang="de-DE" altLang="ko-KR" sz="1600" dirty="0">
                <a:solidFill>
                  <a:srgbClr val="004992"/>
                </a:solidFill>
              </a:rPr>
              <a:t>raggi X si dimostreranno una </a:t>
            </a:r>
            <a:r>
              <a:rPr lang="de-DE" altLang="ko-KR" sz="1600">
                <a:solidFill>
                  <a:srgbClr val="004992"/>
                </a:solidFill>
              </a:rPr>
              <a:t>bufala</a:t>
            </a:r>
            <a:r>
              <a:rPr lang="en-US" altLang="ko-KR"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Lord Kelvin, </a:t>
            </a:r>
            <a:r>
              <a:rPr lang="en-US" altLang="de-DE" sz="1600" dirty="0" err="1">
                <a:solidFill>
                  <a:srgbClr val="333333"/>
                </a:solidFill>
              </a:rPr>
              <a:t>Presidente</a:t>
            </a:r>
            <a:r>
              <a:rPr lang="en-US" altLang="de-DE" sz="1600" dirty="0">
                <a:solidFill>
                  <a:srgbClr val="333333"/>
                </a:solidFill>
              </a:rPr>
              <a:t> </a:t>
            </a:r>
            <a:r>
              <a:rPr lang="en-US" altLang="de-DE" sz="1600" dirty="0" err="1">
                <a:solidFill>
                  <a:srgbClr val="333333"/>
                </a:solidFill>
              </a:rPr>
              <a:t>della</a:t>
            </a:r>
            <a:r>
              <a:rPr lang="en-US" altLang="de-DE" sz="1600" dirty="0">
                <a:solidFill>
                  <a:srgbClr val="333333"/>
                </a:solidFill>
              </a:rPr>
              <a:t> Royal Society, 1883</a:t>
            </a:r>
          </a:p>
          <a:p>
            <a:pPr lvl="0" defTabSz="914400" fontAlgn="base">
              <a:lnSpc>
                <a:spcPct val="100000"/>
              </a:lnSpc>
              <a:spcBef>
                <a:spcPts val="1200"/>
              </a:spcBef>
            </a:pPr>
            <a:r>
              <a:rPr lang="en-US" altLang="de-DE" sz="1600">
                <a:solidFill>
                  <a:srgbClr val="004992"/>
                </a:solidFill>
              </a:rPr>
              <a:t>“Il </a:t>
            </a:r>
            <a:r>
              <a:rPr lang="en-US" altLang="de-DE" sz="1600" dirty="0" err="1">
                <a:solidFill>
                  <a:srgbClr val="004992"/>
                </a:solidFill>
              </a:rPr>
              <a:t>fonografo</a:t>
            </a:r>
            <a:r>
              <a:rPr lang="en-US" altLang="de-DE" sz="1600" dirty="0">
                <a:solidFill>
                  <a:srgbClr val="004992"/>
                </a:solidFill>
              </a:rPr>
              <a:t> non ha </a:t>
            </a:r>
            <a:r>
              <a:rPr lang="en-US" altLang="de-DE" sz="1600" dirty="0" err="1">
                <a:solidFill>
                  <a:srgbClr val="004992"/>
                </a:solidFill>
              </a:rPr>
              <a:t>alcun</a:t>
            </a:r>
            <a:r>
              <a:rPr lang="en-US" altLang="de-DE" sz="1600" dirty="0">
                <a:solidFill>
                  <a:srgbClr val="004992"/>
                </a:solidFill>
              </a:rPr>
              <a:t> </a:t>
            </a:r>
            <a:r>
              <a:rPr lang="en-US" altLang="de-DE" sz="1600" dirty="0" err="1">
                <a:solidFill>
                  <a:srgbClr val="004992"/>
                </a:solidFill>
              </a:rPr>
              <a:t>valore</a:t>
            </a:r>
            <a:r>
              <a:rPr lang="en-US" altLang="de-DE" sz="1600" dirty="0">
                <a:solidFill>
                  <a:srgbClr val="004992"/>
                </a:solidFill>
              </a:rPr>
              <a:t> </a:t>
            </a:r>
            <a:r>
              <a:rPr lang="en-US" altLang="de-DE" sz="1600" err="1">
                <a:solidFill>
                  <a:srgbClr val="004992"/>
                </a:solidFill>
              </a:rPr>
              <a:t>commerciale</a:t>
            </a:r>
            <a:r>
              <a:rPr lang="en-US" altLang="de-DE" sz="1600">
                <a:solidFill>
                  <a:srgbClr val="004992"/>
                </a:solidFill>
              </a:rPr>
              <a:t>.</a:t>
            </a:r>
            <a:r>
              <a:rPr lang="it-IT" altLang="de-DE" sz="1600">
                <a:solidFill>
                  <a:srgbClr val="004992"/>
                </a:solidFill>
              </a:rPr>
              <a:t>”</a:t>
            </a:r>
            <a:br>
              <a:rPr lang="it-IT" altLang="de-DE" sz="1600" dirty="0">
                <a:solidFill>
                  <a:srgbClr val="333333"/>
                </a:solidFill>
              </a:rPr>
            </a:br>
            <a:r>
              <a:rPr lang="en-US" altLang="de-DE" sz="1600" dirty="0">
                <a:solidFill>
                  <a:srgbClr val="333333"/>
                </a:solidFill>
              </a:rPr>
              <a:t>Thomas Edison, </a:t>
            </a:r>
            <a:r>
              <a:rPr lang="en-US" altLang="de-DE" sz="1600" dirty="0" err="1">
                <a:solidFill>
                  <a:srgbClr val="333333"/>
                </a:solidFill>
              </a:rPr>
              <a:t>famoso</a:t>
            </a:r>
            <a:r>
              <a:rPr lang="en-US" altLang="de-DE" sz="1600" dirty="0">
                <a:solidFill>
                  <a:srgbClr val="333333"/>
                </a:solidFill>
              </a:rPr>
              <a:t> </a:t>
            </a:r>
            <a:r>
              <a:rPr lang="en-US" altLang="de-DE" sz="1600" dirty="0" err="1">
                <a:solidFill>
                  <a:srgbClr val="333333"/>
                </a:solidFill>
              </a:rPr>
              <a:t>inventore</a:t>
            </a:r>
            <a:r>
              <a:rPr lang="en-US" altLang="de-DE" sz="1600" dirty="0">
                <a:solidFill>
                  <a:srgbClr val="333333"/>
                </a:solidFill>
              </a:rPr>
              <a:t> Americano, 1880 (</a:t>
            </a:r>
            <a:r>
              <a:rPr lang="en-US" altLang="de-DE" sz="1600" dirty="0" err="1">
                <a:solidFill>
                  <a:srgbClr val="333333"/>
                </a:solidFill>
              </a:rPr>
              <a:t>fonografo</a:t>
            </a:r>
            <a:r>
              <a:rPr lang="en-US" altLang="de-DE" sz="1600" dirty="0">
                <a:solidFill>
                  <a:srgbClr val="333333"/>
                </a:solidFill>
              </a:rPr>
              <a:t>=primo </a:t>
            </a:r>
            <a:r>
              <a:rPr lang="en-US" altLang="de-DE" sz="1600" dirty="0" err="1">
                <a:solidFill>
                  <a:srgbClr val="333333"/>
                </a:solidFill>
              </a:rPr>
              <a:t>strumento</a:t>
            </a:r>
            <a:r>
              <a:rPr lang="en-US" altLang="de-DE" sz="1600" dirty="0">
                <a:solidFill>
                  <a:srgbClr val="333333"/>
                </a:solidFill>
              </a:rPr>
              <a:t> per </a:t>
            </a:r>
            <a:r>
              <a:rPr lang="en-US" altLang="de-DE" sz="1600" dirty="0" err="1">
                <a:solidFill>
                  <a:srgbClr val="333333"/>
                </a:solidFill>
              </a:rPr>
              <a:t>registrare</a:t>
            </a:r>
            <a:r>
              <a:rPr lang="en-US" altLang="de-DE" sz="1600" dirty="0">
                <a:solidFill>
                  <a:srgbClr val="333333"/>
                </a:solidFill>
              </a:rPr>
              <a:t> la voce)</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7</a:t>
            </a:fld>
            <a:endParaRPr lang="de-DE" altLang="de-DE">
              <a:latin typeface="+mn-lt"/>
              <a:ea typeface="+mn-ea"/>
            </a:endParaRPr>
          </a:p>
        </p:txBody>
      </p:sp>
      <p:sp>
        <p:nvSpPr>
          <p:cNvPr id="6" name="Text Box 5"/>
          <p:cNvSpPr txBox="1">
            <a:spLocks noChangeArrowheads="1"/>
          </p:cNvSpPr>
          <p:nvPr/>
        </p:nvSpPr>
        <p:spPr bwMode="auto">
          <a:xfrm>
            <a:off x="408955" y="623159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50000"/>
              </a:spcBef>
              <a:buClrTx/>
              <a:buFontTx/>
              <a:buNone/>
            </a:pPr>
            <a:r>
              <a:rPr lang="it-IT" altLang="de-DE" sz="1800" b="0" dirty="0">
                <a:solidFill>
                  <a:srgbClr val="004992"/>
                </a:solidFill>
                <a:latin typeface="+mn-lt"/>
                <a:ea typeface="+mn-ea"/>
              </a:rPr>
              <a:t>Bisogna avere una mente aperta rispetto alle nuove esperienze - il tempo cambia e nessuno può prevedere il futuro</a:t>
            </a:r>
            <a:r>
              <a:rPr lang="de-DE" altLang="de-DE" sz="1800" b="0" dirty="0">
                <a:solidFill>
                  <a:srgbClr val="004992"/>
                </a:solidFill>
                <a:latin typeface="+mn-lt"/>
                <a:ea typeface="+mn-ea"/>
              </a:rPr>
              <a:t>.</a:t>
            </a:r>
          </a:p>
        </p:txBody>
      </p:sp>
    </p:spTree>
    <p:extLst>
      <p:ext uri="{BB962C8B-B14F-4D97-AF65-F5344CB8AC3E}">
        <p14:creationId xmlns:p14="http://schemas.microsoft.com/office/powerpoint/2010/main" val="380076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8</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980799354"/>
              </p:ext>
            </p:extLst>
          </p:nvPr>
        </p:nvGraphicFramePr>
        <p:xfrm>
          <a:off x="408955" y="220486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esempi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economia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9</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733990607"/>
              </p:ext>
            </p:extLst>
          </p:nvPr>
        </p:nvGraphicFramePr>
        <p:xfrm>
          <a:off x="408955" y="220486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esempi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mn-lt"/>
                          <a:ea typeface="+mn-ea"/>
                          <a:cs typeface="+mn-cs"/>
                        </a:rPr>
                        <a:t>Il sole ruota attorno ad una terra immobile! Questa visione fu considerata assolutamente veritiera dalla chiesa Cattolica in epoca medioevale, a dispetto dello scienziato Galileo Galilei che fornì delle prove dell’opposto. La verità, che la Terra ruota attorno al sole, in quel tempo fu addirittura considerata blasfemia.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economia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9978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10</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995471179"/>
              </p:ext>
            </p:extLst>
          </p:nvPr>
        </p:nvGraphicFramePr>
        <p:xfrm>
          <a:off x="408955" y="220486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esempi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mn-lt"/>
                          <a:ea typeface="+mn-ea"/>
                          <a:cs typeface="+mn-cs"/>
                        </a:rPr>
                        <a:t>Il sole ruota attorno ad una terra immobile! Questa visione fu considerata assolutamente veritiera dalla chiesa Cattolica in epoca medioevale, a dispetto dello scienziato Galileo Galilei che fornì delle prove dell’opposto. La verità, che la Terra ruota attorno al sole, in quel tempo fu addirittura considerata blasfemia.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Un medicinale pericoloso è rimasto in commercio troppo a lungo in passato nonostante i preallarmi (es.: scandalo del Contergan in Europa; scandalo del Vioxx in Nord America).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economia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73332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Inflessibilità “in azione” (“visione a tunnel”)</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11</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1191354674"/>
              </p:ext>
            </p:extLst>
          </p:nvPr>
        </p:nvGraphicFramePr>
        <p:xfrm>
          <a:off x="408955" y="220486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esempi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altLang="ja-JP" sz="2000" b="0" i="0" u="none" strike="noStrike" cap="none" normalizeH="0" baseline="0" dirty="0">
                          <a:ln>
                            <a:noFill/>
                          </a:ln>
                          <a:solidFill>
                            <a:srgbClr val="333333"/>
                          </a:solidFill>
                          <a:effectLst/>
                          <a:latin typeface="+mn-lt"/>
                          <a:ea typeface="+mn-ea"/>
                          <a:cs typeface="+mn-cs"/>
                        </a:rPr>
                        <a:t>Il sole ruota attorno ad una terra immobile! Questa visione fu considerata assolutamente veritiera dalla chiesa Cattolica in epoca medioevale, a dispetto dello scienziato Galileo Galilei che fornì delle prove dell’opposto. La verità, che la Terra ruota attorno al sole, in quel tempo fu addirittura considerata blasfemia.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medicina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Un medicinale pericoloso è rimasto in commercio troppo a lungo in passato nonostante i preallarmi (es.: scandalo del Contergan in Europa; scandalo del Vioxx in Nord America).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economia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lasciare nuovi investimenti; restare legati a strategie commerciali superate, vendere prodotti fuori moda (ad es. pellicola fotografica, macchine da scrivere); ignorare nuove tecnologie (ad es. un'azienda che non ha una pagina Web su Internet).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97525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le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continuano</a:t>
            </a:r>
            <a:r>
              <a:rPr lang="en-US" altLang="de-DE" sz="2400" dirty="0">
                <a:solidFill>
                  <a:srgbClr val="333333"/>
                </a:solidFill>
              </a:rPr>
              <a:t> a </a:t>
            </a:r>
            <a:r>
              <a:rPr lang="en-US" altLang="de-DE" sz="2400" dirty="0" err="1">
                <a:solidFill>
                  <a:srgbClr val="333333"/>
                </a:solidFill>
              </a:rPr>
              <a:t>restare</a:t>
            </a:r>
            <a:r>
              <a:rPr lang="en-US" altLang="de-DE" sz="2400" dirty="0">
                <a:solidFill>
                  <a:srgbClr val="333333"/>
                </a:solidFill>
              </a:rPr>
              <a:t> </a:t>
            </a:r>
            <a:r>
              <a:rPr lang="en-US" altLang="de-DE" sz="2400" dirty="0" err="1">
                <a:solidFill>
                  <a:srgbClr val="333333"/>
                </a:solidFill>
              </a:rPr>
              <a:t>della</a:t>
            </a:r>
            <a:r>
              <a:rPr lang="en-US" altLang="de-DE" sz="2400" dirty="0">
                <a:solidFill>
                  <a:srgbClr val="333333"/>
                </a:solidFill>
              </a:rPr>
              <a:t> </a:t>
            </a:r>
            <a:r>
              <a:rPr lang="en-US" altLang="de-DE" sz="2400" dirty="0" err="1">
                <a:solidFill>
                  <a:srgbClr val="333333"/>
                </a:solidFill>
              </a:rPr>
              <a:t>loro</a:t>
            </a:r>
            <a:r>
              <a:rPr lang="en-US" altLang="de-DE" sz="2400" dirty="0">
                <a:solidFill>
                  <a:srgbClr val="333333"/>
                </a:solidFill>
              </a:rPr>
              <a:t> </a:t>
            </a:r>
            <a:r>
              <a:rPr lang="en-US" altLang="de-DE" sz="2400" dirty="0" err="1">
                <a:solidFill>
                  <a:srgbClr val="333333"/>
                </a:solidFill>
              </a:rPr>
              <a:t>opinione</a:t>
            </a:r>
            <a:r>
              <a:rPr lang="en-US" altLang="de-DE" sz="2400" dirty="0">
                <a:solidFill>
                  <a:srgbClr val="333333"/>
                </a:solidFill>
              </a:rPr>
              <a:t> o credenza, </a:t>
            </a:r>
            <a:r>
              <a:rPr lang="en-US" altLang="de-DE" sz="2400" dirty="0" err="1">
                <a:solidFill>
                  <a:srgbClr val="333333"/>
                </a:solidFill>
              </a:rPr>
              <a:t>perfino</a:t>
            </a:r>
            <a:r>
              <a:rPr lang="en-US" altLang="de-DE" sz="2400" dirty="0">
                <a:solidFill>
                  <a:srgbClr val="333333"/>
                </a:solidFill>
              </a:rPr>
              <a:t> di </a:t>
            </a:r>
            <a:r>
              <a:rPr lang="en-US" altLang="de-DE" sz="2400" dirty="0" err="1">
                <a:solidFill>
                  <a:srgbClr val="333333"/>
                </a:solidFill>
              </a:rPr>
              <a:t>fronte</a:t>
            </a:r>
            <a:r>
              <a:rPr lang="en-US" altLang="de-DE" sz="2400" dirty="0">
                <a:solidFill>
                  <a:srgbClr val="333333"/>
                </a:solidFill>
              </a:rPr>
              <a:t> ad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evidenza</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la </a:t>
            </a:r>
            <a:r>
              <a:rPr lang="en-US" altLang="de-DE" sz="2400" dirty="0" err="1">
                <a:solidFill>
                  <a:srgbClr val="333333"/>
                </a:solidFill>
              </a:rPr>
              <a:t>contraddice</a:t>
            </a:r>
            <a:r>
              <a:rPr lang="en-US" altLang="de-DE" sz="2400" dirty="0">
                <a:solidFill>
                  <a:srgbClr val="333333"/>
                </a:solidFill>
              </a:rPr>
              <a:t>.</a:t>
            </a:r>
          </a:p>
          <a:p>
            <a:pPr lvl="0" defTabSz="914400" fontAlgn="base"/>
            <a:r>
              <a:rPr lang="en-US" altLang="de-DE" sz="2400" dirty="0" err="1">
                <a:solidFill>
                  <a:srgbClr val="004992"/>
                </a:solidFill>
              </a:rPr>
              <a:t>Questo</a:t>
            </a:r>
            <a:r>
              <a:rPr lang="en-US" altLang="de-DE" sz="2400" dirty="0">
                <a:solidFill>
                  <a:srgbClr val="004992"/>
                </a:solidFill>
              </a:rPr>
              <a:t> </a:t>
            </a:r>
            <a:r>
              <a:rPr lang="en-US" altLang="de-DE" sz="2400" dirty="0" err="1">
                <a:solidFill>
                  <a:srgbClr val="004992"/>
                </a:solidFill>
              </a:rPr>
              <a:t>può</a:t>
            </a:r>
            <a:r>
              <a:rPr lang="en-US" altLang="de-DE" sz="2400" dirty="0">
                <a:solidFill>
                  <a:srgbClr val="004992"/>
                </a:solidFill>
              </a:rPr>
              <a:t> </a:t>
            </a:r>
            <a:r>
              <a:rPr lang="en-US" altLang="de-DE" sz="2400" dirty="0" err="1">
                <a:solidFill>
                  <a:srgbClr val="004992"/>
                </a:solidFill>
              </a:rPr>
              <a:t>condurre</a:t>
            </a:r>
            <a:r>
              <a:rPr lang="en-US" altLang="de-DE" sz="2400" dirty="0">
                <a:solidFill>
                  <a:srgbClr val="004992"/>
                </a:solidFill>
              </a:rPr>
              <a:t> a </a:t>
            </a:r>
            <a:r>
              <a:rPr lang="en-US" altLang="de-DE" sz="2400" dirty="0" err="1">
                <a:solidFill>
                  <a:srgbClr val="004992"/>
                </a:solidFill>
              </a:rPr>
              <a:t>problemi</a:t>
            </a:r>
            <a:r>
              <a:rPr lang="en-US" altLang="de-DE" sz="2400" dirty="0">
                <a:solidFill>
                  <a:srgbClr val="004992"/>
                </a:solidFill>
              </a:rPr>
              <a:t> </a:t>
            </a:r>
            <a:r>
              <a:rPr lang="en-US" altLang="de-DE" sz="2400" dirty="0" err="1">
                <a:solidFill>
                  <a:srgbClr val="004992"/>
                </a:solidFill>
              </a:rPr>
              <a:t>interpersonali</a:t>
            </a:r>
            <a:r>
              <a:rPr lang="en-US" altLang="de-DE" sz="2400" dirty="0">
                <a:solidFill>
                  <a:srgbClr val="004992"/>
                </a:solidFill>
              </a:rPr>
              <a:t> e </a:t>
            </a:r>
            <a:r>
              <a:rPr lang="en-US" altLang="de-DE" sz="2400" dirty="0" err="1">
                <a:solidFill>
                  <a:srgbClr val="004992"/>
                </a:solidFill>
              </a:rPr>
              <a:t>può</a:t>
            </a:r>
            <a:r>
              <a:rPr lang="en-US" altLang="de-DE" sz="2400" dirty="0">
                <a:solidFill>
                  <a:srgbClr val="004992"/>
                </a:solidFill>
              </a:rPr>
              <a:t> </a:t>
            </a:r>
            <a:r>
              <a:rPr lang="en-US" altLang="de-DE" sz="2400" dirty="0" err="1">
                <a:solidFill>
                  <a:srgbClr val="004992"/>
                </a:solidFill>
              </a:rPr>
              <a:t>ostacolare</a:t>
            </a:r>
            <a:r>
              <a:rPr lang="en-US" altLang="de-DE" sz="2400" dirty="0">
                <a:solidFill>
                  <a:srgbClr val="004992"/>
                </a:solidFill>
              </a:rPr>
              <a:t> </a:t>
            </a:r>
            <a:r>
              <a:rPr lang="en-US" altLang="de-DE" sz="2400" dirty="0" err="1">
                <a:solidFill>
                  <a:srgbClr val="004992"/>
                </a:solidFill>
              </a:rPr>
              <a:t>una</a:t>
            </a:r>
            <a:r>
              <a:rPr lang="en-US" altLang="de-DE" sz="2400" dirty="0">
                <a:solidFill>
                  <a:srgbClr val="004992"/>
                </a:solidFill>
              </a:rPr>
              <a:t> </a:t>
            </a:r>
            <a:r>
              <a:rPr lang="en-US" altLang="de-DE" sz="2400" dirty="0" err="1">
                <a:solidFill>
                  <a:srgbClr val="004992"/>
                </a:solidFill>
              </a:rPr>
              <a:t>salutare</a:t>
            </a:r>
            <a:r>
              <a:rPr lang="en-US" altLang="de-DE" sz="2400" dirty="0">
                <a:solidFill>
                  <a:srgbClr val="004992"/>
                </a:solidFill>
              </a:rPr>
              <a:t>, </a:t>
            </a:r>
            <a:r>
              <a:rPr lang="en-US" altLang="de-DE" sz="2400" dirty="0" err="1">
                <a:solidFill>
                  <a:srgbClr val="004992"/>
                </a:solidFill>
              </a:rPr>
              <a:t>realistica</a:t>
            </a:r>
            <a:r>
              <a:rPr lang="en-US" altLang="de-DE" sz="2400" dirty="0">
                <a:solidFill>
                  <a:srgbClr val="004992"/>
                </a:solidFill>
              </a:rPr>
              <a:t> </a:t>
            </a:r>
            <a:r>
              <a:rPr lang="en-US" altLang="de-DE" sz="2400" dirty="0" err="1">
                <a:solidFill>
                  <a:srgbClr val="004992"/>
                </a:solidFill>
              </a:rPr>
              <a:t>visione</a:t>
            </a:r>
            <a:r>
              <a:rPr lang="en-US" altLang="de-DE" sz="2400" dirty="0">
                <a:solidFill>
                  <a:srgbClr val="004992"/>
                </a:solidFill>
              </a:rPr>
              <a:t> </a:t>
            </a:r>
            <a:r>
              <a:rPr lang="en-US" altLang="de-DE" sz="2400" dirty="0" err="1">
                <a:solidFill>
                  <a:srgbClr val="004992"/>
                </a:solidFill>
              </a:rPr>
              <a:t>dell’ambiente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altLang="de-DE" sz="3600" dirty="0">
                <a:latin typeface="+mn-lt"/>
                <a:ea typeface="+mn-ea"/>
                <a:cs typeface="+mn-cs"/>
              </a:rPr>
              <a:t>In che modo le credenze sostenute rigidamente promuovono un'errata interpretazione in caso di psicosi - esempi</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endParaRPr lang="it-IT" altLang="de-DE" sz="2400">
              <a:solidFill>
                <a:srgbClr val="333333"/>
              </a:solidFill>
            </a:endParaRPr>
          </a:p>
          <a:p>
            <a:pPr marL="342900" lvl="0" indent="-342900" defTabSz="914400" fontAlgn="base">
              <a:buClr>
                <a:srgbClr val="333333"/>
              </a:buClr>
              <a:buFont typeface="WingDings"/>
              <a:buChar char=""/>
            </a:pPr>
            <a:r>
              <a:rPr lang="it-IT" altLang="de-DE" sz="2400">
                <a:solidFill>
                  <a:srgbClr val="333333"/>
                </a:solidFill>
              </a:rPr>
              <a:t>Non </a:t>
            </a:r>
            <a:r>
              <a:rPr lang="it-IT" altLang="de-DE" sz="2400" dirty="0">
                <a:solidFill>
                  <a:srgbClr val="333333"/>
                </a:solidFill>
              </a:rPr>
              <a:t>scambi idee con gli altri perché ti aspetti/temi il conflitto o non ti fidi più degli altri</a:t>
            </a:r>
            <a:r>
              <a:rPr lang="en-US"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Il disaccordo o la messa in discussione è percepito come una sfida ostile.</a:t>
            </a:r>
          </a:p>
          <a:p>
            <a:pPr marL="342900" lvl="0" indent="-342900" defTabSz="914400" fontAlgn="base">
              <a:buClr>
                <a:srgbClr val="333333"/>
              </a:buClr>
              <a:buFont typeface="WingDings"/>
              <a:buChar char=""/>
            </a:pPr>
            <a:r>
              <a:rPr lang="it-IT" altLang="de-DE" sz="2400" dirty="0">
                <a:solidFill>
                  <a:srgbClr val="333333"/>
                </a:solidFill>
              </a:rPr>
              <a:t>Le informazioni sono derivate da un'unica fonte (ad es. forum su Internet riguardanti le teorie cospiratorie), non tenendo conto di altri mezzi di comunicazione più seri (ad es. agenzie di stampa)</a:t>
            </a:r>
            <a:r>
              <a:rPr lang="en-US" altLang="de-DE" sz="2400" dirty="0">
                <a:solidFill>
                  <a:srgbClr val="333333"/>
                </a:solidFill>
              </a:rPr>
              <a:t>.</a:t>
            </a:r>
          </a:p>
          <a:p>
            <a:pPr lvl="0" algn="ctr" defTabSz="914400">
              <a:buClr>
                <a:srgbClr val="336699"/>
              </a:buClr>
              <a:defRPr/>
            </a:pPr>
            <a:r>
              <a:rPr lang="en-US" sz="2400" kern="0" dirty="0" err="1">
                <a:solidFill>
                  <a:srgbClr val="004992"/>
                </a:solidFill>
              </a:rPr>
              <a:t>Qualcuno</a:t>
            </a:r>
            <a:r>
              <a:rPr lang="en-US" sz="2400" kern="0" dirty="0">
                <a:solidFill>
                  <a:srgbClr val="004992"/>
                </a:solidFill>
              </a:rPr>
              <a:t> di </a:t>
            </a:r>
            <a:r>
              <a:rPr lang="en-US" sz="2400" kern="0" dirty="0" err="1">
                <a:solidFill>
                  <a:srgbClr val="004992"/>
                </a:solidFill>
              </a:rPr>
              <a:t>voi</a:t>
            </a:r>
            <a:r>
              <a:rPr lang="en-US" sz="2400" kern="0" dirty="0">
                <a:solidFill>
                  <a:srgbClr val="004992"/>
                </a:solidFill>
              </a:rPr>
              <a:t> ha </a:t>
            </a:r>
            <a:r>
              <a:rPr lang="en-US" sz="2400" kern="0" dirty="0" err="1">
                <a:solidFill>
                  <a:srgbClr val="004992"/>
                </a:solidFill>
              </a:rPr>
              <a:t>una</a:t>
            </a:r>
            <a:r>
              <a:rPr lang="en-US" sz="2400" kern="0" dirty="0">
                <a:solidFill>
                  <a:srgbClr val="004992"/>
                </a:solidFill>
              </a:rPr>
              <a:t> </a:t>
            </a:r>
            <a:r>
              <a:rPr lang="en-US" sz="2400" kern="0" dirty="0" err="1">
                <a:solidFill>
                  <a:srgbClr val="004992"/>
                </a:solidFill>
              </a:rPr>
              <a:t>piccola</a:t>
            </a:r>
            <a:r>
              <a:rPr lang="en-US" sz="2400" kern="0" dirty="0">
                <a:solidFill>
                  <a:srgbClr val="004992"/>
                </a:solidFill>
              </a:rPr>
              <a:t> </a:t>
            </a:r>
            <a:r>
              <a:rPr lang="en-US" sz="2400" kern="0" dirty="0" err="1">
                <a:solidFill>
                  <a:srgbClr val="004992"/>
                </a:solidFill>
              </a:rPr>
              <a:t>esperienza</a:t>
            </a:r>
            <a:r>
              <a:rPr lang="en-US" sz="2400" kern="0" dirty="0">
                <a:solidFill>
                  <a:srgbClr val="004992"/>
                </a:solidFill>
              </a:rPr>
              <a:t> da </a:t>
            </a:r>
            <a:r>
              <a:rPr lang="en-US" sz="2400" kern="0" dirty="0" err="1">
                <a:solidFill>
                  <a:srgbClr val="004992"/>
                </a:solidFill>
              </a:rPr>
              <a:t>raccontare</a:t>
            </a:r>
            <a:r>
              <a:rPr lang="en-US" sz="2400" kern="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Le tre immagini appartengono a una certa categoria. Quale?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endParaRPr lang="it-IT" altLang="de-DE" sz="2400" dirty="0">
              <a:solidFill>
                <a:srgbClr val="333333"/>
              </a:solidFill>
            </a:endParaRPr>
          </a:p>
          <a:p>
            <a:pPr lvl="0" algn="ctr" defTabSz="914400" fontAlgn="base"/>
            <a:endParaRPr lang="it-IT" altLang="de-DE" sz="2400" dirty="0">
              <a:solidFill>
                <a:srgbClr val="333333"/>
              </a:solidFill>
            </a:endParaRPr>
          </a:p>
          <a:p>
            <a:pPr lvl="0" algn="ctr" defTabSz="914400" fontAlgn="base">
              <a:spcBef>
                <a:spcPts val="0"/>
              </a:spcBef>
            </a:pPr>
            <a:endParaRPr lang="it-IT" altLang="de-DE" sz="2400" dirty="0">
              <a:solidFill>
                <a:srgbClr val="333333"/>
              </a:solidFill>
            </a:endParaRPr>
          </a:p>
          <a:p>
            <a:pPr lvl="0" algn="ctr" defTabSz="914400" fontAlgn="base">
              <a:spcBef>
                <a:spcPts val="0"/>
              </a:spcBef>
            </a:pPr>
            <a:endParaRPr lang="it-IT" altLang="de-DE" sz="2400" dirty="0">
              <a:solidFill>
                <a:srgbClr val="333333"/>
              </a:solidFill>
            </a:endParaRPr>
          </a:p>
          <a:p>
            <a:pPr lvl="0" algn="ctr" defTabSz="914400" fontAlgn="base"/>
            <a:r>
              <a:rPr lang="it-IT" altLang="de-DE" sz="2400" dirty="0">
                <a:solidFill>
                  <a:srgbClr val="333333"/>
                </a:solidFill>
              </a:rPr>
              <a:t>Se sei sicuro della categoria sottostante, rispondi</a:t>
            </a:r>
            <a:r>
              <a:rPr lang="de-DE" altLang="de-DE" sz="2400" dirty="0">
                <a:solidFill>
                  <a:srgbClr val="333333"/>
                </a:solidFill>
              </a:rPr>
              <a:t>.</a:t>
            </a:r>
          </a:p>
          <a:p>
            <a:pPr lvl="0" algn="ctr" defTabSz="914400" fontAlgn="base"/>
            <a:r>
              <a:rPr lang="it-IT" altLang="de-DE" sz="2400" dirty="0">
                <a:solidFill>
                  <a:srgbClr val="333333"/>
                </a:solidFill>
              </a:rPr>
              <a:t>Riceverai un </a:t>
            </a:r>
            <a:r>
              <a:rPr lang="it-IT" altLang="de-DE" sz="2400">
                <a:solidFill>
                  <a:srgbClr val="333333"/>
                </a:solidFill>
              </a:rPr>
              <a:t>feedback (“sì” o “no”).</a:t>
            </a:r>
            <a:endParaRPr lang="de-DE" altLang="de-DE" sz="2400" dirty="0">
              <a:solidFill>
                <a:srgbClr val="333333"/>
              </a:solidFill>
            </a:endParaRPr>
          </a:p>
          <a:p>
            <a:pPr lvl="0" algn="ctr" defTabSz="914400" fontAlgn="base"/>
            <a:r>
              <a:rPr lang="it-IT" altLang="de-DE" sz="2400" dirty="0">
                <a:solidFill>
                  <a:srgbClr val="333333"/>
                </a:solidFill>
              </a:rPr>
              <a:t>Suggerisci altri elementi nella sequenza per mettere alla prova la tua supposizione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14</a:t>
            </a:fld>
            <a:endParaRPr lang="de-DE" altLang="de-DE">
              <a:latin typeface="+mn-lt"/>
              <a:ea typeface="+mn-ea"/>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Cibo!</a:t>
            </a:r>
          </a:p>
        </p:txBody>
      </p:sp>
      <p:sp>
        <p:nvSpPr>
          <p:cNvPr id="4" name="Content Placeholder 3"/>
          <p:cNvSpPr>
            <a:spLocks noGrp="1"/>
          </p:cNvSpPr>
          <p:nvPr>
            <p:ph idx="1"/>
          </p:nvPr>
        </p:nvSpPr>
        <p:spPr/>
        <p:txBody>
          <a:bodyPr/>
          <a:lstStyle/>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endParaRPr lang="it-IT" dirty="0">
              <a:solidFill>
                <a:srgbClr val="333333"/>
              </a:solidFill>
            </a:endParaRPr>
          </a:p>
          <a:p>
            <a:pPr>
              <a:lnSpc>
                <a:spcPct val="100000"/>
              </a:lnSpc>
              <a:spcBef>
                <a:spcPts val="1200"/>
              </a:spcBef>
            </a:pPr>
            <a:r>
              <a:rPr lang="it-IT" b="1" dirty="0">
                <a:solidFill>
                  <a:srgbClr val="333333"/>
                </a:solidFill>
              </a:rPr>
              <a:t>Errore comune: </a:t>
            </a:r>
            <a:r>
              <a:rPr lang="it-IT" dirty="0">
                <a:solidFill>
                  <a:srgbClr val="333333"/>
                </a:solidFill>
              </a:rPr>
              <a:t>la maggior parte delle persone cerca solo informazioni favorevoli alla loro supposizione, ma non quelle che la contraddicono (errore di conferma). In questo caso la categoria apparentemente corretta: frutta. Spesso, non si tiene conto di considerazioni/pensieri alternativi. </a:t>
            </a:r>
          </a:p>
          <a:p>
            <a:pPr>
              <a:lnSpc>
                <a:spcPct val="100000"/>
              </a:lnSpc>
              <a:spcBef>
                <a:spcPts val="1200"/>
              </a:spcBef>
            </a:pPr>
            <a:r>
              <a:rPr lang="it-IT" dirty="0">
                <a:solidFill>
                  <a:srgbClr val="333333"/>
                </a:solidFill>
              </a:rPr>
              <a:t>Esempi tratti dalla vita quotidiana: </a:t>
            </a:r>
          </a:p>
          <a:p>
            <a:pPr marL="285750" indent="-285750">
              <a:lnSpc>
                <a:spcPct val="100000"/>
              </a:lnSpc>
              <a:spcBef>
                <a:spcPts val="1200"/>
              </a:spcBef>
              <a:buClr>
                <a:srgbClr val="333333"/>
              </a:buClr>
              <a:buFont typeface="WingDings"/>
              <a:buChar char=""/>
            </a:pPr>
            <a:r>
              <a:rPr lang="it-IT" dirty="0">
                <a:solidFill>
                  <a:srgbClr val="333333"/>
                </a:solidFill>
              </a:rPr>
              <a:t>si leggono solo i quotidiani in linea con la propria opinione. </a:t>
            </a:r>
          </a:p>
          <a:p>
            <a:pPr marL="285750" indent="-285750">
              <a:lnSpc>
                <a:spcPct val="100000"/>
              </a:lnSpc>
              <a:spcBef>
                <a:spcPts val="1200"/>
              </a:spcBef>
              <a:buClr>
                <a:srgbClr val="333333"/>
              </a:buClr>
              <a:buFont typeface="WingDings"/>
              <a:buChar char=""/>
            </a:pPr>
            <a:r>
              <a:rPr lang="it-IT" dirty="0">
                <a:solidFill>
                  <a:srgbClr val="333333"/>
                </a:solidFill>
              </a:rPr>
              <a:t>si evita il contatto con persone che la pensano diversamente invece di discutere su punti di vista opposti.</a:t>
            </a:r>
          </a:p>
          <a:p>
            <a:pPr>
              <a:lnSpc>
                <a:spcPct val="100000"/>
              </a:lnSpc>
              <a:spcBef>
                <a:spcPts val="1200"/>
              </a:spcBef>
            </a:pPr>
            <a:r>
              <a:rPr lang="it-IT" dirty="0">
                <a:solidFill>
                  <a:srgbClr val="004992"/>
                </a:solidFill>
              </a:rPr>
              <a:t>Ciò potrebbe condurre a posizioni unilaterali e addirittura a giudizi non  corretti.</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15</a:t>
            </a:fld>
            <a:endParaRPr lang="de-DE" altLang="de-DE">
              <a:latin typeface="+mn-lt"/>
              <a:ea typeface="+mn-ea"/>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Altre opzioni:</a:t>
            </a:r>
            <a:endParaRPr lang="de-DE" altLang="de-DE" sz="2400" b="0" dirty="0">
              <a:solidFill>
                <a:srgbClr val="333333"/>
              </a:solidFill>
              <a:latin typeface="+mn-lt"/>
              <a:ea typeface="+mn-ea"/>
            </a:endParaRPr>
          </a:p>
        </p:txBody>
      </p:sp>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err="1">
                <a:solidFill>
                  <a:srgbClr val="333333"/>
                </a:solidFill>
              </a:rPr>
              <a:t>interpretazioni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a:t>
            </a:r>
            <a:r>
              <a:rPr lang="en-US" altLang="de-DE" sz="2400">
                <a:solidFill>
                  <a:srgbClr val="333333"/>
                </a:solidFill>
              </a:rPr>
              <a:t>prima.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17</a:t>
            </a:fld>
            <a:endParaRPr lang="de-DE" altLang="de-DE">
              <a:latin typeface="+mn-lt"/>
              <a:ea typeface="+mn-ea"/>
            </a:endParaRPr>
          </a:p>
        </p:txBody>
      </p:sp>
    </p:spTree>
    <p:extLst>
      <p:ext uri="{BB962C8B-B14F-4D97-AF65-F5344CB8AC3E}">
        <p14:creationId xmlns:p14="http://schemas.microsoft.com/office/powerpoint/2010/main" val="3062419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a:t>
            </a:r>
            <a:r>
              <a:rPr lang="en-US" altLang="de-DE" sz="2400" dirty="0" err="1">
                <a:solidFill>
                  <a:srgbClr val="333333"/>
                </a:solidFill>
              </a:rPr>
              <a:t>uno</a:t>
            </a:r>
            <a:r>
              <a:rPr lang="en-US" altLang="de-DE" sz="2400" dirty="0">
                <a:solidFill>
                  <a:srgbClr val="333333"/>
                </a:solidFill>
              </a:rPr>
              <a:t>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prima.</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Dopo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è </a:t>
            </a:r>
            <a:r>
              <a:rPr lang="en-US" altLang="de-DE" sz="2400" dirty="0" err="1">
                <a:solidFill>
                  <a:srgbClr val="333333"/>
                </a:solidFill>
              </a:rPr>
              <a:t>esibita</a:t>
            </a:r>
            <a:r>
              <a:rPr lang="en-US" altLang="de-DE" sz="2400" dirty="0">
                <a:solidFill>
                  <a:srgbClr val="333333"/>
                </a:solidFill>
              </a:rPr>
              <a:t>, </a:t>
            </a:r>
            <a:r>
              <a:rPr lang="en-US" altLang="de-DE" sz="2400" dirty="0" err="1">
                <a:solidFill>
                  <a:srgbClr val="333333"/>
                </a:solidFill>
              </a:rPr>
              <a:t>classifica</a:t>
            </a:r>
            <a:r>
              <a:rPr lang="en-US" altLang="de-DE" sz="2400" dirty="0">
                <a:solidFill>
                  <a:srgbClr val="333333"/>
                </a:solidFill>
              </a:rPr>
              <a:t> la </a:t>
            </a:r>
            <a:r>
              <a:rPr lang="en-US" altLang="de-DE" sz="2400" dirty="0" err="1">
                <a:solidFill>
                  <a:srgbClr val="333333"/>
                </a:solidFill>
              </a:rPr>
              <a:t>plausabilità</a:t>
            </a:r>
            <a:r>
              <a:rPr lang="en-US" altLang="de-DE" sz="2400" dirty="0">
                <a:solidFill>
                  <a:srgbClr val="333333"/>
                </a:solidFill>
              </a:rPr>
              <a:t> o la </a:t>
            </a:r>
            <a:r>
              <a:rPr lang="en-US" altLang="de-DE" sz="2400" dirty="0" err="1">
                <a:solidFill>
                  <a:srgbClr val="333333"/>
                </a:solidFill>
              </a:rPr>
              <a:t>verosimiglianza</a:t>
            </a:r>
            <a:r>
              <a:rPr lang="en-US" altLang="de-DE" sz="2400" dirty="0">
                <a:solidFill>
                  <a:srgbClr val="333333"/>
                </a:solidFill>
              </a:rPr>
              <a:t> di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 </a:t>
            </a:r>
            <a:r>
              <a:rPr lang="en-US" altLang="de-DE" sz="2400" dirty="0" err="1">
                <a:solidFill>
                  <a:srgbClr val="333333"/>
                </a:solidFill>
              </a:rPr>
              <a:t>suggerite</a:t>
            </a:r>
            <a:r>
              <a:rPr lang="en-US" altLang="de-DE" sz="2400" dirty="0">
                <a:solidFill>
                  <a:srgbClr val="333333"/>
                </a:solidFill>
              </a:rPr>
              <a:t>. </a:t>
            </a:r>
            <a:r>
              <a:rPr lang="en-US" altLang="de-DE" sz="2400" dirty="0" err="1">
                <a:solidFill>
                  <a:srgbClr val="333333"/>
                </a:solidFill>
              </a:rPr>
              <a:t>Queste</a:t>
            </a:r>
            <a:r>
              <a:rPr lang="en-US" altLang="de-DE" sz="2400" dirty="0">
                <a:solidFill>
                  <a:srgbClr val="333333"/>
                </a:solidFill>
              </a:rPr>
              <a:t> </a:t>
            </a:r>
            <a:r>
              <a:rPr lang="en-US" altLang="de-DE" sz="2400" dirty="0" err="1">
                <a:solidFill>
                  <a:srgbClr val="333333"/>
                </a:solidFill>
              </a:rPr>
              <a:t>vanno</a:t>
            </a:r>
            <a:r>
              <a:rPr lang="en-US" altLang="de-DE" sz="2400" dirty="0">
                <a:solidFill>
                  <a:srgbClr val="333333"/>
                </a:solidFill>
              </a:rPr>
              <a:t> </a:t>
            </a:r>
            <a:r>
              <a:rPr lang="en-US" altLang="de-DE" sz="2400" dirty="0" err="1">
                <a:solidFill>
                  <a:srgbClr val="333333"/>
                </a:solidFill>
              </a:rPr>
              <a:t>riclassificate</a:t>
            </a:r>
            <a:r>
              <a:rPr lang="en-US" altLang="de-DE" sz="2400" dirty="0">
                <a:solidFill>
                  <a:srgbClr val="333333"/>
                </a:solidFill>
              </a:rPr>
              <a:t> </a:t>
            </a:r>
            <a:r>
              <a:rPr lang="en-US" altLang="de-DE" sz="2400" dirty="0" err="1">
                <a:solidFill>
                  <a:srgbClr val="333333"/>
                </a:solidFill>
              </a:rPr>
              <a:t>allorchè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nuova</a:t>
            </a:r>
            <a:r>
              <a:rPr lang="en-US" altLang="de-DE" sz="2400" dirty="0">
                <a:solidFill>
                  <a:srgbClr val="333333"/>
                </a:solidFill>
              </a:rPr>
              <a:t> </a:t>
            </a:r>
            <a:r>
              <a:rPr lang="en-US" altLang="de-DE" sz="2400" dirty="0" err="1">
                <a:solidFill>
                  <a:srgbClr val="333333"/>
                </a:solidFill>
              </a:rPr>
              <a:t>immagine</a:t>
            </a:r>
            <a:r>
              <a:rPr lang="en-US" altLang="de-DE" sz="2400" dirty="0">
                <a:solidFill>
                  <a:srgbClr val="333333"/>
                </a:solidFill>
              </a:rPr>
              <a:t> </a:t>
            </a:r>
            <a:r>
              <a:rPr lang="en-US" altLang="de-DE" sz="2400" dirty="0" err="1">
                <a:solidFill>
                  <a:srgbClr val="333333"/>
                </a:solidFill>
              </a:rPr>
              <a:t>viene</a:t>
            </a:r>
            <a:r>
              <a:rPr lang="en-US" altLang="de-DE" sz="2400" dirty="0">
                <a:solidFill>
                  <a:srgbClr val="333333"/>
                </a:solidFill>
              </a:rPr>
              <a:t> </a:t>
            </a:r>
            <a:r>
              <a:rPr lang="en-US" altLang="de-DE" sz="2400" dirty="0" err="1">
                <a:solidFill>
                  <a:srgbClr val="333333"/>
                </a:solidFill>
              </a:rPr>
              <a:t>inserita</a:t>
            </a:r>
            <a:r>
              <a:rPr lang="en-US" altLang="de-DE" sz="2400" dirty="0">
                <a:solidFill>
                  <a:srgbClr val="333333"/>
                </a:solidFill>
              </a:rPr>
              <a:t> </a:t>
            </a:r>
            <a:r>
              <a:rPr lang="en-US" altLang="de-DE" sz="2400" dirty="0" err="1">
                <a:solidFill>
                  <a:srgbClr val="333333"/>
                </a:solidFill>
              </a:rPr>
              <a:t>nello</a:t>
            </a:r>
            <a:r>
              <a:rPr lang="en-US" altLang="de-DE" sz="2400" dirty="0">
                <a:solidFill>
                  <a:srgbClr val="333333"/>
                </a:solidFill>
              </a:rPr>
              <a:t> </a:t>
            </a:r>
            <a:r>
              <a:rPr lang="en-US" altLang="de-DE" sz="2400">
                <a:solidFill>
                  <a:srgbClr val="333333"/>
                </a:solidFill>
              </a:rPr>
              <a:t>scenario.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18</a:t>
            </a:fld>
            <a:endParaRPr lang="de-DE" altLang="de-DE">
              <a:latin typeface="+mn-lt"/>
              <a:ea typeface="+mn-ea"/>
            </a:endParaRPr>
          </a:p>
        </p:txBody>
      </p:sp>
    </p:spTree>
    <p:extLst>
      <p:ext uri="{BB962C8B-B14F-4D97-AF65-F5344CB8AC3E}">
        <p14:creationId xmlns:p14="http://schemas.microsoft.com/office/powerpoint/2010/main" val="74192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saranno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illustrano</a:t>
            </a:r>
            <a:r>
              <a:rPr lang="en-US" altLang="de-DE" sz="2400" dirty="0">
                <a:solidFill>
                  <a:srgbClr val="333333"/>
                </a:solidFill>
              </a:rPr>
              <a:t> uno scenario, </a:t>
            </a:r>
            <a:r>
              <a:rPr lang="en-US" altLang="de-DE" sz="2400" dirty="0" err="1">
                <a:solidFill>
                  <a:srgbClr val="333333"/>
                </a:solidFill>
              </a:rPr>
              <a:t>assieme</a:t>
            </a:r>
            <a:r>
              <a:rPr lang="en-US" altLang="de-DE" sz="2400" dirty="0">
                <a:solidFill>
                  <a:srgbClr val="333333"/>
                </a:solidFill>
              </a:rPr>
              <a:t> a </a:t>
            </a:r>
            <a:r>
              <a:rPr lang="en-US" altLang="de-DE" sz="2400" dirty="0" err="1">
                <a:solidFill>
                  <a:srgbClr val="333333"/>
                </a:solidFill>
              </a:rPr>
              <a:t>varie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esibite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l’ultima</a:t>
            </a:r>
            <a:r>
              <a:rPr lang="en-US" altLang="de-DE" sz="2400" dirty="0">
                <a:solidFill>
                  <a:srgbClr val="333333"/>
                </a:solidFill>
              </a:rPr>
              <a:t> </a:t>
            </a:r>
            <a:r>
              <a:rPr lang="en-US" altLang="de-DE" sz="2400" dirty="0" err="1">
                <a:solidFill>
                  <a:srgbClr val="333333"/>
                </a:solidFill>
              </a:rPr>
              <a:t>mostrata</a:t>
            </a:r>
            <a:r>
              <a:rPr lang="en-US" altLang="de-DE" sz="2400" dirty="0">
                <a:solidFill>
                  <a:srgbClr val="333333"/>
                </a:solidFill>
              </a:rPr>
              <a:t> per prima.</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Dopo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è </a:t>
            </a:r>
            <a:r>
              <a:rPr lang="en-US" altLang="de-DE" sz="2400" dirty="0" err="1">
                <a:solidFill>
                  <a:srgbClr val="333333"/>
                </a:solidFill>
              </a:rPr>
              <a:t>esibita</a:t>
            </a:r>
            <a:r>
              <a:rPr lang="en-US" altLang="de-DE" sz="2400" dirty="0">
                <a:solidFill>
                  <a:srgbClr val="333333"/>
                </a:solidFill>
              </a:rPr>
              <a:t>, </a:t>
            </a:r>
            <a:r>
              <a:rPr lang="en-US" altLang="de-DE" sz="2400" dirty="0" err="1">
                <a:solidFill>
                  <a:srgbClr val="333333"/>
                </a:solidFill>
              </a:rPr>
              <a:t>classifica</a:t>
            </a:r>
            <a:r>
              <a:rPr lang="en-US" altLang="de-DE" sz="2400" dirty="0">
                <a:solidFill>
                  <a:srgbClr val="333333"/>
                </a:solidFill>
              </a:rPr>
              <a:t> la </a:t>
            </a:r>
            <a:r>
              <a:rPr lang="en-US" altLang="de-DE" sz="2400" dirty="0" err="1">
                <a:solidFill>
                  <a:srgbClr val="333333"/>
                </a:solidFill>
              </a:rPr>
              <a:t>plausabilità</a:t>
            </a:r>
            <a:r>
              <a:rPr lang="en-US" altLang="de-DE" sz="2400" dirty="0">
                <a:solidFill>
                  <a:srgbClr val="333333"/>
                </a:solidFill>
              </a:rPr>
              <a:t> o la </a:t>
            </a:r>
            <a:r>
              <a:rPr lang="en-US" altLang="de-DE" sz="2400" dirty="0" err="1">
                <a:solidFill>
                  <a:srgbClr val="333333"/>
                </a:solidFill>
              </a:rPr>
              <a:t>verosimiglianza</a:t>
            </a:r>
            <a:r>
              <a:rPr lang="en-US" altLang="de-DE" sz="2400" dirty="0">
                <a:solidFill>
                  <a:srgbClr val="333333"/>
                </a:solidFill>
              </a:rPr>
              <a:t> di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 </a:t>
            </a:r>
            <a:r>
              <a:rPr lang="en-US" altLang="de-DE" sz="2400" dirty="0" err="1">
                <a:solidFill>
                  <a:srgbClr val="333333"/>
                </a:solidFill>
              </a:rPr>
              <a:t>suggerite</a:t>
            </a:r>
            <a:r>
              <a:rPr lang="en-US" altLang="de-DE" sz="2400" dirty="0">
                <a:solidFill>
                  <a:srgbClr val="333333"/>
                </a:solidFill>
              </a:rPr>
              <a:t>. </a:t>
            </a:r>
            <a:r>
              <a:rPr lang="en-US" altLang="de-DE" sz="2400" dirty="0" err="1">
                <a:solidFill>
                  <a:srgbClr val="333333"/>
                </a:solidFill>
              </a:rPr>
              <a:t>Queste</a:t>
            </a:r>
            <a:r>
              <a:rPr lang="en-US" altLang="de-DE" sz="2400" dirty="0">
                <a:solidFill>
                  <a:srgbClr val="333333"/>
                </a:solidFill>
              </a:rPr>
              <a:t> </a:t>
            </a:r>
            <a:r>
              <a:rPr lang="en-US" altLang="de-DE" sz="2400" dirty="0" err="1">
                <a:solidFill>
                  <a:srgbClr val="333333"/>
                </a:solidFill>
              </a:rPr>
              <a:t>vanno</a:t>
            </a:r>
            <a:r>
              <a:rPr lang="en-US" altLang="de-DE" sz="2400" dirty="0">
                <a:solidFill>
                  <a:srgbClr val="333333"/>
                </a:solidFill>
              </a:rPr>
              <a:t> </a:t>
            </a:r>
            <a:r>
              <a:rPr lang="en-US" altLang="de-DE" sz="2400" dirty="0" err="1">
                <a:solidFill>
                  <a:srgbClr val="333333"/>
                </a:solidFill>
              </a:rPr>
              <a:t>riclassificate</a:t>
            </a:r>
            <a:r>
              <a:rPr lang="en-US" altLang="de-DE" sz="2400" dirty="0">
                <a:solidFill>
                  <a:srgbClr val="333333"/>
                </a:solidFill>
              </a:rPr>
              <a:t> </a:t>
            </a:r>
            <a:r>
              <a:rPr lang="en-US" altLang="de-DE" sz="2400" dirty="0" err="1">
                <a:solidFill>
                  <a:srgbClr val="333333"/>
                </a:solidFill>
              </a:rPr>
              <a:t>allorchè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nuova</a:t>
            </a:r>
            <a:r>
              <a:rPr lang="en-US" altLang="de-DE" sz="2400" dirty="0">
                <a:solidFill>
                  <a:srgbClr val="333333"/>
                </a:solidFill>
              </a:rPr>
              <a:t> </a:t>
            </a:r>
            <a:r>
              <a:rPr lang="en-US" altLang="de-DE" sz="2400" dirty="0" err="1">
                <a:solidFill>
                  <a:srgbClr val="333333"/>
                </a:solidFill>
              </a:rPr>
              <a:t>immagine</a:t>
            </a:r>
            <a:r>
              <a:rPr lang="en-US" altLang="de-DE" sz="2400" dirty="0">
                <a:solidFill>
                  <a:srgbClr val="333333"/>
                </a:solidFill>
              </a:rPr>
              <a:t> </a:t>
            </a:r>
            <a:r>
              <a:rPr lang="en-US" altLang="de-DE" sz="2400" dirty="0" err="1">
                <a:solidFill>
                  <a:srgbClr val="333333"/>
                </a:solidFill>
              </a:rPr>
              <a:t>viene</a:t>
            </a:r>
            <a:r>
              <a:rPr lang="en-US" altLang="de-DE" sz="2400" dirty="0">
                <a:solidFill>
                  <a:srgbClr val="333333"/>
                </a:solidFill>
              </a:rPr>
              <a:t> </a:t>
            </a:r>
            <a:r>
              <a:rPr lang="en-US" altLang="de-DE" sz="2400" dirty="0" err="1">
                <a:solidFill>
                  <a:srgbClr val="333333"/>
                </a:solidFill>
              </a:rPr>
              <a:t>inserita</a:t>
            </a:r>
            <a:r>
              <a:rPr lang="en-US" altLang="de-DE" sz="2400" dirty="0">
                <a:solidFill>
                  <a:srgbClr val="333333"/>
                </a:solidFill>
              </a:rPr>
              <a:t> </a:t>
            </a:r>
            <a:r>
              <a:rPr lang="en-US" altLang="de-DE" sz="2400" dirty="0" err="1">
                <a:solidFill>
                  <a:srgbClr val="333333"/>
                </a:solidFill>
              </a:rPr>
              <a:t>nello</a:t>
            </a:r>
            <a:r>
              <a:rPr lang="en-US" altLang="de-DE" sz="2400" dirty="0">
                <a:solidFill>
                  <a:srgbClr val="333333"/>
                </a:solidFill>
              </a:rPr>
              <a:t> scenario.</a:t>
            </a:r>
          </a:p>
          <a:p>
            <a:pPr marL="342900" lvl="0" indent="-342900" defTabSz="914400" fontAlgn="base">
              <a:buClr>
                <a:srgbClr val="333333"/>
              </a:buClr>
              <a:buFont typeface="WingDings"/>
              <a:buChar char=""/>
            </a:pPr>
            <a:r>
              <a:rPr lang="it-IT" altLang="de-DE" sz="2400" dirty="0">
                <a:solidFill>
                  <a:srgbClr val="333333"/>
                </a:solidFill>
              </a:rPr>
              <a:t>Per favore discuti con il gruppo quanto ti senti sicuro.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29240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Cosa potrebbe essere accaduto?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20</a:t>
            </a:fld>
            <a:endParaRPr lang="de-DE" altLang="de-DE">
              <a:latin typeface="+mn-lt"/>
              <a:ea typeface="+mn-ea"/>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cacciatore di squali e ne ha appena ucciso </a:t>
            </a:r>
            <a:r>
              <a:rPr lang="it-IT" altLang="de-DE" sz="2000" b="0">
                <a:solidFill>
                  <a:srgbClr val="333333"/>
                </a:solidFill>
                <a:latin typeface="+mn-lt"/>
                <a:ea typeface="+mn-ea"/>
              </a:rPr>
              <a:t>uno.</a:t>
            </a:r>
          </a:p>
          <a:p>
            <a:pPr eaLnBrk="1" hangingPunct="1">
              <a:spcBef>
                <a:spcPts val="1200"/>
              </a:spcBef>
              <a:spcAft>
                <a:spcPts val="0"/>
              </a:spcAft>
              <a:buClr>
                <a:srgbClr val="333333"/>
              </a:buClr>
              <a:buFont typeface="WingDings"/>
              <a:buAutoNum type="arabicPeriod"/>
            </a:pPr>
            <a:r>
              <a:rPr lang="it-IT" altLang="de-DE" sz="2000" b="0">
                <a:solidFill>
                  <a:srgbClr val="333333"/>
                </a:solidFill>
                <a:latin typeface="+mn-lt"/>
                <a:ea typeface="+mn-ea"/>
              </a:rPr>
              <a:t>L'uomo </a:t>
            </a:r>
            <a:r>
              <a:rPr lang="it-IT" altLang="de-DE" sz="2000" b="0" dirty="0">
                <a:solidFill>
                  <a:srgbClr val="333333"/>
                </a:solidFill>
                <a:latin typeface="+mn-lt"/>
                <a:ea typeface="+mn-ea"/>
              </a:rPr>
              <a:t>sta facendo una ricerca sugli </a:t>
            </a:r>
            <a:r>
              <a:rPr lang="it-IT" altLang="de-DE" sz="2000" b="0">
                <a:solidFill>
                  <a:srgbClr val="333333"/>
                </a:solidFill>
                <a:latin typeface="+mn-lt"/>
                <a:ea typeface="+mn-ea"/>
              </a:rPr>
              <a:t>squali.</a:t>
            </a:r>
          </a:p>
          <a:p>
            <a:pPr eaLnBrk="1" hangingPunct="1">
              <a:spcBef>
                <a:spcPts val="1200"/>
              </a:spcBef>
              <a:spcAft>
                <a:spcPts val="0"/>
              </a:spcAft>
              <a:buClr>
                <a:srgbClr val="333333"/>
              </a:buClr>
              <a:buFont typeface="WingDings"/>
              <a:buAutoNum type="arabicPeriod"/>
            </a:pPr>
            <a:r>
              <a:rPr lang="it-IT" altLang="de-DE" sz="2000" b="0">
                <a:solidFill>
                  <a:srgbClr val="333333"/>
                </a:solidFill>
                <a:latin typeface="+mn-lt"/>
                <a:ea typeface="+mn-ea"/>
              </a:rPr>
              <a:t>L'uomo </a:t>
            </a:r>
            <a:r>
              <a:rPr lang="it-IT" altLang="de-DE" sz="2000" b="0" dirty="0">
                <a:solidFill>
                  <a:srgbClr val="333333"/>
                </a:solidFill>
                <a:latin typeface="+mn-lt"/>
                <a:ea typeface="+mn-ea"/>
              </a:rPr>
              <a:t>sta testando la nuova tavola da surf a forma di squalo.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fatto scappare tutti con una finta testa di squalo.</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21</a:t>
            </a:fld>
            <a:endParaRPr lang="de-DE" altLang="de-DE">
              <a:latin typeface="+mn-lt"/>
              <a:ea typeface="+mn-ea"/>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cacciatore di squali e ne ha appena ucciso uno.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facendo una ricerca sugli squali.</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testando la nuova tavola da surf a forma di squalo.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fatto scappare tutti con una finta testa di squalo.</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22</a:t>
            </a:fld>
            <a:endParaRPr lang="de-DE" altLang="de-DE">
              <a:latin typeface="+mn-lt"/>
              <a:ea typeface="+mn-ea"/>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23</a:t>
            </a:fld>
            <a:endParaRPr lang="de-DE" altLang="de-DE">
              <a:latin typeface="+mn-lt"/>
              <a:ea typeface="+mn-ea"/>
            </a:endParaRPr>
          </a:p>
        </p:txBody>
      </p:sp>
      <p:sp>
        <p:nvSpPr>
          <p:cNvPr id="4916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cacciatore di squali e ne ha appena ucciso uno.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facendo una ricerca sugli squali.</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testando la nuova tavola da surf a forma di squalo.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fatto scappare tutti con una finta testa di squalo.</a:t>
            </a:r>
            <a:endParaRPr lang="de-DE" altLang="de-DE" sz="2000" b="0" dirty="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cacciatore di squali e ne ha appena ucciso uno.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facendo una ricerca sugli squali.</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testando la nuova tavola da surf a forma di squalo.</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ha appena fatto scappare tutti con una finta testa di squalo.</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24</a:t>
            </a:fld>
            <a:endParaRPr lang="de-DE" altLang="de-DE">
              <a:latin typeface="+mn-lt"/>
              <a:ea typeface="+mn-ea"/>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25</a:t>
            </a:fld>
            <a:endParaRPr lang="de-DE" altLang="de-DE">
              <a:latin typeface="+mn-lt"/>
              <a:ea typeface="+mn-ea"/>
            </a:endParaRPr>
          </a:p>
        </p:txBody>
      </p:sp>
      <p:sp>
        <p:nvSpPr>
          <p:cNvPr id="5325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è teso perché è in ritardo per le prove.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ha appena urlato contro l'uomo in prima fila perché stava stonando.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in prima fila ha appena detto all'uomo accanto a lei di avere una cotta per il direttore d'orchestra.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è agitato perché non riesce trovare la bacchetta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26</a:t>
            </a:fld>
            <a:endParaRPr lang="de-DE" altLang="de-DE">
              <a:latin typeface="+mn-lt"/>
              <a:ea typeface="+mn-ea"/>
            </a:endParaRPr>
          </a:p>
        </p:txBody>
      </p:sp>
      <p:sp>
        <p:nvSpPr>
          <p:cNvPr id="553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è teso perché è in ritardo per le prove.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ha appena urlato contro l'uomo in prima fila perché stava stonando.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in prima fila ha appena detto all'uomo accanto a lei di avere una cotta per il direttore d'orchestra.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è agitato perché non riesce trovare la bacchetta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27</a:t>
            </a:fld>
            <a:endParaRPr lang="de-DE" altLang="de-DE">
              <a:latin typeface="+mn-lt"/>
              <a:ea typeface="+mn-ea"/>
            </a:endParaRPr>
          </a:p>
        </p:txBody>
      </p:sp>
      <p:sp>
        <p:nvSpPr>
          <p:cNvPr id="573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è teso perché è in ritardo per le prove.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ha appena urlato contro l'uomo in prima fila perché stava stonando.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in prima fila ha appena detto all'uomo accanto a lei di avere una cotta per il direttore d'orchestra.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è agitato perché non riesce trovare la bacchetta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d'orchestra è teso perché è in ritardo per le prove.</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direttore d'orchestra ha appena urlato contro l'uomo in prima fila perché stava stonando.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in prima fila ha appena detto all'uomo accanto a lei di avere una cotta per il direttore d'orchestra.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direttore è agitato perché non riesce trovare la bacchetta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28</a:t>
            </a:fld>
            <a:endParaRPr lang="de-DE" altLang="de-DE">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 recinto per il cane.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comprando un cane da guardia.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appena sfuggito al cane che abbaia.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giocando con il cane del vicino.</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29</a:t>
            </a:fld>
            <a:endParaRPr lang="de-DE" altLang="de-DE">
              <a:latin typeface="+mn-lt"/>
              <a:ea typeface="+mn-ea"/>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30</a:t>
            </a:fld>
            <a:endParaRPr lang="de-DE" altLang="de-DE">
              <a:latin typeface="+mn-lt"/>
              <a:ea typeface="+mn-ea"/>
            </a:endParaRPr>
          </a:p>
        </p:txBody>
      </p:sp>
      <p:sp>
        <p:nvSpPr>
          <p:cNvPr id="6350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 recinto per il cane.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comprando un cane da guardia.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appena sfuggito al cane che abbaia.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giocando con il cane del vicino.</a:t>
            </a:r>
            <a:endParaRPr lang="de-DE" altLang="de-DE" sz="2000" b="0" dirty="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31</a:t>
            </a:fld>
            <a:endParaRPr lang="de-DE" altLang="de-DE">
              <a:latin typeface="+mn-lt"/>
              <a:ea typeface="+mn-ea"/>
            </a:endParaRPr>
          </a:p>
        </p:txBody>
      </p:sp>
      <p:sp>
        <p:nvSpPr>
          <p:cNvPr id="6555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 recinto per il cane.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comprando un cane da guardia.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appena sfuggito al cane che abbaia.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giocando con il cane del vicino.</a:t>
            </a:r>
            <a:endParaRPr lang="de-DE" altLang="de-DE" sz="2000" b="0" dirty="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 recinto per il cane.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comprando un cane da guardia.</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è appena sfuggito al cane che abbaia.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giocando con il cane del vicino.</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32</a:t>
            </a:fld>
            <a:endParaRPr lang="de-DE" altLang="de-DE">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mn-lt"/>
                <a:ea typeface="+mn-ea"/>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33</a:t>
            </a:fld>
            <a:endParaRPr lang="de-DE" altLang="de-DE">
              <a:latin typeface="+mn-lt"/>
              <a:ea typeface="+mn-ea"/>
            </a:endParaRPr>
          </a:p>
        </p:txBody>
      </p:sp>
      <p:sp>
        <p:nvSpPr>
          <p:cNvPr id="6963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venderà i suoi vestiti ad un negozio di usato.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andrà a fare una passeggiata in una bella giornata primaverile.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ha appena finito di fare il bucato nella lavanderia automatica.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sta portando fuori l'immondizia.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34</a:t>
            </a:fld>
            <a:endParaRPr lang="de-DE" altLang="de-DE">
              <a:latin typeface="+mn-lt"/>
              <a:ea typeface="+mn-ea"/>
            </a:endParaRPr>
          </a:p>
        </p:txBody>
      </p:sp>
      <p:sp>
        <p:nvSpPr>
          <p:cNvPr id="716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venderà i suoi vestiti ad un negozio di usato.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andrà a fare una passeggiata in una bella giornata primaverile.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ha appena finito di fare il bucato nella lavanderia automatica.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sta portando fuori l'immondizia.</a:t>
            </a: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35</a:t>
            </a:fld>
            <a:endParaRPr lang="de-DE" altLang="de-DE">
              <a:latin typeface="+mn-lt"/>
              <a:ea typeface="+mn-ea"/>
            </a:endParaRPr>
          </a:p>
        </p:txBody>
      </p:sp>
      <p:sp>
        <p:nvSpPr>
          <p:cNvPr id="7374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venderà i suoi vestiti ad un negozio di usato.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andrà a fare una passeggiata in una bella giornata primaverile.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ha appena finito di fare il bucato nella lavanderia automatica.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sta portando fuori l'immondizia.</a:t>
            </a: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venderà i suoi vestiti ad un negozio di usato.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andrà a fare una passeggiata in una bella giornata primaverile.</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La donna ha appena finito di fare il bucato nella lavanderia automatica.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donna sta portando fuori l'immondizia.</a:t>
            </a: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36</a:t>
            </a:fld>
            <a:endParaRPr lang="de-DE" altLang="de-DE">
              <a:latin typeface="+mn-lt"/>
              <a:ea typeface="+mn-ea"/>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derubando l'altro uomo.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dando a un amico una pistola di cioccolata.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chiedendo all'altro uomo se ha perso la pistola.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giocando </a:t>
            </a:r>
            <a:r>
              <a:rPr lang="it-IT" altLang="de-DE" sz="2000" b="0">
                <a:solidFill>
                  <a:srgbClr val="333333"/>
                </a:solidFill>
                <a:latin typeface="+mn-lt"/>
                <a:ea typeface="+mn-ea"/>
              </a:rPr>
              <a:t>a “guardie e ladri” </a:t>
            </a:r>
            <a:r>
              <a:rPr lang="it-IT" altLang="de-DE" sz="2000" b="0" dirty="0">
                <a:solidFill>
                  <a:srgbClr val="333333"/>
                </a:solidFill>
                <a:latin typeface="+mn-lt"/>
                <a:ea typeface="+mn-ea"/>
              </a:rPr>
              <a:t>con l'amico.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37</a:t>
            </a:fld>
            <a:endParaRPr lang="de-DE" altLang="de-DE">
              <a:latin typeface="+mn-lt"/>
              <a:ea typeface="+mn-ea"/>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derubando l'altro uomo.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dando a un amico una pistola di cioccolata.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chiedendo all'altro uomo se ha perso la pistola.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giocando </a:t>
            </a:r>
            <a:r>
              <a:rPr lang="it-IT" altLang="de-DE" sz="2000" b="0">
                <a:solidFill>
                  <a:srgbClr val="333333"/>
                </a:solidFill>
                <a:latin typeface="+mn-lt"/>
                <a:ea typeface="+mn-ea"/>
              </a:rPr>
              <a:t>a “guardie e ladri” </a:t>
            </a:r>
            <a:r>
              <a:rPr lang="it-IT" altLang="de-DE" sz="2000" b="0" dirty="0">
                <a:solidFill>
                  <a:srgbClr val="333333"/>
                </a:solidFill>
                <a:latin typeface="+mn-lt"/>
                <a:ea typeface="+mn-ea"/>
              </a:rPr>
              <a:t>con l'amico.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38</a:t>
            </a:fld>
            <a:endParaRPr lang="de-DE" altLang="de-DE">
              <a:latin typeface="+mn-lt"/>
              <a:ea typeface="+mn-ea"/>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derubando l'altro uomo.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dando a un amico una pistola di cioccolata.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chiedendo all'altro uomo se ha perso la pistola.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giocando </a:t>
            </a:r>
            <a:r>
              <a:rPr lang="it-IT" altLang="de-DE" sz="2000" b="0">
                <a:solidFill>
                  <a:srgbClr val="333333"/>
                </a:solidFill>
                <a:latin typeface="+mn-lt"/>
                <a:ea typeface="+mn-ea"/>
              </a:rPr>
              <a:t>a “guardie e ladri” </a:t>
            </a:r>
            <a:r>
              <a:rPr lang="it-IT" altLang="de-DE" sz="2000" b="0" dirty="0">
                <a:solidFill>
                  <a:srgbClr val="333333"/>
                </a:solidFill>
                <a:latin typeface="+mn-lt"/>
                <a:ea typeface="+mn-ea"/>
              </a:rPr>
              <a:t>con l'amico.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39</a:t>
            </a:fld>
            <a:endParaRPr lang="de-DE" altLang="de-DE">
              <a:latin typeface="+mn-lt"/>
              <a:ea typeface="+mn-ea"/>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a sinistra sta derubando l'altro uomo.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dando a un amico una pistola di cioccolata.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chiedendo all'altro uomo se ha perso la pistola.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a sinistra sta giocando </a:t>
            </a:r>
            <a:r>
              <a:rPr lang="it-IT" altLang="de-DE" sz="2000" b="0">
                <a:solidFill>
                  <a:srgbClr val="333333"/>
                </a:solidFill>
                <a:latin typeface="+mn-lt"/>
                <a:ea typeface="+mn-ea"/>
              </a:rPr>
              <a:t>a “guardie e ladri” </a:t>
            </a:r>
            <a:r>
              <a:rPr lang="it-IT" altLang="de-DE" sz="2000" b="0" dirty="0">
                <a:solidFill>
                  <a:srgbClr val="333333"/>
                </a:solidFill>
                <a:latin typeface="+mn-lt"/>
                <a:ea typeface="+mn-ea"/>
              </a:rPr>
              <a:t>con l'amico.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40</a:t>
            </a:fld>
            <a:endParaRPr lang="de-DE" altLang="de-DE">
              <a:latin typeface="+mn-lt"/>
              <a:ea typeface="+mn-ea"/>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8BE2DAAD-61E7-47AE-9FAB-04E55C27D54A}" type="slidenum">
              <a:rPr lang="de-DE" altLang="de-DE" smtClean="0">
                <a:latin typeface="+mn-lt"/>
                <a:ea typeface="+mn-ea"/>
              </a:rPr>
              <a:pPr>
                <a:defRPr/>
              </a:pPr>
              <a:t>41</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568952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7" name="Text Box 9"/>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ride perché la figlia è andata a nuotare tutta vestita.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ha punito la figlia facendola uscire senza un ombrello.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sta sudando perché è in ritardo e si preoccupa che sarà punita.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Contro il consiglio del padre, la ragazza è uscita di casa senza un ombrello.</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42</a:t>
            </a:fld>
            <a:endParaRPr lang="de-DE" altLang="de-DE">
              <a:latin typeface="+mn-lt"/>
              <a:ea typeface="+mn-ea"/>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0" name="Text Box 9"/>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ride perché la figlia è andata a nuotare tutta vestita.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ha punito la figlia facendola uscire senza un ombrello.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sta sudando perché è in ritardo e si preoccupa che sarà punita.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Contro il consiglio del padre, la ragazza è uscita di casa senza un ombrello.</a:t>
            </a:r>
            <a:endParaRPr lang="en-CA" altLang="de-DE" sz="2000" b="0" dirty="0">
              <a:solidFill>
                <a:srgbClr val="333333"/>
              </a:solidFill>
              <a:latin typeface="+mn-lt"/>
              <a:ea typeface="+mn-ea"/>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43</a:t>
            </a:fld>
            <a:endParaRPr lang="de-DE" altLang="de-DE">
              <a:latin typeface="+mn-lt"/>
              <a:ea typeface="+mn-ea"/>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2" name="Text Box 9"/>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ride perché la figlia è andata a nuotare tutta vestita.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ha punito la figlia facendola uscire senza un ombrello.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sta sudando perché è in ritardo e si preoccupa che sarà punita.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Contro il consiglio del padre, la ragazza è uscita di casa senza un ombrello.</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44</a:t>
            </a:fld>
            <a:endParaRPr lang="de-DE" altLang="de-DE">
              <a:latin typeface="+mn-lt"/>
              <a:ea typeface="+mn-ea"/>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9" name="Text Box 9"/>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ride perché la figlia è andata a nuotare tutta vestita.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padre ha punito la figlia facendola uscire senza un ombrello.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ragazza sta sudando perché è in ritardo e si preoccupa che sarà punita.</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Contro il consiglio del padre, la ragazza è uscita di casa senza un ombrello.</a:t>
            </a:r>
            <a:endParaRPr lang="en-CA"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45</a:t>
            </a:fld>
            <a:endParaRPr lang="de-DE" altLang="de-DE">
              <a:latin typeface="+mn-lt"/>
              <a:ea typeface="+mn-ea"/>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sta cercando i gioielli del re che sono caduti in acqua.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aggancia il pesce alla canna da pesca del re affinché il re si diverta.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ha chiamato il suo servo per portare il cesto di pesce.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sorveglia la missione del sommozzatore in fondo al mare.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46</a:t>
            </a:fld>
            <a:endParaRPr lang="de-DE" altLang="de-DE">
              <a:latin typeface="+mn-lt"/>
              <a:ea typeface="+mn-ea"/>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7"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sta cercando i gioielli del re che sono caduti in acqua.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aggancia il pesce alla canna da pesca del re affinché il re si diverta.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ha chiamato il suo servo per portare il cesto di pesce.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sorveglia la missione del sommozzatore in fondo al mare.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47</a:t>
            </a:fld>
            <a:endParaRPr lang="de-DE" altLang="de-DE">
              <a:latin typeface="+mn-lt"/>
              <a:ea typeface="+mn-ea"/>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8"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sta cercando i gioielli del re che sono caduti in acqua.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aggancia il pesce alla canna da pesca del re affinché il re si diverta.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ha chiamato il suo servo per portare il cesto di pesce.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sorveglia la missione del sommozzatore in fondo al mare.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48</a:t>
            </a:fld>
            <a:endParaRPr lang="de-DE" altLang="de-DE">
              <a:latin typeface="+mn-lt"/>
              <a:ea typeface="+mn-ea"/>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5"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sommozzatore sta cercando i gioielli del re che sono caduti in acqua.</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Il sommozzatore aggancia il pesce alla canna da pesca del re affinché il re si diverta.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ha chiamato il suo servo per portare il cesto di pesce.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re sorveglia la missione del sommozzatore in fondo al mare.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49</a:t>
            </a:fld>
            <a:endParaRPr lang="de-DE" altLang="de-DE">
              <a:latin typeface="+mn-lt"/>
              <a:ea typeface="+mn-ea"/>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50</a:t>
            </a:fld>
            <a:endParaRPr lang="de-DE" altLang="de-DE">
              <a:latin typeface="+mn-lt"/>
              <a:ea typeface="+mn-ea"/>
            </a:endParaRPr>
          </a:p>
        </p:txBody>
      </p:sp>
      <p:sp>
        <p:nvSpPr>
          <p:cNvPr id="103429"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presentato il figlio a un vicino.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amici si danno il commiato dopo una vacanza insieme al campeggio.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chiede ai ragazzi di riconciliarsi dopo una lite.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camminare sul marciapiede, ma i ragazzi gli bloccano la strada.</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51</a:t>
            </a:fld>
            <a:endParaRPr lang="de-DE" altLang="de-DE">
              <a:latin typeface="+mn-lt"/>
              <a:ea typeface="+mn-ea"/>
            </a:endParaRPr>
          </a:p>
        </p:txBody>
      </p:sp>
      <p:sp>
        <p:nvSpPr>
          <p:cNvPr id="105479"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presentato il figlio a un vicino.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amici si danno il commiato dopo una vacanza insieme al campeggio.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chiede ai ragazzi di riconciliarsi dopo una lite.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camminare sul marciapiede, ma i ragazzi gli bloccano la strada.</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52</a:t>
            </a:fld>
            <a:endParaRPr lang="de-DE" altLang="de-DE">
              <a:latin typeface="+mn-lt"/>
              <a:ea typeface="+mn-ea"/>
            </a:endParaRPr>
          </a:p>
        </p:txBody>
      </p:sp>
      <p:sp>
        <p:nvSpPr>
          <p:cNvPr id="107530"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presentato il figlio a un vicino.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amici si danno il commiato dopo una vacanza insieme al campeggio.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chiede ai ragazzi di riconciliarsi dopo una lite.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camminare sul marciapiede, ma i ragazzi gli bloccano la strada.</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7"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presentato il figlio a un vicino.</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Gli amici si danno il commiato dopo una vacanza insieme al campeggio.</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chiede ai ragazzi di riconciliarsi dopo una lite.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vuole camminare sul marciapiede, ma i ragazzi gli bloccano la strada.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53</a:t>
            </a:fld>
            <a:endParaRPr lang="de-DE" altLang="de-DE">
              <a:latin typeface="+mn-lt"/>
              <a:ea typeface="+mn-ea"/>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serenata del giovane ha disturbato il padre della fidanzata.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sta andando a fare le prove generali con il suo gruppo musicale.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ha appena suonato una canzoncina per il compleanno del padre.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musicista di strada è arrabbiato perché non ha avuto neanche un soldo per l'ultima canzone eseguita.</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54</a:t>
            </a:fld>
            <a:endParaRPr lang="de-DE" altLang="de-DE">
              <a:latin typeface="+mn-lt"/>
              <a:ea typeface="+mn-ea"/>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55</a:t>
            </a:fld>
            <a:endParaRPr lang="de-DE" altLang="de-DE">
              <a:latin typeface="+mn-lt"/>
              <a:ea typeface="+mn-ea"/>
            </a:endParaRPr>
          </a:p>
        </p:txBody>
      </p:sp>
      <p:sp>
        <p:nvSpPr>
          <p:cNvPr id="113671"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serenata del giovane ha disturbato il padre della fidanzata.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sta andando a fare le prove generali con il suo gruppo musicale.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ha appena suonato una canzoncina per il compleanno del padre.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musicista di strada è arrabbiato perché non ha avuto neanche un soldo per l'ultima canzone eseguita.</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La serenata del giovane ha disturbato il padre della fidanzata.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sta andando a fare le prove generali con il suo gruppo musicale.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ha appena suonato una canzoncina per il compleanno del padre.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musicista di strada è arrabbiato perché non ha avuto neanche un soldo per l'ultima canzone eseguita.</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56</a:t>
            </a:fld>
            <a:endParaRPr lang="de-DE" altLang="de-DE">
              <a:latin typeface="+mn-lt"/>
              <a:ea typeface="+mn-ea"/>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La serenata del giovane ha disturbato il padre della fidanzata.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sta andando a fare le prove generali con il suo gruppo musicale.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giovane ha appena suonato una canzoncina per il compleanno del padre.</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Il musicista di strada è arrabbiato perché non ha avuto neanche un soldo per l'ultima canzone eseguita.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57</a:t>
            </a:fld>
            <a:endParaRPr lang="de-DE" altLang="de-DE">
              <a:latin typeface="+mn-lt"/>
              <a:ea typeface="+mn-ea"/>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Quanto probabile trovi ciascuna opzione?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58</a:t>
            </a:fld>
            <a:endParaRPr lang="de-DE" altLang="de-DE">
              <a:latin typeface="+mn-lt"/>
              <a:ea typeface="+mn-ea"/>
            </a:endParaRPr>
          </a:p>
        </p:txBody>
      </p:sp>
      <p:sp>
        <p:nvSpPr>
          <p:cNvPr id="11981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poliziotto in borghese che sta spiando qualcuno dalla finestra.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aggiustando una crepa della sua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lavando la sua vecchia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una casa e ora la sta imbiancando.</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Il tuo giudizio è cambiato con la nuova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59</a:t>
            </a:fld>
            <a:endParaRPr lang="de-DE" altLang="de-DE">
              <a:latin typeface="+mn-lt"/>
              <a:ea typeface="+mn-ea"/>
            </a:endParaRPr>
          </a:p>
        </p:txBody>
      </p:sp>
      <p:sp>
        <p:nvSpPr>
          <p:cNvPr id="12186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poliziotto in borghese che sta spiando qualcuno dalla finestra.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aggiustando una crepa della sua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lavando la sua vecchia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una casa e ora la sta imbiancando.</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Per favore gradua ancora la probabilità!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60</a:t>
            </a:fld>
            <a:endParaRPr lang="de-DE" altLang="de-DE">
              <a:latin typeface="+mn-lt"/>
              <a:ea typeface="+mn-ea"/>
            </a:endParaRPr>
          </a:p>
        </p:txBody>
      </p:sp>
      <p:sp>
        <p:nvSpPr>
          <p:cNvPr id="12391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poliziotto in borghese che sta spiando qualcuno dalla finestra.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aggiustando una crepa della sua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lavando la sua vecchia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ha appena costruito una casa e ora la sta imbiancando.</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60"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è un poliziotto in borghese che sta spiando qualcuno dalla finestra.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aggiustando una crepa della sua casa.</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L'uomo sta lavando la sua vecchia casa.</a:t>
            </a:r>
          </a:p>
          <a:p>
            <a:pPr eaLnBrk="1" hangingPunct="1">
              <a:spcBef>
                <a:spcPts val="1200"/>
              </a:spcBef>
              <a:spcAft>
                <a:spcPts val="0"/>
              </a:spcAft>
              <a:buClr>
                <a:srgbClr val="004992"/>
              </a:buClr>
              <a:buFont typeface="WingDings"/>
              <a:buAutoNum type="arabicPeriod"/>
            </a:pPr>
            <a:r>
              <a:rPr lang="it-IT" altLang="de-DE" sz="2000" b="0" dirty="0">
                <a:solidFill>
                  <a:srgbClr val="004992"/>
                </a:solidFill>
                <a:latin typeface="+mn-lt"/>
                <a:ea typeface="+mn-ea"/>
              </a:rPr>
              <a:t>L'uomo ha appena costruito una casa e ora la sta imbiancando.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61</a:t>
            </a:fld>
            <a:endParaRPr lang="de-DE" altLang="de-DE">
              <a:latin typeface="+mn-lt"/>
              <a:ea typeface="+mn-ea"/>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GB" altLang="de-DE" sz="2400" dirty="0" err="1">
                <a:solidFill>
                  <a:srgbClr val="333333"/>
                </a:solidFill>
              </a:rPr>
              <a:t>Talvolta</a:t>
            </a:r>
            <a:r>
              <a:rPr lang="it-IT" altLang="de-DE" sz="2400" dirty="0">
                <a:solidFill>
                  <a:srgbClr val="333333"/>
                </a:solidFill>
              </a:rPr>
              <a:t>, gli eventi risultano molto diversi dal previsto: le decisioni veloci spesso conducono a conclusioni sbagliate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62</a:t>
            </a:fld>
            <a:endParaRPr lang="de-DE" altLang="de-DE">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GB" altLang="de-DE" sz="2400" dirty="0" err="1">
                <a:solidFill>
                  <a:srgbClr val="333333"/>
                </a:solidFill>
              </a:rPr>
              <a:t>Talvolta</a:t>
            </a:r>
            <a:r>
              <a:rPr lang="it-IT" altLang="de-DE" sz="2400" dirty="0">
                <a:solidFill>
                  <a:srgbClr val="333333"/>
                </a:solidFill>
              </a:rPr>
              <a:t>, gli eventi risultano molto diversi dal previsto: le decisioni veloci spesso conducono a conclusioni sbagliate</a:t>
            </a:r>
            <a:r>
              <a:rPr lang="en-AU"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Bisognerebbe sempre considerare interpretazioni/ipotesi differenti e regolare le proprie credenze di </a:t>
            </a:r>
            <a:r>
              <a:rPr lang="it-IT" altLang="de-DE" sz="2400">
                <a:solidFill>
                  <a:srgbClr val="333333"/>
                </a:solidFill>
              </a:rPr>
              <a:t>conseguenza</a:t>
            </a:r>
            <a:r>
              <a:rPr lang="en-AU" altLang="de-DE" sz="2400" i="1">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63</a:t>
            </a:fld>
            <a:endParaRPr lang="de-DE" altLang="de-DE">
              <a:latin typeface="+mn-lt"/>
              <a:ea typeface="+mn-ea"/>
            </a:endParaRPr>
          </a:p>
        </p:txBody>
      </p:sp>
    </p:spTree>
    <p:extLst>
      <p:ext uri="{BB962C8B-B14F-4D97-AF65-F5344CB8AC3E}">
        <p14:creationId xmlns:p14="http://schemas.microsoft.com/office/powerpoint/2010/main" val="10502213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GB" altLang="de-DE" sz="2400" dirty="0" err="1">
                <a:solidFill>
                  <a:srgbClr val="333333"/>
                </a:solidFill>
              </a:rPr>
              <a:t>Talvolta</a:t>
            </a:r>
            <a:r>
              <a:rPr lang="it-IT" altLang="de-DE" sz="2400" dirty="0">
                <a:solidFill>
                  <a:srgbClr val="333333"/>
                </a:solidFill>
              </a:rPr>
              <a:t>, gli eventi risultano molto diversi dal previsto: le decisioni veloci spesso conducono a conclusioni sbagliate</a:t>
            </a:r>
            <a:r>
              <a:rPr lang="en-AU"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Bisognerebbe sempre considerare interpretazioni/ipotesi differenti e regolare le proprie credenze di conseguenza</a:t>
            </a:r>
            <a:r>
              <a:rPr lang="en-AU" altLang="de-DE" sz="2400" i="1"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Cercare quante più informazioni possibile per verificare il proprio giudizio</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64</a:t>
            </a:fld>
            <a:endParaRPr lang="de-DE" altLang="de-DE">
              <a:latin typeface="+mn-lt"/>
              <a:ea typeface="+mn-ea"/>
            </a:endParaRPr>
          </a:p>
        </p:txBody>
      </p:sp>
    </p:spTree>
    <p:extLst>
      <p:ext uri="{BB962C8B-B14F-4D97-AF65-F5344CB8AC3E}">
        <p14:creationId xmlns:p14="http://schemas.microsoft.com/office/powerpoint/2010/main" val="1501809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Cosa c'entra questo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possono mantenere false credenze e ignorare le controargomentazioni. In alcuni casi, ciò può avere conseguenze drammatiche.</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Cosa c'entra questo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possono mantenere false credenze e ignorare le controargomentazioni. In alcuni casi, ciò può avere conseguenze drammatiche.</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taglia</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pneumatici</a:t>
            </a:r>
            <a:r>
              <a:rPr lang="en-AU" altLang="de-DE" sz="2400" dirty="0">
                <a:solidFill>
                  <a:srgbClr val="333333"/>
                </a:solidFill>
              </a:rPr>
              <a:t> del </a:t>
            </a:r>
            <a:r>
              <a:rPr lang="en-AU" altLang="de-DE" sz="2400" dirty="0" err="1">
                <a:solidFill>
                  <a:srgbClr val="333333"/>
                </a:solidFill>
              </a:rPr>
              <a:t>collega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sente</a:t>
            </a:r>
            <a:r>
              <a:rPr lang="en-AU" altLang="de-DE" sz="2400" dirty="0">
                <a:solidFill>
                  <a:srgbClr val="333333"/>
                </a:solidFill>
              </a:rPr>
              <a:t> </a:t>
            </a:r>
            <a:r>
              <a:rPr lang="en-AU" altLang="de-DE" sz="2400" dirty="0" err="1">
                <a:solidFill>
                  <a:srgbClr val="333333"/>
                </a:solidFill>
              </a:rPr>
              <a:t>molestata</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Ma: </a:t>
            </a:r>
            <a:r>
              <a:rPr lang="en-AU" altLang="de-DE" sz="2400" dirty="0">
                <a:solidFill>
                  <a:srgbClr val="333333"/>
                </a:solidFill>
              </a:rPr>
              <a:t>S</a:t>
            </a:r>
            <a:r>
              <a:rPr lang="it-IT" altLang="de-DE" sz="2400" dirty="0">
                <a:solidFill>
                  <a:srgbClr val="333333"/>
                </a:solidFill>
              </a:rPr>
              <a:t>ebbene alcuni colleghi abbiano davvero espresso osservazioni maligne su Latisha, quest'ultima ha fatto di ogni erba un fascio ed è rimasta completamente coinvolta nella sua teoria cospiratoria. Lei ha ignorato che alcuni colleghi si erano comportati in modo perfettamente corretto nei suoi confronti</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66</a:t>
            </a:fld>
            <a:endParaRPr lang="de-DE" altLang="de-DE">
              <a:latin typeface="+mn-lt"/>
              <a:ea typeface="+mn-ea"/>
            </a:endParaRPr>
          </a:p>
        </p:txBody>
      </p:sp>
    </p:spTree>
    <p:extLst>
      <p:ext uri="{BB962C8B-B14F-4D97-AF65-F5344CB8AC3E}">
        <p14:creationId xmlns:p14="http://schemas.microsoft.com/office/powerpoint/2010/main" val="19466300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Cosa c'entra questo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t-IT" altLang="de-DE" sz="2400" dirty="0">
                <a:solidFill>
                  <a:srgbClr val="333333"/>
                </a:solidFill>
              </a:rPr>
              <a:t>In corso di psicosi, le persone possono mantenere false credenze e ignorare le controargomentazioni. In alcuni casi, ciò può avere conseguenze drammatiche.</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taglia</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pneumatici</a:t>
            </a:r>
            <a:r>
              <a:rPr lang="en-AU" altLang="de-DE" sz="2400" dirty="0">
                <a:solidFill>
                  <a:srgbClr val="333333"/>
                </a:solidFill>
              </a:rPr>
              <a:t> del </a:t>
            </a:r>
            <a:r>
              <a:rPr lang="en-AU" altLang="de-DE" sz="2400" dirty="0" err="1">
                <a:solidFill>
                  <a:srgbClr val="333333"/>
                </a:solidFill>
              </a:rPr>
              <a:t>collega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en-AU" altLang="de-DE" sz="2400" dirty="0">
                <a:solidFill>
                  <a:srgbClr val="333333"/>
                </a:solidFill>
              </a:rPr>
              <a:t>Latisha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sente</a:t>
            </a:r>
            <a:r>
              <a:rPr lang="en-AU" altLang="de-DE" sz="2400" dirty="0">
                <a:solidFill>
                  <a:srgbClr val="333333"/>
                </a:solidFill>
              </a:rPr>
              <a:t> </a:t>
            </a:r>
            <a:r>
              <a:rPr lang="en-AU" altLang="de-DE" sz="2400" dirty="0" err="1">
                <a:solidFill>
                  <a:srgbClr val="333333"/>
                </a:solidFill>
              </a:rPr>
              <a:t>molestata</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Ma: </a:t>
            </a:r>
            <a:r>
              <a:rPr lang="en-AU" altLang="de-DE" sz="2400" dirty="0">
                <a:solidFill>
                  <a:srgbClr val="333333"/>
                </a:solidFill>
              </a:rPr>
              <a:t>S</a:t>
            </a:r>
            <a:r>
              <a:rPr lang="it-IT" altLang="de-DE" sz="2400" dirty="0">
                <a:solidFill>
                  <a:srgbClr val="333333"/>
                </a:solidFill>
              </a:rPr>
              <a:t>ebbene alcuni colleghi abbiano davvero espresso osservazioni maligne su Latisha, quest'ultima ha fatto di ogni erba un fascio ed è rimasta completamente coinvolta nella sua teoria cospiratoria. Lei ha ignorato che alcuni colleghi si erano comportati in modo perfettamente corretto nei suoi confronti</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È difficile restare calmi quando ci si sente minacciati. Quindi, occorre essere cauti nei giudizi e chiedere consiglio a persone fidate</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67</a:t>
            </a:fld>
            <a:endParaRPr lang="de-DE" altLang="de-DE">
              <a:latin typeface="+mn-lt"/>
              <a:ea typeface="+mn-ea"/>
            </a:endParaRPr>
          </a:p>
        </p:txBody>
      </p:sp>
    </p:spTree>
    <p:extLst>
      <p:ext uri="{BB962C8B-B14F-4D97-AF65-F5344CB8AC3E}">
        <p14:creationId xmlns:p14="http://schemas.microsoft.com/office/powerpoint/2010/main" val="40861046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8BE2DAAD-61E7-47AE-9FAB-04E55C27D54A}" type="slidenum">
              <a:rPr lang="de-DE" altLang="de-DE" smtClean="0">
                <a:latin typeface="+mn-lt"/>
                <a:ea typeface="+mn-ea"/>
              </a:rPr>
              <a:pPr>
                <a:defRPr/>
              </a:pPr>
              <a:t>68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latin typeface="+mn-lt"/>
                <a:ea typeface="+mn-ea"/>
              </a:rPr>
              <a:t>www.uke.de/mct_app</a:t>
            </a:r>
            <a:endParaRPr lang="de-DE" sz="1800"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5628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3 – Cambiare le credenze</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E814BDAD-2C53-4F01-81E4-13E166237BB3}" type="slidenum">
              <a:rPr lang="de-DE" altLang="de-DE" smtClean="0">
                <a:latin typeface="+mn-lt"/>
                <a:ea typeface="+mn-ea"/>
              </a:rPr>
              <a:pPr>
                <a:defRPr/>
              </a:pPr>
              <a:t>69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932798737"/>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810859">
                  <a:extLst>
                    <a:ext uri="{9D8B030D-6E8A-4147-A177-3AD203B41FA5}">
                      <a16:colId xmlns:a16="http://schemas.microsoft.com/office/drawing/2014/main" val="20002"/>
                    </a:ext>
                  </a:extLst>
                </a:gridCol>
                <a:gridCol w="302759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madalena-pestana</a:t>
                      </a:r>
                      <a:r>
                        <a:rPr kumimoji="0" lang="en-GB" sz="1000" b="0" i="0" u="none" strike="noStrike" cap="none" normalizeH="0" baseline="0" dirty="0">
                          <a:ln>
                            <a:noFill/>
                          </a:ln>
                          <a:solidFill>
                            <a:srgbClr val="333333"/>
                          </a:solidFill>
                          <a:effectLst/>
                          <a:latin typeface="+mn-lt"/>
                          <a:ea typeface="+mn-ea"/>
                          <a:cs typeface="+mn-cs"/>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5429</Words>
  <Application>Microsoft Office PowerPoint</Application>
  <PresentationFormat>Benutzerdefiniert</PresentationFormat>
  <Paragraphs>683</Paragraphs>
  <Slides>69</Slides>
  <Notes>69</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69</vt:i4>
      </vt:variant>
    </vt:vector>
  </HeadingPairs>
  <TitlesOfParts>
    <vt:vector size="76" baseType="lpstr">
      <vt:lpstr>Arial</vt:lpstr>
      <vt:lpstr>Calibri Light</vt:lpstr>
      <vt:lpstr>Symbol</vt:lpstr>
      <vt:lpstr>Verdana</vt:lpstr>
      <vt:lpstr>WingDings</vt:lpstr>
      <vt:lpstr>UKE_PPT-Vorlage_16zu9</vt:lpstr>
      <vt:lpstr>1_UKE_PPT-Vorlage_16zu9</vt:lpstr>
      <vt:lpstr>MCT 3 B – Cambiare le credenze</vt:lpstr>
      <vt:lpstr>Cambiare le credenze</vt:lpstr>
      <vt:lpstr>Cambiare le credenze</vt:lpstr>
      <vt:lpstr>Cambiare le credenze</vt:lpstr>
      <vt:lpstr>Cambiare le credenze</vt:lpstr>
      <vt:lpstr>Citazioni di persone che hanno fatto predizioni non corrette</vt:lpstr>
      <vt:lpstr>Citazioni di persone che hanno fatto predizioni non corrette</vt:lpstr>
      <vt:lpstr>Inflessibilità “in azione” (“visione a tunnel”)</vt:lpstr>
      <vt:lpstr>Inflessibilità “in azione” (“visione a tunnel”)</vt:lpstr>
      <vt:lpstr>Inflessibilità “in azione” (“visione a tunnel”)</vt:lpstr>
      <vt:lpstr>Inflessibilità “in azione” (“visione a tunnel”)</vt:lpstr>
      <vt:lpstr>Perché lo stiamo facendo?</vt:lpstr>
      <vt:lpstr>In che modo le credenze sostenute rigidamente promuovono un'errata interpretazione in caso di psicosi - esempi</vt:lpstr>
      <vt:lpstr>Le tre immagini appartengono a una certa categoria. Quale?</vt:lpstr>
      <vt:lpstr>Categoria: Cibo!</vt:lpstr>
      <vt:lpstr>Esercizio</vt:lpstr>
      <vt:lpstr>Esercizio</vt:lpstr>
      <vt:lpstr>Esercizio</vt:lpstr>
      <vt:lpstr>Esercizio</vt:lpstr>
      <vt:lpstr>Cosa potrebbe essere accaduto?</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opzionale: Video Clip</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Quanto probabile trovi ciascuna opzione?</vt:lpstr>
      <vt:lpstr>Il tuo giudizio è cambiato con la nuova immagine?</vt:lpstr>
      <vt:lpstr>Per favore gradua ancora la probabilità!</vt:lpstr>
      <vt:lpstr>PowerPoint-Präsentation</vt:lpstr>
      <vt:lpstr>Trasferire nella vita di tutti i giorni</vt:lpstr>
      <vt:lpstr>Trasferire nella vita di tutti i giorni</vt:lpstr>
      <vt:lpstr>Trasferire nella vita di tutti i giorni</vt:lpstr>
      <vt:lpstr>Cosa c'entra questo con la psicosi?</vt:lpstr>
      <vt:lpstr>Cosa c'entra questo con la psicosi?</vt:lpstr>
      <vt:lpstr>Cosa c'entra questo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284</cp:revision>
  <dcterms:created xsi:type="dcterms:W3CDTF">2004-06-30T16:15:23Z</dcterms:created>
  <dcterms:modified xsi:type="dcterms:W3CDTF">2021-12-08T07:31:36Z</dcterms:modified>
</cp:coreProperties>
</file>