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56" r:id="rId2"/>
  </p:sldMasterIdLst>
  <p:notesMasterIdLst>
    <p:notesMasterId r:id="rId58"/>
  </p:notesMasterIdLst>
  <p:handoutMasterIdLst>
    <p:handoutMasterId r:id="rId59"/>
  </p:handoutMasterIdLst>
  <p:sldIdLst>
    <p:sldId id="466" r:id="rId3"/>
    <p:sldId id="407" r:id="rId4"/>
    <p:sldId id="311" r:id="rId5"/>
    <p:sldId id="312" r:id="rId6"/>
    <p:sldId id="374" r:id="rId7"/>
    <p:sldId id="440" r:id="rId8"/>
    <p:sldId id="439" r:id="rId9"/>
    <p:sldId id="438" r:id="rId10"/>
    <p:sldId id="402" r:id="rId11"/>
    <p:sldId id="442" r:id="rId12"/>
    <p:sldId id="441" r:id="rId13"/>
    <p:sldId id="351" r:id="rId14"/>
    <p:sldId id="443" r:id="rId15"/>
    <p:sldId id="353" r:id="rId16"/>
    <p:sldId id="445" r:id="rId17"/>
    <p:sldId id="444" r:id="rId18"/>
    <p:sldId id="355" r:id="rId19"/>
    <p:sldId id="357" r:id="rId20"/>
    <p:sldId id="447" r:id="rId21"/>
    <p:sldId id="446" r:id="rId22"/>
    <p:sldId id="328" r:id="rId23"/>
    <p:sldId id="448" r:id="rId24"/>
    <p:sldId id="451" r:id="rId25"/>
    <p:sldId id="450" r:id="rId26"/>
    <p:sldId id="375" r:id="rId27"/>
    <p:sldId id="452" r:id="rId28"/>
    <p:sldId id="388" r:id="rId29"/>
    <p:sldId id="430" r:id="rId30"/>
    <p:sldId id="389" r:id="rId31"/>
    <p:sldId id="390" r:id="rId32"/>
    <p:sldId id="391" r:id="rId33"/>
    <p:sldId id="359" r:id="rId34"/>
    <p:sldId id="453" r:id="rId35"/>
    <p:sldId id="436" r:id="rId36"/>
    <p:sldId id="360" r:id="rId37"/>
    <p:sldId id="454" r:id="rId38"/>
    <p:sldId id="468" r:id="rId39"/>
    <p:sldId id="467" r:id="rId40"/>
    <p:sldId id="412" r:id="rId41"/>
    <p:sldId id="457" r:id="rId42"/>
    <p:sldId id="456" r:id="rId43"/>
    <p:sldId id="416" r:id="rId44"/>
    <p:sldId id="460" r:id="rId45"/>
    <p:sldId id="459" r:id="rId46"/>
    <p:sldId id="458" r:id="rId47"/>
    <p:sldId id="421" r:id="rId48"/>
    <p:sldId id="463" r:id="rId49"/>
    <p:sldId id="462" r:id="rId50"/>
    <p:sldId id="461" r:id="rId51"/>
    <p:sldId id="434" r:id="rId52"/>
    <p:sldId id="464" r:id="rId53"/>
    <p:sldId id="469" r:id="rId54"/>
    <p:sldId id="437" r:id="rId55"/>
    <p:sldId id="394" r:id="rId56"/>
    <p:sldId id="395"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55" autoAdjust="0"/>
    <p:restoredTop sz="94660"/>
  </p:normalViewPr>
  <p:slideViewPr>
    <p:cSldViewPr>
      <p:cViewPr varScale="1">
        <p:scale>
          <a:sx n="62" d="100"/>
          <a:sy n="62" d="100"/>
        </p:scale>
        <p:origin x="1092" y="76"/>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5C04A5E-C0EA-4727-B50C-C444AE3D8B74}" type="slidenum">
              <a:rPr lang="en-GB" altLang="de-DE"/>
              <a:pPr/>
              <a:t>‹Nr.›</a:t>
            </a:fld>
            <a:endParaRPr lang="en-GB" altLang="de-DE"/>
          </a:p>
        </p:txBody>
      </p:sp>
    </p:spTree>
    <p:extLst>
      <p:ext uri="{BB962C8B-B14F-4D97-AF65-F5344CB8AC3E}">
        <p14:creationId xmlns:p14="http://schemas.microsoft.com/office/powerpoint/2010/main" val="2086802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defRPr>
            </a:lvl1pPr>
          </a:lstStyle>
          <a:p>
            <a:pPr>
              <a:defRPr/>
            </a:pPr>
            <a:endParaRPr lang="de-DE"/>
          </a:p>
        </p:txBody>
      </p:sp>
      <p:sp>
        <p:nvSpPr>
          <p:cNvPr id="3072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2496F43-6598-491E-A80B-E147FC456491}" type="slidenum">
              <a:rPr lang="de-DE" altLang="de-DE"/>
              <a:pPr/>
              <a:t>‹Nr.›</a:t>
            </a:fld>
            <a:endParaRPr lang="de-DE" altLang="de-DE"/>
          </a:p>
        </p:txBody>
      </p:sp>
    </p:spTree>
    <p:extLst>
      <p:ext uri="{BB962C8B-B14F-4D97-AF65-F5344CB8AC3E}">
        <p14:creationId xmlns:p14="http://schemas.microsoft.com/office/powerpoint/2010/main" val="29608899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601" y="604127"/>
            <a:ext cx="5299825" cy="322319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D74D0675-47B3-4C20-9F23-12CC21A0D031}" type="slidenum">
              <a:rPr lang="de-DE" altLang="de-DE" sz="1300"/>
              <a:pPr algn="r" eaLnBrk="1" hangingPunct="1"/>
              <a:t>2</a:t>
            </a:fld>
            <a:endParaRPr lang="de-DE" altLang="de-DE" sz="1300"/>
          </a:p>
        </p:txBody>
      </p:sp>
      <p:sp>
        <p:nvSpPr>
          <p:cNvPr id="34818" name="Rectangle 2"/>
          <p:cNvSpPr>
            <a:spLocks noGrp="1" noRot="1" noChangeAspect="1" noChangeArrowheads="1" noTextEdit="1"/>
          </p:cNvSpPr>
          <p:nvPr>
            <p:ph type="sldImg"/>
          </p:nvPr>
        </p:nvSpPr>
        <p:spPr>
          <a:xfrm>
            <a:off x="138113" y="768350"/>
            <a:ext cx="6823075" cy="3836988"/>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323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A64A14B3-C27F-404D-997B-329A13898619}" type="slidenum">
              <a:rPr lang="de-DE" altLang="de-DE" sz="1300"/>
              <a:pPr eaLnBrk="1" hangingPunct="1"/>
              <a:t>3</a:t>
            </a:fld>
            <a:endParaRPr lang="de-DE" altLang="de-DE" sz="1300"/>
          </a:p>
        </p:txBody>
      </p:sp>
      <p:sp>
        <p:nvSpPr>
          <p:cNvPr id="36866" name="Rectangle 2"/>
          <p:cNvSpPr>
            <a:spLocks noGrp="1" noRot="1" noChangeAspect="1" noChangeArrowheads="1" noTextEdit="1"/>
          </p:cNvSpPr>
          <p:nvPr>
            <p:ph type="sldImg"/>
          </p:nvPr>
        </p:nvSpPr>
        <p:spPr>
          <a:xfrm>
            <a:off x="138113" y="768350"/>
            <a:ext cx="6823075" cy="3836988"/>
          </a:xfrm>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5394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AB8EB84-1983-490D-B20E-D28BC22B0EFE}" type="slidenum">
              <a:rPr lang="de-DE" altLang="de-DE" sz="1300"/>
              <a:pPr eaLnBrk="1" hangingPunct="1"/>
              <a:t>4</a:t>
            </a:fld>
            <a:endParaRPr lang="de-DE" altLang="de-DE" sz="1300"/>
          </a:p>
        </p:txBody>
      </p:sp>
      <p:sp>
        <p:nvSpPr>
          <p:cNvPr id="38914" name="Rectangle 2"/>
          <p:cNvSpPr>
            <a:spLocks noGrp="1" noRot="1" noChangeAspect="1" noChangeArrowheads="1" noTextEdit="1"/>
          </p:cNvSpPr>
          <p:nvPr>
            <p:ph type="sldImg"/>
          </p:nvPr>
        </p:nvSpPr>
        <p:spPr>
          <a:xfrm>
            <a:off x="138113" y="768350"/>
            <a:ext cx="6823075" cy="3836988"/>
          </a:xfrm>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4901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8058D69-6AEA-43CB-9CAD-8420FA40B089}" type="slidenum">
              <a:rPr lang="de-DE" altLang="de-DE" sz="1300"/>
              <a:pPr eaLnBrk="1" hangingPunct="1"/>
              <a:t>5</a:t>
            </a:fld>
            <a:endParaRPr lang="de-DE" altLang="de-DE" sz="1300"/>
          </a:p>
        </p:txBody>
      </p:sp>
      <p:sp>
        <p:nvSpPr>
          <p:cNvPr id="47106" name="Rectangle 2"/>
          <p:cNvSpPr>
            <a:spLocks noGrp="1" noRot="1" noChangeAspect="1" noChangeArrowheads="1" noTextEdit="1"/>
          </p:cNvSpPr>
          <p:nvPr>
            <p:ph type="sldImg"/>
          </p:nvPr>
        </p:nvSpPr>
        <p:spPr>
          <a:xfrm>
            <a:off x="138113" y="768350"/>
            <a:ext cx="6823075" cy="3836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305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8058D69-6AEA-43CB-9CAD-8420FA40B089}" type="slidenum">
              <a:rPr lang="de-DE" altLang="de-DE" sz="1300"/>
              <a:pPr eaLnBrk="1" hangingPunct="1"/>
              <a:t>6</a:t>
            </a:fld>
            <a:endParaRPr lang="de-DE" altLang="de-DE" sz="1300"/>
          </a:p>
        </p:txBody>
      </p:sp>
      <p:sp>
        <p:nvSpPr>
          <p:cNvPr id="47106" name="Rectangle 2"/>
          <p:cNvSpPr>
            <a:spLocks noGrp="1" noRot="1" noChangeAspect="1" noChangeArrowheads="1" noTextEdit="1"/>
          </p:cNvSpPr>
          <p:nvPr>
            <p:ph type="sldImg"/>
          </p:nvPr>
        </p:nvSpPr>
        <p:spPr>
          <a:xfrm>
            <a:off x="138113" y="768350"/>
            <a:ext cx="6823075" cy="3836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30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8058D69-6AEA-43CB-9CAD-8420FA40B089}" type="slidenum">
              <a:rPr lang="de-DE" altLang="de-DE" sz="1300"/>
              <a:pPr eaLnBrk="1" hangingPunct="1"/>
              <a:t>7</a:t>
            </a:fld>
            <a:endParaRPr lang="de-DE" altLang="de-DE" sz="1300"/>
          </a:p>
        </p:txBody>
      </p:sp>
      <p:sp>
        <p:nvSpPr>
          <p:cNvPr id="47106" name="Rectangle 2"/>
          <p:cNvSpPr>
            <a:spLocks noGrp="1" noRot="1" noChangeAspect="1" noChangeArrowheads="1" noTextEdit="1"/>
          </p:cNvSpPr>
          <p:nvPr>
            <p:ph type="sldImg"/>
          </p:nvPr>
        </p:nvSpPr>
        <p:spPr>
          <a:xfrm>
            <a:off x="138113" y="768350"/>
            <a:ext cx="6823075" cy="3836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30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18058D69-6AEA-43CB-9CAD-8420FA40B089}" type="slidenum">
              <a:rPr lang="de-DE" altLang="de-DE" sz="1300"/>
              <a:pPr eaLnBrk="1" hangingPunct="1"/>
              <a:t>8</a:t>
            </a:fld>
            <a:endParaRPr lang="de-DE" altLang="de-DE" sz="1300"/>
          </a:p>
        </p:txBody>
      </p:sp>
      <p:sp>
        <p:nvSpPr>
          <p:cNvPr id="47106" name="Rectangle 2"/>
          <p:cNvSpPr>
            <a:spLocks noGrp="1" noRot="1" noChangeAspect="1" noChangeArrowheads="1" noTextEdit="1"/>
          </p:cNvSpPr>
          <p:nvPr>
            <p:ph type="sldImg"/>
          </p:nvPr>
        </p:nvSpPr>
        <p:spPr>
          <a:xfrm>
            <a:off x="138113" y="768350"/>
            <a:ext cx="6823075" cy="3836988"/>
          </a:xfrm>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305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43B0ACBF-6DB9-46F3-9E00-1DF0B32B8C00}" type="slidenum">
              <a:rPr lang="de-DE" altLang="de-DE" sz="1300"/>
              <a:pPr algn="r" eaLnBrk="1" hangingPunct="1"/>
              <a:t>9</a:t>
            </a:fld>
            <a:endParaRPr lang="de-DE" altLang="de-DE" sz="1300"/>
          </a:p>
        </p:txBody>
      </p:sp>
      <p:sp>
        <p:nvSpPr>
          <p:cNvPr id="53250" name="Rectangle 2"/>
          <p:cNvSpPr>
            <a:spLocks noGrp="1" noRot="1" noChangeAspect="1" noChangeArrowheads="1" noTextEdit="1"/>
          </p:cNvSpPr>
          <p:nvPr>
            <p:ph type="sldImg"/>
          </p:nvPr>
        </p:nvSpPr>
        <p:spPr>
          <a:xfrm>
            <a:off x="138113" y="768350"/>
            <a:ext cx="6823075" cy="3836988"/>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3644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43B0ACBF-6DB9-46F3-9E00-1DF0B32B8C00}" type="slidenum">
              <a:rPr lang="de-DE" altLang="de-DE" sz="1300"/>
              <a:pPr algn="r" eaLnBrk="1" hangingPunct="1"/>
              <a:t>10</a:t>
            </a:fld>
            <a:endParaRPr lang="de-DE" altLang="de-DE" sz="1300"/>
          </a:p>
        </p:txBody>
      </p:sp>
      <p:sp>
        <p:nvSpPr>
          <p:cNvPr id="53250" name="Rectangle 2"/>
          <p:cNvSpPr>
            <a:spLocks noGrp="1" noRot="1" noChangeAspect="1" noChangeArrowheads="1" noTextEdit="1"/>
          </p:cNvSpPr>
          <p:nvPr>
            <p:ph type="sldImg"/>
          </p:nvPr>
        </p:nvSpPr>
        <p:spPr>
          <a:xfrm>
            <a:off x="138113" y="768350"/>
            <a:ext cx="6823075" cy="3836988"/>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3644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43B0ACBF-6DB9-46F3-9E00-1DF0B32B8C00}" type="slidenum">
              <a:rPr lang="de-DE" altLang="de-DE" sz="1300"/>
              <a:pPr algn="r" eaLnBrk="1" hangingPunct="1"/>
              <a:t>11</a:t>
            </a:fld>
            <a:endParaRPr lang="de-DE" altLang="de-DE" sz="1300"/>
          </a:p>
        </p:txBody>
      </p:sp>
      <p:sp>
        <p:nvSpPr>
          <p:cNvPr id="53250" name="Rectangle 2"/>
          <p:cNvSpPr>
            <a:spLocks noGrp="1" noRot="1" noChangeAspect="1" noChangeArrowheads="1" noTextEdit="1"/>
          </p:cNvSpPr>
          <p:nvPr>
            <p:ph type="sldImg"/>
          </p:nvPr>
        </p:nvSpPr>
        <p:spPr>
          <a:xfrm>
            <a:off x="138113" y="768350"/>
            <a:ext cx="6823075" cy="3836988"/>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3644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131F481-177B-48E9-84C9-CD4A04996DFA}" type="slidenum">
              <a:rPr lang="de-DE" altLang="de-DE" sz="1300"/>
              <a:pPr eaLnBrk="1" hangingPunct="1"/>
              <a:t>12</a:t>
            </a:fld>
            <a:endParaRPr lang="de-DE" altLang="de-DE" sz="1300"/>
          </a:p>
        </p:txBody>
      </p:sp>
      <p:sp>
        <p:nvSpPr>
          <p:cNvPr id="55298" name="Rectangle 2"/>
          <p:cNvSpPr>
            <a:spLocks noGrp="1" noRot="1" noChangeAspect="1" noChangeArrowheads="1" noTextEdit="1"/>
          </p:cNvSpPr>
          <p:nvPr>
            <p:ph type="sldImg"/>
          </p:nvPr>
        </p:nvSpPr>
        <p:spPr>
          <a:xfrm>
            <a:off x="138113" y="768350"/>
            <a:ext cx="6823075" cy="3836988"/>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6640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E721A48-82AC-4360-B292-76EAE95CA4CD}" type="slidenum">
              <a:rPr lang="de-DE" altLang="de-DE" sz="1300"/>
              <a:pPr eaLnBrk="1" hangingPunct="1"/>
              <a:t>14</a:t>
            </a:fld>
            <a:endParaRPr lang="de-DE" altLang="de-DE" sz="1300"/>
          </a:p>
        </p:txBody>
      </p:sp>
      <p:sp>
        <p:nvSpPr>
          <p:cNvPr id="63490" name="Rectangle 2"/>
          <p:cNvSpPr>
            <a:spLocks noGrp="1" noRot="1" noChangeAspect="1" noChangeArrowheads="1" noTextEdit="1"/>
          </p:cNvSpPr>
          <p:nvPr>
            <p:ph type="sldImg"/>
          </p:nvPr>
        </p:nvSpPr>
        <p:spPr>
          <a:xfrm>
            <a:off x="138113" y="768350"/>
            <a:ext cx="6823075" cy="3836988"/>
          </a:xfrm>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4791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E721A48-82AC-4360-B292-76EAE95CA4CD}" type="slidenum">
              <a:rPr lang="de-DE" altLang="de-DE" sz="1300"/>
              <a:pPr eaLnBrk="1" hangingPunct="1"/>
              <a:t>15</a:t>
            </a:fld>
            <a:endParaRPr lang="de-DE" altLang="de-DE" sz="1300"/>
          </a:p>
        </p:txBody>
      </p:sp>
      <p:sp>
        <p:nvSpPr>
          <p:cNvPr id="63490" name="Rectangle 2"/>
          <p:cNvSpPr>
            <a:spLocks noGrp="1" noRot="1" noChangeAspect="1" noChangeArrowheads="1" noTextEdit="1"/>
          </p:cNvSpPr>
          <p:nvPr>
            <p:ph type="sldImg"/>
          </p:nvPr>
        </p:nvSpPr>
        <p:spPr>
          <a:xfrm>
            <a:off x="138113" y="768350"/>
            <a:ext cx="6823075" cy="3836988"/>
          </a:xfrm>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4791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E721A48-82AC-4360-B292-76EAE95CA4CD}" type="slidenum">
              <a:rPr lang="de-DE" altLang="de-DE" sz="1300"/>
              <a:pPr eaLnBrk="1" hangingPunct="1"/>
              <a:t>16</a:t>
            </a:fld>
            <a:endParaRPr lang="de-DE" altLang="de-DE" sz="1300"/>
          </a:p>
        </p:txBody>
      </p:sp>
      <p:sp>
        <p:nvSpPr>
          <p:cNvPr id="63490" name="Rectangle 2"/>
          <p:cNvSpPr>
            <a:spLocks noGrp="1" noRot="1" noChangeAspect="1" noChangeArrowheads="1" noTextEdit="1"/>
          </p:cNvSpPr>
          <p:nvPr>
            <p:ph type="sldImg"/>
          </p:nvPr>
        </p:nvSpPr>
        <p:spPr>
          <a:xfrm>
            <a:off x="138113" y="768350"/>
            <a:ext cx="6823075" cy="3836988"/>
          </a:xfrm>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4791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9D796B7-4D6A-4432-9029-8C4110AD7C81}" type="slidenum">
              <a:rPr lang="de-DE" altLang="de-DE" sz="1300"/>
              <a:pPr eaLnBrk="1" hangingPunct="1"/>
              <a:t>17</a:t>
            </a:fld>
            <a:endParaRPr lang="de-DE" altLang="de-DE" sz="1300"/>
          </a:p>
        </p:txBody>
      </p:sp>
      <p:sp>
        <p:nvSpPr>
          <p:cNvPr id="65538" name="Rectangle 2"/>
          <p:cNvSpPr>
            <a:spLocks noGrp="1" noRot="1" noChangeAspect="1" noChangeArrowheads="1" noTextEdit="1"/>
          </p:cNvSpPr>
          <p:nvPr>
            <p:ph type="sldImg"/>
          </p:nvPr>
        </p:nvSpPr>
        <p:spPr>
          <a:xfrm>
            <a:off x="138113" y="768350"/>
            <a:ext cx="6823075" cy="3836988"/>
          </a:xfrm>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8490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C674E7A-3026-4103-9A86-239449921DB1}" type="slidenum">
              <a:rPr lang="de-DE" altLang="de-DE" sz="1300"/>
              <a:pPr eaLnBrk="1" hangingPunct="1"/>
              <a:t>18</a:t>
            </a:fld>
            <a:endParaRPr lang="de-DE" altLang="de-DE" sz="1300"/>
          </a:p>
        </p:txBody>
      </p:sp>
      <p:sp>
        <p:nvSpPr>
          <p:cNvPr id="71682" name="Rectangle 2"/>
          <p:cNvSpPr>
            <a:spLocks noGrp="1" noRot="1" noChangeAspect="1" noChangeArrowheads="1" noTextEdit="1"/>
          </p:cNvSpPr>
          <p:nvPr>
            <p:ph type="sldImg"/>
          </p:nvPr>
        </p:nvSpPr>
        <p:spPr>
          <a:xfrm>
            <a:off x="138113" y="768350"/>
            <a:ext cx="6823075" cy="3836988"/>
          </a:xfrm>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5343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C674E7A-3026-4103-9A86-239449921DB1}" type="slidenum">
              <a:rPr lang="de-DE" altLang="de-DE" sz="1300"/>
              <a:pPr eaLnBrk="1" hangingPunct="1"/>
              <a:t>19</a:t>
            </a:fld>
            <a:endParaRPr lang="de-DE" altLang="de-DE" sz="1300"/>
          </a:p>
        </p:txBody>
      </p:sp>
      <p:sp>
        <p:nvSpPr>
          <p:cNvPr id="71682" name="Rectangle 2"/>
          <p:cNvSpPr>
            <a:spLocks noGrp="1" noRot="1" noChangeAspect="1" noChangeArrowheads="1" noTextEdit="1"/>
          </p:cNvSpPr>
          <p:nvPr>
            <p:ph type="sldImg"/>
          </p:nvPr>
        </p:nvSpPr>
        <p:spPr>
          <a:xfrm>
            <a:off x="138113" y="768350"/>
            <a:ext cx="6823075" cy="3836988"/>
          </a:xfrm>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5343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C674E7A-3026-4103-9A86-239449921DB1}" type="slidenum">
              <a:rPr lang="de-DE" altLang="de-DE" sz="1300"/>
              <a:pPr eaLnBrk="1" hangingPunct="1"/>
              <a:t>20</a:t>
            </a:fld>
            <a:endParaRPr lang="de-DE" altLang="de-DE" sz="1300"/>
          </a:p>
        </p:txBody>
      </p:sp>
      <p:sp>
        <p:nvSpPr>
          <p:cNvPr id="71682" name="Rectangle 2"/>
          <p:cNvSpPr>
            <a:spLocks noGrp="1" noRot="1" noChangeAspect="1" noChangeArrowheads="1" noTextEdit="1"/>
          </p:cNvSpPr>
          <p:nvPr>
            <p:ph type="sldImg"/>
          </p:nvPr>
        </p:nvSpPr>
        <p:spPr>
          <a:xfrm>
            <a:off x="138113" y="768350"/>
            <a:ext cx="6823075" cy="3836988"/>
          </a:xfrm>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5343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37AA9E91-C438-4F1B-8126-4528A2CCAF17}" type="slidenum">
              <a:rPr lang="de-DE" altLang="de-DE" sz="1300"/>
              <a:pPr eaLnBrk="1" hangingPunct="1"/>
              <a:t>21</a:t>
            </a:fld>
            <a:endParaRPr lang="de-DE" altLang="de-DE" sz="1300"/>
          </a:p>
        </p:txBody>
      </p:sp>
      <p:sp>
        <p:nvSpPr>
          <p:cNvPr id="73730" name="Rectangle 2"/>
          <p:cNvSpPr>
            <a:spLocks noGrp="1" noRot="1" noChangeAspect="1" noChangeArrowheads="1" noTextEdit="1"/>
          </p:cNvSpPr>
          <p:nvPr>
            <p:ph type="sldImg"/>
          </p:nvPr>
        </p:nvSpPr>
        <p:spPr>
          <a:xfrm>
            <a:off x="138113" y="768350"/>
            <a:ext cx="6823075" cy="3836988"/>
          </a:xfrm>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457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85D98C8-840F-427E-8B2D-FE29CF469F28}" type="slidenum">
              <a:rPr lang="de-DE" altLang="de-DE" sz="1300"/>
              <a:pPr eaLnBrk="1" hangingPunct="1"/>
              <a:t>22</a:t>
            </a:fld>
            <a:endParaRPr lang="de-DE" altLang="de-DE" sz="1300"/>
          </a:p>
        </p:txBody>
      </p:sp>
      <p:sp>
        <p:nvSpPr>
          <p:cNvPr id="79874" name="Rectangle 2"/>
          <p:cNvSpPr>
            <a:spLocks noGrp="1" noRot="1" noChangeAspect="1" noChangeArrowheads="1" noTextEdit="1"/>
          </p:cNvSpPr>
          <p:nvPr>
            <p:ph type="sldImg"/>
          </p:nvPr>
        </p:nvSpPr>
        <p:spPr>
          <a:xfrm>
            <a:off x="138113" y="768350"/>
            <a:ext cx="6823075" cy="3836988"/>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291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85D98C8-840F-427E-8B2D-FE29CF469F28}" type="slidenum">
              <a:rPr lang="de-DE" altLang="de-DE" sz="1300"/>
              <a:pPr eaLnBrk="1" hangingPunct="1"/>
              <a:t>23</a:t>
            </a:fld>
            <a:endParaRPr lang="de-DE" altLang="de-DE" sz="1300"/>
          </a:p>
        </p:txBody>
      </p:sp>
      <p:sp>
        <p:nvSpPr>
          <p:cNvPr id="79874" name="Rectangle 2"/>
          <p:cNvSpPr>
            <a:spLocks noGrp="1" noRot="1" noChangeAspect="1" noChangeArrowheads="1" noTextEdit="1"/>
          </p:cNvSpPr>
          <p:nvPr>
            <p:ph type="sldImg"/>
          </p:nvPr>
        </p:nvSpPr>
        <p:spPr>
          <a:xfrm>
            <a:off x="138113" y="768350"/>
            <a:ext cx="6823075" cy="3836988"/>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291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585D98C8-840F-427E-8B2D-FE29CF469F28}" type="slidenum">
              <a:rPr lang="de-DE" altLang="de-DE" sz="1300"/>
              <a:pPr eaLnBrk="1" hangingPunct="1"/>
              <a:t>24</a:t>
            </a:fld>
            <a:endParaRPr lang="de-DE" altLang="de-DE" sz="1300"/>
          </a:p>
        </p:txBody>
      </p:sp>
      <p:sp>
        <p:nvSpPr>
          <p:cNvPr id="79874" name="Rectangle 2"/>
          <p:cNvSpPr>
            <a:spLocks noGrp="1" noRot="1" noChangeAspect="1" noChangeArrowheads="1" noTextEdit="1"/>
          </p:cNvSpPr>
          <p:nvPr>
            <p:ph type="sldImg"/>
          </p:nvPr>
        </p:nvSpPr>
        <p:spPr>
          <a:xfrm>
            <a:off x="138113" y="768350"/>
            <a:ext cx="6823075" cy="3836988"/>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291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A74C76F-352B-499A-844C-6937E6D1B06C}" type="slidenum">
              <a:rPr lang="de-DE" altLang="de-DE" sz="1300"/>
              <a:pPr eaLnBrk="1" hangingPunct="1"/>
              <a:t>25</a:t>
            </a:fld>
            <a:endParaRPr lang="de-DE" altLang="de-DE" sz="1300"/>
          </a:p>
        </p:txBody>
      </p:sp>
      <p:sp>
        <p:nvSpPr>
          <p:cNvPr id="83970" name="Rectangle 3074"/>
          <p:cNvSpPr>
            <a:spLocks noGrp="1" noRot="1" noChangeAspect="1" noChangeArrowheads="1" noTextEdit="1"/>
          </p:cNvSpPr>
          <p:nvPr>
            <p:ph type="sldImg"/>
          </p:nvPr>
        </p:nvSpPr>
        <p:spPr>
          <a:xfrm>
            <a:off x="138113" y="768350"/>
            <a:ext cx="6823075" cy="3836988"/>
          </a:xfrm>
          <a:ln/>
        </p:spPr>
      </p:sp>
      <p:sp>
        <p:nvSpPr>
          <p:cNvPr id="83971"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91928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A74C76F-352B-499A-844C-6937E6D1B06C}" type="slidenum">
              <a:rPr lang="de-DE" altLang="de-DE" sz="1300"/>
              <a:pPr eaLnBrk="1" hangingPunct="1"/>
              <a:t>26</a:t>
            </a:fld>
            <a:endParaRPr lang="de-DE" altLang="de-DE" sz="1300"/>
          </a:p>
        </p:txBody>
      </p:sp>
      <p:sp>
        <p:nvSpPr>
          <p:cNvPr id="83970" name="Rectangle 3074"/>
          <p:cNvSpPr>
            <a:spLocks noGrp="1" noRot="1" noChangeAspect="1" noChangeArrowheads="1" noTextEdit="1"/>
          </p:cNvSpPr>
          <p:nvPr>
            <p:ph type="sldImg"/>
          </p:nvPr>
        </p:nvSpPr>
        <p:spPr>
          <a:xfrm>
            <a:off x="138113" y="768350"/>
            <a:ext cx="6823075" cy="3836988"/>
          </a:xfrm>
          <a:ln/>
        </p:spPr>
      </p:sp>
      <p:sp>
        <p:nvSpPr>
          <p:cNvPr id="83971"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9192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C26A593-60AC-48B5-941C-8875E3659B8D}" type="slidenum">
              <a:rPr lang="de-DE" altLang="de-DE" sz="1300"/>
              <a:pPr eaLnBrk="1" hangingPunct="1"/>
              <a:t>27</a:t>
            </a:fld>
            <a:endParaRPr lang="de-DE" altLang="de-DE" sz="1300"/>
          </a:p>
        </p:txBody>
      </p:sp>
      <p:sp>
        <p:nvSpPr>
          <p:cNvPr id="86018" name="Rectangle 2"/>
          <p:cNvSpPr>
            <a:spLocks noGrp="1" noRot="1" noChangeAspect="1" noChangeArrowheads="1" noTextEdit="1"/>
          </p:cNvSpPr>
          <p:nvPr>
            <p:ph type="sldImg"/>
          </p:nvPr>
        </p:nvSpPr>
        <p:spPr>
          <a:xfrm>
            <a:off x="138113" y="768350"/>
            <a:ext cx="6823075" cy="3836988"/>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56527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FBFF03C4-F3F0-491E-8515-20BFDFFAC7A4}" type="slidenum">
              <a:rPr lang="de-DE" altLang="de-DE" sz="1300"/>
              <a:pPr eaLnBrk="1" hangingPunct="1"/>
              <a:t>28</a:t>
            </a:fld>
            <a:endParaRPr lang="de-DE" altLang="de-DE" sz="1300"/>
          </a:p>
        </p:txBody>
      </p:sp>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2594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738D0195-1752-4B6D-A0BF-F90525B64370}" type="slidenum">
              <a:rPr lang="de-DE" altLang="de-DE" sz="1300"/>
              <a:pPr eaLnBrk="1" hangingPunct="1"/>
              <a:t>29</a:t>
            </a:fld>
            <a:endParaRPr lang="de-DE" altLang="de-DE" sz="1300"/>
          </a:p>
        </p:txBody>
      </p:sp>
      <p:sp>
        <p:nvSpPr>
          <p:cNvPr id="90114" name="Rectangle 2"/>
          <p:cNvSpPr>
            <a:spLocks noGrp="1" noRot="1" noChangeAspect="1" noChangeArrowheads="1" noTextEdit="1"/>
          </p:cNvSpPr>
          <p:nvPr>
            <p:ph type="sldImg"/>
          </p:nvPr>
        </p:nvSpPr>
        <p:spPr>
          <a:xfrm>
            <a:off x="138113" y="768350"/>
            <a:ext cx="6823075" cy="3836988"/>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28849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491BCB5-9A0B-4281-9054-38B861641A1B}" type="slidenum">
              <a:rPr lang="de-DE" altLang="de-DE" sz="1300"/>
              <a:pPr eaLnBrk="1" hangingPunct="1"/>
              <a:t>30</a:t>
            </a:fld>
            <a:endParaRPr lang="de-DE" altLang="de-DE" sz="1300"/>
          </a:p>
        </p:txBody>
      </p:sp>
      <p:sp>
        <p:nvSpPr>
          <p:cNvPr id="92162" name="Rectangle 2"/>
          <p:cNvSpPr>
            <a:spLocks noGrp="1" noRot="1" noChangeAspect="1" noChangeArrowheads="1" noTextEdit="1"/>
          </p:cNvSpPr>
          <p:nvPr>
            <p:ph type="sldImg"/>
          </p:nvPr>
        </p:nvSpPr>
        <p:spPr>
          <a:xfrm>
            <a:off x="138113" y="768350"/>
            <a:ext cx="6823075" cy="3836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30730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E8032CA-32B6-4C20-AC42-776C4B7071CC}" type="slidenum">
              <a:rPr lang="de-DE" altLang="de-DE" sz="1300"/>
              <a:pPr eaLnBrk="1" hangingPunct="1"/>
              <a:t>31</a:t>
            </a:fld>
            <a:endParaRPr lang="de-DE" altLang="de-DE" sz="1300"/>
          </a:p>
        </p:txBody>
      </p:sp>
      <p:sp>
        <p:nvSpPr>
          <p:cNvPr id="94210" name="Rectangle 2"/>
          <p:cNvSpPr>
            <a:spLocks noGrp="1" noRot="1" noChangeAspect="1" noChangeArrowheads="1" noTextEdit="1"/>
          </p:cNvSpPr>
          <p:nvPr>
            <p:ph type="sldImg"/>
          </p:nvPr>
        </p:nvSpPr>
        <p:spPr>
          <a:xfrm>
            <a:off x="138113" y="768350"/>
            <a:ext cx="6823075" cy="3836988"/>
          </a:xfrm>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7262062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87D1FAF-F1AE-4CBB-8127-8AFCF8745B24}" type="slidenum">
              <a:rPr lang="de-DE" altLang="de-DE" sz="1300"/>
              <a:pPr eaLnBrk="1" hangingPunct="1"/>
              <a:t>32</a:t>
            </a:fld>
            <a:endParaRPr lang="de-DE" altLang="de-DE" sz="1300"/>
          </a:p>
        </p:txBody>
      </p:sp>
      <p:sp>
        <p:nvSpPr>
          <p:cNvPr id="98306" name="Rectangle 2"/>
          <p:cNvSpPr>
            <a:spLocks noGrp="1" noRot="1" noChangeAspect="1" noChangeArrowheads="1" noTextEdit="1"/>
          </p:cNvSpPr>
          <p:nvPr>
            <p:ph type="sldImg"/>
          </p:nvPr>
        </p:nvSpPr>
        <p:spPr>
          <a:xfrm>
            <a:off x="138113" y="768350"/>
            <a:ext cx="6823075" cy="3836988"/>
          </a:xfrm>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19202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87D1FAF-F1AE-4CBB-8127-8AFCF8745B24}" type="slidenum">
              <a:rPr lang="de-DE" altLang="de-DE" sz="1300"/>
              <a:pPr eaLnBrk="1" hangingPunct="1"/>
              <a:t>33</a:t>
            </a:fld>
            <a:endParaRPr lang="de-DE" altLang="de-DE" sz="1300"/>
          </a:p>
        </p:txBody>
      </p:sp>
      <p:sp>
        <p:nvSpPr>
          <p:cNvPr id="98306" name="Rectangle 2"/>
          <p:cNvSpPr>
            <a:spLocks noGrp="1" noRot="1" noChangeAspect="1" noChangeArrowheads="1" noTextEdit="1"/>
          </p:cNvSpPr>
          <p:nvPr>
            <p:ph type="sldImg"/>
          </p:nvPr>
        </p:nvSpPr>
        <p:spPr>
          <a:xfrm>
            <a:off x="138113" y="768350"/>
            <a:ext cx="6823075" cy="3836988"/>
          </a:xfrm>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19202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4A70E917-42AF-4C6A-9D13-A77121F92BBD}" type="slidenum">
              <a:rPr lang="de-DE" altLang="de-DE" sz="1300"/>
              <a:pPr eaLnBrk="1" hangingPunct="1"/>
              <a:t>35</a:t>
            </a:fld>
            <a:endParaRPr lang="de-DE" altLang="de-DE" sz="1300"/>
          </a:p>
        </p:txBody>
      </p:sp>
      <p:sp>
        <p:nvSpPr>
          <p:cNvPr id="101378" name="Rectangle 2"/>
          <p:cNvSpPr>
            <a:spLocks noGrp="1" noRot="1" noChangeAspect="1" noChangeArrowheads="1" noTextEdit="1"/>
          </p:cNvSpPr>
          <p:nvPr>
            <p:ph type="sldImg"/>
          </p:nvPr>
        </p:nvSpPr>
        <p:spPr>
          <a:xfrm>
            <a:off x="138113" y="768350"/>
            <a:ext cx="6823075" cy="3836988"/>
          </a:xfrm>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67894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7CF22CC-82CD-4A0E-ACF2-B76A89885089}" type="slidenum">
              <a:rPr lang="de-DE" altLang="de-DE" sz="1300"/>
              <a:pPr eaLnBrk="1" hangingPunct="1"/>
              <a:t>36</a:t>
            </a:fld>
            <a:endParaRPr lang="de-DE" altLang="de-DE" sz="1300"/>
          </a:p>
        </p:txBody>
      </p:sp>
      <p:sp>
        <p:nvSpPr>
          <p:cNvPr id="10752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31838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7CF22CC-82CD-4A0E-ACF2-B76A89885089}" type="slidenum">
              <a:rPr lang="de-DE" altLang="de-DE" sz="1300"/>
              <a:pPr eaLnBrk="1" hangingPunct="1"/>
              <a:t>37</a:t>
            </a:fld>
            <a:endParaRPr lang="de-DE" altLang="de-DE" sz="1300"/>
          </a:p>
        </p:txBody>
      </p:sp>
      <p:sp>
        <p:nvSpPr>
          <p:cNvPr id="10752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31838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B7CF22CC-82CD-4A0E-ACF2-B76A89885089}" type="slidenum">
              <a:rPr lang="de-DE" altLang="de-DE" sz="1300"/>
              <a:pPr eaLnBrk="1" hangingPunct="1"/>
              <a:t>38</a:t>
            </a:fld>
            <a:endParaRPr lang="de-DE" altLang="de-DE" sz="1300"/>
          </a:p>
        </p:txBody>
      </p:sp>
      <p:sp>
        <p:nvSpPr>
          <p:cNvPr id="10752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31838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6E4A186-F9F3-4423-BE24-1DD7B8607821}" type="slidenum">
              <a:rPr lang="de-DE" altLang="de-DE" sz="1300"/>
              <a:pPr eaLnBrk="1" hangingPunct="1"/>
              <a:t>39</a:t>
            </a:fld>
            <a:endParaRPr lang="de-DE" altLang="de-DE" sz="1300"/>
          </a:p>
        </p:txBody>
      </p:sp>
      <p:sp>
        <p:nvSpPr>
          <p:cNvPr id="113666" name="Rectangle 1026"/>
          <p:cNvSpPr>
            <a:spLocks noGrp="1" noRot="1" noChangeAspect="1" noChangeArrowheads="1" noTextEdit="1"/>
          </p:cNvSpPr>
          <p:nvPr>
            <p:ph type="sldImg"/>
          </p:nvPr>
        </p:nvSpPr>
        <p:spPr>
          <a:xfrm>
            <a:off x="138113" y="768350"/>
            <a:ext cx="6823075" cy="3836988"/>
          </a:xfrm>
          <a:ln/>
        </p:spPr>
      </p:sp>
      <p:sp>
        <p:nvSpPr>
          <p:cNvPr id="11366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6210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6E4A186-F9F3-4423-BE24-1DD7B8607821}" type="slidenum">
              <a:rPr lang="de-DE" altLang="de-DE" sz="1300"/>
              <a:pPr eaLnBrk="1" hangingPunct="1"/>
              <a:t>40</a:t>
            </a:fld>
            <a:endParaRPr lang="de-DE" altLang="de-DE" sz="1300"/>
          </a:p>
        </p:txBody>
      </p:sp>
      <p:sp>
        <p:nvSpPr>
          <p:cNvPr id="113666" name="Rectangle 1026"/>
          <p:cNvSpPr>
            <a:spLocks noGrp="1" noRot="1" noChangeAspect="1" noChangeArrowheads="1" noTextEdit="1"/>
          </p:cNvSpPr>
          <p:nvPr>
            <p:ph type="sldImg"/>
          </p:nvPr>
        </p:nvSpPr>
        <p:spPr>
          <a:xfrm>
            <a:off x="138113" y="768350"/>
            <a:ext cx="6823075" cy="3836988"/>
          </a:xfrm>
          <a:ln/>
        </p:spPr>
      </p:sp>
      <p:sp>
        <p:nvSpPr>
          <p:cNvPr id="11366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6210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26E4A186-F9F3-4423-BE24-1DD7B8607821}" type="slidenum">
              <a:rPr lang="de-DE" altLang="de-DE" sz="1300"/>
              <a:pPr eaLnBrk="1" hangingPunct="1"/>
              <a:t>41</a:t>
            </a:fld>
            <a:endParaRPr lang="de-DE" altLang="de-DE" sz="1300"/>
          </a:p>
        </p:txBody>
      </p:sp>
      <p:sp>
        <p:nvSpPr>
          <p:cNvPr id="113666" name="Rectangle 1026"/>
          <p:cNvSpPr>
            <a:spLocks noGrp="1" noRot="1" noChangeAspect="1" noChangeArrowheads="1" noTextEdit="1"/>
          </p:cNvSpPr>
          <p:nvPr>
            <p:ph type="sldImg"/>
          </p:nvPr>
        </p:nvSpPr>
        <p:spPr>
          <a:xfrm>
            <a:off x="138113" y="768350"/>
            <a:ext cx="6823075" cy="3836988"/>
          </a:xfrm>
          <a:ln/>
        </p:spPr>
      </p:sp>
      <p:sp>
        <p:nvSpPr>
          <p:cNvPr id="11366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6210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B5E39B21-FA1E-433E-9E00-48AC7F326621}" type="slidenum">
              <a:rPr lang="de-DE" altLang="de-DE" sz="1300"/>
              <a:pPr algn="r" eaLnBrk="1" hangingPunct="1"/>
              <a:t>42</a:t>
            </a:fld>
            <a:endParaRPr lang="de-DE" altLang="de-DE" sz="1300"/>
          </a:p>
        </p:txBody>
      </p:sp>
      <p:sp>
        <p:nvSpPr>
          <p:cNvPr id="121858" name="Rectangle 2"/>
          <p:cNvSpPr>
            <a:spLocks noGrp="1" noRot="1" noChangeAspect="1" noChangeArrowheads="1" noTextEdit="1"/>
          </p:cNvSpPr>
          <p:nvPr>
            <p:ph type="sldImg"/>
          </p:nvPr>
        </p:nvSpPr>
        <p:spPr>
          <a:xfrm>
            <a:off x="138113" y="768350"/>
            <a:ext cx="6823075" cy="3836988"/>
          </a:xfrm>
          <a:ln/>
        </p:spPr>
      </p:sp>
      <p:sp>
        <p:nvSpPr>
          <p:cNvPr id="121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69199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B5E39B21-FA1E-433E-9E00-48AC7F326621}" type="slidenum">
              <a:rPr lang="de-DE" altLang="de-DE" sz="1300"/>
              <a:pPr algn="r" eaLnBrk="1" hangingPunct="1"/>
              <a:t>43</a:t>
            </a:fld>
            <a:endParaRPr lang="de-DE" altLang="de-DE" sz="1300"/>
          </a:p>
        </p:txBody>
      </p:sp>
      <p:sp>
        <p:nvSpPr>
          <p:cNvPr id="121858" name="Rectangle 2"/>
          <p:cNvSpPr>
            <a:spLocks noGrp="1" noRot="1" noChangeAspect="1" noChangeArrowheads="1" noTextEdit="1"/>
          </p:cNvSpPr>
          <p:nvPr>
            <p:ph type="sldImg"/>
          </p:nvPr>
        </p:nvSpPr>
        <p:spPr>
          <a:xfrm>
            <a:off x="138113" y="768350"/>
            <a:ext cx="6823075" cy="3836988"/>
          </a:xfrm>
          <a:ln/>
        </p:spPr>
      </p:sp>
      <p:sp>
        <p:nvSpPr>
          <p:cNvPr id="121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69199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B5E39B21-FA1E-433E-9E00-48AC7F326621}" type="slidenum">
              <a:rPr lang="de-DE" altLang="de-DE" sz="1300"/>
              <a:pPr algn="r" eaLnBrk="1" hangingPunct="1"/>
              <a:t>44</a:t>
            </a:fld>
            <a:endParaRPr lang="de-DE" altLang="de-DE" sz="1300"/>
          </a:p>
        </p:txBody>
      </p:sp>
      <p:sp>
        <p:nvSpPr>
          <p:cNvPr id="121858" name="Rectangle 2"/>
          <p:cNvSpPr>
            <a:spLocks noGrp="1" noRot="1" noChangeAspect="1" noChangeArrowheads="1" noTextEdit="1"/>
          </p:cNvSpPr>
          <p:nvPr>
            <p:ph type="sldImg"/>
          </p:nvPr>
        </p:nvSpPr>
        <p:spPr>
          <a:xfrm>
            <a:off x="138113" y="768350"/>
            <a:ext cx="6823075" cy="3836988"/>
          </a:xfrm>
          <a:ln/>
        </p:spPr>
      </p:sp>
      <p:sp>
        <p:nvSpPr>
          <p:cNvPr id="121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69199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B5E39B21-FA1E-433E-9E00-48AC7F326621}" type="slidenum">
              <a:rPr lang="de-DE" altLang="de-DE" sz="1300"/>
              <a:pPr algn="r" eaLnBrk="1" hangingPunct="1"/>
              <a:t>45</a:t>
            </a:fld>
            <a:endParaRPr lang="de-DE" altLang="de-DE" sz="1300"/>
          </a:p>
        </p:txBody>
      </p:sp>
      <p:sp>
        <p:nvSpPr>
          <p:cNvPr id="121858" name="Rectangle 2"/>
          <p:cNvSpPr>
            <a:spLocks noGrp="1" noRot="1" noChangeAspect="1" noChangeArrowheads="1" noTextEdit="1"/>
          </p:cNvSpPr>
          <p:nvPr>
            <p:ph type="sldImg"/>
          </p:nvPr>
        </p:nvSpPr>
        <p:spPr>
          <a:xfrm>
            <a:off x="138113" y="768350"/>
            <a:ext cx="6823075" cy="3836988"/>
          </a:xfrm>
          <a:ln/>
        </p:spPr>
      </p:sp>
      <p:sp>
        <p:nvSpPr>
          <p:cNvPr id="121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69199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4A36924-DA62-445B-846D-94656647508B}" type="slidenum">
              <a:rPr lang="de-DE" altLang="de-DE" sz="1300"/>
              <a:pPr eaLnBrk="1" hangingPunct="1"/>
              <a:t>46</a:t>
            </a:fld>
            <a:endParaRPr lang="de-DE" altLang="de-DE" sz="1300"/>
          </a:p>
        </p:txBody>
      </p:sp>
      <p:sp>
        <p:nvSpPr>
          <p:cNvPr id="130050" name="Rectangle 2050"/>
          <p:cNvSpPr>
            <a:spLocks noGrp="1" noRot="1" noChangeAspect="1" noChangeArrowheads="1" noTextEdit="1"/>
          </p:cNvSpPr>
          <p:nvPr>
            <p:ph type="sldImg"/>
          </p:nvPr>
        </p:nvSpPr>
        <p:spPr>
          <a:xfrm>
            <a:off x="138113" y="768350"/>
            <a:ext cx="6823075" cy="3836988"/>
          </a:xfrm>
          <a:ln/>
        </p:spPr>
      </p:sp>
      <p:sp>
        <p:nvSpPr>
          <p:cNvPr id="130051"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94913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4A36924-DA62-445B-846D-94656647508B}" type="slidenum">
              <a:rPr lang="de-DE" altLang="de-DE" sz="1300"/>
              <a:pPr eaLnBrk="1" hangingPunct="1"/>
              <a:t>47</a:t>
            </a:fld>
            <a:endParaRPr lang="de-DE" altLang="de-DE" sz="1300"/>
          </a:p>
        </p:txBody>
      </p:sp>
      <p:sp>
        <p:nvSpPr>
          <p:cNvPr id="130050" name="Rectangle 2050"/>
          <p:cNvSpPr>
            <a:spLocks noGrp="1" noRot="1" noChangeAspect="1" noChangeArrowheads="1" noTextEdit="1"/>
          </p:cNvSpPr>
          <p:nvPr>
            <p:ph type="sldImg"/>
          </p:nvPr>
        </p:nvSpPr>
        <p:spPr>
          <a:xfrm>
            <a:off x="138113" y="768350"/>
            <a:ext cx="6823075" cy="3836988"/>
          </a:xfrm>
          <a:ln/>
        </p:spPr>
      </p:sp>
      <p:sp>
        <p:nvSpPr>
          <p:cNvPr id="130051"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94913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4A36924-DA62-445B-846D-94656647508B}" type="slidenum">
              <a:rPr lang="de-DE" altLang="de-DE" sz="1300"/>
              <a:pPr eaLnBrk="1" hangingPunct="1"/>
              <a:t>48</a:t>
            </a:fld>
            <a:endParaRPr lang="de-DE" altLang="de-DE" sz="1300"/>
          </a:p>
        </p:txBody>
      </p:sp>
      <p:sp>
        <p:nvSpPr>
          <p:cNvPr id="130050" name="Rectangle 2050"/>
          <p:cNvSpPr>
            <a:spLocks noGrp="1" noRot="1" noChangeAspect="1" noChangeArrowheads="1" noTextEdit="1"/>
          </p:cNvSpPr>
          <p:nvPr>
            <p:ph type="sldImg"/>
          </p:nvPr>
        </p:nvSpPr>
        <p:spPr>
          <a:xfrm>
            <a:off x="138113" y="768350"/>
            <a:ext cx="6823075" cy="3836988"/>
          </a:xfrm>
          <a:ln/>
        </p:spPr>
      </p:sp>
      <p:sp>
        <p:nvSpPr>
          <p:cNvPr id="130051"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94913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C4A36924-DA62-445B-846D-94656647508B}" type="slidenum">
              <a:rPr lang="de-DE" altLang="de-DE" sz="1300"/>
              <a:pPr eaLnBrk="1" hangingPunct="1"/>
              <a:t>49</a:t>
            </a:fld>
            <a:endParaRPr lang="de-DE" altLang="de-DE" sz="1300"/>
          </a:p>
        </p:txBody>
      </p:sp>
      <p:sp>
        <p:nvSpPr>
          <p:cNvPr id="130050" name="Rectangle 2050"/>
          <p:cNvSpPr>
            <a:spLocks noGrp="1" noRot="1" noChangeAspect="1" noChangeArrowheads="1" noTextEdit="1"/>
          </p:cNvSpPr>
          <p:nvPr>
            <p:ph type="sldImg"/>
          </p:nvPr>
        </p:nvSpPr>
        <p:spPr>
          <a:xfrm>
            <a:off x="138113" y="768350"/>
            <a:ext cx="6823075" cy="3836988"/>
          </a:xfrm>
          <a:ln/>
        </p:spPr>
      </p:sp>
      <p:sp>
        <p:nvSpPr>
          <p:cNvPr id="130051"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94913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FF4D1490-5CEB-4EF6-9B76-F970FB32B900}" type="slidenum">
              <a:rPr lang="de-DE" altLang="de-DE" sz="1300"/>
              <a:pPr algn="r" eaLnBrk="1" hangingPunct="1"/>
              <a:t>50</a:t>
            </a:fld>
            <a:endParaRPr lang="de-DE" altLang="de-DE" sz="1300"/>
          </a:p>
        </p:txBody>
      </p:sp>
      <p:sp>
        <p:nvSpPr>
          <p:cNvPr id="136194" name="Rectangle 2"/>
          <p:cNvSpPr>
            <a:spLocks noGrp="1" noRot="1" noChangeAspect="1" noChangeArrowheads="1" noTextEdit="1"/>
          </p:cNvSpPr>
          <p:nvPr>
            <p:ph type="sldImg"/>
          </p:nvPr>
        </p:nvSpPr>
        <p:spPr>
          <a:xfrm>
            <a:off x="138113" y="768350"/>
            <a:ext cx="6823075" cy="3836988"/>
          </a:xfrm>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9846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FF4D1490-5CEB-4EF6-9B76-F970FB32B900}" type="slidenum">
              <a:rPr lang="de-DE" altLang="de-DE" sz="1300"/>
              <a:pPr algn="r" eaLnBrk="1" hangingPunct="1"/>
              <a:t>51</a:t>
            </a:fld>
            <a:endParaRPr lang="de-DE" altLang="de-DE" sz="1300"/>
          </a:p>
        </p:txBody>
      </p:sp>
      <p:sp>
        <p:nvSpPr>
          <p:cNvPr id="136194" name="Rectangle 2"/>
          <p:cNvSpPr>
            <a:spLocks noGrp="1" noRot="1" noChangeAspect="1" noChangeArrowheads="1" noTextEdit="1"/>
          </p:cNvSpPr>
          <p:nvPr>
            <p:ph type="sldImg"/>
          </p:nvPr>
        </p:nvSpPr>
        <p:spPr>
          <a:xfrm>
            <a:off x="138113" y="768350"/>
            <a:ext cx="6823075" cy="3836988"/>
          </a:xfrm>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98469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sz="2400" b="1">
                <a:solidFill>
                  <a:schemeClr val="tx1"/>
                </a:solidFill>
                <a:latin typeface="Arial" panose="020B0604020202020204" pitchFamily="34" charset="0"/>
                <a:ea typeface="MS PGothic" panose="020B0600070205080204" pitchFamily="34" charset="-128"/>
              </a:defRPr>
            </a:lvl1pPr>
            <a:lvl2pPr marL="742950" indent="-285750" defTabSz="990600" eaLnBrk="0" hangingPunct="0">
              <a:defRPr sz="2400" b="1">
                <a:solidFill>
                  <a:schemeClr val="tx1"/>
                </a:solidFill>
                <a:latin typeface="Arial" panose="020B0604020202020204" pitchFamily="34" charset="0"/>
                <a:ea typeface="MS PGothic" panose="020B0600070205080204" pitchFamily="34" charset="-128"/>
              </a:defRPr>
            </a:lvl2pPr>
            <a:lvl3pPr marL="1143000" indent="-228600" defTabSz="990600" eaLnBrk="0" hangingPunct="0">
              <a:defRPr sz="2400" b="1">
                <a:solidFill>
                  <a:schemeClr val="tx1"/>
                </a:solidFill>
                <a:latin typeface="Arial" panose="020B0604020202020204" pitchFamily="34" charset="0"/>
                <a:ea typeface="MS PGothic" panose="020B0600070205080204" pitchFamily="34" charset="-128"/>
              </a:defRPr>
            </a:lvl3pPr>
            <a:lvl4pPr marL="1600200" indent="-228600" defTabSz="990600" eaLnBrk="0" hangingPunct="0">
              <a:defRPr sz="2400" b="1">
                <a:solidFill>
                  <a:schemeClr val="tx1"/>
                </a:solidFill>
                <a:latin typeface="Arial" panose="020B0604020202020204" pitchFamily="34" charset="0"/>
                <a:ea typeface="MS PGothic" panose="020B0600070205080204" pitchFamily="34" charset="-128"/>
              </a:defRPr>
            </a:lvl4pPr>
            <a:lvl5pPr marL="2057400" indent="-228600" defTabSz="990600" eaLnBrk="0" hangingPunct="0">
              <a:defRPr sz="2400" b="1">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eaLnBrk="1" hangingPunct="1"/>
            <a:fld id="{FF4D1490-5CEB-4EF6-9B76-F970FB32B900}" type="slidenum">
              <a:rPr lang="de-DE" altLang="de-DE" sz="1300"/>
              <a:pPr algn="r" eaLnBrk="1" hangingPunct="1"/>
              <a:t>52</a:t>
            </a:fld>
            <a:endParaRPr lang="de-DE" altLang="de-DE" sz="1300"/>
          </a:p>
        </p:txBody>
      </p:sp>
      <p:sp>
        <p:nvSpPr>
          <p:cNvPr id="136194" name="Rectangle 2"/>
          <p:cNvSpPr>
            <a:spLocks noGrp="1" noRot="1" noChangeAspect="1" noChangeArrowheads="1" noTextEdit="1"/>
          </p:cNvSpPr>
          <p:nvPr>
            <p:ph type="sldImg"/>
          </p:nvPr>
        </p:nvSpPr>
        <p:spPr>
          <a:xfrm>
            <a:off x="138113" y="768350"/>
            <a:ext cx="6823075" cy="3836988"/>
          </a:xfrm>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98469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38113" y="768350"/>
            <a:ext cx="6823075" cy="3836988"/>
          </a:xfrm>
          <a:ln/>
        </p:spPr>
      </p:sp>
      <p:sp>
        <p:nvSpPr>
          <p:cNvPr id="14029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9875538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38113" y="768350"/>
            <a:ext cx="6823075" cy="3836988"/>
          </a:xfrm>
          <a:ln/>
        </p:spPr>
      </p:sp>
      <p:sp>
        <p:nvSpPr>
          <p:cNvPr id="14233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310025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4" name="Slide Number Placeholder 3"/>
          <p:cNvSpPr>
            <a:spLocks noGrp="1"/>
          </p:cNvSpPr>
          <p:nvPr>
            <p:ph type="sldNum" sz="quarter" idx="12"/>
          </p:nvPr>
        </p:nvSpPr>
        <p:spPr bwMode="gray"/>
        <p:txBody>
          <a:bodyPr/>
          <a:lstStyle>
            <a:lvl1pPr>
              <a:defRPr b="0"/>
            </a:lvl1pPr>
          </a:lstStyle>
          <a:p>
            <a:fld id="{5FBE8962-1EF5-47A6-95AB-97BA01840F2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8 – Autostima e umore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66C7D4BD-78B7-4DF8-91F9-597F41E51F8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bwMode="gray"/>
        <p:txBody>
          <a:bodyPr/>
          <a:lstStyle>
            <a:lvl1pPr>
              <a:defRPr b="0"/>
            </a:lvl1pPr>
          </a:lstStyle>
          <a:p>
            <a:fld id="{2710FBF1-D354-43FB-B030-176DEE500325}"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bwMode="gray"/>
        <p:txBody>
          <a:bodyPr/>
          <a:lstStyle>
            <a:lvl1pPr>
              <a:defRPr b="0"/>
            </a:lvl1pPr>
          </a:lstStyle>
          <a:p>
            <a:fld id="{5FBE8962-1EF5-47A6-95AB-97BA01840F2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7" name="Slide Number Placeholder 6"/>
          <p:cNvSpPr>
            <a:spLocks noGrp="1"/>
          </p:cNvSpPr>
          <p:nvPr>
            <p:ph type="sldNum" sz="quarter" idx="12"/>
          </p:nvPr>
        </p:nvSpPr>
        <p:spPr bwMode="gray"/>
        <p:txBody>
          <a:bodyPr/>
          <a:lstStyle>
            <a:lvl1pPr>
              <a:defRPr b="0"/>
            </a:lvl1pPr>
          </a:lstStyle>
          <a:p>
            <a:fld id="{5FBE8962-1EF5-47A6-95AB-97BA01840F2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5" name="Slide Number Placeholder 4"/>
          <p:cNvSpPr>
            <a:spLocks noGrp="1"/>
          </p:cNvSpPr>
          <p:nvPr>
            <p:ph type="sldNum" sz="quarter" idx="12"/>
          </p:nvPr>
        </p:nvSpPr>
        <p:spPr bwMode="gray"/>
        <p:txBody>
          <a:bodyPr/>
          <a:lstStyle>
            <a:lvl1pPr>
              <a:defRPr b="0"/>
            </a:lvl1pPr>
          </a:lstStyle>
          <a:p>
            <a:fld id="{5473E752-B35B-4741-BC94-EFF109B7622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8 – Autostima e umore</a:t>
            </a:r>
            <a:endParaRPr lang="de-DE"/>
          </a:p>
        </p:txBody>
      </p:sp>
      <p:sp>
        <p:nvSpPr>
          <p:cNvPr id="4" name="Slide Number Placeholder 3"/>
          <p:cNvSpPr>
            <a:spLocks noGrp="1"/>
          </p:cNvSpPr>
          <p:nvPr>
            <p:ph type="sldNum" sz="quarter" idx="12"/>
          </p:nvPr>
        </p:nvSpPr>
        <p:spPr bwMode="gray"/>
        <p:txBody>
          <a:bodyPr/>
          <a:lstStyle>
            <a:lvl1pPr>
              <a:defRPr b="0"/>
            </a:lvl1pPr>
          </a:lstStyle>
          <a:p>
            <a:fld id="{4D8BFBCD-BBD6-4018-82EC-CB8F3D33E1D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679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396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b="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17694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52907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23903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4005132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34817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819238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24415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43735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446993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2128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8 – Autostima e umore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FBE8962-1EF5-47A6-95AB-97BA01840F2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2393477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dirty="0">
                <a:latin typeface="+mn-lt"/>
                <a:ea typeface="+mn-ea"/>
                <a:cs typeface="+mn-cs"/>
              </a:rPr>
              <a:t>MCT 8 A </a:t>
            </a:r>
            <a:r>
              <a:rPr lang="it-IT" altLang="ja-JP">
                <a:latin typeface="+mn-lt"/>
                <a:ea typeface="+mn-ea"/>
                <a:cs typeface="+mn-cs"/>
              </a:rPr>
              <a:t>– Autostima e umore</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973051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it-IT" altLang="de-DE" sz="3600">
                <a:solidFill>
                  <a:schemeClr val="accent1"/>
                </a:solidFill>
                <a:latin typeface="+mn-lt"/>
                <a:ea typeface="+mn-ea"/>
                <a:cs typeface="+mn-cs"/>
              </a:rPr>
              <a:t>Perché lo stiamo facendo?</a:t>
            </a:r>
            <a:endParaRPr lang="de-DE" altLang="de-DE" sz="3600">
              <a:solidFill>
                <a:schemeClr val="accent1"/>
              </a:solidFill>
              <a:latin typeface="+mn-lt"/>
              <a:ea typeface="+mn-ea"/>
              <a:cs typeface="+mn-cs"/>
            </a:endParaRPr>
          </a:p>
        </p:txBody>
      </p:sp>
      <p:sp>
        <p:nvSpPr>
          <p:cNvPr id="4" name="Content Placeholder 3"/>
          <p:cNvSpPr>
            <a:spLocks noGrp="1"/>
          </p:cNvSpPr>
          <p:nvPr>
            <p:ph idx="1"/>
          </p:nvPr>
        </p:nvSpPr>
        <p:spPr/>
        <p:txBody>
          <a:bodyPr/>
          <a:lstStyle/>
          <a:p>
            <a:pPr defTabSz="914400" fontAlgn="base"/>
            <a:r>
              <a:rPr lang="it-IT" altLang="de-DE" sz="2400">
                <a:solidFill>
                  <a:srgbClr val="333333"/>
                </a:solidFill>
              </a:rPr>
              <a:t>Molte persone con problemi di salute mentale presentano delle distorsioni del pensiero che </a:t>
            </a:r>
            <a:r>
              <a:rPr lang="it-IT" altLang="de-DE" sz="2400">
                <a:solidFill>
                  <a:srgbClr val="004992"/>
                </a:solidFill>
              </a:rPr>
              <a:t>favoriscono la depressione</a:t>
            </a:r>
            <a:r>
              <a:rPr lang="en-US" altLang="de-DE" sz="2400" dirty="0">
                <a:solidFill>
                  <a:srgbClr val="333333"/>
                </a:solidFill>
              </a:rPr>
              <a:t>.</a:t>
            </a:r>
          </a:p>
          <a:p>
            <a:pPr defTabSz="914400" fontAlgn="base"/>
            <a:r>
              <a:rPr lang="en-US" altLang="de-DE" sz="2400" dirty="0" err="1">
                <a:solidFill>
                  <a:srgbClr val="333333"/>
                </a:solidFill>
              </a:rPr>
              <a:t>Queste</a:t>
            </a:r>
            <a:r>
              <a:rPr lang="en-US" altLang="de-DE" sz="2400" dirty="0">
                <a:solidFill>
                  <a:srgbClr val="333333"/>
                </a:solidFill>
              </a:rPr>
              <a:t> </a:t>
            </a:r>
            <a:r>
              <a:rPr lang="en-US" altLang="de-DE" sz="2400" dirty="0" err="1">
                <a:solidFill>
                  <a:srgbClr val="333333"/>
                </a:solidFill>
              </a:rPr>
              <a:t>distorsioni</a:t>
            </a:r>
            <a:r>
              <a:rPr lang="en-US" altLang="de-DE" sz="2400" dirty="0">
                <a:solidFill>
                  <a:srgbClr val="333333"/>
                </a:solidFill>
              </a:rPr>
              <a:t> del </a:t>
            </a:r>
            <a:r>
              <a:rPr lang="en-US" altLang="de-DE" sz="2400" dirty="0" err="1">
                <a:solidFill>
                  <a:srgbClr val="333333"/>
                </a:solidFill>
              </a:rPr>
              <a:t>pensiero</a:t>
            </a:r>
            <a:r>
              <a:rPr lang="en-US" altLang="de-DE" sz="2400" dirty="0">
                <a:solidFill>
                  <a:srgbClr val="333333"/>
                </a:solidFill>
              </a:rPr>
              <a:t> </a:t>
            </a:r>
            <a:r>
              <a:rPr lang="en-US" altLang="de-DE" sz="2400" dirty="0" err="1">
                <a:solidFill>
                  <a:srgbClr val="333333"/>
                </a:solidFill>
              </a:rPr>
              <a:t>possono</a:t>
            </a:r>
            <a:r>
              <a:rPr lang="en-US" altLang="de-DE" sz="2400" dirty="0">
                <a:solidFill>
                  <a:srgbClr val="333333"/>
                </a:solidFill>
              </a:rPr>
              <a:t>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modificate</a:t>
            </a:r>
            <a:r>
              <a:rPr lang="en-US" altLang="de-DE" sz="2400" dirty="0">
                <a:solidFill>
                  <a:srgbClr val="333333"/>
                </a:solidFill>
              </a:rPr>
              <a:t> con un training continuo </a:t>
            </a:r>
            <a:r>
              <a:rPr lang="en-US" altLang="de-DE" sz="2400" dirty="0" err="1">
                <a:solidFill>
                  <a:srgbClr val="333333"/>
                </a:solidFill>
              </a:rPr>
              <a:t>ed</a:t>
            </a:r>
            <a:r>
              <a:rPr lang="en-US" altLang="de-DE" sz="2400" dirty="0">
                <a:solidFill>
                  <a:srgbClr val="333333"/>
                </a:solidFill>
              </a:rPr>
              <a:t> </a:t>
            </a:r>
            <a:r>
              <a:rPr lang="en-US" altLang="de-DE" sz="2400" dirty="0" err="1">
                <a:solidFill>
                  <a:srgbClr val="333333"/>
                </a:solidFill>
              </a:rPr>
              <a:t>intensivo</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Sintomi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della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depressione</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mn-lt"/>
                <a:ea typeface="+mn-ea"/>
              </a:rPr>
              <a:t>???</a:t>
            </a:r>
          </a:p>
        </p:txBody>
      </p:sp>
      <p:sp>
        <p:nvSpPr>
          <p:cNvPr id="6" name="Footer Placeholder 5"/>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9" name="Slide Number Placeholder 8"/>
          <p:cNvSpPr>
            <a:spLocks noGrp="1"/>
          </p:cNvSpPr>
          <p:nvPr>
            <p:ph type="sldNum" sz="quarter" idx="12"/>
          </p:nvPr>
        </p:nvSpPr>
        <p:spPr/>
        <p:txBody>
          <a:bodyPr/>
          <a:lstStyle/>
          <a:p>
            <a:fld id="{5473E752-B35B-4741-BC94-EFF109B76229}" type="slidenum">
              <a:rPr lang="de-DE" altLang="de-DE" smtClean="0">
                <a:latin typeface="+mn-lt"/>
                <a:ea typeface="+mn-ea"/>
              </a:rPr>
              <a:pPr/>
              <a:t>3</a:t>
            </a:fld>
            <a:endParaRPr lang="de-DE" altLang="de-DE">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Sintomi della depressione?</a:t>
            </a:r>
          </a:p>
        </p:txBody>
      </p:sp>
      <p:sp>
        <p:nvSpPr>
          <p:cNvPr id="7" name="Content Placeholder 6"/>
          <p:cNvSpPr>
            <a:spLocks noGrp="1"/>
          </p:cNvSpPr>
          <p:nvPr>
            <p:ph idx="1"/>
          </p:nvPr>
        </p:nvSpPr>
        <p:spPr/>
        <p:txBody>
          <a:bodyPr/>
          <a:lstStyle/>
          <a:p>
            <a:pPr marL="457200" lvl="4" indent="-457200" defTabSz="914400" fontAlgn="base">
              <a:spcBef>
                <a:spcPts val="1999"/>
              </a:spcBef>
              <a:buFont typeface="+mj-lt"/>
              <a:buAutoNum type="arabicPeriod"/>
            </a:pPr>
            <a:r>
              <a:rPr lang="it-IT" altLang="de-DE" sz="2400" dirty="0">
                <a:solidFill>
                  <a:srgbClr val="333333"/>
                </a:solidFill>
                <a:latin typeface="+mn-lt"/>
              </a:rPr>
              <a:t>tristezza, umore depresso</a:t>
            </a:r>
          </a:p>
          <a:p>
            <a:pPr marL="457200" lvl="4" indent="-457200" defTabSz="914400" fontAlgn="base">
              <a:spcBef>
                <a:spcPts val="1999"/>
              </a:spcBef>
              <a:buFont typeface="+mj-lt"/>
              <a:buAutoNum type="arabicPeriod"/>
            </a:pPr>
            <a:r>
              <a:rPr lang="it-IT" altLang="de-DE" sz="2400" dirty="0">
                <a:solidFill>
                  <a:srgbClr val="333333"/>
                </a:solidFill>
                <a:latin typeface="+mn-lt"/>
              </a:rPr>
              <a:t>riduzione dell’iniziativa</a:t>
            </a:r>
          </a:p>
          <a:p>
            <a:pPr marL="457200" lvl="4" indent="-457200" defTabSz="914400" fontAlgn="base">
              <a:spcBef>
                <a:spcPts val="1999"/>
              </a:spcBef>
              <a:buFont typeface="+mj-lt"/>
              <a:buAutoNum type="arabicPeriod"/>
            </a:pPr>
            <a:r>
              <a:rPr lang="it-IT" altLang="de-DE" sz="2400" dirty="0">
                <a:solidFill>
                  <a:srgbClr val="333333"/>
                </a:solidFill>
                <a:latin typeface="+mn-lt"/>
              </a:rPr>
              <a:t>bassa autostima, la paura di essere rifiutati</a:t>
            </a:r>
          </a:p>
          <a:p>
            <a:pPr marL="457200" lvl="4" indent="-457200" defTabSz="914400" fontAlgn="base">
              <a:spcBef>
                <a:spcPts val="1999"/>
              </a:spcBef>
              <a:buFont typeface="+mj-lt"/>
              <a:buAutoNum type="arabicPeriod"/>
            </a:pPr>
            <a:r>
              <a:rPr lang="it-IT" altLang="de-DE" sz="2400" dirty="0">
                <a:solidFill>
                  <a:srgbClr val="333333"/>
                </a:solidFill>
                <a:latin typeface="+mn-lt"/>
              </a:rPr>
              <a:t>paure (ad esempio per quanto riguarda il futuro)</a:t>
            </a:r>
          </a:p>
          <a:p>
            <a:pPr marL="457200" lvl="4" indent="-457200" defTabSz="914400" fontAlgn="base">
              <a:spcBef>
                <a:spcPts val="1999"/>
              </a:spcBef>
              <a:buFont typeface="+mj-lt"/>
              <a:buAutoNum type="arabicPeriod"/>
            </a:pPr>
            <a:r>
              <a:rPr lang="it-IT" altLang="de-DE" sz="2400" dirty="0">
                <a:solidFill>
                  <a:srgbClr val="333333"/>
                </a:solidFill>
                <a:latin typeface="+mn-lt"/>
              </a:rPr>
              <a:t>disturbi del sonno, dolore</a:t>
            </a:r>
          </a:p>
          <a:p>
            <a:pPr marL="457200" lvl="4" indent="-457200" defTabSz="914400" fontAlgn="base">
              <a:spcBef>
                <a:spcPts val="1999"/>
              </a:spcBef>
              <a:buFont typeface="+mj-lt"/>
              <a:buAutoNum type="arabicPeriod"/>
            </a:pPr>
            <a:r>
              <a:rPr lang="it-IT" altLang="de-DE" sz="2400" dirty="0">
                <a:solidFill>
                  <a:srgbClr val="333333"/>
                </a:solidFill>
                <a:latin typeface="+mn-lt"/>
              </a:rPr>
              <a:t>disturbi cognitivi (scarsa concentrazione e memoria)</a:t>
            </a:r>
          </a:p>
          <a:p>
            <a:pPr lvl="0" defTabSz="914400" fontAlgn="base"/>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9" name="Slide Number Placeholder 8"/>
          <p:cNvSpPr>
            <a:spLocks noGrp="1"/>
          </p:cNvSpPr>
          <p:nvPr>
            <p:ph type="sldNum" sz="quarter" idx="12"/>
          </p:nvPr>
        </p:nvSpPr>
        <p:spPr/>
        <p:txBody>
          <a:bodyPr/>
          <a:lstStyle/>
          <a:p>
            <a:fld id="{66C7D4BD-78B7-4DF8-91F9-597F41E51F83}" type="slidenum">
              <a:rPr lang="de-DE" altLang="de-DE" smtClean="0">
                <a:latin typeface="+mn-lt"/>
                <a:ea typeface="+mn-ea"/>
              </a:rPr>
              <a:pPr/>
              <a:t>4</a:t>
            </a:fld>
            <a:endParaRPr lang="de-DE" altLang="de-DE">
              <a:latin typeface="+mn-lt"/>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idx="1"/>
          </p:nvPr>
        </p:nvSpPr>
        <p:spPr>
          <a:xfrm>
            <a:off x="408955" y="2204864"/>
            <a:ext cx="9144000" cy="4248000"/>
          </a:xfrm>
        </p:spPr>
        <p:txBody>
          <a:bodyPr>
            <a:noAutofit/>
          </a:bodyPr>
          <a:lstStyle/>
          <a:p>
            <a:r>
              <a:rPr lang="it-IT" altLang="de-DE" sz="2400" dirty="0">
                <a:solidFill>
                  <a:srgbClr val="333333"/>
                </a:solidFill>
              </a:rPr>
              <a:t>È predeterminato se siamo felici o tristi? I nostri stati emotivi cambiano nel tempo</a:t>
            </a:r>
            <a:r>
              <a:rPr lang="de-DE" altLang="de-DE" sz="2400" dirty="0">
                <a:solidFill>
                  <a:srgbClr val="333333"/>
                </a:solidFill>
              </a:rPr>
              <a:t>?</a:t>
            </a:r>
            <a:endParaRPr lang="de-DE" altLang="ja-JP" sz="2400" dirty="0">
              <a:solidFill>
                <a:srgbClr val="004992"/>
              </a:solidFill>
            </a:endParaRPr>
          </a:p>
        </p:txBody>
      </p:sp>
      <p:sp>
        <p:nvSpPr>
          <p:cNvPr id="4608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Ci sono nato... Ci sono diventato?</a:t>
            </a:r>
            <a:endParaRPr lang="de-DE" altLang="de-DE" sz="3600" dirty="0">
              <a:solidFill>
                <a:srgbClr val="004992"/>
              </a:solidFill>
              <a:latin typeface="+mn-lt"/>
              <a:ea typeface="+mn-ea"/>
              <a:cs typeface="+mn-cs"/>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66C7D4BD-78B7-4DF8-91F9-597F41E51F83}" type="slidenum">
              <a:rPr lang="de-DE" altLang="de-DE" smtClean="0">
                <a:latin typeface="+mn-lt"/>
                <a:ea typeface="+mn-ea"/>
              </a:rPr>
              <a:pPr/>
              <a:t>5</a:t>
            </a:fld>
            <a:endParaRPr lang="de-DE" altLang="de-DE">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idx="1"/>
          </p:nvPr>
        </p:nvSpPr>
        <p:spPr>
          <a:xfrm>
            <a:off x="408955" y="2204864"/>
            <a:ext cx="9144000" cy="4248000"/>
          </a:xfrm>
        </p:spPr>
        <p:txBody>
          <a:bodyPr>
            <a:noAutofit/>
          </a:bodyPr>
          <a:lstStyle/>
          <a:p>
            <a:r>
              <a:rPr lang="it-IT" altLang="de-DE" sz="2400" dirty="0">
                <a:solidFill>
                  <a:srgbClr val="333333"/>
                </a:solidFill>
              </a:rPr>
              <a:t>È predeterminato se siamo felici o tristi? I nostri stati emotivi cambiano nel tempo</a:t>
            </a:r>
            <a:r>
              <a:rPr lang="de-DE" altLang="de-DE" sz="2400" dirty="0">
                <a:solidFill>
                  <a:srgbClr val="333333"/>
                </a:solidFill>
              </a:rPr>
              <a:t>?</a:t>
            </a:r>
          </a:p>
          <a:p>
            <a:pPr marL="342900" indent="-342900">
              <a:buClr>
                <a:srgbClr val="333333"/>
              </a:buClr>
              <a:buFont typeface="WingDings"/>
              <a:buChar char=""/>
            </a:pPr>
            <a:r>
              <a:rPr lang="en-CA" altLang="de-DE" sz="2400">
                <a:solidFill>
                  <a:srgbClr val="004992"/>
                </a:solidFill>
              </a:rPr>
              <a:t>“</a:t>
            </a:r>
            <a:r>
              <a:rPr lang="it-IT" altLang="ja-JP" sz="2400">
                <a:solidFill>
                  <a:srgbClr val="004992"/>
                </a:solidFill>
              </a:rPr>
              <a:t>natura</a:t>
            </a:r>
            <a:r>
              <a:rPr lang="it-IT" altLang="de-DE" sz="2400">
                <a:solidFill>
                  <a:srgbClr val="004992"/>
                </a:solidFill>
              </a:rPr>
              <a:t>”</a:t>
            </a:r>
            <a:r>
              <a:rPr lang="it-IT" altLang="ja-JP" sz="2400">
                <a:solidFill>
                  <a:srgbClr val="004992"/>
                </a:solidFill>
              </a:rPr>
              <a:t>: </a:t>
            </a:r>
            <a:r>
              <a:rPr lang="it-IT" altLang="ja-JP" sz="2400" dirty="0">
                <a:solidFill>
                  <a:srgbClr val="333333"/>
                </a:solidFill>
              </a:rPr>
              <a:t>esistono prove di una predisposizione genetica dei pensieri depressivi e della scarsa </a:t>
            </a:r>
            <a:r>
              <a:rPr lang="it-IT" altLang="ja-JP" sz="2400">
                <a:solidFill>
                  <a:srgbClr val="333333"/>
                </a:solidFill>
              </a:rPr>
              <a:t>autostima</a:t>
            </a:r>
            <a:r>
              <a:rPr lang="de-DE" altLang="ja-JP" sz="2400">
                <a:solidFill>
                  <a:srgbClr val="333333"/>
                </a:solidFill>
              </a:rPr>
              <a:t>.</a:t>
            </a:r>
            <a:endParaRPr lang="de-DE" altLang="ja-JP" sz="2400" dirty="0">
              <a:solidFill>
                <a:srgbClr val="004992"/>
              </a:solidFill>
            </a:endParaRPr>
          </a:p>
        </p:txBody>
      </p:sp>
      <p:sp>
        <p:nvSpPr>
          <p:cNvPr id="4608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Ci sono nato... Ci sono diventato?</a:t>
            </a:r>
            <a:endParaRPr lang="de-DE" altLang="de-DE" sz="3600" dirty="0">
              <a:solidFill>
                <a:srgbClr val="004992"/>
              </a:solidFill>
              <a:latin typeface="+mn-lt"/>
              <a:ea typeface="+mn-ea"/>
              <a:cs typeface="+mn-cs"/>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66C7D4BD-78B7-4DF8-91F9-597F41E51F83}"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998918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idx="1"/>
          </p:nvPr>
        </p:nvSpPr>
        <p:spPr>
          <a:xfrm>
            <a:off x="408955" y="2204864"/>
            <a:ext cx="9144000" cy="4248000"/>
          </a:xfrm>
        </p:spPr>
        <p:txBody>
          <a:bodyPr>
            <a:noAutofit/>
          </a:bodyPr>
          <a:lstStyle/>
          <a:p>
            <a:r>
              <a:rPr lang="it-IT" altLang="de-DE" sz="2400" dirty="0">
                <a:solidFill>
                  <a:srgbClr val="333333"/>
                </a:solidFill>
              </a:rPr>
              <a:t>È predeterminato se siamo felici o tristi? I nostri stati emotivi cambiano nel tempo</a:t>
            </a:r>
            <a:r>
              <a:rPr lang="de-DE" altLang="de-DE" sz="2400" dirty="0">
                <a:solidFill>
                  <a:srgbClr val="333333"/>
                </a:solidFill>
              </a:rPr>
              <a:t>?</a:t>
            </a:r>
          </a:p>
          <a:p>
            <a:pPr marL="342900" indent="-342900">
              <a:buClr>
                <a:srgbClr val="333333"/>
              </a:buClr>
              <a:buFont typeface="WingDings"/>
              <a:buChar char=""/>
            </a:pPr>
            <a:r>
              <a:rPr lang="en-CA" altLang="de-DE" sz="2400">
                <a:solidFill>
                  <a:srgbClr val="004992"/>
                </a:solidFill>
              </a:rPr>
              <a:t>“</a:t>
            </a:r>
            <a:r>
              <a:rPr lang="it-IT" altLang="ja-JP" sz="2400">
                <a:solidFill>
                  <a:srgbClr val="004992"/>
                </a:solidFill>
              </a:rPr>
              <a:t>natura</a:t>
            </a:r>
            <a:r>
              <a:rPr lang="it-IT" altLang="de-DE" sz="2400">
                <a:solidFill>
                  <a:srgbClr val="004992"/>
                </a:solidFill>
              </a:rPr>
              <a:t>”</a:t>
            </a:r>
            <a:r>
              <a:rPr lang="it-IT" altLang="ja-JP" sz="2400">
                <a:solidFill>
                  <a:srgbClr val="004992"/>
                </a:solidFill>
              </a:rPr>
              <a:t>: </a:t>
            </a:r>
            <a:r>
              <a:rPr lang="it-IT" altLang="ja-JP" sz="2400" dirty="0">
                <a:solidFill>
                  <a:srgbClr val="333333"/>
                </a:solidFill>
              </a:rPr>
              <a:t>esistono prove di una predisposizione genetica dei pensieri depressivi e della scarsa autostima</a:t>
            </a:r>
            <a:r>
              <a:rPr lang="de-DE" altLang="ja-JP" sz="2400" dirty="0">
                <a:solidFill>
                  <a:srgbClr val="333333"/>
                </a:solidFill>
              </a:rPr>
              <a:t>.</a:t>
            </a:r>
          </a:p>
          <a:p>
            <a:pPr marL="342900" indent="-342900">
              <a:buClr>
                <a:srgbClr val="000000"/>
              </a:buClr>
              <a:buFont typeface="WingDings"/>
              <a:buChar char=""/>
            </a:pPr>
            <a:r>
              <a:rPr lang="en-CA" altLang="de-DE" sz="2400">
                <a:solidFill>
                  <a:srgbClr val="004992"/>
                </a:solidFill>
              </a:rPr>
              <a:t>“</a:t>
            </a:r>
            <a:r>
              <a:rPr lang="it-IT" altLang="ja-JP" sz="2400">
                <a:solidFill>
                  <a:srgbClr val="004992"/>
                </a:solidFill>
              </a:rPr>
              <a:t>educazione</a:t>
            </a:r>
            <a:r>
              <a:rPr lang="it-IT" altLang="de-DE" sz="2400">
                <a:solidFill>
                  <a:srgbClr val="004992"/>
                </a:solidFill>
              </a:rPr>
              <a:t>”</a:t>
            </a:r>
            <a:r>
              <a:rPr lang="it-IT" altLang="ja-JP" sz="2400">
                <a:solidFill>
                  <a:srgbClr val="004992"/>
                </a:solidFill>
              </a:rPr>
              <a:t>: </a:t>
            </a:r>
            <a:r>
              <a:rPr lang="it-IT" altLang="ja-JP" sz="2400" dirty="0">
                <a:solidFill>
                  <a:srgbClr val="333333"/>
                </a:solidFill>
              </a:rPr>
              <a:t>genitori critici ed incuranti, eventi traumatici della vita possono promuovere un'immagine di sé </a:t>
            </a:r>
            <a:r>
              <a:rPr lang="it-IT" altLang="ja-JP" sz="2400">
                <a:solidFill>
                  <a:srgbClr val="333333"/>
                </a:solidFill>
              </a:rPr>
              <a:t>negativa</a:t>
            </a:r>
            <a:r>
              <a:rPr lang="de-DE" altLang="ja-JP" sz="2400">
                <a:solidFill>
                  <a:srgbClr val="333333"/>
                </a:solidFill>
              </a:rPr>
              <a:t>.</a:t>
            </a:r>
            <a:endParaRPr lang="de-DE" altLang="ja-JP" sz="2400" dirty="0">
              <a:solidFill>
                <a:srgbClr val="004992"/>
              </a:solidFill>
            </a:endParaRPr>
          </a:p>
        </p:txBody>
      </p:sp>
      <p:sp>
        <p:nvSpPr>
          <p:cNvPr id="4608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Ci sono nato... Ci sono diventato?</a:t>
            </a:r>
            <a:endParaRPr lang="de-DE" altLang="de-DE" sz="3600" dirty="0">
              <a:solidFill>
                <a:srgbClr val="004992"/>
              </a:solidFill>
              <a:latin typeface="+mn-lt"/>
              <a:ea typeface="+mn-ea"/>
              <a:cs typeface="+mn-cs"/>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66C7D4BD-78B7-4DF8-91F9-597F41E51F83}" type="slidenum">
              <a:rPr lang="de-DE" altLang="de-DE" smtClean="0">
                <a:latin typeface="+mn-lt"/>
                <a:ea typeface="+mn-ea"/>
              </a:rPr>
              <a:pPr/>
              <a:t>7</a:t>
            </a:fld>
            <a:endParaRPr lang="de-DE" altLang="de-DE">
              <a:latin typeface="+mn-lt"/>
              <a:ea typeface="+mn-ea"/>
            </a:endParaRPr>
          </a:p>
        </p:txBody>
      </p:sp>
    </p:spTree>
    <p:extLst>
      <p:ext uri="{BB962C8B-B14F-4D97-AF65-F5344CB8AC3E}">
        <p14:creationId xmlns:p14="http://schemas.microsoft.com/office/powerpoint/2010/main" val="1639981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idx="1"/>
          </p:nvPr>
        </p:nvSpPr>
        <p:spPr>
          <a:xfrm>
            <a:off x="408955" y="2204864"/>
            <a:ext cx="9144000" cy="4248000"/>
          </a:xfrm>
        </p:spPr>
        <p:txBody>
          <a:bodyPr>
            <a:noAutofit/>
          </a:bodyPr>
          <a:lstStyle/>
          <a:p>
            <a:r>
              <a:rPr lang="it-IT" altLang="de-DE" sz="2400" dirty="0">
                <a:solidFill>
                  <a:srgbClr val="333333"/>
                </a:solidFill>
              </a:rPr>
              <a:t>È predeterminato se siamo felici o tristi? I nostri stati emotivi cambiano nel tempo</a:t>
            </a:r>
            <a:r>
              <a:rPr lang="de-DE" altLang="de-DE" sz="2400" dirty="0">
                <a:solidFill>
                  <a:srgbClr val="333333"/>
                </a:solidFill>
              </a:rPr>
              <a:t>?</a:t>
            </a:r>
          </a:p>
          <a:p>
            <a:pPr marL="342900" indent="-342900">
              <a:buClr>
                <a:srgbClr val="333333"/>
              </a:buClr>
              <a:buFont typeface="WingDings"/>
              <a:buChar char=""/>
            </a:pPr>
            <a:r>
              <a:rPr lang="en-CA" altLang="de-DE" sz="2400">
                <a:solidFill>
                  <a:srgbClr val="004992"/>
                </a:solidFill>
              </a:rPr>
              <a:t>“</a:t>
            </a:r>
            <a:r>
              <a:rPr lang="it-IT" altLang="ja-JP" sz="2400">
                <a:solidFill>
                  <a:srgbClr val="004992"/>
                </a:solidFill>
              </a:rPr>
              <a:t>natura</a:t>
            </a:r>
            <a:r>
              <a:rPr lang="it-IT" altLang="de-DE" sz="2400">
                <a:solidFill>
                  <a:srgbClr val="004992"/>
                </a:solidFill>
              </a:rPr>
              <a:t>”</a:t>
            </a:r>
            <a:r>
              <a:rPr lang="it-IT" altLang="ja-JP" sz="2400">
                <a:solidFill>
                  <a:srgbClr val="004992"/>
                </a:solidFill>
              </a:rPr>
              <a:t>: </a:t>
            </a:r>
            <a:r>
              <a:rPr lang="it-IT" altLang="ja-JP" sz="2400" dirty="0">
                <a:solidFill>
                  <a:srgbClr val="333333"/>
                </a:solidFill>
              </a:rPr>
              <a:t>esistono prove di una predisposizione genetica dei pensieri depressivi e della scarsa autostima</a:t>
            </a:r>
            <a:r>
              <a:rPr lang="de-DE" altLang="ja-JP" sz="2400" dirty="0">
                <a:solidFill>
                  <a:srgbClr val="333333"/>
                </a:solidFill>
              </a:rPr>
              <a:t>.</a:t>
            </a:r>
          </a:p>
          <a:p>
            <a:pPr marL="342900" indent="-342900">
              <a:buClr>
                <a:srgbClr val="000000"/>
              </a:buClr>
              <a:buFont typeface="WingDings"/>
              <a:buChar char=""/>
            </a:pPr>
            <a:r>
              <a:rPr lang="en-CA" altLang="de-DE" sz="2400">
                <a:solidFill>
                  <a:srgbClr val="004992"/>
                </a:solidFill>
              </a:rPr>
              <a:t>“</a:t>
            </a:r>
            <a:r>
              <a:rPr lang="it-IT" altLang="ja-JP" sz="2400">
                <a:solidFill>
                  <a:srgbClr val="004992"/>
                </a:solidFill>
              </a:rPr>
              <a:t>educazione</a:t>
            </a:r>
            <a:r>
              <a:rPr lang="it-IT" altLang="de-DE" sz="2400">
                <a:solidFill>
                  <a:srgbClr val="004992"/>
                </a:solidFill>
              </a:rPr>
              <a:t>”</a:t>
            </a:r>
            <a:r>
              <a:rPr lang="it-IT" altLang="ja-JP" sz="2400">
                <a:solidFill>
                  <a:srgbClr val="004992"/>
                </a:solidFill>
              </a:rPr>
              <a:t>: </a:t>
            </a:r>
            <a:r>
              <a:rPr lang="it-IT" altLang="ja-JP" sz="2400" dirty="0">
                <a:solidFill>
                  <a:srgbClr val="333333"/>
                </a:solidFill>
              </a:rPr>
              <a:t>genitori critici ed incuranti, eventi traumatici della vita possono promuovere un'immagine di sé negativa</a:t>
            </a:r>
            <a:r>
              <a:rPr lang="de-DE" altLang="ja-JP" sz="2400" dirty="0">
                <a:solidFill>
                  <a:srgbClr val="333333"/>
                </a:solidFill>
              </a:rPr>
              <a:t>.</a:t>
            </a:r>
          </a:p>
          <a:p>
            <a:pPr lvl="0" defTabSz="914400" fontAlgn="base"/>
            <a:r>
              <a:rPr lang="de-DE" altLang="de-DE" sz="2400" b="1" dirty="0">
                <a:solidFill>
                  <a:srgbClr val="004992"/>
                </a:solidFill>
              </a:rPr>
              <a:t>Ma</a:t>
            </a:r>
            <a:r>
              <a:rPr lang="de-DE" altLang="de-DE" sz="2400" dirty="0">
                <a:solidFill>
                  <a:srgbClr val="004992"/>
                </a:solidFill>
              </a:rPr>
              <a:t>: le basi del pensare depressivo possono essere modificate. La depressione non è un destino irreversibile!</a:t>
            </a:r>
            <a:endParaRPr lang="de-DE" altLang="ja-JP" sz="2400" dirty="0">
              <a:solidFill>
                <a:srgbClr val="004992"/>
              </a:solidFill>
            </a:endParaRPr>
          </a:p>
        </p:txBody>
      </p:sp>
      <p:sp>
        <p:nvSpPr>
          <p:cNvPr id="4608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Ci sono nato... Ci sono diventato?</a:t>
            </a:r>
            <a:endParaRPr lang="de-DE" altLang="de-DE" sz="3600" dirty="0">
              <a:solidFill>
                <a:srgbClr val="004992"/>
              </a:solidFill>
              <a:latin typeface="+mn-lt"/>
              <a:ea typeface="+mn-ea"/>
              <a:cs typeface="+mn-cs"/>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66C7D4BD-78B7-4DF8-91F9-597F41E51F83}" type="slidenum">
              <a:rPr lang="de-DE" altLang="de-DE" smtClean="0">
                <a:latin typeface="+mn-lt"/>
                <a:ea typeface="+mn-ea"/>
              </a:rPr>
              <a:pPr/>
              <a:t>8</a:t>
            </a:fld>
            <a:endParaRPr lang="de-DE" altLang="de-DE">
              <a:latin typeface="+mn-lt"/>
              <a:ea typeface="+mn-ea"/>
            </a:endParaRPr>
          </a:p>
        </p:txBody>
      </p:sp>
    </p:spTree>
    <p:extLst>
      <p:ext uri="{BB962C8B-B14F-4D97-AF65-F5344CB8AC3E}">
        <p14:creationId xmlns:p14="http://schemas.microsoft.com/office/powerpoint/2010/main" val="15908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Psicosi &amp; Depressione</a:t>
            </a:r>
            <a:br>
              <a:rPr lang="it-IT" sz="3600">
                <a:solidFill>
                  <a:srgbClr val="004992"/>
                </a:solidFill>
                <a:latin typeface="+mn-lt"/>
                <a:ea typeface="+mn-ea"/>
                <a:cs typeface="+mn-cs"/>
              </a:rPr>
            </a:br>
            <a:r>
              <a:rPr lang="it-IT">
                <a:solidFill>
                  <a:srgbClr val="004992"/>
                </a:solidFill>
                <a:latin typeface="+mn-lt"/>
                <a:ea typeface="+mn-ea"/>
                <a:cs typeface="+mn-cs"/>
              </a:rPr>
              <a:t>Effetti dei deliri sull‘autostima</a:t>
            </a:r>
            <a:endParaRPr lang="en-US">
              <a:solidFill>
                <a:srgbClr val="004992"/>
              </a:solidFill>
              <a:latin typeface="+mn-lt"/>
              <a:ea typeface="+mn-ea"/>
              <a:cs typeface="+mn-cs"/>
            </a:endParaRPr>
          </a:p>
        </p:txBody>
      </p:sp>
      <p:graphicFrame>
        <p:nvGraphicFramePr>
          <p:cNvPr id="13"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856048143"/>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Effetti negativi del delirio sull‘umore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Effetti positivi </a:t>
                      </a:r>
                      <a:r>
                        <a:rPr kumimoji="0" lang="it-IT" sz="2000" b="0" i="1" u="sng" strike="noStrike" cap="none" normalizeH="0" baseline="0" dirty="0">
                          <a:ln>
                            <a:noFill/>
                          </a:ln>
                          <a:solidFill>
                            <a:srgbClr val="333333"/>
                          </a:solidFill>
                          <a:effectLst/>
                          <a:latin typeface="+mn-lt"/>
                          <a:ea typeface="+mn-ea"/>
                          <a:cs typeface="+mn-cs"/>
                        </a:rPr>
                        <a:t>a breve termine </a:t>
                      </a:r>
                      <a:r>
                        <a:rPr kumimoji="0" lang="it-IT" sz="2000" b="0" i="0" u="none" strike="noStrike" cap="none" normalizeH="0" baseline="0" dirty="0">
                          <a:ln>
                            <a:noFill/>
                          </a:ln>
                          <a:solidFill>
                            <a:srgbClr val="333333"/>
                          </a:solidFill>
                          <a:effectLst/>
                          <a:latin typeface="+mn-lt"/>
                          <a:ea typeface="+mn-ea"/>
                          <a:cs typeface="+mn-cs"/>
                        </a:rPr>
                        <a:t>del delirio sull‘umore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6" name="Slide Number Placeholder 5"/>
          <p:cNvSpPr>
            <a:spLocks noGrp="1"/>
          </p:cNvSpPr>
          <p:nvPr>
            <p:ph type="sldNum" sz="quarter" idx="12"/>
          </p:nvPr>
        </p:nvSpPr>
        <p:spPr/>
        <p:txBody>
          <a:bodyPr/>
          <a:lstStyle/>
          <a:p>
            <a:fld id="{5473E752-B35B-4741-BC94-EFF109B76229}" type="slidenum">
              <a:rPr lang="de-DE" altLang="de-DE" smtClean="0">
                <a:latin typeface="+mn-lt"/>
                <a:ea typeface="+mn-ea"/>
              </a:rPr>
              <a:pPr/>
              <a:t>9</a:t>
            </a:fld>
            <a:endParaRPr lang="de-DE" altLang="de-DE">
              <a:latin typeface="+mn-lt"/>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Psicosi &amp; Depressione</a:t>
            </a:r>
            <a:br>
              <a:rPr lang="it-IT" sz="3600">
                <a:solidFill>
                  <a:srgbClr val="004992"/>
                </a:solidFill>
                <a:latin typeface="+mn-lt"/>
                <a:ea typeface="+mn-ea"/>
                <a:cs typeface="+mn-cs"/>
              </a:rPr>
            </a:br>
            <a:r>
              <a:rPr lang="it-IT">
                <a:solidFill>
                  <a:srgbClr val="004992"/>
                </a:solidFill>
                <a:latin typeface="+mn-lt"/>
                <a:ea typeface="+mn-ea"/>
                <a:cs typeface="+mn-cs"/>
              </a:rPr>
              <a:t>Effetti dei deliri sull‘autostima</a:t>
            </a:r>
            <a:endParaRPr lang="en-US">
              <a:solidFill>
                <a:srgbClr val="004992"/>
              </a:solidFill>
              <a:latin typeface="+mn-lt"/>
              <a:ea typeface="+mn-ea"/>
              <a:cs typeface="+mn-cs"/>
            </a:endParaRPr>
          </a:p>
        </p:txBody>
      </p:sp>
      <p:graphicFrame>
        <p:nvGraphicFramePr>
          <p:cNvPr id="13"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841465841"/>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Effetti negativi del delirio sull‘umore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Effetti positivi </a:t>
                      </a:r>
                      <a:r>
                        <a:rPr kumimoji="0" lang="it-IT" sz="2000" b="0" i="1" u="sng" strike="noStrike" cap="none" normalizeH="0" baseline="0" dirty="0">
                          <a:ln>
                            <a:noFill/>
                          </a:ln>
                          <a:solidFill>
                            <a:srgbClr val="333333"/>
                          </a:solidFill>
                          <a:effectLst/>
                          <a:latin typeface="+mn-lt"/>
                          <a:ea typeface="+mn-ea"/>
                          <a:cs typeface="+mn-cs"/>
                        </a:rPr>
                        <a:t>a breve termine </a:t>
                      </a:r>
                      <a:r>
                        <a:rPr kumimoji="0" lang="it-IT" sz="2000" b="0" i="0" u="none" strike="noStrike" cap="none" normalizeH="0" baseline="0" dirty="0">
                          <a:ln>
                            <a:noFill/>
                          </a:ln>
                          <a:solidFill>
                            <a:srgbClr val="333333"/>
                          </a:solidFill>
                          <a:effectLst/>
                          <a:latin typeface="+mn-lt"/>
                          <a:ea typeface="+mn-ea"/>
                          <a:cs typeface="+mn-cs"/>
                        </a:rPr>
                        <a:t>del delirio sull‘umore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In corso di psicosi: provare minaccia costante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In corso di psicosi: ascoltare voci minacciose e insultanti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Dopo la psicosi: sentimenti di vergogna, il futuro sembra distrutto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6" name="Slide Number Placeholder 5"/>
          <p:cNvSpPr>
            <a:spLocks noGrp="1"/>
          </p:cNvSpPr>
          <p:nvPr>
            <p:ph type="sldNum" sz="quarter" idx="12"/>
          </p:nvPr>
        </p:nvSpPr>
        <p:spPr/>
        <p:txBody>
          <a:bodyPr/>
          <a:lstStyle/>
          <a:p>
            <a:fld id="{5473E752-B35B-4741-BC94-EFF109B76229}" type="slidenum">
              <a:rPr lang="de-DE" altLang="de-DE" smtClean="0">
                <a:latin typeface="+mn-lt"/>
                <a:ea typeface="+mn-ea"/>
              </a:rPr>
              <a:pPr/>
              <a:t>10</a:t>
            </a:fld>
            <a:endParaRPr lang="de-DE" altLang="de-DE">
              <a:latin typeface="+mn-lt"/>
              <a:ea typeface="+mn-ea"/>
            </a:endParaRPr>
          </a:p>
        </p:txBody>
      </p:sp>
    </p:spTree>
    <p:extLst>
      <p:ext uri="{BB962C8B-B14F-4D97-AF65-F5344CB8AC3E}">
        <p14:creationId xmlns:p14="http://schemas.microsoft.com/office/powerpoint/2010/main" val="1381620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Psicosi &amp; Depressione</a:t>
            </a:r>
            <a:br>
              <a:rPr lang="it-IT" sz="3600">
                <a:solidFill>
                  <a:srgbClr val="004992"/>
                </a:solidFill>
                <a:latin typeface="+mn-lt"/>
                <a:ea typeface="+mn-ea"/>
                <a:cs typeface="+mn-cs"/>
              </a:rPr>
            </a:br>
            <a:r>
              <a:rPr lang="it-IT">
                <a:solidFill>
                  <a:srgbClr val="004992"/>
                </a:solidFill>
                <a:latin typeface="+mn-lt"/>
                <a:ea typeface="+mn-ea"/>
                <a:cs typeface="+mn-cs"/>
              </a:rPr>
              <a:t>Effetti dei deliri sull‘autostima</a:t>
            </a:r>
            <a:endParaRPr lang="en-US">
              <a:solidFill>
                <a:srgbClr val="004992"/>
              </a:solidFill>
              <a:latin typeface="+mn-lt"/>
              <a:ea typeface="+mn-ea"/>
              <a:cs typeface="+mn-cs"/>
            </a:endParaRPr>
          </a:p>
        </p:txBody>
      </p:sp>
      <p:graphicFrame>
        <p:nvGraphicFramePr>
          <p:cNvPr id="13"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895049119"/>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Effetti negativi del delirio sull‘umore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Effetti positivi </a:t>
                      </a:r>
                      <a:r>
                        <a:rPr kumimoji="0" lang="it-IT" sz="2000" b="0" i="1" u="sng" strike="noStrike" cap="none" normalizeH="0" baseline="0" dirty="0">
                          <a:ln>
                            <a:noFill/>
                          </a:ln>
                          <a:solidFill>
                            <a:srgbClr val="333333"/>
                          </a:solidFill>
                          <a:effectLst/>
                          <a:latin typeface="+mn-lt"/>
                          <a:ea typeface="+mn-ea"/>
                          <a:cs typeface="+mn-cs"/>
                        </a:rPr>
                        <a:t>a breve termine </a:t>
                      </a:r>
                      <a:r>
                        <a:rPr kumimoji="0" lang="it-IT" sz="2000" b="0" i="0" u="none" strike="noStrike" cap="none" normalizeH="0" baseline="0" dirty="0">
                          <a:ln>
                            <a:noFill/>
                          </a:ln>
                          <a:solidFill>
                            <a:srgbClr val="333333"/>
                          </a:solidFill>
                          <a:effectLst/>
                          <a:latin typeface="+mn-lt"/>
                          <a:ea typeface="+mn-ea"/>
                          <a:cs typeface="+mn-cs"/>
                        </a:rPr>
                        <a:t>del delirio sull‘umore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In corso di psicosi: provare minaccia costante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In corso di psicosi: corsa, eccitazione, “qualcosa succederà alla fine”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In corso di psicosi: ascoltare voci minacciose e insultanti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In corso di psicosi: sentire voci a contenuto lusinghiero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Dopo la psicosi: sentimenti di vergogna, il futuro sembra distrutto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In corso di deliri (di grandezza): sentimenti di potenza, talento e valore (nemici potenti) e destino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6" name="Slide Number Placeholder 5"/>
          <p:cNvSpPr>
            <a:spLocks noGrp="1"/>
          </p:cNvSpPr>
          <p:nvPr>
            <p:ph type="sldNum" sz="quarter" idx="12"/>
          </p:nvPr>
        </p:nvSpPr>
        <p:spPr/>
        <p:txBody>
          <a:bodyPr/>
          <a:lstStyle/>
          <a:p>
            <a:fld id="{5473E752-B35B-4741-BC94-EFF109B76229}"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3310187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Psicosi &amp; Depressione</a:t>
            </a:r>
            <a:br>
              <a:rPr lang="it-IT" sz="3600">
                <a:solidFill>
                  <a:srgbClr val="004992"/>
                </a:solidFill>
                <a:latin typeface="+mn-lt"/>
                <a:ea typeface="+mn-ea"/>
                <a:cs typeface="+mn-cs"/>
              </a:rPr>
            </a:br>
            <a:r>
              <a:rPr lang="it-IT">
                <a:solidFill>
                  <a:srgbClr val="004992"/>
                </a:solidFill>
                <a:latin typeface="+mn-lt"/>
                <a:ea typeface="+mn-ea"/>
                <a:cs typeface="+mn-cs"/>
              </a:rPr>
              <a:t>Effetti dei deliri sull‘autostima</a:t>
            </a:r>
            <a:endParaRPr lang="en-US">
              <a:solidFill>
                <a:srgbClr val="004992"/>
              </a:solidFill>
              <a:latin typeface="+mn-lt"/>
              <a:ea typeface="+mn-ea"/>
              <a:cs typeface="+mn-cs"/>
            </a:endParaRPr>
          </a:p>
        </p:txBody>
      </p:sp>
      <p:sp>
        <p:nvSpPr>
          <p:cNvPr id="6" name="Content Placeholder 5"/>
          <p:cNvSpPr>
            <a:spLocks noGrp="1"/>
          </p:cNvSpPr>
          <p:nvPr>
            <p:ph idx="1"/>
          </p:nvPr>
        </p:nvSpPr>
        <p:spPr>
          <a:xfrm>
            <a:off x="408955" y="2204864"/>
            <a:ext cx="9145016" cy="4248000"/>
          </a:xfrm>
        </p:spPr>
        <p:txBody>
          <a:bodyPr/>
          <a:lstStyle/>
          <a:p>
            <a:pPr defTabSz="914400" fontAlgn="base"/>
            <a:r>
              <a:rPr lang="it-IT" altLang="de-DE" sz="2000" dirty="0">
                <a:solidFill>
                  <a:srgbClr val="333333"/>
                </a:solidFill>
              </a:rPr>
              <a:t>Gli </a:t>
            </a:r>
            <a:r>
              <a:rPr lang="it-IT" altLang="de-DE" sz="2000" b="1" dirty="0">
                <a:solidFill>
                  <a:srgbClr val="333333"/>
                </a:solidFill>
              </a:rPr>
              <a:t>effetti positivi a breve termine </a:t>
            </a:r>
            <a:r>
              <a:rPr lang="it-IT" altLang="de-DE" sz="2000" dirty="0">
                <a:solidFill>
                  <a:srgbClr val="333333"/>
                </a:solidFill>
              </a:rPr>
              <a:t>della psicosi sull'autostima in genere sono spazzati via dalle </a:t>
            </a:r>
            <a:r>
              <a:rPr lang="it-IT" altLang="de-DE" sz="2000" b="1" dirty="0">
                <a:solidFill>
                  <a:srgbClr val="333333"/>
                </a:solidFill>
              </a:rPr>
              <a:t>conseguenze negative a lungo termine</a:t>
            </a:r>
            <a:r>
              <a:rPr lang="it-IT" altLang="de-DE" sz="2000" dirty="0">
                <a:solidFill>
                  <a:srgbClr val="333333"/>
                </a:solidFill>
              </a:rPr>
              <a:t> della psicosi stessa; esempi:</a:t>
            </a:r>
          </a:p>
          <a:p>
            <a:pPr marL="342900" indent="-342900" defTabSz="914400" fontAlgn="base">
              <a:buClr>
                <a:srgbClr val="333333"/>
              </a:buClr>
              <a:buFont typeface="WingDings"/>
              <a:buChar char=""/>
            </a:pPr>
            <a:r>
              <a:rPr lang="it-IT" altLang="de-DE" sz="2000" dirty="0">
                <a:solidFill>
                  <a:srgbClr val="333333"/>
                </a:solidFill>
              </a:rPr>
              <a:t>debiti: se il paziente credeva erroneamente di essere ricco o famoso</a:t>
            </a:r>
          </a:p>
          <a:p>
            <a:pPr marL="342900" indent="-342900" defTabSz="914400" fontAlgn="base">
              <a:buClr>
                <a:srgbClr val="333333"/>
              </a:buClr>
              <a:buFont typeface="WingDings"/>
              <a:buChar char=""/>
            </a:pPr>
            <a:r>
              <a:rPr lang="it-IT" altLang="de-DE" sz="2000" dirty="0">
                <a:solidFill>
                  <a:srgbClr val="333333"/>
                </a:solidFill>
              </a:rPr>
              <a:t>solitudine: alcuni amici possono aver voltato le spalle al paziente</a:t>
            </a:r>
          </a:p>
          <a:p>
            <a:pPr marL="342900" indent="-342900" defTabSz="914400" fontAlgn="base">
              <a:buClr>
                <a:srgbClr val="333333"/>
              </a:buClr>
              <a:buFont typeface="WingDings"/>
              <a:buChar char=""/>
            </a:pPr>
            <a:r>
              <a:rPr lang="it-IT" altLang="de-DE" sz="2000" dirty="0">
                <a:solidFill>
                  <a:srgbClr val="333333"/>
                </a:solidFill>
              </a:rPr>
              <a:t>situazione lavorativa: perdita del lavoro per via del comportamento inappropriato in ufficio</a:t>
            </a:r>
          </a:p>
          <a:p>
            <a:pPr defTabSz="914400" fontAlgn="base"/>
            <a:r>
              <a:rPr lang="it-IT" altLang="de-DE" sz="2000" dirty="0">
                <a:solidFill>
                  <a:srgbClr val="333333"/>
                </a:solidFill>
              </a:rPr>
              <a:t>È molto pericoloso interrompere l'assunzione dei farmaci senza aver consultato un medico solo per rivivere il mondo eccitante ma pur sempre pericoloso della psicosi, specialmente perché la paura è sempre predominante in caso di psicosi!</a:t>
            </a:r>
            <a:endParaRPr lang="en-US" sz="2000" dirty="0"/>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latin typeface="+mn-lt"/>
                <a:ea typeface="+mn-ea"/>
              </a:rPr>
              <a:t>... viele wichtige Erinnerungen gehen ebenfalls verloren </a:t>
            </a:r>
            <a:br>
              <a:rPr lang="de-DE" dirty="0">
                <a:solidFill>
                  <a:schemeClr val="bg1"/>
                </a:solidFill>
                <a:latin typeface="+mn-lt"/>
                <a:ea typeface="+mn-ea"/>
              </a:rPr>
            </a:br>
            <a:r>
              <a:rPr lang="de-DE" dirty="0">
                <a:solidFill>
                  <a:schemeClr val="bg1"/>
                </a:solidFill>
                <a:latin typeface="+mn-lt"/>
                <a:ea typeface="+mn-ea"/>
              </a:rPr>
              <a:t>(Termine, Urlaubserinnerungen,  Schulwissen ...).</a:t>
            </a:r>
            <a:endParaRPr lang="de-DE" b="1" dirty="0">
              <a:solidFill>
                <a:schemeClr val="bg1"/>
              </a:solidFill>
              <a:latin typeface="+mn-lt"/>
              <a:ea typeface="+mn-ea"/>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046720" cy="5951568"/>
          </a:xfrm>
          <a:prstGeom prst="rect">
            <a:avLst/>
          </a:prstGeom>
          <a:noFill/>
        </p:spPr>
        <p:txBody>
          <a:bodyPr wrap="square" lIns="0" tIns="0" rIns="0" bIns="0" rtlCol="0" anchor="ctr">
            <a:noAutofit/>
          </a:bodyPr>
          <a:lstStyle/>
          <a:p>
            <a:pPr marL="190500" lvl="0" algn="ctr" defTabSz="914377">
              <a:lnSpc>
                <a:spcPct val="90000"/>
              </a:lnSpc>
              <a:defRPr/>
            </a:pPr>
            <a:r>
              <a:rPr lang="it-IT" sz="3600" dirty="0">
                <a:solidFill>
                  <a:srgbClr val="333333"/>
                </a:solidFill>
                <a:latin typeface="+mn-lt"/>
                <a:ea typeface="+mn-ea"/>
              </a:rPr>
              <a:t>Quali sono gli stili di pensiero e i pensieri caratteristici delle persone con </a:t>
            </a:r>
            <a:r>
              <a:rPr lang="it-IT" sz="3600" dirty="0">
                <a:solidFill>
                  <a:srgbClr val="004992"/>
                </a:solidFill>
                <a:latin typeface="+mn-lt"/>
                <a:ea typeface="+mn-ea"/>
              </a:rPr>
              <a:t>depressione </a:t>
            </a:r>
            <a:r>
              <a:rPr lang="it-IT" sz="3600" dirty="0">
                <a:solidFill>
                  <a:srgbClr val="333333"/>
                </a:solidFill>
                <a:latin typeface="+mn-lt"/>
                <a:ea typeface="+mn-ea"/>
              </a:rPr>
              <a:t>e </a:t>
            </a:r>
            <a:r>
              <a:rPr lang="it-IT" sz="3600" dirty="0">
                <a:solidFill>
                  <a:srgbClr val="004992"/>
                </a:solidFill>
                <a:latin typeface="+mn-lt"/>
                <a:ea typeface="+mn-ea"/>
              </a:rPr>
              <a:t>bassa autostima</a:t>
            </a:r>
            <a:r>
              <a:rPr lang="it-IT" sz="3600" dirty="0">
                <a:solidFill>
                  <a:srgbClr val="333333"/>
                </a:solidFill>
                <a:latin typeface="+mn-lt"/>
                <a:ea typeface="+mn-ea"/>
              </a:rPr>
              <a:t>?</a:t>
            </a:r>
            <a:endParaRPr lang="de-DE" sz="36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dirty="0">
                <a:latin typeface="+mn-lt"/>
                <a:ea typeface="+mn-ea"/>
              </a:rPr>
              <a:t>Modulo del training 8 – Autostima e umore</a:t>
            </a:r>
            <a:endParaRPr lang="de-DE" dirty="0">
              <a:latin typeface="+mn-lt"/>
              <a:ea typeface="+mn-ea"/>
            </a:endParaRPr>
          </a:p>
        </p:txBody>
      </p:sp>
      <p:sp>
        <p:nvSpPr>
          <p:cNvPr id="4" name="Slide Number Placeholder 3"/>
          <p:cNvSpPr>
            <a:spLocks noGrp="1"/>
          </p:cNvSpPr>
          <p:nvPr>
            <p:ph type="sldNum" sz="quarter" idx="12"/>
          </p:nvPr>
        </p:nvSpPr>
        <p:spPr/>
        <p:txBody>
          <a:bodyPr/>
          <a:lstStyle/>
          <a:p>
            <a:fld id="{66C7D4BD-78B7-4DF8-91F9-597F41E51F83}" type="slidenum">
              <a:rPr lang="de-DE" altLang="de-DE" smtClean="0">
                <a:latin typeface="+mn-lt"/>
                <a:ea typeface="+mn-ea"/>
              </a:rPr>
              <a:pPr/>
              <a:t>13</a:t>
            </a:fld>
            <a:endParaRPr lang="de-DE" altLang="de-DE">
              <a:latin typeface="+mn-lt"/>
              <a:ea typeface="+mn-ea"/>
            </a:endParaRPr>
          </a:p>
        </p:txBody>
      </p:sp>
    </p:spTree>
    <p:extLst>
      <p:ext uri="{BB962C8B-B14F-4D97-AF65-F5344CB8AC3E}">
        <p14:creationId xmlns:p14="http://schemas.microsoft.com/office/powerpoint/2010/main" val="1045396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1. Esagerata Generalizzazione</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piu‘ utile e realistica?</a:t>
            </a:r>
            <a:endParaRPr lang="de-DE" altLang="de-DE">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210323675"/>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Falsa</a:t>
                      </a:r>
                      <a:r>
                        <a:rPr kumimoji="0" lang="fr-FR" sz="2000" b="1" i="1" u="none" strike="noStrike" cap="none" normalizeH="0" baseline="0" dirty="0">
                          <a:ln>
                            <a:noFill/>
                          </a:ln>
                          <a:solidFill>
                            <a:srgbClr val="333333"/>
                          </a:solidFill>
                          <a:effectLst/>
                          <a:latin typeface="+mn-lt"/>
                          <a:ea typeface="+mn-ea"/>
                          <a:cs typeface="+mn-cs"/>
                        </a:rPr>
                        <a:t> </a:t>
                      </a:r>
                      <a:r>
                        <a:rPr kumimoji="0" lang="fr-FR" sz="2000" b="1" i="1" u="none" strike="noStrike" cap="none" normalizeH="0" baseline="0" dirty="0" err="1">
                          <a:ln>
                            <a:noFill/>
                          </a:ln>
                          <a:solidFill>
                            <a:srgbClr val="333333"/>
                          </a:solidFill>
                          <a:effectLst/>
                          <a:latin typeface="+mn-lt"/>
                          <a:ea typeface="+mn-ea"/>
                          <a:cs typeface="+mn-cs"/>
                        </a:rPr>
                        <a:t>Generalizzazione</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Valutazione</a:t>
                      </a:r>
                      <a:r>
                        <a:rPr kumimoji="0" lang="fr-FR" sz="2000" b="0" i="0" u="none" strike="noStrike" cap="none" normalizeH="0" baseline="0" dirty="0">
                          <a:ln>
                            <a:noFill/>
                          </a:ln>
                          <a:solidFill>
                            <a:srgbClr val="333333"/>
                          </a:solidFill>
                          <a:effectLst/>
                          <a:latin typeface="+mn-lt"/>
                          <a:ea typeface="+mn-ea"/>
                          <a:cs typeface="+mn-cs"/>
                        </a:rPr>
                        <a:t> Positiva/</a:t>
                      </a:r>
                      <a:r>
                        <a:rPr kumimoji="0" lang="fr-FR" sz="2000" b="0" i="0" u="none" strike="noStrike" cap="none" normalizeH="0" baseline="0" dirty="0" err="1">
                          <a:ln>
                            <a:noFill/>
                          </a:ln>
                          <a:solidFill>
                            <a:srgbClr val="333333"/>
                          </a:solidFill>
                          <a:effectLst/>
                          <a:latin typeface="+mn-lt"/>
                          <a:ea typeface="+mn-ea"/>
                          <a:cs typeface="+mn-cs"/>
                        </a:rPr>
                        <a:t>costruttiva</a:t>
                      </a:r>
                      <a:r>
                        <a:rPr kumimoji="0" lang="fr-F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Hai usato una parola straniera impropriamente; non capisci un libro.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a:t>
                      </a:r>
                      <a:r>
                        <a:rPr kumimoji="0" lang="it-IT" sz="1800" b="1" i="1" u="none" strike="noStrike" cap="none" normalizeH="0" baseline="0" dirty="0">
                          <a:ln>
                            <a:noFill/>
                          </a:ln>
                          <a:solidFill>
                            <a:srgbClr val="333333"/>
                          </a:solidFill>
                          <a:effectLst/>
                          <a:latin typeface="+mn-lt"/>
                          <a:ea typeface="+mn-ea"/>
                          <a:cs typeface="+mn-cs"/>
                        </a:rPr>
                        <a:t>uno </a:t>
                      </a:r>
                      <a:r>
                        <a:rPr kumimoji="0" lang="it-IT" sz="1800" b="1" i="1" u="none" strike="noStrike" cap="none" normalizeH="0" baseline="0">
                          <a:ln>
                            <a:noFill/>
                          </a:ln>
                          <a:solidFill>
                            <a:srgbClr val="333333"/>
                          </a:solidFill>
                          <a:effectLst/>
                          <a:latin typeface="+mn-lt"/>
                          <a:ea typeface="+mn-ea"/>
                          <a:cs typeface="+mn-cs"/>
                        </a:rPr>
                        <a:t>stupido!”</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Esame fallito.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a:t>
                      </a:r>
                      <a:r>
                        <a:rPr kumimoji="0" lang="it-IT" sz="1800" b="1" i="1" u="none" strike="noStrike" cap="none" normalizeH="0" baseline="0" dirty="0">
                          <a:ln>
                            <a:noFill/>
                          </a:ln>
                          <a:solidFill>
                            <a:srgbClr val="333333"/>
                          </a:solidFill>
                          <a:effectLst/>
                          <a:latin typeface="+mn-lt"/>
                          <a:ea typeface="+mn-ea"/>
                          <a:cs typeface="+mn-cs"/>
                        </a:rPr>
                        <a:t>un </a:t>
                      </a:r>
                      <a:r>
                        <a:rPr kumimoji="0" lang="it-IT" sz="1800" b="1" i="1" u="none" strike="noStrike" cap="none" normalizeH="0" baseline="0">
                          <a:ln>
                            <a:noFill/>
                          </a:ln>
                          <a:solidFill>
                            <a:srgbClr val="333333"/>
                          </a:solidFill>
                          <a:effectLst/>
                          <a:latin typeface="+mn-lt"/>
                          <a:ea typeface="+mn-ea"/>
                          <a:cs typeface="+mn-cs"/>
                        </a:rPr>
                        <a:t>fallito!”</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Sei criticato in una discussione.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inutile!”</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1. Esagerata Generalizzazione</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piu‘ utile e realistica?</a:t>
            </a:r>
            <a:endParaRPr lang="de-DE" altLang="de-DE">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088719814"/>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Evento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Falsa</a:t>
                      </a:r>
                      <a:r>
                        <a:rPr kumimoji="0" lang="fr-FR" sz="2000" b="1" i="1" u="none" strike="noStrike" cap="none" normalizeH="0" baseline="0" dirty="0">
                          <a:ln>
                            <a:noFill/>
                          </a:ln>
                          <a:solidFill>
                            <a:srgbClr val="333333"/>
                          </a:solidFill>
                          <a:effectLst/>
                          <a:latin typeface="+mn-lt"/>
                          <a:ea typeface="+mn-ea"/>
                          <a:cs typeface="+mn-cs"/>
                        </a:rPr>
                        <a:t> </a:t>
                      </a:r>
                      <a:r>
                        <a:rPr kumimoji="0" lang="fr-FR" sz="2000" b="1" i="1" u="none" strike="noStrike" cap="none" normalizeH="0" baseline="0" dirty="0" err="1">
                          <a:ln>
                            <a:noFill/>
                          </a:ln>
                          <a:solidFill>
                            <a:srgbClr val="333333"/>
                          </a:solidFill>
                          <a:effectLst/>
                          <a:latin typeface="+mn-lt"/>
                          <a:ea typeface="+mn-ea"/>
                          <a:cs typeface="+mn-cs"/>
                        </a:rPr>
                        <a:t>Generalizzazione</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Valutazione</a:t>
                      </a:r>
                      <a:r>
                        <a:rPr kumimoji="0" lang="fr-FR" sz="2000" b="0" i="0" u="none" strike="noStrike" cap="none" normalizeH="0" baseline="0" dirty="0">
                          <a:ln>
                            <a:noFill/>
                          </a:ln>
                          <a:solidFill>
                            <a:srgbClr val="333333"/>
                          </a:solidFill>
                          <a:effectLst/>
                          <a:latin typeface="+mn-lt"/>
                          <a:ea typeface="+mn-ea"/>
                          <a:cs typeface="+mn-cs"/>
                        </a:rPr>
                        <a:t> Positiva/</a:t>
                      </a:r>
                      <a:r>
                        <a:rPr kumimoji="0" lang="fr-FR" sz="2000" b="0" i="0" u="none" strike="noStrike" cap="none" normalizeH="0" baseline="0" dirty="0" err="1">
                          <a:ln>
                            <a:noFill/>
                          </a:ln>
                          <a:solidFill>
                            <a:srgbClr val="333333"/>
                          </a:solidFill>
                          <a:effectLst/>
                          <a:latin typeface="+mn-lt"/>
                          <a:ea typeface="+mn-ea"/>
                          <a:cs typeface="+mn-cs"/>
                        </a:rPr>
                        <a:t>costruttiva</a:t>
                      </a:r>
                      <a:r>
                        <a:rPr kumimoji="0" lang="fr-F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Hai usato una parola straniera impropriamente; non capisci un libro.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a:t>
                      </a:r>
                      <a:r>
                        <a:rPr kumimoji="0" lang="it-IT" sz="1800" b="1" i="1" u="none" strike="noStrike" cap="none" normalizeH="0" baseline="0" dirty="0">
                          <a:ln>
                            <a:noFill/>
                          </a:ln>
                          <a:solidFill>
                            <a:srgbClr val="333333"/>
                          </a:solidFill>
                          <a:effectLst/>
                          <a:latin typeface="+mn-lt"/>
                          <a:ea typeface="+mn-ea"/>
                          <a:cs typeface="+mn-cs"/>
                        </a:rPr>
                        <a:t>uno </a:t>
                      </a:r>
                      <a:r>
                        <a:rPr kumimoji="0" lang="it-IT" sz="1800" b="1" i="1" u="none" strike="noStrike" cap="none" normalizeH="0" baseline="0">
                          <a:ln>
                            <a:noFill/>
                          </a:ln>
                          <a:solidFill>
                            <a:srgbClr val="333333"/>
                          </a:solidFill>
                          <a:effectLst/>
                          <a:latin typeface="+mn-lt"/>
                          <a:ea typeface="+mn-ea"/>
                          <a:cs typeface="+mn-cs"/>
                        </a:rPr>
                        <a:t>stupido!”</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“Nessuno è perfetto”</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“Sono </a:t>
                      </a:r>
                      <a:r>
                        <a:rPr kumimoji="0" lang="it-IT" sz="1800" b="0" i="0" u="none" strike="noStrike" cap="none" normalizeH="0" baseline="0" dirty="0">
                          <a:ln>
                            <a:noFill/>
                          </a:ln>
                          <a:solidFill>
                            <a:srgbClr val="333333"/>
                          </a:solidFill>
                          <a:effectLst/>
                          <a:latin typeface="+mn-lt"/>
                          <a:ea typeface="+mn-ea"/>
                          <a:cs typeface="+mn-cs"/>
                        </a:rPr>
                        <a:t>davvero interessato a questo </a:t>
                      </a:r>
                      <a:r>
                        <a:rPr kumimoji="0" lang="it-IT" sz="1800" b="0" i="0" u="none" strike="noStrike" cap="none" normalizeH="0" baseline="0">
                          <a:ln>
                            <a:noFill/>
                          </a:ln>
                          <a:solidFill>
                            <a:srgbClr val="333333"/>
                          </a:solidFill>
                          <a:effectLst/>
                          <a:latin typeface="+mn-lt"/>
                          <a:ea typeface="+mn-ea"/>
                          <a:cs typeface="+mn-cs"/>
                        </a:rPr>
                        <a:t>libro?”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Esame fallito.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a:t>
                      </a:r>
                      <a:r>
                        <a:rPr kumimoji="0" lang="it-IT" sz="1800" b="1" i="1" u="none" strike="noStrike" cap="none" normalizeH="0" baseline="0" dirty="0">
                          <a:ln>
                            <a:noFill/>
                          </a:ln>
                          <a:solidFill>
                            <a:srgbClr val="333333"/>
                          </a:solidFill>
                          <a:effectLst/>
                          <a:latin typeface="+mn-lt"/>
                          <a:ea typeface="+mn-ea"/>
                          <a:cs typeface="+mn-cs"/>
                        </a:rPr>
                        <a:t>un </a:t>
                      </a:r>
                      <a:r>
                        <a:rPr kumimoji="0" lang="it-IT" sz="1800" b="1" i="1" u="none" strike="noStrike" cap="none" normalizeH="0" baseline="0">
                          <a:ln>
                            <a:noFill/>
                          </a:ln>
                          <a:solidFill>
                            <a:srgbClr val="333333"/>
                          </a:solidFill>
                          <a:effectLst/>
                          <a:latin typeface="+mn-lt"/>
                          <a:ea typeface="+mn-ea"/>
                          <a:cs typeface="+mn-cs"/>
                        </a:rPr>
                        <a:t>fallito!”</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“La </a:t>
                      </a:r>
                      <a:r>
                        <a:rPr kumimoji="0" lang="it-IT" sz="1800" b="0" i="0" u="none" strike="noStrike" cap="none" normalizeH="0" baseline="0" dirty="0">
                          <a:ln>
                            <a:noFill/>
                          </a:ln>
                          <a:solidFill>
                            <a:srgbClr val="333333"/>
                          </a:solidFill>
                          <a:effectLst/>
                          <a:latin typeface="+mn-lt"/>
                          <a:ea typeface="+mn-ea"/>
                          <a:cs typeface="+mn-cs"/>
                        </a:rPr>
                        <a:t>prossima volta, studiero’ </a:t>
                      </a:r>
                      <a:r>
                        <a:rPr kumimoji="0" lang="it-IT" sz="1800" b="0" i="0" u="none" strike="noStrike" cap="none" normalizeH="0" baseline="0">
                          <a:ln>
                            <a:noFill/>
                          </a:ln>
                          <a:solidFill>
                            <a:srgbClr val="333333"/>
                          </a:solidFill>
                          <a:effectLst/>
                          <a:latin typeface="+mn-lt"/>
                          <a:ea typeface="+mn-ea"/>
                          <a:cs typeface="+mn-cs"/>
                        </a:rPr>
                        <a:t>meglio.”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Sei criticato in una discussione.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inutile!”</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“Forse </a:t>
                      </a:r>
                      <a:r>
                        <a:rPr kumimoji="0" lang="it-IT" sz="1800" b="0" i="0" u="none" strike="noStrike" cap="none" normalizeH="0" baseline="0" dirty="0">
                          <a:ln>
                            <a:noFill/>
                          </a:ln>
                          <a:solidFill>
                            <a:srgbClr val="333333"/>
                          </a:solidFill>
                          <a:effectLst/>
                          <a:latin typeface="+mn-lt"/>
                          <a:ea typeface="+mn-ea"/>
                          <a:cs typeface="+mn-cs"/>
                        </a:rPr>
                        <a:t>gli altri hanno ragione, posso imparare </a:t>
                      </a:r>
                      <a:r>
                        <a:rPr kumimoji="0" lang="it-IT" sz="1800" b="0" i="0" u="none" strike="noStrike" cap="none" normalizeH="0" baseline="0">
                          <a:ln>
                            <a:noFill/>
                          </a:ln>
                          <a:solidFill>
                            <a:srgbClr val="333333"/>
                          </a:solidFill>
                          <a:effectLst/>
                          <a:latin typeface="+mn-lt"/>
                          <a:ea typeface="+mn-ea"/>
                          <a:cs typeface="+mn-cs"/>
                        </a:rPr>
                        <a:t>qualcosa?”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15</a:t>
            </a:fld>
            <a:endParaRPr lang="de-DE" altLang="de-DE">
              <a:latin typeface="+mn-lt"/>
              <a:ea typeface="+mn-ea"/>
            </a:endParaRPr>
          </a:p>
        </p:txBody>
      </p:sp>
    </p:spTree>
    <p:extLst>
      <p:ext uri="{BB962C8B-B14F-4D97-AF65-F5344CB8AC3E}">
        <p14:creationId xmlns:p14="http://schemas.microsoft.com/office/powerpoint/2010/main" val="101289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1. Esagerata Generalizzazione</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piu‘ utile e realistica?</a:t>
            </a:r>
            <a:endParaRPr lang="de-DE" altLang="de-DE">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417940450"/>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Evento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Falsa</a:t>
                      </a:r>
                      <a:r>
                        <a:rPr kumimoji="0" lang="fr-FR" sz="2000" b="1" i="1" u="none" strike="noStrike" cap="none" normalizeH="0" baseline="0" dirty="0">
                          <a:ln>
                            <a:noFill/>
                          </a:ln>
                          <a:solidFill>
                            <a:srgbClr val="333333"/>
                          </a:solidFill>
                          <a:effectLst/>
                          <a:latin typeface="+mn-lt"/>
                          <a:ea typeface="+mn-ea"/>
                          <a:cs typeface="+mn-cs"/>
                        </a:rPr>
                        <a:t> </a:t>
                      </a:r>
                      <a:r>
                        <a:rPr kumimoji="0" lang="fr-FR" sz="2000" b="1" i="1" u="none" strike="noStrike" cap="none" normalizeH="0" baseline="0" dirty="0" err="1">
                          <a:ln>
                            <a:noFill/>
                          </a:ln>
                          <a:solidFill>
                            <a:srgbClr val="333333"/>
                          </a:solidFill>
                          <a:effectLst/>
                          <a:latin typeface="+mn-lt"/>
                          <a:ea typeface="+mn-ea"/>
                          <a:cs typeface="+mn-cs"/>
                        </a:rPr>
                        <a:t>Generalizzazione</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Valutazione</a:t>
                      </a:r>
                      <a:r>
                        <a:rPr kumimoji="0" lang="fr-FR" sz="2000" b="0" i="0" u="none" strike="noStrike" cap="none" normalizeH="0" baseline="0" dirty="0">
                          <a:ln>
                            <a:noFill/>
                          </a:ln>
                          <a:solidFill>
                            <a:srgbClr val="333333"/>
                          </a:solidFill>
                          <a:effectLst/>
                          <a:latin typeface="+mn-lt"/>
                          <a:ea typeface="+mn-ea"/>
                          <a:cs typeface="+mn-cs"/>
                        </a:rPr>
                        <a:t> Positiva/</a:t>
                      </a:r>
                      <a:r>
                        <a:rPr kumimoji="0" lang="fr-FR" sz="2000" b="0" i="0" u="none" strike="noStrike" cap="none" normalizeH="0" baseline="0" dirty="0" err="1">
                          <a:ln>
                            <a:noFill/>
                          </a:ln>
                          <a:solidFill>
                            <a:srgbClr val="333333"/>
                          </a:solidFill>
                          <a:effectLst/>
                          <a:latin typeface="+mn-lt"/>
                          <a:ea typeface="+mn-ea"/>
                          <a:cs typeface="+mn-cs"/>
                        </a:rPr>
                        <a:t>costruttiva</a:t>
                      </a:r>
                      <a:r>
                        <a:rPr kumimoji="0" lang="fr-F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Hai usato una parola straniera impropriamente; non capisci un libro.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a:t>
                      </a:r>
                      <a:r>
                        <a:rPr kumimoji="0" lang="it-IT" sz="1800" b="1" i="1" u="none" strike="noStrike" cap="none" normalizeH="0" baseline="0" dirty="0">
                          <a:ln>
                            <a:noFill/>
                          </a:ln>
                          <a:solidFill>
                            <a:srgbClr val="333333"/>
                          </a:solidFill>
                          <a:effectLst/>
                          <a:latin typeface="+mn-lt"/>
                          <a:ea typeface="+mn-ea"/>
                          <a:cs typeface="+mn-cs"/>
                        </a:rPr>
                        <a:t>uno </a:t>
                      </a:r>
                      <a:r>
                        <a:rPr kumimoji="0" lang="it-IT" sz="1800" b="1" i="1" u="none" strike="noStrike" cap="none" normalizeH="0" baseline="0">
                          <a:ln>
                            <a:noFill/>
                          </a:ln>
                          <a:solidFill>
                            <a:srgbClr val="333333"/>
                          </a:solidFill>
                          <a:effectLst/>
                          <a:latin typeface="+mn-lt"/>
                          <a:ea typeface="+mn-ea"/>
                          <a:cs typeface="+mn-cs"/>
                        </a:rPr>
                        <a:t>stupido!”</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“Nessuno è perfetto”</a:t>
                      </a:r>
                      <a:endParaRPr kumimoji="0" lang="it-IT"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“Sono </a:t>
                      </a:r>
                      <a:r>
                        <a:rPr kumimoji="0" lang="it-IT" sz="1800" b="0" i="0" u="none" strike="noStrike" cap="none" normalizeH="0" baseline="0" dirty="0">
                          <a:ln>
                            <a:noFill/>
                          </a:ln>
                          <a:solidFill>
                            <a:srgbClr val="333333"/>
                          </a:solidFill>
                          <a:effectLst/>
                          <a:latin typeface="+mn-lt"/>
                          <a:ea typeface="+mn-ea"/>
                          <a:cs typeface="+mn-cs"/>
                        </a:rPr>
                        <a:t>davvero interessato a questo </a:t>
                      </a:r>
                      <a:r>
                        <a:rPr kumimoji="0" lang="it-IT" sz="1800" b="0" i="0" u="none" strike="noStrike" cap="none" normalizeH="0" baseline="0">
                          <a:ln>
                            <a:noFill/>
                          </a:ln>
                          <a:solidFill>
                            <a:srgbClr val="333333"/>
                          </a:solidFill>
                          <a:effectLst/>
                          <a:latin typeface="+mn-lt"/>
                          <a:ea typeface="+mn-ea"/>
                          <a:cs typeface="+mn-cs"/>
                        </a:rPr>
                        <a:t>libro?”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Esame fallito.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a:t>
                      </a:r>
                      <a:r>
                        <a:rPr kumimoji="0" lang="it-IT" sz="1800" b="1" i="1" u="none" strike="noStrike" cap="none" normalizeH="0" baseline="0" dirty="0">
                          <a:ln>
                            <a:noFill/>
                          </a:ln>
                          <a:solidFill>
                            <a:srgbClr val="333333"/>
                          </a:solidFill>
                          <a:effectLst/>
                          <a:latin typeface="+mn-lt"/>
                          <a:ea typeface="+mn-ea"/>
                          <a:cs typeface="+mn-cs"/>
                        </a:rPr>
                        <a:t>un </a:t>
                      </a:r>
                      <a:r>
                        <a:rPr kumimoji="0" lang="it-IT" sz="1800" b="1" i="1" u="none" strike="noStrike" cap="none" normalizeH="0" baseline="0">
                          <a:ln>
                            <a:noFill/>
                          </a:ln>
                          <a:solidFill>
                            <a:srgbClr val="333333"/>
                          </a:solidFill>
                          <a:effectLst/>
                          <a:latin typeface="+mn-lt"/>
                          <a:ea typeface="+mn-ea"/>
                          <a:cs typeface="+mn-cs"/>
                        </a:rPr>
                        <a:t>fallito!”</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“La </a:t>
                      </a:r>
                      <a:r>
                        <a:rPr kumimoji="0" lang="it-IT" sz="1800" b="0" i="0" u="none" strike="noStrike" cap="none" normalizeH="0" baseline="0" dirty="0">
                          <a:ln>
                            <a:noFill/>
                          </a:ln>
                          <a:solidFill>
                            <a:srgbClr val="333333"/>
                          </a:solidFill>
                          <a:effectLst/>
                          <a:latin typeface="+mn-lt"/>
                          <a:ea typeface="+mn-ea"/>
                          <a:cs typeface="+mn-cs"/>
                        </a:rPr>
                        <a:t>prossima volta, studiero’ </a:t>
                      </a:r>
                      <a:r>
                        <a:rPr kumimoji="0" lang="it-IT" sz="1800" b="0" i="0" u="none" strike="noStrike" cap="none" normalizeH="0" baseline="0">
                          <a:ln>
                            <a:noFill/>
                          </a:ln>
                          <a:solidFill>
                            <a:srgbClr val="333333"/>
                          </a:solidFill>
                          <a:effectLst/>
                          <a:latin typeface="+mn-lt"/>
                          <a:ea typeface="+mn-ea"/>
                          <a:cs typeface="+mn-cs"/>
                        </a:rPr>
                        <a:t>meglio.”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Sei criticato in una discussione.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mn-lt"/>
                          <a:ea typeface="+mn-ea"/>
                          <a:cs typeface="+mn-cs"/>
                        </a:rPr>
                        <a:t>“Sono inutile!”</a:t>
                      </a:r>
                      <a:endParaRPr kumimoji="0" lang="it-IT"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mn-lt"/>
                          <a:ea typeface="+mn-ea"/>
                          <a:cs typeface="+mn-cs"/>
                        </a:rPr>
                        <a:t>“Forse </a:t>
                      </a:r>
                      <a:r>
                        <a:rPr kumimoji="0" lang="it-IT" sz="1800" b="0" i="0" u="none" strike="noStrike" cap="none" normalizeH="0" baseline="0" dirty="0">
                          <a:ln>
                            <a:noFill/>
                          </a:ln>
                          <a:solidFill>
                            <a:srgbClr val="333333"/>
                          </a:solidFill>
                          <a:effectLst/>
                          <a:latin typeface="+mn-lt"/>
                          <a:ea typeface="+mn-ea"/>
                          <a:cs typeface="+mn-cs"/>
                        </a:rPr>
                        <a:t>gli altri hanno ragione, posso imparare </a:t>
                      </a:r>
                      <a:r>
                        <a:rPr kumimoji="0" lang="it-IT" sz="1800" b="0" i="0" u="none" strike="noStrike" cap="none" normalizeH="0" baseline="0">
                          <a:ln>
                            <a:noFill/>
                          </a:ln>
                          <a:solidFill>
                            <a:srgbClr val="333333"/>
                          </a:solidFill>
                          <a:effectLst/>
                          <a:latin typeface="+mn-lt"/>
                          <a:ea typeface="+mn-ea"/>
                          <a:cs typeface="+mn-cs"/>
                        </a:rPr>
                        <a:t>qualcosa?”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16</a:t>
            </a:fld>
            <a:endParaRPr lang="de-DE" altLang="de-DE">
              <a:latin typeface="+mn-lt"/>
              <a:ea typeface="+mn-ea"/>
            </a:endParaRPr>
          </a:p>
        </p:txBody>
      </p:sp>
      <p:sp>
        <p:nvSpPr>
          <p:cNvPr id="11" name="Rectangle 22">
            <a:extLst>
              <a:ext uri="{FF2B5EF4-FFF2-40B4-BE49-F238E27FC236}">
                <a16:creationId xmlns:a16="http://schemas.microsoft.com/office/drawing/2014/main" id="{10B7A2F8-92A5-4F96-B5E5-283432C65405}"/>
              </a:ext>
            </a:extLst>
          </p:cNvPr>
          <p:cNvSpPr>
            <a:spLocks noChangeArrowheads="1"/>
          </p:cNvSpPr>
          <p:nvPr/>
        </p:nvSpPr>
        <p:spPr bwMode="auto">
          <a:xfrm>
            <a:off x="408955" y="5879013"/>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it-IT" altLang="de-DE" sz="2000" b="0" dirty="0">
                <a:solidFill>
                  <a:srgbClr val="004992"/>
                </a:solidFill>
                <a:latin typeface="Calibri Light"/>
              </a:rPr>
              <a:t>Ammettere gli errori: </a:t>
            </a:r>
            <a:r>
              <a:rPr lang="it-IT" altLang="de-DE" sz="2000" b="0" dirty="0">
                <a:solidFill>
                  <a:srgbClr val="333333"/>
                </a:solidFill>
                <a:latin typeface="Calibri Light"/>
              </a:rPr>
              <a:t>nessuno è perfetto! Se balbetti di tanto in tanto, ciò non significa che non puoi esprimerti. Se ogni tanto commetti un errore, non significa che sei sciatto</a:t>
            </a:r>
            <a:endParaRPr lang="en-US" altLang="de-DE" sz="2000" b="0" dirty="0">
              <a:solidFill>
                <a:srgbClr val="333333"/>
              </a:solidFill>
              <a:latin typeface="Calibri Light"/>
            </a:endParaRPr>
          </a:p>
        </p:txBody>
      </p:sp>
    </p:spTree>
    <p:extLst>
      <p:ext uri="{BB962C8B-B14F-4D97-AF65-F5344CB8AC3E}">
        <p14:creationId xmlns:p14="http://schemas.microsoft.com/office/powerpoint/2010/main" val="392985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Invece: non generalizzare da una imperfezione a tutte le cose!</a:t>
            </a:r>
            <a:endParaRPr lang="en-US" sz="3600">
              <a:latin typeface="+mn-lt"/>
              <a:ea typeface="+mn-ea"/>
              <a:cs typeface="+mn-cs"/>
            </a:endParaRPr>
          </a:p>
        </p:txBody>
      </p:sp>
      <p:sp>
        <p:nvSpPr>
          <p:cNvPr id="6" name="Content Placeholder 5"/>
          <p:cNvSpPr>
            <a:spLocks noGrp="1"/>
          </p:cNvSpPr>
          <p:nvPr>
            <p:ph idx="1"/>
          </p:nvPr>
        </p:nvSpPr>
        <p:spPr/>
        <p:txBody>
          <a:bodyPr/>
          <a:lstStyle/>
          <a:p>
            <a:pPr defTabSz="914400" fontAlgn="base">
              <a:lnSpc>
                <a:spcPct val="100000"/>
              </a:lnSpc>
              <a:spcBef>
                <a:spcPts val="1200"/>
              </a:spcBef>
            </a:pPr>
            <a:r>
              <a:rPr lang="it-IT" altLang="de-DE" sz="2400">
                <a:solidFill>
                  <a:srgbClr val="333333"/>
                </a:solidFill>
              </a:rPr>
              <a:t>Ogni essere umano è complesso – come un mosaico: siamo costituiti da tante piccole parti che sono buone e cattive.</a:t>
            </a:r>
          </a:p>
          <a:p>
            <a:pPr defTabSz="914400" fontAlgn="base">
              <a:lnSpc>
                <a:spcPct val="100000"/>
              </a:lnSpc>
              <a:spcBef>
                <a:spcPts val="1200"/>
              </a:spcBef>
            </a:pPr>
            <a:r>
              <a:rPr lang="it-IT" altLang="de-DE" sz="2400" dirty="0">
                <a:solidFill>
                  <a:srgbClr val="333333"/>
                </a:solidFill>
              </a:rPr>
              <a:t>Inoltre, ci sono modi molto diversi per definire le caratteristiche umane:</a:t>
            </a:r>
          </a:p>
          <a:p>
            <a:pPr defTabSz="914400" fontAlgn="base">
              <a:lnSpc>
                <a:spcPct val="100000"/>
              </a:lnSpc>
              <a:spcBef>
                <a:spcPts val="1200"/>
              </a:spcBef>
            </a:pPr>
            <a:r>
              <a:rPr lang="it-IT" altLang="de-DE" sz="2400" dirty="0">
                <a:solidFill>
                  <a:srgbClr val="333333"/>
                </a:solidFill>
              </a:rPr>
              <a:t>Che cos'è il fascino? Bellezza interiore o esteriore, un corpo perfetto???</a:t>
            </a:r>
          </a:p>
          <a:p>
            <a:pPr defTabSz="914400" fontAlgn="base">
              <a:lnSpc>
                <a:spcPct val="100000"/>
              </a:lnSpc>
              <a:spcBef>
                <a:spcPts val="1200"/>
              </a:spcBef>
            </a:pPr>
            <a:r>
              <a:rPr lang="it-IT" altLang="de-DE" sz="2400" dirty="0">
                <a:solidFill>
                  <a:srgbClr val="333333"/>
                </a:solidFill>
              </a:rPr>
              <a:t>Che cos'è il successo? Carriera, molti amici, essere contento di se stesso e della propria vita???</a:t>
            </a:r>
            <a:endParaRPr lang="en-US" sz="2400" dirty="0"/>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2. Percezione selettiva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piu‘ utile e realistica?</a:t>
            </a:r>
            <a:endParaRPr lang="de-DE" altLang="de-DE">
              <a:solidFill>
                <a:srgbClr val="004992"/>
              </a:solidFill>
              <a:latin typeface="+mn-lt"/>
              <a:ea typeface="+mn-ea"/>
              <a:cs typeface="+mn-cs"/>
            </a:endParaRPr>
          </a:p>
        </p:txBody>
      </p:sp>
      <p:graphicFrame>
        <p:nvGraphicFramePr>
          <p:cNvPr id="11"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882568937"/>
              </p:ext>
            </p:extLst>
          </p:nvPr>
        </p:nvGraphicFramePr>
        <p:xfrm>
          <a:off x="408955" y="2834640"/>
          <a:ext cx="11376000" cy="265176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3993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Valutazione selettiva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Valutazione olistica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Un buon amico non viene alla tua festa di compleanno.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Delusione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Persone insieme all‘impiedi. Stanno guardando nella tua direzione.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“Stanno ridendo di 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2. Percezione selettiva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piu‘ utile e realistica?</a:t>
            </a:r>
            <a:endParaRPr lang="de-DE" altLang="de-DE">
              <a:solidFill>
                <a:srgbClr val="004992"/>
              </a:solidFill>
              <a:latin typeface="+mn-lt"/>
              <a:ea typeface="+mn-ea"/>
              <a:cs typeface="+mn-cs"/>
            </a:endParaRPr>
          </a:p>
        </p:txBody>
      </p:sp>
      <p:graphicFrame>
        <p:nvGraphicFramePr>
          <p:cNvPr id="11"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869367920"/>
              </p:ext>
            </p:extLst>
          </p:nvPr>
        </p:nvGraphicFramePr>
        <p:xfrm>
          <a:off x="408955" y="2834640"/>
          <a:ext cx="11376000" cy="265176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3993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Valutazione selettiva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Valutazione olistica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Un buon amico non viene alla tua festa di compleanno.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Delusione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Una grande festa, altre persone sono venute e si sono divertite davvero tanto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Persone insieme all‘impiedi. Stanno guardando nella tua direzione.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“Stanno ridendo di 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19</a:t>
            </a:fld>
            <a:endParaRPr lang="de-DE" altLang="de-DE">
              <a:latin typeface="+mn-lt"/>
              <a:ea typeface="+mn-ea"/>
            </a:endParaRPr>
          </a:p>
        </p:txBody>
      </p:sp>
    </p:spTree>
    <p:extLst>
      <p:ext uri="{BB962C8B-B14F-4D97-AF65-F5344CB8AC3E}">
        <p14:creationId xmlns:p14="http://schemas.microsoft.com/office/powerpoint/2010/main" val="3315075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2. Percezione selettiva</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piu‘ utile e realistica?</a:t>
            </a:r>
            <a:endParaRPr lang="de-DE" altLang="de-DE">
              <a:solidFill>
                <a:srgbClr val="004992"/>
              </a:solidFill>
              <a:latin typeface="+mn-lt"/>
              <a:ea typeface="+mn-ea"/>
              <a:cs typeface="+mn-cs"/>
            </a:endParaRPr>
          </a:p>
        </p:txBody>
      </p:sp>
      <p:graphicFrame>
        <p:nvGraphicFramePr>
          <p:cNvPr id="11"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75561093"/>
              </p:ext>
            </p:extLst>
          </p:nvPr>
        </p:nvGraphicFramePr>
        <p:xfrm>
          <a:off x="408955" y="2834640"/>
          <a:ext cx="11376000" cy="265176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3993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Valutazione selettiva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Valutazione olistica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Un buon amico non viene alla tua festa di compleanno.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Delusione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Una grande festa, altre persone sono venute e si sono divertite davvero tanto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Persone insieme all‘impiedi. Stanno guardando nella tua direzione.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“Stanno ridendo di 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Mi guardano per pura coincidenza o mi hanno scambiato per qualcun‘altro.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it-IT" altLang="de-DE" sz="2000" b="0">
                <a:solidFill>
                  <a:srgbClr val="004992"/>
                </a:solidFill>
                <a:latin typeface="+mn-lt"/>
                <a:ea typeface="+mn-ea"/>
              </a:rPr>
              <a:t>“Lettura della mente”: </a:t>
            </a:r>
            <a:r>
              <a:rPr lang="it-IT" altLang="de-DE" sz="2000" b="0" dirty="0">
                <a:solidFill>
                  <a:srgbClr val="333333"/>
                </a:solidFill>
                <a:latin typeface="+mn-lt"/>
                <a:ea typeface="+mn-ea"/>
              </a:rPr>
              <a:t>Evita di interpretare troppo il comportamento di altre persone. Ci possono essere molte spiegazioni per una situazione! 	</a:t>
            </a:r>
            <a:endParaRPr lang="en-US" altLang="de-DE" sz="2000" b="0" dirty="0">
              <a:solidFill>
                <a:srgbClr val="333333"/>
              </a:solidFill>
              <a:latin typeface="+mn-lt"/>
              <a:ea typeface="+mn-ea"/>
            </a:endParaRP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20</a:t>
            </a:fld>
            <a:endParaRPr lang="de-DE" altLang="de-DE">
              <a:latin typeface="+mn-lt"/>
              <a:ea typeface="+mn-ea"/>
            </a:endParaRPr>
          </a:p>
        </p:txBody>
      </p:sp>
    </p:spTree>
    <p:extLst>
      <p:ext uri="{BB962C8B-B14F-4D97-AF65-F5344CB8AC3E}">
        <p14:creationId xmlns:p14="http://schemas.microsoft.com/office/powerpoint/2010/main" val="2703297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3. Applicare i tuoi standard come metro di giudizio</a:t>
            </a:r>
            <a:endParaRPr lang="de-DE" altLang="de-DE" sz="3600" dirty="0">
              <a:solidFill>
                <a:srgbClr val="004992"/>
              </a:solidFill>
              <a:latin typeface="+mn-lt"/>
              <a:ea typeface="+mn-ea"/>
              <a:cs typeface="+mn-cs"/>
            </a:endParaRPr>
          </a:p>
        </p:txBody>
      </p:sp>
      <p:sp>
        <p:nvSpPr>
          <p:cNvPr id="72706" name="Rectangle 3"/>
          <p:cNvSpPr>
            <a:spLocks noGrp="1" noChangeArrowheads="1"/>
          </p:cNvSpPr>
          <p:nvPr>
            <p:ph idx="1"/>
          </p:nvPr>
        </p:nvSpPr>
        <p:spPr/>
        <p:txBody>
          <a:bodyPr>
            <a:noAutofit/>
          </a:bodyPr>
          <a:lstStyle/>
          <a:p>
            <a:r>
              <a:rPr lang="de-DE" altLang="de-DE" sz="2400" dirty="0">
                <a:solidFill>
                  <a:srgbClr val="004992"/>
                </a:solidFill>
              </a:rPr>
              <a:t>C</a:t>
            </a:r>
            <a:r>
              <a:rPr lang="ja-JP" altLang="de-DE" sz="2400" dirty="0">
                <a:solidFill>
                  <a:srgbClr val="004992"/>
                </a:solidFill>
              </a:rPr>
              <a:t>‘</a:t>
            </a:r>
            <a:r>
              <a:rPr lang="de-DE" altLang="ja-JP" sz="2400" dirty="0">
                <a:solidFill>
                  <a:srgbClr val="004992"/>
                </a:solidFill>
              </a:rPr>
              <a:t>è differenza fra come mi giudico e come gli altri giudicano me!</a:t>
            </a:r>
          </a:p>
          <a:p>
            <a:pPr marL="342900" lvl="1" indent="-342900">
              <a:spcBef>
                <a:spcPts val="1999"/>
              </a:spcBef>
              <a:spcAft>
                <a:spcPts val="0"/>
              </a:spcAft>
              <a:buClr>
                <a:srgbClr val="333333"/>
              </a:buClr>
              <a:buFont typeface="WingDings"/>
              <a:buChar char=""/>
            </a:pPr>
            <a:r>
              <a:rPr lang="de-DE" altLang="de-DE" sz="2400" dirty="0">
                <a:solidFill>
                  <a:srgbClr val="333333"/>
                </a:solidFill>
                <a:latin typeface="+mn-lt"/>
              </a:rPr>
              <a:t>Se mi considero inutile, brutto ecc..., gli altri non necessariamente condividono questa opinione.</a:t>
            </a:r>
          </a:p>
          <a:p>
            <a:pPr marL="342900" lvl="1" indent="-342900">
              <a:spcBef>
                <a:spcPts val="1999"/>
              </a:spcBef>
              <a:spcAft>
                <a:spcPts val="0"/>
              </a:spcAft>
              <a:buClr>
                <a:srgbClr val="333333"/>
              </a:buClr>
              <a:buFont typeface="WingDings"/>
              <a:buChar char=""/>
            </a:pPr>
            <a:r>
              <a:rPr lang="it-IT" altLang="de-DE" sz="2400" dirty="0">
                <a:solidFill>
                  <a:srgbClr val="333333"/>
                </a:solidFill>
                <a:latin typeface="+mn-lt"/>
              </a:rPr>
              <a:t>Gli altri potrebbero non essere d'accordo con il mio modo d'intendere l'intelligenza o l'aspetto, ecc..</a:t>
            </a:r>
            <a:r>
              <a:rPr lang="de-DE" altLang="de-DE" sz="2400" dirty="0">
                <a:solidFill>
                  <a:srgbClr val="333333"/>
                </a:solidFill>
                <a:latin typeface="+mn-lt"/>
              </a:rPr>
              <a:t>.</a:t>
            </a: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66C7D4BD-78B7-4DF8-91F9-597F41E51F83}" type="slidenum">
              <a:rPr lang="de-DE" altLang="de-DE" smtClean="0">
                <a:latin typeface="+mn-lt"/>
                <a:ea typeface="+mn-ea"/>
              </a:rPr>
              <a:pPr/>
              <a:t>21</a:t>
            </a:fld>
            <a:endParaRPr lang="de-DE" alt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4. Negazione del feedback positivo, ma accettazione acritica del feedback negativo!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piu‘ utile e realistica?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22</a:t>
            </a:fld>
            <a:endParaRPr lang="de-DE" altLang="de-DE">
              <a:latin typeface="+mn-lt"/>
              <a:ea typeface="+mn-ea"/>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27654081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mn-lt"/>
                          <a:ea typeface="+mn-ea"/>
                          <a:cs typeface="+mn-cs"/>
                        </a:rPr>
                        <a:t>Valutazione</a:t>
                      </a:r>
                      <a:r>
                        <a:rPr kumimoji="0" lang="es-ES" sz="2000" b="1" i="1" u="none" strike="noStrike" cap="none" normalizeH="0" baseline="0" dirty="0">
                          <a:ln>
                            <a:noFill/>
                          </a:ln>
                          <a:solidFill>
                            <a:srgbClr val="333333"/>
                          </a:solidFill>
                          <a:effectLst/>
                          <a:latin typeface="+mn-lt"/>
                          <a:ea typeface="+mn-ea"/>
                          <a:cs typeface="+mn-cs"/>
                        </a:rPr>
                        <a:t> </a:t>
                      </a:r>
                      <a:r>
                        <a:rPr kumimoji="0" lang="es-ES" sz="2000" b="1" i="1" u="none" strike="noStrike" cap="none" normalizeH="0" baseline="0" dirty="0" err="1">
                          <a:ln>
                            <a:noFill/>
                          </a:ln>
                          <a:solidFill>
                            <a:srgbClr val="333333"/>
                          </a:solidFill>
                          <a:effectLst/>
                          <a:latin typeface="+mn-lt"/>
                          <a:ea typeface="+mn-ea"/>
                          <a:cs typeface="+mn-cs"/>
                        </a:rPr>
                        <a:t>depressiva</a:t>
                      </a:r>
                      <a:endParaRPr kumimoji="0" lang="es-E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mn-lt"/>
                          <a:ea typeface="+mn-ea"/>
                          <a:cs typeface="+mn-cs"/>
                        </a:rPr>
                        <a:t>Valutazione</a:t>
                      </a:r>
                      <a:r>
                        <a:rPr kumimoji="0" lang="es-ES" sz="2000" b="0" i="0" u="none" strike="noStrike" cap="none" normalizeH="0" baseline="0" dirty="0">
                          <a:ln>
                            <a:noFill/>
                          </a:ln>
                          <a:solidFill>
                            <a:srgbClr val="333333"/>
                          </a:solidFill>
                          <a:effectLst/>
                          <a:latin typeface="+mn-lt"/>
                          <a:ea typeface="+mn-ea"/>
                          <a:cs typeface="+mn-cs"/>
                        </a:rPr>
                        <a:t> positiva/</a:t>
                      </a:r>
                      <a:r>
                        <a:rPr kumimoji="0" lang="es-ES" sz="2000" b="0" i="0" u="none" strike="noStrike" cap="none" normalizeH="0" baseline="0" dirty="0" err="1">
                          <a:ln>
                            <a:noFill/>
                          </a:ln>
                          <a:solidFill>
                            <a:srgbClr val="333333"/>
                          </a:solidFill>
                          <a:effectLst/>
                          <a:latin typeface="+mn-lt"/>
                          <a:ea typeface="+mn-ea"/>
                          <a:cs typeface="+mn-cs"/>
                        </a:rPr>
                        <a:t>costruttiva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Ricevi dei complimenti per la tua prestazione.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mn-lt"/>
                          <a:ea typeface="+mn-ea"/>
                          <a:cs typeface="+mn-cs"/>
                        </a:rPr>
                        <a:t>“Solo quella persona cerca di adularmi – egli/ella è disonesto/a”; “Solo lui/lei la pensa in quel modo...”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Sei criticato!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mn-lt"/>
                          <a:ea typeface="+mn-ea"/>
                          <a:cs typeface="+mn-cs"/>
                        </a:rPr>
                        <a:t>“Mi sono esposto, sono inutile...”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mn-ea"/>
                          <a:cs typeface="+mn-cs"/>
                        </a:rPr>
                        <a:t> ???</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26794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4. Negazione del feedback positivo, ma accettazione acritica del feedback negativo!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piu‘ utile e realistica?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23</a:t>
            </a:fld>
            <a:endParaRPr lang="de-DE" altLang="de-DE">
              <a:latin typeface="+mn-lt"/>
              <a:ea typeface="+mn-ea"/>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333567381"/>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mn-lt"/>
                          <a:ea typeface="+mn-ea"/>
                          <a:cs typeface="+mn-cs"/>
                        </a:rPr>
                        <a:t>Valutazione</a:t>
                      </a:r>
                      <a:r>
                        <a:rPr kumimoji="0" lang="es-ES" sz="2000" b="1" i="1" u="none" strike="noStrike" cap="none" normalizeH="0" baseline="0" dirty="0">
                          <a:ln>
                            <a:noFill/>
                          </a:ln>
                          <a:solidFill>
                            <a:srgbClr val="333333"/>
                          </a:solidFill>
                          <a:effectLst/>
                          <a:latin typeface="+mn-lt"/>
                          <a:ea typeface="+mn-ea"/>
                          <a:cs typeface="+mn-cs"/>
                        </a:rPr>
                        <a:t> </a:t>
                      </a:r>
                      <a:r>
                        <a:rPr kumimoji="0" lang="es-ES" sz="2000" b="1" i="1" u="none" strike="noStrike" cap="none" normalizeH="0" baseline="0" dirty="0" err="1">
                          <a:ln>
                            <a:noFill/>
                          </a:ln>
                          <a:solidFill>
                            <a:srgbClr val="333333"/>
                          </a:solidFill>
                          <a:effectLst/>
                          <a:latin typeface="+mn-lt"/>
                          <a:ea typeface="+mn-ea"/>
                          <a:cs typeface="+mn-cs"/>
                        </a:rPr>
                        <a:t>depressiva</a:t>
                      </a:r>
                      <a:endParaRPr kumimoji="0" lang="es-E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mn-lt"/>
                          <a:ea typeface="+mn-ea"/>
                          <a:cs typeface="+mn-cs"/>
                        </a:rPr>
                        <a:t>Valutazione</a:t>
                      </a:r>
                      <a:r>
                        <a:rPr kumimoji="0" lang="es-ES" sz="2000" b="0" i="0" u="none" strike="noStrike" cap="none" normalizeH="0" baseline="0" dirty="0">
                          <a:ln>
                            <a:noFill/>
                          </a:ln>
                          <a:solidFill>
                            <a:srgbClr val="333333"/>
                          </a:solidFill>
                          <a:effectLst/>
                          <a:latin typeface="+mn-lt"/>
                          <a:ea typeface="+mn-ea"/>
                          <a:cs typeface="+mn-cs"/>
                        </a:rPr>
                        <a:t> positiva/</a:t>
                      </a:r>
                      <a:r>
                        <a:rPr kumimoji="0" lang="es-ES" sz="2000" b="0" i="0" u="none" strike="noStrike" cap="none" normalizeH="0" baseline="0" dirty="0" err="1">
                          <a:ln>
                            <a:noFill/>
                          </a:ln>
                          <a:solidFill>
                            <a:srgbClr val="333333"/>
                          </a:solidFill>
                          <a:effectLst/>
                          <a:latin typeface="+mn-lt"/>
                          <a:ea typeface="+mn-ea"/>
                          <a:cs typeface="+mn-cs"/>
                        </a:rPr>
                        <a:t>costruttiva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Ricevi dei complimenti per la tua prestazione.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mn-lt"/>
                          <a:ea typeface="+mn-ea"/>
                          <a:cs typeface="+mn-cs"/>
                        </a:rPr>
                        <a:t>“Solo </a:t>
                      </a:r>
                      <a:r>
                        <a:rPr kumimoji="0" lang="it-IT" sz="2000" b="1" i="1" u="none" strike="noStrike" cap="none" normalizeH="0" baseline="0" dirty="0">
                          <a:ln>
                            <a:noFill/>
                          </a:ln>
                          <a:solidFill>
                            <a:srgbClr val="333333"/>
                          </a:solidFill>
                          <a:effectLst/>
                          <a:latin typeface="+mn-lt"/>
                          <a:ea typeface="+mn-ea"/>
                          <a:cs typeface="+mn-cs"/>
                        </a:rPr>
                        <a:t>quella persona cerca di adularmi – egli/ella </a:t>
                      </a:r>
                      <a:r>
                        <a:rPr kumimoji="0" lang="it-IT" sz="2000" b="1" i="1" u="none" strike="noStrike" cap="none" normalizeH="0" baseline="0">
                          <a:ln>
                            <a:noFill/>
                          </a:ln>
                          <a:solidFill>
                            <a:srgbClr val="333333"/>
                          </a:solidFill>
                          <a:effectLst/>
                          <a:latin typeface="+mn-lt"/>
                          <a:ea typeface="+mn-ea"/>
                          <a:cs typeface="+mn-cs"/>
                        </a:rPr>
                        <a:t>è disonesto/a”; “Solo </a:t>
                      </a:r>
                      <a:r>
                        <a:rPr kumimoji="0" lang="it-IT" sz="2000" b="1" i="1" u="none" strike="noStrike" cap="none" normalizeH="0" baseline="0" dirty="0">
                          <a:ln>
                            <a:noFill/>
                          </a:ln>
                          <a:solidFill>
                            <a:srgbClr val="333333"/>
                          </a:solidFill>
                          <a:effectLst/>
                          <a:latin typeface="+mn-lt"/>
                          <a:ea typeface="+mn-ea"/>
                          <a:cs typeface="+mn-cs"/>
                        </a:rPr>
                        <a:t>lui/lei la pensa in quel </a:t>
                      </a:r>
                      <a:r>
                        <a:rPr kumimoji="0" lang="it-IT" sz="2000" b="1" i="1" u="none" strike="noStrike" cap="none" normalizeH="0" baseline="0">
                          <a:ln>
                            <a:noFill/>
                          </a:ln>
                          <a:solidFill>
                            <a:srgbClr val="333333"/>
                          </a:solidFill>
                          <a:effectLst/>
                          <a:latin typeface="+mn-lt"/>
                          <a:ea typeface="+mn-ea"/>
                          <a:cs typeface="+mn-cs"/>
                        </a:rPr>
                        <a:t>modo...” </a:t>
                      </a:r>
                      <a:endParaRPr kumimoji="0" lang="it-IT"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“Che </a:t>
                      </a:r>
                      <a:r>
                        <a:rPr kumimoji="0" lang="it-IT" sz="2000" b="0" i="0" u="none" strike="noStrike" cap="none" normalizeH="0" baseline="0" dirty="0">
                          <a:ln>
                            <a:noFill/>
                          </a:ln>
                          <a:solidFill>
                            <a:srgbClr val="333333"/>
                          </a:solidFill>
                          <a:effectLst/>
                          <a:latin typeface="+mn-lt"/>
                          <a:ea typeface="+mn-ea"/>
                          <a:cs typeface="+mn-cs"/>
                        </a:rPr>
                        <a:t>bello che qualcuno riconosca i miei </a:t>
                      </a:r>
                      <a:r>
                        <a:rPr kumimoji="0" lang="it-IT" sz="2000" b="0" i="0" u="none" strike="noStrike" cap="none" normalizeH="0" baseline="0">
                          <a:ln>
                            <a:noFill/>
                          </a:ln>
                          <a:solidFill>
                            <a:srgbClr val="333333"/>
                          </a:solidFill>
                          <a:effectLst/>
                          <a:latin typeface="+mn-lt"/>
                          <a:ea typeface="+mn-ea"/>
                          <a:cs typeface="+mn-cs"/>
                        </a:rPr>
                        <a:t>meriti!”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Sei criticato!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dirty="0">
                          <a:ln>
                            <a:noFill/>
                          </a:ln>
                          <a:solidFill>
                            <a:srgbClr val="333333"/>
                          </a:solidFill>
                          <a:effectLst/>
                          <a:latin typeface="+mn-lt"/>
                          <a:ea typeface="+mn-ea"/>
                          <a:cs typeface="+mn-cs"/>
                        </a:rPr>
                        <a:t>“Mi sono esposto, sono inutile...”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mn-ea"/>
                          <a:cs typeface="+mn-cs"/>
                        </a:rPr>
                        <a:t> ???</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82752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4. Negazione del feedback positivo, ma accettazione acritica del feedback negativo!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piu‘ utile e realistica?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24</a:t>
            </a:fld>
            <a:endParaRPr lang="de-DE" altLang="de-DE">
              <a:latin typeface="+mn-lt"/>
              <a:ea typeface="+mn-ea"/>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75940273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mn-lt"/>
                          <a:ea typeface="+mn-ea"/>
                          <a:cs typeface="+mn-cs"/>
                        </a:rPr>
                        <a:t>Valutazione</a:t>
                      </a:r>
                      <a:r>
                        <a:rPr kumimoji="0" lang="es-ES" sz="2000" b="1" i="1" u="none" strike="noStrike" cap="none" normalizeH="0" baseline="0" dirty="0">
                          <a:ln>
                            <a:noFill/>
                          </a:ln>
                          <a:solidFill>
                            <a:srgbClr val="333333"/>
                          </a:solidFill>
                          <a:effectLst/>
                          <a:latin typeface="+mn-lt"/>
                          <a:ea typeface="+mn-ea"/>
                          <a:cs typeface="+mn-cs"/>
                        </a:rPr>
                        <a:t> </a:t>
                      </a:r>
                      <a:r>
                        <a:rPr kumimoji="0" lang="es-ES" sz="2000" b="1" i="1" u="none" strike="noStrike" cap="none" normalizeH="0" baseline="0" dirty="0" err="1">
                          <a:ln>
                            <a:noFill/>
                          </a:ln>
                          <a:solidFill>
                            <a:srgbClr val="333333"/>
                          </a:solidFill>
                          <a:effectLst/>
                          <a:latin typeface="+mn-lt"/>
                          <a:ea typeface="+mn-ea"/>
                          <a:cs typeface="+mn-cs"/>
                        </a:rPr>
                        <a:t>depressiva</a:t>
                      </a:r>
                      <a:endParaRPr kumimoji="0" lang="es-E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mn-lt"/>
                          <a:ea typeface="+mn-ea"/>
                          <a:cs typeface="+mn-cs"/>
                        </a:rPr>
                        <a:t>Valutazione</a:t>
                      </a:r>
                      <a:r>
                        <a:rPr kumimoji="0" lang="es-ES" sz="2000" b="0" i="0" u="none" strike="noStrike" cap="none" normalizeH="0" baseline="0" dirty="0">
                          <a:ln>
                            <a:noFill/>
                          </a:ln>
                          <a:solidFill>
                            <a:srgbClr val="333333"/>
                          </a:solidFill>
                          <a:effectLst/>
                          <a:latin typeface="+mn-lt"/>
                          <a:ea typeface="+mn-ea"/>
                          <a:cs typeface="+mn-cs"/>
                        </a:rPr>
                        <a:t> positiva/</a:t>
                      </a:r>
                      <a:r>
                        <a:rPr kumimoji="0" lang="es-ES" sz="2000" b="0" i="0" u="none" strike="noStrike" cap="none" normalizeH="0" baseline="0" dirty="0" err="1">
                          <a:ln>
                            <a:noFill/>
                          </a:ln>
                          <a:solidFill>
                            <a:srgbClr val="333333"/>
                          </a:solidFill>
                          <a:effectLst/>
                          <a:latin typeface="+mn-lt"/>
                          <a:ea typeface="+mn-ea"/>
                          <a:cs typeface="+mn-cs"/>
                        </a:rPr>
                        <a:t>costruttiva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Ricevi dei complimenti per la tua prestazione.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mn-lt"/>
                          <a:ea typeface="+mn-ea"/>
                          <a:cs typeface="+mn-cs"/>
                        </a:rPr>
                        <a:t>“Solo </a:t>
                      </a:r>
                      <a:r>
                        <a:rPr kumimoji="0" lang="it-IT" sz="2000" b="1" i="1" u="none" strike="noStrike" cap="none" normalizeH="0" baseline="0" dirty="0">
                          <a:ln>
                            <a:noFill/>
                          </a:ln>
                          <a:solidFill>
                            <a:srgbClr val="333333"/>
                          </a:solidFill>
                          <a:effectLst/>
                          <a:latin typeface="+mn-lt"/>
                          <a:ea typeface="+mn-ea"/>
                          <a:cs typeface="+mn-cs"/>
                        </a:rPr>
                        <a:t>quella persona cerca di adularmi – egli/ella </a:t>
                      </a:r>
                      <a:r>
                        <a:rPr kumimoji="0" lang="it-IT" sz="2000" b="1" i="1" u="none" strike="noStrike" cap="none" normalizeH="0" baseline="0">
                          <a:ln>
                            <a:noFill/>
                          </a:ln>
                          <a:solidFill>
                            <a:srgbClr val="333333"/>
                          </a:solidFill>
                          <a:effectLst/>
                          <a:latin typeface="+mn-lt"/>
                          <a:ea typeface="+mn-ea"/>
                          <a:cs typeface="+mn-cs"/>
                        </a:rPr>
                        <a:t>è disonesto/a”; “Solo </a:t>
                      </a:r>
                      <a:r>
                        <a:rPr kumimoji="0" lang="it-IT" sz="2000" b="1" i="1" u="none" strike="noStrike" cap="none" normalizeH="0" baseline="0" dirty="0">
                          <a:ln>
                            <a:noFill/>
                          </a:ln>
                          <a:solidFill>
                            <a:srgbClr val="333333"/>
                          </a:solidFill>
                          <a:effectLst/>
                          <a:latin typeface="+mn-lt"/>
                          <a:ea typeface="+mn-ea"/>
                          <a:cs typeface="+mn-cs"/>
                        </a:rPr>
                        <a:t>lui/lei la pensa in quel </a:t>
                      </a:r>
                      <a:r>
                        <a:rPr kumimoji="0" lang="it-IT" sz="2000" b="1" i="1" u="none" strike="noStrike" cap="none" normalizeH="0" baseline="0">
                          <a:ln>
                            <a:noFill/>
                          </a:ln>
                          <a:solidFill>
                            <a:srgbClr val="333333"/>
                          </a:solidFill>
                          <a:effectLst/>
                          <a:latin typeface="+mn-lt"/>
                          <a:ea typeface="+mn-ea"/>
                          <a:cs typeface="+mn-cs"/>
                        </a:rPr>
                        <a:t>modo...” </a:t>
                      </a:r>
                      <a:endParaRPr kumimoji="0" lang="it-IT"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“Che </a:t>
                      </a:r>
                      <a:r>
                        <a:rPr kumimoji="0" lang="it-IT" sz="2000" b="0" i="0" u="none" strike="noStrike" cap="none" normalizeH="0" baseline="0" dirty="0">
                          <a:ln>
                            <a:noFill/>
                          </a:ln>
                          <a:solidFill>
                            <a:srgbClr val="333333"/>
                          </a:solidFill>
                          <a:effectLst/>
                          <a:latin typeface="+mn-lt"/>
                          <a:ea typeface="+mn-ea"/>
                          <a:cs typeface="+mn-cs"/>
                        </a:rPr>
                        <a:t>bello che qualcuno riconosca i miei </a:t>
                      </a:r>
                      <a:r>
                        <a:rPr kumimoji="0" lang="it-IT" sz="2000" b="0" i="0" u="none" strike="noStrike" cap="none" normalizeH="0" baseline="0">
                          <a:ln>
                            <a:noFill/>
                          </a:ln>
                          <a:solidFill>
                            <a:srgbClr val="333333"/>
                          </a:solidFill>
                          <a:effectLst/>
                          <a:latin typeface="+mn-lt"/>
                          <a:ea typeface="+mn-ea"/>
                          <a:cs typeface="+mn-cs"/>
                        </a:rPr>
                        <a:t>meriti!”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Sei criticato!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mn-lt"/>
                          <a:ea typeface="+mn-ea"/>
                          <a:cs typeface="+mn-cs"/>
                        </a:rPr>
                        <a:t>“Mi </a:t>
                      </a:r>
                      <a:r>
                        <a:rPr kumimoji="0" lang="it-IT" sz="2000" b="1" i="1" u="none" strike="noStrike" cap="none" normalizeH="0" baseline="0" dirty="0">
                          <a:ln>
                            <a:noFill/>
                          </a:ln>
                          <a:solidFill>
                            <a:srgbClr val="333333"/>
                          </a:solidFill>
                          <a:effectLst/>
                          <a:latin typeface="+mn-lt"/>
                          <a:ea typeface="+mn-ea"/>
                          <a:cs typeface="+mn-cs"/>
                        </a:rPr>
                        <a:t>sono esposto, sono </a:t>
                      </a:r>
                      <a:r>
                        <a:rPr kumimoji="0" lang="it-IT" sz="2000" b="1" i="1" u="none" strike="noStrike" cap="none" normalizeH="0" baseline="0">
                          <a:ln>
                            <a:noFill/>
                          </a:ln>
                          <a:solidFill>
                            <a:srgbClr val="333333"/>
                          </a:solidFill>
                          <a:effectLst/>
                          <a:latin typeface="+mn-lt"/>
                          <a:ea typeface="+mn-ea"/>
                          <a:cs typeface="+mn-cs"/>
                        </a:rPr>
                        <a:t>inutile...” </a:t>
                      </a:r>
                      <a:endParaRPr kumimoji="0" lang="it-IT"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“Quelle </a:t>
                      </a:r>
                      <a:r>
                        <a:rPr kumimoji="0" lang="it-IT" sz="2000" b="0" i="0" u="none" strike="noStrike" cap="none" normalizeH="0" baseline="0" dirty="0">
                          <a:ln>
                            <a:noFill/>
                          </a:ln>
                          <a:solidFill>
                            <a:srgbClr val="333333"/>
                          </a:solidFill>
                          <a:effectLst/>
                          <a:latin typeface="+mn-lt"/>
                          <a:ea typeface="+mn-ea"/>
                          <a:cs typeface="+mn-cs"/>
                        </a:rPr>
                        <a:t>persone potrebbero aver avuto una brutta </a:t>
                      </a:r>
                      <a:r>
                        <a:rPr kumimoji="0" lang="it-IT" sz="2000" b="0" i="0" u="none" strike="noStrike" cap="none" normalizeH="0" baseline="0">
                          <a:ln>
                            <a:noFill/>
                          </a:ln>
                          <a:solidFill>
                            <a:srgbClr val="333333"/>
                          </a:solidFill>
                          <a:effectLst/>
                          <a:latin typeface="+mn-lt"/>
                          <a:ea typeface="+mn-ea"/>
                          <a:cs typeface="+mn-cs"/>
                        </a:rPr>
                        <a:t>giornata.”; “Posso </a:t>
                      </a:r>
                      <a:r>
                        <a:rPr kumimoji="0" lang="it-IT" sz="2000" b="0" i="0" u="none" strike="noStrike" cap="none" normalizeH="0" baseline="0" dirty="0">
                          <a:ln>
                            <a:noFill/>
                          </a:ln>
                          <a:solidFill>
                            <a:srgbClr val="333333"/>
                          </a:solidFill>
                          <a:effectLst/>
                          <a:latin typeface="+mn-lt"/>
                          <a:ea typeface="+mn-ea"/>
                          <a:cs typeface="+mn-cs"/>
                        </a:rPr>
                        <a:t>fare tesoro delle </a:t>
                      </a:r>
                      <a:r>
                        <a:rPr kumimoji="0" lang="it-IT" sz="2000" b="0" i="0" u="none" strike="noStrike" cap="none" normalizeH="0" baseline="0">
                          <a:ln>
                            <a:noFill/>
                          </a:ln>
                          <a:solidFill>
                            <a:srgbClr val="333333"/>
                          </a:solidFill>
                          <a:effectLst/>
                          <a:latin typeface="+mn-lt"/>
                          <a:ea typeface="+mn-ea"/>
                          <a:cs typeface="+mn-cs"/>
                        </a:rPr>
                        <a:t>critiche?”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2019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dirty="0">
                <a:solidFill>
                  <a:srgbClr val="004992"/>
                </a:solidFill>
                <a:latin typeface="+mn-lt"/>
                <a:ea typeface="+mn-ea"/>
                <a:cs typeface="+mn-cs"/>
              </a:rPr>
              <a:t>5</a:t>
            </a:r>
            <a:r>
              <a:rPr lang="it-IT" sz="3600">
                <a:solidFill>
                  <a:srgbClr val="004992"/>
                </a:solidFill>
                <a:latin typeface="+mn-lt"/>
                <a:ea typeface="+mn-ea"/>
                <a:cs typeface="+mn-cs"/>
              </a:rPr>
              <a:t>. “Pensiero </a:t>
            </a:r>
            <a:r>
              <a:rPr lang="it-IT" sz="3600" dirty="0">
                <a:solidFill>
                  <a:srgbClr val="004992"/>
                </a:solidFill>
                <a:latin typeface="+mn-lt"/>
                <a:ea typeface="+mn-ea"/>
                <a:cs typeface="+mn-cs"/>
              </a:rPr>
              <a:t>del tutto </a:t>
            </a:r>
            <a:r>
              <a:rPr lang="it-IT" sz="3600">
                <a:solidFill>
                  <a:srgbClr val="004992"/>
                </a:solidFill>
                <a:latin typeface="+mn-lt"/>
                <a:ea typeface="+mn-ea"/>
                <a:cs typeface="+mn-cs"/>
              </a:rPr>
              <a:t>o niente”/ </a:t>
            </a:r>
            <a:r>
              <a:rPr lang="it-IT" sz="3600" dirty="0">
                <a:solidFill>
                  <a:srgbClr val="004992"/>
                </a:solidFill>
                <a:latin typeface="+mn-lt"/>
                <a:ea typeface="+mn-ea"/>
                <a:cs typeface="+mn-cs"/>
              </a:rPr>
              <a:t>Pensiero catastrofico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piu‘ utile e realistica?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25</a:t>
            </a:fld>
            <a:endParaRPr lang="de-DE" altLang="de-DE">
              <a:latin typeface="+mn-lt"/>
              <a:ea typeface="+mn-ea"/>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744470016"/>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mn-lt"/>
                          <a:ea typeface="+mn-ea"/>
                          <a:cs typeface="+mn-cs"/>
                        </a:rPr>
                        <a:t>Valutazione</a:t>
                      </a:r>
                      <a:r>
                        <a:rPr kumimoji="0" lang="es-ES" sz="2000" b="1" i="1" u="none" strike="noStrike" cap="none" normalizeH="0" baseline="0" dirty="0">
                          <a:ln>
                            <a:noFill/>
                          </a:ln>
                          <a:solidFill>
                            <a:srgbClr val="333333"/>
                          </a:solidFill>
                          <a:effectLst/>
                          <a:latin typeface="+mn-lt"/>
                          <a:ea typeface="+mn-ea"/>
                          <a:cs typeface="+mn-cs"/>
                        </a:rPr>
                        <a:t> </a:t>
                      </a:r>
                      <a:r>
                        <a:rPr kumimoji="0" lang="es-ES" sz="2000" b="1" i="1" u="none" strike="noStrike" cap="none" normalizeH="0" baseline="0" dirty="0" err="1">
                          <a:ln>
                            <a:noFill/>
                          </a:ln>
                          <a:solidFill>
                            <a:srgbClr val="333333"/>
                          </a:solidFill>
                          <a:effectLst/>
                          <a:latin typeface="+mn-lt"/>
                          <a:ea typeface="+mn-ea"/>
                          <a:cs typeface="+mn-cs"/>
                        </a:rPr>
                        <a:t>depressiva</a:t>
                      </a:r>
                      <a:endParaRPr kumimoji="0" lang="es-E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mn-lt"/>
                          <a:ea typeface="+mn-ea"/>
                          <a:cs typeface="+mn-cs"/>
                        </a:rPr>
                        <a:t>Valutazione</a:t>
                      </a:r>
                      <a:r>
                        <a:rPr kumimoji="0" lang="es-ES" sz="2000" b="0" i="0" u="none" strike="noStrike" cap="none" normalizeH="0" baseline="0" dirty="0">
                          <a:ln>
                            <a:noFill/>
                          </a:ln>
                          <a:solidFill>
                            <a:srgbClr val="333333"/>
                          </a:solidFill>
                          <a:effectLst/>
                          <a:latin typeface="+mn-lt"/>
                          <a:ea typeface="+mn-ea"/>
                          <a:cs typeface="+mn-cs"/>
                        </a:rPr>
                        <a:t> positiva/</a:t>
                      </a:r>
                      <a:r>
                        <a:rPr kumimoji="0" lang="es-ES" sz="2000" b="0" i="0" u="none" strike="noStrike" cap="none" normalizeH="0" baseline="0" dirty="0" err="1">
                          <a:ln>
                            <a:noFill/>
                          </a:ln>
                          <a:solidFill>
                            <a:srgbClr val="333333"/>
                          </a:solidFill>
                          <a:effectLst/>
                          <a:latin typeface="+mn-lt"/>
                          <a:ea typeface="+mn-ea"/>
                          <a:cs typeface="+mn-cs"/>
                        </a:rPr>
                        <a:t>costruttiva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Scopri una macchia scura sulla pelle.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mn-lt"/>
                          <a:ea typeface="+mn-ea"/>
                          <a:cs typeface="+mn-cs"/>
                        </a:rPr>
                        <a:t>“Ho </a:t>
                      </a:r>
                      <a:r>
                        <a:rPr kumimoji="0" lang="it-IT" sz="2000" b="1" i="1" u="none" strike="noStrike" cap="none" normalizeH="0" baseline="0" dirty="0">
                          <a:ln>
                            <a:noFill/>
                          </a:ln>
                          <a:solidFill>
                            <a:srgbClr val="333333"/>
                          </a:solidFill>
                          <a:effectLst/>
                          <a:latin typeface="+mn-lt"/>
                          <a:ea typeface="+mn-ea"/>
                          <a:cs typeface="+mn-cs"/>
                        </a:rPr>
                        <a:t>il cancro, </a:t>
                      </a:r>
                      <a:r>
                        <a:rPr kumimoji="0" lang="it-IT" sz="2000" b="1" i="1" u="none" strike="noStrike" cap="none" normalizeH="0" baseline="0">
                          <a:ln>
                            <a:noFill/>
                          </a:ln>
                          <a:solidFill>
                            <a:srgbClr val="333333"/>
                          </a:solidFill>
                          <a:effectLst/>
                          <a:latin typeface="+mn-lt"/>
                          <a:ea typeface="+mn-ea"/>
                          <a:cs typeface="+mn-cs"/>
                        </a:rPr>
                        <a:t>Voglio morire”</a:t>
                      </a:r>
                      <a:endParaRPr kumimoji="0" lang="it-IT"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dirty="0">
                <a:solidFill>
                  <a:srgbClr val="004992"/>
                </a:solidFill>
                <a:latin typeface="+mn-lt"/>
                <a:ea typeface="+mn-ea"/>
                <a:cs typeface="+mn-cs"/>
              </a:rPr>
              <a:t>5</a:t>
            </a:r>
            <a:r>
              <a:rPr lang="it-IT" sz="3600">
                <a:solidFill>
                  <a:srgbClr val="004992"/>
                </a:solidFill>
                <a:latin typeface="+mn-lt"/>
                <a:ea typeface="+mn-ea"/>
                <a:cs typeface="+mn-cs"/>
              </a:rPr>
              <a:t>. “Pensiero </a:t>
            </a:r>
            <a:r>
              <a:rPr lang="it-IT" sz="3600" dirty="0">
                <a:solidFill>
                  <a:srgbClr val="004992"/>
                </a:solidFill>
                <a:latin typeface="+mn-lt"/>
                <a:ea typeface="+mn-ea"/>
                <a:cs typeface="+mn-cs"/>
              </a:rPr>
              <a:t>del tutto </a:t>
            </a:r>
            <a:r>
              <a:rPr lang="it-IT" sz="3600">
                <a:solidFill>
                  <a:srgbClr val="004992"/>
                </a:solidFill>
                <a:latin typeface="+mn-lt"/>
                <a:ea typeface="+mn-ea"/>
                <a:cs typeface="+mn-cs"/>
              </a:rPr>
              <a:t>o niente”/ </a:t>
            </a:r>
            <a:r>
              <a:rPr lang="it-IT" sz="3600" dirty="0">
                <a:solidFill>
                  <a:srgbClr val="004992"/>
                </a:solidFill>
                <a:latin typeface="+mn-lt"/>
                <a:ea typeface="+mn-ea"/>
                <a:cs typeface="+mn-cs"/>
              </a:rPr>
              <a:t>Pensiero catastrofico</a:t>
            </a:r>
            <a:br>
              <a:rPr lang="it-IT" sz="3600" dirty="0">
                <a:solidFill>
                  <a:srgbClr val="004992"/>
                </a:solidFill>
                <a:latin typeface="+mn-lt"/>
                <a:ea typeface="+mn-ea"/>
                <a:cs typeface="+mn-cs"/>
              </a:rPr>
            </a:br>
            <a:r>
              <a:rPr lang="it-IT" dirty="0">
                <a:solidFill>
                  <a:srgbClr val="004992"/>
                </a:solidFill>
                <a:latin typeface="+mn-lt"/>
                <a:ea typeface="+mn-ea"/>
                <a:cs typeface="+mn-cs"/>
              </a:rPr>
              <a:t>Quale sarebbe una valutazione piu‘ utile e realistica?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26</a:t>
            </a:fld>
            <a:endParaRPr lang="de-DE" altLang="de-DE">
              <a:latin typeface="+mn-lt"/>
              <a:ea typeface="+mn-ea"/>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090236522"/>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Evento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mn-lt"/>
                          <a:ea typeface="+mn-ea"/>
                          <a:cs typeface="+mn-cs"/>
                        </a:rPr>
                        <a:t>Valutazione</a:t>
                      </a:r>
                      <a:r>
                        <a:rPr kumimoji="0" lang="es-ES" sz="2000" b="1" i="1" u="none" strike="noStrike" cap="none" normalizeH="0" baseline="0" dirty="0">
                          <a:ln>
                            <a:noFill/>
                          </a:ln>
                          <a:solidFill>
                            <a:srgbClr val="333333"/>
                          </a:solidFill>
                          <a:effectLst/>
                          <a:latin typeface="+mn-lt"/>
                          <a:ea typeface="+mn-ea"/>
                          <a:cs typeface="+mn-cs"/>
                        </a:rPr>
                        <a:t> </a:t>
                      </a:r>
                      <a:r>
                        <a:rPr kumimoji="0" lang="es-ES" sz="2000" b="1" i="1" u="none" strike="noStrike" cap="none" normalizeH="0" baseline="0" dirty="0" err="1">
                          <a:ln>
                            <a:noFill/>
                          </a:ln>
                          <a:solidFill>
                            <a:srgbClr val="333333"/>
                          </a:solidFill>
                          <a:effectLst/>
                          <a:latin typeface="+mn-lt"/>
                          <a:ea typeface="+mn-ea"/>
                          <a:cs typeface="+mn-cs"/>
                        </a:rPr>
                        <a:t>depressiva</a:t>
                      </a:r>
                      <a:endParaRPr kumimoji="0" lang="es-E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mn-lt"/>
                          <a:ea typeface="+mn-ea"/>
                          <a:cs typeface="+mn-cs"/>
                        </a:rPr>
                        <a:t>Valutazione</a:t>
                      </a:r>
                      <a:r>
                        <a:rPr kumimoji="0" lang="es-ES" sz="2000" b="0" i="0" u="none" strike="noStrike" cap="none" normalizeH="0" baseline="0" dirty="0">
                          <a:ln>
                            <a:noFill/>
                          </a:ln>
                          <a:solidFill>
                            <a:srgbClr val="333333"/>
                          </a:solidFill>
                          <a:effectLst/>
                          <a:latin typeface="+mn-lt"/>
                          <a:ea typeface="+mn-ea"/>
                          <a:cs typeface="+mn-cs"/>
                        </a:rPr>
                        <a:t> positiva/</a:t>
                      </a:r>
                      <a:r>
                        <a:rPr kumimoji="0" lang="es-ES" sz="2000" b="0" i="0" u="none" strike="noStrike" cap="none" normalizeH="0" baseline="0" dirty="0" err="1">
                          <a:ln>
                            <a:noFill/>
                          </a:ln>
                          <a:solidFill>
                            <a:srgbClr val="333333"/>
                          </a:solidFill>
                          <a:effectLst/>
                          <a:latin typeface="+mn-lt"/>
                          <a:ea typeface="+mn-ea"/>
                          <a:cs typeface="+mn-cs"/>
                        </a:rPr>
                        <a:t>costruttiva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Scopri una macchia scura sulla pelle.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mn-lt"/>
                          <a:ea typeface="+mn-ea"/>
                          <a:cs typeface="+mn-cs"/>
                        </a:rPr>
                        <a:t>“Ho </a:t>
                      </a:r>
                      <a:r>
                        <a:rPr kumimoji="0" lang="it-IT" sz="2000" b="1" i="1" u="none" strike="noStrike" cap="none" normalizeH="0" baseline="0" dirty="0">
                          <a:ln>
                            <a:noFill/>
                          </a:ln>
                          <a:solidFill>
                            <a:srgbClr val="333333"/>
                          </a:solidFill>
                          <a:effectLst/>
                          <a:latin typeface="+mn-lt"/>
                          <a:ea typeface="+mn-ea"/>
                          <a:cs typeface="+mn-cs"/>
                        </a:rPr>
                        <a:t>il cancro, </a:t>
                      </a:r>
                      <a:r>
                        <a:rPr kumimoji="0" lang="it-IT" sz="2000" b="1" i="1" u="none" strike="noStrike" cap="none" normalizeH="0" baseline="0">
                          <a:ln>
                            <a:noFill/>
                          </a:ln>
                          <a:solidFill>
                            <a:srgbClr val="333333"/>
                          </a:solidFill>
                          <a:effectLst/>
                          <a:latin typeface="+mn-lt"/>
                          <a:ea typeface="+mn-ea"/>
                          <a:cs typeface="+mn-cs"/>
                        </a:rPr>
                        <a:t>Voglio morire”</a:t>
                      </a:r>
                      <a:endParaRPr kumimoji="0" lang="it-IT"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Chiedi ad altri o consulta un medico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3349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6. Soppressione dei pensieri negativi</a:t>
            </a:r>
            <a:br>
              <a:rPr lang="it-IT" altLang="de-DE" sz="3600">
                <a:solidFill>
                  <a:srgbClr val="004992"/>
                </a:solidFill>
                <a:latin typeface="+mn-lt"/>
                <a:ea typeface="+mn-ea"/>
                <a:cs typeface="+mn-cs"/>
              </a:rPr>
            </a:br>
            <a:r>
              <a:rPr lang="it-IT" altLang="de-DE">
                <a:solidFill>
                  <a:srgbClr val="004992"/>
                </a:solidFill>
                <a:latin typeface="+mn-lt"/>
                <a:ea typeface="+mn-ea"/>
                <a:cs typeface="+mn-cs"/>
              </a:rPr>
              <a:t>Quale sarebbe una valutazione piu‘ realistica?</a:t>
            </a:r>
            <a:endParaRPr lang="de-DE" altLang="de-DE">
              <a:solidFill>
                <a:srgbClr val="004992"/>
              </a:solidFill>
              <a:latin typeface="+mn-lt"/>
              <a:ea typeface="+mn-ea"/>
              <a:cs typeface="+mn-cs"/>
            </a:endParaRPr>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778845810"/>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Valutazione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Valutazione positiva/costruttiva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Hai dei pensieri negativi ricorrenti (es. “sei indegno”, “perdente”, “Uao, sei stupido”).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mn-lt"/>
                          <a:ea typeface="+mn-ea"/>
                          <a:cs typeface="+mn-cs"/>
                        </a:rPr>
                        <a:t>“Non </a:t>
                      </a:r>
                      <a:r>
                        <a:rPr kumimoji="0" lang="it-IT" sz="2000" b="1" i="1" u="none" strike="noStrike" cap="none" normalizeH="0" baseline="0" dirty="0">
                          <a:ln>
                            <a:noFill/>
                          </a:ln>
                          <a:solidFill>
                            <a:srgbClr val="333333"/>
                          </a:solidFill>
                          <a:effectLst/>
                          <a:latin typeface="+mn-lt"/>
                          <a:ea typeface="+mn-ea"/>
                          <a:cs typeface="+mn-cs"/>
                        </a:rPr>
                        <a:t>devo pensare quei </a:t>
                      </a:r>
                      <a:r>
                        <a:rPr kumimoji="0" lang="it-IT" sz="2000" b="1" i="1" u="none" strike="noStrike" cap="none" normalizeH="0" baseline="0">
                          <a:ln>
                            <a:noFill/>
                          </a:ln>
                          <a:solidFill>
                            <a:srgbClr val="333333"/>
                          </a:solidFill>
                          <a:effectLst/>
                          <a:latin typeface="+mn-lt"/>
                          <a:ea typeface="+mn-ea"/>
                          <a:cs typeface="+mn-cs"/>
                        </a:rPr>
                        <a:t>pensieri negativi” </a:t>
                      </a:r>
                      <a:r>
                        <a:rPr kumimoji="0" lang="it-IT" sz="2000" b="1" i="1" u="none" strike="noStrike" cap="none" normalizeH="0" baseline="0" dirty="0">
                          <a:ln>
                            <a:noFill/>
                          </a:ln>
                          <a:solidFill>
                            <a:srgbClr val="333333"/>
                          </a:solidFill>
                          <a:effectLst/>
                          <a:latin typeface="+mn-lt"/>
                          <a:ea typeface="+mn-ea"/>
                          <a:cs typeface="+mn-cs"/>
                        </a:rPr>
                        <a:t>... ma questo non </a:t>
                      </a:r>
                      <a:r>
                        <a:rPr kumimoji="0" lang="it-IT" sz="2000" b="1" i="1" u="none" strike="noStrike" cap="none" normalizeH="0" baseline="0">
                          <a:ln>
                            <a:noFill/>
                          </a:ln>
                          <a:solidFill>
                            <a:srgbClr val="333333"/>
                          </a:solidFill>
                          <a:effectLst/>
                          <a:latin typeface="+mn-lt"/>
                          <a:ea typeface="+mn-ea"/>
                          <a:cs typeface="+mn-cs"/>
                        </a:rPr>
                        <a:t>funziona (</a:t>
                      </a:r>
                      <a:r>
                        <a:rPr kumimoji="0" lang="it-IT" sz="2000" b="1" i="1" u="none" strike="noStrike" cap="none" normalizeH="0" baseline="0">
                          <a:ln>
                            <a:noFill/>
                          </a:ln>
                          <a:solidFill>
                            <a:srgbClr val="333333"/>
                          </a:solidFill>
                          <a:effectLst/>
                          <a:latin typeface="Times New Roman"/>
                          <a:ea typeface="+mn-ea"/>
                          <a:cs typeface="+mn-cs"/>
                          <a:sym typeface="Wingdings" pitchFamily="2" charset="2"/>
                        </a:rPr>
                        <a:t>→</a:t>
                      </a:r>
                      <a:r>
                        <a:rPr kumimoji="0" lang="it-IT" sz="2000" b="1" i="1" u="none" strike="noStrike" cap="none" normalizeH="0" baseline="0">
                          <a:ln>
                            <a:noFill/>
                          </a:ln>
                          <a:solidFill>
                            <a:srgbClr val="333333"/>
                          </a:solidFill>
                          <a:effectLst/>
                          <a:latin typeface="+mn-lt"/>
                          <a:ea typeface="+mn-ea"/>
                          <a:cs typeface="+mn-cs"/>
                        </a:rPr>
                        <a:t> </a:t>
                      </a:r>
                      <a:r>
                        <a:rPr kumimoji="0" lang="it-IT" sz="2000" b="1" i="1" u="none" strike="noStrike" cap="none" normalizeH="0" baseline="0" dirty="0">
                          <a:ln>
                            <a:noFill/>
                          </a:ln>
                          <a:solidFill>
                            <a:srgbClr val="333333"/>
                          </a:solidFill>
                          <a:effectLst/>
                          <a:latin typeface="+mn-lt"/>
                          <a:ea typeface="+mn-ea"/>
                          <a:cs typeface="+mn-cs"/>
                        </a:rPr>
                        <a:t>vedi esercizio successivo).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6. Soppressione dei pensieri negativi</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Quale sarebbe una valutazione piu‘ realistica?</a:t>
            </a:r>
            <a:endParaRPr lang="de-DE" altLang="de-DE" dirty="0">
              <a:solidFill>
                <a:srgbClr val="004992"/>
              </a:solidFill>
              <a:latin typeface="+mn-lt"/>
              <a:ea typeface="+mn-ea"/>
              <a:cs typeface="+mn-cs"/>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382119560"/>
              </p:ext>
            </p:extLst>
          </p:nvPr>
        </p:nvGraphicFramePr>
        <p:xfrm>
          <a:off x="408955" y="2636912"/>
          <a:ext cx="11376000" cy="27432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Evento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Valutazione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Valutazione positiva/costruttiva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mn-lt"/>
                          <a:ea typeface="+mn-ea"/>
                          <a:cs typeface="+mn-cs"/>
                        </a:rPr>
                        <a:t>Hai dei pensieri negativi ricorrenti (es. “sei indegno”, “perdente”, “Uao, sei stupido”).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mn-lt"/>
                          <a:ea typeface="+mn-ea"/>
                          <a:cs typeface="+mn-cs"/>
                        </a:rPr>
                        <a:t>“Non </a:t>
                      </a:r>
                      <a:r>
                        <a:rPr kumimoji="0" lang="it-IT" sz="2000" b="1" i="1" u="none" strike="noStrike" cap="none" normalizeH="0" baseline="0" dirty="0">
                          <a:ln>
                            <a:noFill/>
                          </a:ln>
                          <a:solidFill>
                            <a:srgbClr val="333333"/>
                          </a:solidFill>
                          <a:effectLst/>
                          <a:latin typeface="+mn-lt"/>
                          <a:ea typeface="+mn-ea"/>
                          <a:cs typeface="+mn-cs"/>
                        </a:rPr>
                        <a:t>devo pensare quei </a:t>
                      </a:r>
                      <a:r>
                        <a:rPr kumimoji="0" lang="it-IT" sz="2000" b="1" i="1" u="none" strike="noStrike" cap="none" normalizeH="0" baseline="0">
                          <a:ln>
                            <a:noFill/>
                          </a:ln>
                          <a:solidFill>
                            <a:srgbClr val="333333"/>
                          </a:solidFill>
                          <a:effectLst/>
                          <a:latin typeface="+mn-lt"/>
                          <a:ea typeface="+mn-ea"/>
                          <a:cs typeface="+mn-cs"/>
                        </a:rPr>
                        <a:t>pensieri negativi” </a:t>
                      </a:r>
                      <a:r>
                        <a:rPr kumimoji="0" lang="it-IT" sz="2000" b="1" i="1" u="none" strike="noStrike" cap="none" normalizeH="0" baseline="0" dirty="0">
                          <a:ln>
                            <a:noFill/>
                          </a:ln>
                          <a:solidFill>
                            <a:srgbClr val="333333"/>
                          </a:solidFill>
                          <a:effectLst/>
                          <a:latin typeface="+mn-lt"/>
                          <a:ea typeface="+mn-ea"/>
                          <a:cs typeface="+mn-cs"/>
                        </a:rPr>
                        <a:t>... ma questo non </a:t>
                      </a:r>
                      <a:r>
                        <a:rPr kumimoji="0" lang="it-IT" sz="2000" b="1" i="1" u="none" strike="noStrike" cap="none" normalizeH="0" baseline="0">
                          <a:ln>
                            <a:noFill/>
                          </a:ln>
                          <a:solidFill>
                            <a:srgbClr val="333333"/>
                          </a:solidFill>
                          <a:effectLst/>
                          <a:latin typeface="+mn-lt"/>
                          <a:ea typeface="+mn-ea"/>
                          <a:cs typeface="+mn-cs"/>
                        </a:rPr>
                        <a:t>funziona (</a:t>
                      </a:r>
                      <a:r>
                        <a:rPr kumimoji="0" lang="it-IT" sz="2000" b="1" i="1" u="none" strike="noStrike" cap="none" normalizeH="0" baseline="0">
                          <a:ln>
                            <a:noFill/>
                          </a:ln>
                          <a:solidFill>
                            <a:srgbClr val="333333"/>
                          </a:solidFill>
                          <a:effectLst/>
                          <a:latin typeface="Times New Roman"/>
                          <a:ea typeface="+mn-ea"/>
                          <a:cs typeface="+mn-cs"/>
                          <a:sym typeface="Wingdings" pitchFamily="2" charset="2"/>
                        </a:rPr>
                        <a:t>→</a:t>
                      </a:r>
                      <a:r>
                        <a:rPr kumimoji="0" lang="it-IT" sz="2000" b="1" i="1" u="none" strike="noStrike" cap="none" normalizeH="0" baseline="0">
                          <a:ln>
                            <a:noFill/>
                          </a:ln>
                          <a:solidFill>
                            <a:srgbClr val="333333"/>
                          </a:solidFill>
                          <a:effectLst/>
                          <a:latin typeface="+mn-lt"/>
                          <a:ea typeface="+mn-ea"/>
                          <a:cs typeface="+mn-cs"/>
                        </a:rPr>
                        <a:t> </a:t>
                      </a:r>
                      <a:r>
                        <a:rPr kumimoji="0" lang="it-IT" sz="2000" b="1" i="1" u="none" strike="noStrike" cap="none" normalizeH="0" baseline="0" dirty="0">
                          <a:ln>
                            <a:noFill/>
                          </a:ln>
                          <a:solidFill>
                            <a:srgbClr val="333333"/>
                          </a:solidFill>
                          <a:effectLst/>
                          <a:latin typeface="+mn-lt"/>
                          <a:ea typeface="+mn-ea"/>
                          <a:cs typeface="+mn-cs"/>
                        </a:rPr>
                        <a:t>vedi esercizio successivo).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mn-lt"/>
                          <a:ea typeface="+mn-ea"/>
                          <a:cs typeface="+mn-cs"/>
                        </a:rPr>
                        <a:t>Chiedi a te stesso di vedere se i pensieri sono giustificati. Che cosa contraddice quei pensieri?</a:t>
                      </a:r>
                      <a:br>
                        <a:rPr kumimoji="0" lang="it-IT" sz="2000" b="0" i="0" u="none" strike="noStrike" cap="none" normalizeH="0" baseline="0" dirty="0">
                          <a:ln>
                            <a:noFill/>
                          </a:ln>
                          <a:solidFill>
                            <a:srgbClr val="333333"/>
                          </a:solidFill>
                          <a:effectLst/>
                          <a:latin typeface="+mn-lt"/>
                          <a:ea typeface="+mn-ea"/>
                          <a:cs typeface="+mn-cs"/>
                        </a:rPr>
                      </a:br>
                      <a:r>
                        <a:rPr kumimoji="0" lang="it-IT" sz="2000" b="0" i="0" u="none" strike="noStrike" cap="none" normalizeH="0" baseline="0" dirty="0">
                          <a:ln>
                            <a:noFill/>
                          </a:ln>
                          <a:solidFill>
                            <a:srgbClr val="333333"/>
                          </a:solidFill>
                          <a:effectLst/>
                          <a:latin typeface="+mn-lt"/>
                          <a:ea typeface="+mn-ea"/>
                          <a:cs typeface="+mn-cs"/>
                        </a:rPr>
                        <a:t>Distraiti con delle attività piacevoli.edi a te stesso di vedere se i pensieri sono giustificati. Ccosa</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5473E752-B35B-4741-BC94-EFF109B76229}" type="slidenum">
              <a:rPr lang="de-DE" altLang="de-DE" smtClean="0">
                <a:latin typeface="+mn-lt"/>
                <a:ea typeface="+mn-ea"/>
              </a:rPr>
              <a:pPr/>
              <a:t>28</a:t>
            </a:fld>
            <a:endParaRPr lang="de-DE" altLang="de-DE">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6. Soppressione dei pensieri negativi</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Esercizio</a:t>
            </a:r>
            <a:endParaRPr lang="de-DE" alt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0"/>
              </a:spcBef>
            </a:pPr>
            <a:r>
              <a:rPr lang="it-IT" sz="2400" dirty="0">
                <a:solidFill>
                  <a:srgbClr val="333333"/>
                </a:solidFill>
              </a:rPr>
              <a:t>Non è possibile sopprimere deliberatamente dei pensieri che turbano profondamente. Cercare di non pensare a qualcosa non fa che aumentare quei pensieri.</a:t>
            </a:r>
          </a:p>
          <a:p>
            <a:pPr>
              <a:lnSpc>
                <a:spcPct val="100000"/>
              </a:lnSpc>
              <a:spcBef>
                <a:spcPts val="0"/>
              </a:spcBef>
            </a:pPr>
            <a:endParaRPr lang="it-IT" sz="2400" dirty="0">
              <a:solidFill>
                <a:srgbClr val="333333"/>
              </a:solidFill>
            </a:endParaRPr>
          </a:p>
          <a:p>
            <a:pPr>
              <a:lnSpc>
                <a:spcPct val="100000"/>
              </a:lnSpc>
              <a:spcBef>
                <a:spcPts val="0"/>
              </a:spcBef>
            </a:pPr>
            <a:r>
              <a:rPr lang="it-IT" sz="2400" dirty="0">
                <a:solidFill>
                  <a:srgbClr val="333333"/>
                </a:solidFill>
              </a:rPr>
              <a:t>Provaci!</a:t>
            </a:r>
            <a:br>
              <a:rPr lang="it-IT" sz="2400" dirty="0"/>
            </a:br>
            <a:r>
              <a:rPr lang="it-IT" sz="2400" dirty="0"/>
              <a:t>Non pensare ad un elefante nel prossimo minuto!</a:t>
            </a:r>
            <a:endParaRPr lang="en-US" sz="2400" dirty="0"/>
          </a:p>
        </p:txBody>
      </p:sp>
      <p:sp>
        <p:nvSpPr>
          <p:cNvPr id="6" name="Footer Placeholder 5"/>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7" name="Slide Number Placeholder 6"/>
          <p:cNvSpPr>
            <a:spLocks noGrp="1"/>
          </p:cNvSpPr>
          <p:nvPr>
            <p:ph type="sldNum" sz="quarter" idx="12"/>
          </p:nvPr>
        </p:nvSpPr>
        <p:spPr/>
        <p:txBody>
          <a:bodyPr/>
          <a:lstStyle/>
          <a:p>
            <a:fld id="{66C7D4BD-78B7-4DF8-91F9-597F41E51F83}" type="slidenum">
              <a:rPr lang="de-DE" altLang="de-DE" smtClean="0">
                <a:latin typeface="+mn-lt"/>
                <a:ea typeface="+mn-ea"/>
              </a:rPr>
              <a:pPr/>
              <a:t>29</a:t>
            </a:fld>
            <a:endParaRPr lang="de-DE" altLang="de-DE">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6. Soppressione dei pensieri negativi</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Funziona? No!</a:t>
            </a:r>
            <a:endParaRPr lang="de-DE" alt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it-IT" sz="2400" dirty="0">
                <a:solidFill>
                  <a:srgbClr val="333333"/>
                </a:solidFill>
              </a:rPr>
              <a:t>La maggior parte di voi probabilmente ha pensato a un elefante e/o a qualcosa che è correlata a un elefante (ad es. zoo, safari, Africa ecc.)</a:t>
            </a:r>
          </a:p>
          <a:p>
            <a:r>
              <a:rPr lang="it-IT" sz="2400" dirty="0">
                <a:solidFill>
                  <a:srgbClr val="333333"/>
                </a:solidFill>
              </a:rPr>
              <a:t>Questo effetto cresce in modo più intenso se si prova deliberatamente a sopprimere pensieri che </a:t>
            </a:r>
            <a:r>
              <a:rPr lang="it-IT" sz="2400">
                <a:solidFill>
                  <a:srgbClr val="333333"/>
                </a:solidFill>
              </a:rPr>
              <a:t>turbano (“Sono un perdente” </a:t>
            </a:r>
            <a:r>
              <a:rPr lang="it-IT" sz="2400" dirty="0">
                <a:solidFill>
                  <a:srgbClr val="333333"/>
                </a:solidFill>
              </a:rPr>
              <a:t>ecc.). Quei pensieri possono poi diventare così forti che sembrano strani o fuori del proprio controllo!</a:t>
            </a:r>
            <a:endParaRPr lang="en-US" sz="2400" dirty="0">
              <a:solidFill>
                <a:srgbClr val="333333"/>
              </a:solidFill>
            </a:endParaRPr>
          </a:p>
        </p:txBody>
      </p:sp>
      <p:pic>
        <p:nvPicPr>
          <p:cNvPr id="8" name="Picture 7">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9" name="Slide Number Placeholder 8"/>
          <p:cNvSpPr>
            <a:spLocks noGrp="1"/>
          </p:cNvSpPr>
          <p:nvPr>
            <p:ph type="sldNum" sz="quarter" idx="12"/>
          </p:nvPr>
        </p:nvSpPr>
        <p:spPr/>
        <p:txBody>
          <a:bodyPr/>
          <a:lstStyle/>
          <a:p>
            <a:fld id="{66C7D4BD-78B7-4DF8-91F9-597F41E51F83}" type="slidenum">
              <a:rPr lang="de-DE" altLang="de-DE" smtClean="0">
                <a:latin typeface="+mn-lt"/>
                <a:ea typeface="+mn-ea"/>
              </a: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Invece:</a:t>
            </a:r>
          </a:p>
        </p:txBody>
      </p:sp>
      <p:sp>
        <p:nvSpPr>
          <p:cNvPr id="93186" name="Rectangle 3"/>
          <p:cNvSpPr>
            <a:spLocks noGrp="1" noChangeArrowheads="1"/>
          </p:cNvSpPr>
          <p:nvPr>
            <p:ph idx="1"/>
          </p:nvPr>
        </p:nvSpPr>
        <p:spPr/>
        <p:txBody>
          <a:bodyPr>
            <a:noAutofit/>
          </a:bodyPr>
          <a:lstStyle/>
          <a:p>
            <a:r>
              <a:rPr lang="it-IT" altLang="de-DE" sz="2400" dirty="0">
                <a:solidFill>
                  <a:srgbClr val="333333"/>
                </a:solidFill>
              </a:rPr>
              <a:t>Se sei assillato da forti pensieri negativi, non provare a sopprimerli attivamente (ciò non fa che aumentarli), ma osserva gli eventi interiori senza intervenire - come un visitatore in uno zoo che osserva un animale pericoloso da una distanza di sicurezza.</a:t>
            </a:r>
          </a:p>
          <a:p>
            <a:r>
              <a:rPr lang="it-IT" altLang="de-DE" sz="2400" dirty="0">
                <a:solidFill>
                  <a:srgbClr val="004992"/>
                </a:solidFill>
              </a:rPr>
              <a:t>I pensieri si calmeranno quasi automaticamente</a:t>
            </a:r>
            <a:r>
              <a:rPr lang="de-DE" altLang="de-DE" sz="2400" dirty="0">
                <a:solidFill>
                  <a:srgbClr val="004992"/>
                </a:solidFill>
              </a:rPr>
              <a:t>.</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5" name="Slide Number Placeholder 4"/>
          <p:cNvSpPr>
            <a:spLocks noGrp="1"/>
          </p:cNvSpPr>
          <p:nvPr>
            <p:ph type="sldNum" sz="quarter" idx="12"/>
          </p:nvPr>
        </p:nvSpPr>
        <p:spPr/>
        <p:txBody>
          <a:bodyPr/>
          <a:lstStyle/>
          <a:p>
            <a:fld id="{66C7D4BD-78B7-4DF8-91F9-597F41E51F83}" type="slidenum">
              <a:rPr lang="de-DE" altLang="de-DE" smtClean="0">
                <a:latin typeface="+mn-lt"/>
                <a:ea typeface="+mn-ea"/>
              </a: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7. Altre distorsioni del pensiero</a:t>
            </a:r>
            <a:endParaRPr lang="en-US" sz="3600">
              <a:latin typeface="+mn-lt"/>
              <a:ea typeface="+mn-ea"/>
              <a:cs typeface="+mn-cs"/>
            </a:endParaRPr>
          </a:p>
        </p:txBody>
      </p:sp>
      <p:sp>
        <p:nvSpPr>
          <p:cNvPr id="8" name="Content Placeholder 7"/>
          <p:cNvSpPr>
            <a:spLocks noGrp="1"/>
          </p:cNvSpPr>
          <p:nvPr>
            <p:ph idx="1"/>
          </p:nvPr>
        </p:nvSpPr>
        <p:spPr/>
        <p:txBody>
          <a:bodyPr/>
          <a:lstStyle/>
          <a:p>
            <a:pPr lvl="0" defTabSz="914400">
              <a:lnSpc>
                <a:spcPct val="100000"/>
              </a:lnSpc>
              <a:spcBef>
                <a:spcPts val="1200"/>
              </a:spcBef>
              <a:tabLst>
                <a:tab pos="180975" algn="ctr"/>
                <a:tab pos="447675" algn="l"/>
              </a:tabLst>
            </a:pPr>
            <a:r>
              <a:rPr lang="it-IT" altLang="de-DE" sz="2000" b="1" dirty="0">
                <a:solidFill>
                  <a:srgbClr val="004992"/>
                </a:solidFill>
              </a:rPr>
              <a:t>Confronto con altre persone</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tabLst>
                <a:tab pos="180975" algn="ctr"/>
                <a:tab pos="447675" algn="l"/>
              </a:tabLst>
            </a:pPr>
            <a:r>
              <a:rPr lang="it-IT" altLang="de-DE" sz="2000" dirty="0">
                <a:solidFill>
                  <a:srgbClr val="333333"/>
                </a:solidFill>
                <a:latin typeface="+mn-lt"/>
              </a:rPr>
              <a:t>Non fare troppi confronti tra te e gli altri!</a:t>
            </a:r>
          </a:p>
          <a:p>
            <a:pPr marL="342900" lvl="1" indent="-342900" defTabSz="914400">
              <a:lnSpc>
                <a:spcPct val="100000"/>
              </a:lnSpc>
              <a:spcBef>
                <a:spcPts val="1200"/>
              </a:spcBef>
              <a:spcAft>
                <a:spcPts val="0"/>
              </a:spcAft>
              <a:buClr>
                <a:srgbClr val="333333"/>
              </a:buClr>
              <a:buFont typeface="WingDings"/>
              <a:buChar char=""/>
              <a:tabLst>
                <a:tab pos="180975" algn="ctr"/>
                <a:tab pos="447675" algn="l"/>
              </a:tabLst>
            </a:pPr>
            <a:r>
              <a:rPr lang="it-IT" altLang="de-DE" sz="2000" dirty="0">
                <a:solidFill>
                  <a:srgbClr val="333333"/>
                </a:solidFill>
                <a:latin typeface="+mn-lt"/>
              </a:rPr>
              <a:t>Ci saranno sempre persone più attraenti, con maggiore successo e più popolari. Tuttavia, se guardi da vicino </a:t>
            </a:r>
            <a:r>
              <a:rPr lang="it-IT" altLang="de-DE" sz="2000">
                <a:solidFill>
                  <a:srgbClr val="333333"/>
                </a:solidFill>
                <a:latin typeface="+mn-lt"/>
              </a:rPr>
              <a:t>questi “diavoli fortunati”, </a:t>
            </a:r>
            <a:r>
              <a:rPr lang="it-IT" altLang="de-DE" sz="2000" dirty="0">
                <a:solidFill>
                  <a:srgbClr val="333333"/>
                </a:solidFill>
                <a:latin typeface="+mn-lt"/>
              </a:rPr>
              <a:t>riconoscerai che anche queste persone hanno i loro punti deboli e problemi</a:t>
            </a:r>
            <a:r>
              <a:rPr lang="en-US" altLang="de-DE" sz="2000" dirty="0">
                <a:solidFill>
                  <a:srgbClr val="333333"/>
                </a:solidFill>
                <a:latin typeface="+mn-lt"/>
              </a:rPr>
              <a:t>.</a:t>
            </a:r>
          </a:p>
        </p:txBody>
      </p:sp>
      <p:sp>
        <p:nvSpPr>
          <p:cNvPr id="10" name="Footer Placeholder 9"/>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1" name="Slide Number Placeholder 10"/>
          <p:cNvSpPr>
            <a:spLocks noGrp="1"/>
          </p:cNvSpPr>
          <p:nvPr>
            <p:ph type="sldNum" sz="quarter" idx="12"/>
          </p:nvPr>
        </p:nvSpPr>
        <p:spPr/>
        <p:txBody>
          <a:bodyPr/>
          <a:lstStyle/>
          <a:p>
            <a:fld id="{66C7D4BD-78B7-4DF8-91F9-597F41E51F83}" type="slidenum">
              <a:rPr lang="de-DE" altLang="de-DE" smtClean="0">
                <a:latin typeface="+mn-lt"/>
                <a:ea typeface="+mn-ea"/>
              </a:rPr>
              <a:pPr/>
              <a:t>32</a:t>
            </a:fld>
            <a:endParaRPr lang="de-DE" altLang="de-DE">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7. Altre distorsioni del pensiero</a:t>
            </a:r>
            <a:endParaRPr lang="en-US" sz="3600">
              <a:latin typeface="+mn-lt"/>
              <a:ea typeface="+mn-ea"/>
              <a:cs typeface="+mn-cs"/>
            </a:endParaRPr>
          </a:p>
        </p:txBody>
      </p:sp>
      <p:sp>
        <p:nvSpPr>
          <p:cNvPr id="8" name="Content Placeholder 7"/>
          <p:cNvSpPr>
            <a:spLocks noGrp="1"/>
          </p:cNvSpPr>
          <p:nvPr>
            <p:ph idx="1"/>
          </p:nvPr>
        </p:nvSpPr>
        <p:spPr/>
        <p:txBody>
          <a:bodyPr/>
          <a:lstStyle/>
          <a:p>
            <a:pPr lvl="0" defTabSz="914400">
              <a:lnSpc>
                <a:spcPct val="100000"/>
              </a:lnSpc>
              <a:spcBef>
                <a:spcPts val="1200"/>
              </a:spcBef>
              <a:tabLst>
                <a:tab pos="180975" algn="ctr"/>
                <a:tab pos="447675" algn="l"/>
              </a:tabLst>
            </a:pPr>
            <a:r>
              <a:rPr lang="it-IT" altLang="de-DE" sz="2000" b="1" dirty="0">
                <a:solidFill>
                  <a:srgbClr val="004992"/>
                </a:solidFill>
              </a:rPr>
              <a:t>Confronto con altre persone</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tabLst>
                <a:tab pos="180975" algn="ctr"/>
                <a:tab pos="447675" algn="l"/>
              </a:tabLst>
            </a:pPr>
            <a:r>
              <a:rPr lang="it-IT" altLang="de-DE" sz="2000" dirty="0">
                <a:solidFill>
                  <a:srgbClr val="333333"/>
                </a:solidFill>
                <a:latin typeface="+mn-lt"/>
              </a:rPr>
              <a:t>Non fare troppi confronti tra te e gli altri!</a:t>
            </a:r>
          </a:p>
          <a:p>
            <a:pPr marL="342900" lvl="1" indent="-342900" defTabSz="914400">
              <a:lnSpc>
                <a:spcPct val="100000"/>
              </a:lnSpc>
              <a:spcBef>
                <a:spcPts val="1200"/>
              </a:spcBef>
              <a:spcAft>
                <a:spcPts val="0"/>
              </a:spcAft>
              <a:buClr>
                <a:srgbClr val="333333"/>
              </a:buClr>
              <a:buFont typeface="WingDings"/>
              <a:buChar char=""/>
              <a:tabLst>
                <a:tab pos="180975" algn="ctr"/>
                <a:tab pos="447675" algn="l"/>
              </a:tabLst>
            </a:pPr>
            <a:r>
              <a:rPr lang="it-IT" altLang="de-DE" sz="2000" dirty="0">
                <a:solidFill>
                  <a:srgbClr val="333333"/>
                </a:solidFill>
                <a:latin typeface="+mn-lt"/>
              </a:rPr>
              <a:t>Ci saranno sempre persone più attraenti, con maggiore successo e più popolari. Tuttavia, se guardi da vicino </a:t>
            </a:r>
            <a:r>
              <a:rPr lang="it-IT" altLang="de-DE" sz="2000">
                <a:solidFill>
                  <a:srgbClr val="333333"/>
                </a:solidFill>
                <a:latin typeface="+mn-lt"/>
              </a:rPr>
              <a:t>questi “diavoli fortunati”, </a:t>
            </a:r>
            <a:r>
              <a:rPr lang="it-IT" altLang="de-DE" sz="2000" dirty="0">
                <a:solidFill>
                  <a:srgbClr val="333333"/>
                </a:solidFill>
                <a:latin typeface="+mn-lt"/>
              </a:rPr>
              <a:t>riconoscerai che anche queste persone hanno i loro punti deboli e problemi</a:t>
            </a:r>
            <a:r>
              <a:rPr lang="en-US" altLang="de-DE" sz="2000" dirty="0">
                <a:solidFill>
                  <a:srgbClr val="333333"/>
                </a:solidFill>
                <a:latin typeface="+mn-lt"/>
              </a:rPr>
              <a:t>.</a:t>
            </a:r>
          </a:p>
          <a:p>
            <a:pPr lvl="0" defTabSz="914400">
              <a:tabLst>
                <a:tab pos="180975" algn="ctr"/>
                <a:tab pos="447675" algn="l"/>
              </a:tabLst>
            </a:pPr>
            <a:r>
              <a:rPr lang="it-IT" altLang="de-DE" sz="2000" b="1" dirty="0">
                <a:solidFill>
                  <a:srgbClr val="004992"/>
                </a:solidFill>
              </a:rPr>
              <a:t>Pretese assolute</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tabLst>
                <a:tab pos="180975" algn="ctr"/>
                <a:tab pos="447675" algn="l"/>
              </a:tabLst>
            </a:pPr>
            <a:r>
              <a:rPr lang="it-IT" altLang="de-DE" sz="2000" b="1" dirty="0">
                <a:solidFill>
                  <a:srgbClr val="333333"/>
                </a:solidFill>
                <a:latin typeface="+mn-lt"/>
              </a:rPr>
              <a:t>Non</a:t>
            </a:r>
            <a:r>
              <a:rPr lang="it-IT" altLang="de-DE" sz="2000" dirty="0">
                <a:solidFill>
                  <a:srgbClr val="333333"/>
                </a:solidFill>
                <a:latin typeface="+mn-lt"/>
              </a:rPr>
              <a:t> portare delle pretese troppo elevate quali</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FFFFFF"/>
              </a:buClr>
              <a:buFont typeface="WingDings"/>
              <a:buChar char=""/>
              <a:tabLst>
                <a:tab pos="180975" algn="ctr"/>
                <a:tab pos="447675" algn="l"/>
              </a:tabLst>
            </a:pPr>
            <a:r>
              <a:rPr lang="it-IT" altLang="de-DE" sz="2000">
                <a:solidFill>
                  <a:srgbClr val="333333"/>
                </a:solidFill>
                <a:latin typeface="+mn-lt"/>
              </a:rPr>
              <a:t>“Devo </a:t>
            </a:r>
            <a:r>
              <a:rPr lang="it-IT" altLang="de-DE" sz="2000" dirty="0">
                <a:solidFill>
                  <a:srgbClr val="333333"/>
                </a:solidFill>
                <a:latin typeface="+mn-lt"/>
              </a:rPr>
              <a:t>avere sempre </a:t>
            </a:r>
            <a:r>
              <a:rPr lang="it-IT" altLang="de-DE" sz="2000">
                <a:solidFill>
                  <a:srgbClr val="333333"/>
                </a:solidFill>
                <a:latin typeface="+mn-lt"/>
              </a:rPr>
              <a:t>un bell'aspetto”</a:t>
            </a:r>
            <a:endParaRPr lang="it-IT" altLang="de-DE" sz="2000" dirty="0">
              <a:solidFill>
                <a:srgbClr val="333333"/>
              </a:solidFill>
              <a:latin typeface="+mn-lt"/>
            </a:endParaRPr>
          </a:p>
          <a:p>
            <a:pPr marL="342900" lvl="1" indent="-342900" defTabSz="914400">
              <a:lnSpc>
                <a:spcPct val="100000"/>
              </a:lnSpc>
              <a:spcBef>
                <a:spcPts val="1200"/>
              </a:spcBef>
              <a:spcAft>
                <a:spcPts val="0"/>
              </a:spcAft>
              <a:buClr>
                <a:srgbClr val="FFFFFF"/>
              </a:buClr>
              <a:buFont typeface="WingDings"/>
              <a:buChar char=""/>
              <a:tabLst>
                <a:tab pos="180975" algn="ctr"/>
                <a:tab pos="447675" algn="l"/>
              </a:tabLst>
            </a:pPr>
            <a:r>
              <a:rPr lang="it-IT" altLang="de-DE" sz="2000">
                <a:solidFill>
                  <a:srgbClr val="333333"/>
                </a:solidFill>
                <a:latin typeface="+mn-lt"/>
              </a:rPr>
              <a:t>“Devo </a:t>
            </a:r>
            <a:r>
              <a:rPr lang="it-IT" altLang="de-DE" sz="2000" dirty="0">
                <a:solidFill>
                  <a:srgbClr val="333333"/>
                </a:solidFill>
                <a:latin typeface="+mn-lt"/>
              </a:rPr>
              <a:t>sempre </a:t>
            </a:r>
            <a:r>
              <a:rPr lang="it-IT" altLang="de-DE" sz="2000">
                <a:solidFill>
                  <a:srgbClr val="333333"/>
                </a:solidFill>
                <a:latin typeface="+mn-lt"/>
              </a:rPr>
              <a:t>sembrare intelligente”</a:t>
            </a:r>
            <a:endParaRPr lang="it-IT" altLang="de-DE" sz="2000" dirty="0">
              <a:solidFill>
                <a:srgbClr val="333333"/>
              </a:solidFill>
              <a:latin typeface="+mn-lt"/>
            </a:endParaRPr>
          </a:p>
          <a:p>
            <a:pPr marL="342900" lvl="1" indent="-342900" defTabSz="914400">
              <a:lnSpc>
                <a:spcPct val="100000"/>
              </a:lnSpc>
              <a:spcBef>
                <a:spcPts val="1200"/>
              </a:spcBef>
              <a:spcAft>
                <a:spcPts val="0"/>
              </a:spcAft>
              <a:buClr>
                <a:srgbClr val="FFFFFF"/>
              </a:buClr>
              <a:buFont typeface="WingDings"/>
              <a:buChar char=""/>
              <a:tabLst>
                <a:tab pos="180975" algn="ctr"/>
                <a:tab pos="447675" algn="l"/>
              </a:tabLst>
            </a:pPr>
            <a:r>
              <a:rPr lang="it-IT" altLang="de-DE" sz="2000">
                <a:solidFill>
                  <a:srgbClr val="333333"/>
                </a:solidFill>
                <a:latin typeface="+mn-lt"/>
              </a:rPr>
              <a:t>“Devo </a:t>
            </a:r>
            <a:r>
              <a:rPr lang="it-IT" altLang="de-DE" sz="2000" dirty="0">
                <a:solidFill>
                  <a:srgbClr val="333333"/>
                </a:solidFill>
                <a:latin typeface="+mn-lt"/>
              </a:rPr>
              <a:t>sempre essere quello </a:t>
            </a:r>
            <a:r>
              <a:rPr lang="it-IT" altLang="de-DE" sz="2000">
                <a:solidFill>
                  <a:srgbClr val="333333"/>
                </a:solidFill>
                <a:latin typeface="+mn-lt"/>
              </a:rPr>
              <a:t>più divertente”</a:t>
            </a:r>
            <a:endParaRPr lang="en-US" sz="2000" dirty="0">
              <a:latin typeface="+mn-lt"/>
            </a:endParaRPr>
          </a:p>
        </p:txBody>
      </p:sp>
      <p:pic>
        <p:nvPicPr>
          <p:cNvPr id="9"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1" name="Slide Number Placeholder 10"/>
          <p:cNvSpPr>
            <a:spLocks noGrp="1"/>
          </p:cNvSpPr>
          <p:nvPr>
            <p:ph type="sldNum" sz="quarter" idx="12"/>
          </p:nvPr>
        </p:nvSpPr>
        <p:spPr/>
        <p:txBody>
          <a:bodyPr/>
          <a:lstStyle/>
          <a:p>
            <a:fld id="{66C7D4BD-78B7-4DF8-91F9-597F41E51F83}" type="slidenum">
              <a:rPr lang="de-DE" altLang="de-DE" smtClean="0">
                <a:latin typeface="+mn-lt"/>
                <a:ea typeface="+mn-ea"/>
              </a:rPr>
              <a:pPr/>
              <a:t>33</a:t>
            </a:fld>
            <a:endParaRPr lang="de-DE" altLang="de-DE">
              <a:latin typeface="+mn-lt"/>
              <a:ea typeface="+mn-ea"/>
            </a:endParaRPr>
          </a:p>
        </p:txBody>
      </p:sp>
    </p:spTree>
    <p:extLst>
      <p:ext uri="{BB962C8B-B14F-4D97-AF65-F5344CB8AC3E}">
        <p14:creationId xmlns:p14="http://schemas.microsoft.com/office/powerpoint/2010/main" val="3002268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formatori</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it-IT" altLang="ko-KR" b="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b="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6" name="Slide Number Placeholder 5"/>
          <p:cNvSpPr>
            <a:spLocks noGrp="1"/>
          </p:cNvSpPr>
          <p:nvPr>
            <p:ph type="sldNum" sz="quarter" idx="12"/>
          </p:nvPr>
        </p:nvSpPr>
        <p:spPr/>
        <p:txBody>
          <a:bodyPr/>
          <a:lstStyle/>
          <a:p>
            <a:fld id="{66C7D4BD-78B7-4DF8-91F9-597F41E51F83}" type="slidenum">
              <a:rPr lang="de-DE" altLang="de-DE" smtClean="0">
                <a:latin typeface="+mn-lt"/>
                <a:ea typeface="+mn-ea"/>
              </a:rPr>
              <a:pPr/>
              <a:t>34</a:t>
            </a:fld>
            <a:endParaRPr lang="de-DE" altLang="de-DE">
              <a:latin typeface="+mn-lt"/>
              <a:ea typeface="+mn-ea"/>
            </a:endParaRPr>
          </a:p>
        </p:txBody>
      </p:sp>
    </p:spTree>
    <p:extLst>
      <p:ext uri="{BB962C8B-B14F-4D97-AF65-F5344CB8AC3E}">
        <p14:creationId xmlns:p14="http://schemas.microsoft.com/office/powerpoint/2010/main" val="29768282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Sii consapevole dei tuoi punti di forza</a:t>
            </a:r>
            <a:endParaRPr lang="en-US" sz="3600" dirty="0">
              <a:solidFill>
                <a:srgbClr val="004992"/>
              </a:solidFill>
              <a:latin typeface="+mn-lt"/>
              <a:ea typeface="+mn-ea"/>
              <a:cs typeface="+mn-cs"/>
            </a:endParaRPr>
          </a:p>
        </p:txBody>
      </p:sp>
      <p:sp>
        <p:nvSpPr>
          <p:cNvPr id="100353" name="Rectangle 1027"/>
          <p:cNvSpPr>
            <a:spLocks noGrp="1" noChangeArrowheads="1"/>
          </p:cNvSpPr>
          <p:nvPr>
            <p:ph idx="1"/>
          </p:nvPr>
        </p:nvSpPr>
        <p:spPr/>
        <p:txBody>
          <a:bodyPr>
            <a:noAutofit/>
          </a:bodyPr>
          <a:lstStyle/>
          <a:p>
            <a:pPr marL="342900" indent="-342900">
              <a:buClr>
                <a:srgbClr val="333333"/>
              </a:buClr>
              <a:buFont typeface="WingDings"/>
              <a:buChar char=""/>
              <a:tabLst>
                <a:tab pos="447675" algn="l"/>
              </a:tabLst>
            </a:pPr>
            <a:r>
              <a:rPr lang="it-IT" altLang="de-DE" sz="2400" dirty="0">
                <a:solidFill>
                  <a:srgbClr val="333333"/>
                </a:solidFill>
              </a:rPr>
              <a:t>Invece di concentrarti sulle tue debolezze, accentua i tuoi punti</a:t>
            </a:r>
            <a:br>
              <a:rPr lang="it-IT" altLang="de-DE" sz="2400" dirty="0">
                <a:solidFill>
                  <a:srgbClr val="333333"/>
                </a:solidFill>
              </a:rPr>
            </a:br>
            <a:r>
              <a:rPr lang="it-IT" altLang="de-DE" sz="2400" dirty="0">
                <a:solidFill>
                  <a:srgbClr val="333333"/>
                </a:solidFill>
              </a:rPr>
              <a:t>di forza</a:t>
            </a:r>
            <a:r>
              <a:rPr lang="en-US" altLang="de-DE" sz="2400" dirty="0">
                <a:solidFill>
                  <a:srgbClr val="333333"/>
                </a:solidFill>
              </a:rPr>
              <a:t>.</a:t>
            </a:r>
          </a:p>
          <a:p>
            <a:pPr marL="342900" indent="-342900">
              <a:buClr>
                <a:srgbClr val="000000"/>
              </a:buClr>
              <a:buFont typeface="WingDings"/>
              <a:buChar char=""/>
              <a:tabLst>
                <a:tab pos="447675" algn="l"/>
              </a:tabLst>
            </a:pPr>
            <a:r>
              <a:rPr lang="it-IT" altLang="de-DE" sz="2400" dirty="0">
                <a:solidFill>
                  <a:srgbClr val="333333"/>
                </a:solidFill>
              </a:rPr>
              <a:t>Ogni essere umano ha punti di forza di cui può andare fiero e che non sono comuni a tutti…</a:t>
            </a:r>
            <a:br>
              <a:rPr lang="it-IT" altLang="de-DE" sz="2400" dirty="0">
                <a:solidFill>
                  <a:srgbClr val="333333"/>
                </a:solidFill>
              </a:rPr>
            </a:br>
            <a:r>
              <a:rPr lang="it-IT" altLang="de-DE" sz="2400" i="1" dirty="0">
                <a:solidFill>
                  <a:srgbClr val="004992"/>
                </a:solidFill>
              </a:rPr>
              <a:t>…questi punti non devono essere primati mondiali o celebri invenzioni!</a:t>
            </a:r>
            <a:endParaRPr lang="en-US" altLang="de-DE" sz="2400" i="1"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6" name="Slide Number Placeholder 5"/>
          <p:cNvSpPr>
            <a:spLocks noGrp="1"/>
          </p:cNvSpPr>
          <p:nvPr>
            <p:ph type="sldNum" sz="quarter" idx="12"/>
          </p:nvPr>
        </p:nvSpPr>
        <p:spPr/>
        <p:txBody>
          <a:bodyPr/>
          <a:lstStyle/>
          <a:p>
            <a:fld id="{66C7D4BD-78B7-4DF8-91F9-597F41E51F83}" type="slidenum">
              <a:rPr lang="de-DE" altLang="de-DE" smtClean="0">
                <a:latin typeface="+mn-lt"/>
                <a:ea typeface="+mn-ea"/>
              </a:rPr>
              <a:pPr/>
              <a:t>35</a:t>
            </a:fld>
            <a:endParaRPr lang="de-DE" alt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dirty="0">
                <a:latin typeface="+mn-lt"/>
                <a:ea typeface="+mn-ea"/>
                <a:cs typeface="+mn-cs"/>
              </a:rPr>
              <a:t>Sii consapevole dei tuoi punti di forza</a:t>
            </a:r>
            <a:endParaRPr lang="en-US" sz="3600" dirty="0">
              <a:latin typeface="+mn-lt"/>
              <a:ea typeface="+mn-ea"/>
              <a:cs typeface="+mn-cs"/>
            </a:endParaRPr>
          </a:p>
        </p:txBody>
      </p:sp>
      <p:sp>
        <p:nvSpPr>
          <p:cNvPr id="106497" name="Rectangle 2"/>
          <p:cNvSpPr>
            <a:spLocks noGrp="1" noChangeArrowheads="1"/>
          </p:cNvSpPr>
          <p:nvPr>
            <p:ph idx="1"/>
          </p:nvPr>
        </p:nvSpPr>
        <p:spPr/>
        <p:txBody>
          <a:bodyPr>
            <a:noAutofit/>
          </a:bodyPr>
          <a:lstStyle/>
          <a:p>
            <a:pPr marL="457200" indent="-457200">
              <a:lnSpc>
                <a:spcPct val="100000"/>
              </a:lnSpc>
              <a:spcBef>
                <a:spcPts val="1200"/>
              </a:spcBef>
              <a:buFont typeface="+mj-lt"/>
              <a:buAutoNum type="arabicPeriod"/>
            </a:pPr>
            <a:r>
              <a:rPr lang="it-IT" altLang="de-DE" sz="2400" dirty="0">
                <a:solidFill>
                  <a:srgbClr val="004992"/>
                </a:solidFill>
              </a:rPr>
              <a:t>Pensa ai tuoi punti di forza</a:t>
            </a:r>
            <a:r>
              <a:rPr lang="en-US" altLang="de-DE" sz="2400" dirty="0">
                <a:solidFill>
                  <a:srgbClr val="004992"/>
                </a:solidFill>
              </a:rPr>
              <a:t>. </a:t>
            </a:r>
            <a:br>
              <a:rPr lang="en-US" altLang="de-DE" sz="2400" dirty="0">
                <a:solidFill>
                  <a:srgbClr val="004992"/>
                </a:solidFill>
              </a:rPr>
            </a:br>
            <a:r>
              <a:rPr lang="it-IT" altLang="de-DE" sz="2400" i="1" dirty="0">
                <a:solidFill>
                  <a:srgbClr val="333333"/>
                </a:solidFill>
              </a:rPr>
              <a:t>Quali capacità ho? Per che cosa ho ricevuto dei complimenti</a:t>
            </a:r>
            <a:br>
              <a:rPr lang="it-IT" altLang="de-DE" sz="2400" i="1" dirty="0">
                <a:solidFill>
                  <a:srgbClr val="333333"/>
                </a:solidFill>
              </a:rPr>
            </a:br>
            <a:r>
              <a:rPr lang="it-IT" altLang="de-DE" sz="2400" i="1" dirty="0">
                <a:solidFill>
                  <a:srgbClr val="333333"/>
                </a:solidFill>
              </a:rPr>
              <a:t>in passato?</a:t>
            </a:r>
            <a:br>
              <a:rPr lang="it-IT" altLang="de-DE" sz="2400" i="1" dirty="0">
                <a:solidFill>
                  <a:srgbClr val="333333"/>
                </a:solidFill>
              </a:rPr>
            </a:br>
            <a:r>
              <a:rPr lang="it-IT" altLang="de-DE" sz="1600" i="1" dirty="0">
                <a:solidFill>
                  <a:srgbClr val="333333"/>
                </a:solidFill>
              </a:rPr>
              <a:t>ad es. ho un talento tecnico...</a:t>
            </a:r>
            <a:endParaRPr lang="en-US" altLang="de-DE" sz="1600" i="1" dirty="0">
              <a:solidFill>
                <a:srgbClr val="333333"/>
              </a:solidFill>
            </a:endParaRPr>
          </a:p>
        </p:txBody>
      </p:sp>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6" name="Slide Number Placeholder 5"/>
          <p:cNvSpPr>
            <a:spLocks noGrp="1"/>
          </p:cNvSpPr>
          <p:nvPr>
            <p:ph type="sldNum" sz="quarter" idx="12"/>
          </p:nvPr>
        </p:nvSpPr>
        <p:spPr/>
        <p:txBody>
          <a:bodyPr/>
          <a:lstStyle/>
          <a:p>
            <a:fld id="{66C7D4BD-78B7-4DF8-91F9-597F41E51F83}" type="slidenum">
              <a:rPr lang="de-DE" altLang="de-DE" smtClean="0">
                <a:latin typeface="+mn-lt"/>
                <a:ea typeface="+mn-ea"/>
              </a:rPr>
              <a:pPr/>
              <a:t>36</a:t>
            </a:fld>
            <a:endParaRPr lang="de-DE" altLang="de-DE">
              <a:latin typeface="+mn-lt"/>
              <a:ea typeface="+mn-ea"/>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691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dirty="0">
                <a:latin typeface="+mn-lt"/>
                <a:ea typeface="+mn-ea"/>
                <a:cs typeface="+mn-cs"/>
              </a:rPr>
              <a:t>Sii consapevole dei tuoi punti di forza</a:t>
            </a:r>
            <a:endParaRPr lang="en-US" sz="3600" dirty="0">
              <a:latin typeface="+mn-lt"/>
              <a:ea typeface="+mn-ea"/>
              <a:cs typeface="+mn-cs"/>
            </a:endParaRPr>
          </a:p>
        </p:txBody>
      </p:sp>
      <p:sp>
        <p:nvSpPr>
          <p:cNvPr id="106497" name="Rectangle 2"/>
          <p:cNvSpPr>
            <a:spLocks noGrp="1" noChangeArrowheads="1"/>
          </p:cNvSpPr>
          <p:nvPr>
            <p:ph idx="1"/>
          </p:nvPr>
        </p:nvSpPr>
        <p:spPr/>
        <p:txBody>
          <a:bodyPr>
            <a:noAutofit/>
          </a:bodyPr>
          <a:lstStyle/>
          <a:p>
            <a:pPr marL="457200" indent="-457200">
              <a:lnSpc>
                <a:spcPct val="100000"/>
              </a:lnSpc>
              <a:spcBef>
                <a:spcPts val="1200"/>
              </a:spcBef>
              <a:buFont typeface="+mj-lt"/>
              <a:buAutoNum type="arabicPeriod"/>
            </a:pPr>
            <a:r>
              <a:rPr lang="it-IT" altLang="de-DE" sz="2400" dirty="0">
                <a:solidFill>
                  <a:srgbClr val="004992"/>
                </a:solidFill>
              </a:rPr>
              <a:t>Pensa ai tuoi punti di forza</a:t>
            </a:r>
            <a:r>
              <a:rPr lang="en-US" altLang="de-DE" sz="2400" dirty="0">
                <a:solidFill>
                  <a:srgbClr val="004992"/>
                </a:solidFill>
              </a:rPr>
              <a:t>. </a:t>
            </a:r>
            <a:br>
              <a:rPr lang="en-US" altLang="de-DE" sz="2400" dirty="0">
                <a:solidFill>
                  <a:srgbClr val="004992"/>
                </a:solidFill>
              </a:rPr>
            </a:br>
            <a:r>
              <a:rPr lang="it-IT" altLang="de-DE" sz="2400" i="1" dirty="0">
                <a:solidFill>
                  <a:srgbClr val="333333"/>
                </a:solidFill>
              </a:rPr>
              <a:t>Quali capacità ho? Per che cosa ho ricevuto dei complimenti</a:t>
            </a:r>
            <a:br>
              <a:rPr lang="it-IT" altLang="de-DE" sz="2400" i="1" dirty="0">
                <a:solidFill>
                  <a:srgbClr val="333333"/>
                </a:solidFill>
              </a:rPr>
            </a:br>
            <a:r>
              <a:rPr lang="it-IT" altLang="de-DE" sz="2400" i="1" dirty="0">
                <a:solidFill>
                  <a:srgbClr val="333333"/>
                </a:solidFill>
              </a:rPr>
              <a:t>in passato?</a:t>
            </a:r>
            <a:br>
              <a:rPr lang="it-IT" altLang="de-DE" sz="2400" i="1" dirty="0">
                <a:solidFill>
                  <a:srgbClr val="333333"/>
                </a:solidFill>
              </a:rPr>
            </a:br>
            <a:r>
              <a:rPr lang="it-IT" altLang="de-DE" sz="1600" i="1" dirty="0">
                <a:solidFill>
                  <a:srgbClr val="333333"/>
                </a:solidFill>
              </a:rPr>
              <a:t>ad es. ho un talento tecnico...</a:t>
            </a:r>
            <a:endParaRPr lang="en-US" altLang="de-DE" sz="1600" i="1" dirty="0">
              <a:solidFill>
                <a:srgbClr val="333333"/>
              </a:solidFill>
            </a:endParaRPr>
          </a:p>
          <a:p>
            <a:pPr marL="457200" indent="-457200">
              <a:buFont typeface="+mj-lt"/>
              <a:buAutoNum type="arabicPeriod"/>
            </a:pPr>
            <a:r>
              <a:rPr lang="it-IT" altLang="de-DE" sz="2400" dirty="0">
                <a:solidFill>
                  <a:srgbClr val="004992"/>
                </a:solidFill>
              </a:rPr>
              <a:t>Immagina specifiche situazioni. </a:t>
            </a:r>
            <a:br>
              <a:rPr lang="it-IT" altLang="de-DE" sz="3600" dirty="0">
                <a:solidFill>
                  <a:srgbClr val="333333"/>
                </a:solidFill>
              </a:rPr>
            </a:br>
            <a:r>
              <a:rPr lang="it-IT" altLang="de-DE" sz="2400" i="1" dirty="0">
                <a:solidFill>
                  <a:srgbClr val="333333"/>
                </a:solidFill>
              </a:rPr>
              <a:t>Quando e dove? Che cosa ho fatto e chi mi ha dato un ritorno?</a:t>
            </a:r>
            <a:br>
              <a:rPr lang="it-IT" altLang="de-DE" sz="2400" i="1" dirty="0">
                <a:solidFill>
                  <a:srgbClr val="333333"/>
                </a:solidFill>
              </a:rPr>
            </a:br>
            <a:r>
              <a:rPr lang="it-IT" altLang="de-DE" sz="1600" i="1" dirty="0">
                <a:solidFill>
                  <a:srgbClr val="333333"/>
                </a:solidFill>
              </a:rPr>
              <a:t>ad es. la settimana scorsa ho aiutato un'amica a decorare il suo appartamento. Sono stata di grande </a:t>
            </a:r>
            <a:r>
              <a:rPr lang="it-IT" altLang="de-DE" sz="1600" i="1">
                <a:solidFill>
                  <a:srgbClr val="333333"/>
                </a:solidFill>
              </a:rPr>
              <a:t>aiuto...</a:t>
            </a:r>
            <a:endParaRPr lang="en-US" altLang="de-DE" sz="1600" i="1" dirty="0">
              <a:solidFill>
                <a:srgbClr val="333333"/>
              </a:solidFill>
            </a:endParaRPr>
          </a:p>
        </p:txBody>
      </p:sp>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6" name="Slide Number Placeholder 5"/>
          <p:cNvSpPr>
            <a:spLocks noGrp="1"/>
          </p:cNvSpPr>
          <p:nvPr>
            <p:ph type="sldNum" sz="quarter" idx="12"/>
          </p:nvPr>
        </p:nvSpPr>
        <p:spPr/>
        <p:txBody>
          <a:bodyPr/>
          <a:lstStyle/>
          <a:p>
            <a:fld id="{66C7D4BD-78B7-4DF8-91F9-597F41E51F83}" type="slidenum">
              <a:rPr lang="de-DE" altLang="de-DE" smtClean="0">
                <a:latin typeface="+mn-lt"/>
                <a:ea typeface="+mn-ea"/>
              </a:rPr>
              <a:pPr/>
              <a:t>37</a:t>
            </a:fld>
            <a:endParaRPr lang="de-DE" altLang="de-DE">
              <a:latin typeface="+mn-lt"/>
              <a:ea typeface="+mn-ea"/>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70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dirty="0">
                <a:latin typeface="+mn-lt"/>
                <a:ea typeface="+mn-ea"/>
                <a:cs typeface="+mn-cs"/>
              </a:rPr>
              <a:t>Sii consapevole dei tuoi punti di forza</a:t>
            </a:r>
            <a:endParaRPr lang="en-US" sz="3600" dirty="0">
              <a:latin typeface="+mn-lt"/>
              <a:ea typeface="+mn-ea"/>
              <a:cs typeface="+mn-cs"/>
            </a:endParaRPr>
          </a:p>
        </p:txBody>
      </p:sp>
      <p:sp>
        <p:nvSpPr>
          <p:cNvPr id="106497" name="Rectangle 2"/>
          <p:cNvSpPr>
            <a:spLocks noGrp="1" noChangeArrowheads="1"/>
          </p:cNvSpPr>
          <p:nvPr>
            <p:ph idx="1"/>
          </p:nvPr>
        </p:nvSpPr>
        <p:spPr/>
        <p:txBody>
          <a:bodyPr>
            <a:noAutofit/>
          </a:bodyPr>
          <a:lstStyle/>
          <a:p>
            <a:pPr marL="457200" indent="-457200">
              <a:lnSpc>
                <a:spcPct val="100000"/>
              </a:lnSpc>
              <a:spcBef>
                <a:spcPts val="1200"/>
              </a:spcBef>
              <a:buFont typeface="+mj-lt"/>
              <a:buAutoNum type="arabicPeriod"/>
            </a:pPr>
            <a:r>
              <a:rPr lang="it-IT" altLang="de-DE" sz="2400" dirty="0">
                <a:solidFill>
                  <a:srgbClr val="004992"/>
                </a:solidFill>
              </a:rPr>
              <a:t>Pensa ai tuoi punti di forza</a:t>
            </a:r>
            <a:r>
              <a:rPr lang="en-US" altLang="de-DE" sz="2400" dirty="0">
                <a:solidFill>
                  <a:srgbClr val="004992"/>
                </a:solidFill>
              </a:rPr>
              <a:t>. </a:t>
            </a:r>
            <a:br>
              <a:rPr lang="en-US" altLang="de-DE" sz="2400" dirty="0">
                <a:solidFill>
                  <a:srgbClr val="004992"/>
                </a:solidFill>
              </a:rPr>
            </a:br>
            <a:r>
              <a:rPr lang="it-IT" altLang="de-DE" sz="2400" i="1" dirty="0">
                <a:solidFill>
                  <a:srgbClr val="333333"/>
                </a:solidFill>
              </a:rPr>
              <a:t>Quali capacità ho? Per che cosa ho ricevuto dei complimenti</a:t>
            </a:r>
            <a:br>
              <a:rPr lang="it-IT" altLang="de-DE" sz="2400" i="1" dirty="0">
                <a:solidFill>
                  <a:srgbClr val="333333"/>
                </a:solidFill>
              </a:rPr>
            </a:br>
            <a:r>
              <a:rPr lang="it-IT" altLang="de-DE" sz="2400" i="1" dirty="0">
                <a:solidFill>
                  <a:srgbClr val="333333"/>
                </a:solidFill>
              </a:rPr>
              <a:t>in passato?</a:t>
            </a:r>
            <a:br>
              <a:rPr lang="it-IT" altLang="de-DE" sz="2400" i="1" dirty="0">
                <a:solidFill>
                  <a:srgbClr val="333333"/>
                </a:solidFill>
              </a:rPr>
            </a:br>
            <a:r>
              <a:rPr lang="it-IT" altLang="de-DE" sz="1600" i="1" dirty="0">
                <a:solidFill>
                  <a:srgbClr val="333333"/>
                </a:solidFill>
              </a:rPr>
              <a:t>ad es. ho un talento tecnico...</a:t>
            </a:r>
            <a:endParaRPr lang="en-US" altLang="de-DE" sz="1600" i="1" dirty="0">
              <a:solidFill>
                <a:srgbClr val="333333"/>
              </a:solidFill>
            </a:endParaRPr>
          </a:p>
          <a:p>
            <a:pPr marL="457200" indent="-457200">
              <a:buFont typeface="+mj-lt"/>
              <a:buAutoNum type="arabicPeriod"/>
            </a:pPr>
            <a:r>
              <a:rPr lang="it-IT" altLang="de-DE" sz="2400" dirty="0">
                <a:solidFill>
                  <a:srgbClr val="004992"/>
                </a:solidFill>
              </a:rPr>
              <a:t>Immagina specifiche situazioni. </a:t>
            </a:r>
            <a:br>
              <a:rPr lang="it-IT" altLang="de-DE" sz="3600" dirty="0">
                <a:solidFill>
                  <a:srgbClr val="333333"/>
                </a:solidFill>
              </a:rPr>
            </a:br>
            <a:r>
              <a:rPr lang="it-IT" altLang="de-DE" sz="2400" i="1" dirty="0">
                <a:solidFill>
                  <a:srgbClr val="333333"/>
                </a:solidFill>
              </a:rPr>
              <a:t>Quando e dove? Che cosa ho fatto e chi mi ha dato un ritorno?</a:t>
            </a:r>
            <a:br>
              <a:rPr lang="it-IT" altLang="de-DE" sz="2400" i="1" dirty="0">
                <a:solidFill>
                  <a:srgbClr val="333333"/>
                </a:solidFill>
              </a:rPr>
            </a:br>
            <a:r>
              <a:rPr lang="it-IT" altLang="de-DE" sz="1600" i="1" dirty="0">
                <a:solidFill>
                  <a:srgbClr val="333333"/>
                </a:solidFill>
              </a:rPr>
              <a:t>ad es. la settimana scorsa ho aiutato un'amica a decorare il suo appartamento. Sono stata di grande aiuto...</a:t>
            </a:r>
          </a:p>
          <a:p>
            <a:pPr marL="457200" indent="-457200">
              <a:buFont typeface="+mj-lt"/>
              <a:buAutoNum type="arabicPeriod"/>
            </a:pPr>
            <a:r>
              <a:rPr lang="it-IT" altLang="de-DE" sz="2400" dirty="0">
                <a:solidFill>
                  <a:srgbClr val="004992"/>
                </a:solidFill>
              </a:rPr>
              <a:t>Mettilo per iscritto!</a:t>
            </a:r>
            <a:br>
              <a:rPr lang="it-IT" altLang="de-DE" sz="2400" dirty="0">
                <a:solidFill>
                  <a:srgbClr val="333333"/>
                </a:solidFill>
              </a:rPr>
            </a:br>
            <a:r>
              <a:rPr lang="it-IT" altLang="de-DE" sz="2400" i="1" dirty="0">
                <a:solidFill>
                  <a:srgbClr val="333333"/>
                </a:solidFill>
              </a:rPr>
              <a:t>Leggi regolarmente e amplia quanto segue. In caso di crisi, ritorna a questi momenti (ad es. quando pensi di non valere niente).</a:t>
            </a:r>
            <a:br>
              <a:rPr lang="it-IT" altLang="de-DE" sz="2400" i="1" dirty="0">
                <a:solidFill>
                  <a:srgbClr val="333333"/>
                </a:solidFill>
              </a:rPr>
            </a:br>
            <a:r>
              <a:rPr lang="it-IT" altLang="de-DE" sz="1600" i="1" dirty="0">
                <a:solidFill>
                  <a:srgbClr val="333333"/>
                </a:solidFill>
              </a:rPr>
              <a:t>ad es. scrivi cose che sono andate bene o i complimenti ricevuti...</a:t>
            </a:r>
            <a:endParaRPr lang="en-US" altLang="de-DE" sz="1600" i="1" dirty="0">
              <a:solidFill>
                <a:srgbClr val="333333"/>
              </a:solidFill>
            </a:endParaRPr>
          </a:p>
        </p:txBody>
      </p:sp>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6" name="Slide Number Placeholder 5"/>
          <p:cNvSpPr>
            <a:spLocks noGrp="1"/>
          </p:cNvSpPr>
          <p:nvPr>
            <p:ph type="sldNum" sz="quarter" idx="12"/>
          </p:nvPr>
        </p:nvSpPr>
        <p:spPr/>
        <p:txBody>
          <a:bodyPr/>
          <a:lstStyle/>
          <a:p>
            <a:fld id="{66C7D4BD-78B7-4DF8-91F9-597F41E51F83}" type="slidenum">
              <a:rPr lang="de-DE" altLang="de-DE" smtClean="0">
                <a:latin typeface="+mn-lt"/>
                <a:ea typeface="+mn-ea"/>
              </a:rPr>
              <a:pPr/>
              <a:t>38</a:t>
            </a:fld>
            <a:endParaRPr lang="de-DE" altLang="de-DE">
              <a:latin typeface="+mn-lt"/>
              <a:ea typeface="+mn-ea"/>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957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Suggerimenti per migliorare l'umore depresso/bassa autostima</a:t>
            </a:r>
            <a:endParaRPr lang="en-US" sz="3600">
              <a:latin typeface="+mn-lt"/>
              <a:ea typeface="+mn-ea"/>
              <a:cs typeface="+mn-cs"/>
            </a:endParaRPr>
          </a:p>
        </p:txBody>
      </p:sp>
      <p:sp>
        <p:nvSpPr>
          <p:cNvPr id="6" name="Content Placeholder 5"/>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Ogni sera, scrivi alcune cose positive (max. 5) della giornata. Poi, ripassa queste cose mentalmente</a:t>
            </a:r>
            <a:r>
              <a:rPr lang="en-US" altLang="de-DE" sz="2400" dirty="0">
                <a:solidFill>
                  <a:srgbClr val="333333"/>
                </a:solidFill>
              </a:rPr>
              <a:t>.</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39</a:t>
            </a:fld>
            <a:endParaRPr lang="de-DE" altLang="de-DE">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Suggerimenti per migliorare l'umore depresso/bassa autostima</a:t>
            </a:r>
            <a:endParaRPr lang="en-US" sz="3600">
              <a:latin typeface="+mn-lt"/>
              <a:ea typeface="+mn-ea"/>
              <a:cs typeface="+mn-cs"/>
            </a:endParaRPr>
          </a:p>
        </p:txBody>
      </p:sp>
      <p:sp>
        <p:nvSpPr>
          <p:cNvPr id="6" name="Content Placeholder 5"/>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Ogni sera, scrivi alcune cose positive (max. 5) della giornata. Poi, ripassa queste cose mentalmente</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Dici a te stesso davanti allo specchio: “Mi piaccio” o “Mi piaci”! (nota: All'inizio, potresti sentirti un po' sciocco nel farlo!)</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40</a:t>
            </a:fld>
            <a:endParaRPr lang="de-DE" altLang="de-DE">
              <a:latin typeface="+mn-lt"/>
              <a:ea typeface="+mn-ea"/>
            </a:endParaRPr>
          </a:p>
        </p:txBody>
      </p:sp>
    </p:spTree>
    <p:extLst>
      <p:ext uri="{BB962C8B-B14F-4D97-AF65-F5344CB8AC3E}">
        <p14:creationId xmlns:p14="http://schemas.microsoft.com/office/powerpoint/2010/main" val="682185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Suggerimenti per migliorare l'umore depresso/bassa autostima</a:t>
            </a:r>
            <a:endParaRPr lang="en-US" sz="3600">
              <a:latin typeface="+mn-lt"/>
              <a:ea typeface="+mn-ea"/>
              <a:cs typeface="+mn-cs"/>
            </a:endParaRPr>
          </a:p>
        </p:txBody>
      </p:sp>
      <p:sp>
        <p:nvSpPr>
          <p:cNvPr id="6" name="Content Placeholder 5"/>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Ogni sera, scrivi alcune cose positive (max. 5) della giornata. Poi, ripassa queste cose mentalmente</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Dici a te stesso davanti allo specchio: “Mi piaccio” o “Mi piaci”! (nota: All'inizio, potresti sentirti un po' sciocco nel farlo!)</a:t>
            </a:r>
          </a:p>
          <a:p>
            <a:pPr marL="342900" indent="-342900" defTabSz="914400" fontAlgn="base">
              <a:buClr>
                <a:srgbClr val="333333"/>
              </a:buClr>
              <a:buFont typeface="WingDings"/>
              <a:buChar char=""/>
            </a:pPr>
            <a:r>
              <a:rPr lang="it-IT" altLang="de-DE" sz="2400" dirty="0">
                <a:solidFill>
                  <a:srgbClr val="333333"/>
                </a:solidFill>
              </a:rPr>
              <a:t>Accetta i complimenti e prendine nota per utilizzarli come risorse nei momenti difficili.</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41</a:t>
            </a:fld>
            <a:endParaRPr lang="de-DE" altLang="de-DE">
              <a:latin typeface="+mn-lt"/>
              <a:ea typeface="+mn-ea"/>
            </a:endParaRPr>
          </a:p>
        </p:txBody>
      </p:sp>
    </p:spTree>
    <p:extLst>
      <p:ext uri="{BB962C8B-B14F-4D97-AF65-F5344CB8AC3E}">
        <p14:creationId xmlns:p14="http://schemas.microsoft.com/office/powerpoint/2010/main" val="808539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Suggerimenti per migliorare l'umore depresso/bassa autostima</a:t>
            </a:r>
            <a:endParaRPr lang="en-US" sz="3600">
              <a:latin typeface="+mn-lt"/>
              <a:ea typeface="+mn-ea"/>
              <a:cs typeface="+mn-cs"/>
            </a:endParaRPr>
          </a:p>
        </p:txBody>
      </p:sp>
      <p:sp>
        <p:nvSpPr>
          <p:cNvPr id="6" name="Content Placeholder 5"/>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Cerca di ricordare le situazioni in cui ti sei sentito davvero bene – prova a ricordarle con tutti i tuoi sensi (vista, tatto, olfatto...), magari con l'aiuto di un album fotografico</a:t>
            </a:r>
            <a:r>
              <a:rPr lang="en-US" altLang="de-DE" sz="2400" dirty="0">
                <a:solidFill>
                  <a:srgbClr val="333333"/>
                </a:solidFill>
              </a:rPr>
              <a:t>.</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Suggerimenti per migliorare l'umore depresso/bassa autostima</a:t>
            </a:r>
            <a:endParaRPr lang="en-US" sz="3600">
              <a:latin typeface="+mn-lt"/>
              <a:ea typeface="+mn-ea"/>
              <a:cs typeface="+mn-cs"/>
            </a:endParaRPr>
          </a:p>
        </p:txBody>
      </p:sp>
      <p:sp>
        <p:nvSpPr>
          <p:cNvPr id="6" name="Content Placeholder 5"/>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Cerca di ricordare le situazioni in cui ti sei sentito davvero bene – prova a ricordarle con tutti i tuoi sensi (vista, tatto, olfatto...), magari con l'aiuto di un album fotografico</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Fai cose che veramente ti piace fare – meglio se con altri (ad es. cinema, frequentare locali).</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43</a:t>
            </a:fld>
            <a:endParaRPr lang="de-DE" altLang="de-DE">
              <a:latin typeface="+mn-lt"/>
              <a:ea typeface="+mn-ea"/>
            </a:endParaRPr>
          </a:p>
        </p:txBody>
      </p:sp>
    </p:spTree>
    <p:extLst>
      <p:ext uri="{BB962C8B-B14F-4D97-AF65-F5344CB8AC3E}">
        <p14:creationId xmlns:p14="http://schemas.microsoft.com/office/powerpoint/2010/main" val="110015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Suggerimenti per migliorare l'umore depresso/bassa autostima</a:t>
            </a:r>
            <a:endParaRPr lang="en-US" sz="3600">
              <a:latin typeface="+mn-lt"/>
              <a:ea typeface="+mn-ea"/>
              <a:cs typeface="+mn-cs"/>
            </a:endParaRPr>
          </a:p>
        </p:txBody>
      </p:sp>
      <p:sp>
        <p:nvSpPr>
          <p:cNvPr id="6" name="Content Placeholder 5"/>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Cerca di ricordare le situazioni in cui ti sei sentito davvero bene – prova a ricordarle con tutti i tuoi sensi (vista, tatto, olfatto...), magari con l'aiuto di un album fotografico</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Fai cose che veramente ti piace fare – meglio se con altri (ad es. cinema, frequentare locali).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Allenati (almeno 20 minuti) – ma senza sforzarti eccessivamente – se possibile migliora la resistenza, ad esempio con una lunga passeggiata o con la corsa</a:t>
            </a:r>
            <a:r>
              <a:rPr lang="en-US" altLang="de-DE" sz="2400" dirty="0">
                <a:solidFill>
                  <a:srgbClr val="333333"/>
                </a:solidFill>
              </a:rPr>
              <a:t>.</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44</a:t>
            </a:fld>
            <a:endParaRPr lang="de-DE" altLang="de-DE">
              <a:latin typeface="+mn-lt"/>
              <a:ea typeface="+mn-ea"/>
            </a:endParaRPr>
          </a:p>
        </p:txBody>
      </p:sp>
    </p:spTree>
    <p:extLst>
      <p:ext uri="{BB962C8B-B14F-4D97-AF65-F5344CB8AC3E}">
        <p14:creationId xmlns:p14="http://schemas.microsoft.com/office/powerpoint/2010/main" val="27476022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Suggerimenti per migliorare l'umore depresso/bassa autostima</a:t>
            </a:r>
            <a:endParaRPr lang="en-US" sz="3600">
              <a:latin typeface="+mn-lt"/>
              <a:ea typeface="+mn-ea"/>
              <a:cs typeface="+mn-cs"/>
            </a:endParaRPr>
          </a:p>
        </p:txBody>
      </p:sp>
      <p:sp>
        <p:nvSpPr>
          <p:cNvPr id="6" name="Content Placeholder 5"/>
          <p:cNvSpPr>
            <a:spLocks noGrp="1"/>
          </p:cNvSpPr>
          <p:nvPr>
            <p:ph idx="1"/>
          </p:nvPr>
        </p:nvSpPr>
        <p:spPr/>
        <p:txBody>
          <a:bodyPr/>
          <a:lstStyle/>
          <a:p>
            <a:pPr marL="342900" indent="-342900" defTabSz="914400" fontAlgn="base">
              <a:buClr>
                <a:srgbClr val="333333"/>
              </a:buClr>
              <a:buFont typeface="WingDings"/>
              <a:buChar char=""/>
            </a:pPr>
            <a:endParaRPr lang="it-IT"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Cerca di ricordare le situazioni in cui ti sei sentito davvero bene – prova a ricordarle con tutti i tuoi sensi (vista, tatto, olfatto...), magari con l'aiuto di un album fotografico</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Fai cose che veramente ti piace fare – meglio se con altri (ad es. cinema, frequentare locali).</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Allenati (almeno 20 minuti) – ma senza sforzarti eccessivamente – se possibile migliora la resistenza, ad esempio con una lunga passeggiata o con la corsa</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Ascolta</a:t>
            </a:r>
            <a:r>
              <a:rPr lang="en-US" altLang="de-DE" sz="2400" dirty="0">
                <a:solidFill>
                  <a:srgbClr val="333333"/>
                </a:solidFill>
              </a:rPr>
              <a:t> la </a:t>
            </a:r>
            <a:r>
              <a:rPr lang="en-US" altLang="de-DE" sz="2400" dirty="0" err="1">
                <a:solidFill>
                  <a:srgbClr val="333333"/>
                </a:solidFill>
              </a:rPr>
              <a:t>tua</a:t>
            </a:r>
            <a:r>
              <a:rPr lang="en-US" altLang="de-DE" sz="2400" dirty="0">
                <a:solidFill>
                  <a:srgbClr val="333333"/>
                </a:solidFill>
              </a:rPr>
              <a:t> </a:t>
            </a:r>
            <a:r>
              <a:rPr lang="en-US" altLang="de-DE" sz="2400" dirty="0" err="1">
                <a:solidFill>
                  <a:srgbClr val="333333"/>
                </a:solidFill>
              </a:rPr>
              <a:t>musica</a:t>
            </a:r>
            <a:r>
              <a:rPr lang="en-US" altLang="de-DE" sz="2400" dirty="0">
                <a:solidFill>
                  <a:srgbClr val="333333"/>
                </a:solidFill>
              </a:rPr>
              <a:t> </a:t>
            </a:r>
            <a:r>
              <a:rPr lang="en-US" altLang="de-DE" sz="2400" dirty="0" err="1">
                <a:solidFill>
                  <a:srgbClr val="333333"/>
                </a:solidFill>
              </a:rPr>
              <a:t>preferita</a:t>
            </a:r>
            <a:r>
              <a:rPr lang="de-DE" altLang="de-DE" sz="2400" dirty="0">
                <a:solidFill>
                  <a:srgbClr val="333333"/>
                </a:solidFill>
              </a:rPr>
              <a:t>.</a:t>
            </a:r>
            <a:endParaRPr lang="en-US" sz="2400" dirty="0"/>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10" name="Slide Number Placeholder 9"/>
          <p:cNvSpPr>
            <a:spLocks noGrp="1"/>
          </p:cNvSpPr>
          <p:nvPr>
            <p:ph type="sldNum" sz="quarter" idx="12"/>
          </p:nvPr>
        </p:nvSpPr>
        <p:spPr/>
        <p:txBody>
          <a:bodyPr/>
          <a:lstStyle/>
          <a:p>
            <a:fld id="{66C7D4BD-78B7-4DF8-91F9-597F41E51F83}" type="slidenum">
              <a:rPr lang="de-DE" altLang="de-DE" smtClean="0">
                <a:latin typeface="+mn-lt"/>
                <a:ea typeface="+mn-ea"/>
              </a:rPr>
              <a:pPr/>
              <a:t>45</a:t>
            </a:fld>
            <a:endParaRPr lang="de-DE" altLang="de-DE">
              <a:latin typeface="+mn-lt"/>
              <a:ea typeface="+mn-ea"/>
            </a:endParaRPr>
          </a:p>
        </p:txBody>
      </p:sp>
    </p:spTree>
    <p:extLst>
      <p:ext uri="{BB962C8B-B14F-4D97-AF65-F5344CB8AC3E}">
        <p14:creationId xmlns:p14="http://schemas.microsoft.com/office/powerpoint/2010/main" val="9495592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Trasferisci alla vita di tutti i giorni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333333"/>
              </a:buClr>
              <a:buFont typeface="WingDings"/>
              <a:buChar char=""/>
            </a:pPr>
            <a:r>
              <a:rPr lang="it-IT" altLang="de-DE" sz="2400" dirty="0">
                <a:solidFill>
                  <a:srgbClr val="333333"/>
                </a:solidFill>
              </a:rPr>
              <a:t>La depressione non è un destino inevitabile</a:t>
            </a:r>
            <a:r>
              <a:rPr lang="en-GB"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46</a:t>
            </a:fld>
            <a:endParaRPr lang="de-DE" altLang="de-DE">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Trasferisci alla vita di tutti i giorni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333333"/>
              </a:buClr>
              <a:buFont typeface="WingDings"/>
              <a:buChar char=""/>
            </a:pPr>
            <a:r>
              <a:rPr lang="it-IT" altLang="de-DE" sz="2400" dirty="0">
                <a:solidFill>
                  <a:srgbClr val="333333"/>
                </a:solidFill>
              </a:rPr>
              <a:t>La depressione non è un destino inevitabile</a:t>
            </a:r>
            <a:r>
              <a:rPr lang="en-GB"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Sii consapevole delle tipiche distorsioni depressive appena analizzate e cerca di modificarle (si veda </a:t>
            </a:r>
            <a:r>
              <a:rPr lang="it-IT" altLang="de-DE" sz="2400">
                <a:solidFill>
                  <a:srgbClr val="333333"/>
                </a:solidFill>
              </a:rPr>
              <a:t>l’opuscolo).</a:t>
            </a:r>
            <a:endParaRPr lang="en-US" sz="2400" dirty="0"/>
          </a:p>
        </p:txBody>
      </p:sp>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47</a:t>
            </a:fld>
            <a:endParaRPr lang="de-DE" altLang="de-DE">
              <a:latin typeface="+mn-lt"/>
              <a:ea typeface="+mn-ea"/>
            </a:endParaRPr>
          </a:p>
        </p:txBody>
      </p:sp>
    </p:spTree>
    <p:extLst>
      <p:ext uri="{BB962C8B-B14F-4D97-AF65-F5344CB8AC3E}">
        <p14:creationId xmlns:p14="http://schemas.microsoft.com/office/powerpoint/2010/main" val="17874057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Trasferisci alla vita di tutti i giorni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333333"/>
              </a:buClr>
              <a:buFont typeface="WingDings"/>
              <a:buChar char=""/>
            </a:pPr>
            <a:r>
              <a:rPr lang="it-IT" altLang="de-DE" sz="2400" dirty="0">
                <a:solidFill>
                  <a:srgbClr val="333333"/>
                </a:solidFill>
              </a:rPr>
              <a:t>La depressione non è un destino inevitabile</a:t>
            </a:r>
            <a:r>
              <a:rPr lang="en-GB"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Sii consapevole delle tipiche distorsioni depressive appena analizzate e cerca di modificarle (si veda l’opuscolo).</a:t>
            </a:r>
            <a:endParaRPr lang="de-DE"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Usa almeno in modo continuo alcuni dei succitati suggerimenti per migliorare lo stato d'animo depresso e/o la scarsa </a:t>
            </a:r>
            <a:r>
              <a:rPr lang="it-IT" altLang="de-DE" sz="2400">
                <a:solidFill>
                  <a:srgbClr val="333333"/>
                </a:solidFill>
              </a:rPr>
              <a:t>autostima.</a:t>
            </a:r>
            <a:endParaRPr lang="en-US" sz="2400" dirty="0"/>
          </a:p>
        </p:txBody>
      </p:sp>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48</a:t>
            </a:fld>
            <a:endParaRPr lang="de-DE" altLang="de-DE">
              <a:latin typeface="+mn-lt"/>
              <a:ea typeface="+mn-ea"/>
            </a:endParaRPr>
          </a:p>
        </p:txBody>
      </p:sp>
    </p:spTree>
    <p:extLst>
      <p:ext uri="{BB962C8B-B14F-4D97-AF65-F5344CB8AC3E}">
        <p14:creationId xmlns:p14="http://schemas.microsoft.com/office/powerpoint/2010/main" val="238160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Trasferisci alla vita di tutti i giorni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333333"/>
              </a:buClr>
              <a:buFont typeface="WingDings"/>
              <a:buChar char=""/>
            </a:pPr>
            <a:r>
              <a:rPr lang="it-IT" altLang="de-DE" sz="2400" dirty="0">
                <a:solidFill>
                  <a:srgbClr val="333333"/>
                </a:solidFill>
              </a:rPr>
              <a:t>La depressione non è un destino inevitabile</a:t>
            </a:r>
            <a:r>
              <a:rPr lang="en-GB"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Sii consapevole delle tipiche distorsioni depressive appena analizzate e cerca di modificarle (si veda l’opuscolo).</a:t>
            </a:r>
            <a:endParaRPr lang="de-DE"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Usa almeno in modo continuo alcuni dei succitati suggerimenti per migliorare lo stato d'animo depresso e/o la scarsa autostima.</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In caso di gravi sintomi depressivi contatta uno psicologo o uno psichiatra</a:t>
            </a:r>
            <a:r>
              <a:rPr lang="en-US"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49</a:t>
            </a:fld>
            <a:endParaRPr lang="de-DE" altLang="de-DE">
              <a:latin typeface="+mn-lt"/>
              <a:ea typeface="+mn-ea"/>
            </a:endParaRPr>
          </a:p>
        </p:txBody>
      </p:sp>
    </p:spTree>
    <p:extLst>
      <p:ext uri="{BB962C8B-B14F-4D97-AF65-F5344CB8AC3E}">
        <p14:creationId xmlns:p14="http://schemas.microsoft.com/office/powerpoint/2010/main" val="42937016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Molte persone affette da psicosi hanno scarsa autostima, in particolare </a:t>
            </a:r>
            <a:r>
              <a:rPr lang="it-IT" altLang="de-DE" sz="2000" i="1" dirty="0">
                <a:solidFill>
                  <a:srgbClr val="333333"/>
                </a:solidFill>
              </a:rPr>
              <a:t>dopo </a:t>
            </a:r>
            <a:r>
              <a:rPr lang="it-IT" altLang="de-DE" sz="2000" dirty="0">
                <a:solidFill>
                  <a:srgbClr val="333333"/>
                </a:solidFill>
              </a:rPr>
              <a:t>un</a:t>
            </a:r>
            <a:r>
              <a:rPr lang="it-IT" altLang="de-DE" sz="2000" i="1" dirty="0">
                <a:solidFill>
                  <a:srgbClr val="333333"/>
                </a:solidFill>
              </a:rPr>
              <a:t> </a:t>
            </a:r>
            <a:r>
              <a:rPr lang="it-IT" altLang="de-DE" sz="2000" dirty="0">
                <a:solidFill>
                  <a:srgbClr val="333333"/>
                </a:solidFill>
              </a:rPr>
              <a:t>episodio psicotico (sensazione di vergogna; paura di essere abbandonati dagli amici).</a:t>
            </a:r>
          </a:p>
        </p:txBody>
      </p:sp>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50</a:t>
            </a:fld>
            <a:endParaRPr lang="de-DE" altLang="de-DE">
              <a:latin typeface="+mn-lt"/>
              <a:ea typeface="+mn-ea"/>
            </a:endParaRPr>
          </a:p>
        </p:txBody>
      </p:sp>
    </p:spTree>
    <p:extLst>
      <p:ext uri="{BB962C8B-B14F-4D97-AF65-F5344CB8AC3E}">
        <p14:creationId xmlns:p14="http://schemas.microsoft.com/office/powerpoint/2010/main" val="42345908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Molte persone affette da psicosi hanno scarsa autostima, in particolare </a:t>
            </a:r>
            <a:r>
              <a:rPr lang="it-IT" altLang="de-DE" sz="2000" i="1" dirty="0">
                <a:solidFill>
                  <a:srgbClr val="333333"/>
                </a:solidFill>
              </a:rPr>
              <a:t>dopo </a:t>
            </a:r>
            <a:r>
              <a:rPr lang="it-IT" altLang="de-DE" sz="2000" dirty="0">
                <a:solidFill>
                  <a:srgbClr val="333333"/>
                </a:solidFill>
              </a:rPr>
              <a:t>un</a:t>
            </a:r>
            <a:r>
              <a:rPr lang="it-IT" altLang="de-DE" sz="2000" i="1" dirty="0">
                <a:solidFill>
                  <a:srgbClr val="333333"/>
                </a:solidFill>
              </a:rPr>
              <a:t> </a:t>
            </a:r>
            <a:r>
              <a:rPr lang="it-IT" altLang="de-DE" sz="2000" dirty="0">
                <a:solidFill>
                  <a:srgbClr val="333333"/>
                </a:solidFill>
              </a:rPr>
              <a:t>episodio psicotico (sensazione di vergogna; paura di essere abbandonati dagli amici).</a:t>
            </a:r>
          </a:p>
          <a:p>
            <a:pPr defTabSz="914400" fontAlgn="base">
              <a:lnSpc>
                <a:spcPct val="100000"/>
              </a:lnSpc>
              <a:spcBef>
                <a:spcPts val="1200"/>
              </a:spcBef>
            </a:pPr>
            <a:r>
              <a:rPr lang="it-IT" altLang="de-DE" sz="2000" dirty="0">
                <a:solidFill>
                  <a:srgbClr val="333333"/>
                </a:solidFill>
              </a:rPr>
              <a:t>Se afflitti da psicosi acuta, alcuni rivelano paura ma anche altre emozioni:</a:t>
            </a:r>
          </a:p>
          <a:p>
            <a:pPr marL="342900" indent="-342900" defTabSz="914400" fontAlgn="base">
              <a:lnSpc>
                <a:spcPct val="100000"/>
              </a:lnSpc>
              <a:spcBef>
                <a:spcPts val="1200"/>
              </a:spcBef>
              <a:buClr>
                <a:srgbClr val="333333"/>
              </a:buClr>
              <a:buFont typeface="WingDings"/>
              <a:buChar char=""/>
            </a:pPr>
            <a:r>
              <a:rPr lang="it-IT" altLang="de-DE" sz="2000" dirty="0">
                <a:solidFill>
                  <a:srgbClr val="004992"/>
                </a:solidFill>
              </a:rPr>
              <a:t>Eccitazione (“qualcosa finalmente sta accadendo”)</a:t>
            </a:r>
          </a:p>
          <a:p>
            <a:pPr marL="342900" indent="-342900" defTabSz="914400" fontAlgn="base">
              <a:lnSpc>
                <a:spcPct val="100000"/>
              </a:lnSpc>
              <a:spcBef>
                <a:spcPts val="1200"/>
              </a:spcBef>
              <a:buClr>
                <a:srgbClr val="333333"/>
              </a:buClr>
              <a:buFont typeface="WingDings"/>
              <a:buChar char=""/>
            </a:pPr>
            <a:r>
              <a:rPr lang="it-IT" altLang="de-DE" sz="2000" dirty="0">
                <a:solidFill>
                  <a:srgbClr val="004992"/>
                </a:solidFill>
              </a:rPr>
              <a:t>Senso di predestinazione (una missione, essere importanti)</a:t>
            </a:r>
          </a:p>
        </p:txBody>
      </p:sp>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51</a:t>
            </a:fld>
            <a:endParaRPr lang="de-DE" altLang="de-DE">
              <a:latin typeface="+mn-lt"/>
              <a:ea typeface="+mn-ea"/>
            </a:endParaRPr>
          </a:p>
        </p:txBody>
      </p:sp>
    </p:spTree>
    <p:extLst>
      <p:ext uri="{BB962C8B-B14F-4D97-AF65-F5344CB8AC3E}">
        <p14:creationId xmlns:p14="http://schemas.microsoft.com/office/powerpoint/2010/main" val="199187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lnSpc>
                <a:spcPct val="100000"/>
              </a:lnSpc>
              <a:spcBef>
                <a:spcPts val="1200"/>
              </a:spcBef>
            </a:pPr>
            <a:r>
              <a:rPr lang="it-IT" altLang="de-DE" sz="2000" dirty="0">
                <a:solidFill>
                  <a:srgbClr val="333333"/>
                </a:solidFill>
              </a:rPr>
              <a:t>Molte persone affette da psicosi hanno scarsa autostima, in particolare </a:t>
            </a:r>
            <a:r>
              <a:rPr lang="it-IT" altLang="de-DE" sz="2000" i="1" dirty="0">
                <a:solidFill>
                  <a:srgbClr val="333333"/>
                </a:solidFill>
              </a:rPr>
              <a:t>dopo </a:t>
            </a:r>
            <a:r>
              <a:rPr lang="it-IT" altLang="de-DE" sz="2000" dirty="0">
                <a:solidFill>
                  <a:srgbClr val="333333"/>
                </a:solidFill>
              </a:rPr>
              <a:t>un</a:t>
            </a:r>
            <a:r>
              <a:rPr lang="it-IT" altLang="de-DE" sz="2000" i="1" dirty="0">
                <a:solidFill>
                  <a:srgbClr val="333333"/>
                </a:solidFill>
              </a:rPr>
              <a:t> </a:t>
            </a:r>
            <a:r>
              <a:rPr lang="it-IT" altLang="de-DE" sz="2000" dirty="0">
                <a:solidFill>
                  <a:srgbClr val="333333"/>
                </a:solidFill>
              </a:rPr>
              <a:t>episodio psicotico (sensazione di vergogna; paura di essere abbandonati dagli amici).</a:t>
            </a:r>
          </a:p>
          <a:p>
            <a:pPr defTabSz="914400" fontAlgn="base">
              <a:lnSpc>
                <a:spcPct val="100000"/>
              </a:lnSpc>
              <a:spcBef>
                <a:spcPts val="1200"/>
              </a:spcBef>
            </a:pPr>
            <a:r>
              <a:rPr lang="it-IT" altLang="de-DE" sz="2000" dirty="0">
                <a:solidFill>
                  <a:srgbClr val="333333"/>
                </a:solidFill>
              </a:rPr>
              <a:t>Se afflitti da psicosi acuta, alcuni rivelano paura ma anche altre emozioni:</a:t>
            </a:r>
          </a:p>
          <a:p>
            <a:pPr marL="342900" indent="-342900" defTabSz="914400" fontAlgn="base">
              <a:lnSpc>
                <a:spcPct val="100000"/>
              </a:lnSpc>
              <a:spcBef>
                <a:spcPts val="1200"/>
              </a:spcBef>
              <a:buClr>
                <a:srgbClr val="333333"/>
              </a:buClr>
              <a:buFont typeface="WingDings"/>
              <a:buChar char=""/>
            </a:pPr>
            <a:r>
              <a:rPr lang="it-IT" altLang="de-DE" sz="2000" dirty="0">
                <a:solidFill>
                  <a:srgbClr val="004992"/>
                </a:solidFill>
              </a:rPr>
              <a:t>Eccitazione (“qualcosa finalmente sta accadendo”)</a:t>
            </a:r>
          </a:p>
          <a:p>
            <a:pPr marL="342900" indent="-342900" defTabSz="914400" fontAlgn="base">
              <a:lnSpc>
                <a:spcPct val="100000"/>
              </a:lnSpc>
              <a:spcBef>
                <a:spcPts val="1200"/>
              </a:spcBef>
              <a:buClr>
                <a:srgbClr val="333333"/>
              </a:buClr>
              <a:buFont typeface="WingDings"/>
              <a:buChar char=""/>
            </a:pPr>
            <a:r>
              <a:rPr lang="it-IT" altLang="de-DE" sz="2000" dirty="0">
                <a:solidFill>
                  <a:srgbClr val="004992"/>
                </a:solidFill>
              </a:rPr>
              <a:t>Senso di predestinazione (una missione, essere importanti)</a:t>
            </a:r>
          </a:p>
          <a:p>
            <a:pPr defTabSz="914400" fontAlgn="base">
              <a:lnSpc>
                <a:spcPct val="100000"/>
              </a:lnSpc>
              <a:spcBef>
                <a:spcPts val="1200"/>
              </a:spcBef>
            </a:pPr>
            <a:r>
              <a:rPr lang="it-IT" altLang="de-DE" sz="2000" dirty="0">
                <a:solidFill>
                  <a:srgbClr val="004992"/>
                </a:solidFill>
              </a:rPr>
              <a:t>Esempio: </a:t>
            </a:r>
            <a:r>
              <a:rPr lang="it-IT" altLang="de-DE" sz="2000" dirty="0">
                <a:solidFill>
                  <a:srgbClr val="333333"/>
                </a:solidFill>
              </a:rPr>
              <a:t>Bill si sente perseguitato dai servizi segreti. Nell'andare al lavoro in treno, lo stesso uomo entra nel suo scompartimento per tre giorni di fila.</a:t>
            </a:r>
          </a:p>
          <a:p>
            <a:pPr defTabSz="914400" fontAlgn="base">
              <a:lnSpc>
                <a:spcPct val="100000"/>
              </a:lnSpc>
              <a:spcBef>
                <a:spcPts val="1200"/>
              </a:spcBef>
            </a:pPr>
            <a:r>
              <a:rPr lang="it-IT" altLang="de-DE" sz="2000" dirty="0">
                <a:solidFill>
                  <a:srgbClr val="004992"/>
                </a:solidFill>
              </a:rPr>
              <a:t>Sensazioni: </a:t>
            </a:r>
            <a:r>
              <a:rPr lang="it-IT" altLang="de-DE" sz="2000" dirty="0">
                <a:solidFill>
                  <a:srgbClr val="333333"/>
                </a:solidFill>
              </a:rPr>
              <a:t>paura e minaccia. Ma anche: “Se ne fanno una cosa così seria, probabilmente sono una specie di James Bond e l'altra parte forse vuole ingaggiarmi.”</a:t>
            </a:r>
          </a:p>
          <a:p>
            <a:pPr defTabSz="914400" fontAlgn="base">
              <a:lnSpc>
                <a:spcPct val="100000"/>
              </a:lnSpc>
              <a:spcBef>
                <a:spcPts val="1200"/>
              </a:spcBef>
            </a:pPr>
            <a:r>
              <a:rPr lang="it-IT" altLang="de-DE" sz="2000" dirty="0">
                <a:solidFill>
                  <a:srgbClr val="004992"/>
                </a:solidFill>
              </a:rPr>
              <a:t>Ma: </a:t>
            </a:r>
            <a:r>
              <a:rPr lang="it-IT" altLang="de-DE" sz="2000" dirty="0">
                <a:solidFill>
                  <a:srgbClr val="333333"/>
                </a:solidFill>
              </a:rPr>
              <a:t>è solo una coincidenza! Probabilmente, è capitato che i due uomini siano entrati nello stesso scompartimento nella loro routine quotidiana.</a:t>
            </a:r>
            <a:endParaRPr lang="en-US" sz="2000" dirty="0">
              <a:solidFill>
                <a:srgbClr val="333333"/>
              </a:solidFill>
            </a:endParaRPr>
          </a:p>
        </p:txBody>
      </p:sp>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52</a:t>
            </a:fld>
            <a:endParaRPr lang="de-DE" altLang="de-DE">
              <a:latin typeface="+mn-lt"/>
              <a:ea typeface="+mn-ea"/>
            </a:endParaRPr>
          </a:p>
        </p:txBody>
      </p:sp>
    </p:spTree>
    <p:extLst>
      <p:ext uri="{BB962C8B-B14F-4D97-AF65-F5344CB8AC3E}">
        <p14:creationId xmlns:p14="http://schemas.microsoft.com/office/powerpoint/2010/main" val="6398471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66C7D4BD-78B7-4DF8-91F9-597F41E51F83}" type="slidenum">
              <a:rPr lang="de-DE" altLang="de-DE" smtClean="0">
                <a:latin typeface="+mn-lt"/>
                <a:ea typeface="+mn-ea"/>
              </a:rPr>
              <a:pPr/>
              <a:t>53</a:t>
            </a:fld>
            <a:endParaRPr lang="de-DE" altLang="de-DE">
              <a:latin typeface="+mn-lt"/>
              <a:ea typeface="+mn-ea"/>
            </a:endParaRPr>
          </a:p>
        </p:txBody>
      </p:sp>
    </p:spTree>
    <p:extLst>
      <p:ext uri="{BB962C8B-B14F-4D97-AF65-F5344CB8AC3E}">
        <p14:creationId xmlns:p14="http://schemas.microsoft.com/office/powerpoint/2010/main" val="36029635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470864601"/>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lonesome:cycler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It rained for weeks</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Dark clouds/dunkle Wolken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Littledan77</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Dispair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/Ich bin halt so geboren....</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C♥rm3n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yourewonderingandthinking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Brooding/Grübeln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Lady-bug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Kaleidoscope Mosaic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Bold&amp;Blond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Ride 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Tunnel/Tunnel</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Felipe Morin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Prison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Person in the eye/Person im Auge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Big thumbs Up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up/Daumen hoch</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mn-lt"/>
                          <a:ea typeface="+mn-ea"/>
                          <a:cs typeface="+mn-cs"/>
                        </a:rPr>
                        <a:t>Complaints thumbs down-784494</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4D8BFBCD-BBD6-4018-82EC-CB8F3D33E1D9}" type="slidenum">
              <a:rPr lang="de-DE" altLang="de-DE" smtClean="0">
                <a:latin typeface="+mn-lt"/>
                <a:ea typeface="+mn-ea"/>
              </a:rPr>
              <a:pPr/>
              <a:t>54</a:t>
            </a:fld>
            <a:endParaRPr lang="de-DE" altLang="de-DE">
              <a:latin typeface="+mn-lt"/>
              <a:ea typeface="+mn-ea"/>
            </a:endParaRPr>
          </a:p>
        </p:txBody>
      </p:sp>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4240316078"/>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LunaDiRimmel</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Panic room.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Panic/Panik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Tarnishedrose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 Coulrophobia VII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Fear of clowns/Angst vor Clown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exfordy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Park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Elephant/Elefant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furryscaly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Fierce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Leopard behind fence/ Leopard hinter Zaun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Oldmaison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Barbie/Barbie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c.a.muller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Jumping/Springen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GreyArea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Smiley Face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it-IT">
                <a:latin typeface="+mn-lt"/>
                <a:ea typeface="+mn-ea"/>
              </a:rPr>
              <a:t>Modulo del training 8 – Autostima e umore</a:t>
            </a:r>
            <a:endParaRPr lang="de-DE">
              <a:latin typeface="+mn-lt"/>
              <a:ea typeface="+mn-ea"/>
            </a:endParaRPr>
          </a:p>
        </p:txBody>
      </p:sp>
      <p:sp>
        <p:nvSpPr>
          <p:cNvPr id="8" name="Slide Number Placeholder 7"/>
          <p:cNvSpPr>
            <a:spLocks noGrp="1"/>
          </p:cNvSpPr>
          <p:nvPr>
            <p:ph type="sldNum" sz="quarter" idx="12"/>
          </p:nvPr>
        </p:nvSpPr>
        <p:spPr/>
        <p:txBody>
          <a:bodyPr/>
          <a:lstStyle/>
          <a:p>
            <a:fld id="{4D8BFBCD-BBD6-4018-82EC-CB8F3D33E1D9}" type="slidenum">
              <a:rPr lang="de-DE" altLang="de-DE" smtClean="0">
                <a:latin typeface="+mn-lt"/>
                <a:ea typeface="+mn-ea"/>
              </a:rPr>
              <a:pPr/>
              <a:t>55</a:t>
            </a:fld>
            <a:endParaRPr lang="de-DE" altLang="de-DE">
              <a:latin typeface="+mn-lt"/>
              <a:ea typeface="+mn-ea"/>
            </a:endParaRPr>
          </a:p>
        </p:txBody>
      </p:sp>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4632</Words>
  <Application>Microsoft Office PowerPoint</Application>
  <PresentationFormat>Benutzerdefiniert</PresentationFormat>
  <Paragraphs>576</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Arial</vt:lpstr>
      <vt:lpstr>Calibri Light</vt:lpstr>
      <vt:lpstr>Symbol</vt:lpstr>
      <vt:lpstr>Times New Roman</vt:lpstr>
      <vt:lpstr>WingDings</vt:lpstr>
      <vt:lpstr>WingDings</vt:lpstr>
      <vt:lpstr>UKE_PPT-Vorlage_16zu9</vt:lpstr>
      <vt:lpstr>1_UKE_PPT-Vorlage_16zu9</vt:lpstr>
      <vt:lpstr>MCT 8 A – Autostima e umore</vt:lpstr>
      <vt:lpstr>Perché lo stiamo facendo?</vt:lpstr>
      <vt:lpstr>Sintomi della depressione?</vt:lpstr>
      <vt:lpstr>Sintomi della depressione?</vt:lpstr>
      <vt:lpstr>Ci sono nato... Ci sono diventato?</vt:lpstr>
      <vt:lpstr>Ci sono nato... Ci sono diventato?</vt:lpstr>
      <vt:lpstr>Ci sono nato... Ci sono diventato?</vt:lpstr>
      <vt:lpstr>Ci sono nato... Ci sono diventato?</vt:lpstr>
      <vt:lpstr>Psicosi &amp; Depressione Effetti dei deliri sull‘autostima</vt:lpstr>
      <vt:lpstr>Psicosi &amp; Depressione Effetti dei deliri sull‘autostima</vt:lpstr>
      <vt:lpstr>Psicosi &amp; Depressione Effetti dei deliri sull‘autostima</vt:lpstr>
      <vt:lpstr>Psicosi &amp; Depressione Effetti dei deliri sull‘autostima</vt:lpstr>
      <vt:lpstr>PowerPoint-Präsentation</vt:lpstr>
      <vt:lpstr>1. Esagerata Generalizzazione Quale sarebbe una valutazione piu‘ utile e realistica?</vt:lpstr>
      <vt:lpstr>1. Esagerata Generalizzazione Quale sarebbe una valutazione piu‘ utile e realistica?</vt:lpstr>
      <vt:lpstr>1. Esagerata Generalizzazione Quale sarebbe una valutazione piu‘ utile e realistica?</vt:lpstr>
      <vt:lpstr>Invece: non generalizzare da una imperfezione a tutte le cose!</vt:lpstr>
      <vt:lpstr>2. Percezione selettiva Quale sarebbe una valutazione piu‘ utile e realistica?</vt:lpstr>
      <vt:lpstr>2. Percezione selettiva Quale sarebbe una valutazione piu‘ utile e realistica?</vt:lpstr>
      <vt:lpstr>2. Percezione selettiva Quale sarebbe una valutazione piu‘ utile e realistica?</vt:lpstr>
      <vt:lpstr>3. Applicare i tuoi standard come metro di giudizio</vt:lpstr>
      <vt:lpstr>4. Negazione del feedback positivo, ma accettazione acritica del feedback negativo! Quale sarebbe una valutazione piu‘ utile e realistica?</vt:lpstr>
      <vt:lpstr>4. Negazione del feedback positivo, ma accettazione acritica del feedback negativo! Quale sarebbe una valutazione piu‘ utile e realistica?</vt:lpstr>
      <vt:lpstr>4. Negazione del feedback positivo, ma accettazione acritica del feedback negativo! Quale sarebbe una valutazione piu‘ utile e realistica?</vt:lpstr>
      <vt:lpstr>5. “Pensiero del tutto o niente”/ Pensiero catastrofico Quale sarebbe una valutazione piu‘ utile e realistica?</vt:lpstr>
      <vt:lpstr>5. “Pensiero del tutto o niente”/ Pensiero catastrofico Quale sarebbe una valutazione piu‘ utile e realistica?</vt:lpstr>
      <vt:lpstr>6. Soppressione dei pensieri negativi Quale sarebbe una valutazione piu‘ realistica?</vt:lpstr>
      <vt:lpstr>6. Soppressione dei pensieri negativi Quale sarebbe una valutazione piu‘ realistica?</vt:lpstr>
      <vt:lpstr>6. Soppressione dei pensieri negativi Esercizio</vt:lpstr>
      <vt:lpstr>6. Soppressione dei pensieri negativi Funziona? No!</vt:lpstr>
      <vt:lpstr>Invece:</vt:lpstr>
      <vt:lpstr>7. Altre distorsioni del pensiero</vt:lpstr>
      <vt:lpstr>7. Altre distorsioni del pensiero</vt:lpstr>
      <vt:lpstr>opzionale: Video Clip</vt:lpstr>
      <vt:lpstr>Sii consapevole dei tuoi punti di forza</vt:lpstr>
      <vt:lpstr>Sii consapevole dei tuoi punti di forza</vt:lpstr>
      <vt:lpstr>Sii consapevole dei tuoi punti di forza</vt:lpstr>
      <vt:lpstr>Sii consapevole dei tuoi punti di forza</vt:lpstr>
      <vt:lpstr>Suggerimenti per migliorare l'umore depresso/bassa autostima</vt:lpstr>
      <vt:lpstr>Suggerimenti per migliorare l'umore depresso/bassa autostima</vt:lpstr>
      <vt:lpstr>Suggerimenti per migliorare l'umore depresso/bassa autostima</vt:lpstr>
      <vt:lpstr>Suggerimenti per migliorare l'umore depresso/bassa autostima</vt:lpstr>
      <vt:lpstr>Suggerimenti per migliorare l'umore depresso/bassa autostima</vt:lpstr>
      <vt:lpstr>Suggerimenti per migliorare l'umore depresso/bassa autostima</vt:lpstr>
      <vt:lpstr>Suggerimenti per migliorare l'umore depresso/bassa autostima</vt:lpstr>
      <vt:lpstr>Trasferisci alla vita di tutti i giorni</vt:lpstr>
      <vt:lpstr>Trasferisci alla vita di tutti i giorni</vt:lpstr>
      <vt:lpstr>Trasferisci alla vita di tutti i giorni</vt:lpstr>
      <vt:lpstr>Trasferisci alla vita di tutti i giorni</vt:lpstr>
      <vt:lpstr>Che cosa ha a che fare questo con la psicosi?</vt:lpstr>
      <vt:lpstr>Che cosa ha a che fare questo con la psicosi?</vt:lpstr>
      <vt:lpstr>Che cosa ha a che fare questo con la psicosi?</vt:lpstr>
      <vt:lpstr>Grazie per l‘attenzione!</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277</cp:revision>
  <dcterms:created xsi:type="dcterms:W3CDTF">2004-06-30T16:15:23Z</dcterms:created>
  <dcterms:modified xsi:type="dcterms:W3CDTF">2021-12-08T08:27:38Z</dcterms:modified>
</cp:coreProperties>
</file>