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 id="2147483680" r:id="rId2"/>
  </p:sldMasterIdLst>
  <p:notesMasterIdLst>
    <p:notesMasterId r:id="rId51"/>
  </p:notesMasterIdLst>
  <p:handoutMasterIdLst>
    <p:handoutMasterId r:id="rId52"/>
  </p:handoutMasterIdLst>
  <p:sldIdLst>
    <p:sldId id="432" r:id="rId3"/>
    <p:sldId id="390" r:id="rId4"/>
    <p:sldId id="415" r:id="rId5"/>
    <p:sldId id="414" r:id="rId6"/>
    <p:sldId id="413" r:id="rId7"/>
    <p:sldId id="288" r:id="rId8"/>
    <p:sldId id="262" r:id="rId9"/>
    <p:sldId id="263" r:id="rId10"/>
    <p:sldId id="409" r:id="rId11"/>
    <p:sldId id="392" r:id="rId12"/>
    <p:sldId id="416" r:id="rId13"/>
    <p:sldId id="394" r:id="rId14"/>
    <p:sldId id="418" r:id="rId15"/>
    <p:sldId id="417" r:id="rId16"/>
    <p:sldId id="363" r:id="rId17"/>
    <p:sldId id="419" r:id="rId18"/>
    <p:sldId id="396" r:id="rId19"/>
    <p:sldId id="420" r:id="rId20"/>
    <p:sldId id="341" r:id="rId21"/>
    <p:sldId id="342" r:id="rId22"/>
    <p:sldId id="272" r:id="rId23"/>
    <p:sldId id="343" r:id="rId24"/>
    <p:sldId id="344" r:id="rId25"/>
    <p:sldId id="397" r:id="rId26"/>
    <p:sldId id="422" r:id="rId27"/>
    <p:sldId id="421" r:id="rId28"/>
    <p:sldId id="400" r:id="rId29"/>
    <p:sldId id="424" r:id="rId30"/>
    <p:sldId id="423" r:id="rId31"/>
    <p:sldId id="298" r:id="rId32"/>
    <p:sldId id="349" r:id="rId33"/>
    <p:sldId id="350" r:id="rId34"/>
    <p:sldId id="351" r:id="rId35"/>
    <p:sldId id="365" r:id="rId36"/>
    <p:sldId id="379" r:id="rId37"/>
    <p:sldId id="425" r:id="rId38"/>
    <p:sldId id="426" r:id="rId39"/>
    <p:sldId id="403" r:id="rId40"/>
    <p:sldId id="429" r:id="rId41"/>
    <p:sldId id="428" r:id="rId42"/>
    <p:sldId id="427" r:id="rId43"/>
    <p:sldId id="406" r:id="rId44"/>
    <p:sldId id="430" r:id="rId45"/>
    <p:sldId id="277" r:id="rId46"/>
    <p:sldId id="410" r:id="rId47"/>
    <p:sldId id="431" r:id="rId48"/>
    <p:sldId id="412" r:id="rId49"/>
    <p:sldId id="374" r:id="rId50"/>
  </p:sldIdLst>
  <p:sldSz cx="12195175" cy="6858000"/>
  <p:notesSz cx="6858000" cy="9144000"/>
  <p:defaultTextStyle>
    <a:defPPr>
      <a:defRPr lang="de-D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4319" userDrawn="1">
          <p15:clr>
            <a:srgbClr val="A4A3A4"/>
          </p15:clr>
        </p15:guide>
        <p15:guide id="2" pos="295" userDrawn="1">
          <p15:clr>
            <a:srgbClr val="A4A3A4"/>
          </p15:clr>
        </p15:guide>
        <p15:guide id="3" orient="horz" pos="1003" userDrawn="1">
          <p15:clr>
            <a:srgbClr val="A4A3A4"/>
          </p15:clr>
        </p15:guide>
        <p15:guide id="4" pos="5556" userDrawn="1">
          <p15:clr>
            <a:srgbClr val="A4A3A4"/>
          </p15:clr>
        </p15:guide>
        <p15:guide id="5" pos="393">
          <p15:clr>
            <a:srgbClr val="A4A3A4"/>
          </p15:clr>
        </p15:guide>
        <p15:guide id="6" pos="741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 lastIdx="2" clrIdx="0"/>
  <p:cmAuthor id="1" name="XXX" initials="" lastIdx="11" clrIdx="1"/>
  <p:cmAuthor id="2" name="Steffen" initials="" lastIdx="12" clrIdx="2"/>
  <p:cmAuthor id="3" name="Microsoft Office User" initials="MOU" lastIdx="11" clrIdx="3"/>
  <p:cmAuthor id="4" name="PHSABC" initials="P" lastIdx="1"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006699"/>
    <a:srgbClr val="FFFFFF"/>
    <a:srgbClr val="FF3300"/>
    <a:srgbClr val="FF9933"/>
    <a:srgbClr val="0066CC"/>
    <a:srgbClr val="00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102" autoAdjust="0"/>
    <p:restoredTop sz="95915" autoAdjust="0"/>
  </p:normalViewPr>
  <p:slideViewPr>
    <p:cSldViewPr snapToGrid="0">
      <p:cViewPr varScale="1">
        <p:scale>
          <a:sx n="62" d="100"/>
          <a:sy n="62" d="100"/>
        </p:scale>
        <p:origin x="1092" y="76"/>
      </p:cViewPr>
      <p:guideLst>
        <p:guide orient="horz" pos="4319"/>
        <p:guide pos="295"/>
        <p:guide orient="horz" pos="1003"/>
        <p:guide pos="5556"/>
        <p:guide pos="393"/>
        <p:guide pos="7410"/>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commentAuthors" Target="commen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notesMaster" Target="notesMasters/notesMaster1.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D94E0BA-AF12-482B-BC89-184EAEE10819}" type="datetimeFigureOut">
              <a:rPr lang="it-IT" smtClean="0"/>
              <a:pPr/>
              <a:t>03/12/2021</a:t>
            </a:fld>
            <a:endParaRPr lang="it-IT"/>
          </a:p>
        </p:txBody>
      </p:sp>
      <p:sp>
        <p:nvSpPr>
          <p:cNvPr id="4" name="Segnaposto piè di pa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5" name="Segnaposto numero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E9CD0DA-F707-4FAD-B099-EC5EE13CCE2D}" type="slidenum">
              <a:rPr lang="it-IT" smtClean="0"/>
              <a:pPr/>
              <a:t>‹Nr.›</a:t>
            </a:fld>
            <a:endParaRPr lang="it-IT"/>
          </a:p>
        </p:txBody>
      </p:sp>
    </p:spTree>
    <p:extLst>
      <p:ext uri="{BB962C8B-B14F-4D97-AF65-F5344CB8AC3E}">
        <p14:creationId xmlns:p14="http://schemas.microsoft.com/office/powerpoint/2010/main" val="9939875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30889756-5852-4C0B-B3BC-A1D8033423C8}" type="datetimeFigureOut">
              <a:rPr lang="de-DE"/>
              <a:pPr>
                <a:defRPr/>
              </a:pPr>
              <a:t>03.12.2021</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de-DE" noProof="0"/>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B774801F-772A-4AA8-996C-FBA3D3528CBC}" type="slidenum">
              <a:rPr lang="de-DE"/>
              <a:pPr>
                <a:defRPr/>
              </a:pPr>
              <a:t>‹Nr.›</a:t>
            </a:fld>
            <a:endParaRPr lang="de-DE"/>
          </a:p>
        </p:txBody>
      </p:sp>
    </p:spTree>
    <p:extLst>
      <p:ext uri="{BB962C8B-B14F-4D97-AF65-F5344CB8AC3E}">
        <p14:creationId xmlns:p14="http://schemas.microsoft.com/office/powerpoint/2010/main" val="157309899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2</a:t>
            </a:fld>
            <a:endParaRPr lang="de-DE"/>
          </a:p>
        </p:txBody>
      </p:sp>
    </p:spTree>
    <p:extLst>
      <p:ext uri="{BB962C8B-B14F-4D97-AF65-F5344CB8AC3E}">
        <p14:creationId xmlns:p14="http://schemas.microsoft.com/office/powerpoint/2010/main" val="19988338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3</a:t>
            </a:fld>
            <a:endParaRPr lang="de-DE"/>
          </a:p>
        </p:txBody>
      </p:sp>
    </p:spTree>
    <p:extLst>
      <p:ext uri="{BB962C8B-B14F-4D97-AF65-F5344CB8AC3E}">
        <p14:creationId xmlns:p14="http://schemas.microsoft.com/office/powerpoint/2010/main" val="19988338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4</a:t>
            </a:fld>
            <a:endParaRPr lang="de-DE"/>
          </a:p>
        </p:txBody>
      </p:sp>
    </p:spTree>
    <p:extLst>
      <p:ext uri="{BB962C8B-B14F-4D97-AF65-F5344CB8AC3E}">
        <p14:creationId xmlns:p14="http://schemas.microsoft.com/office/powerpoint/2010/main" val="19988338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5</a:t>
            </a:fld>
            <a:endParaRPr lang="de-DE"/>
          </a:p>
        </p:txBody>
      </p:sp>
    </p:spTree>
    <p:extLst>
      <p:ext uri="{BB962C8B-B14F-4D97-AF65-F5344CB8AC3E}">
        <p14:creationId xmlns:p14="http://schemas.microsoft.com/office/powerpoint/2010/main" val="19988338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6</a:t>
            </a:fld>
            <a:endParaRPr lang="de-DE"/>
          </a:p>
        </p:txBody>
      </p:sp>
    </p:spTree>
    <p:extLst>
      <p:ext uri="{BB962C8B-B14F-4D97-AF65-F5344CB8AC3E}">
        <p14:creationId xmlns:p14="http://schemas.microsoft.com/office/powerpoint/2010/main" val="17689765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4578"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4579"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D9D6F26-A163-449C-A9D9-0FB537161DF2}" type="slidenum">
              <a:rPr lang="de-DE"/>
              <a:pPr fontAlgn="base">
                <a:spcBef>
                  <a:spcPct val="0"/>
                </a:spcBef>
                <a:spcAft>
                  <a:spcPct val="0"/>
                </a:spcAft>
              </a:pPr>
              <a:t>7</a:t>
            </a:fld>
            <a:endParaRPr lang="de-DE"/>
          </a:p>
        </p:txBody>
      </p:sp>
    </p:spTree>
    <p:extLst>
      <p:ext uri="{BB962C8B-B14F-4D97-AF65-F5344CB8AC3E}">
        <p14:creationId xmlns:p14="http://schemas.microsoft.com/office/powerpoint/2010/main" val="6518906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Folienbildplatzhalter 1"/>
          <p:cNvSpPr>
            <a:spLocks noGrp="1" noRot="1" noChangeAspect="1"/>
          </p:cNvSpPr>
          <p:nvPr>
            <p:ph type="sldImg"/>
          </p:nvPr>
        </p:nvSpPr>
        <p:spPr bwMode="auto">
          <a:xfrm>
            <a:off x="138113" y="768350"/>
            <a:ext cx="6823075" cy="3836988"/>
          </a:xfrm>
          <a:noFill/>
          <a:ln>
            <a:solidFill>
              <a:srgbClr val="000000"/>
            </a:solidFill>
            <a:miter lim="800000"/>
            <a:headEnd/>
            <a:tailEnd/>
          </a:ln>
        </p:spPr>
      </p:sp>
      <p:sp>
        <p:nvSpPr>
          <p:cNvPr id="2662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662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F84F5B8-6B5D-4CDC-A8E0-CA48D435372C}" type="slidenum">
              <a:rPr lang="de-DE">
                <a:solidFill>
                  <a:srgbClr val="000000"/>
                </a:solidFill>
              </a:rPr>
              <a:pPr fontAlgn="base">
                <a:spcBef>
                  <a:spcPct val="0"/>
                </a:spcBef>
                <a:spcAft>
                  <a:spcPct val="0"/>
                </a:spcAft>
              </a:pPr>
              <a:t>8</a:t>
            </a:fld>
            <a:endParaRPr lang="de-DE">
              <a:solidFill>
                <a:srgbClr val="000000"/>
              </a:solidFill>
            </a:endParaRPr>
          </a:p>
        </p:txBody>
      </p:sp>
    </p:spTree>
    <p:extLst>
      <p:ext uri="{BB962C8B-B14F-4D97-AF65-F5344CB8AC3E}">
        <p14:creationId xmlns:p14="http://schemas.microsoft.com/office/powerpoint/2010/main" val="25526108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b="0"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9</a:t>
            </a:fld>
            <a:endParaRPr lang="de-DE"/>
          </a:p>
        </p:txBody>
      </p:sp>
    </p:spTree>
    <p:extLst>
      <p:ext uri="{BB962C8B-B14F-4D97-AF65-F5344CB8AC3E}">
        <p14:creationId xmlns:p14="http://schemas.microsoft.com/office/powerpoint/2010/main" val="37939330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10</a:t>
            </a:fld>
            <a:endParaRPr lang="de-DE"/>
          </a:p>
        </p:txBody>
      </p:sp>
    </p:spTree>
    <p:extLst>
      <p:ext uri="{BB962C8B-B14F-4D97-AF65-F5344CB8AC3E}">
        <p14:creationId xmlns:p14="http://schemas.microsoft.com/office/powerpoint/2010/main" val="33758476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11</a:t>
            </a:fld>
            <a:endParaRPr lang="de-DE"/>
          </a:p>
        </p:txBody>
      </p:sp>
    </p:spTree>
    <p:extLst>
      <p:ext uri="{BB962C8B-B14F-4D97-AF65-F5344CB8AC3E}">
        <p14:creationId xmlns:p14="http://schemas.microsoft.com/office/powerpoint/2010/main" val="33758476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12</a:t>
            </a:fld>
            <a:endParaRPr lang="de-DE"/>
          </a:p>
        </p:txBody>
      </p:sp>
    </p:spTree>
    <p:extLst>
      <p:ext uri="{BB962C8B-B14F-4D97-AF65-F5344CB8AC3E}">
        <p14:creationId xmlns:p14="http://schemas.microsoft.com/office/powerpoint/2010/main" val="5241169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13</a:t>
            </a:fld>
            <a:endParaRPr lang="de-DE"/>
          </a:p>
        </p:txBody>
      </p:sp>
    </p:spTree>
    <p:extLst>
      <p:ext uri="{BB962C8B-B14F-4D97-AF65-F5344CB8AC3E}">
        <p14:creationId xmlns:p14="http://schemas.microsoft.com/office/powerpoint/2010/main" val="5241169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14</a:t>
            </a:fld>
            <a:endParaRPr lang="de-DE"/>
          </a:p>
        </p:txBody>
      </p:sp>
    </p:spTree>
    <p:extLst>
      <p:ext uri="{BB962C8B-B14F-4D97-AF65-F5344CB8AC3E}">
        <p14:creationId xmlns:p14="http://schemas.microsoft.com/office/powerpoint/2010/main" val="5241169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Folienbildplatzhalter 1"/>
          <p:cNvSpPr>
            <a:spLocks noGrp="1" noRot="1" noChangeAspect="1"/>
          </p:cNvSpPr>
          <p:nvPr>
            <p:ph type="sldImg"/>
          </p:nvPr>
        </p:nvSpPr>
        <p:spPr bwMode="auto">
          <a:xfrm>
            <a:off x="138113" y="768350"/>
            <a:ext cx="6823075" cy="3836988"/>
          </a:xfrm>
          <a:noFill/>
          <a:ln>
            <a:solidFill>
              <a:srgbClr val="000000"/>
            </a:solidFill>
            <a:miter lim="800000"/>
            <a:headEnd/>
            <a:tailEnd/>
          </a:ln>
        </p:spPr>
      </p:sp>
      <p:sp>
        <p:nvSpPr>
          <p:cNvPr id="3891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b="0" dirty="0"/>
          </a:p>
        </p:txBody>
      </p:sp>
      <p:sp>
        <p:nvSpPr>
          <p:cNvPr id="3891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50D68CE-AACA-4D1E-9F79-2E331272A99E}" type="slidenum">
              <a:rPr lang="de-DE">
                <a:solidFill>
                  <a:srgbClr val="000000"/>
                </a:solidFill>
              </a:rPr>
              <a:pPr fontAlgn="base">
                <a:spcBef>
                  <a:spcPct val="0"/>
                </a:spcBef>
                <a:spcAft>
                  <a:spcPct val="0"/>
                </a:spcAft>
              </a:pPr>
              <a:t>15</a:t>
            </a:fld>
            <a:endParaRPr lang="de-DE">
              <a:solidFill>
                <a:srgbClr val="000000"/>
              </a:solidFill>
            </a:endParaRPr>
          </a:p>
        </p:txBody>
      </p:sp>
    </p:spTree>
    <p:extLst>
      <p:ext uri="{BB962C8B-B14F-4D97-AF65-F5344CB8AC3E}">
        <p14:creationId xmlns:p14="http://schemas.microsoft.com/office/powerpoint/2010/main" val="16685771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Folienbildplatzhalter 1"/>
          <p:cNvSpPr>
            <a:spLocks noGrp="1" noRot="1" noChangeAspect="1"/>
          </p:cNvSpPr>
          <p:nvPr>
            <p:ph type="sldImg"/>
          </p:nvPr>
        </p:nvSpPr>
        <p:spPr bwMode="auto">
          <a:xfrm>
            <a:off x="138113" y="768350"/>
            <a:ext cx="6823075" cy="3836988"/>
          </a:xfrm>
          <a:noFill/>
          <a:ln>
            <a:solidFill>
              <a:srgbClr val="000000"/>
            </a:solidFill>
            <a:miter lim="800000"/>
            <a:headEnd/>
            <a:tailEnd/>
          </a:ln>
        </p:spPr>
      </p:sp>
      <p:sp>
        <p:nvSpPr>
          <p:cNvPr id="3891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b="0" dirty="0"/>
          </a:p>
        </p:txBody>
      </p:sp>
      <p:sp>
        <p:nvSpPr>
          <p:cNvPr id="3891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50D68CE-AACA-4D1E-9F79-2E331272A99E}" type="slidenum">
              <a:rPr lang="de-DE">
                <a:solidFill>
                  <a:srgbClr val="000000"/>
                </a:solidFill>
              </a:rPr>
              <a:pPr fontAlgn="base">
                <a:spcBef>
                  <a:spcPct val="0"/>
                </a:spcBef>
                <a:spcAft>
                  <a:spcPct val="0"/>
                </a:spcAft>
              </a:pPr>
              <a:t>16</a:t>
            </a:fld>
            <a:endParaRPr lang="de-DE">
              <a:solidFill>
                <a:srgbClr val="000000"/>
              </a:solidFill>
            </a:endParaRPr>
          </a:p>
        </p:txBody>
      </p:sp>
    </p:spTree>
    <p:extLst>
      <p:ext uri="{BB962C8B-B14F-4D97-AF65-F5344CB8AC3E}">
        <p14:creationId xmlns:p14="http://schemas.microsoft.com/office/powerpoint/2010/main" val="16685771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17</a:t>
            </a:fld>
            <a:endParaRPr lang="de-DE"/>
          </a:p>
        </p:txBody>
      </p:sp>
    </p:spTree>
    <p:extLst>
      <p:ext uri="{BB962C8B-B14F-4D97-AF65-F5344CB8AC3E}">
        <p14:creationId xmlns:p14="http://schemas.microsoft.com/office/powerpoint/2010/main" val="914619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18</a:t>
            </a:fld>
            <a:endParaRPr lang="de-DE"/>
          </a:p>
        </p:txBody>
      </p:sp>
    </p:spTree>
    <p:extLst>
      <p:ext uri="{BB962C8B-B14F-4D97-AF65-F5344CB8AC3E}">
        <p14:creationId xmlns:p14="http://schemas.microsoft.com/office/powerpoint/2010/main" val="4605180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19</a:t>
            </a:fld>
            <a:endParaRPr lang="de-DE"/>
          </a:p>
        </p:txBody>
      </p:sp>
    </p:spTree>
    <p:extLst>
      <p:ext uri="{BB962C8B-B14F-4D97-AF65-F5344CB8AC3E}">
        <p14:creationId xmlns:p14="http://schemas.microsoft.com/office/powerpoint/2010/main" val="37535029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B774801F-772A-4AA8-996C-FBA3D3528CBC}" type="slidenum">
              <a:rPr lang="de-DE" smtClean="0"/>
              <a:pPr>
                <a:defRPr/>
              </a:pPr>
              <a:t>20</a:t>
            </a:fld>
            <a:endParaRPr lang="de-DE"/>
          </a:p>
        </p:txBody>
      </p:sp>
    </p:spTree>
    <p:extLst>
      <p:ext uri="{BB962C8B-B14F-4D97-AF65-F5344CB8AC3E}">
        <p14:creationId xmlns:p14="http://schemas.microsoft.com/office/powerpoint/2010/main" val="12705007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21</a:t>
            </a:fld>
            <a:endParaRPr lang="de-DE"/>
          </a:p>
        </p:txBody>
      </p:sp>
    </p:spTree>
    <p:extLst>
      <p:ext uri="{BB962C8B-B14F-4D97-AF65-F5344CB8AC3E}">
        <p14:creationId xmlns:p14="http://schemas.microsoft.com/office/powerpoint/2010/main" val="42202040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22</a:t>
            </a:fld>
            <a:endParaRPr lang="de-DE"/>
          </a:p>
        </p:txBody>
      </p:sp>
    </p:spTree>
    <p:extLst>
      <p:ext uri="{BB962C8B-B14F-4D97-AF65-F5344CB8AC3E}">
        <p14:creationId xmlns:p14="http://schemas.microsoft.com/office/powerpoint/2010/main" val="30364322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23</a:t>
            </a:fld>
            <a:endParaRPr lang="de-DE"/>
          </a:p>
        </p:txBody>
      </p:sp>
    </p:spTree>
    <p:extLst>
      <p:ext uri="{BB962C8B-B14F-4D97-AF65-F5344CB8AC3E}">
        <p14:creationId xmlns:p14="http://schemas.microsoft.com/office/powerpoint/2010/main" val="30435944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24</a:t>
            </a:fld>
            <a:endParaRPr lang="de-DE"/>
          </a:p>
        </p:txBody>
      </p:sp>
    </p:spTree>
    <p:extLst>
      <p:ext uri="{BB962C8B-B14F-4D97-AF65-F5344CB8AC3E}">
        <p14:creationId xmlns:p14="http://schemas.microsoft.com/office/powerpoint/2010/main" val="25495615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25</a:t>
            </a:fld>
            <a:endParaRPr lang="de-DE"/>
          </a:p>
        </p:txBody>
      </p:sp>
    </p:spTree>
    <p:extLst>
      <p:ext uri="{BB962C8B-B14F-4D97-AF65-F5344CB8AC3E}">
        <p14:creationId xmlns:p14="http://schemas.microsoft.com/office/powerpoint/2010/main" val="25495615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26</a:t>
            </a:fld>
            <a:endParaRPr lang="de-DE"/>
          </a:p>
        </p:txBody>
      </p:sp>
    </p:spTree>
    <p:extLst>
      <p:ext uri="{BB962C8B-B14F-4D97-AF65-F5344CB8AC3E}">
        <p14:creationId xmlns:p14="http://schemas.microsoft.com/office/powerpoint/2010/main" val="25495615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27</a:t>
            </a:fld>
            <a:endParaRPr lang="de-DE"/>
          </a:p>
        </p:txBody>
      </p:sp>
    </p:spTree>
    <p:extLst>
      <p:ext uri="{BB962C8B-B14F-4D97-AF65-F5344CB8AC3E}">
        <p14:creationId xmlns:p14="http://schemas.microsoft.com/office/powerpoint/2010/main" val="39058909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28</a:t>
            </a:fld>
            <a:endParaRPr lang="de-DE"/>
          </a:p>
        </p:txBody>
      </p:sp>
    </p:spTree>
    <p:extLst>
      <p:ext uri="{BB962C8B-B14F-4D97-AF65-F5344CB8AC3E}">
        <p14:creationId xmlns:p14="http://schemas.microsoft.com/office/powerpoint/2010/main" val="15561684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29</a:t>
            </a:fld>
            <a:endParaRPr lang="de-DE"/>
          </a:p>
        </p:txBody>
      </p:sp>
    </p:spTree>
    <p:extLst>
      <p:ext uri="{BB962C8B-B14F-4D97-AF65-F5344CB8AC3E}">
        <p14:creationId xmlns:p14="http://schemas.microsoft.com/office/powerpoint/2010/main" val="29571922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61442"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61443"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EB41509-AB3C-41D5-A2C2-A5B8C1450E64}" type="slidenum">
              <a:rPr lang="de-DE"/>
              <a:pPr fontAlgn="base">
                <a:spcBef>
                  <a:spcPct val="0"/>
                </a:spcBef>
                <a:spcAft>
                  <a:spcPct val="0"/>
                </a:spcAft>
              </a:pPr>
              <a:t>30</a:t>
            </a:fld>
            <a:endParaRPr lang="de-DE"/>
          </a:p>
        </p:txBody>
      </p:sp>
    </p:spTree>
    <p:extLst>
      <p:ext uri="{BB962C8B-B14F-4D97-AF65-F5344CB8AC3E}">
        <p14:creationId xmlns:p14="http://schemas.microsoft.com/office/powerpoint/2010/main" val="12137785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31</a:t>
            </a:fld>
            <a:endParaRPr lang="de-DE"/>
          </a:p>
        </p:txBody>
      </p:sp>
    </p:spTree>
    <p:extLst>
      <p:ext uri="{BB962C8B-B14F-4D97-AF65-F5344CB8AC3E}">
        <p14:creationId xmlns:p14="http://schemas.microsoft.com/office/powerpoint/2010/main" val="296526283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32</a:t>
            </a:fld>
            <a:endParaRPr lang="de-DE"/>
          </a:p>
        </p:txBody>
      </p:sp>
    </p:spTree>
    <p:extLst>
      <p:ext uri="{BB962C8B-B14F-4D97-AF65-F5344CB8AC3E}">
        <p14:creationId xmlns:p14="http://schemas.microsoft.com/office/powerpoint/2010/main" val="11339076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33</a:t>
            </a:fld>
            <a:endParaRPr lang="de-DE"/>
          </a:p>
        </p:txBody>
      </p:sp>
    </p:spTree>
    <p:extLst>
      <p:ext uri="{BB962C8B-B14F-4D97-AF65-F5344CB8AC3E}">
        <p14:creationId xmlns:p14="http://schemas.microsoft.com/office/powerpoint/2010/main" val="390034225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4CA8666-0AE3-4076-86A4-6A917B39D1D1}" type="slidenum">
              <a:rPr lang="de-DE"/>
              <a:pPr fontAlgn="base">
                <a:spcBef>
                  <a:spcPct val="0"/>
                </a:spcBef>
                <a:spcAft>
                  <a:spcPct val="0"/>
                </a:spcAft>
              </a:pPr>
              <a:t>34</a:t>
            </a:fld>
            <a:endParaRPr lang="de-DE"/>
          </a:p>
        </p:txBody>
      </p:sp>
      <p:sp>
        <p:nvSpPr>
          <p:cNvPr id="6963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p:spPr>
      </p:sp>
      <p:sp>
        <p:nvSpPr>
          <p:cNvPr id="6963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Tree>
    <p:extLst>
      <p:ext uri="{BB962C8B-B14F-4D97-AF65-F5344CB8AC3E}">
        <p14:creationId xmlns:p14="http://schemas.microsoft.com/office/powerpoint/2010/main" val="17402443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35</a:t>
            </a:fld>
            <a:endParaRPr lang="de-DE"/>
          </a:p>
        </p:txBody>
      </p:sp>
    </p:spTree>
    <p:extLst>
      <p:ext uri="{BB962C8B-B14F-4D97-AF65-F5344CB8AC3E}">
        <p14:creationId xmlns:p14="http://schemas.microsoft.com/office/powerpoint/2010/main" val="103610909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36</a:t>
            </a:fld>
            <a:endParaRPr lang="de-DE"/>
          </a:p>
        </p:txBody>
      </p:sp>
    </p:spTree>
    <p:extLst>
      <p:ext uri="{BB962C8B-B14F-4D97-AF65-F5344CB8AC3E}">
        <p14:creationId xmlns:p14="http://schemas.microsoft.com/office/powerpoint/2010/main" val="312718427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37</a:t>
            </a:fld>
            <a:endParaRPr lang="de-DE"/>
          </a:p>
        </p:txBody>
      </p:sp>
    </p:spTree>
    <p:extLst>
      <p:ext uri="{BB962C8B-B14F-4D97-AF65-F5344CB8AC3E}">
        <p14:creationId xmlns:p14="http://schemas.microsoft.com/office/powerpoint/2010/main" val="239570658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38</a:t>
            </a:fld>
            <a:endParaRPr lang="de-DE"/>
          </a:p>
        </p:txBody>
      </p:sp>
    </p:spTree>
    <p:extLst>
      <p:ext uri="{BB962C8B-B14F-4D97-AF65-F5344CB8AC3E}">
        <p14:creationId xmlns:p14="http://schemas.microsoft.com/office/powerpoint/2010/main" val="144024235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39</a:t>
            </a:fld>
            <a:endParaRPr lang="de-DE"/>
          </a:p>
        </p:txBody>
      </p:sp>
    </p:spTree>
    <p:extLst>
      <p:ext uri="{BB962C8B-B14F-4D97-AF65-F5344CB8AC3E}">
        <p14:creationId xmlns:p14="http://schemas.microsoft.com/office/powerpoint/2010/main" val="327843142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40</a:t>
            </a:fld>
            <a:endParaRPr lang="de-DE"/>
          </a:p>
        </p:txBody>
      </p:sp>
    </p:spTree>
    <p:extLst>
      <p:ext uri="{BB962C8B-B14F-4D97-AF65-F5344CB8AC3E}">
        <p14:creationId xmlns:p14="http://schemas.microsoft.com/office/powerpoint/2010/main" val="7769564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41</a:t>
            </a:fld>
            <a:endParaRPr lang="de-DE"/>
          </a:p>
        </p:txBody>
      </p:sp>
    </p:spTree>
    <p:extLst>
      <p:ext uri="{BB962C8B-B14F-4D97-AF65-F5344CB8AC3E}">
        <p14:creationId xmlns:p14="http://schemas.microsoft.com/office/powerpoint/2010/main" val="281882902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42</a:t>
            </a:fld>
            <a:endParaRPr lang="de-DE"/>
          </a:p>
        </p:txBody>
      </p:sp>
    </p:spTree>
    <p:extLst>
      <p:ext uri="{BB962C8B-B14F-4D97-AF65-F5344CB8AC3E}">
        <p14:creationId xmlns:p14="http://schemas.microsoft.com/office/powerpoint/2010/main" val="352078937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43</a:t>
            </a:fld>
            <a:endParaRPr lang="de-DE"/>
          </a:p>
        </p:txBody>
      </p:sp>
    </p:spTree>
    <p:extLst>
      <p:ext uri="{BB962C8B-B14F-4D97-AF65-F5344CB8AC3E}">
        <p14:creationId xmlns:p14="http://schemas.microsoft.com/office/powerpoint/2010/main" val="70734453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83970"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buFont typeface="Wingdings" pitchFamily="2" charset="2"/>
              <a:buChar char="Ø"/>
            </a:pPr>
            <a:endParaRPr lang="en-US"/>
          </a:p>
        </p:txBody>
      </p:sp>
      <p:sp>
        <p:nvSpPr>
          <p:cNvPr id="83971"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CD2DEEF-AE10-49EC-98F5-1C57981AEA6B}" type="slidenum">
              <a:rPr lang="de-DE"/>
              <a:pPr fontAlgn="base">
                <a:spcBef>
                  <a:spcPct val="0"/>
                </a:spcBef>
                <a:spcAft>
                  <a:spcPct val="0"/>
                </a:spcAft>
              </a:pPr>
              <a:t>44</a:t>
            </a:fld>
            <a:endParaRPr lang="de-DE"/>
          </a:p>
        </p:txBody>
      </p:sp>
    </p:spTree>
    <p:extLst>
      <p:ext uri="{BB962C8B-B14F-4D97-AF65-F5344CB8AC3E}">
        <p14:creationId xmlns:p14="http://schemas.microsoft.com/office/powerpoint/2010/main" val="41708056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45</a:t>
            </a:fld>
            <a:endParaRPr lang="de-DE"/>
          </a:p>
        </p:txBody>
      </p:sp>
    </p:spTree>
    <p:extLst>
      <p:ext uri="{BB962C8B-B14F-4D97-AF65-F5344CB8AC3E}">
        <p14:creationId xmlns:p14="http://schemas.microsoft.com/office/powerpoint/2010/main" val="115764942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46</a:t>
            </a:fld>
            <a:endParaRPr lang="de-DE"/>
          </a:p>
        </p:txBody>
      </p:sp>
    </p:spTree>
    <p:extLst>
      <p:ext uri="{BB962C8B-B14F-4D97-AF65-F5344CB8AC3E}">
        <p14:creationId xmlns:p14="http://schemas.microsoft.com/office/powerpoint/2010/main" val="58322126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132869E-E2C5-4A5A-8BA3-5AE44A9E6CEB}" type="slidenum">
              <a:rPr lang="de-DE" altLang="de-DE" sz="1300"/>
              <a:pPr>
                <a:spcBef>
                  <a:spcPct val="0"/>
                </a:spcBef>
              </a:pPr>
              <a:t>48</a:t>
            </a:fld>
            <a:endParaRPr lang="de-DE" altLang="de-DE" sz="1300"/>
          </a:p>
        </p:txBody>
      </p:sp>
      <p:sp>
        <p:nvSpPr>
          <p:cNvPr id="282627" name="Rectangle 2"/>
          <p:cNvSpPr>
            <a:spLocks noGrp="1" noRot="1" noChangeAspect="1" noChangeArrowheads="1" noTextEdit="1"/>
          </p:cNvSpPr>
          <p:nvPr>
            <p:ph type="sldImg"/>
          </p:nvPr>
        </p:nvSpPr>
        <p:spPr>
          <a:xfrm>
            <a:off x="138113" y="768350"/>
            <a:ext cx="6823075" cy="3836988"/>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148204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Training </a:t>
            </a:r>
            <a:r>
              <a:rPr lang="en-US" altLang="ko-KR" dirty="0" err="1">
                <a:solidFill>
                  <a:srgbClr val="004992"/>
                </a:solidFill>
              </a:rPr>
              <a:t>Metacognitivo</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it-IT" altLang="ko-KR" sz="1000" dirty="0">
                <a:latin typeface="+mj-lt"/>
              </a:rPr>
              <a:t>L‘uso delle immagini in questo modulo è stato gentilmente permesso rispettivamente dagli artisti e dai detentori dei diritti di riproduzione. Per ulteriori dettagli (artista, titolo) si prega di far riferimento all‘ultima diapositiva di questa presentazione.</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it-IT"/>
              <a:t>Modulo del training 9 – Autostima</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76351AD6-BF97-4807-9242-9DB476F9791F}"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it-IT"/>
              <a:t>Modulo del training 9 – Autostima</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F279F671-5723-4878-905E-9AC05A64390E}"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it-IT"/>
              <a:t>Modulo del training 9 – Autostima</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47B42004-CB0A-4E47-85EB-5CDE16661512}"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it-IT"/>
              <a:t>Modulo del training 9 – Autostima</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76351AD6-BF97-4807-9242-9DB476F9791F}"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it-IT"/>
              <a:t>Modulo del training 9 – Autostima</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76351AD6-BF97-4807-9242-9DB476F9791F}"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it-IT"/>
              <a:t>Modulo del training 9 – Autostima</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FA6740D3-3AD7-4A67-BA83-33BECCF281CD}"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it-IT"/>
              <a:t>Modulo del training 9 – Autostima</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2944132C-884D-4D58-A037-B33015F71617}"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307945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911301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Training </a:t>
            </a:r>
            <a:r>
              <a:rPr lang="en-US" altLang="ko-KR" dirty="0" err="1">
                <a:solidFill>
                  <a:srgbClr val="004992"/>
                </a:solidFill>
              </a:rPr>
              <a:t>Metacognitivo</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it-IT" altLang="ko-KR" sz="1000" dirty="0">
                <a:solidFill>
                  <a:srgbClr val="333333"/>
                </a:solidFill>
                <a:latin typeface="Calibri Light"/>
              </a:rPr>
              <a:t>L‘uso delle immagini in questo modulo è stato gentilmente permesso rispettivamente dagli artisti e dai detentori dei diritti di riproduzione. Per ulteriori dettagli (artista, titolo) si prega di far riferimento all‘ultima diapositiva di questa presentazione.</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30024502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15408349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691909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spTree>
    <p:extLst>
      <p:ext uri="{BB962C8B-B14F-4D97-AF65-F5344CB8AC3E}">
        <p14:creationId xmlns:p14="http://schemas.microsoft.com/office/powerpoint/2010/main" val="14656142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5338671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9251869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819823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270849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61376956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994403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it-IT"/>
              <a:t>Modulo del training 9 – Autostima</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76351AD6-BF97-4807-9242-9DB476F9791F}"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211962858"/>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7.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ltLang="ja-JP" dirty="0">
                <a:latin typeface="+mn-lt"/>
                <a:ea typeface="+mn-ea"/>
                <a:cs typeface="+mn-cs"/>
              </a:rPr>
              <a:t>MCT 9 I – Autostima</a:t>
            </a:r>
            <a:endParaRPr lang="en-US" dirty="0">
              <a:latin typeface="+mn-lt"/>
              <a:ea typeface="+mn-ea"/>
              <a:cs typeface="+mn-cs"/>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Di Michele </a:t>
            </a:r>
            <a:r>
              <a:rPr lang="nl-NL" sz="1600" dirty="0">
                <a:solidFill>
                  <a:srgbClr val="004992"/>
                </a:solidFill>
              </a:rPr>
              <a:t>(11|21)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8224093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mn-lt"/>
                <a:ea typeface="+mn-ea"/>
                <a:cs typeface="+mn-cs"/>
              </a:rPr>
              <a:t>Autostima: Che cos‘è?</a:t>
            </a:r>
            <a:endParaRPr lang="de-DE" sz="3600" dirty="0">
              <a:latin typeface="+mn-lt"/>
              <a:ea typeface="+mn-ea"/>
              <a:cs typeface="+mn-cs"/>
            </a:endParaRPr>
          </a:p>
        </p:txBody>
      </p:sp>
      <p:sp>
        <p:nvSpPr>
          <p:cNvPr id="467971" name="Rectangle 3"/>
          <p:cNvSpPr>
            <a:spLocks noGrp="1" noChangeArrowheads="1"/>
          </p:cNvSpPr>
          <p:nvPr>
            <p:ph idx="1"/>
          </p:nvPr>
        </p:nvSpPr>
        <p:spPr>
          <a:xfrm>
            <a:off x="6083166" y="2204864"/>
            <a:ext cx="5665788" cy="4248000"/>
          </a:xfrm>
        </p:spPr>
        <p:txBody>
          <a:bodyPr>
            <a:noAutofit/>
          </a:bodyPr>
          <a:lstStyle/>
          <a:p>
            <a:pPr>
              <a:buClr>
                <a:srgbClr val="333333"/>
              </a:buClr>
              <a:defRPr/>
            </a:pPr>
            <a:r>
              <a:rPr lang="en-US" sz="2200" dirty="0">
                <a:solidFill>
                  <a:srgbClr val="333333"/>
                </a:solidFill>
              </a:rPr>
              <a:t>???</a:t>
            </a:r>
          </a:p>
        </p:txBody>
      </p:sp>
      <p:sp>
        <p:nvSpPr>
          <p:cNvPr id="2" name="Footer Placeholder 1"/>
          <p:cNvSpPr>
            <a:spLocks noGrp="1"/>
          </p:cNvSpPr>
          <p:nvPr>
            <p:ph type="ftr" sz="quarter" idx="11"/>
          </p:nvPr>
        </p:nvSpPr>
        <p:spPr/>
        <p:txBody>
          <a:bodyPr/>
          <a:lstStyle/>
          <a:p>
            <a:pPr>
              <a:defRPr/>
            </a:pPr>
            <a:r>
              <a:rPr lang="it-IT">
                <a:latin typeface="+mn-lt"/>
              </a:rPr>
              <a:t>Modulo del training 9 – Autostima</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a:t>
            </a:fld>
            <a:endParaRPr lang="de-DE">
              <a:latin typeface="+mn-lt"/>
            </a:endParaRPr>
          </a:p>
        </p:txBody>
      </p:sp>
      <p:pic>
        <p:nvPicPr>
          <p:cNvPr id="10"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8760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mn-lt"/>
                <a:ea typeface="+mn-ea"/>
                <a:cs typeface="+mn-cs"/>
              </a:rPr>
              <a:t>Autostima: Che cos‘è?</a:t>
            </a:r>
            <a:endParaRPr lang="de-DE" sz="3600" dirty="0">
              <a:latin typeface="+mn-lt"/>
              <a:ea typeface="+mn-ea"/>
              <a:cs typeface="+mn-cs"/>
            </a:endParaRPr>
          </a:p>
        </p:txBody>
      </p:sp>
      <p:sp>
        <p:nvSpPr>
          <p:cNvPr id="467971" name="Rectangle 3"/>
          <p:cNvSpPr>
            <a:spLocks noGrp="1" noChangeArrowheads="1"/>
          </p:cNvSpPr>
          <p:nvPr>
            <p:ph idx="1"/>
          </p:nvPr>
        </p:nvSpPr>
        <p:spPr>
          <a:xfrm>
            <a:off x="6083166" y="2204864"/>
            <a:ext cx="5665788" cy="4248000"/>
          </a:xfrm>
        </p:spPr>
        <p:txBody>
          <a:bodyPr>
            <a:noAutofit/>
          </a:bodyPr>
          <a:lstStyle/>
          <a:p>
            <a:pPr marL="342900" indent="-342900">
              <a:buClr>
                <a:srgbClr val="333333"/>
              </a:buClr>
              <a:buFont typeface="WingDings"/>
              <a:buChar char=""/>
              <a:defRPr/>
            </a:pPr>
            <a:r>
              <a:rPr lang="en-US" sz="2200" dirty="0">
                <a:solidFill>
                  <a:srgbClr val="333333"/>
                </a:solidFill>
              </a:rPr>
              <a:t>Il </a:t>
            </a:r>
            <a:r>
              <a:rPr lang="en-US" sz="2200" dirty="0" err="1">
                <a:solidFill>
                  <a:srgbClr val="333333"/>
                </a:solidFill>
              </a:rPr>
              <a:t>valore</a:t>
            </a:r>
            <a:r>
              <a:rPr lang="en-US" sz="2200" dirty="0">
                <a:solidFill>
                  <a:srgbClr val="333333"/>
                </a:solidFill>
              </a:rPr>
              <a:t> </a:t>
            </a:r>
            <a:r>
              <a:rPr lang="en-US" sz="2200" dirty="0" err="1">
                <a:solidFill>
                  <a:srgbClr val="333333"/>
                </a:solidFill>
              </a:rPr>
              <a:t>che</a:t>
            </a:r>
            <a:r>
              <a:rPr lang="en-US" sz="2200" dirty="0">
                <a:solidFill>
                  <a:srgbClr val="333333"/>
                </a:solidFill>
              </a:rPr>
              <a:t> </a:t>
            </a:r>
            <a:r>
              <a:rPr lang="en-US" sz="2200" dirty="0" err="1">
                <a:solidFill>
                  <a:srgbClr val="333333"/>
                </a:solidFill>
              </a:rPr>
              <a:t>noi</a:t>
            </a:r>
            <a:r>
              <a:rPr lang="en-US" sz="2200" dirty="0">
                <a:solidFill>
                  <a:srgbClr val="333333"/>
                </a:solidFill>
              </a:rPr>
              <a:t> </a:t>
            </a:r>
            <a:r>
              <a:rPr lang="en-US" sz="2200" dirty="0" err="1">
                <a:solidFill>
                  <a:srgbClr val="333333"/>
                </a:solidFill>
              </a:rPr>
              <a:t>attribuiamo</a:t>
            </a:r>
            <a:r>
              <a:rPr lang="en-US" sz="2200" dirty="0">
                <a:solidFill>
                  <a:srgbClr val="333333"/>
                </a:solidFill>
              </a:rPr>
              <a:t> a </a:t>
            </a:r>
            <a:r>
              <a:rPr lang="en-US" sz="2200" dirty="0" err="1">
                <a:solidFill>
                  <a:srgbClr val="333333"/>
                </a:solidFill>
              </a:rPr>
              <a:t>noi</a:t>
            </a:r>
            <a:r>
              <a:rPr lang="en-US" sz="2200" dirty="0">
                <a:solidFill>
                  <a:srgbClr val="333333"/>
                </a:solidFill>
              </a:rPr>
              <a:t> </a:t>
            </a:r>
            <a:r>
              <a:rPr lang="en-US" sz="2200" dirty="0" err="1">
                <a:solidFill>
                  <a:srgbClr val="333333"/>
                </a:solidFill>
              </a:rPr>
              <a:t>stessi</a:t>
            </a:r>
            <a:r>
              <a:rPr lang="en-US" sz="2200" dirty="0">
                <a:solidFill>
                  <a:srgbClr val="333333"/>
                </a:solidFill>
              </a:rPr>
              <a:t>.</a:t>
            </a:r>
          </a:p>
        </p:txBody>
      </p:sp>
      <p:sp>
        <p:nvSpPr>
          <p:cNvPr id="2" name="Footer Placeholder 1"/>
          <p:cNvSpPr>
            <a:spLocks noGrp="1"/>
          </p:cNvSpPr>
          <p:nvPr>
            <p:ph type="ftr" sz="quarter" idx="11"/>
          </p:nvPr>
        </p:nvSpPr>
        <p:spPr/>
        <p:txBody>
          <a:bodyPr/>
          <a:lstStyle/>
          <a:p>
            <a:pPr>
              <a:defRPr/>
            </a:pPr>
            <a:r>
              <a:rPr lang="it-IT">
                <a:latin typeface="+mn-lt"/>
              </a:rPr>
              <a:t>Modulo del training 9 – Autostima</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3</a:t>
            </a:fld>
            <a:endParaRPr lang="de-DE">
              <a:latin typeface="+mn-lt"/>
            </a:endParaRPr>
          </a:p>
        </p:txBody>
      </p:sp>
      <p:pic>
        <p:nvPicPr>
          <p:cNvPr id="10"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79446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mn-lt"/>
                <a:ea typeface="+mn-ea"/>
                <a:cs typeface="+mn-cs"/>
              </a:rPr>
              <a:t>Autostima: Che cos‘è?</a:t>
            </a:r>
            <a:endParaRPr lang="de-DE" sz="3600" dirty="0">
              <a:latin typeface="+mn-lt"/>
              <a:ea typeface="+mn-ea"/>
              <a:cs typeface="+mn-cs"/>
            </a:endParaRPr>
          </a:p>
        </p:txBody>
      </p:sp>
      <p:sp>
        <p:nvSpPr>
          <p:cNvPr id="467971" name="Rectangle 3"/>
          <p:cNvSpPr>
            <a:spLocks noGrp="1" noChangeArrowheads="1"/>
          </p:cNvSpPr>
          <p:nvPr>
            <p:ph idx="1"/>
          </p:nvPr>
        </p:nvSpPr>
        <p:spPr>
          <a:xfrm>
            <a:off x="6083166" y="2204864"/>
            <a:ext cx="5665788" cy="4248000"/>
          </a:xfrm>
        </p:spPr>
        <p:txBody>
          <a:bodyPr>
            <a:noAutofit/>
          </a:bodyPr>
          <a:lstStyle/>
          <a:p>
            <a:pPr marL="342900" indent="-342900">
              <a:buClr>
                <a:srgbClr val="333333"/>
              </a:buClr>
              <a:buFont typeface="WingDings"/>
              <a:buChar char=""/>
              <a:defRPr/>
            </a:pPr>
            <a:r>
              <a:rPr lang="en-US" sz="2200" dirty="0">
                <a:solidFill>
                  <a:srgbClr val="333333"/>
                </a:solidFill>
              </a:rPr>
              <a:t>Il </a:t>
            </a:r>
            <a:r>
              <a:rPr lang="en-US" sz="2200" dirty="0" err="1">
                <a:solidFill>
                  <a:srgbClr val="333333"/>
                </a:solidFill>
              </a:rPr>
              <a:t>valore</a:t>
            </a:r>
            <a:r>
              <a:rPr lang="en-US" sz="2200" dirty="0">
                <a:solidFill>
                  <a:srgbClr val="333333"/>
                </a:solidFill>
              </a:rPr>
              <a:t> </a:t>
            </a:r>
            <a:r>
              <a:rPr lang="en-US" sz="2200" dirty="0" err="1">
                <a:solidFill>
                  <a:srgbClr val="333333"/>
                </a:solidFill>
              </a:rPr>
              <a:t>che</a:t>
            </a:r>
            <a:r>
              <a:rPr lang="en-US" sz="2200" dirty="0">
                <a:solidFill>
                  <a:srgbClr val="333333"/>
                </a:solidFill>
              </a:rPr>
              <a:t> </a:t>
            </a:r>
            <a:r>
              <a:rPr lang="en-US" sz="2200" dirty="0" err="1">
                <a:solidFill>
                  <a:srgbClr val="333333"/>
                </a:solidFill>
              </a:rPr>
              <a:t>noi</a:t>
            </a:r>
            <a:r>
              <a:rPr lang="en-US" sz="2200" dirty="0">
                <a:solidFill>
                  <a:srgbClr val="333333"/>
                </a:solidFill>
              </a:rPr>
              <a:t> </a:t>
            </a:r>
            <a:r>
              <a:rPr lang="en-US" sz="2200" dirty="0" err="1">
                <a:solidFill>
                  <a:srgbClr val="333333"/>
                </a:solidFill>
              </a:rPr>
              <a:t>attribuiamo</a:t>
            </a:r>
            <a:r>
              <a:rPr lang="en-US" sz="2200" dirty="0">
                <a:solidFill>
                  <a:srgbClr val="333333"/>
                </a:solidFill>
              </a:rPr>
              <a:t> a </a:t>
            </a:r>
            <a:r>
              <a:rPr lang="en-US" sz="2200" dirty="0" err="1">
                <a:solidFill>
                  <a:srgbClr val="333333"/>
                </a:solidFill>
              </a:rPr>
              <a:t>noi</a:t>
            </a:r>
            <a:r>
              <a:rPr lang="en-US" sz="2200" dirty="0">
                <a:solidFill>
                  <a:srgbClr val="333333"/>
                </a:solidFill>
              </a:rPr>
              <a:t> </a:t>
            </a:r>
            <a:r>
              <a:rPr lang="en-US" sz="2200" dirty="0" err="1">
                <a:solidFill>
                  <a:srgbClr val="333333"/>
                </a:solidFill>
              </a:rPr>
              <a:t>stessi</a:t>
            </a:r>
            <a:r>
              <a:rPr lang="en-US" sz="2200" dirty="0">
                <a:solidFill>
                  <a:srgbClr val="333333"/>
                </a:solidFill>
              </a:rPr>
              <a:t>.</a:t>
            </a:r>
            <a:endParaRPr lang="de-DE" sz="2200" dirty="0">
              <a:solidFill>
                <a:srgbClr val="333333"/>
              </a:solidFill>
            </a:endParaRPr>
          </a:p>
          <a:p>
            <a:pPr marL="342900" indent="-342900">
              <a:buClr>
                <a:srgbClr val="333333"/>
              </a:buClr>
              <a:buFont typeface="WingDings"/>
              <a:buChar char=""/>
              <a:defRPr/>
            </a:pPr>
            <a:r>
              <a:rPr lang="de-DE" sz="2200" dirty="0">
                <a:solidFill>
                  <a:srgbClr val="333333"/>
                </a:solidFill>
              </a:rPr>
              <a:t>La valutazione soggettiva di se </a:t>
            </a:r>
            <a:r>
              <a:rPr lang="de-DE" sz="2200">
                <a:solidFill>
                  <a:srgbClr val="333333"/>
                </a:solidFill>
              </a:rPr>
              <a:t>stessi.</a:t>
            </a:r>
            <a:endParaRPr lang="en-US" sz="2200" dirty="0">
              <a:solidFill>
                <a:srgbClr val="333333"/>
              </a:solidFill>
            </a:endParaRPr>
          </a:p>
        </p:txBody>
      </p:sp>
      <p:sp>
        <p:nvSpPr>
          <p:cNvPr id="2" name="Footer Placeholder 1"/>
          <p:cNvSpPr>
            <a:spLocks noGrp="1"/>
          </p:cNvSpPr>
          <p:nvPr>
            <p:ph type="ftr" sz="quarter" idx="11"/>
          </p:nvPr>
        </p:nvSpPr>
        <p:spPr/>
        <p:txBody>
          <a:bodyPr/>
          <a:lstStyle/>
          <a:p>
            <a:pPr>
              <a:defRPr/>
            </a:pPr>
            <a:r>
              <a:rPr lang="it-IT">
                <a:latin typeface="+mn-lt"/>
              </a:rPr>
              <a:t>Modulo del training 9 – Autostima</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4</a:t>
            </a:fld>
            <a:endParaRPr lang="de-DE">
              <a:latin typeface="+mn-lt"/>
            </a:endParaRPr>
          </a:p>
        </p:txBody>
      </p:sp>
      <p:pic>
        <p:nvPicPr>
          <p:cNvPr id="10"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51055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mn-lt"/>
                <a:ea typeface="+mn-ea"/>
                <a:cs typeface="+mn-cs"/>
              </a:rPr>
              <a:t>Autostima: Che cos‘è?</a:t>
            </a:r>
            <a:endParaRPr lang="de-DE" sz="3600" dirty="0">
              <a:latin typeface="+mn-lt"/>
              <a:ea typeface="+mn-ea"/>
              <a:cs typeface="+mn-cs"/>
            </a:endParaRPr>
          </a:p>
        </p:txBody>
      </p:sp>
      <p:sp>
        <p:nvSpPr>
          <p:cNvPr id="467971" name="Rectangle 3"/>
          <p:cNvSpPr>
            <a:spLocks noGrp="1" noChangeArrowheads="1"/>
          </p:cNvSpPr>
          <p:nvPr>
            <p:ph idx="1"/>
          </p:nvPr>
        </p:nvSpPr>
        <p:spPr>
          <a:xfrm>
            <a:off x="6083166" y="2204864"/>
            <a:ext cx="5665788" cy="4248000"/>
          </a:xfrm>
        </p:spPr>
        <p:txBody>
          <a:bodyPr>
            <a:noAutofit/>
          </a:bodyPr>
          <a:lstStyle/>
          <a:p>
            <a:pPr marL="342900" indent="-342900">
              <a:buClr>
                <a:srgbClr val="333333"/>
              </a:buClr>
              <a:buFont typeface="WingDings"/>
              <a:buChar char=""/>
              <a:defRPr/>
            </a:pPr>
            <a:r>
              <a:rPr lang="en-US" sz="2200" dirty="0">
                <a:solidFill>
                  <a:srgbClr val="333333"/>
                </a:solidFill>
              </a:rPr>
              <a:t>Il </a:t>
            </a:r>
            <a:r>
              <a:rPr lang="en-US" sz="2200" dirty="0" err="1">
                <a:solidFill>
                  <a:srgbClr val="333333"/>
                </a:solidFill>
              </a:rPr>
              <a:t>valore</a:t>
            </a:r>
            <a:r>
              <a:rPr lang="en-US" sz="2200" dirty="0">
                <a:solidFill>
                  <a:srgbClr val="333333"/>
                </a:solidFill>
              </a:rPr>
              <a:t> </a:t>
            </a:r>
            <a:r>
              <a:rPr lang="en-US" sz="2200" dirty="0" err="1">
                <a:solidFill>
                  <a:srgbClr val="333333"/>
                </a:solidFill>
              </a:rPr>
              <a:t>che</a:t>
            </a:r>
            <a:r>
              <a:rPr lang="en-US" sz="2200" dirty="0">
                <a:solidFill>
                  <a:srgbClr val="333333"/>
                </a:solidFill>
              </a:rPr>
              <a:t> </a:t>
            </a:r>
            <a:r>
              <a:rPr lang="en-US" sz="2200" dirty="0" err="1">
                <a:solidFill>
                  <a:srgbClr val="333333"/>
                </a:solidFill>
              </a:rPr>
              <a:t>noi</a:t>
            </a:r>
            <a:r>
              <a:rPr lang="en-US" sz="2200" dirty="0">
                <a:solidFill>
                  <a:srgbClr val="333333"/>
                </a:solidFill>
              </a:rPr>
              <a:t> </a:t>
            </a:r>
            <a:r>
              <a:rPr lang="en-US" sz="2200" dirty="0" err="1">
                <a:solidFill>
                  <a:srgbClr val="333333"/>
                </a:solidFill>
              </a:rPr>
              <a:t>attribuiamo</a:t>
            </a:r>
            <a:r>
              <a:rPr lang="en-US" sz="2200" dirty="0">
                <a:solidFill>
                  <a:srgbClr val="333333"/>
                </a:solidFill>
              </a:rPr>
              <a:t> a </a:t>
            </a:r>
            <a:r>
              <a:rPr lang="en-US" sz="2200" dirty="0" err="1">
                <a:solidFill>
                  <a:srgbClr val="333333"/>
                </a:solidFill>
              </a:rPr>
              <a:t>noi</a:t>
            </a:r>
            <a:r>
              <a:rPr lang="en-US" sz="2200" dirty="0">
                <a:solidFill>
                  <a:srgbClr val="333333"/>
                </a:solidFill>
              </a:rPr>
              <a:t> </a:t>
            </a:r>
            <a:r>
              <a:rPr lang="en-US" sz="2200" dirty="0" err="1">
                <a:solidFill>
                  <a:srgbClr val="333333"/>
                </a:solidFill>
              </a:rPr>
              <a:t>stessi</a:t>
            </a:r>
            <a:r>
              <a:rPr lang="en-US" sz="2200" dirty="0">
                <a:solidFill>
                  <a:srgbClr val="333333"/>
                </a:solidFill>
              </a:rPr>
              <a:t>.</a:t>
            </a:r>
            <a:endParaRPr lang="de-DE" sz="2200" dirty="0">
              <a:solidFill>
                <a:srgbClr val="333333"/>
              </a:solidFill>
            </a:endParaRPr>
          </a:p>
          <a:p>
            <a:pPr marL="342900" indent="-342900">
              <a:buClr>
                <a:srgbClr val="333333"/>
              </a:buClr>
              <a:buFont typeface="WingDings"/>
              <a:buChar char=""/>
              <a:defRPr/>
            </a:pPr>
            <a:r>
              <a:rPr lang="de-DE" sz="2200" dirty="0">
                <a:solidFill>
                  <a:srgbClr val="333333"/>
                </a:solidFill>
              </a:rPr>
              <a:t>La valutazione soggettiva di se stessi.</a:t>
            </a:r>
          </a:p>
          <a:p>
            <a:pPr marL="342900" indent="-342900">
              <a:buClr>
                <a:srgbClr val="333333"/>
              </a:buClr>
              <a:buFont typeface="WingDings"/>
              <a:buChar char=""/>
              <a:defRPr/>
            </a:pPr>
            <a:r>
              <a:rPr lang="en-US" sz="2200" dirty="0">
                <a:solidFill>
                  <a:srgbClr val="333333"/>
                </a:solidFill>
              </a:rPr>
              <a:t>Non </a:t>
            </a:r>
            <a:r>
              <a:rPr lang="en-US" sz="2200" dirty="0" err="1">
                <a:solidFill>
                  <a:srgbClr val="333333"/>
                </a:solidFill>
              </a:rPr>
              <a:t>necessariamente</a:t>
            </a:r>
            <a:r>
              <a:rPr lang="en-US" sz="2200" dirty="0">
                <a:solidFill>
                  <a:srgbClr val="333333"/>
                </a:solidFill>
              </a:rPr>
              <a:t> ha a </a:t>
            </a:r>
            <a:r>
              <a:rPr lang="en-US" sz="2200" dirty="0" err="1">
                <a:solidFill>
                  <a:srgbClr val="333333"/>
                </a:solidFill>
              </a:rPr>
              <a:t>che</a:t>
            </a:r>
            <a:r>
              <a:rPr lang="en-US" sz="2200" dirty="0">
                <a:solidFill>
                  <a:srgbClr val="333333"/>
                </a:solidFill>
              </a:rPr>
              <a:t> fare con </a:t>
            </a:r>
            <a:r>
              <a:rPr lang="en-US" sz="2200" dirty="0" err="1">
                <a:solidFill>
                  <a:srgbClr val="333333"/>
                </a:solidFill>
              </a:rPr>
              <a:t>il</a:t>
            </a:r>
            <a:r>
              <a:rPr lang="en-US" sz="2200" dirty="0">
                <a:solidFill>
                  <a:srgbClr val="333333"/>
                </a:solidFill>
              </a:rPr>
              <a:t> </a:t>
            </a:r>
            <a:r>
              <a:rPr lang="en-US" sz="2200" dirty="0" err="1">
                <a:solidFill>
                  <a:srgbClr val="333333"/>
                </a:solidFill>
              </a:rPr>
              <a:t>modo</a:t>
            </a:r>
            <a:r>
              <a:rPr lang="en-US" sz="2200" dirty="0">
                <a:solidFill>
                  <a:srgbClr val="333333"/>
                </a:solidFill>
              </a:rPr>
              <a:t> con cui </a:t>
            </a:r>
            <a:r>
              <a:rPr lang="en-US" sz="2200" dirty="0" err="1">
                <a:solidFill>
                  <a:srgbClr val="333333"/>
                </a:solidFill>
              </a:rPr>
              <a:t>gli</a:t>
            </a:r>
            <a:r>
              <a:rPr lang="en-US" sz="2200" dirty="0">
                <a:solidFill>
                  <a:srgbClr val="333333"/>
                </a:solidFill>
              </a:rPr>
              <a:t> </a:t>
            </a:r>
            <a:r>
              <a:rPr lang="en-US" sz="2200" dirty="0" err="1">
                <a:solidFill>
                  <a:srgbClr val="333333"/>
                </a:solidFill>
              </a:rPr>
              <a:t>altri</a:t>
            </a:r>
            <a:r>
              <a:rPr lang="en-US" sz="2200" dirty="0">
                <a:solidFill>
                  <a:srgbClr val="333333"/>
                </a:solidFill>
              </a:rPr>
              <a:t> </a:t>
            </a:r>
            <a:r>
              <a:rPr lang="en-US" sz="2200" dirty="0" err="1">
                <a:solidFill>
                  <a:srgbClr val="333333"/>
                </a:solidFill>
              </a:rPr>
              <a:t>ti</a:t>
            </a:r>
            <a:r>
              <a:rPr lang="en-US" sz="2200" dirty="0">
                <a:solidFill>
                  <a:srgbClr val="333333"/>
                </a:solidFill>
              </a:rPr>
              <a:t> </a:t>
            </a:r>
            <a:r>
              <a:rPr lang="en-US" sz="2200" dirty="0" err="1">
                <a:solidFill>
                  <a:srgbClr val="333333"/>
                </a:solidFill>
              </a:rPr>
              <a:t>percepiscono</a:t>
            </a:r>
            <a:r>
              <a:rPr lang="en-US" sz="2200" dirty="0">
                <a:solidFill>
                  <a:srgbClr val="333333"/>
                </a:solidFill>
              </a:rPr>
              <a:t>.</a:t>
            </a:r>
          </a:p>
        </p:txBody>
      </p:sp>
      <p:sp>
        <p:nvSpPr>
          <p:cNvPr id="2" name="Footer Placeholder 1"/>
          <p:cNvSpPr>
            <a:spLocks noGrp="1"/>
          </p:cNvSpPr>
          <p:nvPr>
            <p:ph type="ftr" sz="quarter" idx="11"/>
          </p:nvPr>
        </p:nvSpPr>
        <p:spPr/>
        <p:txBody>
          <a:bodyPr/>
          <a:lstStyle/>
          <a:p>
            <a:pPr>
              <a:defRPr/>
            </a:pPr>
            <a:r>
              <a:rPr lang="it-IT">
                <a:latin typeface="+mn-lt"/>
              </a:rPr>
              <a:t>Modulo del training 9 – Autostima</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5</a:t>
            </a:fld>
            <a:endParaRPr lang="de-DE">
              <a:latin typeface="+mn-lt"/>
            </a:endParaRPr>
          </a:p>
        </p:txBody>
      </p:sp>
      <p:pic>
        <p:nvPicPr>
          <p:cNvPr id="10"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50081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La bassa autostima puo’ influire sulla nostra salute mentale</a:t>
            </a:r>
            <a:endParaRPr lang="de-DE" sz="3600" dirty="0">
              <a:latin typeface="+mn-lt"/>
              <a:ea typeface="+mn-ea"/>
              <a:cs typeface="+mn-cs"/>
            </a:endParaRPr>
          </a:p>
        </p:txBody>
      </p:sp>
      <p:sp>
        <p:nvSpPr>
          <p:cNvPr id="22530" name="Inhaltsplatzhalter 2"/>
          <p:cNvSpPr>
            <a:spLocks noGrp="1"/>
          </p:cNvSpPr>
          <p:nvPr>
            <p:ph idx="1"/>
          </p:nvPr>
        </p:nvSpPr>
        <p:spPr/>
        <p:txBody>
          <a:bodyPr>
            <a:noAutofit/>
          </a:bodyPr>
          <a:lstStyle/>
          <a:p>
            <a:pPr marL="342900" indent="-342900">
              <a:buClr>
                <a:srgbClr val="333333"/>
              </a:buClr>
              <a:buFont typeface="WingDings"/>
              <a:buChar char=""/>
            </a:pPr>
            <a:r>
              <a:rPr lang="en-US" sz="2200" dirty="0">
                <a:solidFill>
                  <a:srgbClr val="333333"/>
                </a:solidFill>
              </a:rPr>
              <a:t>Le </a:t>
            </a:r>
            <a:r>
              <a:rPr lang="en-US" sz="2200" dirty="0" err="1">
                <a:solidFill>
                  <a:srgbClr val="333333"/>
                </a:solidFill>
              </a:rPr>
              <a:t>persone</a:t>
            </a:r>
            <a:r>
              <a:rPr lang="en-US" sz="2200" dirty="0">
                <a:solidFill>
                  <a:srgbClr val="333333"/>
                </a:solidFill>
              </a:rPr>
              <a:t> con </a:t>
            </a:r>
            <a:r>
              <a:rPr lang="en-US" sz="2200" dirty="0" err="1">
                <a:solidFill>
                  <a:srgbClr val="333333"/>
                </a:solidFill>
              </a:rPr>
              <a:t>disturbi</a:t>
            </a:r>
            <a:r>
              <a:rPr lang="en-US" sz="2200" dirty="0">
                <a:solidFill>
                  <a:srgbClr val="333333"/>
                </a:solidFill>
              </a:rPr>
              <a:t> </a:t>
            </a:r>
            <a:r>
              <a:rPr lang="en-US" sz="2200" dirty="0" err="1">
                <a:solidFill>
                  <a:srgbClr val="333333"/>
                </a:solidFill>
              </a:rPr>
              <a:t>mentali</a:t>
            </a:r>
            <a:r>
              <a:rPr lang="en-US" sz="2200" dirty="0">
                <a:solidFill>
                  <a:srgbClr val="333333"/>
                </a:solidFill>
              </a:rPr>
              <a:t> </a:t>
            </a:r>
            <a:r>
              <a:rPr lang="en-US" sz="2200" dirty="0" err="1">
                <a:solidFill>
                  <a:srgbClr val="333333"/>
                </a:solidFill>
              </a:rPr>
              <a:t>soffrono</a:t>
            </a:r>
            <a:r>
              <a:rPr lang="en-US" sz="2200" dirty="0">
                <a:solidFill>
                  <a:srgbClr val="333333"/>
                </a:solidFill>
              </a:rPr>
              <a:t> </a:t>
            </a:r>
            <a:r>
              <a:rPr lang="en-US" sz="2200" dirty="0" err="1">
                <a:solidFill>
                  <a:srgbClr val="333333"/>
                </a:solidFill>
              </a:rPr>
              <a:t>spesso</a:t>
            </a:r>
            <a:r>
              <a:rPr lang="en-US" sz="2200" dirty="0">
                <a:solidFill>
                  <a:srgbClr val="333333"/>
                </a:solidFill>
              </a:rPr>
              <a:t> </a:t>
            </a:r>
            <a:r>
              <a:rPr lang="en-US" sz="2200" dirty="0" err="1">
                <a:solidFill>
                  <a:srgbClr val="333333"/>
                </a:solidFill>
              </a:rPr>
              <a:t>di</a:t>
            </a:r>
            <a:r>
              <a:rPr lang="en-US" sz="2200" dirty="0">
                <a:solidFill>
                  <a:srgbClr val="333333"/>
                </a:solidFill>
              </a:rPr>
              <a:t> </a:t>
            </a:r>
            <a:r>
              <a:rPr lang="en-US" sz="2200" dirty="0" err="1">
                <a:solidFill>
                  <a:srgbClr val="333333"/>
                </a:solidFill>
              </a:rPr>
              <a:t>bassa</a:t>
            </a:r>
            <a:r>
              <a:rPr lang="en-US" sz="2200" dirty="0">
                <a:solidFill>
                  <a:srgbClr val="333333"/>
                </a:solidFill>
              </a:rPr>
              <a:t> </a:t>
            </a:r>
            <a:r>
              <a:rPr lang="en-US" sz="2200" dirty="0" err="1">
                <a:solidFill>
                  <a:srgbClr val="333333"/>
                </a:solidFill>
              </a:rPr>
              <a:t>autostima</a:t>
            </a:r>
            <a:r>
              <a:rPr lang="en-US" sz="2200" dirty="0">
                <a:solidFill>
                  <a:srgbClr val="333333"/>
                </a:solidFill>
              </a:rPr>
              <a:t>.</a:t>
            </a:r>
          </a:p>
          <a:p>
            <a:pPr marL="342900" indent="-342900">
              <a:buClr>
                <a:srgbClr val="333333"/>
              </a:buClr>
              <a:buFont typeface="WingDings"/>
              <a:buChar char=""/>
            </a:pPr>
            <a:r>
              <a:rPr lang="en-US" sz="2200" dirty="0">
                <a:solidFill>
                  <a:srgbClr val="333333"/>
                </a:solidFill>
              </a:rPr>
              <a:t>La </a:t>
            </a:r>
            <a:r>
              <a:rPr lang="en-US" sz="2200" dirty="0" err="1">
                <a:solidFill>
                  <a:srgbClr val="333333"/>
                </a:solidFill>
              </a:rPr>
              <a:t>bassa</a:t>
            </a:r>
            <a:r>
              <a:rPr lang="en-US" sz="2200" dirty="0">
                <a:solidFill>
                  <a:srgbClr val="333333"/>
                </a:solidFill>
              </a:rPr>
              <a:t> </a:t>
            </a:r>
            <a:r>
              <a:rPr lang="en-US" sz="2200" dirty="0" err="1">
                <a:solidFill>
                  <a:srgbClr val="333333"/>
                </a:solidFill>
              </a:rPr>
              <a:t>autostima</a:t>
            </a:r>
            <a:r>
              <a:rPr lang="en-US" sz="2200" dirty="0">
                <a:solidFill>
                  <a:srgbClr val="333333"/>
                </a:solidFill>
              </a:rPr>
              <a:t> </a:t>
            </a:r>
            <a:r>
              <a:rPr lang="en-US" sz="2200" dirty="0" err="1">
                <a:solidFill>
                  <a:srgbClr val="333333"/>
                </a:solidFill>
              </a:rPr>
              <a:t>puo</a:t>
            </a:r>
            <a:r>
              <a:rPr lang="en-US" sz="2200" dirty="0">
                <a:solidFill>
                  <a:srgbClr val="333333"/>
                </a:solidFill>
              </a:rPr>
              <a:t>’ </a:t>
            </a:r>
            <a:r>
              <a:rPr lang="en-US" sz="2200" dirty="0" err="1">
                <a:solidFill>
                  <a:srgbClr val="333333"/>
                </a:solidFill>
              </a:rPr>
              <a:t>contribuire</a:t>
            </a:r>
            <a:r>
              <a:rPr lang="en-US" sz="2200" dirty="0">
                <a:solidFill>
                  <a:srgbClr val="333333"/>
                </a:solidFill>
              </a:rPr>
              <a:t> a </a:t>
            </a:r>
            <a:r>
              <a:rPr lang="en-US" sz="2200" dirty="0" err="1">
                <a:solidFill>
                  <a:srgbClr val="333333"/>
                </a:solidFill>
              </a:rPr>
              <a:t>problemi</a:t>
            </a:r>
            <a:r>
              <a:rPr lang="en-US" sz="2200" dirty="0">
                <a:solidFill>
                  <a:srgbClr val="333333"/>
                </a:solidFill>
              </a:rPr>
              <a:t> </a:t>
            </a:r>
            <a:r>
              <a:rPr lang="en-US" sz="2200" dirty="0" err="1">
                <a:solidFill>
                  <a:srgbClr val="333333"/>
                </a:solidFill>
              </a:rPr>
              <a:t>psicologici</a:t>
            </a:r>
            <a:r>
              <a:rPr lang="en-US" sz="2200" dirty="0">
                <a:solidFill>
                  <a:srgbClr val="333333"/>
                </a:solidFill>
              </a:rPr>
              <a:t> come:</a:t>
            </a:r>
            <a:endParaRPr lang="de-DE" sz="2200" dirty="0">
              <a:solidFill>
                <a:srgbClr val="333333"/>
              </a:solidFill>
            </a:endParaRPr>
          </a:p>
          <a:p>
            <a:pPr marL="558863" lvl="2" indent="-342900">
              <a:spcBef>
                <a:spcPts val="1999"/>
              </a:spcBef>
              <a:buClr>
                <a:srgbClr val="333333"/>
              </a:buClr>
              <a:buFont typeface="WingDings"/>
              <a:buChar char=""/>
            </a:pPr>
            <a:r>
              <a:rPr lang="de-DE" sz="2200" dirty="0">
                <a:solidFill>
                  <a:srgbClr val="333333"/>
                </a:solidFill>
                <a:latin typeface="+mn-lt"/>
              </a:rPr>
              <a:t>Insicurezza</a:t>
            </a:r>
          </a:p>
          <a:p>
            <a:pPr marL="558863" lvl="2" indent="-342900">
              <a:spcBef>
                <a:spcPts val="1999"/>
              </a:spcBef>
              <a:buClr>
                <a:srgbClr val="333333"/>
              </a:buClr>
              <a:buFont typeface="WingDings"/>
              <a:buChar char=""/>
            </a:pPr>
            <a:r>
              <a:rPr lang="de-DE" sz="2200" dirty="0">
                <a:solidFill>
                  <a:srgbClr val="333333"/>
                </a:solidFill>
                <a:latin typeface="+mn-lt"/>
              </a:rPr>
              <a:t>Paura</a:t>
            </a:r>
          </a:p>
          <a:p>
            <a:pPr marL="558863" lvl="2" indent="-342900">
              <a:spcBef>
                <a:spcPts val="1999"/>
              </a:spcBef>
              <a:buClr>
                <a:srgbClr val="333333"/>
              </a:buClr>
              <a:buFont typeface="WingDings"/>
              <a:buChar char=""/>
            </a:pPr>
            <a:r>
              <a:rPr lang="de-DE" sz="2200" dirty="0" err="1">
                <a:solidFill>
                  <a:srgbClr val="333333"/>
                </a:solidFill>
                <a:latin typeface="+mn-lt"/>
              </a:rPr>
              <a:t>Sintomi</a:t>
            </a:r>
            <a:r>
              <a:rPr lang="de-DE" sz="2200" dirty="0">
                <a:solidFill>
                  <a:srgbClr val="333333"/>
                </a:solidFill>
                <a:latin typeface="+mn-lt"/>
              </a:rPr>
              <a:t> </a:t>
            </a:r>
            <a:r>
              <a:rPr lang="de-DE" sz="2200" dirty="0" err="1">
                <a:solidFill>
                  <a:srgbClr val="333333"/>
                </a:solidFill>
                <a:latin typeface="+mn-lt"/>
              </a:rPr>
              <a:t>depressivi</a:t>
            </a:r>
            <a:endParaRPr lang="de-DE" sz="2200" dirty="0">
              <a:solidFill>
                <a:srgbClr val="333333"/>
              </a:solidFill>
              <a:latin typeface="+mn-lt"/>
            </a:endParaRPr>
          </a:p>
          <a:p>
            <a:pPr marL="558863" lvl="2" indent="-342900">
              <a:spcBef>
                <a:spcPts val="1999"/>
              </a:spcBef>
              <a:buClr>
                <a:srgbClr val="333333"/>
              </a:buClr>
              <a:buFont typeface="WingDings"/>
              <a:buChar char=""/>
            </a:pPr>
            <a:r>
              <a:rPr lang="de-DE" sz="2200" dirty="0">
                <a:solidFill>
                  <a:srgbClr val="333333"/>
                </a:solidFill>
                <a:latin typeface="+mn-lt"/>
              </a:rPr>
              <a:t>Solitudine</a:t>
            </a:r>
          </a:p>
        </p:txBody>
      </p:sp>
      <p:sp>
        <p:nvSpPr>
          <p:cNvPr id="2" name="Footer Placeholder 1"/>
          <p:cNvSpPr>
            <a:spLocks noGrp="1"/>
          </p:cNvSpPr>
          <p:nvPr>
            <p:ph type="ftr" sz="quarter" idx="11"/>
          </p:nvPr>
        </p:nvSpPr>
        <p:spPr/>
        <p:txBody>
          <a:bodyPr/>
          <a:lstStyle/>
          <a:p>
            <a:pPr>
              <a:defRPr/>
            </a:pPr>
            <a:r>
              <a:rPr lang="it-IT">
                <a:latin typeface="+mn-lt"/>
              </a:rPr>
              <a:t>Modulo del training 9 – Autostima</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6</a:t>
            </a:fld>
            <a:endParaRPr lang="de-DE">
              <a:latin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it-IT" sz="3600">
                <a:latin typeface="+mn-lt"/>
                <a:ea typeface="+mn-ea"/>
                <a:cs typeface="+mn-cs"/>
              </a:rPr>
              <a:t>Differenze fra una autostima esagerata e una autostima equilibrata</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0" indent="0">
              <a:lnSpc>
                <a:spcPct val="100000"/>
              </a:lnSpc>
              <a:spcBef>
                <a:spcPts val="1200"/>
              </a:spcBef>
              <a:buClr>
                <a:srgbClr val="333333"/>
              </a:buClr>
              <a:buNone/>
              <a:defRPr/>
            </a:pPr>
            <a:r>
              <a:rPr lang="en-US" sz="2000" dirty="0">
                <a:solidFill>
                  <a:srgbClr val="333333"/>
                </a:solidFill>
              </a:rPr>
              <a:t>In </a:t>
            </a:r>
            <a:r>
              <a:rPr lang="en-US" sz="2000" dirty="0" err="1">
                <a:solidFill>
                  <a:srgbClr val="333333"/>
                </a:solidFill>
              </a:rPr>
              <a:t>corso</a:t>
            </a:r>
            <a:r>
              <a:rPr lang="en-US" sz="2000" dirty="0">
                <a:solidFill>
                  <a:srgbClr val="333333"/>
                </a:solidFill>
              </a:rPr>
              <a:t> </a:t>
            </a:r>
            <a:r>
              <a:rPr lang="en-US" sz="2000" dirty="0" err="1">
                <a:solidFill>
                  <a:srgbClr val="333333"/>
                </a:solidFill>
              </a:rPr>
              <a:t>di</a:t>
            </a:r>
            <a:r>
              <a:rPr lang="en-US" sz="2000" dirty="0">
                <a:solidFill>
                  <a:srgbClr val="333333"/>
                </a:solidFill>
              </a:rPr>
              <a:t> </a:t>
            </a:r>
            <a:r>
              <a:rPr lang="en-US" sz="2000" dirty="0" err="1">
                <a:solidFill>
                  <a:srgbClr val="333333"/>
                </a:solidFill>
              </a:rPr>
              <a:t>psicosi</a:t>
            </a:r>
            <a:r>
              <a:rPr lang="en-US" sz="2000" dirty="0">
                <a:solidFill>
                  <a:srgbClr val="333333"/>
                </a:solidFill>
              </a:rPr>
              <a:t>, </a:t>
            </a:r>
            <a:r>
              <a:rPr lang="en-US" sz="2000" dirty="0" err="1">
                <a:solidFill>
                  <a:srgbClr val="333333"/>
                </a:solidFill>
              </a:rPr>
              <a:t>molte</a:t>
            </a:r>
            <a:r>
              <a:rPr lang="en-US" sz="2000" dirty="0">
                <a:solidFill>
                  <a:srgbClr val="333333"/>
                </a:solidFill>
              </a:rPr>
              <a:t> </a:t>
            </a:r>
            <a:r>
              <a:rPr lang="en-US" sz="2000" dirty="0" err="1">
                <a:solidFill>
                  <a:srgbClr val="333333"/>
                </a:solidFill>
              </a:rPr>
              <a:t>persone</a:t>
            </a:r>
            <a:r>
              <a:rPr lang="it-IT" sz="2000" dirty="0">
                <a:solidFill>
                  <a:srgbClr val="333333"/>
                </a:solidFill>
              </a:rPr>
              <a:t> (ma non tutte) si sentono perseguitati o sotto pressione. Questa sensazione può portare ad una riduzione dell'autostima. D'altra parte, alcuni possono provare una maggiore autostima se sentono di essere destinati a compiti speciali o credere di essere scelto per una missione speciale.</a:t>
            </a:r>
          </a:p>
          <a:p>
            <a:pPr marL="0" indent="0">
              <a:lnSpc>
                <a:spcPct val="100000"/>
              </a:lnSpc>
              <a:spcBef>
                <a:spcPts val="1200"/>
              </a:spcBef>
              <a:buClr>
                <a:srgbClr val="333333"/>
              </a:buClr>
              <a:buNone/>
              <a:defRPr/>
            </a:pPr>
            <a:endParaRPr lang="it-IT" sz="2000" dirty="0">
              <a:solidFill>
                <a:srgbClr val="333333"/>
              </a:solidFill>
            </a:endParaRPr>
          </a:p>
          <a:p>
            <a:pPr marL="0" indent="0">
              <a:lnSpc>
                <a:spcPct val="100000"/>
              </a:lnSpc>
              <a:spcBef>
                <a:spcPts val="1200"/>
              </a:spcBef>
              <a:buClr>
                <a:srgbClr val="333333"/>
              </a:buClr>
              <a:buNone/>
              <a:defRPr/>
            </a:pPr>
            <a:endParaRPr lang="de-DE" sz="2000" dirty="0">
              <a:solidFill>
                <a:srgbClr val="333333"/>
              </a:solidFill>
            </a:endParaRPr>
          </a:p>
          <a:p>
            <a:pPr marL="0" indent="0">
              <a:lnSpc>
                <a:spcPct val="100000"/>
              </a:lnSpc>
              <a:spcBef>
                <a:spcPts val="1200"/>
              </a:spcBef>
              <a:buClr>
                <a:srgbClr val="333333"/>
              </a:buClr>
              <a:buNone/>
              <a:defRPr/>
            </a:pPr>
            <a:endParaRPr lang="de-DE" sz="2000" dirty="0">
              <a:solidFill>
                <a:srgbClr val="333333"/>
              </a:solidFill>
            </a:endParaRPr>
          </a:p>
          <a:p>
            <a:pPr marL="0" indent="0">
              <a:lnSpc>
                <a:spcPct val="100000"/>
              </a:lnSpc>
              <a:spcBef>
                <a:spcPts val="1200"/>
              </a:spcBef>
              <a:buClr>
                <a:srgbClr val="333333"/>
              </a:buClr>
              <a:buNone/>
              <a:defRPr/>
            </a:pPr>
            <a:r>
              <a:rPr lang="en-US" sz="2000" b="1" dirty="0">
                <a:solidFill>
                  <a:srgbClr val="004992"/>
                </a:solidFill>
              </a:rPr>
              <a:t>ATTENZIONE: </a:t>
            </a:r>
            <a:r>
              <a:rPr lang="en-US" sz="2000" dirty="0">
                <a:solidFill>
                  <a:srgbClr val="333333"/>
                </a:solidFill>
              </a:rPr>
              <a:t>le </a:t>
            </a:r>
            <a:r>
              <a:rPr lang="en-US" sz="2000" dirty="0" err="1">
                <a:solidFill>
                  <a:srgbClr val="333333"/>
                </a:solidFill>
              </a:rPr>
              <a:t>idee</a:t>
            </a:r>
            <a:r>
              <a:rPr lang="en-US" sz="2000" dirty="0">
                <a:solidFill>
                  <a:srgbClr val="333333"/>
                </a:solidFill>
              </a:rPr>
              <a:t> </a:t>
            </a:r>
            <a:r>
              <a:rPr lang="en-US" sz="2000" dirty="0" err="1">
                <a:solidFill>
                  <a:srgbClr val="333333"/>
                </a:solidFill>
              </a:rPr>
              <a:t>megalomaniche</a:t>
            </a:r>
            <a:r>
              <a:rPr lang="en-US" sz="2000" dirty="0">
                <a:solidFill>
                  <a:srgbClr val="333333"/>
                </a:solidFill>
              </a:rPr>
              <a:t> (come </a:t>
            </a:r>
            <a:r>
              <a:rPr lang="en-US" sz="2000" dirty="0" err="1">
                <a:solidFill>
                  <a:srgbClr val="333333"/>
                </a:solidFill>
              </a:rPr>
              <a:t>il</a:t>
            </a:r>
            <a:r>
              <a:rPr lang="en-US" sz="2000" dirty="0">
                <a:solidFill>
                  <a:srgbClr val="333333"/>
                </a:solidFill>
              </a:rPr>
              <a:t> </a:t>
            </a:r>
            <a:r>
              <a:rPr lang="en-US" sz="2000" dirty="0" err="1">
                <a:solidFill>
                  <a:srgbClr val="333333"/>
                </a:solidFill>
              </a:rPr>
              <a:t>credere</a:t>
            </a:r>
            <a:r>
              <a:rPr lang="en-US" sz="2000" dirty="0">
                <a:solidFill>
                  <a:srgbClr val="333333"/>
                </a:solidFill>
              </a:rPr>
              <a:t> di </a:t>
            </a:r>
            <a:r>
              <a:rPr lang="en-US" sz="2000" dirty="0" err="1">
                <a:solidFill>
                  <a:srgbClr val="333333"/>
                </a:solidFill>
              </a:rPr>
              <a:t>essere</a:t>
            </a:r>
            <a:r>
              <a:rPr lang="en-US" sz="2000" dirty="0">
                <a:solidFill>
                  <a:srgbClr val="333333"/>
                </a:solidFill>
              </a:rPr>
              <a:t> </a:t>
            </a:r>
            <a:r>
              <a:rPr lang="en-US" sz="2000" dirty="0" err="1">
                <a:solidFill>
                  <a:srgbClr val="333333"/>
                </a:solidFill>
              </a:rPr>
              <a:t>potenti</a:t>
            </a:r>
            <a:r>
              <a:rPr lang="en-US" sz="2000" dirty="0">
                <a:solidFill>
                  <a:srgbClr val="333333"/>
                </a:solidFill>
              </a:rPr>
              <a:t> o </a:t>
            </a:r>
            <a:r>
              <a:rPr lang="en-US" sz="2000" dirty="0" err="1">
                <a:solidFill>
                  <a:srgbClr val="333333"/>
                </a:solidFill>
              </a:rPr>
              <a:t>piu</a:t>
            </a:r>
            <a:r>
              <a:rPr lang="en-US" sz="2000" dirty="0">
                <a:solidFill>
                  <a:srgbClr val="333333"/>
                </a:solidFill>
              </a:rPr>
              <a:t>’ </a:t>
            </a:r>
            <a:r>
              <a:rPr lang="en-US" sz="2000" dirty="0" err="1">
                <a:solidFill>
                  <a:srgbClr val="333333"/>
                </a:solidFill>
              </a:rPr>
              <a:t>importanti</a:t>
            </a:r>
            <a:r>
              <a:rPr lang="en-US" sz="2000" dirty="0">
                <a:solidFill>
                  <a:srgbClr val="333333"/>
                </a:solidFill>
              </a:rPr>
              <a:t> </a:t>
            </a:r>
            <a:r>
              <a:rPr lang="en-US" sz="2000" dirty="0" err="1">
                <a:solidFill>
                  <a:srgbClr val="333333"/>
                </a:solidFill>
              </a:rPr>
              <a:t>degli</a:t>
            </a:r>
            <a:r>
              <a:rPr lang="en-US" sz="2000" dirty="0">
                <a:solidFill>
                  <a:srgbClr val="333333"/>
                </a:solidFill>
              </a:rPr>
              <a:t> </a:t>
            </a:r>
            <a:r>
              <a:rPr lang="en-US" sz="2000" dirty="0" err="1">
                <a:solidFill>
                  <a:srgbClr val="333333"/>
                </a:solidFill>
              </a:rPr>
              <a:t>altri</a:t>
            </a:r>
            <a:r>
              <a:rPr lang="en-US" sz="2000" dirty="0">
                <a:solidFill>
                  <a:srgbClr val="333333"/>
                </a:solidFill>
              </a:rPr>
              <a:t>) </a:t>
            </a:r>
            <a:r>
              <a:rPr lang="en-US" sz="2000" dirty="0" err="1">
                <a:solidFill>
                  <a:srgbClr val="333333"/>
                </a:solidFill>
              </a:rPr>
              <a:t>possono</a:t>
            </a:r>
            <a:r>
              <a:rPr lang="en-US" sz="2000" dirty="0">
                <a:solidFill>
                  <a:srgbClr val="333333"/>
                </a:solidFill>
              </a:rPr>
              <a:t> </a:t>
            </a:r>
            <a:r>
              <a:rPr lang="en-US" sz="2000" dirty="0" err="1">
                <a:solidFill>
                  <a:srgbClr val="333333"/>
                </a:solidFill>
              </a:rPr>
              <a:t>temporaneamente</a:t>
            </a:r>
            <a:r>
              <a:rPr lang="en-US" sz="2000" dirty="0">
                <a:solidFill>
                  <a:srgbClr val="333333"/>
                </a:solidFill>
              </a:rPr>
              <a:t> </a:t>
            </a:r>
            <a:r>
              <a:rPr lang="en-US" sz="2000" dirty="0" err="1">
                <a:solidFill>
                  <a:srgbClr val="333333"/>
                </a:solidFill>
              </a:rPr>
              <a:t>aumentare</a:t>
            </a:r>
            <a:r>
              <a:rPr lang="en-US" sz="2000" dirty="0">
                <a:solidFill>
                  <a:srgbClr val="333333"/>
                </a:solidFill>
              </a:rPr>
              <a:t> </a:t>
            </a:r>
            <a:r>
              <a:rPr lang="en-US" sz="2000" dirty="0" err="1">
                <a:solidFill>
                  <a:srgbClr val="333333"/>
                </a:solidFill>
              </a:rPr>
              <a:t>il</a:t>
            </a:r>
            <a:r>
              <a:rPr lang="en-US" sz="2000" dirty="0">
                <a:solidFill>
                  <a:srgbClr val="333333"/>
                </a:solidFill>
              </a:rPr>
              <a:t> </a:t>
            </a:r>
            <a:r>
              <a:rPr lang="en-US" sz="2000" dirty="0" err="1">
                <a:solidFill>
                  <a:srgbClr val="333333"/>
                </a:solidFill>
              </a:rPr>
              <a:t>nostro</a:t>
            </a:r>
            <a:r>
              <a:rPr lang="en-US" sz="2000" dirty="0">
                <a:solidFill>
                  <a:srgbClr val="333333"/>
                </a:solidFill>
              </a:rPr>
              <a:t> </a:t>
            </a:r>
            <a:r>
              <a:rPr lang="en-US" sz="2000" dirty="0" err="1">
                <a:solidFill>
                  <a:srgbClr val="333333"/>
                </a:solidFill>
              </a:rPr>
              <a:t>senso</a:t>
            </a:r>
            <a:r>
              <a:rPr lang="en-US" sz="2000" dirty="0">
                <a:solidFill>
                  <a:srgbClr val="333333"/>
                </a:solidFill>
              </a:rPr>
              <a:t> di </a:t>
            </a:r>
            <a:r>
              <a:rPr lang="en-US" sz="2000" dirty="0" err="1">
                <a:solidFill>
                  <a:srgbClr val="333333"/>
                </a:solidFill>
              </a:rPr>
              <a:t>autostima</a:t>
            </a:r>
            <a:r>
              <a:rPr lang="en-US" sz="2000" dirty="0">
                <a:solidFill>
                  <a:srgbClr val="333333"/>
                </a:solidFill>
              </a:rPr>
              <a:t> ma </a:t>
            </a:r>
            <a:r>
              <a:rPr lang="en-US" sz="2000" dirty="0" err="1">
                <a:solidFill>
                  <a:srgbClr val="333333"/>
                </a:solidFill>
              </a:rPr>
              <a:t>possono</a:t>
            </a:r>
            <a:r>
              <a:rPr lang="en-US" sz="2000" dirty="0">
                <a:solidFill>
                  <a:srgbClr val="333333"/>
                </a:solidFill>
              </a:rPr>
              <a:t> non aver </a:t>
            </a:r>
            <a:r>
              <a:rPr lang="en-US" sz="2000" dirty="0" err="1">
                <a:solidFill>
                  <a:srgbClr val="333333"/>
                </a:solidFill>
              </a:rPr>
              <a:t>nulla</a:t>
            </a:r>
            <a:r>
              <a:rPr lang="en-US" sz="2000" dirty="0">
                <a:solidFill>
                  <a:srgbClr val="333333"/>
                </a:solidFill>
              </a:rPr>
              <a:t> a </a:t>
            </a:r>
            <a:r>
              <a:rPr lang="en-US" sz="2000" dirty="0" err="1">
                <a:solidFill>
                  <a:srgbClr val="333333"/>
                </a:solidFill>
              </a:rPr>
              <a:t>che</a:t>
            </a:r>
            <a:r>
              <a:rPr lang="en-US" sz="2000" dirty="0">
                <a:solidFill>
                  <a:srgbClr val="333333"/>
                </a:solidFill>
              </a:rPr>
              <a:t> fare con </a:t>
            </a:r>
            <a:r>
              <a:rPr lang="en-US" sz="2000" dirty="0" err="1">
                <a:solidFill>
                  <a:srgbClr val="333333"/>
                </a:solidFill>
              </a:rPr>
              <a:t>una</a:t>
            </a:r>
            <a:r>
              <a:rPr lang="en-US" sz="2000" dirty="0">
                <a:solidFill>
                  <a:srgbClr val="333333"/>
                </a:solidFill>
              </a:rPr>
              <a:t> </a:t>
            </a:r>
            <a:r>
              <a:rPr lang="en-US" sz="2000" err="1">
                <a:solidFill>
                  <a:srgbClr val="333333"/>
                </a:solidFill>
              </a:rPr>
              <a:t>autostima</a:t>
            </a:r>
            <a:r>
              <a:rPr lang="en-US" sz="2000">
                <a:solidFill>
                  <a:srgbClr val="333333"/>
                </a:solidFill>
              </a:rPr>
              <a:t> </a:t>
            </a:r>
            <a:r>
              <a:rPr lang="de-DE" altLang="de-DE" sz="2000">
                <a:solidFill>
                  <a:srgbClr val="333333"/>
                </a:solidFill>
              </a:rPr>
              <a:t>“</a:t>
            </a:r>
            <a:r>
              <a:rPr lang="en-US" sz="2000">
                <a:solidFill>
                  <a:srgbClr val="333333"/>
                </a:solidFill>
              </a:rPr>
              <a:t>salutare”!</a:t>
            </a:r>
            <a:endParaRPr lang="en-US" sz="2000" dirty="0">
              <a:solidFill>
                <a:srgbClr val="333333"/>
              </a:solidFill>
            </a:endParaRPr>
          </a:p>
          <a:p>
            <a:pPr marL="342900" indent="-342900">
              <a:lnSpc>
                <a:spcPct val="100000"/>
              </a:lnSpc>
              <a:spcBef>
                <a:spcPts val="1200"/>
              </a:spcBef>
              <a:buClr>
                <a:srgbClr val="333333"/>
              </a:buClr>
              <a:buFont typeface="WingDings"/>
              <a:buChar char=""/>
              <a:defRPr/>
            </a:pPr>
            <a:r>
              <a:rPr lang="en-US" sz="2000" dirty="0">
                <a:solidFill>
                  <a:srgbClr val="333333"/>
                </a:solidFill>
              </a:rPr>
              <a:t>Questa </a:t>
            </a:r>
            <a:r>
              <a:rPr lang="en-US" sz="2000" dirty="0" err="1">
                <a:solidFill>
                  <a:srgbClr val="333333"/>
                </a:solidFill>
              </a:rPr>
              <a:t>sensazione</a:t>
            </a:r>
            <a:r>
              <a:rPr lang="en-US" sz="2000" dirty="0">
                <a:solidFill>
                  <a:srgbClr val="333333"/>
                </a:solidFill>
              </a:rPr>
              <a:t> non </a:t>
            </a:r>
            <a:r>
              <a:rPr lang="en-US" sz="2000" dirty="0" err="1">
                <a:solidFill>
                  <a:srgbClr val="333333"/>
                </a:solidFill>
              </a:rPr>
              <a:t>durerà</a:t>
            </a:r>
            <a:r>
              <a:rPr lang="en-US" sz="2000" dirty="0">
                <a:solidFill>
                  <a:srgbClr val="333333"/>
                </a:solidFill>
              </a:rPr>
              <a:t> a </a:t>
            </a:r>
            <a:r>
              <a:rPr lang="en-US" sz="2000" dirty="0" err="1">
                <a:solidFill>
                  <a:srgbClr val="333333"/>
                </a:solidFill>
              </a:rPr>
              <a:t>lungo</a:t>
            </a:r>
            <a:r>
              <a:rPr lang="en-US" sz="2000" dirty="0">
                <a:solidFill>
                  <a:srgbClr val="333333"/>
                </a:solidFill>
              </a:rPr>
              <a:t>!</a:t>
            </a:r>
          </a:p>
          <a:p>
            <a:pPr marL="342900" indent="-342900">
              <a:lnSpc>
                <a:spcPct val="100000"/>
              </a:lnSpc>
              <a:spcBef>
                <a:spcPts val="1200"/>
              </a:spcBef>
              <a:buClr>
                <a:srgbClr val="333333"/>
              </a:buClr>
              <a:buFont typeface="WingDings"/>
              <a:buChar char=""/>
              <a:defRPr/>
            </a:pPr>
            <a:r>
              <a:rPr lang="en-US" sz="2000" dirty="0">
                <a:solidFill>
                  <a:srgbClr val="333333"/>
                </a:solidFill>
              </a:rPr>
              <a:t>... E non è </a:t>
            </a:r>
            <a:r>
              <a:rPr lang="en-US" sz="2000" dirty="0" err="1">
                <a:solidFill>
                  <a:srgbClr val="333333"/>
                </a:solidFill>
              </a:rPr>
              <a:t>basata</a:t>
            </a:r>
            <a:r>
              <a:rPr lang="en-US" sz="2000" dirty="0">
                <a:solidFill>
                  <a:srgbClr val="333333"/>
                </a:solidFill>
              </a:rPr>
              <a:t> </a:t>
            </a:r>
            <a:r>
              <a:rPr lang="en-US" sz="2000" dirty="0" err="1">
                <a:solidFill>
                  <a:srgbClr val="333333"/>
                </a:solidFill>
              </a:rPr>
              <a:t>sulla</a:t>
            </a:r>
            <a:r>
              <a:rPr lang="en-US" sz="2000" dirty="0">
                <a:solidFill>
                  <a:srgbClr val="333333"/>
                </a:solidFill>
              </a:rPr>
              <a:t> </a:t>
            </a:r>
            <a:r>
              <a:rPr lang="en-US" sz="2000" dirty="0" err="1">
                <a:solidFill>
                  <a:srgbClr val="333333"/>
                </a:solidFill>
              </a:rPr>
              <a:t>realtà</a:t>
            </a:r>
            <a:r>
              <a:rPr lang="en-US" sz="2000" dirty="0">
                <a:solidFill>
                  <a:srgbClr val="333333"/>
                </a:solidFill>
              </a:rPr>
              <a:t> e </a:t>
            </a:r>
            <a:r>
              <a:rPr lang="en-US" sz="2000" dirty="0" err="1">
                <a:solidFill>
                  <a:srgbClr val="333333"/>
                </a:solidFill>
              </a:rPr>
              <a:t>su</a:t>
            </a:r>
            <a:r>
              <a:rPr lang="en-US" sz="2000" dirty="0">
                <a:solidFill>
                  <a:srgbClr val="333333"/>
                </a:solidFill>
              </a:rPr>
              <a:t> </a:t>
            </a:r>
            <a:r>
              <a:rPr lang="en-US" sz="2000" dirty="0" err="1">
                <a:solidFill>
                  <a:srgbClr val="333333"/>
                </a:solidFill>
              </a:rPr>
              <a:t>punti</a:t>
            </a:r>
            <a:r>
              <a:rPr lang="en-US" sz="2000" dirty="0">
                <a:solidFill>
                  <a:srgbClr val="333333"/>
                </a:solidFill>
              </a:rPr>
              <a:t> di </a:t>
            </a:r>
            <a:r>
              <a:rPr lang="en-US" sz="2000" dirty="0" err="1">
                <a:solidFill>
                  <a:srgbClr val="333333"/>
                </a:solidFill>
              </a:rPr>
              <a:t>forza</a:t>
            </a:r>
            <a:r>
              <a:rPr lang="en-US" sz="2000" dirty="0">
                <a:solidFill>
                  <a:srgbClr val="333333"/>
                </a:solidFill>
              </a:rPr>
              <a:t> </a:t>
            </a:r>
            <a:r>
              <a:rPr lang="en-US" sz="2000" dirty="0" err="1">
                <a:solidFill>
                  <a:srgbClr val="333333"/>
                </a:solidFill>
              </a:rPr>
              <a:t>reali</a:t>
            </a:r>
            <a:r>
              <a:rPr lang="en-US" sz="2000" dirty="0">
                <a:solidFill>
                  <a:srgbClr val="333333"/>
                </a:solidFill>
              </a:rPr>
              <a:t>!</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it-IT">
                <a:latin typeface="+mn-lt"/>
              </a:rPr>
              <a:t>Modulo del training 9 – Autostima</a:t>
            </a:r>
            <a:endParaRPr lang="de-DE">
              <a:latin typeface="+mn-lt"/>
            </a:endParaRP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7</a:t>
            </a:fld>
            <a:endParaRPr lang="de-DE">
              <a:latin typeface="+mn-lt"/>
            </a:endParaRPr>
          </a:p>
        </p:txBody>
      </p:sp>
      <p:pic>
        <p:nvPicPr>
          <p:cNvPr id="8"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91575" y="3460498"/>
            <a:ext cx="1012024" cy="1012024"/>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mn-lt"/>
                <a:ea typeface="+mn-ea"/>
                <a:cs typeface="+mn-cs"/>
              </a:rPr>
              <a:t>Ma…</a:t>
            </a:r>
            <a:endParaRPr lang="de-DE" sz="3600" dirty="0">
              <a:latin typeface="+mn-lt"/>
              <a:ea typeface="+mn-ea"/>
              <a:cs typeface="+mn-cs"/>
            </a:endParaRPr>
          </a:p>
        </p:txBody>
      </p:sp>
      <p:sp>
        <p:nvSpPr>
          <p:cNvPr id="25602" name="Inhaltsplatzhalter 2"/>
          <p:cNvSpPr>
            <a:spLocks noGrp="1"/>
          </p:cNvSpPr>
          <p:nvPr>
            <p:ph idx="1"/>
          </p:nvPr>
        </p:nvSpPr>
        <p:spPr/>
        <p:txBody>
          <a:bodyPr>
            <a:noAutofit/>
          </a:bodyPr>
          <a:lstStyle/>
          <a:p>
            <a:pPr marL="342900" indent="-342900">
              <a:buClr>
                <a:srgbClr val="333333"/>
              </a:buClr>
              <a:buFont typeface="WingDings"/>
              <a:buChar char=""/>
            </a:pPr>
            <a:r>
              <a:rPr lang="en-US" sz="2400" dirty="0" err="1">
                <a:solidFill>
                  <a:srgbClr val="333333"/>
                </a:solidFill>
              </a:rPr>
              <a:t>Tutte</a:t>
            </a:r>
            <a:r>
              <a:rPr lang="en-US" sz="2400" dirty="0">
                <a:solidFill>
                  <a:srgbClr val="333333"/>
                </a:solidFill>
              </a:rPr>
              <a:t> le </a:t>
            </a:r>
            <a:r>
              <a:rPr lang="en-US" sz="2400" dirty="0" err="1">
                <a:solidFill>
                  <a:srgbClr val="333333"/>
                </a:solidFill>
              </a:rPr>
              <a:t>persone</a:t>
            </a:r>
            <a:r>
              <a:rPr lang="en-US" sz="2400" dirty="0">
                <a:solidFill>
                  <a:srgbClr val="333333"/>
                </a:solidFill>
              </a:rPr>
              <a:t> </a:t>
            </a:r>
            <a:r>
              <a:rPr lang="en-US" sz="2400" dirty="0" err="1">
                <a:solidFill>
                  <a:srgbClr val="333333"/>
                </a:solidFill>
              </a:rPr>
              <a:t>hanno</a:t>
            </a:r>
            <a:r>
              <a:rPr lang="en-US" sz="2400" dirty="0">
                <a:solidFill>
                  <a:srgbClr val="333333"/>
                </a:solidFill>
              </a:rPr>
              <a:t> </a:t>
            </a:r>
            <a:r>
              <a:rPr lang="en-US" sz="2400" dirty="0" err="1">
                <a:solidFill>
                  <a:srgbClr val="333333"/>
                </a:solidFill>
              </a:rPr>
              <a:t>dei</a:t>
            </a:r>
            <a:r>
              <a:rPr lang="en-US" sz="2400" dirty="0">
                <a:solidFill>
                  <a:srgbClr val="333333"/>
                </a:solidFill>
              </a:rPr>
              <a:t> </a:t>
            </a:r>
            <a:r>
              <a:rPr lang="en-US" sz="2400" dirty="0" err="1">
                <a:solidFill>
                  <a:srgbClr val="333333"/>
                </a:solidFill>
              </a:rPr>
              <a:t>veri</a:t>
            </a:r>
            <a:r>
              <a:rPr lang="en-US" sz="2400" dirty="0">
                <a:solidFill>
                  <a:srgbClr val="333333"/>
                </a:solidFill>
              </a:rPr>
              <a:t> </a:t>
            </a:r>
            <a:r>
              <a:rPr lang="en-US" sz="2400" dirty="0" err="1">
                <a:solidFill>
                  <a:srgbClr val="333333"/>
                </a:solidFill>
              </a:rPr>
              <a:t>punti</a:t>
            </a:r>
            <a:r>
              <a:rPr lang="en-US" sz="2400" dirty="0">
                <a:solidFill>
                  <a:srgbClr val="333333"/>
                </a:solidFill>
              </a:rPr>
              <a:t> </a:t>
            </a:r>
            <a:r>
              <a:rPr lang="en-US" sz="2400" dirty="0" err="1">
                <a:solidFill>
                  <a:srgbClr val="333333"/>
                </a:solidFill>
              </a:rPr>
              <a:t>di</a:t>
            </a:r>
            <a:r>
              <a:rPr lang="en-US" sz="2400" dirty="0">
                <a:solidFill>
                  <a:srgbClr val="333333"/>
                </a:solidFill>
              </a:rPr>
              <a:t> </a:t>
            </a:r>
            <a:r>
              <a:rPr lang="en-US" sz="2400" dirty="0" err="1">
                <a:solidFill>
                  <a:srgbClr val="333333"/>
                </a:solidFill>
              </a:rPr>
              <a:t>forza</a:t>
            </a:r>
            <a:r>
              <a:rPr lang="en-US" sz="2400" dirty="0">
                <a:solidFill>
                  <a:srgbClr val="333333"/>
                </a:solidFill>
              </a:rPr>
              <a:t>, </a:t>
            </a:r>
            <a:r>
              <a:rPr lang="en-US" sz="2400" dirty="0" err="1">
                <a:solidFill>
                  <a:srgbClr val="333333"/>
                </a:solidFill>
              </a:rPr>
              <a:t>che</a:t>
            </a:r>
            <a:r>
              <a:rPr lang="en-US" sz="2400" dirty="0">
                <a:solidFill>
                  <a:srgbClr val="333333"/>
                </a:solidFill>
              </a:rPr>
              <a:t> </a:t>
            </a:r>
            <a:r>
              <a:rPr lang="en-US" sz="2400" dirty="0" err="1">
                <a:solidFill>
                  <a:srgbClr val="333333"/>
                </a:solidFill>
              </a:rPr>
              <a:t>aspettano</a:t>
            </a:r>
            <a:r>
              <a:rPr lang="en-US" sz="2400" dirty="0">
                <a:solidFill>
                  <a:srgbClr val="333333"/>
                </a:solidFill>
              </a:rPr>
              <a:t> </a:t>
            </a:r>
            <a:r>
              <a:rPr lang="en-US" sz="2400" dirty="0" err="1">
                <a:solidFill>
                  <a:srgbClr val="333333"/>
                </a:solidFill>
              </a:rPr>
              <a:t>soltanto</a:t>
            </a:r>
            <a:r>
              <a:rPr lang="en-US" sz="2400" dirty="0">
                <a:solidFill>
                  <a:srgbClr val="333333"/>
                </a:solidFill>
              </a:rPr>
              <a:t> </a:t>
            </a:r>
            <a:r>
              <a:rPr lang="en-US" sz="2400" dirty="0" err="1">
                <a:solidFill>
                  <a:srgbClr val="333333"/>
                </a:solidFill>
              </a:rPr>
              <a:t>di</a:t>
            </a:r>
            <a:r>
              <a:rPr lang="en-US" sz="2400" dirty="0">
                <a:solidFill>
                  <a:srgbClr val="333333"/>
                </a:solidFill>
              </a:rPr>
              <a:t> </a:t>
            </a:r>
            <a:r>
              <a:rPr lang="en-US" sz="2400" dirty="0" err="1">
                <a:solidFill>
                  <a:srgbClr val="333333"/>
                </a:solidFill>
              </a:rPr>
              <a:t>essere</a:t>
            </a:r>
            <a:r>
              <a:rPr lang="en-US" sz="2400" dirty="0">
                <a:solidFill>
                  <a:srgbClr val="333333"/>
                </a:solidFill>
              </a:rPr>
              <a:t> </a:t>
            </a:r>
            <a:r>
              <a:rPr lang="en-US" sz="2400" dirty="0" err="1">
                <a:solidFill>
                  <a:srgbClr val="333333"/>
                </a:solidFill>
              </a:rPr>
              <a:t>scoperti</a:t>
            </a:r>
            <a:r>
              <a:rPr lang="en-US" sz="2400" dirty="0">
                <a:solidFill>
                  <a:srgbClr val="333333"/>
                </a:solidFill>
              </a:rPr>
              <a:t>.</a:t>
            </a:r>
            <a:endParaRPr lang="de-DE" sz="2400" dirty="0">
              <a:solidFill>
                <a:srgbClr val="333333"/>
              </a:solidFill>
            </a:endParaRPr>
          </a:p>
          <a:p>
            <a:pPr marL="342900" indent="-342900">
              <a:buClr>
                <a:srgbClr val="333333"/>
              </a:buClr>
              <a:buFont typeface="WingDings"/>
              <a:buChar char=""/>
            </a:pPr>
            <a:r>
              <a:rPr lang="de-DE" sz="2400" dirty="0">
                <a:solidFill>
                  <a:srgbClr val="333333"/>
                </a:solidFill>
              </a:rPr>
              <a:t>Tu </a:t>
            </a:r>
            <a:r>
              <a:rPr lang="de-DE" sz="2400" dirty="0" err="1">
                <a:solidFill>
                  <a:srgbClr val="333333"/>
                </a:solidFill>
              </a:rPr>
              <a:t>puoi</a:t>
            </a:r>
            <a:r>
              <a:rPr lang="de-DE" sz="2400" dirty="0">
                <a:solidFill>
                  <a:srgbClr val="333333"/>
                </a:solidFill>
              </a:rPr>
              <a:t> e </a:t>
            </a:r>
            <a:r>
              <a:rPr lang="de-DE" sz="2400" dirty="0" err="1">
                <a:solidFill>
                  <a:srgbClr val="333333"/>
                </a:solidFill>
              </a:rPr>
              <a:t>dovresti</a:t>
            </a:r>
            <a:r>
              <a:rPr lang="de-DE" sz="2400" dirty="0">
                <a:solidFill>
                  <a:srgbClr val="333333"/>
                </a:solidFill>
              </a:rPr>
              <a:t> </a:t>
            </a:r>
            <a:r>
              <a:rPr lang="de-DE" sz="2400" dirty="0" err="1">
                <a:solidFill>
                  <a:srgbClr val="333333"/>
                </a:solidFill>
              </a:rPr>
              <a:t>essere</a:t>
            </a:r>
            <a:r>
              <a:rPr lang="de-DE" sz="2400" dirty="0">
                <a:solidFill>
                  <a:srgbClr val="333333"/>
                </a:solidFill>
              </a:rPr>
              <a:t> </a:t>
            </a:r>
            <a:r>
              <a:rPr lang="de-DE" sz="2400" dirty="0" err="1">
                <a:solidFill>
                  <a:srgbClr val="333333"/>
                </a:solidFill>
              </a:rPr>
              <a:t>orgoglioso</a:t>
            </a:r>
            <a:r>
              <a:rPr lang="de-DE" sz="2400" dirty="0">
                <a:solidFill>
                  <a:srgbClr val="333333"/>
                </a:solidFill>
              </a:rPr>
              <a:t> di queste tue forze!</a:t>
            </a:r>
          </a:p>
          <a:p>
            <a:pPr marL="342900" indent="-342900">
              <a:buClr>
                <a:srgbClr val="333333"/>
              </a:buClr>
              <a:buFont typeface="WingDings"/>
              <a:buChar char=""/>
            </a:pPr>
            <a:r>
              <a:rPr lang="de-DE" sz="2400" dirty="0">
                <a:solidFill>
                  <a:srgbClr val="333333"/>
                </a:solidFill>
              </a:rPr>
              <a:t>La </a:t>
            </a:r>
            <a:r>
              <a:rPr lang="de-DE" sz="2400" dirty="0" err="1">
                <a:solidFill>
                  <a:srgbClr val="333333"/>
                </a:solidFill>
              </a:rPr>
              <a:t>consapevolezza</a:t>
            </a:r>
            <a:r>
              <a:rPr lang="de-DE" sz="2400" dirty="0">
                <a:solidFill>
                  <a:srgbClr val="333333"/>
                </a:solidFill>
              </a:rPr>
              <a:t> di queste forze forma la </a:t>
            </a:r>
            <a:r>
              <a:rPr lang="de-DE" sz="2400" dirty="0" err="1">
                <a:solidFill>
                  <a:srgbClr val="333333"/>
                </a:solidFill>
              </a:rPr>
              <a:t>base</a:t>
            </a:r>
            <a:r>
              <a:rPr lang="de-DE" sz="2400" dirty="0">
                <a:solidFill>
                  <a:srgbClr val="333333"/>
                </a:solidFill>
              </a:rPr>
              <a:t> della </a:t>
            </a:r>
            <a:r>
              <a:rPr lang="de-DE" sz="2400" dirty="0" err="1">
                <a:solidFill>
                  <a:srgbClr val="333333"/>
                </a:solidFill>
              </a:rPr>
              <a:t>tua</a:t>
            </a:r>
            <a:r>
              <a:rPr lang="de-DE" sz="2400" dirty="0">
                <a:solidFill>
                  <a:srgbClr val="333333"/>
                </a:solidFill>
              </a:rPr>
              <a:t> </a:t>
            </a:r>
            <a:r>
              <a:rPr lang="de-DE" sz="2400" dirty="0" err="1">
                <a:solidFill>
                  <a:srgbClr val="333333"/>
                </a:solidFill>
              </a:rPr>
              <a:t>autostima</a:t>
            </a:r>
            <a:r>
              <a:rPr 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it-IT">
                <a:latin typeface="+mn-lt"/>
              </a:rPr>
              <a:t>Modulo del training 9 – Autostima</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8</a:t>
            </a:fld>
            <a:endParaRPr lang="de-DE">
              <a:latin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Perché stiamo facendo questo?</a:t>
            </a:r>
          </a:p>
        </p:txBody>
      </p:sp>
      <p:sp>
        <p:nvSpPr>
          <p:cNvPr id="3" name="Inhaltsplatzhalter 2"/>
          <p:cNvSpPr>
            <a:spLocks noGrp="1"/>
          </p:cNvSpPr>
          <p:nvPr>
            <p:ph idx="1"/>
          </p:nvPr>
        </p:nvSpPr>
        <p:spPr/>
        <p:txBody>
          <a:bodyPr>
            <a:noAutofit/>
          </a:bodyPr>
          <a:lstStyle/>
          <a:p>
            <a:r>
              <a:rPr lang="de-DE" sz="2400" dirty="0" err="1">
                <a:solidFill>
                  <a:srgbClr val="333333"/>
                </a:solidFill>
              </a:rPr>
              <a:t>Molte</a:t>
            </a:r>
            <a:r>
              <a:rPr lang="de-DE" sz="2400" dirty="0">
                <a:solidFill>
                  <a:srgbClr val="333333"/>
                </a:solidFill>
              </a:rPr>
              <a:t> (</a:t>
            </a:r>
            <a:r>
              <a:rPr lang="de-DE" sz="2400" dirty="0" err="1">
                <a:solidFill>
                  <a:srgbClr val="333333"/>
                </a:solidFill>
              </a:rPr>
              <a:t>ma</a:t>
            </a:r>
            <a:r>
              <a:rPr lang="de-DE" sz="2400" dirty="0">
                <a:solidFill>
                  <a:srgbClr val="333333"/>
                </a:solidFill>
              </a:rPr>
              <a:t> non </a:t>
            </a:r>
            <a:r>
              <a:rPr lang="de-DE" sz="2400" dirty="0" err="1">
                <a:solidFill>
                  <a:srgbClr val="333333"/>
                </a:solidFill>
              </a:rPr>
              <a:t>tutte</a:t>
            </a:r>
            <a:r>
              <a:rPr lang="de-DE" sz="2400" dirty="0">
                <a:solidFill>
                  <a:srgbClr val="333333"/>
                </a:solidFill>
              </a:rPr>
              <a:t>!) le </a:t>
            </a:r>
            <a:r>
              <a:rPr lang="de-DE" sz="2400" dirty="0" err="1">
                <a:solidFill>
                  <a:srgbClr val="333333"/>
                </a:solidFill>
              </a:rPr>
              <a:t>persone</a:t>
            </a:r>
            <a:r>
              <a:rPr lang="de-DE" sz="2400" dirty="0">
                <a:solidFill>
                  <a:srgbClr val="333333"/>
                </a:solidFill>
              </a:rPr>
              <a:t> </a:t>
            </a:r>
            <a:r>
              <a:rPr lang="de-DE" sz="2400" dirty="0" err="1">
                <a:solidFill>
                  <a:srgbClr val="333333"/>
                </a:solidFill>
              </a:rPr>
              <a:t>affette</a:t>
            </a:r>
            <a:r>
              <a:rPr lang="de-DE" sz="2400" dirty="0">
                <a:solidFill>
                  <a:srgbClr val="333333"/>
                </a:solidFill>
              </a:rPr>
              <a:t> da </a:t>
            </a:r>
            <a:r>
              <a:rPr lang="de-DE" sz="2400" dirty="0" err="1">
                <a:solidFill>
                  <a:srgbClr val="333333"/>
                </a:solidFill>
              </a:rPr>
              <a:t>psicosi</a:t>
            </a:r>
            <a:r>
              <a:rPr lang="de-DE" sz="2400" dirty="0">
                <a:solidFill>
                  <a:srgbClr val="333333"/>
                </a:solidFill>
              </a:rPr>
              <a:t> </a:t>
            </a:r>
            <a:r>
              <a:rPr lang="de-DE" sz="2400" dirty="0" err="1">
                <a:solidFill>
                  <a:srgbClr val="333333"/>
                </a:solidFill>
              </a:rPr>
              <a:t>hanno</a:t>
            </a:r>
            <a:r>
              <a:rPr lang="de-DE" sz="2400" dirty="0">
                <a:solidFill>
                  <a:srgbClr val="333333"/>
                </a:solidFill>
              </a:rPr>
              <a:t> </a:t>
            </a:r>
            <a:r>
              <a:rPr lang="de-DE" sz="2400" dirty="0" err="1">
                <a:solidFill>
                  <a:srgbClr val="333333"/>
                </a:solidFill>
              </a:rPr>
              <a:t>una</a:t>
            </a:r>
            <a:r>
              <a:rPr lang="de-DE" sz="2400" dirty="0">
                <a:solidFill>
                  <a:srgbClr val="333333"/>
                </a:solidFill>
              </a:rPr>
              <a:t> bassa </a:t>
            </a:r>
            <a:r>
              <a:rPr lang="de-DE" sz="2400" dirty="0" err="1">
                <a:solidFill>
                  <a:srgbClr val="333333"/>
                </a:solidFill>
              </a:rPr>
              <a:t>autostima</a:t>
            </a:r>
            <a:r>
              <a:rPr lang="de-DE" sz="2400" dirty="0">
                <a:solidFill>
                  <a:srgbClr val="333333"/>
                </a:solidFill>
              </a:rPr>
              <a:t>, </a:t>
            </a:r>
            <a:r>
              <a:rPr lang="de-DE" sz="2400" dirty="0" err="1">
                <a:solidFill>
                  <a:srgbClr val="333333"/>
                </a:solidFill>
              </a:rPr>
              <a:t>spesso</a:t>
            </a:r>
            <a:r>
              <a:rPr lang="de-DE" sz="2400" dirty="0">
                <a:solidFill>
                  <a:srgbClr val="333333"/>
                </a:solidFill>
              </a:rPr>
              <a:t> a causa di </a:t>
            </a:r>
            <a:r>
              <a:rPr lang="de-DE" sz="2400" dirty="0" err="1">
                <a:solidFill>
                  <a:srgbClr val="333333"/>
                </a:solidFill>
              </a:rPr>
              <a:t>esperienze</a:t>
            </a:r>
            <a:r>
              <a:rPr lang="de-DE" sz="2400" dirty="0">
                <a:solidFill>
                  <a:srgbClr val="333333"/>
                </a:solidFill>
              </a:rPr>
              <a:t> </a:t>
            </a:r>
            <a:r>
              <a:rPr lang="de-DE" sz="2400" dirty="0" err="1">
                <a:solidFill>
                  <a:srgbClr val="333333"/>
                </a:solidFill>
              </a:rPr>
              <a:t>interpersonali</a:t>
            </a:r>
            <a:r>
              <a:rPr lang="de-DE" sz="2400" dirty="0">
                <a:solidFill>
                  <a:srgbClr val="333333"/>
                </a:solidFill>
              </a:rPr>
              <a:t> negative. </a:t>
            </a:r>
            <a:r>
              <a:rPr lang="de-DE" sz="2400" dirty="0" err="1">
                <a:solidFill>
                  <a:srgbClr val="333333"/>
                </a:solidFill>
              </a:rPr>
              <a:t>Migliorare</a:t>
            </a:r>
            <a:r>
              <a:rPr lang="de-DE" sz="2400" dirty="0">
                <a:solidFill>
                  <a:srgbClr val="333333"/>
                </a:solidFill>
              </a:rPr>
              <a:t> </a:t>
            </a:r>
            <a:r>
              <a:rPr lang="de-DE" sz="2400" dirty="0" err="1">
                <a:solidFill>
                  <a:srgbClr val="333333"/>
                </a:solidFill>
              </a:rPr>
              <a:t>l'autostima</a:t>
            </a:r>
            <a:r>
              <a:rPr lang="de-DE" sz="2400" dirty="0">
                <a:solidFill>
                  <a:srgbClr val="333333"/>
                </a:solidFill>
              </a:rPr>
              <a:t> </a:t>
            </a:r>
            <a:r>
              <a:rPr lang="de-DE" sz="2400" dirty="0" err="1">
                <a:solidFill>
                  <a:srgbClr val="333333"/>
                </a:solidFill>
              </a:rPr>
              <a:t>egli</a:t>
            </a:r>
            <a:r>
              <a:rPr lang="de-DE" sz="2400" dirty="0">
                <a:solidFill>
                  <a:srgbClr val="333333"/>
                </a:solidFill>
              </a:rPr>
              <a:t> </a:t>
            </a:r>
            <a:r>
              <a:rPr lang="de-DE" sz="2400" dirty="0" err="1">
                <a:solidFill>
                  <a:srgbClr val="333333"/>
                </a:solidFill>
              </a:rPr>
              <a:t>altri</a:t>
            </a:r>
            <a:r>
              <a:rPr lang="de-DE" sz="2400" dirty="0">
                <a:solidFill>
                  <a:srgbClr val="333333"/>
                </a:solidFill>
              </a:rPr>
              <a:t> </a:t>
            </a:r>
            <a:r>
              <a:rPr lang="de-DE" sz="2400" dirty="0" err="1">
                <a:solidFill>
                  <a:srgbClr val="333333"/>
                </a:solidFill>
              </a:rPr>
              <a:t>sintomi</a:t>
            </a:r>
            <a:r>
              <a:rPr lang="de-DE" sz="2400" dirty="0">
                <a:solidFill>
                  <a:srgbClr val="333333"/>
                </a:solidFill>
              </a:rPr>
              <a:t> </a:t>
            </a:r>
            <a:r>
              <a:rPr lang="de-DE" sz="2400" dirty="0" err="1">
                <a:solidFill>
                  <a:srgbClr val="333333"/>
                </a:solidFill>
              </a:rPr>
              <a:t>depressivi</a:t>
            </a:r>
            <a:r>
              <a:rPr lang="de-DE" sz="2400" dirty="0">
                <a:solidFill>
                  <a:srgbClr val="333333"/>
                </a:solidFill>
              </a:rPr>
              <a:t> </a:t>
            </a:r>
            <a:r>
              <a:rPr lang="de-DE" sz="2400" dirty="0" err="1">
                <a:solidFill>
                  <a:srgbClr val="333333"/>
                </a:solidFill>
              </a:rPr>
              <a:t>aumenta</a:t>
            </a:r>
            <a:r>
              <a:rPr lang="de-DE" sz="2400" dirty="0">
                <a:solidFill>
                  <a:srgbClr val="333333"/>
                </a:solidFill>
              </a:rPr>
              <a:t> </a:t>
            </a:r>
            <a:r>
              <a:rPr lang="de-DE" sz="2400" dirty="0" err="1">
                <a:solidFill>
                  <a:srgbClr val="333333"/>
                </a:solidFill>
              </a:rPr>
              <a:t>l‘equilibrio</a:t>
            </a:r>
            <a:r>
              <a:rPr lang="de-DE" sz="2400" dirty="0">
                <a:solidFill>
                  <a:srgbClr val="333333"/>
                </a:solidFill>
              </a:rPr>
              <a:t> mentale. </a:t>
            </a:r>
            <a:r>
              <a:rPr lang="de-DE" sz="2400" dirty="0" err="1">
                <a:solidFill>
                  <a:srgbClr val="333333"/>
                </a:solidFill>
              </a:rPr>
              <a:t>Questo</a:t>
            </a:r>
            <a:r>
              <a:rPr lang="de-DE" sz="2400" dirty="0">
                <a:solidFill>
                  <a:srgbClr val="333333"/>
                </a:solidFill>
              </a:rPr>
              <a:t> </a:t>
            </a:r>
            <a:r>
              <a:rPr lang="de-DE" sz="2400" dirty="0" err="1">
                <a:solidFill>
                  <a:srgbClr val="333333"/>
                </a:solidFill>
              </a:rPr>
              <a:t>può</a:t>
            </a:r>
            <a:r>
              <a:rPr lang="de-DE" sz="2400" dirty="0">
                <a:solidFill>
                  <a:srgbClr val="333333"/>
                </a:solidFill>
              </a:rPr>
              <a:t> </a:t>
            </a:r>
            <a:r>
              <a:rPr lang="de-DE" sz="2400" dirty="0" err="1">
                <a:solidFill>
                  <a:srgbClr val="333333"/>
                </a:solidFill>
              </a:rPr>
              <a:t>anche</a:t>
            </a:r>
            <a:r>
              <a:rPr lang="de-DE" sz="2400" dirty="0">
                <a:solidFill>
                  <a:srgbClr val="333333"/>
                </a:solidFill>
              </a:rPr>
              <a:t> </a:t>
            </a:r>
            <a:r>
              <a:rPr lang="de-DE" sz="2400" dirty="0" err="1">
                <a:solidFill>
                  <a:srgbClr val="333333"/>
                </a:solidFill>
              </a:rPr>
              <a:t>aiutare</a:t>
            </a:r>
            <a:r>
              <a:rPr lang="de-DE" sz="2400" dirty="0">
                <a:solidFill>
                  <a:srgbClr val="333333"/>
                </a:solidFill>
              </a:rPr>
              <a:t> a </a:t>
            </a:r>
            <a:r>
              <a:rPr lang="de-DE" sz="2400" dirty="0" err="1">
                <a:solidFill>
                  <a:srgbClr val="333333"/>
                </a:solidFill>
              </a:rPr>
              <a:t>ridurre</a:t>
            </a:r>
            <a:r>
              <a:rPr lang="de-DE" sz="2400" dirty="0">
                <a:solidFill>
                  <a:srgbClr val="333333"/>
                </a:solidFill>
              </a:rPr>
              <a:t> i </a:t>
            </a:r>
            <a:r>
              <a:rPr lang="de-DE" sz="2400" dirty="0" err="1">
                <a:solidFill>
                  <a:srgbClr val="333333"/>
                </a:solidFill>
              </a:rPr>
              <a:t>sintomi</a:t>
            </a:r>
            <a:r>
              <a:rPr lang="de-DE" sz="2400" dirty="0">
                <a:solidFill>
                  <a:srgbClr val="333333"/>
                </a:solidFill>
              </a:rPr>
              <a:t> </a:t>
            </a:r>
            <a:r>
              <a:rPr lang="de-DE" sz="2400" err="1">
                <a:solidFill>
                  <a:srgbClr val="333333"/>
                </a:solidFill>
              </a:rPr>
              <a:t>psicotici</a:t>
            </a:r>
            <a:r>
              <a:rPr lang="de-DE" sz="2400">
                <a:solidFill>
                  <a:srgbClr val="333333"/>
                </a:solidFill>
              </a:rPr>
              <a:t>.</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it-IT">
                <a:latin typeface="+mn-lt"/>
              </a:rPr>
              <a:t>Modulo del training 9 – Autostima</a:t>
            </a:r>
            <a:endParaRPr lang="de-DE">
              <a:latin typeface="+mn-lt"/>
            </a:endParaRPr>
          </a:p>
        </p:txBody>
      </p:sp>
      <p:sp>
        <p:nvSpPr>
          <p:cNvPr id="5" name="Slide Number Placeholder 4"/>
          <p:cNvSpPr>
            <a:spLocks noGrp="1"/>
          </p:cNvSpPr>
          <p:nvPr>
            <p:ph type="sldNum" sz="quarter" idx="12"/>
          </p:nvPr>
        </p:nvSpPr>
        <p:spPr/>
        <p:txBody>
          <a:bodyPr/>
          <a:lstStyle/>
          <a:p>
            <a:pPr>
              <a:defRPr/>
            </a:pPr>
            <a:fld id="{FA6740D3-3AD7-4A67-BA83-33BECCF281CD}" type="slidenum">
              <a:rPr lang="de-DE" smtClean="0">
                <a:latin typeface="+mn-lt"/>
              </a:rPr>
              <a:pPr>
                <a:defRPr/>
              </a:pPr>
              <a:t>9</a:t>
            </a:fld>
            <a:endParaRPr lang="de-DE">
              <a:latin typeface="+mn-lt"/>
            </a:endParaRPr>
          </a:p>
        </p:txBody>
      </p:sp>
    </p:spTree>
    <p:extLst>
      <p:ext uri="{BB962C8B-B14F-4D97-AF65-F5344CB8AC3E}">
        <p14:creationId xmlns:p14="http://schemas.microsoft.com/office/powerpoint/2010/main" val="41562872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27649"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mn-lt"/>
                <a:ea typeface="+mn-ea"/>
                <a:cs typeface="+mn-cs"/>
              </a:rPr>
              <a:t>Le origini dell‘autostima</a:t>
            </a:r>
            <a:endParaRPr lang="de-DE" sz="3600" dirty="0">
              <a:latin typeface="+mn-lt"/>
              <a:ea typeface="+mn-ea"/>
              <a:cs typeface="+mn-cs"/>
            </a:endParaRPr>
          </a:p>
        </p:txBody>
      </p:sp>
      <p:sp>
        <p:nvSpPr>
          <p:cNvPr id="4" name="Content Placeholder 3"/>
          <p:cNvSpPr>
            <a:spLocks noGrp="1"/>
          </p:cNvSpPr>
          <p:nvPr>
            <p:ph idx="1"/>
          </p:nvPr>
        </p:nvSpPr>
        <p:spPr>
          <a:xfrm>
            <a:off x="408955" y="2204864"/>
            <a:ext cx="6858000" cy="4248000"/>
          </a:xfrm>
        </p:spPr>
        <p:txBody>
          <a:bodyPr/>
          <a:lstStyle/>
          <a:p>
            <a:pPr marL="342900" indent="-342900" defTabSz="914400" fontAlgn="base">
              <a:buClr>
                <a:srgbClr val="333333"/>
              </a:buClr>
              <a:buFont typeface="WingDings"/>
              <a:buChar char=""/>
            </a:pPr>
            <a:r>
              <a:rPr lang="en-US" sz="2400">
                <a:solidFill>
                  <a:srgbClr val="333333"/>
                </a:solidFill>
              </a:rPr>
              <a:t>L’autostima</a:t>
            </a:r>
            <a:r>
              <a:rPr lang="en-US" sz="2400" dirty="0">
                <a:solidFill>
                  <a:srgbClr val="333333"/>
                </a:solidFill>
              </a:rPr>
              <a:t> non è </a:t>
            </a:r>
            <a:r>
              <a:rPr lang="en-US" sz="2400" dirty="0" err="1">
                <a:solidFill>
                  <a:srgbClr val="333333"/>
                </a:solidFill>
              </a:rPr>
              <a:t>una</a:t>
            </a:r>
            <a:r>
              <a:rPr lang="en-US" sz="2400" dirty="0">
                <a:solidFill>
                  <a:srgbClr val="333333"/>
                </a:solidFill>
              </a:rPr>
              <a:t> </a:t>
            </a:r>
            <a:r>
              <a:rPr lang="en-US" sz="2400" dirty="0" err="1">
                <a:solidFill>
                  <a:srgbClr val="333333"/>
                </a:solidFill>
              </a:rPr>
              <a:t>costante</a:t>
            </a:r>
            <a:r>
              <a:rPr lang="en-US" sz="2400" dirty="0">
                <a:solidFill>
                  <a:srgbClr val="333333"/>
                </a:solidFill>
              </a:rPr>
              <a:t>, ma </a:t>
            </a:r>
            <a:r>
              <a:rPr lang="en-US" sz="2400" dirty="0" err="1">
                <a:solidFill>
                  <a:srgbClr val="333333"/>
                </a:solidFill>
              </a:rPr>
              <a:t>puo</a:t>
            </a:r>
            <a:r>
              <a:rPr lang="en-US" sz="2400" dirty="0">
                <a:solidFill>
                  <a:srgbClr val="333333"/>
                </a:solidFill>
              </a:rPr>
              <a:t>’ </a:t>
            </a:r>
            <a:r>
              <a:rPr lang="en-US" sz="2400" dirty="0" err="1">
                <a:solidFill>
                  <a:srgbClr val="333333"/>
                </a:solidFill>
              </a:rPr>
              <a:t>ricorrere</a:t>
            </a:r>
            <a:r>
              <a:rPr lang="en-US" sz="2400" dirty="0">
                <a:solidFill>
                  <a:srgbClr val="333333"/>
                </a:solidFill>
              </a:rPr>
              <a:t> in </a:t>
            </a:r>
            <a:r>
              <a:rPr lang="en-US" sz="2400" dirty="0" err="1">
                <a:solidFill>
                  <a:srgbClr val="333333"/>
                </a:solidFill>
              </a:rPr>
              <a:t>vari</a:t>
            </a:r>
            <a:r>
              <a:rPr lang="en-US" sz="2400" dirty="0">
                <a:solidFill>
                  <a:srgbClr val="333333"/>
                </a:solidFill>
              </a:rPr>
              <a:t> </a:t>
            </a:r>
            <a:r>
              <a:rPr lang="en-US" sz="2400" dirty="0" err="1">
                <a:solidFill>
                  <a:srgbClr val="333333"/>
                </a:solidFill>
              </a:rPr>
              <a:t>campi</a:t>
            </a:r>
            <a:r>
              <a:rPr lang="en-US" sz="2400" dirty="0">
                <a:solidFill>
                  <a:srgbClr val="333333"/>
                </a:solidFill>
              </a:rPr>
              <a:t> </a:t>
            </a:r>
            <a:r>
              <a:rPr lang="en-US" sz="2400" dirty="0" err="1">
                <a:solidFill>
                  <a:srgbClr val="333333"/>
                </a:solidFill>
              </a:rPr>
              <a:t>della</a:t>
            </a:r>
            <a:r>
              <a:rPr lang="en-US" sz="2400" dirty="0">
                <a:solidFill>
                  <a:srgbClr val="333333"/>
                </a:solidFill>
              </a:rPr>
              <a:t> </a:t>
            </a:r>
            <a:r>
              <a:rPr lang="en-US" sz="2400" dirty="0" err="1">
                <a:solidFill>
                  <a:srgbClr val="333333"/>
                </a:solidFill>
              </a:rPr>
              <a:t>vostra</a:t>
            </a:r>
            <a:r>
              <a:rPr lang="en-US" sz="2400" dirty="0">
                <a:solidFill>
                  <a:srgbClr val="333333"/>
                </a:solidFill>
              </a:rPr>
              <a:t> vita e in </a:t>
            </a:r>
            <a:r>
              <a:rPr lang="en-US" sz="2400" dirty="0" err="1">
                <a:solidFill>
                  <a:srgbClr val="333333"/>
                </a:solidFill>
              </a:rPr>
              <a:t>forme</a:t>
            </a:r>
            <a:r>
              <a:rPr lang="en-US" sz="2400" dirty="0">
                <a:solidFill>
                  <a:srgbClr val="333333"/>
                </a:solidFill>
              </a:rPr>
              <a:t> </a:t>
            </a:r>
            <a:r>
              <a:rPr lang="en-US" sz="2400" dirty="0" err="1">
                <a:solidFill>
                  <a:srgbClr val="333333"/>
                </a:solidFill>
              </a:rPr>
              <a:t>differenti</a:t>
            </a:r>
            <a:r>
              <a:rPr lang="en-US" sz="2400" dirty="0">
                <a:solidFill>
                  <a:srgbClr val="333333"/>
                </a:solidFill>
              </a:rPr>
              <a:t> (</a:t>
            </a:r>
            <a:r>
              <a:rPr lang="en-US" sz="2400" dirty="0" err="1">
                <a:solidFill>
                  <a:srgbClr val="333333"/>
                </a:solidFill>
              </a:rPr>
              <a:t>simbolizzata</a:t>
            </a:r>
            <a:r>
              <a:rPr lang="en-US" sz="2400" dirty="0">
                <a:solidFill>
                  <a:srgbClr val="333333"/>
                </a:solidFill>
              </a:rPr>
              <a:t> come la </a:t>
            </a:r>
            <a:r>
              <a:rPr lang="en-US" sz="2400" dirty="0" err="1">
                <a:solidFill>
                  <a:srgbClr val="333333"/>
                </a:solidFill>
              </a:rPr>
              <a:t>scaffalatura</a:t>
            </a:r>
            <a:r>
              <a:rPr lang="en-US" sz="2400" dirty="0">
                <a:solidFill>
                  <a:srgbClr val="333333"/>
                </a:solidFill>
              </a:rPr>
              <a:t> a </a:t>
            </a:r>
            <a:r>
              <a:rPr lang="en-US" sz="2400" err="1">
                <a:solidFill>
                  <a:srgbClr val="333333"/>
                </a:solidFill>
              </a:rPr>
              <a:t>destra</a:t>
            </a:r>
            <a:r>
              <a:rPr lang="en-US" sz="240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it-IT">
                <a:latin typeface="+mn-lt"/>
              </a:rPr>
              <a:t>Modulo del training 9 – Autostima</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10</a:t>
            </a:fld>
            <a:endParaRPr lang="de-DE">
              <a:latin typeface="+mn-lt"/>
            </a:endParaRPr>
          </a:p>
        </p:txBody>
      </p:sp>
      <p:sp>
        <p:nvSpPr>
          <p:cNvPr id="15" name="Caption_22"/>
          <p:cNvSpPr txBox="1">
            <a:spLocks noChangeArrowheads="1"/>
          </p:cNvSpPr>
          <p:nvPr/>
        </p:nvSpPr>
        <p:spPr bwMode="auto">
          <a:xfrm>
            <a:off x="9517659" y="4453286"/>
            <a:ext cx="1371600" cy="365760"/>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mn-lt"/>
              </a:rPr>
              <a:t>Passatempi</a:t>
            </a:r>
          </a:p>
        </p:txBody>
      </p:sp>
      <p:sp>
        <p:nvSpPr>
          <p:cNvPr id="16" name="Caption_21"/>
          <p:cNvSpPr txBox="1">
            <a:spLocks noChangeArrowheads="1"/>
          </p:cNvSpPr>
          <p:nvPr/>
        </p:nvSpPr>
        <p:spPr bwMode="auto">
          <a:xfrm>
            <a:off x="9897872"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mn-lt"/>
              </a:rPr>
              <a:t>Sport</a:t>
            </a:r>
            <a:endParaRPr lang="de-DE" dirty="0">
              <a:solidFill>
                <a:srgbClr val="333333"/>
              </a:solidFill>
              <a:latin typeface="+mn-lt"/>
            </a:endParaRPr>
          </a:p>
        </p:txBody>
      </p:sp>
      <p:sp>
        <p:nvSpPr>
          <p:cNvPr id="20" name="Caption_20"/>
          <p:cNvSpPr txBox="1">
            <a:spLocks noChangeArrowheads="1"/>
          </p:cNvSpPr>
          <p:nvPr/>
        </p:nvSpPr>
        <p:spPr bwMode="auto">
          <a:xfrm>
            <a:off x="7662262" y="4201572"/>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mn-lt"/>
              </a:rPr>
              <a:t>Aspetto</a:t>
            </a:r>
            <a:endParaRPr lang="de-DE" dirty="0">
              <a:solidFill>
                <a:srgbClr val="333333"/>
              </a:solidFill>
              <a:latin typeface="+mn-lt"/>
            </a:endParaRPr>
          </a:p>
        </p:txBody>
      </p:sp>
      <p:sp>
        <p:nvSpPr>
          <p:cNvPr id="22" name="Caption_19"/>
          <p:cNvSpPr txBox="1">
            <a:spLocks noChangeArrowheads="1"/>
          </p:cNvSpPr>
          <p:nvPr/>
        </p:nvSpPr>
        <p:spPr bwMode="auto">
          <a:xfrm>
            <a:off x="7852398" y="3430666"/>
            <a:ext cx="1188720" cy="369332"/>
          </a:xfrm>
          <a:prstGeom prst="rect">
            <a:avLst/>
          </a:prstGeom>
          <a:solidFill>
            <a:schemeClr val="bg1"/>
          </a:solidFill>
          <a:ln w="9525">
            <a:noFill/>
            <a:miter lim="800000"/>
            <a:headEnd/>
            <a:tailEnd/>
          </a:ln>
        </p:spPr>
        <p:txBody>
          <a:bodyPr>
            <a:spAutoFit/>
          </a:bodyPr>
          <a:lstStyle/>
          <a:p>
            <a:pPr algn="ctr"/>
            <a:r>
              <a:rPr lang="de-DE">
                <a:solidFill>
                  <a:srgbClr val="333333"/>
                </a:solidFill>
                <a:latin typeface="+mn-lt"/>
              </a:rPr>
              <a:t>Lavoro</a:t>
            </a:r>
            <a:endParaRPr lang="de-DE" dirty="0">
              <a:solidFill>
                <a:srgbClr val="333333"/>
              </a:solidFill>
              <a:latin typeface="+mn-lt"/>
            </a:endParaRPr>
          </a:p>
        </p:txBody>
      </p:sp>
      <p:sp>
        <p:nvSpPr>
          <p:cNvPr id="23" name="Caption_18"/>
          <p:cNvSpPr txBox="1">
            <a:spLocks noChangeArrowheads="1"/>
          </p:cNvSpPr>
          <p:nvPr/>
        </p:nvSpPr>
        <p:spPr bwMode="auto">
          <a:xfrm>
            <a:off x="7661719"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mn-lt"/>
              </a:rPr>
              <a:t>Relazioni</a:t>
            </a:r>
            <a:endParaRPr lang="de-DE" dirty="0">
              <a:solidFill>
                <a:srgbClr val="333333"/>
              </a:solidFill>
              <a:latin typeface="+mn-lt"/>
            </a:endParaRPr>
          </a:p>
        </p:txBody>
      </p:sp>
    </p:spTree>
    <p:extLst>
      <p:ext uri="{BB962C8B-B14F-4D97-AF65-F5344CB8AC3E}">
        <p14:creationId xmlns:p14="http://schemas.microsoft.com/office/powerpoint/2010/main" val="13819650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27649"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mn-lt"/>
                <a:ea typeface="+mn-ea"/>
                <a:cs typeface="+mn-cs"/>
              </a:rPr>
              <a:t>Le origini dell‘autostima</a:t>
            </a:r>
            <a:endParaRPr lang="de-DE" sz="3600" dirty="0">
              <a:latin typeface="+mn-lt"/>
              <a:ea typeface="+mn-ea"/>
              <a:cs typeface="+mn-cs"/>
            </a:endParaRPr>
          </a:p>
        </p:txBody>
      </p:sp>
      <p:sp>
        <p:nvSpPr>
          <p:cNvPr id="4" name="Content Placeholder 3"/>
          <p:cNvSpPr>
            <a:spLocks noGrp="1"/>
          </p:cNvSpPr>
          <p:nvPr>
            <p:ph idx="1"/>
          </p:nvPr>
        </p:nvSpPr>
        <p:spPr>
          <a:xfrm>
            <a:off x="408955" y="2204864"/>
            <a:ext cx="6858000" cy="4248000"/>
          </a:xfrm>
        </p:spPr>
        <p:txBody>
          <a:bodyPr/>
          <a:lstStyle/>
          <a:p>
            <a:pPr marL="342900" indent="-342900" defTabSz="914400" fontAlgn="base">
              <a:buClr>
                <a:srgbClr val="333333"/>
              </a:buClr>
              <a:buFont typeface="WingDings"/>
              <a:buChar char=""/>
            </a:pPr>
            <a:r>
              <a:rPr lang="en-US" sz="2400">
                <a:solidFill>
                  <a:srgbClr val="333333"/>
                </a:solidFill>
              </a:rPr>
              <a:t>L’autostima</a:t>
            </a:r>
            <a:r>
              <a:rPr lang="en-US" sz="2400" dirty="0">
                <a:solidFill>
                  <a:srgbClr val="333333"/>
                </a:solidFill>
              </a:rPr>
              <a:t> non è </a:t>
            </a:r>
            <a:r>
              <a:rPr lang="en-US" sz="2400" dirty="0" err="1">
                <a:solidFill>
                  <a:srgbClr val="333333"/>
                </a:solidFill>
              </a:rPr>
              <a:t>una</a:t>
            </a:r>
            <a:r>
              <a:rPr lang="en-US" sz="2400" dirty="0">
                <a:solidFill>
                  <a:srgbClr val="333333"/>
                </a:solidFill>
              </a:rPr>
              <a:t> </a:t>
            </a:r>
            <a:r>
              <a:rPr lang="en-US" sz="2400" dirty="0" err="1">
                <a:solidFill>
                  <a:srgbClr val="333333"/>
                </a:solidFill>
              </a:rPr>
              <a:t>costante</a:t>
            </a:r>
            <a:r>
              <a:rPr lang="en-US" sz="2400" dirty="0">
                <a:solidFill>
                  <a:srgbClr val="333333"/>
                </a:solidFill>
              </a:rPr>
              <a:t>, ma </a:t>
            </a:r>
            <a:r>
              <a:rPr lang="en-US" sz="2400" dirty="0" err="1">
                <a:solidFill>
                  <a:srgbClr val="333333"/>
                </a:solidFill>
              </a:rPr>
              <a:t>puo</a:t>
            </a:r>
            <a:r>
              <a:rPr lang="en-US" sz="2400" dirty="0">
                <a:solidFill>
                  <a:srgbClr val="333333"/>
                </a:solidFill>
              </a:rPr>
              <a:t>’ </a:t>
            </a:r>
            <a:r>
              <a:rPr lang="en-US" sz="2400" dirty="0" err="1">
                <a:solidFill>
                  <a:srgbClr val="333333"/>
                </a:solidFill>
              </a:rPr>
              <a:t>ricorrere</a:t>
            </a:r>
            <a:r>
              <a:rPr lang="en-US" sz="2400" dirty="0">
                <a:solidFill>
                  <a:srgbClr val="333333"/>
                </a:solidFill>
              </a:rPr>
              <a:t> in </a:t>
            </a:r>
            <a:r>
              <a:rPr lang="en-US" sz="2400" dirty="0" err="1">
                <a:solidFill>
                  <a:srgbClr val="333333"/>
                </a:solidFill>
              </a:rPr>
              <a:t>vari</a:t>
            </a:r>
            <a:r>
              <a:rPr lang="en-US" sz="2400" dirty="0">
                <a:solidFill>
                  <a:srgbClr val="333333"/>
                </a:solidFill>
              </a:rPr>
              <a:t> </a:t>
            </a:r>
            <a:r>
              <a:rPr lang="en-US" sz="2400" dirty="0" err="1">
                <a:solidFill>
                  <a:srgbClr val="333333"/>
                </a:solidFill>
              </a:rPr>
              <a:t>campi</a:t>
            </a:r>
            <a:r>
              <a:rPr lang="en-US" sz="2400" dirty="0">
                <a:solidFill>
                  <a:srgbClr val="333333"/>
                </a:solidFill>
              </a:rPr>
              <a:t> </a:t>
            </a:r>
            <a:r>
              <a:rPr lang="en-US" sz="2400" dirty="0" err="1">
                <a:solidFill>
                  <a:srgbClr val="333333"/>
                </a:solidFill>
              </a:rPr>
              <a:t>della</a:t>
            </a:r>
            <a:r>
              <a:rPr lang="en-US" sz="2400" dirty="0">
                <a:solidFill>
                  <a:srgbClr val="333333"/>
                </a:solidFill>
              </a:rPr>
              <a:t> </a:t>
            </a:r>
            <a:r>
              <a:rPr lang="en-US" sz="2400" dirty="0" err="1">
                <a:solidFill>
                  <a:srgbClr val="333333"/>
                </a:solidFill>
              </a:rPr>
              <a:t>vostra</a:t>
            </a:r>
            <a:r>
              <a:rPr lang="en-US" sz="2400" dirty="0">
                <a:solidFill>
                  <a:srgbClr val="333333"/>
                </a:solidFill>
              </a:rPr>
              <a:t> vita e in </a:t>
            </a:r>
            <a:r>
              <a:rPr lang="en-US" sz="2400" dirty="0" err="1">
                <a:solidFill>
                  <a:srgbClr val="333333"/>
                </a:solidFill>
              </a:rPr>
              <a:t>forme</a:t>
            </a:r>
            <a:r>
              <a:rPr lang="en-US" sz="2400" dirty="0">
                <a:solidFill>
                  <a:srgbClr val="333333"/>
                </a:solidFill>
              </a:rPr>
              <a:t> </a:t>
            </a:r>
            <a:r>
              <a:rPr lang="en-US" sz="2400" dirty="0" err="1">
                <a:solidFill>
                  <a:srgbClr val="333333"/>
                </a:solidFill>
              </a:rPr>
              <a:t>differenti</a:t>
            </a:r>
            <a:r>
              <a:rPr lang="en-US" sz="2400" dirty="0">
                <a:solidFill>
                  <a:srgbClr val="333333"/>
                </a:solidFill>
              </a:rPr>
              <a:t> (</a:t>
            </a:r>
            <a:r>
              <a:rPr lang="en-US" sz="2400" dirty="0" err="1">
                <a:solidFill>
                  <a:srgbClr val="333333"/>
                </a:solidFill>
              </a:rPr>
              <a:t>simbolizzata</a:t>
            </a:r>
            <a:r>
              <a:rPr lang="en-US" sz="2400" dirty="0">
                <a:solidFill>
                  <a:srgbClr val="333333"/>
                </a:solidFill>
              </a:rPr>
              <a:t> come la </a:t>
            </a:r>
            <a:r>
              <a:rPr lang="en-US" sz="2400" dirty="0" err="1">
                <a:solidFill>
                  <a:srgbClr val="333333"/>
                </a:solidFill>
              </a:rPr>
              <a:t>scaffalatura</a:t>
            </a:r>
            <a:r>
              <a:rPr lang="en-US" sz="2400" dirty="0">
                <a:solidFill>
                  <a:srgbClr val="333333"/>
                </a:solidFill>
              </a:rPr>
              <a:t> a </a:t>
            </a:r>
            <a:r>
              <a:rPr lang="en-US" sz="2400" dirty="0" err="1">
                <a:solidFill>
                  <a:srgbClr val="333333"/>
                </a:solidFill>
              </a:rPr>
              <a:t>destra</a:t>
            </a:r>
            <a:r>
              <a:rPr lang="en-US" sz="2400" dirty="0">
                <a:solidFill>
                  <a:srgbClr val="333333"/>
                </a:solidFill>
              </a:rPr>
              <a:t>).</a:t>
            </a:r>
          </a:p>
          <a:p>
            <a:pPr marL="342900" indent="-342900" defTabSz="914400" fontAlgn="base">
              <a:buClr>
                <a:srgbClr val="333333"/>
              </a:buClr>
              <a:buFont typeface="WingDings"/>
              <a:buChar char=""/>
            </a:pPr>
            <a:r>
              <a:rPr lang="en-US" sz="2400" dirty="0" err="1">
                <a:solidFill>
                  <a:srgbClr val="333333"/>
                </a:solidFill>
              </a:rPr>
              <a:t>Quel</a:t>
            </a:r>
            <a:r>
              <a:rPr lang="en-US" sz="2400" dirty="0">
                <a:solidFill>
                  <a:srgbClr val="333333"/>
                </a:solidFill>
              </a:rPr>
              <a:t> </a:t>
            </a:r>
            <a:r>
              <a:rPr lang="en-US" sz="2400" dirty="0" err="1">
                <a:solidFill>
                  <a:srgbClr val="333333"/>
                </a:solidFill>
              </a:rPr>
              <a:t>che</a:t>
            </a:r>
            <a:r>
              <a:rPr lang="en-US" sz="2400" dirty="0">
                <a:solidFill>
                  <a:srgbClr val="333333"/>
                </a:solidFill>
              </a:rPr>
              <a:t> </a:t>
            </a:r>
            <a:r>
              <a:rPr lang="en-US" sz="2400" dirty="0" err="1">
                <a:solidFill>
                  <a:srgbClr val="333333"/>
                </a:solidFill>
              </a:rPr>
              <a:t>conta</a:t>
            </a:r>
            <a:r>
              <a:rPr lang="en-US" sz="2400" dirty="0">
                <a:solidFill>
                  <a:srgbClr val="333333"/>
                </a:solidFill>
              </a:rPr>
              <a:t> è </a:t>
            </a:r>
            <a:r>
              <a:rPr lang="en-US" sz="2400" dirty="0" err="1">
                <a:solidFill>
                  <a:srgbClr val="333333"/>
                </a:solidFill>
              </a:rPr>
              <a:t>che</a:t>
            </a:r>
            <a:r>
              <a:rPr lang="en-US" sz="2400" dirty="0">
                <a:solidFill>
                  <a:srgbClr val="333333"/>
                </a:solidFill>
              </a:rPr>
              <a:t> ci </a:t>
            </a:r>
            <a:r>
              <a:rPr lang="en-US" sz="2400" dirty="0" err="1">
                <a:solidFill>
                  <a:srgbClr val="333333"/>
                </a:solidFill>
              </a:rPr>
              <a:t>si</a:t>
            </a:r>
            <a:r>
              <a:rPr lang="en-US" sz="2400" dirty="0">
                <a:solidFill>
                  <a:srgbClr val="333333"/>
                </a:solidFill>
              </a:rPr>
              <a:t> </a:t>
            </a:r>
            <a:r>
              <a:rPr lang="en-US" sz="2400" dirty="0" err="1">
                <a:solidFill>
                  <a:srgbClr val="333333"/>
                </a:solidFill>
              </a:rPr>
              <a:t>concentra</a:t>
            </a:r>
            <a:r>
              <a:rPr lang="it-IT" sz="2400" dirty="0">
                <a:solidFill>
                  <a:srgbClr val="333333"/>
                </a:solidFill>
              </a:rPr>
              <a:t> solo sulle nostre debolezze (= i ripiani vuoti dello scaffale) piuttosto che considerare anche i nostri talenti e i punti di forza (i ripiani pieni</a:t>
            </a:r>
            <a:r>
              <a:rPr lang="en-US"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it-IT">
                <a:latin typeface="+mn-lt"/>
              </a:rPr>
              <a:t>Modulo del training 9 – Autostima</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11</a:t>
            </a:fld>
            <a:endParaRPr lang="de-DE">
              <a:latin typeface="+mn-lt"/>
            </a:endParaRPr>
          </a:p>
        </p:txBody>
      </p:sp>
      <p:sp>
        <p:nvSpPr>
          <p:cNvPr id="15" name="Caption_22"/>
          <p:cNvSpPr txBox="1">
            <a:spLocks noChangeArrowheads="1"/>
          </p:cNvSpPr>
          <p:nvPr/>
        </p:nvSpPr>
        <p:spPr bwMode="auto">
          <a:xfrm>
            <a:off x="9517659" y="4453286"/>
            <a:ext cx="1371600" cy="365760"/>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mn-lt"/>
              </a:rPr>
              <a:t>Passatempi</a:t>
            </a:r>
          </a:p>
        </p:txBody>
      </p:sp>
      <p:sp>
        <p:nvSpPr>
          <p:cNvPr id="16" name="Caption_21"/>
          <p:cNvSpPr txBox="1">
            <a:spLocks noChangeArrowheads="1"/>
          </p:cNvSpPr>
          <p:nvPr/>
        </p:nvSpPr>
        <p:spPr bwMode="auto">
          <a:xfrm>
            <a:off x="9897872"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mn-lt"/>
              </a:rPr>
              <a:t>Sport</a:t>
            </a:r>
            <a:endParaRPr lang="de-DE" dirty="0">
              <a:solidFill>
                <a:srgbClr val="333333"/>
              </a:solidFill>
              <a:latin typeface="+mn-lt"/>
            </a:endParaRPr>
          </a:p>
        </p:txBody>
      </p:sp>
      <p:sp>
        <p:nvSpPr>
          <p:cNvPr id="20" name="Caption_20"/>
          <p:cNvSpPr txBox="1">
            <a:spLocks noChangeArrowheads="1"/>
          </p:cNvSpPr>
          <p:nvPr/>
        </p:nvSpPr>
        <p:spPr bwMode="auto">
          <a:xfrm>
            <a:off x="7662262" y="4201572"/>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mn-lt"/>
              </a:rPr>
              <a:t>Aspetto</a:t>
            </a:r>
            <a:endParaRPr lang="de-DE" dirty="0">
              <a:solidFill>
                <a:srgbClr val="333333"/>
              </a:solidFill>
              <a:latin typeface="+mn-lt"/>
            </a:endParaRPr>
          </a:p>
        </p:txBody>
      </p:sp>
      <p:sp>
        <p:nvSpPr>
          <p:cNvPr id="22" name="Caption_19"/>
          <p:cNvSpPr txBox="1">
            <a:spLocks noChangeArrowheads="1"/>
          </p:cNvSpPr>
          <p:nvPr/>
        </p:nvSpPr>
        <p:spPr bwMode="auto">
          <a:xfrm>
            <a:off x="7852398" y="3430666"/>
            <a:ext cx="1188720" cy="369332"/>
          </a:xfrm>
          <a:prstGeom prst="rect">
            <a:avLst/>
          </a:prstGeom>
          <a:solidFill>
            <a:schemeClr val="bg1"/>
          </a:solidFill>
          <a:ln w="9525">
            <a:noFill/>
            <a:miter lim="800000"/>
            <a:headEnd/>
            <a:tailEnd/>
          </a:ln>
        </p:spPr>
        <p:txBody>
          <a:bodyPr>
            <a:spAutoFit/>
          </a:bodyPr>
          <a:lstStyle/>
          <a:p>
            <a:pPr algn="ctr"/>
            <a:r>
              <a:rPr lang="de-DE">
                <a:solidFill>
                  <a:srgbClr val="333333"/>
                </a:solidFill>
                <a:latin typeface="+mn-lt"/>
              </a:rPr>
              <a:t>Lavoro</a:t>
            </a:r>
            <a:endParaRPr lang="de-DE" dirty="0">
              <a:solidFill>
                <a:srgbClr val="333333"/>
              </a:solidFill>
              <a:latin typeface="+mn-lt"/>
            </a:endParaRPr>
          </a:p>
        </p:txBody>
      </p:sp>
      <p:sp>
        <p:nvSpPr>
          <p:cNvPr id="23" name="Caption_18"/>
          <p:cNvSpPr txBox="1">
            <a:spLocks noChangeArrowheads="1"/>
          </p:cNvSpPr>
          <p:nvPr/>
        </p:nvSpPr>
        <p:spPr bwMode="auto">
          <a:xfrm>
            <a:off x="7661719"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mn-lt"/>
              </a:rPr>
              <a:t>Relazioni</a:t>
            </a:r>
            <a:endParaRPr lang="de-DE" dirty="0">
              <a:solidFill>
                <a:srgbClr val="333333"/>
              </a:solidFill>
              <a:latin typeface="+mn-lt"/>
            </a:endParaRPr>
          </a:p>
        </p:txBody>
      </p:sp>
    </p:spTree>
    <p:extLst>
      <p:ext uri="{BB962C8B-B14F-4D97-AF65-F5344CB8AC3E}">
        <p14:creationId xmlns:p14="http://schemas.microsoft.com/office/powerpoint/2010/main" val="10739707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Le persone con autostima bassa…</a:t>
            </a:r>
            <a:endParaRPr lang="de-DE" sz="3600" dirty="0">
              <a:latin typeface="+mn-lt"/>
              <a:ea typeface="+mn-ea"/>
              <a:cs typeface="+mn-cs"/>
            </a:endParaRPr>
          </a:p>
        </p:txBody>
      </p:sp>
      <p:sp>
        <p:nvSpPr>
          <p:cNvPr id="4" name="Content Placeholder 3"/>
          <p:cNvSpPr>
            <a:spLocks noGrp="1"/>
          </p:cNvSpPr>
          <p:nvPr>
            <p:ph idx="1"/>
          </p:nvPr>
        </p:nvSpPr>
        <p:spPr>
          <a:xfrm>
            <a:off x="408954" y="2204864"/>
            <a:ext cx="6858000" cy="4248000"/>
          </a:xfrm>
        </p:spPr>
        <p:txBody>
          <a:bodyPr/>
          <a:lstStyle/>
          <a:p>
            <a:pPr marL="342900" indent="-342900" defTabSz="914400" fontAlgn="base">
              <a:buClr>
                <a:srgbClr val="333333"/>
              </a:buClr>
              <a:buFont typeface="WingDings"/>
              <a:buChar char=""/>
            </a:pPr>
            <a:r>
              <a:rPr lang="it-IT" sz="2400" dirty="0">
                <a:solidFill>
                  <a:srgbClr val="333333"/>
                </a:solidFill>
              </a:rPr>
              <a:t>… tendono a focalizzarsi sui propri ripiani vuoti, invece che su quelli vuoti degli altri</a:t>
            </a:r>
            <a:r>
              <a:rPr lang="en-US"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it-IT">
                <a:latin typeface="+mn-lt"/>
              </a:rPr>
              <a:t>Modulo del training 9 – Autostima</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12</a:t>
            </a:fld>
            <a:endParaRPr lang="de-DE">
              <a:latin typeface="+mn-lt"/>
            </a:endParaRPr>
          </a:p>
        </p:txBody>
      </p:sp>
      <p:pic>
        <p:nvPicPr>
          <p:cNvPr id="14"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25" name="Caption_22"/>
          <p:cNvSpPr txBox="1">
            <a:spLocks noChangeArrowheads="1"/>
          </p:cNvSpPr>
          <p:nvPr/>
        </p:nvSpPr>
        <p:spPr bwMode="auto">
          <a:xfrm>
            <a:off x="9517659" y="4453286"/>
            <a:ext cx="1371600" cy="365760"/>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mn-lt"/>
              </a:rPr>
              <a:t>Passatempi</a:t>
            </a:r>
          </a:p>
        </p:txBody>
      </p:sp>
      <p:sp>
        <p:nvSpPr>
          <p:cNvPr id="26" name="Caption_21"/>
          <p:cNvSpPr txBox="1">
            <a:spLocks noChangeArrowheads="1"/>
          </p:cNvSpPr>
          <p:nvPr/>
        </p:nvSpPr>
        <p:spPr bwMode="auto">
          <a:xfrm>
            <a:off x="9897872"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mn-lt"/>
              </a:rPr>
              <a:t>Sport</a:t>
            </a:r>
            <a:endParaRPr lang="de-DE" dirty="0">
              <a:solidFill>
                <a:srgbClr val="333333"/>
              </a:solidFill>
              <a:latin typeface="+mn-lt"/>
            </a:endParaRPr>
          </a:p>
        </p:txBody>
      </p:sp>
      <p:sp>
        <p:nvSpPr>
          <p:cNvPr id="27" name="Caption_20"/>
          <p:cNvSpPr txBox="1">
            <a:spLocks noChangeArrowheads="1"/>
          </p:cNvSpPr>
          <p:nvPr/>
        </p:nvSpPr>
        <p:spPr bwMode="auto">
          <a:xfrm>
            <a:off x="7662262" y="4201572"/>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mn-lt"/>
              </a:rPr>
              <a:t>Aspetto</a:t>
            </a:r>
            <a:endParaRPr lang="de-DE" dirty="0">
              <a:solidFill>
                <a:srgbClr val="333333"/>
              </a:solidFill>
              <a:latin typeface="+mn-lt"/>
            </a:endParaRPr>
          </a:p>
        </p:txBody>
      </p:sp>
      <p:sp>
        <p:nvSpPr>
          <p:cNvPr id="28" name="Caption_19"/>
          <p:cNvSpPr txBox="1">
            <a:spLocks noChangeArrowheads="1"/>
          </p:cNvSpPr>
          <p:nvPr/>
        </p:nvSpPr>
        <p:spPr bwMode="auto">
          <a:xfrm>
            <a:off x="7852398" y="3430666"/>
            <a:ext cx="1188720" cy="369332"/>
          </a:xfrm>
          <a:prstGeom prst="rect">
            <a:avLst/>
          </a:prstGeom>
          <a:solidFill>
            <a:schemeClr val="bg1"/>
          </a:solidFill>
          <a:ln w="9525">
            <a:noFill/>
            <a:miter lim="800000"/>
            <a:headEnd/>
            <a:tailEnd/>
          </a:ln>
        </p:spPr>
        <p:txBody>
          <a:bodyPr>
            <a:spAutoFit/>
          </a:bodyPr>
          <a:lstStyle/>
          <a:p>
            <a:pPr algn="ctr"/>
            <a:r>
              <a:rPr lang="de-DE">
                <a:solidFill>
                  <a:srgbClr val="333333"/>
                </a:solidFill>
                <a:latin typeface="+mn-lt"/>
              </a:rPr>
              <a:t>Lavoro</a:t>
            </a:r>
            <a:endParaRPr lang="de-DE" dirty="0">
              <a:solidFill>
                <a:srgbClr val="333333"/>
              </a:solidFill>
              <a:latin typeface="+mn-lt"/>
            </a:endParaRPr>
          </a:p>
        </p:txBody>
      </p:sp>
      <p:sp>
        <p:nvSpPr>
          <p:cNvPr id="29" name="Caption_18"/>
          <p:cNvSpPr txBox="1">
            <a:spLocks noChangeArrowheads="1"/>
          </p:cNvSpPr>
          <p:nvPr/>
        </p:nvSpPr>
        <p:spPr bwMode="auto">
          <a:xfrm>
            <a:off x="7661719"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mn-lt"/>
              </a:rPr>
              <a:t>Relazioni</a:t>
            </a:r>
            <a:endParaRPr lang="de-DE" dirty="0">
              <a:solidFill>
                <a:srgbClr val="333333"/>
              </a:solidFill>
              <a:latin typeface="+mn-lt"/>
            </a:endParaRPr>
          </a:p>
        </p:txBody>
      </p:sp>
    </p:spTree>
    <p:extLst>
      <p:ext uri="{BB962C8B-B14F-4D97-AF65-F5344CB8AC3E}">
        <p14:creationId xmlns:p14="http://schemas.microsoft.com/office/powerpoint/2010/main" val="36822900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Le persone con autostima bassa…</a:t>
            </a:r>
            <a:endParaRPr lang="de-DE" sz="3600" dirty="0">
              <a:latin typeface="+mn-lt"/>
              <a:ea typeface="+mn-ea"/>
              <a:cs typeface="+mn-cs"/>
            </a:endParaRPr>
          </a:p>
        </p:txBody>
      </p:sp>
      <p:sp>
        <p:nvSpPr>
          <p:cNvPr id="4" name="Content Placeholder 3"/>
          <p:cNvSpPr>
            <a:spLocks noGrp="1"/>
          </p:cNvSpPr>
          <p:nvPr>
            <p:ph idx="1"/>
          </p:nvPr>
        </p:nvSpPr>
        <p:spPr>
          <a:xfrm>
            <a:off x="408954" y="2204864"/>
            <a:ext cx="6858000" cy="4248000"/>
          </a:xfrm>
        </p:spPr>
        <p:txBody>
          <a:bodyPr/>
          <a:lstStyle/>
          <a:p>
            <a:pPr marL="342900" indent="-342900" defTabSz="914400" fontAlgn="base">
              <a:buClr>
                <a:srgbClr val="333333"/>
              </a:buClr>
              <a:buFont typeface="WingDings"/>
              <a:buChar char=""/>
            </a:pPr>
            <a:r>
              <a:rPr lang="it-IT" sz="2400" dirty="0">
                <a:solidFill>
                  <a:srgbClr val="333333"/>
                </a:solidFill>
              </a:rPr>
              <a:t>… tendono a focalizzarsi sui propri ripiani vuoti, invece che su quelli vuoti degli altri</a:t>
            </a:r>
            <a:r>
              <a:rPr lang="en-US" sz="2400" dirty="0">
                <a:solidFill>
                  <a:srgbClr val="333333"/>
                </a:solidFill>
              </a:rPr>
              <a:t>.</a:t>
            </a:r>
          </a:p>
          <a:p>
            <a:pPr marL="342900" indent="-342900" defTabSz="914400" fontAlgn="base">
              <a:buClr>
                <a:srgbClr val="333333"/>
              </a:buClr>
              <a:buFont typeface="WingDings"/>
              <a:buChar char=""/>
            </a:pPr>
            <a:r>
              <a:rPr lang="it-IT" sz="2400" dirty="0">
                <a:solidFill>
                  <a:srgbClr val="333333"/>
                </a:solidFill>
              </a:rPr>
              <a:t>… tendono a generalizzare negativamente su se stessi (es</a:t>
            </a:r>
            <a:r>
              <a:rPr lang="it-IT" sz="2400">
                <a:solidFill>
                  <a:srgbClr val="333333"/>
                </a:solidFill>
              </a:rPr>
              <a:t>., </a:t>
            </a:r>
            <a:r>
              <a:rPr lang="en-US" sz="2400" kern="0">
                <a:solidFill>
                  <a:srgbClr val="333333"/>
                </a:solidFill>
              </a:rPr>
              <a:t>“</a:t>
            </a:r>
            <a:r>
              <a:rPr lang="it-IT" sz="2400">
                <a:solidFill>
                  <a:srgbClr val="333333"/>
                </a:solidFill>
              </a:rPr>
              <a:t>sono inutile</a:t>
            </a:r>
            <a:r>
              <a:rPr lang="en-US" sz="2400" kern="0">
                <a:solidFill>
                  <a:srgbClr val="333333"/>
                </a:solidFill>
              </a:rPr>
              <a:t>”</a:t>
            </a:r>
            <a:r>
              <a:rPr lang="it-IT" sz="240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it-IT">
                <a:latin typeface="+mn-lt"/>
              </a:rPr>
              <a:t>Modulo del training 9 – Autostima</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13</a:t>
            </a:fld>
            <a:endParaRPr lang="de-DE">
              <a:latin typeface="+mn-lt"/>
            </a:endParaRPr>
          </a:p>
        </p:txBody>
      </p:sp>
      <p:pic>
        <p:nvPicPr>
          <p:cNvPr id="14"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25" name="Caption_22"/>
          <p:cNvSpPr txBox="1">
            <a:spLocks noChangeArrowheads="1"/>
          </p:cNvSpPr>
          <p:nvPr/>
        </p:nvSpPr>
        <p:spPr bwMode="auto">
          <a:xfrm>
            <a:off x="9517659" y="4453286"/>
            <a:ext cx="1371600" cy="365760"/>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mn-lt"/>
              </a:rPr>
              <a:t>Passatempi</a:t>
            </a:r>
          </a:p>
        </p:txBody>
      </p:sp>
      <p:sp>
        <p:nvSpPr>
          <p:cNvPr id="26" name="Caption_21"/>
          <p:cNvSpPr txBox="1">
            <a:spLocks noChangeArrowheads="1"/>
          </p:cNvSpPr>
          <p:nvPr/>
        </p:nvSpPr>
        <p:spPr bwMode="auto">
          <a:xfrm>
            <a:off x="9897872"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mn-lt"/>
              </a:rPr>
              <a:t>Sport</a:t>
            </a:r>
            <a:endParaRPr lang="de-DE" dirty="0">
              <a:solidFill>
                <a:srgbClr val="333333"/>
              </a:solidFill>
              <a:latin typeface="+mn-lt"/>
            </a:endParaRPr>
          </a:p>
        </p:txBody>
      </p:sp>
      <p:sp>
        <p:nvSpPr>
          <p:cNvPr id="27" name="Caption_20"/>
          <p:cNvSpPr txBox="1">
            <a:spLocks noChangeArrowheads="1"/>
          </p:cNvSpPr>
          <p:nvPr/>
        </p:nvSpPr>
        <p:spPr bwMode="auto">
          <a:xfrm>
            <a:off x="7662262" y="4201572"/>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mn-lt"/>
              </a:rPr>
              <a:t>Aspetto</a:t>
            </a:r>
            <a:endParaRPr lang="de-DE" dirty="0">
              <a:solidFill>
                <a:srgbClr val="333333"/>
              </a:solidFill>
              <a:latin typeface="+mn-lt"/>
            </a:endParaRPr>
          </a:p>
        </p:txBody>
      </p:sp>
      <p:sp>
        <p:nvSpPr>
          <p:cNvPr id="28" name="Caption_19"/>
          <p:cNvSpPr txBox="1">
            <a:spLocks noChangeArrowheads="1"/>
          </p:cNvSpPr>
          <p:nvPr/>
        </p:nvSpPr>
        <p:spPr bwMode="auto">
          <a:xfrm>
            <a:off x="7852398" y="3430666"/>
            <a:ext cx="1188720" cy="369332"/>
          </a:xfrm>
          <a:prstGeom prst="rect">
            <a:avLst/>
          </a:prstGeom>
          <a:solidFill>
            <a:schemeClr val="bg1"/>
          </a:solidFill>
          <a:ln w="9525">
            <a:noFill/>
            <a:miter lim="800000"/>
            <a:headEnd/>
            <a:tailEnd/>
          </a:ln>
        </p:spPr>
        <p:txBody>
          <a:bodyPr>
            <a:spAutoFit/>
          </a:bodyPr>
          <a:lstStyle/>
          <a:p>
            <a:pPr algn="ctr"/>
            <a:r>
              <a:rPr lang="de-DE">
                <a:solidFill>
                  <a:srgbClr val="333333"/>
                </a:solidFill>
                <a:latin typeface="+mn-lt"/>
              </a:rPr>
              <a:t>Lavoro</a:t>
            </a:r>
            <a:endParaRPr lang="de-DE" dirty="0">
              <a:solidFill>
                <a:srgbClr val="333333"/>
              </a:solidFill>
              <a:latin typeface="+mn-lt"/>
            </a:endParaRPr>
          </a:p>
        </p:txBody>
      </p:sp>
      <p:sp>
        <p:nvSpPr>
          <p:cNvPr id="29" name="Caption_18"/>
          <p:cNvSpPr txBox="1">
            <a:spLocks noChangeArrowheads="1"/>
          </p:cNvSpPr>
          <p:nvPr/>
        </p:nvSpPr>
        <p:spPr bwMode="auto">
          <a:xfrm>
            <a:off x="7661719"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mn-lt"/>
              </a:rPr>
              <a:t>Relazioni</a:t>
            </a:r>
            <a:endParaRPr lang="de-DE" dirty="0">
              <a:solidFill>
                <a:srgbClr val="333333"/>
              </a:solidFill>
              <a:latin typeface="+mn-lt"/>
            </a:endParaRPr>
          </a:p>
        </p:txBody>
      </p:sp>
    </p:spTree>
    <p:extLst>
      <p:ext uri="{BB962C8B-B14F-4D97-AF65-F5344CB8AC3E}">
        <p14:creationId xmlns:p14="http://schemas.microsoft.com/office/powerpoint/2010/main" val="1969939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Le persone con autostima bassa…</a:t>
            </a:r>
            <a:endParaRPr lang="de-DE" sz="3600" dirty="0">
              <a:latin typeface="+mn-lt"/>
              <a:ea typeface="+mn-ea"/>
              <a:cs typeface="+mn-cs"/>
            </a:endParaRPr>
          </a:p>
        </p:txBody>
      </p:sp>
      <p:sp>
        <p:nvSpPr>
          <p:cNvPr id="4" name="Content Placeholder 3"/>
          <p:cNvSpPr>
            <a:spLocks noGrp="1"/>
          </p:cNvSpPr>
          <p:nvPr>
            <p:ph idx="1"/>
          </p:nvPr>
        </p:nvSpPr>
        <p:spPr>
          <a:xfrm>
            <a:off x="408954" y="2204864"/>
            <a:ext cx="6858000" cy="4248000"/>
          </a:xfrm>
        </p:spPr>
        <p:txBody>
          <a:bodyPr/>
          <a:lstStyle/>
          <a:p>
            <a:pPr marL="342900" indent="-342900" defTabSz="914400" fontAlgn="base">
              <a:buClr>
                <a:srgbClr val="333333"/>
              </a:buClr>
              <a:buFont typeface="WingDings"/>
              <a:buChar char=""/>
            </a:pPr>
            <a:r>
              <a:rPr lang="it-IT" sz="2400" dirty="0">
                <a:solidFill>
                  <a:srgbClr val="333333"/>
                </a:solidFill>
              </a:rPr>
              <a:t>… tendono a focalizzarsi sui propri ripiani vuoti, invece che su quelli vuoti degli altri</a:t>
            </a:r>
            <a:r>
              <a:rPr lang="en-US" sz="2400" dirty="0">
                <a:solidFill>
                  <a:srgbClr val="333333"/>
                </a:solidFill>
              </a:rPr>
              <a:t>.</a:t>
            </a:r>
          </a:p>
          <a:p>
            <a:pPr marL="342900" indent="-342900" defTabSz="914400" fontAlgn="base">
              <a:buClr>
                <a:srgbClr val="333333"/>
              </a:buClr>
              <a:buFont typeface="WingDings"/>
              <a:buChar char=""/>
            </a:pPr>
            <a:r>
              <a:rPr lang="it-IT" sz="2400" dirty="0">
                <a:solidFill>
                  <a:srgbClr val="333333"/>
                </a:solidFill>
              </a:rPr>
              <a:t>… tendono a generalizzare negativamente su se stessi (es</a:t>
            </a:r>
            <a:r>
              <a:rPr lang="it-IT" sz="2400">
                <a:solidFill>
                  <a:srgbClr val="333333"/>
                </a:solidFill>
              </a:rPr>
              <a:t>., </a:t>
            </a:r>
            <a:r>
              <a:rPr lang="en-US" sz="2400" kern="0">
                <a:solidFill>
                  <a:srgbClr val="333333"/>
                </a:solidFill>
              </a:rPr>
              <a:t>“</a:t>
            </a:r>
            <a:r>
              <a:rPr lang="it-IT" sz="2400">
                <a:solidFill>
                  <a:srgbClr val="333333"/>
                </a:solidFill>
              </a:rPr>
              <a:t>sono inutile</a:t>
            </a:r>
            <a:r>
              <a:rPr lang="en-US" sz="2400" kern="0">
                <a:solidFill>
                  <a:srgbClr val="333333"/>
                </a:solidFill>
              </a:rPr>
              <a:t>”</a:t>
            </a:r>
            <a:r>
              <a:rPr lang="it-IT" sz="2400">
                <a:solidFill>
                  <a:srgbClr val="333333"/>
                </a:solidFill>
              </a:rPr>
              <a:t>).</a:t>
            </a:r>
            <a:endParaRPr lang="it-IT" sz="2400" dirty="0">
              <a:solidFill>
                <a:srgbClr val="333333"/>
              </a:solidFill>
            </a:endParaRPr>
          </a:p>
          <a:p>
            <a:pPr marL="342900" indent="-342900" defTabSz="914400" fontAlgn="base">
              <a:buClr>
                <a:srgbClr val="333333"/>
              </a:buClr>
              <a:buFont typeface="WingDings"/>
              <a:buChar char=""/>
            </a:pPr>
            <a:r>
              <a:rPr lang="it-IT" sz="2400" dirty="0">
                <a:solidFill>
                  <a:srgbClr val="333333"/>
                </a:solidFill>
              </a:rPr>
              <a:t>… non differenziano fra la persona come un insieme e il comportamento (es</a:t>
            </a:r>
            <a:r>
              <a:rPr lang="it-IT" sz="2400">
                <a:solidFill>
                  <a:srgbClr val="333333"/>
                </a:solidFill>
              </a:rPr>
              <a:t>., </a:t>
            </a:r>
            <a:r>
              <a:rPr lang="en-US" sz="2400" kern="0">
                <a:solidFill>
                  <a:srgbClr val="333333"/>
                </a:solidFill>
              </a:rPr>
              <a:t>“</a:t>
            </a:r>
            <a:r>
              <a:rPr lang="it-IT" sz="2400">
                <a:solidFill>
                  <a:srgbClr val="333333"/>
                </a:solidFill>
              </a:rPr>
              <a:t>Se </a:t>
            </a:r>
            <a:r>
              <a:rPr lang="it-IT" sz="2400" dirty="0">
                <a:solidFill>
                  <a:srgbClr val="333333"/>
                </a:solidFill>
              </a:rPr>
              <a:t>non son bravo in una cosa, allora sono </a:t>
            </a:r>
            <a:r>
              <a:rPr lang="it-IT" sz="2400">
                <a:solidFill>
                  <a:srgbClr val="333333"/>
                </a:solidFill>
              </a:rPr>
              <a:t>un perdente</a:t>
            </a:r>
            <a:r>
              <a:rPr lang="en-US" sz="2400" kern="0">
                <a:solidFill>
                  <a:srgbClr val="333333"/>
                </a:solidFill>
              </a:rPr>
              <a:t>”</a:t>
            </a:r>
            <a:r>
              <a:rPr lang="it-IT" sz="240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it-IT">
                <a:latin typeface="+mn-lt"/>
              </a:rPr>
              <a:t>Modulo del training 9 – Autostima</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14</a:t>
            </a:fld>
            <a:endParaRPr lang="de-DE">
              <a:latin typeface="+mn-lt"/>
            </a:endParaRPr>
          </a:p>
        </p:txBody>
      </p:sp>
      <p:pic>
        <p:nvPicPr>
          <p:cNvPr id="14"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25" name="Caption_22"/>
          <p:cNvSpPr txBox="1">
            <a:spLocks noChangeArrowheads="1"/>
          </p:cNvSpPr>
          <p:nvPr/>
        </p:nvSpPr>
        <p:spPr bwMode="auto">
          <a:xfrm>
            <a:off x="9517659" y="4453286"/>
            <a:ext cx="1371600" cy="365760"/>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mn-lt"/>
              </a:rPr>
              <a:t>Passatempi</a:t>
            </a:r>
          </a:p>
        </p:txBody>
      </p:sp>
      <p:sp>
        <p:nvSpPr>
          <p:cNvPr id="26" name="Caption_21"/>
          <p:cNvSpPr txBox="1">
            <a:spLocks noChangeArrowheads="1"/>
          </p:cNvSpPr>
          <p:nvPr/>
        </p:nvSpPr>
        <p:spPr bwMode="auto">
          <a:xfrm>
            <a:off x="9897872"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mn-lt"/>
              </a:rPr>
              <a:t>Sport</a:t>
            </a:r>
            <a:endParaRPr lang="de-DE" dirty="0">
              <a:solidFill>
                <a:srgbClr val="333333"/>
              </a:solidFill>
              <a:latin typeface="+mn-lt"/>
            </a:endParaRPr>
          </a:p>
        </p:txBody>
      </p:sp>
      <p:sp>
        <p:nvSpPr>
          <p:cNvPr id="27" name="Caption_20"/>
          <p:cNvSpPr txBox="1">
            <a:spLocks noChangeArrowheads="1"/>
          </p:cNvSpPr>
          <p:nvPr/>
        </p:nvSpPr>
        <p:spPr bwMode="auto">
          <a:xfrm>
            <a:off x="7662262" y="4201572"/>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mn-lt"/>
              </a:rPr>
              <a:t>Aspetto</a:t>
            </a:r>
            <a:endParaRPr lang="de-DE" dirty="0">
              <a:solidFill>
                <a:srgbClr val="333333"/>
              </a:solidFill>
              <a:latin typeface="+mn-lt"/>
            </a:endParaRPr>
          </a:p>
        </p:txBody>
      </p:sp>
      <p:sp>
        <p:nvSpPr>
          <p:cNvPr id="28" name="Caption_19"/>
          <p:cNvSpPr txBox="1">
            <a:spLocks noChangeArrowheads="1"/>
          </p:cNvSpPr>
          <p:nvPr/>
        </p:nvSpPr>
        <p:spPr bwMode="auto">
          <a:xfrm>
            <a:off x="7852398" y="3430666"/>
            <a:ext cx="1188720" cy="369332"/>
          </a:xfrm>
          <a:prstGeom prst="rect">
            <a:avLst/>
          </a:prstGeom>
          <a:solidFill>
            <a:schemeClr val="bg1"/>
          </a:solidFill>
          <a:ln w="9525">
            <a:noFill/>
            <a:miter lim="800000"/>
            <a:headEnd/>
            <a:tailEnd/>
          </a:ln>
        </p:spPr>
        <p:txBody>
          <a:bodyPr>
            <a:spAutoFit/>
          </a:bodyPr>
          <a:lstStyle/>
          <a:p>
            <a:pPr algn="ctr"/>
            <a:r>
              <a:rPr lang="de-DE">
                <a:solidFill>
                  <a:srgbClr val="333333"/>
                </a:solidFill>
                <a:latin typeface="+mn-lt"/>
              </a:rPr>
              <a:t>Lavoro</a:t>
            </a:r>
            <a:endParaRPr lang="de-DE" dirty="0">
              <a:solidFill>
                <a:srgbClr val="333333"/>
              </a:solidFill>
              <a:latin typeface="+mn-lt"/>
            </a:endParaRPr>
          </a:p>
        </p:txBody>
      </p:sp>
      <p:sp>
        <p:nvSpPr>
          <p:cNvPr id="29" name="Caption_18"/>
          <p:cNvSpPr txBox="1">
            <a:spLocks noChangeArrowheads="1"/>
          </p:cNvSpPr>
          <p:nvPr/>
        </p:nvSpPr>
        <p:spPr bwMode="auto">
          <a:xfrm>
            <a:off x="7661719"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mn-lt"/>
              </a:rPr>
              <a:t>Relazioni</a:t>
            </a:r>
            <a:endParaRPr lang="de-DE" dirty="0">
              <a:solidFill>
                <a:srgbClr val="333333"/>
              </a:solidFill>
              <a:latin typeface="+mn-lt"/>
            </a:endParaRPr>
          </a:p>
        </p:txBody>
      </p:sp>
    </p:spTree>
    <p:extLst>
      <p:ext uri="{BB962C8B-B14F-4D97-AF65-F5344CB8AC3E}">
        <p14:creationId xmlns:p14="http://schemas.microsoft.com/office/powerpoint/2010/main" val="37633927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mn-lt"/>
                <a:ea typeface="+mn-ea"/>
                <a:cs typeface="+mn-cs"/>
              </a:rPr>
              <a:t>Non dimenticare…</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it-IT">
                <a:latin typeface="+mn-lt"/>
              </a:rPr>
              <a:t>Modulo del training 9 – Autostima</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15</a:t>
            </a:fld>
            <a:endParaRPr lang="de-DE">
              <a:latin typeface="+mn-lt"/>
            </a:endParaRPr>
          </a:p>
        </p:txBody>
      </p:sp>
      <p:pic>
        <p:nvPicPr>
          <p:cNvPr id="17"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1920" y="1149344"/>
            <a:ext cx="3534070" cy="5303520"/>
          </a:xfrm>
          <a:prstGeom prst="rect">
            <a:avLst/>
          </a:prstGeom>
        </p:spPr>
      </p:pic>
      <p:sp>
        <p:nvSpPr>
          <p:cNvPr id="33" name="Caption_28"/>
          <p:cNvSpPr>
            <a:spLocks noChangeArrowheads="1"/>
          </p:cNvSpPr>
          <p:nvPr/>
        </p:nvSpPr>
        <p:spPr bwMode="auto">
          <a:xfrm>
            <a:off x="408955" y="1813842"/>
            <a:ext cx="3351884" cy="1158611"/>
          </a:xfrm>
          <a:prstGeom prst="wedgeRoundRectCallout">
            <a:avLst>
              <a:gd name="adj1" fmla="val 65195"/>
              <a:gd name="adj2" fmla="val 17750"/>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it-IT" i="1">
                <a:solidFill>
                  <a:srgbClr val="333333"/>
                </a:solidFill>
                <a:latin typeface="+mn-lt"/>
              </a:rPr>
              <a:t>Sono un buon ascoltatore, molto affidabile, capace di mantenere le amicizie e far divertire… </a:t>
            </a:r>
            <a:endParaRPr lang="de-DE" dirty="0">
              <a:solidFill>
                <a:srgbClr val="333333"/>
              </a:solidFill>
              <a:latin typeface="+mn-lt"/>
            </a:endParaRPr>
          </a:p>
        </p:txBody>
      </p:sp>
      <p:sp>
        <p:nvSpPr>
          <p:cNvPr id="34" name="Caption_25"/>
          <p:cNvSpPr>
            <a:spLocks noChangeArrowheads="1"/>
          </p:cNvSpPr>
          <p:nvPr/>
        </p:nvSpPr>
        <p:spPr bwMode="auto">
          <a:xfrm>
            <a:off x="408954" y="3181127"/>
            <a:ext cx="3351884" cy="978153"/>
          </a:xfrm>
          <a:prstGeom prst="wedgeRoundRectCallout">
            <a:avLst>
              <a:gd name="adj1" fmla="val 64008"/>
              <a:gd name="adj2" fmla="val -17930"/>
              <a:gd name="adj3" fmla="val 16667"/>
            </a:avLst>
          </a:prstGeom>
          <a:solidFill>
            <a:schemeClr val="bg1"/>
          </a:solidFill>
          <a:ln w="9525">
            <a:solidFill>
              <a:srgbClr val="FF0000"/>
            </a:solidFill>
            <a:miter lim="800000"/>
            <a:headEnd/>
            <a:tailEnd/>
          </a:ln>
          <a:effectLst/>
        </p:spPr>
        <p:txBody>
          <a:bodyPr/>
          <a:lstStyle/>
          <a:p>
            <a:pPr fontAlgn="base">
              <a:lnSpc>
                <a:spcPct val="105000"/>
              </a:lnSpc>
              <a:spcBef>
                <a:spcPts val="1999"/>
              </a:spcBef>
              <a:spcAft>
                <a:spcPct val="0"/>
              </a:spcAft>
            </a:pPr>
            <a:r>
              <a:rPr lang="it-IT" i="1">
                <a:solidFill>
                  <a:srgbClr val="333333"/>
                </a:solidFill>
                <a:latin typeface="+mn-lt"/>
              </a:rPr>
              <a:t>Al momento sono disoccupato; ho fallito l’ultimo esame</a:t>
            </a:r>
            <a:endParaRPr lang="de-DE" i="1" dirty="0">
              <a:solidFill>
                <a:srgbClr val="333333"/>
              </a:solidFill>
              <a:latin typeface="+mn-lt"/>
            </a:endParaRPr>
          </a:p>
        </p:txBody>
      </p:sp>
      <p:sp>
        <p:nvSpPr>
          <p:cNvPr id="35" name="Caption_26"/>
          <p:cNvSpPr>
            <a:spLocks noChangeArrowheads="1"/>
          </p:cNvSpPr>
          <p:nvPr/>
        </p:nvSpPr>
        <p:spPr bwMode="auto">
          <a:xfrm>
            <a:off x="408953" y="4384452"/>
            <a:ext cx="3351885" cy="1330547"/>
          </a:xfrm>
          <a:prstGeom prst="wedgeRoundRectCallout">
            <a:avLst>
              <a:gd name="adj1" fmla="val 66140"/>
              <a:gd name="adj2" fmla="val -42678"/>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it-IT" i="1" dirty="0">
                <a:solidFill>
                  <a:srgbClr val="333333"/>
                </a:solidFill>
                <a:latin typeface="+mn-lt"/>
              </a:rPr>
              <a:t>Sono soddisfatto dei miei capelli e dei miei occhi, ma mi piacerebbe essere più alto… </a:t>
            </a:r>
            <a:endParaRPr lang="de-DE" i="1" dirty="0">
              <a:solidFill>
                <a:srgbClr val="333333"/>
              </a:solidFill>
              <a:latin typeface="+mn-lt"/>
            </a:endParaRPr>
          </a:p>
        </p:txBody>
      </p:sp>
      <p:sp>
        <p:nvSpPr>
          <p:cNvPr id="36" name="Caption_27"/>
          <p:cNvSpPr>
            <a:spLocks noChangeArrowheads="1"/>
          </p:cNvSpPr>
          <p:nvPr/>
        </p:nvSpPr>
        <p:spPr bwMode="auto">
          <a:xfrm>
            <a:off x="8259099" y="3440459"/>
            <a:ext cx="3539611" cy="1333375"/>
          </a:xfrm>
          <a:prstGeom prst="wedgeRoundRectCallout">
            <a:avLst>
              <a:gd name="adj1" fmla="val -60032"/>
              <a:gd name="adj2" fmla="val 32033"/>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it-IT" i="1">
                <a:solidFill>
                  <a:srgbClr val="333333"/>
                </a:solidFill>
                <a:latin typeface="+mn-lt"/>
              </a:rPr>
              <a:t>Mi piace cucinare e mi intendo di musica e di politica. Mi interesso di letteratura e cinema… </a:t>
            </a:r>
            <a:endParaRPr lang="de-DE" i="1" dirty="0">
              <a:solidFill>
                <a:srgbClr val="333333"/>
              </a:solidFill>
              <a:latin typeface="+mn-lt"/>
            </a:endParaRPr>
          </a:p>
        </p:txBody>
      </p:sp>
      <p:sp>
        <p:nvSpPr>
          <p:cNvPr id="37" name="Caption_24"/>
          <p:cNvSpPr>
            <a:spLocks noChangeArrowheads="1"/>
          </p:cNvSpPr>
          <p:nvPr/>
        </p:nvSpPr>
        <p:spPr bwMode="auto">
          <a:xfrm>
            <a:off x="8259099" y="1813842"/>
            <a:ext cx="3539611" cy="1367285"/>
          </a:xfrm>
          <a:prstGeom prst="wedgeRoundRectCallout">
            <a:avLst>
              <a:gd name="adj1" fmla="val -60923"/>
              <a:gd name="adj2" fmla="val 45661"/>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it-IT" i="1">
                <a:solidFill>
                  <a:srgbClr val="333333"/>
                </a:solidFill>
                <a:latin typeface="+mn-lt"/>
              </a:rPr>
              <a:t>A scuola ero ultima scelta negli sport di squadra. Lancio male la palla, ma sono bravo a ballare… </a:t>
            </a:r>
            <a:endParaRPr lang="de-DE" i="1" dirty="0">
              <a:solidFill>
                <a:srgbClr val="333333"/>
              </a:solidFill>
              <a:latin typeface="+mn-lt"/>
            </a:endParaRPr>
          </a:p>
        </p:txBody>
      </p:sp>
      <p:sp>
        <p:nvSpPr>
          <p:cNvPr id="47" name="Caption_22"/>
          <p:cNvSpPr txBox="1">
            <a:spLocks noChangeArrowheads="1"/>
          </p:cNvSpPr>
          <p:nvPr/>
        </p:nvSpPr>
        <p:spPr bwMode="auto">
          <a:xfrm>
            <a:off x="6341409" y="4453286"/>
            <a:ext cx="1371600" cy="365760"/>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mn-lt"/>
              </a:rPr>
              <a:t>Passatempi</a:t>
            </a:r>
          </a:p>
        </p:txBody>
      </p:sp>
      <p:sp>
        <p:nvSpPr>
          <p:cNvPr id="48" name="Caption_21"/>
          <p:cNvSpPr txBox="1">
            <a:spLocks noChangeArrowheads="1"/>
          </p:cNvSpPr>
          <p:nvPr/>
        </p:nvSpPr>
        <p:spPr bwMode="auto">
          <a:xfrm>
            <a:off x="6721622"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mn-lt"/>
              </a:rPr>
              <a:t>Sport</a:t>
            </a:r>
            <a:endParaRPr lang="de-DE" dirty="0">
              <a:solidFill>
                <a:srgbClr val="333333"/>
              </a:solidFill>
              <a:latin typeface="+mn-lt"/>
            </a:endParaRPr>
          </a:p>
        </p:txBody>
      </p:sp>
      <p:sp>
        <p:nvSpPr>
          <p:cNvPr id="49" name="Caption_20"/>
          <p:cNvSpPr txBox="1">
            <a:spLocks noChangeArrowheads="1"/>
          </p:cNvSpPr>
          <p:nvPr/>
        </p:nvSpPr>
        <p:spPr bwMode="auto">
          <a:xfrm>
            <a:off x="4486012" y="4201572"/>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mn-lt"/>
              </a:rPr>
              <a:t>Aspetto</a:t>
            </a:r>
            <a:endParaRPr lang="de-DE" dirty="0">
              <a:solidFill>
                <a:srgbClr val="333333"/>
              </a:solidFill>
              <a:latin typeface="+mn-lt"/>
            </a:endParaRPr>
          </a:p>
        </p:txBody>
      </p:sp>
      <p:sp>
        <p:nvSpPr>
          <p:cNvPr id="50" name="Caption_19"/>
          <p:cNvSpPr txBox="1">
            <a:spLocks noChangeArrowheads="1"/>
          </p:cNvSpPr>
          <p:nvPr/>
        </p:nvSpPr>
        <p:spPr bwMode="auto">
          <a:xfrm>
            <a:off x="4676148" y="3430666"/>
            <a:ext cx="1188720" cy="369332"/>
          </a:xfrm>
          <a:prstGeom prst="rect">
            <a:avLst/>
          </a:prstGeom>
          <a:solidFill>
            <a:schemeClr val="bg1"/>
          </a:solidFill>
          <a:ln w="9525">
            <a:noFill/>
            <a:miter lim="800000"/>
            <a:headEnd/>
            <a:tailEnd/>
          </a:ln>
        </p:spPr>
        <p:txBody>
          <a:bodyPr>
            <a:spAutoFit/>
          </a:bodyPr>
          <a:lstStyle/>
          <a:p>
            <a:pPr algn="ctr"/>
            <a:r>
              <a:rPr lang="de-DE">
                <a:solidFill>
                  <a:srgbClr val="333333"/>
                </a:solidFill>
                <a:latin typeface="+mn-lt"/>
              </a:rPr>
              <a:t>Lavoro</a:t>
            </a:r>
            <a:endParaRPr lang="de-DE" dirty="0">
              <a:solidFill>
                <a:srgbClr val="333333"/>
              </a:solidFill>
              <a:latin typeface="+mn-lt"/>
            </a:endParaRPr>
          </a:p>
        </p:txBody>
      </p:sp>
      <p:sp>
        <p:nvSpPr>
          <p:cNvPr id="51" name="Caption_18"/>
          <p:cNvSpPr txBox="1">
            <a:spLocks noChangeArrowheads="1"/>
          </p:cNvSpPr>
          <p:nvPr/>
        </p:nvSpPr>
        <p:spPr bwMode="auto">
          <a:xfrm>
            <a:off x="4485469"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mn-lt"/>
              </a:rPr>
              <a:t>Relazioni</a:t>
            </a:r>
            <a:endParaRPr lang="de-DE" dirty="0">
              <a:solidFill>
                <a:srgbClr val="333333"/>
              </a:solidFill>
              <a:latin typeface="+mn-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mn-lt"/>
                <a:ea typeface="+mn-ea"/>
                <a:cs typeface="+mn-cs"/>
              </a:rPr>
              <a:t>Non dimenticare…</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it-IT">
                <a:latin typeface="+mn-lt"/>
              </a:rPr>
              <a:t>Modulo del training 9 – Autostima</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16</a:t>
            </a:fld>
            <a:endParaRPr lang="de-DE">
              <a:latin typeface="+mn-lt"/>
            </a:endParaRPr>
          </a:p>
        </p:txBody>
      </p:sp>
      <p:pic>
        <p:nvPicPr>
          <p:cNvPr id="17"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1920" y="1149344"/>
            <a:ext cx="3534070" cy="5303520"/>
          </a:xfrm>
          <a:prstGeom prst="rect">
            <a:avLst/>
          </a:prstGeom>
        </p:spPr>
      </p:pic>
      <p:sp>
        <p:nvSpPr>
          <p:cNvPr id="33" name="Caption_28"/>
          <p:cNvSpPr>
            <a:spLocks noChangeArrowheads="1"/>
          </p:cNvSpPr>
          <p:nvPr/>
        </p:nvSpPr>
        <p:spPr bwMode="auto">
          <a:xfrm>
            <a:off x="408955" y="1813842"/>
            <a:ext cx="3351884" cy="1158611"/>
          </a:xfrm>
          <a:prstGeom prst="wedgeRoundRectCallout">
            <a:avLst>
              <a:gd name="adj1" fmla="val 65195"/>
              <a:gd name="adj2" fmla="val 17750"/>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it-IT" i="1">
                <a:solidFill>
                  <a:srgbClr val="333333"/>
                </a:solidFill>
                <a:latin typeface="+mn-lt"/>
              </a:rPr>
              <a:t>Sono un buon ascoltatore, molto affidabile, capace di mantenere le amicizie e far divertire… </a:t>
            </a:r>
            <a:endParaRPr lang="de-DE" dirty="0">
              <a:solidFill>
                <a:srgbClr val="333333"/>
              </a:solidFill>
              <a:latin typeface="+mn-lt"/>
            </a:endParaRPr>
          </a:p>
        </p:txBody>
      </p:sp>
      <p:sp>
        <p:nvSpPr>
          <p:cNvPr id="34" name="Caption_25"/>
          <p:cNvSpPr>
            <a:spLocks noChangeArrowheads="1"/>
          </p:cNvSpPr>
          <p:nvPr/>
        </p:nvSpPr>
        <p:spPr bwMode="auto">
          <a:xfrm>
            <a:off x="408954" y="3181127"/>
            <a:ext cx="3351884" cy="978153"/>
          </a:xfrm>
          <a:prstGeom prst="wedgeRoundRectCallout">
            <a:avLst>
              <a:gd name="adj1" fmla="val 64008"/>
              <a:gd name="adj2" fmla="val -17930"/>
              <a:gd name="adj3" fmla="val 16667"/>
            </a:avLst>
          </a:prstGeom>
          <a:solidFill>
            <a:schemeClr val="bg1"/>
          </a:solidFill>
          <a:ln w="9525">
            <a:solidFill>
              <a:srgbClr val="FF0000"/>
            </a:solidFill>
            <a:miter lim="800000"/>
            <a:headEnd/>
            <a:tailEnd/>
          </a:ln>
          <a:effectLst/>
        </p:spPr>
        <p:txBody>
          <a:bodyPr/>
          <a:lstStyle/>
          <a:p>
            <a:pPr fontAlgn="base">
              <a:lnSpc>
                <a:spcPct val="105000"/>
              </a:lnSpc>
              <a:spcBef>
                <a:spcPts val="1999"/>
              </a:spcBef>
              <a:spcAft>
                <a:spcPct val="0"/>
              </a:spcAft>
            </a:pPr>
            <a:r>
              <a:rPr lang="it-IT" i="1">
                <a:solidFill>
                  <a:srgbClr val="333333"/>
                </a:solidFill>
                <a:latin typeface="+mn-lt"/>
              </a:rPr>
              <a:t>Al momento sono disoccupato; ho fallito l’ultimo esame</a:t>
            </a:r>
            <a:endParaRPr lang="de-DE" i="1" dirty="0">
              <a:solidFill>
                <a:srgbClr val="333333"/>
              </a:solidFill>
              <a:latin typeface="+mn-lt"/>
            </a:endParaRPr>
          </a:p>
        </p:txBody>
      </p:sp>
      <p:sp>
        <p:nvSpPr>
          <p:cNvPr id="35" name="Caption_26"/>
          <p:cNvSpPr>
            <a:spLocks noChangeArrowheads="1"/>
          </p:cNvSpPr>
          <p:nvPr/>
        </p:nvSpPr>
        <p:spPr bwMode="auto">
          <a:xfrm>
            <a:off x="408953" y="4384452"/>
            <a:ext cx="3351885" cy="1330547"/>
          </a:xfrm>
          <a:prstGeom prst="wedgeRoundRectCallout">
            <a:avLst>
              <a:gd name="adj1" fmla="val 66140"/>
              <a:gd name="adj2" fmla="val -42678"/>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it-IT" i="1" dirty="0">
                <a:solidFill>
                  <a:srgbClr val="333333"/>
                </a:solidFill>
                <a:latin typeface="+mn-lt"/>
              </a:rPr>
              <a:t>Sono soddisfatto dei miei capelli e dei miei occhi, ma mi piacerebbe essere più alto… </a:t>
            </a:r>
            <a:endParaRPr lang="de-DE" i="1" dirty="0">
              <a:solidFill>
                <a:srgbClr val="333333"/>
              </a:solidFill>
              <a:latin typeface="+mn-lt"/>
            </a:endParaRPr>
          </a:p>
        </p:txBody>
      </p:sp>
      <p:sp>
        <p:nvSpPr>
          <p:cNvPr id="36" name="Caption_27"/>
          <p:cNvSpPr>
            <a:spLocks noChangeArrowheads="1"/>
          </p:cNvSpPr>
          <p:nvPr/>
        </p:nvSpPr>
        <p:spPr bwMode="auto">
          <a:xfrm>
            <a:off x="8259099" y="3440459"/>
            <a:ext cx="3539611" cy="1333375"/>
          </a:xfrm>
          <a:prstGeom prst="wedgeRoundRectCallout">
            <a:avLst>
              <a:gd name="adj1" fmla="val -60032"/>
              <a:gd name="adj2" fmla="val 32033"/>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it-IT" i="1">
                <a:solidFill>
                  <a:srgbClr val="333333"/>
                </a:solidFill>
                <a:latin typeface="+mn-lt"/>
              </a:rPr>
              <a:t>Mi piace cucinare e mi intendo di musica e di politica. Mi interesso di letteratura e cinema… </a:t>
            </a:r>
            <a:endParaRPr lang="de-DE" i="1" dirty="0">
              <a:solidFill>
                <a:srgbClr val="333333"/>
              </a:solidFill>
              <a:latin typeface="+mn-lt"/>
            </a:endParaRPr>
          </a:p>
        </p:txBody>
      </p:sp>
      <p:sp>
        <p:nvSpPr>
          <p:cNvPr id="37" name="Caption_24"/>
          <p:cNvSpPr>
            <a:spLocks noChangeArrowheads="1"/>
          </p:cNvSpPr>
          <p:nvPr/>
        </p:nvSpPr>
        <p:spPr bwMode="auto">
          <a:xfrm>
            <a:off x="8259099" y="1813842"/>
            <a:ext cx="3539611" cy="1367285"/>
          </a:xfrm>
          <a:prstGeom prst="wedgeRoundRectCallout">
            <a:avLst>
              <a:gd name="adj1" fmla="val -60923"/>
              <a:gd name="adj2" fmla="val 45661"/>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it-IT" i="1">
                <a:solidFill>
                  <a:srgbClr val="333333"/>
                </a:solidFill>
                <a:latin typeface="+mn-lt"/>
              </a:rPr>
              <a:t>A scuola ero ultima scelta negli sport di squadra. Lancio male la palla, ma sono bravo a ballare… </a:t>
            </a:r>
            <a:endParaRPr lang="de-DE" i="1" dirty="0">
              <a:solidFill>
                <a:srgbClr val="333333"/>
              </a:solidFill>
              <a:latin typeface="+mn-lt"/>
            </a:endParaRPr>
          </a:p>
        </p:txBody>
      </p:sp>
      <p:sp>
        <p:nvSpPr>
          <p:cNvPr id="47" name="Caption_22"/>
          <p:cNvSpPr txBox="1">
            <a:spLocks noChangeArrowheads="1"/>
          </p:cNvSpPr>
          <p:nvPr/>
        </p:nvSpPr>
        <p:spPr bwMode="auto">
          <a:xfrm>
            <a:off x="6341409" y="4453286"/>
            <a:ext cx="1371600" cy="365760"/>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mn-lt"/>
              </a:rPr>
              <a:t>Passatempi</a:t>
            </a:r>
          </a:p>
        </p:txBody>
      </p:sp>
      <p:sp>
        <p:nvSpPr>
          <p:cNvPr id="48" name="Caption_21"/>
          <p:cNvSpPr txBox="1">
            <a:spLocks noChangeArrowheads="1"/>
          </p:cNvSpPr>
          <p:nvPr/>
        </p:nvSpPr>
        <p:spPr bwMode="auto">
          <a:xfrm>
            <a:off x="6721622"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mn-lt"/>
              </a:rPr>
              <a:t>Sport</a:t>
            </a:r>
            <a:endParaRPr lang="de-DE" dirty="0">
              <a:solidFill>
                <a:srgbClr val="333333"/>
              </a:solidFill>
              <a:latin typeface="+mn-lt"/>
            </a:endParaRPr>
          </a:p>
        </p:txBody>
      </p:sp>
      <p:sp>
        <p:nvSpPr>
          <p:cNvPr id="49" name="Caption_20"/>
          <p:cNvSpPr txBox="1">
            <a:spLocks noChangeArrowheads="1"/>
          </p:cNvSpPr>
          <p:nvPr/>
        </p:nvSpPr>
        <p:spPr bwMode="auto">
          <a:xfrm>
            <a:off x="4486012" y="4201572"/>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mn-lt"/>
              </a:rPr>
              <a:t>Aspetto</a:t>
            </a:r>
            <a:endParaRPr lang="de-DE" dirty="0">
              <a:solidFill>
                <a:srgbClr val="333333"/>
              </a:solidFill>
              <a:latin typeface="+mn-lt"/>
            </a:endParaRPr>
          </a:p>
        </p:txBody>
      </p:sp>
      <p:sp>
        <p:nvSpPr>
          <p:cNvPr id="50" name="Caption_19"/>
          <p:cNvSpPr txBox="1">
            <a:spLocks noChangeArrowheads="1"/>
          </p:cNvSpPr>
          <p:nvPr/>
        </p:nvSpPr>
        <p:spPr bwMode="auto">
          <a:xfrm>
            <a:off x="4676148" y="3430666"/>
            <a:ext cx="1188720" cy="369332"/>
          </a:xfrm>
          <a:prstGeom prst="rect">
            <a:avLst/>
          </a:prstGeom>
          <a:solidFill>
            <a:schemeClr val="bg1"/>
          </a:solidFill>
          <a:ln w="9525">
            <a:noFill/>
            <a:miter lim="800000"/>
            <a:headEnd/>
            <a:tailEnd/>
          </a:ln>
        </p:spPr>
        <p:txBody>
          <a:bodyPr>
            <a:spAutoFit/>
          </a:bodyPr>
          <a:lstStyle/>
          <a:p>
            <a:pPr algn="ctr"/>
            <a:r>
              <a:rPr lang="de-DE">
                <a:solidFill>
                  <a:srgbClr val="333333"/>
                </a:solidFill>
                <a:latin typeface="+mn-lt"/>
              </a:rPr>
              <a:t>Lavoro</a:t>
            </a:r>
            <a:endParaRPr lang="de-DE" dirty="0">
              <a:solidFill>
                <a:srgbClr val="333333"/>
              </a:solidFill>
              <a:latin typeface="+mn-lt"/>
            </a:endParaRPr>
          </a:p>
        </p:txBody>
      </p:sp>
      <p:sp>
        <p:nvSpPr>
          <p:cNvPr id="51" name="Caption_18"/>
          <p:cNvSpPr txBox="1">
            <a:spLocks noChangeArrowheads="1"/>
          </p:cNvSpPr>
          <p:nvPr/>
        </p:nvSpPr>
        <p:spPr bwMode="auto">
          <a:xfrm>
            <a:off x="4485469"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mn-lt"/>
              </a:rPr>
              <a:t>Relazioni</a:t>
            </a:r>
            <a:endParaRPr lang="de-DE" dirty="0">
              <a:solidFill>
                <a:srgbClr val="333333"/>
              </a:solidFill>
              <a:latin typeface="+mn-lt"/>
            </a:endParaRPr>
          </a:p>
        </p:txBody>
      </p:sp>
      <p:sp>
        <p:nvSpPr>
          <p:cNvPr id="16" name="Caption_29"/>
          <p:cNvSpPr>
            <a:spLocks noChangeArrowheads="1"/>
          </p:cNvSpPr>
          <p:nvPr/>
        </p:nvSpPr>
        <p:spPr bwMode="auto">
          <a:xfrm>
            <a:off x="408955" y="6446520"/>
            <a:ext cx="11376000" cy="400110"/>
          </a:xfrm>
          <a:prstGeom prst="rect">
            <a:avLst/>
          </a:prstGeom>
          <a:noFill/>
          <a:ln w="9525">
            <a:noFill/>
            <a:miter lim="800000"/>
            <a:headEnd/>
            <a:tailEnd/>
          </a:ln>
        </p:spPr>
        <p:txBody>
          <a:bodyPr wrap="square">
            <a:spAutoFit/>
          </a:bodyPr>
          <a:lstStyle/>
          <a:p>
            <a:pPr algn="ctr"/>
            <a:r>
              <a:rPr lang="it-IT" sz="2000" dirty="0">
                <a:solidFill>
                  <a:srgbClr val="004992"/>
                </a:solidFill>
                <a:latin typeface="+mn-lt"/>
              </a:rPr>
              <a:t>Di quale ripiano sei stato alla ricerca per tanto tempo? Quali tesori nascosti vi si nascondono?</a:t>
            </a:r>
            <a:endParaRPr lang="fr-FR" sz="2000" dirty="0">
              <a:solidFill>
                <a:srgbClr val="004992"/>
              </a:solidFill>
              <a:latin typeface="+mn-lt"/>
            </a:endParaRPr>
          </a:p>
        </p:txBody>
      </p:sp>
    </p:spTree>
    <p:extLst>
      <p:ext uri="{BB962C8B-B14F-4D97-AF65-F5344CB8AC3E}">
        <p14:creationId xmlns:p14="http://schemas.microsoft.com/office/powerpoint/2010/main" val="2972010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Che cosa identifica le persone con autostima alta?</a:t>
            </a:r>
            <a:endParaRPr lang="de-DE" sz="3600" dirty="0">
              <a:latin typeface="+mn-lt"/>
              <a:ea typeface="+mn-ea"/>
              <a:cs typeface="+mn-cs"/>
            </a:endParaRPr>
          </a:p>
        </p:txBody>
      </p:sp>
      <p:sp>
        <p:nvSpPr>
          <p:cNvPr id="5" name="Rectangle 15"/>
          <p:cNvSpPr>
            <a:spLocks noGrp="1" noChangeArrowheads="1"/>
          </p:cNvSpPr>
          <p:nvPr>
            <p:ph idx="1"/>
          </p:nvPr>
        </p:nvSpPr>
        <p:spPr>
          <a:xfrm>
            <a:off x="408955" y="2204864"/>
            <a:ext cx="7680960" cy="4248000"/>
          </a:xfrm>
        </p:spPr>
        <p:txBody>
          <a:bodyPr>
            <a:noAutofit/>
          </a:bodyPr>
          <a:lstStyle/>
          <a:p>
            <a:pPr marL="342900" indent="-342900">
              <a:buClr>
                <a:srgbClr val="000000"/>
              </a:buClr>
              <a:buFont typeface="WingDings"/>
              <a:buChar char=""/>
              <a:defRPr/>
            </a:pPr>
            <a:r>
              <a:rPr lang="de-DE" sz="2400" dirty="0">
                <a:solidFill>
                  <a:srgbClr val="333333"/>
                </a:solidFill>
              </a:rPr>
              <a:t>Voce: </a:t>
            </a:r>
            <a:r>
              <a:rPr lang="de-DE" sz="2400" dirty="0"/>
              <a:t>???</a:t>
            </a:r>
            <a:r>
              <a:rPr lang="de-DE" sz="2400" dirty="0">
                <a:solidFill>
                  <a:srgbClr val="FFFFFF"/>
                </a:solidFill>
              </a:rPr>
              <a:t> </a:t>
            </a:r>
            <a:r>
              <a:rPr lang="de-DE" sz="2400" dirty="0" err="1">
                <a:solidFill>
                  <a:srgbClr val="FFFFFF"/>
                </a:solidFill>
              </a:rPr>
              <a:t>chiara</a:t>
            </a:r>
            <a:r>
              <a:rPr lang="de-DE" sz="2400" dirty="0">
                <a:solidFill>
                  <a:srgbClr val="FFFFFF"/>
                </a:solidFill>
              </a:rPr>
              <a:t>, </a:t>
            </a:r>
            <a:r>
              <a:rPr lang="de-DE" sz="2400" dirty="0" err="1">
                <a:solidFill>
                  <a:srgbClr val="FFFFFF"/>
                </a:solidFill>
              </a:rPr>
              <a:t>ben</a:t>
            </a:r>
            <a:r>
              <a:rPr lang="de-DE" sz="2400" dirty="0">
                <a:solidFill>
                  <a:srgbClr val="FFFFFF"/>
                </a:solidFill>
              </a:rPr>
              <a:t> </a:t>
            </a:r>
            <a:r>
              <a:rPr lang="de-DE" sz="2400" dirty="0" err="1">
                <a:solidFill>
                  <a:srgbClr val="FFFFFF"/>
                </a:solidFill>
              </a:rPr>
              <a:t>articolata</a:t>
            </a:r>
            <a:r>
              <a:rPr lang="de-DE" sz="2400" dirty="0">
                <a:solidFill>
                  <a:srgbClr val="FFFFFF"/>
                </a:solidFill>
              </a:rPr>
              <a:t>, </a:t>
            </a:r>
            <a:r>
              <a:rPr lang="de-DE" sz="2400" dirty="0" err="1">
                <a:solidFill>
                  <a:srgbClr val="FFFFFF"/>
                </a:solidFill>
              </a:rPr>
              <a:t>volume</a:t>
            </a:r>
            <a:r>
              <a:rPr lang="de-DE" sz="2400" dirty="0">
                <a:solidFill>
                  <a:srgbClr val="FFFFFF"/>
                </a:solidFill>
              </a:rPr>
              <a:t> </a:t>
            </a:r>
            <a:r>
              <a:rPr lang="de-DE" sz="2400" dirty="0" err="1">
                <a:solidFill>
                  <a:srgbClr val="FFFFFF"/>
                </a:solidFill>
              </a:rPr>
              <a:t>appropriato</a:t>
            </a:r>
            <a:endParaRPr lang="de-DE" sz="2400" dirty="0">
              <a:solidFill>
                <a:srgbClr val="FFFFFF"/>
              </a:solidFill>
            </a:endParaRPr>
          </a:p>
          <a:p>
            <a:pPr marL="342900" indent="-342900">
              <a:buClr>
                <a:srgbClr val="000000"/>
              </a:buClr>
              <a:buFont typeface="WingDings"/>
              <a:buChar char=""/>
              <a:defRPr/>
            </a:pPr>
            <a:r>
              <a:rPr lang="de-DE" sz="2400" dirty="0">
                <a:solidFill>
                  <a:srgbClr val="333333"/>
                </a:solidFill>
              </a:rPr>
              <a:t>Espressione facciale/Gesti: </a:t>
            </a:r>
            <a:r>
              <a:rPr lang="de-DE" sz="2400" dirty="0"/>
              <a:t>???</a:t>
            </a:r>
            <a:r>
              <a:rPr lang="de-DE" sz="2400" dirty="0">
                <a:solidFill>
                  <a:srgbClr val="FFFFFF"/>
                </a:solidFill>
              </a:rPr>
              <a:t> ntatto visivo; aspetto rassicurante</a:t>
            </a:r>
          </a:p>
          <a:p>
            <a:pPr marL="342900" indent="-342900">
              <a:buClr>
                <a:srgbClr val="000000"/>
              </a:buClr>
              <a:buFont typeface="WingDings"/>
              <a:buChar char=""/>
              <a:defRPr/>
            </a:pPr>
            <a:r>
              <a:rPr lang="de-DE" sz="2400" dirty="0">
                <a:solidFill>
                  <a:srgbClr val="333333"/>
                </a:solidFill>
              </a:rPr>
              <a:t>Postura: </a:t>
            </a:r>
            <a:r>
              <a:rPr lang="de-DE" sz="2400" dirty="0"/>
              <a:t>??? </a:t>
            </a:r>
            <a:r>
              <a:rPr lang="de-DE" sz="2400" dirty="0">
                <a:solidFill>
                  <a:srgbClr val="FFFFFF"/>
                </a:solidFill>
              </a:rPr>
              <a:t>eretta</a:t>
            </a:r>
          </a:p>
        </p:txBody>
      </p:sp>
      <p:sp>
        <p:nvSpPr>
          <p:cNvPr id="3" name="Footer Placeholder 2"/>
          <p:cNvSpPr>
            <a:spLocks noGrp="1"/>
          </p:cNvSpPr>
          <p:nvPr>
            <p:ph type="ftr" sz="quarter" idx="11"/>
          </p:nvPr>
        </p:nvSpPr>
        <p:spPr/>
        <p:txBody>
          <a:bodyPr/>
          <a:lstStyle/>
          <a:p>
            <a:pPr>
              <a:defRPr/>
            </a:pPr>
            <a:r>
              <a:rPr lang="it-IT">
                <a:latin typeface="+mn-lt"/>
              </a:rPr>
              <a:t>Modulo del training 9 – Autostima</a:t>
            </a:r>
            <a:endParaRPr lang="de-DE">
              <a:latin typeface="+mn-lt"/>
            </a:endParaRPr>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latin typeface="+mn-lt"/>
              </a:rPr>
              <a:pPr>
                <a:defRPr/>
              </a:pPr>
              <a:t>17</a:t>
            </a:fld>
            <a:endParaRPr lang="de-DE">
              <a:latin typeface="+mn-lt"/>
            </a:endParaRPr>
          </a:p>
        </p:txBody>
      </p:sp>
      <p:pic>
        <p:nvPicPr>
          <p:cNvPr id="9" name="Grafik4"/>
          <p:cNvPicPr>
            <a:picLocks noChangeAspect="1"/>
          </p:cNvPicPr>
          <p:nvPr/>
        </p:nvPicPr>
        <p:blipFill>
          <a:blip r:embed="rId3">
            <a:lum/>
            <a:alphaModFix/>
          </a:blip>
          <a:srcRect/>
          <a:stretch>
            <a:fillRect/>
          </a:stretch>
        </p:blipFill>
        <p:spPr>
          <a:xfrm>
            <a:off x="8211712" y="2203704"/>
            <a:ext cx="3573243" cy="4251960"/>
          </a:xfrm>
          <a:prstGeom prst="rect">
            <a:avLst/>
          </a:prstGeom>
        </p:spPr>
      </p:pic>
    </p:spTree>
    <p:extLst>
      <p:ext uri="{BB962C8B-B14F-4D97-AF65-F5344CB8AC3E}">
        <p14:creationId xmlns:p14="http://schemas.microsoft.com/office/powerpoint/2010/main" val="39681355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Che cosa identifica le persone con autostima alta?</a:t>
            </a:r>
            <a:endParaRPr lang="de-DE" sz="3600" dirty="0">
              <a:latin typeface="+mn-lt"/>
              <a:ea typeface="+mn-ea"/>
              <a:cs typeface="+mn-cs"/>
            </a:endParaRPr>
          </a:p>
        </p:txBody>
      </p:sp>
      <p:sp>
        <p:nvSpPr>
          <p:cNvPr id="5" name="Rectangle 15"/>
          <p:cNvSpPr>
            <a:spLocks noGrp="1" noChangeArrowheads="1"/>
          </p:cNvSpPr>
          <p:nvPr>
            <p:ph idx="1"/>
          </p:nvPr>
        </p:nvSpPr>
        <p:spPr>
          <a:xfrm>
            <a:off x="408955" y="2204864"/>
            <a:ext cx="7681497" cy="4248000"/>
          </a:xfrm>
        </p:spPr>
        <p:txBody>
          <a:bodyPr>
            <a:noAutofit/>
          </a:bodyPr>
          <a:lstStyle/>
          <a:p>
            <a:pPr marL="342900" indent="-342900">
              <a:buClr>
                <a:srgbClr val="000000"/>
              </a:buClr>
              <a:buFont typeface="WingDings"/>
              <a:buChar char=""/>
              <a:defRPr/>
            </a:pPr>
            <a:r>
              <a:rPr lang="de-DE" sz="2400" dirty="0">
                <a:solidFill>
                  <a:srgbClr val="333333"/>
                </a:solidFill>
              </a:rPr>
              <a:t>Voce: </a:t>
            </a:r>
            <a:r>
              <a:rPr lang="de-DE" sz="2400" dirty="0" err="1">
                <a:solidFill>
                  <a:srgbClr val="004992"/>
                </a:solidFill>
              </a:rPr>
              <a:t>chiara</a:t>
            </a:r>
            <a:r>
              <a:rPr lang="de-DE" sz="2400" dirty="0">
                <a:solidFill>
                  <a:srgbClr val="004992"/>
                </a:solidFill>
              </a:rPr>
              <a:t>, </a:t>
            </a:r>
            <a:r>
              <a:rPr lang="de-DE" sz="2400" dirty="0" err="1">
                <a:solidFill>
                  <a:srgbClr val="004992"/>
                </a:solidFill>
              </a:rPr>
              <a:t>ben</a:t>
            </a:r>
            <a:r>
              <a:rPr lang="de-DE" sz="2400" dirty="0">
                <a:solidFill>
                  <a:srgbClr val="004992"/>
                </a:solidFill>
              </a:rPr>
              <a:t> </a:t>
            </a:r>
            <a:r>
              <a:rPr lang="de-DE" sz="2400" dirty="0" err="1">
                <a:solidFill>
                  <a:srgbClr val="004992"/>
                </a:solidFill>
              </a:rPr>
              <a:t>articolata</a:t>
            </a:r>
            <a:r>
              <a:rPr lang="de-DE" sz="2400" dirty="0">
                <a:solidFill>
                  <a:srgbClr val="004992"/>
                </a:solidFill>
              </a:rPr>
              <a:t>, </a:t>
            </a:r>
            <a:r>
              <a:rPr lang="de-DE" sz="2400" dirty="0" err="1">
                <a:solidFill>
                  <a:srgbClr val="004992"/>
                </a:solidFill>
              </a:rPr>
              <a:t>volume</a:t>
            </a:r>
            <a:r>
              <a:rPr lang="de-DE" sz="2400" dirty="0">
                <a:solidFill>
                  <a:srgbClr val="004992"/>
                </a:solidFill>
              </a:rPr>
              <a:t> </a:t>
            </a:r>
            <a:r>
              <a:rPr lang="de-DE" sz="2400" dirty="0" err="1">
                <a:solidFill>
                  <a:srgbClr val="004992"/>
                </a:solidFill>
              </a:rPr>
              <a:t>appropriato</a:t>
            </a:r>
            <a:endParaRPr lang="de-DE" sz="2400" dirty="0">
              <a:solidFill>
                <a:srgbClr val="004992"/>
              </a:solidFill>
            </a:endParaRPr>
          </a:p>
          <a:p>
            <a:pPr marL="342900" indent="-342900">
              <a:buClr>
                <a:srgbClr val="000000"/>
              </a:buClr>
              <a:buFont typeface="WingDings"/>
              <a:buChar char=""/>
              <a:defRPr/>
            </a:pPr>
            <a:r>
              <a:rPr lang="de-DE" sz="2400" dirty="0">
                <a:solidFill>
                  <a:srgbClr val="333333"/>
                </a:solidFill>
              </a:rPr>
              <a:t>Espressione facciale/Gesti: </a:t>
            </a:r>
            <a:r>
              <a:rPr lang="de-DE" sz="2400" dirty="0">
                <a:solidFill>
                  <a:srgbClr val="004992"/>
                </a:solidFill>
              </a:rPr>
              <a:t>contatto visivo; aspetto rassicurante</a:t>
            </a:r>
          </a:p>
          <a:p>
            <a:pPr marL="342900" indent="-342900">
              <a:buClr>
                <a:srgbClr val="333333"/>
              </a:buClr>
              <a:buFont typeface="WingDings"/>
              <a:buChar char=""/>
              <a:defRPr/>
            </a:pPr>
            <a:r>
              <a:rPr lang="de-DE" sz="2400" dirty="0">
                <a:solidFill>
                  <a:srgbClr val="333333"/>
                </a:solidFill>
              </a:rPr>
              <a:t>Postura: </a:t>
            </a:r>
            <a:r>
              <a:rPr lang="de-DE" sz="2400" dirty="0">
                <a:solidFill>
                  <a:srgbClr val="004992"/>
                </a:solidFill>
              </a:rPr>
              <a:t>eretta</a:t>
            </a:r>
          </a:p>
          <a:p>
            <a:pPr lvl="0" defTabSz="914400" fontAlgn="base"/>
            <a:r>
              <a:rPr lang="it-IT" sz="2400" dirty="0">
                <a:solidFill>
                  <a:srgbClr val="004992"/>
                </a:solidFill>
              </a:rPr>
              <a:t>Come per tutte le cose: non esagerare (es., fissando le altre persone, interrompendole costantemente, spadroneggiare</a:t>
            </a:r>
            <a:r>
              <a:rPr lang="en-US" sz="2400" dirty="0">
                <a:solidFill>
                  <a:srgbClr val="004992"/>
                </a:solidFill>
              </a:rPr>
              <a:t>).</a:t>
            </a:r>
            <a:endParaRPr lang="de-DE" sz="2400" dirty="0">
              <a:solidFill>
                <a:srgbClr val="004992"/>
              </a:solidFill>
            </a:endParaRPr>
          </a:p>
        </p:txBody>
      </p:sp>
      <p:sp>
        <p:nvSpPr>
          <p:cNvPr id="3" name="Footer Placeholder 2"/>
          <p:cNvSpPr>
            <a:spLocks noGrp="1"/>
          </p:cNvSpPr>
          <p:nvPr>
            <p:ph type="ftr" sz="quarter" idx="11"/>
          </p:nvPr>
        </p:nvSpPr>
        <p:spPr/>
        <p:txBody>
          <a:bodyPr/>
          <a:lstStyle/>
          <a:p>
            <a:pPr>
              <a:defRPr/>
            </a:pPr>
            <a:r>
              <a:rPr lang="it-IT">
                <a:latin typeface="+mn-lt"/>
              </a:rPr>
              <a:t>Modulo del training 9 – Autostima</a:t>
            </a:r>
            <a:endParaRPr lang="de-DE">
              <a:latin typeface="+mn-lt"/>
            </a:endParaRPr>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latin typeface="+mn-lt"/>
              </a:rPr>
              <a:pPr>
                <a:defRPr/>
              </a:pPr>
              <a:t>18</a:t>
            </a:fld>
            <a:endParaRPr lang="de-DE">
              <a:latin typeface="+mn-lt"/>
            </a:endParaRPr>
          </a:p>
        </p:txBody>
      </p:sp>
      <p:pic>
        <p:nvPicPr>
          <p:cNvPr id="9" name="Grafik4"/>
          <p:cNvPicPr>
            <a:picLocks noChangeAspect="1"/>
          </p:cNvPicPr>
          <p:nvPr/>
        </p:nvPicPr>
        <p:blipFill>
          <a:blip r:embed="rId3">
            <a:lum/>
            <a:alphaModFix/>
          </a:blip>
          <a:srcRect/>
          <a:stretch>
            <a:fillRect/>
          </a:stretch>
        </p:blipFill>
        <p:spPr>
          <a:xfrm>
            <a:off x="8211712" y="2203704"/>
            <a:ext cx="3573243" cy="4251960"/>
          </a:xfrm>
          <a:prstGeom prst="rect">
            <a:avLst/>
          </a:prstGeom>
        </p:spPr>
      </p:pic>
    </p:spTree>
    <p:extLst>
      <p:ext uri="{BB962C8B-B14F-4D97-AF65-F5344CB8AC3E}">
        <p14:creationId xmlns:p14="http://schemas.microsoft.com/office/powerpoint/2010/main" val="30536795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Caratteristiche di una alta autostima non direttamente visibili</a:t>
            </a:r>
            <a:endParaRPr lang="de-DE" sz="3600" dirty="0">
              <a:latin typeface="+mn-lt"/>
              <a:ea typeface="+mn-ea"/>
              <a:cs typeface="+mn-cs"/>
            </a:endParaRPr>
          </a:p>
        </p:txBody>
      </p:sp>
      <p:sp>
        <p:nvSpPr>
          <p:cNvPr id="5" name="Rectangle 15"/>
          <p:cNvSpPr>
            <a:spLocks noGrp="1" noChangeArrowheads="1"/>
          </p:cNvSpPr>
          <p:nvPr>
            <p:ph idx="1"/>
          </p:nvPr>
        </p:nvSpPr>
        <p:spPr/>
        <p:txBody>
          <a:bodyPr>
            <a:noAutofit/>
          </a:bodyPr>
          <a:lstStyle/>
          <a:p>
            <a:pPr marL="341991" indent="-341991">
              <a:buNone/>
            </a:pPr>
            <a:r>
              <a:rPr lang="de-DE" sz="2400" kern="1200" dirty="0">
                <a:solidFill>
                  <a:srgbClr val="333333"/>
                </a:solidFill>
              </a:rPr>
              <a:t>???</a:t>
            </a:r>
          </a:p>
        </p:txBody>
      </p:sp>
      <p:sp>
        <p:nvSpPr>
          <p:cNvPr id="2" name="Footer Placeholder 1"/>
          <p:cNvSpPr>
            <a:spLocks noGrp="1"/>
          </p:cNvSpPr>
          <p:nvPr>
            <p:ph type="ftr" sz="quarter" idx="11"/>
          </p:nvPr>
        </p:nvSpPr>
        <p:spPr/>
        <p:txBody>
          <a:bodyPr/>
          <a:lstStyle/>
          <a:p>
            <a:pPr>
              <a:defRPr/>
            </a:pPr>
            <a:r>
              <a:rPr lang="it-IT">
                <a:latin typeface="+mn-lt"/>
              </a:rPr>
              <a:t>Modulo del training 9 – Autostima</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19</a:t>
            </a:fld>
            <a:endParaRPr lang="de-DE">
              <a:latin typeface="+mn-lt"/>
            </a:endParaRPr>
          </a:p>
        </p:txBody>
      </p:sp>
      <p:pic>
        <p:nvPicPr>
          <p:cNvPr id="9"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53568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Caratteristiche di una alta autostima non direttamente visibili</a:t>
            </a:r>
            <a:endParaRPr lang="de-DE" sz="3600" dirty="0">
              <a:latin typeface="+mn-lt"/>
              <a:ea typeface="+mn-ea"/>
              <a:cs typeface="+mn-cs"/>
            </a:endParaRPr>
          </a:p>
        </p:txBody>
      </p:sp>
      <p:sp>
        <p:nvSpPr>
          <p:cNvPr id="5" name="Rectangle 15"/>
          <p:cNvSpPr>
            <a:spLocks noGrp="1" noChangeArrowheads="1"/>
          </p:cNvSpPr>
          <p:nvPr>
            <p:ph idx="1"/>
          </p:nvPr>
        </p:nvSpPr>
        <p:spPr>
          <a:xfrm>
            <a:off x="408954" y="2204864"/>
            <a:ext cx="5669280" cy="4248000"/>
          </a:xfrm>
        </p:spPr>
        <p:txBody>
          <a:bodyPr>
            <a:noAutofit/>
          </a:bodyPr>
          <a:lstStyle/>
          <a:p>
            <a:pPr marL="342900" indent="-342900">
              <a:buClr>
                <a:srgbClr val="333333"/>
              </a:buClr>
              <a:buFont typeface="WingDings"/>
              <a:buChar char=""/>
              <a:defRPr/>
            </a:pPr>
            <a:r>
              <a:rPr lang="en-US" sz="2400" dirty="0">
                <a:solidFill>
                  <a:srgbClr val="333333"/>
                </a:solidFill>
              </a:rPr>
              <a:t>F</a:t>
            </a:r>
            <a:r>
              <a:rPr lang="it-IT" sz="2400" dirty="0" err="1">
                <a:solidFill>
                  <a:srgbClr val="333333"/>
                </a:solidFill>
              </a:rPr>
              <a:t>iducia</a:t>
            </a:r>
            <a:r>
              <a:rPr lang="it-IT" sz="2400" dirty="0">
                <a:solidFill>
                  <a:srgbClr val="333333"/>
                </a:solidFill>
              </a:rPr>
              <a:t> nella proprie capacità</a:t>
            </a:r>
            <a:r>
              <a:rPr lang="en-US" sz="2400" dirty="0">
                <a:solidFill>
                  <a:srgbClr val="333333"/>
                </a:solidFill>
              </a:rPr>
              <a:t>.</a:t>
            </a:r>
            <a:endParaRPr lang="de-DE" sz="2400" dirty="0">
              <a:solidFill>
                <a:srgbClr val="333333"/>
              </a:solidFill>
            </a:endParaRPr>
          </a:p>
          <a:p>
            <a:pPr marL="342900" indent="-342900">
              <a:buClr>
                <a:srgbClr val="333333"/>
              </a:buClr>
              <a:buFont typeface="WingDings"/>
              <a:buChar char=""/>
              <a:defRPr/>
            </a:pPr>
            <a:r>
              <a:rPr lang="en-US" sz="2400" dirty="0" err="1">
                <a:solidFill>
                  <a:srgbClr val="333333"/>
                </a:solidFill>
              </a:rPr>
              <a:t>Accettazione</a:t>
            </a:r>
            <a:r>
              <a:rPr lang="en-US" sz="2400" dirty="0">
                <a:solidFill>
                  <a:srgbClr val="333333"/>
                </a:solidFill>
              </a:rPr>
              <a:t> </a:t>
            </a:r>
            <a:r>
              <a:rPr lang="en-US" sz="2400" dirty="0" err="1">
                <a:solidFill>
                  <a:srgbClr val="333333"/>
                </a:solidFill>
              </a:rPr>
              <a:t>dei</a:t>
            </a:r>
            <a:r>
              <a:rPr lang="en-US" sz="2400" dirty="0">
                <a:solidFill>
                  <a:srgbClr val="333333"/>
                </a:solidFill>
              </a:rPr>
              <a:t> </a:t>
            </a:r>
            <a:r>
              <a:rPr lang="en-US" sz="2400" dirty="0" err="1">
                <a:solidFill>
                  <a:srgbClr val="333333"/>
                </a:solidFill>
              </a:rPr>
              <a:t>propri</a:t>
            </a:r>
            <a:r>
              <a:rPr lang="en-US" sz="2400" dirty="0">
                <a:solidFill>
                  <a:srgbClr val="333333"/>
                </a:solidFill>
              </a:rPr>
              <a:t> </a:t>
            </a:r>
            <a:r>
              <a:rPr lang="en-US" sz="2400" dirty="0" err="1">
                <a:solidFill>
                  <a:srgbClr val="333333"/>
                </a:solidFill>
              </a:rPr>
              <a:t>errori</a:t>
            </a:r>
            <a:r>
              <a:rPr lang="en-US" sz="2400" dirty="0">
                <a:solidFill>
                  <a:srgbClr val="333333"/>
                </a:solidFill>
              </a:rPr>
              <a:t> o </a:t>
            </a:r>
            <a:r>
              <a:rPr lang="en-US" sz="2400" dirty="0" err="1">
                <a:solidFill>
                  <a:srgbClr val="333333"/>
                </a:solidFill>
              </a:rPr>
              <a:t>dei</a:t>
            </a:r>
            <a:r>
              <a:rPr lang="en-US" sz="2400" dirty="0">
                <a:solidFill>
                  <a:srgbClr val="333333"/>
                </a:solidFill>
              </a:rPr>
              <a:t> </a:t>
            </a:r>
            <a:r>
              <a:rPr lang="en-US" sz="2400" dirty="0" err="1">
                <a:solidFill>
                  <a:srgbClr val="333333"/>
                </a:solidFill>
              </a:rPr>
              <a:t>fallimenti</a:t>
            </a:r>
            <a:r>
              <a:rPr lang="en-US" sz="2400" dirty="0">
                <a:solidFill>
                  <a:srgbClr val="333333"/>
                </a:solidFill>
              </a:rPr>
              <a:t> (</a:t>
            </a:r>
            <a:r>
              <a:rPr lang="en-US" sz="2400" dirty="0" err="1">
                <a:solidFill>
                  <a:srgbClr val="333333"/>
                </a:solidFill>
              </a:rPr>
              <a:t>senza</a:t>
            </a:r>
            <a:r>
              <a:rPr lang="en-US" sz="2400" dirty="0">
                <a:solidFill>
                  <a:srgbClr val="333333"/>
                </a:solidFill>
              </a:rPr>
              <a:t> </a:t>
            </a:r>
            <a:r>
              <a:rPr lang="en-US" sz="2400" dirty="0" err="1">
                <a:solidFill>
                  <a:srgbClr val="333333"/>
                </a:solidFill>
              </a:rPr>
              <a:t>disprezzarsi</a:t>
            </a:r>
            <a:r>
              <a:rPr lang="en-US" sz="2400" dirty="0">
                <a:solidFill>
                  <a:srgbClr val="333333"/>
                </a:solidFill>
              </a:rPr>
              <a:t> per </a:t>
            </a:r>
            <a:r>
              <a:rPr lang="en-US" sz="2400" dirty="0" err="1">
                <a:solidFill>
                  <a:srgbClr val="333333"/>
                </a:solidFill>
              </a:rPr>
              <a:t>questo</a:t>
            </a:r>
            <a:r>
              <a:rPr lang="en-US" sz="2400" dirty="0">
                <a:solidFill>
                  <a:srgbClr val="333333"/>
                </a:solidFill>
              </a:rPr>
              <a:t>)</a:t>
            </a:r>
            <a:r>
              <a:rPr lang="it-IT" sz="2400" dirty="0">
                <a:solidFill>
                  <a:srgbClr val="333333"/>
                </a:solidFill>
              </a:rPr>
              <a:t>.</a:t>
            </a:r>
            <a:endParaRPr lang="en-US" sz="2400" dirty="0">
              <a:solidFill>
                <a:srgbClr val="333333"/>
              </a:solidFill>
            </a:endParaRPr>
          </a:p>
          <a:p>
            <a:pPr marL="342900" indent="-342900">
              <a:buClr>
                <a:srgbClr val="333333"/>
              </a:buClr>
              <a:buFont typeface="WingDings"/>
              <a:buChar char=""/>
              <a:defRPr/>
            </a:pPr>
            <a:r>
              <a:rPr lang="en-US" sz="2400" dirty="0" err="1">
                <a:solidFill>
                  <a:srgbClr val="333333"/>
                </a:solidFill>
              </a:rPr>
              <a:t>Introspettivo</a:t>
            </a:r>
            <a:r>
              <a:rPr lang="en-US" sz="2400" dirty="0">
                <a:solidFill>
                  <a:srgbClr val="333333"/>
                </a:solidFill>
              </a:rPr>
              <a:t>, pronto </a:t>
            </a:r>
            <a:r>
              <a:rPr lang="en-US" sz="2400" dirty="0" err="1">
                <a:solidFill>
                  <a:srgbClr val="333333"/>
                </a:solidFill>
              </a:rPr>
              <a:t>nell’apprendere</a:t>
            </a:r>
            <a:r>
              <a:rPr lang="en-US" sz="2400" dirty="0">
                <a:solidFill>
                  <a:srgbClr val="333333"/>
                </a:solidFill>
              </a:rPr>
              <a:t> (</a:t>
            </a:r>
            <a:r>
              <a:rPr lang="en-US" sz="2400" dirty="0" err="1">
                <a:solidFill>
                  <a:srgbClr val="333333"/>
                </a:solidFill>
              </a:rPr>
              <a:t>dagli</a:t>
            </a:r>
            <a:r>
              <a:rPr lang="en-US" sz="2400" dirty="0">
                <a:solidFill>
                  <a:srgbClr val="333333"/>
                </a:solidFill>
              </a:rPr>
              <a:t> </a:t>
            </a:r>
            <a:r>
              <a:rPr lang="en-US" sz="2400" dirty="0" err="1">
                <a:solidFill>
                  <a:srgbClr val="333333"/>
                </a:solidFill>
              </a:rPr>
              <a:t>errori</a:t>
            </a:r>
            <a:r>
              <a:rPr lang="en-US" sz="2400" dirty="0">
                <a:solidFill>
                  <a:srgbClr val="333333"/>
                </a:solidFill>
              </a:rPr>
              <a:t>/</a:t>
            </a:r>
            <a:r>
              <a:rPr lang="en-US" sz="2400" dirty="0" err="1">
                <a:solidFill>
                  <a:srgbClr val="333333"/>
                </a:solidFill>
              </a:rPr>
              <a:t>fallimenti</a:t>
            </a:r>
            <a:r>
              <a:rPr lang="en-US" sz="2400" dirty="0">
                <a:solidFill>
                  <a:srgbClr val="333333"/>
                </a:solidFill>
              </a:rPr>
              <a:t>).</a:t>
            </a:r>
            <a:endParaRPr lang="de-DE" sz="2400" dirty="0">
              <a:solidFill>
                <a:srgbClr val="333333"/>
              </a:solidFill>
            </a:endParaRPr>
          </a:p>
          <a:p>
            <a:pPr marL="342900" indent="-342900">
              <a:buClr>
                <a:srgbClr val="333333"/>
              </a:buClr>
              <a:buFont typeface="WingDings"/>
              <a:buChar char=""/>
              <a:defRPr/>
            </a:pPr>
            <a:r>
              <a:rPr lang="en-US" sz="2400" dirty="0" err="1">
                <a:solidFill>
                  <a:srgbClr val="333333"/>
                </a:solidFill>
              </a:rPr>
              <a:t>Atteggiamento</a:t>
            </a:r>
            <a:r>
              <a:rPr lang="en-US" sz="2400" dirty="0">
                <a:solidFill>
                  <a:srgbClr val="333333"/>
                </a:solidFill>
              </a:rPr>
              <a:t> </a:t>
            </a:r>
            <a:r>
              <a:rPr lang="en-US" sz="2400" dirty="0" err="1">
                <a:solidFill>
                  <a:srgbClr val="333333"/>
                </a:solidFill>
              </a:rPr>
              <a:t>positivo</a:t>
            </a:r>
            <a:r>
              <a:rPr lang="en-US" sz="2400" dirty="0">
                <a:solidFill>
                  <a:srgbClr val="333333"/>
                </a:solidFill>
              </a:rPr>
              <a:t> verso se </a:t>
            </a:r>
            <a:r>
              <a:rPr lang="en-US" sz="2400" dirty="0" err="1">
                <a:solidFill>
                  <a:srgbClr val="333333"/>
                </a:solidFill>
              </a:rPr>
              <a:t>stessi</a:t>
            </a:r>
            <a:r>
              <a:rPr lang="en-US" sz="2400" dirty="0">
                <a:solidFill>
                  <a:srgbClr val="333333"/>
                </a:solidFill>
              </a:rPr>
              <a:t>, ad </a:t>
            </a:r>
            <a:r>
              <a:rPr lang="en-US" sz="2400" dirty="0" err="1">
                <a:solidFill>
                  <a:srgbClr val="333333"/>
                </a:solidFill>
              </a:rPr>
              <a:t>esempio</a:t>
            </a:r>
            <a:r>
              <a:rPr lang="en-US" sz="2400" dirty="0">
                <a:solidFill>
                  <a:srgbClr val="333333"/>
                </a:solidFill>
              </a:rPr>
              <a:t> </a:t>
            </a:r>
            <a:r>
              <a:rPr lang="en-US" sz="2400" dirty="0" err="1">
                <a:solidFill>
                  <a:srgbClr val="333333"/>
                </a:solidFill>
              </a:rPr>
              <a:t>compiacendosi</a:t>
            </a:r>
            <a:r>
              <a:rPr lang="en-US" sz="2400" dirty="0">
                <a:solidFill>
                  <a:srgbClr val="333333"/>
                </a:solidFill>
              </a:rPr>
              <a:t> </a:t>
            </a:r>
            <a:r>
              <a:rPr lang="en-US" sz="2400" dirty="0" err="1">
                <a:solidFill>
                  <a:srgbClr val="333333"/>
                </a:solidFill>
              </a:rPr>
              <a:t>dei</a:t>
            </a:r>
            <a:r>
              <a:rPr lang="en-US" sz="2400" dirty="0">
                <a:solidFill>
                  <a:srgbClr val="333333"/>
                </a:solidFill>
              </a:rPr>
              <a:t> </a:t>
            </a:r>
            <a:r>
              <a:rPr lang="en-US" sz="2400" dirty="0" err="1">
                <a:solidFill>
                  <a:srgbClr val="333333"/>
                </a:solidFill>
              </a:rPr>
              <a:t>propri</a:t>
            </a:r>
            <a:r>
              <a:rPr lang="en-US" sz="2400" dirty="0">
                <a:solidFill>
                  <a:srgbClr val="333333"/>
                </a:solidFill>
              </a:rPr>
              <a:t> </a:t>
            </a:r>
            <a:r>
              <a:rPr lang="en-US" sz="2400" dirty="0" err="1">
                <a:solidFill>
                  <a:srgbClr val="333333"/>
                </a:solidFill>
              </a:rPr>
              <a:t>successi</a:t>
            </a:r>
            <a:r>
              <a:rPr 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it-IT">
                <a:latin typeface="+mn-lt"/>
              </a:rPr>
              <a:t>Modulo del training 9 – Autostima</a:t>
            </a:r>
            <a:endParaRPr lang="de-DE">
              <a:latin typeface="+mn-lt"/>
            </a:endParaRP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20</a:t>
            </a:fld>
            <a:endParaRPr lang="de-DE">
              <a:latin typeface="+mn-lt"/>
            </a:endParaRPr>
          </a:p>
        </p:txBody>
      </p:sp>
      <p:pic>
        <p:nvPicPr>
          <p:cNvPr id="9"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53568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Comprendere i punti di forza</a:t>
            </a:r>
            <a:endParaRPr lang="de-DE" sz="3600" dirty="0">
              <a:latin typeface="+mn-lt"/>
              <a:ea typeface="+mn-ea"/>
              <a:cs typeface="+mn-cs"/>
            </a:endParaRPr>
          </a:p>
        </p:txBody>
      </p:sp>
      <p:sp>
        <p:nvSpPr>
          <p:cNvPr id="3" name="Inhaltsplatzhalter 2"/>
          <p:cNvSpPr>
            <a:spLocks noGrp="1"/>
          </p:cNvSpPr>
          <p:nvPr>
            <p:ph idx="1"/>
          </p:nvPr>
        </p:nvSpPr>
        <p:spPr/>
        <p:txBody>
          <a:bodyPr wrap="square">
            <a:noAutofit/>
          </a:bodyPr>
          <a:lstStyle/>
          <a:p>
            <a:pPr>
              <a:defRPr/>
            </a:pPr>
            <a:r>
              <a:rPr lang="en-US" sz="2400" dirty="0" err="1">
                <a:solidFill>
                  <a:srgbClr val="004992"/>
                </a:solidFill>
              </a:rPr>
              <a:t>Perche</a:t>
            </a:r>
            <a:r>
              <a:rPr lang="en-US" sz="2400" dirty="0">
                <a:solidFill>
                  <a:srgbClr val="004992"/>
                </a:solidFill>
              </a:rPr>
              <a:t> </a:t>
            </a:r>
            <a:r>
              <a:rPr lang="en-US" sz="2400" dirty="0" err="1">
                <a:solidFill>
                  <a:srgbClr val="004992"/>
                </a:solidFill>
              </a:rPr>
              <a:t>talvolta</a:t>
            </a:r>
            <a:r>
              <a:rPr lang="en-US" sz="2400" dirty="0">
                <a:solidFill>
                  <a:srgbClr val="004992"/>
                </a:solidFill>
              </a:rPr>
              <a:t> è </a:t>
            </a:r>
            <a:r>
              <a:rPr lang="en-US" sz="2400" dirty="0" err="1">
                <a:solidFill>
                  <a:srgbClr val="004992"/>
                </a:solidFill>
              </a:rPr>
              <a:t>cosi</a:t>
            </a:r>
            <a:r>
              <a:rPr lang="en-US" sz="2400" dirty="0">
                <a:solidFill>
                  <a:srgbClr val="004992"/>
                </a:solidFill>
              </a:rPr>
              <a:t> </a:t>
            </a:r>
            <a:r>
              <a:rPr lang="en-US" sz="2400" dirty="0" err="1">
                <a:solidFill>
                  <a:srgbClr val="004992"/>
                </a:solidFill>
              </a:rPr>
              <a:t>difficile</a:t>
            </a:r>
            <a:r>
              <a:rPr lang="en-US" sz="2400" dirty="0">
                <a:solidFill>
                  <a:srgbClr val="004992"/>
                </a:solidFill>
              </a:rPr>
              <a:t> </a:t>
            </a:r>
            <a:r>
              <a:rPr lang="en-US" sz="2400" dirty="0" err="1">
                <a:solidFill>
                  <a:srgbClr val="004992"/>
                </a:solidFill>
              </a:rPr>
              <a:t>mettere</a:t>
            </a:r>
            <a:r>
              <a:rPr lang="en-US" sz="2400" dirty="0">
                <a:solidFill>
                  <a:srgbClr val="004992"/>
                </a:solidFill>
              </a:rPr>
              <a:t> in </a:t>
            </a:r>
            <a:r>
              <a:rPr lang="en-US" sz="2400" dirty="0" err="1">
                <a:solidFill>
                  <a:srgbClr val="004992"/>
                </a:solidFill>
              </a:rPr>
              <a:t>evidenza</a:t>
            </a:r>
            <a:r>
              <a:rPr lang="en-US" sz="2400" dirty="0">
                <a:solidFill>
                  <a:srgbClr val="004992"/>
                </a:solidFill>
              </a:rPr>
              <a:t> </a:t>
            </a:r>
            <a:r>
              <a:rPr lang="en-US" sz="2400" dirty="0" err="1">
                <a:solidFill>
                  <a:srgbClr val="004992"/>
                </a:solidFill>
              </a:rPr>
              <a:t>i</a:t>
            </a:r>
            <a:r>
              <a:rPr lang="en-US" sz="2400" dirty="0">
                <a:solidFill>
                  <a:srgbClr val="004992"/>
                </a:solidFill>
              </a:rPr>
              <a:t> </a:t>
            </a:r>
            <a:r>
              <a:rPr lang="en-US" sz="2400" dirty="0" err="1">
                <a:solidFill>
                  <a:srgbClr val="004992"/>
                </a:solidFill>
              </a:rPr>
              <a:t>propri</a:t>
            </a:r>
            <a:r>
              <a:rPr lang="en-US" sz="2400" dirty="0">
                <a:solidFill>
                  <a:srgbClr val="004992"/>
                </a:solidFill>
              </a:rPr>
              <a:t> </a:t>
            </a:r>
            <a:r>
              <a:rPr lang="en-US" sz="2400" dirty="0" err="1">
                <a:solidFill>
                  <a:srgbClr val="004992"/>
                </a:solidFill>
              </a:rPr>
              <a:t>punti</a:t>
            </a:r>
            <a:r>
              <a:rPr lang="en-US" sz="2400" dirty="0">
                <a:solidFill>
                  <a:srgbClr val="004992"/>
                </a:solidFill>
              </a:rPr>
              <a:t> </a:t>
            </a:r>
            <a:r>
              <a:rPr lang="en-US" sz="2400" dirty="0" err="1">
                <a:solidFill>
                  <a:srgbClr val="004992"/>
                </a:solidFill>
              </a:rPr>
              <a:t>di</a:t>
            </a:r>
            <a:r>
              <a:rPr lang="en-US" sz="2400" dirty="0">
                <a:solidFill>
                  <a:srgbClr val="004992"/>
                </a:solidFill>
              </a:rPr>
              <a:t> </a:t>
            </a:r>
            <a:r>
              <a:rPr lang="en-US" sz="2400" dirty="0" err="1">
                <a:solidFill>
                  <a:srgbClr val="004992"/>
                </a:solidFill>
              </a:rPr>
              <a:t>forza</a:t>
            </a:r>
            <a:r>
              <a:rPr lang="en-US" sz="2400" dirty="0">
                <a:solidFill>
                  <a:srgbClr val="004992"/>
                </a:solidFill>
              </a:rPr>
              <a:t>?</a:t>
            </a:r>
          </a:p>
          <a:p>
            <a:pPr marL="342900" lvl="1" indent="-342900">
              <a:spcBef>
                <a:spcPts val="1999"/>
              </a:spcBef>
              <a:spcAft>
                <a:spcPts val="0"/>
              </a:spcAft>
              <a:buClr>
                <a:srgbClr val="000000"/>
              </a:buClr>
              <a:buFont typeface="WingDings"/>
              <a:buChar char=""/>
              <a:tabLst>
                <a:tab pos="82550" algn="l"/>
                <a:tab pos="808038" algn="l"/>
                <a:tab pos="895350" algn="l"/>
              </a:tabLst>
              <a:defRPr/>
            </a:pPr>
            <a:r>
              <a:rPr lang="de-DE" sz="2400" dirty="0">
                <a:solidFill>
                  <a:srgbClr val="004992"/>
                </a:solidFill>
                <a:latin typeface="+mn-lt"/>
              </a:rPr>
              <a:t>P</a:t>
            </a:r>
            <a:r>
              <a:rPr lang="de-DE" sz="2400" dirty="0">
                <a:solidFill>
                  <a:srgbClr val="333333"/>
                </a:solidFill>
                <a:latin typeface="+mn-lt"/>
              </a:rPr>
              <a:t>roverbio</a:t>
            </a:r>
            <a:r>
              <a:rPr lang="de-DE" sz="2400">
                <a:solidFill>
                  <a:srgbClr val="333333"/>
                </a:solidFill>
                <a:latin typeface="+mn-lt"/>
              </a:rPr>
              <a:t>: </a:t>
            </a:r>
            <a:r>
              <a:rPr lang="en-US" sz="2400">
                <a:solidFill>
                  <a:srgbClr val="333333"/>
                </a:solidFill>
                <a:latin typeface="+mn-lt"/>
              </a:rPr>
              <a:t>“Chi </a:t>
            </a:r>
            <a:r>
              <a:rPr lang="en-US" sz="2400" dirty="0" err="1">
                <a:solidFill>
                  <a:srgbClr val="333333"/>
                </a:solidFill>
                <a:latin typeface="+mn-lt"/>
              </a:rPr>
              <a:t>si</a:t>
            </a:r>
            <a:r>
              <a:rPr lang="en-US" sz="2400" dirty="0">
                <a:solidFill>
                  <a:srgbClr val="333333"/>
                </a:solidFill>
                <a:latin typeface="+mn-lt"/>
              </a:rPr>
              <a:t> </a:t>
            </a:r>
            <a:r>
              <a:rPr lang="en-US" sz="2400" dirty="0" err="1">
                <a:solidFill>
                  <a:srgbClr val="333333"/>
                </a:solidFill>
                <a:latin typeface="+mn-lt"/>
              </a:rPr>
              <a:t>loda</a:t>
            </a:r>
            <a:r>
              <a:rPr lang="en-US" sz="2400" dirty="0">
                <a:solidFill>
                  <a:srgbClr val="333333"/>
                </a:solidFill>
                <a:latin typeface="+mn-lt"/>
              </a:rPr>
              <a:t> </a:t>
            </a:r>
            <a:r>
              <a:rPr lang="en-US" sz="2400" err="1">
                <a:solidFill>
                  <a:srgbClr val="333333"/>
                </a:solidFill>
                <a:latin typeface="+mn-lt"/>
              </a:rPr>
              <a:t>si</a:t>
            </a:r>
            <a:r>
              <a:rPr lang="en-US" sz="2400">
                <a:solidFill>
                  <a:srgbClr val="333333"/>
                </a:solidFill>
                <a:latin typeface="+mn-lt"/>
              </a:rPr>
              <a:t> sbroda”.</a:t>
            </a:r>
            <a:endParaRPr lang="de-DE" sz="2400" dirty="0">
              <a:solidFill>
                <a:srgbClr val="333333"/>
              </a:solidFill>
              <a:latin typeface="+mn-lt"/>
            </a:endParaRPr>
          </a:p>
          <a:p>
            <a:pPr marL="342900" lvl="1" indent="-342900">
              <a:spcBef>
                <a:spcPts val="1999"/>
              </a:spcBef>
              <a:spcAft>
                <a:spcPts val="0"/>
              </a:spcAft>
              <a:buClr>
                <a:srgbClr val="333333"/>
              </a:buClr>
              <a:buFont typeface="WingDings"/>
              <a:buChar char=""/>
              <a:tabLst>
                <a:tab pos="82550" algn="l"/>
                <a:tab pos="808038" algn="l"/>
                <a:tab pos="895350" algn="l"/>
              </a:tabLst>
              <a:defRPr/>
            </a:pPr>
            <a:r>
              <a:rPr lang="en-US" sz="2400" dirty="0">
                <a:solidFill>
                  <a:srgbClr val="333333"/>
                </a:solidFill>
                <a:latin typeface="+mn-lt"/>
              </a:rPr>
              <a:t>Durante le </a:t>
            </a:r>
            <a:r>
              <a:rPr lang="en-US" sz="2400" dirty="0" err="1">
                <a:solidFill>
                  <a:srgbClr val="333333"/>
                </a:solidFill>
                <a:latin typeface="+mn-lt"/>
              </a:rPr>
              <a:t>riacutizzazioni</a:t>
            </a:r>
            <a:r>
              <a:rPr lang="en-US" sz="2400" dirty="0">
                <a:solidFill>
                  <a:srgbClr val="333333"/>
                </a:solidFill>
                <a:latin typeface="+mn-lt"/>
              </a:rPr>
              <a:t> di </a:t>
            </a:r>
            <a:r>
              <a:rPr lang="en-US" sz="2400" dirty="0" err="1">
                <a:solidFill>
                  <a:srgbClr val="333333"/>
                </a:solidFill>
                <a:latin typeface="+mn-lt"/>
              </a:rPr>
              <a:t>malattia</a:t>
            </a:r>
            <a:r>
              <a:rPr lang="en-US" sz="2400" dirty="0">
                <a:solidFill>
                  <a:srgbClr val="333333"/>
                </a:solidFill>
                <a:latin typeface="+mn-lt"/>
              </a:rPr>
              <a:t>, </a:t>
            </a:r>
            <a:r>
              <a:rPr lang="en-US" sz="2400" dirty="0" err="1">
                <a:solidFill>
                  <a:srgbClr val="333333"/>
                </a:solidFill>
                <a:latin typeface="+mn-lt"/>
              </a:rPr>
              <a:t>puo</a:t>
            </a:r>
            <a:r>
              <a:rPr lang="en-US" sz="2400" dirty="0">
                <a:solidFill>
                  <a:srgbClr val="333333"/>
                </a:solidFill>
                <a:latin typeface="+mn-lt"/>
              </a:rPr>
              <a:t>’ </a:t>
            </a:r>
            <a:r>
              <a:rPr lang="en-US" sz="2400" dirty="0" err="1">
                <a:solidFill>
                  <a:srgbClr val="333333"/>
                </a:solidFill>
                <a:latin typeface="+mn-lt"/>
              </a:rPr>
              <a:t>essere</a:t>
            </a:r>
            <a:r>
              <a:rPr lang="en-US" sz="2400" dirty="0">
                <a:solidFill>
                  <a:srgbClr val="333333"/>
                </a:solidFill>
                <a:latin typeface="+mn-lt"/>
              </a:rPr>
              <a:t> </a:t>
            </a:r>
            <a:r>
              <a:rPr lang="en-US" sz="2400" dirty="0" err="1">
                <a:solidFill>
                  <a:srgbClr val="333333"/>
                </a:solidFill>
                <a:latin typeface="+mn-lt"/>
              </a:rPr>
              <a:t>difficile</a:t>
            </a:r>
            <a:r>
              <a:rPr lang="en-US" sz="2400" dirty="0">
                <a:solidFill>
                  <a:srgbClr val="333333"/>
                </a:solidFill>
                <a:latin typeface="+mn-lt"/>
              </a:rPr>
              <a:t> </a:t>
            </a:r>
            <a:r>
              <a:rPr lang="en-US" sz="2400" dirty="0" err="1">
                <a:solidFill>
                  <a:srgbClr val="333333"/>
                </a:solidFill>
                <a:latin typeface="+mn-lt"/>
              </a:rPr>
              <a:t>vedere</a:t>
            </a:r>
            <a:r>
              <a:rPr lang="en-US" sz="2400" dirty="0">
                <a:solidFill>
                  <a:srgbClr val="333333"/>
                </a:solidFill>
                <a:latin typeface="+mn-lt"/>
              </a:rPr>
              <a:t> o </a:t>
            </a:r>
            <a:r>
              <a:rPr lang="en-US" sz="2400" dirty="0" err="1">
                <a:solidFill>
                  <a:srgbClr val="333333"/>
                </a:solidFill>
                <a:latin typeface="+mn-lt"/>
              </a:rPr>
              <a:t>mettere</a:t>
            </a:r>
            <a:r>
              <a:rPr lang="en-US" sz="2400" dirty="0">
                <a:solidFill>
                  <a:srgbClr val="333333"/>
                </a:solidFill>
                <a:latin typeface="+mn-lt"/>
              </a:rPr>
              <a:t> in </a:t>
            </a:r>
            <a:r>
              <a:rPr lang="en-US" sz="2400" dirty="0" err="1">
                <a:solidFill>
                  <a:srgbClr val="333333"/>
                </a:solidFill>
                <a:latin typeface="+mn-lt"/>
              </a:rPr>
              <a:t>mostra</a:t>
            </a:r>
            <a:r>
              <a:rPr lang="en-US" sz="2400" dirty="0">
                <a:solidFill>
                  <a:srgbClr val="333333"/>
                </a:solidFill>
                <a:latin typeface="+mn-lt"/>
              </a:rPr>
              <a:t> i </a:t>
            </a:r>
            <a:r>
              <a:rPr lang="en-US" sz="2400" dirty="0" err="1">
                <a:solidFill>
                  <a:srgbClr val="333333"/>
                </a:solidFill>
                <a:latin typeface="+mn-lt"/>
              </a:rPr>
              <a:t>tuoi</a:t>
            </a:r>
            <a:r>
              <a:rPr lang="en-US" sz="2400" dirty="0">
                <a:solidFill>
                  <a:srgbClr val="333333"/>
                </a:solidFill>
                <a:latin typeface="+mn-lt"/>
              </a:rPr>
              <a:t> </a:t>
            </a:r>
            <a:r>
              <a:rPr lang="en-US" sz="2400" dirty="0" err="1">
                <a:solidFill>
                  <a:srgbClr val="333333"/>
                </a:solidFill>
                <a:latin typeface="+mn-lt"/>
              </a:rPr>
              <a:t>punti</a:t>
            </a:r>
            <a:r>
              <a:rPr lang="en-US" sz="2400" dirty="0">
                <a:solidFill>
                  <a:srgbClr val="333333"/>
                </a:solidFill>
                <a:latin typeface="+mn-lt"/>
              </a:rPr>
              <a:t> di </a:t>
            </a:r>
            <a:r>
              <a:rPr lang="en-US" sz="2400" dirty="0" err="1">
                <a:solidFill>
                  <a:srgbClr val="333333"/>
                </a:solidFill>
                <a:latin typeface="+mn-lt"/>
              </a:rPr>
              <a:t>forza</a:t>
            </a:r>
            <a:r>
              <a:rPr lang="en-US" sz="2400" dirty="0">
                <a:solidFill>
                  <a:srgbClr val="333333"/>
                </a:solidFill>
                <a:latin typeface="+mn-lt"/>
              </a:rPr>
              <a:t>.</a:t>
            </a:r>
          </a:p>
        </p:txBody>
      </p:sp>
      <p:sp>
        <p:nvSpPr>
          <p:cNvPr id="2" name="Footer Placeholder 1"/>
          <p:cNvSpPr>
            <a:spLocks noGrp="1"/>
          </p:cNvSpPr>
          <p:nvPr>
            <p:ph type="ftr" sz="quarter" idx="11"/>
          </p:nvPr>
        </p:nvSpPr>
        <p:spPr/>
        <p:txBody>
          <a:bodyPr/>
          <a:lstStyle/>
          <a:p>
            <a:pPr>
              <a:defRPr/>
            </a:pPr>
            <a:r>
              <a:rPr lang="it-IT">
                <a:latin typeface="+mn-lt"/>
              </a:rPr>
              <a:t>Modulo del training 9 – Autostima</a:t>
            </a:r>
            <a:endParaRPr lang="de-DE">
              <a:latin typeface="+mn-lt"/>
            </a:endParaRP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21</a:t>
            </a:fld>
            <a:endParaRPr lang="de-DE">
              <a:latin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Comprendere i punti di forza</a:t>
            </a:r>
            <a:endParaRPr lang="de-DE" sz="3600" dirty="0">
              <a:latin typeface="+mn-lt"/>
              <a:ea typeface="+mn-ea"/>
              <a:cs typeface="+mn-cs"/>
            </a:endParaRPr>
          </a:p>
        </p:txBody>
      </p:sp>
      <p:sp>
        <p:nvSpPr>
          <p:cNvPr id="3" name="Inhaltsplatzhalter 2"/>
          <p:cNvSpPr>
            <a:spLocks noGrp="1"/>
          </p:cNvSpPr>
          <p:nvPr>
            <p:ph idx="1"/>
          </p:nvPr>
        </p:nvSpPr>
        <p:spPr>
          <a:xfrm>
            <a:off x="408955" y="2204864"/>
            <a:ext cx="11340000" cy="4248000"/>
          </a:xfrm>
        </p:spPr>
        <p:txBody>
          <a:bodyPr>
            <a:noAutofit/>
          </a:bodyPr>
          <a:lstStyle/>
          <a:p>
            <a:r>
              <a:rPr lang="de-DE" sz="2400" err="1">
                <a:solidFill>
                  <a:srgbClr val="004992"/>
                </a:solidFill>
              </a:rPr>
              <a:t>Riconquistare</a:t>
            </a:r>
            <a:r>
              <a:rPr lang="de-DE" sz="2400">
                <a:solidFill>
                  <a:srgbClr val="004992"/>
                </a:solidFill>
              </a:rPr>
              <a:t> </a:t>
            </a:r>
            <a:r>
              <a:rPr lang="en-US" sz="2400">
                <a:solidFill>
                  <a:srgbClr val="004992"/>
                </a:solidFill>
              </a:rPr>
              <a:t>“il </a:t>
            </a:r>
            <a:r>
              <a:rPr lang="en-US" sz="2400" err="1">
                <a:solidFill>
                  <a:srgbClr val="004992"/>
                </a:solidFill>
              </a:rPr>
              <a:t>tesoro</a:t>
            </a:r>
            <a:r>
              <a:rPr lang="en-US" sz="2400">
                <a:solidFill>
                  <a:srgbClr val="004992"/>
                </a:solidFill>
              </a:rPr>
              <a:t> perduto”</a:t>
            </a:r>
            <a:r>
              <a:rPr lang="de-DE" sz="2400">
                <a:solidFill>
                  <a:srgbClr val="004992"/>
                </a:solidFill>
              </a:rPr>
              <a:t>:</a:t>
            </a:r>
            <a:endParaRPr lang="de-DE" sz="2400" dirty="0">
              <a:solidFill>
                <a:srgbClr val="004992"/>
              </a:solidFill>
            </a:endParaRPr>
          </a:p>
          <a:p>
            <a:pPr marL="342900" indent="-342900">
              <a:buClr>
                <a:srgbClr val="333333"/>
              </a:buClr>
              <a:buFont typeface="WingDings"/>
              <a:buChar char=""/>
            </a:pPr>
            <a:r>
              <a:rPr lang="en-US" sz="2400" dirty="0" err="1">
                <a:solidFill>
                  <a:srgbClr val="333333"/>
                </a:solidFill>
              </a:rPr>
              <a:t>Prova</a:t>
            </a:r>
            <a:r>
              <a:rPr lang="en-US" sz="2400" dirty="0">
                <a:solidFill>
                  <a:srgbClr val="333333"/>
                </a:solidFill>
              </a:rPr>
              <a:t> </a:t>
            </a:r>
            <a:r>
              <a:rPr lang="en-US" sz="2400" dirty="0" err="1">
                <a:solidFill>
                  <a:srgbClr val="333333"/>
                </a:solidFill>
              </a:rPr>
              <a:t>chiedere</a:t>
            </a:r>
            <a:r>
              <a:rPr lang="en-US" sz="2400" dirty="0">
                <a:solidFill>
                  <a:srgbClr val="333333"/>
                </a:solidFill>
              </a:rPr>
              <a:t> </a:t>
            </a:r>
            <a:r>
              <a:rPr lang="en-US" sz="2400" dirty="0" err="1">
                <a:solidFill>
                  <a:srgbClr val="333333"/>
                </a:solidFill>
              </a:rPr>
              <a:t>agli</a:t>
            </a:r>
            <a:r>
              <a:rPr lang="en-US" sz="2400" dirty="0">
                <a:solidFill>
                  <a:srgbClr val="333333"/>
                </a:solidFill>
              </a:rPr>
              <a:t> </a:t>
            </a:r>
            <a:r>
              <a:rPr lang="en-US" sz="2400" dirty="0" err="1">
                <a:solidFill>
                  <a:srgbClr val="333333"/>
                </a:solidFill>
              </a:rPr>
              <a:t>amici</a:t>
            </a:r>
            <a:r>
              <a:rPr lang="en-US" sz="2400" dirty="0">
                <a:solidFill>
                  <a:srgbClr val="333333"/>
                </a:solidFill>
              </a:rPr>
              <a:t> o </a:t>
            </a:r>
            <a:r>
              <a:rPr lang="en-US" sz="2400" dirty="0" err="1">
                <a:solidFill>
                  <a:srgbClr val="333333"/>
                </a:solidFill>
              </a:rPr>
              <a:t>ai</a:t>
            </a:r>
            <a:r>
              <a:rPr lang="en-US" sz="2400" dirty="0">
                <a:solidFill>
                  <a:srgbClr val="333333"/>
                </a:solidFill>
              </a:rPr>
              <a:t> </a:t>
            </a:r>
            <a:r>
              <a:rPr lang="en-US" sz="2400" dirty="0" err="1">
                <a:solidFill>
                  <a:srgbClr val="333333"/>
                </a:solidFill>
              </a:rPr>
              <a:t>familiari</a:t>
            </a:r>
            <a:r>
              <a:rPr lang="en-US" sz="2400" dirty="0">
                <a:solidFill>
                  <a:srgbClr val="333333"/>
                </a:solidFill>
              </a:rPr>
              <a:t>, </a:t>
            </a:r>
            <a:r>
              <a:rPr lang="en-US" sz="2400" dirty="0" err="1">
                <a:solidFill>
                  <a:srgbClr val="333333"/>
                </a:solidFill>
              </a:rPr>
              <a:t>quali</a:t>
            </a:r>
            <a:r>
              <a:rPr lang="en-US" sz="2400" dirty="0">
                <a:solidFill>
                  <a:srgbClr val="333333"/>
                </a:solidFill>
              </a:rPr>
              <a:t> </a:t>
            </a:r>
            <a:r>
              <a:rPr lang="en-US" sz="2400" dirty="0" err="1">
                <a:solidFill>
                  <a:srgbClr val="333333"/>
                </a:solidFill>
              </a:rPr>
              <a:t>dei</a:t>
            </a:r>
            <a:r>
              <a:rPr lang="en-US" sz="2400" dirty="0">
                <a:solidFill>
                  <a:srgbClr val="333333"/>
                </a:solidFill>
              </a:rPr>
              <a:t> </a:t>
            </a:r>
            <a:r>
              <a:rPr lang="en-US" sz="2400" dirty="0" err="1">
                <a:solidFill>
                  <a:srgbClr val="333333"/>
                </a:solidFill>
              </a:rPr>
              <a:t>tuoi</a:t>
            </a:r>
            <a:r>
              <a:rPr lang="en-US" sz="2400" dirty="0">
                <a:solidFill>
                  <a:srgbClr val="333333"/>
                </a:solidFill>
              </a:rPr>
              <a:t> </a:t>
            </a:r>
            <a:r>
              <a:rPr lang="en-US" sz="2400" dirty="0" err="1">
                <a:solidFill>
                  <a:srgbClr val="333333"/>
                </a:solidFill>
              </a:rPr>
              <a:t>talenti</a:t>
            </a:r>
            <a:r>
              <a:rPr lang="en-US" sz="2400" dirty="0">
                <a:solidFill>
                  <a:srgbClr val="333333"/>
                </a:solidFill>
              </a:rPr>
              <a:t> </a:t>
            </a:r>
            <a:r>
              <a:rPr lang="en-US" sz="2400" dirty="0" err="1">
                <a:solidFill>
                  <a:srgbClr val="333333"/>
                </a:solidFill>
              </a:rPr>
              <a:t>apprezzano</a:t>
            </a:r>
            <a:r>
              <a:rPr lang="en-US" sz="2400" dirty="0">
                <a:solidFill>
                  <a:srgbClr val="333333"/>
                </a:solidFill>
              </a:rPr>
              <a:t> </a:t>
            </a:r>
            <a:r>
              <a:rPr lang="en-US" sz="2400" dirty="0" err="1">
                <a:solidFill>
                  <a:srgbClr val="333333"/>
                </a:solidFill>
              </a:rPr>
              <a:t>maggiormente</a:t>
            </a:r>
            <a:r>
              <a:rPr lang="en-US" sz="2400" dirty="0">
                <a:solidFill>
                  <a:srgbClr val="333333"/>
                </a:solidFill>
              </a:rPr>
              <a:t>.</a:t>
            </a:r>
          </a:p>
          <a:p>
            <a:pPr marL="342900" indent="-342900">
              <a:buClr>
                <a:srgbClr val="333333"/>
              </a:buClr>
              <a:buFont typeface="WingDings"/>
              <a:buChar char=""/>
            </a:pPr>
            <a:r>
              <a:rPr lang="en-US" sz="2400" dirty="0" err="1">
                <a:solidFill>
                  <a:srgbClr val="333333"/>
                </a:solidFill>
              </a:rPr>
              <a:t>Pensa</a:t>
            </a:r>
            <a:r>
              <a:rPr lang="en-US" sz="2400" dirty="0">
                <a:solidFill>
                  <a:srgbClr val="333333"/>
                </a:solidFill>
              </a:rPr>
              <a:t> a </a:t>
            </a:r>
            <a:r>
              <a:rPr lang="en-US" sz="2400" dirty="0" err="1">
                <a:solidFill>
                  <a:srgbClr val="333333"/>
                </a:solidFill>
              </a:rPr>
              <a:t>situazioni</a:t>
            </a:r>
            <a:r>
              <a:rPr lang="en-US" sz="2400" dirty="0">
                <a:solidFill>
                  <a:srgbClr val="333333"/>
                </a:solidFill>
              </a:rPr>
              <a:t> </a:t>
            </a:r>
            <a:r>
              <a:rPr lang="en-US" sz="2400" u="sng" dirty="0">
                <a:solidFill>
                  <a:srgbClr val="333333"/>
                </a:solidFill>
              </a:rPr>
              <a:t>concrete</a:t>
            </a:r>
            <a:r>
              <a:rPr lang="en-US" sz="2400" dirty="0">
                <a:solidFill>
                  <a:srgbClr val="333333"/>
                </a:solidFill>
              </a:rPr>
              <a:t> </a:t>
            </a:r>
            <a:r>
              <a:rPr lang="en-US" sz="2400" dirty="0" err="1">
                <a:solidFill>
                  <a:srgbClr val="333333"/>
                </a:solidFill>
              </a:rPr>
              <a:t>che</a:t>
            </a:r>
            <a:r>
              <a:rPr lang="en-US" sz="2400" dirty="0">
                <a:solidFill>
                  <a:srgbClr val="333333"/>
                </a:solidFill>
              </a:rPr>
              <a:t> </a:t>
            </a:r>
            <a:r>
              <a:rPr lang="en-US" sz="2400" dirty="0" err="1">
                <a:solidFill>
                  <a:srgbClr val="333333"/>
                </a:solidFill>
              </a:rPr>
              <a:t>hai</a:t>
            </a:r>
            <a:r>
              <a:rPr lang="en-US" sz="2400" dirty="0">
                <a:solidFill>
                  <a:srgbClr val="333333"/>
                </a:solidFill>
              </a:rPr>
              <a:t> </a:t>
            </a:r>
            <a:r>
              <a:rPr lang="en-US" sz="2400" dirty="0" err="1">
                <a:solidFill>
                  <a:srgbClr val="333333"/>
                </a:solidFill>
              </a:rPr>
              <a:t>ben</a:t>
            </a:r>
            <a:r>
              <a:rPr lang="en-US" sz="2400" dirty="0">
                <a:solidFill>
                  <a:srgbClr val="333333"/>
                </a:solidFill>
              </a:rPr>
              <a:t> </a:t>
            </a:r>
            <a:r>
              <a:rPr lang="en-US" sz="2400" dirty="0" err="1">
                <a:solidFill>
                  <a:srgbClr val="333333"/>
                </a:solidFill>
              </a:rPr>
              <a:t>gestito</a:t>
            </a:r>
            <a:r>
              <a:rPr lang="en-US" sz="2400" dirty="0">
                <a:solidFill>
                  <a:srgbClr val="333333"/>
                </a:solidFill>
              </a:rPr>
              <a:t> e per le </a:t>
            </a:r>
            <a:r>
              <a:rPr lang="en-US" sz="2400" dirty="0" err="1">
                <a:solidFill>
                  <a:srgbClr val="333333"/>
                </a:solidFill>
              </a:rPr>
              <a:t>quali</a:t>
            </a:r>
            <a:r>
              <a:rPr lang="en-US" sz="2400" dirty="0">
                <a:solidFill>
                  <a:srgbClr val="333333"/>
                </a:solidFill>
              </a:rPr>
              <a:t> </a:t>
            </a:r>
            <a:r>
              <a:rPr lang="en-US" sz="2400" dirty="0" err="1">
                <a:solidFill>
                  <a:srgbClr val="333333"/>
                </a:solidFill>
              </a:rPr>
              <a:t>hai</a:t>
            </a:r>
            <a:r>
              <a:rPr lang="en-US" sz="2400" dirty="0">
                <a:solidFill>
                  <a:srgbClr val="333333"/>
                </a:solidFill>
              </a:rPr>
              <a:t> </a:t>
            </a:r>
            <a:r>
              <a:rPr lang="en-US" sz="2400" dirty="0" err="1">
                <a:solidFill>
                  <a:srgbClr val="333333"/>
                </a:solidFill>
              </a:rPr>
              <a:t>ricevuto</a:t>
            </a:r>
            <a:r>
              <a:rPr lang="en-US" sz="2400" dirty="0">
                <a:solidFill>
                  <a:srgbClr val="333333"/>
                </a:solidFill>
              </a:rPr>
              <a:t> </a:t>
            </a:r>
            <a:r>
              <a:rPr lang="en-US" sz="2400" dirty="0" err="1">
                <a:solidFill>
                  <a:srgbClr val="333333"/>
                </a:solidFill>
              </a:rPr>
              <a:t>complimenti</a:t>
            </a:r>
            <a:r>
              <a:rPr lang="en-US" sz="2400" dirty="0">
                <a:solidFill>
                  <a:srgbClr val="333333"/>
                </a:solidFill>
              </a:rPr>
              <a:t> (</a:t>
            </a:r>
            <a:r>
              <a:rPr lang="en-US" sz="2400" dirty="0" err="1">
                <a:solidFill>
                  <a:srgbClr val="333333"/>
                </a:solidFill>
              </a:rPr>
              <a:t>valgono</a:t>
            </a:r>
            <a:r>
              <a:rPr lang="en-US" sz="2400" dirty="0">
                <a:solidFill>
                  <a:srgbClr val="333333"/>
                </a:solidFill>
              </a:rPr>
              <a:t> </a:t>
            </a:r>
            <a:r>
              <a:rPr lang="en-US" sz="2400" dirty="0" err="1">
                <a:solidFill>
                  <a:srgbClr val="333333"/>
                </a:solidFill>
              </a:rPr>
              <a:t>anche</a:t>
            </a:r>
            <a:r>
              <a:rPr lang="en-US" sz="2400" dirty="0">
                <a:solidFill>
                  <a:srgbClr val="333333"/>
                </a:solidFill>
              </a:rPr>
              <a:t> le </a:t>
            </a:r>
            <a:r>
              <a:rPr lang="en-US" sz="2400" dirty="0" err="1">
                <a:solidFill>
                  <a:srgbClr val="333333"/>
                </a:solidFill>
              </a:rPr>
              <a:t>cose</a:t>
            </a:r>
            <a:r>
              <a:rPr lang="en-US" sz="2400" dirty="0">
                <a:solidFill>
                  <a:srgbClr val="333333"/>
                </a:solidFill>
              </a:rPr>
              <a:t> </a:t>
            </a:r>
            <a:r>
              <a:rPr lang="en-US" sz="2400" dirty="0" err="1">
                <a:solidFill>
                  <a:srgbClr val="333333"/>
                </a:solidFill>
              </a:rPr>
              <a:t>piccole</a:t>
            </a:r>
            <a:r>
              <a:rPr lang="en-US" sz="2400" dirty="0">
                <a:solidFill>
                  <a:srgbClr val="333333"/>
                </a:solidFill>
              </a:rPr>
              <a:t>).</a:t>
            </a:r>
          </a:p>
          <a:p>
            <a:pPr marL="342900" indent="-342900">
              <a:buClr>
                <a:srgbClr val="333333"/>
              </a:buClr>
              <a:buFont typeface="WingDings"/>
              <a:buChar char=""/>
            </a:pPr>
            <a:r>
              <a:rPr lang="en-US" sz="2400" dirty="0">
                <a:solidFill>
                  <a:srgbClr val="333333"/>
                </a:solidFill>
              </a:rPr>
              <a:t>… </a:t>
            </a:r>
            <a:r>
              <a:rPr lang="en-US" sz="2400" dirty="0" err="1">
                <a:solidFill>
                  <a:srgbClr val="333333"/>
                </a:solidFill>
              </a:rPr>
              <a:t>Scrivi</a:t>
            </a:r>
            <a:r>
              <a:rPr lang="en-US" sz="2400" dirty="0">
                <a:solidFill>
                  <a:srgbClr val="333333"/>
                </a:solidFill>
              </a:rPr>
              <a:t> </a:t>
            </a:r>
            <a:r>
              <a:rPr lang="en-US" sz="2400" dirty="0" err="1">
                <a:solidFill>
                  <a:srgbClr val="333333"/>
                </a:solidFill>
              </a:rPr>
              <a:t>queste</a:t>
            </a:r>
            <a:r>
              <a:rPr lang="en-US" sz="2400" dirty="0">
                <a:solidFill>
                  <a:srgbClr val="333333"/>
                </a:solidFill>
              </a:rPr>
              <a:t> </a:t>
            </a:r>
            <a:r>
              <a:rPr lang="en-US" sz="2400" dirty="0" err="1">
                <a:solidFill>
                  <a:srgbClr val="333333"/>
                </a:solidFill>
              </a:rPr>
              <a:t>esperienze</a:t>
            </a:r>
            <a:r>
              <a:rPr lang="en-US" sz="2400" dirty="0">
                <a:solidFill>
                  <a:srgbClr val="333333"/>
                </a:solidFill>
              </a:rPr>
              <a:t> in </a:t>
            </a:r>
            <a:r>
              <a:rPr lang="en-US" sz="2400">
                <a:solidFill>
                  <a:srgbClr val="333333"/>
                </a:solidFill>
              </a:rPr>
              <a:t>un “diario </a:t>
            </a:r>
            <a:r>
              <a:rPr lang="en-US" sz="2400" err="1">
                <a:solidFill>
                  <a:srgbClr val="333333"/>
                </a:solidFill>
              </a:rPr>
              <a:t>della</a:t>
            </a:r>
            <a:r>
              <a:rPr lang="en-US" sz="2400">
                <a:solidFill>
                  <a:srgbClr val="333333"/>
                </a:solidFill>
              </a:rPr>
              <a:t> felicità” </a:t>
            </a:r>
            <a:r>
              <a:rPr lang="en-US" sz="2400" dirty="0">
                <a:solidFill>
                  <a:srgbClr val="333333"/>
                </a:solidFill>
              </a:rPr>
              <a:t>*, </a:t>
            </a:r>
            <a:r>
              <a:rPr lang="en-US" sz="2400" dirty="0" err="1">
                <a:solidFill>
                  <a:srgbClr val="333333"/>
                </a:solidFill>
              </a:rPr>
              <a:t>cosi</a:t>
            </a:r>
            <a:r>
              <a:rPr lang="en-US" sz="2400" dirty="0">
                <a:solidFill>
                  <a:srgbClr val="333333"/>
                </a:solidFill>
              </a:rPr>
              <a:t>’ da </a:t>
            </a:r>
            <a:r>
              <a:rPr lang="en-US" sz="2400" dirty="0" err="1">
                <a:solidFill>
                  <a:srgbClr val="333333"/>
                </a:solidFill>
              </a:rPr>
              <a:t>ricordarle</a:t>
            </a:r>
            <a:r>
              <a:rPr lang="en-US" sz="2400" dirty="0">
                <a:solidFill>
                  <a:srgbClr val="333333"/>
                </a:solidFill>
              </a:rPr>
              <a:t> </a:t>
            </a:r>
            <a:r>
              <a:rPr lang="en-US" sz="2400" dirty="0" err="1">
                <a:solidFill>
                  <a:srgbClr val="333333"/>
                </a:solidFill>
              </a:rPr>
              <a:t>nei</a:t>
            </a:r>
            <a:r>
              <a:rPr lang="en-US" sz="2400" dirty="0">
                <a:solidFill>
                  <a:srgbClr val="333333"/>
                </a:solidFill>
              </a:rPr>
              <a:t> </a:t>
            </a:r>
            <a:r>
              <a:rPr lang="en-US" sz="2400" dirty="0" err="1">
                <a:solidFill>
                  <a:srgbClr val="333333"/>
                </a:solidFill>
              </a:rPr>
              <a:t>momenti</a:t>
            </a:r>
            <a:r>
              <a:rPr lang="en-US" sz="2400" dirty="0">
                <a:solidFill>
                  <a:srgbClr val="333333"/>
                </a:solidFill>
              </a:rPr>
              <a:t> </a:t>
            </a:r>
            <a:r>
              <a:rPr lang="en-US" sz="2400" dirty="0" err="1">
                <a:solidFill>
                  <a:srgbClr val="333333"/>
                </a:solidFill>
              </a:rPr>
              <a:t>tristi</a:t>
            </a:r>
            <a:r>
              <a:rPr lang="en-US" sz="2400" dirty="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it-IT">
                <a:latin typeface="+mn-lt"/>
              </a:rPr>
              <a:t>Modulo del training 9 – Autostima</a:t>
            </a:r>
            <a:endParaRPr lang="de-DE">
              <a:latin typeface="+mn-lt"/>
            </a:endParaRPr>
          </a:p>
        </p:txBody>
      </p:sp>
      <p:sp>
        <p:nvSpPr>
          <p:cNvPr id="6" name="Slide Number Placeholder 5"/>
          <p:cNvSpPr>
            <a:spLocks noGrp="1"/>
          </p:cNvSpPr>
          <p:nvPr>
            <p:ph type="sldNum" sz="quarter" idx="12"/>
          </p:nvPr>
        </p:nvSpPr>
        <p:spPr/>
        <p:txBody>
          <a:bodyPr/>
          <a:lstStyle/>
          <a:p>
            <a:pPr>
              <a:defRPr/>
            </a:pPr>
            <a:fld id="{F279F671-5723-4878-905E-9AC05A64390E}" type="slidenum">
              <a:rPr lang="de-DE" smtClean="0">
                <a:latin typeface="+mn-lt"/>
              </a:rPr>
              <a:pPr>
                <a:defRPr/>
              </a:pPr>
              <a:t>22</a:t>
            </a:fld>
            <a:endParaRPr lang="de-DE">
              <a:latin typeface="+mn-lt"/>
            </a:endParaRPr>
          </a:p>
        </p:txBody>
      </p:sp>
      <p:sp>
        <p:nvSpPr>
          <p:cNvPr id="5" name="Textfeld 4"/>
          <p:cNvSpPr txBox="1">
            <a:spLocks noChangeArrowheads="1"/>
          </p:cNvSpPr>
          <p:nvPr/>
        </p:nvSpPr>
        <p:spPr bwMode="auto">
          <a:xfrm>
            <a:off x="408955" y="6145087"/>
            <a:ext cx="11376000" cy="307777"/>
          </a:xfrm>
          <a:prstGeom prst="rect">
            <a:avLst/>
          </a:prstGeom>
          <a:noFill/>
          <a:ln w="9525">
            <a:noFill/>
            <a:miter lim="800000"/>
            <a:headEnd/>
            <a:tailEnd/>
          </a:ln>
        </p:spPr>
        <p:txBody>
          <a:bodyPr wrap="square">
            <a:noAutofit/>
          </a:bodyPr>
          <a:lstStyle/>
          <a:p>
            <a:r>
              <a:rPr lang="de-DE" sz="1400" dirty="0">
                <a:solidFill>
                  <a:srgbClr val="333333"/>
                </a:solidFill>
                <a:latin typeface="+mn-lt"/>
              </a:rPr>
              <a:t>* </a:t>
            </a:r>
            <a:r>
              <a:rPr lang="de-DE" sz="1400">
                <a:solidFill>
                  <a:srgbClr val="333333"/>
                </a:solidFill>
                <a:latin typeface="+mn-lt"/>
              </a:rPr>
              <a:t>Nel </a:t>
            </a:r>
            <a:r>
              <a:rPr lang="en-US" sz="1400">
                <a:solidFill>
                  <a:srgbClr val="333333"/>
                </a:solidFill>
                <a:latin typeface="+mn-lt"/>
              </a:rPr>
              <a:t>“diario </a:t>
            </a:r>
            <a:r>
              <a:rPr lang="en-US" sz="1400" err="1">
                <a:solidFill>
                  <a:srgbClr val="333333"/>
                </a:solidFill>
                <a:latin typeface="+mn-lt"/>
              </a:rPr>
              <a:t>della</a:t>
            </a:r>
            <a:r>
              <a:rPr lang="en-US" sz="1400">
                <a:solidFill>
                  <a:srgbClr val="333333"/>
                </a:solidFill>
                <a:latin typeface="+mn-lt"/>
              </a:rPr>
              <a:t> felicità” </a:t>
            </a:r>
            <a:r>
              <a:rPr lang="en-US" sz="1400" dirty="0" err="1">
                <a:solidFill>
                  <a:srgbClr val="333333"/>
                </a:solidFill>
                <a:latin typeface="+mn-lt"/>
              </a:rPr>
              <a:t>andrebbero</a:t>
            </a:r>
            <a:r>
              <a:rPr lang="en-US" sz="1400" dirty="0">
                <a:solidFill>
                  <a:srgbClr val="333333"/>
                </a:solidFill>
                <a:latin typeface="+mn-lt"/>
              </a:rPr>
              <a:t> </a:t>
            </a:r>
            <a:r>
              <a:rPr lang="en-US" sz="1400" dirty="0" err="1">
                <a:solidFill>
                  <a:srgbClr val="333333"/>
                </a:solidFill>
                <a:latin typeface="+mn-lt"/>
              </a:rPr>
              <a:t>riportati</a:t>
            </a:r>
            <a:r>
              <a:rPr lang="en-US" sz="1400" dirty="0">
                <a:solidFill>
                  <a:srgbClr val="333333"/>
                </a:solidFill>
                <a:latin typeface="+mn-lt"/>
              </a:rPr>
              <a:t> </a:t>
            </a:r>
            <a:r>
              <a:rPr lang="en-US" sz="1400" dirty="0" err="1">
                <a:solidFill>
                  <a:srgbClr val="333333"/>
                </a:solidFill>
                <a:latin typeface="+mn-lt"/>
              </a:rPr>
              <a:t>soltanto</a:t>
            </a:r>
            <a:r>
              <a:rPr lang="en-US" sz="1400" dirty="0">
                <a:solidFill>
                  <a:srgbClr val="333333"/>
                </a:solidFill>
                <a:latin typeface="+mn-lt"/>
              </a:rPr>
              <a:t> </a:t>
            </a:r>
            <a:r>
              <a:rPr lang="en-US" sz="1400" dirty="0" err="1">
                <a:solidFill>
                  <a:srgbClr val="333333"/>
                </a:solidFill>
                <a:latin typeface="+mn-lt"/>
              </a:rPr>
              <a:t>gli</a:t>
            </a:r>
            <a:r>
              <a:rPr lang="en-US" sz="1400" dirty="0">
                <a:solidFill>
                  <a:srgbClr val="333333"/>
                </a:solidFill>
                <a:latin typeface="+mn-lt"/>
              </a:rPr>
              <a:t> </a:t>
            </a:r>
            <a:r>
              <a:rPr lang="en-US" sz="1400" dirty="0" err="1">
                <a:solidFill>
                  <a:srgbClr val="333333"/>
                </a:solidFill>
                <a:latin typeface="+mn-lt"/>
              </a:rPr>
              <a:t>aspetti</a:t>
            </a:r>
            <a:r>
              <a:rPr lang="en-US" sz="1400" dirty="0">
                <a:solidFill>
                  <a:srgbClr val="333333"/>
                </a:solidFill>
                <a:latin typeface="+mn-lt"/>
              </a:rPr>
              <a:t> </a:t>
            </a:r>
            <a:r>
              <a:rPr lang="en-US" sz="1400" dirty="0" err="1">
                <a:solidFill>
                  <a:srgbClr val="333333"/>
                </a:solidFill>
                <a:latin typeface="+mn-lt"/>
              </a:rPr>
              <a:t>positivi</a:t>
            </a:r>
            <a:r>
              <a:rPr lang="en-US" sz="1400" dirty="0">
                <a:solidFill>
                  <a:srgbClr val="333333"/>
                </a:solidFill>
                <a:latin typeface="+mn-lt"/>
              </a:rPr>
              <a:t> </a:t>
            </a:r>
            <a:r>
              <a:rPr lang="en-US" sz="1400" dirty="0" err="1">
                <a:solidFill>
                  <a:srgbClr val="333333"/>
                </a:solidFill>
                <a:latin typeface="+mn-lt"/>
              </a:rPr>
              <a:t>della</a:t>
            </a:r>
            <a:r>
              <a:rPr lang="en-US" sz="1400" dirty="0">
                <a:solidFill>
                  <a:srgbClr val="333333"/>
                </a:solidFill>
                <a:latin typeface="+mn-lt"/>
              </a:rPr>
              <a:t> </a:t>
            </a:r>
            <a:r>
              <a:rPr lang="en-US" sz="1400" dirty="0" err="1">
                <a:solidFill>
                  <a:srgbClr val="333333"/>
                </a:solidFill>
                <a:latin typeface="+mn-lt"/>
              </a:rPr>
              <a:t>giornata</a:t>
            </a:r>
            <a:endParaRPr lang="de-DE" sz="1400" dirty="0">
              <a:solidFill>
                <a:srgbClr val="333333"/>
              </a:solidFill>
              <a:latin typeface="+mn-lt"/>
            </a:endParaRPr>
          </a:p>
        </p:txBody>
      </p:sp>
      <p:pic>
        <p:nvPicPr>
          <p:cNvPr id="9" name="Grafik 1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935" y="914400"/>
            <a:ext cx="1920240" cy="1565413"/>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mn-lt"/>
                <a:ea typeface="+mn-ea"/>
                <a:cs typeface="+mn-cs"/>
              </a:rPr>
              <a:t>Esercizio 1</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gn="ctr">
              <a:defRPr/>
            </a:pPr>
            <a:r>
              <a:rPr lang="de-DE" sz="2400" dirty="0">
                <a:solidFill>
                  <a:srgbClr val="004992"/>
                </a:solidFill>
              </a:rPr>
              <a:t>Cosa ti piace di te?</a:t>
            </a:r>
          </a:p>
          <a:p>
            <a:pPr algn="ctr">
              <a:defRPr/>
            </a:pPr>
            <a:r>
              <a:rPr lang="de-DE" sz="2400" dirty="0">
                <a:solidFill>
                  <a:srgbClr val="004992"/>
                </a:solidFill>
              </a:rPr>
              <a:t>In cosa se bravo/a?</a:t>
            </a:r>
          </a:p>
          <a:p>
            <a:pPr algn="ctr">
              <a:defRPr/>
            </a:pPr>
            <a:r>
              <a:rPr lang="de-DE" sz="2400" dirty="0">
                <a:solidFill>
                  <a:srgbClr val="333333"/>
                </a:solidFill>
              </a:rPr>
              <a:t>Pensa ad ogni tuo punto di forza!</a:t>
            </a:r>
          </a:p>
        </p:txBody>
      </p:sp>
      <p:sp>
        <p:nvSpPr>
          <p:cNvPr id="4" name="Footer Placeholder 3"/>
          <p:cNvSpPr>
            <a:spLocks noGrp="1"/>
          </p:cNvSpPr>
          <p:nvPr>
            <p:ph type="ftr" sz="quarter" idx="11"/>
          </p:nvPr>
        </p:nvSpPr>
        <p:spPr/>
        <p:txBody>
          <a:bodyPr/>
          <a:lstStyle/>
          <a:p>
            <a:pPr>
              <a:defRPr/>
            </a:pPr>
            <a:r>
              <a:rPr lang="it-IT">
                <a:latin typeface="+mn-lt"/>
              </a:rPr>
              <a:t>Modulo del training 9 – Autostima</a:t>
            </a:r>
            <a:endParaRPr lang="de-DE">
              <a:latin typeface="+mn-lt"/>
            </a:endParaRP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23</a:t>
            </a:fld>
            <a:endParaRPr lang="de-DE">
              <a:latin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mn-lt"/>
                <a:ea typeface="+mn-ea"/>
                <a:cs typeface="+mn-cs"/>
              </a:rPr>
              <a:t>Esercizio 2</a:t>
            </a:r>
            <a:endParaRPr lang="de-DE" sz="3600" dirty="0">
              <a:latin typeface="+mn-lt"/>
              <a:ea typeface="+mn-ea"/>
              <a:cs typeface="+mn-cs"/>
            </a:endParaRPr>
          </a:p>
        </p:txBody>
      </p:sp>
      <p:sp>
        <p:nvSpPr>
          <p:cNvPr id="53250" name="Inhaltsplatzhalter 2"/>
          <p:cNvSpPr>
            <a:spLocks noGrp="1"/>
          </p:cNvSpPr>
          <p:nvPr>
            <p:ph idx="1"/>
          </p:nvPr>
        </p:nvSpPr>
        <p:spPr/>
        <p:txBody>
          <a:bodyPr>
            <a:noAutofit/>
          </a:bodyPr>
          <a:lstStyle/>
          <a:p>
            <a:pPr marL="342900" indent="-342900">
              <a:buClr>
                <a:srgbClr val="333333"/>
              </a:buClr>
              <a:buFont typeface="WingDings"/>
              <a:buChar char=""/>
            </a:pPr>
            <a:r>
              <a:rPr lang="de-DE" sz="2200" dirty="0" err="1">
                <a:solidFill>
                  <a:srgbClr val="333333"/>
                </a:solidFill>
              </a:rPr>
              <a:t>Mettiti</a:t>
            </a:r>
            <a:r>
              <a:rPr lang="de-DE" sz="2200" dirty="0">
                <a:solidFill>
                  <a:srgbClr val="333333"/>
                </a:solidFill>
              </a:rPr>
              <a:t> in </a:t>
            </a:r>
            <a:r>
              <a:rPr lang="de-DE" sz="2200" dirty="0" err="1">
                <a:solidFill>
                  <a:srgbClr val="333333"/>
                </a:solidFill>
              </a:rPr>
              <a:t>piedi</a:t>
            </a:r>
            <a:r>
              <a:rPr lang="de-DE" sz="2200" dirty="0">
                <a:solidFill>
                  <a:srgbClr val="333333"/>
                </a:solidFill>
              </a:rPr>
              <a:t> e </a:t>
            </a:r>
            <a:r>
              <a:rPr lang="de-DE" sz="2200" dirty="0" err="1">
                <a:solidFill>
                  <a:srgbClr val="333333"/>
                </a:solidFill>
              </a:rPr>
              <a:t>lascia</a:t>
            </a:r>
            <a:r>
              <a:rPr lang="de-DE" sz="2200" dirty="0">
                <a:solidFill>
                  <a:srgbClr val="333333"/>
                </a:solidFill>
              </a:rPr>
              <a:t> </a:t>
            </a:r>
            <a:r>
              <a:rPr lang="de-DE" sz="2200" dirty="0" err="1">
                <a:solidFill>
                  <a:srgbClr val="333333"/>
                </a:solidFill>
              </a:rPr>
              <a:t>penzolare</a:t>
            </a:r>
            <a:r>
              <a:rPr lang="de-DE" sz="2200" dirty="0">
                <a:solidFill>
                  <a:srgbClr val="333333"/>
                </a:solidFill>
              </a:rPr>
              <a:t> la </a:t>
            </a:r>
            <a:r>
              <a:rPr lang="de-DE" sz="2200" dirty="0" err="1">
                <a:solidFill>
                  <a:srgbClr val="333333"/>
                </a:solidFill>
              </a:rPr>
              <a:t>tua</a:t>
            </a:r>
            <a:r>
              <a:rPr lang="de-DE" sz="2200" dirty="0">
                <a:solidFill>
                  <a:srgbClr val="333333"/>
                </a:solidFill>
              </a:rPr>
              <a:t> </a:t>
            </a:r>
            <a:r>
              <a:rPr lang="de-DE" sz="2200" dirty="0" err="1">
                <a:solidFill>
                  <a:srgbClr val="333333"/>
                </a:solidFill>
              </a:rPr>
              <a:t>testa</a:t>
            </a:r>
            <a:r>
              <a:rPr lang="de-DE" sz="2200" dirty="0">
                <a:solidFill>
                  <a:srgbClr val="333333"/>
                </a:solidFill>
              </a:rPr>
              <a:t>.</a:t>
            </a:r>
          </a:p>
          <a:p>
            <a:pPr marL="342900" indent="-342900">
              <a:buClr>
                <a:srgbClr val="333333"/>
              </a:buClr>
              <a:buFont typeface="WingDings"/>
              <a:buChar char=""/>
            </a:pPr>
            <a:r>
              <a:rPr lang="it-IT" sz="2200" dirty="0">
                <a:solidFill>
                  <a:srgbClr val="333333"/>
                </a:solidFill>
              </a:rPr>
              <a:t>Guarda in basso, lasciare le spalle e le braccia penzoloni, inarca un po’ la schiena</a:t>
            </a:r>
            <a:r>
              <a:rPr lang="de-DE" sz="2200" dirty="0">
                <a:solidFill>
                  <a:srgbClr val="333333"/>
                </a:solidFill>
              </a:rPr>
              <a:t>.</a:t>
            </a:r>
          </a:p>
        </p:txBody>
      </p:sp>
      <p:sp>
        <p:nvSpPr>
          <p:cNvPr id="2" name="Footer Placeholder 1"/>
          <p:cNvSpPr>
            <a:spLocks noGrp="1"/>
          </p:cNvSpPr>
          <p:nvPr>
            <p:ph type="ftr" sz="quarter" idx="11"/>
          </p:nvPr>
        </p:nvSpPr>
        <p:spPr/>
        <p:txBody>
          <a:bodyPr/>
          <a:lstStyle/>
          <a:p>
            <a:pPr>
              <a:defRPr/>
            </a:pPr>
            <a:r>
              <a:rPr lang="it-IT">
                <a:latin typeface="+mn-lt"/>
              </a:rPr>
              <a:t>Modulo del training 9 – Autostima</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24</a:t>
            </a:fld>
            <a:endParaRPr lang="de-DE">
              <a:latin typeface="+mn-lt"/>
            </a:endParaRPr>
          </a:p>
        </p:txBody>
      </p:sp>
    </p:spTree>
    <p:extLst>
      <p:ext uri="{BB962C8B-B14F-4D97-AF65-F5344CB8AC3E}">
        <p14:creationId xmlns:p14="http://schemas.microsoft.com/office/powerpoint/2010/main" val="22286323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mn-lt"/>
                <a:ea typeface="+mn-ea"/>
                <a:cs typeface="+mn-cs"/>
              </a:rPr>
              <a:t>Esercizio 2</a:t>
            </a:r>
            <a:endParaRPr lang="de-DE" sz="3600" dirty="0">
              <a:latin typeface="+mn-lt"/>
              <a:ea typeface="+mn-ea"/>
              <a:cs typeface="+mn-cs"/>
            </a:endParaRPr>
          </a:p>
        </p:txBody>
      </p:sp>
      <p:sp>
        <p:nvSpPr>
          <p:cNvPr id="53250" name="Inhaltsplatzhalter 2"/>
          <p:cNvSpPr>
            <a:spLocks noGrp="1"/>
          </p:cNvSpPr>
          <p:nvPr>
            <p:ph idx="1"/>
          </p:nvPr>
        </p:nvSpPr>
        <p:spPr/>
        <p:txBody>
          <a:bodyPr>
            <a:noAutofit/>
          </a:bodyPr>
          <a:lstStyle/>
          <a:p>
            <a:pPr marL="342900" indent="-342900">
              <a:buClr>
                <a:srgbClr val="333333"/>
              </a:buClr>
              <a:buFont typeface="WingDings"/>
              <a:buChar char=""/>
            </a:pPr>
            <a:r>
              <a:rPr lang="de-DE" sz="2200" dirty="0" err="1">
                <a:solidFill>
                  <a:srgbClr val="333333"/>
                </a:solidFill>
              </a:rPr>
              <a:t>Mettiti</a:t>
            </a:r>
            <a:r>
              <a:rPr lang="de-DE" sz="2200" dirty="0">
                <a:solidFill>
                  <a:srgbClr val="333333"/>
                </a:solidFill>
              </a:rPr>
              <a:t> in </a:t>
            </a:r>
            <a:r>
              <a:rPr lang="de-DE" sz="2200" dirty="0" err="1">
                <a:solidFill>
                  <a:srgbClr val="333333"/>
                </a:solidFill>
              </a:rPr>
              <a:t>piedi</a:t>
            </a:r>
            <a:r>
              <a:rPr lang="de-DE" sz="2200" dirty="0">
                <a:solidFill>
                  <a:srgbClr val="333333"/>
                </a:solidFill>
              </a:rPr>
              <a:t> e </a:t>
            </a:r>
            <a:r>
              <a:rPr lang="de-DE" sz="2200" dirty="0" err="1">
                <a:solidFill>
                  <a:srgbClr val="333333"/>
                </a:solidFill>
              </a:rPr>
              <a:t>lascia</a:t>
            </a:r>
            <a:r>
              <a:rPr lang="de-DE" sz="2200" dirty="0">
                <a:solidFill>
                  <a:srgbClr val="333333"/>
                </a:solidFill>
              </a:rPr>
              <a:t> </a:t>
            </a:r>
            <a:r>
              <a:rPr lang="de-DE" sz="2200" dirty="0" err="1">
                <a:solidFill>
                  <a:srgbClr val="333333"/>
                </a:solidFill>
              </a:rPr>
              <a:t>penzolare</a:t>
            </a:r>
            <a:r>
              <a:rPr lang="de-DE" sz="2200" dirty="0">
                <a:solidFill>
                  <a:srgbClr val="333333"/>
                </a:solidFill>
              </a:rPr>
              <a:t> la </a:t>
            </a:r>
            <a:r>
              <a:rPr lang="de-DE" sz="2200" dirty="0" err="1">
                <a:solidFill>
                  <a:srgbClr val="333333"/>
                </a:solidFill>
              </a:rPr>
              <a:t>tua</a:t>
            </a:r>
            <a:r>
              <a:rPr lang="de-DE" sz="2200" dirty="0">
                <a:solidFill>
                  <a:srgbClr val="333333"/>
                </a:solidFill>
              </a:rPr>
              <a:t> </a:t>
            </a:r>
            <a:r>
              <a:rPr lang="de-DE" sz="2200" dirty="0" err="1">
                <a:solidFill>
                  <a:srgbClr val="333333"/>
                </a:solidFill>
              </a:rPr>
              <a:t>testa</a:t>
            </a:r>
            <a:r>
              <a:rPr lang="de-DE" sz="2200" dirty="0">
                <a:solidFill>
                  <a:srgbClr val="333333"/>
                </a:solidFill>
              </a:rPr>
              <a:t>.</a:t>
            </a:r>
          </a:p>
          <a:p>
            <a:pPr marL="342900" indent="-342900">
              <a:buClr>
                <a:srgbClr val="333333"/>
              </a:buClr>
              <a:buFont typeface="WingDings"/>
              <a:buChar char=""/>
            </a:pPr>
            <a:r>
              <a:rPr lang="it-IT" sz="2200" dirty="0">
                <a:solidFill>
                  <a:srgbClr val="333333"/>
                </a:solidFill>
              </a:rPr>
              <a:t>Guarda in basso, lasciare le spalle e le braccia penzoloni, inarca un po’ la schiena</a:t>
            </a:r>
            <a:r>
              <a:rPr lang="de-DE" sz="2200" dirty="0">
                <a:solidFill>
                  <a:srgbClr val="333333"/>
                </a:solidFill>
              </a:rPr>
              <a:t>.</a:t>
            </a:r>
          </a:p>
          <a:p>
            <a:pPr marL="342900" indent="-342900">
              <a:buClr>
                <a:srgbClr val="333333"/>
              </a:buClr>
              <a:buFont typeface="WingDings"/>
              <a:buChar char=""/>
            </a:pPr>
            <a:r>
              <a:rPr lang="de-DE" sz="2200" dirty="0">
                <a:solidFill>
                  <a:srgbClr val="333333"/>
                </a:solidFill>
              </a:rPr>
              <a:t>Cammina nella stanza in questa posizione!</a:t>
            </a:r>
          </a:p>
        </p:txBody>
      </p:sp>
      <p:sp>
        <p:nvSpPr>
          <p:cNvPr id="2" name="Footer Placeholder 1"/>
          <p:cNvSpPr>
            <a:spLocks noGrp="1"/>
          </p:cNvSpPr>
          <p:nvPr>
            <p:ph type="ftr" sz="quarter" idx="11"/>
          </p:nvPr>
        </p:nvSpPr>
        <p:spPr/>
        <p:txBody>
          <a:bodyPr/>
          <a:lstStyle/>
          <a:p>
            <a:pPr>
              <a:defRPr/>
            </a:pPr>
            <a:r>
              <a:rPr lang="it-IT">
                <a:latin typeface="+mn-lt"/>
              </a:rPr>
              <a:t>Modulo del training 9 – Autostima</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25</a:t>
            </a:fld>
            <a:endParaRPr lang="de-DE">
              <a:latin typeface="+mn-lt"/>
            </a:endParaRPr>
          </a:p>
        </p:txBody>
      </p:sp>
    </p:spTree>
    <p:extLst>
      <p:ext uri="{BB962C8B-B14F-4D97-AF65-F5344CB8AC3E}">
        <p14:creationId xmlns:p14="http://schemas.microsoft.com/office/powerpoint/2010/main" val="30249276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mn-lt"/>
                <a:ea typeface="+mn-ea"/>
                <a:cs typeface="+mn-cs"/>
              </a:rPr>
              <a:t>Esercizio 2</a:t>
            </a:r>
            <a:endParaRPr lang="de-DE" sz="3600" dirty="0">
              <a:latin typeface="+mn-lt"/>
              <a:ea typeface="+mn-ea"/>
              <a:cs typeface="+mn-cs"/>
            </a:endParaRPr>
          </a:p>
        </p:txBody>
      </p:sp>
      <p:sp>
        <p:nvSpPr>
          <p:cNvPr id="53250" name="Inhaltsplatzhalter 2"/>
          <p:cNvSpPr>
            <a:spLocks noGrp="1"/>
          </p:cNvSpPr>
          <p:nvPr>
            <p:ph idx="1"/>
          </p:nvPr>
        </p:nvSpPr>
        <p:spPr/>
        <p:txBody>
          <a:bodyPr>
            <a:noAutofit/>
          </a:bodyPr>
          <a:lstStyle/>
          <a:p>
            <a:pPr marL="342900" indent="-342900">
              <a:buClr>
                <a:srgbClr val="333333"/>
              </a:buClr>
              <a:buFont typeface="WingDings"/>
              <a:buChar char=""/>
            </a:pPr>
            <a:r>
              <a:rPr lang="de-DE" sz="2200" dirty="0" err="1">
                <a:solidFill>
                  <a:srgbClr val="333333"/>
                </a:solidFill>
              </a:rPr>
              <a:t>Mettiti</a:t>
            </a:r>
            <a:r>
              <a:rPr lang="de-DE" sz="2200" dirty="0">
                <a:solidFill>
                  <a:srgbClr val="333333"/>
                </a:solidFill>
              </a:rPr>
              <a:t> in </a:t>
            </a:r>
            <a:r>
              <a:rPr lang="de-DE" sz="2200" dirty="0" err="1">
                <a:solidFill>
                  <a:srgbClr val="333333"/>
                </a:solidFill>
              </a:rPr>
              <a:t>piedi</a:t>
            </a:r>
            <a:r>
              <a:rPr lang="de-DE" sz="2200" dirty="0">
                <a:solidFill>
                  <a:srgbClr val="333333"/>
                </a:solidFill>
              </a:rPr>
              <a:t> e </a:t>
            </a:r>
            <a:r>
              <a:rPr lang="de-DE" sz="2200" dirty="0" err="1">
                <a:solidFill>
                  <a:srgbClr val="333333"/>
                </a:solidFill>
              </a:rPr>
              <a:t>lascia</a:t>
            </a:r>
            <a:r>
              <a:rPr lang="de-DE" sz="2200" dirty="0">
                <a:solidFill>
                  <a:srgbClr val="333333"/>
                </a:solidFill>
              </a:rPr>
              <a:t> </a:t>
            </a:r>
            <a:r>
              <a:rPr lang="de-DE" sz="2200" dirty="0" err="1">
                <a:solidFill>
                  <a:srgbClr val="333333"/>
                </a:solidFill>
              </a:rPr>
              <a:t>penzolare</a:t>
            </a:r>
            <a:r>
              <a:rPr lang="de-DE" sz="2200" dirty="0">
                <a:solidFill>
                  <a:srgbClr val="333333"/>
                </a:solidFill>
              </a:rPr>
              <a:t> la </a:t>
            </a:r>
            <a:r>
              <a:rPr lang="de-DE" sz="2200" dirty="0" err="1">
                <a:solidFill>
                  <a:srgbClr val="333333"/>
                </a:solidFill>
              </a:rPr>
              <a:t>tua</a:t>
            </a:r>
            <a:r>
              <a:rPr lang="de-DE" sz="2200" dirty="0">
                <a:solidFill>
                  <a:srgbClr val="333333"/>
                </a:solidFill>
              </a:rPr>
              <a:t> </a:t>
            </a:r>
            <a:r>
              <a:rPr lang="de-DE" sz="2200" dirty="0" err="1">
                <a:solidFill>
                  <a:srgbClr val="333333"/>
                </a:solidFill>
              </a:rPr>
              <a:t>testa</a:t>
            </a:r>
            <a:r>
              <a:rPr lang="de-DE" sz="2200" dirty="0">
                <a:solidFill>
                  <a:srgbClr val="333333"/>
                </a:solidFill>
              </a:rPr>
              <a:t>.</a:t>
            </a:r>
          </a:p>
          <a:p>
            <a:pPr marL="342900" indent="-342900">
              <a:buClr>
                <a:srgbClr val="333333"/>
              </a:buClr>
              <a:buFont typeface="WingDings"/>
              <a:buChar char=""/>
            </a:pPr>
            <a:r>
              <a:rPr lang="it-IT" sz="2200" dirty="0">
                <a:solidFill>
                  <a:srgbClr val="333333"/>
                </a:solidFill>
              </a:rPr>
              <a:t>Guarda in basso, lasciare le spalle e le braccia penzoloni, inarca un po’ la schiena</a:t>
            </a:r>
            <a:r>
              <a:rPr lang="de-DE" sz="2200" dirty="0">
                <a:solidFill>
                  <a:srgbClr val="333333"/>
                </a:solidFill>
              </a:rPr>
              <a:t>.</a:t>
            </a:r>
          </a:p>
          <a:p>
            <a:pPr marL="342900" indent="-342900">
              <a:buClr>
                <a:srgbClr val="333333"/>
              </a:buClr>
              <a:buFont typeface="WingDings"/>
              <a:buChar char=""/>
            </a:pPr>
            <a:r>
              <a:rPr lang="de-DE" sz="2200" dirty="0" err="1">
                <a:solidFill>
                  <a:srgbClr val="333333"/>
                </a:solidFill>
              </a:rPr>
              <a:t>Cammina</a:t>
            </a:r>
            <a:r>
              <a:rPr lang="de-DE" sz="2200" dirty="0">
                <a:solidFill>
                  <a:srgbClr val="333333"/>
                </a:solidFill>
              </a:rPr>
              <a:t> </a:t>
            </a:r>
            <a:r>
              <a:rPr lang="de-DE" sz="2200" dirty="0" err="1">
                <a:solidFill>
                  <a:srgbClr val="333333"/>
                </a:solidFill>
              </a:rPr>
              <a:t>nella</a:t>
            </a:r>
            <a:r>
              <a:rPr lang="de-DE" sz="2200" dirty="0">
                <a:solidFill>
                  <a:srgbClr val="333333"/>
                </a:solidFill>
              </a:rPr>
              <a:t> </a:t>
            </a:r>
            <a:r>
              <a:rPr lang="de-DE" sz="2200" dirty="0" err="1">
                <a:solidFill>
                  <a:srgbClr val="333333"/>
                </a:solidFill>
              </a:rPr>
              <a:t>stanza</a:t>
            </a:r>
            <a:r>
              <a:rPr lang="de-DE" sz="2200" dirty="0">
                <a:solidFill>
                  <a:srgbClr val="333333"/>
                </a:solidFill>
              </a:rPr>
              <a:t> in </a:t>
            </a:r>
            <a:r>
              <a:rPr lang="de-DE" sz="2200" dirty="0" err="1">
                <a:solidFill>
                  <a:srgbClr val="333333"/>
                </a:solidFill>
              </a:rPr>
              <a:t>questa</a:t>
            </a:r>
            <a:r>
              <a:rPr lang="de-DE" sz="2200" dirty="0">
                <a:solidFill>
                  <a:srgbClr val="333333"/>
                </a:solidFill>
              </a:rPr>
              <a:t> </a:t>
            </a:r>
            <a:r>
              <a:rPr lang="de-DE" sz="2200" dirty="0" err="1">
                <a:solidFill>
                  <a:srgbClr val="333333"/>
                </a:solidFill>
              </a:rPr>
              <a:t>posizione</a:t>
            </a:r>
            <a:r>
              <a:rPr lang="de-DE" sz="2200" dirty="0">
                <a:solidFill>
                  <a:srgbClr val="333333"/>
                </a:solidFill>
              </a:rPr>
              <a:t>!</a:t>
            </a:r>
          </a:p>
          <a:p>
            <a:pPr algn="ctr"/>
            <a:r>
              <a:rPr lang="de-DE" sz="2200" dirty="0">
                <a:solidFill>
                  <a:srgbClr val="004992"/>
                </a:solidFill>
              </a:rPr>
              <a:t>Come ti senti?</a:t>
            </a:r>
          </a:p>
        </p:txBody>
      </p:sp>
      <p:sp>
        <p:nvSpPr>
          <p:cNvPr id="2" name="Footer Placeholder 1"/>
          <p:cNvSpPr>
            <a:spLocks noGrp="1"/>
          </p:cNvSpPr>
          <p:nvPr>
            <p:ph type="ftr" sz="quarter" idx="11"/>
          </p:nvPr>
        </p:nvSpPr>
        <p:spPr/>
        <p:txBody>
          <a:bodyPr/>
          <a:lstStyle/>
          <a:p>
            <a:pPr>
              <a:defRPr/>
            </a:pPr>
            <a:r>
              <a:rPr lang="it-IT">
                <a:latin typeface="+mn-lt"/>
              </a:rPr>
              <a:t>Modulo del training 9 – Autostima</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26</a:t>
            </a:fld>
            <a:endParaRPr lang="de-DE">
              <a:latin typeface="+mn-lt"/>
            </a:endParaRPr>
          </a:p>
        </p:txBody>
      </p:sp>
    </p:spTree>
    <p:extLst>
      <p:ext uri="{BB962C8B-B14F-4D97-AF65-F5344CB8AC3E}">
        <p14:creationId xmlns:p14="http://schemas.microsoft.com/office/powerpoint/2010/main" val="41821205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mn-lt"/>
                <a:ea typeface="+mn-ea"/>
                <a:cs typeface="+mn-cs"/>
              </a:rPr>
              <a:t>Esercizio 2</a:t>
            </a:r>
            <a:endParaRPr lang="de-DE" sz="3600" dirty="0">
              <a:latin typeface="+mn-lt"/>
              <a:ea typeface="+mn-ea"/>
              <a:cs typeface="+mn-cs"/>
            </a:endParaRPr>
          </a:p>
        </p:txBody>
      </p:sp>
      <p:sp>
        <p:nvSpPr>
          <p:cNvPr id="59394" name="Inhaltsplatzhalter 2"/>
          <p:cNvSpPr>
            <a:spLocks noGrp="1"/>
          </p:cNvSpPr>
          <p:nvPr>
            <p:ph idx="1"/>
          </p:nvPr>
        </p:nvSpPr>
        <p:spPr/>
        <p:txBody>
          <a:bodyPr>
            <a:noAutofit/>
          </a:bodyPr>
          <a:lstStyle/>
          <a:p>
            <a:pPr marL="342900" indent="-342900">
              <a:buClr>
                <a:srgbClr val="333333"/>
              </a:buClr>
              <a:buFont typeface="WingDings"/>
              <a:buChar char=""/>
            </a:pPr>
            <a:r>
              <a:rPr lang="it-IT" sz="2400" dirty="0">
                <a:solidFill>
                  <a:srgbClr val="333333"/>
                </a:solidFill>
              </a:rPr>
              <a:t>Ora per favore lasciate che la parte superiore del corpo penda in maniera rilassata e quindi molto lentamente riprendete la posizione verticale, vertebra dopo vertebra. Immaginate che qualcuno vi tiri in su, dalle estremità dei vostri capelli</a:t>
            </a:r>
            <a:r>
              <a:rPr lang="en-US" sz="2400" dirty="0">
                <a:solidFill>
                  <a:srgbClr val="333333"/>
                </a:solidFill>
              </a:rPr>
              <a:t>.</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it-IT">
                <a:latin typeface="+mn-lt"/>
              </a:rPr>
              <a:t>Modulo del training 9 – Autostima</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27</a:t>
            </a:fld>
            <a:endParaRPr lang="de-DE">
              <a:latin typeface="+mn-lt"/>
            </a:endParaRPr>
          </a:p>
        </p:txBody>
      </p:sp>
    </p:spTree>
    <p:extLst>
      <p:ext uri="{BB962C8B-B14F-4D97-AF65-F5344CB8AC3E}">
        <p14:creationId xmlns:p14="http://schemas.microsoft.com/office/powerpoint/2010/main" val="5328823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mn-lt"/>
                <a:ea typeface="+mn-ea"/>
                <a:cs typeface="+mn-cs"/>
              </a:rPr>
              <a:t>Esercizio 2</a:t>
            </a:r>
            <a:endParaRPr lang="de-DE" sz="3600" dirty="0">
              <a:latin typeface="+mn-lt"/>
              <a:ea typeface="+mn-ea"/>
              <a:cs typeface="+mn-cs"/>
            </a:endParaRPr>
          </a:p>
        </p:txBody>
      </p:sp>
      <p:sp>
        <p:nvSpPr>
          <p:cNvPr id="59394" name="Inhaltsplatzhalter 2"/>
          <p:cNvSpPr>
            <a:spLocks noGrp="1"/>
          </p:cNvSpPr>
          <p:nvPr>
            <p:ph idx="1"/>
          </p:nvPr>
        </p:nvSpPr>
        <p:spPr/>
        <p:txBody>
          <a:bodyPr>
            <a:noAutofit/>
          </a:bodyPr>
          <a:lstStyle/>
          <a:p>
            <a:pPr marL="342900" indent="-342900">
              <a:buClr>
                <a:srgbClr val="333333"/>
              </a:buClr>
              <a:buFont typeface="WingDings"/>
              <a:buChar char=""/>
            </a:pPr>
            <a:r>
              <a:rPr lang="it-IT" sz="2400" dirty="0">
                <a:solidFill>
                  <a:srgbClr val="333333"/>
                </a:solidFill>
              </a:rPr>
              <a:t>Ora per favore lasciate che la parte superiore del corpo penda in maniera rilassata e quindi molto lentamente riprendete la posizione verticale, vertebra dopo vertebra. Immaginate che qualcuno vi tiri in su, dalle estremità dei vostri capelli</a:t>
            </a:r>
            <a:r>
              <a:rPr lang="en-US" sz="2400" dirty="0">
                <a:solidFill>
                  <a:srgbClr val="333333"/>
                </a:solidFill>
              </a:rPr>
              <a:t>.</a:t>
            </a:r>
          </a:p>
          <a:p>
            <a:pPr marL="342900" indent="-342900">
              <a:buClr>
                <a:srgbClr val="333333"/>
              </a:buClr>
              <a:buFont typeface="WingDings"/>
              <a:buChar char=""/>
            </a:pPr>
            <a:r>
              <a:rPr lang="de-DE" sz="2400" dirty="0" err="1">
                <a:solidFill>
                  <a:srgbClr val="333333"/>
                </a:solidFill>
              </a:rPr>
              <a:t>Cammina</a:t>
            </a:r>
            <a:r>
              <a:rPr lang="de-DE" sz="2400" dirty="0">
                <a:solidFill>
                  <a:srgbClr val="333333"/>
                </a:solidFill>
              </a:rPr>
              <a:t> </a:t>
            </a:r>
            <a:r>
              <a:rPr lang="de-DE" sz="2400" dirty="0" err="1">
                <a:solidFill>
                  <a:srgbClr val="333333"/>
                </a:solidFill>
              </a:rPr>
              <a:t>nella</a:t>
            </a:r>
            <a:r>
              <a:rPr lang="de-DE" sz="2400" dirty="0">
                <a:solidFill>
                  <a:srgbClr val="333333"/>
                </a:solidFill>
              </a:rPr>
              <a:t> </a:t>
            </a:r>
            <a:r>
              <a:rPr lang="de-DE" sz="2400" dirty="0" err="1">
                <a:solidFill>
                  <a:srgbClr val="333333"/>
                </a:solidFill>
              </a:rPr>
              <a:t>stanza</a:t>
            </a:r>
            <a:r>
              <a:rPr lang="de-DE" sz="2400" dirty="0">
                <a:solidFill>
                  <a:srgbClr val="333333"/>
                </a:solidFill>
              </a:rPr>
              <a:t> in </a:t>
            </a:r>
            <a:r>
              <a:rPr lang="de-DE" sz="2400" dirty="0" err="1">
                <a:solidFill>
                  <a:srgbClr val="333333"/>
                </a:solidFill>
              </a:rPr>
              <a:t>questa</a:t>
            </a:r>
            <a:r>
              <a:rPr lang="de-DE" sz="2400" dirty="0">
                <a:solidFill>
                  <a:srgbClr val="333333"/>
                </a:solidFill>
              </a:rPr>
              <a:t> </a:t>
            </a:r>
            <a:r>
              <a:rPr lang="de-DE" sz="2400" err="1">
                <a:solidFill>
                  <a:srgbClr val="333333"/>
                </a:solidFill>
              </a:rPr>
              <a:t>posizione</a:t>
            </a:r>
            <a:r>
              <a:rPr lang="de-DE" sz="2400">
                <a:solidFill>
                  <a:srgbClr val="333333"/>
                </a:solidFill>
              </a:rPr>
              <a:t>!</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it-IT">
                <a:latin typeface="+mn-lt"/>
              </a:rPr>
              <a:t>Modulo del training 9 – Autostima</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28</a:t>
            </a:fld>
            <a:endParaRPr lang="de-DE">
              <a:latin typeface="+mn-lt"/>
            </a:endParaRPr>
          </a:p>
        </p:txBody>
      </p:sp>
    </p:spTree>
    <p:extLst>
      <p:ext uri="{BB962C8B-B14F-4D97-AF65-F5344CB8AC3E}">
        <p14:creationId xmlns:p14="http://schemas.microsoft.com/office/powerpoint/2010/main" val="14470967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mn-lt"/>
                <a:ea typeface="+mn-ea"/>
                <a:cs typeface="+mn-cs"/>
              </a:rPr>
              <a:t>Esercizio 2</a:t>
            </a:r>
            <a:endParaRPr lang="de-DE" sz="3600" dirty="0">
              <a:latin typeface="+mn-lt"/>
              <a:ea typeface="+mn-ea"/>
              <a:cs typeface="+mn-cs"/>
            </a:endParaRPr>
          </a:p>
        </p:txBody>
      </p:sp>
      <p:sp>
        <p:nvSpPr>
          <p:cNvPr id="59394" name="Inhaltsplatzhalter 2"/>
          <p:cNvSpPr>
            <a:spLocks noGrp="1"/>
          </p:cNvSpPr>
          <p:nvPr>
            <p:ph idx="1"/>
          </p:nvPr>
        </p:nvSpPr>
        <p:spPr/>
        <p:txBody>
          <a:bodyPr>
            <a:noAutofit/>
          </a:bodyPr>
          <a:lstStyle/>
          <a:p>
            <a:pPr marL="342900" indent="-342900">
              <a:buClr>
                <a:srgbClr val="333333"/>
              </a:buClr>
              <a:buFont typeface="WingDings"/>
              <a:buChar char=""/>
            </a:pPr>
            <a:r>
              <a:rPr lang="it-IT" sz="2400" dirty="0">
                <a:solidFill>
                  <a:srgbClr val="333333"/>
                </a:solidFill>
              </a:rPr>
              <a:t>Ora per favore lasciate che la parte superiore del corpo penda in maniera rilassata e quindi molto lentamente riprendete la posizione verticale, vertebra dopo vertebra. Immaginate che qualcuno vi tiri in su, dalle estremità dei vostri capelli</a:t>
            </a:r>
            <a:r>
              <a:rPr lang="en-US" sz="2400" dirty="0">
                <a:solidFill>
                  <a:srgbClr val="333333"/>
                </a:solidFill>
              </a:rPr>
              <a:t>.</a:t>
            </a:r>
          </a:p>
          <a:p>
            <a:pPr marL="342900" indent="-342900">
              <a:buClr>
                <a:srgbClr val="333333"/>
              </a:buClr>
              <a:buFont typeface="WingDings"/>
              <a:buChar char=""/>
            </a:pPr>
            <a:r>
              <a:rPr lang="de-DE" sz="2400" dirty="0" err="1">
                <a:solidFill>
                  <a:srgbClr val="333333"/>
                </a:solidFill>
              </a:rPr>
              <a:t>Cammina</a:t>
            </a:r>
            <a:r>
              <a:rPr lang="de-DE" sz="2400" dirty="0">
                <a:solidFill>
                  <a:srgbClr val="333333"/>
                </a:solidFill>
              </a:rPr>
              <a:t> </a:t>
            </a:r>
            <a:r>
              <a:rPr lang="de-DE" sz="2400" dirty="0" err="1">
                <a:solidFill>
                  <a:srgbClr val="333333"/>
                </a:solidFill>
              </a:rPr>
              <a:t>nella</a:t>
            </a:r>
            <a:r>
              <a:rPr lang="de-DE" sz="2400" dirty="0">
                <a:solidFill>
                  <a:srgbClr val="333333"/>
                </a:solidFill>
              </a:rPr>
              <a:t> </a:t>
            </a:r>
            <a:r>
              <a:rPr lang="de-DE" sz="2400" dirty="0" err="1">
                <a:solidFill>
                  <a:srgbClr val="333333"/>
                </a:solidFill>
              </a:rPr>
              <a:t>stanza</a:t>
            </a:r>
            <a:r>
              <a:rPr lang="de-DE" sz="2400" dirty="0">
                <a:solidFill>
                  <a:srgbClr val="333333"/>
                </a:solidFill>
              </a:rPr>
              <a:t> in </a:t>
            </a:r>
            <a:r>
              <a:rPr lang="de-DE" sz="2400" dirty="0" err="1">
                <a:solidFill>
                  <a:srgbClr val="333333"/>
                </a:solidFill>
              </a:rPr>
              <a:t>questa</a:t>
            </a:r>
            <a:r>
              <a:rPr lang="de-DE" sz="2400" dirty="0">
                <a:solidFill>
                  <a:srgbClr val="333333"/>
                </a:solidFill>
              </a:rPr>
              <a:t> </a:t>
            </a:r>
            <a:r>
              <a:rPr lang="de-DE" sz="2400" dirty="0" err="1">
                <a:solidFill>
                  <a:srgbClr val="333333"/>
                </a:solidFill>
              </a:rPr>
              <a:t>posizione</a:t>
            </a:r>
            <a:r>
              <a:rPr lang="de-DE" sz="2400" dirty="0">
                <a:solidFill>
                  <a:srgbClr val="333333"/>
                </a:solidFill>
              </a:rPr>
              <a:t>!</a:t>
            </a:r>
          </a:p>
          <a:p>
            <a:pPr algn="ctr"/>
            <a:r>
              <a:rPr lang="de-DE" sz="2400" dirty="0">
                <a:solidFill>
                  <a:srgbClr val="004992"/>
                </a:solidFill>
              </a:rPr>
              <a:t>Come ti senti?</a:t>
            </a:r>
          </a:p>
        </p:txBody>
      </p:sp>
      <p:sp>
        <p:nvSpPr>
          <p:cNvPr id="2" name="Footer Placeholder 1"/>
          <p:cNvSpPr>
            <a:spLocks noGrp="1"/>
          </p:cNvSpPr>
          <p:nvPr>
            <p:ph type="ftr" sz="quarter" idx="11"/>
          </p:nvPr>
        </p:nvSpPr>
        <p:spPr/>
        <p:txBody>
          <a:bodyPr/>
          <a:lstStyle/>
          <a:p>
            <a:pPr>
              <a:defRPr/>
            </a:pPr>
            <a:r>
              <a:rPr lang="it-IT">
                <a:latin typeface="+mn-lt"/>
              </a:rPr>
              <a:t>Modulo del training 9 – Autostima</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29</a:t>
            </a:fld>
            <a:endParaRPr lang="de-DE">
              <a:latin typeface="+mn-lt"/>
            </a:endParaRPr>
          </a:p>
        </p:txBody>
      </p:sp>
    </p:spTree>
    <p:extLst>
      <p:ext uri="{BB962C8B-B14F-4D97-AF65-F5344CB8AC3E}">
        <p14:creationId xmlns:p14="http://schemas.microsoft.com/office/powerpoint/2010/main" val="7945965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mn-lt"/>
                <a:ea typeface="+mn-ea"/>
                <a:cs typeface="+mn-cs"/>
              </a:rPr>
              <a:t>Esercizio 2</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defRPr/>
            </a:pPr>
            <a:r>
              <a:rPr lang="en-US" sz="2400" dirty="0" err="1">
                <a:solidFill>
                  <a:srgbClr val="333333"/>
                </a:solidFill>
              </a:rPr>
              <a:t>Avrai</a:t>
            </a:r>
            <a:r>
              <a:rPr lang="en-US" sz="2400" dirty="0">
                <a:solidFill>
                  <a:srgbClr val="333333"/>
                </a:solidFill>
              </a:rPr>
              <a:t> </a:t>
            </a:r>
            <a:r>
              <a:rPr lang="en-US" sz="2400" dirty="0" err="1">
                <a:solidFill>
                  <a:srgbClr val="333333"/>
                </a:solidFill>
              </a:rPr>
              <a:t>notato</a:t>
            </a:r>
            <a:r>
              <a:rPr lang="en-US" sz="2400" dirty="0">
                <a:solidFill>
                  <a:srgbClr val="333333"/>
                </a:solidFill>
              </a:rPr>
              <a:t> </a:t>
            </a:r>
            <a:r>
              <a:rPr lang="en-US" sz="2400" dirty="0" err="1">
                <a:solidFill>
                  <a:srgbClr val="333333"/>
                </a:solidFill>
              </a:rPr>
              <a:t>che</a:t>
            </a:r>
            <a:r>
              <a:rPr lang="en-US" sz="2400" dirty="0">
                <a:solidFill>
                  <a:srgbClr val="333333"/>
                </a:solidFill>
              </a:rPr>
              <a:t> </a:t>
            </a:r>
            <a:r>
              <a:rPr lang="en-US" sz="2400" dirty="0" err="1">
                <a:solidFill>
                  <a:srgbClr val="333333"/>
                </a:solidFill>
              </a:rPr>
              <a:t>eri</a:t>
            </a:r>
            <a:r>
              <a:rPr lang="en-US" sz="2400" dirty="0">
                <a:solidFill>
                  <a:srgbClr val="333333"/>
                </a:solidFill>
              </a:rPr>
              <a:t> </a:t>
            </a:r>
            <a:r>
              <a:rPr lang="en-US" sz="2400" dirty="0" err="1">
                <a:solidFill>
                  <a:srgbClr val="333333"/>
                </a:solidFill>
              </a:rPr>
              <a:t>piu</a:t>
            </a:r>
            <a:r>
              <a:rPr lang="en-US" sz="2400" dirty="0">
                <a:solidFill>
                  <a:srgbClr val="333333"/>
                </a:solidFill>
              </a:rPr>
              <a:t>’ </a:t>
            </a:r>
            <a:r>
              <a:rPr lang="en-US" sz="2400" dirty="0" err="1">
                <a:solidFill>
                  <a:srgbClr val="333333"/>
                </a:solidFill>
              </a:rPr>
              <a:t>eretto</a:t>
            </a:r>
            <a:r>
              <a:rPr lang="en-US" sz="2400" dirty="0">
                <a:solidFill>
                  <a:srgbClr val="333333"/>
                </a:solidFill>
              </a:rPr>
              <a:t> e </a:t>
            </a:r>
            <a:r>
              <a:rPr lang="en-US" sz="2400" dirty="0" err="1">
                <a:solidFill>
                  <a:srgbClr val="333333"/>
                </a:solidFill>
              </a:rPr>
              <a:t>sicuro</a:t>
            </a:r>
            <a:r>
              <a:rPr lang="en-US" sz="2400" dirty="0">
                <a:solidFill>
                  <a:srgbClr val="333333"/>
                </a:solidFill>
              </a:rPr>
              <a:t>.</a:t>
            </a:r>
          </a:p>
          <a:p>
            <a:pPr marL="342900" indent="-342900">
              <a:buClr>
                <a:srgbClr val="333333"/>
              </a:buClr>
              <a:buFont typeface="WingDings"/>
              <a:buChar char=""/>
              <a:defRPr/>
            </a:pPr>
            <a:r>
              <a:rPr lang="it-IT" sz="2400" dirty="0">
                <a:solidFill>
                  <a:srgbClr val="333333"/>
                </a:solidFill>
              </a:rPr>
              <a:t>Una posizione stabile e una postura eretta non solo fanno sembrare </a:t>
            </a:r>
            <a:r>
              <a:rPr lang="it-IT" sz="2400" dirty="0" err="1">
                <a:solidFill>
                  <a:srgbClr val="333333"/>
                </a:solidFill>
              </a:rPr>
              <a:t>piu’</a:t>
            </a:r>
            <a:r>
              <a:rPr lang="it-IT" sz="2400" dirty="0">
                <a:solidFill>
                  <a:srgbClr val="333333"/>
                </a:solidFill>
              </a:rPr>
              <a:t> sicuri, ma hanno anche un impatto positivo sulla autostima</a:t>
            </a:r>
            <a:r>
              <a:rPr lang="en-US" sz="2400" dirty="0">
                <a:solidFill>
                  <a:srgbClr val="333333"/>
                </a:solidFill>
              </a:rPr>
              <a:t>.</a:t>
            </a:r>
          </a:p>
          <a:p>
            <a:pPr marL="342900" indent="-342900">
              <a:buClr>
                <a:srgbClr val="333333"/>
              </a:buClr>
              <a:buFont typeface="WingDings"/>
              <a:buChar char=""/>
              <a:defRPr/>
            </a:pPr>
            <a:r>
              <a:rPr lang="en-US" sz="2400" dirty="0" err="1">
                <a:solidFill>
                  <a:srgbClr val="333333"/>
                </a:solidFill>
              </a:rPr>
              <a:t>Sviluppa</a:t>
            </a:r>
            <a:r>
              <a:rPr lang="en-US" sz="2400" dirty="0">
                <a:solidFill>
                  <a:srgbClr val="333333"/>
                </a:solidFill>
              </a:rPr>
              <a:t> un </a:t>
            </a:r>
            <a:r>
              <a:rPr lang="en-US" sz="2400" dirty="0" err="1">
                <a:solidFill>
                  <a:srgbClr val="333333"/>
                </a:solidFill>
              </a:rPr>
              <a:t>atteggiamento</a:t>
            </a:r>
            <a:r>
              <a:rPr lang="en-US" sz="2400" dirty="0">
                <a:solidFill>
                  <a:srgbClr val="333333"/>
                </a:solidFill>
              </a:rPr>
              <a:t> </a:t>
            </a:r>
            <a:r>
              <a:rPr lang="en-US" sz="2400" dirty="0" err="1">
                <a:solidFill>
                  <a:srgbClr val="333333"/>
                </a:solidFill>
              </a:rPr>
              <a:t>interiore</a:t>
            </a:r>
            <a:r>
              <a:rPr lang="en-US" sz="2400" dirty="0">
                <a:solidFill>
                  <a:srgbClr val="333333"/>
                </a:solidFill>
              </a:rPr>
              <a:t> con </a:t>
            </a:r>
            <a:r>
              <a:rPr lang="en-US" sz="2400" dirty="0" err="1">
                <a:solidFill>
                  <a:srgbClr val="333333"/>
                </a:solidFill>
              </a:rPr>
              <a:t>una</a:t>
            </a:r>
            <a:r>
              <a:rPr lang="en-US" sz="2400" dirty="0">
                <a:solidFill>
                  <a:srgbClr val="333333"/>
                </a:solidFill>
              </a:rPr>
              <a:t> </a:t>
            </a:r>
            <a:r>
              <a:rPr lang="en-US" sz="2400" dirty="0" err="1">
                <a:solidFill>
                  <a:srgbClr val="333333"/>
                </a:solidFill>
              </a:rPr>
              <a:t>corretta</a:t>
            </a:r>
            <a:r>
              <a:rPr lang="en-US" sz="2400" dirty="0">
                <a:solidFill>
                  <a:srgbClr val="333333"/>
                </a:solidFill>
              </a:rPr>
              <a:t> </a:t>
            </a:r>
            <a:r>
              <a:rPr lang="en-US" sz="2400" dirty="0" err="1">
                <a:solidFill>
                  <a:srgbClr val="333333"/>
                </a:solidFill>
              </a:rPr>
              <a:t>postura</a:t>
            </a:r>
            <a:r>
              <a:rPr lang="en-US" sz="2400" dirty="0">
                <a:solidFill>
                  <a:srgbClr val="333333"/>
                </a:solidFill>
              </a:rPr>
              <a:t> del </a:t>
            </a:r>
            <a:r>
              <a:rPr lang="en-US" sz="2400" dirty="0" err="1">
                <a:solidFill>
                  <a:srgbClr val="333333"/>
                </a:solidFill>
              </a:rPr>
              <a:t>corpo</a:t>
            </a:r>
            <a:r>
              <a:rPr lang="en-US" sz="2400" dirty="0">
                <a:solidFill>
                  <a:srgbClr val="333333"/>
                </a:solidFill>
              </a:rPr>
              <a:t>: Un </a:t>
            </a:r>
            <a:r>
              <a:rPr lang="en-US" sz="2400" dirty="0" err="1">
                <a:solidFill>
                  <a:srgbClr val="333333"/>
                </a:solidFill>
              </a:rPr>
              <a:t>linguaggio</a:t>
            </a:r>
            <a:r>
              <a:rPr lang="en-US" sz="2400" dirty="0">
                <a:solidFill>
                  <a:srgbClr val="333333"/>
                </a:solidFill>
              </a:rPr>
              <a:t> del </a:t>
            </a:r>
            <a:r>
              <a:rPr lang="en-US" sz="2400" dirty="0" err="1">
                <a:solidFill>
                  <a:srgbClr val="333333"/>
                </a:solidFill>
              </a:rPr>
              <a:t>corpo</a:t>
            </a:r>
            <a:r>
              <a:rPr lang="en-US" sz="2400" dirty="0">
                <a:solidFill>
                  <a:srgbClr val="333333"/>
                </a:solidFill>
              </a:rPr>
              <a:t> </a:t>
            </a:r>
            <a:r>
              <a:rPr lang="en-US" sz="2400" dirty="0" err="1">
                <a:solidFill>
                  <a:srgbClr val="333333"/>
                </a:solidFill>
              </a:rPr>
              <a:t>che</a:t>
            </a:r>
            <a:r>
              <a:rPr lang="en-US" sz="2400" dirty="0">
                <a:solidFill>
                  <a:srgbClr val="333333"/>
                </a:solidFill>
              </a:rPr>
              <a:t> </a:t>
            </a:r>
            <a:r>
              <a:rPr lang="en-US" sz="2400">
                <a:solidFill>
                  <a:srgbClr val="333333"/>
                </a:solidFill>
              </a:rPr>
              <a:t>dice </a:t>
            </a:r>
            <a:r>
              <a:rPr lang="en-US" sz="2400" kern="1200">
                <a:solidFill>
                  <a:srgbClr val="333333"/>
                </a:solidFill>
              </a:rPr>
              <a:t>“</a:t>
            </a:r>
            <a:r>
              <a:rPr lang="en-US" sz="2400">
                <a:solidFill>
                  <a:srgbClr val="333333"/>
                </a:solidFill>
              </a:rPr>
              <a:t>sono fiducioso</a:t>
            </a:r>
            <a:r>
              <a:rPr lang="en-US" sz="2400" kern="1200">
                <a:solidFill>
                  <a:srgbClr val="333333"/>
                </a:solidFill>
              </a:rPr>
              <a:t>”</a:t>
            </a:r>
            <a:r>
              <a:rPr lang="en-US" sz="2400">
                <a:solidFill>
                  <a:srgbClr val="333333"/>
                </a:solidFill>
              </a:rPr>
              <a:t> </a:t>
            </a:r>
            <a:r>
              <a:rPr lang="en-US" sz="2400" dirty="0">
                <a:solidFill>
                  <a:srgbClr val="333333"/>
                </a:solidFill>
              </a:rPr>
              <a:t>(</a:t>
            </a:r>
            <a:r>
              <a:rPr lang="en-US" sz="2400" dirty="0" err="1">
                <a:solidFill>
                  <a:srgbClr val="333333"/>
                </a:solidFill>
              </a:rPr>
              <a:t>postura</a:t>
            </a:r>
            <a:r>
              <a:rPr lang="en-US" sz="2400" dirty="0">
                <a:solidFill>
                  <a:srgbClr val="333333"/>
                </a:solidFill>
              </a:rPr>
              <a:t> </a:t>
            </a:r>
            <a:r>
              <a:rPr lang="en-US" sz="2400" dirty="0" err="1">
                <a:solidFill>
                  <a:srgbClr val="333333"/>
                </a:solidFill>
              </a:rPr>
              <a:t>eretta</a:t>
            </a:r>
            <a:r>
              <a:rPr lang="en-US" sz="2400" dirty="0">
                <a:solidFill>
                  <a:srgbClr val="333333"/>
                </a:solidFill>
              </a:rPr>
              <a:t>, </a:t>
            </a:r>
            <a:r>
              <a:rPr lang="en-US" sz="2400" dirty="0" err="1">
                <a:solidFill>
                  <a:srgbClr val="333333"/>
                </a:solidFill>
              </a:rPr>
              <a:t>contatto</a:t>
            </a:r>
            <a:r>
              <a:rPr lang="en-US" sz="2400" dirty="0">
                <a:solidFill>
                  <a:srgbClr val="333333"/>
                </a:solidFill>
              </a:rPr>
              <a:t> </a:t>
            </a:r>
            <a:r>
              <a:rPr lang="en-US" sz="2400" dirty="0" err="1">
                <a:solidFill>
                  <a:srgbClr val="333333"/>
                </a:solidFill>
              </a:rPr>
              <a:t>visivo</a:t>
            </a:r>
            <a:r>
              <a:rPr lang="en-US" sz="2400" dirty="0">
                <a:solidFill>
                  <a:srgbClr val="333333"/>
                </a:solidFill>
              </a:rPr>
              <a:t>, voce </a:t>
            </a:r>
            <a:r>
              <a:rPr lang="en-US" sz="2400" dirty="0" err="1">
                <a:solidFill>
                  <a:srgbClr val="333333"/>
                </a:solidFill>
              </a:rPr>
              <a:t>ferma</a:t>
            </a:r>
            <a:r>
              <a:rPr lang="en-US" sz="2400" dirty="0">
                <a:solidFill>
                  <a:srgbClr val="333333"/>
                </a:solidFill>
              </a:rPr>
              <a:t>) induce </a:t>
            </a:r>
            <a:r>
              <a:rPr lang="en-US" sz="2400" dirty="0" err="1">
                <a:solidFill>
                  <a:srgbClr val="333333"/>
                </a:solidFill>
              </a:rPr>
              <a:t>vera</a:t>
            </a:r>
            <a:r>
              <a:rPr lang="en-US" sz="2400" dirty="0">
                <a:solidFill>
                  <a:srgbClr val="333333"/>
                </a:solidFill>
              </a:rPr>
              <a:t> </a:t>
            </a:r>
            <a:r>
              <a:rPr lang="en-US" sz="2400" dirty="0" err="1">
                <a:solidFill>
                  <a:srgbClr val="333333"/>
                </a:solidFill>
              </a:rPr>
              <a:t>forza</a:t>
            </a:r>
            <a:r>
              <a:rPr lang="en-US" sz="2400" dirty="0">
                <a:solidFill>
                  <a:srgbClr val="333333"/>
                </a:solidFill>
              </a:rPr>
              <a:t> e </a:t>
            </a:r>
            <a:r>
              <a:rPr lang="en-US" sz="2400" dirty="0" err="1">
                <a:solidFill>
                  <a:srgbClr val="333333"/>
                </a:solidFill>
              </a:rPr>
              <a:t>autentica</a:t>
            </a:r>
            <a:r>
              <a:rPr lang="en-US" sz="2400" dirty="0">
                <a:solidFill>
                  <a:srgbClr val="333333"/>
                </a:solidFill>
              </a:rPr>
              <a:t> </a:t>
            </a:r>
            <a:r>
              <a:rPr lang="en-US" sz="2400" dirty="0" err="1">
                <a:solidFill>
                  <a:srgbClr val="333333"/>
                </a:solidFill>
              </a:rPr>
              <a:t>fiducia</a:t>
            </a:r>
            <a:r>
              <a:rPr lang="en-US" sz="2400" dirty="0">
                <a:solidFill>
                  <a:srgbClr val="333333"/>
                </a:solidFill>
              </a:rPr>
              <a:t> in se </a:t>
            </a:r>
            <a:r>
              <a:rPr lang="en-US" sz="2400" dirty="0" err="1">
                <a:solidFill>
                  <a:srgbClr val="333333"/>
                </a:solidFill>
              </a:rPr>
              <a:t>stessi</a:t>
            </a:r>
            <a:r>
              <a:rPr lang="en-US" sz="2400" dirty="0">
                <a:solidFill>
                  <a:srgbClr val="333333"/>
                </a:solidFill>
              </a:rPr>
              <a:t>.</a:t>
            </a:r>
          </a:p>
          <a:p>
            <a:pPr algn="ctr">
              <a:tabLst>
                <a:tab pos="271463" algn="l"/>
              </a:tabLst>
              <a:defRPr/>
            </a:pPr>
            <a:r>
              <a:rPr lang="en-US" sz="2400" dirty="0" err="1">
                <a:solidFill>
                  <a:srgbClr val="004992"/>
                </a:solidFill>
              </a:rPr>
              <a:t>Quello</a:t>
            </a:r>
            <a:r>
              <a:rPr lang="en-US" sz="2400" dirty="0">
                <a:solidFill>
                  <a:srgbClr val="004992"/>
                </a:solidFill>
              </a:rPr>
              <a:t> </a:t>
            </a:r>
            <a:r>
              <a:rPr lang="en-US" sz="2400" dirty="0" err="1">
                <a:solidFill>
                  <a:srgbClr val="004992"/>
                </a:solidFill>
              </a:rPr>
              <a:t>che</a:t>
            </a:r>
            <a:r>
              <a:rPr lang="en-US" sz="2400" dirty="0">
                <a:solidFill>
                  <a:srgbClr val="004992"/>
                </a:solidFill>
              </a:rPr>
              <a:t> </a:t>
            </a:r>
            <a:r>
              <a:rPr lang="en-US" sz="2400" dirty="0" err="1">
                <a:solidFill>
                  <a:srgbClr val="004992"/>
                </a:solidFill>
              </a:rPr>
              <a:t>comincia</a:t>
            </a:r>
            <a:r>
              <a:rPr lang="en-US" sz="2400" dirty="0">
                <a:solidFill>
                  <a:srgbClr val="004992"/>
                </a:solidFill>
              </a:rPr>
              <a:t> con </a:t>
            </a:r>
            <a:r>
              <a:rPr lang="en-US" sz="2400" err="1">
                <a:solidFill>
                  <a:srgbClr val="004992"/>
                </a:solidFill>
              </a:rPr>
              <a:t>una</a:t>
            </a:r>
            <a:r>
              <a:rPr lang="en-US" sz="2400">
                <a:solidFill>
                  <a:srgbClr val="004992"/>
                </a:solidFill>
              </a:rPr>
              <a:t> “postura” </a:t>
            </a:r>
            <a:r>
              <a:rPr lang="en-US" sz="2400" dirty="0" err="1">
                <a:solidFill>
                  <a:srgbClr val="004992"/>
                </a:solidFill>
              </a:rPr>
              <a:t>diventa</a:t>
            </a:r>
            <a:r>
              <a:rPr lang="en-US" sz="2400" dirty="0">
                <a:solidFill>
                  <a:srgbClr val="004992"/>
                </a:solidFill>
              </a:rPr>
              <a:t> </a:t>
            </a:r>
            <a:r>
              <a:rPr lang="en-US" sz="2400" dirty="0" err="1">
                <a:solidFill>
                  <a:srgbClr val="004992"/>
                </a:solidFill>
              </a:rPr>
              <a:t>una</a:t>
            </a:r>
            <a:r>
              <a:rPr lang="en-US" sz="2400" dirty="0">
                <a:solidFill>
                  <a:srgbClr val="004992"/>
                </a:solidFill>
              </a:rPr>
              <a:t> </a:t>
            </a:r>
            <a:r>
              <a:rPr lang="en-US" sz="2400" dirty="0" err="1">
                <a:solidFill>
                  <a:srgbClr val="004992"/>
                </a:solidFill>
              </a:rPr>
              <a:t>attitudine</a:t>
            </a:r>
            <a:r>
              <a:rPr lang="en-US" sz="2400" dirty="0">
                <a:solidFill>
                  <a:srgbClr val="004992"/>
                </a:solidFill>
              </a:rPr>
              <a:t> </a:t>
            </a:r>
            <a:r>
              <a:rPr lang="en-US" sz="2400" dirty="0" err="1">
                <a:solidFill>
                  <a:srgbClr val="004992"/>
                </a:solidFill>
              </a:rPr>
              <a:t>effettiva</a:t>
            </a:r>
            <a:r>
              <a:rPr lang="en-US" sz="2400" dirty="0">
                <a:solidFill>
                  <a:srgbClr val="004992"/>
                </a:solidFill>
              </a:rPr>
              <a:t>!</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it-IT">
                <a:latin typeface="+mn-lt"/>
              </a:rPr>
              <a:t>Modulo del training 9 – Autostima</a:t>
            </a:r>
            <a:endParaRPr lang="de-DE">
              <a:latin typeface="+mn-lt"/>
            </a:endParaRP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30</a:t>
            </a:fld>
            <a:endParaRPr lang="de-DE">
              <a:latin typeface="+mn-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Ruminare: Girare in tondo, ma senza procedere</a:t>
            </a:r>
            <a:endParaRPr lang="de-DE" sz="3600" dirty="0">
              <a:latin typeface="+mn-lt"/>
              <a:ea typeface="+mn-ea"/>
              <a:cs typeface="+mn-cs"/>
            </a:endParaRPr>
          </a:p>
        </p:txBody>
      </p:sp>
      <p:sp>
        <p:nvSpPr>
          <p:cNvPr id="5" name="Rectangle 15"/>
          <p:cNvSpPr>
            <a:spLocks noGrp="1" noChangeArrowheads="1"/>
          </p:cNvSpPr>
          <p:nvPr>
            <p:ph idx="1"/>
          </p:nvPr>
        </p:nvSpPr>
        <p:spPr>
          <a:xfrm>
            <a:off x="408955" y="2204864"/>
            <a:ext cx="8229600" cy="4248000"/>
          </a:xfrm>
        </p:spPr>
        <p:txBody>
          <a:bodyPr>
            <a:noAutofit/>
          </a:bodyPr>
          <a:lstStyle/>
          <a:p>
            <a:pPr marL="342900" indent="-342900">
              <a:buClr>
                <a:srgbClr val="333333"/>
              </a:buClr>
              <a:buFont typeface="WingDings"/>
              <a:buChar char=""/>
              <a:defRPr/>
            </a:pPr>
            <a:r>
              <a:rPr lang="it-IT" sz="2400" dirty="0">
                <a:solidFill>
                  <a:srgbClr val="333333"/>
                </a:solidFill>
              </a:rPr>
              <a:t>Molte persone con sintomi psicologici soffrono </a:t>
            </a:r>
            <a:r>
              <a:rPr lang="it-IT" sz="2400">
                <a:solidFill>
                  <a:srgbClr val="333333"/>
                </a:solidFill>
              </a:rPr>
              <a:t>di “ruminazioni” o “rimuginazioni” </a:t>
            </a:r>
            <a:r>
              <a:rPr lang="it-IT" sz="2400" dirty="0">
                <a:solidFill>
                  <a:srgbClr val="333333"/>
                </a:solidFill>
              </a:rPr>
              <a:t>infinite</a:t>
            </a:r>
            <a:r>
              <a:rPr lang="en-US" sz="2400" dirty="0">
                <a:solidFill>
                  <a:srgbClr val="333333"/>
                </a:solidFill>
              </a:rPr>
              <a:t>.</a:t>
            </a:r>
          </a:p>
          <a:p>
            <a:pPr marL="342900" indent="-342900">
              <a:buClr>
                <a:srgbClr val="333333"/>
              </a:buClr>
              <a:buFont typeface="WingDings"/>
              <a:buChar char=""/>
              <a:defRPr/>
            </a:pPr>
            <a:r>
              <a:rPr lang="de-DE" sz="2400" dirty="0">
                <a:solidFill>
                  <a:srgbClr val="004992"/>
                </a:solidFill>
              </a:rPr>
              <a:t>Hai notato delle ruminazioni in te stesso/a?</a:t>
            </a:r>
          </a:p>
        </p:txBody>
      </p:sp>
      <p:sp>
        <p:nvSpPr>
          <p:cNvPr id="4" name="Footer Placeholder 3"/>
          <p:cNvSpPr>
            <a:spLocks noGrp="1"/>
          </p:cNvSpPr>
          <p:nvPr>
            <p:ph type="ftr" sz="quarter" idx="11"/>
          </p:nvPr>
        </p:nvSpPr>
        <p:spPr/>
        <p:txBody>
          <a:bodyPr/>
          <a:lstStyle/>
          <a:p>
            <a:pPr>
              <a:defRPr/>
            </a:pPr>
            <a:r>
              <a:rPr lang="it-IT">
                <a:latin typeface="+mn-lt"/>
              </a:rPr>
              <a:t>Modulo del training 9 – Autostima</a:t>
            </a:r>
            <a:endParaRPr lang="de-DE">
              <a:latin typeface="+mn-lt"/>
            </a:endParaRPr>
          </a:p>
        </p:txBody>
      </p:sp>
      <p:sp>
        <p:nvSpPr>
          <p:cNvPr id="6" name="Slide Number Placeholder 5"/>
          <p:cNvSpPr>
            <a:spLocks noGrp="1"/>
          </p:cNvSpPr>
          <p:nvPr>
            <p:ph type="sldNum" sz="quarter" idx="12"/>
          </p:nvPr>
        </p:nvSpPr>
        <p:spPr/>
        <p:txBody>
          <a:bodyPr/>
          <a:lstStyle/>
          <a:p>
            <a:pPr>
              <a:defRPr/>
            </a:pPr>
            <a:fld id="{F279F671-5723-4878-905E-9AC05A64390E}" type="slidenum">
              <a:rPr lang="de-DE" smtClean="0">
                <a:latin typeface="+mn-lt"/>
              </a:rPr>
              <a:pPr>
                <a:defRPr/>
              </a:pPr>
              <a:t>31</a:t>
            </a:fld>
            <a:endParaRPr lang="de-DE">
              <a:latin typeface="+mn-lt"/>
            </a:endParaRPr>
          </a:p>
        </p:txBody>
      </p:sp>
      <p:pic>
        <p:nvPicPr>
          <p:cNvPr id="8"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40683" y="2203703"/>
            <a:ext cx="2808272" cy="425196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mn-lt"/>
                <a:ea typeface="+mn-ea"/>
                <a:cs typeface="+mn-cs"/>
              </a:rPr>
              <a:t>Problemi</a:t>
            </a:r>
            <a:endParaRPr lang="de-DE" sz="3600" dirty="0">
              <a:latin typeface="+mn-lt"/>
              <a:ea typeface="+mn-ea"/>
              <a:cs typeface="+mn-cs"/>
            </a:endParaRPr>
          </a:p>
        </p:txBody>
      </p:sp>
      <p:sp>
        <p:nvSpPr>
          <p:cNvPr id="5" name="Rectangle 15"/>
          <p:cNvSpPr>
            <a:spLocks noGrp="1" noChangeArrowheads="1"/>
          </p:cNvSpPr>
          <p:nvPr>
            <p:ph idx="1"/>
          </p:nvPr>
        </p:nvSpPr>
        <p:spPr>
          <a:xfrm>
            <a:off x="408955" y="2204864"/>
            <a:ext cx="8229600" cy="4248000"/>
          </a:xfrm>
        </p:spPr>
        <p:txBody>
          <a:bodyPr>
            <a:noAutofit/>
          </a:bodyPr>
          <a:lstStyle/>
          <a:p>
            <a:pPr>
              <a:defRPr/>
            </a:pPr>
            <a:r>
              <a:rPr lang="de-DE" sz="2400" dirty="0">
                <a:solidFill>
                  <a:srgbClr val="004992"/>
                </a:solidFill>
              </a:rPr>
              <a:t>Le ruminazioni sono problematiche per diverse ragioni:</a:t>
            </a:r>
          </a:p>
          <a:p>
            <a:pPr marL="342900" indent="-342900">
              <a:buClr>
                <a:srgbClr val="333333"/>
              </a:buClr>
              <a:buFont typeface="WingDings"/>
              <a:buChar char=""/>
              <a:defRPr/>
            </a:pPr>
            <a:r>
              <a:rPr lang="de-DE" sz="2400" dirty="0">
                <a:solidFill>
                  <a:srgbClr val="333333"/>
                </a:solidFill>
              </a:rPr>
              <a:t>I pensieri si rincorrono: i problemi persistono e non vengono risolti.</a:t>
            </a:r>
          </a:p>
          <a:p>
            <a:pPr marL="342900" indent="-342900">
              <a:buClr>
                <a:srgbClr val="333333"/>
              </a:buClr>
              <a:buFont typeface="WingDings"/>
              <a:buChar char=""/>
              <a:defRPr/>
            </a:pPr>
            <a:r>
              <a:rPr lang="de-DE" sz="2400" dirty="0" err="1">
                <a:solidFill>
                  <a:srgbClr val="333333"/>
                </a:solidFill>
              </a:rPr>
              <a:t>L‘autostima</a:t>
            </a:r>
            <a:r>
              <a:rPr lang="de-DE" sz="2400" dirty="0">
                <a:solidFill>
                  <a:srgbClr val="333333"/>
                </a:solidFill>
              </a:rPr>
              <a:t> è </a:t>
            </a:r>
            <a:r>
              <a:rPr lang="de-DE" sz="2400" dirty="0" err="1">
                <a:solidFill>
                  <a:srgbClr val="333333"/>
                </a:solidFill>
              </a:rPr>
              <a:t>ulteriormente</a:t>
            </a:r>
            <a:r>
              <a:rPr lang="de-DE" sz="2400" dirty="0">
                <a:solidFill>
                  <a:srgbClr val="333333"/>
                </a:solidFill>
              </a:rPr>
              <a:t> </a:t>
            </a:r>
            <a:r>
              <a:rPr lang="de-DE" sz="2400" dirty="0" err="1">
                <a:solidFill>
                  <a:srgbClr val="333333"/>
                </a:solidFill>
              </a:rPr>
              <a:t>indebolita</a:t>
            </a:r>
            <a:r>
              <a:rPr lang="en-US" sz="2400" dirty="0">
                <a:solidFill>
                  <a:srgbClr val="333333"/>
                </a:solidFill>
              </a:rPr>
              <a:t>, </a:t>
            </a:r>
            <a:r>
              <a:rPr lang="en-US" sz="2400" dirty="0" err="1">
                <a:solidFill>
                  <a:srgbClr val="333333"/>
                </a:solidFill>
              </a:rPr>
              <a:t>poichè</a:t>
            </a:r>
            <a:r>
              <a:rPr lang="en-US" sz="2400" dirty="0">
                <a:solidFill>
                  <a:srgbClr val="333333"/>
                </a:solidFill>
              </a:rPr>
              <a:t> </a:t>
            </a:r>
            <a:r>
              <a:rPr lang="en-US" sz="2400" dirty="0" err="1">
                <a:solidFill>
                  <a:srgbClr val="333333"/>
                </a:solidFill>
              </a:rPr>
              <a:t>i</a:t>
            </a:r>
            <a:r>
              <a:rPr lang="en-US" sz="2400" dirty="0">
                <a:solidFill>
                  <a:srgbClr val="333333"/>
                </a:solidFill>
              </a:rPr>
              <a:t> </a:t>
            </a:r>
            <a:r>
              <a:rPr lang="en-US" sz="2400" dirty="0" err="1">
                <a:solidFill>
                  <a:srgbClr val="333333"/>
                </a:solidFill>
              </a:rPr>
              <a:t>pensieri</a:t>
            </a:r>
            <a:r>
              <a:rPr lang="en-US" sz="2400" dirty="0">
                <a:solidFill>
                  <a:srgbClr val="333333"/>
                </a:solidFill>
              </a:rPr>
              <a:t> </a:t>
            </a:r>
            <a:r>
              <a:rPr lang="en-US" sz="2400" dirty="0" err="1">
                <a:solidFill>
                  <a:srgbClr val="333333"/>
                </a:solidFill>
              </a:rPr>
              <a:t>utili</a:t>
            </a:r>
            <a:r>
              <a:rPr lang="en-US" sz="2400" dirty="0">
                <a:solidFill>
                  <a:srgbClr val="333333"/>
                </a:solidFill>
              </a:rPr>
              <a:t> e </a:t>
            </a:r>
            <a:r>
              <a:rPr lang="en-US" sz="2400" dirty="0" err="1">
                <a:solidFill>
                  <a:srgbClr val="333333"/>
                </a:solidFill>
              </a:rPr>
              <a:t>positivi</a:t>
            </a:r>
            <a:r>
              <a:rPr lang="en-US" sz="2400" dirty="0">
                <a:solidFill>
                  <a:srgbClr val="333333"/>
                </a:solidFill>
              </a:rPr>
              <a:t> </a:t>
            </a:r>
            <a:r>
              <a:rPr lang="en-US" sz="2400" dirty="0" err="1">
                <a:solidFill>
                  <a:srgbClr val="333333"/>
                </a:solidFill>
              </a:rPr>
              <a:t>sono</a:t>
            </a:r>
            <a:r>
              <a:rPr lang="en-US" sz="2400" dirty="0">
                <a:solidFill>
                  <a:srgbClr val="333333"/>
                </a:solidFill>
              </a:rPr>
              <a:t> </a:t>
            </a:r>
            <a:r>
              <a:rPr lang="en-US" sz="2400" dirty="0" err="1">
                <a:solidFill>
                  <a:srgbClr val="333333"/>
                </a:solidFill>
              </a:rPr>
              <a:t>trascurati</a:t>
            </a:r>
            <a:r>
              <a:rPr lang="en-US" sz="2400" dirty="0">
                <a:solidFill>
                  <a:srgbClr val="333333"/>
                </a:solidFill>
              </a:rPr>
              <a:t> o le </a:t>
            </a:r>
            <a:r>
              <a:rPr lang="en-US" sz="2400" dirty="0" err="1">
                <a:solidFill>
                  <a:srgbClr val="333333"/>
                </a:solidFill>
              </a:rPr>
              <a:t>azioni</a:t>
            </a:r>
            <a:r>
              <a:rPr lang="en-US" sz="2400" dirty="0">
                <a:solidFill>
                  <a:srgbClr val="333333"/>
                </a:solidFill>
              </a:rPr>
              <a:t> </a:t>
            </a:r>
            <a:r>
              <a:rPr lang="en-US" sz="2400" dirty="0" err="1">
                <a:solidFill>
                  <a:srgbClr val="333333"/>
                </a:solidFill>
              </a:rPr>
              <a:t>utili</a:t>
            </a:r>
            <a:r>
              <a:rPr lang="en-US" sz="2400" dirty="0">
                <a:solidFill>
                  <a:srgbClr val="333333"/>
                </a:solidFill>
              </a:rPr>
              <a:t> non </a:t>
            </a:r>
            <a:r>
              <a:rPr lang="en-US" sz="2400" dirty="0" err="1">
                <a:solidFill>
                  <a:srgbClr val="333333"/>
                </a:solidFill>
              </a:rPr>
              <a:t>sono</a:t>
            </a:r>
            <a:r>
              <a:rPr lang="en-US" sz="2400" dirty="0">
                <a:solidFill>
                  <a:srgbClr val="333333"/>
                </a:solidFill>
              </a:rPr>
              <a:t> </a:t>
            </a:r>
            <a:r>
              <a:rPr lang="en-US" sz="2400" dirty="0" err="1">
                <a:solidFill>
                  <a:srgbClr val="333333"/>
                </a:solidFill>
              </a:rPr>
              <a:t>messe</a:t>
            </a:r>
            <a:r>
              <a:rPr lang="en-US" sz="2400" dirty="0">
                <a:solidFill>
                  <a:srgbClr val="333333"/>
                </a:solidFill>
              </a:rPr>
              <a:t> in </a:t>
            </a:r>
            <a:r>
              <a:rPr lang="en-US" sz="2400" dirty="0" err="1">
                <a:solidFill>
                  <a:srgbClr val="333333"/>
                </a:solidFill>
              </a:rPr>
              <a:t>atto</a:t>
            </a:r>
            <a:r>
              <a:rPr lang="en-US" sz="2400" dirty="0">
                <a:solidFill>
                  <a:srgbClr val="333333"/>
                </a:solidFill>
              </a:rPr>
              <a:t>.</a:t>
            </a:r>
          </a:p>
          <a:p>
            <a:pPr marL="342900" indent="-342900">
              <a:buClr>
                <a:srgbClr val="333333"/>
              </a:buClr>
              <a:buFont typeface="WingDings"/>
              <a:buChar char=""/>
              <a:defRPr/>
            </a:pPr>
            <a:r>
              <a:rPr lang="en-US" sz="2400" dirty="0" err="1">
                <a:solidFill>
                  <a:srgbClr val="333333"/>
                </a:solidFill>
              </a:rPr>
              <a:t>Diversamente</a:t>
            </a:r>
            <a:r>
              <a:rPr lang="en-US" sz="2400" dirty="0">
                <a:solidFill>
                  <a:srgbClr val="333333"/>
                </a:solidFill>
              </a:rPr>
              <a:t> da </a:t>
            </a:r>
            <a:r>
              <a:rPr lang="en-US" sz="2400" dirty="0" err="1">
                <a:solidFill>
                  <a:srgbClr val="333333"/>
                </a:solidFill>
              </a:rPr>
              <a:t>quel</a:t>
            </a:r>
            <a:r>
              <a:rPr lang="en-US" sz="2400" dirty="0">
                <a:solidFill>
                  <a:srgbClr val="333333"/>
                </a:solidFill>
              </a:rPr>
              <a:t> </a:t>
            </a:r>
            <a:r>
              <a:rPr lang="en-US" sz="2400" dirty="0" err="1">
                <a:solidFill>
                  <a:srgbClr val="333333"/>
                </a:solidFill>
              </a:rPr>
              <a:t>che</a:t>
            </a:r>
            <a:r>
              <a:rPr lang="en-US" sz="2400" dirty="0">
                <a:solidFill>
                  <a:srgbClr val="333333"/>
                </a:solidFill>
              </a:rPr>
              <a:t> </a:t>
            </a:r>
            <a:r>
              <a:rPr lang="en-US" sz="2400" dirty="0" err="1">
                <a:solidFill>
                  <a:srgbClr val="333333"/>
                </a:solidFill>
              </a:rPr>
              <a:t>accade</a:t>
            </a:r>
            <a:r>
              <a:rPr lang="en-US" sz="2400" dirty="0">
                <a:solidFill>
                  <a:srgbClr val="333333"/>
                </a:solidFill>
              </a:rPr>
              <a:t> </a:t>
            </a:r>
            <a:r>
              <a:rPr lang="en-US" sz="2400" dirty="0" err="1">
                <a:solidFill>
                  <a:srgbClr val="333333"/>
                </a:solidFill>
              </a:rPr>
              <a:t>nel</a:t>
            </a:r>
            <a:r>
              <a:rPr lang="en-US" sz="2400" dirty="0">
                <a:solidFill>
                  <a:srgbClr val="333333"/>
                </a:solidFill>
              </a:rPr>
              <a:t> </a:t>
            </a:r>
            <a:r>
              <a:rPr lang="en-US" sz="2400" dirty="0" err="1">
                <a:solidFill>
                  <a:srgbClr val="333333"/>
                </a:solidFill>
              </a:rPr>
              <a:t>pensiero</a:t>
            </a:r>
            <a:r>
              <a:rPr lang="en-US" sz="2400" dirty="0">
                <a:solidFill>
                  <a:srgbClr val="333333"/>
                </a:solidFill>
              </a:rPr>
              <a:t> </a:t>
            </a:r>
            <a:r>
              <a:rPr lang="en-US" sz="2400" dirty="0" err="1">
                <a:solidFill>
                  <a:srgbClr val="333333"/>
                </a:solidFill>
              </a:rPr>
              <a:t>operativo</a:t>
            </a:r>
            <a:r>
              <a:rPr lang="en-US" sz="2400" dirty="0">
                <a:solidFill>
                  <a:srgbClr val="333333"/>
                </a:solidFill>
              </a:rPr>
              <a:t>, le </a:t>
            </a:r>
            <a:r>
              <a:rPr lang="en-US" sz="2400" dirty="0" err="1">
                <a:solidFill>
                  <a:srgbClr val="333333"/>
                </a:solidFill>
              </a:rPr>
              <a:t>ruminazioni</a:t>
            </a:r>
            <a:r>
              <a:rPr lang="en-US" sz="2400" dirty="0">
                <a:solidFill>
                  <a:srgbClr val="333333"/>
                </a:solidFill>
              </a:rPr>
              <a:t> </a:t>
            </a:r>
            <a:r>
              <a:rPr lang="en-US" sz="2400" dirty="0" err="1">
                <a:solidFill>
                  <a:srgbClr val="333333"/>
                </a:solidFill>
              </a:rPr>
              <a:t>si</a:t>
            </a:r>
            <a:r>
              <a:rPr lang="en-US" sz="2400" dirty="0">
                <a:solidFill>
                  <a:srgbClr val="333333"/>
                </a:solidFill>
              </a:rPr>
              <a:t> </a:t>
            </a:r>
            <a:r>
              <a:rPr lang="en-US" sz="2400" dirty="0" err="1">
                <a:solidFill>
                  <a:srgbClr val="333333"/>
                </a:solidFill>
              </a:rPr>
              <a:t>caratterizzano</a:t>
            </a:r>
            <a:r>
              <a:rPr lang="en-US" sz="2400" dirty="0">
                <a:solidFill>
                  <a:srgbClr val="333333"/>
                </a:solidFill>
              </a:rPr>
              <a:t> per </a:t>
            </a:r>
            <a:r>
              <a:rPr lang="en-US" sz="2400" dirty="0" err="1">
                <a:solidFill>
                  <a:srgbClr val="333333"/>
                </a:solidFill>
              </a:rPr>
              <a:t>una</a:t>
            </a:r>
            <a:r>
              <a:rPr lang="en-US" sz="2400" dirty="0">
                <a:solidFill>
                  <a:srgbClr val="333333"/>
                </a:solidFill>
              </a:rPr>
              <a:t> </a:t>
            </a:r>
            <a:r>
              <a:rPr lang="en-US" sz="2400" dirty="0" err="1">
                <a:solidFill>
                  <a:srgbClr val="333333"/>
                </a:solidFill>
              </a:rPr>
              <a:t>circolarità</a:t>
            </a:r>
            <a:r>
              <a:rPr lang="en-US" sz="2400" dirty="0">
                <a:solidFill>
                  <a:srgbClr val="333333"/>
                </a:solidFill>
              </a:rPr>
              <a:t> </a:t>
            </a:r>
            <a:r>
              <a:rPr lang="en-US" sz="2400" dirty="0" err="1">
                <a:solidFill>
                  <a:srgbClr val="333333"/>
                </a:solidFill>
              </a:rPr>
              <a:t>iterativa</a:t>
            </a:r>
            <a:r>
              <a:rPr lang="en-US" sz="2400" dirty="0">
                <a:solidFill>
                  <a:srgbClr val="333333"/>
                </a:solidFill>
              </a:rPr>
              <a:t> di </a:t>
            </a:r>
            <a:r>
              <a:rPr lang="en-US" sz="2400" dirty="0" err="1">
                <a:solidFill>
                  <a:srgbClr val="333333"/>
                </a:solidFill>
              </a:rPr>
              <a:t>idee</a:t>
            </a:r>
            <a:r>
              <a:rPr lang="en-US" sz="2400" dirty="0">
                <a:solidFill>
                  <a:srgbClr val="333333"/>
                </a:solidFill>
              </a:rPr>
              <a:t> di </a:t>
            </a:r>
            <a:r>
              <a:rPr lang="en-US" sz="2400" dirty="0" err="1">
                <a:solidFill>
                  <a:srgbClr val="333333"/>
                </a:solidFill>
              </a:rPr>
              <a:t>fallimento</a:t>
            </a:r>
            <a:r>
              <a:rPr lang="en-US" sz="2400" dirty="0">
                <a:solidFill>
                  <a:srgbClr val="333333"/>
                </a:solidFill>
              </a:rPr>
              <a:t> e </a:t>
            </a:r>
            <a:r>
              <a:rPr lang="en-US" sz="2400" dirty="0" err="1">
                <a:solidFill>
                  <a:srgbClr val="333333"/>
                </a:solidFill>
              </a:rPr>
              <a:t>autoaccusa</a:t>
            </a:r>
            <a:r>
              <a:rPr lang="en-US" sz="2400" dirty="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it-IT">
                <a:latin typeface="+mn-lt"/>
              </a:rPr>
              <a:t>Modulo del training 9 – Autostima</a:t>
            </a:r>
            <a:endParaRPr lang="de-DE">
              <a:latin typeface="+mn-lt"/>
            </a:endParaRPr>
          </a:p>
        </p:txBody>
      </p:sp>
      <p:sp>
        <p:nvSpPr>
          <p:cNvPr id="6" name="Slide Number Placeholder 5"/>
          <p:cNvSpPr>
            <a:spLocks noGrp="1"/>
          </p:cNvSpPr>
          <p:nvPr>
            <p:ph type="sldNum" sz="quarter" idx="12"/>
          </p:nvPr>
        </p:nvSpPr>
        <p:spPr/>
        <p:txBody>
          <a:bodyPr/>
          <a:lstStyle/>
          <a:p>
            <a:pPr>
              <a:defRPr/>
            </a:pPr>
            <a:fld id="{F279F671-5723-4878-905E-9AC05A64390E}" type="slidenum">
              <a:rPr lang="de-DE" smtClean="0">
                <a:latin typeface="+mn-lt"/>
              </a:rPr>
              <a:pPr>
                <a:defRPr/>
              </a:pPr>
              <a:t>32</a:t>
            </a:fld>
            <a:endParaRPr lang="de-DE">
              <a:latin typeface="+mn-lt"/>
            </a:endParaRPr>
          </a:p>
        </p:txBody>
      </p:sp>
      <p:pic>
        <p:nvPicPr>
          <p:cNvPr id="8"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40683" y="2203703"/>
            <a:ext cx="2808272" cy="425196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mn-lt"/>
                <a:ea typeface="+mn-ea"/>
                <a:cs typeface="+mn-cs"/>
              </a:rPr>
              <a:t>Cosa fare?</a:t>
            </a:r>
            <a:endParaRPr lang="de-DE" sz="3600" dirty="0">
              <a:latin typeface="+mn-lt"/>
              <a:ea typeface="+mn-ea"/>
              <a:cs typeface="+mn-cs"/>
            </a:endParaRPr>
          </a:p>
        </p:txBody>
      </p:sp>
      <p:sp>
        <p:nvSpPr>
          <p:cNvPr id="3" name="Content Placeholder 2"/>
          <p:cNvSpPr>
            <a:spLocks noGrp="1"/>
          </p:cNvSpPr>
          <p:nvPr>
            <p:ph idx="1"/>
          </p:nvPr>
        </p:nvSpPr>
        <p:spPr/>
        <p:txBody>
          <a:bodyPr/>
          <a:lstStyle/>
          <a:p>
            <a:pPr defTabSz="914400">
              <a:defRPr/>
            </a:pPr>
            <a:r>
              <a:rPr lang="it-IT" sz="2400" dirty="0">
                <a:solidFill>
                  <a:srgbClr val="333333"/>
                </a:solidFill>
              </a:rPr>
              <a:t>Il primo e più importante passo è riconoscere la ruminazione come un problema piuttosto che una utile strategia.</a:t>
            </a:r>
            <a:r>
              <a:rPr lang="de-DE" sz="2400" dirty="0">
                <a:solidFill>
                  <a:srgbClr val="333333"/>
                </a:solidFill>
              </a:rPr>
              <a:t> </a:t>
            </a:r>
            <a:r>
              <a:rPr lang="it-IT" sz="2400" dirty="0">
                <a:solidFill>
                  <a:srgbClr val="333333"/>
                </a:solidFill>
              </a:rPr>
              <a:t>La ruminazione produce problemi anziché risolverli.</a:t>
            </a:r>
            <a:endParaRPr lang="de-DE" sz="2400" dirty="0">
              <a:solidFill>
                <a:srgbClr val="333333"/>
              </a:solidFill>
            </a:endParaRPr>
          </a:p>
          <a:p>
            <a:pPr marL="342900" indent="-342900" defTabSz="914400">
              <a:buClr>
                <a:srgbClr val="333333"/>
              </a:buClr>
              <a:buFont typeface="WingDings"/>
              <a:buChar char=""/>
              <a:defRPr/>
            </a:pPr>
            <a:r>
              <a:rPr lang="de-DE" sz="2400" dirty="0">
                <a:solidFill>
                  <a:srgbClr val="004992"/>
                </a:solidFill>
              </a:rPr>
              <a:t>Le ruminazioni non sono altro che pensieri… </a:t>
            </a:r>
            <a:r>
              <a:rPr lang="de-DE" sz="2400" dirty="0">
                <a:solidFill>
                  <a:srgbClr val="333333"/>
                </a:solidFill>
              </a:rPr>
              <a:t>Non sono la realtà!</a:t>
            </a:r>
          </a:p>
          <a:p>
            <a:pPr marL="342900" indent="-342900" defTabSz="914400">
              <a:buClr>
                <a:srgbClr val="333333"/>
              </a:buClr>
              <a:buFont typeface="WingDings"/>
              <a:buChar char=""/>
              <a:defRPr/>
            </a:pPr>
            <a:r>
              <a:rPr lang="it-IT" sz="2400" dirty="0">
                <a:solidFill>
                  <a:srgbClr val="333333"/>
                </a:solidFill>
              </a:rPr>
              <a:t>Provate a prestarvi attenzione, senza dar loro eccessiva importanza</a:t>
            </a:r>
            <a:r>
              <a:rPr lang="de-DE" sz="2400" dirty="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it-IT">
                <a:latin typeface="+mn-lt"/>
              </a:rPr>
              <a:t>Modulo del training 9 – Autostima</a:t>
            </a:r>
            <a:endParaRPr lang="de-DE">
              <a:latin typeface="+mn-lt"/>
            </a:endParaRPr>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latin typeface="+mn-lt"/>
              </a:rPr>
              <a:pPr>
                <a:defRPr/>
              </a:pPr>
              <a:t>33</a:t>
            </a:fld>
            <a:endParaRPr lang="de-DE">
              <a:latin typeface="+mn-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latin typeface="+mn-lt"/>
                <a:ea typeface="+mn-ea"/>
                <a:cs typeface="+mn-cs"/>
              </a:rPr>
              <a:t>Esercizio Anti-Ruminazioni 1: Alla ricerca di una separazione...</a:t>
            </a:r>
            <a:endParaRPr lang="de-DE" sz="3600" dirty="0">
              <a:latin typeface="+mn-lt"/>
              <a:ea typeface="+mn-ea"/>
              <a:cs typeface="+mn-cs"/>
            </a:endParaRPr>
          </a:p>
        </p:txBody>
      </p:sp>
      <p:sp>
        <p:nvSpPr>
          <p:cNvPr id="4" name="Content Placeholder 3"/>
          <p:cNvSpPr>
            <a:spLocks noGrp="1"/>
          </p:cNvSpPr>
          <p:nvPr>
            <p:ph idx="1"/>
          </p:nvPr>
        </p:nvSpPr>
        <p:spPr>
          <a:xfrm>
            <a:off x="408955" y="2204864"/>
            <a:ext cx="5669280" cy="4248000"/>
          </a:xfrm>
        </p:spPr>
        <p:txBody>
          <a:bodyPr/>
          <a:lstStyle/>
          <a:p>
            <a:pPr marL="342900" indent="-342900" defTabSz="914400">
              <a:buClr>
                <a:srgbClr val="333333"/>
              </a:buClr>
              <a:buFont typeface="WingDings"/>
              <a:buChar char=""/>
              <a:defRPr/>
            </a:pPr>
            <a:r>
              <a:rPr lang="it-IT" sz="2000" dirty="0">
                <a:solidFill>
                  <a:srgbClr val="333333"/>
                </a:solidFill>
              </a:rPr>
              <a:t>Considera che cosa accade dentro di te, senza interferire o sminuirne il </a:t>
            </a:r>
            <a:r>
              <a:rPr lang="it-IT" sz="2000">
                <a:solidFill>
                  <a:srgbClr val="333333"/>
                </a:solidFill>
              </a:rPr>
              <a:t>valore (“Sono </a:t>
            </a:r>
            <a:r>
              <a:rPr lang="it-IT" sz="2000" dirty="0">
                <a:solidFill>
                  <a:srgbClr val="333333"/>
                </a:solidFill>
              </a:rPr>
              <a:t>un idiota, non riesco a smettere di </a:t>
            </a:r>
            <a:r>
              <a:rPr lang="it-IT" sz="2000">
                <a:solidFill>
                  <a:srgbClr val="333333"/>
                </a:solidFill>
              </a:rPr>
              <a:t>rimuginare!”, “Perché </a:t>
            </a:r>
            <a:r>
              <a:rPr lang="it-IT" sz="2000" dirty="0">
                <a:solidFill>
                  <a:srgbClr val="333333"/>
                </a:solidFill>
              </a:rPr>
              <a:t>ho questo </a:t>
            </a:r>
            <a:r>
              <a:rPr lang="it-IT" sz="2000">
                <a:solidFill>
                  <a:srgbClr val="333333"/>
                </a:solidFill>
              </a:rPr>
              <a:t>problema?”</a:t>
            </a:r>
            <a:r>
              <a:rPr lang="de-DE" sz="2000">
                <a:solidFill>
                  <a:srgbClr val="333333"/>
                </a:solidFill>
              </a:rPr>
              <a:t>)</a:t>
            </a:r>
            <a:endParaRPr lang="de-DE" sz="2000" dirty="0">
              <a:solidFill>
                <a:srgbClr val="333333"/>
              </a:solidFill>
            </a:endParaRPr>
          </a:p>
          <a:p>
            <a:pPr marL="342900" indent="-342900" defTabSz="914400">
              <a:buClr>
                <a:srgbClr val="333333"/>
              </a:buClr>
              <a:buFont typeface="WingDings"/>
              <a:buChar char=""/>
              <a:defRPr/>
            </a:pPr>
            <a:r>
              <a:rPr lang="de-DE" sz="2000" dirty="0">
                <a:solidFill>
                  <a:srgbClr val="333333"/>
                </a:solidFill>
              </a:rPr>
              <a:t>Osserva i tuoi </a:t>
            </a:r>
            <a:r>
              <a:rPr lang="it-IT" sz="2000" dirty="0">
                <a:solidFill>
                  <a:srgbClr val="333333"/>
                </a:solidFill>
              </a:rPr>
              <a:t>pensieri come se fossero treni in partenza dalla stazione, nuvole nel cielo alla deriva, o foglie trasportate dal vento</a:t>
            </a:r>
            <a:r>
              <a:rPr lang="de-DE" sz="2000" dirty="0">
                <a:solidFill>
                  <a:srgbClr val="333333"/>
                </a:solidFill>
              </a:rPr>
              <a:t>.</a:t>
            </a:r>
          </a:p>
          <a:p>
            <a:pPr defTabSz="914400" eaLnBrk="0" fontAlgn="base" hangingPunct="0">
              <a:buClr>
                <a:srgbClr val="006699"/>
              </a:buClr>
              <a:tabLst>
                <a:tab pos="84137" algn="l"/>
              </a:tabLst>
              <a:defRPr/>
            </a:pPr>
            <a:r>
              <a:rPr lang="de-DE" sz="2000" kern="0" dirty="0">
                <a:solidFill>
                  <a:srgbClr val="004992"/>
                </a:solidFill>
              </a:rPr>
              <a:t>Questi pensieri problematici non persistono perchè sono reali, ma perche ti spaventano. Ed è per questo che ci si sofferma continuamente.</a:t>
            </a:r>
            <a:endParaRPr lang="en-US" sz="2000" dirty="0"/>
          </a:p>
        </p:txBody>
      </p:sp>
      <p:sp>
        <p:nvSpPr>
          <p:cNvPr id="2" name="Footer Placeholder 1"/>
          <p:cNvSpPr>
            <a:spLocks noGrp="1"/>
          </p:cNvSpPr>
          <p:nvPr>
            <p:ph type="ftr" sz="quarter" idx="11"/>
          </p:nvPr>
        </p:nvSpPr>
        <p:spPr/>
        <p:txBody>
          <a:bodyPr/>
          <a:lstStyle/>
          <a:p>
            <a:pPr>
              <a:defRPr/>
            </a:pPr>
            <a:r>
              <a:rPr lang="it-IT">
                <a:latin typeface="+mn-lt"/>
              </a:rPr>
              <a:t>Modulo del training 9 – Autostima</a:t>
            </a:r>
            <a:endParaRPr lang="de-DE">
              <a:latin typeface="+mn-lt"/>
            </a:endParaRPr>
          </a:p>
        </p:txBody>
      </p:sp>
      <p:sp>
        <p:nvSpPr>
          <p:cNvPr id="3" name="Slide Number Placeholder 2"/>
          <p:cNvSpPr>
            <a:spLocks noGrp="1"/>
          </p:cNvSpPr>
          <p:nvPr>
            <p:ph type="sldNum" sz="quarter" idx="12"/>
          </p:nvPr>
        </p:nvSpPr>
        <p:spPr/>
        <p:txBody>
          <a:bodyPr/>
          <a:lstStyle/>
          <a:p>
            <a:pPr>
              <a:defRPr/>
            </a:pPr>
            <a:fld id="{FA6740D3-3AD7-4A67-BA83-33BECCF281CD}" type="slidenum">
              <a:rPr lang="de-DE" smtClean="0">
                <a:latin typeface="+mn-lt"/>
              </a:rPr>
              <a:pPr>
                <a:defRPr/>
              </a:pPr>
              <a:t>34</a:t>
            </a:fld>
            <a:endParaRPr lang="de-DE">
              <a:latin typeface="+mn-lt"/>
            </a:endParaRPr>
          </a:p>
        </p:txBody>
      </p:sp>
      <p:pic>
        <p:nvPicPr>
          <p:cNvPr id="10"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977640"/>
          </a:xfrm>
          <a:prstGeom prst="rect">
            <a:avLst/>
          </a:prstGeom>
        </p:spPr>
      </p:pic>
    </p:spTree>
    <p:extLst>
      <p:ext uri="{BB962C8B-B14F-4D97-AF65-F5344CB8AC3E}">
        <p14:creationId xmlns:p14="http://schemas.microsoft.com/office/powerpoint/2010/main" val="14852536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latin typeface="+mn-lt"/>
                <a:ea typeface="+mn-ea"/>
                <a:cs typeface="+mn-cs"/>
              </a:rPr>
              <a:t>Esercizio Anti-Ruminazioni 2: Distrazione fisica</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defRPr/>
            </a:pPr>
            <a:r>
              <a:rPr lang="de-DE" sz="2200" dirty="0" err="1">
                <a:solidFill>
                  <a:srgbClr val="004992"/>
                </a:solidFill>
              </a:rPr>
              <a:t>Esercizio</a:t>
            </a:r>
            <a:r>
              <a:rPr lang="de-DE" sz="2200" dirty="0">
                <a:solidFill>
                  <a:srgbClr val="004992"/>
                </a:solidFill>
              </a:rPr>
              <a:t> </a:t>
            </a:r>
            <a:r>
              <a:rPr lang="de-DE" sz="2200" dirty="0" err="1">
                <a:solidFill>
                  <a:srgbClr val="004992"/>
                </a:solidFill>
              </a:rPr>
              <a:t>motorio</a:t>
            </a:r>
            <a:endParaRPr lang="de-DE" sz="2200" dirty="0">
              <a:solidFill>
                <a:srgbClr val="004992"/>
              </a:solidFill>
            </a:endParaRPr>
          </a:p>
          <a:p>
            <a:pPr marL="457200" indent="-457200">
              <a:buFont typeface="+mj-lt"/>
              <a:buAutoNum type="arabicPeriod"/>
              <a:defRPr/>
            </a:pPr>
            <a:r>
              <a:rPr lang="de-DE" sz="2200" dirty="0">
                <a:solidFill>
                  <a:srgbClr val="333333"/>
                </a:solidFill>
              </a:rPr>
              <a:t>In </a:t>
            </a:r>
            <a:r>
              <a:rPr lang="de-DE" sz="2200" dirty="0" err="1">
                <a:solidFill>
                  <a:srgbClr val="333333"/>
                </a:solidFill>
              </a:rPr>
              <a:t>piedi</a:t>
            </a:r>
            <a:r>
              <a:rPr lang="de-DE" sz="2200" dirty="0">
                <a:solidFill>
                  <a:srgbClr val="333333"/>
                </a:solidFill>
              </a:rPr>
              <a:t>!</a:t>
            </a:r>
          </a:p>
          <a:p>
            <a:pPr marL="457200" indent="-457200">
              <a:buFont typeface="+mj-lt"/>
              <a:buAutoNum type="arabicPeriod"/>
              <a:defRPr/>
            </a:pPr>
            <a:r>
              <a:rPr lang="de-DE" sz="2200" dirty="0" err="1">
                <a:solidFill>
                  <a:srgbClr val="333333"/>
                </a:solidFill>
              </a:rPr>
              <a:t>Appoggia</a:t>
            </a:r>
            <a:r>
              <a:rPr lang="de-DE" sz="2200" dirty="0">
                <a:solidFill>
                  <a:srgbClr val="333333"/>
                </a:solidFill>
              </a:rPr>
              <a:t> la </a:t>
            </a:r>
            <a:r>
              <a:rPr lang="de-DE" sz="2200" dirty="0" err="1">
                <a:solidFill>
                  <a:srgbClr val="333333"/>
                </a:solidFill>
              </a:rPr>
              <a:t>tua</a:t>
            </a:r>
            <a:r>
              <a:rPr lang="de-DE" sz="2200" dirty="0">
                <a:solidFill>
                  <a:srgbClr val="333333"/>
                </a:solidFill>
              </a:rPr>
              <a:t> </a:t>
            </a:r>
            <a:r>
              <a:rPr lang="de-DE" sz="2200" dirty="0" err="1">
                <a:solidFill>
                  <a:srgbClr val="333333"/>
                </a:solidFill>
              </a:rPr>
              <a:t>mano</a:t>
            </a:r>
            <a:r>
              <a:rPr lang="de-DE" sz="2200" dirty="0">
                <a:solidFill>
                  <a:srgbClr val="333333"/>
                </a:solidFill>
              </a:rPr>
              <a:t> </a:t>
            </a:r>
            <a:r>
              <a:rPr lang="de-DE" sz="2200" dirty="0" err="1">
                <a:solidFill>
                  <a:srgbClr val="333333"/>
                </a:solidFill>
              </a:rPr>
              <a:t>sinistra</a:t>
            </a:r>
            <a:r>
              <a:rPr lang="de-DE" sz="2200" dirty="0">
                <a:solidFill>
                  <a:srgbClr val="333333"/>
                </a:solidFill>
              </a:rPr>
              <a:t> </a:t>
            </a:r>
            <a:r>
              <a:rPr lang="de-DE" sz="2200" dirty="0" err="1">
                <a:solidFill>
                  <a:srgbClr val="333333"/>
                </a:solidFill>
              </a:rPr>
              <a:t>sulla</a:t>
            </a:r>
            <a:r>
              <a:rPr lang="de-DE" sz="2200" dirty="0">
                <a:solidFill>
                  <a:srgbClr val="333333"/>
                </a:solidFill>
              </a:rPr>
              <a:t> </a:t>
            </a:r>
            <a:r>
              <a:rPr lang="de-DE" sz="2200" dirty="0" err="1">
                <a:solidFill>
                  <a:srgbClr val="333333"/>
                </a:solidFill>
              </a:rPr>
              <a:t>spalla</a:t>
            </a:r>
            <a:r>
              <a:rPr lang="de-DE" sz="2200" dirty="0">
                <a:solidFill>
                  <a:srgbClr val="333333"/>
                </a:solidFill>
              </a:rPr>
              <a:t> </a:t>
            </a:r>
            <a:r>
              <a:rPr lang="de-DE" sz="2200" dirty="0" err="1">
                <a:solidFill>
                  <a:srgbClr val="333333"/>
                </a:solidFill>
              </a:rPr>
              <a:t>destra</a:t>
            </a:r>
            <a:endParaRPr lang="de-DE" sz="2200" dirty="0">
              <a:solidFill>
                <a:srgbClr val="333333"/>
              </a:solidFill>
            </a:endParaRPr>
          </a:p>
          <a:p>
            <a:pPr marL="457200" indent="-457200">
              <a:buFont typeface="+mj-lt"/>
              <a:buAutoNum type="arabicPeriod"/>
              <a:defRPr/>
            </a:pPr>
            <a:r>
              <a:rPr lang="de-DE" sz="2200" dirty="0" err="1">
                <a:solidFill>
                  <a:srgbClr val="333333"/>
                </a:solidFill>
              </a:rPr>
              <a:t>Appoggia</a:t>
            </a:r>
            <a:r>
              <a:rPr lang="de-DE" sz="2200" dirty="0">
                <a:solidFill>
                  <a:srgbClr val="333333"/>
                </a:solidFill>
              </a:rPr>
              <a:t> la </a:t>
            </a:r>
            <a:r>
              <a:rPr lang="de-DE" sz="2200" dirty="0" err="1">
                <a:solidFill>
                  <a:srgbClr val="333333"/>
                </a:solidFill>
              </a:rPr>
              <a:t>tua</a:t>
            </a:r>
            <a:r>
              <a:rPr lang="de-DE" sz="2200" dirty="0">
                <a:solidFill>
                  <a:srgbClr val="333333"/>
                </a:solidFill>
              </a:rPr>
              <a:t> </a:t>
            </a:r>
            <a:r>
              <a:rPr lang="de-DE" sz="2200" dirty="0" err="1">
                <a:solidFill>
                  <a:srgbClr val="333333"/>
                </a:solidFill>
              </a:rPr>
              <a:t>mano</a:t>
            </a:r>
            <a:r>
              <a:rPr lang="de-DE" sz="2200" dirty="0">
                <a:solidFill>
                  <a:srgbClr val="333333"/>
                </a:solidFill>
              </a:rPr>
              <a:t> </a:t>
            </a:r>
            <a:r>
              <a:rPr lang="de-DE" sz="2200" dirty="0" err="1">
                <a:solidFill>
                  <a:srgbClr val="333333"/>
                </a:solidFill>
              </a:rPr>
              <a:t>destra</a:t>
            </a:r>
            <a:r>
              <a:rPr lang="de-DE" sz="2200" dirty="0">
                <a:solidFill>
                  <a:srgbClr val="333333"/>
                </a:solidFill>
              </a:rPr>
              <a:t> </a:t>
            </a:r>
            <a:r>
              <a:rPr lang="de-DE" sz="2200" dirty="0" err="1">
                <a:solidFill>
                  <a:srgbClr val="333333"/>
                </a:solidFill>
              </a:rPr>
              <a:t>sulla</a:t>
            </a:r>
            <a:r>
              <a:rPr lang="de-DE" sz="2200" dirty="0">
                <a:solidFill>
                  <a:srgbClr val="333333"/>
                </a:solidFill>
              </a:rPr>
              <a:t> </a:t>
            </a:r>
            <a:r>
              <a:rPr lang="de-DE" sz="2200" dirty="0" err="1">
                <a:solidFill>
                  <a:srgbClr val="333333"/>
                </a:solidFill>
              </a:rPr>
              <a:t>spalla</a:t>
            </a:r>
            <a:r>
              <a:rPr lang="de-DE" sz="2200" dirty="0">
                <a:solidFill>
                  <a:srgbClr val="333333"/>
                </a:solidFill>
              </a:rPr>
              <a:t> </a:t>
            </a:r>
            <a:r>
              <a:rPr lang="de-DE" sz="2200" dirty="0" err="1">
                <a:solidFill>
                  <a:srgbClr val="333333"/>
                </a:solidFill>
              </a:rPr>
              <a:t>sinistra</a:t>
            </a:r>
            <a:endParaRPr lang="de-DE" sz="2200" dirty="0">
              <a:solidFill>
                <a:srgbClr val="333333"/>
              </a:solidFill>
            </a:endParaRPr>
          </a:p>
          <a:p>
            <a:pPr marL="457200" indent="-457200">
              <a:buFont typeface="+mj-lt"/>
              <a:buAutoNum type="arabicPeriod"/>
              <a:defRPr/>
            </a:pPr>
            <a:r>
              <a:rPr lang="de-DE" sz="2200" dirty="0">
                <a:solidFill>
                  <a:srgbClr val="333333"/>
                </a:solidFill>
              </a:rPr>
              <a:t>Solleva una gamba…</a:t>
            </a:r>
          </a:p>
          <a:p>
            <a:pPr marL="457200" indent="-457200">
              <a:buFont typeface="+mj-lt"/>
              <a:buAutoNum type="arabicPeriod"/>
              <a:defRPr/>
            </a:pPr>
            <a:r>
              <a:rPr lang="de-DE" sz="2200" dirty="0">
                <a:solidFill>
                  <a:srgbClr val="333333"/>
                </a:solidFill>
              </a:rPr>
              <a:t>… e ruotala</a:t>
            </a:r>
          </a:p>
        </p:txBody>
      </p:sp>
      <p:sp>
        <p:nvSpPr>
          <p:cNvPr id="4" name="Footer Placeholder 3"/>
          <p:cNvSpPr>
            <a:spLocks noGrp="1"/>
          </p:cNvSpPr>
          <p:nvPr>
            <p:ph type="ftr" sz="quarter" idx="11"/>
          </p:nvPr>
        </p:nvSpPr>
        <p:spPr/>
        <p:txBody>
          <a:bodyPr/>
          <a:lstStyle/>
          <a:p>
            <a:pPr>
              <a:defRPr/>
            </a:pPr>
            <a:r>
              <a:rPr lang="it-IT">
                <a:latin typeface="+mn-lt"/>
              </a:rPr>
              <a:t>Modulo del training 9 – Autostima</a:t>
            </a:r>
            <a:endParaRPr lang="de-DE">
              <a:latin typeface="+mn-lt"/>
            </a:endParaRP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35</a:t>
            </a:fld>
            <a:endParaRPr lang="de-DE">
              <a:latin typeface="+mn-lt"/>
            </a:endParaRPr>
          </a:p>
        </p:txBody>
      </p:sp>
    </p:spTree>
    <p:extLst>
      <p:ext uri="{BB962C8B-B14F-4D97-AF65-F5344CB8AC3E}">
        <p14:creationId xmlns:p14="http://schemas.microsoft.com/office/powerpoint/2010/main" val="14184137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latin typeface="+mn-lt"/>
                <a:ea typeface="+mn-ea"/>
                <a:cs typeface="+mn-cs"/>
              </a:rPr>
              <a:t>Esercizio Anti-Ruminazioni 2: Distrazione fisica</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defRPr/>
            </a:pPr>
            <a:r>
              <a:rPr lang="de-DE" sz="2200" dirty="0" err="1">
                <a:solidFill>
                  <a:srgbClr val="004992"/>
                </a:solidFill>
              </a:rPr>
              <a:t>Esercizio</a:t>
            </a:r>
            <a:r>
              <a:rPr lang="de-DE" sz="2200" dirty="0">
                <a:solidFill>
                  <a:srgbClr val="004992"/>
                </a:solidFill>
              </a:rPr>
              <a:t> </a:t>
            </a:r>
            <a:r>
              <a:rPr lang="de-DE" sz="2200" dirty="0" err="1">
                <a:solidFill>
                  <a:srgbClr val="004992"/>
                </a:solidFill>
              </a:rPr>
              <a:t>motorio</a:t>
            </a:r>
            <a:endParaRPr lang="de-DE" sz="2200" dirty="0">
              <a:solidFill>
                <a:srgbClr val="004992"/>
              </a:solidFill>
            </a:endParaRPr>
          </a:p>
          <a:p>
            <a:pPr marL="457200" indent="-457200">
              <a:buFont typeface="+mj-lt"/>
              <a:buAutoNum type="arabicPeriod"/>
              <a:defRPr/>
            </a:pPr>
            <a:r>
              <a:rPr lang="de-DE" sz="2200" dirty="0">
                <a:solidFill>
                  <a:srgbClr val="333333"/>
                </a:solidFill>
              </a:rPr>
              <a:t>In </a:t>
            </a:r>
            <a:r>
              <a:rPr lang="de-DE" sz="2200" dirty="0" err="1">
                <a:solidFill>
                  <a:srgbClr val="333333"/>
                </a:solidFill>
              </a:rPr>
              <a:t>piedi</a:t>
            </a:r>
            <a:r>
              <a:rPr lang="de-DE" sz="2200" dirty="0">
                <a:solidFill>
                  <a:srgbClr val="333333"/>
                </a:solidFill>
              </a:rPr>
              <a:t>!</a:t>
            </a:r>
          </a:p>
          <a:p>
            <a:pPr marL="457200" indent="-457200">
              <a:buFont typeface="+mj-lt"/>
              <a:buAutoNum type="arabicPeriod"/>
              <a:defRPr/>
            </a:pPr>
            <a:r>
              <a:rPr lang="de-DE" sz="2200" dirty="0" err="1">
                <a:solidFill>
                  <a:srgbClr val="333333"/>
                </a:solidFill>
              </a:rPr>
              <a:t>Appoggia</a:t>
            </a:r>
            <a:r>
              <a:rPr lang="de-DE" sz="2200" dirty="0">
                <a:solidFill>
                  <a:srgbClr val="333333"/>
                </a:solidFill>
              </a:rPr>
              <a:t> la </a:t>
            </a:r>
            <a:r>
              <a:rPr lang="de-DE" sz="2200" dirty="0" err="1">
                <a:solidFill>
                  <a:srgbClr val="333333"/>
                </a:solidFill>
              </a:rPr>
              <a:t>tua</a:t>
            </a:r>
            <a:r>
              <a:rPr lang="de-DE" sz="2200" dirty="0">
                <a:solidFill>
                  <a:srgbClr val="333333"/>
                </a:solidFill>
              </a:rPr>
              <a:t> </a:t>
            </a:r>
            <a:r>
              <a:rPr lang="de-DE" sz="2200" dirty="0" err="1">
                <a:solidFill>
                  <a:srgbClr val="333333"/>
                </a:solidFill>
              </a:rPr>
              <a:t>mano</a:t>
            </a:r>
            <a:r>
              <a:rPr lang="de-DE" sz="2200" dirty="0">
                <a:solidFill>
                  <a:srgbClr val="333333"/>
                </a:solidFill>
              </a:rPr>
              <a:t> </a:t>
            </a:r>
            <a:r>
              <a:rPr lang="de-DE" sz="2200" dirty="0" err="1">
                <a:solidFill>
                  <a:srgbClr val="333333"/>
                </a:solidFill>
              </a:rPr>
              <a:t>sinistra</a:t>
            </a:r>
            <a:r>
              <a:rPr lang="de-DE" sz="2200" dirty="0">
                <a:solidFill>
                  <a:srgbClr val="333333"/>
                </a:solidFill>
              </a:rPr>
              <a:t> </a:t>
            </a:r>
            <a:r>
              <a:rPr lang="de-DE" sz="2200" dirty="0" err="1">
                <a:solidFill>
                  <a:srgbClr val="333333"/>
                </a:solidFill>
              </a:rPr>
              <a:t>sulla</a:t>
            </a:r>
            <a:r>
              <a:rPr lang="de-DE" sz="2200" dirty="0">
                <a:solidFill>
                  <a:srgbClr val="333333"/>
                </a:solidFill>
              </a:rPr>
              <a:t> </a:t>
            </a:r>
            <a:r>
              <a:rPr lang="de-DE" sz="2200" dirty="0" err="1">
                <a:solidFill>
                  <a:srgbClr val="333333"/>
                </a:solidFill>
              </a:rPr>
              <a:t>spalla</a:t>
            </a:r>
            <a:r>
              <a:rPr lang="de-DE" sz="2200" dirty="0">
                <a:solidFill>
                  <a:srgbClr val="333333"/>
                </a:solidFill>
              </a:rPr>
              <a:t> </a:t>
            </a:r>
            <a:r>
              <a:rPr lang="de-DE" sz="2200" dirty="0" err="1">
                <a:solidFill>
                  <a:srgbClr val="333333"/>
                </a:solidFill>
              </a:rPr>
              <a:t>destra</a:t>
            </a:r>
            <a:endParaRPr lang="de-DE" sz="2200" dirty="0">
              <a:solidFill>
                <a:srgbClr val="333333"/>
              </a:solidFill>
            </a:endParaRPr>
          </a:p>
          <a:p>
            <a:pPr marL="457200" indent="-457200">
              <a:buFont typeface="+mj-lt"/>
              <a:buAutoNum type="arabicPeriod"/>
              <a:defRPr/>
            </a:pPr>
            <a:r>
              <a:rPr lang="de-DE" sz="2200" dirty="0" err="1">
                <a:solidFill>
                  <a:srgbClr val="333333"/>
                </a:solidFill>
              </a:rPr>
              <a:t>Appoggia</a:t>
            </a:r>
            <a:r>
              <a:rPr lang="de-DE" sz="2200" dirty="0">
                <a:solidFill>
                  <a:srgbClr val="333333"/>
                </a:solidFill>
              </a:rPr>
              <a:t> la </a:t>
            </a:r>
            <a:r>
              <a:rPr lang="de-DE" sz="2200" dirty="0" err="1">
                <a:solidFill>
                  <a:srgbClr val="333333"/>
                </a:solidFill>
              </a:rPr>
              <a:t>tua</a:t>
            </a:r>
            <a:r>
              <a:rPr lang="de-DE" sz="2200" dirty="0">
                <a:solidFill>
                  <a:srgbClr val="333333"/>
                </a:solidFill>
              </a:rPr>
              <a:t> </a:t>
            </a:r>
            <a:r>
              <a:rPr lang="de-DE" sz="2200" dirty="0" err="1">
                <a:solidFill>
                  <a:srgbClr val="333333"/>
                </a:solidFill>
              </a:rPr>
              <a:t>mano</a:t>
            </a:r>
            <a:r>
              <a:rPr lang="de-DE" sz="2200" dirty="0">
                <a:solidFill>
                  <a:srgbClr val="333333"/>
                </a:solidFill>
              </a:rPr>
              <a:t> </a:t>
            </a:r>
            <a:r>
              <a:rPr lang="de-DE" sz="2200" dirty="0" err="1">
                <a:solidFill>
                  <a:srgbClr val="333333"/>
                </a:solidFill>
              </a:rPr>
              <a:t>destra</a:t>
            </a:r>
            <a:r>
              <a:rPr lang="de-DE" sz="2200" dirty="0">
                <a:solidFill>
                  <a:srgbClr val="333333"/>
                </a:solidFill>
              </a:rPr>
              <a:t> </a:t>
            </a:r>
            <a:r>
              <a:rPr lang="de-DE" sz="2200" dirty="0" err="1">
                <a:solidFill>
                  <a:srgbClr val="333333"/>
                </a:solidFill>
              </a:rPr>
              <a:t>sulla</a:t>
            </a:r>
            <a:r>
              <a:rPr lang="de-DE" sz="2200" dirty="0">
                <a:solidFill>
                  <a:srgbClr val="333333"/>
                </a:solidFill>
              </a:rPr>
              <a:t> </a:t>
            </a:r>
            <a:r>
              <a:rPr lang="de-DE" sz="2200" dirty="0" err="1">
                <a:solidFill>
                  <a:srgbClr val="333333"/>
                </a:solidFill>
              </a:rPr>
              <a:t>spalla</a:t>
            </a:r>
            <a:r>
              <a:rPr lang="de-DE" sz="2200" dirty="0">
                <a:solidFill>
                  <a:srgbClr val="333333"/>
                </a:solidFill>
              </a:rPr>
              <a:t> </a:t>
            </a:r>
            <a:r>
              <a:rPr lang="de-DE" sz="2200" dirty="0" err="1">
                <a:solidFill>
                  <a:srgbClr val="333333"/>
                </a:solidFill>
              </a:rPr>
              <a:t>sinistra</a:t>
            </a:r>
            <a:endParaRPr lang="de-DE" sz="2200" dirty="0">
              <a:solidFill>
                <a:srgbClr val="333333"/>
              </a:solidFill>
            </a:endParaRPr>
          </a:p>
          <a:p>
            <a:pPr marL="457200" indent="-457200">
              <a:buFont typeface="+mj-lt"/>
              <a:buAutoNum type="arabicPeriod"/>
              <a:defRPr/>
            </a:pPr>
            <a:r>
              <a:rPr lang="de-DE" sz="2200" dirty="0">
                <a:solidFill>
                  <a:srgbClr val="333333"/>
                </a:solidFill>
              </a:rPr>
              <a:t>Solleva una gamba…</a:t>
            </a:r>
          </a:p>
          <a:p>
            <a:pPr marL="457200" indent="-457200">
              <a:buFont typeface="+mj-lt"/>
              <a:buAutoNum type="arabicPeriod"/>
              <a:defRPr/>
            </a:pPr>
            <a:r>
              <a:rPr lang="de-DE" sz="2200" dirty="0">
                <a:solidFill>
                  <a:srgbClr val="333333"/>
                </a:solidFill>
              </a:rPr>
              <a:t>… e ruotala</a:t>
            </a:r>
          </a:p>
          <a:p>
            <a:pPr>
              <a:defRPr/>
            </a:pPr>
            <a:r>
              <a:rPr lang="de-DE" sz="2200" dirty="0">
                <a:solidFill>
                  <a:srgbClr val="004992"/>
                </a:solidFill>
              </a:rPr>
              <a:t>A cosa stai pensando?</a:t>
            </a:r>
          </a:p>
        </p:txBody>
      </p:sp>
      <p:sp>
        <p:nvSpPr>
          <p:cNvPr id="4" name="Footer Placeholder 3"/>
          <p:cNvSpPr>
            <a:spLocks noGrp="1"/>
          </p:cNvSpPr>
          <p:nvPr>
            <p:ph type="ftr" sz="quarter" idx="11"/>
          </p:nvPr>
        </p:nvSpPr>
        <p:spPr/>
        <p:txBody>
          <a:bodyPr/>
          <a:lstStyle/>
          <a:p>
            <a:pPr>
              <a:defRPr/>
            </a:pPr>
            <a:r>
              <a:rPr lang="it-IT">
                <a:latin typeface="+mn-lt"/>
              </a:rPr>
              <a:t>Modulo del training 9 – Autostima</a:t>
            </a:r>
            <a:endParaRPr lang="de-DE">
              <a:latin typeface="+mn-lt"/>
            </a:endParaRP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36</a:t>
            </a:fld>
            <a:endParaRPr lang="de-DE">
              <a:latin typeface="+mn-lt"/>
            </a:endParaRPr>
          </a:p>
        </p:txBody>
      </p:sp>
    </p:spTree>
    <p:extLst>
      <p:ext uri="{BB962C8B-B14F-4D97-AF65-F5344CB8AC3E}">
        <p14:creationId xmlns:p14="http://schemas.microsoft.com/office/powerpoint/2010/main" val="36867168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latin typeface="+mn-lt"/>
                <a:ea typeface="+mn-ea"/>
                <a:cs typeface="+mn-cs"/>
              </a:rPr>
              <a:t>Esercizio Anti-Ruminazioni 2: Distrazione fisica</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defRPr/>
            </a:pPr>
            <a:r>
              <a:rPr lang="de-DE" sz="2200" dirty="0" err="1">
                <a:solidFill>
                  <a:srgbClr val="004992"/>
                </a:solidFill>
              </a:rPr>
              <a:t>Esercizio</a:t>
            </a:r>
            <a:r>
              <a:rPr lang="de-DE" sz="2200" dirty="0">
                <a:solidFill>
                  <a:srgbClr val="004992"/>
                </a:solidFill>
              </a:rPr>
              <a:t> </a:t>
            </a:r>
            <a:r>
              <a:rPr lang="de-DE" sz="2200" dirty="0" err="1">
                <a:solidFill>
                  <a:srgbClr val="004992"/>
                </a:solidFill>
              </a:rPr>
              <a:t>motorio</a:t>
            </a:r>
            <a:endParaRPr lang="de-DE" sz="2200" dirty="0">
              <a:solidFill>
                <a:srgbClr val="004992"/>
              </a:solidFill>
            </a:endParaRPr>
          </a:p>
          <a:p>
            <a:pPr marL="457200" indent="-457200">
              <a:buFont typeface="+mj-lt"/>
              <a:buAutoNum type="arabicPeriod"/>
              <a:defRPr/>
            </a:pPr>
            <a:r>
              <a:rPr lang="de-DE" sz="2200" dirty="0">
                <a:solidFill>
                  <a:srgbClr val="333333"/>
                </a:solidFill>
              </a:rPr>
              <a:t>In </a:t>
            </a:r>
            <a:r>
              <a:rPr lang="de-DE" sz="2200" dirty="0" err="1">
                <a:solidFill>
                  <a:srgbClr val="333333"/>
                </a:solidFill>
              </a:rPr>
              <a:t>piedi</a:t>
            </a:r>
            <a:r>
              <a:rPr lang="de-DE" sz="2200" dirty="0">
                <a:solidFill>
                  <a:srgbClr val="333333"/>
                </a:solidFill>
              </a:rPr>
              <a:t>!</a:t>
            </a:r>
          </a:p>
          <a:p>
            <a:pPr marL="457200" indent="-457200">
              <a:buFont typeface="+mj-lt"/>
              <a:buAutoNum type="arabicPeriod"/>
              <a:defRPr/>
            </a:pPr>
            <a:r>
              <a:rPr lang="de-DE" sz="2200" dirty="0" err="1">
                <a:solidFill>
                  <a:srgbClr val="333333"/>
                </a:solidFill>
              </a:rPr>
              <a:t>Appoggia</a:t>
            </a:r>
            <a:r>
              <a:rPr lang="de-DE" sz="2200" dirty="0">
                <a:solidFill>
                  <a:srgbClr val="333333"/>
                </a:solidFill>
              </a:rPr>
              <a:t> la </a:t>
            </a:r>
            <a:r>
              <a:rPr lang="de-DE" sz="2200" dirty="0" err="1">
                <a:solidFill>
                  <a:srgbClr val="333333"/>
                </a:solidFill>
              </a:rPr>
              <a:t>tua</a:t>
            </a:r>
            <a:r>
              <a:rPr lang="de-DE" sz="2200" dirty="0">
                <a:solidFill>
                  <a:srgbClr val="333333"/>
                </a:solidFill>
              </a:rPr>
              <a:t> </a:t>
            </a:r>
            <a:r>
              <a:rPr lang="de-DE" sz="2200" dirty="0" err="1">
                <a:solidFill>
                  <a:srgbClr val="333333"/>
                </a:solidFill>
              </a:rPr>
              <a:t>mano</a:t>
            </a:r>
            <a:r>
              <a:rPr lang="de-DE" sz="2200" dirty="0">
                <a:solidFill>
                  <a:srgbClr val="333333"/>
                </a:solidFill>
              </a:rPr>
              <a:t> </a:t>
            </a:r>
            <a:r>
              <a:rPr lang="de-DE" sz="2200" dirty="0" err="1">
                <a:solidFill>
                  <a:srgbClr val="333333"/>
                </a:solidFill>
              </a:rPr>
              <a:t>sinistra</a:t>
            </a:r>
            <a:r>
              <a:rPr lang="de-DE" sz="2200" dirty="0">
                <a:solidFill>
                  <a:srgbClr val="333333"/>
                </a:solidFill>
              </a:rPr>
              <a:t> </a:t>
            </a:r>
            <a:r>
              <a:rPr lang="de-DE" sz="2200" dirty="0" err="1">
                <a:solidFill>
                  <a:srgbClr val="333333"/>
                </a:solidFill>
              </a:rPr>
              <a:t>sulla</a:t>
            </a:r>
            <a:r>
              <a:rPr lang="de-DE" sz="2200" dirty="0">
                <a:solidFill>
                  <a:srgbClr val="333333"/>
                </a:solidFill>
              </a:rPr>
              <a:t> </a:t>
            </a:r>
            <a:r>
              <a:rPr lang="de-DE" sz="2200" dirty="0" err="1">
                <a:solidFill>
                  <a:srgbClr val="333333"/>
                </a:solidFill>
              </a:rPr>
              <a:t>spalla</a:t>
            </a:r>
            <a:r>
              <a:rPr lang="de-DE" sz="2200" dirty="0">
                <a:solidFill>
                  <a:srgbClr val="333333"/>
                </a:solidFill>
              </a:rPr>
              <a:t> </a:t>
            </a:r>
            <a:r>
              <a:rPr lang="de-DE" sz="2200" dirty="0" err="1">
                <a:solidFill>
                  <a:srgbClr val="333333"/>
                </a:solidFill>
              </a:rPr>
              <a:t>destra</a:t>
            </a:r>
            <a:endParaRPr lang="de-DE" sz="2200" dirty="0">
              <a:solidFill>
                <a:srgbClr val="333333"/>
              </a:solidFill>
            </a:endParaRPr>
          </a:p>
          <a:p>
            <a:pPr marL="457200" indent="-457200">
              <a:buFont typeface="+mj-lt"/>
              <a:buAutoNum type="arabicPeriod"/>
              <a:defRPr/>
            </a:pPr>
            <a:r>
              <a:rPr lang="de-DE" sz="2200" dirty="0" err="1">
                <a:solidFill>
                  <a:srgbClr val="333333"/>
                </a:solidFill>
              </a:rPr>
              <a:t>Appoggia</a:t>
            </a:r>
            <a:r>
              <a:rPr lang="de-DE" sz="2200" dirty="0">
                <a:solidFill>
                  <a:srgbClr val="333333"/>
                </a:solidFill>
              </a:rPr>
              <a:t> la </a:t>
            </a:r>
            <a:r>
              <a:rPr lang="de-DE" sz="2200" dirty="0" err="1">
                <a:solidFill>
                  <a:srgbClr val="333333"/>
                </a:solidFill>
              </a:rPr>
              <a:t>tua</a:t>
            </a:r>
            <a:r>
              <a:rPr lang="de-DE" sz="2200" dirty="0">
                <a:solidFill>
                  <a:srgbClr val="333333"/>
                </a:solidFill>
              </a:rPr>
              <a:t> </a:t>
            </a:r>
            <a:r>
              <a:rPr lang="de-DE" sz="2200" dirty="0" err="1">
                <a:solidFill>
                  <a:srgbClr val="333333"/>
                </a:solidFill>
              </a:rPr>
              <a:t>mano</a:t>
            </a:r>
            <a:r>
              <a:rPr lang="de-DE" sz="2200" dirty="0">
                <a:solidFill>
                  <a:srgbClr val="333333"/>
                </a:solidFill>
              </a:rPr>
              <a:t> </a:t>
            </a:r>
            <a:r>
              <a:rPr lang="de-DE" sz="2200" dirty="0" err="1">
                <a:solidFill>
                  <a:srgbClr val="333333"/>
                </a:solidFill>
              </a:rPr>
              <a:t>destra</a:t>
            </a:r>
            <a:r>
              <a:rPr lang="de-DE" sz="2200" dirty="0">
                <a:solidFill>
                  <a:srgbClr val="333333"/>
                </a:solidFill>
              </a:rPr>
              <a:t> </a:t>
            </a:r>
            <a:r>
              <a:rPr lang="de-DE" sz="2200" dirty="0" err="1">
                <a:solidFill>
                  <a:srgbClr val="333333"/>
                </a:solidFill>
              </a:rPr>
              <a:t>sulla</a:t>
            </a:r>
            <a:r>
              <a:rPr lang="de-DE" sz="2200" dirty="0">
                <a:solidFill>
                  <a:srgbClr val="333333"/>
                </a:solidFill>
              </a:rPr>
              <a:t> </a:t>
            </a:r>
            <a:r>
              <a:rPr lang="de-DE" sz="2200" dirty="0" err="1">
                <a:solidFill>
                  <a:srgbClr val="333333"/>
                </a:solidFill>
              </a:rPr>
              <a:t>spalla</a:t>
            </a:r>
            <a:r>
              <a:rPr lang="de-DE" sz="2200" dirty="0">
                <a:solidFill>
                  <a:srgbClr val="333333"/>
                </a:solidFill>
              </a:rPr>
              <a:t> </a:t>
            </a:r>
            <a:r>
              <a:rPr lang="de-DE" sz="2200" dirty="0" err="1">
                <a:solidFill>
                  <a:srgbClr val="333333"/>
                </a:solidFill>
              </a:rPr>
              <a:t>sinistra</a:t>
            </a:r>
            <a:endParaRPr lang="de-DE" sz="2200" dirty="0">
              <a:solidFill>
                <a:srgbClr val="333333"/>
              </a:solidFill>
            </a:endParaRPr>
          </a:p>
          <a:p>
            <a:pPr marL="457200" indent="-457200">
              <a:buFont typeface="+mj-lt"/>
              <a:buAutoNum type="arabicPeriod"/>
              <a:defRPr/>
            </a:pPr>
            <a:r>
              <a:rPr lang="de-DE" sz="2200" dirty="0">
                <a:solidFill>
                  <a:srgbClr val="333333"/>
                </a:solidFill>
              </a:rPr>
              <a:t>Solleva una gamba…</a:t>
            </a:r>
          </a:p>
          <a:p>
            <a:pPr marL="457200" indent="-457200">
              <a:buFont typeface="+mj-lt"/>
              <a:buAutoNum type="arabicPeriod"/>
              <a:defRPr/>
            </a:pPr>
            <a:r>
              <a:rPr lang="de-DE" sz="2200" dirty="0">
                <a:solidFill>
                  <a:srgbClr val="333333"/>
                </a:solidFill>
              </a:rPr>
              <a:t>… e ruotala</a:t>
            </a:r>
          </a:p>
          <a:p>
            <a:pPr>
              <a:defRPr/>
            </a:pPr>
            <a:r>
              <a:rPr lang="it-IT" sz="2200" dirty="0">
                <a:solidFill>
                  <a:srgbClr val="004992"/>
                </a:solidFill>
              </a:rPr>
              <a:t>Poichè devi concentrarti su questo esercizio, questo ti aiuta ad interrompere il circolo vizioso delle ruminazioni. </a:t>
            </a:r>
          </a:p>
        </p:txBody>
      </p:sp>
      <p:sp>
        <p:nvSpPr>
          <p:cNvPr id="4" name="Footer Placeholder 3"/>
          <p:cNvSpPr>
            <a:spLocks noGrp="1"/>
          </p:cNvSpPr>
          <p:nvPr>
            <p:ph type="ftr" sz="quarter" idx="11"/>
          </p:nvPr>
        </p:nvSpPr>
        <p:spPr/>
        <p:txBody>
          <a:bodyPr/>
          <a:lstStyle/>
          <a:p>
            <a:pPr>
              <a:defRPr/>
            </a:pPr>
            <a:r>
              <a:rPr lang="it-IT">
                <a:latin typeface="+mn-lt"/>
              </a:rPr>
              <a:t>Modulo del training 9 – Autostima</a:t>
            </a:r>
            <a:endParaRPr lang="de-DE">
              <a:latin typeface="+mn-lt"/>
            </a:endParaRP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37</a:t>
            </a:fld>
            <a:endParaRPr lang="de-DE">
              <a:latin typeface="+mn-lt"/>
            </a:endParaRPr>
          </a:p>
        </p:txBody>
      </p:sp>
    </p:spTree>
    <p:extLst>
      <p:ext uri="{BB962C8B-B14F-4D97-AF65-F5344CB8AC3E}">
        <p14:creationId xmlns:p14="http://schemas.microsoft.com/office/powerpoint/2010/main" val="12476753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Trucchi che ci aiutano ad aumentare l‘autostima</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pPr>
            <a:r>
              <a:rPr lang="de-DE" sz="2400" dirty="0">
                <a:solidFill>
                  <a:srgbClr val="333333"/>
                </a:solidFill>
              </a:rPr>
              <a:t>Esprimi in modo fermo e chiaro ciò che desideri.</a:t>
            </a:r>
          </a:p>
        </p:txBody>
      </p:sp>
      <p:sp>
        <p:nvSpPr>
          <p:cNvPr id="4" name="Footer Placeholder 3"/>
          <p:cNvSpPr>
            <a:spLocks noGrp="1"/>
          </p:cNvSpPr>
          <p:nvPr>
            <p:ph type="ftr" sz="quarter" idx="11"/>
          </p:nvPr>
        </p:nvSpPr>
        <p:spPr/>
        <p:txBody>
          <a:bodyPr/>
          <a:lstStyle/>
          <a:p>
            <a:pPr>
              <a:defRPr/>
            </a:pPr>
            <a:r>
              <a:rPr lang="it-IT">
                <a:latin typeface="+mn-lt"/>
              </a:rPr>
              <a:t>Modulo del training 9 – Autostima</a:t>
            </a:r>
            <a:endParaRPr lang="de-DE">
              <a:latin typeface="+mn-lt"/>
            </a:endParaRP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38</a:t>
            </a:fld>
            <a:endParaRPr lang="de-DE">
              <a:latin typeface="+mn-lt"/>
            </a:endParaRPr>
          </a:p>
        </p:txBody>
      </p:sp>
    </p:spTree>
    <p:extLst>
      <p:ext uri="{BB962C8B-B14F-4D97-AF65-F5344CB8AC3E}">
        <p14:creationId xmlns:p14="http://schemas.microsoft.com/office/powerpoint/2010/main" val="28475907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Trucchi che ci aiutano ad aumentare l‘autostima</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pPr>
            <a:r>
              <a:rPr lang="de-DE" sz="2400" dirty="0" err="1">
                <a:solidFill>
                  <a:srgbClr val="333333"/>
                </a:solidFill>
              </a:rPr>
              <a:t>Esprimi</a:t>
            </a:r>
            <a:r>
              <a:rPr lang="de-DE" sz="2400" dirty="0">
                <a:solidFill>
                  <a:srgbClr val="333333"/>
                </a:solidFill>
              </a:rPr>
              <a:t> in </a:t>
            </a:r>
            <a:r>
              <a:rPr lang="de-DE" sz="2400" dirty="0" err="1">
                <a:solidFill>
                  <a:srgbClr val="333333"/>
                </a:solidFill>
              </a:rPr>
              <a:t>modo</a:t>
            </a:r>
            <a:r>
              <a:rPr lang="de-DE" sz="2400" dirty="0">
                <a:solidFill>
                  <a:srgbClr val="333333"/>
                </a:solidFill>
              </a:rPr>
              <a:t> </a:t>
            </a:r>
            <a:r>
              <a:rPr lang="de-DE" sz="2400" dirty="0" err="1">
                <a:solidFill>
                  <a:srgbClr val="333333"/>
                </a:solidFill>
              </a:rPr>
              <a:t>fermo</a:t>
            </a:r>
            <a:r>
              <a:rPr lang="de-DE" sz="2400" dirty="0">
                <a:solidFill>
                  <a:srgbClr val="333333"/>
                </a:solidFill>
              </a:rPr>
              <a:t> e </a:t>
            </a:r>
            <a:r>
              <a:rPr lang="de-DE" sz="2400" dirty="0" err="1">
                <a:solidFill>
                  <a:srgbClr val="333333"/>
                </a:solidFill>
              </a:rPr>
              <a:t>chiaro</a:t>
            </a:r>
            <a:r>
              <a:rPr lang="de-DE" sz="2400" dirty="0">
                <a:solidFill>
                  <a:srgbClr val="333333"/>
                </a:solidFill>
              </a:rPr>
              <a:t> </a:t>
            </a:r>
            <a:r>
              <a:rPr lang="de-DE" sz="2400" dirty="0" err="1">
                <a:solidFill>
                  <a:srgbClr val="333333"/>
                </a:solidFill>
              </a:rPr>
              <a:t>ciò</a:t>
            </a:r>
            <a:r>
              <a:rPr lang="de-DE" sz="2400" dirty="0">
                <a:solidFill>
                  <a:srgbClr val="333333"/>
                </a:solidFill>
              </a:rPr>
              <a:t> </a:t>
            </a:r>
            <a:r>
              <a:rPr lang="de-DE" sz="2400" dirty="0" err="1">
                <a:solidFill>
                  <a:srgbClr val="333333"/>
                </a:solidFill>
              </a:rPr>
              <a:t>che</a:t>
            </a:r>
            <a:r>
              <a:rPr lang="de-DE" sz="2400" dirty="0">
                <a:solidFill>
                  <a:srgbClr val="333333"/>
                </a:solidFill>
              </a:rPr>
              <a:t> </a:t>
            </a:r>
            <a:r>
              <a:rPr lang="de-DE" sz="2400" dirty="0" err="1">
                <a:solidFill>
                  <a:srgbClr val="333333"/>
                </a:solidFill>
              </a:rPr>
              <a:t>desideri</a:t>
            </a:r>
            <a:r>
              <a:rPr lang="de-DE" sz="2400" dirty="0">
                <a:solidFill>
                  <a:srgbClr val="333333"/>
                </a:solidFill>
              </a:rPr>
              <a:t>.</a:t>
            </a:r>
          </a:p>
          <a:p>
            <a:pPr marL="342900" indent="-342900">
              <a:buClr>
                <a:srgbClr val="333333"/>
              </a:buClr>
              <a:buFont typeface="WingDings"/>
              <a:buChar char=""/>
            </a:pPr>
            <a:r>
              <a:rPr lang="de-DE" sz="2400" dirty="0" err="1">
                <a:solidFill>
                  <a:srgbClr val="333333"/>
                </a:solidFill>
              </a:rPr>
              <a:t>Cerca</a:t>
            </a:r>
            <a:r>
              <a:rPr lang="de-DE" sz="2400" dirty="0">
                <a:solidFill>
                  <a:srgbClr val="333333"/>
                </a:solidFill>
              </a:rPr>
              <a:t> di </a:t>
            </a:r>
            <a:r>
              <a:rPr lang="de-DE" sz="2400" dirty="0" err="1">
                <a:solidFill>
                  <a:srgbClr val="333333"/>
                </a:solidFill>
              </a:rPr>
              <a:t>parlare</a:t>
            </a:r>
            <a:r>
              <a:rPr lang="de-DE" sz="2400" dirty="0">
                <a:solidFill>
                  <a:srgbClr val="333333"/>
                </a:solidFill>
              </a:rPr>
              <a:t> a voce </a:t>
            </a:r>
            <a:r>
              <a:rPr lang="de-DE" sz="2400" dirty="0" err="1">
                <a:solidFill>
                  <a:srgbClr val="333333"/>
                </a:solidFill>
              </a:rPr>
              <a:t>alta</a:t>
            </a:r>
            <a:r>
              <a:rPr lang="de-DE" sz="2400" dirty="0">
                <a:solidFill>
                  <a:srgbClr val="333333"/>
                </a:solidFill>
              </a:rPr>
              <a:t> e in </a:t>
            </a:r>
            <a:r>
              <a:rPr lang="de-DE" sz="2400" dirty="0" err="1">
                <a:solidFill>
                  <a:srgbClr val="333333"/>
                </a:solidFill>
              </a:rPr>
              <a:t>modo</a:t>
            </a:r>
            <a:r>
              <a:rPr lang="de-DE" sz="2400" dirty="0">
                <a:solidFill>
                  <a:srgbClr val="333333"/>
                </a:solidFill>
              </a:rPr>
              <a:t> </a:t>
            </a:r>
            <a:r>
              <a:rPr lang="de-DE" sz="2400" err="1">
                <a:solidFill>
                  <a:srgbClr val="333333"/>
                </a:solidFill>
              </a:rPr>
              <a:t>chiaro</a:t>
            </a:r>
            <a:r>
              <a:rPr lang="de-DE" sz="2400">
                <a:solidFill>
                  <a:srgbClr val="333333"/>
                </a:solidFill>
              </a:rPr>
              <a:t>.</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it-IT">
                <a:latin typeface="+mn-lt"/>
              </a:rPr>
              <a:t>Modulo del training 9 – Autostima</a:t>
            </a:r>
            <a:endParaRPr lang="de-DE">
              <a:latin typeface="+mn-lt"/>
            </a:endParaRP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39</a:t>
            </a:fld>
            <a:endParaRPr lang="de-DE">
              <a:latin typeface="+mn-lt"/>
            </a:endParaRPr>
          </a:p>
        </p:txBody>
      </p:sp>
    </p:spTree>
    <p:extLst>
      <p:ext uri="{BB962C8B-B14F-4D97-AF65-F5344CB8AC3E}">
        <p14:creationId xmlns:p14="http://schemas.microsoft.com/office/powerpoint/2010/main" val="8394138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Trucchi che ci aiutano ad aumentare l‘autostima</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pPr>
            <a:r>
              <a:rPr lang="de-DE" sz="2400" dirty="0" err="1">
                <a:solidFill>
                  <a:srgbClr val="333333"/>
                </a:solidFill>
              </a:rPr>
              <a:t>Esprimi</a:t>
            </a:r>
            <a:r>
              <a:rPr lang="de-DE" sz="2400" dirty="0">
                <a:solidFill>
                  <a:srgbClr val="333333"/>
                </a:solidFill>
              </a:rPr>
              <a:t> in </a:t>
            </a:r>
            <a:r>
              <a:rPr lang="de-DE" sz="2400" dirty="0" err="1">
                <a:solidFill>
                  <a:srgbClr val="333333"/>
                </a:solidFill>
              </a:rPr>
              <a:t>modo</a:t>
            </a:r>
            <a:r>
              <a:rPr lang="de-DE" sz="2400" dirty="0">
                <a:solidFill>
                  <a:srgbClr val="333333"/>
                </a:solidFill>
              </a:rPr>
              <a:t> </a:t>
            </a:r>
            <a:r>
              <a:rPr lang="de-DE" sz="2400" dirty="0" err="1">
                <a:solidFill>
                  <a:srgbClr val="333333"/>
                </a:solidFill>
              </a:rPr>
              <a:t>fermo</a:t>
            </a:r>
            <a:r>
              <a:rPr lang="de-DE" sz="2400" dirty="0">
                <a:solidFill>
                  <a:srgbClr val="333333"/>
                </a:solidFill>
              </a:rPr>
              <a:t> e </a:t>
            </a:r>
            <a:r>
              <a:rPr lang="de-DE" sz="2400" dirty="0" err="1">
                <a:solidFill>
                  <a:srgbClr val="333333"/>
                </a:solidFill>
              </a:rPr>
              <a:t>chiaro</a:t>
            </a:r>
            <a:r>
              <a:rPr lang="de-DE" sz="2400" dirty="0">
                <a:solidFill>
                  <a:srgbClr val="333333"/>
                </a:solidFill>
              </a:rPr>
              <a:t> </a:t>
            </a:r>
            <a:r>
              <a:rPr lang="de-DE" sz="2400" dirty="0" err="1">
                <a:solidFill>
                  <a:srgbClr val="333333"/>
                </a:solidFill>
              </a:rPr>
              <a:t>ciò</a:t>
            </a:r>
            <a:r>
              <a:rPr lang="de-DE" sz="2400" dirty="0">
                <a:solidFill>
                  <a:srgbClr val="333333"/>
                </a:solidFill>
              </a:rPr>
              <a:t> </a:t>
            </a:r>
            <a:r>
              <a:rPr lang="de-DE" sz="2400" dirty="0" err="1">
                <a:solidFill>
                  <a:srgbClr val="333333"/>
                </a:solidFill>
              </a:rPr>
              <a:t>che</a:t>
            </a:r>
            <a:r>
              <a:rPr lang="de-DE" sz="2400" dirty="0">
                <a:solidFill>
                  <a:srgbClr val="333333"/>
                </a:solidFill>
              </a:rPr>
              <a:t> </a:t>
            </a:r>
            <a:r>
              <a:rPr lang="de-DE" sz="2400" dirty="0" err="1">
                <a:solidFill>
                  <a:srgbClr val="333333"/>
                </a:solidFill>
              </a:rPr>
              <a:t>desideri</a:t>
            </a:r>
            <a:r>
              <a:rPr lang="de-DE" sz="2400" dirty="0">
                <a:solidFill>
                  <a:srgbClr val="333333"/>
                </a:solidFill>
              </a:rPr>
              <a:t>.</a:t>
            </a:r>
          </a:p>
          <a:p>
            <a:pPr marL="342900" indent="-342900">
              <a:buClr>
                <a:srgbClr val="333333"/>
              </a:buClr>
              <a:buFont typeface="WingDings"/>
              <a:buChar char=""/>
            </a:pPr>
            <a:r>
              <a:rPr lang="de-DE" sz="2400" dirty="0" err="1">
                <a:solidFill>
                  <a:srgbClr val="333333"/>
                </a:solidFill>
              </a:rPr>
              <a:t>Cerca</a:t>
            </a:r>
            <a:r>
              <a:rPr lang="de-DE" sz="2400" dirty="0">
                <a:solidFill>
                  <a:srgbClr val="333333"/>
                </a:solidFill>
              </a:rPr>
              <a:t> di </a:t>
            </a:r>
            <a:r>
              <a:rPr lang="de-DE" sz="2400" dirty="0" err="1">
                <a:solidFill>
                  <a:srgbClr val="333333"/>
                </a:solidFill>
              </a:rPr>
              <a:t>parlare</a:t>
            </a:r>
            <a:r>
              <a:rPr lang="de-DE" sz="2400" dirty="0">
                <a:solidFill>
                  <a:srgbClr val="333333"/>
                </a:solidFill>
              </a:rPr>
              <a:t> a voce </a:t>
            </a:r>
            <a:r>
              <a:rPr lang="de-DE" sz="2400" dirty="0" err="1">
                <a:solidFill>
                  <a:srgbClr val="333333"/>
                </a:solidFill>
              </a:rPr>
              <a:t>alta</a:t>
            </a:r>
            <a:r>
              <a:rPr lang="de-DE" sz="2400" dirty="0">
                <a:solidFill>
                  <a:srgbClr val="333333"/>
                </a:solidFill>
              </a:rPr>
              <a:t> e in </a:t>
            </a:r>
            <a:r>
              <a:rPr lang="de-DE" sz="2400" dirty="0" err="1">
                <a:solidFill>
                  <a:srgbClr val="333333"/>
                </a:solidFill>
              </a:rPr>
              <a:t>modo</a:t>
            </a:r>
            <a:r>
              <a:rPr lang="de-DE" sz="2400" dirty="0">
                <a:solidFill>
                  <a:srgbClr val="333333"/>
                </a:solidFill>
              </a:rPr>
              <a:t> </a:t>
            </a:r>
            <a:r>
              <a:rPr lang="de-DE" sz="2400" dirty="0" err="1">
                <a:solidFill>
                  <a:srgbClr val="333333"/>
                </a:solidFill>
              </a:rPr>
              <a:t>chiaro</a:t>
            </a:r>
            <a:r>
              <a:rPr lang="de-DE" sz="2400" dirty="0">
                <a:solidFill>
                  <a:srgbClr val="333333"/>
                </a:solidFill>
              </a:rPr>
              <a:t>.</a:t>
            </a:r>
          </a:p>
          <a:p>
            <a:pPr marL="342900" indent="-342900">
              <a:buClr>
                <a:srgbClr val="333333"/>
              </a:buClr>
              <a:buFont typeface="WingDings"/>
              <a:buChar char=""/>
            </a:pPr>
            <a:r>
              <a:rPr lang="de-DE" sz="2400" dirty="0" err="1">
                <a:solidFill>
                  <a:srgbClr val="333333"/>
                </a:solidFill>
              </a:rPr>
              <a:t>Mantieni</a:t>
            </a:r>
            <a:r>
              <a:rPr lang="de-DE" sz="2400" dirty="0">
                <a:solidFill>
                  <a:srgbClr val="333333"/>
                </a:solidFill>
              </a:rPr>
              <a:t> </a:t>
            </a:r>
            <a:r>
              <a:rPr lang="de-DE" sz="2400" dirty="0" err="1">
                <a:solidFill>
                  <a:srgbClr val="333333"/>
                </a:solidFill>
              </a:rPr>
              <a:t>il</a:t>
            </a:r>
            <a:r>
              <a:rPr lang="de-DE" sz="2400" dirty="0">
                <a:solidFill>
                  <a:srgbClr val="333333"/>
                </a:solidFill>
              </a:rPr>
              <a:t> </a:t>
            </a:r>
            <a:r>
              <a:rPr lang="de-DE" sz="2400" dirty="0" err="1">
                <a:solidFill>
                  <a:srgbClr val="333333"/>
                </a:solidFill>
              </a:rPr>
              <a:t>contatto</a:t>
            </a:r>
            <a:r>
              <a:rPr lang="de-DE" sz="2400" dirty="0">
                <a:solidFill>
                  <a:srgbClr val="333333"/>
                </a:solidFill>
              </a:rPr>
              <a:t> </a:t>
            </a:r>
            <a:r>
              <a:rPr lang="de-DE" sz="2400" dirty="0" err="1">
                <a:solidFill>
                  <a:srgbClr val="333333"/>
                </a:solidFill>
              </a:rPr>
              <a:t>visivo</a:t>
            </a:r>
            <a:r>
              <a:rPr lang="de-DE" sz="2400" dirty="0">
                <a:solidFill>
                  <a:srgbClr val="333333"/>
                </a:solidFill>
              </a:rPr>
              <a:t> (</a:t>
            </a:r>
            <a:r>
              <a:rPr lang="de-DE" sz="2400" dirty="0" err="1">
                <a:solidFill>
                  <a:srgbClr val="333333"/>
                </a:solidFill>
              </a:rPr>
              <a:t>comincia</a:t>
            </a:r>
            <a:r>
              <a:rPr lang="de-DE" sz="2400" dirty="0">
                <a:solidFill>
                  <a:srgbClr val="333333"/>
                </a:solidFill>
              </a:rPr>
              <a:t> </a:t>
            </a:r>
            <a:r>
              <a:rPr lang="de-DE" sz="2400" dirty="0" err="1">
                <a:solidFill>
                  <a:srgbClr val="333333"/>
                </a:solidFill>
              </a:rPr>
              <a:t>con</a:t>
            </a:r>
            <a:r>
              <a:rPr lang="de-DE" sz="2400" dirty="0">
                <a:solidFill>
                  <a:srgbClr val="333333"/>
                </a:solidFill>
              </a:rPr>
              <a:t> le </a:t>
            </a:r>
            <a:r>
              <a:rPr lang="de-DE" sz="2400" dirty="0" err="1">
                <a:solidFill>
                  <a:srgbClr val="333333"/>
                </a:solidFill>
              </a:rPr>
              <a:t>persone</a:t>
            </a:r>
            <a:r>
              <a:rPr lang="de-DE" sz="2400" dirty="0">
                <a:solidFill>
                  <a:srgbClr val="333333"/>
                </a:solidFill>
              </a:rPr>
              <a:t> </a:t>
            </a:r>
            <a:r>
              <a:rPr lang="de-DE" sz="2400" dirty="0" err="1">
                <a:solidFill>
                  <a:srgbClr val="333333"/>
                </a:solidFill>
              </a:rPr>
              <a:t>che</a:t>
            </a:r>
            <a:r>
              <a:rPr lang="de-DE" sz="2400" dirty="0">
                <a:solidFill>
                  <a:srgbClr val="333333"/>
                </a:solidFill>
              </a:rPr>
              <a:t> </a:t>
            </a:r>
            <a:r>
              <a:rPr lang="de-DE" sz="2400" dirty="0" err="1">
                <a:solidFill>
                  <a:srgbClr val="333333"/>
                </a:solidFill>
              </a:rPr>
              <a:t>conosci</a:t>
            </a:r>
            <a:r>
              <a:rPr lang="de-DE" sz="2400" dirty="0">
                <a:solidFill>
                  <a:srgbClr val="333333"/>
                </a:solidFill>
              </a:rPr>
              <a:t> per </a:t>
            </a:r>
            <a:r>
              <a:rPr lang="de-DE" sz="2400" dirty="0" err="1">
                <a:solidFill>
                  <a:srgbClr val="333333"/>
                </a:solidFill>
              </a:rPr>
              <a:t>passare</a:t>
            </a:r>
            <a:r>
              <a:rPr lang="de-DE" sz="2400" dirty="0">
                <a:solidFill>
                  <a:srgbClr val="333333"/>
                </a:solidFill>
              </a:rPr>
              <a:t> in </a:t>
            </a:r>
            <a:r>
              <a:rPr lang="de-DE" sz="2400" dirty="0" err="1">
                <a:solidFill>
                  <a:srgbClr val="333333"/>
                </a:solidFill>
              </a:rPr>
              <a:t>seguito</a:t>
            </a:r>
            <a:r>
              <a:rPr lang="de-DE" sz="2400" dirty="0">
                <a:solidFill>
                  <a:srgbClr val="333333"/>
                </a:solidFill>
              </a:rPr>
              <a:t> </a:t>
            </a:r>
            <a:r>
              <a:rPr lang="de-DE" sz="2400" dirty="0" err="1">
                <a:solidFill>
                  <a:srgbClr val="333333"/>
                </a:solidFill>
              </a:rPr>
              <a:t>agli</a:t>
            </a:r>
            <a:r>
              <a:rPr lang="de-DE" sz="2400" dirty="0">
                <a:solidFill>
                  <a:srgbClr val="333333"/>
                </a:solidFill>
              </a:rPr>
              <a:t> </a:t>
            </a:r>
            <a:r>
              <a:rPr lang="de-DE" sz="2400" err="1">
                <a:solidFill>
                  <a:srgbClr val="333333"/>
                </a:solidFill>
              </a:rPr>
              <a:t>sconosciuti</a:t>
            </a:r>
            <a:r>
              <a:rPr lang="de-DE" sz="2400">
                <a:solidFill>
                  <a:srgbClr val="333333"/>
                </a:solidFill>
              </a:rPr>
              <a:t>).</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it-IT">
                <a:latin typeface="+mn-lt"/>
              </a:rPr>
              <a:t>Modulo del training 9 – Autostima</a:t>
            </a:r>
            <a:endParaRPr lang="de-DE">
              <a:latin typeface="+mn-lt"/>
            </a:endParaRP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40</a:t>
            </a:fld>
            <a:endParaRPr lang="de-DE">
              <a:latin typeface="+mn-lt"/>
            </a:endParaRPr>
          </a:p>
        </p:txBody>
      </p:sp>
    </p:spTree>
    <p:extLst>
      <p:ext uri="{BB962C8B-B14F-4D97-AF65-F5344CB8AC3E}">
        <p14:creationId xmlns:p14="http://schemas.microsoft.com/office/powerpoint/2010/main" val="10850750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Trucchi che ci aiutano ad aumentare l‘autostima</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pPr>
            <a:r>
              <a:rPr lang="de-DE" sz="2400" dirty="0" err="1">
                <a:solidFill>
                  <a:srgbClr val="333333"/>
                </a:solidFill>
              </a:rPr>
              <a:t>Esprimi</a:t>
            </a:r>
            <a:r>
              <a:rPr lang="de-DE" sz="2400" dirty="0">
                <a:solidFill>
                  <a:srgbClr val="333333"/>
                </a:solidFill>
              </a:rPr>
              <a:t> in </a:t>
            </a:r>
            <a:r>
              <a:rPr lang="de-DE" sz="2400" dirty="0" err="1">
                <a:solidFill>
                  <a:srgbClr val="333333"/>
                </a:solidFill>
              </a:rPr>
              <a:t>modo</a:t>
            </a:r>
            <a:r>
              <a:rPr lang="de-DE" sz="2400" dirty="0">
                <a:solidFill>
                  <a:srgbClr val="333333"/>
                </a:solidFill>
              </a:rPr>
              <a:t> </a:t>
            </a:r>
            <a:r>
              <a:rPr lang="de-DE" sz="2400" dirty="0" err="1">
                <a:solidFill>
                  <a:srgbClr val="333333"/>
                </a:solidFill>
              </a:rPr>
              <a:t>fermo</a:t>
            </a:r>
            <a:r>
              <a:rPr lang="de-DE" sz="2400" dirty="0">
                <a:solidFill>
                  <a:srgbClr val="333333"/>
                </a:solidFill>
              </a:rPr>
              <a:t> e </a:t>
            </a:r>
            <a:r>
              <a:rPr lang="de-DE" sz="2400" dirty="0" err="1">
                <a:solidFill>
                  <a:srgbClr val="333333"/>
                </a:solidFill>
              </a:rPr>
              <a:t>chiaro</a:t>
            </a:r>
            <a:r>
              <a:rPr lang="de-DE" sz="2400" dirty="0">
                <a:solidFill>
                  <a:srgbClr val="333333"/>
                </a:solidFill>
              </a:rPr>
              <a:t> </a:t>
            </a:r>
            <a:r>
              <a:rPr lang="de-DE" sz="2400" dirty="0" err="1">
                <a:solidFill>
                  <a:srgbClr val="333333"/>
                </a:solidFill>
              </a:rPr>
              <a:t>ciò</a:t>
            </a:r>
            <a:r>
              <a:rPr lang="de-DE" sz="2400" dirty="0">
                <a:solidFill>
                  <a:srgbClr val="333333"/>
                </a:solidFill>
              </a:rPr>
              <a:t> </a:t>
            </a:r>
            <a:r>
              <a:rPr lang="de-DE" sz="2400" dirty="0" err="1">
                <a:solidFill>
                  <a:srgbClr val="333333"/>
                </a:solidFill>
              </a:rPr>
              <a:t>che</a:t>
            </a:r>
            <a:r>
              <a:rPr lang="de-DE" sz="2400" dirty="0">
                <a:solidFill>
                  <a:srgbClr val="333333"/>
                </a:solidFill>
              </a:rPr>
              <a:t> </a:t>
            </a:r>
            <a:r>
              <a:rPr lang="de-DE" sz="2400" dirty="0" err="1">
                <a:solidFill>
                  <a:srgbClr val="333333"/>
                </a:solidFill>
              </a:rPr>
              <a:t>desideri</a:t>
            </a:r>
            <a:r>
              <a:rPr lang="de-DE" sz="2400" dirty="0">
                <a:solidFill>
                  <a:srgbClr val="333333"/>
                </a:solidFill>
              </a:rPr>
              <a:t>.</a:t>
            </a:r>
          </a:p>
          <a:p>
            <a:pPr marL="342900" indent="-342900">
              <a:buClr>
                <a:srgbClr val="333333"/>
              </a:buClr>
              <a:buFont typeface="WingDings"/>
              <a:buChar char=""/>
            </a:pPr>
            <a:r>
              <a:rPr lang="de-DE" sz="2400" dirty="0" err="1">
                <a:solidFill>
                  <a:srgbClr val="333333"/>
                </a:solidFill>
              </a:rPr>
              <a:t>Cerca</a:t>
            </a:r>
            <a:r>
              <a:rPr lang="de-DE" sz="2400" dirty="0">
                <a:solidFill>
                  <a:srgbClr val="333333"/>
                </a:solidFill>
              </a:rPr>
              <a:t> di </a:t>
            </a:r>
            <a:r>
              <a:rPr lang="de-DE" sz="2400" dirty="0" err="1">
                <a:solidFill>
                  <a:srgbClr val="333333"/>
                </a:solidFill>
              </a:rPr>
              <a:t>parlare</a:t>
            </a:r>
            <a:r>
              <a:rPr lang="de-DE" sz="2400" dirty="0">
                <a:solidFill>
                  <a:srgbClr val="333333"/>
                </a:solidFill>
              </a:rPr>
              <a:t> a voce </a:t>
            </a:r>
            <a:r>
              <a:rPr lang="de-DE" sz="2400" dirty="0" err="1">
                <a:solidFill>
                  <a:srgbClr val="333333"/>
                </a:solidFill>
              </a:rPr>
              <a:t>alta</a:t>
            </a:r>
            <a:r>
              <a:rPr lang="de-DE" sz="2400" dirty="0">
                <a:solidFill>
                  <a:srgbClr val="333333"/>
                </a:solidFill>
              </a:rPr>
              <a:t> e in </a:t>
            </a:r>
            <a:r>
              <a:rPr lang="de-DE" sz="2400" dirty="0" err="1">
                <a:solidFill>
                  <a:srgbClr val="333333"/>
                </a:solidFill>
              </a:rPr>
              <a:t>modo</a:t>
            </a:r>
            <a:r>
              <a:rPr lang="de-DE" sz="2400" dirty="0">
                <a:solidFill>
                  <a:srgbClr val="333333"/>
                </a:solidFill>
              </a:rPr>
              <a:t> </a:t>
            </a:r>
            <a:r>
              <a:rPr lang="de-DE" sz="2400" dirty="0" err="1">
                <a:solidFill>
                  <a:srgbClr val="333333"/>
                </a:solidFill>
              </a:rPr>
              <a:t>chiaro</a:t>
            </a:r>
            <a:r>
              <a:rPr lang="de-DE" sz="2400" dirty="0">
                <a:solidFill>
                  <a:srgbClr val="333333"/>
                </a:solidFill>
              </a:rPr>
              <a:t>.</a:t>
            </a:r>
          </a:p>
          <a:p>
            <a:pPr marL="342900" indent="-342900">
              <a:buClr>
                <a:srgbClr val="333333"/>
              </a:buClr>
              <a:buFont typeface="WingDings"/>
              <a:buChar char=""/>
            </a:pPr>
            <a:r>
              <a:rPr lang="de-DE" sz="2400" dirty="0" err="1">
                <a:solidFill>
                  <a:srgbClr val="333333"/>
                </a:solidFill>
              </a:rPr>
              <a:t>Mantieni</a:t>
            </a:r>
            <a:r>
              <a:rPr lang="de-DE" sz="2400" dirty="0">
                <a:solidFill>
                  <a:srgbClr val="333333"/>
                </a:solidFill>
              </a:rPr>
              <a:t> </a:t>
            </a:r>
            <a:r>
              <a:rPr lang="de-DE" sz="2400" dirty="0" err="1">
                <a:solidFill>
                  <a:srgbClr val="333333"/>
                </a:solidFill>
              </a:rPr>
              <a:t>il</a:t>
            </a:r>
            <a:r>
              <a:rPr lang="de-DE" sz="2400" dirty="0">
                <a:solidFill>
                  <a:srgbClr val="333333"/>
                </a:solidFill>
              </a:rPr>
              <a:t> </a:t>
            </a:r>
            <a:r>
              <a:rPr lang="de-DE" sz="2400" dirty="0" err="1">
                <a:solidFill>
                  <a:srgbClr val="333333"/>
                </a:solidFill>
              </a:rPr>
              <a:t>contatto</a:t>
            </a:r>
            <a:r>
              <a:rPr lang="de-DE" sz="2400" dirty="0">
                <a:solidFill>
                  <a:srgbClr val="333333"/>
                </a:solidFill>
              </a:rPr>
              <a:t> </a:t>
            </a:r>
            <a:r>
              <a:rPr lang="de-DE" sz="2400" dirty="0" err="1">
                <a:solidFill>
                  <a:srgbClr val="333333"/>
                </a:solidFill>
              </a:rPr>
              <a:t>visivo</a:t>
            </a:r>
            <a:r>
              <a:rPr lang="de-DE" sz="2400" dirty="0">
                <a:solidFill>
                  <a:srgbClr val="333333"/>
                </a:solidFill>
              </a:rPr>
              <a:t> (</a:t>
            </a:r>
            <a:r>
              <a:rPr lang="de-DE" sz="2400" dirty="0" err="1">
                <a:solidFill>
                  <a:srgbClr val="333333"/>
                </a:solidFill>
              </a:rPr>
              <a:t>comincia</a:t>
            </a:r>
            <a:r>
              <a:rPr lang="de-DE" sz="2400" dirty="0">
                <a:solidFill>
                  <a:srgbClr val="333333"/>
                </a:solidFill>
              </a:rPr>
              <a:t> </a:t>
            </a:r>
            <a:r>
              <a:rPr lang="de-DE" sz="2400" dirty="0" err="1">
                <a:solidFill>
                  <a:srgbClr val="333333"/>
                </a:solidFill>
              </a:rPr>
              <a:t>con</a:t>
            </a:r>
            <a:r>
              <a:rPr lang="de-DE" sz="2400" dirty="0">
                <a:solidFill>
                  <a:srgbClr val="333333"/>
                </a:solidFill>
              </a:rPr>
              <a:t> le </a:t>
            </a:r>
            <a:r>
              <a:rPr lang="de-DE" sz="2400" dirty="0" err="1">
                <a:solidFill>
                  <a:srgbClr val="333333"/>
                </a:solidFill>
              </a:rPr>
              <a:t>persone</a:t>
            </a:r>
            <a:r>
              <a:rPr lang="de-DE" sz="2400" dirty="0">
                <a:solidFill>
                  <a:srgbClr val="333333"/>
                </a:solidFill>
              </a:rPr>
              <a:t> </a:t>
            </a:r>
            <a:r>
              <a:rPr lang="de-DE" sz="2400" dirty="0" err="1">
                <a:solidFill>
                  <a:srgbClr val="333333"/>
                </a:solidFill>
              </a:rPr>
              <a:t>che</a:t>
            </a:r>
            <a:r>
              <a:rPr lang="de-DE" sz="2400" dirty="0">
                <a:solidFill>
                  <a:srgbClr val="333333"/>
                </a:solidFill>
              </a:rPr>
              <a:t> </a:t>
            </a:r>
            <a:r>
              <a:rPr lang="de-DE" sz="2400" dirty="0" err="1">
                <a:solidFill>
                  <a:srgbClr val="333333"/>
                </a:solidFill>
              </a:rPr>
              <a:t>conosci</a:t>
            </a:r>
            <a:r>
              <a:rPr lang="de-DE" sz="2400" dirty="0">
                <a:solidFill>
                  <a:srgbClr val="333333"/>
                </a:solidFill>
              </a:rPr>
              <a:t> per </a:t>
            </a:r>
            <a:r>
              <a:rPr lang="de-DE" sz="2400" dirty="0" err="1">
                <a:solidFill>
                  <a:srgbClr val="333333"/>
                </a:solidFill>
              </a:rPr>
              <a:t>passare</a:t>
            </a:r>
            <a:r>
              <a:rPr lang="de-DE" sz="2400" dirty="0">
                <a:solidFill>
                  <a:srgbClr val="333333"/>
                </a:solidFill>
              </a:rPr>
              <a:t> in </a:t>
            </a:r>
            <a:r>
              <a:rPr lang="de-DE" sz="2400" dirty="0" err="1">
                <a:solidFill>
                  <a:srgbClr val="333333"/>
                </a:solidFill>
              </a:rPr>
              <a:t>seguito</a:t>
            </a:r>
            <a:r>
              <a:rPr lang="de-DE" sz="2400" dirty="0">
                <a:solidFill>
                  <a:srgbClr val="333333"/>
                </a:solidFill>
              </a:rPr>
              <a:t> </a:t>
            </a:r>
            <a:r>
              <a:rPr lang="de-DE" sz="2400" dirty="0" err="1">
                <a:solidFill>
                  <a:srgbClr val="333333"/>
                </a:solidFill>
              </a:rPr>
              <a:t>agli</a:t>
            </a:r>
            <a:r>
              <a:rPr lang="de-DE" sz="2400" dirty="0">
                <a:solidFill>
                  <a:srgbClr val="333333"/>
                </a:solidFill>
              </a:rPr>
              <a:t> </a:t>
            </a:r>
            <a:r>
              <a:rPr lang="de-DE" sz="2400" dirty="0" err="1">
                <a:solidFill>
                  <a:srgbClr val="333333"/>
                </a:solidFill>
              </a:rPr>
              <a:t>sconosciuti</a:t>
            </a:r>
            <a:r>
              <a:rPr lang="de-DE" sz="2400" dirty="0">
                <a:solidFill>
                  <a:srgbClr val="333333"/>
                </a:solidFill>
              </a:rPr>
              <a:t>).</a:t>
            </a:r>
          </a:p>
          <a:p>
            <a:pPr marL="342900" indent="-342900">
              <a:buClr>
                <a:srgbClr val="333333"/>
              </a:buClr>
              <a:buFont typeface="WingDings"/>
              <a:buChar char=""/>
            </a:pPr>
            <a:r>
              <a:rPr lang="de-DE" sz="2400" dirty="0">
                <a:solidFill>
                  <a:srgbClr val="333333"/>
                </a:solidFill>
              </a:rPr>
              <a:t>Stai su: Ricorda l‘impatto di una postura eretta sulla tua autostima e sulle persone che ti circondano!</a:t>
            </a:r>
          </a:p>
        </p:txBody>
      </p:sp>
      <p:sp>
        <p:nvSpPr>
          <p:cNvPr id="4" name="Footer Placeholder 3"/>
          <p:cNvSpPr>
            <a:spLocks noGrp="1"/>
          </p:cNvSpPr>
          <p:nvPr>
            <p:ph type="ftr" sz="quarter" idx="11"/>
          </p:nvPr>
        </p:nvSpPr>
        <p:spPr/>
        <p:txBody>
          <a:bodyPr/>
          <a:lstStyle/>
          <a:p>
            <a:pPr>
              <a:defRPr/>
            </a:pPr>
            <a:r>
              <a:rPr lang="it-IT">
                <a:latin typeface="+mn-lt"/>
              </a:rPr>
              <a:t>Modulo del training 9 – Autostima</a:t>
            </a:r>
            <a:endParaRPr lang="de-DE">
              <a:latin typeface="+mn-lt"/>
            </a:endParaRP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41</a:t>
            </a:fld>
            <a:endParaRPr lang="de-DE">
              <a:latin typeface="+mn-lt"/>
            </a:endParaRPr>
          </a:p>
        </p:txBody>
      </p:sp>
    </p:spTree>
    <p:extLst>
      <p:ext uri="{BB962C8B-B14F-4D97-AF65-F5344CB8AC3E}">
        <p14:creationId xmlns:p14="http://schemas.microsoft.com/office/powerpoint/2010/main" val="8485180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solidFill>
                  <a:srgbClr val="004992"/>
                </a:solidFill>
                <a:latin typeface="+mn-lt"/>
                <a:ea typeface="+mn-ea"/>
                <a:cs typeface="+mn-cs"/>
              </a:rPr>
              <a:t>Compiti a casa</a:t>
            </a:r>
          </a:p>
        </p:txBody>
      </p:sp>
      <p:sp>
        <p:nvSpPr>
          <p:cNvPr id="3" name="Inhaltsplatzhalter 2"/>
          <p:cNvSpPr>
            <a:spLocks noGrp="1"/>
          </p:cNvSpPr>
          <p:nvPr>
            <p:ph idx="1"/>
          </p:nvPr>
        </p:nvSpPr>
        <p:spPr/>
        <p:txBody>
          <a:bodyPr>
            <a:noAutofit/>
          </a:bodyPr>
          <a:lstStyle/>
          <a:p>
            <a:pPr>
              <a:defRPr/>
            </a:pPr>
            <a:r>
              <a:rPr lang="it-IT" sz="2000" dirty="0">
                <a:solidFill>
                  <a:srgbClr val="004992"/>
                </a:solidFill>
              </a:rPr>
              <a:t>Suggerimenti su come apprezzare le cose positive che accadono nella tua giornata</a:t>
            </a:r>
            <a:r>
              <a:rPr lang="de-DE" sz="2000" dirty="0">
                <a:solidFill>
                  <a:srgbClr val="004992"/>
                </a:solidFill>
              </a:rPr>
              <a:t>:</a:t>
            </a:r>
          </a:p>
          <a:p>
            <a:pPr marL="342900" indent="-342900">
              <a:buClr>
                <a:srgbClr val="333333"/>
              </a:buClr>
              <a:buFont typeface="WingDings"/>
              <a:buChar char=""/>
              <a:defRPr/>
            </a:pPr>
            <a:r>
              <a:rPr lang="it-IT" sz="2000" dirty="0">
                <a:solidFill>
                  <a:srgbClr val="333333"/>
                </a:solidFill>
              </a:rPr>
              <a:t>Quando esci di casa, metti una manciata di </a:t>
            </a:r>
            <a:r>
              <a:rPr lang="it-IT" sz="2000" dirty="0" err="1">
                <a:solidFill>
                  <a:srgbClr val="333333"/>
                </a:solidFill>
              </a:rPr>
              <a:t>pallottoline</a:t>
            </a:r>
            <a:r>
              <a:rPr lang="it-IT" sz="2000" dirty="0">
                <a:solidFill>
                  <a:srgbClr val="333333"/>
                </a:solidFill>
              </a:rPr>
              <a:t> (fagioli, sassolini, ecc) nella tasca destra della giacca.</a:t>
            </a:r>
          </a:p>
          <a:p>
            <a:pPr marL="342900" indent="-342900">
              <a:buClr>
                <a:srgbClr val="333333"/>
              </a:buClr>
              <a:buFont typeface="WingDings"/>
              <a:buChar char=""/>
              <a:defRPr/>
            </a:pPr>
            <a:r>
              <a:rPr lang="it-IT" sz="2000" dirty="0">
                <a:solidFill>
                  <a:srgbClr val="333333"/>
                </a:solidFill>
              </a:rPr>
              <a:t>Ogni volta che accade qualcosa di piacevole (es., un sorriso di un amico, una bella chiacchierata, un pranzo squisito, </a:t>
            </a:r>
            <a:r>
              <a:rPr lang="it-IT" sz="2000" dirty="0" err="1">
                <a:solidFill>
                  <a:srgbClr val="333333"/>
                </a:solidFill>
              </a:rPr>
              <a:t>ecc</a:t>
            </a:r>
            <a:r>
              <a:rPr lang="it-IT" sz="2000" dirty="0">
                <a:solidFill>
                  <a:srgbClr val="333333"/>
                </a:solidFill>
              </a:rPr>
              <a:t>…), sposta una pallottolina dalla tasca destra alla sinistra</a:t>
            </a:r>
            <a:r>
              <a:rPr lang="de-DE" sz="2000" dirty="0">
                <a:solidFill>
                  <a:srgbClr val="333333"/>
                </a:solidFill>
              </a:rPr>
              <a:t>.</a:t>
            </a:r>
          </a:p>
          <a:p>
            <a:pPr marL="342900" indent="-342900">
              <a:buClr>
                <a:srgbClr val="333333"/>
              </a:buClr>
              <a:buFont typeface="WingDings"/>
              <a:buChar char=""/>
              <a:defRPr/>
            </a:pPr>
            <a:r>
              <a:rPr lang="it-IT" sz="2000" dirty="0">
                <a:solidFill>
                  <a:srgbClr val="333333"/>
                </a:solidFill>
              </a:rPr>
              <a:t>Quando rincasi la sera, conta le palline della tasca sinistra e ricorda tutte le cose belle che sono successe durante il giorno.</a:t>
            </a:r>
            <a:endParaRPr lang="de-DE" sz="2000" dirty="0">
              <a:solidFill>
                <a:srgbClr val="333333"/>
              </a:solidFill>
            </a:endParaRPr>
          </a:p>
          <a:p>
            <a:pPr marL="342900" indent="-342900">
              <a:buClr>
                <a:srgbClr val="333333"/>
              </a:buClr>
              <a:buFont typeface="WingDings"/>
              <a:buChar char=""/>
              <a:defRPr/>
            </a:pPr>
            <a:r>
              <a:rPr lang="de-DE" sz="2000" dirty="0">
                <a:solidFill>
                  <a:srgbClr val="333333"/>
                </a:solidFill>
              </a:rPr>
              <a:t>In </a:t>
            </a:r>
            <a:r>
              <a:rPr lang="it-IT" sz="2000" dirty="0">
                <a:solidFill>
                  <a:srgbClr val="333333"/>
                </a:solidFill>
              </a:rPr>
              <a:t>tal modo, riuscirai a tenere traccia di tutti i ricordi belli, positivi e goderti questi momenti</a:t>
            </a:r>
            <a:r>
              <a:rPr lang="de-DE" sz="2000" dirty="0">
                <a:solidFill>
                  <a:srgbClr val="333333"/>
                </a:solidFill>
              </a:rPr>
              <a:t>. Sfortunatamente, troppo spesso le cose belle sfuggono via troppo velocemente</a:t>
            </a:r>
            <a:r>
              <a:rPr lang="it-IT" sz="2000" dirty="0">
                <a:solidFill>
                  <a:srgbClr val="333333"/>
                </a:solidFill>
              </a:rPr>
              <a:t>.</a:t>
            </a:r>
            <a:endParaRPr lang="de-DE" sz="2000" dirty="0">
              <a:solidFill>
                <a:srgbClr val="333333"/>
              </a:solidFill>
            </a:endParaRPr>
          </a:p>
        </p:txBody>
      </p:sp>
      <p:sp>
        <p:nvSpPr>
          <p:cNvPr id="4" name="Footer Placeholder 3"/>
          <p:cNvSpPr>
            <a:spLocks noGrp="1"/>
          </p:cNvSpPr>
          <p:nvPr>
            <p:ph type="ftr" sz="quarter" idx="11"/>
          </p:nvPr>
        </p:nvSpPr>
        <p:spPr/>
        <p:txBody>
          <a:bodyPr/>
          <a:lstStyle/>
          <a:p>
            <a:pPr>
              <a:defRPr/>
            </a:pPr>
            <a:r>
              <a:rPr lang="it-IT">
                <a:latin typeface="+mn-lt"/>
              </a:rPr>
              <a:t>Modulo del training 9 – Autostima</a:t>
            </a:r>
            <a:endParaRPr lang="de-DE">
              <a:latin typeface="+mn-lt"/>
            </a:endParaRP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42</a:t>
            </a:fld>
            <a:endParaRPr lang="de-DE">
              <a:latin typeface="+mn-lt"/>
            </a:endParaRPr>
          </a:p>
        </p:txBody>
      </p:sp>
    </p:spTree>
    <p:extLst>
      <p:ext uri="{BB962C8B-B14F-4D97-AF65-F5344CB8AC3E}">
        <p14:creationId xmlns:p14="http://schemas.microsoft.com/office/powerpoint/2010/main" val="5098131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solidFill>
                  <a:srgbClr val="004992"/>
                </a:solidFill>
                <a:latin typeface="+mn-lt"/>
                <a:ea typeface="+mn-ea"/>
                <a:cs typeface="+mn-cs"/>
              </a:rPr>
              <a:t>Compiti a casa</a:t>
            </a:r>
          </a:p>
        </p:txBody>
      </p:sp>
      <p:sp>
        <p:nvSpPr>
          <p:cNvPr id="3" name="Inhaltsplatzhalter 2"/>
          <p:cNvSpPr>
            <a:spLocks noGrp="1"/>
          </p:cNvSpPr>
          <p:nvPr>
            <p:ph idx="1"/>
          </p:nvPr>
        </p:nvSpPr>
        <p:spPr/>
        <p:txBody>
          <a:bodyPr>
            <a:noAutofit/>
          </a:bodyPr>
          <a:lstStyle/>
          <a:p>
            <a:pPr>
              <a:defRPr/>
            </a:pPr>
            <a:r>
              <a:rPr lang="it-IT" sz="2000" dirty="0">
                <a:solidFill>
                  <a:srgbClr val="004992"/>
                </a:solidFill>
              </a:rPr>
              <a:t>Suggerimenti su come apprezzare le cose positive che accadono nella tua giornata</a:t>
            </a:r>
            <a:r>
              <a:rPr lang="de-DE" sz="2000" dirty="0">
                <a:solidFill>
                  <a:srgbClr val="004992"/>
                </a:solidFill>
              </a:rPr>
              <a:t>:</a:t>
            </a:r>
          </a:p>
          <a:p>
            <a:pPr marL="342900" indent="-342900">
              <a:buClr>
                <a:srgbClr val="333333"/>
              </a:buClr>
              <a:buFont typeface="WingDings"/>
              <a:buChar char=""/>
              <a:defRPr/>
            </a:pPr>
            <a:r>
              <a:rPr lang="it-IT" sz="2000" dirty="0">
                <a:solidFill>
                  <a:srgbClr val="333333"/>
                </a:solidFill>
              </a:rPr>
              <a:t>Quando esci di casa, metti una manciata di </a:t>
            </a:r>
            <a:r>
              <a:rPr lang="it-IT" sz="2000" dirty="0" err="1">
                <a:solidFill>
                  <a:srgbClr val="333333"/>
                </a:solidFill>
              </a:rPr>
              <a:t>pallottoline</a:t>
            </a:r>
            <a:r>
              <a:rPr lang="it-IT" sz="2000" dirty="0">
                <a:solidFill>
                  <a:srgbClr val="333333"/>
                </a:solidFill>
              </a:rPr>
              <a:t> (fagioli, sassolini, ecc) nella tasca destra della giacca.</a:t>
            </a:r>
          </a:p>
          <a:p>
            <a:pPr marL="342900" indent="-342900">
              <a:buClr>
                <a:srgbClr val="333333"/>
              </a:buClr>
              <a:buFont typeface="WingDings"/>
              <a:buChar char=""/>
              <a:defRPr/>
            </a:pPr>
            <a:r>
              <a:rPr lang="it-IT" sz="2000" dirty="0">
                <a:solidFill>
                  <a:srgbClr val="333333"/>
                </a:solidFill>
              </a:rPr>
              <a:t>Ogni volta che accade qualcosa di piacevole (es., un sorriso di un amico, una bella chiacchierata, un pranzo squisito, </a:t>
            </a:r>
            <a:r>
              <a:rPr lang="it-IT" sz="2000" dirty="0" err="1">
                <a:solidFill>
                  <a:srgbClr val="333333"/>
                </a:solidFill>
              </a:rPr>
              <a:t>ecc</a:t>
            </a:r>
            <a:r>
              <a:rPr lang="it-IT" sz="2000" dirty="0">
                <a:solidFill>
                  <a:srgbClr val="333333"/>
                </a:solidFill>
              </a:rPr>
              <a:t>…), sposta una pallottolina dalla tasca destra alla sinistra</a:t>
            </a:r>
            <a:r>
              <a:rPr lang="de-DE" sz="2000" dirty="0">
                <a:solidFill>
                  <a:srgbClr val="333333"/>
                </a:solidFill>
              </a:rPr>
              <a:t>.</a:t>
            </a:r>
          </a:p>
          <a:p>
            <a:pPr marL="342900" indent="-342900">
              <a:buClr>
                <a:srgbClr val="333333"/>
              </a:buClr>
              <a:buFont typeface="WingDings"/>
              <a:buChar char=""/>
              <a:defRPr/>
            </a:pPr>
            <a:r>
              <a:rPr lang="it-IT" sz="2000" dirty="0">
                <a:solidFill>
                  <a:srgbClr val="333333"/>
                </a:solidFill>
              </a:rPr>
              <a:t>Quando rincasi la sera, conta le palline della tasca sinistra e ricorda tutte le cose belle che sono successe durante il giorno.</a:t>
            </a:r>
            <a:endParaRPr lang="de-DE" sz="2000" dirty="0">
              <a:solidFill>
                <a:srgbClr val="333333"/>
              </a:solidFill>
            </a:endParaRPr>
          </a:p>
          <a:p>
            <a:pPr marL="342900" indent="-342900">
              <a:buClr>
                <a:srgbClr val="333333"/>
              </a:buClr>
              <a:buFont typeface="WingDings"/>
              <a:buChar char=""/>
              <a:defRPr/>
            </a:pPr>
            <a:r>
              <a:rPr lang="de-DE" sz="2000" dirty="0">
                <a:solidFill>
                  <a:srgbClr val="333333"/>
                </a:solidFill>
              </a:rPr>
              <a:t>In </a:t>
            </a:r>
            <a:r>
              <a:rPr lang="it-IT" sz="2000" dirty="0">
                <a:solidFill>
                  <a:srgbClr val="333333"/>
                </a:solidFill>
              </a:rPr>
              <a:t>tal modo, riuscirai a tenere traccia di tutti i ricordi belli, positivi e goderti questi momenti</a:t>
            </a:r>
            <a:r>
              <a:rPr lang="de-DE" sz="2000" dirty="0">
                <a:solidFill>
                  <a:srgbClr val="333333"/>
                </a:solidFill>
              </a:rPr>
              <a:t>. Sfortunatamente, troppo spesso le cose belle sfuggono via troppo velocemente</a:t>
            </a:r>
            <a:r>
              <a:rPr lang="it-IT" sz="2000" dirty="0">
                <a:solidFill>
                  <a:srgbClr val="333333"/>
                </a:solidFill>
              </a:rPr>
              <a:t>.</a:t>
            </a:r>
            <a:endParaRPr lang="de-DE" sz="2000" dirty="0">
              <a:solidFill>
                <a:srgbClr val="333333"/>
              </a:solidFill>
            </a:endParaRPr>
          </a:p>
          <a:p>
            <a:pPr algn="ctr">
              <a:defRPr/>
            </a:pPr>
            <a:r>
              <a:rPr lang="de-DE" sz="2000" dirty="0">
                <a:solidFill>
                  <a:srgbClr val="004992"/>
                </a:solidFill>
              </a:rPr>
              <a:t>Conosci</a:t>
            </a:r>
            <a:r>
              <a:rPr lang="it-IT" sz="2000" dirty="0">
                <a:solidFill>
                  <a:srgbClr val="004992"/>
                </a:solidFill>
              </a:rPr>
              <a:t> altri modi per godersi i ricordi e le cose belle della giornata?</a:t>
            </a:r>
            <a:endParaRPr lang="de-DE" sz="2000" dirty="0">
              <a:solidFill>
                <a:srgbClr val="004992"/>
              </a:solidFill>
            </a:endParaRPr>
          </a:p>
        </p:txBody>
      </p:sp>
      <p:sp>
        <p:nvSpPr>
          <p:cNvPr id="4" name="Footer Placeholder 3"/>
          <p:cNvSpPr>
            <a:spLocks noGrp="1"/>
          </p:cNvSpPr>
          <p:nvPr>
            <p:ph type="ftr" sz="quarter" idx="11"/>
          </p:nvPr>
        </p:nvSpPr>
        <p:spPr/>
        <p:txBody>
          <a:bodyPr/>
          <a:lstStyle/>
          <a:p>
            <a:pPr>
              <a:defRPr/>
            </a:pPr>
            <a:r>
              <a:rPr lang="it-IT">
                <a:latin typeface="+mn-lt"/>
              </a:rPr>
              <a:t>Modulo del training 9 – Autostima</a:t>
            </a:r>
            <a:endParaRPr lang="de-DE">
              <a:latin typeface="+mn-lt"/>
            </a:endParaRP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43</a:t>
            </a:fld>
            <a:endParaRPr lang="de-DE">
              <a:latin typeface="+mn-lt"/>
            </a:endParaRPr>
          </a:p>
        </p:txBody>
      </p:sp>
    </p:spTree>
    <p:extLst>
      <p:ext uri="{BB962C8B-B14F-4D97-AF65-F5344CB8AC3E}">
        <p14:creationId xmlns:p14="http://schemas.microsoft.com/office/powerpoint/2010/main" val="5738857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Trasferire nella vita di tutti i giorni</a:t>
            </a:r>
            <a:endParaRPr lang="de-DE" sz="3600" dirty="0">
              <a:solidFill>
                <a:srgbClr val="004992"/>
              </a:solidFill>
              <a:latin typeface="+mn-lt"/>
              <a:ea typeface="+mn-ea"/>
              <a:cs typeface="+mn-cs"/>
            </a:endParaRPr>
          </a:p>
        </p:txBody>
      </p:sp>
      <p:sp>
        <p:nvSpPr>
          <p:cNvPr id="3" name="Inhaltsplatzhalter 2"/>
          <p:cNvSpPr>
            <a:spLocks noGrp="1"/>
          </p:cNvSpPr>
          <p:nvPr>
            <p:ph idx="1"/>
          </p:nvPr>
        </p:nvSpPr>
        <p:spPr/>
        <p:txBody>
          <a:bodyPr>
            <a:noAutofit/>
          </a:bodyPr>
          <a:lstStyle/>
          <a:p>
            <a:pPr>
              <a:defRPr/>
            </a:pPr>
            <a:r>
              <a:rPr lang="de-DE" sz="2400" b="1" dirty="0" err="1">
                <a:solidFill>
                  <a:srgbClr val="333333"/>
                </a:solidFill>
              </a:rPr>
              <a:t>Obiettivi</a:t>
            </a:r>
            <a:r>
              <a:rPr lang="de-DE" sz="2400" b="1" dirty="0">
                <a:solidFill>
                  <a:srgbClr val="333333"/>
                </a:solidFill>
              </a:rPr>
              <a:t> </a:t>
            </a:r>
            <a:r>
              <a:rPr lang="de-DE" sz="2400" b="1" dirty="0" err="1">
                <a:solidFill>
                  <a:srgbClr val="333333"/>
                </a:solidFill>
              </a:rPr>
              <a:t>didattici</a:t>
            </a:r>
            <a:r>
              <a:rPr lang="de-DE" sz="2400" b="1" dirty="0">
                <a:solidFill>
                  <a:srgbClr val="333333"/>
                </a:solidFill>
              </a:rPr>
              <a:t>:</a:t>
            </a:r>
          </a:p>
          <a:p>
            <a:pPr marL="342900" indent="-342900">
              <a:buClr>
                <a:srgbClr val="333333"/>
              </a:buClr>
              <a:buFont typeface="WingDings"/>
              <a:buChar char=""/>
              <a:defRPr/>
            </a:pPr>
            <a:r>
              <a:rPr lang="de-DE" sz="2400" dirty="0">
                <a:solidFill>
                  <a:srgbClr val="333333"/>
                </a:solidFill>
              </a:rPr>
              <a:t>L‘autostima è il valore che ci si attribuisce.</a:t>
            </a:r>
          </a:p>
          <a:p>
            <a:pPr marL="342900" indent="-342900">
              <a:buClr>
                <a:srgbClr val="333333"/>
              </a:buClr>
              <a:buFont typeface="WingDings"/>
              <a:buChar char=""/>
              <a:defRPr/>
            </a:pPr>
            <a:r>
              <a:rPr lang="de-DE" sz="2400" dirty="0">
                <a:solidFill>
                  <a:srgbClr val="333333"/>
                </a:solidFill>
              </a:rPr>
              <a:t>Diventa consapevole dei tuoi punti di forza nei vari aspetti della vita e prova a migliorare la tua autostima usando le strategie di cui abbiamo discusso. </a:t>
            </a:r>
          </a:p>
          <a:p>
            <a:pPr marL="342900" indent="-342900">
              <a:buClr>
                <a:srgbClr val="333333"/>
              </a:buClr>
              <a:buFont typeface="WingDings"/>
              <a:buChar char=""/>
              <a:defRPr/>
            </a:pPr>
            <a:r>
              <a:rPr lang="it-IT" sz="2400" dirty="0">
                <a:solidFill>
                  <a:srgbClr val="333333"/>
                </a:solidFill>
              </a:rPr>
              <a:t>Ricerca i punti di forza </a:t>
            </a:r>
            <a:r>
              <a:rPr lang="it-IT" sz="2400">
                <a:solidFill>
                  <a:srgbClr val="333333"/>
                </a:solidFill>
              </a:rPr>
              <a:t>dimenticati (“i tesori nascosti”), </a:t>
            </a:r>
            <a:r>
              <a:rPr lang="it-IT" sz="2400" dirty="0">
                <a:solidFill>
                  <a:srgbClr val="333333"/>
                </a:solidFill>
              </a:rPr>
              <a:t>chiedendo ai tuoi amici oppure tieni un diario della felicità.</a:t>
            </a:r>
            <a:endParaRPr lang="de-DE" sz="2400" dirty="0">
              <a:solidFill>
                <a:srgbClr val="333333"/>
              </a:solidFill>
            </a:endParaRPr>
          </a:p>
          <a:p>
            <a:pPr marL="342900" indent="-342900">
              <a:buClr>
                <a:srgbClr val="333333"/>
              </a:buClr>
              <a:buFont typeface="WingDings"/>
              <a:buChar char=""/>
              <a:defRPr/>
            </a:pPr>
            <a:r>
              <a:rPr lang="de-DE" sz="2400" dirty="0">
                <a:solidFill>
                  <a:srgbClr val="333333"/>
                </a:solidFill>
              </a:rPr>
              <a:t>Sii consapevole delle cose positive che succedono nella giornata!</a:t>
            </a:r>
          </a:p>
        </p:txBody>
      </p:sp>
      <p:sp>
        <p:nvSpPr>
          <p:cNvPr id="2" name="Footer Placeholder 1"/>
          <p:cNvSpPr>
            <a:spLocks noGrp="1"/>
          </p:cNvSpPr>
          <p:nvPr>
            <p:ph type="ftr" sz="quarter" idx="11"/>
          </p:nvPr>
        </p:nvSpPr>
        <p:spPr/>
        <p:txBody>
          <a:bodyPr/>
          <a:lstStyle/>
          <a:p>
            <a:pPr>
              <a:defRPr/>
            </a:pPr>
            <a:r>
              <a:rPr lang="it-IT">
                <a:latin typeface="+mn-lt"/>
              </a:rPr>
              <a:t>Modulo del training 9 – Autostima</a:t>
            </a:r>
            <a:endParaRPr lang="de-DE">
              <a:latin typeface="+mn-lt"/>
            </a:endParaRP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44</a:t>
            </a:fld>
            <a:endParaRPr lang="de-DE">
              <a:latin typeface="+mn-l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Che cosa ha a che fare questo con la psicosi?</a:t>
            </a:r>
            <a:endParaRPr lang="de-DE" sz="3600" dirty="0">
              <a:solidFill>
                <a:srgbClr val="004992"/>
              </a:solidFill>
              <a:latin typeface="+mn-lt"/>
              <a:ea typeface="+mn-ea"/>
              <a:cs typeface="+mn-cs"/>
            </a:endParaRPr>
          </a:p>
        </p:txBody>
      </p:sp>
      <p:sp>
        <p:nvSpPr>
          <p:cNvPr id="6" name="Inhaltsplatzhalter 2">
            <a:extLst>
              <a:ext uri="{FF2B5EF4-FFF2-40B4-BE49-F238E27FC236}">
                <a16:creationId xmlns:a16="http://schemas.microsoft.com/office/drawing/2014/main" id="{4009952D-EA6D-4C75-86D1-CD420D1F3D10}"/>
              </a:ext>
            </a:extLst>
          </p:cNvPr>
          <p:cNvSpPr>
            <a:spLocks noGrp="1"/>
          </p:cNvSpPr>
          <p:nvPr>
            <p:ph idx="1"/>
          </p:nvPr>
        </p:nvSpPr>
        <p:spPr/>
        <p:txBody>
          <a:bodyPr>
            <a:noAutofit/>
          </a:bodyPr>
          <a:lstStyle/>
          <a:p>
            <a:r>
              <a:rPr lang="de-DE" sz="2000" dirty="0">
                <a:solidFill>
                  <a:srgbClr val="333333"/>
                </a:solidFill>
              </a:rPr>
              <a:t>Molte (ma non tutte!) le persone con psicosi hanno una bassa autostima e hanno schemi di pensiero negativi (ad esempio, una tendenza a rimuginare), che possono ridurre ulteriormente la loro autostima.</a:t>
            </a:r>
          </a:p>
        </p:txBody>
      </p:sp>
      <p:sp>
        <p:nvSpPr>
          <p:cNvPr id="2" name="Footer Placeholder 1"/>
          <p:cNvSpPr>
            <a:spLocks noGrp="1"/>
          </p:cNvSpPr>
          <p:nvPr>
            <p:ph type="ftr" sz="quarter" idx="11"/>
          </p:nvPr>
        </p:nvSpPr>
        <p:spPr/>
        <p:txBody>
          <a:bodyPr/>
          <a:lstStyle/>
          <a:p>
            <a:pPr>
              <a:defRPr/>
            </a:pPr>
            <a:r>
              <a:rPr lang="it-IT">
                <a:latin typeface="+mn-lt"/>
              </a:rPr>
              <a:t>Modulo del training 9 – Autostima</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45</a:t>
            </a:fld>
            <a:endParaRPr lang="de-DE">
              <a:latin typeface="+mn-lt"/>
            </a:endParaRPr>
          </a:p>
        </p:txBody>
      </p:sp>
    </p:spTree>
    <p:extLst>
      <p:ext uri="{BB962C8B-B14F-4D97-AF65-F5344CB8AC3E}">
        <p14:creationId xmlns:p14="http://schemas.microsoft.com/office/powerpoint/2010/main" val="357339916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Che cosa ha a che fare questo con la psicosi?</a:t>
            </a:r>
            <a:endParaRPr lang="de-DE" sz="3600" dirty="0">
              <a:solidFill>
                <a:srgbClr val="004992"/>
              </a:solidFill>
              <a:latin typeface="+mn-lt"/>
              <a:ea typeface="+mn-ea"/>
              <a:cs typeface="+mn-cs"/>
            </a:endParaRPr>
          </a:p>
        </p:txBody>
      </p:sp>
      <p:sp>
        <p:nvSpPr>
          <p:cNvPr id="6" name="Inhaltsplatzhalter 2">
            <a:extLst>
              <a:ext uri="{FF2B5EF4-FFF2-40B4-BE49-F238E27FC236}">
                <a16:creationId xmlns:a16="http://schemas.microsoft.com/office/drawing/2014/main" id="{4009952D-EA6D-4C75-86D1-CD420D1F3D10}"/>
              </a:ext>
            </a:extLst>
          </p:cNvPr>
          <p:cNvSpPr>
            <a:spLocks noGrp="1"/>
          </p:cNvSpPr>
          <p:nvPr>
            <p:ph idx="1"/>
          </p:nvPr>
        </p:nvSpPr>
        <p:spPr/>
        <p:txBody>
          <a:bodyPr>
            <a:noAutofit/>
          </a:bodyPr>
          <a:lstStyle/>
          <a:p>
            <a:r>
              <a:rPr lang="de-DE" sz="2000" dirty="0" err="1">
                <a:solidFill>
                  <a:srgbClr val="333333"/>
                </a:solidFill>
              </a:rPr>
              <a:t>Molte</a:t>
            </a:r>
            <a:r>
              <a:rPr lang="de-DE" sz="2000" dirty="0">
                <a:solidFill>
                  <a:srgbClr val="333333"/>
                </a:solidFill>
              </a:rPr>
              <a:t> (</a:t>
            </a:r>
            <a:r>
              <a:rPr lang="de-DE" sz="2000" dirty="0" err="1">
                <a:solidFill>
                  <a:srgbClr val="333333"/>
                </a:solidFill>
              </a:rPr>
              <a:t>ma</a:t>
            </a:r>
            <a:r>
              <a:rPr lang="de-DE" sz="2000" dirty="0">
                <a:solidFill>
                  <a:srgbClr val="333333"/>
                </a:solidFill>
              </a:rPr>
              <a:t> non </a:t>
            </a:r>
            <a:r>
              <a:rPr lang="de-DE" sz="2000" dirty="0" err="1">
                <a:solidFill>
                  <a:srgbClr val="333333"/>
                </a:solidFill>
              </a:rPr>
              <a:t>tutte</a:t>
            </a:r>
            <a:r>
              <a:rPr lang="de-DE" sz="2000" dirty="0">
                <a:solidFill>
                  <a:srgbClr val="333333"/>
                </a:solidFill>
              </a:rPr>
              <a:t>!) le </a:t>
            </a:r>
            <a:r>
              <a:rPr lang="de-DE" sz="2000" dirty="0" err="1">
                <a:solidFill>
                  <a:srgbClr val="333333"/>
                </a:solidFill>
              </a:rPr>
              <a:t>persone</a:t>
            </a:r>
            <a:r>
              <a:rPr lang="de-DE" sz="2000" dirty="0">
                <a:solidFill>
                  <a:srgbClr val="333333"/>
                </a:solidFill>
              </a:rPr>
              <a:t> </a:t>
            </a:r>
            <a:r>
              <a:rPr lang="de-DE" sz="2000" dirty="0" err="1">
                <a:solidFill>
                  <a:srgbClr val="333333"/>
                </a:solidFill>
              </a:rPr>
              <a:t>con</a:t>
            </a:r>
            <a:r>
              <a:rPr lang="de-DE" sz="2000" dirty="0">
                <a:solidFill>
                  <a:srgbClr val="333333"/>
                </a:solidFill>
              </a:rPr>
              <a:t> </a:t>
            </a:r>
            <a:r>
              <a:rPr lang="de-DE" sz="2000" dirty="0" err="1">
                <a:solidFill>
                  <a:srgbClr val="333333"/>
                </a:solidFill>
              </a:rPr>
              <a:t>psicosi</a:t>
            </a:r>
            <a:r>
              <a:rPr lang="de-DE" sz="2000" dirty="0">
                <a:solidFill>
                  <a:srgbClr val="333333"/>
                </a:solidFill>
              </a:rPr>
              <a:t> </a:t>
            </a:r>
            <a:r>
              <a:rPr lang="de-DE" sz="2000" dirty="0" err="1">
                <a:solidFill>
                  <a:srgbClr val="333333"/>
                </a:solidFill>
              </a:rPr>
              <a:t>hanno</a:t>
            </a:r>
            <a:r>
              <a:rPr lang="de-DE" sz="2000" dirty="0">
                <a:solidFill>
                  <a:srgbClr val="333333"/>
                </a:solidFill>
              </a:rPr>
              <a:t> </a:t>
            </a:r>
            <a:r>
              <a:rPr lang="de-DE" sz="2000" dirty="0" err="1">
                <a:solidFill>
                  <a:srgbClr val="333333"/>
                </a:solidFill>
              </a:rPr>
              <a:t>una</a:t>
            </a:r>
            <a:r>
              <a:rPr lang="de-DE" sz="2000" dirty="0">
                <a:solidFill>
                  <a:srgbClr val="333333"/>
                </a:solidFill>
              </a:rPr>
              <a:t> bassa </a:t>
            </a:r>
            <a:r>
              <a:rPr lang="de-DE" sz="2000" dirty="0" err="1">
                <a:solidFill>
                  <a:srgbClr val="333333"/>
                </a:solidFill>
              </a:rPr>
              <a:t>autostima</a:t>
            </a:r>
            <a:r>
              <a:rPr lang="de-DE" sz="2000" dirty="0">
                <a:solidFill>
                  <a:srgbClr val="333333"/>
                </a:solidFill>
              </a:rPr>
              <a:t> e </a:t>
            </a:r>
            <a:r>
              <a:rPr lang="de-DE" sz="2000" dirty="0" err="1">
                <a:solidFill>
                  <a:srgbClr val="333333"/>
                </a:solidFill>
              </a:rPr>
              <a:t>hanno</a:t>
            </a:r>
            <a:r>
              <a:rPr lang="de-DE" sz="2000" dirty="0">
                <a:solidFill>
                  <a:srgbClr val="333333"/>
                </a:solidFill>
              </a:rPr>
              <a:t> </a:t>
            </a:r>
            <a:r>
              <a:rPr lang="de-DE" sz="2000" dirty="0" err="1">
                <a:solidFill>
                  <a:srgbClr val="333333"/>
                </a:solidFill>
              </a:rPr>
              <a:t>schemi</a:t>
            </a:r>
            <a:r>
              <a:rPr lang="de-DE" sz="2000" dirty="0">
                <a:solidFill>
                  <a:srgbClr val="333333"/>
                </a:solidFill>
              </a:rPr>
              <a:t> di </a:t>
            </a:r>
            <a:r>
              <a:rPr lang="de-DE" sz="2000" dirty="0" err="1">
                <a:solidFill>
                  <a:srgbClr val="333333"/>
                </a:solidFill>
              </a:rPr>
              <a:t>pensiero</a:t>
            </a:r>
            <a:r>
              <a:rPr lang="de-DE" sz="2000" dirty="0">
                <a:solidFill>
                  <a:srgbClr val="333333"/>
                </a:solidFill>
              </a:rPr>
              <a:t> </a:t>
            </a:r>
            <a:r>
              <a:rPr lang="de-DE" sz="2000" dirty="0" err="1">
                <a:solidFill>
                  <a:srgbClr val="333333"/>
                </a:solidFill>
              </a:rPr>
              <a:t>negativi</a:t>
            </a:r>
            <a:r>
              <a:rPr lang="de-DE" sz="2000" dirty="0">
                <a:solidFill>
                  <a:srgbClr val="333333"/>
                </a:solidFill>
              </a:rPr>
              <a:t> (ad </a:t>
            </a:r>
            <a:r>
              <a:rPr lang="de-DE" sz="2000" dirty="0" err="1">
                <a:solidFill>
                  <a:srgbClr val="333333"/>
                </a:solidFill>
              </a:rPr>
              <a:t>esempio</a:t>
            </a:r>
            <a:r>
              <a:rPr lang="de-DE" sz="2000" dirty="0">
                <a:solidFill>
                  <a:srgbClr val="333333"/>
                </a:solidFill>
              </a:rPr>
              <a:t>, </a:t>
            </a:r>
            <a:r>
              <a:rPr lang="de-DE" sz="2000" dirty="0" err="1">
                <a:solidFill>
                  <a:srgbClr val="333333"/>
                </a:solidFill>
              </a:rPr>
              <a:t>una</a:t>
            </a:r>
            <a:r>
              <a:rPr lang="de-DE" sz="2000" dirty="0">
                <a:solidFill>
                  <a:srgbClr val="333333"/>
                </a:solidFill>
              </a:rPr>
              <a:t> </a:t>
            </a:r>
            <a:r>
              <a:rPr lang="de-DE" sz="2000" dirty="0" err="1">
                <a:solidFill>
                  <a:srgbClr val="333333"/>
                </a:solidFill>
              </a:rPr>
              <a:t>tendenza</a:t>
            </a:r>
            <a:r>
              <a:rPr lang="de-DE" sz="2000" dirty="0">
                <a:solidFill>
                  <a:srgbClr val="333333"/>
                </a:solidFill>
              </a:rPr>
              <a:t> a </a:t>
            </a:r>
            <a:r>
              <a:rPr lang="de-DE" sz="2000" dirty="0" err="1">
                <a:solidFill>
                  <a:srgbClr val="333333"/>
                </a:solidFill>
              </a:rPr>
              <a:t>rimuginare</a:t>
            </a:r>
            <a:r>
              <a:rPr lang="de-DE" sz="2000" dirty="0">
                <a:solidFill>
                  <a:srgbClr val="333333"/>
                </a:solidFill>
              </a:rPr>
              <a:t>), </a:t>
            </a:r>
            <a:r>
              <a:rPr lang="de-DE" sz="2000" dirty="0" err="1">
                <a:solidFill>
                  <a:srgbClr val="333333"/>
                </a:solidFill>
              </a:rPr>
              <a:t>che</a:t>
            </a:r>
            <a:r>
              <a:rPr lang="de-DE" sz="2000" dirty="0">
                <a:solidFill>
                  <a:srgbClr val="333333"/>
                </a:solidFill>
              </a:rPr>
              <a:t> </a:t>
            </a:r>
            <a:r>
              <a:rPr lang="de-DE" sz="2000" dirty="0" err="1">
                <a:solidFill>
                  <a:srgbClr val="333333"/>
                </a:solidFill>
              </a:rPr>
              <a:t>possono</a:t>
            </a:r>
            <a:r>
              <a:rPr lang="de-DE" sz="2000" dirty="0">
                <a:solidFill>
                  <a:srgbClr val="333333"/>
                </a:solidFill>
              </a:rPr>
              <a:t> </a:t>
            </a:r>
            <a:r>
              <a:rPr lang="de-DE" sz="2000" dirty="0" err="1">
                <a:solidFill>
                  <a:srgbClr val="333333"/>
                </a:solidFill>
              </a:rPr>
              <a:t>ridurre</a:t>
            </a:r>
            <a:r>
              <a:rPr lang="de-DE" sz="2000" dirty="0">
                <a:solidFill>
                  <a:srgbClr val="333333"/>
                </a:solidFill>
              </a:rPr>
              <a:t> </a:t>
            </a:r>
            <a:r>
              <a:rPr lang="de-DE" sz="2000" dirty="0" err="1">
                <a:solidFill>
                  <a:srgbClr val="333333"/>
                </a:solidFill>
              </a:rPr>
              <a:t>ulteriormente</a:t>
            </a:r>
            <a:r>
              <a:rPr lang="de-DE" sz="2000" dirty="0">
                <a:solidFill>
                  <a:srgbClr val="333333"/>
                </a:solidFill>
              </a:rPr>
              <a:t> la </a:t>
            </a:r>
            <a:r>
              <a:rPr lang="de-DE" sz="2000" dirty="0" err="1">
                <a:solidFill>
                  <a:srgbClr val="333333"/>
                </a:solidFill>
              </a:rPr>
              <a:t>loro</a:t>
            </a:r>
            <a:r>
              <a:rPr lang="de-DE" sz="2000" dirty="0">
                <a:solidFill>
                  <a:srgbClr val="333333"/>
                </a:solidFill>
              </a:rPr>
              <a:t> </a:t>
            </a:r>
            <a:r>
              <a:rPr lang="de-DE" sz="2000" dirty="0" err="1">
                <a:solidFill>
                  <a:srgbClr val="333333"/>
                </a:solidFill>
              </a:rPr>
              <a:t>autostima</a:t>
            </a:r>
            <a:r>
              <a:rPr lang="de-DE" sz="2000" dirty="0">
                <a:solidFill>
                  <a:srgbClr val="333333"/>
                </a:solidFill>
              </a:rPr>
              <a:t>.</a:t>
            </a:r>
          </a:p>
          <a:p>
            <a:r>
              <a:rPr lang="de-DE" sz="2000" dirty="0">
                <a:solidFill>
                  <a:srgbClr val="004992"/>
                </a:solidFill>
              </a:rPr>
              <a:t>Esempio: </a:t>
            </a:r>
            <a:r>
              <a:rPr lang="de-DE" sz="2000" dirty="0">
                <a:solidFill>
                  <a:srgbClr val="333333"/>
                </a:solidFill>
              </a:rPr>
              <a:t>Enrico riceve una valutazione negativa all‘esame finale del suo ciclo di studi.</a:t>
            </a:r>
          </a:p>
          <a:p>
            <a:r>
              <a:rPr lang="it-IT" sz="2000" dirty="0">
                <a:solidFill>
                  <a:srgbClr val="004992"/>
                </a:solidFill>
              </a:rPr>
              <a:t>Valutazione: </a:t>
            </a:r>
            <a:r>
              <a:rPr lang="it-IT" sz="2000" dirty="0">
                <a:solidFill>
                  <a:srgbClr val="333333"/>
                </a:solidFill>
              </a:rPr>
              <a:t>All'inizio si interroga sul suo valore come impiegato, ma ben presto si svaluta anche come persona. Si sente depresso e dubbioso su se stesso.</a:t>
            </a:r>
          </a:p>
          <a:p>
            <a:r>
              <a:rPr lang="it-IT" sz="2000" dirty="0">
                <a:solidFill>
                  <a:srgbClr val="004992"/>
                </a:solidFill>
              </a:rPr>
              <a:t>Ma: </a:t>
            </a:r>
            <a:r>
              <a:rPr lang="it-IT" sz="2000" dirty="0">
                <a:solidFill>
                  <a:srgbClr val="333333"/>
                </a:solidFill>
              </a:rPr>
              <a:t>gli amici aiutano Enrico nei giorni successivi spiegando che l’esame sostenuto non è una valutazione sulla ma è semplicemente un'istantanea della sua prestazione in una sola delle molte aree. Non dovrebbe prendere alla leggera i risultati, ma è anche importante tenere a mente i suoi punti di forza (sul lavoro e in altre aree) e non essere troppo severo con se stesso.</a:t>
            </a:r>
          </a:p>
          <a:p>
            <a:r>
              <a:rPr lang="it-IT" sz="2000" dirty="0">
                <a:solidFill>
                  <a:srgbClr val="004992"/>
                </a:solidFill>
              </a:rPr>
              <a:t>Importante: anche se si verifica un fallimento, non dovresti mai ignorare le cose che vanno bene nella tua vita.</a:t>
            </a:r>
          </a:p>
        </p:txBody>
      </p:sp>
      <p:sp>
        <p:nvSpPr>
          <p:cNvPr id="2" name="Footer Placeholder 1"/>
          <p:cNvSpPr>
            <a:spLocks noGrp="1"/>
          </p:cNvSpPr>
          <p:nvPr>
            <p:ph type="ftr" sz="quarter" idx="11"/>
          </p:nvPr>
        </p:nvSpPr>
        <p:spPr/>
        <p:txBody>
          <a:bodyPr/>
          <a:lstStyle/>
          <a:p>
            <a:pPr>
              <a:defRPr/>
            </a:pPr>
            <a:r>
              <a:rPr lang="it-IT">
                <a:latin typeface="+mn-lt"/>
              </a:rPr>
              <a:t>Modulo del training 9 – Autostima</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46</a:t>
            </a:fld>
            <a:endParaRPr lang="de-DE">
              <a:latin typeface="+mn-lt"/>
            </a:endParaRPr>
          </a:p>
        </p:txBody>
      </p:sp>
    </p:spTree>
    <p:extLst>
      <p:ext uri="{BB962C8B-B14F-4D97-AF65-F5344CB8AC3E}">
        <p14:creationId xmlns:p14="http://schemas.microsoft.com/office/powerpoint/2010/main" val="16536156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a:latin typeface="+mn-lt"/>
                <a:ea typeface="+mn-ea"/>
                <a:cs typeface="+mn-cs"/>
              </a:rPr>
              <a:t>Grazie per </a:t>
            </a:r>
            <a:r>
              <a:rPr lang="en-US" altLang="ko-KR" sz="3600" dirty="0" err="1">
                <a:latin typeface="+mn-lt"/>
                <a:ea typeface="+mn-ea"/>
                <a:cs typeface="+mn-cs"/>
              </a:rPr>
              <a:t>l‘attenzione</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per </a:t>
            </a:r>
            <a:r>
              <a:rPr lang="en-US" altLang="ko-KR" i="1" dirty="0" err="1">
                <a:solidFill>
                  <a:srgbClr val="004992"/>
                </a:solidFill>
              </a:rPr>
              <a:t>i</a:t>
            </a:r>
            <a:r>
              <a:rPr lang="en-US" altLang="ko-KR" i="1" dirty="0">
                <a:solidFill>
                  <a:srgbClr val="004992"/>
                </a:solidFill>
              </a:rPr>
              <a:t> </a:t>
            </a:r>
            <a:r>
              <a:rPr lang="en-US" altLang="ko-KR" i="1" dirty="0" err="1">
                <a:solidFill>
                  <a:srgbClr val="004992"/>
                </a:solidFill>
              </a:rPr>
              <a:t>formatori</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it-IT" altLang="ko-KR" dirty="0">
                <a:solidFill>
                  <a:srgbClr val="004992"/>
                </a:solidFill>
              </a:rPr>
              <a:t>Distribuire i fogli di lavoro. Presentare la nostra app COGITO (da scaricare gratuitamente)</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it-IT">
                <a:latin typeface="+mn-lt"/>
              </a:rPr>
              <a:t>Modulo del training 9 – Autostima</a:t>
            </a:r>
            <a:endParaRPr lang="de-DE">
              <a:latin typeface="+mn-lt"/>
            </a:endParaRP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47</a:t>
            </a:fld>
            <a:endParaRPr lang="de-DE">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rPr>
              <a:t>www.uke.de/mct_app</a:t>
            </a:r>
            <a:endParaRPr lang="de-DE" dirty="0">
              <a:solidFill>
                <a:srgbClr val="333333"/>
              </a:solidFill>
              <a:latin typeface="+mn-lt"/>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353080189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it-IT">
                <a:latin typeface="+mn-lt"/>
              </a:rPr>
              <a:t>Modulo del training 9 – Autostima</a:t>
            </a:r>
            <a:endParaRPr lang="de-DE">
              <a:latin typeface="+mn-lt"/>
            </a:endParaRPr>
          </a:p>
        </p:txBody>
      </p:sp>
      <p:sp>
        <p:nvSpPr>
          <p:cNvPr id="4" name="Slide Number Placeholder 3"/>
          <p:cNvSpPr>
            <a:spLocks noGrp="1"/>
          </p:cNvSpPr>
          <p:nvPr>
            <p:ph type="sldNum" sz="quarter" idx="12"/>
          </p:nvPr>
        </p:nvSpPr>
        <p:spPr/>
        <p:txBody>
          <a:bodyPr/>
          <a:lstStyle/>
          <a:p>
            <a:pPr>
              <a:defRPr/>
            </a:pPr>
            <a:fld id="{FA6740D3-3AD7-4A67-BA83-33BECCF281CD}" type="slidenum">
              <a:rPr lang="de-DE" smtClean="0">
                <a:latin typeface="+mn-lt"/>
              </a:rPr>
              <a:pPr>
                <a:defRPr/>
              </a:pPr>
              <a:t>48</a:t>
            </a:fld>
            <a:endParaRPr 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3571762785"/>
              </p:ext>
            </p:extLst>
          </p:nvPr>
        </p:nvGraphicFramePr>
        <p:xfrm>
          <a:off x="408954" y="2011680"/>
          <a:ext cx="11375999" cy="38831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a:solidFill>
                            <a:srgbClr val="333333"/>
                          </a:solidFill>
                          <a:effectLst/>
                          <a:latin typeface="+mn-lt"/>
                          <a:ea typeface="+mn-ea"/>
                          <a:cs typeface="+mn-cs"/>
                        </a:rPr>
                        <a:t>Images Money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a:solidFill>
                            <a:srgbClr val="333333"/>
                          </a:solidFill>
                          <a:effectLst/>
                          <a:latin typeface="+mn-lt"/>
                          <a:ea typeface="+mn-ea"/>
                          <a:cs typeface="+mn-cs"/>
                        </a:rPr>
                        <a:t>Money from around the world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banknotes/Geldscheine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a:solidFill>
                            <a:srgbClr val="333333"/>
                          </a:solidFill>
                          <a:effectLst/>
                          <a:latin typeface="+mn-lt"/>
                          <a:ea typeface="+mn-ea"/>
                          <a:cs typeface="+mn-cs"/>
                        </a:rPr>
                        <a:t>DonkeyHotey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a:solidFill>
                            <a:srgbClr val="333333"/>
                          </a:solidFill>
                          <a:effectLst/>
                          <a:latin typeface="+mn-lt"/>
                          <a:ea typeface="+mn-ea"/>
                          <a:cs typeface="+mn-cs"/>
                        </a:rPr>
                        <a:t>Stop Sign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stop sign/Stoppschild</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dirty="0">
                          <a:solidFill>
                            <a:srgbClr val="333333"/>
                          </a:solidFill>
                          <a:effectLst/>
                          <a:latin typeface="+mn-lt"/>
                          <a:ea typeface="+mn-ea"/>
                          <a:cs typeface="+mn-cs"/>
                        </a:rPr>
                        <a:t>Michael </a:t>
                      </a:r>
                      <a:r>
                        <a:rPr lang="en-US" sz="1000" b="0" i="0" u="none" dirty="0" err="1">
                          <a:solidFill>
                            <a:srgbClr val="333333"/>
                          </a:solidFill>
                          <a:effectLst/>
                          <a:latin typeface="+mn-lt"/>
                          <a:ea typeface="+mn-ea"/>
                          <a:cs typeface="+mn-cs"/>
                        </a:rPr>
                        <a:t>Fielitz</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dirty="0" err="1">
                          <a:solidFill>
                            <a:srgbClr val="333333"/>
                          </a:solidFill>
                          <a:effectLst/>
                          <a:latin typeface="+mn-lt"/>
                          <a:ea typeface="+mn-ea"/>
                          <a:cs typeface="+mn-cs"/>
                        </a:rPr>
                        <a:t>Neues</a:t>
                      </a:r>
                      <a:r>
                        <a:rPr lang="en-US" sz="1000" b="0" i="0" u="none" dirty="0">
                          <a:solidFill>
                            <a:srgbClr val="333333"/>
                          </a:solidFill>
                          <a:effectLst/>
                          <a:latin typeface="+mn-lt"/>
                          <a:ea typeface="+mn-ea"/>
                          <a:cs typeface="+mn-cs"/>
                        </a:rPr>
                        <a:t> Regal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bookshelf/</a:t>
                      </a:r>
                      <a:r>
                        <a:rPr kumimoji="0" lang="en-GB" sz="1000" b="0" i="0" u="none" strike="noStrike" cap="none" normalizeH="0" baseline="0" dirty="0" err="1">
                          <a:ln>
                            <a:noFill/>
                          </a:ln>
                          <a:solidFill>
                            <a:srgbClr val="333333"/>
                          </a:solidFill>
                          <a:effectLst/>
                          <a:latin typeface="+mn-lt"/>
                          <a:ea typeface="+mn-ea"/>
                          <a:cs typeface="+mn-cs"/>
                        </a:rPr>
                        <a:t>Bücherregal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lang="en-US" sz="1000" b="0" i="0" u="none" kern="1200" dirty="0">
                          <a:solidFill>
                            <a:srgbClr val="333333"/>
                          </a:solidFill>
                          <a:effectLst/>
                          <a:latin typeface="+mn-lt"/>
                          <a:ea typeface="+mn-ea"/>
                          <a:cs typeface="+mn-cs"/>
                        </a:rPr>
                        <a:t>Steve Wilson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dirty="0">
                          <a:solidFill>
                            <a:srgbClr val="333333"/>
                          </a:solidFill>
                          <a:effectLst/>
                          <a:latin typeface="+mn-lt"/>
                          <a:ea typeface="+mn-ea"/>
                          <a:cs typeface="+mn-cs"/>
                        </a:rPr>
                        <a:t>Business Woman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dirty="0">
                          <a:ln>
                            <a:noFill/>
                          </a:ln>
                          <a:solidFill>
                            <a:srgbClr val="333333"/>
                          </a:solidFill>
                          <a:effectLst/>
                          <a:latin typeface="+mn-lt"/>
                          <a:ea typeface="+mn-ea"/>
                          <a:cs typeface="+mn-cs"/>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b="0" i="0" u="none" kern="1200" dirty="0">
                          <a:solidFill>
                            <a:srgbClr val="333333"/>
                          </a:solidFill>
                          <a:effectLst/>
                          <a:latin typeface="+mn-lt"/>
                          <a:ea typeface="+mn-ea"/>
                          <a:cs typeface="+mn-cs"/>
                        </a:rPr>
                        <a:t>businesswoman/</a:t>
                      </a:r>
                      <a:r>
                        <a:rPr lang="en-US" sz="1000" b="0" i="0" u="none" kern="1200" dirty="0" err="1">
                          <a:solidFill>
                            <a:srgbClr val="333333"/>
                          </a:solidFill>
                          <a:effectLst/>
                          <a:latin typeface="+mn-lt"/>
                          <a:ea typeface="+mn-ea"/>
                          <a:cs typeface="+mn-cs"/>
                        </a:rPr>
                        <a:t>Geschäftsfrau</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000" b="0" i="0" u="none" strike="noStrike" cap="none" normalizeH="0" baseline="0" dirty="0">
                          <a:ln>
                            <a:noFill/>
                          </a:ln>
                          <a:solidFill>
                            <a:srgbClr val="333333"/>
                          </a:solidFill>
                          <a:effectLst/>
                          <a:latin typeface="+mn-lt"/>
                          <a:ea typeface="+mn-ea"/>
                          <a:cs typeface="+mn-cs"/>
                        </a:rPr>
                        <a:t>Steve Wilson</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b="0" i="0" u="none" kern="1200" dirty="0">
                          <a:solidFill>
                            <a:srgbClr val="333333"/>
                          </a:solidFill>
                          <a:effectLst/>
                          <a:latin typeface="+mn-lt"/>
                          <a:ea typeface="+mn-ea"/>
                          <a:cs typeface="+mn-cs"/>
                        </a:rPr>
                        <a:t>Smiling </a:t>
                      </a:r>
                      <a:r>
                        <a:rPr lang="de-DE" sz="1000" b="0" i="0" u="none" kern="1200" dirty="0" err="1">
                          <a:solidFill>
                            <a:srgbClr val="333333"/>
                          </a:solidFill>
                          <a:effectLst/>
                          <a:latin typeface="+mn-lt"/>
                          <a:ea typeface="+mn-ea"/>
                          <a:cs typeface="+mn-cs"/>
                        </a:rPr>
                        <a:t>businessman</a:t>
                      </a:r>
                      <a:endParaRPr lang="de-DE" sz="1000" b="0" i="0" u="none" kern="1200" dirty="0">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mn-lt"/>
                          <a:ea typeface="+mn-ea"/>
                          <a:cs typeface="+mn-cs"/>
                        </a:rPr>
                        <a:t>portrait</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of</a:t>
                      </a:r>
                      <a:r>
                        <a:rPr kumimoji="0" lang="de-DE" sz="1000" b="0" i="0" u="none" strike="noStrike" cap="none" normalizeH="0" baseline="0" dirty="0">
                          <a:ln>
                            <a:noFill/>
                          </a:ln>
                          <a:solidFill>
                            <a:srgbClr val="333333"/>
                          </a:solidFill>
                          <a:effectLst/>
                          <a:latin typeface="+mn-lt"/>
                          <a:ea typeface="+mn-ea"/>
                          <a:cs typeface="+mn-cs"/>
                        </a:rPr>
                        <a:t> a smiling man/Portrait eines lächelnden Mannes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b="0" i="0" u="none" kern="1200" dirty="0">
                          <a:solidFill>
                            <a:srgbClr val="333333"/>
                          </a:solidFill>
                          <a:effectLst/>
                          <a:latin typeface="+mn-lt"/>
                          <a:ea typeface="+mn-ea"/>
                          <a:cs typeface="+mn-cs"/>
                        </a:rPr>
                        <a:t>Denver Vender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err="1">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b="0" i="0" u="none" kern="1200" dirty="0">
                          <a:solidFill>
                            <a:srgbClr val="333333"/>
                          </a:solidFill>
                          <a:effectLst/>
                          <a:latin typeface="+mn-lt"/>
                          <a:ea typeface="+mn-ea"/>
                          <a:cs typeface="+mn-cs"/>
                        </a:rPr>
                        <a:t>Old Jewelry Box</a:t>
                      </a:r>
                      <a:endParaRPr lang="de-DE" sz="1000" b="0" i="0" u="none" kern="1200" dirty="0">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mn-lt"/>
                          <a:ea typeface="+mn-ea"/>
                          <a:cs typeface="+mn-cs"/>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b="0" i="0" u="none" kern="1200" dirty="0">
                          <a:solidFill>
                            <a:srgbClr val="333333"/>
                          </a:solidFill>
                          <a:effectLst/>
                          <a:latin typeface="+mn-lt"/>
                          <a:ea typeface="+mn-ea"/>
                          <a:cs typeface="+mn-cs"/>
                        </a:rPr>
                        <a:t>old jewelry box/Alter </a:t>
                      </a:r>
                      <a:r>
                        <a:rPr lang="en-US" sz="1000" b="0" i="0" u="none" kern="1200" dirty="0" err="1">
                          <a:solidFill>
                            <a:srgbClr val="333333"/>
                          </a:solidFill>
                          <a:effectLst/>
                          <a:latin typeface="+mn-lt"/>
                          <a:ea typeface="+mn-ea"/>
                          <a:cs typeface="+mn-cs"/>
                        </a:rPr>
                        <a:t>Schmuckkasten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b="0" i="0" u="none" kern="1200">
                          <a:solidFill>
                            <a:srgbClr val="333333"/>
                          </a:solidFill>
                          <a:effectLst/>
                          <a:latin typeface="+mn-lt"/>
                          <a:ea typeface="+mn-ea"/>
                          <a:cs typeface="+mn-cs"/>
                        </a:rPr>
                        <a:t>Beatrice Murch</a:t>
                      </a:r>
                      <a:endParaRPr lang="de-DE" sz="1000" b="0" i="0" u="none" kern="1200" dirty="0">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de-DE" sz="1000" b="0" i="0" u="none" kern="1200" dirty="0">
                          <a:solidFill>
                            <a:srgbClr val="333333"/>
                          </a:solidFill>
                          <a:effectLst/>
                          <a:latin typeface="+mn-lt"/>
                          <a:ea typeface="+mn-ea"/>
                          <a:cs typeface="+mn-cs"/>
                        </a:rPr>
                        <a:t>El </a:t>
                      </a:r>
                      <a:r>
                        <a:rPr lang="de-DE" sz="1000" b="0" i="0" u="none" kern="1200" dirty="0" err="1">
                          <a:solidFill>
                            <a:srgbClr val="333333"/>
                          </a:solidFill>
                          <a:effectLst/>
                          <a:latin typeface="+mn-lt"/>
                          <a:ea typeface="+mn-ea"/>
                          <a:cs typeface="+mn-cs"/>
                        </a:rPr>
                        <a:t>pensador</a:t>
                      </a:r>
                      <a:endParaRPr lang="de-DE" sz="1000" b="0" i="0" u="none" kern="1200" dirty="0">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mn-lt"/>
                          <a:ea typeface="+mn-ea"/>
                          <a:cs typeface="+mn-cs"/>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mn-lt"/>
                          <a:ea typeface="+mn-ea"/>
                          <a:cs typeface="+mn-cs"/>
                        </a:rPr>
                        <a:t>the thinker/Der </a:t>
                      </a:r>
                      <a:r>
                        <a:rPr kumimoji="0" lang="en-US" sz="1000" b="0" i="0" u="none" strike="noStrike" cap="none" normalizeH="0" baseline="0" dirty="0" err="1">
                          <a:ln>
                            <a:noFill/>
                          </a:ln>
                          <a:solidFill>
                            <a:srgbClr val="333333"/>
                          </a:solidFill>
                          <a:effectLst/>
                          <a:latin typeface="+mn-lt"/>
                          <a:ea typeface="+mn-ea"/>
                          <a:cs typeface="+mn-cs"/>
                        </a:rPr>
                        <a:t>Denker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b="0" i="0" u="none" kern="1200" dirty="0" err="1">
                          <a:solidFill>
                            <a:srgbClr val="333333"/>
                          </a:solidFill>
                          <a:effectLst/>
                          <a:latin typeface="+mn-lt"/>
                          <a:ea typeface="+mn-ea"/>
                          <a:cs typeface="+mn-cs"/>
                        </a:rPr>
                        <a:t>gianni</a:t>
                      </a:r>
                      <a:r>
                        <a:rPr lang="en-US" sz="1000" b="0" i="0" u="none" kern="1200" dirty="0">
                          <a:solidFill>
                            <a:srgbClr val="333333"/>
                          </a:solidFill>
                          <a:effectLst/>
                          <a:latin typeface="+mn-lt"/>
                          <a:ea typeface="+mn-ea"/>
                          <a:cs typeface="+mn-cs"/>
                        </a:rPr>
                        <a:t> del buffalo</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err="1">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it-IT" sz="1000" b="0" i="0" u="none" kern="1200" dirty="0">
                          <a:solidFill>
                            <a:srgbClr val="333333"/>
                          </a:solidFill>
                          <a:effectLst/>
                          <a:latin typeface="+mn-lt"/>
                          <a:ea typeface="+mn-ea"/>
                          <a:cs typeface="+mn-cs"/>
                        </a:rPr>
                        <a:t>Ancona, Marche, </a:t>
                      </a:r>
                      <a:r>
                        <a:rPr lang="it-IT" sz="1000" b="0" i="0" u="none" kern="1200" dirty="0" err="1">
                          <a:solidFill>
                            <a:srgbClr val="333333"/>
                          </a:solidFill>
                          <a:effectLst/>
                          <a:latin typeface="+mn-lt"/>
                          <a:ea typeface="+mn-ea"/>
                          <a:cs typeface="+mn-cs"/>
                        </a:rPr>
                        <a:t>Italy</a:t>
                      </a:r>
                      <a:r>
                        <a:rPr lang="it-IT" sz="1000" b="0" i="0" u="none" kern="1200" dirty="0">
                          <a:solidFill>
                            <a:srgbClr val="333333"/>
                          </a:solidFill>
                          <a:effectLst/>
                          <a:latin typeface="+mn-lt"/>
                          <a:ea typeface="+mn-ea"/>
                          <a:cs typeface="+mn-cs"/>
                        </a:rPr>
                        <a:t> - Clouds 4</a:t>
                      </a:r>
                      <a:endParaRPr lang="de-DE" sz="1000" b="0" i="0" u="none" kern="1200" dirty="0">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mn-lt"/>
                          <a:ea typeface="+mn-ea"/>
                          <a:cs typeface="+mn-cs"/>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mn-lt"/>
                          <a:ea typeface="+mn-ea"/>
                          <a:cs typeface="+mn-cs"/>
                        </a:rPr>
                        <a:t>clouded sky/</a:t>
                      </a:r>
                      <a:r>
                        <a:rPr kumimoji="0" lang="en-US" sz="1000" b="0" i="0" u="none" strike="noStrike" cap="none" normalizeH="0" baseline="0" dirty="0" err="1">
                          <a:ln>
                            <a:noFill/>
                          </a:ln>
                          <a:solidFill>
                            <a:srgbClr val="333333"/>
                          </a:solidFill>
                          <a:effectLst/>
                          <a:latin typeface="+mn-lt"/>
                          <a:ea typeface="+mn-ea"/>
                          <a:cs typeface="+mn-cs"/>
                        </a:rPr>
                        <a:t>Wolkenhimmel</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extLst>
      <p:ext uri="{BB962C8B-B14F-4D97-AF65-F5344CB8AC3E}">
        <p14:creationId xmlns:p14="http://schemas.microsoft.com/office/powerpoint/2010/main" val="1681238366"/>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3314</Words>
  <Application>Microsoft Office PowerPoint</Application>
  <PresentationFormat>Benutzerdefiniert</PresentationFormat>
  <Paragraphs>429</Paragraphs>
  <Slides>48</Slides>
  <Notes>48</Notes>
  <HiddenSlides>0</HiddenSlides>
  <MMClips>0</MMClips>
  <ScaleCrop>false</ScaleCrop>
  <HeadingPairs>
    <vt:vector size="6" baseType="variant">
      <vt:variant>
        <vt:lpstr>Verwendete Schriftarten</vt:lpstr>
      </vt:variant>
      <vt:variant>
        <vt:i4>7</vt:i4>
      </vt:variant>
      <vt:variant>
        <vt:lpstr>Design</vt:lpstr>
      </vt:variant>
      <vt:variant>
        <vt:i4>2</vt:i4>
      </vt:variant>
      <vt:variant>
        <vt:lpstr>Folientitel</vt:lpstr>
      </vt:variant>
      <vt:variant>
        <vt:i4>48</vt:i4>
      </vt:variant>
    </vt:vector>
  </HeadingPairs>
  <TitlesOfParts>
    <vt:vector size="57" baseType="lpstr">
      <vt:lpstr>Arial</vt:lpstr>
      <vt:lpstr>Calibri</vt:lpstr>
      <vt:lpstr>Calibri Light</vt:lpstr>
      <vt:lpstr>Symbol</vt:lpstr>
      <vt:lpstr>Times New Roman</vt:lpstr>
      <vt:lpstr>WingDings</vt:lpstr>
      <vt:lpstr>WingDings</vt:lpstr>
      <vt:lpstr>UKE_PPT-Vorlage_16zu9</vt:lpstr>
      <vt:lpstr>1_UKE_PPT-Vorlage_16zu9</vt:lpstr>
      <vt:lpstr>MCT 9 I – Autostima</vt:lpstr>
      <vt:lpstr>Autostima: Che cos‘è?</vt:lpstr>
      <vt:lpstr>Autostima: Che cos‘è?</vt:lpstr>
      <vt:lpstr>Autostima: Che cos‘è?</vt:lpstr>
      <vt:lpstr>Autostima: Che cos‘è?</vt:lpstr>
      <vt:lpstr>La bassa autostima puo’ influire sulla nostra salute mentale</vt:lpstr>
      <vt:lpstr>Differenze fra una autostima esagerata e una autostima equilibrata</vt:lpstr>
      <vt:lpstr>Ma…</vt:lpstr>
      <vt:lpstr>Perché stiamo facendo questo?</vt:lpstr>
      <vt:lpstr>Le origini dell‘autostima</vt:lpstr>
      <vt:lpstr>Le origini dell‘autostima</vt:lpstr>
      <vt:lpstr>Le persone con autostima bassa…</vt:lpstr>
      <vt:lpstr>Le persone con autostima bassa…</vt:lpstr>
      <vt:lpstr>Le persone con autostima bassa…</vt:lpstr>
      <vt:lpstr>Non dimenticare…</vt:lpstr>
      <vt:lpstr>Non dimenticare…</vt:lpstr>
      <vt:lpstr>Che cosa identifica le persone con autostima alta?</vt:lpstr>
      <vt:lpstr>Che cosa identifica le persone con autostima alta?</vt:lpstr>
      <vt:lpstr>Caratteristiche di una alta autostima non direttamente visibili</vt:lpstr>
      <vt:lpstr>Caratteristiche di una alta autostima non direttamente visibili</vt:lpstr>
      <vt:lpstr>Comprendere i punti di forza</vt:lpstr>
      <vt:lpstr>Comprendere i punti di forza</vt:lpstr>
      <vt:lpstr>Esercizio 1</vt:lpstr>
      <vt:lpstr>Esercizio 2</vt:lpstr>
      <vt:lpstr>Esercizio 2</vt:lpstr>
      <vt:lpstr>Esercizio 2</vt:lpstr>
      <vt:lpstr>Esercizio 2</vt:lpstr>
      <vt:lpstr>Esercizio 2</vt:lpstr>
      <vt:lpstr>Esercizio 2</vt:lpstr>
      <vt:lpstr>Esercizio 2</vt:lpstr>
      <vt:lpstr>Ruminare: Girare in tondo, ma senza procedere</vt:lpstr>
      <vt:lpstr>Problemi</vt:lpstr>
      <vt:lpstr>Cosa fare?</vt:lpstr>
      <vt:lpstr>Esercizio Anti-Ruminazioni 1: Alla ricerca di una separazione...</vt:lpstr>
      <vt:lpstr>Esercizio Anti-Ruminazioni 2: Distrazione fisica</vt:lpstr>
      <vt:lpstr>Esercizio Anti-Ruminazioni 2: Distrazione fisica</vt:lpstr>
      <vt:lpstr>Esercizio Anti-Ruminazioni 2: Distrazione fisica</vt:lpstr>
      <vt:lpstr>Trucchi che ci aiutano ad aumentare l‘autostima</vt:lpstr>
      <vt:lpstr>Trucchi che ci aiutano ad aumentare l‘autostima</vt:lpstr>
      <vt:lpstr>Trucchi che ci aiutano ad aumentare l‘autostima</vt:lpstr>
      <vt:lpstr>Trucchi che ci aiutano ad aumentare l‘autostima</vt:lpstr>
      <vt:lpstr>Compiti a casa</vt:lpstr>
      <vt:lpstr>Compiti a casa</vt:lpstr>
      <vt:lpstr>Trasferire nella vita di tutti i giorni</vt:lpstr>
      <vt:lpstr>Che cosa ha a che fare questo con la psicosi?</vt:lpstr>
      <vt:lpstr>Che cosa ha a che fare questo con la psicosi?</vt:lpstr>
      <vt:lpstr>Grazie per l‘attenzione!</vt:lpstr>
      <vt:lpstr>PowerPoint-Präsentation</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User</dc:creator>
  <cp:lastModifiedBy>Britt ...</cp:lastModifiedBy>
  <cp:revision>373</cp:revision>
  <dcterms:created xsi:type="dcterms:W3CDTF">2015-06-01T16:15:11Z</dcterms:created>
  <dcterms:modified xsi:type="dcterms:W3CDTF">2021-12-03T13:19:15Z</dcterms:modified>
</cp:coreProperties>
</file>