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1"/>
  </p:notesMasterIdLst>
  <p:handoutMasterIdLst>
    <p:handoutMasterId r:id="rId62"/>
  </p:handoutMasterIdLst>
  <p:sldIdLst>
    <p:sldId id="416" r:id="rId3"/>
    <p:sldId id="399" r:id="rId4"/>
    <p:sldId id="405" r:id="rId5"/>
    <p:sldId id="404" r:id="rId6"/>
    <p:sldId id="290" r:id="rId7"/>
    <p:sldId id="291" r:id="rId8"/>
    <p:sldId id="292" r:id="rId9"/>
    <p:sldId id="369" r:id="rId10"/>
    <p:sldId id="338" r:id="rId11"/>
    <p:sldId id="340" r:id="rId12"/>
    <p:sldId id="406" r:id="rId13"/>
    <p:sldId id="341" r:id="rId14"/>
    <p:sldId id="342" r:id="rId15"/>
    <p:sldId id="294" r:id="rId16"/>
    <p:sldId id="408" r:id="rId17"/>
    <p:sldId id="407" r:id="rId18"/>
    <p:sldId id="385" r:id="rId19"/>
    <p:sldId id="296" r:id="rId20"/>
    <p:sldId id="298" r:id="rId21"/>
    <p:sldId id="410" r:id="rId22"/>
    <p:sldId id="409" r:id="rId23"/>
    <p:sldId id="384" r:id="rId24"/>
    <p:sldId id="300" r:id="rId25"/>
    <p:sldId id="309" r:id="rId26"/>
    <p:sldId id="310" r:id="rId27"/>
    <p:sldId id="367" r:id="rId28"/>
    <p:sldId id="311" r:id="rId29"/>
    <p:sldId id="320" r:id="rId30"/>
    <p:sldId id="366" r:id="rId31"/>
    <p:sldId id="349" r:id="rId32"/>
    <p:sldId id="315" r:id="rId33"/>
    <p:sldId id="401" r:id="rId34"/>
    <p:sldId id="353" r:id="rId35"/>
    <p:sldId id="354" r:id="rId36"/>
    <p:sldId id="355" r:id="rId37"/>
    <p:sldId id="393" r:id="rId38"/>
    <p:sldId id="413" r:id="rId39"/>
    <p:sldId id="412" r:id="rId40"/>
    <p:sldId id="411" r:id="rId41"/>
    <p:sldId id="360" r:id="rId42"/>
    <p:sldId id="314" r:id="rId43"/>
    <p:sldId id="312" r:id="rId44"/>
    <p:sldId id="361" r:id="rId45"/>
    <p:sldId id="365" r:id="rId46"/>
    <p:sldId id="334" r:id="rId47"/>
    <p:sldId id="330" r:id="rId48"/>
    <p:sldId id="323" r:id="rId49"/>
    <p:sldId id="327" r:id="rId50"/>
    <p:sldId id="336" r:id="rId51"/>
    <p:sldId id="322" r:id="rId52"/>
    <p:sldId id="364" r:id="rId53"/>
    <p:sldId id="415" r:id="rId54"/>
    <p:sldId id="414" r:id="rId55"/>
    <p:sldId id="347" r:id="rId56"/>
    <p:sldId id="348" r:id="rId57"/>
    <p:sldId id="403" r:id="rId58"/>
    <p:sldId id="386" r:id="rId59"/>
    <p:sldId id="387" r:id="rId60"/>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99CCFF"/>
    <a:srgbClr val="8DC6FF"/>
    <a:srgbClr val="C3C3F7"/>
    <a:srgbClr val="FFFF00"/>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50" autoAdjust="0"/>
    <p:restoredTop sz="94660"/>
  </p:normalViewPr>
  <p:slideViewPr>
    <p:cSldViewPr>
      <p:cViewPr varScale="1">
        <p:scale>
          <a:sx n="62" d="100"/>
          <a:sy n="62" d="100"/>
        </p:scale>
        <p:origin x="1068" y="76"/>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D0CC652-FD39-4BAF-90C9-1C37C831BB12}" type="slidenum">
              <a:rPr lang="en-GB" altLang="de-DE"/>
              <a:pPr/>
              <a:t>‹Nr.›</a:t>
            </a:fld>
            <a:endParaRPr lang="en-GB" altLang="de-DE"/>
          </a:p>
        </p:txBody>
      </p:sp>
    </p:spTree>
    <p:extLst>
      <p:ext uri="{BB962C8B-B14F-4D97-AF65-F5344CB8AC3E}">
        <p14:creationId xmlns:p14="http://schemas.microsoft.com/office/powerpoint/2010/main" val="1784904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A7C9178-A39E-45D8-87C5-C498630E508B}" type="slidenum">
              <a:rPr lang="en-US" altLang="de-DE"/>
              <a:pPr/>
              <a:t>‹Nr.›</a:t>
            </a:fld>
            <a:endParaRPr lang="en-US" altLang="de-DE"/>
          </a:p>
        </p:txBody>
      </p:sp>
    </p:spTree>
    <p:extLst>
      <p:ext uri="{BB962C8B-B14F-4D97-AF65-F5344CB8AC3E}">
        <p14:creationId xmlns:p14="http://schemas.microsoft.com/office/powerpoint/2010/main" val="802639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55AE629-0171-48A2-BCCB-5FA1DE9FE185}" type="slidenum">
              <a:rPr lang="en-US" altLang="de-DE" sz="1300"/>
              <a:pPr eaLnBrk="1" hangingPunct="1"/>
              <a:t>2</a:t>
            </a:fld>
            <a:endParaRPr lang="en-US" altLang="de-DE" sz="1300"/>
          </a:p>
        </p:txBody>
      </p:sp>
      <p:sp>
        <p:nvSpPr>
          <p:cNvPr id="11266" name="Rectangle 2"/>
          <p:cNvSpPr>
            <a:spLocks noGrp="1" noRot="1" noChangeAspect="1" noChangeArrowheads="1" noTextEdit="1"/>
          </p:cNvSpPr>
          <p:nvPr>
            <p:ph type="sldImg"/>
          </p:nvPr>
        </p:nvSpPr>
        <p:spPr>
          <a:xfrm>
            <a:off x="138113" y="768350"/>
            <a:ext cx="6823075" cy="3836988"/>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3049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55AE629-0171-48A2-BCCB-5FA1DE9FE185}" type="slidenum">
              <a:rPr lang="en-US" altLang="de-DE" sz="1300"/>
              <a:pPr eaLnBrk="1" hangingPunct="1"/>
              <a:t>3</a:t>
            </a:fld>
            <a:endParaRPr lang="en-US" altLang="de-DE" sz="1300"/>
          </a:p>
        </p:txBody>
      </p:sp>
      <p:sp>
        <p:nvSpPr>
          <p:cNvPr id="11266" name="Rectangle 2"/>
          <p:cNvSpPr>
            <a:spLocks noGrp="1" noRot="1" noChangeAspect="1" noChangeArrowheads="1" noTextEdit="1"/>
          </p:cNvSpPr>
          <p:nvPr>
            <p:ph type="sldImg"/>
          </p:nvPr>
        </p:nvSpPr>
        <p:spPr>
          <a:xfrm>
            <a:off x="138113" y="768350"/>
            <a:ext cx="6823075" cy="3836988"/>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304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55AE629-0171-48A2-BCCB-5FA1DE9FE185}" type="slidenum">
              <a:rPr lang="en-US" altLang="de-DE" sz="1300"/>
              <a:pPr eaLnBrk="1" hangingPunct="1"/>
              <a:t>4</a:t>
            </a:fld>
            <a:endParaRPr lang="en-US" altLang="de-DE" sz="1300"/>
          </a:p>
        </p:txBody>
      </p:sp>
      <p:sp>
        <p:nvSpPr>
          <p:cNvPr id="11266" name="Rectangle 2"/>
          <p:cNvSpPr>
            <a:spLocks noGrp="1" noRot="1" noChangeAspect="1" noChangeArrowheads="1" noTextEdit="1"/>
          </p:cNvSpPr>
          <p:nvPr>
            <p:ph type="sldImg"/>
          </p:nvPr>
        </p:nvSpPr>
        <p:spPr>
          <a:xfrm>
            <a:off x="138113" y="768350"/>
            <a:ext cx="6823075" cy="3836988"/>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3049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176F9DF4-01CC-4DAE-9610-035742848FBB}" type="slidenum">
              <a:rPr lang="en-US" altLang="de-DE" sz="1300"/>
              <a:pPr eaLnBrk="1" hangingPunct="1"/>
              <a:t>5</a:t>
            </a:fld>
            <a:endParaRPr lang="en-US" altLang="de-DE" sz="1300"/>
          </a:p>
        </p:txBody>
      </p:sp>
      <p:sp>
        <p:nvSpPr>
          <p:cNvPr id="13314" name="Rectangle 2"/>
          <p:cNvSpPr>
            <a:spLocks noGrp="1" noRot="1" noChangeAspect="1" noChangeArrowheads="1" noTextEdit="1"/>
          </p:cNvSpPr>
          <p:nvPr>
            <p:ph type="sldImg"/>
          </p:nvPr>
        </p:nvSpPr>
        <p:spPr>
          <a:xfrm>
            <a:off x="138113" y="768350"/>
            <a:ext cx="6823075" cy="3836988"/>
          </a:xfrm>
          <a:ln/>
        </p:spPr>
      </p:sp>
      <p:sp>
        <p:nvSpPr>
          <p:cNvPr id="13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11510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C95A600-7A8A-4BFE-BCB0-5ED821E157CC}" type="slidenum">
              <a:rPr lang="en-US" altLang="de-DE" sz="1300"/>
              <a:pPr eaLnBrk="1" hangingPunct="1"/>
              <a:t>6</a:t>
            </a:fld>
            <a:endParaRPr lang="en-US" altLang="de-DE" sz="1300"/>
          </a:p>
        </p:txBody>
      </p:sp>
      <p:sp>
        <p:nvSpPr>
          <p:cNvPr id="15362" name="Rectangle 2"/>
          <p:cNvSpPr>
            <a:spLocks noGrp="1" noRot="1" noChangeAspect="1" noChangeArrowheads="1" noTextEdit="1"/>
          </p:cNvSpPr>
          <p:nvPr>
            <p:ph type="sldImg"/>
          </p:nvPr>
        </p:nvSpPr>
        <p:spPr>
          <a:xfrm>
            <a:off x="138113" y="768350"/>
            <a:ext cx="6823075" cy="3836988"/>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2463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5343EBC9-31B7-46EE-8E88-CE565CA26E34}" type="slidenum">
              <a:rPr lang="en-US" altLang="de-DE" sz="1300"/>
              <a:pPr eaLnBrk="1" hangingPunct="1"/>
              <a:t>7</a:t>
            </a:fld>
            <a:endParaRPr lang="en-US" altLang="de-DE" sz="1300"/>
          </a:p>
        </p:txBody>
      </p:sp>
      <p:sp>
        <p:nvSpPr>
          <p:cNvPr id="17410" name="Rectangle 2"/>
          <p:cNvSpPr>
            <a:spLocks noGrp="1" noRot="1" noChangeAspect="1" noChangeArrowheads="1" noTextEdit="1"/>
          </p:cNvSpPr>
          <p:nvPr>
            <p:ph type="sldImg"/>
          </p:nvPr>
        </p:nvSpPr>
        <p:spPr>
          <a:xfrm>
            <a:off x="138113" y="768350"/>
            <a:ext cx="6823075" cy="3836988"/>
          </a:xfrm>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2237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EA9628DA-7EA1-45C3-89BC-79F677BE9CC0}" type="slidenum">
              <a:rPr lang="en-US" altLang="de-DE" sz="1300"/>
              <a:pPr eaLnBrk="1" hangingPunct="1"/>
              <a:t>8</a:t>
            </a:fld>
            <a:endParaRPr lang="en-US" altLang="de-DE" sz="1300"/>
          </a:p>
        </p:txBody>
      </p:sp>
      <p:sp>
        <p:nvSpPr>
          <p:cNvPr id="19458" name="Rectangle 2"/>
          <p:cNvSpPr>
            <a:spLocks noGrp="1" noRot="1" noChangeAspect="1" noChangeArrowheads="1" noTextEdit="1"/>
          </p:cNvSpPr>
          <p:nvPr>
            <p:ph type="sldImg"/>
          </p:nvPr>
        </p:nvSpPr>
        <p:spPr>
          <a:xfrm>
            <a:off x="138113" y="768350"/>
            <a:ext cx="6823075" cy="3836988"/>
          </a:xfrm>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8400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0F4EF62A-4639-43F6-A9DD-D00CF43D6CC7}" type="slidenum">
              <a:rPr lang="en-US" altLang="de-DE" sz="1300"/>
              <a:pPr eaLnBrk="1" hangingPunct="1"/>
              <a:t>9</a:t>
            </a:fld>
            <a:endParaRPr lang="en-US" altLang="de-DE" sz="1300"/>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9553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18E70D7F-CE1C-4D2B-A908-FF6E97AC3143}" type="slidenum">
              <a:rPr lang="en-US" altLang="de-DE" sz="1300"/>
              <a:pPr eaLnBrk="1" hangingPunct="1"/>
              <a:t>10</a:t>
            </a:fld>
            <a:endParaRPr lang="en-US" altLang="de-DE" sz="1300"/>
          </a:p>
        </p:txBody>
      </p:sp>
      <p:sp>
        <p:nvSpPr>
          <p:cNvPr id="23554" name="Rectangle 2"/>
          <p:cNvSpPr>
            <a:spLocks noGrp="1" noRot="1" noChangeAspect="1" noChangeArrowheads="1" noTextEdit="1"/>
          </p:cNvSpPr>
          <p:nvPr>
            <p:ph type="sldImg"/>
          </p:nvPr>
        </p:nvSpPr>
        <p:spPr>
          <a:xfrm>
            <a:off x="138113" y="768350"/>
            <a:ext cx="6823075" cy="3836988"/>
          </a:xfrm>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2003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18E70D7F-CE1C-4D2B-A908-FF6E97AC3143}" type="slidenum">
              <a:rPr lang="en-US" altLang="de-DE" sz="1300"/>
              <a:pPr eaLnBrk="1" hangingPunct="1"/>
              <a:t>11</a:t>
            </a:fld>
            <a:endParaRPr lang="en-US" altLang="de-DE" sz="1300"/>
          </a:p>
        </p:txBody>
      </p:sp>
      <p:sp>
        <p:nvSpPr>
          <p:cNvPr id="23554" name="Rectangle 2"/>
          <p:cNvSpPr>
            <a:spLocks noGrp="1" noRot="1" noChangeAspect="1" noChangeArrowheads="1" noTextEdit="1"/>
          </p:cNvSpPr>
          <p:nvPr>
            <p:ph type="sldImg"/>
          </p:nvPr>
        </p:nvSpPr>
        <p:spPr>
          <a:xfrm>
            <a:off x="138113" y="768350"/>
            <a:ext cx="6823075" cy="3836988"/>
          </a:xfrm>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200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228670CF-25A8-4AF0-AF5B-91032EDB43BC}" type="slidenum">
              <a:rPr lang="en-US" altLang="de-DE" sz="1300"/>
              <a:pPr eaLnBrk="1" hangingPunct="1"/>
              <a:t>12</a:t>
            </a:fld>
            <a:endParaRPr lang="en-US" altLang="de-DE" sz="1300"/>
          </a:p>
        </p:txBody>
      </p:sp>
      <p:sp>
        <p:nvSpPr>
          <p:cNvPr id="27650" name="Rectangle 2"/>
          <p:cNvSpPr>
            <a:spLocks noGrp="1" noRot="1" noChangeAspect="1" noChangeArrowheads="1" noTextEdit="1"/>
          </p:cNvSpPr>
          <p:nvPr>
            <p:ph type="sldImg"/>
          </p:nvPr>
        </p:nvSpPr>
        <p:spPr>
          <a:xfrm>
            <a:off x="138113" y="768350"/>
            <a:ext cx="6823075" cy="3836988"/>
          </a:xfrm>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10203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0A76445D-595E-4F4C-BA20-0E826C53B9B4}" type="slidenum">
              <a:rPr lang="en-US" altLang="de-DE" sz="1300"/>
              <a:pPr eaLnBrk="1" hangingPunct="1"/>
              <a:t>13</a:t>
            </a:fld>
            <a:endParaRPr lang="en-US" altLang="de-DE" sz="1300"/>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16390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F1AFED09-602F-4A91-8EBB-B172D426ED4C}" type="slidenum">
              <a:rPr lang="en-US" altLang="de-DE" sz="1300"/>
              <a:pPr eaLnBrk="1" hangingPunct="1"/>
              <a:t>14</a:t>
            </a:fld>
            <a:endParaRPr lang="en-US" altLang="de-DE" sz="1300"/>
          </a:p>
        </p:txBody>
      </p:sp>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44821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F1AFED09-602F-4A91-8EBB-B172D426ED4C}" type="slidenum">
              <a:rPr lang="en-US" altLang="de-DE" sz="1300"/>
              <a:pPr eaLnBrk="1" hangingPunct="1"/>
              <a:t>15</a:t>
            </a:fld>
            <a:endParaRPr lang="en-US" altLang="de-DE" sz="1300"/>
          </a:p>
        </p:txBody>
      </p:sp>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44821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F1AFED09-602F-4A91-8EBB-B172D426ED4C}" type="slidenum">
              <a:rPr lang="en-US" altLang="de-DE" sz="1300"/>
              <a:pPr eaLnBrk="1" hangingPunct="1"/>
              <a:t>16</a:t>
            </a:fld>
            <a:endParaRPr lang="en-US" altLang="de-DE" sz="1300"/>
          </a:p>
        </p:txBody>
      </p:sp>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44821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92C46ADF-4650-4512-A19B-7EB9610C415D}" type="slidenum">
              <a:rPr lang="en-US" altLang="de-DE" sz="1300"/>
              <a:pPr eaLnBrk="1" hangingPunct="1"/>
              <a:t>17</a:t>
            </a:fld>
            <a:endParaRPr lang="en-US" altLang="de-DE" sz="1300"/>
          </a:p>
        </p:txBody>
      </p:sp>
      <p:sp>
        <p:nvSpPr>
          <p:cNvPr id="37890" name="Rectangle 2"/>
          <p:cNvSpPr>
            <a:spLocks noGrp="1" noRot="1" noChangeAspect="1" noChangeArrowheads="1" noTextEdit="1"/>
          </p:cNvSpPr>
          <p:nvPr>
            <p:ph type="sldImg"/>
          </p:nvPr>
        </p:nvSpPr>
        <p:spPr>
          <a:xfrm>
            <a:off x="138113" y="768350"/>
            <a:ext cx="6823075"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35313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2499661B-5F65-4109-864A-C61AF40CA07A}" type="slidenum">
              <a:rPr lang="en-US" altLang="de-DE" sz="1300"/>
              <a:pPr eaLnBrk="1" hangingPunct="1"/>
              <a:t>18</a:t>
            </a:fld>
            <a:endParaRPr lang="en-US" altLang="de-DE" sz="1300"/>
          </a:p>
        </p:txBody>
      </p:sp>
      <p:sp>
        <p:nvSpPr>
          <p:cNvPr id="39938" name="Rectangle 2"/>
          <p:cNvSpPr>
            <a:spLocks noGrp="1" noRot="1" noChangeAspect="1" noChangeArrowheads="1" noTextEdit="1"/>
          </p:cNvSpPr>
          <p:nvPr>
            <p:ph type="sldImg"/>
          </p:nvPr>
        </p:nvSpPr>
        <p:spPr>
          <a:xfrm>
            <a:off x="138113" y="768350"/>
            <a:ext cx="6823075"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67095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5EF12C2A-4318-4277-9993-91E25CAF64DA}" type="slidenum">
              <a:rPr lang="en-US" altLang="de-DE" sz="1300"/>
              <a:pPr eaLnBrk="1" hangingPunct="1"/>
              <a:t>19</a:t>
            </a:fld>
            <a:endParaRPr lang="en-US" altLang="de-DE" sz="1300"/>
          </a:p>
        </p:txBody>
      </p:sp>
      <p:sp>
        <p:nvSpPr>
          <p:cNvPr id="46082" name="Rectangle 2"/>
          <p:cNvSpPr>
            <a:spLocks noGrp="1" noRot="1" noChangeAspect="1" noChangeArrowheads="1" noTextEdit="1"/>
          </p:cNvSpPr>
          <p:nvPr>
            <p:ph type="sldImg"/>
          </p:nvPr>
        </p:nvSpPr>
        <p:spPr>
          <a:xfrm>
            <a:off x="138113" y="768350"/>
            <a:ext cx="6823075" cy="3836988"/>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11134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5EF12C2A-4318-4277-9993-91E25CAF64DA}" type="slidenum">
              <a:rPr lang="en-US" altLang="de-DE" sz="1300"/>
              <a:pPr eaLnBrk="1" hangingPunct="1"/>
              <a:t>20</a:t>
            </a:fld>
            <a:endParaRPr lang="en-US" altLang="de-DE" sz="1300"/>
          </a:p>
        </p:txBody>
      </p:sp>
      <p:sp>
        <p:nvSpPr>
          <p:cNvPr id="46082" name="Rectangle 2"/>
          <p:cNvSpPr>
            <a:spLocks noGrp="1" noRot="1" noChangeAspect="1" noChangeArrowheads="1" noTextEdit="1"/>
          </p:cNvSpPr>
          <p:nvPr>
            <p:ph type="sldImg"/>
          </p:nvPr>
        </p:nvSpPr>
        <p:spPr>
          <a:xfrm>
            <a:off x="138113" y="768350"/>
            <a:ext cx="6823075" cy="3836988"/>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11134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5EF12C2A-4318-4277-9993-91E25CAF64DA}" type="slidenum">
              <a:rPr lang="en-US" altLang="de-DE" sz="1300"/>
              <a:pPr eaLnBrk="1" hangingPunct="1"/>
              <a:t>21</a:t>
            </a:fld>
            <a:endParaRPr lang="en-US" altLang="de-DE" sz="1300"/>
          </a:p>
        </p:txBody>
      </p:sp>
      <p:sp>
        <p:nvSpPr>
          <p:cNvPr id="46082" name="Rectangle 2"/>
          <p:cNvSpPr>
            <a:spLocks noGrp="1" noRot="1" noChangeAspect="1" noChangeArrowheads="1" noTextEdit="1"/>
          </p:cNvSpPr>
          <p:nvPr>
            <p:ph type="sldImg"/>
          </p:nvPr>
        </p:nvSpPr>
        <p:spPr>
          <a:xfrm>
            <a:off x="138113" y="768350"/>
            <a:ext cx="6823075" cy="3836988"/>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11134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B629BF9C-097F-4449-BD98-B09F68DA1579}" type="slidenum">
              <a:rPr lang="en-US" altLang="de-DE" sz="1300"/>
              <a:pPr eaLnBrk="1" hangingPunct="1"/>
              <a:t>22</a:t>
            </a:fld>
            <a:endParaRPr lang="en-US" altLang="de-DE" sz="1300"/>
          </a:p>
        </p:txBody>
      </p:sp>
      <p:sp>
        <p:nvSpPr>
          <p:cNvPr id="48130" name="Rectangle 2"/>
          <p:cNvSpPr>
            <a:spLocks noGrp="1" noRot="1" noChangeAspect="1" noChangeArrowheads="1" noTextEdit="1"/>
          </p:cNvSpPr>
          <p:nvPr>
            <p:ph type="sldImg"/>
          </p:nvPr>
        </p:nvSpPr>
        <p:spPr>
          <a:xfrm>
            <a:off x="138113" y="768350"/>
            <a:ext cx="6823075" cy="3836988"/>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84749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89EAE581-F00A-432F-83F2-EE15B849BD43}" type="slidenum">
              <a:rPr lang="en-US" altLang="de-DE" sz="1300"/>
              <a:pPr eaLnBrk="1" hangingPunct="1"/>
              <a:t>23</a:t>
            </a:fld>
            <a:endParaRPr lang="en-US" altLang="de-DE" sz="1300"/>
          </a:p>
        </p:txBody>
      </p:sp>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026013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63BD254B-0C86-4459-A1DF-28471043CDEC}" type="slidenum">
              <a:rPr lang="en-US" altLang="de-DE" sz="1300"/>
              <a:pPr eaLnBrk="1" hangingPunct="1"/>
              <a:t>24</a:t>
            </a:fld>
            <a:endParaRPr lang="en-US" altLang="de-DE" sz="1300"/>
          </a:p>
        </p:txBody>
      </p:sp>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31193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F1DB7186-80FD-406A-9A6E-FB0E71C70C9F}" type="slidenum">
              <a:rPr lang="en-US" altLang="de-DE" sz="1300"/>
              <a:pPr eaLnBrk="1" hangingPunct="1"/>
              <a:t>25</a:t>
            </a:fld>
            <a:endParaRPr lang="en-US" altLang="de-DE" sz="1300"/>
          </a:p>
        </p:txBody>
      </p:sp>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7641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27A489EA-F518-49F0-9A2A-DED6B9AA5130}" type="slidenum">
              <a:rPr lang="en-US" altLang="de-DE" sz="1300"/>
              <a:pPr eaLnBrk="1" hangingPunct="1"/>
              <a:t>26</a:t>
            </a:fld>
            <a:endParaRPr lang="en-US" altLang="de-DE" sz="1300"/>
          </a:p>
        </p:txBody>
      </p:sp>
      <p:sp>
        <p:nvSpPr>
          <p:cNvPr id="56322" name="Rectangle 2"/>
          <p:cNvSpPr>
            <a:spLocks noGrp="1" noRot="1" noChangeAspect="1" noChangeArrowheads="1" noTextEdit="1"/>
          </p:cNvSpPr>
          <p:nvPr>
            <p:ph type="sldImg"/>
          </p:nvPr>
        </p:nvSpPr>
        <p:spPr>
          <a:xfrm>
            <a:off x="139700" y="768350"/>
            <a:ext cx="6821488" cy="3836988"/>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43639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F16D99C-BD87-481E-A58C-3D6E937DC81A}" type="slidenum">
              <a:rPr lang="en-US" altLang="de-DE" sz="1300"/>
              <a:pPr eaLnBrk="1" hangingPunct="1"/>
              <a:t>27</a:t>
            </a:fld>
            <a:endParaRPr lang="en-US" altLang="de-DE" sz="1300"/>
          </a:p>
        </p:txBody>
      </p:sp>
      <p:sp>
        <p:nvSpPr>
          <p:cNvPr id="58370" name="Rectangle 2"/>
          <p:cNvSpPr>
            <a:spLocks noGrp="1" noRot="1" noChangeAspect="1" noChangeArrowheads="1" noTextEdit="1"/>
          </p:cNvSpPr>
          <p:nvPr>
            <p:ph type="sldImg"/>
          </p:nvPr>
        </p:nvSpPr>
        <p:spPr>
          <a:xfrm>
            <a:off x="138113" y="768350"/>
            <a:ext cx="6823075" cy="3836988"/>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8697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A6F98EBD-BAFC-464C-A63A-2711B6F840C4}" type="slidenum">
              <a:rPr lang="en-US" altLang="de-DE" sz="1300"/>
              <a:pPr eaLnBrk="1" hangingPunct="1"/>
              <a:t>28</a:t>
            </a:fld>
            <a:endParaRPr lang="en-US" altLang="de-DE" sz="1300"/>
          </a:p>
        </p:txBody>
      </p:sp>
      <p:sp>
        <p:nvSpPr>
          <p:cNvPr id="60418" name="Rectangle 2"/>
          <p:cNvSpPr>
            <a:spLocks noGrp="1" noRot="1" noChangeAspect="1" noChangeArrowheads="1" noTextEdit="1"/>
          </p:cNvSpPr>
          <p:nvPr>
            <p:ph type="sldImg"/>
          </p:nvPr>
        </p:nvSpPr>
        <p:spPr>
          <a:xfrm>
            <a:off x="138113" y="768350"/>
            <a:ext cx="6823075" cy="3836988"/>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0678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86D55697-4E5C-4EF5-BCE3-CBD5E444E3ED}" type="slidenum">
              <a:rPr lang="en-US" altLang="de-DE" sz="1300"/>
              <a:pPr eaLnBrk="1" hangingPunct="1"/>
              <a:t>29</a:t>
            </a:fld>
            <a:endParaRPr lang="en-US" altLang="de-DE" sz="1300"/>
          </a:p>
        </p:txBody>
      </p:sp>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6392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E4D64A3F-D0AF-48AC-8489-3DC06716664C}" type="slidenum">
              <a:rPr lang="en-US" altLang="de-DE" sz="1300"/>
              <a:pPr eaLnBrk="1" hangingPunct="1"/>
              <a:t>30</a:t>
            </a:fld>
            <a:endParaRPr lang="en-US" altLang="de-DE" sz="1300"/>
          </a:p>
        </p:txBody>
      </p:sp>
      <p:sp>
        <p:nvSpPr>
          <p:cNvPr id="64514" name="Rectangle 2"/>
          <p:cNvSpPr>
            <a:spLocks noGrp="1" noRot="1" noChangeAspect="1" noChangeArrowheads="1" noTextEdit="1"/>
          </p:cNvSpPr>
          <p:nvPr>
            <p:ph type="sldImg"/>
          </p:nvPr>
        </p:nvSpPr>
        <p:spPr>
          <a:xfrm>
            <a:off x="138113" y="768350"/>
            <a:ext cx="6823075" cy="3836988"/>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23353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F40241E-7E67-4D4E-B81F-97D88B495EF2}" type="slidenum">
              <a:rPr lang="en-US" altLang="de-DE" sz="1300"/>
              <a:pPr eaLnBrk="1" hangingPunct="1"/>
              <a:t>31</a:t>
            </a:fld>
            <a:endParaRPr lang="en-US" altLang="de-DE" sz="1300"/>
          </a:p>
        </p:txBody>
      </p:sp>
      <p:sp>
        <p:nvSpPr>
          <p:cNvPr id="66562" name="Rectangle 2"/>
          <p:cNvSpPr>
            <a:spLocks noGrp="1" noRot="1" noChangeAspect="1" noChangeArrowheads="1" noTextEdit="1"/>
          </p:cNvSpPr>
          <p:nvPr>
            <p:ph type="sldImg"/>
          </p:nvPr>
        </p:nvSpPr>
        <p:spPr>
          <a:xfrm>
            <a:off x="138113" y="768350"/>
            <a:ext cx="6823075" cy="3836988"/>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9181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A1AC8D7A-314B-4BF5-83EF-5CF17D91E1FD}" type="slidenum">
              <a:rPr lang="en-US" altLang="de-DE" sz="1300"/>
              <a:pPr eaLnBrk="1" hangingPunct="1"/>
              <a:t>32</a:t>
            </a:fld>
            <a:endParaRPr lang="en-US" altLang="de-DE" sz="1300"/>
          </a:p>
        </p:txBody>
      </p:sp>
      <p:sp>
        <p:nvSpPr>
          <p:cNvPr id="68610" name="Rectangle 2"/>
          <p:cNvSpPr>
            <a:spLocks noGrp="1" noRot="1" noChangeAspect="1" noChangeArrowheads="1" noTextEdit="1"/>
          </p:cNvSpPr>
          <p:nvPr>
            <p:ph type="sldImg"/>
          </p:nvPr>
        </p:nvSpPr>
        <p:spPr>
          <a:xfrm>
            <a:off x="138113" y="768350"/>
            <a:ext cx="6823075" cy="3836988"/>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365283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0654507E-6C32-4733-AF98-B0774ABD6A8C}" type="slidenum">
              <a:rPr lang="en-US" altLang="de-DE" sz="1300"/>
              <a:pPr eaLnBrk="1" hangingPunct="1"/>
              <a:t>33</a:t>
            </a:fld>
            <a:endParaRPr lang="en-US" altLang="de-DE" sz="1300"/>
          </a:p>
        </p:txBody>
      </p:sp>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3478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E2BB039-0BF7-4E7B-81D3-2263124A33D1}" type="slidenum">
              <a:rPr lang="en-US" altLang="de-DE" sz="1300"/>
              <a:pPr eaLnBrk="1" hangingPunct="1"/>
              <a:t>34</a:t>
            </a:fld>
            <a:endParaRPr lang="en-US" altLang="de-DE" sz="1300"/>
          </a:p>
        </p:txBody>
      </p:sp>
      <p:sp>
        <p:nvSpPr>
          <p:cNvPr id="72706" name="Rectangle 1026"/>
          <p:cNvSpPr>
            <a:spLocks noGrp="1" noRot="1" noChangeAspect="1" noChangeArrowheads="1" noTextEdit="1"/>
          </p:cNvSpPr>
          <p:nvPr>
            <p:ph type="sldImg"/>
          </p:nvPr>
        </p:nvSpPr>
        <p:spPr>
          <a:xfrm>
            <a:off x="138113" y="768350"/>
            <a:ext cx="6823075" cy="3836988"/>
          </a:xfrm>
          <a:ln/>
        </p:spPr>
      </p:sp>
      <p:sp>
        <p:nvSpPr>
          <p:cNvPr id="7270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6180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DD23A146-34F3-48B2-BB10-B26EF6782CE6}" type="slidenum">
              <a:rPr lang="en-US" altLang="de-DE" sz="1300"/>
              <a:pPr eaLnBrk="1" hangingPunct="1"/>
              <a:t>35</a:t>
            </a:fld>
            <a:endParaRPr lang="en-US" altLang="de-DE" sz="1300"/>
          </a:p>
        </p:txBody>
      </p:sp>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105332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4EA635C7-F41E-4373-9B67-196EDDC5EE32}" type="slidenum">
              <a:rPr lang="en-US" altLang="de-DE" sz="1300"/>
              <a:pPr eaLnBrk="1" hangingPunct="1"/>
              <a:t>36</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8904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4EA635C7-F41E-4373-9B67-196EDDC5EE32}" type="slidenum">
              <a:rPr lang="en-US" altLang="de-DE" sz="1300"/>
              <a:pPr eaLnBrk="1" hangingPunct="1"/>
              <a:t>37</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89041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4EA635C7-F41E-4373-9B67-196EDDC5EE32}" type="slidenum">
              <a:rPr lang="en-US" altLang="de-DE" sz="1300"/>
              <a:pPr eaLnBrk="1" hangingPunct="1"/>
              <a:t>38</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89041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4EA635C7-F41E-4373-9B67-196EDDC5EE32}" type="slidenum">
              <a:rPr lang="en-US" altLang="de-DE" sz="1300"/>
              <a:pPr eaLnBrk="1" hangingPunct="1"/>
              <a:t>39</a:t>
            </a:fld>
            <a:endParaRPr lang="en-US" altLang="de-DE" sz="1300"/>
          </a:p>
        </p:txBody>
      </p:sp>
      <p:sp>
        <p:nvSpPr>
          <p:cNvPr id="82946" name="Rectangle 2"/>
          <p:cNvSpPr>
            <a:spLocks noGrp="1" noRot="1" noChangeAspect="1" noChangeArrowheads="1" noTextEdit="1"/>
          </p:cNvSpPr>
          <p:nvPr>
            <p:ph type="sldImg"/>
          </p:nvPr>
        </p:nvSpPr>
        <p:spPr>
          <a:xfrm>
            <a:off x="138113" y="768350"/>
            <a:ext cx="6823075" cy="3836988"/>
          </a:xfrm>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89041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35FFF179-2C1E-42DE-9F44-E4122AB7D3EA}" type="slidenum">
              <a:rPr lang="en-US" altLang="de-DE" sz="1300"/>
              <a:pPr eaLnBrk="1" hangingPunct="1"/>
              <a:t>40</a:t>
            </a:fld>
            <a:endParaRPr lang="en-US" altLang="de-DE" sz="1300"/>
          </a:p>
        </p:txBody>
      </p:sp>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00982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F24751DB-E64B-4A3C-A3E9-6628362EA165}" type="slidenum">
              <a:rPr lang="en-US" altLang="de-DE" sz="1300"/>
              <a:pPr eaLnBrk="1" hangingPunct="1"/>
              <a:t>41</a:t>
            </a:fld>
            <a:endParaRPr lang="en-US" altLang="de-DE" sz="1300"/>
          </a:p>
        </p:txBody>
      </p:sp>
      <p:sp>
        <p:nvSpPr>
          <p:cNvPr id="87042" name="Rectangle 2"/>
          <p:cNvSpPr>
            <a:spLocks noGrp="1" noRot="1" noChangeAspect="1" noChangeArrowheads="1" noTextEdit="1"/>
          </p:cNvSpPr>
          <p:nvPr>
            <p:ph type="sldImg"/>
          </p:nvPr>
        </p:nvSpPr>
        <p:spPr>
          <a:xfrm>
            <a:off x="138113" y="768350"/>
            <a:ext cx="6823075" cy="3836988"/>
          </a:xfrm>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82577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753D107A-5074-4AE8-85DE-61655DC91465}" type="slidenum">
              <a:rPr lang="en-US" altLang="de-DE" sz="1300"/>
              <a:pPr eaLnBrk="1" hangingPunct="1"/>
              <a:t>42</a:t>
            </a:fld>
            <a:endParaRPr lang="en-US" altLang="de-DE" sz="1300"/>
          </a:p>
        </p:txBody>
      </p:sp>
      <p:sp>
        <p:nvSpPr>
          <p:cNvPr id="89090" name="Rectangle 2"/>
          <p:cNvSpPr>
            <a:spLocks noGrp="1" noRot="1" noChangeAspect="1" noChangeArrowheads="1" noTextEdit="1"/>
          </p:cNvSpPr>
          <p:nvPr>
            <p:ph type="sldImg"/>
          </p:nvPr>
        </p:nvSpPr>
        <p:spPr>
          <a:xfrm>
            <a:off x="138113" y="768350"/>
            <a:ext cx="6823075" cy="3836988"/>
          </a:xfrm>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55080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827FBA9D-6483-4D2C-B49E-19DEE9601C5C}" type="slidenum">
              <a:rPr lang="en-US" altLang="de-DE" sz="1300"/>
              <a:pPr eaLnBrk="1" hangingPunct="1"/>
              <a:t>43</a:t>
            </a:fld>
            <a:endParaRPr lang="en-US" altLang="de-DE" sz="1300"/>
          </a:p>
        </p:txBody>
      </p:sp>
      <p:sp>
        <p:nvSpPr>
          <p:cNvPr id="91138" name="Rectangle 1026"/>
          <p:cNvSpPr>
            <a:spLocks noGrp="1" noRot="1" noChangeAspect="1" noChangeArrowheads="1" noTextEdit="1"/>
          </p:cNvSpPr>
          <p:nvPr>
            <p:ph type="sldImg"/>
          </p:nvPr>
        </p:nvSpPr>
        <p:spPr>
          <a:xfrm>
            <a:off x="138113" y="768350"/>
            <a:ext cx="6823075" cy="3836988"/>
          </a:xfrm>
          <a:ln/>
        </p:spPr>
      </p:sp>
      <p:sp>
        <p:nvSpPr>
          <p:cNvPr id="9113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840133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DD0C7DD0-8F18-4F0A-9CCB-54BCF8190EAF}" type="slidenum">
              <a:rPr lang="en-US" altLang="de-DE" sz="1300"/>
              <a:pPr eaLnBrk="1" hangingPunct="1"/>
              <a:t>44</a:t>
            </a:fld>
            <a:endParaRPr lang="en-US" altLang="de-DE" sz="1300"/>
          </a:p>
        </p:txBody>
      </p:sp>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963131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9CA40367-68EA-4675-993C-B2D1280600E1}" type="slidenum">
              <a:rPr lang="en-US" altLang="de-DE" sz="1300"/>
              <a:pPr eaLnBrk="1" hangingPunct="1"/>
              <a:t>45</a:t>
            </a:fld>
            <a:endParaRPr lang="en-US" altLang="de-DE" sz="1300"/>
          </a:p>
        </p:txBody>
      </p:sp>
      <p:sp>
        <p:nvSpPr>
          <p:cNvPr id="95234" name="Rectangle 2"/>
          <p:cNvSpPr>
            <a:spLocks noGrp="1" noRot="1" noChangeAspect="1" noChangeArrowheads="1" noTextEdit="1"/>
          </p:cNvSpPr>
          <p:nvPr>
            <p:ph type="sldImg"/>
          </p:nvPr>
        </p:nvSpPr>
        <p:spPr>
          <a:xfrm>
            <a:off x="138113" y="768350"/>
            <a:ext cx="6823075" cy="3836988"/>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944249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480B61F3-C70C-4BD7-A061-299B6B41606B}" type="slidenum">
              <a:rPr lang="en-US" altLang="de-DE" sz="1300"/>
              <a:pPr eaLnBrk="1" hangingPunct="1"/>
              <a:t>46</a:t>
            </a:fld>
            <a:endParaRPr lang="en-US" altLang="de-DE" sz="1300"/>
          </a:p>
        </p:txBody>
      </p:sp>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508529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A398F746-69EB-4909-964B-A74A6F37CE5E}" type="slidenum">
              <a:rPr lang="en-US" altLang="de-DE" sz="1300"/>
              <a:pPr eaLnBrk="1" hangingPunct="1"/>
              <a:t>47</a:t>
            </a:fld>
            <a:endParaRPr lang="en-US" altLang="de-DE" sz="1300"/>
          </a:p>
        </p:txBody>
      </p:sp>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781660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E2476FA7-1766-4639-9B88-6D9404E96721}" type="slidenum">
              <a:rPr lang="en-US" altLang="de-DE" sz="1300"/>
              <a:pPr eaLnBrk="1" hangingPunct="1"/>
              <a:t>48</a:t>
            </a:fld>
            <a:endParaRPr lang="en-US" altLang="de-DE" sz="1300"/>
          </a:p>
        </p:txBody>
      </p:sp>
      <p:sp>
        <p:nvSpPr>
          <p:cNvPr id="101378" name="Rectangle 2"/>
          <p:cNvSpPr>
            <a:spLocks noGrp="1" noRot="1" noChangeAspect="1" noChangeArrowheads="1" noTextEdit="1"/>
          </p:cNvSpPr>
          <p:nvPr>
            <p:ph type="sldImg"/>
          </p:nvPr>
        </p:nvSpPr>
        <p:spPr>
          <a:xfrm>
            <a:off x="138113" y="768350"/>
            <a:ext cx="6823075" cy="3836988"/>
          </a:xfrm>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40939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5D58B860-BCD8-4CAC-8760-EEFB7E7503BD}" type="slidenum">
              <a:rPr lang="en-US" altLang="de-DE" sz="1300"/>
              <a:pPr eaLnBrk="1" hangingPunct="1"/>
              <a:t>49</a:t>
            </a:fld>
            <a:endParaRPr lang="en-US" altLang="de-DE" sz="1300"/>
          </a:p>
        </p:txBody>
      </p:sp>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8489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6ED11767-7FCF-41C3-8E78-1C28F8BA427F}" type="slidenum">
              <a:rPr lang="en-US" altLang="de-DE" sz="1300"/>
              <a:pPr eaLnBrk="1" hangingPunct="1"/>
              <a:t>50</a:t>
            </a:fld>
            <a:endParaRPr lang="en-US" altLang="de-DE" sz="1300"/>
          </a:p>
        </p:txBody>
      </p:sp>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598796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89D72221-AB10-4070-960B-726ED79FCA81}" type="slidenum">
              <a:rPr lang="en-US" altLang="de-DE" sz="1300"/>
              <a:pPr eaLnBrk="1" hangingPunct="1"/>
              <a:t>51</a:t>
            </a:fld>
            <a:endParaRPr lang="en-US" altLang="de-DE" sz="1300"/>
          </a:p>
        </p:txBody>
      </p:sp>
      <p:sp>
        <p:nvSpPr>
          <p:cNvPr id="111618" name="Rectangle 2"/>
          <p:cNvSpPr>
            <a:spLocks noGrp="1" noRot="1" noChangeAspect="1" noChangeArrowheads="1" noTextEdit="1"/>
          </p:cNvSpPr>
          <p:nvPr>
            <p:ph type="sldImg"/>
          </p:nvPr>
        </p:nvSpPr>
        <p:spPr>
          <a:xfrm>
            <a:off x="138113" y="768350"/>
            <a:ext cx="6823075" cy="3836988"/>
          </a:xfrm>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476384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89D72221-AB10-4070-960B-726ED79FCA81}" type="slidenum">
              <a:rPr lang="en-US" altLang="de-DE" sz="1300"/>
              <a:pPr eaLnBrk="1" hangingPunct="1"/>
              <a:t>52</a:t>
            </a:fld>
            <a:endParaRPr lang="en-US" altLang="de-DE" sz="1300"/>
          </a:p>
        </p:txBody>
      </p:sp>
      <p:sp>
        <p:nvSpPr>
          <p:cNvPr id="111618" name="Rectangle 2"/>
          <p:cNvSpPr>
            <a:spLocks noGrp="1" noRot="1" noChangeAspect="1" noChangeArrowheads="1" noTextEdit="1"/>
          </p:cNvSpPr>
          <p:nvPr>
            <p:ph type="sldImg"/>
          </p:nvPr>
        </p:nvSpPr>
        <p:spPr>
          <a:xfrm>
            <a:off x="138113" y="768350"/>
            <a:ext cx="6823075" cy="3836988"/>
          </a:xfrm>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476384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89D72221-AB10-4070-960B-726ED79FCA81}" type="slidenum">
              <a:rPr lang="en-US" altLang="de-DE" sz="1300"/>
              <a:pPr eaLnBrk="1" hangingPunct="1"/>
              <a:t>53</a:t>
            </a:fld>
            <a:endParaRPr lang="en-US" altLang="de-DE" sz="1300"/>
          </a:p>
        </p:txBody>
      </p:sp>
      <p:sp>
        <p:nvSpPr>
          <p:cNvPr id="111618" name="Rectangle 2"/>
          <p:cNvSpPr>
            <a:spLocks noGrp="1" noRot="1" noChangeAspect="1" noChangeArrowheads="1" noTextEdit="1"/>
          </p:cNvSpPr>
          <p:nvPr>
            <p:ph type="sldImg"/>
          </p:nvPr>
        </p:nvSpPr>
        <p:spPr>
          <a:xfrm>
            <a:off x="138113" y="768350"/>
            <a:ext cx="6823075" cy="3836988"/>
          </a:xfrm>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476384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C77489F2-10A9-41E7-AFCC-9BAD97939E14}" type="slidenum">
              <a:rPr lang="en-US" altLang="de-DE" sz="1300"/>
              <a:pPr eaLnBrk="1" hangingPunct="1"/>
              <a:t>54</a:t>
            </a:fld>
            <a:endParaRPr lang="en-US" altLang="de-DE" sz="1300"/>
          </a:p>
        </p:txBody>
      </p:sp>
      <p:sp>
        <p:nvSpPr>
          <p:cNvPr id="113666" name="Rectangle 2"/>
          <p:cNvSpPr>
            <a:spLocks noGrp="1" noRot="1" noChangeAspect="1" noChangeArrowheads="1" noTextEdit="1"/>
          </p:cNvSpPr>
          <p:nvPr>
            <p:ph type="sldImg"/>
          </p:nvPr>
        </p:nvSpPr>
        <p:spPr>
          <a:xfrm>
            <a:off x="138113" y="768350"/>
            <a:ext cx="6823075" cy="3836988"/>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21584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90600"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90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90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90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fld id="{5F020338-8DF5-4423-8730-C230B07302D0}" type="slidenum">
              <a:rPr lang="en-US" altLang="de-DE" sz="1300"/>
              <a:pPr eaLnBrk="1" hangingPunct="1"/>
              <a:t>55</a:t>
            </a:fld>
            <a:endParaRPr lang="en-US" altLang="de-DE" sz="1300"/>
          </a:p>
        </p:txBody>
      </p:sp>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121452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38113" y="768350"/>
            <a:ext cx="6823075" cy="3836988"/>
          </a:xfrm>
          <a:ln/>
        </p:spPr>
      </p:sp>
      <p:sp>
        <p:nvSpPr>
          <p:cNvPr id="11981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3838260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38113" y="768350"/>
            <a:ext cx="6823075" cy="3836988"/>
          </a:xfrm>
          <a:ln/>
        </p:spPr>
      </p:sp>
      <p:sp>
        <p:nvSpPr>
          <p:cNvPr id="12185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940139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it-IT"/>
              <a:t>Modulo del training 1 – Attribuzione Incolpare e Prendersi il Merito</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t>Modulo del training 1 – Attribuzione Incolpare e Prendersi il Merito</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7742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4824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067727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81764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13278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5440034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11603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321621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86551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25779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59512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8839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it-IT"/>
              <a:t>Modulo del training 1 – Attribuzione Incolpare e Prendersi il Merito</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08854903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 A – </a:t>
            </a:r>
            <a:r>
              <a:rPr lang="it-IT" altLang="ko-KR" dirty="0">
                <a:latin typeface="+mn-lt"/>
                <a:ea typeface="+mn-ea"/>
                <a:cs typeface="+mn-cs"/>
              </a:rPr>
              <a:t>Attribuzione Incolpare e Prendersi il Merito</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19617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Attribuzione: incolpare e prendere il merito</a:t>
            </a:r>
            <a:endParaRPr lang="en-US" sz="3600">
              <a:latin typeface="+mn-lt"/>
              <a:ea typeface="+mn-ea"/>
              <a:cs typeface="+mn-cs"/>
            </a:endParaRPr>
          </a:p>
        </p:txBody>
      </p:sp>
      <p:sp>
        <p:nvSpPr>
          <p:cNvPr id="10242" name="Rectangle 7"/>
          <p:cNvSpPr>
            <a:spLocks noGrp="1" noChangeArrowheads="1"/>
          </p:cNvSpPr>
          <p:nvPr>
            <p:ph idx="1"/>
          </p:nvPr>
        </p:nvSpPr>
        <p:spPr>
          <a:noFill/>
        </p:spPr>
        <p:txBody>
          <a:bodyPr>
            <a:noAutofit/>
          </a:bodyPr>
          <a:lstStyle/>
          <a:p>
            <a:pPr eaLnBrk="1" hangingPunct="1">
              <a:tabLst>
                <a:tab pos="0" algn="l"/>
              </a:tabLst>
            </a:pPr>
            <a:r>
              <a:rPr lang="en-US" altLang="de-DE" sz="2400" dirty="0" err="1">
                <a:solidFill>
                  <a:srgbClr val="333333"/>
                </a:solidFill>
              </a:rPr>
              <a:t>Attribuzione</a:t>
            </a:r>
            <a:r>
              <a:rPr lang="en-US" altLang="de-DE" sz="2400" dirty="0">
                <a:solidFill>
                  <a:srgbClr val="333333"/>
                </a:solidFill>
              </a:rPr>
              <a:t> = </a:t>
            </a:r>
            <a:r>
              <a:rPr lang="en-US" altLang="de-DE" sz="2400" dirty="0" err="1">
                <a:solidFill>
                  <a:srgbClr val="333333"/>
                </a:solidFill>
              </a:rPr>
              <a:t>inferire</a:t>
            </a:r>
            <a:r>
              <a:rPr lang="en-US" altLang="de-DE" sz="2400" dirty="0">
                <a:solidFill>
                  <a:srgbClr val="333333"/>
                </a:solidFill>
              </a:rPr>
              <a:t> le cause di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incolpare</a:t>
            </a:r>
            <a:r>
              <a:rPr lang="en-US" altLang="de-DE" sz="2400" dirty="0">
                <a:solidFill>
                  <a:srgbClr val="333333"/>
                </a:solidFill>
              </a:rPr>
              <a:t> e </a:t>
            </a:r>
            <a:r>
              <a:rPr lang="en-US" altLang="de-DE" sz="2400" dirty="0" err="1">
                <a:solidFill>
                  <a:srgbClr val="333333"/>
                </a:solidFill>
              </a:rPr>
              <a:t>prendere</a:t>
            </a:r>
            <a:r>
              <a:rPr lang="en-US" altLang="de-DE" sz="2400" dirty="0">
                <a:solidFill>
                  <a:srgbClr val="333333"/>
                </a:solidFill>
              </a:rPr>
              <a:t>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merito</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Attribuzione: incolpare e prendere il merito</a:t>
            </a:r>
            <a:endParaRPr lang="en-US" sz="3600">
              <a:latin typeface="+mn-lt"/>
              <a:ea typeface="+mn-ea"/>
              <a:cs typeface="+mn-cs"/>
            </a:endParaRPr>
          </a:p>
        </p:txBody>
      </p:sp>
      <p:sp>
        <p:nvSpPr>
          <p:cNvPr id="10242" name="Rectangle 7"/>
          <p:cNvSpPr>
            <a:spLocks noGrp="1" noChangeArrowheads="1"/>
          </p:cNvSpPr>
          <p:nvPr>
            <p:ph idx="1"/>
          </p:nvPr>
        </p:nvSpPr>
        <p:spPr>
          <a:noFill/>
        </p:spPr>
        <p:txBody>
          <a:bodyPr>
            <a:noAutofit/>
          </a:bodyPr>
          <a:lstStyle/>
          <a:p>
            <a:pPr eaLnBrk="1" hangingPunct="1">
              <a:tabLst>
                <a:tab pos="0" algn="l"/>
              </a:tabLst>
            </a:pPr>
            <a:r>
              <a:rPr lang="en-US" altLang="de-DE" sz="2400" dirty="0" err="1">
                <a:solidFill>
                  <a:srgbClr val="333333"/>
                </a:solidFill>
              </a:rPr>
              <a:t>Attribuzione</a:t>
            </a:r>
            <a:r>
              <a:rPr lang="en-US" altLang="de-DE" sz="2400" dirty="0">
                <a:solidFill>
                  <a:srgbClr val="333333"/>
                </a:solidFill>
              </a:rPr>
              <a:t> = </a:t>
            </a:r>
            <a:r>
              <a:rPr lang="en-US" altLang="de-DE" sz="2400" dirty="0" err="1">
                <a:solidFill>
                  <a:srgbClr val="333333"/>
                </a:solidFill>
              </a:rPr>
              <a:t>inferire</a:t>
            </a:r>
            <a:r>
              <a:rPr lang="en-US" altLang="de-DE" sz="2400" dirty="0">
                <a:solidFill>
                  <a:srgbClr val="333333"/>
                </a:solidFill>
              </a:rPr>
              <a:t> le cause di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incolpare</a:t>
            </a:r>
            <a:r>
              <a:rPr lang="en-US" altLang="de-DE" sz="2400" dirty="0">
                <a:solidFill>
                  <a:srgbClr val="333333"/>
                </a:solidFill>
              </a:rPr>
              <a:t> e </a:t>
            </a:r>
            <a:r>
              <a:rPr lang="en-US" altLang="de-DE" sz="2400" dirty="0" err="1">
                <a:solidFill>
                  <a:srgbClr val="333333"/>
                </a:solidFill>
              </a:rPr>
              <a:t>prendere</a:t>
            </a:r>
            <a:r>
              <a:rPr lang="en-US" altLang="de-DE" sz="2400" dirty="0">
                <a:solidFill>
                  <a:srgbClr val="333333"/>
                </a:solidFill>
              </a:rPr>
              <a:t>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merito</a:t>
            </a:r>
            <a:r>
              <a:rPr lang="en-US" altLang="de-DE" sz="2400" dirty="0">
                <a:solidFill>
                  <a:srgbClr val="333333"/>
                </a:solidFill>
              </a:rPr>
              <a:t>)</a:t>
            </a:r>
          </a:p>
          <a:p>
            <a:pPr lvl="0" defTabSz="914400" fontAlgn="base">
              <a:buClr>
                <a:srgbClr val="336699"/>
              </a:buClr>
            </a:pPr>
            <a:r>
              <a:rPr lang="en-US" altLang="de-DE" sz="2400" dirty="0" err="1">
                <a:solidFill>
                  <a:srgbClr val="333333"/>
                </a:solidFill>
              </a:rPr>
              <a:t>Spesso</a:t>
            </a:r>
            <a:r>
              <a:rPr lang="en-US" altLang="de-DE" sz="2400" dirty="0">
                <a:solidFill>
                  <a:srgbClr val="333333"/>
                </a:solidFill>
              </a:rPr>
              <a:t> </a:t>
            </a:r>
            <a:r>
              <a:rPr lang="en-US" altLang="de-DE" sz="2400" dirty="0" err="1">
                <a:solidFill>
                  <a:srgbClr val="333333"/>
                </a:solidFill>
              </a:rPr>
              <a:t>trascuriamo</a:t>
            </a:r>
            <a:r>
              <a:rPr lang="en-US" altLang="de-DE" sz="2400" dirty="0">
                <a:solidFill>
                  <a:srgbClr val="333333"/>
                </a:solidFill>
              </a:rPr>
              <a:t> l</a:t>
            </a:r>
            <a:r>
              <a:rPr lang="ja-JP" altLang="en-US" sz="2400" dirty="0">
                <a:solidFill>
                  <a:srgbClr val="333333"/>
                </a:solidFill>
              </a:rPr>
              <a:t>’</a:t>
            </a:r>
            <a:r>
              <a:rPr lang="en-US" altLang="ja-JP" sz="2400" dirty="0">
                <a:solidFill>
                  <a:srgbClr val="333333"/>
                </a:solidFill>
              </a:rPr>
              <a:t>idea </a:t>
            </a:r>
            <a:r>
              <a:rPr lang="en-US" altLang="ja-JP" sz="2400" dirty="0" err="1">
                <a:solidFill>
                  <a:srgbClr val="333333"/>
                </a:solidFill>
              </a:rPr>
              <a:t>che</a:t>
            </a:r>
            <a:r>
              <a:rPr lang="en-US" altLang="ja-JP" sz="2400" dirty="0">
                <a:solidFill>
                  <a:srgbClr val="333333"/>
                </a:solidFill>
              </a:rPr>
              <a:t> lo </a:t>
            </a:r>
            <a:r>
              <a:rPr lang="en-US" altLang="ja-JP" sz="2400" dirty="0" err="1">
                <a:solidFill>
                  <a:srgbClr val="333333"/>
                </a:solidFill>
              </a:rPr>
              <a:t>stesso</a:t>
            </a:r>
            <a:r>
              <a:rPr lang="en-US" altLang="ja-JP" sz="2400" dirty="0">
                <a:solidFill>
                  <a:srgbClr val="333333"/>
                </a:solidFill>
              </a:rPr>
              <a:t>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può</a:t>
            </a:r>
            <a:r>
              <a:rPr lang="en-US" altLang="ja-JP" sz="2400" dirty="0">
                <a:solidFill>
                  <a:srgbClr val="333333"/>
                </a:solidFill>
              </a:rPr>
              <a:t> </a:t>
            </a:r>
            <a:r>
              <a:rPr lang="en-US" altLang="ja-JP" sz="2400" dirty="0" err="1">
                <a:solidFill>
                  <a:srgbClr val="333333"/>
                </a:solidFill>
              </a:rPr>
              <a:t>avere</a:t>
            </a:r>
            <a:r>
              <a:rPr lang="en-US" altLang="ja-JP" sz="2400" dirty="0">
                <a:solidFill>
                  <a:srgbClr val="333333"/>
                </a:solidFill>
              </a:rPr>
              <a:t> cause molto </a:t>
            </a:r>
            <a:r>
              <a:rPr lang="en-US" altLang="ja-JP" sz="2400" err="1">
                <a:solidFill>
                  <a:srgbClr val="333333"/>
                </a:solidFill>
              </a:rPr>
              <a:t>differenti</a:t>
            </a:r>
            <a:r>
              <a:rPr lang="en-US" altLang="ja-JP"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2188270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Attribuzione: incolpare e prendere il merito</a:t>
            </a:r>
            <a:endParaRPr lang="en-US" sz="3600">
              <a:latin typeface="+mn-lt"/>
              <a:ea typeface="+mn-ea"/>
              <a:cs typeface="+mn-cs"/>
            </a:endParaRPr>
          </a:p>
        </p:txBody>
      </p:sp>
      <p:sp>
        <p:nvSpPr>
          <p:cNvPr id="10242" name="Rectangle 7"/>
          <p:cNvSpPr>
            <a:spLocks noGrp="1" noChangeArrowheads="1"/>
          </p:cNvSpPr>
          <p:nvPr>
            <p:ph idx="1"/>
          </p:nvPr>
        </p:nvSpPr>
        <p:spPr>
          <a:noFill/>
        </p:spPr>
        <p:txBody>
          <a:bodyPr>
            <a:noAutofit/>
          </a:bodyPr>
          <a:lstStyle/>
          <a:p>
            <a:pPr eaLnBrk="1" hangingPunct="1">
              <a:lnSpc>
                <a:spcPct val="150000"/>
              </a:lnSpc>
              <a:tabLst>
                <a:tab pos="0" algn="l"/>
              </a:tabLst>
            </a:pPr>
            <a:r>
              <a:rPr lang="en-US" altLang="de-DE" sz="2400" dirty="0" err="1">
                <a:solidFill>
                  <a:srgbClr val="333333"/>
                </a:solidFill>
              </a:rPr>
              <a:t>Attribuzione</a:t>
            </a:r>
            <a:r>
              <a:rPr lang="en-US" altLang="de-DE" sz="2400" dirty="0">
                <a:solidFill>
                  <a:srgbClr val="333333"/>
                </a:solidFill>
              </a:rPr>
              <a:t> = </a:t>
            </a:r>
            <a:r>
              <a:rPr lang="en-US" altLang="de-DE" sz="2400" dirty="0" err="1">
                <a:solidFill>
                  <a:srgbClr val="333333"/>
                </a:solidFill>
              </a:rPr>
              <a:t>inferire</a:t>
            </a:r>
            <a:r>
              <a:rPr lang="en-US" altLang="de-DE" sz="2400" dirty="0">
                <a:solidFill>
                  <a:srgbClr val="333333"/>
                </a:solidFill>
              </a:rPr>
              <a:t> le cause di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incolpare</a:t>
            </a:r>
            <a:r>
              <a:rPr lang="en-US" altLang="de-DE" sz="2400" dirty="0">
                <a:solidFill>
                  <a:srgbClr val="333333"/>
                </a:solidFill>
              </a:rPr>
              <a:t> e </a:t>
            </a:r>
            <a:r>
              <a:rPr lang="en-US" altLang="de-DE" sz="2400" dirty="0" err="1">
                <a:solidFill>
                  <a:srgbClr val="333333"/>
                </a:solidFill>
              </a:rPr>
              <a:t>prendere</a:t>
            </a:r>
            <a:r>
              <a:rPr lang="en-US" altLang="de-DE" sz="2400" dirty="0">
                <a:solidFill>
                  <a:srgbClr val="333333"/>
                </a:solidFill>
              </a:rPr>
              <a:t>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merito</a:t>
            </a:r>
            <a:r>
              <a:rPr lang="en-US" altLang="de-DE" sz="2400" dirty="0">
                <a:solidFill>
                  <a:srgbClr val="333333"/>
                </a:solidFill>
              </a:rPr>
              <a:t>)</a:t>
            </a:r>
          </a:p>
          <a:p>
            <a:pPr lvl="0" defTabSz="914400" fontAlgn="base">
              <a:lnSpc>
                <a:spcPct val="150000"/>
              </a:lnSpc>
              <a:buClr>
                <a:srgbClr val="336699"/>
              </a:buClr>
            </a:pPr>
            <a:r>
              <a:rPr lang="en-US" altLang="de-DE" sz="2400" dirty="0" err="1">
                <a:solidFill>
                  <a:srgbClr val="333333"/>
                </a:solidFill>
              </a:rPr>
              <a:t>Spesso</a:t>
            </a:r>
            <a:r>
              <a:rPr lang="en-US" altLang="de-DE" sz="2400" dirty="0">
                <a:solidFill>
                  <a:srgbClr val="333333"/>
                </a:solidFill>
              </a:rPr>
              <a:t> </a:t>
            </a:r>
            <a:r>
              <a:rPr lang="en-US" altLang="de-DE" sz="2400" dirty="0" err="1">
                <a:solidFill>
                  <a:srgbClr val="333333"/>
                </a:solidFill>
              </a:rPr>
              <a:t>trascuriamo</a:t>
            </a:r>
            <a:r>
              <a:rPr lang="en-US" altLang="de-DE" sz="2400" dirty="0">
                <a:solidFill>
                  <a:srgbClr val="333333"/>
                </a:solidFill>
              </a:rPr>
              <a:t> l</a:t>
            </a:r>
            <a:r>
              <a:rPr lang="ja-JP" altLang="en-US" sz="2400" dirty="0">
                <a:solidFill>
                  <a:srgbClr val="333333"/>
                </a:solidFill>
              </a:rPr>
              <a:t>’</a:t>
            </a:r>
            <a:r>
              <a:rPr lang="en-US" altLang="ja-JP" sz="2400" dirty="0">
                <a:solidFill>
                  <a:srgbClr val="333333"/>
                </a:solidFill>
              </a:rPr>
              <a:t>idea </a:t>
            </a:r>
            <a:r>
              <a:rPr lang="en-US" altLang="ja-JP" sz="2400" dirty="0" err="1">
                <a:solidFill>
                  <a:srgbClr val="333333"/>
                </a:solidFill>
              </a:rPr>
              <a:t>che</a:t>
            </a:r>
            <a:r>
              <a:rPr lang="en-US" altLang="ja-JP" sz="2400" dirty="0">
                <a:solidFill>
                  <a:srgbClr val="333333"/>
                </a:solidFill>
              </a:rPr>
              <a:t> lo </a:t>
            </a:r>
            <a:r>
              <a:rPr lang="en-US" altLang="ja-JP" sz="2400" dirty="0" err="1">
                <a:solidFill>
                  <a:srgbClr val="333333"/>
                </a:solidFill>
              </a:rPr>
              <a:t>stesso</a:t>
            </a:r>
            <a:r>
              <a:rPr lang="en-US" altLang="ja-JP" sz="2400" dirty="0">
                <a:solidFill>
                  <a:srgbClr val="333333"/>
                </a:solidFill>
              </a:rPr>
              <a:t> </a:t>
            </a:r>
            <a:r>
              <a:rPr lang="en-US" altLang="ja-JP" sz="2400" dirty="0" err="1">
                <a:solidFill>
                  <a:srgbClr val="333333"/>
                </a:solidFill>
              </a:rPr>
              <a:t>evento</a:t>
            </a:r>
            <a:r>
              <a:rPr lang="en-US" altLang="ja-JP" sz="2400" dirty="0">
                <a:solidFill>
                  <a:srgbClr val="333333"/>
                </a:solidFill>
              </a:rPr>
              <a:t> </a:t>
            </a:r>
            <a:r>
              <a:rPr lang="en-US" altLang="ja-JP" sz="2400" dirty="0" err="1">
                <a:solidFill>
                  <a:srgbClr val="333333"/>
                </a:solidFill>
              </a:rPr>
              <a:t>può</a:t>
            </a:r>
            <a:r>
              <a:rPr lang="en-US" altLang="ja-JP" sz="2400" dirty="0">
                <a:solidFill>
                  <a:srgbClr val="333333"/>
                </a:solidFill>
              </a:rPr>
              <a:t> </a:t>
            </a:r>
            <a:r>
              <a:rPr lang="en-US" altLang="ja-JP" sz="2400" dirty="0" err="1">
                <a:solidFill>
                  <a:srgbClr val="333333"/>
                </a:solidFill>
              </a:rPr>
              <a:t>avere</a:t>
            </a:r>
            <a:r>
              <a:rPr lang="en-US" altLang="ja-JP" sz="2400" dirty="0">
                <a:solidFill>
                  <a:srgbClr val="333333"/>
                </a:solidFill>
              </a:rPr>
              <a:t> cause molto </a:t>
            </a:r>
            <a:r>
              <a:rPr lang="en-US" altLang="ja-JP" sz="2400" dirty="0" err="1">
                <a:solidFill>
                  <a:srgbClr val="333333"/>
                </a:solidFill>
              </a:rPr>
              <a:t>differenti</a:t>
            </a:r>
            <a:r>
              <a:rPr lang="en-US" altLang="ja-JP" sz="2400" dirty="0">
                <a:solidFill>
                  <a:srgbClr val="333333"/>
                </a:solidFill>
              </a:rPr>
              <a:t>.</a:t>
            </a:r>
          </a:p>
          <a:p>
            <a:pPr lvl="0" defTabSz="914400" fontAlgn="base">
              <a:buClr>
                <a:srgbClr val="336699"/>
              </a:buClr>
            </a:pPr>
            <a:endParaRPr lang="en-US" altLang="ja-JP" sz="2400" dirty="0">
              <a:solidFill>
                <a:srgbClr val="333333"/>
              </a:solidFill>
            </a:endParaRPr>
          </a:p>
          <a:p>
            <a:pPr lvl="0" defTabSz="914400" fontAlgn="base">
              <a:lnSpc>
                <a:spcPct val="150000"/>
              </a:lnSpc>
            </a:pPr>
            <a:r>
              <a:rPr lang="de-DE" altLang="de-DE" sz="2400" b="1" dirty="0">
                <a:solidFill>
                  <a:srgbClr val="004992"/>
                </a:solidFill>
              </a:rPr>
              <a:t>Quali cause potrebbero aver contribuito alla situazione seguente?</a:t>
            </a:r>
            <a:br>
              <a:rPr lang="de-DE" altLang="de-DE" sz="2400" b="1" dirty="0">
                <a:solidFill>
                  <a:srgbClr val="004992"/>
                </a:solidFill>
              </a:rPr>
            </a:br>
            <a:r>
              <a:rPr lang="de-DE" altLang="de-DE" sz="2400" dirty="0">
                <a:solidFill>
                  <a:srgbClr val="333333"/>
                </a:solidFill>
              </a:rPr>
              <a:t>Hai organizzato un incontro con un tuo amico, ma lui non si è fatto vedere.</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2103999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Spiegazioni</a:t>
            </a:r>
          </a:p>
        </p:txBody>
      </p:sp>
      <p:sp>
        <p:nvSpPr>
          <p:cNvPr id="4" name="Content Placeholder 3"/>
          <p:cNvSpPr>
            <a:spLocks noGrp="1"/>
          </p:cNvSpPr>
          <p:nvPr>
            <p:ph idx="1"/>
          </p:nvPr>
        </p:nvSpPr>
        <p:spPr/>
        <p:txBody>
          <a:bodyPr/>
          <a:lstStyle/>
          <a:p>
            <a:pPr lvl="0" defTabSz="914377"/>
            <a:r>
              <a:rPr lang="it-IT" altLang="de-DE" sz="2400" dirty="0">
                <a:solidFill>
                  <a:srgbClr val="333333"/>
                </a:solidFill>
              </a:rPr>
              <a:t>Perché i tuoi amici vanno via?</a:t>
            </a:r>
          </a:p>
          <a:p>
            <a:pPr lvl="0" defTabSz="914400" fontAlgn="base"/>
            <a:r>
              <a:rPr lang="en-CA" altLang="de-DE" sz="2400" dirty="0">
                <a:solidFill>
                  <a:srgbClr val="004992"/>
                </a:solidFill>
              </a:rPr>
              <a:t>Cause </a:t>
            </a:r>
            <a:r>
              <a:rPr lang="en-CA" altLang="de-DE" sz="2400" dirty="0" err="1">
                <a:solidFill>
                  <a:srgbClr val="004992"/>
                </a:solidFill>
              </a:rPr>
              <a:t>possibili</a:t>
            </a:r>
            <a:r>
              <a:rPr lang="en-CA" altLang="de-DE" sz="2400" dirty="0">
                <a:solidFill>
                  <a:srgbClr val="004992"/>
                </a:solidFill>
              </a:rPr>
              <a:t> per </a:t>
            </a:r>
            <a:r>
              <a:rPr lang="en-CA" altLang="de-DE" sz="2400" dirty="0" err="1">
                <a:solidFill>
                  <a:srgbClr val="004992"/>
                </a:solidFill>
              </a:rPr>
              <a:t>questo</a:t>
            </a:r>
            <a:r>
              <a:rPr lang="en-CA" altLang="de-DE" sz="2400" dirty="0">
                <a:solidFill>
                  <a:srgbClr val="004992"/>
                </a:solidFill>
              </a:rPr>
              <a:t> </a:t>
            </a:r>
            <a:r>
              <a:rPr lang="en-CA" altLang="de-DE" sz="2400" dirty="0" err="1">
                <a:solidFill>
                  <a:srgbClr val="004992"/>
                </a:solidFill>
              </a:rPr>
              <a:t>comportamento</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Spiegazioni</a:t>
            </a:r>
          </a:p>
        </p:txBody>
      </p:sp>
      <p:sp>
        <p:nvSpPr>
          <p:cNvPr id="5" name="Content Placeholder 4"/>
          <p:cNvSpPr>
            <a:spLocks noGrp="1"/>
          </p:cNvSpPr>
          <p:nvPr>
            <p:ph idx="1"/>
          </p:nvPr>
        </p:nvSpPr>
        <p:spPr/>
        <p:txBody>
          <a:bodyPr/>
          <a:lstStyle/>
          <a:p>
            <a:pPr lvl="0" defTabSz="914377"/>
            <a:r>
              <a:rPr lang="it-IT" sz="2400" dirty="0">
                <a:solidFill>
                  <a:srgbClr val="333333"/>
                </a:solidFill>
              </a:rPr>
              <a:t>Perché i tuoi amici vanno via?</a:t>
            </a:r>
          </a:p>
          <a:p>
            <a:pPr lvl="0" defTabSz="914400" fontAlgn="base"/>
            <a:r>
              <a:rPr lang="en-CA" altLang="de-DE" sz="2400" dirty="0">
                <a:solidFill>
                  <a:srgbClr val="004992"/>
                </a:solidFill>
              </a:rPr>
              <a:t>Cause </a:t>
            </a:r>
            <a:r>
              <a:rPr lang="en-CA" altLang="de-DE" sz="2400" dirty="0" err="1">
                <a:solidFill>
                  <a:srgbClr val="004992"/>
                </a:solidFill>
              </a:rPr>
              <a:t>possibili</a:t>
            </a:r>
            <a:r>
              <a:rPr lang="en-CA" altLang="de-DE" sz="2400" dirty="0">
                <a:solidFill>
                  <a:srgbClr val="004992"/>
                </a:solidFill>
              </a:rPr>
              <a:t> per </a:t>
            </a:r>
            <a:r>
              <a:rPr lang="en-CA" altLang="de-DE" sz="2400" dirty="0" err="1">
                <a:solidFill>
                  <a:srgbClr val="004992"/>
                </a:solidFill>
              </a:rPr>
              <a:t>questo</a:t>
            </a:r>
            <a:r>
              <a:rPr lang="en-CA" altLang="de-DE" sz="2400" dirty="0">
                <a:solidFill>
                  <a:srgbClr val="004992"/>
                </a:solidFill>
              </a:rPr>
              <a:t> </a:t>
            </a:r>
            <a:r>
              <a:rPr lang="en-CA" altLang="de-DE" sz="2400" dirty="0" err="1">
                <a:solidFill>
                  <a:srgbClr val="004992"/>
                </a:solidFill>
              </a:rPr>
              <a:t>comportamento</a:t>
            </a:r>
            <a:r>
              <a:rPr lang="en-CA" altLang="de-DE" sz="2400" dirty="0">
                <a:solidFill>
                  <a:srgbClr val="004992"/>
                </a:solidFill>
              </a:rPr>
              <a:t>…</a:t>
            </a:r>
          </a:p>
          <a:p>
            <a:pPr marL="342900" lvl="0" indent="-342900" defTabSz="914400" fontAlgn="base">
              <a:buClr>
                <a:srgbClr val="333333"/>
              </a:buClr>
              <a:buFont typeface="WingDings"/>
              <a:buChar char=""/>
            </a:pPr>
            <a:r>
              <a:rPr lang="en-CA" altLang="de-DE" sz="2400" dirty="0">
                <a:solidFill>
                  <a:srgbClr val="333333"/>
                </a:solidFill>
              </a:rPr>
              <a:t>Non </a:t>
            </a:r>
            <a:r>
              <a:rPr lang="en-CA" altLang="de-DE" sz="2400" dirty="0" err="1">
                <a:solidFill>
                  <a:srgbClr val="333333"/>
                </a:solidFill>
              </a:rPr>
              <a:t>sono</a:t>
            </a:r>
            <a:r>
              <a:rPr lang="en-CA" altLang="de-DE" sz="2400" dirty="0">
                <a:solidFill>
                  <a:srgbClr val="333333"/>
                </a:solidFill>
              </a:rPr>
              <a:t> </a:t>
            </a:r>
            <a:r>
              <a:rPr lang="en-CA" altLang="de-DE" sz="2400" dirty="0" err="1">
                <a:solidFill>
                  <a:srgbClr val="333333"/>
                </a:solidFill>
              </a:rPr>
              <a:t>importante</a:t>
            </a:r>
            <a:r>
              <a:rPr lang="en-CA" altLang="de-DE" sz="2400" dirty="0">
                <a:solidFill>
                  <a:srgbClr val="333333"/>
                </a:solidFill>
              </a:rPr>
              <a:t> per </a:t>
            </a:r>
            <a:r>
              <a:rPr lang="en-CA" altLang="de-DE" sz="2400" dirty="0" err="1">
                <a:solidFill>
                  <a:srgbClr val="333333"/>
                </a:solidFill>
              </a:rPr>
              <a:t>lui</a:t>
            </a:r>
            <a:r>
              <a:rPr lang="en-CA" altLang="de-DE" sz="2400" dirty="0">
                <a:solidFill>
                  <a:srgbClr val="333333"/>
                </a:solidFill>
              </a:rPr>
              <a:t>. </a:t>
            </a:r>
            <a:r>
              <a:rPr lang="en-CA" altLang="de-DE" sz="2400" dirty="0" err="1">
                <a:solidFill>
                  <a:srgbClr val="333333"/>
                </a:solidFill>
              </a:rPr>
              <a:t>Egli</a:t>
            </a:r>
            <a:r>
              <a:rPr lang="en-CA" altLang="de-DE" sz="2400" dirty="0">
                <a:solidFill>
                  <a:srgbClr val="333333"/>
                </a:solidFill>
              </a:rPr>
              <a:t> non </a:t>
            </a:r>
            <a:r>
              <a:rPr lang="en-CA" altLang="de-DE" sz="2400" dirty="0" err="1">
                <a:solidFill>
                  <a:srgbClr val="333333"/>
                </a:solidFill>
              </a:rPr>
              <a:t>avrebbe</a:t>
            </a:r>
            <a:r>
              <a:rPr lang="en-CA" altLang="de-DE" sz="2400" dirty="0">
                <a:solidFill>
                  <a:srgbClr val="333333"/>
                </a:solidFill>
              </a:rPr>
              <a:t> </a:t>
            </a:r>
            <a:r>
              <a:rPr lang="en-CA" altLang="de-DE" sz="2400" dirty="0" err="1">
                <a:solidFill>
                  <a:srgbClr val="333333"/>
                </a:solidFill>
              </a:rPr>
              <a:t>osato</a:t>
            </a:r>
            <a:r>
              <a:rPr lang="en-CA" altLang="de-DE" sz="2400" dirty="0">
                <a:solidFill>
                  <a:srgbClr val="333333"/>
                </a:solidFill>
              </a:rPr>
              <a:t> fare </a:t>
            </a:r>
            <a:r>
              <a:rPr lang="en-CA" altLang="de-DE" sz="2400" dirty="0" err="1">
                <a:solidFill>
                  <a:srgbClr val="333333"/>
                </a:solidFill>
              </a:rPr>
              <a:t>questo</a:t>
            </a:r>
            <a:r>
              <a:rPr lang="en-CA" altLang="de-DE" sz="2400" dirty="0">
                <a:solidFill>
                  <a:srgbClr val="333333"/>
                </a:solidFill>
              </a:rPr>
              <a:t> a </a:t>
            </a:r>
            <a:r>
              <a:rPr lang="en-CA" altLang="de-DE" sz="2400" dirty="0" err="1">
                <a:solidFill>
                  <a:srgbClr val="333333"/>
                </a:solidFill>
              </a:rPr>
              <a:t>qualcun’altro</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a:solidFill>
                  <a:srgbClr val="333333"/>
                </a:solidFill>
              </a:rPr>
              <a:t>è </a:t>
            </a:r>
            <a:r>
              <a:rPr lang="en-CA" altLang="de-DE" sz="2400" dirty="0" err="1">
                <a:solidFill>
                  <a:srgbClr val="333333"/>
                </a:solidFill>
              </a:rPr>
              <a:t>smemorato</a:t>
            </a:r>
            <a:r>
              <a:rPr lang="en-CA" altLang="de-DE" sz="2400" dirty="0">
                <a:solidFill>
                  <a:srgbClr val="333333"/>
                </a:solidFill>
              </a:rPr>
              <a:t> – ha </a:t>
            </a:r>
            <a:r>
              <a:rPr lang="en-CA" altLang="de-DE" sz="2400" dirty="0" err="1">
                <a:solidFill>
                  <a:srgbClr val="333333"/>
                </a:solidFill>
              </a:rPr>
              <a:t>perso</a:t>
            </a:r>
            <a:r>
              <a:rPr lang="en-CA" altLang="de-DE" sz="2400" dirty="0">
                <a:solidFill>
                  <a:srgbClr val="333333"/>
                </a:solidFill>
              </a:rPr>
              <a:t> la </a:t>
            </a:r>
            <a:r>
              <a:rPr lang="en-CA" altLang="de-DE" sz="2400" dirty="0" err="1">
                <a:solidFill>
                  <a:srgbClr val="333333"/>
                </a:solidFill>
              </a:rPr>
              <a:t>cognizione</a:t>
            </a:r>
            <a:r>
              <a:rPr lang="en-CA" altLang="de-DE" sz="2400" dirty="0">
                <a:solidFill>
                  <a:srgbClr val="333333"/>
                </a:solidFill>
              </a:rPr>
              <a:t> del tempo.</a:t>
            </a:r>
          </a:p>
          <a:p>
            <a:pPr marL="342900" lvl="0" indent="-342900" defTabSz="914400" fontAlgn="base">
              <a:buClr>
                <a:srgbClr val="333333"/>
              </a:buClr>
              <a:buFont typeface="WingDings"/>
              <a:buChar char=""/>
            </a:pPr>
            <a:r>
              <a:rPr lang="en-CA" altLang="de-DE" sz="2400" dirty="0" err="1">
                <a:solidFill>
                  <a:srgbClr val="333333"/>
                </a:solidFill>
              </a:rPr>
              <a:t>Gli</a:t>
            </a:r>
            <a:r>
              <a:rPr lang="en-CA" altLang="de-DE" sz="2400" dirty="0">
                <a:solidFill>
                  <a:srgbClr val="333333"/>
                </a:solidFill>
              </a:rPr>
              <a:t> </a:t>
            </a:r>
            <a:r>
              <a:rPr lang="en-CA" altLang="de-DE" sz="2400" dirty="0" err="1">
                <a:solidFill>
                  <a:srgbClr val="333333"/>
                </a:solidFill>
              </a:rPr>
              <a:t>si</a:t>
            </a:r>
            <a:r>
              <a:rPr lang="en-CA" altLang="de-DE" sz="2400" dirty="0">
                <a:solidFill>
                  <a:srgbClr val="333333"/>
                </a:solidFill>
              </a:rPr>
              <a:t> è </a:t>
            </a:r>
            <a:r>
              <a:rPr lang="en-CA" altLang="de-DE" sz="2400" dirty="0" err="1">
                <a:solidFill>
                  <a:srgbClr val="333333"/>
                </a:solidFill>
              </a:rPr>
              <a:t>rotta</a:t>
            </a:r>
            <a:r>
              <a:rPr lang="en-CA" altLang="de-DE" sz="2400" dirty="0">
                <a:solidFill>
                  <a:srgbClr val="333333"/>
                </a:solidFill>
              </a:rPr>
              <a:t> </a:t>
            </a:r>
            <a:r>
              <a:rPr lang="en-CA" altLang="de-DE" sz="2400" dirty="0" err="1">
                <a:solidFill>
                  <a:srgbClr val="333333"/>
                </a:solidFill>
              </a:rPr>
              <a:t>l’automobile</a:t>
            </a:r>
            <a:r>
              <a:rPr lang="en-CA"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Spiegazioni</a:t>
            </a:r>
          </a:p>
        </p:txBody>
      </p:sp>
      <p:sp>
        <p:nvSpPr>
          <p:cNvPr id="5" name="Content Placeholder 4"/>
          <p:cNvSpPr>
            <a:spLocks noGrp="1"/>
          </p:cNvSpPr>
          <p:nvPr>
            <p:ph idx="1"/>
          </p:nvPr>
        </p:nvSpPr>
        <p:spPr/>
        <p:txBody>
          <a:bodyPr/>
          <a:lstStyle/>
          <a:p>
            <a:pPr lvl="0" defTabSz="914377"/>
            <a:r>
              <a:rPr lang="it-IT" sz="2400" dirty="0">
                <a:solidFill>
                  <a:srgbClr val="333333"/>
                </a:solidFill>
              </a:rPr>
              <a:t>Perché i tuoi amici vanno via?</a:t>
            </a:r>
          </a:p>
          <a:p>
            <a:pPr lvl="0" defTabSz="914400" fontAlgn="base"/>
            <a:r>
              <a:rPr lang="en-CA" altLang="de-DE" sz="2400" dirty="0">
                <a:solidFill>
                  <a:srgbClr val="004992"/>
                </a:solidFill>
              </a:rPr>
              <a:t>Cause </a:t>
            </a:r>
            <a:r>
              <a:rPr lang="en-CA" altLang="de-DE" sz="2400" dirty="0" err="1">
                <a:solidFill>
                  <a:srgbClr val="004992"/>
                </a:solidFill>
              </a:rPr>
              <a:t>possibili</a:t>
            </a:r>
            <a:r>
              <a:rPr lang="en-CA" altLang="de-DE" sz="2400" dirty="0">
                <a:solidFill>
                  <a:srgbClr val="004992"/>
                </a:solidFill>
              </a:rPr>
              <a:t> per </a:t>
            </a:r>
            <a:r>
              <a:rPr lang="en-CA" altLang="de-DE" sz="2400" dirty="0" err="1">
                <a:solidFill>
                  <a:srgbClr val="004992"/>
                </a:solidFill>
              </a:rPr>
              <a:t>questo</a:t>
            </a:r>
            <a:r>
              <a:rPr lang="en-CA" altLang="de-DE" sz="2400" dirty="0">
                <a:solidFill>
                  <a:srgbClr val="004992"/>
                </a:solidFill>
              </a:rPr>
              <a:t> </a:t>
            </a:r>
            <a:r>
              <a:rPr lang="en-CA" altLang="de-DE" sz="2400" dirty="0" err="1">
                <a:solidFill>
                  <a:srgbClr val="004992"/>
                </a:solidFill>
              </a:rPr>
              <a:t>comportamento</a:t>
            </a:r>
            <a:r>
              <a:rPr lang="en-CA"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8" name="Group 68"/>
          <p:cNvGraphicFramePr>
            <a:graphicFrameLocks/>
          </p:cNvGraphicFramePr>
          <p:nvPr>
            <p:extLst>
              <p:ext uri="{D42A27DB-BD31-4B8C-83A1-F6EECF244321}">
                <p14:modId xmlns:p14="http://schemas.microsoft.com/office/powerpoint/2010/main" val="3416302252"/>
              </p:ext>
            </p:extLst>
          </p:nvPr>
        </p:nvGraphicFramePr>
        <p:xfrm>
          <a:off x="408955" y="3429000"/>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...me stesso</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j-lt"/>
                          <a:cs typeface="Times New Roman" pitchFamily="18" charset="0"/>
                        </a:rPr>
                        <a:t>Non sono importante per lui.</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...gli altri</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j-lt"/>
                          <a:cs typeface="Times New Roman" pitchFamily="18" charset="0"/>
                        </a:rPr>
                        <a:t>è smemorato– ha perso la cognizione del tempo.</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it-IT" sz="2400" b="0" i="0" u="none" strike="noStrike" cap="none" normalizeH="0" baseline="0" dirty="0">
                          <a:ln>
                            <a:noFill/>
                          </a:ln>
                          <a:solidFill>
                            <a:srgbClr val="333333"/>
                          </a:solidFill>
                          <a:effectLst/>
                          <a:latin typeface="+mj-lt"/>
                          <a:cs typeface="Times New Roman" pitchFamily="18" charset="0"/>
                        </a:rPr>
                        <a:t> ...un evento o il caso</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400" b="0" i="0" u="none" strike="noStrike" cap="none" normalizeH="0" baseline="0" dirty="0">
                          <a:ln>
                            <a:noFill/>
                          </a:ln>
                          <a:solidFill>
                            <a:srgbClr val="333333"/>
                          </a:solidFill>
                          <a:effectLst/>
                          <a:latin typeface="+mj-lt"/>
                          <a:cs typeface="Times New Roman" pitchFamily="18" charset="0"/>
                        </a:rPr>
                        <a:t>Gli si è rotta l’automobile.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Incolpare e prendere il merito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336699"/>
              </a:buClr>
            </a:pPr>
            <a:r>
              <a:rPr lang="en-US" altLang="de-DE" sz="2400">
                <a:solidFill>
                  <a:srgbClr val="333333"/>
                </a:solidFill>
              </a:rPr>
              <a:t>Come </a:t>
            </a:r>
            <a:r>
              <a:rPr lang="en-US" altLang="de-DE" sz="2400" dirty="0" err="1">
                <a:solidFill>
                  <a:srgbClr val="333333"/>
                </a:solidFill>
              </a:rPr>
              <a:t>testè</a:t>
            </a:r>
            <a:r>
              <a:rPr lang="en-US" altLang="de-DE" sz="2400" dirty="0">
                <a:solidFill>
                  <a:srgbClr val="333333"/>
                </a:solidFill>
              </a:rPr>
              <a:t> </a:t>
            </a:r>
            <a:r>
              <a:rPr lang="en-US" altLang="de-DE" sz="2400" dirty="0" err="1">
                <a:solidFill>
                  <a:srgbClr val="333333"/>
                </a:solidFill>
              </a:rPr>
              <a:t>dimostrato</a:t>
            </a:r>
            <a:r>
              <a:rPr lang="en-US" altLang="de-DE" sz="2400" dirty="0">
                <a:solidFill>
                  <a:srgbClr val="333333"/>
                </a:solidFill>
              </a:rPr>
              <a:t>, </a:t>
            </a:r>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eventi</a:t>
            </a:r>
            <a:r>
              <a:rPr lang="en-US" altLang="de-DE" sz="2400" dirty="0">
                <a:solidFill>
                  <a:srgbClr val="333333"/>
                </a:solidFill>
              </a:rPr>
              <a:t> </a:t>
            </a:r>
            <a:r>
              <a:rPr lang="en-US" altLang="de-DE" sz="2400" dirty="0" err="1">
                <a:solidFill>
                  <a:srgbClr val="333333"/>
                </a:solidFill>
              </a:rPr>
              <a:t>possono</a:t>
            </a:r>
            <a:r>
              <a:rPr lang="en-US" altLang="de-DE" sz="2400" dirty="0">
                <a:solidFill>
                  <a:srgbClr val="333333"/>
                </a:solidFill>
              </a:rPr>
              <a:t> </a:t>
            </a:r>
            <a:r>
              <a:rPr lang="en-US" altLang="de-DE" sz="2400" dirty="0" err="1">
                <a:solidFill>
                  <a:srgbClr val="333333"/>
                </a:solidFill>
              </a:rPr>
              <a:t>avere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cause diverse.</a:t>
            </a:r>
          </a:p>
          <a:p>
            <a:pPr lvl="0" defTabSz="914400" fontAlgn="base">
              <a:buClr>
                <a:srgbClr val="336699"/>
              </a:buClr>
            </a:pPr>
            <a:r>
              <a:rPr lang="en-US" altLang="de-DE" sz="2400" dirty="0">
                <a:solidFill>
                  <a:srgbClr val="333333"/>
                </a:solidFill>
              </a:rPr>
              <a:t>Nella </a:t>
            </a:r>
            <a:r>
              <a:rPr lang="en-US" altLang="de-DE" sz="2400" dirty="0" err="1">
                <a:solidFill>
                  <a:srgbClr val="333333"/>
                </a:solidFill>
              </a:rPr>
              <a:t>maggior</a:t>
            </a:r>
            <a:r>
              <a:rPr lang="en-US" altLang="de-DE" sz="2400" dirty="0">
                <a:solidFill>
                  <a:srgbClr val="333333"/>
                </a:solidFill>
              </a:rPr>
              <a:t> parte </a:t>
            </a:r>
            <a:r>
              <a:rPr lang="en-US" altLang="de-DE" sz="2400" dirty="0" err="1">
                <a:solidFill>
                  <a:srgbClr val="333333"/>
                </a:solidFill>
              </a:rPr>
              <a:t>dei</a:t>
            </a:r>
            <a:r>
              <a:rPr lang="en-US" altLang="de-DE" sz="2400" dirty="0">
                <a:solidFill>
                  <a:srgbClr val="333333"/>
                </a:solidFill>
              </a:rPr>
              <a:t> </a:t>
            </a:r>
            <a:r>
              <a:rPr lang="en-US" altLang="de-DE" sz="2400" dirty="0" err="1">
                <a:solidFill>
                  <a:srgbClr val="333333"/>
                </a:solidFill>
              </a:rPr>
              <a:t>casi</a:t>
            </a:r>
            <a:r>
              <a:rPr lang="en-US" altLang="de-DE" sz="2400" dirty="0">
                <a:solidFill>
                  <a:srgbClr val="333333"/>
                </a:solidFill>
              </a:rPr>
              <a:t>, </a:t>
            </a:r>
            <a:r>
              <a:rPr lang="en-US" altLang="de-DE" sz="2400" dirty="0" err="1">
                <a:solidFill>
                  <a:srgbClr val="333333"/>
                </a:solidFill>
              </a:rPr>
              <a:t>molti</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contribuiscono</a:t>
            </a:r>
            <a:r>
              <a:rPr lang="en-US" altLang="de-DE" sz="2400" dirty="0">
                <a:solidFill>
                  <a:srgbClr val="333333"/>
                </a:solidFill>
              </a:rPr>
              <a:t> ad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situazione</a:t>
            </a:r>
            <a:r>
              <a:rPr lang="en-US" altLang="de-DE" sz="2400" dirty="0">
                <a:solidFill>
                  <a:srgbClr val="333333"/>
                </a:solidFill>
              </a:rPr>
              <a:t>.</a:t>
            </a:r>
          </a:p>
          <a:p>
            <a:pPr lvl="0" defTabSz="914400" fontAlgn="base">
              <a:buClr>
                <a:srgbClr val="336699"/>
              </a:buClr>
            </a:pPr>
            <a:r>
              <a:rPr lang="en-US" altLang="de-DE" sz="2400" dirty="0" err="1">
                <a:solidFill>
                  <a:srgbClr val="333333"/>
                </a:solidFill>
              </a:rPr>
              <a:t>Cionondimeno</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preferiscono</a:t>
            </a:r>
            <a:r>
              <a:rPr lang="en-US" altLang="de-DE" sz="2400" dirty="0">
                <a:solidFill>
                  <a:srgbClr val="333333"/>
                </a:solidFill>
              </a:rPr>
              <a:t> </a:t>
            </a:r>
            <a:r>
              <a:rPr lang="en-US" altLang="de-DE" sz="2400" dirty="0" err="1">
                <a:solidFill>
                  <a:srgbClr val="333333"/>
                </a:solidFill>
              </a:rPr>
              <a:t>vedere</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solo un </a:t>
            </a:r>
            <a:r>
              <a:rPr lang="en-US" altLang="de-DE" sz="2400" dirty="0" err="1">
                <a:solidFill>
                  <a:srgbClr val="333333"/>
                </a:solidFill>
              </a:rPr>
              <a:t>aspetto</a:t>
            </a:r>
            <a:r>
              <a:rPr lang="en-US" altLang="de-DE" sz="2400" dirty="0">
                <a:solidFill>
                  <a:srgbClr val="333333"/>
                </a:solidFill>
              </a:rPr>
              <a:t> è </a:t>
            </a:r>
            <a:r>
              <a:rPr lang="en-US" altLang="de-DE" sz="2400" dirty="0" err="1">
                <a:solidFill>
                  <a:srgbClr val="333333"/>
                </a:solidFill>
              </a:rPr>
              <a:t>importante</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Incolpare</a:t>
            </a:r>
            <a:r>
              <a:rPr lang="en-US" altLang="de-DE" sz="2400" dirty="0">
                <a:solidFill>
                  <a:srgbClr val="333333"/>
                </a:solidFill>
              </a:rPr>
              <a:t> </a:t>
            </a:r>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altri</a:t>
            </a:r>
            <a:r>
              <a:rPr lang="en-US" altLang="de-DE" sz="2400" dirty="0">
                <a:solidFill>
                  <a:srgbClr val="333333"/>
                </a:solidFill>
              </a:rPr>
              <a:t> </a:t>
            </a:r>
            <a:r>
              <a:rPr lang="en-US" altLang="de-DE" sz="2400" dirty="0" err="1">
                <a:solidFill>
                  <a:srgbClr val="333333"/>
                </a:solidFill>
              </a:rPr>
              <a:t>invece</a:t>
            </a:r>
            <a:r>
              <a:rPr lang="en-US" altLang="de-DE" sz="2400" dirty="0">
                <a:solidFill>
                  <a:srgbClr val="333333"/>
                </a:solidFill>
              </a:rPr>
              <a:t> di se </a:t>
            </a:r>
            <a:r>
              <a:rPr lang="en-US" altLang="de-DE" sz="2400" dirty="0" err="1">
                <a:solidFill>
                  <a:srgbClr val="333333"/>
                </a:solidFill>
              </a:rPr>
              <a:t>stessi</a:t>
            </a:r>
            <a:r>
              <a:rPr lang="en-US" altLang="de-DE" sz="2400" dirty="0">
                <a:solidFill>
                  <a:srgbClr val="333333"/>
                </a:solidFill>
              </a:rPr>
              <a:t> o </a:t>
            </a:r>
            <a:r>
              <a:rPr lang="en-US" altLang="de-DE" sz="2400" dirty="0" err="1">
                <a:solidFill>
                  <a:srgbClr val="333333"/>
                </a:solidFill>
              </a:rPr>
              <a:t>viceversa</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Sei stato dimesso dall‘ospedale senza sentirti meglio.</a:t>
            </a:r>
            <a:endParaRPr lang="en-US" altLang="de-DE" sz="3600" dirty="0">
              <a:latin typeface="+mn-lt"/>
              <a:ea typeface="+mn-ea"/>
              <a:cs typeface="+mn-cs"/>
            </a:endParaRPr>
          </a:p>
        </p:txBody>
      </p:sp>
      <p:sp>
        <p:nvSpPr>
          <p:cNvPr id="20481" name="Rectangle 3"/>
          <p:cNvSpPr>
            <a:spLocks noGrp="1" noChangeArrowheads="1"/>
          </p:cNvSpPr>
          <p:nvPr>
            <p:ph idx="1"/>
          </p:nvPr>
        </p:nvSpPr>
        <p:spPr/>
        <p:txBody>
          <a:bodyPr>
            <a:noAutofit/>
          </a:bodyPr>
          <a:lstStyle/>
          <a:p>
            <a:pPr eaLnBrk="1" hangingPunct="1">
              <a:buFontTx/>
              <a:buNone/>
            </a:pPr>
            <a:r>
              <a:rPr lang="de-DE" altLang="de-DE" sz="2400" dirty="0">
                <a:solidFill>
                  <a:srgbClr val="004992"/>
                </a:solidFill>
              </a:rPr>
              <a:t>Spiegazioni...</a:t>
            </a:r>
          </a:p>
          <a:p>
            <a:pPr eaLnBrk="1" hangingPunct="1">
              <a:buFontTx/>
              <a:buNone/>
            </a:pPr>
            <a:r>
              <a:rPr lang="de-DE" altLang="de-DE" sz="2400" dirty="0">
                <a:solidFill>
                  <a:srgbClr val="004992"/>
                </a:solidFill>
              </a:rPr>
              <a:t>.</a:t>
            </a:r>
            <a:r>
              <a:rPr lang="de-DE" altLang="de-DE" sz="2400" dirty="0">
                <a:solidFill>
                  <a:srgbClr val="333333"/>
                </a:solidFill>
              </a:rPr>
              <a:t>..me stesso</a:t>
            </a:r>
          </a:p>
          <a:p>
            <a:pPr eaLnBrk="1" hangingPunct="1">
              <a:buFontTx/>
              <a:buNone/>
            </a:pPr>
            <a:r>
              <a:rPr lang="de-DE" altLang="de-DE" sz="2400" dirty="0">
                <a:solidFill>
                  <a:srgbClr val="333333"/>
                </a:solidFill>
              </a:rPr>
              <a:t>...gli altri	</a:t>
            </a:r>
          </a:p>
          <a:p>
            <a:pPr eaLnBrk="1" hangingPunct="1">
              <a:buFontTx/>
              <a:buNone/>
            </a:pPr>
            <a:r>
              <a:rPr lang="de-DE" altLang="de-DE" sz="2400" dirty="0">
                <a:solidFill>
                  <a:srgbClr val="333333"/>
                </a:solidFill>
              </a:rPr>
              <a:t>...una situazione o il caso</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Smettila di seguirmi!</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Sei stato dimesso dall‘ospedale senza sentirti meglio.</a:t>
            </a:r>
            <a:endParaRPr lang="en-US" altLang="de-DE" sz="3600" dirty="0">
              <a:latin typeface="+mn-lt"/>
              <a:ea typeface="+mn-ea"/>
              <a:cs typeface="+mn-cs"/>
            </a:endParaRPr>
          </a:p>
        </p:txBody>
      </p:sp>
      <p:sp>
        <p:nvSpPr>
          <p:cNvPr id="22529" name="Rectangle 3"/>
          <p:cNvSpPr>
            <a:spLocks noGrp="1" noChangeArrowheads="1"/>
          </p:cNvSpPr>
          <p:nvPr>
            <p:ph idx="1"/>
          </p:nvPr>
        </p:nvSpPr>
        <p:spPr/>
        <p:txBody>
          <a:bodyPr>
            <a:noAutofit/>
          </a:bodyPr>
          <a:lstStyle/>
          <a:p>
            <a:pPr eaLnBrk="1" hangingPunct="1">
              <a:lnSpc>
                <a:spcPct val="100000"/>
              </a:lnSpc>
              <a:spcBef>
                <a:spcPts val="0"/>
              </a:spcBef>
            </a:pPr>
            <a:r>
              <a:rPr lang="de-DE" altLang="de-DE" sz="1600" b="1" dirty="0">
                <a:solidFill>
                  <a:srgbClr val="004992"/>
                </a:solidFill>
              </a:rPr>
              <a:t>Spiegazioni...</a:t>
            </a:r>
          </a:p>
          <a:p>
            <a:pPr eaLnBrk="1" hangingPunct="1">
              <a:lnSpc>
                <a:spcPct val="100000"/>
              </a:lnSpc>
              <a:spcBef>
                <a:spcPts val="1200"/>
              </a:spcBef>
            </a:pPr>
            <a:r>
              <a:rPr lang="de-DE" altLang="de-DE" sz="1600" b="1" dirty="0">
                <a:solidFill>
                  <a:srgbClr val="004992"/>
                </a:solidFill>
              </a:rPr>
              <a:t>... Me stesso:</a:t>
            </a:r>
          </a:p>
          <a:p>
            <a:pPr eaLnBrk="1" hangingPunct="1">
              <a:lnSpc>
                <a:spcPct val="100000"/>
              </a:lnSpc>
              <a:spcBef>
                <a:spcPts val="0"/>
              </a:spcBef>
            </a:pPr>
            <a:r>
              <a:rPr lang="de-DE" altLang="de-DE" sz="1600" i="1" dirty="0">
                <a:solidFill>
                  <a:srgbClr val="333333"/>
                </a:solidFill>
              </a:rPr>
              <a:t>(in una certa misura può essere influenzabile)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Non ero abbastanza motivato a cambiare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Non ho creduto nella mia guarigione</a:t>
            </a:r>
          </a:p>
          <a:p>
            <a:pPr eaLnBrk="1" hangingPunct="1">
              <a:lnSpc>
                <a:spcPct val="100000"/>
              </a:lnSpc>
              <a:spcBef>
                <a:spcPts val="1200"/>
              </a:spcBef>
              <a:buClr>
                <a:schemeClr val="tx1"/>
              </a:buClr>
            </a:pPr>
            <a:r>
              <a:rPr lang="de-DE" altLang="de-DE" sz="1600" i="1" dirty="0">
                <a:solidFill>
                  <a:srgbClr val="333333"/>
                </a:solidFill>
              </a:rPr>
              <a:t>(meno influenzabile)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Sono incurabile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Ho i geni cattivi</a:t>
            </a:r>
          </a:p>
          <a:p>
            <a:pPr eaLnBrk="1" hangingPunct="1">
              <a:lnSpc>
                <a:spcPct val="100000"/>
              </a:lnSpc>
              <a:spcBef>
                <a:spcPts val="1200"/>
              </a:spcBef>
              <a:buClr>
                <a:schemeClr val="tx1"/>
              </a:buClr>
            </a:pPr>
            <a:r>
              <a:rPr lang="de-DE" altLang="de-DE" sz="1600" b="1" dirty="0">
                <a:solidFill>
                  <a:srgbClr val="004992"/>
                </a:solidFill>
              </a:rPr>
              <a:t>... Altri:</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I medici in questo ospedale hanno una pessima reputazione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Lo staff medico avrebbe dovuto dedicare più tempo e più sforzi nelle mie cure</a:t>
            </a:r>
          </a:p>
          <a:p>
            <a:pPr eaLnBrk="1" hangingPunct="1">
              <a:lnSpc>
                <a:spcPct val="100000"/>
              </a:lnSpc>
              <a:spcBef>
                <a:spcPts val="1200"/>
              </a:spcBef>
              <a:buClr>
                <a:schemeClr val="tx1"/>
              </a:buClr>
            </a:pPr>
            <a:r>
              <a:rPr lang="de-DE" altLang="de-DE" sz="1600" b="1" dirty="0">
                <a:solidFill>
                  <a:srgbClr val="004992"/>
                </a:solidFill>
              </a:rPr>
              <a:t>... Una situazione o il caso:</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Forse sarei guarito meglio se non avessi dovuto condividere la mia stanza con altri 6 pazienti</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Sarei guarito se l‘ospedale fosse stato meglio equipaggiato</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Delle volte il processo di guarigione richiede tempo</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Smettila di seguirmi!</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Sei stato dimesso dall‘ospedale senza sentirti meglio.</a:t>
            </a:r>
            <a:endParaRPr lang="en-US" altLang="de-DE" sz="3600" dirty="0">
              <a:latin typeface="+mn-lt"/>
              <a:ea typeface="+mn-ea"/>
              <a:cs typeface="+mn-cs"/>
            </a:endParaRPr>
          </a:p>
        </p:txBody>
      </p:sp>
      <p:sp>
        <p:nvSpPr>
          <p:cNvPr id="22529" name="Rectangle 3"/>
          <p:cNvSpPr>
            <a:spLocks noGrp="1" noChangeArrowheads="1"/>
          </p:cNvSpPr>
          <p:nvPr>
            <p:ph idx="1"/>
          </p:nvPr>
        </p:nvSpPr>
        <p:spPr/>
        <p:txBody>
          <a:bodyPr>
            <a:noAutofit/>
          </a:bodyPr>
          <a:lstStyle/>
          <a:p>
            <a:pPr eaLnBrk="1" hangingPunct="1">
              <a:lnSpc>
                <a:spcPct val="100000"/>
              </a:lnSpc>
              <a:spcBef>
                <a:spcPts val="0"/>
              </a:spcBef>
            </a:pPr>
            <a:r>
              <a:rPr lang="de-DE" altLang="de-DE" sz="1600" b="1" dirty="0">
                <a:solidFill>
                  <a:srgbClr val="004992"/>
                </a:solidFill>
              </a:rPr>
              <a:t>Spiegazioni...</a:t>
            </a:r>
          </a:p>
          <a:p>
            <a:pPr eaLnBrk="1" hangingPunct="1">
              <a:lnSpc>
                <a:spcPct val="100000"/>
              </a:lnSpc>
              <a:spcBef>
                <a:spcPts val="1200"/>
              </a:spcBef>
            </a:pPr>
            <a:r>
              <a:rPr lang="de-DE" altLang="de-DE" sz="1600" b="1" dirty="0">
                <a:solidFill>
                  <a:srgbClr val="004992"/>
                </a:solidFill>
              </a:rPr>
              <a:t>... Me stesso:</a:t>
            </a:r>
          </a:p>
          <a:p>
            <a:pPr eaLnBrk="1" hangingPunct="1">
              <a:lnSpc>
                <a:spcPct val="100000"/>
              </a:lnSpc>
              <a:spcBef>
                <a:spcPts val="0"/>
              </a:spcBef>
            </a:pPr>
            <a:r>
              <a:rPr lang="de-DE" altLang="de-DE" sz="1600" i="1" dirty="0">
                <a:solidFill>
                  <a:srgbClr val="333333"/>
                </a:solidFill>
              </a:rPr>
              <a:t>(in una certa misura può essere influenzabile)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Non ero abbastanza motivato a cambiare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Non ho creduto nella mia guarigione</a:t>
            </a:r>
          </a:p>
          <a:p>
            <a:pPr eaLnBrk="1" hangingPunct="1">
              <a:lnSpc>
                <a:spcPct val="100000"/>
              </a:lnSpc>
              <a:spcBef>
                <a:spcPts val="1200"/>
              </a:spcBef>
              <a:buClr>
                <a:schemeClr val="tx1"/>
              </a:buClr>
            </a:pPr>
            <a:r>
              <a:rPr lang="de-DE" altLang="de-DE" sz="1600" i="1" dirty="0">
                <a:solidFill>
                  <a:srgbClr val="333333"/>
                </a:solidFill>
              </a:rPr>
              <a:t>(meno influenzabile)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Sono incurabile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Ho i geni cattivi</a:t>
            </a:r>
          </a:p>
          <a:p>
            <a:pPr eaLnBrk="1" hangingPunct="1">
              <a:lnSpc>
                <a:spcPct val="100000"/>
              </a:lnSpc>
              <a:spcBef>
                <a:spcPts val="1200"/>
              </a:spcBef>
              <a:buClr>
                <a:schemeClr val="tx1"/>
              </a:buClr>
            </a:pPr>
            <a:r>
              <a:rPr lang="de-DE" altLang="de-DE" sz="1600" b="1" dirty="0">
                <a:solidFill>
                  <a:srgbClr val="004992"/>
                </a:solidFill>
              </a:rPr>
              <a:t>... Altri:</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I medici in questo ospedale hanno una pessima reputazione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Lo staff medico avrebbe dovuto dedicare più tempo e più sforzi nelle mie cure</a:t>
            </a:r>
          </a:p>
          <a:p>
            <a:pPr eaLnBrk="1" hangingPunct="1">
              <a:lnSpc>
                <a:spcPct val="100000"/>
              </a:lnSpc>
              <a:spcBef>
                <a:spcPts val="1200"/>
              </a:spcBef>
              <a:buClr>
                <a:schemeClr val="tx1"/>
              </a:buClr>
            </a:pPr>
            <a:r>
              <a:rPr lang="de-DE" altLang="de-DE" sz="1600" b="1" dirty="0">
                <a:solidFill>
                  <a:srgbClr val="004992"/>
                </a:solidFill>
              </a:rPr>
              <a:t>... Una situazione o il caso:</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Forse sarei guarito meglio se non avessi dovuto condividere la mia stanza con altri 6 pazienti</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Sarei guarito se l‘ospedale fosse stato meglio equipaggiato</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Delle volte il processo di guarigione richiede tempo</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Smettila di seguirmi!</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Attenzione: spiegazioni unilaterali!</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3020722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Sei stato dimesso dall‘ospedale senza sentirti meglio.</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204864"/>
            <a:ext cx="7863840" cy="4248000"/>
          </a:xfrm>
        </p:spPr>
        <p:txBody>
          <a:bodyPr/>
          <a:lstStyle/>
          <a:p>
            <a:pPr lvl="0"/>
            <a:r>
              <a:rPr lang="it-IT" altLang="ja-JP" sz="2400" dirty="0">
                <a:solidFill>
                  <a:srgbClr val="004992"/>
                </a:solidFill>
              </a:rPr>
              <a:t>Adesso, per favore trovate alcune risposte che implicano una varietà di cause (es. gli altri, la situazione e me stesso)</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Smettila di seguirmi!</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Sei stato dimesso dall‘ospedale senza sentirti meglio.</a:t>
            </a:r>
            <a:endParaRPr lang="en-US" sz="3600">
              <a:solidFill>
                <a:srgbClr val="004992"/>
              </a:solidFill>
              <a:latin typeface="+mn-lt"/>
              <a:ea typeface="+mn-ea"/>
              <a:cs typeface="+mn-cs"/>
            </a:endParaRPr>
          </a:p>
        </p:txBody>
      </p:sp>
      <p:sp>
        <p:nvSpPr>
          <p:cNvPr id="5" name="Content Placeholder 4"/>
          <p:cNvSpPr>
            <a:spLocks noGrp="1"/>
          </p:cNvSpPr>
          <p:nvPr>
            <p:ph idx="1"/>
          </p:nvPr>
        </p:nvSpPr>
        <p:spPr>
          <a:xfrm>
            <a:off x="408955" y="2204864"/>
            <a:ext cx="7863840" cy="4248000"/>
          </a:xfrm>
        </p:spPr>
        <p:txBody>
          <a:bodyPr/>
          <a:lstStyle/>
          <a:p>
            <a:pPr lvl="0"/>
            <a:r>
              <a:rPr lang="it-IT" altLang="ja-JP" sz="2400" dirty="0">
                <a:solidFill>
                  <a:srgbClr val="004992"/>
                </a:solidFill>
              </a:rPr>
              <a:t>Adesso, per favore trovate alcune risposte che implicano una varietà di cause (es. gli altri, la situazione e me stesso)</a:t>
            </a:r>
          </a:p>
          <a:p>
            <a:pPr marL="342900" lvl="0" indent="-342900">
              <a:buClr>
                <a:srgbClr val="333333"/>
              </a:buClr>
              <a:buFont typeface="WingDings"/>
              <a:buChar char=""/>
            </a:pPr>
            <a:r>
              <a:rPr lang="en-CA" altLang="de-DE" sz="2400">
                <a:solidFill>
                  <a:srgbClr val="333333"/>
                </a:solidFill>
              </a:rPr>
              <a:t>“Lo </a:t>
            </a:r>
            <a:r>
              <a:rPr lang="en-CA" altLang="de-DE" sz="2400" dirty="0">
                <a:solidFill>
                  <a:srgbClr val="333333"/>
                </a:solidFill>
              </a:rPr>
              <a:t>staff medico non </a:t>
            </a:r>
            <a:r>
              <a:rPr lang="en-CA" altLang="de-DE" sz="2400" dirty="0" err="1">
                <a:solidFill>
                  <a:srgbClr val="333333"/>
                </a:solidFill>
              </a:rPr>
              <a:t>aveva</a:t>
            </a:r>
            <a:r>
              <a:rPr lang="en-CA" altLang="de-DE" sz="2400" dirty="0">
                <a:solidFill>
                  <a:srgbClr val="333333"/>
                </a:solidFill>
              </a:rPr>
              <a:t> </a:t>
            </a:r>
            <a:r>
              <a:rPr lang="en-CA" altLang="de-DE" sz="2400" dirty="0" err="1">
                <a:solidFill>
                  <a:srgbClr val="333333"/>
                </a:solidFill>
              </a:rPr>
              <a:t>troppo</a:t>
            </a:r>
            <a:r>
              <a:rPr lang="en-CA" altLang="de-DE" sz="2400" dirty="0">
                <a:solidFill>
                  <a:srgbClr val="333333"/>
                </a:solidFill>
              </a:rPr>
              <a:t> tempo ma </a:t>
            </a:r>
            <a:r>
              <a:rPr lang="en-CA" altLang="de-DE" sz="2400" dirty="0" err="1">
                <a:solidFill>
                  <a:srgbClr val="333333"/>
                </a:solidFill>
              </a:rPr>
              <a:t>io</a:t>
            </a:r>
            <a:r>
              <a:rPr lang="en-CA" altLang="de-DE" sz="2400" dirty="0">
                <a:solidFill>
                  <a:srgbClr val="333333"/>
                </a:solidFill>
              </a:rPr>
              <a:t> </a:t>
            </a:r>
            <a:r>
              <a:rPr lang="en-CA" altLang="de-DE" sz="2400" dirty="0" err="1">
                <a:solidFill>
                  <a:srgbClr val="333333"/>
                </a:solidFill>
              </a:rPr>
              <a:t>avrei</a:t>
            </a:r>
            <a:r>
              <a:rPr lang="en-CA" altLang="de-DE" sz="2400" dirty="0">
                <a:solidFill>
                  <a:srgbClr val="333333"/>
                </a:solidFill>
              </a:rPr>
              <a:t> </a:t>
            </a:r>
            <a:r>
              <a:rPr lang="en-CA" altLang="de-DE" sz="2400" dirty="0" err="1">
                <a:solidFill>
                  <a:srgbClr val="333333"/>
                </a:solidFill>
              </a:rPr>
              <a:t>potuto</a:t>
            </a:r>
            <a:r>
              <a:rPr lang="en-CA" altLang="de-DE" sz="2400" dirty="0">
                <a:solidFill>
                  <a:srgbClr val="333333"/>
                </a:solidFill>
              </a:rPr>
              <a:t> </a:t>
            </a:r>
            <a:r>
              <a:rPr lang="en-CA" altLang="de-DE" sz="2400" dirty="0" err="1">
                <a:solidFill>
                  <a:srgbClr val="333333"/>
                </a:solidFill>
              </a:rPr>
              <a:t>richiedere</a:t>
            </a:r>
            <a:r>
              <a:rPr lang="en-CA" altLang="de-DE" sz="2400" dirty="0">
                <a:solidFill>
                  <a:srgbClr val="333333"/>
                </a:solidFill>
              </a:rPr>
              <a:t> </a:t>
            </a:r>
            <a:r>
              <a:rPr lang="en-CA" altLang="de-DE" sz="2400" dirty="0" err="1">
                <a:solidFill>
                  <a:srgbClr val="333333"/>
                </a:solidFill>
              </a:rPr>
              <a:t>più</a:t>
            </a:r>
            <a:r>
              <a:rPr lang="en-CA" altLang="de-DE" sz="2400" dirty="0">
                <a:solidFill>
                  <a:srgbClr val="333333"/>
                </a:solidFill>
              </a:rPr>
              <a:t> </a:t>
            </a:r>
            <a:r>
              <a:rPr lang="en-CA" altLang="de-DE" sz="2400" dirty="0" err="1">
                <a:solidFill>
                  <a:srgbClr val="333333"/>
                </a:solidFill>
              </a:rPr>
              <a:t>sostegno</a:t>
            </a:r>
            <a:r>
              <a:rPr lang="en-CA" altLang="de-DE" sz="2400" dirty="0">
                <a:solidFill>
                  <a:srgbClr val="333333"/>
                </a:solidFill>
              </a:rPr>
              <a:t> e </a:t>
            </a:r>
            <a:r>
              <a:rPr lang="en-CA" altLang="de-DE" sz="2400" dirty="0" err="1">
                <a:solidFill>
                  <a:srgbClr val="333333"/>
                </a:solidFill>
              </a:rPr>
              <a:t>avrei</a:t>
            </a:r>
            <a:r>
              <a:rPr lang="en-CA" altLang="de-DE" sz="2400" dirty="0">
                <a:solidFill>
                  <a:srgbClr val="333333"/>
                </a:solidFill>
              </a:rPr>
              <a:t> </a:t>
            </a:r>
            <a:r>
              <a:rPr lang="en-CA" altLang="de-DE" sz="2400" dirty="0" err="1">
                <a:solidFill>
                  <a:srgbClr val="333333"/>
                </a:solidFill>
              </a:rPr>
              <a:t>potuto</a:t>
            </a:r>
            <a:r>
              <a:rPr lang="en-CA" altLang="de-DE" sz="2400" dirty="0">
                <a:solidFill>
                  <a:srgbClr val="333333"/>
                </a:solidFill>
              </a:rPr>
              <a:t> </a:t>
            </a:r>
            <a:r>
              <a:rPr lang="en-CA" altLang="de-DE" sz="2400" dirty="0" err="1">
                <a:solidFill>
                  <a:srgbClr val="333333"/>
                </a:solidFill>
              </a:rPr>
              <a:t>frequentare</a:t>
            </a:r>
            <a:r>
              <a:rPr lang="en-CA" altLang="de-DE" sz="2400" dirty="0">
                <a:solidFill>
                  <a:srgbClr val="333333"/>
                </a:solidFill>
              </a:rPr>
              <a:t> le </a:t>
            </a:r>
            <a:r>
              <a:rPr lang="en-CA" altLang="de-DE" sz="2400" dirty="0" err="1">
                <a:solidFill>
                  <a:srgbClr val="333333"/>
                </a:solidFill>
              </a:rPr>
              <a:t>sessioni</a:t>
            </a:r>
            <a:r>
              <a:rPr lang="en-CA" altLang="de-DE" sz="2400" dirty="0">
                <a:solidFill>
                  <a:srgbClr val="333333"/>
                </a:solidFill>
              </a:rPr>
              <a:t> di </a:t>
            </a:r>
            <a:r>
              <a:rPr lang="en-CA" altLang="de-DE" sz="2400" dirty="0" err="1">
                <a:solidFill>
                  <a:srgbClr val="333333"/>
                </a:solidFill>
              </a:rPr>
              <a:t>gruppo</a:t>
            </a:r>
            <a:r>
              <a:rPr lang="en-CA" altLang="de-DE" sz="2400" dirty="0">
                <a:solidFill>
                  <a:srgbClr val="333333"/>
                </a:solidFill>
              </a:rPr>
              <a:t> con </a:t>
            </a:r>
            <a:r>
              <a:rPr lang="en-CA" altLang="de-DE" sz="2400" dirty="0" err="1">
                <a:solidFill>
                  <a:srgbClr val="333333"/>
                </a:solidFill>
              </a:rPr>
              <a:t>maggior</a:t>
            </a:r>
            <a:r>
              <a:rPr lang="en-CA" altLang="de-DE" sz="2400" dirty="0">
                <a:solidFill>
                  <a:srgbClr val="333333"/>
                </a:solidFill>
              </a:rPr>
              <a:t> </a:t>
            </a:r>
            <a:r>
              <a:rPr lang="en-CA" altLang="de-DE" sz="2400" dirty="0" err="1">
                <a:solidFill>
                  <a:srgbClr val="333333"/>
                </a:solidFill>
              </a:rPr>
              <a:t>frequenza</a:t>
            </a:r>
            <a:r>
              <a:rPr lang="en-GB" altLang="de-DE" sz="2400" dirty="0">
                <a:solidFill>
                  <a:srgbClr val="333333"/>
                </a:solidFill>
              </a:rPr>
              <a:t>. </a:t>
            </a:r>
            <a:r>
              <a:rPr lang="en-GB" altLang="de-DE" sz="2400" dirty="0" err="1">
                <a:solidFill>
                  <a:srgbClr val="333333"/>
                </a:solidFill>
              </a:rPr>
              <a:t>Potrebbe</a:t>
            </a:r>
            <a:r>
              <a:rPr lang="en-GB" altLang="de-DE" sz="2400" dirty="0">
                <a:solidFill>
                  <a:srgbClr val="333333"/>
                </a:solidFill>
              </a:rPr>
              <a:t> </a:t>
            </a:r>
            <a:r>
              <a:rPr lang="en-GB" altLang="de-DE" sz="2400" dirty="0" err="1">
                <a:solidFill>
                  <a:srgbClr val="333333"/>
                </a:solidFill>
              </a:rPr>
              <a:t>essere</a:t>
            </a:r>
            <a:r>
              <a:rPr lang="en-GB" altLang="de-DE" sz="2400" dirty="0">
                <a:solidFill>
                  <a:srgbClr val="333333"/>
                </a:solidFill>
              </a:rPr>
              <a:t> </a:t>
            </a:r>
            <a:r>
              <a:rPr lang="en-GB" altLang="de-DE" sz="2400" dirty="0" err="1">
                <a:solidFill>
                  <a:srgbClr val="333333"/>
                </a:solidFill>
              </a:rPr>
              <a:t>questa</a:t>
            </a:r>
            <a:r>
              <a:rPr lang="en-GB" altLang="de-DE" sz="2400" dirty="0">
                <a:solidFill>
                  <a:srgbClr val="333333"/>
                </a:solidFill>
              </a:rPr>
              <a:t> la </a:t>
            </a:r>
            <a:r>
              <a:rPr lang="en-GB" altLang="de-DE" sz="2400" dirty="0" err="1">
                <a:solidFill>
                  <a:srgbClr val="333333"/>
                </a:solidFill>
              </a:rPr>
              <a:t>ragione</a:t>
            </a:r>
            <a:r>
              <a:rPr lang="en-GB" altLang="de-DE" sz="2400" dirty="0">
                <a:solidFill>
                  <a:srgbClr val="333333"/>
                </a:solidFill>
              </a:rPr>
              <a:t> per cui la </a:t>
            </a:r>
            <a:r>
              <a:rPr lang="en-GB" altLang="de-DE" sz="2400" dirty="0" err="1">
                <a:solidFill>
                  <a:srgbClr val="333333"/>
                </a:solidFill>
              </a:rPr>
              <a:t>mia</a:t>
            </a:r>
            <a:r>
              <a:rPr lang="en-GB" altLang="de-DE" sz="2400" dirty="0">
                <a:solidFill>
                  <a:srgbClr val="333333"/>
                </a:solidFill>
              </a:rPr>
              <a:t> </a:t>
            </a:r>
            <a:r>
              <a:rPr lang="en-GB" altLang="de-DE" sz="2400" dirty="0" err="1">
                <a:solidFill>
                  <a:srgbClr val="333333"/>
                </a:solidFill>
              </a:rPr>
              <a:t>degenza</a:t>
            </a:r>
            <a:r>
              <a:rPr lang="en-GB" altLang="de-DE" sz="2400" dirty="0">
                <a:solidFill>
                  <a:srgbClr val="333333"/>
                </a:solidFill>
              </a:rPr>
              <a:t> non è </a:t>
            </a:r>
            <a:r>
              <a:rPr lang="en-GB" altLang="de-DE" sz="2400" dirty="0" err="1">
                <a:solidFill>
                  <a:srgbClr val="333333"/>
                </a:solidFill>
              </a:rPr>
              <a:t>andata</a:t>
            </a:r>
            <a:r>
              <a:rPr lang="en-GB" altLang="de-DE" sz="2400" dirty="0">
                <a:solidFill>
                  <a:srgbClr val="333333"/>
                </a:solidFill>
              </a:rPr>
              <a:t> bene come </a:t>
            </a:r>
            <a:r>
              <a:rPr lang="en-GB" altLang="de-DE" sz="2400" dirty="0" err="1">
                <a:solidFill>
                  <a:srgbClr val="333333"/>
                </a:solidFill>
              </a:rPr>
              <a:t>avrebbe</a:t>
            </a:r>
            <a:r>
              <a:rPr lang="en-GB" altLang="de-DE" sz="2400" dirty="0">
                <a:solidFill>
                  <a:srgbClr val="333333"/>
                </a:solidFill>
              </a:rPr>
              <a:t> </a:t>
            </a:r>
            <a:r>
              <a:rPr lang="en-GB" altLang="de-DE" sz="2400" err="1">
                <a:solidFill>
                  <a:srgbClr val="333333"/>
                </a:solidFill>
              </a:rPr>
              <a:t>dovuto</a:t>
            </a:r>
            <a:r>
              <a:rPr lang="en-GB" altLang="de-DE" sz="2400">
                <a:solidFill>
                  <a:srgbClr val="333333"/>
                </a:solidFill>
              </a:rPr>
              <a:t>.</a:t>
            </a:r>
            <a:r>
              <a:rPr lang="ja-JP" altLang="en-US" sz="2400">
                <a:solidFill>
                  <a:srgbClr val="333333"/>
                </a:solidFill>
              </a:rPr>
              <a:t>”</a:t>
            </a:r>
            <a:endParaRPr lang="de-DE" altLang="ja-JP" sz="2400" dirty="0">
              <a:solidFill>
                <a:srgbClr val="333333"/>
              </a:solidFill>
            </a:endParaRPr>
          </a:p>
          <a:p>
            <a:pPr marL="342900" lvl="0" indent="-342900">
              <a:buClr>
                <a:srgbClr val="333333"/>
              </a:buClr>
              <a:buFont typeface="WingDings"/>
              <a:buChar char=""/>
            </a:pPr>
            <a:r>
              <a:rPr lang="en-CA" altLang="de-DE" sz="2400">
                <a:solidFill>
                  <a:srgbClr val="333333"/>
                </a:solidFill>
              </a:rPr>
              <a:t>“Forse </a:t>
            </a:r>
            <a:r>
              <a:rPr lang="en-CA" altLang="de-DE" sz="2400" dirty="0" err="1">
                <a:solidFill>
                  <a:srgbClr val="333333"/>
                </a:solidFill>
              </a:rPr>
              <a:t>sarei</a:t>
            </a:r>
            <a:r>
              <a:rPr lang="en-CA" altLang="de-DE" sz="2400" dirty="0">
                <a:solidFill>
                  <a:srgbClr val="333333"/>
                </a:solidFill>
              </a:rPr>
              <a:t> </a:t>
            </a:r>
            <a:r>
              <a:rPr lang="en-CA" altLang="de-DE" sz="2400" dirty="0" err="1">
                <a:solidFill>
                  <a:srgbClr val="333333"/>
                </a:solidFill>
              </a:rPr>
              <a:t>potuto</a:t>
            </a:r>
            <a:r>
              <a:rPr lang="en-CA" altLang="de-DE" sz="2400" dirty="0">
                <a:solidFill>
                  <a:srgbClr val="333333"/>
                </a:solidFill>
              </a:rPr>
              <a:t> </a:t>
            </a:r>
            <a:r>
              <a:rPr lang="en-CA" altLang="de-DE" sz="2400" dirty="0" err="1">
                <a:solidFill>
                  <a:srgbClr val="333333"/>
                </a:solidFill>
              </a:rPr>
              <a:t>essere</a:t>
            </a:r>
            <a:r>
              <a:rPr lang="en-CA" altLang="de-DE" sz="2400" dirty="0">
                <a:solidFill>
                  <a:srgbClr val="333333"/>
                </a:solidFill>
              </a:rPr>
              <a:t> </a:t>
            </a:r>
            <a:r>
              <a:rPr lang="en-CA" altLang="de-DE" sz="2400" dirty="0" err="1">
                <a:solidFill>
                  <a:srgbClr val="333333"/>
                </a:solidFill>
              </a:rPr>
              <a:t>più</a:t>
            </a:r>
            <a:r>
              <a:rPr lang="en-CA" altLang="de-DE" sz="2400" dirty="0">
                <a:solidFill>
                  <a:srgbClr val="333333"/>
                </a:solidFill>
              </a:rPr>
              <a:t> </a:t>
            </a:r>
            <a:r>
              <a:rPr lang="en-CA" altLang="de-DE" sz="2400" dirty="0" err="1">
                <a:solidFill>
                  <a:srgbClr val="333333"/>
                </a:solidFill>
              </a:rPr>
              <a:t>paziente</a:t>
            </a:r>
            <a:r>
              <a:rPr lang="en-CA" altLang="de-DE" sz="2400" dirty="0">
                <a:solidFill>
                  <a:srgbClr val="333333"/>
                </a:solidFill>
              </a:rPr>
              <a:t> </a:t>
            </a:r>
            <a:r>
              <a:rPr lang="en-CA" altLang="de-DE" sz="2400" dirty="0" err="1">
                <a:solidFill>
                  <a:srgbClr val="333333"/>
                </a:solidFill>
              </a:rPr>
              <a:t>riguardo</a:t>
            </a:r>
            <a:r>
              <a:rPr lang="en-CA" altLang="de-DE" sz="2400" dirty="0">
                <a:solidFill>
                  <a:srgbClr val="333333"/>
                </a:solidFill>
              </a:rPr>
              <a:t> la </a:t>
            </a:r>
            <a:r>
              <a:rPr lang="en-CA" altLang="de-DE" sz="2400" dirty="0" err="1">
                <a:solidFill>
                  <a:srgbClr val="333333"/>
                </a:solidFill>
              </a:rPr>
              <a:t>mia</a:t>
            </a:r>
            <a:r>
              <a:rPr lang="en-CA" altLang="de-DE" sz="2400" dirty="0">
                <a:solidFill>
                  <a:srgbClr val="333333"/>
                </a:solidFill>
              </a:rPr>
              <a:t> </a:t>
            </a:r>
            <a:r>
              <a:rPr lang="en-CA" altLang="de-DE" sz="2400" dirty="0" err="1">
                <a:solidFill>
                  <a:srgbClr val="333333"/>
                </a:solidFill>
              </a:rPr>
              <a:t>guarigione</a:t>
            </a:r>
            <a:r>
              <a:rPr lang="en-CA" altLang="de-DE" sz="2400" dirty="0">
                <a:solidFill>
                  <a:srgbClr val="333333"/>
                </a:solidFill>
              </a:rPr>
              <a:t>. </a:t>
            </a:r>
            <a:r>
              <a:rPr lang="en-CA" altLang="de-DE" sz="2400" dirty="0" err="1">
                <a:solidFill>
                  <a:srgbClr val="333333"/>
                </a:solidFill>
              </a:rPr>
              <a:t>Confido</a:t>
            </a:r>
            <a:r>
              <a:rPr lang="en-CA" altLang="de-DE" sz="2400" dirty="0">
                <a:solidFill>
                  <a:srgbClr val="333333"/>
                </a:solidFill>
              </a:rPr>
              <a:t> </a:t>
            </a:r>
            <a:r>
              <a:rPr lang="en-CA" altLang="de-DE" sz="2400" dirty="0" err="1">
                <a:solidFill>
                  <a:srgbClr val="333333"/>
                </a:solidFill>
              </a:rPr>
              <a:t>che</a:t>
            </a:r>
            <a:r>
              <a:rPr lang="en-CA" altLang="de-DE" sz="2400" dirty="0">
                <a:solidFill>
                  <a:srgbClr val="333333"/>
                </a:solidFill>
              </a:rPr>
              <a:t> </a:t>
            </a:r>
            <a:r>
              <a:rPr lang="en-CA" altLang="de-DE" sz="2400" dirty="0" err="1">
                <a:solidFill>
                  <a:srgbClr val="333333"/>
                </a:solidFill>
              </a:rPr>
              <a:t>nel</a:t>
            </a:r>
            <a:r>
              <a:rPr lang="en-CA" altLang="de-DE" sz="2400" dirty="0">
                <a:solidFill>
                  <a:srgbClr val="333333"/>
                </a:solidFill>
              </a:rPr>
              <a:t> </a:t>
            </a:r>
            <a:r>
              <a:rPr lang="en-CA" altLang="de-DE" sz="2400" dirty="0" err="1">
                <a:solidFill>
                  <a:srgbClr val="333333"/>
                </a:solidFill>
              </a:rPr>
              <a:t>futuro</a:t>
            </a:r>
            <a:r>
              <a:rPr lang="en-CA" altLang="de-DE" sz="2400" dirty="0">
                <a:solidFill>
                  <a:srgbClr val="333333"/>
                </a:solidFill>
              </a:rPr>
              <a:t> </a:t>
            </a:r>
            <a:r>
              <a:rPr lang="en-CA" altLang="de-DE" sz="2400" dirty="0" err="1">
                <a:solidFill>
                  <a:srgbClr val="333333"/>
                </a:solidFill>
              </a:rPr>
              <a:t>possa</a:t>
            </a:r>
            <a:r>
              <a:rPr lang="en-CA" altLang="de-DE" sz="2400" dirty="0">
                <a:solidFill>
                  <a:srgbClr val="333333"/>
                </a:solidFill>
              </a:rPr>
              <a:t> </a:t>
            </a:r>
            <a:r>
              <a:rPr lang="en-CA" altLang="de-DE" sz="2400" dirty="0" err="1">
                <a:solidFill>
                  <a:srgbClr val="333333"/>
                </a:solidFill>
              </a:rPr>
              <a:t>essere</a:t>
            </a:r>
            <a:r>
              <a:rPr lang="en-CA" altLang="de-DE" sz="2400" dirty="0">
                <a:solidFill>
                  <a:srgbClr val="333333"/>
                </a:solidFill>
              </a:rPr>
              <a:t> </a:t>
            </a:r>
            <a:r>
              <a:rPr lang="en-CA" altLang="de-DE" sz="2400" dirty="0" err="1">
                <a:solidFill>
                  <a:srgbClr val="333333"/>
                </a:solidFill>
              </a:rPr>
              <a:t>aiutato</a:t>
            </a:r>
            <a:r>
              <a:rPr lang="en-CA" altLang="de-DE" sz="2400" dirty="0">
                <a:solidFill>
                  <a:srgbClr val="333333"/>
                </a:solidFill>
              </a:rPr>
              <a:t> da </a:t>
            </a:r>
            <a:r>
              <a:rPr lang="en-CA" altLang="de-DE" sz="2400" dirty="0" err="1">
                <a:solidFill>
                  <a:srgbClr val="333333"/>
                </a:solidFill>
              </a:rPr>
              <a:t>uno</a:t>
            </a:r>
            <a:r>
              <a:rPr lang="en-CA" altLang="de-DE" sz="2400" dirty="0">
                <a:solidFill>
                  <a:srgbClr val="333333"/>
                </a:solidFill>
              </a:rPr>
              <a:t> staff </a:t>
            </a:r>
            <a:r>
              <a:rPr lang="en-CA" altLang="de-DE" sz="2400" err="1">
                <a:solidFill>
                  <a:srgbClr val="333333"/>
                </a:solidFill>
              </a:rPr>
              <a:t>competente</a:t>
            </a:r>
            <a:r>
              <a:rPr lang="en-CA" altLang="de-DE" sz="2400">
                <a:solidFill>
                  <a:srgbClr val="333333"/>
                </a:solidFill>
              </a:rPr>
              <a:t>.</a:t>
            </a:r>
            <a:r>
              <a:rPr lang="ja-JP" altLang="en-US" sz="240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Smettila di seguirmi!</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43177510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Autoattribuzione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“è </a:t>
                      </a:r>
                      <a:r>
                        <a:rPr kumimoji="0" lang="it-IT" sz="2000" b="0" i="0" u="none" strike="noStrike" cap="none" normalizeH="0" baseline="0" dirty="0">
                          <a:ln>
                            <a:noFill/>
                          </a:ln>
                          <a:solidFill>
                            <a:srgbClr val="333333"/>
                          </a:solidFill>
                          <a:effectLst/>
                          <a:latin typeface="Calibri Light"/>
                          <a:cs typeface="Times New Roman" pitchFamily="18" charset="0"/>
                        </a:rPr>
                        <a:t>stata davvero colpa mia. Devo le scuse ai </a:t>
                      </a:r>
                      <a:r>
                        <a:rPr kumimoji="0" lang="it-IT" sz="2000" b="0" i="0" u="none" strike="noStrike" cap="none" normalizeH="0" baseline="0">
                          <a:ln>
                            <a:noFill/>
                          </a:ln>
                          <a:solidFill>
                            <a:srgbClr val="333333"/>
                          </a:solidFill>
                          <a:effectLst/>
                          <a:latin typeface="Calibri Light"/>
                          <a:cs typeface="Times New Roman" pitchFamily="18" charset="0"/>
                        </a:rPr>
                        <a:t>tifosi!”)</a:t>
                      </a:r>
                      <a:r>
                        <a:rPr kumimoji="0" lang="it-IT"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a:ln>
                            <a:noFill/>
                          </a:ln>
                          <a:solidFill>
                            <a:srgbClr val="333333"/>
                          </a:solidFill>
                          <a:effectLst/>
                          <a:latin typeface="Calibri Light"/>
                          <a:cs typeface="Times New Roman" pitchFamily="18" charset="0"/>
                        </a:rPr>
                        <a:t>Svantaggio:</a:t>
                      </a:r>
                      <a:r>
                        <a:rPr kumimoji="0" lang="it-IT" sz="2000" b="0" i="0" u="none" strike="noStrike" cap="none" normalizeH="0" baseline="0">
                          <a:ln>
                            <a:noFill/>
                          </a:ln>
                          <a:solidFill>
                            <a:srgbClr val="333333"/>
                          </a:solidFill>
                          <a:effectLst/>
                          <a:latin typeface="Calibri Light"/>
                          <a:cs typeface="Times New Roman" pitchFamily="18" charset="0"/>
                        </a:rPr>
                        <a:t> </a:t>
                      </a:r>
                      <a:r>
                        <a:rPr kumimoji="0" lang="it-IT" sz="2000" b="0" i="0" u="none" strike="noStrike" cap="none" normalizeH="0" baseline="0">
                          <a:ln>
                            <a:noFill/>
                          </a:ln>
                          <a:solidFill>
                            <a:srgbClr val="004992"/>
                          </a:solidFill>
                          <a:effectLst/>
                          <a:latin typeface="Calibri Light"/>
                          <a:cs typeface="Times New Roman" pitchFamily="18" charset="0"/>
                        </a:rPr>
                        <a:t>???</a:t>
                      </a:r>
                      <a:r>
                        <a:rPr kumimoji="0" lang="it-IT" sz="2000" b="0" i="0" u="none" strike="noStrike" cap="none" normalizeH="0" baseline="0">
                          <a:ln>
                            <a:noFill/>
                          </a:ln>
                          <a:solidFill>
                            <a:srgbClr val="FFFFFF"/>
                          </a:solidFill>
                          <a:effectLst/>
                          <a:latin typeface="Calibri Light"/>
                          <a:cs typeface="Times New Roman" pitchFamily="18" charset="0"/>
                        </a:rPr>
                        <a:t> </a:t>
                      </a:r>
                      <a:r>
                        <a:rPr kumimoji="0" lang="it-IT" sz="2000" b="0" i="0" u="none" strike="noStrike" cap="none" normalizeH="0" baseline="0" dirty="0">
                          <a:ln>
                            <a:noFill/>
                          </a:ln>
                          <a:solidFill>
                            <a:srgbClr val="FFFFFF"/>
                          </a:solidFill>
                          <a:effectLst/>
                          <a:latin typeface="Calibri Light"/>
                          <a:cs typeface="Times New Roman" pitchFamily="18" charset="0"/>
                        </a:rPr>
                        <a:t>riduce la fiducia in se stessi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a:ln>
                            <a:noFill/>
                          </a:ln>
                          <a:solidFill>
                            <a:srgbClr val="333333"/>
                          </a:solidFill>
                          <a:effectLst/>
                          <a:latin typeface="Calibri Light"/>
                          <a:cs typeface="Times New Roman" pitchFamily="18" charset="0"/>
                        </a:rPr>
                        <a:t>Vantaggio:</a:t>
                      </a:r>
                      <a:r>
                        <a:rPr kumimoji="0" lang="it-IT" sz="2000" b="0" i="0" u="none" strike="noStrike" cap="none" normalizeH="0" baseline="0">
                          <a:ln>
                            <a:noFill/>
                          </a:ln>
                          <a:solidFill>
                            <a:srgbClr val="333333"/>
                          </a:solidFill>
                          <a:effectLst/>
                          <a:latin typeface="Calibri Light"/>
                          <a:cs typeface="Times New Roman" pitchFamily="18" charset="0"/>
                        </a:rPr>
                        <a:t> </a:t>
                      </a:r>
                      <a:r>
                        <a:rPr kumimoji="0" lang="it-IT" sz="2000" b="0" i="0" u="none" strike="noStrike" cap="none" normalizeH="0" baseline="0">
                          <a:ln>
                            <a:noFill/>
                          </a:ln>
                          <a:solidFill>
                            <a:srgbClr val="004992"/>
                          </a:solidFill>
                          <a:effectLst/>
                          <a:latin typeface="Calibri Light"/>
                          <a:cs typeface="Times New Roman" pitchFamily="18" charset="0"/>
                        </a:rPr>
                        <a:t>???</a:t>
                      </a:r>
                      <a:r>
                        <a:rPr kumimoji="0" lang="it-IT" sz="2000" b="0" i="0" u="none" strike="noStrike" cap="none" normalizeH="0" baseline="0">
                          <a:ln>
                            <a:noFill/>
                          </a:ln>
                          <a:solidFill>
                            <a:srgbClr val="FFFFFF"/>
                          </a:solidFill>
                          <a:effectLst/>
                          <a:latin typeface="Calibri Light"/>
                          <a:cs typeface="Times New Roman" pitchFamily="18" charset="0"/>
                        </a:rPr>
                        <a:t> </a:t>
                      </a:r>
                      <a:r>
                        <a:rPr kumimoji="0" lang="it-IT" sz="2000" b="0" i="0" u="none" strike="noStrike" cap="none" normalizeH="0" baseline="0" dirty="0">
                          <a:ln>
                            <a:noFill/>
                          </a:ln>
                          <a:solidFill>
                            <a:srgbClr val="FFFFFF"/>
                          </a:solidFill>
                          <a:effectLst/>
                          <a:latin typeface="Calibri Light"/>
                          <a:cs typeface="Times New Roman" pitchFamily="18" charset="0"/>
                        </a:rPr>
                        <a:t>assumersi le responsabilità è considerato un atto nobile e coraggioso </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Altri/attribuzioni situazionali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“ma </a:t>
                      </a:r>
                      <a:r>
                        <a:rPr kumimoji="0" lang="it-IT" sz="2000" b="0" i="0" u="none" strike="noStrike" cap="none" normalizeH="0" baseline="0" dirty="0">
                          <a:ln>
                            <a:noFill/>
                          </a:ln>
                          <a:solidFill>
                            <a:srgbClr val="333333"/>
                          </a:solidFill>
                          <a:effectLst/>
                          <a:latin typeface="Calibri Light"/>
                          <a:cs typeface="Times New Roman" pitchFamily="18" charset="0"/>
                        </a:rPr>
                        <a:t>dov’era il </a:t>
                      </a:r>
                      <a:r>
                        <a:rPr kumimoji="0" lang="it-IT" sz="2000" b="0" i="0" u="none" strike="noStrike" cap="none" normalizeH="0" baseline="0">
                          <a:ln>
                            <a:noFill/>
                          </a:ln>
                          <a:solidFill>
                            <a:srgbClr val="333333"/>
                          </a:solidFill>
                          <a:effectLst/>
                          <a:latin typeface="Calibri Light"/>
                          <a:cs typeface="Times New Roman" pitchFamily="18" charset="0"/>
                        </a:rPr>
                        <a:t>portiere?”; “sono </a:t>
                      </a:r>
                      <a:r>
                        <a:rPr kumimoji="0" lang="it-IT" sz="2000" b="0" i="0" u="none" strike="noStrike" cap="none" normalizeH="0" baseline="0" dirty="0">
                          <a:ln>
                            <a:noFill/>
                          </a:ln>
                          <a:solidFill>
                            <a:srgbClr val="333333"/>
                          </a:solidFill>
                          <a:effectLst/>
                          <a:latin typeface="Calibri Light"/>
                          <a:cs typeface="Times New Roman" pitchFamily="18" charset="0"/>
                        </a:rPr>
                        <a:t>cose che succedono nelle partite di </a:t>
                      </a:r>
                      <a:r>
                        <a:rPr kumimoji="0" lang="it-IT" sz="2000" b="0" i="0" u="none" strike="noStrike" cap="none" normalizeH="0" baseline="0">
                          <a:ln>
                            <a:noFill/>
                          </a:ln>
                          <a:solidFill>
                            <a:srgbClr val="333333"/>
                          </a:solidFill>
                          <a:effectLst/>
                          <a:latin typeface="Calibri Light"/>
                          <a:cs typeface="Times New Roman" pitchFamily="18" charset="0"/>
                        </a:rPr>
                        <a:t>calcio!”) </a:t>
                      </a:r>
                      <a:r>
                        <a:rPr kumimoji="0" lang="it-IT"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respingere le responsabilità è da considerarsi maleducazione (ma te la cavi facilmente)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la fiducia in sé non è minacciata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Se tu avessi giocato meglio, l’altra squadra non avrebbe fatto gol!</a:t>
            </a:r>
            <a:endParaRPr lang="en-CA" altLang="de-DE" sz="16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9714069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Autoattribuzione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“è </a:t>
                      </a:r>
                      <a:r>
                        <a:rPr kumimoji="0" lang="it-IT" sz="2000" b="0" i="0" u="none" strike="noStrike" cap="none" normalizeH="0" baseline="0" dirty="0">
                          <a:ln>
                            <a:noFill/>
                          </a:ln>
                          <a:solidFill>
                            <a:srgbClr val="333333"/>
                          </a:solidFill>
                          <a:effectLst/>
                          <a:latin typeface="Calibri Light"/>
                          <a:cs typeface="Times New Roman" pitchFamily="18" charset="0"/>
                        </a:rPr>
                        <a:t>stata davvero colpa mia. Devo le scuse ai </a:t>
                      </a:r>
                      <a:r>
                        <a:rPr kumimoji="0" lang="it-IT" sz="2000" b="0" i="0" u="none" strike="noStrike" cap="none" normalizeH="0" baseline="0">
                          <a:ln>
                            <a:noFill/>
                          </a:ln>
                          <a:solidFill>
                            <a:srgbClr val="333333"/>
                          </a:solidFill>
                          <a:effectLst/>
                          <a:latin typeface="Calibri Light"/>
                          <a:cs typeface="Times New Roman" pitchFamily="18" charset="0"/>
                        </a:rPr>
                        <a:t>tifosi!”)</a:t>
                      </a:r>
                      <a:r>
                        <a:rPr kumimoji="0" lang="it-IT"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riduce la fiducia in se stessi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assumersi le responsabilità è considerato un atto nobile e coraggioso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Altri/attribuzioni situazionali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“ma </a:t>
                      </a:r>
                      <a:r>
                        <a:rPr kumimoji="0" lang="it-IT" sz="2000" b="0" i="0" u="none" strike="noStrike" cap="none" normalizeH="0" baseline="0" dirty="0">
                          <a:ln>
                            <a:noFill/>
                          </a:ln>
                          <a:solidFill>
                            <a:srgbClr val="333333"/>
                          </a:solidFill>
                          <a:effectLst/>
                          <a:latin typeface="Calibri Light"/>
                          <a:cs typeface="Times New Roman" pitchFamily="18" charset="0"/>
                        </a:rPr>
                        <a:t>dov’era il </a:t>
                      </a:r>
                      <a:r>
                        <a:rPr kumimoji="0" lang="it-IT" sz="2000" b="0" i="0" u="none" strike="noStrike" cap="none" normalizeH="0" baseline="0">
                          <a:ln>
                            <a:noFill/>
                          </a:ln>
                          <a:solidFill>
                            <a:srgbClr val="333333"/>
                          </a:solidFill>
                          <a:effectLst/>
                          <a:latin typeface="Calibri Light"/>
                          <a:cs typeface="Times New Roman" pitchFamily="18" charset="0"/>
                        </a:rPr>
                        <a:t>portiere?”; “sono </a:t>
                      </a:r>
                      <a:r>
                        <a:rPr kumimoji="0" lang="it-IT" sz="2000" b="0" i="0" u="none" strike="noStrike" cap="none" normalizeH="0" baseline="0" dirty="0">
                          <a:ln>
                            <a:noFill/>
                          </a:ln>
                          <a:solidFill>
                            <a:srgbClr val="333333"/>
                          </a:solidFill>
                          <a:effectLst/>
                          <a:latin typeface="Calibri Light"/>
                          <a:cs typeface="Times New Roman" pitchFamily="18" charset="0"/>
                        </a:rPr>
                        <a:t>cose che succedono nelle partite di </a:t>
                      </a:r>
                      <a:r>
                        <a:rPr kumimoji="0" lang="it-IT" sz="2000" b="0" i="0" u="none" strike="noStrike" cap="none" normalizeH="0" baseline="0">
                          <a:ln>
                            <a:noFill/>
                          </a:ln>
                          <a:solidFill>
                            <a:srgbClr val="333333"/>
                          </a:solidFill>
                          <a:effectLst/>
                          <a:latin typeface="Calibri Light"/>
                          <a:cs typeface="Times New Roman" pitchFamily="18" charset="0"/>
                        </a:rPr>
                        <a:t>calcio!”) </a:t>
                      </a:r>
                      <a:r>
                        <a:rPr kumimoji="0" lang="it-IT"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respingere le responsabilità è da considerarsi maleducazione (ma te la cavi facilmente)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la fiducia in sé non è minacciata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Se tu avessi giocato meglio, l’altra squadra non avrebbe fatto gol!</a:t>
            </a:r>
            <a:endParaRPr lang="en-CA" altLang="de-DE" sz="1600">
              <a:latin typeface="Calibri Light"/>
            </a:endParaRPr>
          </a:p>
        </p:txBody>
      </p:sp>
    </p:spTree>
    <p:extLst>
      <p:ext uri="{BB962C8B-B14F-4D97-AF65-F5344CB8AC3E}">
        <p14:creationId xmlns:p14="http://schemas.microsoft.com/office/powerpoint/2010/main" val="1991763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06426888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Autoattribuzione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“è </a:t>
                      </a:r>
                      <a:r>
                        <a:rPr kumimoji="0" lang="it-IT" sz="2000" b="0" i="0" u="none" strike="noStrike" cap="none" normalizeH="0" baseline="0" dirty="0">
                          <a:ln>
                            <a:noFill/>
                          </a:ln>
                          <a:solidFill>
                            <a:srgbClr val="333333"/>
                          </a:solidFill>
                          <a:effectLst/>
                          <a:latin typeface="Calibri Light"/>
                          <a:cs typeface="Times New Roman" pitchFamily="18" charset="0"/>
                        </a:rPr>
                        <a:t>stata davvero colpa mia. Devo le scuse ai </a:t>
                      </a:r>
                      <a:r>
                        <a:rPr kumimoji="0" lang="it-IT" sz="2000" b="0" i="0" u="none" strike="noStrike" cap="none" normalizeH="0" baseline="0">
                          <a:ln>
                            <a:noFill/>
                          </a:ln>
                          <a:solidFill>
                            <a:srgbClr val="333333"/>
                          </a:solidFill>
                          <a:effectLst/>
                          <a:latin typeface="Calibri Light"/>
                          <a:cs typeface="Times New Roman" pitchFamily="18" charset="0"/>
                        </a:rPr>
                        <a:t>tifosi!”)</a:t>
                      </a:r>
                      <a:r>
                        <a:rPr kumimoji="0" lang="it-IT"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riduce la fiducia in se stessi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assumersi le responsabilità è considerato un atto nobile e coraggioso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Altri/attribuzioni situazionali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“ma </a:t>
                      </a:r>
                      <a:r>
                        <a:rPr kumimoji="0" lang="it-IT" sz="2000" b="0" i="0" u="none" strike="noStrike" cap="none" normalizeH="0" baseline="0" dirty="0">
                          <a:ln>
                            <a:noFill/>
                          </a:ln>
                          <a:solidFill>
                            <a:srgbClr val="333333"/>
                          </a:solidFill>
                          <a:effectLst/>
                          <a:latin typeface="Calibri Light"/>
                          <a:cs typeface="Times New Roman" pitchFamily="18" charset="0"/>
                        </a:rPr>
                        <a:t>dov’era il </a:t>
                      </a:r>
                      <a:r>
                        <a:rPr kumimoji="0" lang="it-IT" sz="2000" b="0" i="0" u="none" strike="noStrike" cap="none" normalizeH="0" baseline="0">
                          <a:ln>
                            <a:noFill/>
                          </a:ln>
                          <a:solidFill>
                            <a:srgbClr val="333333"/>
                          </a:solidFill>
                          <a:effectLst/>
                          <a:latin typeface="Calibri Light"/>
                          <a:cs typeface="Times New Roman" pitchFamily="18" charset="0"/>
                        </a:rPr>
                        <a:t>portiere?”; “sono </a:t>
                      </a:r>
                      <a:r>
                        <a:rPr kumimoji="0" lang="it-IT" sz="2000" b="0" i="0" u="none" strike="noStrike" cap="none" normalizeH="0" baseline="0" dirty="0">
                          <a:ln>
                            <a:noFill/>
                          </a:ln>
                          <a:solidFill>
                            <a:srgbClr val="333333"/>
                          </a:solidFill>
                          <a:effectLst/>
                          <a:latin typeface="Calibri Light"/>
                          <a:cs typeface="Times New Roman" pitchFamily="18" charset="0"/>
                        </a:rPr>
                        <a:t>cose che succedono nelle partite di </a:t>
                      </a:r>
                      <a:r>
                        <a:rPr kumimoji="0" lang="it-IT" sz="2000" b="0" i="0" u="none" strike="noStrike" cap="none" normalizeH="0" baseline="0">
                          <a:ln>
                            <a:noFill/>
                          </a:ln>
                          <a:solidFill>
                            <a:srgbClr val="333333"/>
                          </a:solidFill>
                          <a:effectLst/>
                          <a:latin typeface="Calibri Light"/>
                          <a:cs typeface="Times New Roman" pitchFamily="18" charset="0"/>
                        </a:rPr>
                        <a:t>calcio!”) </a:t>
                      </a:r>
                      <a:r>
                        <a:rPr kumimoji="0" lang="it-IT"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respingere le responsabilità è da considerarsi maleducazione (ma te la cavi facilmente)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la fiducia in sé non è minacciata</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Se tu avessi giocato meglio, l’altra squadra non avrebbe fatto gol!</a:t>
            </a:r>
            <a:endParaRPr lang="en-CA" altLang="de-DE" sz="1600">
              <a:latin typeface="Calibri Light"/>
            </a:endParaRPr>
          </a:p>
        </p:txBody>
      </p:sp>
    </p:spTree>
    <p:extLst>
      <p:ext uri="{BB962C8B-B14F-4D97-AF65-F5344CB8AC3E}">
        <p14:creationId xmlns:p14="http://schemas.microsoft.com/office/powerpoint/2010/main" val="2028703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608625018"/>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Risposte più equilibrate (es. combinare le influenze da se, altri/situazioni; offrire spiegazioni differenti):</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it-IT"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it-IT"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it-IT"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Se tu avessi giocato meglio, l’altra squadra non avrebbe fatto gol!</a:t>
            </a:r>
            <a:endParaRPr lang="en-CA" altLang="de-DE" sz="16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negativi!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graphicFrame>
        <p:nvGraphicFramePr>
          <p:cNvPr id="11" name="Group 38"/>
          <p:cNvGraphicFramePr>
            <a:graphicFrameLocks noGrp="1"/>
          </p:cNvGraphicFramePr>
          <p:nvPr>
            <p:extLst>
              <p:ext uri="{D42A27DB-BD31-4B8C-83A1-F6EECF244321}">
                <p14:modId xmlns:p14="http://schemas.microsoft.com/office/powerpoint/2010/main" val="3758853603"/>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Risposte più equilibrate (es. combinare le influenze da se, altri/situazioni; offrire spiegazioni differenti):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“Ho </a:t>
                      </a:r>
                      <a:r>
                        <a:rPr kumimoji="0" lang="it-IT" sz="2000" b="0" i="0" u="none" strike="noStrike" cap="none" normalizeH="0" baseline="0" dirty="0">
                          <a:ln>
                            <a:noFill/>
                          </a:ln>
                          <a:solidFill>
                            <a:srgbClr val="333333"/>
                          </a:solidFill>
                          <a:effectLst/>
                          <a:latin typeface="Calibri Light"/>
                          <a:cs typeface="Times New Roman" pitchFamily="18" charset="0"/>
                        </a:rPr>
                        <a:t>giocato male questa partita, ma migliorerò nel tempo. Ricordo di aver contrastato alcune </a:t>
                      </a:r>
                      <a:r>
                        <a:rPr kumimoji="0" lang="it-IT" sz="2000" b="0" i="0" u="none" strike="noStrike" cap="none" normalizeH="0" baseline="0">
                          <a:ln>
                            <a:noFill/>
                          </a:ln>
                          <a:solidFill>
                            <a:srgbClr val="333333"/>
                          </a:solidFill>
                          <a:effectLst/>
                          <a:latin typeface="Calibri Light"/>
                          <a:cs typeface="Times New Roman" pitchFamily="18" charset="0"/>
                        </a:rPr>
                        <a:t>possibili segnature”</a:t>
                      </a:r>
                      <a:endParaRPr kumimoji="0" lang="it-IT"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“Le </a:t>
                      </a:r>
                      <a:r>
                        <a:rPr kumimoji="0" lang="it-IT" sz="2000" b="0" i="0" u="none" strike="noStrike" cap="none" normalizeH="0" baseline="0" dirty="0">
                          <a:ln>
                            <a:noFill/>
                          </a:ln>
                          <a:solidFill>
                            <a:srgbClr val="333333"/>
                          </a:solidFill>
                          <a:effectLst/>
                          <a:latin typeface="Calibri Light"/>
                          <a:cs typeface="Times New Roman" pitchFamily="18" charset="0"/>
                        </a:rPr>
                        <a:t>prossime volte io ed i miei compagni giocheremo meglio, e speriamo di vincere </a:t>
                      </a:r>
                      <a:r>
                        <a:rPr kumimoji="0" lang="it-IT" sz="2000" b="0" i="0" u="none" strike="noStrike" cap="none" normalizeH="0" baseline="0">
                          <a:ln>
                            <a:noFill/>
                          </a:ln>
                          <a:solidFill>
                            <a:srgbClr val="333333"/>
                          </a:solidFill>
                          <a:effectLst/>
                          <a:latin typeface="Calibri Light"/>
                          <a:cs typeface="Times New Roman" pitchFamily="18" charset="0"/>
                        </a:rPr>
                        <a:t>ancora…”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Se tu avessi giocato meglio, l’altra squadra non avrebbe fatto gol!</a:t>
            </a:r>
            <a:endParaRPr lang="en-CA" altLang="de-DE" sz="16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4161688128"/>
              </p:ext>
            </p:extLst>
          </p:nvPr>
        </p:nvGraphicFramePr>
        <p:xfrm>
          <a:off x="408955" y="4297680"/>
          <a:ext cx="11376000" cy="25298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Autoattribuzione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“Come </a:t>
                      </a:r>
                      <a:r>
                        <a:rPr kumimoji="0" lang="it-IT" sz="2000" b="0" i="0" u="none" strike="noStrike" cap="none" normalizeH="0" baseline="0" dirty="0">
                          <a:ln>
                            <a:noFill/>
                          </a:ln>
                          <a:solidFill>
                            <a:srgbClr val="333333"/>
                          </a:solidFill>
                          <a:effectLst/>
                          <a:latin typeface="Calibri Light"/>
                          <a:cs typeface="Times New Roman" pitchFamily="18" charset="0"/>
                        </a:rPr>
                        <a:t>dicevi poco fa, sono eccezionalmente </a:t>
                      </a:r>
                      <a:r>
                        <a:rPr kumimoji="0" lang="it-IT" sz="2000" b="0" i="0" u="none" strike="noStrike" cap="none" normalizeH="0" baseline="0">
                          <a:ln>
                            <a:noFill/>
                          </a:ln>
                          <a:solidFill>
                            <a:srgbClr val="333333"/>
                          </a:solidFill>
                          <a:effectLst/>
                          <a:latin typeface="Calibri Light"/>
                          <a:cs typeface="Times New Roman" pitchFamily="18" charset="0"/>
                        </a:rPr>
                        <a:t>talentuoso...”)</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it-IT" sz="2000" b="1" i="0" u="none" strike="noStrike" cap="none" normalizeH="0" baseline="0">
                          <a:ln>
                            <a:noFill/>
                          </a:ln>
                          <a:solidFill>
                            <a:srgbClr val="333333"/>
                          </a:solidFill>
                          <a:effectLst/>
                          <a:latin typeface="Calibri Light"/>
                          <a:cs typeface="Times New Roman" pitchFamily="18" charset="0"/>
                        </a:rPr>
                        <a:t>Svantaggio:</a:t>
                      </a:r>
                      <a:r>
                        <a:rPr kumimoji="0" lang="it-IT" sz="2000" b="0" i="0" u="none" strike="noStrike" cap="none" normalizeH="0" baseline="0">
                          <a:ln>
                            <a:noFill/>
                          </a:ln>
                          <a:solidFill>
                            <a:srgbClr val="333333"/>
                          </a:solidFill>
                          <a:effectLst/>
                          <a:latin typeface="Calibri Light"/>
                          <a:cs typeface="Times New Roman" pitchFamily="18" charset="0"/>
                        </a:rPr>
                        <a:t> </a:t>
                      </a:r>
                      <a:r>
                        <a:rPr kumimoji="0" lang="it-IT" sz="2000" b="0" i="0" u="none" strike="noStrike" cap="none" normalizeH="0" baseline="0">
                          <a:ln>
                            <a:noFill/>
                          </a:ln>
                          <a:solidFill>
                            <a:srgbClr val="004992"/>
                          </a:solidFill>
                          <a:effectLst/>
                          <a:latin typeface="Calibri Light"/>
                          <a:cs typeface="Times New Roman" pitchFamily="18" charset="0"/>
                        </a:rPr>
                        <a:t>???</a:t>
                      </a:r>
                      <a:r>
                        <a:rPr kumimoji="0" lang="it-IT" sz="2000" b="0" i="0" u="none" strike="noStrike" cap="none" normalizeH="0" baseline="0">
                          <a:ln>
                            <a:noFill/>
                          </a:ln>
                          <a:solidFill>
                            <a:srgbClr val="FFFFFF"/>
                          </a:solidFill>
                          <a:effectLst/>
                          <a:latin typeface="Calibri Light"/>
                          <a:cs typeface="Times New Roman" pitchFamily="18" charset="0"/>
                        </a:rPr>
                        <a:t> </a:t>
                      </a:r>
                      <a:r>
                        <a:rPr kumimoji="0" lang="it-IT" sz="2000" b="0" i="0" u="none" strike="noStrike" cap="none" normalizeH="0" baseline="0" dirty="0">
                          <a:ln>
                            <a:noFill/>
                          </a:ln>
                          <a:solidFill>
                            <a:srgbClr val="FFFFFF"/>
                          </a:solidFill>
                          <a:effectLst/>
                          <a:latin typeface="Calibri Light"/>
                          <a:cs typeface="Times New Roman" pitchFamily="18" charset="0"/>
                        </a:rPr>
                        <a:t>chi è pieno di sè sembra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it-IT" sz="2000" b="1" i="0" u="none" strike="noStrike" cap="none" normalizeH="0" baseline="0">
                          <a:ln>
                            <a:noFill/>
                          </a:ln>
                          <a:solidFill>
                            <a:srgbClr val="333333"/>
                          </a:solidFill>
                          <a:effectLst/>
                          <a:latin typeface="Calibri Light"/>
                          <a:cs typeface="Times New Roman" pitchFamily="18" charset="0"/>
                        </a:rPr>
                        <a:t>Vantaggio:</a:t>
                      </a:r>
                      <a:r>
                        <a:rPr kumimoji="0" lang="it-IT" sz="2000" b="0" i="0" u="none" strike="noStrike" cap="none" normalizeH="0" baseline="0">
                          <a:ln>
                            <a:noFill/>
                          </a:ln>
                          <a:solidFill>
                            <a:srgbClr val="333333"/>
                          </a:solidFill>
                          <a:effectLst/>
                          <a:latin typeface="Calibri Light"/>
                          <a:cs typeface="Times New Roman" pitchFamily="18" charset="0"/>
                        </a:rPr>
                        <a:t> </a:t>
                      </a:r>
                      <a:r>
                        <a:rPr kumimoji="0" lang="it-IT" sz="2000" b="0" i="0" u="none" strike="noStrike" cap="none" normalizeH="0" baseline="0">
                          <a:ln>
                            <a:noFill/>
                          </a:ln>
                          <a:solidFill>
                            <a:srgbClr val="004992"/>
                          </a:solidFill>
                          <a:effectLst/>
                          <a:latin typeface="Calibri Light"/>
                          <a:cs typeface="Times New Roman" pitchFamily="18" charset="0"/>
                        </a:rPr>
                        <a:t>???</a:t>
                      </a:r>
                      <a:r>
                        <a:rPr kumimoji="0" lang="it-IT" sz="2000" b="0" i="0" u="none" strike="noStrike" cap="none" normalizeH="0" baseline="0">
                          <a:ln>
                            <a:noFill/>
                          </a:ln>
                          <a:solidFill>
                            <a:srgbClr val="FFFFFF"/>
                          </a:solidFill>
                          <a:effectLst/>
                          <a:latin typeface="Calibri Light"/>
                          <a:cs typeface="Times New Roman" pitchFamily="18" charset="0"/>
                        </a:rPr>
                        <a:t> </a:t>
                      </a:r>
                      <a:r>
                        <a:rPr kumimoji="0" lang="it-IT" sz="2000" b="0" i="0" u="none" strike="noStrike" cap="none" normalizeH="0" baseline="0" dirty="0">
                          <a:ln>
                            <a:noFill/>
                          </a:ln>
                          <a:solidFill>
                            <a:srgbClr val="FFFFFF"/>
                          </a:solidFill>
                          <a:effectLst/>
                          <a:latin typeface="Calibri Light"/>
                          <a:cs typeface="Times New Roman" pitchFamily="18" charset="0"/>
                        </a:rPr>
                        <a:t>accresce l’autostima</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Altri/Attribuzioni situazionali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“Devo </a:t>
                      </a:r>
                      <a:r>
                        <a:rPr kumimoji="0" lang="it-IT" sz="2000" b="0" i="0" u="none" strike="noStrike" cap="none" normalizeH="0" baseline="0" dirty="0">
                          <a:ln>
                            <a:noFill/>
                          </a:ln>
                          <a:solidFill>
                            <a:srgbClr val="333333"/>
                          </a:solidFill>
                          <a:effectLst/>
                          <a:latin typeface="Calibri Light"/>
                          <a:cs typeface="Times New Roman" pitchFamily="18" charset="0"/>
                        </a:rPr>
                        <a:t>tutto ai miei mentori e ai miei </a:t>
                      </a:r>
                      <a:r>
                        <a:rPr kumimoji="0" lang="it-IT" sz="2000" b="0" i="0" u="none" strike="noStrike" cap="none" normalizeH="0" baseline="0">
                          <a:ln>
                            <a:noFill/>
                          </a:ln>
                          <a:solidFill>
                            <a:srgbClr val="333333"/>
                          </a:solidFill>
                          <a:effectLst/>
                          <a:latin typeface="Calibri Light"/>
                          <a:cs typeface="Times New Roman" pitchFamily="18" charset="0"/>
                        </a:rPr>
                        <a:t>familiari.”)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l’autostima non è accresciuta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Sei considerato modesto, e un </a:t>
                      </a:r>
                      <a:r>
                        <a:rPr kumimoji="0" lang="it-IT" sz="2000" b="0" i="0" u="none" strike="noStrike" cap="none" normalizeH="0" baseline="0">
                          <a:ln>
                            <a:noFill/>
                          </a:ln>
                          <a:solidFill>
                            <a:srgbClr val="E3EFF8"/>
                          </a:solidFill>
                          <a:effectLst/>
                          <a:latin typeface="Calibri Light"/>
                          <a:cs typeface="Times New Roman" pitchFamily="18" charset="0"/>
                        </a:rPr>
                        <a:t>vero “uomo di squadra”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de-DE" sz="1400">
                <a:latin typeface="Calibri Light"/>
              </a:rPr>
              <a:t>Congratulazioni per il premio. Come hai fatto?</a:t>
            </a:r>
            <a:endParaRPr lang="en-CA" altLang="de-DE" sz="140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969221342"/>
              </p:ext>
            </p:extLst>
          </p:nvPr>
        </p:nvGraphicFramePr>
        <p:xfrm>
          <a:off x="408955" y="4297680"/>
          <a:ext cx="11376000" cy="25298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Autoattribuzione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“Come </a:t>
                      </a:r>
                      <a:r>
                        <a:rPr kumimoji="0" lang="it-IT" sz="2000" b="0" i="0" u="none" strike="noStrike" cap="none" normalizeH="0" baseline="0" dirty="0">
                          <a:ln>
                            <a:noFill/>
                          </a:ln>
                          <a:solidFill>
                            <a:srgbClr val="333333"/>
                          </a:solidFill>
                          <a:effectLst/>
                          <a:latin typeface="Calibri Light"/>
                          <a:cs typeface="Times New Roman" pitchFamily="18" charset="0"/>
                        </a:rPr>
                        <a:t>dicevi poco fa, sono eccezionalmente </a:t>
                      </a:r>
                      <a:r>
                        <a:rPr kumimoji="0" lang="it-IT" sz="2000" b="0" i="0" u="none" strike="noStrike" cap="none" normalizeH="0" baseline="0">
                          <a:ln>
                            <a:noFill/>
                          </a:ln>
                          <a:solidFill>
                            <a:srgbClr val="333333"/>
                          </a:solidFill>
                          <a:effectLst/>
                          <a:latin typeface="Calibri Light"/>
                          <a:cs typeface="Times New Roman" pitchFamily="18" charset="0"/>
                        </a:rPr>
                        <a:t>talentuoso...”)</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chi è pieno di sè sembra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accresce l’autostima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Altri/Attribuzioni situazionali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“Devo </a:t>
                      </a:r>
                      <a:r>
                        <a:rPr kumimoji="0" lang="it-IT" sz="2000" b="0" i="0" u="none" strike="noStrike" cap="none" normalizeH="0" baseline="0" dirty="0">
                          <a:ln>
                            <a:noFill/>
                          </a:ln>
                          <a:solidFill>
                            <a:srgbClr val="333333"/>
                          </a:solidFill>
                          <a:effectLst/>
                          <a:latin typeface="Calibri Light"/>
                          <a:cs typeface="Times New Roman" pitchFamily="18" charset="0"/>
                        </a:rPr>
                        <a:t>tutto ai miei mentori e ai miei </a:t>
                      </a:r>
                      <a:r>
                        <a:rPr kumimoji="0" lang="it-IT" sz="2000" b="0" i="0" u="none" strike="noStrike" cap="none" normalizeH="0" baseline="0">
                          <a:ln>
                            <a:noFill/>
                          </a:ln>
                          <a:solidFill>
                            <a:srgbClr val="333333"/>
                          </a:solidFill>
                          <a:effectLst/>
                          <a:latin typeface="Calibri Light"/>
                          <a:cs typeface="Times New Roman" pitchFamily="18" charset="0"/>
                        </a:rPr>
                        <a:t>familiari.”)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l’autostima non è accresciuta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t>
                      </a:r>
                      <a:r>
                        <a:rPr kumimoji="0" lang="it-IT" sz="2000" b="0" i="0" u="none" strike="noStrike" cap="none" normalizeH="0" baseline="0" dirty="0">
                          <a:ln>
                            <a:noFill/>
                          </a:ln>
                          <a:solidFill>
                            <a:srgbClr val="004992"/>
                          </a:solidFill>
                          <a:effectLst/>
                          <a:latin typeface="Calibri Light"/>
                          <a:cs typeface="Times New Roman" pitchFamily="18" charset="0"/>
                        </a:rPr>
                        <a:t>???</a:t>
                      </a:r>
                      <a:r>
                        <a:rPr kumimoji="0" lang="it-IT" sz="2000" b="0" i="0" u="none" strike="noStrike" cap="none" normalizeH="0" baseline="0" dirty="0">
                          <a:ln>
                            <a:noFill/>
                          </a:ln>
                          <a:solidFill>
                            <a:srgbClr val="E3EFF8"/>
                          </a:solidFill>
                          <a:effectLst/>
                          <a:latin typeface="Calibri Light"/>
                          <a:cs typeface="Times New Roman" pitchFamily="18" charset="0"/>
                        </a:rPr>
                        <a:t> Sei considerato modesto, e un </a:t>
                      </a:r>
                      <a:r>
                        <a:rPr kumimoji="0" lang="it-IT" sz="2000" b="0" i="0" u="none" strike="noStrike" cap="none" normalizeH="0" baseline="0">
                          <a:ln>
                            <a:noFill/>
                          </a:ln>
                          <a:solidFill>
                            <a:srgbClr val="E3EFF8"/>
                          </a:solidFill>
                          <a:effectLst/>
                          <a:latin typeface="Calibri Light"/>
                          <a:cs typeface="Times New Roman" pitchFamily="18" charset="0"/>
                        </a:rPr>
                        <a:t>vero “uomo di squadra”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de-DE" sz="1400">
                <a:latin typeface="Calibri Light"/>
              </a:rPr>
              <a:t>Congratulazioni per il premio. Come hai fatto?</a:t>
            </a:r>
            <a:endParaRPr lang="en-CA" altLang="de-DE" sz="1400">
              <a:latin typeface="Calibri Light"/>
            </a:endParaRPr>
          </a:p>
        </p:txBody>
      </p:sp>
    </p:spTree>
    <p:extLst>
      <p:ext uri="{BB962C8B-B14F-4D97-AF65-F5344CB8AC3E}">
        <p14:creationId xmlns:p14="http://schemas.microsoft.com/office/powerpoint/2010/main" val="2028276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740752442"/>
              </p:ext>
            </p:extLst>
          </p:nvPr>
        </p:nvGraphicFramePr>
        <p:xfrm>
          <a:off x="408955" y="4297680"/>
          <a:ext cx="11376000" cy="25298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Autoattribuzione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“Come </a:t>
                      </a:r>
                      <a:r>
                        <a:rPr kumimoji="0" lang="it-IT" sz="2000" b="0" i="0" u="none" strike="noStrike" cap="none" normalizeH="0" baseline="0" dirty="0">
                          <a:ln>
                            <a:noFill/>
                          </a:ln>
                          <a:solidFill>
                            <a:srgbClr val="333333"/>
                          </a:solidFill>
                          <a:effectLst/>
                          <a:latin typeface="Calibri Light"/>
                          <a:cs typeface="Times New Roman" pitchFamily="18" charset="0"/>
                        </a:rPr>
                        <a:t>dicevi poco fa, sono eccezionalmente </a:t>
                      </a:r>
                      <a:r>
                        <a:rPr kumimoji="0" lang="it-IT" sz="2000" b="0" i="0" u="none" strike="noStrike" cap="none" normalizeH="0" baseline="0">
                          <a:ln>
                            <a:noFill/>
                          </a:ln>
                          <a:solidFill>
                            <a:srgbClr val="333333"/>
                          </a:solidFill>
                          <a:effectLst/>
                          <a:latin typeface="Calibri Light"/>
                          <a:cs typeface="Times New Roman" pitchFamily="18" charset="0"/>
                        </a:rPr>
                        <a:t>talentuoso...”)</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chi è pieno di sè sembra arrogante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accresce l’autostima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Altri/Attribuzioni situazionali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(es</a:t>
                      </a:r>
                      <a:r>
                        <a:rPr kumimoji="0" lang="it-IT" sz="2000" b="0" i="0" u="none" strike="noStrike" cap="none" normalizeH="0" baseline="0">
                          <a:ln>
                            <a:noFill/>
                          </a:ln>
                          <a:solidFill>
                            <a:srgbClr val="333333"/>
                          </a:solidFill>
                          <a:effectLst/>
                          <a:latin typeface="Calibri Light"/>
                          <a:cs typeface="Times New Roman" pitchFamily="18" charset="0"/>
                        </a:rPr>
                        <a:t>. “Devo </a:t>
                      </a:r>
                      <a:r>
                        <a:rPr kumimoji="0" lang="it-IT" sz="2000" b="0" i="0" u="none" strike="noStrike" cap="none" normalizeH="0" baseline="0" dirty="0">
                          <a:ln>
                            <a:noFill/>
                          </a:ln>
                          <a:solidFill>
                            <a:srgbClr val="333333"/>
                          </a:solidFill>
                          <a:effectLst/>
                          <a:latin typeface="Calibri Light"/>
                          <a:cs typeface="Times New Roman" pitchFamily="18" charset="0"/>
                        </a:rPr>
                        <a:t>tutto ai miei mentori e ai miei </a:t>
                      </a:r>
                      <a:r>
                        <a:rPr kumimoji="0" lang="it-IT" sz="2000" b="0" i="0" u="none" strike="noStrike" cap="none" normalizeH="0" baseline="0">
                          <a:ln>
                            <a:noFill/>
                          </a:ln>
                          <a:solidFill>
                            <a:srgbClr val="333333"/>
                          </a:solidFill>
                          <a:effectLst/>
                          <a:latin typeface="Calibri Light"/>
                          <a:cs typeface="Times New Roman" pitchFamily="18" charset="0"/>
                        </a:rPr>
                        <a:t>familiari.”)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Svantaggio:</a:t>
                      </a:r>
                      <a:r>
                        <a:rPr kumimoji="0" lang="it-IT" sz="2000" b="0" i="0" u="none" strike="noStrike" cap="none" normalizeH="0" baseline="0" dirty="0">
                          <a:ln>
                            <a:noFill/>
                          </a:ln>
                          <a:solidFill>
                            <a:srgbClr val="333333"/>
                          </a:solidFill>
                          <a:effectLst/>
                          <a:latin typeface="Calibri Light"/>
                          <a:cs typeface="Times New Roman" pitchFamily="18" charset="0"/>
                        </a:rPr>
                        <a:t> l’autostima non è accresciuta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1" i="0" u="none" strike="noStrike" cap="none" normalizeH="0" baseline="0" dirty="0">
                          <a:ln>
                            <a:noFill/>
                          </a:ln>
                          <a:solidFill>
                            <a:srgbClr val="333333"/>
                          </a:solidFill>
                          <a:effectLst/>
                          <a:latin typeface="Calibri Light"/>
                          <a:cs typeface="Times New Roman" pitchFamily="18" charset="0"/>
                        </a:rPr>
                        <a:t>Vantaggio:</a:t>
                      </a:r>
                      <a:r>
                        <a:rPr kumimoji="0" lang="it-IT" sz="2000" b="0" i="0" u="none" strike="noStrike" cap="none" normalizeH="0" baseline="0" dirty="0">
                          <a:ln>
                            <a:noFill/>
                          </a:ln>
                          <a:solidFill>
                            <a:srgbClr val="333333"/>
                          </a:solidFill>
                          <a:effectLst/>
                          <a:latin typeface="Calibri Light"/>
                          <a:cs typeface="Times New Roman" pitchFamily="18" charset="0"/>
                        </a:rPr>
                        <a:t> Sei considerato modesto, e un </a:t>
                      </a:r>
                      <a:r>
                        <a:rPr kumimoji="0" lang="it-IT" sz="2000" b="0" i="0" u="none" strike="noStrike" cap="none" normalizeH="0" baseline="0">
                          <a:ln>
                            <a:noFill/>
                          </a:ln>
                          <a:solidFill>
                            <a:srgbClr val="333333"/>
                          </a:solidFill>
                          <a:effectLst/>
                          <a:latin typeface="Calibri Light"/>
                          <a:cs typeface="Times New Roman" pitchFamily="18" charset="0"/>
                        </a:rPr>
                        <a:t>vero “uomo di squadra”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de-DE" sz="1400">
                <a:latin typeface="Calibri Light"/>
              </a:rPr>
              <a:t>Congratulazioni per il premio. Come hai fatto?</a:t>
            </a:r>
            <a:endParaRPr lang="en-CA" altLang="de-DE" sz="1400">
              <a:latin typeface="Calibri Light"/>
            </a:endParaRPr>
          </a:p>
        </p:txBody>
      </p:sp>
    </p:spTree>
    <p:extLst>
      <p:ext uri="{BB962C8B-B14F-4D97-AF65-F5344CB8AC3E}">
        <p14:creationId xmlns:p14="http://schemas.microsoft.com/office/powerpoint/2010/main" val="558457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6" name="Text Box 14"/>
          <p:cNvSpPr txBox="1">
            <a:spLocks noChangeArrowheads="1"/>
          </p:cNvSpPr>
          <p:nvPr/>
        </p:nvSpPr>
        <p:spPr bwMode="auto">
          <a:xfrm>
            <a:off x="408955" y="5008563"/>
            <a:ext cx="61266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eaLnBrk="1" hangingPunct="1">
              <a:lnSpc>
                <a:spcPct val="130000"/>
              </a:lnSpc>
            </a:pPr>
            <a:r>
              <a:rPr lang="de-DE" altLang="de-DE">
                <a:solidFill>
                  <a:srgbClr val="333333"/>
                </a:solidFill>
                <a:latin typeface="+mn-lt"/>
                <a:ea typeface="+mn-ea"/>
              </a:rPr>
              <a:t>???</a:t>
            </a:r>
          </a:p>
          <a:p>
            <a:pPr eaLnBrk="1" hangingPunct="1">
              <a:lnSpc>
                <a:spcPct val="130000"/>
              </a:lnSpc>
            </a:pPr>
            <a:r>
              <a:rPr lang="de-DE" altLang="de-DE">
                <a:solidFill>
                  <a:srgbClr val="333333"/>
                </a:solidFill>
                <a:latin typeface="+mn-lt"/>
                <a:ea typeface="+mn-ea"/>
              </a:rPr>
              <a:t>???</a:t>
            </a:r>
          </a:p>
          <a:p>
            <a:pPr eaLnBrk="1" hangingPunct="1">
              <a:lnSpc>
                <a:spcPct val="130000"/>
              </a:lnSpc>
            </a:pPr>
            <a:r>
              <a:rPr lang="de-DE" altLang="de-DE">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12" name="Group 15"/>
          <p:cNvGraphicFramePr>
            <a:graphicFrameLocks noGrp="1"/>
          </p:cNvGraphicFramePr>
          <p:nvPr>
            <p:extLst>
              <p:ext uri="{D42A27DB-BD31-4B8C-83A1-F6EECF244321}">
                <p14:modId xmlns:p14="http://schemas.microsoft.com/office/powerpoint/2010/main" val="1556449221"/>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Risposte più equilibrate (es. combinare le influenze da se, altri/situazioni; offrire spiegazioni differenti):</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de-DE" sz="1400">
                <a:latin typeface="Calibri Light"/>
              </a:rPr>
              <a:t>Congratulazioni per il premio. Come hai fatto?</a:t>
            </a:r>
            <a:endParaRPr lang="en-CA" altLang="de-DE" sz="140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Effetti di certi stili di attribuzione sugli eventi positivi!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11" name="Group 15"/>
          <p:cNvGraphicFramePr>
            <a:graphicFrameLocks noGrp="1"/>
          </p:cNvGraphicFramePr>
          <p:nvPr>
            <p:extLst>
              <p:ext uri="{D42A27DB-BD31-4B8C-83A1-F6EECF244321}">
                <p14:modId xmlns:p14="http://schemas.microsoft.com/office/powerpoint/2010/main" val="1833904847"/>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Risposte più equilibrate (es. combinare le influenze da se, altri/situazioni; offrire spiegazioni differenti):</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“Sono </a:t>
                      </a:r>
                      <a:r>
                        <a:rPr kumimoji="0" lang="it-IT" sz="2000" b="0" i="0" u="none" strike="noStrike" cap="none" normalizeH="0" baseline="0" dirty="0">
                          <a:ln>
                            <a:noFill/>
                          </a:ln>
                          <a:solidFill>
                            <a:srgbClr val="333333"/>
                          </a:solidFill>
                          <a:effectLst/>
                          <a:latin typeface="Calibri Light"/>
                          <a:cs typeface="Times New Roman" pitchFamily="18" charset="0"/>
                        </a:rPr>
                        <a:t>molto orgoglioso, ma mi piacerebbe anche ringraziare i miei genitori e </a:t>
                      </a:r>
                      <a:r>
                        <a:rPr kumimoji="0" lang="it-IT" sz="2000" b="0" i="0" u="none" strike="noStrike" cap="none" normalizeH="0" baseline="0">
                          <a:ln>
                            <a:noFill/>
                          </a:ln>
                          <a:solidFill>
                            <a:srgbClr val="333333"/>
                          </a:solidFill>
                          <a:effectLst/>
                          <a:latin typeface="Calibri Light"/>
                          <a:cs typeface="Times New Roman" pitchFamily="18" charset="0"/>
                        </a:rPr>
                        <a:t>la squadra”</a:t>
                      </a:r>
                      <a:endParaRPr kumimoji="0" lang="it-IT"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“Thomas </a:t>
                      </a:r>
                      <a:r>
                        <a:rPr kumimoji="0" lang="it-IT" sz="2000" b="0" i="0" u="none" strike="noStrike" cap="none" normalizeH="0" baseline="0" dirty="0">
                          <a:ln>
                            <a:noFill/>
                          </a:ln>
                          <a:solidFill>
                            <a:srgbClr val="333333"/>
                          </a:solidFill>
                          <a:effectLst/>
                          <a:latin typeface="Calibri Light"/>
                          <a:cs typeface="Times New Roman" pitchFamily="18" charset="0"/>
                        </a:rPr>
                        <a:t>Alva Edison ha detto una volta: Il genio è per l'uno per cento ispirazione e per il novantanove per </a:t>
                      </a:r>
                      <a:r>
                        <a:rPr kumimoji="0" lang="it-IT" sz="2000" b="0" i="0" u="none" strike="noStrike" cap="none" normalizeH="0" baseline="0">
                          <a:ln>
                            <a:noFill/>
                          </a:ln>
                          <a:solidFill>
                            <a:srgbClr val="333333"/>
                          </a:solidFill>
                          <a:effectLst/>
                          <a:latin typeface="Calibri Light"/>
                          <a:cs typeface="Times New Roman" pitchFamily="18" charset="0"/>
                        </a:rPr>
                        <a:t>cento traspirazione”</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de-DE" sz="1400">
                <a:latin typeface="Calibri Light"/>
              </a:rPr>
              <a:t>Congratulazioni per il premio. Come hai fatto?</a:t>
            </a:r>
            <a:endParaRPr lang="en-CA" altLang="de-DE" sz="14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Perché stiamo facendo questo?</a:t>
            </a:r>
          </a:p>
        </p:txBody>
      </p:sp>
      <p:sp>
        <p:nvSpPr>
          <p:cNvPr id="5" name="Content Placeholder 4"/>
          <p:cNvSpPr>
            <a:spLocks noGrp="1"/>
          </p:cNvSpPr>
          <p:nvPr>
            <p:ph idx="1"/>
          </p:nvPr>
        </p:nvSpPr>
        <p:spPr/>
        <p:txBody>
          <a:bodyPr/>
          <a:lstStyle/>
          <a:p>
            <a:pPr lvl="0" defTabSz="914400" fontAlgn="base">
              <a:tabLst>
                <a:tab pos="268288" algn="l"/>
              </a:tabLst>
              <a:defRPr/>
            </a:pPr>
            <a:r>
              <a:rPr lang="en-US" sz="2400" dirty="0" err="1">
                <a:solidFill>
                  <a:srgbClr val="333333"/>
                </a:solidFill>
              </a:rPr>
              <a:t>Gli</a:t>
            </a:r>
            <a:r>
              <a:rPr lang="en-US" sz="2400" dirty="0">
                <a:solidFill>
                  <a:srgbClr val="333333"/>
                </a:solidFill>
              </a:rPr>
              <a:t> </a:t>
            </a:r>
            <a:r>
              <a:rPr lang="en-US" sz="2400" dirty="0" err="1">
                <a:solidFill>
                  <a:srgbClr val="333333"/>
                </a:solidFill>
              </a:rPr>
              <a:t>studi</a:t>
            </a:r>
            <a:r>
              <a:rPr lang="en-US" sz="2400" dirty="0">
                <a:solidFill>
                  <a:srgbClr val="333333"/>
                </a:solidFill>
              </a:rPr>
              <a:t> </a:t>
            </a:r>
            <a:r>
              <a:rPr lang="en-US" sz="2400" dirty="0" err="1">
                <a:solidFill>
                  <a:srgbClr val="333333"/>
                </a:solidFill>
              </a:rPr>
              <a:t>mostrano</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molte</a:t>
            </a:r>
            <a:r>
              <a:rPr lang="en-US" sz="2400" dirty="0">
                <a:solidFill>
                  <a:srgbClr val="333333"/>
                </a:solidFill>
              </a:rPr>
              <a:t> </a:t>
            </a:r>
            <a:r>
              <a:rPr lang="en-US" sz="2400" dirty="0" err="1">
                <a:solidFill>
                  <a:srgbClr val="333333"/>
                </a:solidFill>
              </a:rPr>
              <a:t>persone</a:t>
            </a:r>
            <a:r>
              <a:rPr lang="en-US" sz="2400" dirty="0">
                <a:solidFill>
                  <a:srgbClr val="333333"/>
                </a:solidFill>
              </a:rPr>
              <a:t> con </a:t>
            </a:r>
            <a:r>
              <a:rPr lang="en-US" sz="2400" b="1" dirty="0" err="1">
                <a:solidFill>
                  <a:srgbClr val="333333"/>
                </a:solidFill>
              </a:rPr>
              <a:t>depressione</a:t>
            </a:r>
            <a:r>
              <a:rPr lang="en-US" sz="2400" dirty="0">
                <a:solidFill>
                  <a:srgbClr val="333333"/>
                </a:solidFill>
              </a:rPr>
              <a:t> (ma non </a:t>
            </a:r>
            <a:r>
              <a:rPr lang="en-US" sz="2400" dirty="0" err="1">
                <a:solidFill>
                  <a:srgbClr val="333333"/>
                </a:solidFill>
              </a:rPr>
              <a:t>tutti</a:t>
            </a:r>
            <a:r>
              <a:rPr lang="en-US" sz="2400" dirty="0">
                <a:solidFill>
                  <a:srgbClr val="333333"/>
                </a:solidFill>
              </a:rPr>
              <a:t>!):</a:t>
            </a:r>
          </a:p>
          <a:p>
            <a:pPr marL="342900" lvl="0" indent="-342900" defTabSz="914400" fontAlgn="base">
              <a:buClr>
                <a:srgbClr val="333333"/>
              </a:buClr>
              <a:buFont typeface="WingDings"/>
              <a:buChar char=""/>
              <a:tabLst>
                <a:tab pos="534988" algn="l"/>
                <a:tab pos="720725" algn="l"/>
              </a:tabLst>
              <a:defRPr/>
            </a:pPr>
            <a:r>
              <a:rPr lang="it-IT" sz="2400" dirty="0">
                <a:solidFill>
                  <a:srgbClr val="333333"/>
                </a:solidFill>
              </a:rPr>
              <a:t>Tendono ad incolpare se stessi per il fallimento</a:t>
            </a:r>
            <a:endParaRPr lang="de-DE" sz="2400" dirty="0">
              <a:solidFill>
                <a:srgbClr val="333333"/>
              </a:solidFill>
            </a:endParaRPr>
          </a:p>
          <a:p>
            <a:pPr marL="342900" lvl="0" indent="-342900" defTabSz="914400" fontAlgn="base">
              <a:buClr>
                <a:srgbClr val="333333"/>
              </a:buClr>
              <a:buFont typeface="WingDings"/>
              <a:buChar char=""/>
              <a:defRPr/>
            </a:pPr>
            <a:r>
              <a:rPr lang="de-DE" sz="2400" dirty="0">
                <a:solidFill>
                  <a:srgbClr val="333333"/>
                </a:solidFill>
              </a:rPr>
              <a:t>Tendono ad attribuire ad altri o alle circostanze i meriti per il successo</a:t>
            </a:r>
          </a:p>
          <a:p>
            <a:pPr lvl="0" algn="ctr" defTabSz="914400" fontAlgn="base">
              <a:buClr>
                <a:srgbClr val="336699"/>
              </a:buClr>
              <a:defRPr/>
            </a:pPr>
            <a:r>
              <a:rPr lang="en-US" sz="2400" b="1" dirty="0" err="1">
                <a:solidFill>
                  <a:srgbClr val="004992"/>
                </a:solidFill>
              </a:rPr>
              <a:t>Questo</a:t>
            </a:r>
            <a:r>
              <a:rPr lang="en-US" sz="2400" b="1" dirty="0">
                <a:solidFill>
                  <a:srgbClr val="004992"/>
                </a:solidFill>
              </a:rPr>
              <a:t> </a:t>
            </a:r>
            <a:r>
              <a:rPr lang="en-US" sz="2400" b="1" dirty="0" err="1">
                <a:solidFill>
                  <a:srgbClr val="004992"/>
                </a:solidFill>
              </a:rPr>
              <a:t>può</a:t>
            </a:r>
            <a:r>
              <a:rPr lang="en-US" sz="2400" b="1" dirty="0">
                <a:solidFill>
                  <a:srgbClr val="004992"/>
                </a:solidFill>
              </a:rPr>
              <a:t> </a:t>
            </a:r>
            <a:r>
              <a:rPr lang="en-US" sz="2400" b="1" dirty="0" err="1">
                <a:solidFill>
                  <a:srgbClr val="004992"/>
                </a:solidFill>
              </a:rPr>
              <a:t>condurre</a:t>
            </a:r>
            <a:r>
              <a:rPr lang="en-US" sz="2400" b="1" dirty="0">
                <a:solidFill>
                  <a:srgbClr val="004992"/>
                </a:solidFill>
              </a:rPr>
              <a:t> ad </a:t>
            </a:r>
            <a:r>
              <a:rPr lang="en-US" sz="2400" b="1" dirty="0" err="1">
                <a:solidFill>
                  <a:srgbClr val="004992"/>
                </a:solidFill>
              </a:rPr>
              <a:t>una</a:t>
            </a:r>
            <a:r>
              <a:rPr lang="en-US" sz="2400" b="1" dirty="0">
                <a:solidFill>
                  <a:srgbClr val="004992"/>
                </a:solidFill>
              </a:rPr>
              <a:t> </a:t>
            </a:r>
            <a:r>
              <a:rPr lang="en-US" sz="2400" b="1" dirty="0" err="1">
                <a:solidFill>
                  <a:srgbClr val="004992"/>
                </a:solidFill>
              </a:rPr>
              <a:t>bassa</a:t>
            </a:r>
            <a:r>
              <a:rPr lang="en-US" sz="2400" b="1" dirty="0">
                <a:solidFill>
                  <a:srgbClr val="004992"/>
                </a:solidFill>
              </a:rPr>
              <a:t> </a:t>
            </a:r>
            <a:r>
              <a:rPr lang="en-US" sz="2400" b="1" dirty="0" err="1">
                <a:solidFill>
                  <a:srgbClr val="004992"/>
                </a:solidFill>
              </a:rPr>
              <a:t>autostima</a:t>
            </a:r>
            <a:r>
              <a:rPr lang="en-US" sz="2400" b="1"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Perché stiamo facendo questo?</a:t>
            </a:r>
          </a:p>
        </p:txBody>
      </p:sp>
      <p:sp>
        <p:nvSpPr>
          <p:cNvPr id="5" name="Content Placeholder 4"/>
          <p:cNvSpPr>
            <a:spLocks noGrp="1"/>
          </p:cNvSpPr>
          <p:nvPr>
            <p:ph idx="1"/>
          </p:nvPr>
        </p:nvSpPr>
        <p:spPr/>
        <p:txBody>
          <a:bodyPr/>
          <a:lstStyle/>
          <a:p>
            <a:pPr lvl="0" defTabSz="914400" fontAlgn="base">
              <a:tabLst>
                <a:tab pos="0" algn="l"/>
              </a:tabLst>
              <a:defRPr/>
            </a:pP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studi</a:t>
            </a:r>
            <a:r>
              <a:rPr lang="en-US" sz="2400" dirty="0">
                <a:solidFill>
                  <a:srgbClr val="333333"/>
                </a:solidFill>
              </a:rPr>
              <a:t> </a:t>
            </a:r>
            <a:r>
              <a:rPr lang="en-US" sz="2400" dirty="0" err="1">
                <a:solidFill>
                  <a:srgbClr val="333333"/>
                </a:solidFill>
              </a:rPr>
              <a:t>mostrano</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molte</a:t>
            </a:r>
            <a:r>
              <a:rPr lang="en-US" sz="2400" dirty="0">
                <a:solidFill>
                  <a:srgbClr val="333333"/>
                </a:solidFill>
              </a:rPr>
              <a:t> </a:t>
            </a:r>
            <a:r>
              <a:rPr lang="en-US" sz="2400" dirty="0" err="1">
                <a:solidFill>
                  <a:srgbClr val="333333"/>
                </a:solidFill>
              </a:rPr>
              <a:t>persone</a:t>
            </a:r>
            <a:r>
              <a:rPr lang="en-US" sz="2400" dirty="0">
                <a:solidFill>
                  <a:srgbClr val="333333"/>
                </a:solidFill>
              </a:rPr>
              <a:t> con </a:t>
            </a:r>
            <a:r>
              <a:rPr lang="en-US" sz="2400" b="1" dirty="0" err="1">
                <a:solidFill>
                  <a:srgbClr val="333333"/>
                </a:solidFill>
              </a:rPr>
              <a:t>deliri</a:t>
            </a:r>
            <a:r>
              <a:rPr lang="en-US" sz="2400" dirty="0">
                <a:solidFill>
                  <a:srgbClr val="333333"/>
                </a:solidFill>
              </a:rPr>
              <a:t> (ma non </a:t>
            </a:r>
            <a:r>
              <a:rPr lang="en-US" sz="2400" dirty="0" err="1">
                <a:solidFill>
                  <a:srgbClr val="333333"/>
                </a:solidFill>
              </a:rPr>
              <a:t>tutti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Tendono</a:t>
            </a:r>
            <a:r>
              <a:rPr lang="en-US" sz="2400" dirty="0">
                <a:solidFill>
                  <a:srgbClr val="333333"/>
                </a:solidFill>
              </a:rPr>
              <a:t> ad </a:t>
            </a:r>
            <a:r>
              <a:rPr lang="en-US" sz="2400" dirty="0" err="1">
                <a:solidFill>
                  <a:srgbClr val="333333"/>
                </a:solidFill>
              </a:rPr>
              <a:t>incolpare</a:t>
            </a:r>
            <a:r>
              <a:rPr lang="en-US" sz="2400" dirty="0">
                <a:solidFill>
                  <a:srgbClr val="333333"/>
                </a:solidFill>
              </a:rPr>
              <a:t> </a:t>
            </a:r>
            <a:r>
              <a:rPr lang="en-US" sz="2400" dirty="0" err="1">
                <a:solidFill>
                  <a:srgbClr val="333333"/>
                </a:solidFill>
              </a:rPr>
              <a:t>altre</a:t>
            </a:r>
            <a:r>
              <a:rPr lang="en-US" sz="2400" dirty="0">
                <a:solidFill>
                  <a:srgbClr val="333333"/>
                </a:solidFill>
              </a:rPr>
              <a:t> </a:t>
            </a:r>
            <a:r>
              <a:rPr lang="en-US" sz="2400" dirty="0" err="1">
                <a:solidFill>
                  <a:srgbClr val="333333"/>
                </a:solidFill>
              </a:rPr>
              <a:t>persone</a:t>
            </a:r>
            <a:r>
              <a:rPr lang="en-US" sz="2400" dirty="0">
                <a:solidFill>
                  <a:srgbClr val="333333"/>
                </a:solidFill>
              </a:rPr>
              <a:t> per </a:t>
            </a:r>
            <a:r>
              <a:rPr lang="en-US" sz="2400" dirty="0" err="1">
                <a:solidFill>
                  <a:srgbClr val="333333"/>
                </a:solidFill>
              </a:rPr>
              <a:t>i</a:t>
            </a:r>
            <a:r>
              <a:rPr lang="en-US" sz="2400" dirty="0">
                <a:solidFill>
                  <a:srgbClr val="333333"/>
                </a:solidFill>
              </a:rPr>
              <a:t> </a:t>
            </a:r>
            <a:r>
              <a:rPr lang="en-US" sz="2400" dirty="0" err="1">
                <a:solidFill>
                  <a:srgbClr val="333333"/>
                </a:solidFill>
              </a:rPr>
              <a:t>loro</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negativi</a:t>
            </a:r>
            <a:r>
              <a:rPr lang="en-US" sz="2400" dirty="0">
                <a:solidFill>
                  <a:srgbClr val="333333"/>
                </a:solidFill>
              </a:rPr>
              <a:t> e </a:t>
            </a:r>
            <a:r>
              <a:rPr lang="en-US" sz="2400" dirty="0" err="1">
                <a:solidFill>
                  <a:srgbClr val="333333"/>
                </a:solidFill>
              </a:rPr>
              <a:t>fallimenti</a:t>
            </a:r>
            <a:endParaRPr lang="en-US" sz="2400" dirty="0">
              <a:solidFill>
                <a:srgbClr val="333333"/>
              </a:solidFill>
            </a:endParaRPr>
          </a:p>
          <a:p>
            <a:pPr marL="342900" lvl="0" indent="-342900" defTabSz="914400" fontAlgn="base">
              <a:buClr>
                <a:srgbClr val="333333"/>
              </a:buClr>
              <a:buFont typeface="WingDings"/>
              <a:buChar char=""/>
              <a:defRPr/>
            </a:pPr>
            <a:r>
              <a:rPr lang="en-US" sz="2400" dirty="0" err="1">
                <a:solidFill>
                  <a:srgbClr val="333333"/>
                </a:solidFill>
              </a:rPr>
              <a:t>Tendono</a:t>
            </a:r>
            <a:r>
              <a:rPr lang="en-US" sz="2400" dirty="0">
                <a:solidFill>
                  <a:srgbClr val="333333"/>
                </a:solidFill>
              </a:rPr>
              <a:t> a </a:t>
            </a:r>
            <a:r>
              <a:rPr lang="en-US" sz="2400" dirty="0" err="1">
                <a:solidFill>
                  <a:srgbClr val="333333"/>
                </a:solidFill>
              </a:rPr>
              <a:t>ritenere</a:t>
            </a:r>
            <a:r>
              <a:rPr lang="en-US" sz="2400" dirty="0">
                <a:solidFill>
                  <a:srgbClr val="333333"/>
                </a:solidFill>
              </a:rPr>
              <a:t> </a:t>
            </a:r>
            <a:r>
              <a:rPr lang="en-US" sz="2400" dirty="0" err="1">
                <a:solidFill>
                  <a:srgbClr val="333333"/>
                </a:solidFill>
              </a:rPr>
              <a:t>che</a:t>
            </a:r>
            <a:r>
              <a:rPr lang="en-US" sz="2400" dirty="0">
                <a:solidFill>
                  <a:srgbClr val="333333"/>
                </a:solidFill>
              </a:rPr>
              <a:t> </a:t>
            </a:r>
            <a:r>
              <a:rPr lang="en-US" sz="2400" dirty="0" err="1">
                <a:solidFill>
                  <a:srgbClr val="333333"/>
                </a:solidFill>
              </a:rPr>
              <a:t>tutti</a:t>
            </a: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sono</a:t>
            </a:r>
            <a:r>
              <a:rPr lang="en-US" sz="2400" dirty="0">
                <a:solidFill>
                  <a:srgbClr val="333333"/>
                </a:solidFill>
              </a:rPr>
              <a:t> al </a:t>
            </a:r>
            <a:r>
              <a:rPr lang="en-US" sz="2400" dirty="0" err="1">
                <a:solidFill>
                  <a:srgbClr val="333333"/>
                </a:solidFill>
              </a:rPr>
              <a:t>difuori</a:t>
            </a:r>
            <a:r>
              <a:rPr lang="en-US" sz="2400" dirty="0">
                <a:solidFill>
                  <a:srgbClr val="333333"/>
                </a:solidFill>
              </a:rPr>
              <a:t> del </a:t>
            </a:r>
            <a:r>
              <a:rPr lang="en-US" sz="2400" dirty="0" err="1">
                <a:solidFill>
                  <a:srgbClr val="333333"/>
                </a:solidFill>
              </a:rPr>
              <a:t>loro</a:t>
            </a:r>
            <a:r>
              <a:rPr lang="en-US" sz="2400" dirty="0">
                <a:solidFill>
                  <a:srgbClr val="333333"/>
                </a:solidFill>
              </a:rPr>
              <a:t> </a:t>
            </a:r>
            <a:r>
              <a:rPr lang="en-US" sz="2400" dirty="0" err="1">
                <a:solidFill>
                  <a:srgbClr val="333333"/>
                </a:solidFill>
              </a:rPr>
              <a:t>controllo</a:t>
            </a:r>
            <a:endParaRPr lang="en-US" sz="2400" dirty="0">
              <a:solidFill>
                <a:srgbClr val="333333"/>
              </a:solidFill>
            </a:endParaRPr>
          </a:p>
          <a:p>
            <a:pPr lvl="0" algn="ctr" defTabSz="914400" fontAlgn="base">
              <a:defRPr/>
            </a:pPr>
            <a:r>
              <a:rPr lang="de-DE" sz="2400" b="1" dirty="0">
                <a:solidFill>
                  <a:srgbClr val="004992"/>
                </a:solidFill>
              </a:rPr>
              <a:t>Il primo stile di attribuzione in particolare, può condurre a problematiche interpersonali!</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Le attribuzioni unilaterali promuovono I fraintendimenti in corso di psicosi - esempi</a:t>
            </a:r>
            <a:endParaRPr lang="en-US" altLang="de-DE" sz="3600">
              <a:latin typeface="+mn-lt"/>
              <a:ea typeface="+mn-ea"/>
              <a:cs typeface="+mn-cs"/>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55320" name="Rechteck 1"/>
          <p:cNvSpPr>
            <a:spLocks noChangeArrowheads="1"/>
          </p:cNvSpPr>
          <p:nvPr/>
        </p:nvSpPr>
        <p:spPr bwMode="auto">
          <a:xfrm>
            <a:off x="408955" y="5876925"/>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spcBef>
                <a:spcPct val="20000"/>
              </a:spcBef>
              <a:buClr>
                <a:srgbClr val="336699"/>
              </a:buClr>
            </a:pPr>
            <a:r>
              <a:rPr lang="en-US" altLang="de-DE" sz="2000" dirty="0" err="1">
                <a:solidFill>
                  <a:srgbClr val="004992"/>
                </a:solidFill>
                <a:latin typeface="+mn-lt"/>
                <a:ea typeface="+mn-ea"/>
              </a:rPr>
              <a:t>Qualcuno</a:t>
            </a:r>
            <a:r>
              <a:rPr lang="en-US" altLang="de-DE" sz="2000" dirty="0">
                <a:solidFill>
                  <a:srgbClr val="004992"/>
                </a:solidFill>
                <a:latin typeface="+mn-lt"/>
                <a:ea typeface="+mn-ea"/>
              </a:rPr>
              <a:t> di </a:t>
            </a:r>
            <a:r>
              <a:rPr lang="en-US" altLang="de-DE" sz="2000" dirty="0" err="1">
                <a:solidFill>
                  <a:srgbClr val="004992"/>
                </a:solidFill>
                <a:latin typeface="+mn-lt"/>
                <a:ea typeface="+mn-ea"/>
              </a:rPr>
              <a:t>voi</a:t>
            </a:r>
            <a:r>
              <a:rPr lang="en-US" altLang="de-DE" sz="2000" dirty="0">
                <a:solidFill>
                  <a:srgbClr val="004992"/>
                </a:solidFill>
                <a:latin typeface="+mn-lt"/>
                <a:ea typeface="+mn-ea"/>
              </a:rPr>
              <a:t> ha </a:t>
            </a:r>
            <a:r>
              <a:rPr lang="en-US" altLang="de-DE" sz="2000" dirty="0" err="1">
                <a:solidFill>
                  <a:srgbClr val="004992"/>
                </a:solidFill>
                <a:latin typeface="+mn-lt"/>
                <a:ea typeface="+mn-ea"/>
              </a:rPr>
              <a:t>una</a:t>
            </a:r>
            <a:r>
              <a:rPr lang="en-US" altLang="de-DE" sz="2000" dirty="0">
                <a:solidFill>
                  <a:srgbClr val="004992"/>
                </a:solidFill>
                <a:latin typeface="+mn-lt"/>
                <a:ea typeface="+mn-ea"/>
              </a:rPr>
              <a:t> </a:t>
            </a:r>
            <a:r>
              <a:rPr lang="en-US" altLang="de-DE" sz="2000" dirty="0" err="1">
                <a:solidFill>
                  <a:srgbClr val="004992"/>
                </a:solidFill>
                <a:latin typeface="+mn-lt"/>
                <a:ea typeface="+mn-ea"/>
              </a:rPr>
              <a:t>piccola</a:t>
            </a:r>
            <a:r>
              <a:rPr lang="en-US" altLang="de-DE" sz="2000" dirty="0">
                <a:solidFill>
                  <a:srgbClr val="004992"/>
                </a:solidFill>
                <a:latin typeface="+mn-lt"/>
                <a:ea typeface="+mn-ea"/>
              </a:rPr>
              <a:t> </a:t>
            </a:r>
            <a:r>
              <a:rPr lang="en-US" altLang="de-DE" sz="2000" dirty="0" err="1">
                <a:solidFill>
                  <a:srgbClr val="004992"/>
                </a:solidFill>
                <a:latin typeface="+mn-lt"/>
                <a:ea typeface="+mn-ea"/>
              </a:rPr>
              <a:t>esperienza</a:t>
            </a:r>
            <a:r>
              <a:rPr lang="en-US" altLang="de-DE" sz="2000" dirty="0">
                <a:solidFill>
                  <a:srgbClr val="004992"/>
                </a:solidFill>
                <a:latin typeface="+mn-lt"/>
                <a:ea typeface="+mn-ea"/>
              </a:rPr>
              <a:t> da </a:t>
            </a:r>
            <a:r>
              <a:rPr lang="en-US" altLang="de-DE" sz="2000" dirty="0" err="1">
                <a:solidFill>
                  <a:srgbClr val="004992"/>
                </a:solidFill>
                <a:latin typeface="+mn-lt"/>
                <a:ea typeface="+mn-ea"/>
              </a:rPr>
              <a:t>raccontare</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034152244"/>
              </p:ext>
            </p:extLst>
          </p:nvPr>
        </p:nvGraphicFramePr>
        <p:xfrm>
          <a:off x="408955" y="2391576"/>
          <a:ext cx="11376000" cy="31393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Evento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Spiegazioni in corso di psicosi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Altre spiegazioni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La gente ride quando parli.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Alla gente in realtà non importa cosa dico, si stanno prendendo gioco di 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Pura coincidenza- qualcun altro nello stesso momento ha fatto uno scherzo; le persone sono divertite dal vostro umorismo nero.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Hai preso peso.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Un modesto medico mi ha prescritto farmaci generici.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Gli effetti collaterali dei farmaci sono possibili cause, ma anche l'inattività e la cattiva alimentazione.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La ruota della tua bici è a terra.</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Un atto vandalico; sono preso di mira.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Hai dimenticato di gonfiare la ruota; un chiodo nel pneumatico.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dirty="0">
                <a:solidFill>
                  <a:srgbClr val="004992"/>
                </a:solidFill>
                <a:latin typeface="+mn-lt"/>
                <a:ea typeface="+mn-ea"/>
                <a:cs typeface="+mn-cs"/>
              </a:rPr>
              <a:t>Stile di Attribuzione</a:t>
            </a:r>
            <a:br>
              <a:rPr lang="it-IT" altLang="de-DE" sz="3600" dirty="0">
                <a:solidFill>
                  <a:srgbClr val="004992"/>
                </a:solidFill>
                <a:latin typeface="+mn-lt"/>
                <a:ea typeface="+mn-ea"/>
                <a:cs typeface="+mn-cs"/>
              </a:rPr>
            </a:br>
            <a:r>
              <a:rPr lang="it-IT" altLang="de-DE" dirty="0">
                <a:solidFill>
                  <a:srgbClr val="004992"/>
                </a:solidFill>
                <a:latin typeface="+mn-lt"/>
                <a:ea typeface="+mn-ea"/>
                <a:cs typeface="+mn-cs"/>
              </a:rPr>
              <a:t>Obiettivi di apprendimento della sessione odierna:</a:t>
            </a:r>
            <a:endParaRPr lang="en-US" altLang="de-DE" dirty="0">
              <a:solidFill>
                <a:srgbClr val="004992"/>
              </a:solidFill>
              <a:latin typeface="+mn-lt"/>
              <a:ea typeface="+mn-ea"/>
              <a:cs typeface="+mn-cs"/>
            </a:endParaRPr>
          </a:p>
        </p:txBody>
      </p:sp>
      <p:sp>
        <p:nvSpPr>
          <p:cNvPr id="57346"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a:solidFill>
                  <a:srgbClr val="333333"/>
                </a:solidFill>
              </a:rPr>
              <a:t>Considera le possibili cause degli</a:t>
            </a:r>
            <a:r>
              <a:rPr lang="en-US" altLang="de-DE" sz="2400" dirty="0">
                <a:solidFill>
                  <a:srgbClr val="333333"/>
                </a:solidFill>
              </a:rPr>
              <a:t> </a:t>
            </a:r>
            <a:r>
              <a:rPr lang="en-US" altLang="de-DE" sz="2400" dirty="0" err="1">
                <a:solidFill>
                  <a:srgbClr val="333333"/>
                </a:solidFill>
              </a:rPr>
              <a:t>eventi</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a:solidFill>
                  <a:srgbClr val="333333"/>
                </a:solidFill>
              </a:rPr>
              <a:t>Non </a:t>
            </a:r>
            <a:r>
              <a:rPr lang="en-US" altLang="de-DE" sz="2400" dirty="0" err="1">
                <a:solidFill>
                  <a:srgbClr val="333333"/>
                </a:solidFill>
              </a:rPr>
              <a:t>affrettatevi</a:t>
            </a:r>
            <a:r>
              <a:rPr lang="en-US" altLang="de-DE" sz="2400" dirty="0">
                <a:solidFill>
                  <a:srgbClr val="333333"/>
                </a:solidFill>
              </a:rPr>
              <a:t> ad </a:t>
            </a:r>
            <a:r>
              <a:rPr lang="en-US" altLang="de-DE" sz="2400" dirty="0" err="1">
                <a:solidFill>
                  <a:srgbClr val="333333"/>
                </a:solidFill>
              </a:rPr>
              <a:t>accettare</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sola </a:t>
            </a:r>
            <a:r>
              <a:rPr lang="en-US" altLang="de-DE" sz="2400" dirty="0" err="1">
                <a:solidFill>
                  <a:srgbClr val="333333"/>
                </a:solidFill>
              </a:rPr>
              <a:t>spiegazione</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Discuti</a:t>
            </a:r>
            <a:r>
              <a:rPr lang="en-US" altLang="de-DE" sz="2400" dirty="0">
                <a:solidFill>
                  <a:srgbClr val="333333"/>
                </a:solidFill>
              </a:rPr>
              <a:t> le </a:t>
            </a:r>
            <a:r>
              <a:rPr lang="en-US" altLang="de-DE" sz="2400" dirty="0" err="1">
                <a:solidFill>
                  <a:srgbClr val="333333"/>
                </a:solidFill>
              </a:rPr>
              <a:t>conseguenze</a:t>
            </a:r>
            <a:r>
              <a:rPr lang="en-US" altLang="de-DE" sz="2400" dirty="0">
                <a:solidFill>
                  <a:srgbClr val="333333"/>
                </a:solidFill>
              </a:rPr>
              <a:t> di </a:t>
            </a:r>
            <a:r>
              <a:rPr lang="en-US" altLang="de-DE" sz="2400" dirty="0" err="1">
                <a:solidFill>
                  <a:srgbClr val="333333"/>
                </a:solidFill>
              </a:rPr>
              <a:t>certe</a:t>
            </a:r>
            <a:r>
              <a:rPr lang="en-US" altLang="de-DE" sz="2400" dirty="0">
                <a:solidFill>
                  <a:srgbClr val="333333"/>
                </a:solidFill>
              </a:rPr>
              <a:t> </a:t>
            </a:r>
            <a:r>
              <a:rPr lang="en-US" altLang="de-DE" sz="2400" dirty="0" err="1">
                <a:solidFill>
                  <a:srgbClr val="333333"/>
                </a:solidFill>
              </a:rPr>
              <a:t>attribuzioni</a:t>
            </a:r>
            <a:endParaRPr lang="en-US" altLang="de-DE" sz="2400" dirty="0">
              <a:solidFill>
                <a:srgbClr val="333333"/>
              </a:solidFill>
            </a:endParaRPr>
          </a:p>
          <a:p>
            <a:pPr lvl="0" defTabSz="914400" fontAlgn="base">
              <a:buClr>
                <a:srgbClr val="336699"/>
              </a:buClr>
            </a:pPr>
            <a:r>
              <a:rPr lang="de-DE" altLang="de-DE" sz="2400" dirty="0">
                <a:solidFill>
                  <a:srgbClr val="004992"/>
                </a:solidFill>
              </a:rPr>
              <a:t>Dovremmo cercare di essere i più realistici possibile nella vita di tutti i giorni:</a:t>
            </a:r>
          </a:p>
          <a:p>
            <a:pPr lvl="0" defTabSz="914400" fontAlgn="base">
              <a:buClr>
                <a:srgbClr val="336699"/>
              </a:buClr>
            </a:pPr>
            <a:r>
              <a:rPr lang="it-IT" altLang="de-DE" sz="2400" dirty="0">
                <a:solidFill>
                  <a:srgbClr val="004992"/>
                </a:solidFill>
              </a:rPr>
              <a:t>Non dovremmo nè dare la colpa sempre agli altri per i nostri fallimenti, ma nemmeno incolparci quando le cose vanno male</a:t>
            </a:r>
            <a:r>
              <a:rPr lang="de-DE" altLang="de-DE" sz="2400" dirty="0">
                <a:solidFill>
                  <a:srgbClr val="004992"/>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Il commesso del negozio rimborsa l’intero prezzo di acquisto.</a:t>
            </a:r>
            <a:endParaRPr lang="de-DE" altLang="de-DE" sz="3600">
              <a:latin typeface="+mn-lt"/>
              <a:ea typeface="+mn-ea"/>
              <a:cs typeface="+mn-cs"/>
            </a:endParaRPr>
          </a:p>
        </p:txBody>
      </p:sp>
      <p:sp>
        <p:nvSpPr>
          <p:cNvPr id="59394" name="Rectangle 3"/>
          <p:cNvSpPr>
            <a:spLocks noGrp="1" noChangeArrowheads="1"/>
          </p:cNvSpPr>
          <p:nvPr>
            <p:ph idx="1"/>
          </p:nvPr>
        </p:nvSpPr>
        <p:spPr/>
        <p:txBody>
          <a:bodyPr>
            <a:noAutofit/>
          </a:bodyPr>
          <a:lstStyle/>
          <a:p>
            <a:pPr eaLnBrk="1" hangingPunct="1"/>
            <a:r>
              <a:rPr lang="it-IT" altLang="de-DE" sz="2400" dirty="0">
                <a:solidFill>
                  <a:srgbClr val="333333"/>
                </a:solidFill>
              </a:rPr>
              <a:t>Perché il commesso del negozio rimborsa l’intero prezzo di </a:t>
            </a:r>
            <a:r>
              <a:rPr lang="it-IT" altLang="de-DE" sz="2400">
                <a:solidFill>
                  <a:srgbClr val="333333"/>
                </a:solidFill>
              </a:rPr>
              <a:t>acquisto?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Quando entri in una stanza tutti smettono di parlare.</a:t>
            </a:r>
            <a:endParaRPr lang="de-DE" altLang="de-DE" sz="3600">
              <a:latin typeface="+mn-lt"/>
              <a:ea typeface="+mn-ea"/>
              <a:cs typeface="+mn-cs"/>
            </a:endParaRPr>
          </a:p>
        </p:txBody>
      </p:sp>
      <p:sp>
        <p:nvSpPr>
          <p:cNvPr id="61442" name="Rectangle 1027"/>
          <p:cNvSpPr>
            <a:spLocks noGrp="1" noChangeArrowheads="1"/>
          </p:cNvSpPr>
          <p:nvPr>
            <p:ph idx="1"/>
          </p:nvPr>
        </p:nvSpPr>
        <p:spPr/>
        <p:txBody>
          <a:bodyPr>
            <a:noAutofit/>
          </a:bodyPr>
          <a:lstStyle/>
          <a:p>
            <a:pPr eaLnBrk="1" hangingPunct="1"/>
            <a:r>
              <a:rPr lang="de-DE" altLang="de-DE" sz="2400" dirty="0">
                <a:solidFill>
                  <a:srgbClr val="333333"/>
                </a:solidFill>
              </a:rPr>
              <a:t>Che cosa potrebbe aver causato lo smettere di parlare quando sei entrato nella </a:t>
            </a:r>
            <a:r>
              <a:rPr lang="de-DE" altLang="de-DE" sz="2400">
                <a:solidFill>
                  <a:srgbClr val="333333"/>
                </a:solidFill>
              </a:rPr>
              <a:t>stanza?</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Rectangle 1026"/>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Qualcuno dice che non stai bene.</a:t>
            </a:r>
            <a:endParaRPr lang="de-DE" altLang="de-DE" sz="3600">
              <a:latin typeface="+mn-lt"/>
              <a:ea typeface="+mn-ea"/>
              <a:cs typeface="+mn-cs"/>
            </a:endParaRPr>
          </a:p>
        </p:txBody>
      </p:sp>
      <p:sp>
        <p:nvSpPr>
          <p:cNvPr id="63490" name="Rectangle 1027"/>
          <p:cNvSpPr>
            <a:spLocks noGrp="1" noChangeArrowheads="1"/>
          </p:cNvSpPr>
          <p:nvPr>
            <p:ph idx="1"/>
          </p:nvPr>
        </p:nvSpPr>
        <p:spPr>
          <a:noFill/>
        </p:spPr>
        <p:txBody>
          <a:bodyPr>
            <a:noAutofit/>
          </a:bodyPr>
          <a:lstStyle/>
          <a:p>
            <a:pPr eaLnBrk="1" hangingPunct="1"/>
            <a:r>
              <a:rPr lang="de-DE" altLang="de-DE" sz="2400" dirty="0">
                <a:solidFill>
                  <a:srgbClr val="333333"/>
                </a:solidFill>
              </a:rPr>
              <a:t>Perché la persona dice questo?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Hai fallito un esame.</a:t>
            </a:r>
          </a:p>
        </p:txBody>
      </p:sp>
      <p:sp>
        <p:nvSpPr>
          <p:cNvPr id="65538" name="Rectangle 3"/>
          <p:cNvSpPr>
            <a:spLocks noGrp="1" noChangeArrowheads="1"/>
          </p:cNvSpPr>
          <p:nvPr>
            <p:ph idx="1"/>
          </p:nvPr>
        </p:nvSpPr>
        <p:spPr>
          <a:noFill/>
        </p:spPr>
        <p:txBody>
          <a:bodyPr>
            <a:noAutofit/>
          </a:bodyPr>
          <a:lstStyle/>
          <a:p>
            <a:pPr eaLnBrk="1" hangingPunct="1"/>
            <a:r>
              <a:rPr lang="de-DE" altLang="de-DE" sz="2400">
                <a:solidFill>
                  <a:srgbClr val="333333"/>
                </a:solidFill>
              </a:rPr>
              <a:t>Perché </a:t>
            </a:r>
            <a:r>
              <a:rPr lang="de-DE" altLang="de-DE" sz="2400" dirty="0">
                <a:solidFill>
                  <a:srgbClr val="333333"/>
                </a:solidFill>
              </a:rPr>
              <a:t>hai fallito </a:t>
            </a:r>
            <a:r>
              <a:rPr lang="de-DE" altLang="de-DE" sz="2400">
                <a:solidFill>
                  <a:srgbClr val="333333"/>
                </a:solidFill>
              </a:rPr>
              <a:t>l‘esame?</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Fatevi avanti con vostri esempi!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336699"/>
              </a:buClr>
            </a:pPr>
            <a:r>
              <a:rPr lang="en-US" altLang="de-DE" sz="2400">
                <a:solidFill>
                  <a:srgbClr val="333333"/>
                </a:solidFill>
              </a:rPr>
              <a:t>Che</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a:t>
            </a:r>
            <a:r>
              <a:rPr lang="en-US" altLang="de-DE" sz="2400" dirty="0" err="1">
                <a:solidFill>
                  <a:srgbClr val="333333"/>
                </a:solidFill>
              </a:rPr>
              <a:t>potrebbe</a:t>
            </a:r>
            <a:r>
              <a:rPr lang="en-US" altLang="de-DE" sz="2400" dirty="0">
                <a:solidFill>
                  <a:srgbClr val="333333"/>
                </a:solidFill>
              </a:rPr>
              <a:t> aver </a:t>
            </a:r>
            <a:r>
              <a:rPr lang="en-US" altLang="de-DE" sz="2400" dirty="0" err="1">
                <a:solidFill>
                  <a:srgbClr val="333333"/>
                </a:solidFill>
              </a:rPr>
              <a:t>condotto</a:t>
            </a:r>
            <a:r>
              <a:rPr lang="en-US" altLang="de-DE" sz="2400" dirty="0">
                <a:solidFill>
                  <a:srgbClr val="333333"/>
                </a:solidFill>
              </a:rPr>
              <a:t> a </a:t>
            </a:r>
            <a:r>
              <a:rPr lang="en-US" altLang="de-DE" sz="2400" dirty="0" err="1">
                <a:solidFill>
                  <a:srgbClr val="333333"/>
                </a:solidFill>
              </a:rPr>
              <a:t>questa</a:t>
            </a:r>
            <a:r>
              <a:rPr lang="en-US" altLang="de-DE" sz="2400" dirty="0">
                <a:solidFill>
                  <a:srgbClr val="333333"/>
                </a:solidFill>
              </a:rPr>
              <a:t> </a:t>
            </a:r>
            <a:r>
              <a:rPr lang="en-US" altLang="de-DE" sz="2400" dirty="0" err="1">
                <a:solidFill>
                  <a:srgbClr val="333333"/>
                </a:solidFill>
              </a:rPr>
              <a:t>situazione</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10"/>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Una voce da dentro ti dice che non sei buono.</a:t>
            </a:r>
            <a:endParaRPr lang="en-US" altLang="de-DE" sz="3600" dirty="0">
              <a:latin typeface="+mn-lt"/>
              <a:ea typeface="+mn-ea"/>
              <a:cs typeface="+mn-cs"/>
            </a:endParaRPr>
          </a:p>
        </p:txBody>
      </p:sp>
      <p:sp>
        <p:nvSpPr>
          <p:cNvPr id="69633" name="Rectangle 2"/>
          <p:cNvSpPr>
            <a:spLocks noGrp="1" noChangeArrowheads="1"/>
          </p:cNvSpPr>
          <p:nvPr>
            <p:ph idx="1"/>
          </p:nvPr>
        </p:nvSpPr>
        <p:spPr/>
        <p:txBody>
          <a:bodyPr>
            <a:noAutofit/>
          </a:bodyPr>
          <a:lstStyle/>
          <a:p>
            <a:pPr eaLnBrk="1" hangingPunct="1">
              <a:buFontTx/>
              <a:buNone/>
            </a:pPr>
            <a:r>
              <a:rPr lang="de-DE" altLang="de-DE" sz="2400" b="1" dirty="0">
                <a:solidFill>
                  <a:srgbClr val="004992"/>
                </a:solidFill>
              </a:rPr>
              <a:t>Motivazioni...</a:t>
            </a:r>
          </a:p>
          <a:p>
            <a:pPr eaLnBrk="1" hangingPunct="1">
              <a:buFontTx/>
              <a:buNone/>
            </a:pPr>
            <a:r>
              <a:rPr lang="de-DE" altLang="de-DE" sz="2400" dirty="0">
                <a:solidFill>
                  <a:srgbClr val="004992"/>
                </a:solidFill>
              </a:rPr>
              <a:t>.</a:t>
            </a:r>
            <a:r>
              <a:rPr lang="de-DE" altLang="de-DE" sz="2400" dirty="0">
                <a:solidFill>
                  <a:srgbClr val="333333"/>
                </a:solidFill>
              </a:rPr>
              <a:t>..te stesso</a:t>
            </a:r>
          </a:p>
          <a:p>
            <a:pPr eaLnBrk="1" hangingPunct="1">
              <a:buFontTx/>
              <a:buNone/>
            </a:pPr>
            <a:r>
              <a:rPr lang="de-DE" altLang="de-DE" sz="2400" dirty="0">
                <a:solidFill>
                  <a:srgbClr val="333333"/>
                </a:solidFill>
              </a:rPr>
              <a:t>...gli altri 	</a:t>
            </a:r>
          </a:p>
          <a:p>
            <a:pPr eaLnBrk="1" hangingPunct="1">
              <a:buFontTx/>
              <a:buNone/>
            </a:pPr>
            <a:r>
              <a:rPr lang="de-DE" altLang="de-DE" sz="2400" dirty="0">
                <a:solidFill>
                  <a:srgbClr val="333333"/>
                </a:solidFill>
              </a:rPr>
              <a:t>...situazione/circostanza</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10"/>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Una voce da dentro ti dice che non sei buono.</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a:lnSpc>
                <a:spcPct val="100000"/>
              </a:lnSpc>
              <a:spcBef>
                <a:spcPts val="0"/>
              </a:spcBef>
            </a:pPr>
            <a:r>
              <a:rPr lang="de-DE" altLang="de-DE" sz="2000" b="1" dirty="0">
                <a:solidFill>
                  <a:srgbClr val="004992"/>
                </a:solidFill>
              </a:rPr>
              <a:t>Motivazioni</a:t>
            </a:r>
            <a:r>
              <a:rPr lang="en-US" altLang="de-DE" sz="2000" b="1" dirty="0">
                <a:solidFill>
                  <a:srgbClr val="004992"/>
                </a:solidFill>
              </a:rPr>
              <a:t>...</a:t>
            </a:r>
          </a:p>
          <a:p>
            <a:pPr lvl="0" defTabSz="914400">
              <a:lnSpc>
                <a:spcPct val="100000"/>
              </a:lnSpc>
              <a:spcBef>
                <a:spcPts val="1200"/>
              </a:spcBef>
            </a:pPr>
            <a:r>
              <a:rPr lang="en-US" altLang="de-DE" sz="2000" b="1" dirty="0">
                <a:solidFill>
                  <a:srgbClr val="004992"/>
                </a:solidFill>
              </a:rPr>
              <a:t>... </a:t>
            </a:r>
            <a:r>
              <a:rPr lang="en-US" altLang="de-DE" sz="2000" b="1" dirty="0" err="1">
                <a:solidFill>
                  <a:srgbClr val="004992"/>
                </a:solidFill>
              </a:rPr>
              <a:t>Te</a:t>
            </a:r>
            <a:r>
              <a:rPr lang="en-US" altLang="de-DE" sz="2000" b="1" dirty="0">
                <a:solidFill>
                  <a:srgbClr val="004992"/>
                </a:solidFill>
              </a:rPr>
              <a:t> </a:t>
            </a:r>
            <a:r>
              <a:rPr lang="en-US" altLang="de-DE" sz="2000" b="1" dirty="0" err="1">
                <a:solidFill>
                  <a:srgbClr val="004992"/>
                </a:solidFill>
              </a:rPr>
              <a:t>stesso</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en-US" altLang="ja-JP" sz="2000" dirty="0" err="1">
                <a:solidFill>
                  <a:srgbClr val="333333"/>
                </a:solidFill>
              </a:rPr>
              <a:t>Sfortunatamente</a:t>
            </a:r>
            <a:r>
              <a:rPr lang="en-US" altLang="ja-JP" sz="2000" dirty="0">
                <a:solidFill>
                  <a:srgbClr val="333333"/>
                </a:solidFill>
              </a:rPr>
              <a:t>, </a:t>
            </a:r>
            <a:r>
              <a:rPr lang="en-US" altLang="ja-JP" sz="2000" dirty="0" err="1">
                <a:solidFill>
                  <a:srgbClr val="333333"/>
                </a:solidFill>
              </a:rPr>
              <a:t>incolpo</a:t>
            </a:r>
            <a:r>
              <a:rPr lang="en-US" altLang="ja-JP" sz="2000" dirty="0">
                <a:solidFill>
                  <a:srgbClr val="333333"/>
                </a:solidFill>
              </a:rPr>
              <a:t> sempre me </a:t>
            </a:r>
            <a:r>
              <a:rPr lang="en-US" altLang="ja-JP" sz="2000" dirty="0" err="1">
                <a:solidFill>
                  <a:srgbClr val="333333"/>
                </a:solidFill>
              </a:rPr>
              <a:t>stesso</a:t>
            </a:r>
            <a:r>
              <a:rPr lang="en-US" altLang="ja-JP" sz="2000" dirty="0">
                <a:solidFill>
                  <a:srgbClr val="333333"/>
                </a:solidFill>
              </a:rPr>
              <a:t>. </a:t>
            </a:r>
            <a:r>
              <a:rPr lang="en-US" altLang="ja-JP" sz="2000" dirty="0" err="1">
                <a:solidFill>
                  <a:srgbClr val="333333"/>
                </a:solidFill>
              </a:rPr>
              <a:t>Questo</a:t>
            </a:r>
            <a:r>
              <a:rPr lang="en-US" altLang="ja-JP" sz="2000" dirty="0">
                <a:solidFill>
                  <a:srgbClr val="333333"/>
                </a:solidFill>
              </a:rPr>
              <a:t> </a:t>
            </a:r>
            <a:r>
              <a:rPr lang="en-US" altLang="ja-JP" sz="2000" dirty="0" err="1">
                <a:solidFill>
                  <a:srgbClr val="333333"/>
                </a:solidFill>
              </a:rPr>
              <a:t>sembra</a:t>
            </a:r>
            <a:r>
              <a:rPr lang="en-US" altLang="ja-JP" sz="2000" dirty="0">
                <a:solidFill>
                  <a:srgbClr val="333333"/>
                </a:solidFill>
              </a:rPr>
              <a:t> una specie di </a:t>
            </a:r>
            <a:r>
              <a:rPr lang="en-US" altLang="ja-JP" sz="2000" dirty="0" err="1">
                <a:solidFill>
                  <a:srgbClr val="333333"/>
                </a:solidFill>
              </a:rPr>
              <a:t>odio</a:t>
            </a:r>
            <a:r>
              <a:rPr lang="en-US" altLang="ja-JP" sz="2000" dirty="0">
                <a:solidFill>
                  <a:srgbClr val="333333"/>
                </a:solidFill>
              </a:rPr>
              <a:t> </a:t>
            </a:r>
            <a:r>
              <a:rPr lang="en-US" altLang="ja-JP" sz="2000" dirty="0" err="1">
                <a:solidFill>
                  <a:srgbClr val="333333"/>
                </a:solidFill>
              </a:rPr>
              <a:t>nascosto</a:t>
            </a:r>
            <a:r>
              <a:rPr lang="en-US" altLang="ja-JP" sz="2000" dirty="0">
                <a:solidFill>
                  <a:srgbClr val="333333"/>
                </a:solidFill>
              </a:rPr>
              <a:t> verso se </a:t>
            </a:r>
            <a:r>
              <a:rPr lang="en-US" altLang="ja-JP" sz="2000" dirty="0" err="1">
                <a:solidFill>
                  <a:srgbClr val="333333"/>
                </a:solidFill>
              </a:rPr>
              <a:t>stessi</a:t>
            </a:r>
            <a:r>
              <a:rPr lang="ja-JP" altLang="en-US" sz="2000" dirty="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en-US" altLang="ja-JP" sz="2000" dirty="0" err="1">
                <a:solidFill>
                  <a:srgbClr val="333333"/>
                </a:solidFill>
              </a:rPr>
              <a:t>Sto</a:t>
            </a:r>
            <a:r>
              <a:rPr lang="en-US" altLang="ja-JP" sz="2000" dirty="0">
                <a:solidFill>
                  <a:srgbClr val="333333"/>
                </a:solidFill>
              </a:rPr>
              <a:t> </a:t>
            </a:r>
            <a:r>
              <a:rPr lang="en-US" altLang="ja-JP" sz="2000" dirty="0" err="1">
                <a:solidFill>
                  <a:srgbClr val="333333"/>
                </a:solidFill>
              </a:rPr>
              <a:t>impazzendo</a:t>
            </a:r>
            <a:r>
              <a:rPr lang="ja-JP" altLang="en-US" sz="2000" dirty="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it-IT" altLang="ja-JP" sz="2000" dirty="0">
                <a:solidFill>
                  <a:srgbClr val="333333"/>
                </a:solidFill>
              </a:rPr>
              <a:t>Sembra come se qualcun altro stia pensando</a:t>
            </a:r>
            <a:r>
              <a:rPr lang="en-US" altLang="ja-JP" sz="2000" dirty="0">
                <a:solidFill>
                  <a:srgbClr val="333333"/>
                </a:solidFill>
              </a:rPr>
              <a:t>. Ma so </a:t>
            </a:r>
            <a:r>
              <a:rPr lang="en-US" altLang="ja-JP" sz="2000" dirty="0" err="1">
                <a:solidFill>
                  <a:srgbClr val="333333"/>
                </a:solidFill>
              </a:rPr>
              <a:t>che</a:t>
            </a:r>
            <a:r>
              <a:rPr lang="en-US" altLang="ja-JP" sz="2000" dirty="0">
                <a:solidFill>
                  <a:srgbClr val="333333"/>
                </a:solidFill>
              </a:rPr>
              <a:t> </a:t>
            </a:r>
            <a:r>
              <a:rPr lang="en-US" altLang="ja-JP" sz="2000" dirty="0" err="1">
                <a:solidFill>
                  <a:srgbClr val="333333"/>
                </a:solidFill>
              </a:rPr>
              <a:t>questi</a:t>
            </a:r>
            <a:r>
              <a:rPr lang="en-US" altLang="ja-JP" sz="2000" dirty="0">
                <a:solidFill>
                  <a:srgbClr val="333333"/>
                </a:solidFill>
              </a:rPr>
              <a:t> </a:t>
            </a:r>
            <a:r>
              <a:rPr lang="en-US" altLang="ja-JP" sz="2000" dirty="0" err="1">
                <a:solidFill>
                  <a:srgbClr val="333333"/>
                </a:solidFill>
              </a:rPr>
              <a:t>sono</a:t>
            </a:r>
            <a:r>
              <a:rPr lang="en-US" altLang="ja-JP" sz="2000" dirty="0">
                <a:solidFill>
                  <a:srgbClr val="333333"/>
                </a:solidFill>
              </a:rPr>
              <a:t> </a:t>
            </a:r>
            <a:r>
              <a:rPr lang="en-US" altLang="ja-JP" sz="2000" dirty="0" err="1">
                <a:solidFill>
                  <a:srgbClr val="333333"/>
                </a:solidFill>
              </a:rPr>
              <a:t>i</a:t>
            </a:r>
            <a:r>
              <a:rPr lang="en-US" altLang="ja-JP" sz="2000" dirty="0">
                <a:solidFill>
                  <a:srgbClr val="333333"/>
                </a:solidFill>
              </a:rPr>
              <a:t> </a:t>
            </a:r>
            <a:r>
              <a:rPr lang="en-US" altLang="ja-JP" sz="2000" dirty="0" err="1">
                <a:solidFill>
                  <a:srgbClr val="333333"/>
                </a:solidFill>
              </a:rPr>
              <a:t>miei</a:t>
            </a:r>
            <a:r>
              <a:rPr lang="en-US" altLang="ja-JP" sz="2000" dirty="0">
                <a:solidFill>
                  <a:srgbClr val="333333"/>
                </a:solidFill>
              </a:rPr>
              <a:t> </a:t>
            </a:r>
            <a:r>
              <a:rPr lang="en-US" altLang="ja-JP" sz="2000" dirty="0" err="1">
                <a:solidFill>
                  <a:srgbClr val="333333"/>
                </a:solidFill>
              </a:rPr>
              <a:t>pensieri</a:t>
            </a:r>
            <a:r>
              <a:rPr lang="ja-JP" altLang="en-US" sz="2000" dirty="0">
                <a:solidFill>
                  <a:srgbClr val="333333"/>
                </a:solidFill>
              </a:rPr>
              <a:t>”</a:t>
            </a:r>
            <a:endParaRPr lang="en-US" altLang="ja-JP" sz="2000" dirty="0">
              <a:solidFill>
                <a:srgbClr val="333333"/>
              </a:solidFill>
            </a:endParaRPr>
          </a:p>
          <a:p>
            <a:pPr lvl="0" defTabSz="91440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Altri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en-US" altLang="ja-JP" sz="2000" dirty="0">
                <a:solidFill>
                  <a:srgbClr val="333333"/>
                </a:solidFill>
              </a:rPr>
              <a:t>Mi </a:t>
            </a:r>
            <a:r>
              <a:rPr lang="en-US" altLang="ja-JP" sz="2000" dirty="0" err="1">
                <a:solidFill>
                  <a:srgbClr val="333333"/>
                </a:solidFill>
              </a:rPr>
              <a:t>hanno</a:t>
            </a:r>
            <a:r>
              <a:rPr lang="en-US" altLang="ja-JP" sz="2000" dirty="0">
                <a:solidFill>
                  <a:srgbClr val="333333"/>
                </a:solidFill>
              </a:rPr>
              <a:t> </a:t>
            </a:r>
            <a:r>
              <a:rPr lang="de-DE" altLang="ja-JP" sz="2000" dirty="0">
                <a:solidFill>
                  <a:srgbClr val="333333"/>
                </a:solidFill>
              </a:rPr>
              <a:t>impiantato qualcosa </a:t>
            </a:r>
            <a:r>
              <a:rPr lang="de-DE" altLang="ja-JP" sz="2000" dirty="0" err="1">
                <a:solidFill>
                  <a:srgbClr val="333333"/>
                </a:solidFill>
              </a:rPr>
              <a:t>nel</a:t>
            </a:r>
            <a:r>
              <a:rPr lang="de-DE" altLang="ja-JP" sz="2000" dirty="0">
                <a:solidFill>
                  <a:srgbClr val="333333"/>
                </a:solidFill>
              </a:rPr>
              <a:t> </a:t>
            </a:r>
            <a:r>
              <a:rPr lang="de-DE" altLang="ja-JP" sz="2000" dirty="0" err="1">
                <a:solidFill>
                  <a:srgbClr val="333333"/>
                </a:solidFill>
              </a:rPr>
              <a:t>cervello</a:t>
            </a:r>
            <a:r>
              <a:rPr lang="ja-JP" altLang="en-US" sz="2000" dirty="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en-US" altLang="ja-JP" sz="2000" dirty="0">
                <a:solidFill>
                  <a:srgbClr val="333333"/>
                </a:solidFill>
              </a:rPr>
              <a:t>Non so come </a:t>
            </a:r>
            <a:r>
              <a:rPr lang="en-US" altLang="ja-JP" sz="2000" dirty="0" err="1">
                <a:solidFill>
                  <a:srgbClr val="333333"/>
                </a:solidFill>
              </a:rPr>
              <a:t>possa</a:t>
            </a:r>
            <a:r>
              <a:rPr lang="en-US" altLang="ja-JP" sz="2000" dirty="0">
                <a:solidFill>
                  <a:srgbClr val="333333"/>
                </a:solidFill>
              </a:rPr>
              <a:t> </a:t>
            </a:r>
            <a:r>
              <a:rPr lang="en-US" altLang="ja-JP" sz="2000" dirty="0" err="1">
                <a:solidFill>
                  <a:srgbClr val="333333"/>
                </a:solidFill>
              </a:rPr>
              <a:t>accadere</a:t>
            </a:r>
            <a:r>
              <a:rPr lang="en-US" altLang="ja-JP" sz="2000" dirty="0">
                <a:solidFill>
                  <a:srgbClr val="333333"/>
                </a:solidFill>
              </a:rPr>
              <a:t>, ma </a:t>
            </a:r>
            <a:r>
              <a:rPr lang="en-US" altLang="ja-JP" sz="2000" dirty="0" err="1">
                <a:solidFill>
                  <a:srgbClr val="333333"/>
                </a:solidFill>
              </a:rPr>
              <a:t>qualcuno</a:t>
            </a:r>
            <a:r>
              <a:rPr lang="en-US" altLang="ja-JP" sz="2000" dirty="0">
                <a:solidFill>
                  <a:srgbClr val="333333"/>
                </a:solidFill>
              </a:rPr>
              <a:t> mi </a:t>
            </a:r>
            <a:r>
              <a:rPr lang="en-US" altLang="ja-JP" sz="2000" dirty="0" err="1">
                <a:solidFill>
                  <a:srgbClr val="333333"/>
                </a:solidFill>
              </a:rPr>
              <a:t>controlla</a:t>
            </a:r>
            <a:r>
              <a:rPr lang="en-US" altLang="ja-JP" sz="2000" dirty="0">
                <a:solidFill>
                  <a:srgbClr val="333333"/>
                </a:solidFill>
              </a:rPr>
              <a:t> il </a:t>
            </a:r>
            <a:r>
              <a:rPr lang="en-US" altLang="ja-JP" sz="2000" dirty="0" err="1">
                <a:solidFill>
                  <a:srgbClr val="333333"/>
                </a:solidFill>
              </a:rPr>
              <a:t>pensiero</a:t>
            </a:r>
            <a:r>
              <a:rPr lang="ja-JP" altLang="en-US" sz="2000" dirty="0">
                <a:solidFill>
                  <a:srgbClr val="333333"/>
                </a:solidFill>
              </a:rPr>
              <a:t>”</a:t>
            </a:r>
            <a:endParaRPr lang="en-US" altLang="ja-JP" sz="2000" dirty="0">
              <a:solidFill>
                <a:srgbClr val="333333"/>
              </a:solidFill>
            </a:endParaRPr>
          </a:p>
          <a:p>
            <a:pPr lvl="0" defTabSz="914400">
              <a:lnSpc>
                <a:spcPct val="100000"/>
              </a:lnSpc>
              <a:spcBef>
                <a:spcPts val="1200"/>
              </a:spcBef>
              <a:buClr>
                <a:srgbClr val="333333"/>
              </a:buClr>
            </a:pPr>
            <a:r>
              <a:rPr lang="en-US" altLang="de-DE" sz="2000" b="1" dirty="0">
                <a:solidFill>
                  <a:srgbClr val="004992"/>
                </a:solidFill>
              </a:rPr>
              <a:t>... </a:t>
            </a:r>
            <a:r>
              <a:rPr lang="en-US" altLang="de-DE" sz="2000" b="1" dirty="0" err="1">
                <a:solidFill>
                  <a:srgbClr val="004992"/>
                </a:solidFill>
              </a:rPr>
              <a:t>Situazione</a:t>
            </a:r>
            <a:r>
              <a:rPr lang="en-US" altLang="de-DE" sz="2000" b="1" dirty="0">
                <a:solidFill>
                  <a:srgbClr val="004992"/>
                </a:solidFill>
              </a:rPr>
              <a:t>/</a:t>
            </a:r>
            <a:r>
              <a:rPr lang="en-US" altLang="de-DE" sz="2000" b="1" dirty="0" err="1">
                <a:solidFill>
                  <a:srgbClr val="004992"/>
                </a:solidFill>
              </a:rPr>
              <a:t>circostanza</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en-US" altLang="ja-JP" sz="2000" dirty="0">
                <a:solidFill>
                  <a:srgbClr val="333333"/>
                </a:solidFill>
              </a:rPr>
              <a:t>In </a:t>
            </a:r>
            <a:r>
              <a:rPr lang="en-US" altLang="ja-JP" sz="2000" dirty="0" err="1">
                <a:solidFill>
                  <a:srgbClr val="333333"/>
                </a:solidFill>
              </a:rPr>
              <a:t>questi</a:t>
            </a:r>
            <a:r>
              <a:rPr lang="en-US" altLang="ja-JP" sz="2000" dirty="0">
                <a:solidFill>
                  <a:srgbClr val="333333"/>
                </a:solidFill>
              </a:rPr>
              <a:t> </a:t>
            </a:r>
            <a:r>
              <a:rPr lang="en-US" altLang="ja-JP" sz="2000" dirty="0" err="1">
                <a:solidFill>
                  <a:srgbClr val="333333"/>
                </a:solidFill>
              </a:rPr>
              <a:t>giorni</a:t>
            </a:r>
            <a:r>
              <a:rPr lang="en-US" altLang="ja-JP" sz="2000" dirty="0">
                <a:solidFill>
                  <a:srgbClr val="333333"/>
                </a:solidFill>
              </a:rPr>
              <a:t> mi </a:t>
            </a:r>
            <a:r>
              <a:rPr lang="en-US" altLang="ja-JP" sz="2000" dirty="0" err="1">
                <a:solidFill>
                  <a:srgbClr val="333333"/>
                </a:solidFill>
              </a:rPr>
              <a:t>sento</a:t>
            </a:r>
            <a:r>
              <a:rPr lang="en-US" altLang="ja-JP" sz="2000" dirty="0">
                <a:solidFill>
                  <a:srgbClr val="333333"/>
                </a:solidFill>
              </a:rPr>
              <a:t> </a:t>
            </a:r>
            <a:r>
              <a:rPr lang="en-US" altLang="ja-JP" sz="2000" dirty="0" err="1">
                <a:solidFill>
                  <a:srgbClr val="333333"/>
                </a:solidFill>
              </a:rPr>
              <a:t>stressato</a:t>
            </a:r>
            <a:r>
              <a:rPr lang="en-US" altLang="ja-JP" sz="2000" dirty="0">
                <a:solidFill>
                  <a:srgbClr val="333333"/>
                </a:solidFill>
              </a:rPr>
              <a:t>/a. Per </a:t>
            </a:r>
            <a:r>
              <a:rPr lang="en-US" altLang="ja-JP" sz="2000" dirty="0" err="1">
                <a:solidFill>
                  <a:srgbClr val="333333"/>
                </a:solidFill>
              </a:rPr>
              <a:t>questo</a:t>
            </a:r>
            <a:r>
              <a:rPr lang="en-US" altLang="ja-JP" sz="2000" dirty="0">
                <a:solidFill>
                  <a:srgbClr val="333333"/>
                </a:solidFill>
              </a:rPr>
              <a:t> </a:t>
            </a:r>
            <a:r>
              <a:rPr lang="en-US" altLang="ja-JP" sz="2000" dirty="0" err="1">
                <a:solidFill>
                  <a:srgbClr val="333333"/>
                </a:solidFill>
              </a:rPr>
              <a:t>percepisco</a:t>
            </a:r>
            <a:r>
              <a:rPr lang="en-US" altLang="ja-JP" sz="2000" dirty="0">
                <a:solidFill>
                  <a:srgbClr val="333333"/>
                </a:solidFill>
              </a:rPr>
              <a:t> </a:t>
            </a:r>
            <a:r>
              <a:rPr lang="en-US" altLang="ja-JP" sz="2000" dirty="0" err="1">
                <a:solidFill>
                  <a:srgbClr val="333333"/>
                </a:solidFill>
              </a:rPr>
              <a:t>tutto</a:t>
            </a:r>
            <a:r>
              <a:rPr lang="en-US" altLang="ja-JP" sz="2000" dirty="0">
                <a:solidFill>
                  <a:srgbClr val="333333"/>
                </a:solidFill>
              </a:rPr>
              <a:t> con </a:t>
            </a:r>
            <a:r>
              <a:rPr lang="en-US" altLang="ja-JP" sz="2000" dirty="0" err="1">
                <a:solidFill>
                  <a:srgbClr val="333333"/>
                </a:solidFill>
              </a:rPr>
              <a:t>più</a:t>
            </a:r>
            <a:r>
              <a:rPr lang="en-US" altLang="ja-JP" sz="2000" dirty="0">
                <a:solidFill>
                  <a:srgbClr val="333333"/>
                </a:solidFill>
              </a:rPr>
              <a:t> </a:t>
            </a:r>
            <a:r>
              <a:rPr lang="en-US" altLang="ja-JP" sz="2000" dirty="0" err="1">
                <a:solidFill>
                  <a:srgbClr val="333333"/>
                </a:solidFill>
              </a:rPr>
              <a:t>intensità</a:t>
            </a:r>
            <a:r>
              <a:rPr lang="en-US" altLang="ja-JP" sz="2000" dirty="0">
                <a:solidFill>
                  <a:srgbClr val="333333"/>
                </a:solidFill>
              </a:rPr>
              <a:t>, </a:t>
            </a:r>
            <a:r>
              <a:rPr lang="en-US" altLang="ja-JP" sz="2000" dirty="0" err="1">
                <a:solidFill>
                  <a:srgbClr val="333333"/>
                </a:solidFill>
              </a:rPr>
              <a:t>compresi</a:t>
            </a:r>
            <a:r>
              <a:rPr lang="en-US" altLang="ja-JP" sz="2000" dirty="0">
                <a:solidFill>
                  <a:srgbClr val="333333"/>
                </a:solidFill>
              </a:rPr>
              <a:t> </a:t>
            </a:r>
            <a:r>
              <a:rPr lang="en-US" altLang="ja-JP" sz="2000" dirty="0" err="1">
                <a:solidFill>
                  <a:srgbClr val="333333"/>
                </a:solidFill>
              </a:rPr>
              <a:t>i</a:t>
            </a:r>
            <a:r>
              <a:rPr lang="en-US" altLang="ja-JP" sz="2000" dirty="0">
                <a:solidFill>
                  <a:srgbClr val="333333"/>
                </a:solidFill>
              </a:rPr>
              <a:t> </a:t>
            </a:r>
            <a:r>
              <a:rPr lang="en-US" altLang="ja-JP" sz="2000" dirty="0" err="1">
                <a:solidFill>
                  <a:srgbClr val="333333"/>
                </a:solidFill>
              </a:rPr>
              <a:t>miei</a:t>
            </a:r>
            <a:r>
              <a:rPr lang="en-US" altLang="ja-JP" sz="2000" dirty="0">
                <a:solidFill>
                  <a:srgbClr val="333333"/>
                </a:solidFill>
              </a:rPr>
              <a:t> </a:t>
            </a:r>
            <a:r>
              <a:rPr lang="en-US" altLang="ja-JP" sz="2000" dirty="0" err="1">
                <a:solidFill>
                  <a:srgbClr val="333333"/>
                </a:solidFill>
              </a:rPr>
              <a:t>pensieri</a:t>
            </a:r>
            <a:r>
              <a:rPr lang="ja-JP" altLang="en-US" sz="2000" dirty="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ja-JP" altLang="en-US" sz="2000" dirty="0">
                <a:solidFill>
                  <a:srgbClr val="333333"/>
                </a:solidFill>
              </a:rPr>
              <a:t>“</a:t>
            </a:r>
            <a:r>
              <a:rPr lang="en-US" altLang="ja-JP" sz="2000" dirty="0">
                <a:solidFill>
                  <a:srgbClr val="333333"/>
                </a:solidFill>
              </a:rPr>
              <a:t>Le </a:t>
            </a:r>
            <a:r>
              <a:rPr lang="en-US" altLang="ja-JP" sz="2000" dirty="0" err="1">
                <a:solidFill>
                  <a:srgbClr val="333333"/>
                </a:solidFill>
              </a:rPr>
              <a:t>mie</a:t>
            </a:r>
            <a:r>
              <a:rPr lang="en-US" altLang="ja-JP" sz="2000" dirty="0">
                <a:solidFill>
                  <a:srgbClr val="333333"/>
                </a:solidFill>
              </a:rPr>
              <a:t> </a:t>
            </a:r>
            <a:r>
              <a:rPr lang="en-US" altLang="ja-JP" sz="2000" dirty="0" err="1">
                <a:solidFill>
                  <a:srgbClr val="333333"/>
                </a:solidFill>
              </a:rPr>
              <a:t>orecchie</a:t>
            </a:r>
            <a:r>
              <a:rPr lang="en-US" altLang="ja-JP" sz="2000" dirty="0">
                <a:solidFill>
                  <a:srgbClr val="333333"/>
                </a:solidFill>
              </a:rPr>
              <a:t> </a:t>
            </a:r>
            <a:r>
              <a:rPr lang="en-US" altLang="ja-JP" sz="2000" dirty="0" err="1">
                <a:solidFill>
                  <a:srgbClr val="333333"/>
                </a:solidFill>
              </a:rPr>
              <a:t>hanno</a:t>
            </a:r>
            <a:r>
              <a:rPr lang="en-US" altLang="ja-JP" sz="2000" dirty="0">
                <a:solidFill>
                  <a:srgbClr val="333333"/>
                </a:solidFill>
              </a:rPr>
              <a:t> </a:t>
            </a:r>
            <a:r>
              <a:rPr lang="en-US" altLang="ja-JP" sz="2000" dirty="0" err="1">
                <a:solidFill>
                  <a:srgbClr val="333333"/>
                </a:solidFill>
              </a:rPr>
              <a:t>bisogno</a:t>
            </a:r>
            <a:r>
              <a:rPr lang="en-US" altLang="ja-JP" sz="2000" dirty="0">
                <a:solidFill>
                  <a:srgbClr val="333333"/>
                </a:solidFill>
              </a:rPr>
              <a:t> di </a:t>
            </a:r>
            <a:r>
              <a:rPr lang="en-US" altLang="ja-JP" sz="2000" dirty="0" err="1">
                <a:solidFill>
                  <a:srgbClr val="333333"/>
                </a:solidFill>
              </a:rPr>
              <a:t>musica</a:t>
            </a:r>
            <a:r>
              <a:rPr lang="en-US" altLang="ja-JP" sz="2000" dirty="0">
                <a:solidFill>
                  <a:srgbClr val="333333"/>
                </a:solidFill>
              </a:rPr>
              <a:t> ad alto volume</a:t>
            </a:r>
            <a:r>
              <a:rPr lang="ja-JP" altLang="en-US" sz="2000" dirty="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10"/>
          <p:cNvSpPr>
            <a:spLocks noGrp="1" noChangeArrowheads="1"/>
          </p:cNvSpPr>
          <p:nvPr>
            <p:ph type="title"/>
          </p:nvPr>
        </p:nvSpPr>
        <p:spPr/>
        <p:txBody>
          <a:bodyPr vert="horz" lIns="0" tIns="0" rIns="0" bIns="0" rtlCol="0" anchor="t">
            <a:spAutoFit/>
          </a:bodyPr>
          <a:lstStyle/>
          <a:p>
            <a:pPr defTabSz="914377">
              <a:spcBef>
                <a:spcPts val="0"/>
              </a:spcBef>
            </a:pPr>
            <a:r>
              <a:rPr lang="it-IT" altLang="ja-JP" sz="3600">
                <a:latin typeface="+mn-lt"/>
                <a:ea typeface="+mn-ea"/>
                <a:cs typeface="+mn-cs"/>
              </a:rPr>
              <a:t>Una voce da dentro ti dice che non sei buono.</a:t>
            </a:r>
            <a:endParaRPr lang="en-US" altLang="de-DE" sz="3600" dirty="0">
              <a:latin typeface="+mn-lt"/>
              <a:ea typeface="+mn-ea"/>
              <a:cs typeface="+mn-cs"/>
            </a:endParaRPr>
          </a:p>
        </p:txBody>
      </p:sp>
      <p:sp>
        <p:nvSpPr>
          <p:cNvPr id="73729" name="Rectangle 2"/>
          <p:cNvSpPr>
            <a:spLocks noGrp="1" noChangeArrowheads="1"/>
          </p:cNvSpPr>
          <p:nvPr>
            <p:ph idx="1"/>
          </p:nvPr>
        </p:nvSpPr>
        <p:spPr/>
        <p:txBody>
          <a:bodyPr>
            <a:noAutofit/>
          </a:bodyPr>
          <a:lstStyle/>
          <a:p>
            <a:pPr eaLnBrk="1" hangingPunct="1"/>
            <a:r>
              <a:rPr lang="de-DE" altLang="de-DE" sz="2400" b="1" dirty="0" err="1">
                <a:solidFill>
                  <a:srgbClr val="004992"/>
                </a:solidFill>
              </a:rPr>
              <a:t>Psicosi</a:t>
            </a:r>
            <a:r>
              <a:rPr lang="de-DE" altLang="de-DE" sz="2400" b="1" dirty="0">
                <a:solidFill>
                  <a:srgbClr val="004992"/>
                </a:solidFill>
              </a:rPr>
              <a:t>: la voce </a:t>
            </a:r>
            <a:r>
              <a:rPr lang="de-DE" altLang="de-DE" sz="2400" b="1" dirty="0" err="1">
                <a:solidFill>
                  <a:srgbClr val="004992"/>
                </a:solidFill>
              </a:rPr>
              <a:t>dentro</a:t>
            </a:r>
            <a:r>
              <a:rPr lang="de-DE" altLang="de-DE" sz="2400" b="1" dirty="0">
                <a:solidFill>
                  <a:srgbClr val="004992"/>
                </a:solidFill>
              </a:rPr>
              <a:t> è </a:t>
            </a:r>
            <a:r>
              <a:rPr lang="de-DE" altLang="de-DE" sz="2400" b="1" dirty="0" err="1">
                <a:solidFill>
                  <a:srgbClr val="004992"/>
                </a:solidFill>
              </a:rPr>
              <a:t>attribuita</a:t>
            </a:r>
            <a:r>
              <a:rPr lang="de-DE" altLang="de-DE" sz="2400" b="1" dirty="0">
                <a:solidFill>
                  <a:srgbClr val="004992"/>
                </a:solidFill>
              </a:rPr>
              <a:t> ad altre </a:t>
            </a:r>
            <a:r>
              <a:rPr lang="de-DE" altLang="de-DE" sz="2400" b="1" dirty="0" err="1">
                <a:solidFill>
                  <a:srgbClr val="004992"/>
                </a:solidFill>
              </a:rPr>
              <a:t>persone</a:t>
            </a:r>
            <a:r>
              <a:rPr lang="de-DE" altLang="de-DE" sz="2400" b="1" dirty="0">
                <a:solidFill>
                  <a:srgbClr val="004992"/>
                </a:solidFill>
              </a:rPr>
              <a:t>/</a:t>
            </a:r>
            <a:r>
              <a:rPr lang="de-DE" altLang="de-DE" sz="2400" b="1" dirty="0" err="1">
                <a:solidFill>
                  <a:srgbClr val="004992"/>
                </a:solidFill>
              </a:rPr>
              <a:t>altri</a:t>
            </a:r>
            <a:r>
              <a:rPr lang="de-DE" altLang="de-DE" sz="2400" b="1" dirty="0">
                <a:solidFill>
                  <a:srgbClr val="004992"/>
                </a:solidFill>
              </a:rPr>
              <a:t> </a:t>
            </a:r>
            <a:r>
              <a:rPr lang="de-DE" altLang="de-DE" sz="2400" b="1" dirty="0" err="1">
                <a:solidFill>
                  <a:srgbClr val="004992"/>
                </a:solidFill>
              </a:rPr>
              <a:t>poteri</a:t>
            </a:r>
            <a:r>
              <a:rPr lang="de-DE" altLang="de-DE" sz="2400" b="1" dirty="0">
                <a:solidFill>
                  <a:srgbClr val="004992"/>
                </a:solidFill>
              </a:rPr>
              <a:t>:</a:t>
            </a:r>
          </a:p>
          <a:p>
            <a:pPr marL="342900" indent="-342900" eaLnBrk="1" hangingPunct="1">
              <a:buClr>
                <a:srgbClr val="333333"/>
              </a:buClr>
              <a:buFont typeface="WingDings"/>
              <a:buChar char=""/>
            </a:pPr>
            <a:r>
              <a:rPr lang="ja-JP" altLang="en-US" sz="2400">
                <a:solidFill>
                  <a:srgbClr val="004992"/>
                </a:solidFill>
              </a:rPr>
              <a:t>“</a:t>
            </a:r>
            <a:r>
              <a:rPr lang="en-US" altLang="ja-JP" sz="2400">
                <a:solidFill>
                  <a:srgbClr val="333333"/>
                </a:solidFill>
              </a:rPr>
              <a:t>Mi </a:t>
            </a:r>
            <a:r>
              <a:rPr lang="en-US" altLang="ja-JP" sz="2400" dirty="0" err="1">
                <a:solidFill>
                  <a:srgbClr val="333333"/>
                </a:solidFill>
              </a:rPr>
              <a:t>hanno</a:t>
            </a:r>
            <a:r>
              <a:rPr lang="en-US" altLang="ja-JP" sz="2400" dirty="0">
                <a:solidFill>
                  <a:srgbClr val="333333"/>
                </a:solidFill>
              </a:rPr>
              <a:t> </a:t>
            </a:r>
            <a:r>
              <a:rPr lang="en-US" altLang="ja-JP" sz="2400" dirty="0" err="1">
                <a:solidFill>
                  <a:srgbClr val="333333"/>
                </a:solidFill>
              </a:rPr>
              <a:t>impiantato</a:t>
            </a:r>
            <a:r>
              <a:rPr lang="en-US" altLang="ja-JP" sz="2400" dirty="0">
                <a:solidFill>
                  <a:srgbClr val="333333"/>
                </a:solidFill>
              </a:rPr>
              <a:t> </a:t>
            </a:r>
            <a:r>
              <a:rPr lang="en-US" altLang="ja-JP" sz="2400" dirty="0" err="1">
                <a:solidFill>
                  <a:srgbClr val="333333"/>
                </a:solidFill>
              </a:rPr>
              <a:t>qualcosa</a:t>
            </a:r>
            <a:r>
              <a:rPr lang="en-US" altLang="ja-JP" sz="2400" dirty="0">
                <a:solidFill>
                  <a:srgbClr val="333333"/>
                </a:solidFill>
              </a:rPr>
              <a:t> </a:t>
            </a:r>
            <a:r>
              <a:rPr lang="en-US" altLang="ja-JP" sz="2400" dirty="0" err="1">
                <a:solidFill>
                  <a:srgbClr val="333333"/>
                </a:solidFill>
              </a:rPr>
              <a:t>nel</a:t>
            </a:r>
            <a:r>
              <a:rPr lang="en-US" altLang="ja-JP" sz="2400" dirty="0">
                <a:solidFill>
                  <a:srgbClr val="333333"/>
                </a:solidFill>
              </a:rPr>
              <a:t> </a:t>
            </a:r>
            <a:r>
              <a:rPr lang="en-US" altLang="ja-JP" sz="2400" err="1">
                <a:solidFill>
                  <a:srgbClr val="333333"/>
                </a:solidFill>
              </a:rPr>
              <a:t>cervello</a:t>
            </a:r>
            <a:r>
              <a:rPr lang="de-DE" altLang="ja-JP" sz="2400">
                <a:solidFill>
                  <a:srgbClr val="333333"/>
                </a:solidFill>
              </a:rPr>
              <a:t>.</a:t>
            </a:r>
            <a:r>
              <a:rPr lang="ja-JP" altLang="en-US" sz="2400">
                <a:solidFill>
                  <a:srgbClr val="333333"/>
                </a:solidFill>
              </a:rPr>
              <a:t>”</a:t>
            </a:r>
            <a:endParaRPr lang="de-DE" altLang="ja-JP" sz="2400" dirty="0">
              <a:solidFill>
                <a:srgbClr val="333333"/>
              </a:solidFill>
            </a:endParaRPr>
          </a:p>
          <a:p>
            <a:pPr marL="342900" indent="-342900" eaLnBrk="1" hangingPunct="1">
              <a:buClr>
                <a:srgbClr val="333333"/>
              </a:buClr>
              <a:buFont typeface="WingDings"/>
              <a:buChar char=""/>
            </a:pPr>
            <a:r>
              <a:rPr lang="ja-JP" altLang="en-US" sz="2400">
                <a:solidFill>
                  <a:srgbClr val="333333"/>
                </a:solidFill>
              </a:rPr>
              <a:t>“</a:t>
            </a:r>
            <a:r>
              <a:rPr lang="en-US" altLang="ja-JP" sz="2400">
                <a:solidFill>
                  <a:srgbClr val="333333"/>
                </a:solidFill>
              </a:rPr>
              <a:t>Non </a:t>
            </a:r>
            <a:r>
              <a:rPr lang="en-US" altLang="ja-JP" sz="2400" dirty="0">
                <a:solidFill>
                  <a:srgbClr val="333333"/>
                </a:solidFill>
              </a:rPr>
              <a:t>so come </a:t>
            </a:r>
            <a:r>
              <a:rPr lang="en-US" altLang="ja-JP" sz="2400" dirty="0" err="1">
                <a:solidFill>
                  <a:srgbClr val="333333"/>
                </a:solidFill>
              </a:rPr>
              <a:t>possa</a:t>
            </a:r>
            <a:r>
              <a:rPr lang="en-US" altLang="ja-JP" sz="2400" dirty="0">
                <a:solidFill>
                  <a:srgbClr val="333333"/>
                </a:solidFill>
              </a:rPr>
              <a:t> </a:t>
            </a:r>
            <a:r>
              <a:rPr lang="en-US" altLang="ja-JP" sz="2400" dirty="0" err="1">
                <a:solidFill>
                  <a:srgbClr val="333333"/>
                </a:solidFill>
              </a:rPr>
              <a:t>accadere</a:t>
            </a:r>
            <a:r>
              <a:rPr lang="en-US" altLang="ja-JP" sz="2400" dirty="0">
                <a:solidFill>
                  <a:srgbClr val="333333"/>
                </a:solidFill>
              </a:rPr>
              <a:t>, ma </a:t>
            </a:r>
            <a:r>
              <a:rPr lang="en-US" altLang="ja-JP" sz="2400" dirty="0" err="1">
                <a:solidFill>
                  <a:srgbClr val="333333"/>
                </a:solidFill>
              </a:rPr>
              <a:t>qualcuno</a:t>
            </a:r>
            <a:r>
              <a:rPr lang="en-US" altLang="ja-JP" sz="2400" dirty="0">
                <a:solidFill>
                  <a:srgbClr val="333333"/>
                </a:solidFill>
              </a:rPr>
              <a:t> mi </a:t>
            </a:r>
            <a:r>
              <a:rPr lang="en-US" altLang="ja-JP" sz="2400" dirty="0" err="1">
                <a:solidFill>
                  <a:srgbClr val="333333"/>
                </a:solidFill>
              </a:rPr>
              <a:t>controlla</a:t>
            </a:r>
            <a:r>
              <a:rPr lang="en-US" altLang="ja-JP" sz="2400" dirty="0">
                <a:solidFill>
                  <a:srgbClr val="333333"/>
                </a:solidFill>
              </a:rPr>
              <a:t> </a:t>
            </a:r>
            <a:r>
              <a:rPr lang="en-US" altLang="ja-JP" sz="2400" dirty="0" err="1">
                <a:solidFill>
                  <a:srgbClr val="333333"/>
                </a:solidFill>
              </a:rPr>
              <a:t>il</a:t>
            </a:r>
            <a:r>
              <a:rPr lang="en-US" altLang="ja-JP" sz="2400" dirty="0">
                <a:solidFill>
                  <a:srgbClr val="333333"/>
                </a:solidFill>
              </a:rPr>
              <a:t> </a:t>
            </a:r>
            <a:r>
              <a:rPr lang="en-US" altLang="ja-JP" sz="2400" err="1">
                <a:solidFill>
                  <a:srgbClr val="333333"/>
                </a:solidFill>
              </a:rPr>
              <a:t>pensiero</a:t>
            </a:r>
            <a:r>
              <a:rPr lang="de-DE" altLang="ja-JP" sz="2400">
                <a:solidFill>
                  <a:srgbClr val="333333"/>
                </a:solidFill>
              </a:rPr>
              <a:t>.</a:t>
            </a:r>
            <a:r>
              <a:rPr lang="ja-JP" altLang="en-US" sz="2400">
                <a:solidFill>
                  <a:srgbClr val="333333"/>
                </a:solidFill>
              </a:rPr>
              <a:t>”</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Sentire le voci</a:t>
            </a:r>
            <a:br>
              <a:rPr lang="it-IT" sz="3600">
                <a:solidFill>
                  <a:srgbClr val="004992"/>
                </a:solidFill>
                <a:latin typeface="+mn-lt"/>
                <a:ea typeface="+mn-ea"/>
                <a:cs typeface="+mn-cs"/>
              </a:rPr>
            </a:br>
            <a:r>
              <a:rPr lang="it-IT">
                <a:solidFill>
                  <a:srgbClr val="004992"/>
                </a:solidFill>
                <a:latin typeface="+mn-lt"/>
                <a:ea typeface="+mn-ea"/>
                <a:cs typeface="+mn-cs"/>
              </a:rPr>
              <a:t>Propri pensieri o comandati a distanza?</a:t>
            </a:r>
            <a:br>
              <a:rPr lang="it-IT" sz="3600">
                <a:solidFill>
                  <a:srgbClr val="004992"/>
                </a:solidFill>
                <a:latin typeface="+mn-lt"/>
                <a:ea typeface="+mn-ea"/>
                <a:cs typeface="+mn-cs"/>
              </a:rPr>
            </a:br>
            <a:r>
              <a:rPr lang="it-IT">
                <a:solidFill>
                  <a:srgbClr val="004992"/>
                </a:solidFill>
                <a:latin typeface="+mn-lt"/>
                <a:ea typeface="+mn-ea"/>
                <a:cs typeface="+mn-cs"/>
              </a:rPr>
              <a:t>Pro e contro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1986248725"/>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offensive.”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Sentire le voci</a:t>
            </a:r>
            <a:br>
              <a:rPr lang="it-IT" sz="3600">
                <a:solidFill>
                  <a:srgbClr val="004992"/>
                </a:solidFill>
                <a:latin typeface="+mn-lt"/>
                <a:ea typeface="+mn-ea"/>
                <a:cs typeface="+mn-cs"/>
              </a:rPr>
            </a:br>
            <a:r>
              <a:rPr lang="it-IT">
                <a:solidFill>
                  <a:srgbClr val="004992"/>
                </a:solidFill>
                <a:latin typeface="+mn-lt"/>
                <a:ea typeface="+mn-ea"/>
                <a:cs typeface="+mn-cs"/>
              </a:rPr>
              <a:t>Propri pensieri o comandati a distanza?</a:t>
            </a:r>
            <a:br>
              <a:rPr lang="it-IT" sz="3600">
                <a:solidFill>
                  <a:srgbClr val="004992"/>
                </a:solidFill>
                <a:latin typeface="+mn-lt"/>
                <a:ea typeface="+mn-ea"/>
                <a:cs typeface="+mn-cs"/>
              </a:rPr>
            </a:br>
            <a:r>
              <a:rPr lang="it-IT">
                <a:solidFill>
                  <a:srgbClr val="004992"/>
                </a:solidFill>
                <a:latin typeface="+mn-lt"/>
                <a:ea typeface="+mn-ea"/>
                <a:cs typeface="+mn-cs"/>
              </a:rPr>
              <a:t>Pro e contro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2754248169"/>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Approssimativamente il 15-20% della popolazione di tanto in tanto sente le voci.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I pensieri intensi talvolta sono quasi udibili (melodie orecchiabili, ruminazioni, il sentire la voce di un amico/a quando si leggono le sue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offensive.”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306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Sentire le voci</a:t>
            </a:r>
            <a:br>
              <a:rPr lang="it-IT" sz="3600">
                <a:solidFill>
                  <a:srgbClr val="004992"/>
                </a:solidFill>
                <a:latin typeface="+mn-lt"/>
                <a:ea typeface="+mn-ea"/>
                <a:cs typeface="+mn-cs"/>
              </a:rPr>
            </a:br>
            <a:r>
              <a:rPr lang="it-IT">
                <a:solidFill>
                  <a:srgbClr val="004992"/>
                </a:solidFill>
                <a:latin typeface="+mn-lt"/>
                <a:ea typeface="+mn-ea"/>
                <a:cs typeface="+mn-cs"/>
              </a:rPr>
              <a:t>Propri pensieri o comandati a distanza?</a:t>
            </a:r>
            <a:br>
              <a:rPr lang="it-IT" sz="3600">
                <a:solidFill>
                  <a:srgbClr val="004992"/>
                </a:solidFill>
                <a:latin typeface="+mn-lt"/>
                <a:ea typeface="+mn-ea"/>
                <a:cs typeface="+mn-cs"/>
              </a:rPr>
            </a:br>
            <a:r>
              <a:rPr lang="it-IT">
                <a:solidFill>
                  <a:srgbClr val="004992"/>
                </a:solidFill>
                <a:latin typeface="+mn-lt"/>
                <a:ea typeface="+mn-ea"/>
                <a:cs typeface="+mn-cs"/>
              </a:rPr>
              <a:t>Pro e contro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160549115"/>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Approssimativamente il 15-20% della popolazione di tanto in tanto sente le voci.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I pensieri intensi talvolta sono quasi udibili (melodie orecchiabili, ruminazioni, il sentire la voce di un amico/a quando si leggono le sue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I nostri pensieri non sono completamente sotto il nostro controllo, altrimenti non ci sarebbero cose come un sospiro improvviso, una marea di pensieri o le ruminazioni.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Se cerchiamo di neutralizzare questi pensieri, automaticamente diventano più forti</a:t>
                      </a:r>
                      <a:br>
                        <a:rPr kumimoji="0" lang="it-IT" sz="1600" b="0" i="0" u="none" strike="noStrike" cap="none" normalizeH="0" baseline="0">
                          <a:ln>
                            <a:noFill/>
                          </a:ln>
                          <a:solidFill>
                            <a:srgbClr val="333333"/>
                          </a:solidFill>
                          <a:effectLst/>
                          <a:latin typeface="Calibri Light"/>
                          <a:cs typeface="Times New Roman" pitchFamily="18" charset="0"/>
                        </a:rPr>
                      </a:br>
                      <a:r>
                        <a:rPr kumimoji="0" lang="it-IT"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it-IT"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it-IT" sz="1600" b="0" i="0" u="none" strike="noStrike" cap="none" normalizeH="0" baseline="0" dirty="0">
                          <a:ln>
                            <a:noFill/>
                          </a:ln>
                          <a:solidFill>
                            <a:srgbClr val="333333"/>
                          </a:solidFill>
                          <a:effectLst/>
                          <a:latin typeface="Calibri Light"/>
                          <a:cs typeface="Times New Roman" pitchFamily="18" charset="0"/>
                        </a:rPr>
                        <a:t>Esperimento: Cerca di non pensare al numero 8… Non ce la farai. Ti viene in mente più di prima.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“Io non avrei mai avuto questi pensieri diabolici. Non potrei fare del male a nessuno. Ma ciononostante continuo ad avere queste idee offensive.”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it-IT"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438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Sentire le voci</a:t>
            </a:r>
            <a:br>
              <a:rPr lang="it-IT" sz="3600">
                <a:solidFill>
                  <a:srgbClr val="004992"/>
                </a:solidFill>
                <a:latin typeface="+mn-lt"/>
                <a:ea typeface="+mn-ea"/>
                <a:cs typeface="+mn-cs"/>
              </a:rPr>
            </a:br>
            <a:r>
              <a:rPr lang="it-IT">
                <a:solidFill>
                  <a:srgbClr val="004992"/>
                </a:solidFill>
                <a:latin typeface="+mn-lt"/>
                <a:ea typeface="+mn-ea"/>
                <a:cs typeface="+mn-cs"/>
              </a:rPr>
              <a:t>Propri pensieri o comandati a distanza?</a:t>
            </a:r>
            <a:br>
              <a:rPr lang="it-IT" sz="3600">
                <a:solidFill>
                  <a:srgbClr val="004992"/>
                </a:solidFill>
                <a:latin typeface="+mn-lt"/>
                <a:ea typeface="+mn-ea"/>
                <a:cs typeface="+mn-cs"/>
              </a:rPr>
            </a:br>
            <a:r>
              <a:rPr lang="it-IT">
                <a:solidFill>
                  <a:srgbClr val="004992"/>
                </a:solidFill>
                <a:latin typeface="+mn-lt"/>
                <a:ea typeface="+mn-ea"/>
                <a:cs typeface="+mn-cs"/>
              </a:rPr>
              <a:t>Pro e contro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542152935"/>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dirty="0">
                          <a:ln>
                            <a:noFill/>
                          </a:ln>
                          <a:solidFill>
                            <a:srgbClr val="333333"/>
                          </a:solidFill>
                          <a:effectLst/>
                          <a:latin typeface="Calibri Light"/>
                          <a:cs typeface="Times New Roman" pitchFamily="18" charset="0"/>
                        </a:rPr>
                        <a:t>Perché pensi che le voci provengano dall’esterno?</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1800" b="0" i="0" u="none" strike="noStrike" cap="none" normalizeH="0" baseline="0">
                          <a:ln>
                            <a:noFill/>
                          </a:ln>
                          <a:solidFill>
                            <a:srgbClr val="333333"/>
                          </a:solidFill>
                          <a:effectLst/>
                          <a:latin typeface="Calibri Light"/>
                          <a:cs typeface="Times New Roman" pitchFamily="18" charset="0"/>
                        </a:rPr>
                        <a:t>Ci sono forse altre spiegazioni per le affermazioni della colonna di sinistra?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“Posso sentirle distintamente. Al contrario i miei pensieri sono completamente silenziosi!”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Approssimativamente il 15-20% della popolazione di tanto in tanto sente le voci.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a:ln>
                            <a:noFill/>
                          </a:ln>
                          <a:solidFill>
                            <a:srgbClr val="333333"/>
                          </a:solidFill>
                          <a:effectLst/>
                          <a:latin typeface="Calibri Light"/>
                          <a:cs typeface="Times New Roman" pitchFamily="18" charset="0"/>
                        </a:rPr>
                        <a:t>I pensieri intensi talvolta sono quasi udibili (melodie orecchiabili, ruminazioni, il sentire la voce di un amico/a quando si leggono le sue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“Questi pensieri non sono sotto il mio controllo. Quando cerco di neutralizzarli è peggio. Questo significa che qualcuno vuole proprio mettermi al tappeto.”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I nostri pensieri non sono completamente sotto il nostro controllo, altrimenti non ci sarebbero cose come un sospiro improvviso, una marea di pensieri o le ruminazioni.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Se cerchiamo di neutralizzare questi pensieri, automaticamente diventano più forti</a:t>
                      </a:r>
                      <a:br>
                        <a:rPr kumimoji="0" lang="it-IT" sz="1600" b="0" i="0" u="none" strike="noStrike" cap="none" normalizeH="0" baseline="0">
                          <a:ln>
                            <a:noFill/>
                          </a:ln>
                          <a:solidFill>
                            <a:srgbClr val="333333"/>
                          </a:solidFill>
                          <a:effectLst/>
                          <a:latin typeface="Calibri Light"/>
                          <a:cs typeface="Times New Roman" pitchFamily="18" charset="0"/>
                        </a:rPr>
                      </a:br>
                      <a:r>
                        <a:rPr kumimoji="0" lang="it-IT"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it-IT"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it-IT" sz="1600" b="0" i="0" u="none" strike="noStrike" cap="none" normalizeH="0" baseline="0" dirty="0">
                          <a:ln>
                            <a:noFill/>
                          </a:ln>
                          <a:solidFill>
                            <a:srgbClr val="333333"/>
                          </a:solidFill>
                          <a:effectLst/>
                          <a:latin typeface="Calibri Light"/>
                          <a:cs typeface="Times New Roman" pitchFamily="18" charset="0"/>
                        </a:rPr>
                        <a:t>Esperimento: Cerca di non pensare al numero 8… Non ce la farai. Ti viene in mente più di prima.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it-IT" sz="1600" b="0" i="0" u="none">
                          <a:solidFill>
                            <a:srgbClr val="333333"/>
                          </a:solidFill>
                          <a:latin typeface="Calibri Light"/>
                        </a:rPr>
                        <a:t>“Io </a:t>
                      </a:r>
                      <a:r>
                        <a:rPr lang="it-IT" sz="1600" b="0" i="0" u="none" dirty="0">
                          <a:solidFill>
                            <a:srgbClr val="333333"/>
                          </a:solidFill>
                          <a:latin typeface="Calibri Light"/>
                        </a:rPr>
                        <a:t>non avrei mai avuto questi pensieri diabolici. Non potrei fare del male a nessuno. Ma ciononostante continuo ad avere queste idee </a:t>
                      </a:r>
                      <a:r>
                        <a:rPr lang="it-IT" sz="1600" b="0" i="0" u="none">
                          <a:solidFill>
                            <a:srgbClr val="333333"/>
                          </a:solidFill>
                          <a:latin typeface="Calibri Light"/>
                        </a:rPr>
                        <a:t>offensive.”</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it-IT" sz="1600" b="0" i="0" u="none" strike="noStrike" cap="none" normalizeH="0" baseline="0" dirty="0">
                          <a:ln>
                            <a:noFill/>
                          </a:ln>
                          <a:solidFill>
                            <a:srgbClr val="333333"/>
                          </a:solidFill>
                          <a:effectLst/>
                          <a:latin typeface="Calibri Light"/>
                          <a:cs typeface="Times New Roman" pitchFamily="18" charset="0"/>
                        </a:rPr>
                        <a:t>Spesso abbiamo dei pensieri che sono all’opposto del nostro modo di essere. Pensare non vuol dire fare! Almeno al 20% della popolazione normale passa in mente di suicidarsi, ma non lo fa. Certe volte siamo aggressivi anche con persone che amiamo (es. una madre con un bambino che piange).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528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Sentire le voci</a:t>
            </a:r>
            <a:br>
              <a:rPr lang="it-IT" sz="3600">
                <a:solidFill>
                  <a:srgbClr val="004992"/>
                </a:solidFill>
                <a:latin typeface="+mn-lt"/>
                <a:ea typeface="+mn-ea"/>
                <a:cs typeface="+mn-cs"/>
              </a:rPr>
            </a:br>
            <a:r>
              <a:rPr lang="it-IT">
                <a:solidFill>
                  <a:srgbClr val="004992"/>
                </a:solidFill>
                <a:latin typeface="+mn-lt"/>
                <a:ea typeface="+mn-ea"/>
                <a:cs typeface="+mn-cs"/>
              </a:rPr>
              <a:t>Propri pensieri o comandati a distanza?</a:t>
            </a:r>
            <a:br>
              <a:rPr lang="it-IT" sz="3600">
                <a:solidFill>
                  <a:srgbClr val="004992"/>
                </a:solidFill>
                <a:latin typeface="+mn-lt"/>
                <a:ea typeface="+mn-ea"/>
                <a:cs typeface="+mn-cs"/>
              </a:rPr>
            </a:br>
            <a:r>
              <a:rPr lang="it-IT">
                <a:solidFill>
                  <a:srgbClr val="004992"/>
                </a:solidFill>
                <a:latin typeface="+mn-lt"/>
                <a:ea typeface="+mn-ea"/>
                <a:cs typeface="+mn-cs"/>
              </a:rPr>
              <a:t>Pro e contro</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636912"/>
            <a:ext cx="11340000" cy="3815952"/>
          </a:xfrm>
        </p:spPr>
        <p:txBody>
          <a:bodyPr/>
          <a:lstStyle/>
          <a:p>
            <a:pPr lvl="0" defTabSz="914400" fontAlgn="base"/>
            <a:r>
              <a:rPr lang="de-DE" altLang="de-DE" sz="2400" dirty="0">
                <a:solidFill>
                  <a:srgbClr val="004992"/>
                </a:solidFill>
              </a:rPr>
              <a:t>La spiegazione che i pensieri strani sono controllati a distanza solleva molte più domande che risposte, ad esempio:</a:t>
            </a:r>
          </a:p>
          <a:p>
            <a:pPr marL="342900" lvl="0" indent="-342900" defTabSz="914400" fontAlgn="base">
              <a:buClr>
                <a:srgbClr val="333333"/>
              </a:buClr>
              <a:buFont typeface="WingDings"/>
              <a:buChar char=""/>
            </a:pPr>
            <a:r>
              <a:rPr lang="de-DE" altLang="de-DE" sz="2400" dirty="0">
                <a:solidFill>
                  <a:srgbClr val="333333"/>
                </a:solidFill>
              </a:rPr>
              <a:t>E‘ tecnicamente fattibile?</a:t>
            </a:r>
          </a:p>
          <a:p>
            <a:pPr marL="342900" lvl="0" indent="-342900" defTabSz="914400" fontAlgn="base">
              <a:buClr>
                <a:srgbClr val="333333"/>
              </a:buClr>
              <a:buFont typeface="WingDings"/>
              <a:buChar char=""/>
            </a:pPr>
            <a:r>
              <a:rPr lang="de-DE" altLang="de-DE" sz="2400" dirty="0">
                <a:solidFill>
                  <a:srgbClr val="333333"/>
                </a:solidFill>
              </a:rPr>
              <a:t>Quando e dove l‘impianto è stato fatto?</a:t>
            </a:r>
          </a:p>
          <a:p>
            <a:pPr marL="342900" lvl="0" indent="-342900" defTabSz="914400" fontAlgn="base">
              <a:buClr>
                <a:srgbClr val="333333"/>
              </a:buClr>
              <a:buFont typeface="WingDings"/>
              <a:buChar char=""/>
            </a:pPr>
            <a:r>
              <a:rPr lang="de-DE" altLang="de-DE" sz="2400" dirty="0">
                <a:solidFill>
                  <a:srgbClr val="333333"/>
                </a:solidFill>
              </a:rPr>
              <a:t>Chi vorrebbe farti del male? Chi avrebbe il tempo e i soldi per fare questo?</a:t>
            </a:r>
          </a:p>
          <a:p>
            <a:pPr marL="342900" lvl="0" indent="-342900" defTabSz="914400" fontAlgn="base">
              <a:buClr>
                <a:srgbClr val="333333"/>
              </a:buClr>
              <a:buFont typeface="WingDings"/>
              <a:buChar char=""/>
            </a:pPr>
            <a:r>
              <a:rPr lang="de-DE" altLang="de-DE" sz="2400" dirty="0">
                <a:solidFill>
                  <a:srgbClr val="333333"/>
                </a:solidFill>
              </a:rPr>
              <a:t>Ci sono modi più facili per fare del male a qualcuno. Perché si dovrebbe scegliere un metodo così complicato (è forse impossibile)?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amico/a ti invita a cena.</a:t>
            </a:r>
            <a:endParaRPr lang="de-DE" altLang="de-DE" sz="3600">
              <a:latin typeface="+mn-lt"/>
              <a:ea typeface="+mn-ea"/>
              <a:cs typeface="+mn-cs"/>
            </a:endParaRPr>
          </a:p>
        </p:txBody>
      </p:sp>
      <p:sp>
        <p:nvSpPr>
          <p:cNvPr id="86018" name="Rectangle 3"/>
          <p:cNvSpPr>
            <a:spLocks noGrp="1" noChangeArrowheads="1"/>
          </p:cNvSpPr>
          <p:nvPr>
            <p:ph idx="1"/>
          </p:nvPr>
        </p:nvSpPr>
        <p:spPr>
          <a:noFill/>
        </p:spPr>
        <p:txBody>
          <a:bodyPr>
            <a:noAutofit/>
          </a:bodyPr>
          <a:lstStyle/>
          <a:p>
            <a:pPr eaLnBrk="1" hangingPunct="1"/>
            <a:r>
              <a:rPr lang="de-DE" altLang="de-DE" sz="2400">
                <a:solidFill>
                  <a:srgbClr val="333333"/>
                </a:solidFill>
              </a:rPr>
              <a:t>Perché il tuo amico ti ha invitato a cena?</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poliziotto ti ferma mentre guidi.</a:t>
            </a:r>
            <a:endParaRPr lang="de-DE" altLang="de-DE" sz="3600">
              <a:latin typeface="+mn-lt"/>
              <a:ea typeface="+mn-ea"/>
              <a:cs typeface="+mn-cs"/>
            </a:endParaRPr>
          </a:p>
        </p:txBody>
      </p:sp>
      <p:sp>
        <p:nvSpPr>
          <p:cNvPr id="88066"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Perché il poliziotto ti ha </a:t>
            </a:r>
            <a:r>
              <a:rPr lang="de-DE" altLang="de-DE" sz="2400">
                <a:solidFill>
                  <a:srgbClr val="333333"/>
                </a:solidFill>
              </a:rPr>
              <a:t>fermato?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Hai vinto al gratta e vinci.</a:t>
            </a:r>
            <a:endParaRPr lang="de-DE" altLang="de-DE" sz="3600">
              <a:latin typeface="+mn-lt"/>
              <a:ea typeface="+mn-ea"/>
              <a:cs typeface="+mn-cs"/>
            </a:endParaRPr>
          </a:p>
        </p:txBody>
      </p:sp>
      <p:sp>
        <p:nvSpPr>
          <p:cNvPr id="90114"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Perché hai </a:t>
            </a:r>
            <a:r>
              <a:rPr lang="de-DE" altLang="de-DE" sz="2400">
                <a:solidFill>
                  <a:srgbClr val="333333"/>
                </a:solidFill>
              </a:rPr>
              <a:t>vinto?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Quando ti avvicini alla tua automobile, noti un graffio sulla carrozzeria.</a:t>
            </a:r>
            <a:endParaRPr lang="de-DE" altLang="de-DE" sz="3600">
              <a:latin typeface="+mn-lt"/>
              <a:ea typeface="+mn-ea"/>
              <a:cs typeface="+mn-cs"/>
            </a:endParaRPr>
          </a:p>
        </p:txBody>
      </p:sp>
      <p:sp>
        <p:nvSpPr>
          <p:cNvPr id="92162"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Cosa può aver causato il </a:t>
            </a:r>
            <a:r>
              <a:rPr lang="de-DE" altLang="de-DE" sz="2400">
                <a:solidFill>
                  <a:srgbClr val="333333"/>
                </a:solidFill>
              </a:rPr>
              <a:t>graffio?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Il medico scopre che hai l‘ipertensione.</a:t>
            </a:r>
            <a:endParaRPr lang="de-DE" altLang="de-DE" sz="3600">
              <a:latin typeface="+mn-lt"/>
              <a:ea typeface="+mn-ea"/>
              <a:cs typeface="+mn-cs"/>
            </a:endParaRPr>
          </a:p>
        </p:txBody>
      </p:sp>
      <p:sp>
        <p:nvSpPr>
          <p:cNvPr id="94212"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Perché hai </a:t>
            </a:r>
            <a:r>
              <a:rPr lang="de-DE" altLang="de-DE" sz="2400">
                <a:solidFill>
                  <a:srgbClr val="333333"/>
                </a:solidFill>
              </a:rPr>
              <a:t>l‘ipertensione?</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ha rifiutato di aiutarti nel tuo lavoro.</a:t>
            </a:r>
            <a:endParaRPr lang="de-DE" altLang="de-DE" sz="3600">
              <a:latin typeface="+mn-lt"/>
              <a:ea typeface="+mn-ea"/>
              <a:cs typeface="+mn-cs"/>
            </a:endParaRPr>
          </a:p>
        </p:txBody>
      </p:sp>
      <p:sp>
        <p:nvSpPr>
          <p:cNvPr id="96258"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Perchè il tuo amico non ti ha </a:t>
            </a:r>
            <a:r>
              <a:rPr lang="de-DE" altLang="de-DE" sz="2400">
                <a:solidFill>
                  <a:srgbClr val="333333"/>
                </a:solidFill>
              </a:rPr>
              <a:t>aiutato?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ti ha sorpreso con un regalo.</a:t>
            </a:r>
            <a:endParaRPr lang="de-DE" altLang="de-DE" sz="3600">
              <a:latin typeface="+mn-lt"/>
              <a:ea typeface="+mn-ea"/>
              <a:cs typeface="+mn-cs"/>
            </a:endParaRPr>
          </a:p>
        </p:txBody>
      </p:sp>
      <p:sp>
        <p:nvSpPr>
          <p:cNvPr id="98306"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Perché il tuo amico ti ha fatto un </a:t>
            </a:r>
            <a:r>
              <a:rPr lang="de-DE" altLang="de-DE" sz="2400">
                <a:solidFill>
                  <a:srgbClr val="333333"/>
                </a:solidFill>
              </a:rPr>
              <a:t>regalo?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dice che sei stupido/a.</a:t>
            </a:r>
            <a:endParaRPr lang="de-DE" altLang="de-DE" sz="3600">
              <a:latin typeface="+mn-lt"/>
              <a:ea typeface="+mn-ea"/>
              <a:cs typeface="+mn-cs"/>
            </a:endParaRPr>
          </a:p>
        </p:txBody>
      </p:sp>
      <p:sp>
        <p:nvSpPr>
          <p:cNvPr id="100354"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Cosa ha fatto dire al tuo amico queste parole?</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Il bambino del tuo vicino comincia a piangere quando lo prendi in braccio.</a:t>
            </a:r>
            <a:endParaRPr lang="de-DE" altLang="de-DE" sz="3600">
              <a:latin typeface="+mn-lt"/>
              <a:ea typeface="+mn-ea"/>
              <a:cs typeface="+mn-cs"/>
            </a:endParaRPr>
          </a:p>
        </p:txBody>
      </p:sp>
      <p:sp>
        <p:nvSpPr>
          <p:cNvPr id="102402"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Perché il bambino sta </a:t>
            </a:r>
            <a:r>
              <a:rPr lang="de-DE" altLang="de-DE" sz="2400">
                <a:solidFill>
                  <a:srgbClr val="333333"/>
                </a:solidFill>
              </a:rPr>
              <a:t>piangendo?</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amico dice di non provare rispetto per te.</a:t>
            </a:r>
            <a:endParaRPr lang="de-DE" altLang="de-DE" sz="3600">
              <a:latin typeface="+mn-lt"/>
              <a:ea typeface="+mn-ea"/>
              <a:cs typeface="+mn-cs"/>
            </a:endParaRPr>
          </a:p>
        </p:txBody>
      </p:sp>
      <p:sp>
        <p:nvSpPr>
          <p:cNvPr id="104450"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Perché dice queste </a:t>
            </a:r>
            <a:r>
              <a:rPr lang="de-DE" altLang="de-DE" sz="2400">
                <a:solidFill>
                  <a:srgbClr val="333333"/>
                </a:solidFill>
              </a:rPr>
              <a:t>parole?</a:t>
            </a:r>
          </a:p>
          <a:p>
            <a:pPr lvl="0" defTabSz="914400" fontAlgn="base"/>
            <a:r>
              <a:rPr lang="de-DE" altLang="de-DE" sz="2400" dirty="0">
                <a:solidFill>
                  <a:srgbClr val="333333"/>
                </a:solidFill>
              </a:rPr>
              <a:t>Qual è la principale ragione di quanto accade?</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it-IT" altLang="de-DE" sz="2400">
                <a:solidFill>
                  <a:srgbClr val="004992"/>
                </a:solidFill>
                <a:latin typeface="Calibri Light"/>
              </a:rPr>
              <a:t>Te stesso? </a:t>
            </a:r>
          </a:p>
          <a:p>
            <a:pPr eaLnBrk="1" hangingPunct="1">
              <a:lnSpc>
                <a:spcPct val="105000"/>
              </a:lnSpc>
              <a:spcBef>
                <a:spcPts val="1999"/>
              </a:spcBef>
              <a:spcAft>
                <a:spcPts val="0"/>
              </a:spcAft>
              <a:buClrTx/>
              <a:buNone/>
            </a:pPr>
            <a:r>
              <a:rPr lang="it-IT" altLang="de-DE" sz="2400">
                <a:solidFill>
                  <a:srgbClr val="004992"/>
                </a:solidFill>
                <a:latin typeface="Calibri Light"/>
              </a:rPr>
              <a:t>Un‘altra persona o altre persone?</a:t>
            </a:r>
          </a:p>
          <a:p>
            <a:pPr eaLnBrk="1" hangingPunct="1">
              <a:lnSpc>
                <a:spcPct val="105000"/>
              </a:lnSpc>
              <a:spcBef>
                <a:spcPts val="1999"/>
              </a:spcBef>
              <a:spcAft>
                <a:spcPts val="0"/>
              </a:spcAft>
              <a:buClrTx/>
              <a:buNone/>
            </a:pPr>
            <a:r>
              <a:rPr lang="it-IT" altLang="de-DE" sz="2400">
                <a:solidFill>
                  <a:srgbClr val="004992"/>
                </a:solidFill>
                <a:latin typeface="Calibri Light"/>
              </a:rPr>
              <a:t>Circostanze o il caso?</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buClr>
                <a:srgbClr val="333333"/>
              </a:buClr>
              <a:buFont typeface="WingDings"/>
              <a:buChar char=""/>
            </a:pPr>
            <a:r>
              <a:rPr lang="en-US" altLang="de-DE" sz="2400" dirty="0" err="1">
                <a:solidFill>
                  <a:srgbClr val="333333"/>
                </a:solidFill>
              </a:rPr>
              <a:t>Considera</a:t>
            </a:r>
            <a:r>
              <a:rPr lang="en-US" altLang="de-DE" sz="2400" dirty="0">
                <a:solidFill>
                  <a:srgbClr val="333333"/>
                </a:solidFill>
              </a:rPr>
              <a:t>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differenti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potrebbero</a:t>
            </a:r>
            <a:r>
              <a:rPr lang="en-US" altLang="de-DE" sz="2400" dirty="0">
                <a:solidFill>
                  <a:srgbClr val="333333"/>
                </a:solidFill>
              </a:rPr>
              <a:t> </a:t>
            </a:r>
            <a:r>
              <a:rPr lang="en-US" altLang="de-DE" sz="2400" dirty="0" err="1">
                <a:solidFill>
                  <a:srgbClr val="333333"/>
                </a:solidFill>
              </a:rPr>
              <a:t>contribuire</a:t>
            </a:r>
            <a:r>
              <a:rPr lang="en-US" altLang="de-DE" sz="2400" dirty="0">
                <a:solidFill>
                  <a:srgbClr val="333333"/>
                </a:solidFill>
              </a:rPr>
              <a:t> all</a:t>
            </a:r>
            <a:r>
              <a:rPr lang="ja-JP" altLang="en-US" sz="2400" dirty="0">
                <a:solidFill>
                  <a:srgbClr val="333333"/>
                </a:solidFill>
              </a:rPr>
              <a:t>’</a:t>
            </a:r>
            <a:r>
              <a:rPr lang="en-US" altLang="ja-JP" sz="2400" dirty="0" err="1">
                <a:solidFill>
                  <a:srgbClr val="333333"/>
                </a:solidFill>
              </a:rPr>
              <a:t>esito</a:t>
            </a:r>
            <a:r>
              <a:rPr lang="en-US" altLang="ja-JP" sz="2400" dirty="0">
                <a:solidFill>
                  <a:srgbClr val="333333"/>
                </a:solidFill>
              </a:rPr>
              <a:t> di un </a:t>
            </a:r>
            <a:r>
              <a:rPr lang="en-US" altLang="ja-JP" sz="2400" dirty="0" err="1">
                <a:solidFill>
                  <a:srgbClr val="333333"/>
                </a:solidFill>
              </a:rPr>
              <a:t>evento</a:t>
            </a:r>
            <a:r>
              <a:rPr lang="en-US" altLang="ja-JP" sz="2400" dirty="0">
                <a:solidFill>
                  <a:srgbClr val="333333"/>
                </a:solidFill>
              </a:rPr>
              <a:t>(</a:t>
            </a:r>
            <a:r>
              <a:rPr lang="en-US" altLang="ja-JP" sz="2400" dirty="0" err="1">
                <a:solidFill>
                  <a:srgbClr val="333333"/>
                </a:solidFill>
              </a:rPr>
              <a:t>es</a:t>
            </a:r>
            <a:r>
              <a:rPr lang="en-US" altLang="ja-JP" sz="2400" dirty="0">
                <a:solidFill>
                  <a:srgbClr val="333333"/>
                </a:solidFill>
              </a:rPr>
              <a:t>. </a:t>
            </a:r>
            <a:r>
              <a:rPr lang="en-US" altLang="ja-JP" sz="2400" dirty="0" err="1">
                <a:solidFill>
                  <a:srgbClr val="333333"/>
                </a:solidFill>
              </a:rPr>
              <a:t>Te</a:t>
            </a:r>
            <a:r>
              <a:rPr lang="en-US" altLang="ja-JP" sz="2400" dirty="0">
                <a:solidFill>
                  <a:srgbClr val="333333"/>
                </a:solidFill>
              </a:rPr>
              <a:t> </a:t>
            </a:r>
            <a:r>
              <a:rPr lang="en-US" altLang="ja-JP" sz="2400" dirty="0" err="1">
                <a:solidFill>
                  <a:srgbClr val="333333"/>
                </a:solidFill>
              </a:rPr>
              <a:t>stesso</a:t>
            </a:r>
            <a:r>
              <a:rPr lang="en-US" altLang="ja-JP" sz="2400" dirty="0">
                <a:solidFill>
                  <a:srgbClr val="333333"/>
                </a:solidFill>
              </a:rPr>
              <a:t>/</a:t>
            </a:r>
            <a:r>
              <a:rPr lang="en-US" altLang="ja-JP" sz="2400" dirty="0" err="1">
                <a:solidFill>
                  <a:srgbClr val="333333"/>
                </a:solidFill>
              </a:rPr>
              <a:t>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/le </a:t>
            </a:r>
            <a:r>
              <a:rPr lang="en-US" altLang="ja-JP" sz="2400" dirty="0" err="1">
                <a:solidFill>
                  <a:srgbClr val="333333"/>
                </a:solidFill>
              </a:rPr>
              <a:t>circostanze</a:t>
            </a: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buClr>
                <a:srgbClr val="333333"/>
              </a:buClr>
              <a:buFont typeface="WingDings"/>
              <a:buChar char=""/>
            </a:pPr>
            <a:r>
              <a:rPr lang="en-US" altLang="de-DE" sz="2400" dirty="0" err="1">
                <a:solidFill>
                  <a:srgbClr val="333333"/>
                </a:solidFill>
              </a:rPr>
              <a:t>Considera</a:t>
            </a:r>
            <a:r>
              <a:rPr lang="en-US" altLang="de-DE" sz="2400" dirty="0">
                <a:solidFill>
                  <a:srgbClr val="333333"/>
                </a:solidFill>
              </a:rPr>
              <a:t>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differenti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potrebbero</a:t>
            </a:r>
            <a:r>
              <a:rPr lang="en-US" altLang="de-DE" sz="2400" dirty="0">
                <a:solidFill>
                  <a:srgbClr val="333333"/>
                </a:solidFill>
              </a:rPr>
              <a:t> </a:t>
            </a:r>
            <a:r>
              <a:rPr lang="en-US" altLang="de-DE" sz="2400" dirty="0" err="1">
                <a:solidFill>
                  <a:srgbClr val="333333"/>
                </a:solidFill>
              </a:rPr>
              <a:t>contribuire</a:t>
            </a:r>
            <a:r>
              <a:rPr lang="en-US" altLang="de-DE" sz="2400" dirty="0">
                <a:solidFill>
                  <a:srgbClr val="333333"/>
                </a:solidFill>
              </a:rPr>
              <a:t> all</a:t>
            </a:r>
            <a:r>
              <a:rPr lang="ja-JP" altLang="en-US" sz="2400" dirty="0">
                <a:solidFill>
                  <a:srgbClr val="333333"/>
                </a:solidFill>
              </a:rPr>
              <a:t>’</a:t>
            </a:r>
            <a:r>
              <a:rPr lang="en-US" altLang="ja-JP" sz="2400" dirty="0" err="1">
                <a:solidFill>
                  <a:srgbClr val="333333"/>
                </a:solidFill>
              </a:rPr>
              <a:t>esito</a:t>
            </a:r>
            <a:r>
              <a:rPr lang="en-US" altLang="ja-JP" sz="2400" dirty="0">
                <a:solidFill>
                  <a:srgbClr val="333333"/>
                </a:solidFill>
              </a:rPr>
              <a:t> di un </a:t>
            </a:r>
            <a:r>
              <a:rPr lang="en-US" altLang="ja-JP" sz="2400" dirty="0" err="1">
                <a:solidFill>
                  <a:srgbClr val="333333"/>
                </a:solidFill>
              </a:rPr>
              <a:t>evento</a:t>
            </a:r>
            <a:r>
              <a:rPr lang="en-US" altLang="ja-JP" sz="2400" dirty="0">
                <a:solidFill>
                  <a:srgbClr val="333333"/>
                </a:solidFill>
              </a:rPr>
              <a:t>(</a:t>
            </a:r>
            <a:r>
              <a:rPr lang="en-US" altLang="ja-JP" sz="2400" dirty="0" err="1">
                <a:solidFill>
                  <a:srgbClr val="333333"/>
                </a:solidFill>
              </a:rPr>
              <a:t>es</a:t>
            </a:r>
            <a:r>
              <a:rPr lang="en-US" altLang="ja-JP" sz="2400" dirty="0">
                <a:solidFill>
                  <a:srgbClr val="333333"/>
                </a:solidFill>
              </a:rPr>
              <a:t>. </a:t>
            </a:r>
            <a:r>
              <a:rPr lang="en-US" altLang="ja-JP" sz="2400" dirty="0" err="1">
                <a:solidFill>
                  <a:srgbClr val="333333"/>
                </a:solidFill>
              </a:rPr>
              <a:t>Te</a:t>
            </a:r>
            <a:r>
              <a:rPr lang="en-US" altLang="ja-JP" sz="2400" dirty="0">
                <a:solidFill>
                  <a:srgbClr val="333333"/>
                </a:solidFill>
              </a:rPr>
              <a:t> </a:t>
            </a:r>
            <a:r>
              <a:rPr lang="en-US" altLang="ja-JP" sz="2400" dirty="0" err="1">
                <a:solidFill>
                  <a:srgbClr val="333333"/>
                </a:solidFill>
              </a:rPr>
              <a:t>stesso</a:t>
            </a:r>
            <a:r>
              <a:rPr lang="en-US" altLang="ja-JP" sz="2400" dirty="0">
                <a:solidFill>
                  <a:srgbClr val="333333"/>
                </a:solidFill>
              </a:rPr>
              <a:t>/</a:t>
            </a:r>
            <a:r>
              <a:rPr lang="en-US" altLang="ja-JP" sz="2400" dirty="0" err="1">
                <a:solidFill>
                  <a:srgbClr val="333333"/>
                </a:solidFill>
              </a:rPr>
              <a:t>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/le </a:t>
            </a:r>
            <a:r>
              <a:rPr lang="en-US" altLang="ja-JP" sz="2400" dirty="0" err="1">
                <a:solidFill>
                  <a:srgbClr val="333333"/>
                </a:solidFill>
              </a:rPr>
              <a:t>circostanze</a:t>
            </a:r>
            <a:r>
              <a:rPr lang="en-US" altLang="ja-JP"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Nella vita di </a:t>
            </a:r>
            <a:r>
              <a:rPr lang="en-US" altLang="de-DE" sz="2400" dirty="0" err="1">
                <a:solidFill>
                  <a:srgbClr val="333333"/>
                </a:solidFill>
              </a:rPr>
              <a:t>tutti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giorni</a:t>
            </a:r>
            <a:r>
              <a:rPr lang="en-US" altLang="de-DE" sz="2400" dirty="0">
                <a:solidFill>
                  <a:srgbClr val="333333"/>
                </a:solidFill>
              </a:rPr>
              <a:t>, </a:t>
            </a:r>
            <a:r>
              <a:rPr lang="en-US" altLang="de-DE" sz="2400" dirty="0" err="1">
                <a:solidFill>
                  <a:srgbClr val="333333"/>
                </a:solidFill>
              </a:rPr>
              <a:t>dovremmo</a:t>
            </a:r>
            <a:r>
              <a:rPr lang="en-US" altLang="de-DE" sz="2400" dirty="0">
                <a:solidFill>
                  <a:srgbClr val="333333"/>
                </a:solidFill>
              </a:rPr>
              <a:t> </a:t>
            </a:r>
            <a:r>
              <a:rPr lang="en-US" altLang="de-DE" sz="2400" dirty="0" err="1">
                <a:solidFill>
                  <a:srgbClr val="333333"/>
                </a:solidFill>
              </a:rPr>
              <a:t>cercare</a:t>
            </a:r>
            <a:r>
              <a:rPr lang="en-US" altLang="de-DE" sz="2400" dirty="0">
                <a:solidFill>
                  <a:srgbClr val="333333"/>
                </a:solidFill>
              </a:rPr>
              <a:t> di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più</a:t>
            </a:r>
            <a:r>
              <a:rPr lang="en-US" altLang="de-DE" sz="2400" dirty="0">
                <a:solidFill>
                  <a:srgbClr val="333333"/>
                </a:solidFill>
              </a:rPr>
              <a:t> </a:t>
            </a:r>
            <a:r>
              <a:rPr lang="en-US" altLang="de-DE" sz="2400" dirty="0" err="1">
                <a:solidFill>
                  <a:srgbClr val="333333"/>
                </a:solidFill>
              </a:rPr>
              <a:t>realisti</a:t>
            </a:r>
            <a:r>
              <a:rPr lang="en-US" altLang="de-DE" sz="2400" dirty="0">
                <a:solidFill>
                  <a:srgbClr val="333333"/>
                </a:solidFill>
              </a:rPr>
              <a:t> </a:t>
            </a:r>
            <a:r>
              <a:rPr lang="en-US" altLang="de-DE" sz="2400" dirty="0" err="1">
                <a:solidFill>
                  <a:srgbClr val="333333"/>
                </a:solidFill>
              </a:rPr>
              <a:t>possibile</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Non c</a:t>
            </a:r>
            <a:r>
              <a:rPr lang="ja-JP" altLang="en-US" sz="2400" dirty="0">
                <a:solidFill>
                  <a:srgbClr val="333333"/>
                </a:solidFill>
              </a:rPr>
              <a:t>’</a:t>
            </a:r>
            <a:r>
              <a:rPr lang="en-US" altLang="ja-JP" sz="2400" dirty="0">
                <a:solidFill>
                  <a:srgbClr val="333333"/>
                </a:solidFill>
              </a:rPr>
              <a:t>è </a:t>
            </a:r>
            <a:r>
              <a:rPr lang="en-US" altLang="ja-JP" sz="2400" dirty="0" err="1">
                <a:solidFill>
                  <a:srgbClr val="333333"/>
                </a:solidFill>
              </a:rPr>
              <a:t>ragione</a:t>
            </a:r>
            <a:r>
              <a:rPr lang="en-US" altLang="ja-JP" sz="2400" dirty="0">
                <a:solidFill>
                  <a:srgbClr val="333333"/>
                </a:solidFill>
              </a:rPr>
              <a:t> per dare </a:t>
            </a:r>
            <a:r>
              <a:rPr lang="en-US" altLang="ja-JP" sz="2400" i="1" dirty="0" err="1">
                <a:solidFill>
                  <a:srgbClr val="333333"/>
                </a:solidFill>
              </a:rPr>
              <a:t>sempre</a:t>
            </a:r>
            <a:r>
              <a:rPr lang="en-US" altLang="ja-JP" sz="2400" dirty="0">
                <a:solidFill>
                  <a:srgbClr val="333333"/>
                </a:solidFill>
              </a:rPr>
              <a:t> la </a:t>
            </a:r>
            <a:r>
              <a:rPr lang="en-US" altLang="ja-JP" sz="2400" dirty="0" err="1">
                <a:solidFill>
                  <a:srgbClr val="333333"/>
                </a:solidFill>
              </a:rPr>
              <a:t>colpa</a:t>
            </a:r>
            <a:r>
              <a:rPr lang="en-US" altLang="ja-JP" sz="2400" dirty="0">
                <a:solidFill>
                  <a:srgbClr val="333333"/>
                </a:solidFill>
              </a:rPr>
              <a:t> </a:t>
            </a:r>
            <a:r>
              <a:rPr lang="en-US" altLang="ja-JP" sz="2400" dirty="0" err="1">
                <a:solidFill>
                  <a:srgbClr val="333333"/>
                </a:solidFill>
              </a:rPr>
              <a:t>agli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 </a:t>
            </a:r>
            <a:r>
              <a:rPr lang="en-US" altLang="ja-JP" sz="2400" dirty="0" err="1">
                <a:solidFill>
                  <a:srgbClr val="333333"/>
                </a:solidFill>
              </a:rPr>
              <a:t>così</a:t>
            </a:r>
            <a:r>
              <a:rPr lang="en-US" altLang="ja-JP" sz="2400" dirty="0">
                <a:solidFill>
                  <a:srgbClr val="333333"/>
                </a:solidFill>
              </a:rPr>
              <a:t> come non è giusto </a:t>
            </a:r>
            <a:r>
              <a:rPr lang="en-US" altLang="ja-JP" sz="2400" dirty="0" err="1">
                <a:solidFill>
                  <a:srgbClr val="333333"/>
                </a:solidFill>
              </a:rPr>
              <a:t>darla</a:t>
            </a:r>
            <a:r>
              <a:rPr lang="en-US" altLang="ja-JP" sz="2400" dirty="0">
                <a:solidFill>
                  <a:srgbClr val="333333"/>
                </a:solidFill>
              </a:rPr>
              <a:t> </a:t>
            </a:r>
            <a:r>
              <a:rPr lang="en-US" altLang="ja-JP" sz="2400" i="1" dirty="0" err="1">
                <a:solidFill>
                  <a:srgbClr val="333333"/>
                </a:solidFill>
              </a:rPr>
              <a:t>sempre</a:t>
            </a:r>
            <a:r>
              <a:rPr lang="en-US" altLang="ja-JP" sz="2400" i="1" dirty="0">
                <a:solidFill>
                  <a:srgbClr val="333333"/>
                </a:solidFill>
              </a:rPr>
              <a:t> </a:t>
            </a:r>
            <a:r>
              <a:rPr lang="en-US" altLang="ja-JP" sz="2400" dirty="0">
                <a:solidFill>
                  <a:srgbClr val="333333"/>
                </a:solidFill>
              </a:rPr>
              <a:t>a se </a:t>
            </a:r>
            <a:r>
              <a:rPr lang="en-US" altLang="ja-JP" sz="2400" dirty="0" err="1">
                <a:solidFill>
                  <a:srgbClr val="333333"/>
                </a:solidFill>
              </a:rPr>
              <a:t>stessi</a:t>
            </a:r>
            <a:r>
              <a:rPr lang="en-US" altLang="ja-JP" sz="2400" dirty="0">
                <a:solidFill>
                  <a:srgbClr val="333333"/>
                </a:solidFill>
              </a:rPr>
              <a:t> se le </a:t>
            </a:r>
            <a:r>
              <a:rPr lang="en-US" altLang="ja-JP" sz="2400" dirty="0" err="1">
                <a:solidFill>
                  <a:srgbClr val="333333"/>
                </a:solidFill>
              </a:rPr>
              <a:t>cose</a:t>
            </a:r>
            <a:r>
              <a:rPr lang="en-US" altLang="ja-JP" sz="2400" dirty="0">
                <a:solidFill>
                  <a:srgbClr val="333333"/>
                </a:solidFill>
              </a:rPr>
              <a:t> </a:t>
            </a:r>
            <a:r>
              <a:rPr lang="en-US" altLang="ja-JP" sz="2400" dirty="0" err="1">
                <a:solidFill>
                  <a:srgbClr val="333333"/>
                </a:solidFill>
              </a:rPr>
              <a:t>vanno</a:t>
            </a:r>
            <a:r>
              <a:rPr lang="en-US" altLang="ja-JP" sz="2400" dirty="0">
                <a:solidFill>
                  <a:srgbClr val="333333"/>
                </a:solidFill>
              </a:rPr>
              <a:t> </a:t>
            </a:r>
            <a:r>
              <a:rPr lang="en-US" altLang="ja-JP" sz="2400">
                <a:solidFill>
                  <a:srgbClr val="333333"/>
                </a:solidFill>
              </a:rPr>
              <a:t>male.</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4783487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Obiettivi di apprendimento:</a:t>
            </a:r>
          </a:p>
          <a:p>
            <a:pPr marL="342900" lvl="0" indent="-342900" defTabSz="914400" fontAlgn="base">
              <a:buClr>
                <a:srgbClr val="333333"/>
              </a:buClr>
              <a:buFont typeface="WingDings"/>
              <a:buChar char=""/>
            </a:pPr>
            <a:r>
              <a:rPr lang="en-US" altLang="de-DE" sz="2400" dirty="0" err="1">
                <a:solidFill>
                  <a:srgbClr val="333333"/>
                </a:solidFill>
              </a:rPr>
              <a:t>Considera</a:t>
            </a:r>
            <a:r>
              <a:rPr lang="en-US" altLang="de-DE" sz="2400" dirty="0">
                <a:solidFill>
                  <a:srgbClr val="333333"/>
                </a:solidFill>
              </a:rPr>
              <a:t> </a:t>
            </a:r>
            <a:r>
              <a:rPr lang="en-US" altLang="de-DE" sz="2400" dirty="0" err="1">
                <a:solidFill>
                  <a:srgbClr val="333333"/>
                </a:solidFill>
              </a:rPr>
              <a:t>sempre</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differenti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potrebbero</a:t>
            </a:r>
            <a:r>
              <a:rPr lang="en-US" altLang="de-DE" sz="2400" dirty="0">
                <a:solidFill>
                  <a:srgbClr val="333333"/>
                </a:solidFill>
              </a:rPr>
              <a:t> </a:t>
            </a:r>
            <a:r>
              <a:rPr lang="en-US" altLang="de-DE" sz="2400" dirty="0" err="1">
                <a:solidFill>
                  <a:srgbClr val="333333"/>
                </a:solidFill>
              </a:rPr>
              <a:t>contribuire</a:t>
            </a:r>
            <a:r>
              <a:rPr lang="en-US" altLang="de-DE" sz="2400" dirty="0">
                <a:solidFill>
                  <a:srgbClr val="333333"/>
                </a:solidFill>
              </a:rPr>
              <a:t> all</a:t>
            </a:r>
            <a:r>
              <a:rPr lang="ja-JP" altLang="en-US" sz="2400" dirty="0">
                <a:solidFill>
                  <a:srgbClr val="333333"/>
                </a:solidFill>
              </a:rPr>
              <a:t>’</a:t>
            </a:r>
            <a:r>
              <a:rPr lang="en-US" altLang="ja-JP" sz="2400" dirty="0" err="1">
                <a:solidFill>
                  <a:srgbClr val="333333"/>
                </a:solidFill>
              </a:rPr>
              <a:t>esito</a:t>
            </a:r>
            <a:r>
              <a:rPr lang="en-US" altLang="ja-JP" sz="2400" dirty="0">
                <a:solidFill>
                  <a:srgbClr val="333333"/>
                </a:solidFill>
              </a:rPr>
              <a:t> di un </a:t>
            </a:r>
            <a:r>
              <a:rPr lang="en-US" altLang="ja-JP" sz="2400" dirty="0" err="1">
                <a:solidFill>
                  <a:srgbClr val="333333"/>
                </a:solidFill>
              </a:rPr>
              <a:t>evento</a:t>
            </a:r>
            <a:r>
              <a:rPr lang="en-US" altLang="ja-JP" sz="2400" dirty="0">
                <a:solidFill>
                  <a:srgbClr val="333333"/>
                </a:solidFill>
              </a:rPr>
              <a:t>(</a:t>
            </a:r>
            <a:r>
              <a:rPr lang="en-US" altLang="ja-JP" sz="2400" dirty="0" err="1">
                <a:solidFill>
                  <a:srgbClr val="333333"/>
                </a:solidFill>
              </a:rPr>
              <a:t>es</a:t>
            </a:r>
            <a:r>
              <a:rPr lang="en-US" altLang="ja-JP" sz="2400" dirty="0">
                <a:solidFill>
                  <a:srgbClr val="333333"/>
                </a:solidFill>
              </a:rPr>
              <a:t>. </a:t>
            </a:r>
            <a:r>
              <a:rPr lang="en-US" altLang="ja-JP" sz="2400" dirty="0" err="1">
                <a:solidFill>
                  <a:srgbClr val="333333"/>
                </a:solidFill>
              </a:rPr>
              <a:t>Te</a:t>
            </a:r>
            <a:r>
              <a:rPr lang="en-US" altLang="ja-JP" sz="2400" dirty="0">
                <a:solidFill>
                  <a:srgbClr val="333333"/>
                </a:solidFill>
              </a:rPr>
              <a:t> </a:t>
            </a:r>
            <a:r>
              <a:rPr lang="en-US" altLang="ja-JP" sz="2400" dirty="0" err="1">
                <a:solidFill>
                  <a:srgbClr val="333333"/>
                </a:solidFill>
              </a:rPr>
              <a:t>stesso</a:t>
            </a:r>
            <a:r>
              <a:rPr lang="en-US" altLang="ja-JP" sz="2400" dirty="0">
                <a:solidFill>
                  <a:srgbClr val="333333"/>
                </a:solidFill>
              </a:rPr>
              <a:t>/</a:t>
            </a:r>
            <a:r>
              <a:rPr lang="en-US" altLang="ja-JP" sz="2400" dirty="0" err="1">
                <a:solidFill>
                  <a:srgbClr val="333333"/>
                </a:solidFill>
              </a:rPr>
              <a:t>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/le </a:t>
            </a:r>
            <a:r>
              <a:rPr lang="en-US" altLang="ja-JP" sz="2400" dirty="0" err="1">
                <a:solidFill>
                  <a:srgbClr val="333333"/>
                </a:solidFill>
              </a:rPr>
              <a:t>circostanze</a:t>
            </a:r>
            <a:r>
              <a:rPr lang="en-US" altLang="ja-JP"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Nella vita di </a:t>
            </a:r>
            <a:r>
              <a:rPr lang="en-US" altLang="de-DE" sz="2400" dirty="0" err="1">
                <a:solidFill>
                  <a:srgbClr val="333333"/>
                </a:solidFill>
              </a:rPr>
              <a:t>tutti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giorni</a:t>
            </a:r>
            <a:r>
              <a:rPr lang="en-US" altLang="de-DE" sz="2400" dirty="0">
                <a:solidFill>
                  <a:srgbClr val="333333"/>
                </a:solidFill>
              </a:rPr>
              <a:t>, </a:t>
            </a:r>
            <a:r>
              <a:rPr lang="en-US" altLang="de-DE" sz="2400" dirty="0" err="1">
                <a:solidFill>
                  <a:srgbClr val="333333"/>
                </a:solidFill>
              </a:rPr>
              <a:t>dovremmo</a:t>
            </a:r>
            <a:r>
              <a:rPr lang="en-US" altLang="de-DE" sz="2400" dirty="0">
                <a:solidFill>
                  <a:srgbClr val="333333"/>
                </a:solidFill>
              </a:rPr>
              <a:t> </a:t>
            </a:r>
            <a:r>
              <a:rPr lang="en-US" altLang="de-DE" sz="2400" dirty="0" err="1">
                <a:solidFill>
                  <a:srgbClr val="333333"/>
                </a:solidFill>
              </a:rPr>
              <a:t>cercare</a:t>
            </a:r>
            <a:r>
              <a:rPr lang="en-US" altLang="de-DE" sz="2400" dirty="0">
                <a:solidFill>
                  <a:srgbClr val="333333"/>
                </a:solidFill>
              </a:rPr>
              <a:t> di </a:t>
            </a:r>
            <a:r>
              <a:rPr lang="en-US" altLang="de-DE" sz="2400" dirty="0" err="1">
                <a:solidFill>
                  <a:srgbClr val="333333"/>
                </a:solidFill>
              </a:rPr>
              <a:t>essere</a:t>
            </a:r>
            <a:r>
              <a:rPr lang="en-US" altLang="de-DE" sz="2400" dirty="0">
                <a:solidFill>
                  <a:srgbClr val="333333"/>
                </a:solidFill>
              </a:rPr>
              <a:t> </a:t>
            </a:r>
            <a:r>
              <a:rPr lang="en-US" altLang="de-DE" sz="2400" dirty="0" err="1">
                <a:solidFill>
                  <a:srgbClr val="333333"/>
                </a:solidFill>
              </a:rPr>
              <a:t>più</a:t>
            </a:r>
            <a:r>
              <a:rPr lang="en-US" altLang="de-DE" sz="2400" dirty="0">
                <a:solidFill>
                  <a:srgbClr val="333333"/>
                </a:solidFill>
              </a:rPr>
              <a:t> </a:t>
            </a:r>
            <a:r>
              <a:rPr lang="en-US" altLang="de-DE" sz="2400" dirty="0" err="1">
                <a:solidFill>
                  <a:srgbClr val="333333"/>
                </a:solidFill>
              </a:rPr>
              <a:t>realisti</a:t>
            </a:r>
            <a:r>
              <a:rPr lang="en-US" altLang="de-DE" sz="2400" dirty="0">
                <a:solidFill>
                  <a:srgbClr val="333333"/>
                </a:solidFill>
              </a:rPr>
              <a:t> </a:t>
            </a:r>
            <a:r>
              <a:rPr lang="en-US" altLang="de-DE" sz="2400" dirty="0" err="1">
                <a:solidFill>
                  <a:srgbClr val="333333"/>
                </a:solidFill>
              </a:rPr>
              <a:t>possibile</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Non c</a:t>
            </a:r>
            <a:r>
              <a:rPr lang="ja-JP" altLang="en-US" sz="2400" dirty="0">
                <a:solidFill>
                  <a:srgbClr val="333333"/>
                </a:solidFill>
              </a:rPr>
              <a:t>’</a:t>
            </a:r>
            <a:r>
              <a:rPr lang="en-US" altLang="ja-JP" sz="2400" dirty="0">
                <a:solidFill>
                  <a:srgbClr val="333333"/>
                </a:solidFill>
              </a:rPr>
              <a:t>è </a:t>
            </a:r>
            <a:r>
              <a:rPr lang="en-US" altLang="ja-JP" sz="2400" dirty="0" err="1">
                <a:solidFill>
                  <a:srgbClr val="333333"/>
                </a:solidFill>
              </a:rPr>
              <a:t>ragione</a:t>
            </a:r>
            <a:r>
              <a:rPr lang="en-US" altLang="ja-JP" sz="2400" dirty="0">
                <a:solidFill>
                  <a:srgbClr val="333333"/>
                </a:solidFill>
              </a:rPr>
              <a:t> per dare </a:t>
            </a:r>
            <a:r>
              <a:rPr lang="en-US" altLang="ja-JP" sz="2400" i="1" dirty="0" err="1">
                <a:solidFill>
                  <a:srgbClr val="333333"/>
                </a:solidFill>
              </a:rPr>
              <a:t>sempre</a:t>
            </a:r>
            <a:r>
              <a:rPr lang="en-US" altLang="ja-JP" sz="2400" dirty="0">
                <a:solidFill>
                  <a:srgbClr val="333333"/>
                </a:solidFill>
              </a:rPr>
              <a:t> la </a:t>
            </a:r>
            <a:r>
              <a:rPr lang="en-US" altLang="ja-JP" sz="2400" dirty="0" err="1">
                <a:solidFill>
                  <a:srgbClr val="333333"/>
                </a:solidFill>
              </a:rPr>
              <a:t>colpa</a:t>
            </a:r>
            <a:r>
              <a:rPr lang="en-US" altLang="ja-JP" sz="2400" dirty="0">
                <a:solidFill>
                  <a:srgbClr val="333333"/>
                </a:solidFill>
              </a:rPr>
              <a:t> </a:t>
            </a:r>
            <a:r>
              <a:rPr lang="en-US" altLang="ja-JP" sz="2400" dirty="0" err="1">
                <a:solidFill>
                  <a:srgbClr val="333333"/>
                </a:solidFill>
              </a:rPr>
              <a:t>agli</a:t>
            </a:r>
            <a:r>
              <a:rPr lang="en-US" altLang="ja-JP" sz="2400" dirty="0">
                <a:solidFill>
                  <a:srgbClr val="333333"/>
                </a:solidFill>
              </a:rPr>
              <a:t> </a:t>
            </a:r>
            <a:r>
              <a:rPr lang="en-US" altLang="ja-JP" sz="2400" dirty="0" err="1">
                <a:solidFill>
                  <a:srgbClr val="333333"/>
                </a:solidFill>
              </a:rPr>
              <a:t>altri</a:t>
            </a:r>
            <a:r>
              <a:rPr lang="en-US" altLang="ja-JP" sz="2400" dirty="0">
                <a:solidFill>
                  <a:srgbClr val="333333"/>
                </a:solidFill>
              </a:rPr>
              <a:t>, </a:t>
            </a:r>
            <a:r>
              <a:rPr lang="en-US" altLang="ja-JP" sz="2400" dirty="0" err="1">
                <a:solidFill>
                  <a:srgbClr val="333333"/>
                </a:solidFill>
              </a:rPr>
              <a:t>così</a:t>
            </a:r>
            <a:r>
              <a:rPr lang="en-US" altLang="ja-JP" sz="2400" dirty="0">
                <a:solidFill>
                  <a:srgbClr val="333333"/>
                </a:solidFill>
              </a:rPr>
              <a:t> come non è giusto </a:t>
            </a:r>
            <a:r>
              <a:rPr lang="en-US" altLang="ja-JP" sz="2400" dirty="0" err="1">
                <a:solidFill>
                  <a:srgbClr val="333333"/>
                </a:solidFill>
              </a:rPr>
              <a:t>darla</a:t>
            </a:r>
            <a:r>
              <a:rPr lang="en-US" altLang="ja-JP" sz="2400" dirty="0">
                <a:solidFill>
                  <a:srgbClr val="333333"/>
                </a:solidFill>
              </a:rPr>
              <a:t> </a:t>
            </a:r>
            <a:r>
              <a:rPr lang="en-US" altLang="ja-JP" sz="2400" i="1" dirty="0" err="1">
                <a:solidFill>
                  <a:srgbClr val="333333"/>
                </a:solidFill>
              </a:rPr>
              <a:t>sempre</a:t>
            </a:r>
            <a:r>
              <a:rPr lang="en-US" altLang="ja-JP" sz="2400" i="1" dirty="0">
                <a:solidFill>
                  <a:srgbClr val="333333"/>
                </a:solidFill>
              </a:rPr>
              <a:t> </a:t>
            </a:r>
            <a:r>
              <a:rPr lang="en-US" altLang="ja-JP" sz="2400" dirty="0">
                <a:solidFill>
                  <a:srgbClr val="333333"/>
                </a:solidFill>
              </a:rPr>
              <a:t>a se </a:t>
            </a:r>
            <a:r>
              <a:rPr lang="en-US" altLang="ja-JP" sz="2400" dirty="0" err="1">
                <a:solidFill>
                  <a:srgbClr val="333333"/>
                </a:solidFill>
              </a:rPr>
              <a:t>stessi</a:t>
            </a:r>
            <a:r>
              <a:rPr lang="en-US" altLang="ja-JP" sz="2400" dirty="0">
                <a:solidFill>
                  <a:srgbClr val="333333"/>
                </a:solidFill>
              </a:rPr>
              <a:t> se le </a:t>
            </a:r>
            <a:r>
              <a:rPr lang="en-US" altLang="ja-JP" sz="2400" dirty="0" err="1">
                <a:solidFill>
                  <a:srgbClr val="333333"/>
                </a:solidFill>
              </a:rPr>
              <a:t>cose</a:t>
            </a:r>
            <a:r>
              <a:rPr lang="en-US" altLang="ja-JP" sz="2400" dirty="0">
                <a:solidFill>
                  <a:srgbClr val="333333"/>
                </a:solidFill>
              </a:rPr>
              <a:t> </a:t>
            </a:r>
            <a:r>
              <a:rPr lang="en-US" altLang="ja-JP" sz="2400" dirty="0" err="1">
                <a:solidFill>
                  <a:srgbClr val="333333"/>
                </a:solidFill>
              </a:rPr>
              <a:t>vanno</a:t>
            </a:r>
            <a:r>
              <a:rPr lang="en-US" altLang="ja-JP" sz="2400" dirty="0">
                <a:solidFill>
                  <a:srgbClr val="333333"/>
                </a:solidFill>
              </a:rPr>
              <a:t> male.</a:t>
            </a:r>
          </a:p>
          <a:p>
            <a:pPr marL="342900" lvl="0" indent="-342900" defTabSz="914400" fontAlgn="base">
              <a:buClr>
                <a:srgbClr val="333333"/>
              </a:buClr>
              <a:buFont typeface="WingDings"/>
              <a:buChar char=""/>
            </a:pPr>
            <a:r>
              <a:rPr lang="en-US" altLang="de-DE" sz="2400" dirty="0">
                <a:solidFill>
                  <a:srgbClr val="333333"/>
                </a:solidFill>
              </a:rPr>
              <a:t>In </a:t>
            </a:r>
            <a:r>
              <a:rPr lang="en-US" altLang="de-DE" sz="2400" dirty="0" err="1">
                <a:solidFill>
                  <a:srgbClr val="333333"/>
                </a:solidFill>
              </a:rPr>
              <a:t>genere</a:t>
            </a:r>
            <a:r>
              <a:rPr lang="en-US" altLang="de-DE" sz="2400" dirty="0">
                <a:solidFill>
                  <a:srgbClr val="333333"/>
                </a:solidFill>
              </a:rPr>
              <a:t> </a:t>
            </a:r>
            <a:r>
              <a:rPr lang="en-US" altLang="de-DE" sz="2400" dirty="0" err="1">
                <a:solidFill>
                  <a:srgbClr val="333333"/>
                </a:solidFill>
              </a:rPr>
              <a:t>sono</a:t>
            </a:r>
            <a:r>
              <a:rPr lang="en-US" altLang="de-DE" sz="2400" dirty="0">
                <a:solidFill>
                  <a:srgbClr val="333333"/>
                </a:solidFill>
              </a:rPr>
              <a:t> </a:t>
            </a:r>
            <a:r>
              <a:rPr lang="en-US" altLang="de-DE" sz="2400" dirty="0" err="1">
                <a:solidFill>
                  <a:srgbClr val="333333"/>
                </a:solidFill>
              </a:rPr>
              <a:t>molti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fattori</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contribuiscono</a:t>
            </a:r>
            <a:r>
              <a:rPr lang="en-US" altLang="de-DE" sz="2400" dirty="0">
                <a:solidFill>
                  <a:srgbClr val="333333"/>
                </a:solidFill>
              </a:rPr>
              <a:t> ad un </a:t>
            </a:r>
            <a:r>
              <a:rPr lang="en-US" altLang="de-DE" sz="2400" dirty="0" err="1">
                <a:solidFill>
                  <a:srgbClr val="333333"/>
                </a:solidFill>
              </a:rPr>
              <a:t>evento</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extLst>
      <p:ext uri="{BB962C8B-B14F-4D97-AF65-F5344CB8AC3E}">
        <p14:creationId xmlns:p14="http://schemas.microsoft.com/office/powerpoint/2010/main" val="24366295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a che vedere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Molte</a:t>
            </a:r>
            <a:r>
              <a:rPr lang="en-AU" altLang="de-DE" sz="2400" dirty="0">
                <a:solidFill>
                  <a:srgbClr val="333333"/>
                </a:solidFill>
              </a:rPr>
              <a:t> </a:t>
            </a:r>
            <a:r>
              <a:rPr lang="en-AU" altLang="de-DE" sz="2400" dirty="0" err="1">
                <a:solidFill>
                  <a:srgbClr val="333333"/>
                </a:solidFill>
              </a:rPr>
              <a:t>persone</a:t>
            </a:r>
            <a:r>
              <a:rPr lang="en-AU" altLang="de-DE" sz="2400" dirty="0">
                <a:solidFill>
                  <a:srgbClr val="333333"/>
                </a:solidFill>
              </a:rPr>
              <a:t> con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tendono</a:t>
            </a:r>
            <a:r>
              <a:rPr lang="en-AU" altLang="de-DE" sz="2400" dirty="0">
                <a:solidFill>
                  <a:srgbClr val="333333"/>
                </a:solidFill>
              </a:rPr>
              <a:t> a </a:t>
            </a:r>
            <a:r>
              <a:rPr lang="en-AU" altLang="de-DE" sz="2400" dirty="0" err="1">
                <a:solidFill>
                  <a:srgbClr val="333333"/>
                </a:solidFill>
              </a:rPr>
              <a:t>spiegare</a:t>
            </a:r>
            <a:r>
              <a:rPr lang="en-AU" altLang="de-DE" sz="2400" dirty="0">
                <a:solidFill>
                  <a:srgbClr val="333333"/>
                </a:solidFill>
              </a:rPr>
              <a:t> </a:t>
            </a:r>
            <a:r>
              <a:rPr lang="en-AU" altLang="de-DE" sz="2400" dirty="0" err="1">
                <a:solidFill>
                  <a:srgbClr val="333333"/>
                </a:solidFill>
              </a:rPr>
              <a:t>eventi</a:t>
            </a:r>
            <a:r>
              <a:rPr lang="en-AU" altLang="de-DE" sz="2400" dirty="0">
                <a:solidFill>
                  <a:srgbClr val="333333"/>
                </a:solidFill>
              </a:rPr>
              <a:t> </a:t>
            </a:r>
            <a:r>
              <a:rPr lang="en-AU" altLang="de-DE" sz="2400" i="1" dirty="0" err="1">
                <a:solidFill>
                  <a:srgbClr val="333333"/>
                </a:solidFill>
              </a:rPr>
              <a:t>complessi</a:t>
            </a:r>
            <a:r>
              <a:rPr lang="en-AU" altLang="de-DE" sz="2400" dirty="0">
                <a:solidFill>
                  <a:srgbClr val="333333"/>
                </a:solidFill>
              </a:rPr>
              <a:t> </a:t>
            </a:r>
            <a:r>
              <a:rPr lang="en-AU" altLang="de-DE" sz="2400" dirty="0" err="1">
                <a:solidFill>
                  <a:srgbClr val="333333"/>
                </a:solidFill>
              </a:rPr>
              <a:t>soltanto</a:t>
            </a:r>
            <a:r>
              <a:rPr lang="en-AU" altLang="de-DE" sz="2400" dirty="0">
                <a:solidFill>
                  <a:srgbClr val="333333"/>
                </a:solidFill>
              </a:rPr>
              <a:t> con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singola</a:t>
            </a:r>
            <a:r>
              <a:rPr lang="en-AU" altLang="de-DE" sz="2400" dirty="0">
                <a:solidFill>
                  <a:srgbClr val="333333"/>
                </a:solidFill>
              </a:rPr>
              <a:t> </a:t>
            </a:r>
            <a:r>
              <a:rPr lang="en-AU" altLang="de-DE" sz="2400" dirty="0" err="1">
                <a:solidFill>
                  <a:srgbClr val="333333"/>
                </a:solidFill>
              </a:rPr>
              <a:t>motivazione</a:t>
            </a:r>
            <a:r>
              <a:rPr lang="en-AU" altLang="de-DE" sz="2400" dirty="0">
                <a:solidFill>
                  <a:srgbClr val="333333"/>
                </a:solidFill>
              </a:rPr>
              <a:t>. </a:t>
            </a:r>
            <a:r>
              <a:rPr lang="en-AU" altLang="de-DE" sz="2400" dirty="0" err="1">
                <a:solidFill>
                  <a:srgbClr val="333333"/>
                </a:solidFill>
              </a:rPr>
              <a:t>Talvolta</a:t>
            </a:r>
            <a:r>
              <a:rPr lang="en-AU" altLang="de-DE" sz="2400" dirty="0">
                <a:solidFill>
                  <a:srgbClr val="333333"/>
                </a:solidFill>
              </a:rPr>
              <a:t>, </a:t>
            </a:r>
            <a:r>
              <a:rPr lang="en-AU" altLang="de-DE" sz="2400" dirty="0" err="1">
                <a:solidFill>
                  <a:srgbClr val="333333"/>
                </a:solidFill>
              </a:rPr>
              <a:t>altre</a:t>
            </a:r>
            <a:r>
              <a:rPr lang="en-AU" altLang="de-DE" sz="2400" dirty="0">
                <a:solidFill>
                  <a:srgbClr val="333333"/>
                </a:solidFill>
              </a:rPr>
              <a:t> </a:t>
            </a:r>
            <a:r>
              <a:rPr lang="en-AU" altLang="de-DE" sz="2400" dirty="0" err="1">
                <a:solidFill>
                  <a:srgbClr val="333333"/>
                </a:solidFill>
              </a:rPr>
              <a:t>persone</a:t>
            </a:r>
            <a:r>
              <a:rPr lang="en-AU" altLang="de-DE" sz="2400" dirty="0">
                <a:solidFill>
                  <a:srgbClr val="333333"/>
                </a:solidFill>
              </a:rPr>
              <a:t> </a:t>
            </a:r>
            <a:r>
              <a:rPr lang="en-AU" altLang="de-DE" sz="2400" dirty="0" err="1">
                <a:solidFill>
                  <a:srgbClr val="333333"/>
                </a:solidFill>
              </a:rPr>
              <a:t>sono</a:t>
            </a:r>
            <a:r>
              <a:rPr lang="en-AU" altLang="de-DE" sz="2400" dirty="0">
                <a:solidFill>
                  <a:srgbClr val="333333"/>
                </a:solidFill>
              </a:rPr>
              <a:t> </a:t>
            </a:r>
            <a:r>
              <a:rPr lang="en-AU" altLang="de-DE" sz="2400" dirty="0" err="1">
                <a:solidFill>
                  <a:srgbClr val="333333"/>
                </a:solidFill>
              </a:rPr>
              <a:t>incolpate</a:t>
            </a:r>
            <a:r>
              <a:rPr lang="en-AU" altLang="de-DE" sz="2400" dirty="0">
                <a:solidFill>
                  <a:srgbClr val="333333"/>
                </a:solidFill>
              </a:rPr>
              <a:t> per </a:t>
            </a:r>
            <a:r>
              <a:rPr lang="en-AU" altLang="de-DE" sz="2400" dirty="0" err="1">
                <a:solidFill>
                  <a:srgbClr val="333333"/>
                </a:solidFill>
              </a:rPr>
              <a:t>il</a:t>
            </a:r>
            <a:r>
              <a:rPr lang="en-AU" altLang="de-DE" sz="2400" dirty="0">
                <a:solidFill>
                  <a:srgbClr val="333333"/>
                </a:solidFill>
              </a:rPr>
              <a:t> </a:t>
            </a:r>
            <a:r>
              <a:rPr lang="en-AU" altLang="de-DE" sz="2400" dirty="0" err="1">
                <a:solidFill>
                  <a:srgbClr val="333333"/>
                </a:solidFill>
              </a:rPr>
              <a:t>fallimento</a:t>
            </a:r>
            <a:r>
              <a:rPr lang="en-AU" altLang="de-DE" sz="2400" dirty="0">
                <a:solidFill>
                  <a:srgbClr val="333333"/>
                </a:solidFill>
              </a:rPr>
              <a:t> di </a:t>
            </a:r>
            <a:r>
              <a:rPr lang="en-AU" altLang="de-DE" sz="2400" dirty="0" err="1">
                <a:solidFill>
                  <a:srgbClr val="333333"/>
                </a:solidFill>
              </a:rPr>
              <a:t>qualcuno</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I: </a:t>
            </a:r>
            <a:r>
              <a:rPr lang="en-AU" altLang="de-DE" sz="2400" dirty="0">
                <a:solidFill>
                  <a:srgbClr val="333333"/>
                </a:solidFill>
              </a:rPr>
              <a:t>Clara </a:t>
            </a:r>
            <a:r>
              <a:rPr lang="en-AU" altLang="de-DE" sz="2400" dirty="0" err="1">
                <a:solidFill>
                  <a:srgbClr val="333333"/>
                </a:solidFill>
              </a:rPr>
              <a:t>spesso</a:t>
            </a:r>
            <a:r>
              <a:rPr lang="en-AU" altLang="de-DE" sz="2400" dirty="0">
                <a:solidFill>
                  <a:srgbClr val="333333"/>
                </a:solidFill>
              </a:rPr>
              <a:t> cade a terra.</a:t>
            </a:r>
          </a:p>
          <a:p>
            <a:pPr lvl="0" defTabSz="914400" fontAlgn="base"/>
            <a:r>
              <a:rPr lang="en-AU" altLang="de-DE" sz="2400" dirty="0" err="1">
                <a:solidFill>
                  <a:srgbClr val="004992"/>
                </a:solidFill>
              </a:rPr>
              <a:t>Proprio</a:t>
            </a:r>
            <a:r>
              <a:rPr lang="en-AU" altLang="de-DE" sz="2400" dirty="0">
                <a:solidFill>
                  <a:srgbClr val="004992"/>
                </a:solidFill>
              </a:rPr>
              <a:t> </a:t>
            </a:r>
            <a:r>
              <a:rPr lang="en-AU" altLang="de-DE" sz="2400" dirty="0" err="1">
                <a:solidFill>
                  <a:srgbClr val="004992"/>
                </a:solidFill>
              </a:rPr>
              <a:t>convincimento</a:t>
            </a:r>
            <a:r>
              <a:rPr lang="en-AU" altLang="de-DE" sz="2400" dirty="0">
                <a:solidFill>
                  <a:srgbClr val="004992"/>
                </a:solidFill>
              </a:rPr>
              <a:t>: </a:t>
            </a:r>
            <a:r>
              <a:rPr lang="en-AU" altLang="de-DE" sz="2400" dirty="0" err="1">
                <a:solidFill>
                  <a:srgbClr val="333333"/>
                </a:solidFill>
              </a:rPr>
              <a:t>suo</a:t>
            </a:r>
            <a:r>
              <a:rPr lang="en-AU" altLang="de-DE" sz="2400" dirty="0">
                <a:solidFill>
                  <a:srgbClr val="333333"/>
                </a:solidFill>
              </a:rPr>
              <a:t> </a:t>
            </a:r>
            <a:r>
              <a:rPr lang="en-AU" altLang="de-DE" sz="2400" dirty="0" err="1">
                <a:solidFill>
                  <a:srgbClr val="333333"/>
                </a:solidFill>
              </a:rPr>
              <a:t>zio</a:t>
            </a:r>
            <a:r>
              <a:rPr lang="en-AU" altLang="de-DE" sz="2400" dirty="0">
                <a:solidFill>
                  <a:srgbClr val="333333"/>
                </a:solidFill>
              </a:rPr>
              <a:t> </a:t>
            </a:r>
            <a:r>
              <a:rPr lang="en-AU" altLang="de-DE" sz="2400" dirty="0" err="1">
                <a:solidFill>
                  <a:srgbClr val="333333"/>
                </a:solidFill>
              </a:rPr>
              <a:t>provoca</a:t>
            </a:r>
            <a:r>
              <a:rPr lang="en-AU" altLang="de-DE" sz="2400" dirty="0">
                <a:solidFill>
                  <a:srgbClr val="333333"/>
                </a:solidFill>
              </a:rPr>
              <a:t> </a:t>
            </a:r>
            <a:r>
              <a:rPr lang="en-AU" altLang="de-DE" sz="2400" dirty="0" err="1">
                <a:solidFill>
                  <a:srgbClr val="333333"/>
                </a:solidFill>
              </a:rPr>
              <a:t>questo</a:t>
            </a:r>
            <a:r>
              <a:rPr lang="en-AU" altLang="de-DE" sz="2400" dirty="0">
                <a:solidFill>
                  <a:srgbClr val="333333"/>
                </a:solidFill>
              </a:rPr>
              <a:t> </a:t>
            </a:r>
            <a:r>
              <a:rPr lang="en-AU" altLang="de-DE" sz="2400" dirty="0" err="1">
                <a:solidFill>
                  <a:srgbClr val="333333"/>
                </a:solidFill>
              </a:rPr>
              <a:t>inviandole</a:t>
            </a:r>
            <a:r>
              <a:rPr lang="en-AU" altLang="de-DE" sz="2400" dirty="0">
                <a:solidFill>
                  <a:srgbClr val="333333"/>
                </a:solidFill>
              </a:rPr>
              <a:t> </a:t>
            </a:r>
            <a:r>
              <a:rPr lang="en-AU" altLang="de-DE" sz="2400" dirty="0" err="1">
                <a:solidFill>
                  <a:srgbClr val="333333"/>
                </a:solidFill>
              </a:rPr>
              <a:t>degli</a:t>
            </a:r>
            <a:r>
              <a:rPr lang="en-AU" altLang="de-DE" sz="2400" dirty="0">
                <a:solidFill>
                  <a:srgbClr val="333333"/>
                </a:solidFill>
              </a:rPr>
              <a:t> </a:t>
            </a:r>
            <a:r>
              <a:rPr lang="en-AU" altLang="de-DE" sz="2400" dirty="0" err="1">
                <a:solidFill>
                  <a:srgbClr val="333333"/>
                </a:solidFill>
              </a:rPr>
              <a:t>impulsi</a:t>
            </a:r>
            <a:r>
              <a:rPr lang="en-AU" altLang="de-DE" sz="2400" dirty="0">
                <a:solidFill>
                  <a:srgbClr val="333333"/>
                </a:solidFill>
              </a:rPr>
              <a:t> </a:t>
            </a:r>
            <a:r>
              <a:rPr lang="en-AU" altLang="de-DE" sz="2400" dirty="0" err="1">
                <a:solidFill>
                  <a:srgbClr val="333333"/>
                </a:solidFill>
              </a:rPr>
              <a:t>attraverso</a:t>
            </a:r>
            <a:r>
              <a:rPr lang="en-AU" altLang="de-DE" sz="2400" dirty="0">
                <a:solidFill>
                  <a:srgbClr val="333333"/>
                </a:solidFill>
              </a:rPr>
              <a:t> </a:t>
            </a:r>
            <a:r>
              <a:rPr lang="en-AU" altLang="de-DE" sz="2400" dirty="0" err="1">
                <a:solidFill>
                  <a:srgbClr val="333333"/>
                </a:solidFill>
              </a:rPr>
              <a:t>degli</a:t>
            </a:r>
            <a:r>
              <a:rPr lang="en-AU" altLang="de-DE" sz="2400" dirty="0">
                <a:solidFill>
                  <a:srgbClr val="333333"/>
                </a:solidFill>
              </a:rPr>
              <a:t> </a:t>
            </a:r>
            <a:r>
              <a:rPr lang="en-AU" altLang="de-DE" sz="2400" dirty="0" err="1">
                <a:solidFill>
                  <a:srgbClr val="333333"/>
                </a:solidFill>
              </a:rPr>
              <a:t>elettrodi</a:t>
            </a:r>
            <a:r>
              <a:rPr lang="en-AU" altLang="de-DE" sz="2400" dirty="0">
                <a:solidFill>
                  <a:srgbClr val="333333"/>
                </a:solidFill>
              </a:rPr>
              <a:t> </a:t>
            </a:r>
            <a:r>
              <a:rPr lang="en-AU" altLang="de-DE" sz="2400" dirty="0" err="1">
                <a:solidFill>
                  <a:srgbClr val="333333"/>
                </a:solidFill>
              </a:rPr>
              <a:t>nella</a:t>
            </a:r>
            <a:r>
              <a:rPr lang="en-AU" altLang="de-DE" sz="2400" dirty="0">
                <a:solidFill>
                  <a:srgbClr val="333333"/>
                </a:solidFill>
              </a:rPr>
              <a:t> </a:t>
            </a:r>
            <a:r>
              <a:rPr lang="en-AU" altLang="de-DE" sz="2400" dirty="0" err="1">
                <a:solidFill>
                  <a:srgbClr val="333333"/>
                </a:solidFill>
              </a:rPr>
              <a:t>sua</a:t>
            </a:r>
            <a:r>
              <a:rPr lang="en-AU" altLang="de-DE" sz="2400" dirty="0">
                <a:solidFill>
                  <a:srgbClr val="333333"/>
                </a:solidFill>
              </a:rPr>
              <a:t> </a:t>
            </a:r>
            <a:r>
              <a:rPr lang="en-AU" altLang="de-DE" sz="2400" dirty="0" err="1">
                <a:solidFill>
                  <a:srgbClr val="333333"/>
                </a:solidFill>
              </a:rPr>
              <a:t>testa</a:t>
            </a:r>
            <a:r>
              <a:rPr lang="en-AU" altLang="de-DE" sz="2400" dirty="0">
                <a:solidFill>
                  <a:srgbClr val="333333"/>
                </a:solidFill>
              </a:rPr>
              <a:t>.</a:t>
            </a:r>
          </a:p>
          <a:p>
            <a:pPr lvl="0" defTabSz="914400" fontAlgn="base"/>
            <a:r>
              <a:rPr lang="en-AU" altLang="de-DE" sz="2400" dirty="0" err="1">
                <a:solidFill>
                  <a:srgbClr val="004992"/>
                </a:solidFill>
              </a:rPr>
              <a:t>Spiegazione</a:t>
            </a:r>
            <a:r>
              <a:rPr lang="en-AU" altLang="de-DE" sz="2400" dirty="0">
                <a:solidFill>
                  <a:srgbClr val="004992"/>
                </a:solidFill>
              </a:rPr>
              <a:t> </a:t>
            </a:r>
            <a:r>
              <a:rPr lang="en-AU" altLang="de-DE" sz="2400" dirty="0" err="1">
                <a:solidFill>
                  <a:srgbClr val="004992"/>
                </a:solidFill>
              </a:rPr>
              <a:t>alternativa</a:t>
            </a:r>
            <a:r>
              <a:rPr lang="en-AU" altLang="de-DE" sz="2400" dirty="0">
                <a:solidFill>
                  <a:srgbClr val="004992"/>
                </a:solidFill>
              </a:rPr>
              <a:t>: </a:t>
            </a:r>
            <a:r>
              <a:rPr lang="en-AU" altLang="de-DE" sz="2400" dirty="0">
                <a:solidFill>
                  <a:srgbClr val="333333"/>
                </a:solidFill>
              </a:rPr>
              <a:t>lei ha </a:t>
            </a:r>
            <a:r>
              <a:rPr lang="en-AU" altLang="de-DE" sz="2400" dirty="0" err="1">
                <a:solidFill>
                  <a:srgbClr val="333333"/>
                </a:solidFill>
              </a:rPr>
              <a:t>un’otite</a:t>
            </a:r>
            <a:r>
              <a:rPr lang="en-AU" altLang="de-DE" sz="2400" dirty="0">
                <a:solidFill>
                  <a:srgbClr val="333333"/>
                </a:solidFill>
              </a:rPr>
              <a:t> </a:t>
            </a:r>
            <a:r>
              <a:rPr lang="en-AU" altLang="de-DE" sz="2400" dirty="0" err="1">
                <a:solidFill>
                  <a:srgbClr val="333333"/>
                </a:solidFill>
              </a:rPr>
              <a:t>che</a:t>
            </a:r>
            <a:r>
              <a:rPr lang="en-AU" altLang="de-DE" sz="2400" dirty="0">
                <a:solidFill>
                  <a:srgbClr val="333333"/>
                </a:solidFill>
              </a:rPr>
              <a:t> influenza </a:t>
            </a:r>
            <a:r>
              <a:rPr lang="en-AU" altLang="de-DE" sz="2400" dirty="0" err="1">
                <a:solidFill>
                  <a:srgbClr val="333333"/>
                </a:solidFill>
              </a:rPr>
              <a:t>il</a:t>
            </a:r>
            <a:r>
              <a:rPr lang="en-AU" altLang="de-DE" sz="2400" dirty="0">
                <a:solidFill>
                  <a:srgbClr val="333333"/>
                </a:solidFill>
              </a:rPr>
              <a:t> </a:t>
            </a:r>
            <a:r>
              <a:rPr lang="en-AU" altLang="de-DE" sz="2400" dirty="0" err="1">
                <a:solidFill>
                  <a:srgbClr val="333333"/>
                </a:solidFill>
              </a:rPr>
              <a:t>senso</a:t>
            </a:r>
            <a:r>
              <a:rPr lang="en-AU" altLang="de-DE" sz="2400" dirty="0">
                <a:solidFill>
                  <a:srgbClr val="333333"/>
                </a:solidFill>
              </a:rPr>
              <a:t> </a:t>
            </a:r>
            <a:r>
              <a:rPr lang="en-AU" altLang="de-DE" sz="2400" dirty="0" err="1">
                <a:solidFill>
                  <a:srgbClr val="333333"/>
                </a:solidFill>
              </a:rPr>
              <a:t>dell’equilibrio</a:t>
            </a:r>
            <a:r>
              <a:rPr lang="en-AU" altLang="de-DE" sz="2400" dirty="0">
                <a:solidFill>
                  <a:srgbClr val="333333"/>
                </a:solidFill>
              </a:rPr>
              <a:t>. </a:t>
            </a:r>
            <a:r>
              <a:rPr lang="en-AU" altLang="de-DE" sz="2400" dirty="0" err="1">
                <a:solidFill>
                  <a:srgbClr val="333333"/>
                </a:solidFill>
              </a:rPr>
              <a:t>Inoltre</a:t>
            </a:r>
            <a:r>
              <a:rPr lang="en-AU" altLang="de-DE" sz="2400" dirty="0">
                <a:solidFill>
                  <a:srgbClr val="333333"/>
                </a:solidFill>
              </a:rPr>
              <a:t>, </a:t>
            </a:r>
            <a:r>
              <a:rPr lang="en-AU" altLang="de-DE" sz="2400" dirty="0" err="1">
                <a:solidFill>
                  <a:srgbClr val="333333"/>
                </a:solidFill>
              </a:rPr>
              <a:t>sta</a:t>
            </a:r>
            <a:r>
              <a:rPr lang="en-AU" altLang="de-DE" sz="2400" dirty="0">
                <a:solidFill>
                  <a:srgbClr val="333333"/>
                </a:solidFill>
              </a:rPr>
              <a:t> </a:t>
            </a:r>
            <a:r>
              <a:rPr lang="en-AU" altLang="de-DE" sz="2400" dirty="0" err="1">
                <a:solidFill>
                  <a:srgbClr val="333333"/>
                </a:solidFill>
              </a:rPr>
              <a:t>piovendo</a:t>
            </a:r>
            <a:r>
              <a:rPr lang="en-AU" altLang="de-DE" sz="2400" dirty="0">
                <a:solidFill>
                  <a:srgbClr val="333333"/>
                </a:solidFill>
              </a:rPr>
              <a:t> da </a:t>
            </a:r>
            <a:r>
              <a:rPr lang="en-AU" altLang="de-DE" sz="2400" dirty="0" err="1">
                <a:solidFill>
                  <a:srgbClr val="333333"/>
                </a:solidFill>
              </a:rPr>
              <a:t>giorni</a:t>
            </a:r>
            <a:r>
              <a:rPr lang="en-AU" altLang="de-DE" sz="2400" dirty="0">
                <a:solidFill>
                  <a:srgbClr val="333333"/>
                </a:solidFill>
              </a:rPr>
              <a:t> e le </a:t>
            </a:r>
            <a:r>
              <a:rPr lang="en-AU" altLang="de-DE" sz="2400" dirty="0" err="1">
                <a:solidFill>
                  <a:srgbClr val="333333"/>
                </a:solidFill>
              </a:rPr>
              <a:t>strade</a:t>
            </a:r>
            <a:r>
              <a:rPr lang="en-AU" altLang="de-DE" sz="2400" dirty="0">
                <a:solidFill>
                  <a:srgbClr val="333333"/>
                </a:solidFill>
              </a:rPr>
              <a:t> </a:t>
            </a:r>
            <a:r>
              <a:rPr lang="en-AU" altLang="de-DE" sz="2400" dirty="0" err="1">
                <a:solidFill>
                  <a:srgbClr val="333333"/>
                </a:solidFill>
              </a:rPr>
              <a:t>sono</a:t>
            </a:r>
            <a:r>
              <a:rPr lang="en-AU" altLang="de-DE" sz="2400" dirty="0">
                <a:solidFill>
                  <a:srgbClr val="333333"/>
                </a:solidFill>
              </a:rPr>
              <a:t> molto </a:t>
            </a:r>
            <a:r>
              <a:rPr lang="en-AU" altLang="de-DE" sz="2400" dirty="0" err="1">
                <a:solidFill>
                  <a:srgbClr val="333333"/>
                </a:solidFill>
              </a:rPr>
              <a:t>scivolose</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Che cosa a che vedere con la psicosi?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Talvolta</a:t>
            </a:r>
            <a:r>
              <a:rPr lang="en-AU" altLang="de-DE" sz="2400" dirty="0">
                <a:solidFill>
                  <a:srgbClr val="333333"/>
                </a:solidFill>
              </a:rPr>
              <a:t>, </a:t>
            </a:r>
            <a:r>
              <a:rPr lang="en-AU" altLang="de-DE" sz="2400" dirty="0" err="1">
                <a:solidFill>
                  <a:srgbClr val="333333"/>
                </a:solidFill>
              </a:rPr>
              <a:t>altre</a:t>
            </a:r>
            <a:r>
              <a:rPr lang="en-AU" altLang="de-DE" sz="2400" dirty="0">
                <a:solidFill>
                  <a:srgbClr val="333333"/>
                </a:solidFill>
              </a:rPr>
              <a:t> </a:t>
            </a:r>
            <a:r>
              <a:rPr lang="en-AU" altLang="de-DE" sz="2400" dirty="0" err="1">
                <a:solidFill>
                  <a:srgbClr val="333333"/>
                </a:solidFill>
              </a:rPr>
              <a:t>persone</a:t>
            </a:r>
            <a:r>
              <a:rPr lang="en-AU" altLang="de-DE" sz="2400" dirty="0">
                <a:solidFill>
                  <a:srgbClr val="333333"/>
                </a:solidFill>
              </a:rPr>
              <a:t>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assumono</a:t>
            </a:r>
            <a:r>
              <a:rPr lang="en-AU" altLang="de-DE" sz="2400" dirty="0">
                <a:solidFill>
                  <a:srgbClr val="333333"/>
                </a:solidFill>
              </a:rPr>
              <a:t> </a:t>
            </a:r>
            <a:r>
              <a:rPr lang="en-AU" altLang="de-DE" sz="2400" dirty="0" err="1">
                <a:solidFill>
                  <a:srgbClr val="333333"/>
                </a:solidFill>
              </a:rPr>
              <a:t>una</a:t>
            </a:r>
            <a:r>
              <a:rPr lang="en-AU" altLang="de-DE" sz="2400" dirty="0">
                <a:solidFill>
                  <a:srgbClr val="333333"/>
                </a:solidFill>
              </a:rPr>
              <a:t> </a:t>
            </a:r>
            <a:r>
              <a:rPr lang="en-AU" altLang="de-DE" sz="2400" i="1" dirty="0" err="1">
                <a:solidFill>
                  <a:srgbClr val="333333"/>
                </a:solidFill>
              </a:rPr>
              <a:t>parziale</a:t>
            </a:r>
            <a:r>
              <a:rPr lang="en-AU" altLang="de-DE" sz="2400" dirty="0">
                <a:solidFill>
                  <a:srgbClr val="333333"/>
                </a:solidFill>
              </a:rPr>
              <a:t> </a:t>
            </a:r>
            <a:r>
              <a:rPr lang="en-AU" altLang="de-DE" sz="2400" dirty="0" err="1">
                <a:solidFill>
                  <a:srgbClr val="333333"/>
                </a:solidFill>
              </a:rPr>
              <a:t>responsabilità</a:t>
            </a:r>
            <a:r>
              <a:rPr lang="en-AU" altLang="de-DE" sz="2400" dirty="0">
                <a:solidFill>
                  <a:srgbClr val="333333"/>
                </a:solidFill>
              </a:rPr>
              <a:t>, </a:t>
            </a:r>
            <a:r>
              <a:rPr lang="en-AU" altLang="de-DE" sz="2400" dirty="0" err="1">
                <a:solidFill>
                  <a:srgbClr val="333333"/>
                </a:solidFill>
              </a:rPr>
              <a:t>mentre</a:t>
            </a:r>
            <a:r>
              <a:rPr lang="en-AU" altLang="de-DE" sz="2400" dirty="0">
                <a:solidFill>
                  <a:srgbClr val="333333"/>
                </a:solidFill>
              </a:rPr>
              <a:t> </a:t>
            </a:r>
            <a:r>
              <a:rPr lang="en-AU" altLang="de-DE" sz="2400" dirty="0" err="1">
                <a:solidFill>
                  <a:srgbClr val="333333"/>
                </a:solidFill>
              </a:rPr>
              <a:t>anche</a:t>
            </a:r>
            <a:r>
              <a:rPr lang="en-AU" altLang="de-DE" sz="2400" dirty="0">
                <a:solidFill>
                  <a:srgbClr val="333333"/>
                </a:solidFill>
              </a:rPr>
              <a:t> </a:t>
            </a:r>
            <a:r>
              <a:rPr lang="en-AU" altLang="de-DE" sz="2400" dirty="0" err="1">
                <a:solidFill>
                  <a:srgbClr val="333333"/>
                </a:solidFill>
              </a:rPr>
              <a:t>altri</a:t>
            </a:r>
            <a:r>
              <a:rPr lang="en-AU" altLang="de-DE" sz="2400" dirty="0">
                <a:solidFill>
                  <a:srgbClr val="333333"/>
                </a:solidFill>
              </a:rPr>
              <a:t> </a:t>
            </a:r>
            <a:r>
              <a:rPr lang="en-AU" altLang="de-DE" sz="2400" dirty="0" err="1">
                <a:solidFill>
                  <a:srgbClr val="333333"/>
                </a:solidFill>
              </a:rPr>
              <a:t>fattori</a:t>
            </a:r>
            <a:r>
              <a:rPr lang="en-AU" altLang="de-DE" sz="2400" dirty="0">
                <a:solidFill>
                  <a:srgbClr val="333333"/>
                </a:solidFill>
              </a:rPr>
              <a:t> </a:t>
            </a:r>
            <a:r>
              <a:rPr lang="en-AU" altLang="de-DE" sz="2400" dirty="0" err="1">
                <a:solidFill>
                  <a:srgbClr val="333333"/>
                </a:solidFill>
              </a:rPr>
              <a:t>importanti</a:t>
            </a:r>
            <a:r>
              <a:rPr lang="en-AU" altLang="de-DE" sz="2400" dirty="0">
                <a:solidFill>
                  <a:srgbClr val="333333"/>
                </a:solidFill>
              </a:rPr>
              <a:t> </a:t>
            </a:r>
            <a:r>
              <a:rPr lang="en-AU" altLang="de-DE" sz="2400" dirty="0" err="1">
                <a:solidFill>
                  <a:srgbClr val="333333"/>
                </a:solidFill>
              </a:rPr>
              <a:t>dovrebbero</a:t>
            </a:r>
            <a:r>
              <a:rPr lang="en-AU" altLang="de-DE" sz="2400" dirty="0">
                <a:solidFill>
                  <a:srgbClr val="333333"/>
                </a:solidFill>
              </a:rPr>
              <a:t> </a:t>
            </a:r>
            <a:r>
              <a:rPr lang="en-AU" altLang="de-DE" sz="2400" dirty="0" err="1">
                <a:solidFill>
                  <a:srgbClr val="333333"/>
                </a:solidFill>
              </a:rPr>
              <a:t>essere</a:t>
            </a:r>
            <a:r>
              <a:rPr lang="en-AU" altLang="de-DE" sz="2400" dirty="0">
                <a:solidFill>
                  <a:srgbClr val="333333"/>
                </a:solidFill>
              </a:rPr>
              <a:t> </a:t>
            </a:r>
            <a:r>
              <a:rPr lang="en-AU" altLang="de-DE" sz="2400" dirty="0" err="1">
                <a:solidFill>
                  <a:srgbClr val="333333"/>
                </a:solidFill>
              </a:rPr>
              <a:t>considerati</a:t>
            </a:r>
            <a:r>
              <a:rPr lang="en-AU" altLang="de-DE" sz="2400" dirty="0">
                <a:solidFill>
                  <a:srgbClr val="333333"/>
                </a:solidFill>
              </a:rPr>
              <a:t>.</a:t>
            </a:r>
          </a:p>
          <a:p>
            <a:pPr lvl="0" defTabSz="914400" fontAlgn="base"/>
            <a:r>
              <a:rPr lang="en-AU" altLang="de-DE" sz="2400" dirty="0" err="1">
                <a:solidFill>
                  <a:srgbClr val="004992"/>
                </a:solidFill>
              </a:rPr>
              <a:t>Esempio</a:t>
            </a:r>
            <a:r>
              <a:rPr lang="en-AU" altLang="de-DE" sz="2400" dirty="0">
                <a:solidFill>
                  <a:srgbClr val="004992"/>
                </a:solidFill>
              </a:rPr>
              <a:t> II: </a:t>
            </a:r>
            <a:r>
              <a:rPr lang="en-AU" altLang="de-DE" sz="2400" dirty="0">
                <a:solidFill>
                  <a:srgbClr val="333333"/>
                </a:solidFill>
              </a:rPr>
              <a:t>Paolo </a:t>
            </a:r>
            <a:r>
              <a:rPr lang="en-AU" altLang="de-DE" sz="2400" dirty="0" err="1">
                <a:solidFill>
                  <a:srgbClr val="333333"/>
                </a:solidFill>
              </a:rPr>
              <a:t>ricade</a:t>
            </a:r>
            <a:r>
              <a:rPr lang="en-AU" altLang="de-DE" sz="2400" dirty="0">
                <a:solidFill>
                  <a:srgbClr val="333333"/>
                </a:solidFill>
              </a:rPr>
              <a:t> </a:t>
            </a:r>
            <a:r>
              <a:rPr lang="en-AU" altLang="de-DE" sz="2400" dirty="0" err="1">
                <a:solidFill>
                  <a:srgbClr val="333333"/>
                </a:solidFill>
              </a:rPr>
              <a:t>spesso</a:t>
            </a:r>
            <a:r>
              <a:rPr lang="en-AU" altLang="de-DE" sz="2400" dirty="0">
                <a:solidFill>
                  <a:srgbClr val="333333"/>
                </a:solidFill>
              </a:rPr>
              <a:t> </a:t>
            </a:r>
            <a:r>
              <a:rPr lang="en-AU" altLang="de-DE" sz="2400" dirty="0" err="1">
                <a:solidFill>
                  <a:srgbClr val="333333"/>
                </a:solidFill>
              </a:rPr>
              <a:t>nella</a:t>
            </a:r>
            <a:r>
              <a:rPr lang="en-AU" altLang="de-DE" sz="2400" dirty="0">
                <a:solidFill>
                  <a:srgbClr val="333333"/>
                </a:solidFill>
              </a:rPr>
              <a:t> </a:t>
            </a:r>
            <a:r>
              <a:rPr lang="en-AU" altLang="de-DE" sz="2400" dirty="0" err="1">
                <a:solidFill>
                  <a:srgbClr val="333333"/>
                </a:solidFill>
              </a:rPr>
              <a:t>psicosi</a:t>
            </a:r>
            <a:r>
              <a:rPr lang="en-AU" altLang="de-DE" sz="2400" dirty="0">
                <a:solidFill>
                  <a:srgbClr val="333333"/>
                </a:solidFill>
              </a:rPr>
              <a:t>!</a:t>
            </a:r>
          </a:p>
          <a:p>
            <a:pPr lvl="0" defTabSz="914400" fontAlgn="base"/>
            <a:r>
              <a:rPr lang="en-AU" altLang="de-DE" sz="2400" dirty="0" err="1">
                <a:solidFill>
                  <a:srgbClr val="004992"/>
                </a:solidFill>
              </a:rPr>
              <a:t>Proprio</a:t>
            </a:r>
            <a:r>
              <a:rPr lang="en-AU" altLang="de-DE" sz="2400" dirty="0">
                <a:solidFill>
                  <a:srgbClr val="004992"/>
                </a:solidFill>
              </a:rPr>
              <a:t> </a:t>
            </a:r>
            <a:r>
              <a:rPr lang="en-AU" altLang="de-DE" sz="2400" dirty="0" err="1">
                <a:solidFill>
                  <a:srgbClr val="004992"/>
                </a:solidFill>
              </a:rPr>
              <a:t>convincimento</a:t>
            </a:r>
            <a:r>
              <a:rPr lang="en-AU" altLang="de-DE" sz="2400" dirty="0">
                <a:solidFill>
                  <a:srgbClr val="004992"/>
                </a:solidFill>
              </a:rPr>
              <a:t>: </a:t>
            </a:r>
            <a:r>
              <a:rPr lang="en-AU" altLang="de-DE" sz="2400" dirty="0">
                <a:solidFill>
                  <a:srgbClr val="333333"/>
                </a:solidFill>
              </a:rPr>
              <a:t>la </a:t>
            </a:r>
            <a:r>
              <a:rPr lang="en-AU" altLang="de-DE" sz="2400" dirty="0" err="1">
                <a:solidFill>
                  <a:srgbClr val="333333"/>
                </a:solidFill>
              </a:rPr>
              <a:t>ricaduta</a:t>
            </a:r>
            <a:r>
              <a:rPr lang="en-AU" altLang="de-DE" sz="2400" dirty="0">
                <a:solidFill>
                  <a:srgbClr val="333333"/>
                </a:solidFill>
              </a:rPr>
              <a:t> era </a:t>
            </a:r>
            <a:r>
              <a:rPr lang="en-AU" altLang="de-DE" sz="2400" dirty="0" err="1">
                <a:solidFill>
                  <a:srgbClr val="333333"/>
                </a:solidFill>
              </a:rPr>
              <a:t>causata</a:t>
            </a:r>
            <a:r>
              <a:rPr lang="en-AU" altLang="de-DE" sz="2400" dirty="0">
                <a:solidFill>
                  <a:srgbClr val="333333"/>
                </a:solidFill>
              </a:rPr>
              <a:t> di </a:t>
            </a:r>
            <a:r>
              <a:rPr lang="en-AU" altLang="de-DE" sz="2400" dirty="0" err="1">
                <a:solidFill>
                  <a:srgbClr val="333333"/>
                </a:solidFill>
              </a:rPr>
              <a:t>pensieri</a:t>
            </a:r>
            <a:r>
              <a:rPr lang="en-AU" altLang="de-DE" sz="2400" dirty="0">
                <a:solidFill>
                  <a:srgbClr val="333333"/>
                </a:solidFill>
              </a:rPr>
              <a:t> </a:t>
            </a:r>
            <a:r>
              <a:rPr lang="en-AU" altLang="de-DE" sz="2400" dirty="0" err="1">
                <a:solidFill>
                  <a:srgbClr val="333333"/>
                </a:solidFill>
              </a:rPr>
              <a:t>intrusivi</a:t>
            </a:r>
            <a:r>
              <a:rPr lang="en-AU" altLang="de-DE" sz="2400" dirty="0">
                <a:solidFill>
                  <a:srgbClr val="333333"/>
                </a:solidFill>
              </a:rPr>
              <a:t> </a:t>
            </a:r>
            <a:r>
              <a:rPr lang="en-AU" altLang="de-DE" sz="2400" dirty="0" err="1">
                <a:solidFill>
                  <a:srgbClr val="333333"/>
                </a:solidFill>
              </a:rPr>
              <a:t>che</a:t>
            </a:r>
            <a:r>
              <a:rPr lang="en-AU" altLang="de-DE" sz="2400" dirty="0">
                <a:solidFill>
                  <a:srgbClr val="333333"/>
                </a:solidFill>
              </a:rPr>
              <a:t>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riferivano</a:t>
            </a:r>
            <a:r>
              <a:rPr lang="en-AU" altLang="de-DE" sz="2400" dirty="0">
                <a:solidFill>
                  <a:srgbClr val="333333"/>
                </a:solidFill>
              </a:rPr>
              <a:t> a </a:t>
            </a:r>
            <a:r>
              <a:rPr lang="en-AU" altLang="de-DE" sz="2400" dirty="0" err="1">
                <a:solidFill>
                  <a:srgbClr val="333333"/>
                </a:solidFill>
              </a:rPr>
              <a:t>brutti</a:t>
            </a:r>
            <a:r>
              <a:rPr lang="en-AU" altLang="de-DE" sz="2400" dirty="0">
                <a:solidFill>
                  <a:srgbClr val="333333"/>
                </a:solidFill>
              </a:rPr>
              <a:t> </a:t>
            </a:r>
            <a:r>
              <a:rPr lang="en-AU" altLang="de-DE" sz="2400" dirty="0" err="1">
                <a:solidFill>
                  <a:srgbClr val="333333"/>
                </a:solidFill>
              </a:rPr>
              <a:t>ricordi</a:t>
            </a:r>
            <a:r>
              <a:rPr lang="en-AU" altLang="de-DE" sz="2400" dirty="0">
                <a:solidFill>
                  <a:srgbClr val="333333"/>
                </a:solidFill>
              </a:rPr>
              <a:t> </a:t>
            </a:r>
            <a:r>
              <a:rPr lang="en-AU" altLang="de-DE" sz="2400" dirty="0" err="1">
                <a:solidFill>
                  <a:srgbClr val="333333"/>
                </a:solidFill>
              </a:rPr>
              <a:t>dell’infanzia</a:t>
            </a:r>
            <a:r>
              <a:rPr lang="en-AU" altLang="de-DE" sz="2400" dirty="0">
                <a:solidFill>
                  <a:srgbClr val="333333"/>
                </a:solidFill>
              </a:rPr>
              <a:t>; da bambino era </a:t>
            </a:r>
            <a:r>
              <a:rPr lang="en-AU" altLang="de-DE" sz="2400" dirty="0" err="1">
                <a:solidFill>
                  <a:srgbClr val="333333"/>
                </a:solidFill>
              </a:rPr>
              <a:t>picchiato</a:t>
            </a:r>
            <a:r>
              <a:rPr lang="en-AU" altLang="de-DE" sz="2400" dirty="0">
                <a:solidFill>
                  <a:srgbClr val="333333"/>
                </a:solidFill>
              </a:rPr>
              <a:t> </a:t>
            </a:r>
            <a:r>
              <a:rPr lang="en-AU" altLang="de-DE" sz="2400" dirty="0" err="1">
                <a:solidFill>
                  <a:srgbClr val="333333"/>
                </a:solidFill>
              </a:rPr>
              <a:t>spesso</a:t>
            </a:r>
            <a:r>
              <a:rPr lang="en-AU" altLang="de-DE" sz="2400" dirty="0">
                <a:solidFill>
                  <a:srgbClr val="333333"/>
                </a:solidFill>
              </a:rPr>
              <a:t>.</a:t>
            </a:r>
          </a:p>
          <a:p>
            <a:pPr lvl="0" defTabSz="914400" fontAlgn="base"/>
            <a:r>
              <a:rPr lang="en-AU" altLang="de-DE" sz="2400" dirty="0" err="1">
                <a:solidFill>
                  <a:srgbClr val="004992"/>
                </a:solidFill>
              </a:rPr>
              <a:t>Fattori</a:t>
            </a:r>
            <a:r>
              <a:rPr lang="en-AU" altLang="de-DE" sz="2400" dirty="0">
                <a:solidFill>
                  <a:srgbClr val="004992"/>
                </a:solidFill>
              </a:rPr>
              <a:t> </a:t>
            </a:r>
            <a:r>
              <a:rPr lang="en-AU" altLang="de-DE" sz="2400" dirty="0" err="1">
                <a:solidFill>
                  <a:srgbClr val="004992"/>
                </a:solidFill>
              </a:rPr>
              <a:t>aggiuntivi</a:t>
            </a:r>
            <a:r>
              <a:rPr lang="en-AU" altLang="de-DE" sz="2400" dirty="0">
                <a:solidFill>
                  <a:srgbClr val="004992"/>
                </a:solidFill>
              </a:rPr>
              <a:t>: </a:t>
            </a:r>
            <a:r>
              <a:rPr lang="en-AU" altLang="de-DE" sz="2400" dirty="0" err="1">
                <a:solidFill>
                  <a:srgbClr val="333333"/>
                </a:solidFill>
              </a:rPr>
              <a:t>questa</a:t>
            </a:r>
            <a:r>
              <a:rPr lang="en-AU" altLang="de-DE" sz="2400" dirty="0">
                <a:solidFill>
                  <a:srgbClr val="333333"/>
                </a:solidFill>
              </a:rPr>
              <a:t> </a:t>
            </a:r>
            <a:r>
              <a:rPr lang="en-AU" altLang="de-DE" sz="2400" dirty="0" err="1">
                <a:solidFill>
                  <a:srgbClr val="333333"/>
                </a:solidFill>
              </a:rPr>
              <a:t>potrebbe</a:t>
            </a:r>
            <a:r>
              <a:rPr lang="en-AU" altLang="de-DE" sz="2400" dirty="0">
                <a:solidFill>
                  <a:srgbClr val="333333"/>
                </a:solidFill>
              </a:rPr>
              <a:t> </a:t>
            </a:r>
            <a:r>
              <a:rPr lang="en-AU" altLang="de-DE" sz="2400" dirty="0" err="1">
                <a:solidFill>
                  <a:srgbClr val="333333"/>
                </a:solidFill>
              </a:rPr>
              <a:t>essere</a:t>
            </a:r>
            <a:r>
              <a:rPr lang="en-AU" altLang="de-DE" sz="2400" dirty="0">
                <a:solidFill>
                  <a:srgbClr val="333333"/>
                </a:solidFill>
              </a:rPr>
              <a:t>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possibile</a:t>
            </a:r>
            <a:r>
              <a:rPr lang="en-AU" altLang="de-DE" sz="2400" dirty="0">
                <a:solidFill>
                  <a:srgbClr val="333333"/>
                </a:solidFill>
              </a:rPr>
              <a:t> </a:t>
            </a:r>
            <a:r>
              <a:rPr lang="en-AU" altLang="de-DE" sz="2400" dirty="0" err="1">
                <a:solidFill>
                  <a:srgbClr val="333333"/>
                </a:solidFill>
              </a:rPr>
              <a:t>giustificazione</a:t>
            </a:r>
            <a:r>
              <a:rPr lang="en-AU" altLang="de-DE" sz="2400" dirty="0">
                <a:solidFill>
                  <a:srgbClr val="333333"/>
                </a:solidFill>
              </a:rPr>
              <a:t>, ma ci </a:t>
            </a:r>
            <a:r>
              <a:rPr lang="en-AU" altLang="de-DE" sz="2400" dirty="0" err="1">
                <a:solidFill>
                  <a:srgbClr val="333333"/>
                </a:solidFill>
              </a:rPr>
              <a:t>sono</a:t>
            </a:r>
            <a:r>
              <a:rPr lang="en-AU" altLang="de-DE" sz="2400" dirty="0">
                <a:solidFill>
                  <a:srgbClr val="333333"/>
                </a:solidFill>
              </a:rPr>
              <a:t> </a:t>
            </a:r>
            <a:r>
              <a:rPr lang="en-AU" altLang="de-DE" sz="2400" dirty="0" err="1">
                <a:solidFill>
                  <a:srgbClr val="333333"/>
                </a:solidFill>
              </a:rPr>
              <a:t>anche</a:t>
            </a:r>
            <a:r>
              <a:rPr lang="en-AU" altLang="de-DE" sz="2400" dirty="0">
                <a:solidFill>
                  <a:srgbClr val="333333"/>
                </a:solidFill>
              </a:rPr>
              <a:t> </a:t>
            </a:r>
            <a:r>
              <a:rPr lang="en-AU" altLang="de-DE" sz="2400" dirty="0" err="1">
                <a:solidFill>
                  <a:srgbClr val="333333"/>
                </a:solidFill>
              </a:rPr>
              <a:t>altri</a:t>
            </a:r>
            <a:r>
              <a:rPr lang="en-AU" altLang="de-DE" sz="2400" dirty="0">
                <a:solidFill>
                  <a:srgbClr val="333333"/>
                </a:solidFill>
              </a:rPr>
              <a:t> </a:t>
            </a:r>
            <a:r>
              <a:rPr lang="en-AU" altLang="de-DE" sz="2400" dirty="0" err="1">
                <a:solidFill>
                  <a:srgbClr val="333333"/>
                </a:solidFill>
              </a:rPr>
              <a:t>fattori</a:t>
            </a:r>
            <a:r>
              <a:rPr lang="en-AU" altLang="de-DE" sz="2400" dirty="0">
                <a:solidFill>
                  <a:srgbClr val="333333"/>
                </a:solidFill>
              </a:rPr>
              <a:t>: Paolo ha </a:t>
            </a:r>
            <a:r>
              <a:rPr lang="en-AU" altLang="de-DE" sz="2400" dirty="0" err="1">
                <a:solidFill>
                  <a:srgbClr val="333333"/>
                </a:solidFill>
              </a:rPr>
              <a:t>sospeso</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farmaci</a:t>
            </a:r>
            <a:r>
              <a:rPr lang="en-AU" altLang="de-DE" sz="2400" dirty="0">
                <a:solidFill>
                  <a:srgbClr val="333333"/>
                </a:solidFill>
              </a:rPr>
              <a:t> e ha </a:t>
            </a:r>
            <a:r>
              <a:rPr lang="en-AU" altLang="de-DE" sz="2400" dirty="0" err="1">
                <a:solidFill>
                  <a:srgbClr val="333333"/>
                </a:solidFill>
              </a:rPr>
              <a:t>avuto</a:t>
            </a:r>
            <a:r>
              <a:rPr lang="en-AU" altLang="de-DE" sz="2400" dirty="0">
                <a:solidFill>
                  <a:srgbClr val="333333"/>
                </a:solidFill>
              </a:rPr>
              <a:t> </a:t>
            </a:r>
            <a:r>
              <a:rPr lang="en-AU" altLang="de-DE" sz="2400" dirty="0" err="1">
                <a:solidFill>
                  <a:srgbClr val="333333"/>
                </a:solidFill>
              </a:rPr>
              <a:t>dei</a:t>
            </a:r>
            <a:r>
              <a:rPr lang="en-AU" altLang="de-DE" sz="2400" dirty="0">
                <a:solidFill>
                  <a:srgbClr val="333333"/>
                </a:solidFill>
              </a:rPr>
              <a:t> </a:t>
            </a:r>
            <a:r>
              <a:rPr lang="en-AU" altLang="de-DE" sz="2400" dirty="0" err="1">
                <a:solidFill>
                  <a:srgbClr val="333333"/>
                </a:solidFill>
              </a:rPr>
              <a:t>conflitti</a:t>
            </a:r>
            <a:r>
              <a:rPr lang="en-AU" altLang="de-DE" sz="2400" dirty="0">
                <a:solidFill>
                  <a:srgbClr val="333333"/>
                </a:solidFill>
              </a:rPr>
              <a:t> </a:t>
            </a:r>
            <a:r>
              <a:rPr lang="en-AU" altLang="de-DE" sz="2400" dirty="0" err="1">
                <a:solidFill>
                  <a:srgbClr val="333333"/>
                </a:solidFill>
              </a:rPr>
              <a:t>sul</a:t>
            </a:r>
            <a:r>
              <a:rPr lang="en-AU" altLang="de-DE" sz="2400" dirty="0">
                <a:solidFill>
                  <a:srgbClr val="333333"/>
                </a:solidFill>
              </a:rPr>
              <a:t> </a:t>
            </a:r>
            <a:r>
              <a:rPr lang="en-AU" altLang="de-DE" sz="2400" dirty="0" err="1">
                <a:solidFill>
                  <a:srgbClr val="333333"/>
                </a:solidFill>
              </a:rPr>
              <a:t>lavoro</a:t>
            </a:r>
            <a:r>
              <a:rPr lang="en-AU" altLang="de-DE" sz="2400" dirty="0">
                <a:solidFill>
                  <a:srgbClr val="333333"/>
                </a:solidFill>
              </a:rPr>
              <a:t> </a:t>
            </a:r>
            <a:r>
              <a:rPr lang="en-AU" altLang="de-DE" sz="2400" dirty="0" err="1">
                <a:solidFill>
                  <a:srgbClr val="333333"/>
                </a:solidFill>
              </a:rPr>
              <a:t>che</a:t>
            </a:r>
            <a:r>
              <a:rPr lang="en-AU" altLang="de-DE" sz="2400" dirty="0">
                <a:solidFill>
                  <a:srgbClr val="333333"/>
                </a:solidFill>
              </a:rPr>
              <a:t> lo </a:t>
            </a:r>
            <a:r>
              <a:rPr lang="en-AU" altLang="de-DE" sz="2400" dirty="0" err="1">
                <a:solidFill>
                  <a:srgbClr val="333333"/>
                </a:solidFill>
              </a:rPr>
              <a:t>hanno</a:t>
            </a:r>
            <a:r>
              <a:rPr lang="en-AU" altLang="de-DE" sz="2400" dirty="0">
                <a:solidFill>
                  <a:srgbClr val="333333"/>
                </a:solidFill>
              </a:rPr>
              <a:t> </a:t>
            </a:r>
            <a:r>
              <a:rPr lang="en-AU" altLang="de-DE" sz="2400" dirty="0" err="1">
                <a:solidFill>
                  <a:srgbClr val="333333"/>
                </a:solidFill>
              </a:rPr>
              <a:t>portato</a:t>
            </a:r>
            <a:r>
              <a:rPr lang="en-AU" altLang="de-DE" sz="2400" dirty="0">
                <a:solidFill>
                  <a:srgbClr val="333333"/>
                </a:solidFill>
              </a:rPr>
              <a:t> ad </a:t>
            </a:r>
            <a:r>
              <a:rPr lang="en-AU" altLang="de-DE" sz="2400" dirty="0" err="1">
                <a:solidFill>
                  <a:srgbClr val="333333"/>
                </a:solidFill>
              </a:rPr>
              <a:t>avere</a:t>
            </a:r>
            <a:r>
              <a:rPr lang="en-AU" altLang="de-DE" sz="2400" dirty="0">
                <a:solidFill>
                  <a:srgbClr val="333333"/>
                </a:solidFill>
              </a:rPr>
              <a:t> </a:t>
            </a:r>
            <a:r>
              <a:rPr lang="en-AU" altLang="de-DE" sz="2400" dirty="0" err="1">
                <a:solidFill>
                  <a:srgbClr val="333333"/>
                </a:solidFill>
              </a:rPr>
              <a:t>paura</a:t>
            </a:r>
            <a:r>
              <a:rPr lang="en-AU" altLang="de-DE" sz="2400" dirty="0">
                <a:solidFill>
                  <a:srgbClr val="333333"/>
                </a:solidFill>
              </a:rPr>
              <a:t> di </a:t>
            </a:r>
            <a:r>
              <a:rPr lang="en-AU" altLang="de-DE" sz="2400" dirty="0" err="1">
                <a:solidFill>
                  <a:srgbClr val="333333"/>
                </a:solidFill>
              </a:rPr>
              <a:t>essere</a:t>
            </a:r>
            <a:r>
              <a:rPr lang="en-AU" altLang="de-DE" sz="2400" dirty="0">
                <a:solidFill>
                  <a:srgbClr val="333333"/>
                </a:solidFill>
              </a:rPr>
              <a:t> </a:t>
            </a:r>
            <a:r>
              <a:rPr lang="en-AU" altLang="de-DE" sz="2400" dirty="0" err="1">
                <a:solidFill>
                  <a:srgbClr val="333333"/>
                </a:solidFill>
              </a:rPr>
              <a:t>licenziato</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056252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399895942"/>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dirty="0">
                          <a:ln>
                            <a:noFill/>
                          </a:ln>
                          <a:solidFill>
                            <a:srgbClr val="333333"/>
                          </a:solidFill>
                          <a:effectLst/>
                          <a:latin typeface="Calibri Light"/>
                          <a:cs typeface="Times New Roman" pitchFamily="18" charset="0"/>
                        </a:rPr>
                        <a:t>Nome del Fotografo/Artista</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dirty="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Fonte/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Titolo dell’immagine/</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usato in conformità alla licenza creativa comune; PP = usato con permesso personale dell’artista</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Descrizione/Kurzbeschreibung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Ombra che insegue/Schattenverfolgung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Motivi vari: calciatore, premiazione/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Reclamo (scarpe)/Schuhreklamation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Quando entri in una stanza tutti tacciono/</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Sguardo critico allo specchio/Kritischer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Fallire un esame/ 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Mano urlante/Schreiende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Un amico ti invita a cena (piatto con cibo)/</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Un poliziotto ferma una automobile in strada/Polizist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dirty="0">
                          <a:ln>
                            <a:noFill/>
                          </a:ln>
                          <a:solidFill>
                            <a:srgbClr val="333333"/>
                          </a:solidFill>
                          <a:effectLst/>
                          <a:latin typeface="Calibri Light"/>
                          <a:cs typeface="Times New Roman" pitchFamily="18" charset="0"/>
                        </a:rPr>
                        <a:t>Vinci alla lotteria (dadi, orologio, soldi)/</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it-IT">
                <a:latin typeface="+mn-lt"/>
                <a:ea typeface="+mn-ea"/>
              </a:rPr>
              <a:t>Modulo del training 1 – Attribuzione Incolpare e Prendersi il Merito</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58</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665084392"/>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dirty="0">
                          <a:ln>
                            <a:noFill/>
                          </a:ln>
                          <a:solidFill>
                            <a:srgbClr val="333333"/>
                          </a:solidFill>
                          <a:effectLst/>
                          <a:latin typeface="Calibri Light"/>
                          <a:cs typeface="Times New Roman" pitchFamily="18" charset="0"/>
                        </a:rPr>
                        <a:t>Nome del Fotografo/Artista</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dirty="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Fonte/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Titolo dell’immagine/</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usato in conformità alla licenza creativa comune; PP = usato con permesso personale dell’artista</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Descrizione/Kurzbeschreibung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Graffio/Kratzer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Misurare la pressione/Blutdruckmessung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 amico rifiuta di aiutarti nel tuo lavoro/Eine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Regali/Geschenke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a:ln>
                            <a:noFill/>
                          </a:ln>
                          <a:solidFill>
                            <a:srgbClr val="333333"/>
                          </a:solidFill>
                          <a:effectLst/>
                          <a:latin typeface="Calibri Light"/>
                          <a:cs typeface="Times New Roman" pitchFamily="18" charset="0"/>
                        </a:rPr>
                        <a:t>Un amico dice che sei stupido (bianco/nero, ritratto di uomo)/Jemand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Bambino che piange/Schreiendes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Bambino </a:t>
                      </a:r>
                      <a:r>
                        <a:rPr kumimoji="0" lang="en-US" sz="1000" b="0" i="0" u="none" strike="noStrike" cap="none" normalizeH="0" baseline="0" dirty="0" err="1">
                          <a:ln>
                            <a:noFill/>
                          </a:ln>
                          <a:solidFill>
                            <a:srgbClr val="333333"/>
                          </a:solidFill>
                          <a:effectLst/>
                          <a:latin typeface="Calibri Light"/>
                          <a:cs typeface="Times New Roman" pitchFamily="18" charset="0"/>
                        </a:rPr>
                        <a:t>che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piange</a:t>
                      </a:r>
                      <a:r>
                        <a:rPr kumimoji="0" lang="en-US" sz="1000" b="0" i="0" u="none" strike="noStrike" cap="none" normalizeH="0" baseline="0" dirty="0">
                          <a:ln>
                            <a:noFill/>
                          </a:ln>
                          <a:solidFill>
                            <a:srgbClr val="333333"/>
                          </a:solidFill>
                          <a:effectLst/>
                          <a:latin typeface="Calibri Light"/>
                          <a:cs typeface="Times New Roman" pitchFamily="18" charset="0"/>
                        </a:rPr>
                        <a:t>/</a:t>
                      </a:r>
                      <a:r>
                        <a:rPr kumimoji="0" lang="en-US" sz="1000" b="0" i="0" u="none" strike="noStrike" cap="none" normalizeH="0" baseline="0" dirty="0" err="1">
                          <a:ln>
                            <a:noFill/>
                          </a:ln>
                          <a:solidFill>
                            <a:srgbClr val="333333"/>
                          </a:solidFill>
                          <a:effectLst/>
                          <a:latin typeface="Calibri Light"/>
                          <a:cs typeface="Times New Roman" pitchFamily="18" charset="0"/>
                        </a:rPr>
                        <a:t>Schreiendes</a:t>
                      </a:r>
                      <a:r>
                        <a:rPr kumimoji="0" lang="en-US" sz="1000" b="0" i="0" u="none" strike="noStrike" cap="none" normalizeH="0" baseline="0" dirty="0">
                          <a:ln>
                            <a:noFill/>
                          </a:ln>
                          <a:solidFill>
                            <a:srgbClr val="333333"/>
                          </a:solidFill>
                          <a:effectLst/>
                          <a:latin typeface="Calibri Light"/>
                          <a:cs typeface="Times New Roman" pitchFamily="18" charset="0"/>
                        </a:rPr>
                        <a:t>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5431</Words>
  <Application>Microsoft Office PowerPoint</Application>
  <PresentationFormat>Benutzerdefiniert</PresentationFormat>
  <Paragraphs>664</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Arial</vt:lpstr>
      <vt:lpstr>Calibri Light</vt:lpstr>
      <vt:lpstr>Symbol</vt:lpstr>
      <vt:lpstr>Times New Roman</vt:lpstr>
      <vt:lpstr>Verdana</vt:lpstr>
      <vt:lpstr>Wingdings</vt:lpstr>
      <vt:lpstr>Wingdings</vt:lpstr>
      <vt:lpstr>UKE_PPT-Vorlage_16zu9</vt:lpstr>
      <vt:lpstr>1_UKE_PPT-Vorlage_16zu9</vt:lpstr>
      <vt:lpstr>MCT 1 A – Attribuzione Incolpare e Prendersi il Merito</vt:lpstr>
      <vt:lpstr>Attribuzione: incolpare e prendere il merito</vt:lpstr>
      <vt:lpstr>Attribuzione: incolpare e prendere il merito</vt:lpstr>
      <vt:lpstr>Attribuzione: incolpare e prendere il merito</vt:lpstr>
      <vt:lpstr>Spiegazioni</vt:lpstr>
      <vt:lpstr>Spiegazioni</vt:lpstr>
      <vt:lpstr>Spiegazioni</vt:lpstr>
      <vt:lpstr>Incolpare e prendere il merito</vt:lpstr>
      <vt:lpstr>Sei stato dimesso dall‘ospedale senza sentirti meglio.</vt:lpstr>
      <vt:lpstr>Sei stato dimesso dall‘ospedale senza sentirti meglio.</vt:lpstr>
      <vt:lpstr>Sei stato dimesso dall‘ospedale senza sentirti meglio.</vt:lpstr>
      <vt:lpstr>Sei stato dimesso dall‘ospedale senza sentirti meglio.</vt:lpstr>
      <vt:lpstr>Sei stato dimesso dall‘ospedale senza sentirti meglio.</vt:lpstr>
      <vt:lpstr>Effetti di certi stili di attribuzione sugli eventi negativi!</vt:lpstr>
      <vt:lpstr>Effetti di certi stili di attribuzione sugli eventi negativi!</vt:lpstr>
      <vt:lpstr>Effetti di certi stili di attribuzione sugli eventi negativi!</vt:lpstr>
      <vt:lpstr>Effetti di certi stili di attribuzione sugli eventi negativi!</vt:lpstr>
      <vt:lpstr>Effetti di certi stili di attribuzione sugli eventi negativi!</vt:lpstr>
      <vt:lpstr>Effetti di certi stili di attribuzione sugli eventi positivi!</vt:lpstr>
      <vt:lpstr>Effetti di certi stili di attribuzione sugli eventi positivi!</vt:lpstr>
      <vt:lpstr>Effetti di certi stili di attribuzione sugli eventi positivi!</vt:lpstr>
      <vt:lpstr>Effetti di certi stili di attribuzione sugli eventi positivi!</vt:lpstr>
      <vt:lpstr>Effetti di certi stili di attribuzione sugli eventi positivi!</vt:lpstr>
      <vt:lpstr>Perché stiamo facendo questo?</vt:lpstr>
      <vt:lpstr>Perché stiamo facendo questo?</vt:lpstr>
      <vt:lpstr>Le attribuzioni unilaterali promuovono I fraintendimenti in corso di psicosi - esempi</vt:lpstr>
      <vt:lpstr>Stile di Attribuzione Obiettivi di apprendimento della sessione odierna:</vt:lpstr>
      <vt:lpstr>Il commesso del negozio rimborsa l’intero prezzo di acquisto.</vt:lpstr>
      <vt:lpstr>Quando entri in una stanza tutti smettono di parlare.</vt:lpstr>
      <vt:lpstr>Qualcuno dice che non stai bene.</vt:lpstr>
      <vt:lpstr>Hai fallito un esame.</vt:lpstr>
      <vt:lpstr>Fatevi avanti con vostri esempi!</vt:lpstr>
      <vt:lpstr>Una voce da dentro ti dice che non sei buono.</vt:lpstr>
      <vt:lpstr>Una voce da dentro ti dice che non sei buono.</vt:lpstr>
      <vt:lpstr>Una voce da dentro ti dice che non sei buono.</vt:lpstr>
      <vt:lpstr>Sentire le voci Propri pensieri o comandati a distanza? Pro e contro</vt:lpstr>
      <vt:lpstr>Sentire le voci Propri pensieri o comandati a distanza? Pro e contro</vt:lpstr>
      <vt:lpstr>Sentire le voci Propri pensieri o comandati a distanza? Pro e contro</vt:lpstr>
      <vt:lpstr>Sentire le voci Propri pensieri o comandati a distanza? Pro e contro</vt:lpstr>
      <vt:lpstr>Sentire le voci Propri pensieri o comandati a distanza? Pro e contro</vt:lpstr>
      <vt:lpstr>Un amico/a ti invita a cena.</vt:lpstr>
      <vt:lpstr>Un poliziotto ti ferma mentre guidi.</vt:lpstr>
      <vt:lpstr>Hai vinto al gratta e vinci.</vt:lpstr>
      <vt:lpstr>Quando ti avvicini alla tua automobile, noti un graffio sulla carrozzeria.</vt:lpstr>
      <vt:lpstr>Il medico scopre che hai l‘ipertensione.</vt:lpstr>
      <vt:lpstr>Un amico ha rifiutato di aiutarti nel tuo lavoro.</vt:lpstr>
      <vt:lpstr>Un amico ti ha sorpreso con un regalo.</vt:lpstr>
      <vt:lpstr>Un amico dice che sei stupido/a.</vt:lpstr>
      <vt:lpstr>Il bambino del tuo vicino comincia a piangere quando lo prendi in braccio.</vt:lpstr>
      <vt:lpstr>Un amico dice di non provare rispetto per te.</vt:lpstr>
      <vt:lpstr>Trasferire nella vita di tutti i giorni</vt:lpstr>
      <vt:lpstr>Trasferire nella vita di tutti i giorni</vt:lpstr>
      <vt:lpstr>Trasferire nella vita di tutti i giorni</vt:lpstr>
      <vt:lpstr>Che cosa a che vedere con la psicosi?</vt:lpstr>
      <vt:lpstr>Che cosa a che vedere con la psicosi?</vt:lpstr>
      <vt:lpstr>Grazie per l‘attenzione!</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381</cp:revision>
  <dcterms:created xsi:type="dcterms:W3CDTF">2004-10-11T13:21:01Z</dcterms:created>
  <dcterms:modified xsi:type="dcterms:W3CDTF">2021-12-08T07:12:45Z</dcterms:modified>
</cp:coreProperties>
</file>