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 id="2147483861" r:id="rId2"/>
  </p:sldMasterIdLst>
  <p:notesMasterIdLst>
    <p:notesMasterId r:id="rId51"/>
  </p:notesMasterIdLst>
  <p:handoutMasterIdLst>
    <p:handoutMasterId r:id="rId52"/>
  </p:handoutMasterIdLst>
  <p:sldIdLst>
    <p:sldId id="487" r:id="rId3"/>
    <p:sldId id="390" r:id="rId4"/>
    <p:sldId id="391" r:id="rId5"/>
    <p:sldId id="392" r:id="rId6"/>
    <p:sldId id="393" r:id="rId7"/>
    <p:sldId id="388" r:id="rId8"/>
    <p:sldId id="468" r:id="rId9"/>
    <p:sldId id="489" r:id="rId10"/>
    <p:sldId id="488" r:id="rId11"/>
    <p:sldId id="409" r:id="rId12"/>
    <p:sldId id="471" r:id="rId13"/>
    <p:sldId id="470" r:id="rId14"/>
    <p:sldId id="411" r:id="rId15"/>
    <p:sldId id="457" r:id="rId16"/>
    <p:sldId id="473" r:id="rId17"/>
    <p:sldId id="472" r:id="rId18"/>
    <p:sldId id="332" r:id="rId19"/>
    <p:sldId id="364" r:id="rId20"/>
    <p:sldId id="474" r:id="rId21"/>
    <p:sldId id="386" r:id="rId22"/>
    <p:sldId id="449" r:id="rId23"/>
    <p:sldId id="476" r:id="rId24"/>
    <p:sldId id="475" r:id="rId25"/>
    <p:sldId id="395" r:id="rId26"/>
    <p:sldId id="477" r:id="rId27"/>
    <p:sldId id="433" r:id="rId28"/>
    <p:sldId id="340" r:id="rId29"/>
    <p:sldId id="397" r:id="rId30"/>
    <p:sldId id="479" r:id="rId31"/>
    <p:sldId id="478" r:id="rId32"/>
    <p:sldId id="401" r:id="rId33"/>
    <p:sldId id="482" r:id="rId34"/>
    <p:sldId id="481" r:id="rId35"/>
    <p:sldId id="480" r:id="rId36"/>
    <p:sldId id="404" r:id="rId37"/>
    <p:sldId id="483" r:id="rId38"/>
    <p:sldId id="446" r:id="rId39"/>
    <p:sldId id="484" r:id="rId40"/>
    <p:sldId id="466" r:id="rId41"/>
    <p:sldId id="376" r:id="rId42"/>
    <p:sldId id="352" r:id="rId43"/>
    <p:sldId id="389" r:id="rId44"/>
    <p:sldId id="461" r:id="rId45"/>
    <p:sldId id="486" r:id="rId46"/>
    <p:sldId id="485" r:id="rId47"/>
    <p:sldId id="369" r:id="rId48"/>
    <p:sldId id="467" r:id="rId49"/>
    <p:sldId id="460"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CCFF"/>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50" autoAdjust="0"/>
    <p:restoredTop sz="94660"/>
  </p:normalViewPr>
  <p:slideViewPr>
    <p:cSldViewPr>
      <p:cViewPr varScale="1">
        <p:scale>
          <a:sx n="62" d="100"/>
          <a:sy n="62" d="100"/>
        </p:scale>
        <p:origin x="1096"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3486A71-F927-4E72-B432-64C406C0AAF9}" type="slidenum">
              <a:rPr lang="en-US"/>
              <a:pPr>
                <a:defRPr/>
              </a:pPr>
              <a:t>‹Nr.›</a:t>
            </a:fld>
            <a:endParaRPr lang="en-US"/>
          </a:p>
        </p:txBody>
      </p:sp>
    </p:spTree>
    <p:extLst>
      <p:ext uri="{BB962C8B-B14F-4D97-AF65-F5344CB8AC3E}">
        <p14:creationId xmlns:p14="http://schemas.microsoft.com/office/powerpoint/2010/main" val="2109021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3573C50-C43F-4BBA-9F95-0B3C28A24DF4}" type="slidenum">
              <a:rPr lang="en-US"/>
              <a:pPr>
                <a:defRPr/>
              </a:pPr>
              <a:t>‹Nr.›</a:t>
            </a:fld>
            <a:endParaRPr lang="en-US"/>
          </a:p>
        </p:txBody>
      </p:sp>
    </p:spTree>
    <p:extLst>
      <p:ext uri="{BB962C8B-B14F-4D97-AF65-F5344CB8AC3E}">
        <p14:creationId xmlns:p14="http://schemas.microsoft.com/office/powerpoint/2010/main" val="2966784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723831-CE39-4568-9AC0-01F1AF8153B8}"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1140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38E2E4-5A06-41DA-AFB0-011D501DBD18}"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8151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F21CEB-E1F3-470B-8E22-F025703524FC}"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732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122F-D4C6-429B-A005-699F048940F8}"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1910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D1F9EC-971A-4D2C-8FD4-4417CC20003F}"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043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4914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00536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9285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21D593-3306-4AF3-A60C-992D835A1901}"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92894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F7246F-D573-4610-BC77-82F22A5ABB99}"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07748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BBBC3C-E9D4-4EFC-9197-409A3CD8E52D}"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86237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BBBC3C-E9D4-4EFC-9197-409A3CD8E52D}"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86237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7B6A00-93B4-4021-B79B-14F05AE8EDC0}"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99708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E57E8B-BD11-4EF0-BBD1-B3BDEA21C87F}"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80051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E57E8B-BD11-4EF0-BBD1-B3BDEA21C87F}"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80051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C466D9-3A1A-4313-8EAD-4D68A2B99E14}"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25438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D05B0E-9AB3-46B8-AE07-D3D240320803}"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33760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2AF71C-C964-4427-B88E-3A3294FE8E9B}"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7368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2AF71C-C964-4427-B88E-3A3294FE8E9B}"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73680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2AF71C-C964-4427-B88E-3A3294FE8E9B}"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7368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C7298A-E166-4E4F-B780-0D4F81782C37}" type="slidenum">
              <a:rPr lang="en-US" altLang="de-DE" sz="1300" smtClean="0"/>
              <a:pPr>
                <a:spcBef>
                  <a:spcPct val="0"/>
                </a:spcBef>
              </a:pPr>
              <a:t>31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01988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C7298A-E166-4E4F-B780-0D4F81782C37}" type="slidenum">
              <a:rPr lang="en-US" altLang="de-DE" sz="1300" smtClean="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0198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C7298A-E166-4E4F-B780-0D4F81782C37}"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0198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C7298A-E166-4E4F-B780-0D4F81782C37}"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0198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CF1EB1-7C11-4FF1-94C8-4E16F3FD1D07}" type="slidenum">
              <a:rPr lang="en-US" altLang="de-DE" sz="1300" smtClean="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6525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CF1EB1-7C11-4FF1-94C8-4E16F3FD1D07}" type="slidenum">
              <a:rPr lang="en-US" altLang="de-DE" sz="1300" smtClean="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65253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38113" y="768350"/>
            <a:ext cx="6823075"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11000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38113" y="768350"/>
            <a:ext cx="6823075"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11000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20152-12EF-455E-B088-AB2051F8847A}"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1584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83FD43-F4C2-4DB7-A83C-98E9B2854527}"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70987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083A93-CD56-43BB-B283-5DEB5D913B7B}"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9944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43</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44</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2F4698-C7FC-4BCC-9950-7FCB0BD8CADA}"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07341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BDD2B1-1E5C-4A7B-B558-3ABBFB46DD3D}"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5185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6 – Empatizzare…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048B481-BCDB-4A92-9CCB-F36ED1242D2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0857AE0-4899-4797-AF0F-A7711B85550F}"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86B95A4-00FC-4D52-8F99-071B73066986}"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25218B0-DA5E-4453-A7E4-17CCDA78AE9A}"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215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7728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147388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66102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20393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898230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40730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65035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55817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10720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42223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76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6 – Empatizzare…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2AE747-9110-45D4-851E-C3C7E39389C6}"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0293324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BADE – </a:t>
            </a:r>
            <a:r>
              <a:rPr lang="it-IT" altLang="ko-KR" dirty="0">
                <a:latin typeface="+mn-lt"/>
                <a:ea typeface="+mn-ea"/>
                <a:cs typeface="+mn-cs"/>
              </a:rPr>
              <a:t>Empatizzare…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1870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una persona dove cade inizialmente il tuo sguardo? Quanto sono affidabili questi indizi per una buona valutazione?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una persona dove cade inizialmente il tuo sguardo? Quanto sono affidabili questi indizi per una buona valutazione?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a:t>
            </a:fld>
            <a:endParaRPr lang="de-DE">
              <a:latin typeface="+mn-lt"/>
              <a:ea typeface="+mn-ea"/>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mani?</a:t>
            </a:r>
            <a:endParaRPr lang="de-DE" altLang="de-DE" sz="2000" dirty="0">
              <a:latin typeface="+mn-lt"/>
              <a:ea typeface="+mn-ea"/>
            </a:endParaRPr>
          </a:p>
        </p:txBody>
      </p:sp>
      <p:sp>
        <p:nvSpPr>
          <p:cNvPr id="19"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26"/>
          <p:cNvSpPr>
            <a:spLocks noChangeShapeType="1"/>
          </p:cNvSpPr>
          <p:nvPr/>
        </p:nvSpPr>
        <p:spPr bwMode="auto">
          <a:xfrm flipH="1" flipV="1">
            <a:off x="6719331" y="2892474"/>
            <a:ext cx="28346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ea typeface="+mn-ea"/>
              </a:rPr>
              <a:t>altro? ...</a:t>
            </a:r>
            <a:endParaRPr dirty="0">
              <a:latin typeface="+mn-lt"/>
              <a:ea typeface="+mn-ea"/>
            </a:endParaRPr>
          </a:p>
        </p:txBody>
      </p:sp>
      <p:sp>
        <p:nvSpPr>
          <p:cNvPr id="23"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occhi?</a:t>
            </a:r>
            <a:endParaRPr lang="de-DE" altLang="de-DE" sz="2000" dirty="0">
              <a:latin typeface="+mn-lt"/>
              <a:ea typeface="+mn-ea"/>
            </a:endParaRPr>
          </a:p>
        </p:txBody>
      </p:sp>
      <p:sp>
        <p:nvSpPr>
          <p:cNvPr id="24"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linguaggio?</a:t>
            </a:r>
            <a:endParaRPr lang="de-DE" altLang="de-DE" sz="2000" dirty="0">
              <a:solidFill>
                <a:srgbClr val="333333"/>
              </a:solidFill>
              <a:latin typeface="+mn-lt"/>
              <a:ea typeface="+mn-ea"/>
            </a:endParaRPr>
          </a:p>
        </p:txBody>
      </p:sp>
      <p:sp>
        <p:nvSpPr>
          <p:cNvPr id="25" name="Caption_20"/>
          <p:cNvSpPr txBox="1">
            <a:spLocks noChangeArrowheads="1"/>
          </p:cNvSpPr>
          <p:nvPr/>
        </p:nvSpPr>
        <p:spPr bwMode="auto">
          <a:xfrm>
            <a:off x="7681763" y="4653136"/>
            <a:ext cx="18756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mn-lt"/>
                <a:ea typeface="+mn-ea"/>
              </a:rPr>
              <a:t>abbigliamento?</a:t>
            </a:r>
          </a:p>
        </p:txBody>
      </p:sp>
      <p:sp>
        <p:nvSpPr>
          <p:cNvPr id="26"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17"/>
          <p:cNvSpPr txBox="1">
            <a:spLocks noChangeArrowheads="1"/>
          </p:cNvSpPr>
          <p:nvPr/>
        </p:nvSpPr>
        <p:spPr bwMode="auto">
          <a:xfrm>
            <a:off x="7725171" y="2184588"/>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latin typeface="+mn-lt"/>
                <a:ea typeface="+mn-ea"/>
              </a:rPr>
              <a:t>Linguaggio del corpo/postura?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Quali altri fonti di informazione possono essere prese in considerazione? Quanto sono affidabili?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a:t>
            </a:fld>
            <a:endParaRPr 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858000" cy="4248000"/>
          </a:xfrm>
        </p:spPr>
        <p:txBody>
          <a:bodyPr/>
          <a:lstStyle/>
          <a:p>
            <a:pPr marL="342900" indent="-342900" defTabSz="914400" fontAlgn="base">
              <a:buClr>
                <a:srgbClr val="333333"/>
              </a:buClr>
              <a:buFont typeface="WingDings"/>
              <a:buChar char=""/>
            </a:pP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sulla</a:t>
            </a:r>
            <a:r>
              <a:rPr lang="en-US" altLang="de-DE" sz="2400" dirty="0">
                <a:solidFill>
                  <a:srgbClr val="333333"/>
                </a:solidFill>
              </a:rPr>
              <a:t> persona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sentito</a:t>
            </a:r>
            <a:r>
              <a:rPr lang="en-US" altLang="de-DE" sz="2400" dirty="0">
                <a:solidFill>
                  <a:srgbClr val="333333"/>
                </a:solidFill>
              </a:rPr>
              <a:t> dire):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commento</a:t>
            </a:r>
            <a:r>
              <a:rPr lang="en-US" altLang="de-DE" sz="2400" dirty="0">
                <a:solidFill>
                  <a:srgbClr val="333333"/>
                </a:solidFill>
              </a:rPr>
              <a:t> di un </a:t>
            </a:r>
            <a:r>
              <a:rPr lang="en-US" altLang="de-DE" sz="2400" dirty="0" err="1">
                <a:solidFill>
                  <a:srgbClr val="333333"/>
                </a:solidFill>
              </a:rPr>
              <a:t>amico</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simili</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i </a:t>
            </a:r>
            <a:r>
              <a:rPr lang="en-US" altLang="de-DE" sz="2400" i="1" dirty="0">
                <a:solidFill>
                  <a:srgbClr val="333333"/>
                </a:solidFill>
              </a:rPr>
              <a:t>rapper</a:t>
            </a:r>
          </a:p>
          <a:p>
            <a:pPr marL="342900" indent="-342900" defTabSz="914400" fontAlgn="base">
              <a:buClr>
                <a:srgbClr val="333333"/>
              </a:buClr>
              <a:buFont typeface="WingDings"/>
              <a:buChar char=""/>
            </a:pPr>
            <a:r>
              <a:rPr lang="en-US" altLang="de-DE" sz="2400">
                <a:solidFill>
                  <a:srgbClr val="333333"/>
                </a:solidFill>
              </a:rPr>
              <a:t>“sensazioni a pelle”/</a:t>
            </a:r>
            <a:r>
              <a:rPr lang="en-US" altLang="de-DE" sz="2400" dirty="0" err="1">
                <a:solidFill>
                  <a:srgbClr val="333333"/>
                </a:solidFill>
              </a:rPr>
              <a:t>intuito</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qualcosa</a:t>
            </a:r>
            <a:r>
              <a:rPr lang="en-US" altLang="de-DE" sz="2400" dirty="0">
                <a:solidFill>
                  <a:srgbClr val="333333"/>
                </a:solidFill>
              </a:rPr>
              <a:t> di </a:t>
            </a:r>
            <a:r>
              <a:rPr lang="en-US" altLang="de-DE" sz="2400" dirty="0" err="1">
                <a:solidFill>
                  <a:srgbClr val="333333"/>
                </a:solidFill>
              </a:rPr>
              <a:t>scritto</a:t>
            </a:r>
            <a:r>
              <a:rPr lang="en-US" altLang="de-DE" sz="2400" dirty="0">
                <a:solidFill>
                  <a:srgbClr val="333333"/>
                </a:solidFill>
              </a:rPr>
              <a:t>: per </a:t>
            </a:r>
            <a:r>
              <a:rPr lang="en-US" altLang="de-DE" sz="2400" dirty="0" err="1">
                <a:solidFill>
                  <a:srgbClr val="333333"/>
                </a:solidFill>
              </a:rPr>
              <a:t>esempio</a:t>
            </a:r>
            <a:r>
              <a:rPr lang="en-US" altLang="de-DE" sz="2400" dirty="0">
                <a:solidFill>
                  <a:srgbClr val="333333"/>
                </a:solidFill>
              </a:rPr>
              <a:t> </a:t>
            </a:r>
            <a:r>
              <a:rPr lang="en-US" altLang="de-DE" sz="2400" dirty="0" err="1">
                <a:solidFill>
                  <a:srgbClr val="333333"/>
                </a:solidFill>
              </a:rPr>
              <a:t>dalle</a:t>
            </a:r>
            <a:r>
              <a:rPr lang="en-US" altLang="de-DE" sz="2400" dirty="0">
                <a:solidFill>
                  <a:srgbClr val="333333"/>
                </a:solidFill>
              </a:rPr>
              <a:t> e-mail o </a:t>
            </a:r>
            <a:r>
              <a:rPr lang="en-US" altLang="de-DE" sz="2400" dirty="0" err="1">
                <a:solidFill>
                  <a:srgbClr val="333333"/>
                </a:solidFill>
              </a:rPr>
              <a:t>dalle</a:t>
            </a:r>
            <a:r>
              <a:rPr lang="en-US" altLang="de-DE" sz="2400" dirty="0">
                <a:solidFill>
                  <a:srgbClr val="333333"/>
                </a:solidFill>
              </a:rPr>
              <a:t> chat di internet</a:t>
            </a:r>
            <a:endParaRPr lang="en-US" sz="2400" dirty="0"/>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Quali altri fonti di informazione possono essere prese in considerazione? Quanto sono affidabili?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5</a:t>
            </a:fld>
            <a:endParaRPr 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Vantaggi e svantaggi di alcuni indizi sociali</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377"/>
            <a:r>
              <a:rPr lang="it-IT" sz="2400">
                <a:solidFill>
                  <a:srgbClr val="333333"/>
                </a:solidFill>
              </a:rPr>
              <a:t>Ora che abbiamo discusso gli aspetti che contribuiscono alla valutazione di una persona, ci si concentrerà sui punti di forza e di debolezza di questi indizi sociali.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157318949"/>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chemeClr val="accent1"/>
                          </a:solidFill>
                          <a:effectLst/>
                          <a:latin typeface="+mn-lt"/>
                          <a:ea typeface="+mn-ea"/>
                          <a:cs typeface="+mn-cs"/>
                        </a:rPr>
                        <a:t>???</a:t>
                      </a:r>
                      <a:r>
                        <a:rPr kumimoji="0" lang="it-IT" sz="2000" b="1" i="0" u="none" strike="noStrike" cap="none" normalizeH="0" baseline="0" dirty="0">
                          <a:ln>
                            <a:noFill/>
                          </a:ln>
                          <a:solidFill>
                            <a:srgbClr val="333333"/>
                          </a:solidFill>
                          <a:effectLst/>
                          <a:latin typeface="+mn-lt"/>
                          <a:ea typeface="+mn-ea"/>
                          <a:cs typeface="+mn-cs"/>
                        </a:rPr>
                        <a:t> </a:t>
                      </a:r>
                      <a:r>
                        <a:rPr kumimoji="0" lang="it-IT" sz="2000" b="1" i="0" u="none" strike="noStrike" cap="none" normalizeH="0" baseline="0" dirty="0" err="1">
                          <a:ln>
                            <a:noFill/>
                          </a:ln>
                          <a:solidFill>
                            <a:schemeClr val="bg1"/>
                          </a:solidFill>
                          <a:effectLst/>
                          <a:latin typeface="+mn-lt"/>
                          <a:ea typeface="+mn-ea"/>
                          <a:cs typeface="+mn-cs"/>
                        </a:rPr>
                        <a:t>nuto</a:t>
                      </a:r>
                      <a:r>
                        <a:rPr kumimoji="0" lang="it-IT" sz="2000" b="1" i="0" u="none" strike="noStrike" cap="none" normalizeH="0" baseline="0" dirty="0">
                          <a:ln>
                            <a:noFill/>
                          </a:ln>
                          <a:solidFill>
                            <a:schemeClr val="bg1"/>
                          </a:solidFill>
                          <a:effectLst/>
                          <a:latin typeface="+mn-lt"/>
                          <a:ea typeface="+mn-ea"/>
                          <a:cs typeface="+mn-cs"/>
                        </a:rPr>
                        <a:t>:</a:t>
                      </a:r>
                      <a:r>
                        <a:rPr kumimoji="0" lang="it-IT" sz="2000" b="0" i="0" u="none" strike="noStrike" cap="none" normalizeH="0" baseline="0" dirty="0">
                          <a:ln>
                            <a:noFill/>
                          </a:ln>
                          <a:solidFill>
                            <a:schemeClr val="bg1"/>
                          </a:solidFill>
                          <a:effectLst/>
                          <a:latin typeface="+mn-lt"/>
                          <a:ea typeface="+mn-ea"/>
                          <a:cs typeface="+mn-cs"/>
                        </a:rPr>
                        <a:t> il linguaggio è molto importante per una comunicazione diretta.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chemeClr val="bg1"/>
                          </a:solidFill>
                          <a:effectLst/>
                          <a:latin typeface="+mn-lt"/>
                          <a:ea typeface="+mn-ea"/>
                          <a:cs typeface="+mn-cs"/>
                        </a:rPr>
                        <a:t>Tonalità:</a:t>
                      </a:r>
                      <a:r>
                        <a:rPr kumimoji="0" lang="it-IT" sz="2000" b="0" i="0" u="none" strike="noStrike" cap="none" normalizeH="0" baseline="0" dirty="0">
                          <a:ln>
                            <a:noFill/>
                          </a:ln>
                          <a:solidFill>
                            <a:schemeClr val="bg1"/>
                          </a:solidFill>
                          <a:effectLst/>
                          <a:latin typeface="+mn-lt"/>
                          <a:ea typeface="+mn-ea"/>
                          <a:cs typeface="+mn-cs"/>
                        </a:rPr>
                        <a:t> Intonazione (sarcastica, compiaciuta), scelta delle parole (arrogante, fattuale etc.) possono dire molto su qualcuno.</a:t>
                      </a:r>
                      <a:endParaRPr kumimoji="0" lang="pt-BR" sz="2000" b="0" i="0" u="none" strike="noStrike" cap="none" normalizeH="0" baseline="0" dirty="0">
                        <a:ln>
                          <a:noFill/>
                        </a:ln>
                        <a:solidFill>
                          <a:schemeClr val="bg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54536">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chemeClr val="accent1"/>
                          </a:solidFill>
                          <a:effectLst/>
                          <a:latin typeface="+mn-lt"/>
                          <a:ea typeface="+mn-ea"/>
                          <a:cs typeface="+mn-cs"/>
                        </a:rPr>
                        <a:t>???</a:t>
                      </a:r>
                      <a:r>
                        <a:rPr kumimoji="0" lang="it-IT" sz="2000" b="0" i="0" u="none" strike="noStrike" cap="none" normalizeH="0" baseline="0" dirty="0">
                          <a:ln>
                            <a:noFill/>
                          </a:ln>
                          <a:solidFill>
                            <a:srgbClr val="333333"/>
                          </a:solidFill>
                          <a:effectLst/>
                          <a:latin typeface="+mn-lt"/>
                          <a:ea typeface="+mn-ea"/>
                          <a:cs typeface="+mn-cs"/>
                        </a:rPr>
                        <a:t> </a:t>
                      </a:r>
                      <a:r>
                        <a:rPr kumimoji="0" lang="it-IT" sz="2000" b="0" i="0" u="none" strike="noStrike" cap="none" normalizeH="0" baseline="0" dirty="0">
                          <a:ln>
                            <a:noFill/>
                          </a:ln>
                          <a:solidFill>
                            <a:srgbClr val="E3EFF8"/>
                          </a:solidFill>
                          <a:effectLst/>
                          <a:latin typeface="+mn-lt"/>
                          <a:ea typeface="+mn-ea"/>
                          <a:cs typeface="+mn-cs"/>
                        </a:rPr>
                        <a:t>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E3EFF8"/>
                          </a:solidFill>
                          <a:effectLst/>
                          <a:latin typeface="+mn-lt"/>
                          <a:ea typeface="+mn-ea"/>
                          <a:cs typeface="+mn-cs"/>
                        </a:rPr>
                        <a:t>Tonalità:</a:t>
                      </a:r>
                      <a:r>
                        <a:rPr kumimoji="0" lang="it-IT" sz="2000" b="0" i="0" u="none" strike="noStrike" cap="none" normalizeH="0" baseline="0" dirty="0">
                          <a:ln>
                            <a:noFill/>
                          </a:ln>
                          <a:solidFill>
                            <a:srgbClr val="E3EFF8"/>
                          </a:solidFill>
                          <a:effectLst/>
                          <a:latin typeface="+mn-lt"/>
                          <a:ea typeface="+mn-ea"/>
                          <a:cs typeface="+mn-cs"/>
                        </a:rPr>
                        <a:t> Alcune persone trasmettono poca emozione quando parlano o sono emotivamente impassibili (es. “humour impassibile”; ipomimia del m. di Parkinson).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7</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039265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il linguaggio è molto importante per una comunicazione diretta.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Intonazione (sarcastica, compiaciuta), scelta delle parole (arrogante, fattuale etc.) possono dire molto su qualcuno.</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54536">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chemeClr val="accent1"/>
                          </a:solidFill>
                          <a:effectLst/>
                          <a:latin typeface="+mn-lt"/>
                          <a:ea typeface="+mn-ea"/>
                          <a:cs typeface="+mn-cs"/>
                        </a:rPr>
                        <a:t>???</a:t>
                      </a:r>
                      <a:r>
                        <a:rPr kumimoji="0" lang="it-IT" sz="2000" b="0" i="0" u="none" strike="noStrike" cap="none" normalizeH="0" baseline="0" dirty="0">
                          <a:ln>
                            <a:noFill/>
                          </a:ln>
                          <a:solidFill>
                            <a:srgbClr val="333333"/>
                          </a:solidFill>
                          <a:effectLst/>
                          <a:latin typeface="+mn-lt"/>
                          <a:ea typeface="+mn-ea"/>
                          <a:cs typeface="+mn-cs"/>
                        </a:rPr>
                        <a:t> </a:t>
                      </a:r>
                      <a:r>
                        <a:rPr kumimoji="0" lang="it-IT" sz="2000" b="0" i="0" u="none" strike="noStrike" cap="none" normalizeH="0" baseline="0" dirty="0">
                          <a:ln>
                            <a:noFill/>
                          </a:ln>
                          <a:solidFill>
                            <a:srgbClr val="E3EFF8"/>
                          </a:solidFill>
                          <a:effectLst/>
                          <a:latin typeface="+mn-lt"/>
                          <a:ea typeface="+mn-ea"/>
                          <a:cs typeface="+mn-cs"/>
                        </a:rPr>
                        <a:t>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E3EFF8"/>
                          </a:solidFill>
                          <a:effectLst/>
                          <a:latin typeface="+mn-lt"/>
                          <a:ea typeface="+mn-ea"/>
                          <a:cs typeface="+mn-cs"/>
                        </a:rPr>
                        <a:t>Tonalità:</a:t>
                      </a:r>
                      <a:r>
                        <a:rPr kumimoji="0" lang="it-IT" sz="2000" b="0" i="0" u="none" strike="noStrike" cap="none" normalizeH="0" baseline="0" dirty="0">
                          <a:ln>
                            <a:noFill/>
                          </a:ln>
                          <a:solidFill>
                            <a:srgbClr val="E3EFF8"/>
                          </a:solidFill>
                          <a:effectLst/>
                          <a:latin typeface="+mn-lt"/>
                          <a:ea typeface="+mn-ea"/>
                          <a:cs typeface="+mn-cs"/>
                        </a:rPr>
                        <a:t> Alcune persone trasmettono poca emozione quando parlano o sono emotivamente impassibili (es. “humour impassibile”; ipomimia del m. di Parkinson).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8</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606924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il linguaggio è molto importante per una comunicazione diretta.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Intonazione (sarcastica, compiaciuta), scelta delle parole (arrogante, fattuale etc.) possono dire molto su qualcuno.</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Alcune persone trasmettono poca emozione quando parlano o sono emotivamente impassibili (es</a:t>
                      </a:r>
                      <a:r>
                        <a:rPr kumimoji="0" lang="it-IT" sz="2000" b="0" i="0" u="none" strike="noStrike" cap="none" normalizeH="0" baseline="0">
                          <a:ln>
                            <a:noFill/>
                          </a:ln>
                          <a:solidFill>
                            <a:srgbClr val="333333"/>
                          </a:solidFill>
                          <a:effectLst/>
                          <a:latin typeface="+mn-lt"/>
                          <a:ea typeface="+mn-ea"/>
                          <a:cs typeface="+mn-cs"/>
                        </a:rPr>
                        <a:t>. “humour impassibile”; </a:t>
                      </a:r>
                      <a:r>
                        <a:rPr kumimoji="0" lang="it-IT" sz="2000" b="0" i="0" u="none" strike="noStrike" cap="none" normalizeH="0" baseline="0" dirty="0">
                          <a:ln>
                            <a:noFill/>
                          </a:ln>
                          <a:solidFill>
                            <a:srgbClr val="333333"/>
                          </a:solidFill>
                          <a:effectLst/>
                          <a:latin typeface="+mn-lt"/>
                          <a:ea typeface="+mn-ea"/>
                          <a:cs typeface="+mn-cs"/>
                        </a:rPr>
                        <a:t>ipomimia del m. di Parkinson).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9</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148187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10</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642057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11</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23565043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La precedente conoscenza puo‘ aiutare a formulare dei giudizi su una persona, specialmente se l‘hai già incontrata in una situazione simile.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30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12</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28383677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La precedente conoscenza puo‘ aiutare a formulare dei giudizi su una persona, specialmente se l‘hai già incontrata in una situazione simile.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persone possono agire in modo diverso a seconda sia della situazione, del loro stato d'animo attuale, o per caso. In ogni situazione nessuno è sempre completamente felice o triste, o sta bene o sta male. Qualcuno puo’ essere molto estroverso in famiglia e timido con gli amici o viceversa. Delle volte potresti sorprenderti di come ti comporti differentemente nelle varie circostanze.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845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13</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82294924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it-IT" sz="2000" b="0" i="0" u="none" strike="noStrike" cap="none" normalizeH="0" baseline="0" dirty="0">
                          <a:ln>
                            <a:noFill/>
                          </a:ln>
                          <a:solidFill>
                            <a:srgbClr val="333333"/>
                          </a:solidFill>
                          <a:effectLst/>
                          <a:latin typeface="+mn-lt"/>
                          <a:ea typeface="+mn-ea"/>
                          <a:cs typeface="+mn-cs"/>
                        </a:rPr>
                        <a:t>Si dice che i cani siano in grado di sentire se una persona costituisce o meno una minaccia.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14</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2381766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15</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21518692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nostre emozioni presenti possono influenzare la nostra percezione/pensiero. Esempi: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Rabbia:</a:t>
                      </a:r>
                      <a:r>
                        <a:rPr kumimoji="0" lang="it-IT" sz="2000" b="0" i="0" u="none" strike="noStrike" cap="none" normalizeH="0" baseline="0" dirty="0">
                          <a:ln>
                            <a:noFill/>
                          </a:ln>
                          <a:solidFill>
                            <a:srgbClr val="333333"/>
                          </a:solidFill>
                          <a:effectLst/>
                          <a:latin typeface="+mn-lt"/>
                          <a:ea typeface="+mn-ea"/>
                          <a:cs typeface="+mn-cs"/>
                        </a:rPr>
                        <a:t> la tendenza a sentirsi frainteso o sfiduciato</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Depressione:</a:t>
                      </a:r>
                      <a:r>
                        <a:rPr kumimoji="0" lang="it-IT" sz="2000" b="0" i="0" u="none" strike="noStrike" cap="none" normalizeH="0" baseline="0" dirty="0">
                          <a:ln>
                            <a:noFill/>
                          </a:ln>
                          <a:solidFill>
                            <a:srgbClr val="333333"/>
                          </a:solidFill>
                          <a:effectLst/>
                          <a:latin typeface="+mn-lt"/>
                          <a:ea typeface="+mn-ea"/>
                          <a:cs typeface="+mn-cs"/>
                        </a:rPr>
                        <a:t> tutto </a:t>
                      </a:r>
                      <a:r>
                        <a:rPr kumimoji="0" lang="it-IT" sz="2000" b="0" i="0" u="none" strike="noStrike" cap="none" normalizeH="0" baseline="0">
                          <a:ln>
                            <a:noFill/>
                          </a:ln>
                          <a:solidFill>
                            <a:srgbClr val="333333"/>
                          </a:solidFill>
                          <a:effectLst/>
                          <a:latin typeface="+mn-lt"/>
                          <a:ea typeface="+mn-ea"/>
                          <a:cs typeface="+mn-cs"/>
                        </a:rPr>
                        <a:t>sembra “piu’ nero” </a:t>
                      </a:r>
                      <a:r>
                        <a:rPr kumimoji="0" lang="it-IT" sz="2000" b="0" i="0" u="none" strike="noStrike" cap="none" normalizeH="0" baseline="0" dirty="0">
                          <a:ln>
                            <a:noFill/>
                          </a:ln>
                          <a:solidFill>
                            <a:srgbClr val="333333"/>
                          </a:solidFill>
                          <a:effectLst/>
                          <a:latin typeface="+mn-lt"/>
                          <a:ea typeface="+mn-ea"/>
                          <a:cs typeface="+mn-cs"/>
                        </a:rPr>
                        <a:t>di quello che in realtà è.</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39448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16</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1951839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nostre emozioni presenti possono influenzare la nostra percezione/pensiero. Esempi: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Rabbia:</a:t>
                      </a:r>
                      <a:r>
                        <a:rPr kumimoji="0" lang="it-IT" sz="2000" b="0" i="0" u="none" strike="noStrike" cap="none" normalizeH="0" baseline="0" dirty="0">
                          <a:ln>
                            <a:noFill/>
                          </a:ln>
                          <a:solidFill>
                            <a:srgbClr val="333333"/>
                          </a:solidFill>
                          <a:effectLst/>
                          <a:latin typeface="+mn-lt"/>
                          <a:ea typeface="+mn-ea"/>
                          <a:cs typeface="+mn-cs"/>
                        </a:rPr>
                        <a:t> la tendenza a sentirsi frainteso o sfiduciato</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Depressione:</a:t>
                      </a:r>
                      <a:r>
                        <a:rPr kumimoji="0" lang="it-IT" sz="2000" b="0" i="0" u="none" strike="noStrike" cap="none" normalizeH="0" baseline="0" dirty="0">
                          <a:ln>
                            <a:noFill/>
                          </a:ln>
                          <a:solidFill>
                            <a:srgbClr val="333333"/>
                          </a:solidFill>
                          <a:effectLst/>
                          <a:latin typeface="+mn-lt"/>
                          <a:ea typeface="+mn-ea"/>
                          <a:cs typeface="+mn-cs"/>
                        </a:rPr>
                        <a:t> tutto </a:t>
                      </a:r>
                      <a:r>
                        <a:rPr kumimoji="0" lang="it-IT" sz="2000" b="0" i="0" u="none" strike="noStrike" cap="none" normalizeH="0" baseline="0">
                          <a:ln>
                            <a:noFill/>
                          </a:ln>
                          <a:solidFill>
                            <a:srgbClr val="333333"/>
                          </a:solidFill>
                          <a:effectLst/>
                          <a:latin typeface="+mn-lt"/>
                          <a:ea typeface="+mn-ea"/>
                          <a:cs typeface="+mn-cs"/>
                        </a:rPr>
                        <a:t>sembra “piu’ nero” </a:t>
                      </a:r>
                      <a:r>
                        <a:rPr kumimoji="0" lang="it-IT" sz="2000" b="0" i="0" u="none" strike="noStrike" cap="none" normalizeH="0" baseline="0" dirty="0">
                          <a:ln>
                            <a:noFill/>
                          </a:ln>
                          <a:solidFill>
                            <a:srgbClr val="333333"/>
                          </a:solidFill>
                          <a:effectLst/>
                          <a:latin typeface="+mn-lt"/>
                          <a:ea typeface="+mn-ea"/>
                          <a:cs typeface="+mn-cs"/>
                        </a:rPr>
                        <a:t>di quello che in realtà 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Dovremmo ascoltare il nostro istinto, ma non fidarci ciecamente.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40101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Apparenze e realtà!</a:t>
            </a:r>
          </a:p>
        </p:txBody>
      </p:sp>
      <p:sp>
        <p:nvSpPr>
          <p:cNvPr id="5" name="Content Placeholder 4"/>
          <p:cNvSpPr>
            <a:spLocks noGrp="1"/>
          </p:cNvSpPr>
          <p:nvPr>
            <p:ph idx="1"/>
          </p:nvPr>
        </p:nvSpPr>
        <p:spPr/>
        <p:txBody>
          <a:bodyPr/>
          <a:lstStyle/>
          <a:p>
            <a:pPr defTabSz="914400" fontAlgn="base"/>
            <a:r>
              <a:rPr lang="en-US" sz="2400" dirty="0">
                <a:solidFill>
                  <a:srgbClr val="004992"/>
                </a:solidFill>
              </a:rPr>
              <a:t>… </a:t>
            </a:r>
            <a:r>
              <a:rPr lang="it-IT" sz="2400" dirty="0">
                <a:solidFill>
                  <a:srgbClr val="004992"/>
                </a:solidFill>
              </a:rPr>
              <a:t>nessuno degli aspetti discussi in precedenza (ad esempio il linguaggio) da solo è completamente affidabile</a:t>
            </a:r>
            <a:r>
              <a:rPr lang="en-US" sz="2400" dirty="0">
                <a:solidFill>
                  <a:srgbClr val="004992"/>
                </a:solidFill>
              </a:rPr>
              <a:t>!</a:t>
            </a:r>
            <a:endParaRPr lang="de-DE" sz="2400" dirty="0">
              <a:solidFill>
                <a:srgbClr val="004992"/>
              </a:solidFill>
            </a:endParaRPr>
          </a:p>
          <a:p>
            <a:pPr defTabSz="914400" fontAlgn="base"/>
            <a:r>
              <a:rPr lang="en-US" sz="2400" i="1" dirty="0" err="1">
                <a:solidFill>
                  <a:srgbClr val="333333"/>
                </a:solidFill>
              </a:rPr>
              <a:t>Ciascuno</a:t>
            </a:r>
            <a:r>
              <a:rPr lang="en-US" sz="2400" i="1" dirty="0">
                <a:solidFill>
                  <a:srgbClr val="333333"/>
                </a:solidFill>
              </a:rPr>
              <a:t> </a:t>
            </a:r>
            <a:r>
              <a:rPr lang="en-US" sz="2400" i="1" dirty="0" err="1">
                <a:solidFill>
                  <a:srgbClr val="333333"/>
                </a:solidFill>
              </a:rPr>
              <a:t>deve</a:t>
            </a:r>
            <a:r>
              <a:rPr lang="en-US" sz="2400" i="1" dirty="0">
                <a:solidFill>
                  <a:srgbClr val="333333"/>
                </a:solidFill>
              </a:rPr>
              <a:t> </a:t>
            </a:r>
            <a:r>
              <a:rPr lang="en-US" sz="2400" i="1" dirty="0" err="1">
                <a:solidFill>
                  <a:srgbClr val="333333"/>
                </a:solidFill>
              </a:rPr>
              <a:t>considerare</a:t>
            </a:r>
            <a:r>
              <a:rPr lang="en-US" sz="2400" i="1" dirty="0">
                <a:solidFill>
                  <a:srgbClr val="333333"/>
                </a:solidFill>
              </a:rPr>
              <a:t> </a:t>
            </a:r>
            <a:r>
              <a:rPr lang="en-US" sz="2400" i="1" dirty="0" err="1">
                <a:solidFill>
                  <a:srgbClr val="333333"/>
                </a:solidFill>
              </a:rPr>
              <a:t>tutti</a:t>
            </a:r>
            <a:r>
              <a:rPr lang="en-US" sz="2400" i="1" dirty="0">
                <a:solidFill>
                  <a:srgbClr val="333333"/>
                </a:solidFill>
              </a:rPr>
              <a:t> </a:t>
            </a:r>
            <a:r>
              <a:rPr lang="en-US" sz="2400" i="1" dirty="0" err="1">
                <a:solidFill>
                  <a:srgbClr val="333333"/>
                </a:solidFill>
              </a:rPr>
              <a:t>gli</a:t>
            </a:r>
            <a:r>
              <a:rPr lang="en-US" sz="2400" i="1" dirty="0">
                <a:solidFill>
                  <a:srgbClr val="333333"/>
                </a:solidFill>
              </a:rPr>
              <a:t> </a:t>
            </a:r>
            <a:r>
              <a:rPr lang="en-US" sz="2400" i="1" dirty="0" err="1">
                <a:solidFill>
                  <a:srgbClr val="333333"/>
                </a:solidFill>
              </a:rPr>
              <a:t>aspetti</a:t>
            </a:r>
            <a:r>
              <a:rPr lang="en-US" sz="2400" i="1" dirty="0">
                <a:solidFill>
                  <a:srgbClr val="333333"/>
                </a:solidFill>
              </a:rPr>
              <a:t>!</a:t>
            </a:r>
            <a:br>
              <a:rPr lang="en-US" sz="2400" i="1" dirty="0">
                <a:solidFill>
                  <a:srgbClr val="333333"/>
                </a:solidFill>
              </a:rPr>
            </a:br>
            <a:r>
              <a:rPr lang="en-US" sz="2400" dirty="0">
                <a:solidFill>
                  <a:srgbClr val="333333"/>
                </a:solidFill>
              </a:rPr>
              <a:t>In </a:t>
            </a:r>
            <a:r>
              <a:rPr lang="en-US" sz="2400" dirty="0" err="1">
                <a:solidFill>
                  <a:srgbClr val="333333"/>
                </a:solidFill>
              </a:rPr>
              <a:t>combinazione</a:t>
            </a:r>
            <a:r>
              <a:rPr lang="en-US" sz="2400" dirty="0">
                <a:solidFill>
                  <a:srgbClr val="333333"/>
                </a:solidFill>
              </a:rPr>
              <a:t>, </a:t>
            </a:r>
            <a:r>
              <a:rPr lang="en-US" sz="2400" dirty="0" err="1">
                <a:solidFill>
                  <a:srgbClr val="333333"/>
                </a:solidFill>
              </a:rPr>
              <a:t>aiutano</a:t>
            </a:r>
            <a:r>
              <a:rPr lang="en-US" sz="2400" dirty="0">
                <a:solidFill>
                  <a:srgbClr val="333333"/>
                </a:solidFill>
              </a:rPr>
              <a:t> </a:t>
            </a:r>
            <a:r>
              <a:rPr lang="en-US" sz="2400" dirty="0" err="1">
                <a:solidFill>
                  <a:srgbClr val="333333"/>
                </a:solidFill>
              </a:rPr>
              <a:t>nel</a:t>
            </a:r>
            <a:r>
              <a:rPr lang="en-US" sz="2400" dirty="0">
                <a:solidFill>
                  <a:srgbClr val="333333"/>
                </a:solidFill>
              </a:rPr>
              <a:t> </a:t>
            </a:r>
            <a:r>
              <a:rPr lang="en-US" sz="2400" dirty="0" err="1">
                <a:solidFill>
                  <a:srgbClr val="333333"/>
                </a:solidFill>
              </a:rPr>
              <a:t>giudizio</a:t>
            </a:r>
            <a:r>
              <a:rPr lang="en-US" sz="2400" dirty="0">
                <a:solidFill>
                  <a:srgbClr val="333333"/>
                </a:solidFill>
              </a:rPr>
              <a:t> di </a:t>
            </a:r>
            <a:r>
              <a:rPr lang="en-US" sz="2400" dirty="0" err="1">
                <a:solidFill>
                  <a:srgbClr val="333333"/>
                </a:solidFill>
              </a:rPr>
              <a:t>situazioni</a:t>
            </a:r>
            <a:r>
              <a:rPr lang="en-US" sz="2400" dirty="0">
                <a:solidFill>
                  <a:srgbClr val="333333"/>
                </a:solidFill>
              </a:rPr>
              <a:t> </a:t>
            </a:r>
            <a:r>
              <a:rPr lang="en-US" sz="2400" dirty="0" err="1">
                <a:solidFill>
                  <a:srgbClr val="333333"/>
                </a:solidFill>
              </a:rPr>
              <a:t>complesse</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defTabSz="914400" fontAlgn="base"/>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mentali</a:t>
            </a:r>
            <a:r>
              <a:rPr lang="en-US" altLang="de-DE" sz="2400" dirty="0">
                <a:solidFill>
                  <a:srgbClr val="333333"/>
                </a:solidFill>
              </a:rPr>
              <a:t> (in special </a:t>
            </a:r>
            <a:r>
              <a:rPr lang="en-US" altLang="de-DE" sz="2400" dirty="0" err="1">
                <a:solidFill>
                  <a:srgbClr val="333333"/>
                </a:solidFill>
              </a:rPr>
              <a:t>modo</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aree</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gioia</a:t>
            </a:r>
            <a:r>
              <a:rPr lang="de-DE" altLang="de-DE" sz="2400" dirty="0">
                <a:solidFill>
                  <a:srgbClr val="004992"/>
                </a:solidFill>
              </a:rPr>
              <a:t>, lutto)</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defTabSz="914400" fontAlgn="base"/>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mentali</a:t>
            </a:r>
            <a:r>
              <a:rPr lang="en-US" altLang="de-DE" sz="2400" dirty="0">
                <a:solidFill>
                  <a:srgbClr val="333333"/>
                </a:solidFill>
              </a:rPr>
              <a:t> (in special </a:t>
            </a:r>
            <a:r>
              <a:rPr lang="en-US" altLang="de-DE" sz="2400" dirty="0" err="1">
                <a:solidFill>
                  <a:srgbClr val="333333"/>
                </a:solidFill>
              </a:rPr>
              <a:t>modo</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aree</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gioia</a:t>
            </a:r>
            <a:r>
              <a:rPr lang="de-DE" altLang="de-DE" sz="2400" dirty="0">
                <a:solidFill>
                  <a:srgbClr val="004992"/>
                </a:solidFill>
              </a:rPr>
              <a:t>, lutto)</a:t>
            </a:r>
            <a:r>
              <a:rPr lang="en-US" altLang="de-DE" sz="2400" dirty="0">
                <a:solidFill>
                  <a:srgbClr val="004992"/>
                </a:solidFill>
              </a:rPr>
              <a:t>.</a:t>
            </a: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dedurre</a:t>
            </a:r>
            <a:r>
              <a:rPr lang="en-US" altLang="de-DE" sz="2400" dirty="0">
                <a:solidFill>
                  <a:srgbClr val="004992"/>
                </a:solidFill>
              </a:rPr>
              <a:t> le </a:t>
            </a:r>
            <a:r>
              <a:rPr lang="en-US" altLang="de-DE" sz="2400" dirty="0" err="1">
                <a:solidFill>
                  <a:srgbClr val="004992"/>
                </a:solidFill>
              </a:rPr>
              <a:t>motivazioni</a:t>
            </a:r>
            <a:r>
              <a:rPr lang="en-US" altLang="de-DE" sz="2400" dirty="0">
                <a:solidFill>
                  <a:srgbClr val="004992"/>
                </a:solidFill>
              </a:rPr>
              <a:t>/</a:t>
            </a:r>
            <a:r>
              <a:rPr lang="en-US" altLang="de-DE" sz="2400" dirty="0" err="1">
                <a:solidFill>
                  <a:srgbClr val="004992"/>
                </a:solidFill>
              </a:rPr>
              <a:t>attività</a:t>
            </a:r>
            <a:r>
              <a:rPr lang="en-US" altLang="de-DE" sz="2400" dirty="0">
                <a:solidFill>
                  <a:srgbClr val="004992"/>
                </a:solidFill>
              </a:rPr>
              <a:t> future di </a:t>
            </a:r>
            <a:r>
              <a:rPr lang="en-US" altLang="de-DE" sz="2400" dirty="0" err="1">
                <a:solidFill>
                  <a:srgbClr val="004992"/>
                </a:solidFill>
              </a:rPr>
              <a:t>altre</a:t>
            </a:r>
            <a:r>
              <a:rPr lang="en-US" altLang="de-DE" sz="2400" dirty="0">
                <a:solidFill>
                  <a:srgbClr val="004992"/>
                </a:solidFill>
              </a:rPr>
              <a:t> </a:t>
            </a:r>
            <a:r>
              <a:rPr lang="en-US" altLang="de-DE" sz="2400" dirty="0" err="1">
                <a:solidFill>
                  <a:srgbClr val="004992"/>
                </a:solidFill>
              </a:rPr>
              <a:t>persone</a:t>
            </a:r>
            <a:r>
              <a:rPr lang="en-US" altLang="de-DE" sz="2400" dirty="0">
                <a:solidFill>
                  <a:srgbClr val="004992"/>
                </a:solidFill>
              </a:rPr>
              <a:t> </a:t>
            </a:r>
            <a:r>
              <a:rPr lang="en-US" altLang="de-DE" sz="2400" dirty="0" err="1">
                <a:solidFill>
                  <a:srgbClr val="004992"/>
                </a:solidFill>
              </a:rPr>
              <a:t>sulla</a:t>
            </a:r>
            <a:r>
              <a:rPr lang="en-US" altLang="de-DE" sz="2400" dirty="0">
                <a:solidFill>
                  <a:srgbClr val="004992"/>
                </a:solidFill>
              </a:rPr>
              <a:t> base del </a:t>
            </a:r>
            <a:r>
              <a:rPr lang="en-US" altLang="de-DE" sz="2400" dirty="0" err="1">
                <a:solidFill>
                  <a:srgbClr val="004992"/>
                </a:solidFill>
              </a:rPr>
              <a:t>comportamento</a:t>
            </a:r>
            <a:r>
              <a:rPr lang="en-US" altLang="de-DE" sz="2400" dirty="0">
                <a:solidFill>
                  <a:srgbClr val="004992"/>
                </a:solidFill>
              </a:rPr>
              <a:t> </a:t>
            </a:r>
            <a:r>
              <a:rPr lang="en-US" altLang="de-DE" sz="2400" dirty="0" err="1">
                <a:solidFill>
                  <a:srgbClr val="004992"/>
                </a:solidFill>
              </a:rPr>
              <a:t>corrente</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3944261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Come la mancanza di empatia promuove dei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20</a:t>
            </a:fld>
            <a:endParaRPr lang="de-DE">
              <a:latin typeface="+mn-lt"/>
              <a:ea typeface="+mn-ea"/>
            </a:endParaRPr>
          </a:p>
        </p:txBody>
      </p:sp>
      <p:sp>
        <p:nvSpPr>
          <p:cNvPr id="5" name="Rechteck 1"/>
          <p:cNvSpPr>
            <a:spLocks noChangeArrowheads="1"/>
          </p:cNvSpPr>
          <p:nvPr/>
        </p:nvSpPr>
        <p:spPr bwMode="auto">
          <a:xfrm>
            <a:off x="408955" y="6165850"/>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4293087656"/>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Spiegazione in corso di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Altre spiegazioni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Un uomo sull’autobus ti osserva a lungo.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persecutore alla fine si rivela.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A causa del tuo evidente comportamento (es. Indossavi gli occhiali da sole) hai richiamato l’attenzione degli altri.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capo critica i tuoi errori.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Sei convinto che stai per essere licenziato.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capo ha reagito in modo eccessivo ma non vuole licenziarti – è solo un po’ scontroso.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Un amico legge sul giornale un articolo sui cattivi risultati scolastici.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Egli si riferisce ai cattivi risultati che avevi da bambino.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Una pura concidenza – l’amico è interessato alle notizie non sa niente dei tuoi problemi a scuola.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a:p>
            <a:pPr defTabSz="914400" fontAlgn="base">
              <a:defRPr/>
            </a:pPr>
            <a:r>
              <a:rPr lang="de-DE" sz="2400" b="1" dirty="0">
                <a:solidFill>
                  <a:srgbClr val="004992"/>
                </a:solidFill>
              </a:rPr>
              <a:t>Importante</a:t>
            </a:r>
          </a:p>
          <a:p>
            <a:pPr marL="342900" indent="-342900" defTabSz="914400" fontAlgn="base">
              <a:buClr>
                <a:srgbClr val="333333"/>
              </a:buClr>
              <a:buFont typeface="WingDings"/>
              <a:buChar char=""/>
              <a:defRPr/>
            </a:pPr>
            <a:r>
              <a:rPr lang="de-DE" sz="2400" dirty="0">
                <a:solidFill>
                  <a:srgbClr val="333333"/>
                </a:solidFill>
              </a:rPr>
              <a:t>Dovete distinguere fra le informazioni disponibili e quelle che hanno i personaggi gli uni degli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259612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a:p>
            <a:pPr defTabSz="914400" fontAlgn="base">
              <a:defRPr/>
            </a:pPr>
            <a:r>
              <a:rPr lang="de-DE" sz="2400" b="1" dirty="0">
                <a:solidFill>
                  <a:srgbClr val="004992"/>
                </a:solidFill>
              </a:rPr>
              <a:t>Importante</a:t>
            </a:r>
          </a:p>
          <a:p>
            <a:pPr marL="342900" indent="-342900" defTabSz="914400" fontAlgn="base">
              <a:buClr>
                <a:srgbClr val="333333"/>
              </a:buClr>
              <a:buFont typeface="WingDings"/>
              <a:buChar char=""/>
              <a:defRPr/>
            </a:pPr>
            <a:r>
              <a:rPr lang="de-DE" sz="2400" dirty="0">
                <a:solidFill>
                  <a:srgbClr val="333333"/>
                </a:solidFill>
              </a:rPr>
              <a:t>Dovete distinguere fra le informazioni disponibili e quelle che hanno i personaggi gli uni degli altri!</a:t>
            </a:r>
          </a:p>
          <a:p>
            <a:pPr marL="342900" indent="-342900" defTabSz="914400" fontAlgn="base">
              <a:buClr>
                <a:srgbClr val="333333"/>
              </a:buClr>
              <a:buFont typeface="WingDings"/>
              <a:buChar char=""/>
              <a:defRPr/>
            </a:pPr>
            <a:r>
              <a:rPr lang="de-DE" sz="2400" dirty="0">
                <a:solidFill>
                  <a:srgbClr val="333333"/>
                </a:solidFill>
              </a:rPr>
              <a:t>Di quale informazione aggiuntiva si ha bisogno per fornire una risposta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1629964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24</a:t>
            </a:fld>
            <a:endParaRPr lang="de-DE">
              <a:latin typeface="+mn-lt"/>
              <a:ea typeface="+mn-ea"/>
            </a:endParaRPr>
          </a:p>
        </p:txBody>
      </p:sp>
      <p:pic>
        <p:nvPicPr>
          <p:cNvPr id="1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dirty="0">
                <a:solidFill>
                  <a:srgbClr val="004992"/>
                </a:solidFill>
                <a:latin typeface="+mn-lt"/>
                <a:ea typeface="+mn-ea"/>
              </a:rPr>
              <a:t>Che regalo porterà la ragazza alla nonna il prossimo compleanno?</a:t>
            </a:r>
          </a:p>
          <a:p>
            <a:pPr algn="ctr" eaLnBrk="1" hangingPunct="1">
              <a:spcBef>
                <a:spcPts val="0"/>
              </a:spcBef>
              <a:spcAft>
                <a:spcPts val="0"/>
              </a:spcAft>
              <a:buNone/>
            </a:pPr>
            <a:r>
              <a:rPr lang="it-IT" altLang="de-DE" sz="2400" dirty="0">
                <a:solidFill>
                  <a:srgbClr val="004992"/>
                </a:solidFill>
                <a:latin typeface="+mn-lt"/>
                <a:ea typeface="+mn-ea"/>
              </a:rPr>
              <a:t>Sarà compiaciuta la nonna?</a:t>
            </a:r>
            <a:endParaRPr lang="de-DE" altLang="de-DE" sz="2400" dirty="0">
              <a:solidFill>
                <a:srgbClr val="004992"/>
              </a:solidFill>
              <a:latin typeface="+mn-lt"/>
              <a:ea typeface="+mn-ea"/>
            </a:endParaRPr>
          </a:p>
        </p:txBody>
      </p:sp>
      <p:sp>
        <p:nvSpPr>
          <p:cNvPr id="1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mn-lt"/>
                <a:ea typeface="+mn-ea"/>
              </a:rPr>
              <a:t>Cioccolatini! Evviva, </a:t>
            </a:r>
          </a:p>
          <a:p>
            <a:pPr algn="ctr" eaLnBrk="1" hangingPunct="1">
              <a:spcBef>
                <a:spcPct val="0"/>
              </a:spcBef>
              <a:buFontTx/>
              <a:buNone/>
            </a:pPr>
            <a:r>
              <a:rPr lang="de-DE" altLang="de-DE" sz="1400" b="1">
                <a:solidFill>
                  <a:srgbClr val="000000"/>
                </a:solidFill>
                <a:latin typeface="+mn-lt"/>
                <a:ea typeface="+mn-ea"/>
              </a:rPr>
              <a:t>grazie!</a:t>
            </a:r>
            <a:endParaRPr lang="de-DE" altLang="de-DE" sz="1400" b="1" dirty="0">
              <a:solidFill>
                <a:srgbClr val="000000"/>
              </a:solidFill>
              <a:latin typeface="+mn-lt"/>
              <a:ea typeface="+mn-ea"/>
            </a:endParaRPr>
          </a:p>
        </p:txBody>
      </p:sp>
      <p:pic>
        <p:nvPicPr>
          <p:cNvPr id="1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it-IT" altLang="de-DE" sz="1400" b="1" dirty="0">
                <a:solidFill>
                  <a:srgbClr val="000000"/>
                </a:solidFill>
                <a:latin typeface="+mn-lt"/>
                <a:ea typeface="+mn-ea"/>
              </a:rPr>
              <a:t>  Non mi piaccioni i cioccolatini…</a:t>
            </a:r>
            <a:endParaRPr lang="de-DE" altLang="de-DE" sz="1400" b="1" dirty="0">
              <a:solidFill>
                <a:srgbClr val="000000"/>
              </a:solidFill>
              <a:latin typeface="+mn-lt"/>
              <a:ea typeface="+mn-ea"/>
            </a:endParaRPr>
          </a:p>
        </p:txBody>
      </p:sp>
      <p:sp>
        <p:nvSpPr>
          <p:cNvPr id="17"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ea typeface="+mn-ea"/>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25</a:t>
            </a:fld>
            <a:endParaRPr lang="de-DE">
              <a:latin typeface="+mn-lt"/>
              <a:ea typeface="+mn-ea"/>
            </a:endParaRPr>
          </a:p>
        </p:txBody>
      </p:sp>
      <p:pic>
        <p:nvPicPr>
          <p:cNvPr id="1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dirty="0">
                <a:solidFill>
                  <a:srgbClr val="004992"/>
                </a:solidFill>
                <a:latin typeface="+mn-lt"/>
                <a:ea typeface="+mn-ea"/>
              </a:rPr>
              <a:t>Che regalo porterà la ragazza alla nonna il prossimo compleanno?</a:t>
            </a:r>
          </a:p>
          <a:p>
            <a:pPr algn="ctr" eaLnBrk="1" hangingPunct="1">
              <a:spcBef>
                <a:spcPts val="0"/>
              </a:spcBef>
              <a:spcAft>
                <a:spcPts val="0"/>
              </a:spcAft>
              <a:buNone/>
            </a:pPr>
            <a:r>
              <a:rPr lang="it-IT" altLang="de-DE" sz="2400" dirty="0">
                <a:solidFill>
                  <a:srgbClr val="004992"/>
                </a:solidFill>
                <a:latin typeface="+mn-lt"/>
                <a:ea typeface="+mn-ea"/>
              </a:rPr>
              <a:t>Sarà compiaciuta la nonna?</a:t>
            </a:r>
            <a:endParaRPr lang="de-DE" altLang="de-DE" sz="2400" dirty="0">
              <a:solidFill>
                <a:srgbClr val="004992"/>
              </a:solidFill>
              <a:latin typeface="+mn-lt"/>
              <a:ea typeface="+mn-ea"/>
            </a:endParaRPr>
          </a:p>
        </p:txBody>
      </p:sp>
      <p:sp>
        <p:nvSpPr>
          <p:cNvPr id="1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mn-lt"/>
                <a:ea typeface="+mn-ea"/>
              </a:rPr>
              <a:t>Cioccolatini! Evviva, </a:t>
            </a:r>
          </a:p>
          <a:p>
            <a:pPr algn="ctr" eaLnBrk="1" hangingPunct="1">
              <a:spcBef>
                <a:spcPct val="0"/>
              </a:spcBef>
              <a:buFontTx/>
              <a:buNone/>
            </a:pPr>
            <a:r>
              <a:rPr lang="de-DE" altLang="de-DE" sz="1400" b="1">
                <a:solidFill>
                  <a:srgbClr val="000000"/>
                </a:solidFill>
                <a:latin typeface="+mn-lt"/>
                <a:ea typeface="+mn-ea"/>
              </a:rPr>
              <a:t>grazie!</a:t>
            </a:r>
            <a:endParaRPr lang="de-DE" altLang="de-DE" sz="1400" b="1" dirty="0">
              <a:solidFill>
                <a:srgbClr val="000000"/>
              </a:solidFill>
              <a:latin typeface="+mn-lt"/>
              <a:ea typeface="+mn-ea"/>
            </a:endParaRPr>
          </a:p>
        </p:txBody>
      </p:sp>
      <p:pic>
        <p:nvPicPr>
          <p:cNvPr id="1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it-IT" altLang="de-DE" sz="1400" b="1" dirty="0">
                <a:solidFill>
                  <a:srgbClr val="000000"/>
                </a:solidFill>
                <a:latin typeface="+mn-lt"/>
                <a:ea typeface="+mn-ea"/>
              </a:rPr>
              <a:t>  Non mi piaccioni i cioccolatini…</a:t>
            </a:r>
            <a:endParaRPr lang="de-DE" altLang="de-DE" sz="1400" b="1" dirty="0">
              <a:solidFill>
                <a:srgbClr val="000000"/>
              </a:solidFill>
              <a:latin typeface="+mn-lt"/>
              <a:ea typeface="+mn-ea"/>
            </a:endParaRPr>
          </a:p>
        </p:txBody>
      </p:sp>
    </p:spTree>
    <p:extLst>
      <p:ext uri="{BB962C8B-B14F-4D97-AF65-F5344CB8AC3E}">
        <p14:creationId xmlns:p14="http://schemas.microsoft.com/office/powerpoint/2010/main" val="3281701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Compleanno della nonna</a:t>
            </a:r>
            <a:br>
              <a:rPr lang="it-IT" sz="3600" dirty="0">
                <a:solidFill>
                  <a:srgbClr val="004992"/>
                </a:solidFill>
                <a:latin typeface="+mn-lt"/>
                <a:ea typeface="+mn-ea"/>
                <a:cs typeface="+mn-cs"/>
              </a:rPr>
            </a:br>
            <a:r>
              <a:rPr lang="it-IT" dirty="0">
                <a:solidFill>
                  <a:srgbClr val="004992"/>
                </a:solidFill>
                <a:latin typeface="+mn-lt"/>
                <a:ea typeface="+mn-ea"/>
                <a:cs typeface="+mn-cs"/>
              </a:rPr>
              <a:t>Che cosa regalerà alla nonna l‘anno prossimo?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26</a:t>
            </a:fld>
            <a:endParaRPr lang="de-DE">
              <a:latin typeface="+mn-lt"/>
              <a:ea typeface="+mn-ea"/>
            </a:endParaRPr>
          </a:p>
        </p:txBody>
      </p:sp>
      <p:pic>
        <p:nvPicPr>
          <p:cNvPr id="11"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mn-lt"/>
                <a:ea typeface="+mn-ea"/>
              </a:rPr>
              <a:t>Cioccolatini! Evviva, </a:t>
            </a:r>
          </a:p>
          <a:p>
            <a:pPr algn="ctr" eaLnBrk="1" hangingPunct="1">
              <a:spcBef>
                <a:spcPct val="0"/>
              </a:spcBef>
              <a:buFontTx/>
              <a:buNone/>
            </a:pPr>
            <a:r>
              <a:rPr lang="de-DE" altLang="de-DE" sz="1400" b="1">
                <a:solidFill>
                  <a:srgbClr val="000000"/>
                </a:solidFill>
                <a:latin typeface="+mn-lt"/>
                <a:ea typeface="+mn-ea"/>
              </a:rPr>
              <a:t>grazie!</a:t>
            </a:r>
            <a:endParaRPr lang="de-DE" altLang="de-DE" sz="1400" b="1" dirty="0">
              <a:solidFill>
                <a:srgbClr val="000000"/>
              </a:solidFill>
              <a:latin typeface="+mn-lt"/>
              <a:ea typeface="+mn-ea"/>
            </a:endParaRPr>
          </a:p>
        </p:txBody>
      </p:sp>
      <p:pic>
        <p:nvPicPr>
          <p:cNvPr id="1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it-IT" altLang="de-DE" sz="2000" b="1" dirty="0">
                <a:solidFill>
                  <a:srgbClr val="004992"/>
                </a:solidFill>
                <a:latin typeface="+mn-lt"/>
                <a:ea typeface="+mn-ea"/>
              </a:rPr>
              <a:t>Probabilmente:</a:t>
            </a:r>
            <a:r>
              <a:rPr lang="it-IT" altLang="de-DE" sz="2000" dirty="0">
                <a:solidFill>
                  <a:srgbClr val="333333"/>
                </a:solidFill>
                <a:latin typeface="+mn-lt"/>
                <a:ea typeface="+mn-ea"/>
              </a:rPr>
              <a:t> Una scatola di cioccolatini perchè la nonna era cosi entusiasta l‘ultima volta.</a:t>
            </a:r>
          </a:p>
          <a:p>
            <a:pPr eaLnBrk="1" hangingPunct="1">
              <a:spcBef>
                <a:spcPts val="1200"/>
              </a:spcBef>
              <a:spcAft>
                <a:spcPts val="0"/>
              </a:spcAft>
              <a:buNone/>
            </a:pPr>
            <a:r>
              <a:rPr lang="it-IT" altLang="de-DE" sz="2000" b="1" dirty="0">
                <a:solidFill>
                  <a:srgbClr val="004992"/>
                </a:solidFill>
                <a:latin typeface="+mn-lt"/>
                <a:ea typeface="+mn-ea"/>
              </a:rPr>
              <a:t>Improbabilmente:</a:t>
            </a:r>
            <a:r>
              <a:rPr lang="it-IT" altLang="de-DE" sz="2000" dirty="0">
                <a:solidFill>
                  <a:srgbClr val="333333"/>
                </a:solidFill>
                <a:latin typeface="+mn-lt"/>
                <a:ea typeface="+mn-ea"/>
              </a:rPr>
              <a:t> La ragazza ha notato che alla nonna non piaccioni i cioccolatini e porterà un regalo diverso al compleanno successivo.</a:t>
            </a:r>
            <a:endParaRPr lang="de-DE" altLang="de-DE" sz="2000" dirty="0">
              <a:solidFill>
                <a:srgbClr val="333333"/>
              </a:solidFill>
              <a:latin typeface="+mn-lt"/>
              <a:ea typeface="+mn-ea"/>
            </a:endParaRPr>
          </a:p>
        </p:txBody>
      </p:sp>
      <p:sp>
        <p:nvSpPr>
          <p:cNvPr id="19"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it-IT" altLang="de-DE" sz="1400" b="1" dirty="0">
                <a:solidFill>
                  <a:srgbClr val="000000"/>
                </a:solidFill>
                <a:latin typeface="+mn-lt"/>
                <a:ea typeface="+mn-ea"/>
              </a:rPr>
              <a:t>  Non mi piaccioni i cioccolatini…</a:t>
            </a:r>
            <a:endParaRPr lang="de-DE" altLang="de-DE" sz="1400" b="1" dirty="0">
              <a:solidFill>
                <a:srgbClr val="000000"/>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Andiamo!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27</a:t>
            </a:fld>
            <a:endParaRPr 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28</a:t>
            </a:fld>
            <a:endParaRPr lang="de-DE">
              <a:latin typeface="+mn-lt"/>
              <a:ea typeface="+mn-ea"/>
            </a:endParaRPr>
          </a:p>
        </p:txBody>
      </p:sp>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it-IT" sz="2400" spc="-10">
                <a:solidFill>
                  <a:srgbClr val="004992"/>
                </a:solidFill>
                <a:latin typeface="+mn-lt"/>
                <a:ea typeface="+mn-ea"/>
              </a:rPr>
              <a:t>Il capo ha un cuore di pietra? Abbiamo bisogno di una informazione aggiuntiva per decidere?</a:t>
            </a:r>
            <a:endParaRPr sz="2400" dirty="0">
              <a:solidFill>
                <a:srgbClr val="004992"/>
              </a:solidFill>
              <a:latin typeface="+mn-lt"/>
              <a:ea typeface="+mn-e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ea typeface="+mn-ea"/>
              </a:rPr>
              <a:t>Sono molto </a:t>
            </a:r>
          </a:p>
          <a:p>
            <a:pPr algn="ctr" eaLnBrk="1" fontAlgn="auto" hangingPunct="1">
              <a:spcBef>
                <a:spcPts val="105"/>
              </a:spcBef>
              <a:spcAft>
                <a:spcPts val="0"/>
              </a:spcAft>
              <a:defRPr/>
            </a:pPr>
            <a:r>
              <a:rPr lang="en-US" sz="1200">
                <a:latin typeface="+mn-lt"/>
                <a:ea typeface="+mn-ea"/>
              </a:rPr>
              <a:t>dispiaciuto!</a:t>
            </a:r>
            <a:endParaRPr sz="1200" dirty="0">
              <a:latin typeface="+mn-lt"/>
              <a:ea typeface="+mn-e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ea typeface="+mn-ea"/>
              </a:rPr>
              <a:t>Come potro‘ lavorare adesso?</a:t>
            </a:r>
            <a:endParaRPr lang="de-DE" altLang="de-DE" sz="1200" dirty="0">
              <a:latin typeface="+mn-lt"/>
              <a:ea typeface="+mn-ea"/>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de-DE" altLang="de-DE" sz="1200">
                <a:latin typeface="+mn-lt"/>
                <a:ea typeface="+mn-ea"/>
              </a:rPr>
              <a:t>Questo è </a:t>
            </a:r>
          </a:p>
          <a:p>
            <a:pPr algn="ctr" eaLnBrk="1" hangingPunct="1">
              <a:spcBef>
                <a:spcPts val="0"/>
              </a:spcBef>
            </a:pPr>
            <a:r>
              <a:rPr lang="de-DE" altLang="de-DE" sz="1200">
                <a:latin typeface="+mn-lt"/>
                <a:ea typeface="+mn-ea"/>
              </a:rPr>
              <a:t>inaccettabile!</a:t>
            </a:r>
            <a:endParaRPr lang="de-DE" altLang="de-DE" sz="1200" dirty="0">
              <a:latin typeface="+mn-lt"/>
              <a:ea typeface="+mn-ea"/>
            </a:endParaRPr>
          </a:p>
        </p:txBody>
      </p:sp>
      <p:sp>
        <p:nvSpPr>
          <p:cNvPr id="16"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29</a:t>
            </a:fld>
            <a:endParaRPr lang="de-DE">
              <a:latin typeface="+mn-lt"/>
              <a:ea typeface="+mn-ea"/>
            </a:endParaRPr>
          </a:p>
        </p:txBody>
      </p:sp>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it-IT" sz="2400" spc="-10">
                <a:solidFill>
                  <a:srgbClr val="004992"/>
                </a:solidFill>
                <a:latin typeface="+mn-lt"/>
                <a:ea typeface="+mn-ea"/>
              </a:rPr>
              <a:t>Il capo ha un cuore di pietra? Abbiamo bisogno di una informazione aggiuntiva per decidere?</a:t>
            </a:r>
            <a:endParaRPr sz="2400" dirty="0">
              <a:solidFill>
                <a:srgbClr val="004992"/>
              </a:solidFill>
              <a:latin typeface="+mn-lt"/>
              <a:ea typeface="+mn-e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ea typeface="+mn-ea"/>
              </a:rPr>
              <a:t>Sono molto </a:t>
            </a:r>
          </a:p>
          <a:p>
            <a:pPr algn="ctr" eaLnBrk="1" fontAlgn="auto" hangingPunct="1">
              <a:spcBef>
                <a:spcPts val="105"/>
              </a:spcBef>
              <a:spcAft>
                <a:spcPts val="0"/>
              </a:spcAft>
              <a:defRPr/>
            </a:pPr>
            <a:r>
              <a:rPr lang="en-US" sz="1200">
                <a:latin typeface="+mn-lt"/>
                <a:ea typeface="+mn-ea"/>
              </a:rPr>
              <a:t>dispiaciuto!</a:t>
            </a:r>
            <a:endParaRPr sz="1200" dirty="0">
              <a:latin typeface="+mn-lt"/>
              <a:ea typeface="+mn-e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ea typeface="+mn-ea"/>
              </a:rPr>
              <a:t>Come potro‘ lavorare adesso?</a:t>
            </a:r>
            <a:endParaRPr lang="de-DE" altLang="de-DE" sz="1200" dirty="0">
              <a:latin typeface="+mn-lt"/>
              <a:ea typeface="+mn-ea"/>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de-DE" altLang="de-DE" sz="1200">
                <a:latin typeface="+mn-lt"/>
                <a:ea typeface="+mn-ea"/>
              </a:rPr>
              <a:t>Questo è </a:t>
            </a:r>
          </a:p>
          <a:p>
            <a:pPr algn="ctr" eaLnBrk="1" hangingPunct="1">
              <a:spcBef>
                <a:spcPts val="0"/>
              </a:spcBef>
            </a:pPr>
            <a:r>
              <a:rPr lang="de-DE" altLang="de-DE" sz="1200">
                <a:latin typeface="+mn-lt"/>
                <a:ea typeface="+mn-ea"/>
              </a:rPr>
              <a:t>inaccettabile!</a:t>
            </a:r>
            <a:endParaRPr lang="de-DE" altLang="de-DE" sz="1200" dirty="0">
              <a:latin typeface="+mn-lt"/>
              <a:ea typeface="+mn-ea"/>
            </a:endParaRPr>
          </a:p>
        </p:txBody>
      </p:sp>
      <p:sp>
        <p:nvSpPr>
          <p:cNvPr id="1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973664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30</a:t>
            </a:fld>
            <a:endParaRPr lang="de-DE">
              <a:latin typeface="+mn-lt"/>
              <a:ea typeface="+mn-ea"/>
            </a:endParaRPr>
          </a:p>
        </p:txBody>
      </p:sp>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it-IT" sz="2400" spc="-10">
                <a:solidFill>
                  <a:srgbClr val="004992"/>
                </a:solidFill>
                <a:latin typeface="+mn-lt"/>
                <a:ea typeface="+mn-ea"/>
              </a:rPr>
              <a:t>Il capo ha un cuore di pietra? Abbiamo bisogno di una informazione aggiuntiva per decidere?</a:t>
            </a:r>
            <a:endParaRPr sz="2400" dirty="0">
              <a:solidFill>
                <a:srgbClr val="004992"/>
              </a:solidFill>
              <a:latin typeface="+mn-lt"/>
              <a:ea typeface="+mn-e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ea typeface="+mn-ea"/>
              </a:rPr>
              <a:t>Sono molto </a:t>
            </a:r>
          </a:p>
          <a:p>
            <a:pPr algn="ctr" eaLnBrk="1" fontAlgn="auto" hangingPunct="1">
              <a:spcBef>
                <a:spcPts val="105"/>
              </a:spcBef>
              <a:spcAft>
                <a:spcPts val="0"/>
              </a:spcAft>
              <a:defRPr/>
            </a:pPr>
            <a:r>
              <a:rPr lang="en-US" sz="1200">
                <a:latin typeface="+mn-lt"/>
                <a:ea typeface="+mn-ea"/>
              </a:rPr>
              <a:t>dispiaciuto!</a:t>
            </a:r>
            <a:endParaRPr sz="1200" dirty="0">
              <a:latin typeface="+mn-lt"/>
              <a:ea typeface="+mn-e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ea typeface="+mn-ea"/>
              </a:rPr>
              <a:t>Come potro‘ lavorare adesso?</a:t>
            </a:r>
            <a:endParaRPr lang="de-DE" altLang="de-DE" sz="1200" dirty="0">
              <a:latin typeface="+mn-lt"/>
              <a:ea typeface="+mn-ea"/>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de-DE" altLang="de-DE" sz="1200">
                <a:latin typeface="+mn-lt"/>
                <a:ea typeface="+mn-ea"/>
              </a:rPr>
              <a:t>Questo è </a:t>
            </a:r>
          </a:p>
          <a:p>
            <a:pPr algn="ctr" eaLnBrk="1" hangingPunct="1">
              <a:spcBef>
                <a:spcPts val="0"/>
              </a:spcBef>
            </a:pPr>
            <a:r>
              <a:rPr lang="de-DE" altLang="de-DE" sz="1200">
                <a:latin typeface="+mn-lt"/>
                <a:ea typeface="+mn-ea"/>
              </a:rPr>
              <a:t>inaccettabile!</a:t>
            </a:r>
            <a:endParaRPr lang="de-DE" altLang="de-DE" sz="1200" dirty="0">
              <a:latin typeface="+mn-lt"/>
              <a:ea typeface="+mn-ea"/>
            </a:endParaRPr>
          </a:p>
        </p:txBody>
      </p:sp>
    </p:spTree>
    <p:extLst>
      <p:ext uri="{BB962C8B-B14F-4D97-AF65-F5344CB8AC3E}">
        <p14:creationId xmlns:p14="http://schemas.microsoft.com/office/powerpoint/2010/main" val="3984357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31</a:t>
            </a:fld>
            <a:endParaRPr 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Che cosa potrebbe pensare il poliziotto ... ha completamente ragione o solo in parte?</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32</a:t>
            </a:fld>
            <a:endParaRPr 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Che cosa potrebbe pensare il poliziotto ... ha completamente ragione o solo in parte?</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45022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33</a:t>
            </a:fld>
            <a:endParaRPr 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Che cosa potrebbe pensare il poliziotto ... ha completamente ragione o solo in parte?</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024763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34</a:t>
            </a:fld>
            <a:endParaRPr 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Che cosa potrebbe pensare il poliziotto ... ha completamente ragione o solo in parte?</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241680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35</a:t>
            </a:fld>
            <a:endParaRPr 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it-IT" sz="2400" spc="-10">
                <a:solidFill>
                  <a:srgbClr val="004992"/>
                </a:solidFill>
                <a:latin typeface="+mn-lt"/>
                <a:ea typeface="+mn-ea"/>
              </a:rPr>
              <a:t>L‘impiegata di banca è spaventata?</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mn-lt"/>
                <a:ea typeface="+mn-ea"/>
              </a:rPr>
              <a:t>B</a:t>
            </a:r>
          </a:p>
          <a:p>
            <a:pPr algn="ctr" eaLnBrk="1" hangingPunct="1">
              <a:spcBef>
                <a:spcPct val="0"/>
              </a:spcBef>
              <a:buFontTx/>
              <a:buNone/>
            </a:pPr>
            <a:r>
              <a:rPr lang="pt-BR" altLang="de-DE" sz="800" b="1">
                <a:latin typeface="+mn-lt"/>
                <a:ea typeface="+mn-ea"/>
              </a:rPr>
              <a:t>A</a:t>
            </a:r>
          </a:p>
          <a:p>
            <a:pPr algn="ctr" eaLnBrk="1" hangingPunct="1">
              <a:spcBef>
                <a:spcPct val="0"/>
              </a:spcBef>
              <a:buFontTx/>
              <a:buNone/>
            </a:pPr>
            <a:r>
              <a:rPr lang="pt-BR" altLang="de-DE" sz="800" b="1">
                <a:latin typeface="+mn-lt"/>
                <a:ea typeface="+mn-ea"/>
              </a:rPr>
              <a:t>N</a:t>
            </a:r>
          </a:p>
          <a:p>
            <a:pPr algn="ctr" eaLnBrk="1" hangingPunct="1">
              <a:spcBef>
                <a:spcPct val="0"/>
              </a:spcBef>
              <a:buFontTx/>
              <a:buNone/>
            </a:pPr>
            <a:r>
              <a:rPr lang="pt-BR" altLang="de-DE" sz="800" b="1">
                <a:latin typeface="+mn-lt"/>
                <a:ea typeface="+mn-ea"/>
              </a:rPr>
              <a:t>C</a:t>
            </a:r>
          </a:p>
          <a:p>
            <a:pPr algn="ctr" eaLnBrk="1" hangingPunct="1">
              <a:spcBef>
                <a:spcPct val="0"/>
              </a:spcBef>
              <a:buFontTx/>
              <a:buNone/>
            </a:pPr>
            <a:r>
              <a:rPr lang="pt-BR" altLang="de-DE" sz="800" b="1">
                <a:latin typeface="+mn-lt"/>
                <a:ea typeface="+mn-ea"/>
              </a:rPr>
              <a:t>A</a:t>
            </a:r>
            <a:endParaRPr lang="en-US" altLang="de-DE" sz="28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mn-lt"/>
                <a:ea typeface="+mn-ea"/>
              </a:rPr>
              <a:t>Dammi i soldi o sparo ...</a:t>
            </a:r>
            <a:endParaRPr lang="de-DE" altLang="de-DE" sz="1100" dirty="0">
              <a:latin typeface="+mn-lt"/>
              <a:ea typeface="+mn-ea"/>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Giocattoli</a:t>
            </a:r>
            <a:endParaRPr lang="en-US" sz="1600" b="1" spc="600" dirty="0">
              <a:ln w="19050">
                <a:solidFill>
                  <a:srgbClr val="000000"/>
                </a:solidFill>
              </a:ln>
              <a:solidFill>
                <a:schemeClr val="tx1"/>
              </a:solidFill>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ea typeface="+mn-ea"/>
              </a:rPr>
              <a:t>Wow!</a:t>
            </a:r>
            <a:endParaRPr lang="en-US" sz="1000" b="1" dirty="0">
              <a:latin typeface="+mn-lt"/>
              <a:ea typeface="+mn-ea"/>
            </a:endParaRPr>
          </a:p>
        </p:txBody>
      </p:sp>
      <p:sp>
        <p:nvSpPr>
          <p:cNvPr id="33" name="Caption_24"/>
          <p:cNvSpPr/>
          <p:nvPr/>
        </p:nvSpPr>
        <p:spPr bwMode="gray">
          <a:xfrm>
            <a:off x="7033691" y="1063752"/>
            <a:ext cx="118872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576" tIns="36000" rIns="36576" bIns="36000" rtlCol="0" anchor="ctr"/>
          <a:lstStyle/>
          <a:p>
            <a:pPr algn="ctr">
              <a:spcBef>
                <a:spcPts val="0"/>
              </a:spcBef>
            </a:pPr>
            <a:r>
              <a:rPr lang="de-DE" altLang="de-DE" sz="1050" b="1" dirty="0">
                <a:solidFill>
                  <a:sysClr val="windowText" lastClr="000000"/>
                </a:solidFill>
              </a:rPr>
              <a:t>Buon divertimento, ragazzo ...</a:t>
            </a:r>
            <a:endParaRPr lang="en-GB" altLang="de-DE" sz="1050" b="1" dirty="0">
              <a:solidFill>
                <a:sysClr val="windowText" lastClr="000000"/>
              </a:solidFill>
            </a:endParaRPr>
          </a:p>
        </p:txBody>
      </p:sp>
      <p:sp>
        <p:nvSpPr>
          <p:cNvPr id="2" name="Shape Penutup"/>
          <p:cNvSpPr/>
          <p:nvPr/>
        </p:nvSpPr>
        <p:spPr bwMode="gray">
          <a:xfrm>
            <a:off x="3405276" y="1066800"/>
            <a:ext cx="91440" cy="482955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8664804" y="1066800"/>
            <a:ext cx="91441" cy="482955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405276" y="1033272"/>
            <a:ext cx="535096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405276" y="5804916"/>
            <a:ext cx="535096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2"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36</a:t>
            </a:fld>
            <a:endParaRPr 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it-IT" sz="2400" spc="-10">
                <a:solidFill>
                  <a:srgbClr val="004992"/>
                </a:solidFill>
                <a:latin typeface="+mn-lt"/>
                <a:ea typeface="+mn-ea"/>
              </a:rPr>
              <a:t>L‘impiegata di banca è spaventata?</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mn-lt"/>
                <a:ea typeface="+mn-ea"/>
              </a:rPr>
              <a:t>B</a:t>
            </a:r>
          </a:p>
          <a:p>
            <a:pPr algn="ctr" eaLnBrk="1" hangingPunct="1">
              <a:spcBef>
                <a:spcPct val="0"/>
              </a:spcBef>
              <a:buFontTx/>
              <a:buNone/>
            </a:pPr>
            <a:r>
              <a:rPr lang="pt-BR" altLang="de-DE" sz="800" b="1">
                <a:latin typeface="+mn-lt"/>
                <a:ea typeface="+mn-ea"/>
              </a:rPr>
              <a:t>A</a:t>
            </a:r>
          </a:p>
          <a:p>
            <a:pPr algn="ctr" eaLnBrk="1" hangingPunct="1">
              <a:spcBef>
                <a:spcPct val="0"/>
              </a:spcBef>
              <a:buFontTx/>
              <a:buNone/>
            </a:pPr>
            <a:r>
              <a:rPr lang="pt-BR" altLang="de-DE" sz="800" b="1">
                <a:latin typeface="+mn-lt"/>
                <a:ea typeface="+mn-ea"/>
              </a:rPr>
              <a:t>N</a:t>
            </a:r>
          </a:p>
          <a:p>
            <a:pPr algn="ctr" eaLnBrk="1" hangingPunct="1">
              <a:spcBef>
                <a:spcPct val="0"/>
              </a:spcBef>
              <a:buFontTx/>
              <a:buNone/>
            </a:pPr>
            <a:r>
              <a:rPr lang="pt-BR" altLang="de-DE" sz="800" b="1">
                <a:latin typeface="+mn-lt"/>
                <a:ea typeface="+mn-ea"/>
              </a:rPr>
              <a:t>C</a:t>
            </a:r>
          </a:p>
          <a:p>
            <a:pPr algn="ctr" eaLnBrk="1" hangingPunct="1">
              <a:spcBef>
                <a:spcPct val="0"/>
              </a:spcBef>
              <a:buFontTx/>
              <a:buNone/>
            </a:pPr>
            <a:r>
              <a:rPr lang="pt-BR" altLang="de-DE" sz="800" b="1">
                <a:latin typeface="+mn-lt"/>
                <a:ea typeface="+mn-ea"/>
              </a:rPr>
              <a:t>A</a:t>
            </a:r>
            <a:endParaRPr lang="en-US" altLang="de-DE" sz="28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mn-lt"/>
                <a:ea typeface="+mn-ea"/>
              </a:rPr>
              <a:t>Dammi i soldi o sparo ...</a:t>
            </a:r>
            <a:endParaRPr lang="de-DE" altLang="de-DE" sz="1100" dirty="0">
              <a:latin typeface="+mn-lt"/>
              <a:ea typeface="+mn-ea"/>
            </a:endParaRPr>
          </a:p>
        </p:txBody>
      </p:sp>
      <p:sp>
        <p:nvSpPr>
          <p:cNvPr id="26" name="Caption_24"/>
          <p:cNvSpPr/>
          <p:nvPr/>
        </p:nvSpPr>
        <p:spPr bwMode="gray">
          <a:xfrm>
            <a:off x="7033691" y="1063752"/>
            <a:ext cx="118872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576" tIns="36000" rIns="36576" bIns="36000" rtlCol="0" anchor="ctr"/>
          <a:lstStyle/>
          <a:p>
            <a:pPr algn="ctr">
              <a:spcBef>
                <a:spcPts val="0"/>
              </a:spcBef>
            </a:pPr>
            <a:r>
              <a:rPr lang="de-DE" altLang="de-DE" sz="1050" b="1" dirty="0">
                <a:solidFill>
                  <a:sysClr val="windowText" lastClr="000000"/>
                </a:solidFill>
              </a:rPr>
              <a:t>Buon divertimento, ragazzo ...</a:t>
            </a:r>
            <a:endParaRPr lang="en-GB" altLang="de-DE" sz="1050" b="1" dirty="0">
              <a:solidFill>
                <a:sysClr val="windowText" lastClr="000000"/>
              </a:solidFill>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err="1">
                <a:ln w="19050">
                  <a:solidFill>
                    <a:srgbClr val="000000"/>
                  </a:solidFill>
                </a:ln>
                <a:solidFill>
                  <a:schemeClr val="tx1"/>
                </a:solidFill>
              </a:rPr>
              <a:t>Giocattoli</a:t>
            </a:r>
            <a:endParaRPr lang="en-US" sz="1600" b="1" spc="600" dirty="0">
              <a:ln w="19050">
                <a:solidFill>
                  <a:srgbClr val="000000"/>
                </a:solidFill>
              </a:ln>
              <a:solidFill>
                <a:schemeClr val="tx1"/>
              </a:solidFill>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ea typeface="+mn-ea"/>
              </a:rPr>
              <a:t>Wow!</a:t>
            </a:r>
            <a:endParaRPr lang="en-US" sz="1000" b="1" dirty="0">
              <a:latin typeface="+mn-lt"/>
              <a:ea typeface="+mn-ea"/>
            </a:endParaRPr>
          </a:p>
        </p:txBody>
      </p:sp>
    </p:spTree>
    <p:extLst>
      <p:ext uri="{BB962C8B-B14F-4D97-AF65-F5344CB8AC3E}">
        <p14:creationId xmlns:p14="http://schemas.microsoft.com/office/powerpoint/2010/main" val="2332458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37</a:t>
            </a:fld>
            <a:endParaRPr lang="de-DE">
              <a:latin typeface="+mn-lt"/>
              <a:ea typeface="+mn-ea"/>
            </a:endParaRPr>
          </a:p>
        </p:txBody>
      </p:sp>
      <p:sp>
        <p:nvSpPr>
          <p:cNvPr id="12"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mn-lt"/>
                <a:ea typeface="+mn-ea"/>
              </a:rPr>
              <a:t>Padre e figlio andranno in barca? </a:t>
            </a:r>
            <a:endParaRPr sz="2400" dirty="0">
              <a:solidFill>
                <a:srgbClr val="004992"/>
              </a:solidFill>
              <a:latin typeface="+mn-lt"/>
              <a:ea typeface="+mn-ea"/>
            </a:endParaRPr>
          </a:p>
        </p:txBody>
      </p:sp>
      <p:sp>
        <p:nvSpPr>
          <p:cNvPr id="14"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3"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1" name="Caption_14"/>
          <p:cNvSpPr>
            <a:spLocks/>
          </p:cNvSpPr>
          <p:nvPr/>
        </p:nvSpPr>
        <p:spPr bwMode="auto">
          <a:xfrm>
            <a:off x="3895344" y="5138928"/>
            <a:ext cx="1819656"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it-IT" sz="1100" b="1" spc="-5" dirty="0">
                <a:solidFill>
                  <a:srgbClr val="333333"/>
                </a:solidFill>
                <a:latin typeface="+mn-lt"/>
                <a:ea typeface="+mn-ea"/>
              </a:rPr>
              <a:t>Attenzione! Un temporale si sta avvicinando alla costa! Allontanatevi dalla spiaggia!</a:t>
            </a:r>
            <a:endParaRPr lang="en-US" sz="1100" b="1" spc="-5" dirty="0">
              <a:solidFill>
                <a:srgbClr val="333333"/>
              </a:solidFill>
              <a:latin typeface="+mn-lt"/>
              <a:ea typeface="+mn-ea"/>
            </a:endParaRPr>
          </a:p>
        </p:txBody>
      </p:sp>
      <p:sp>
        <p:nvSpPr>
          <p:cNvPr id="16"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38</a:t>
            </a:fld>
            <a:endParaRPr lang="de-DE">
              <a:latin typeface="+mn-lt"/>
              <a:ea typeface="+mn-ea"/>
            </a:endParaRPr>
          </a:p>
        </p:txBody>
      </p:sp>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mn-lt"/>
                <a:ea typeface="+mn-ea"/>
              </a:rPr>
              <a:t>Padre e figlio andranno in barca? </a:t>
            </a:r>
            <a:endParaRPr sz="2400" dirty="0">
              <a:solidFill>
                <a:srgbClr val="004992"/>
              </a:solidFill>
              <a:latin typeface="+mn-lt"/>
              <a:ea typeface="+mn-ea"/>
            </a:endParaRPr>
          </a:p>
        </p:txBody>
      </p:sp>
      <p:sp>
        <p:nvSpPr>
          <p:cNvPr id="14"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3"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1" name="Caption_14"/>
          <p:cNvSpPr>
            <a:spLocks/>
          </p:cNvSpPr>
          <p:nvPr/>
        </p:nvSpPr>
        <p:spPr bwMode="auto">
          <a:xfrm>
            <a:off x="3895344" y="5138928"/>
            <a:ext cx="1819656"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it-IT" sz="1100" b="1" spc="-5" dirty="0">
                <a:solidFill>
                  <a:srgbClr val="333333"/>
                </a:solidFill>
                <a:latin typeface="+mn-lt"/>
                <a:ea typeface="+mn-ea"/>
              </a:rPr>
              <a:t>Attenzione! Un temporale si sta avvicinando alla costa! Allontanatevi dalla spiaggia!</a:t>
            </a:r>
            <a:endParaRPr lang="en-US" sz="1100" b="1" spc="-5" dirty="0">
              <a:solidFill>
                <a:srgbClr val="333333"/>
              </a:solidFill>
              <a:latin typeface="+mn-lt"/>
              <a:ea typeface="+mn-ea"/>
            </a:endParaRPr>
          </a:p>
        </p:txBody>
      </p:sp>
    </p:spTree>
    <p:extLst>
      <p:ext uri="{BB962C8B-B14F-4D97-AF65-F5344CB8AC3E}">
        <p14:creationId xmlns:p14="http://schemas.microsoft.com/office/powerpoint/2010/main" val="1197677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048B481-BCDB-4A92-9CCB-F36ED1242D2A}" type="slidenum">
              <a:rPr lang="de-DE" smtClean="0">
                <a:latin typeface="+mn-lt"/>
                <a:ea typeface="+mn-ea"/>
              </a:rPr>
              <a:pPr>
                <a:defRPr/>
              </a:pPr>
              <a:t>39</a:t>
            </a:fld>
            <a:endParaRPr 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i</a:t>
            </a:r>
            <a:r>
              <a:rPr lang="en-US" altLang="ko-KR" i="1" spc="-5" dirty="0">
                <a:solidFill>
                  <a:srgbClr val="333333"/>
                </a:solidFill>
                <a:latin typeface="+mn-lt"/>
                <a:ea typeface="+mn-ea"/>
              </a:rPr>
              <a:t> </a:t>
            </a:r>
            <a:r>
              <a:rPr lang="en-US" altLang="ko-KR" i="1" spc="-5" dirty="0" err="1">
                <a:solidFill>
                  <a:srgbClr val="333333"/>
                </a:solidFill>
                <a:latin typeface="+mn-lt"/>
                <a:ea typeface="+mn-ea"/>
              </a:rPr>
              <a:t>formatori</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it-IT" altLang="ko-KR"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211992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40</a:t>
            </a:fld>
            <a:endParaRPr lang="de-DE">
              <a:latin typeface="+mn-lt"/>
              <a:ea typeface="+mn-ea"/>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it-IT" sz="2400" spc="-5">
                <a:solidFill>
                  <a:srgbClr val="004992"/>
                </a:solidFill>
                <a:latin typeface="+mn-lt"/>
                <a:ea typeface="+mn-ea"/>
              </a:rPr>
              <a:t>Secondo Giovanni, Maria dove ha visto per l‘ultima volta il furgone del gelataio? Al parco o alla chiesa?</a:t>
            </a:r>
            <a:endParaRPr sz="24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41</a:t>
            </a:fld>
            <a:endParaRPr lang="de-DE">
              <a:latin typeface="+mn-lt"/>
              <a:ea typeface="+mn-ea"/>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it-IT" altLang="de-DE" sz="2400">
                <a:solidFill>
                  <a:srgbClr val="004992"/>
                </a:solidFill>
                <a:latin typeface="+mn-lt"/>
                <a:ea typeface="+mn-ea"/>
              </a:rPr>
              <a:t>Che cosa pensa la mamma ... è corretto?</a:t>
            </a:r>
            <a:endParaRPr lang="de-DE" altLang="de-DE" sz="2400" dirty="0">
              <a:solidFill>
                <a:srgbClr val="004992"/>
              </a:solidFill>
              <a:latin typeface="+mn-lt"/>
              <a:ea typeface="+mn-ea"/>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it-IT" altLang="de-DE" sz="1200" b="1">
                <a:latin typeface="+mn-lt"/>
                <a:ea typeface="+mn-ea"/>
              </a:rPr>
              <a:t>Possiamo mangiare mamma … sto morendo di fame!</a:t>
            </a:r>
            <a:endParaRPr lang="de-DE" altLang="de-DE" sz="1200" dirty="0">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42</a:t>
            </a:fld>
            <a:endParaRPr lang="de-DE">
              <a:latin typeface="+mn-lt"/>
              <a:ea typeface="+mn-ea"/>
            </a:endParaRPr>
          </a:p>
        </p:txBody>
      </p:sp>
      <p:sp>
        <p:nvSpPr>
          <p:cNvPr id="17"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ea typeface="+mn-ea"/>
              </a:rPr>
              <a:t>Al proprietario </a:t>
            </a:r>
            <a:endParaRPr lang="en-US" sz="1100" b="1" spc="-30" dirty="0">
              <a:solidFill>
                <a:srgbClr val="333333"/>
              </a:solidFill>
              <a:latin typeface="+mn-lt"/>
              <a:ea typeface="+mn-ea"/>
            </a:endParaRPr>
          </a:p>
        </p:txBody>
      </p:sp>
      <p:sp>
        <p:nvSpPr>
          <p:cNvPr id="19"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0"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it-IT" altLang="de-DE" sz="2400">
                <a:solidFill>
                  <a:srgbClr val="004992"/>
                </a:solidFill>
                <a:latin typeface="+mn-lt"/>
                <a:ea typeface="+mn-ea"/>
              </a:rPr>
              <a:t>Perchè la batteria si è scaricata la prima volta? </a:t>
            </a:r>
            <a:br>
              <a:rPr lang="it-IT" altLang="de-DE" sz="2400">
                <a:solidFill>
                  <a:srgbClr val="004992"/>
                </a:solidFill>
                <a:latin typeface="+mn-lt"/>
                <a:ea typeface="+mn-ea"/>
              </a:rPr>
            </a:br>
            <a:r>
              <a:rPr lang="it-IT" altLang="de-DE" sz="2400">
                <a:solidFill>
                  <a:srgbClr val="004992"/>
                </a:solidFill>
                <a:latin typeface="+mn-lt"/>
                <a:ea typeface="+mn-ea"/>
              </a:rPr>
              <a:t>E la seconda? Come potrebbe aver interpretato la situazione l‘automobilista? </a:t>
            </a:r>
            <a:endParaRPr lang="de-DE" altLang="de-DE" sz="2400" dirty="0">
              <a:solidFill>
                <a:srgbClr val="004992"/>
              </a:solidFill>
              <a:latin typeface="+mn-lt"/>
              <a:ea typeface="+mn-ea"/>
            </a:endParaRPr>
          </a:p>
        </p:txBody>
      </p:sp>
      <p:sp>
        <p:nvSpPr>
          <p:cNvPr id="21" name="Caption_17"/>
          <p:cNvSpPr txBox="1"/>
          <p:nvPr/>
        </p:nvSpPr>
        <p:spPr>
          <a:xfrm>
            <a:off x="4965906" y="4343400"/>
            <a:ext cx="777063" cy="131763"/>
          </a:xfrm>
          <a:custGeom>
            <a:avLst/>
            <a:gdLst>
              <a:gd name="connsiteX0" fmla="*/ 0 w 942163"/>
              <a:gd name="connsiteY0" fmla="*/ 0 h 144463"/>
              <a:gd name="connsiteX1" fmla="*/ 942163 w 942163"/>
              <a:gd name="connsiteY1" fmla="*/ 0 h 144463"/>
              <a:gd name="connsiteX2" fmla="*/ 942163 w 942163"/>
              <a:gd name="connsiteY2" fmla="*/ 144463 h 144463"/>
              <a:gd name="connsiteX3" fmla="*/ 0 w 942163"/>
              <a:gd name="connsiteY3" fmla="*/ 144463 h 144463"/>
              <a:gd name="connsiteX4" fmla="*/ 0 w 942163"/>
              <a:gd name="connsiteY4" fmla="*/ 0 h 144463"/>
              <a:gd name="connsiteX0" fmla="*/ 0 w 942163"/>
              <a:gd name="connsiteY0" fmla="*/ 0 h 144463"/>
              <a:gd name="connsiteX1" fmla="*/ 942163 w 942163"/>
              <a:gd name="connsiteY1" fmla="*/ 0 h 144463"/>
              <a:gd name="connsiteX2" fmla="*/ 942163 w 942163"/>
              <a:gd name="connsiteY2" fmla="*/ 144463 h 144463"/>
              <a:gd name="connsiteX3" fmla="*/ 107950 w 942163"/>
              <a:gd name="connsiteY3" fmla="*/ 125413 h 144463"/>
              <a:gd name="connsiteX4" fmla="*/ 0 w 942163"/>
              <a:gd name="connsiteY4" fmla="*/ 0 h 144463"/>
              <a:gd name="connsiteX0" fmla="*/ 25400 w 834213"/>
              <a:gd name="connsiteY0" fmla="*/ 0 h 144463"/>
              <a:gd name="connsiteX1" fmla="*/ 834213 w 834213"/>
              <a:gd name="connsiteY1" fmla="*/ 0 h 144463"/>
              <a:gd name="connsiteX2" fmla="*/ 834213 w 834213"/>
              <a:gd name="connsiteY2" fmla="*/ 144463 h 144463"/>
              <a:gd name="connsiteX3" fmla="*/ 0 w 834213"/>
              <a:gd name="connsiteY3" fmla="*/ 125413 h 144463"/>
              <a:gd name="connsiteX4" fmla="*/ 25400 w 834213"/>
              <a:gd name="connsiteY4" fmla="*/ 0 h 144463"/>
              <a:gd name="connsiteX0" fmla="*/ 25400 w 834213"/>
              <a:gd name="connsiteY0" fmla="*/ 0 h 144463"/>
              <a:gd name="connsiteX1" fmla="*/ 777063 w 834213"/>
              <a:gd name="connsiteY1" fmla="*/ 6350 h 144463"/>
              <a:gd name="connsiteX2" fmla="*/ 834213 w 834213"/>
              <a:gd name="connsiteY2" fmla="*/ 144463 h 144463"/>
              <a:gd name="connsiteX3" fmla="*/ 0 w 834213"/>
              <a:gd name="connsiteY3" fmla="*/ 125413 h 144463"/>
              <a:gd name="connsiteX4" fmla="*/ 25400 w 834213"/>
              <a:gd name="connsiteY4" fmla="*/ 0 h 144463"/>
              <a:gd name="connsiteX0" fmla="*/ 25400 w 777063"/>
              <a:gd name="connsiteY0" fmla="*/ 0 h 131763"/>
              <a:gd name="connsiteX1" fmla="*/ 777063 w 777063"/>
              <a:gd name="connsiteY1" fmla="*/ 6350 h 131763"/>
              <a:gd name="connsiteX2" fmla="*/ 777063 w 777063"/>
              <a:gd name="connsiteY2" fmla="*/ 131763 h 131763"/>
              <a:gd name="connsiteX3" fmla="*/ 0 w 777063"/>
              <a:gd name="connsiteY3" fmla="*/ 125413 h 131763"/>
              <a:gd name="connsiteX4" fmla="*/ 25400 w 777063"/>
              <a:gd name="connsiteY4" fmla="*/ 0 h 131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063" h="131763">
                <a:moveTo>
                  <a:pt x="25400" y="0"/>
                </a:moveTo>
                <a:lnTo>
                  <a:pt x="777063" y="6350"/>
                </a:lnTo>
                <a:lnTo>
                  <a:pt x="777063" y="131763"/>
                </a:lnTo>
                <a:lnTo>
                  <a:pt x="0" y="125413"/>
                </a:lnTo>
                <a:lnTo>
                  <a:pt x="25400" y="0"/>
                </a:lnTo>
                <a:close/>
              </a:path>
            </a:pathLst>
          </a:cu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mn-lt"/>
                <a:ea typeface="+mn-ea"/>
              </a:rPr>
              <a:t>Batteria</a:t>
            </a:r>
            <a:endParaRPr sz="1000" dirty="0">
              <a:latin typeface="+mn-lt"/>
              <a:ea typeface="+mn-ea"/>
            </a:endParaRPr>
          </a:p>
        </p:txBody>
      </p:sp>
      <p:sp>
        <p:nvSpPr>
          <p:cNvPr id="22" name="Caption_18"/>
          <p:cNvSpPr txBox="1"/>
          <p:nvPr/>
        </p:nvSpPr>
        <p:spPr>
          <a:xfrm>
            <a:off x="6486520" y="4218237"/>
            <a:ext cx="657634" cy="176240"/>
          </a:xfrm>
          <a:custGeom>
            <a:avLst/>
            <a:gdLst>
              <a:gd name="connsiteX0" fmla="*/ 0 w 825715"/>
              <a:gd name="connsiteY0" fmla="*/ 0 h 153987"/>
              <a:gd name="connsiteX1" fmla="*/ 825715 w 825715"/>
              <a:gd name="connsiteY1" fmla="*/ 0 h 153987"/>
              <a:gd name="connsiteX2" fmla="*/ 825715 w 825715"/>
              <a:gd name="connsiteY2" fmla="*/ 153987 h 153987"/>
              <a:gd name="connsiteX3" fmla="*/ 0 w 825715"/>
              <a:gd name="connsiteY3" fmla="*/ 153987 h 153987"/>
              <a:gd name="connsiteX4" fmla="*/ 0 w 825715"/>
              <a:gd name="connsiteY4" fmla="*/ 0 h 153987"/>
              <a:gd name="connsiteX0" fmla="*/ 0 w 825715"/>
              <a:gd name="connsiteY0" fmla="*/ 0 h 153987"/>
              <a:gd name="connsiteX1" fmla="*/ 825715 w 825715"/>
              <a:gd name="connsiteY1" fmla="*/ 0 h 153987"/>
              <a:gd name="connsiteX2" fmla="*/ 825715 w 825715"/>
              <a:gd name="connsiteY2" fmla="*/ 153987 h 153987"/>
              <a:gd name="connsiteX3" fmla="*/ 82550 w 825715"/>
              <a:gd name="connsiteY3" fmla="*/ 153987 h 153987"/>
              <a:gd name="connsiteX4" fmla="*/ 0 w 825715"/>
              <a:gd name="connsiteY4" fmla="*/ 0 h 153987"/>
              <a:gd name="connsiteX0" fmla="*/ 0 w 743165"/>
              <a:gd name="connsiteY0" fmla="*/ 0 h 166687"/>
              <a:gd name="connsiteX1" fmla="*/ 743165 w 743165"/>
              <a:gd name="connsiteY1" fmla="*/ 12700 h 166687"/>
              <a:gd name="connsiteX2" fmla="*/ 743165 w 743165"/>
              <a:gd name="connsiteY2" fmla="*/ 166687 h 166687"/>
              <a:gd name="connsiteX3" fmla="*/ 0 w 743165"/>
              <a:gd name="connsiteY3" fmla="*/ 166687 h 166687"/>
              <a:gd name="connsiteX4" fmla="*/ 0 w 743165"/>
              <a:gd name="connsiteY4" fmla="*/ 0 h 166687"/>
              <a:gd name="connsiteX0" fmla="*/ 0 w 743165"/>
              <a:gd name="connsiteY0" fmla="*/ 0 h 192087"/>
              <a:gd name="connsiteX1" fmla="*/ 743165 w 743165"/>
              <a:gd name="connsiteY1" fmla="*/ 12700 h 192087"/>
              <a:gd name="connsiteX2" fmla="*/ 641565 w 743165"/>
              <a:gd name="connsiteY2" fmla="*/ 192087 h 192087"/>
              <a:gd name="connsiteX3" fmla="*/ 0 w 743165"/>
              <a:gd name="connsiteY3" fmla="*/ 166687 h 192087"/>
              <a:gd name="connsiteX4" fmla="*/ 0 w 743165"/>
              <a:gd name="connsiteY4" fmla="*/ 0 h 192087"/>
              <a:gd name="connsiteX0" fmla="*/ 0 w 660615"/>
              <a:gd name="connsiteY0" fmla="*/ 0 h 192087"/>
              <a:gd name="connsiteX1" fmla="*/ 660615 w 660615"/>
              <a:gd name="connsiteY1" fmla="*/ 6350 h 192087"/>
              <a:gd name="connsiteX2" fmla="*/ 641565 w 660615"/>
              <a:gd name="connsiteY2" fmla="*/ 192087 h 192087"/>
              <a:gd name="connsiteX3" fmla="*/ 0 w 660615"/>
              <a:gd name="connsiteY3" fmla="*/ 166687 h 192087"/>
              <a:gd name="connsiteX4" fmla="*/ 0 w 660615"/>
              <a:gd name="connsiteY4" fmla="*/ 0 h 192087"/>
              <a:gd name="connsiteX0" fmla="*/ 50800 w 660615"/>
              <a:gd name="connsiteY0" fmla="*/ 0 h 185737"/>
              <a:gd name="connsiteX1" fmla="*/ 660615 w 660615"/>
              <a:gd name="connsiteY1" fmla="*/ 0 h 185737"/>
              <a:gd name="connsiteX2" fmla="*/ 641565 w 660615"/>
              <a:gd name="connsiteY2" fmla="*/ 185737 h 185737"/>
              <a:gd name="connsiteX3" fmla="*/ 0 w 660615"/>
              <a:gd name="connsiteY3" fmla="*/ 160337 h 185737"/>
              <a:gd name="connsiteX4" fmla="*/ 50800 w 660615"/>
              <a:gd name="connsiteY4" fmla="*/ 0 h 185737"/>
              <a:gd name="connsiteX0" fmla="*/ 0 w 609815"/>
              <a:gd name="connsiteY0" fmla="*/ 0 h 185737"/>
              <a:gd name="connsiteX1" fmla="*/ 609815 w 609815"/>
              <a:gd name="connsiteY1" fmla="*/ 0 h 185737"/>
              <a:gd name="connsiteX2" fmla="*/ 590765 w 609815"/>
              <a:gd name="connsiteY2" fmla="*/ 185737 h 185737"/>
              <a:gd name="connsiteX3" fmla="*/ 0 w 609815"/>
              <a:gd name="connsiteY3" fmla="*/ 166687 h 185737"/>
              <a:gd name="connsiteX4" fmla="*/ 0 w 609815"/>
              <a:gd name="connsiteY4" fmla="*/ 0 h 185737"/>
              <a:gd name="connsiteX0" fmla="*/ 0 w 609815"/>
              <a:gd name="connsiteY0" fmla="*/ 0 h 179387"/>
              <a:gd name="connsiteX1" fmla="*/ 609815 w 609815"/>
              <a:gd name="connsiteY1" fmla="*/ 0 h 179387"/>
              <a:gd name="connsiteX2" fmla="*/ 546315 w 609815"/>
              <a:gd name="connsiteY2" fmla="*/ 179387 h 179387"/>
              <a:gd name="connsiteX3" fmla="*/ 0 w 609815"/>
              <a:gd name="connsiteY3" fmla="*/ 166687 h 179387"/>
              <a:gd name="connsiteX4" fmla="*/ 0 w 609815"/>
              <a:gd name="connsiteY4" fmla="*/ 0 h 179387"/>
              <a:gd name="connsiteX0" fmla="*/ 0 w 546315"/>
              <a:gd name="connsiteY0" fmla="*/ 0 h 179387"/>
              <a:gd name="connsiteX1" fmla="*/ 501865 w 546315"/>
              <a:gd name="connsiteY1" fmla="*/ 6350 h 179387"/>
              <a:gd name="connsiteX2" fmla="*/ 546315 w 546315"/>
              <a:gd name="connsiteY2" fmla="*/ 179387 h 179387"/>
              <a:gd name="connsiteX3" fmla="*/ 0 w 546315"/>
              <a:gd name="connsiteY3" fmla="*/ 166687 h 179387"/>
              <a:gd name="connsiteX4" fmla="*/ 0 w 546315"/>
              <a:gd name="connsiteY4" fmla="*/ 0 h 179387"/>
              <a:gd name="connsiteX0" fmla="*/ 0 w 546315"/>
              <a:gd name="connsiteY0" fmla="*/ 0 h 179387"/>
              <a:gd name="connsiteX1" fmla="*/ 546315 w 546315"/>
              <a:gd name="connsiteY1" fmla="*/ 19050 h 179387"/>
              <a:gd name="connsiteX2" fmla="*/ 546315 w 546315"/>
              <a:gd name="connsiteY2" fmla="*/ 179387 h 179387"/>
              <a:gd name="connsiteX3" fmla="*/ 0 w 546315"/>
              <a:gd name="connsiteY3" fmla="*/ 166687 h 179387"/>
              <a:gd name="connsiteX4" fmla="*/ 0 w 546315"/>
              <a:gd name="connsiteY4" fmla="*/ 0 h 179387"/>
              <a:gd name="connsiteX0" fmla="*/ 0 w 552665"/>
              <a:gd name="connsiteY0" fmla="*/ 0 h 166687"/>
              <a:gd name="connsiteX1" fmla="*/ 552665 w 552665"/>
              <a:gd name="connsiteY1" fmla="*/ 6350 h 166687"/>
              <a:gd name="connsiteX2" fmla="*/ 552665 w 552665"/>
              <a:gd name="connsiteY2" fmla="*/ 166687 h 166687"/>
              <a:gd name="connsiteX3" fmla="*/ 6350 w 552665"/>
              <a:gd name="connsiteY3" fmla="*/ 153987 h 166687"/>
              <a:gd name="connsiteX4" fmla="*/ 0 w 552665"/>
              <a:gd name="connsiteY4" fmla="*/ 0 h 166687"/>
              <a:gd name="connsiteX0" fmla="*/ 12700 w 546315"/>
              <a:gd name="connsiteY0" fmla="*/ 0 h 160337"/>
              <a:gd name="connsiteX1" fmla="*/ 546315 w 546315"/>
              <a:gd name="connsiteY1" fmla="*/ 0 h 160337"/>
              <a:gd name="connsiteX2" fmla="*/ 546315 w 546315"/>
              <a:gd name="connsiteY2" fmla="*/ 160337 h 160337"/>
              <a:gd name="connsiteX3" fmla="*/ 0 w 546315"/>
              <a:gd name="connsiteY3" fmla="*/ 147637 h 160337"/>
              <a:gd name="connsiteX4" fmla="*/ 12700 w 546315"/>
              <a:gd name="connsiteY4" fmla="*/ 0 h 160337"/>
              <a:gd name="connsiteX0" fmla="*/ 12700 w 657634"/>
              <a:gd name="connsiteY0" fmla="*/ 15903 h 176240"/>
              <a:gd name="connsiteX1" fmla="*/ 657634 w 657634"/>
              <a:gd name="connsiteY1" fmla="*/ 0 h 176240"/>
              <a:gd name="connsiteX2" fmla="*/ 546315 w 657634"/>
              <a:gd name="connsiteY2" fmla="*/ 176240 h 176240"/>
              <a:gd name="connsiteX3" fmla="*/ 0 w 657634"/>
              <a:gd name="connsiteY3" fmla="*/ 163540 h 176240"/>
              <a:gd name="connsiteX4" fmla="*/ 12700 w 657634"/>
              <a:gd name="connsiteY4" fmla="*/ 15903 h 176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34" h="176240">
                <a:moveTo>
                  <a:pt x="12700" y="15903"/>
                </a:moveTo>
                <a:lnTo>
                  <a:pt x="657634" y="0"/>
                </a:lnTo>
                <a:lnTo>
                  <a:pt x="546315" y="176240"/>
                </a:lnTo>
                <a:lnTo>
                  <a:pt x="0" y="163540"/>
                </a:lnTo>
                <a:lnTo>
                  <a:pt x="12700" y="15903"/>
                </a:lnTo>
                <a:close/>
              </a:path>
            </a:pathLst>
          </a:cu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mn-lt"/>
                <a:ea typeface="+mn-ea"/>
              </a:rPr>
              <a:t>Batteria</a:t>
            </a:r>
            <a:endParaRPr sz="1000" dirty="0">
              <a:latin typeface="+mn-lt"/>
              <a:ea typeface="+mn-ea"/>
            </a:endParaRPr>
          </a:p>
        </p:txBody>
      </p:sp>
      <p:sp>
        <p:nvSpPr>
          <p:cNvPr id="24"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it-IT" altLang="de-DE" sz="1000" b="1">
                <a:solidFill>
                  <a:srgbClr val="333333"/>
                </a:solidFill>
                <a:latin typeface="+mn-lt"/>
                <a:ea typeface="+mn-ea"/>
              </a:rPr>
              <a:t>Lamentela</a:t>
            </a:r>
          </a:p>
          <a:p>
            <a:r>
              <a:rPr lang="it-IT" altLang="de-DE" sz="1000" b="1">
                <a:solidFill>
                  <a:srgbClr val="333333"/>
                </a:solidFill>
                <a:latin typeface="+mn-lt"/>
                <a:ea typeface="+mn-ea"/>
              </a:rPr>
              <a:t>Il vicino del piano di sopra</a:t>
            </a:r>
            <a:endParaRPr lang="en-US" sz="1000" b="1" dirty="0">
              <a:solidFill>
                <a:srgbClr val="333333"/>
              </a:solidFill>
              <a:latin typeface="+mn-lt"/>
              <a:ea typeface="+mn-ea"/>
            </a:endParaRPr>
          </a:p>
        </p:txBody>
      </p:sp>
      <p:sp>
        <p:nvSpPr>
          <p:cNvPr id="18"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it-IT" sz="900" b="1">
                <a:latin typeface="+mn-lt"/>
                <a:ea typeface="+mn-ea"/>
              </a:rPr>
              <a:t>Due settimane dopo, dopo essersi trasferito in un‘altra casa …</a:t>
            </a:r>
            <a:endParaRPr sz="900" b="1" dirty="0">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43</a:t>
            </a:fld>
            <a:endParaRPr 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p>
          <a:p>
            <a:pPr marL="342900" indent="-342900" defTabSz="914400" fontAlgn="base">
              <a:buClr>
                <a:srgbClr val="333333"/>
              </a:buClr>
              <a:buFont typeface="WingDings"/>
              <a:buChar char=""/>
            </a:pPr>
            <a:r>
              <a:rPr lang="it-IT" altLang="de-DE" sz="2400" dirty="0">
                <a:solidFill>
                  <a:srgbClr val="333333"/>
                </a:solidFill>
              </a:rPr>
              <a:t>Cerca di valutare complesse situazioni sociali da diversi punti di vista e considerare tutte le informazioni disponibili. Maggiori sono le informazioni considerate, maggiore è la probabilità di giungere ad un giudizio </a:t>
            </a:r>
            <a:r>
              <a:rPr lang="it-IT" altLang="de-DE" sz="2400">
                <a:solidFill>
                  <a:srgbClr val="333333"/>
                </a:solidFill>
              </a:rPr>
              <a:t>adeguato</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44</a:t>
            </a:fld>
            <a:endParaRPr lang="de-DE">
              <a:latin typeface="+mn-lt"/>
              <a:ea typeface="+mn-ea"/>
            </a:endParaRPr>
          </a:p>
        </p:txBody>
      </p:sp>
    </p:spTree>
    <p:extLst>
      <p:ext uri="{BB962C8B-B14F-4D97-AF65-F5344CB8AC3E}">
        <p14:creationId xmlns:p14="http://schemas.microsoft.com/office/powerpoint/2010/main" val="61330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p>
          <a:p>
            <a:pPr marL="342900" indent="-342900" defTabSz="914400" fontAlgn="base">
              <a:buClr>
                <a:srgbClr val="333333"/>
              </a:buClr>
              <a:buFont typeface="WingDings"/>
              <a:buChar char=""/>
            </a:pPr>
            <a:r>
              <a:rPr lang="it-IT" altLang="de-DE" sz="2400" dirty="0">
                <a:solidFill>
                  <a:srgbClr val="333333"/>
                </a:solidFill>
              </a:rPr>
              <a:t>Cerca di valutare complesse situazioni sociali da diversi punti di vista e considerare tutte le informazioni disponibili. Maggiori sono le informazioni considerate, maggiore è la probabilità di giungere ad un giudizio adeguato</a:t>
            </a:r>
            <a:r>
              <a:rPr lang="de-DE"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Avvertenza: il nostro attuale stato d'animo influenza il modo in cui percepiamo il nostro ambiente (ad es. il modo in cui si valuta una persona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45</a:t>
            </a:fld>
            <a:endParaRPr lang="de-DE">
              <a:latin typeface="+mn-lt"/>
              <a:ea typeface="+mn-ea"/>
            </a:endParaRPr>
          </a:p>
        </p:txBody>
      </p:sp>
    </p:spTree>
    <p:extLst>
      <p:ext uri="{BB962C8B-B14F-4D97-AF65-F5344CB8AC3E}">
        <p14:creationId xmlns:p14="http://schemas.microsoft.com/office/powerpoint/2010/main" val="3904966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In corso di psicosi le persone </a:t>
            </a:r>
            <a:r>
              <a:rPr lang="en-US" altLang="de-DE" sz="2400" dirty="0">
                <a:solidFill>
                  <a:srgbClr val="333333"/>
                </a:solidFill>
              </a:rPr>
              <a:t>(ma non </a:t>
            </a:r>
            <a:r>
              <a:rPr lang="en-US" altLang="de-DE" sz="2400" dirty="0" err="1">
                <a:solidFill>
                  <a:srgbClr val="333333"/>
                </a:solidFill>
              </a:rPr>
              <a:t>tutte</a:t>
            </a:r>
            <a:r>
              <a:rPr lang="en-US" altLang="de-DE" sz="2400" dirty="0">
                <a:solidFill>
                  <a:srgbClr val="333333"/>
                </a:solidFill>
              </a:rPr>
              <a:t>!) </a:t>
            </a:r>
            <a:r>
              <a:rPr lang="it-IT" altLang="de-DE" sz="2400" dirty="0">
                <a:solidFill>
                  <a:srgbClr val="333333"/>
                </a:solidFill>
              </a:rPr>
              <a:t>corrono il rischio di fornire un'interpretazione errata o eccessiva di espressioni facciali e azioni</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Marvin si sente preso in giro!</a:t>
            </a:r>
          </a:p>
          <a:p>
            <a:pPr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Marvin entra nella hall dell'aeroporto dopo la dogana, dove le persone sono in attesa e guardano nella sua direzione. Due di loro iniziano a ridere forte</a:t>
            </a:r>
            <a:r>
              <a:rPr lang="en-AU" altLang="de-DE" sz="2400" dirty="0">
                <a:solidFill>
                  <a:srgbClr val="333333"/>
                </a:solidFill>
              </a:rPr>
              <a:t>.</a:t>
            </a:r>
          </a:p>
          <a:p>
            <a:pPr defTabSz="914400" fontAlgn="base">
              <a:lnSpc>
                <a:spcPct val="100000"/>
              </a:lnSpc>
              <a:spcBef>
                <a:spcPts val="1200"/>
              </a:spcBef>
            </a:pPr>
            <a:r>
              <a:rPr lang="en-AU" altLang="de-DE" sz="2400" dirty="0">
                <a:solidFill>
                  <a:srgbClr val="004992"/>
                </a:solidFill>
              </a:rPr>
              <a:t>Ma: </a:t>
            </a:r>
            <a:r>
              <a:rPr lang="it-IT" altLang="de-DE" sz="2400" dirty="0">
                <a:solidFill>
                  <a:srgbClr val="333333"/>
                </a:solidFill>
              </a:rPr>
              <a:t>certo, tutti quelli che stanno aspettando stanno passando al vaglio i passeggeri in arrivo perché sono venuti a prendere amici o clienti. Le due persone che stanno ridendo probabilmente non si vedono da tanto tempo e si stanno scambiando i ricordi delle vacanze. O forse Marvin ha indossa ancora lo stupido sombrero della sua vacanza in Messico</a:t>
            </a:r>
            <a:r>
              <a:rPr lang="en-AU" altLang="de-DE" sz="2400" dirty="0">
                <a:solidFill>
                  <a:srgbClr val="333333"/>
                </a:solidFill>
              </a:rPr>
              <a:t>.</a:t>
            </a:r>
          </a:p>
          <a:p>
            <a:pPr defTabSz="914400" fontAlgn="base">
              <a:lnSpc>
                <a:spcPct val="100000"/>
              </a:lnSpc>
              <a:spcBef>
                <a:spcPts val="1200"/>
              </a:spcBef>
            </a:pPr>
            <a:r>
              <a:rPr lang="it-IT" altLang="de-DE" sz="2400" dirty="0">
                <a:solidFill>
                  <a:srgbClr val="333333"/>
                </a:solidFill>
              </a:rPr>
              <a:t>Tutti commettiamo degli errori! – tenere sempre conto dei diversi punti di vista</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A86B95A4-00FC-4D52-8F99-071B73066986}" type="slidenum">
              <a:rPr lang="de-DE" smtClean="0">
                <a:latin typeface="+mn-lt"/>
                <a:ea typeface="+mn-ea"/>
              </a:rPr>
              <a:pPr>
                <a:defRPr/>
              </a:pPr>
              <a:t>46</a:t>
            </a:fld>
            <a:endParaRPr 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048B481-BCDB-4A92-9CCB-F36ED1242D2A}" type="slidenum">
              <a:rPr lang="de-DE" smtClean="0">
                <a:latin typeface="+mn-lt"/>
                <a:ea typeface="+mn-ea"/>
              </a:rPr>
              <a:pPr>
                <a:defRPr/>
              </a:pPr>
              <a:t>47</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8341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48</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036489175"/>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3650</Words>
  <Application>Microsoft Office PowerPoint</Application>
  <PresentationFormat>Benutzerdefiniert</PresentationFormat>
  <Paragraphs>512</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48</vt:i4>
      </vt:variant>
    </vt:vector>
  </HeadingPairs>
  <TitlesOfParts>
    <vt:vector size="55" baseType="lpstr">
      <vt:lpstr>Arial</vt:lpstr>
      <vt:lpstr>Calibri Light</vt:lpstr>
      <vt:lpstr>Symbol</vt:lpstr>
      <vt:lpstr>Verdana</vt:lpstr>
      <vt:lpstr>WingDings</vt:lpstr>
      <vt:lpstr>UKE_PPT-Vorlage_16zu9</vt:lpstr>
      <vt:lpstr>1_UKE_PPT-Vorlage_16zu9</vt:lpstr>
      <vt:lpstr>MCT 6 A BADE – Empatizzare… II</vt:lpstr>
      <vt:lpstr>Quando conosci una persona dove cade inizialmente il tuo sguardo? Quanto sono affidabili questi indizi per una buona valutazione?</vt:lpstr>
      <vt:lpstr>Quando conosci una persona dove cade inizialmente il tuo sguardo? Quanto sono affidabili questi indizi per una buona valutazione?</vt:lpstr>
      <vt:lpstr>Quali altri fonti di informazione possono essere prese in considerazione? Quanto sono affidabili?</vt:lpstr>
      <vt:lpstr>Quali altri fonti di informazione possono essere prese in considerazione? Quanto sono affidabili?</vt:lpstr>
      <vt:lpstr>Vantaggi e svantaggi di alcuni indizi sociali</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Apparenze e realtà!</vt:lpstr>
      <vt:lpstr>Perchè facciamo questo?</vt:lpstr>
      <vt:lpstr>Perchè facciamo questo?</vt:lpstr>
      <vt:lpstr>Come la mancanza di empatia promuove dei fraintendimenti in corso di psicosi - esempi</vt:lpstr>
      <vt:lpstr>Esercizio</vt:lpstr>
      <vt:lpstr>Esercizio</vt:lpstr>
      <vt:lpstr>Esercizio</vt:lpstr>
      <vt:lpstr>PowerPoint-Präsentation</vt:lpstr>
      <vt:lpstr>PowerPoint-Präsentation</vt:lpstr>
      <vt:lpstr>Compleanno della nonna Che cosa regalerà alla nonna l‘anno prossimo?</vt:lpstr>
      <vt:lpstr>Andiamo!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opzionale: Video Clip</vt:lpstr>
      <vt:lpstr>PowerPoint-Präsentation</vt:lpstr>
      <vt:lpstr>PowerPoint-Präsentation</vt:lpstr>
      <vt:lpstr>PowerPoint-Präsentation</vt:lpstr>
      <vt:lpstr>Trasferire nella vita di tutti i giorni</vt:lpstr>
      <vt:lpstr>Trasferire nella vita di tutti i giorni</vt:lpstr>
      <vt:lpstr>Trasferire nella vita di tutti i giorni</vt:lpstr>
      <vt:lpstr>Che cosa ha a che fare questo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299</cp:revision>
  <dcterms:created xsi:type="dcterms:W3CDTF">2004-06-30T16:15:23Z</dcterms:created>
  <dcterms:modified xsi:type="dcterms:W3CDTF">2021-12-21T14:07:52Z</dcterms:modified>
</cp:coreProperties>
</file>