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 id="2147483858" r:id="rId2"/>
  </p:sldMasterIdLst>
  <p:notesMasterIdLst>
    <p:notesMasterId r:id="rId92"/>
  </p:notesMasterIdLst>
  <p:handoutMasterIdLst>
    <p:handoutMasterId r:id="rId93"/>
  </p:handoutMasterIdLst>
  <p:sldIdLst>
    <p:sldId id="926" r:id="rId3"/>
    <p:sldId id="731" r:id="rId4"/>
    <p:sldId id="902" r:id="rId5"/>
    <p:sldId id="901" r:id="rId6"/>
    <p:sldId id="900" r:id="rId7"/>
    <p:sldId id="899" r:id="rId8"/>
    <p:sldId id="444" r:id="rId9"/>
    <p:sldId id="869" r:id="rId10"/>
    <p:sldId id="907" r:id="rId11"/>
    <p:sldId id="906" r:id="rId12"/>
    <p:sldId id="905" r:id="rId13"/>
    <p:sldId id="904" r:id="rId14"/>
    <p:sldId id="903" r:id="rId15"/>
    <p:sldId id="868" r:id="rId16"/>
    <p:sldId id="823" r:id="rId17"/>
    <p:sldId id="824" r:id="rId18"/>
    <p:sldId id="825" r:id="rId19"/>
    <p:sldId id="875" r:id="rId20"/>
    <p:sldId id="909" r:id="rId21"/>
    <p:sldId id="908" r:id="rId22"/>
    <p:sldId id="458" r:id="rId23"/>
    <p:sldId id="865" r:id="rId24"/>
    <p:sldId id="460" r:id="rId25"/>
    <p:sldId id="728" r:id="rId26"/>
    <p:sldId id="729" r:id="rId27"/>
    <p:sldId id="730" r:id="rId28"/>
    <p:sldId id="734" r:id="rId29"/>
    <p:sldId id="911" r:id="rId30"/>
    <p:sldId id="910" r:id="rId31"/>
    <p:sldId id="811" r:id="rId32"/>
    <p:sldId id="828" r:id="rId33"/>
    <p:sldId id="913" r:id="rId34"/>
    <p:sldId id="912" r:id="rId35"/>
    <p:sldId id="882" r:id="rId36"/>
    <p:sldId id="916" r:id="rId37"/>
    <p:sldId id="915" r:id="rId38"/>
    <p:sldId id="914" r:id="rId39"/>
    <p:sldId id="822" r:id="rId40"/>
    <p:sldId id="918" r:id="rId41"/>
    <p:sldId id="917" r:id="rId42"/>
    <p:sldId id="819" r:id="rId43"/>
    <p:sldId id="813" r:id="rId44"/>
    <p:sldId id="919" r:id="rId45"/>
    <p:sldId id="804" r:id="rId46"/>
    <p:sldId id="805" r:id="rId47"/>
    <p:sldId id="806" r:id="rId48"/>
    <p:sldId id="801" r:id="rId49"/>
    <p:sldId id="802" r:id="rId50"/>
    <p:sldId id="803" r:id="rId51"/>
    <p:sldId id="89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85" r:id="rId77"/>
    <p:sldId id="886" r:id="rId78"/>
    <p:sldId id="887" r:id="rId79"/>
    <p:sldId id="888" r:id="rId80"/>
    <p:sldId id="889" r:id="rId81"/>
    <p:sldId id="890" r:id="rId82"/>
    <p:sldId id="891" r:id="rId83"/>
    <p:sldId id="920" r:id="rId84"/>
    <p:sldId id="923" r:id="rId85"/>
    <p:sldId id="922" r:id="rId86"/>
    <p:sldId id="792" r:id="rId87"/>
    <p:sldId id="925" r:id="rId88"/>
    <p:sldId id="924" r:id="rId89"/>
    <p:sldId id="897" r:id="rId90"/>
    <p:sldId id="892"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2C57E2"/>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7" autoAdjust="0"/>
    <p:restoredTop sz="94660"/>
  </p:normalViewPr>
  <p:slideViewPr>
    <p:cSldViewPr>
      <p:cViewPr varScale="1">
        <p:scale>
          <a:sx n="63" d="100"/>
          <a:sy n="63" d="100"/>
        </p:scale>
        <p:origin x="106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179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0B1FD08-A3CC-470A-A86D-DCF7D538A17A}" type="slidenum">
              <a:rPr lang="en-GB" altLang="de-DE"/>
              <a:pPr>
                <a:defRPr/>
              </a:pPr>
              <a:t>‹Nr.›</a:t>
            </a:fld>
            <a:endParaRPr lang="en-GB" altLang="de-DE"/>
          </a:p>
        </p:txBody>
      </p:sp>
    </p:spTree>
    <p:extLst>
      <p:ext uri="{BB962C8B-B14F-4D97-AF65-F5344CB8AC3E}">
        <p14:creationId xmlns:p14="http://schemas.microsoft.com/office/powerpoint/2010/main" val="875799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FE88641-1029-4A32-A48B-F88A2A243FAE}" type="slidenum">
              <a:rPr lang="en-US" altLang="de-DE"/>
              <a:pPr>
                <a:defRPr/>
              </a:pPr>
              <a:t>‹Nr.›</a:t>
            </a:fld>
            <a:endParaRPr lang="en-US" altLang="de-DE"/>
          </a:p>
        </p:txBody>
      </p:sp>
    </p:spTree>
    <p:extLst>
      <p:ext uri="{BB962C8B-B14F-4D97-AF65-F5344CB8AC3E}">
        <p14:creationId xmlns:p14="http://schemas.microsoft.com/office/powerpoint/2010/main" val="32100611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601" y="604127"/>
            <a:ext cx="5299825" cy="322319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633C16-439D-4E17-969D-1A3D418B17CE}"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7160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0791D3-19D3-4060-8B0A-0F24AE1FEAB5}"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016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8</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9</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C41AA5-7572-416C-9F13-53081D62613E}"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9774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39FD6A-07B9-410D-8565-4895B00B104F}"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050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AEE475-5E44-4A6D-A49F-7496E124D3DE}" type="slidenum">
              <a:rPr lang="en-US" altLang="de-DE" sz="1300" smtClean="0"/>
              <a:pPr>
                <a:spcBef>
                  <a:spcPct val="0"/>
                </a:spcBef>
              </a:pPr>
              <a:t>15</a:t>
            </a:fld>
            <a:endParaRPr lang="en-US"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236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CE22FC-4330-45AA-B0A4-492F7A76F235}"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39758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30A750-54ED-47DE-B018-67A858731C22}"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76858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80FB70-721F-4B10-A9FC-225E28E2EE67}"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5193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80FB70-721F-4B10-A9FC-225E28E2EE67}"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5193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80FB70-721F-4B10-A9FC-225E28E2EE67}"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5193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3D54F60-8EDE-428A-8550-D40157585DE8}" type="slidenum">
              <a:rPr lang="en-US" altLang="de-DE" sz="1300" smtClean="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84256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E5DBC0-2164-4752-858E-2C16B572C97B}"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28553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C2E9CA3-2378-45CA-933F-C9486B066943}"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8386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A36CEF-DFA7-4F24-B3FF-025B014A7246}"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71325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AFEEC9-D2FC-411D-B1BF-72B5629DBA26}"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01975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91C92E-8DE7-4AE5-86AF-829D45B0F02F}"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4122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6E4682-FB9F-4735-8ACE-30B61C547786}" type="slidenum">
              <a:rPr lang="en-US" altLang="de-DE" sz="1300" smtClean="0"/>
              <a:pPr>
                <a:spcBef>
                  <a:spcPct val="0"/>
                </a:spcBef>
              </a:pPr>
              <a:t>27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538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6E4682-FB9F-4735-8ACE-30B61C547786}" type="slidenum">
              <a:rPr lang="en-US" altLang="de-DE" sz="1300" smtClean="0"/>
              <a:pPr>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538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6E4682-FB9F-4735-8ACE-30B61C547786}"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538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26ECF1-41C7-45FD-B7A4-2118FF67ADC7}"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40370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FF7F13-43C7-45CF-ADC9-B45B30E68CCE}" type="slidenum">
              <a:rPr lang="en-US" altLang="de-DE" sz="1300" smtClean="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89177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FF7F13-43C7-45CF-ADC9-B45B30E68CCE}"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8917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FF7F13-43C7-45CF-ADC9-B45B30E68CCE}"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18917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34</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35</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36</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A7EF755-3430-4E60-8CAF-D897D417F251}" type="slidenum">
              <a:rPr lang="en-US" altLang="de-DE" sz="1300" b="1"/>
              <a:pPr algn="r" eaLnBrk="1" hangingPunct="1">
                <a:spcBef>
                  <a:spcPct val="0"/>
                </a:spcBef>
              </a:pPr>
              <a:t>37</a:t>
            </a:fld>
            <a:endParaRPr lang="en-US" altLang="de-DE" sz="1300" b="1"/>
          </a:p>
        </p:txBody>
      </p:sp>
      <p:sp>
        <p:nvSpPr>
          <p:cNvPr id="931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101080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D1FD0A-9F26-4B06-B5F2-CFB9930EC892}"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6505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D1FD0A-9F26-4B06-B5F2-CFB9930EC892}"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6505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D1FD0A-9F26-4B06-B5F2-CFB9930EC892}"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265053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7F21463-0635-447E-A4AB-9CF63D0ED7BE}"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4061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2508C9-05CB-4A39-B922-7D493698F886}"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01293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2508C9-05CB-4A39-B922-7D493698F886}" type="slidenum">
              <a:rPr lang="en-US" altLang="de-DE" sz="1300" smtClean="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01293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A6099D8-9CBA-4A9E-AF93-A6475107464E}"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435006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CA22A0-5E81-405E-9042-549F5E7FFB4B}" type="slidenum">
              <a:rPr lang="en-US" altLang="de-DE" sz="1300" smtClean="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764591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6F22B1-84ED-49CE-916C-8EFAEB784B01}" type="slidenum">
              <a:rPr lang="en-US" altLang="de-DE" sz="1300" smtClean="0"/>
              <a:pPr>
                <a:spcBef>
                  <a:spcPct val="0"/>
                </a:spcBef>
              </a:pPr>
              <a:t>46</a:t>
            </a:fld>
            <a:endParaRPr lang="en-US" altLang="de-DE" sz="1300"/>
          </a:p>
        </p:txBody>
      </p:sp>
      <p:sp>
        <p:nvSpPr>
          <p:cNvPr id="111619" name="Rectangle 2050"/>
          <p:cNvSpPr>
            <a:spLocks noGrp="1" noRot="1" noChangeAspect="1" noChangeArrowheads="1" noTextEdit="1"/>
          </p:cNvSpPr>
          <p:nvPr>
            <p:ph type="sldImg"/>
          </p:nvPr>
        </p:nvSpPr>
        <p:spPr>
          <a:xfrm>
            <a:off x="138113" y="768350"/>
            <a:ext cx="6823075" cy="3836988"/>
          </a:xfrm>
          <a:ln/>
        </p:spPr>
      </p:sp>
      <p:sp>
        <p:nvSpPr>
          <p:cNvPr id="11162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99091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735922F-1BA8-4479-86D5-D20FD1DC5876}" type="slidenum">
              <a:rPr lang="en-US" altLang="de-DE" sz="1300" smtClean="0"/>
              <a:pPr>
                <a:spcBef>
                  <a:spcPct val="0"/>
                </a:spcBef>
              </a:pPr>
              <a:t>47</a:t>
            </a:fld>
            <a:endParaRPr lang="en-US" altLang="de-DE" sz="1300"/>
          </a:p>
        </p:txBody>
      </p:sp>
      <p:sp>
        <p:nvSpPr>
          <p:cNvPr id="113667" name="Rectangle 1026"/>
          <p:cNvSpPr>
            <a:spLocks noGrp="1" noRot="1" noChangeAspect="1" noChangeArrowheads="1" noTextEdit="1"/>
          </p:cNvSpPr>
          <p:nvPr>
            <p:ph type="sldImg"/>
          </p:nvPr>
        </p:nvSpPr>
        <p:spPr>
          <a:xfrm>
            <a:off x="138113" y="768350"/>
            <a:ext cx="6823075" cy="3836988"/>
          </a:xfrm>
          <a:ln/>
        </p:spPr>
      </p:sp>
      <p:sp>
        <p:nvSpPr>
          <p:cNvPr id="1136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13848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CD56B7-B9C5-47DA-9310-2A995A94BAE6}" type="slidenum">
              <a:rPr lang="en-US" altLang="de-DE" sz="1300" smtClean="0"/>
              <a:pPr>
                <a:spcBef>
                  <a:spcPct val="0"/>
                </a:spcBef>
              </a:pPr>
              <a:t>48</a:t>
            </a:fld>
            <a:endParaRPr lang="en-US"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168457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AB6BC4D-B9B8-4BE3-A1E2-A272472CAD71}"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433678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355227-81DF-45AB-BE6E-1C1E14A7919B}"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027279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D62CA8-5368-442A-B393-A356138B841F}"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72233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4E5F03C-C70A-42C3-A5EF-DAA50E4582CA}"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56959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212D35-A39D-40EA-8975-84F6A3F7CF8D}"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09683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CA3C3E-EF55-4F61-9F51-243EBB4E9F2E}"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891169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5B15B-D27D-43A9-8215-6E39C9269658}"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87351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A9B082-6D91-4F53-90F9-678A3A2BC979}"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658816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DABE283-271E-46BC-A1BD-77F733C9F8EB}"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58556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07691A-D9D3-4529-AA1A-B12E151BCA6E}"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32493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3FDEC1-DB5A-4202-99B0-4FFDA8ABCD49}"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222089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68A6CB-371F-4D3D-9BB1-88C85E06CE52}"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511345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D0F022-9F05-4968-898D-1EC8F8374397}"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510417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6729D0-6495-42FA-84D1-9108C5C536C8}"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777541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D054B2-38BC-4054-9CDC-B6FFF4508023}"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82015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607478-13B5-4D60-BA96-B2199D756CDD}"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823036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8E52BD-BD92-4B40-AA29-83C6F635E2BE}"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07458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731BD0-FEE5-43CA-A6BB-834E96718952}"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931786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1B0EE3-A0F7-4871-B4E3-C06999CBE0B5}"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273139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FF4160F-CC49-4D01-936E-736F6BF90CB5}"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922422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3E8772-315F-40B3-B4CA-11742CF72383}"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77504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C735B0-9821-4E33-A413-8EFBD4F02CF6}"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727424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BC12CCE-53EA-4BA4-9661-4E10296A14DA}"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780886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569813-1EE7-49E2-8A21-F817CFF34330}"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573913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58AD0F5-BAF9-49F1-8C61-C2374EEE50FA}"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38081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29652C-FCB7-48FE-B71C-D2938BE52738}" type="slidenum">
              <a:rPr lang="en-US" altLang="de-DE" sz="1300" smtClean="0"/>
              <a:pPr>
                <a:spcBef>
                  <a:spcPct val="0"/>
                </a:spcBef>
              </a:pPr>
              <a:t>75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370517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945533-F8D8-4336-A782-88B4ABD2288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196397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71E6A19-C379-487E-8449-9079672924A3}"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339076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95643C-B607-4F97-88D0-1906CDD9098E}"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124175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FA1900-07BD-41A8-8EF1-A659D98C99F8}"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365037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D8B5DB-3738-4FD5-BC9A-AB8F03DD5AA6}"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1876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C9FA9EF-D894-4A7C-8219-63D00E09726A}"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86321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4F0E91-2730-4347-964F-0F5BACF0FA7E}" type="slidenum">
              <a:rPr lang="en-US" altLang="de-DE" sz="1300" smtClean="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0568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4F0E91-2730-4347-964F-0F5BACF0FA7E}"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0568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4F0E91-2730-4347-964F-0F5BACF0FA7E}"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600568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6D6E-C993-4BB0-AEE6-D2271DD0228C}" type="slidenum">
              <a:rPr lang="en-US" altLang="de-DE" sz="1300" smtClean="0"/>
              <a:pPr>
                <a:spcBef>
                  <a:spcPct val="0"/>
                </a:spcBef>
              </a:pPr>
              <a:t>85</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72874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6D6E-C993-4BB0-AEE6-D2271DD0228C}" type="slidenum">
              <a:rPr lang="en-US" altLang="de-DE" sz="1300" smtClean="0"/>
              <a:pPr>
                <a:spcBef>
                  <a:spcPct val="0"/>
                </a:spcBef>
              </a:pPr>
              <a:t>86</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72874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976D6E-C993-4BB0-AEE6-D2271DD0228C}" type="slidenum">
              <a:rPr lang="en-US" altLang="de-DE" sz="1300" smtClean="0"/>
              <a:pPr>
                <a:spcBef>
                  <a:spcPct val="0"/>
                </a:spcBef>
              </a:pPr>
              <a:t>87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72874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AA3E09-28AB-4B2D-BBDD-B5AFA9CAE224}" type="slidenum">
              <a:rPr lang="en-US" altLang="de-DE" sz="1300" smtClean="0"/>
              <a:pPr>
                <a:spcBef>
                  <a:spcPct val="0"/>
                </a:spcBef>
              </a:pPr>
              <a:t>89</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1499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Modulo del training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0E6C6EE5-5ADE-42FD-B184-157A96B378F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Modulo del training 5 – Memoria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8DF2DA2-3A8D-40A5-9696-7112CD89815A}"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A65979CF-F353-4D84-BD0C-6CDA59B581C1}"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0E6C6EE5-5ADE-42FD-B184-157A96B378F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0E6C6EE5-5ADE-42FD-B184-157A96B378F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Modulo del training 5 – Memoria</a:t>
            </a:r>
          </a:p>
        </p:txBody>
      </p:sp>
      <p:sp>
        <p:nvSpPr>
          <p:cNvPr id="5" name="Slide Number Placeholder 4"/>
          <p:cNvSpPr>
            <a:spLocks noGrp="1"/>
          </p:cNvSpPr>
          <p:nvPr>
            <p:ph type="sldNum" sz="quarter" idx="12"/>
          </p:nvPr>
        </p:nvSpPr>
        <p:spPr bwMode="gray"/>
        <p:txBody>
          <a:bodyPr/>
          <a:lstStyle>
            <a:lvl1pPr>
              <a:defRPr b="0"/>
            </a:lvl1pPr>
          </a:lstStyle>
          <a:p>
            <a:pPr>
              <a:defRPr/>
            </a:pPr>
            <a:fld id="{F017B27E-ADC0-4C01-9CE7-0317B4DE98A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Modulo del training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386E9EFA-21F2-4173-99DE-EDF317C959B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9419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6040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8413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609207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34658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275905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07172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23438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829928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09365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4035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853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Modulo del training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E6C6EE5-5ADE-42FD-B184-157A96B378F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6280878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it-IT" altLang="ko-KR">
                <a:latin typeface="+mn-lt"/>
                <a:ea typeface="+mn-ea"/>
                <a:cs typeface="+mn-cs"/>
              </a:rPr>
              <a:t>Memoria</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2680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121952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004992"/>
                </a:solidFill>
              </a:rPr>
              <a:t>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it-IT" altLang="de-DE" sz="2400" dirty="0">
                <a:solidFill>
                  <a:srgbClr val="FFFFFF"/>
                </a:solidFill>
              </a:rPr>
              <a:t>il nostro cervello non viene sovraccaricare di inutili informazioni. Per lo più, le informazioni irrilevanti vengono perse, </a:t>
            </a:r>
            <a:r>
              <a:rPr lang="en-US" altLang="de-DE" sz="2400" i="1" dirty="0">
                <a:solidFill>
                  <a:srgbClr val="FFFFFF"/>
                </a:solidFill>
              </a:rPr>
              <a:t>ma…</a:t>
            </a:r>
          </a:p>
          <a:p>
            <a:pPr marL="342900" indent="-342900" defTabSz="914400" fontAlgn="base">
              <a:buClr>
                <a:srgbClr val="333333"/>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it-IT" altLang="de-DE" sz="2400" dirty="0">
                <a:solidFill>
                  <a:srgbClr val="FFFFFF"/>
                </a:solidFill>
              </a:rPr>
              <a:t>...molti importanti ricordi svaniscono pure (appuntamenti, ricordi relativi avacanze, conoscenze acquisite a scuola</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189161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Vantaggio</a:t>
            </a:r>
            <a:r>
              <a:rPr lang="en-US" altLang="de-DE" sz="2400" dirty="0">
                <a:solidFill>
                  <a:srgbClr val="004992"/>
                </a:solidFill>
              </a:rPr>
              <a:t>: </a:t>
            </a:r>
            <a:r>
              <a:rPr lang="it-IT" altLang="de-DE" sz="2400" dirty="0">
                <a:solidFill>
                  <a:srgbClr val="333333"/>
                </a:solidFill>
              </a:rPr>
              <a:t>il nostro cervello non viene sovraccaricare di inutili informazioni. Per lo più, le informazioni irrilevanti vengono perse, </a:t>
            </a:r>
            <a:r>
              <a:rPr lang="en-US" altLang="de-DE" sz="2400" i="1" dirty="0">
                <a:solidFill>
                  <a:srgbClr val="004992"/>
                </a:solidFill>
              </a:rPr>
              <a:t>ma…</a:t>
            </a:r>
          </a:p>
          <a:p>
            <a:pPr marL="342900" indent="-342900" defTabSz="914400" fontAlgn="base">
              <a:buClr>
                <a:srgbClr val="333333"/>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chemeClr val="tx1"/>
                </a:solidFill>
              </a:rPr>
              <a:t>??? </a:t>
            </a:r>
            <a:r>
              <a:rPr lang="it-IT" altLang="de-DE" sz="2400" dirty="0">
                <a:solidFill>
                  <a:srgbClr val="FFFFFF"/>
                </a:solidFill>
              </a:rPr>
              <a:t>...molti importanti ricordi svaniscono pure (appuntamenti, ricordi relativi avacanze, conoscenze acquisite a scuola</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261346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La nostra capacità di memorizzare le informazioni è 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fa non può essere richiamato attivamente</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Vantaggio</a:t>
            </a:r>
            <a:r>
              <a:rPr lang="en-US" altLang="de-DE" sz="2400" dirty="0">
                <a:solidFill>
                  <a:srgbClr val="004992"/>
                </a:solidFill>
              </a:rPr>
              <a:t>: </a:t>
            </a:r>
            <a:r>
              <a:rPr lang="it-IT" altLang="de-DE" sz="2400" dirty="0">
                <a:solidFill>
                  <a:srgbClr val="333333"/>
                </a:solidFill>
              </a:rPr>
              <a:t>il nostro cervello non viene sovraccaricare di inutili informazioni. Per lo più, le informazioni irrilevanti vengono perse, </a:t>
            </a:r>
            <a:r>
              <a:rPr lang="en-US" altLang="de-DE" sz="2400" i="1" dirty="0">
                <a:solidFill>
                  <a:srgbClr val="004992"/>
                </a:solidFill>
              </a:rPr>
              <a:t>ma…</a:t>
            </a:r>
          </a:p>
          <a:p>
            <a:pPr marL="342900" indent="-342900" defTabSz="914400" fontAlgn="base">
              <a:buClr>
                <a:srgbClr val="000000"/>
              </a:buClr>
              <a:buFont typeface="WingDings"/>
              <a:buChar char=""/>
            </a:pPr>
            <a:r>
              <a:rPr lang="en-US" altLang="de-DE" sz="2400" dirty="0" err="1">
                <a:solidFill>
                  <a:srgbClr val="004992"/>
                </a:solidFill>
              </a:rPr>
              <a:t>Svantaggio</a:t>
            </a:r>
            <a:r>
              <a:rPr lang="en-US" altLang="de-DE" sz="2400" dirty="0">
                <a:solidFill>
                  <a:srgbClr val="004992"/>
                </a:solidFill>
              </a:rPr>
              <a:t>: </a:t>
            </a:r>
            <a:r>
              <a:rPr lang="it-IT" altLang="de-DE" sz="2400" dirty="0">
                <a:solidFill>
                  <a:srgbClr val="333333"/>
                </a:solidFill>
              </a:rPr>
              <a:t>...molti importanti ricordi svaniscono pure (appuntamenti, ricordi relativi avacanze, conoscenze acquisite a scuola</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323072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a:solidFill>
                  <a:srgbClr val="333333"/>
                </a:solidFill>
              </a:rPr>
              <a:t>; </a:t>
            </a:r>
            <a:r>
              <a:rPr lang="en-US" altLang="de-DE" sz="2400">
                <a:solidFill>
                  <a:srgbClr val="004992"/>
                </a:solidFill>
              </a:rPr>
              <a:t>COMPRENDERE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a:t>
            </a:r>
            <a:r>
              <a:rPr lang="it-IT" altLang="de-DE" sz="2400">
                <a:solidFill>
                  <a:srgbClr val="333333"/>
                </a:solidFill>
              </a:rPr>
              <a:t>chiu</a:t>
            </a:r>
            <a:r>
              <a:rPr lang="it-IT" altLang="de-DE" sz="2400" b="1">
                <a:solidFill>
                  <a:srgbClr val="004992"/>
                </a:solidFill>
              </a:rPr>
              <a:t>d</a:t>
            </a:r>
            <a:r>
              <a:rPr lang="it-IT" altLang="de-DE" sz="2400">
                <a:solidFill>
                  <a:srgbClr val="333333"/>
                </a:solidFill>
              </a:rPr>
              <a:t>ere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595724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err="1">
                <a:solidFill>
                  <a:srgbClr val="333333"/>
                </a:solidFill>
              </a:rPr>
              <a:t>conoscenze</a:t>
            </a:r>
            <a:r>
              <a:rPr lang="en-US" altLang="de-DE" sz="2400">
                <a:solidFill>
                  <a:srgbClr val="333333"/>
                </a:solidFill>
              </a:rPr>
              <a:t> esistenti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112084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esistenti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evitare di studiare troppo a lungo e non bere o bere </a:t>
            </a:r>
            <a:r>
              <a:rPr lang="it-IT" altLang="de-DE" sz="2400">
                <a:solidFill>
                  <a:srgbClr val="333333"/>
                </a:solidFill>
              </a:rPr>
              <a:t>poco alcol</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1449048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esistenti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evitare di studiare troppo a lungo e non bere o bere poco alcol</a:t>
            </a:r>
          </a:p>
          <a:p>
            <a:pPr marL="342900" indent="-342900" defTabSz="914400" fontAlgn="base">
              <a:buClr>
                <a:srgbClr val="333333"/>
              </a:buClr>
              <a:buFont typeface="WingDings"/>
              <a:buChar char=""/>
            </a:pPr>
            <a:r>
              <a:rPr lang="it-IT" altLang="de-DE" sz="2400" dirty="0">
                <a:solidFill>
                  <a:srgbClr val="333333"/>
                </a:solidFill>
              </a:rPr>
              <a:t>andare a dormire dopo aver studiato (senza altra </a:t>
            </a:r>
            <a:r>
              <a:rPr lang="it-IT" altLang="de-DE" sz="2400">
                <a:solidFill>
                  <a:srgbClr val="333333"/>
                </a:solidFill>
              </a:rPr>
              <a:t>distrazione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2740902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en-US" altLang="de-DE" sz="2400">
                <a:solidFill>
                  <a:srgbClr val="333333"/>
                </a:solidFill>
              </a:rPr>
              <a:t>ripetere</a:t>
            </a:r>
            <a:r>
              <a:rPr lang="de-DE" altLang="de-DE" sz="2400" dirty="0">
                <a:solidFill>
                  <a:srgbClr val="333333"/>
                </a:solidFill>
              </a:rPr>
              <a:t> </a:t>
            </a:r>
            <a:r>
              <a:rPr lang="en-US" altLang="de-DE" sz="2400" dirty="0">
                <a:solidFill>
                  <a:srgbClr val="333333"/>
                </a:solidFill>
              </a:rPr>
              <a:t>&amp; </a:t>
            </a:r>
            <a:r>
              <a:rPr lang="en-US" altLang="de-DE" sz="2400" dirty="0" err="1">
                <a:solidFill>
                  <a:srgbClr val="333333"/>
                </a:solidFill>
              </a:rPr>
              <a:t>lavorarci</a:t>
            </a:r>
            <a:r>
              <a:rPr lang="en-US" altLang="de-DE" sz="2400" dirty="0">
                <a:solidFill>
                  <a:srgbClr val="333333"/>
                </a:solidFill>
              </a:rPr>
              <a:t> </a:t>
            </a:r>
            <a:r>
              <a:rPr lang="en-US" altLang="de-DE" sz="2400" dirty="0" err="1">
                <a:solidFill>
                  <a:srgbClr val="333333"/>
                </a:solidFill>
              </a:rPr>
              <a:t>dentro</a:t>
            </a:r>
            <a:r>
              <a:rPr lang="en-US" altLang="de-DE" sz="2400" dirty="0">
                <a:solidFill>
                  <a:srgbClr val="333333"/>
                </a:solidFill>
              </a:rPr>
              <a:t>; </a:t>
            </a:r>
            <a:r>
              <a:rPr lang="en-US" altLang="de-DE" sz="2400" dirty="0">
                <a:solidFill>
                  <a:srgbClr val="004992"/>
                </a:solidFill>
              </a:rPr>
              <a:t>COMPRENDERE</a:t>
            </a:r>
          </a:p>
          <a:p>
            <a:pPr marL="342900" indent="-342900" defTabSz="914400" fontAlgn="base">
              <a:buClr>
                <a:srgbClr val="000000"/>
              </a:buClr>
              <a:buFont typeface="WingDings"/>
              <a:buChar char=""/>
            </a:pPr>
            <a:r>
              <a:rPr lang="it-IT" altLang="de-DE" sz="2400" dirty="0">
                <a:solidFill>
                  <a:srgbClr val="333333"/>
                </a:solidFill>
              </a:rPr>
              <a:t>con cose astratte: prova a pensare a esempi o semplici ausili mnemonici (ad es. per viti: </a:t>
            </a:r>
            <a:r>
              <a:rPr lang="it-IT" altLang="de-DE" sz="2400" b="1" dirty="0">
                <a:solidFill>
                  <a:srgbClr val="004992"/>
                </a:solidFill>
              </a:rPr>
              <a:t>s</a:t>
            </a:r>
            <a:r>
              <a:rPr lang="it-IT" altLang="de-DE" sz="2400" dirty="0">
                <a:solidFill>
                  <a:srgbClr val="333333"/>
                </a:solidFill>
              </a:rPr>
              <a:t>inistra = </a:t>
            </a:r>
            <a:r>
              <a:rPr lang="it-IT" altLang="de-DE" sz="2400" b="1" dirty="0">
                <a:solidFill>
                  <a:srgbClr val="004992"/>
                </a:solidFill>
              </a:rPr>
              <a:t>s</a:t>
            </a:r>
            <a:r>
              <a:rPr lang="it-IT" altLang="de-DE" sz="2400" dirty="0">
                <a:solidFill>
                  <a:srgbClr val="333333"/>
                </a:solidFill>
              </a:rPr>
              <a:t>vitare; </a:t>
            </a:r>
            <a:r>
              <a:rPr lang="it-IT" altLang="de-DE" sz="2400" b="1" dirty="0">
                <a:solidFill>
                  <a:srgbClr val="004992"/>
                </a:solidFill>
              </a:rPr>
              <a:t>d</a:t>
            </a:r>
            <a:r>
              <a:rPr lang="it-IT" altLang="de-DE" sz="2400" dirty="0">
                <a:solidFill>
                  <a:srgbClr val="333333"/>
                </a:solidFill>
              </a:rPr>
              <a:t>estra = chiu</a:t>
            </a:r>
            <a:r>
              <a:rPr lang="it-IT" altLang="de-DE" sz="2400" b="1" dirty="0">
                <a:solidFill>
                  <a:srgbClr val="004992"/>
                </a:solidFill>
              </a:rPr>
              <a:t>d</a:t>
            </a:r>
            <a:r>
              <a:rPr lang="it-IT" altLang="de-DE" sz="2400" dirty="0">
                <a:solidFill>
                  <a:srgbClr val="333333"/>
                </a:solidFill>
              </a:rPr>
              <a:t>ere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combinare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con le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esistenti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evitare di studiare troppo a lungo e non bere o bere poco alcol</a:t>
            </a:r>
          </a:p>
          <a:p>
            <a:pPr marL="342900" indent="-342900" defTabSz="914400" fontAlgn="base">
              <a:buClr>
                <a:srgbClr val="333333"/>
              </a:buClr>
              <a:buFont typeface="WingDings"/>
              <a:buChar char=""/>
            </a:pPr>
            <a:r>
              <a:rPr lang="it-IT" altLang="de-DE" sz="2400" dirty="0">
                <a:solidFill>
                  <a:srgbClr val="333333"/>
                </a:solidFill>
              </a:rPr>
              <a:t>andare a dormire dopo aver studiato (senza altra distrazione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usare</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sensi</a:t>
            </a:r>
            <a:r>
              <a:rPr lang="en-US" altLang="de-DE" sz="2400" dirty="0">
                <a:solidFill>
                  <a:srgbClr val="333333"/>
                </a:solidFill>
              </a:rPr>
              <a:t> </a:t>
            </a:r>
            <a:r>
              <a:rPr lang="en-US" altLang="de-DE" sz="2400" dirty="0" err="1">
                <a:solidFill>
                  <a:srgbClr val="333333"/>
                </a:solidFill>
              </a:rPr>
              <a:t>durante</a:t>
            </a:r>
            <a:r>
              <a:rPr lang="en-US" altLang="de-DE" sz="2400" dirty="0">
                <a:solidFill>
                  <a:srgbClr val="333333"/>
                </a:solidFill>
              </a:rPr>
              <a:t> </a:t>
            </a:r>
            <a:r>
              <a:rPr lang="en-US" altLang="de-DE" sz="2400" dirty="0" err="1">
                <a:solidFill>
                  <a:srgbClr val="333333"/>
                </a:solidFill>
              </a:rPr>
              <a:t>l’apprendimento</a:t>
            </a:r>
            <a:r>
              <a:rPr lang="en-US" altLang="de-DE" sz="2400" dirty="0">
                <a:solidFill>
                  <a:srgbClr val="333333"/>
                </a:solidFill>
              </a:rPr>
              <a:t> </a:t>
            </a:r>
            <a:r>
              <a:rPr lang="it-IT" altLang="de-DE" sz="2400" dirty="0">
                <a:solidFill>
                  <a:srgbClr val="333333"/>
                </a:solidFill>
              </a:rPr>
              <a:t>(ad es. udito, vista, comprensione)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13</a:t>
            </a:fld>
            <a:endParaRPr lang="de-DE" altLang="de-DE">
              <a:latin typeface="+mn-lt"/>
              <a:ea typeface="+mn-ea"/>
            </a:endParaRPr>
          </a:p>
        </p:txBody>
      </p:sp>
    </p:spTree>
    <p:extLst>
      <p:ext uri="{BB962C8B-B14F-4D97-AF65-F5344CB8AC3E}">
        <p14:creationId xmlns:p14="http://schemas.microsoft.com/office/powerpoint/2010/main" val="7973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defTabSz="914400" fontAlgn="base"/>
            <a:r>
              <a:rPr lang="de-DE" altLang="de-DE" sz="2400">
                <a:solidFill>
                  <a:srgbClr val="004992"/>
                </a:solidFill>
              </a:rPr>
              <a:t>Piu</a:t>
            </a:r>
            <a:r>
              <a:rPr lang="ja-JP" altLang="de-DE" sz="2400" dirty="0">
                <a:solidFill>
                  <a:srgbClr val="004992"/>
                </a:solidFill>
              </a:rPr>
              <a:t>‘</a:t>
            </a:r>
            <a:r>
              <a:rPr lang="de-DE" altLang="ja-JP" sz="2400" dirty="0">
                <a:solidFill>
                  <a:srgbClr val="004992"/>
                </a:solidFill>
              </a:rPr>
              <a:t> sensi sono coinvolti durante l</a:t>
            </a:r>
            <a:r>
              <a:rPr lang="ja-JP" altLang="de-DE" sz="2400" dirty="0">
                <a:solidFill>
                  <a:srgbClr val="004992"/>
                </a:solidFill>
              </a:rPr>
              <a:t>‘</a:t>
            </a:r>
            <a:r>
              <a:rPr lang="de-DE" altLang="ja-JP" sz="2400" dirty="0">
                <a:solidFill>
                  <a:srgbClr val="004992"/>
                </a:solidFill>
              </a:rPr>
              <a:t>apprendimento, migliore è il richiamo mnemonico!</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14</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applicare</a:t>
            </a:r>
            <a:endParaRPr lang="en-GB" altLang="de-DE" sz="1200" b="1" dirty="0">
              <a:latin typeface="Arial" panose="020B0604020202020204" pitchFamily="34" charset="0"/>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discutere</a:t>
            </a:r>
            <a:endParaRPr lang="en-GB" altLang="de-DE" sz="1200" b="1" dirty="0">
              <a:latin typeface="Arial" panose="020B0604020202020204" pitchFamily="34" charset="0"/>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discutere</a:t>
            </a:r>
            <a:endParaRPr lang="en-GB" altLang="de-DE" sz="1200" b="1" dirty="0">
              <a:latin typeface="Arial" panose="020B0604020202020204" pitchFamily="34" charset="0"/>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guardare</a:t>
            </a:r>
            <a:endParaRPr lang="en-GB" altLang="de-DE" sz="1200" b="1" dirty="0">
              <a:latin typeface="Arial" panose="020B0604020202020204" pitchFamily="34" charset="0"/>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31" name="Caption_6"/>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50000"/>
              </a:spcBef>
              <a:buClrTx/>
              <a:buFontTx/>
              <a:buNone/>
            </a:pPr>
            <a:r>
              <a:rPr lang="de-DE" altLang="de-DE" sz="1200" b="1">
                <a:latin typeface="Arial" panose="020B0604020202020204" pitchFamily="34" charset="0"/>
              </a:rPr>
              <a:t>ascoltare</a:t>
            </a:r>
            <a:endParaRPr lang="en-GB" altLang="de-DE" sz="1200" b="1" dirty="0">
              <a:latin typeface="Arial" panose="020B0604020202020204" pitchFamily="34" charset="0"/>
            </a:endParaRPr>
          </a:p>
        </p:txBody>
      </p:sp>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Richiamo mnemonico in %</a:t>
            </a:r>
            <a:endParaRPr lang="en-GB" altLang="de-DE" sz="1400" b="1"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Percepiamo tutto e ricordiamo lo stesso?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15</a:t>
            </a:fld>
            <a:endParaRPr lang="de-DE" altLang="de-DE">
              <a:latin typeface="+mn-lt"/>
              <a:ea typeface="+mn-e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it-IT" sz="2400" dirty="0">
                <a:solidFill>
                  <a:srgbClr val="333333"/>
                </a:solidFill>
                <a:ea typeface="+mj-ea"/>
                <a:cs typeface="+mj-cs"/>
              </a:rPr>
              <a:t>Esempio: Tre diversi artisti dipingono lo stesso panorama Spagnolo…</a:t>
            </a:r>
            <a:endParaRPr lang="en-US" sz="240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it-IT" sz="3600">
                <a:solidFill>
                  <a:srgbClr val="004992"/>
                </a:solidFill>
                <a:latin typeface="+mn-lt"/>
                <a:ea typeface="+mn-ea"/>
                <a:cs typeface="+mn-cs"/>
              </a:rPr>
              <a:t>Per favore fate attenzione alle differenze di colore e di dimensione dei dipinti. Ci sono aspetti che i tre artisti hanno dipinto differentemente o che hanno trascurato?</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16</a:t>
            </a:fld>
            <a:endParaRPr lang="de-DE" altLang="de-DE">
              <a:latin typeface="+mn-lt"/>
              <a:ea typeface="+mn-ea"/>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it-IT" sz="3600">
                <a:solidFill>
                  <a:srgbClr val="004992"/>
                </a:solidFill>
                <a:latin typeface="+mn-lt"/>
                <a:ea typeface="+mn-ea"/>
                <a:cs typeface="+mn-cs"/>
              </a:rPr>
              <a:t>Ciascuno di noi percepisce le cose in modo differente!</a:t>
            </a:r>
            <a:br>
              <a:rPr lang="it-IT" sz="3600">
                <a:solidFill>
                  <a:srgbClr val="004992"/>
                </a:solidFill>
                <a:latin typeface="+mn-lt"/>
                <a:ea typeface="+mn-ea"/>
                <a:cs typeface="+mn-cs"/>
              </a:rPr>
            </a:br>
            <a:r>
              <a:rPr lang="it-IT">
                <a:solidFill>
                  <a:srgbClr val="004992"/>
                </a:solidFill>
                <a:latin typeface="+mn-lt"/>
                <a:ea typeface="+mn-ea"/>
                <a:cs typeface="+mn-cs"/>
              </a:rPr>
              <a:t>Come nei tre dipinti: lo stesso panorama è ritratto con una diversa enfasi!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17</a:t>
            </a:fld>
            <a:endParaRPr lang="de-DE" altLang="de-DE">
              <a:latin typeface="+mn-lt"/>
              <a:ea typeface="+mn-ea"/>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200" b="0">
                <a:latin typeface="Calibri Light"/>
                <a:cs typeface="Times New Roman" panose="02020603050405020304" pitchFamily="18" charset="0"/>
              </a:rPr>
              <a:t>Andreas Weißgerber: le colline in questo quadro sono più piccole rispetto agli altri due quadri. </a:t>
            </a:r>
            <a:endParaRPr lang="en-US" altLang="de-DE" sz="1200" b="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200" b="0">
                <a:latin typeface="Calibri Light"/>
                <a:cs typeface="Times New Roman" panose="02020603050405020304" pitchFamily="18" charset="0"/>
              </a:rPr>
              <a:t>Helmut Schack: in questo quadro, si vedono i diversi appezzamenti di terra che si estendono fino all'orizzonte. Il paesaggio è molto più colorato. Contrariamente agli altri due quadri, un gruppo di alberi in parte si erge direttamente davanti all'orizzonte (nessuna collina dietro).</a:t>
            </a:r>
            <a:endParaRPr lang="en-US" altLang="de-DE" sz="1200" b="0" dirty="0">
              <a:latin typeface="Calibri Light"/>
              <a:cs typeface="Times New Roman" panose="02020603050405020304" pitchFamily="18" charset="0"/>
            </a:endParaRPr>
          </a:p>
        </p:txBody>
      </p:sp>
      <p:sp>
        <p:nvSpPr>
          <p:cNvPr id="22"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200" b="0">
                <a:latin typeface="Calibri Light"/>
                <a:cs typeface="Times New Roman" panose="02020603050405020304" pitchFamily="18" charset="0"/>
              </a:rPr>
              <a:t>Bernd Hampel: il colore del paesaggio è molto più terreno. Manca l'albero a destra del sentiero. (cerchietto rosso).</a:t>
            </a:r>
            <a:endParaRPr lang="en-US" altLang="de-DE" sz="1200" b="0" dirty="0">
              <a:latin typeface="Calibri Light"/>
              <a:cs typeface="Times New Roman" panose="02020603050405020304" pitchFamily="18" charset="0"/>
            </a:endParaRPr>
          </a:p>
        </p:txBody>
      </p:sp>
      <p:sp>
        <p:nvSpPr>
          <p:cNvPr id="23"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verranno mostrate delle scene complesse (ad es. spiaggia, stazione ferroviaria).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5" name="Slide Number Placeholder 4"/>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verranno mostrate delle scene complesse (ad es. spiaggia, stazione ferroviaria).</a:t>
            </a:r>
            <a:endParaRPr lang="de-DE" altLang="de-DE" sz="2400" dirty="0">
              <a:solidFill>
                <a:srgbClr val="333333"/>
              </a:solidFill>
            </a:endParaRPr>
          </a:p>
          <a:p>
            <a:pPr marL="342900" indent="-342900" defTabSz="914400" eaLnBrk="0" fontAlgn="base" hangingPunct="0">
              <a:buClr>
                <a:srgbClr val="333333"/>
              </a:buClr>
              <a:buFont typeface="WingDings"/>
              <a:buChar char=""/>
            </a:pPr>
            <a:r>
              <a:rPr lang="it-IT" altLang="de-DE" sz="2400" dirty="0">
                <a:solidFill>
                  <a:srgbClr val="333333"/>
                </a:solidFill>
              </a:rPr>
              <a:t>Successivamente, ti verrà chiesto di ricordare ciò che hai </a:t>
            </a:r>
            <a:r>
              <a:rPr lang="it-IT" altLang="de-DE" sz="2400">
                <a:solidFill>
                  <a:srgbClr val="333333"/>
                </a:solidFill>
              </a:rPr>
              <a:t>visto</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5" name="Slide Number Placeholder 4"/>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1754210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it-IT" altLang="de-DE" sz="2400" dirty="0">
                <a:solidFill>
                  <a:srgbClr val="333333"/>
                </a:solidFill>
              </a:rPr>
              <a:t>Ti verranno mostrate delle scene complesse (ad es. spiaggia, stazione ferroviaria).</a:t>
            </a:r>
            <a:endParaRPr lang="de-DE" altLang="de-DE" sz="2400" dirty="0">
              <a:solidFill>
                <a:srgbClr val="333333"/>
              </a:solidFill>
            </a:endParaRPr>
          </a:p>
          <a:p>
            <a:pPr marL="342900" indent="-342900" defTabSz="914400" eaLnBrk="0" fontAlgn="base" hangingPunct="0">
              <a:buClr>
                <a:srgbClr val="333333"/>
              </a:buClr>
              <a:buFont typeface="WingDings"/>
              <a:buChar char=""/>
            </a:pPr>
            <a:r>
              <a:rPr lang="it-IT" altLang="de-DE" sz="2400" dirty="0">
                <a:solidFill>
                  <a:srgbClr val="333333"/>
                </a:solidFill>
              </a:rPr>
              <a:t>Successivamente, ti verrà chiesto di ricordare ciò che hai visto</a:t>
            </a:r>
            <a:r>
              <a:rPr lang="de-DE" altLang="de-DE" sz="2400" dirty="0">
                <a:solidFill>
                  <a:srgbClr val="333333"/>
                </a:solidFill>
              </a:rPr>
              <a:t>.</a:t>
            </a:r>
          </a:p>
          <a:p>
            <a:pPr algn="ctr" defTabSz="914400" fontAlgn="base"/>
            <a:r>
              <a:rPr lang="de-DE" altLang="de-DE" sz="2400" dirty="0">
                <a:solidFill>
                  <a:srgbClr val="004992"/>
                </a:solidFill>
              </a:rPr>
              <a:t>Cerca di ricordare piu</a:t>
            </a:r>
            <a:r>
              <a:rPr lang="ja-JP" altLang="de-DE" sz="2400" dirty="0">
                <a:solidFill>
                  <a:srgbClr val="004992"/>
                </a:solidFill>
              </a:rPr>
              <a:t>‘</a:t>
            </a:r>
            <a:r>
              <a:rPr lang="de-DE" altLang="ja-JP" sz="2400" dirty="0">
                <a:solidFill>
                  <a:srgbClr val="004992"/>
                </a:solidFill>
              </a:rPr>
              <a:t> dettagli possibile!</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5" name="Slide Number Placeholder 4"/>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1599259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21</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In spiaggia</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Che cosa hai visto? Quanto ne sei sicuro?</a:t>
            </a:r>
            <a:endParaRPr lang="de-DE" altLang="de-DE" dirty="0">
              <a:solidFill>
                <a:srgbClr val="004992"/>
              </a:solidFill>
              <a:latin typeface="+mn-lt"/>
              <a:ea typeface="+mn-ea"/>
              <a:cs typeface="+mn-cs"/>
            </a:endParaRPr>
          </a:p>
        </p:txBody>
      </p:sp>
      <p:sp>
        <p:nvSpPr>
          <p:cNvPr id="61442"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ombrellone</a:t>
            </a:r>
          </a:p>
          <a:p>
            <a:pPr marL="342900" indent="-342900">
              <a:lnSpc>
                <a:spcPct val="100000"/>
              </a:lnSpc>
              <a:spcBef>
                <a:spcPts val="1200"/>
              </a:spcBef>
              <a:buClr>
                <a:srgbClr val="333333"/>
              </a:buClr>
              <a:buFont typeface="WingDings"/>
              <a:buChar char=""/>
            </a:pPr>
            <a:r>
              <a:rPr lang="it-IT" altLang="de-DE" sz="2400" dirty="0">
                <a:solidFill>
                  <a:srgbClr val="333333"/>
                </a:solidFill>
              </a:rPr>
              <a:t>bagnino</a:t>
            </a:r>
          </a:p>
          <a:p>
            <a:pPr marL="342900" indent="-342900">
              <a:lnSpc>
                <a:spcPct val="100000"/>
              </a:lnSpc>
              <a:spcBef>
                <a:spcPts val="1200"/>
              </a:spcBef>
              <a:buClr>
                <a:srgbClr val="333333"/>
              </a:buClr>
              <a:buFont typeface="WingDings"/>
              <a:buChar char=""/>
            </a:pPr>
            <a:r>
              <a:rPr lang="it-IT" altLang="de-DE" sz="2400" dirty="0">
                <a:solidFill>
                  <a:srgbClr val="333333"/>
                </a:solidFill>
              </a:rPr>
              <a:t>cane</a:t>
            </a:r>
          </a:p>
          <a:p>
            <a:pPr marL="342900" indent="-342900">
              <a:lnSpc>
                <a:spcPct val="100000"/>
              </a:lnSpc>
              <a:spcBef>
                <a:spcPts val="1200"/>
              </a:spcBef>
              <a:buClr>
                <a:srgbClr val="333333"/>
              </a:buClr>
              <a:buFont typeface="WingDings"/>
              <a:buChar char=""/>
            </a:pPr>
            <a:r>
              <a:rPr lang="it-IT" altLang="de-DE" sz="2400" dirty="0">
                <a:solidFill>
                  <a:srgbClr val="333333"/>
                </a:solidFill>
              </a:rPr>
              <a:t>palla</a:t>
            </a:r>
          </a:p>
          <a:p>
            <a:pPr marL="342900" indent="-342900">
              <a:lnSpc>
                <a:spcPct val="100000"/>
              </a:lnSpc>
              <a:spcBef>
                <a:spcPts val="1200"/>
              </a:spcBef>
              <a:buClr>
                <a:srgbClr val="333333"/>
              </a:buClr>
              <a:buFont typeface="WingDings"/>
              <a:buChar char=""/>
            </a:pPr>
            <a:r>
              <a:rPr lang="it-IT" altLang="de-DE" sz="2400" dirty="0">
                <a:solidFill>
                  <a:srgbClr val="333333"/>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cappello</a:t>
            </a:r>
          </a:p>
          <a:p>
            <a:pPr marL="342900" indent="-342900">
              <a:lnSpc>
                <a:spcPct val="100000"/>
              </a:lnSpc>
              <a:spcBef>
                <a:spcPts val="1200"/>
              </a:spcBef>
              <a:buClr>
                <a:srgbClr val="333333"/>
              </a:buClr>
              <a:buFont typeface="WingDings"/>
              <a:buChar char=""/>
            </a:pPr>
            <a:r>
              <a:rPr lang="it-IT" altLang="de-DE" sz="2400" dirty="0">
                <a:solidFill>
                  <a:srgbClr val="333333"/>
                </a:solidFill>
              </a:rPr>
              <a:t>asciugamano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In spiaggia</a:t>
            </a:r>
          </a:p>
        </p:txBody>
      </p:sp>
      <p:sp>
        <p:nvSpPr>
          <p:cNvPr id="6349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ombrellone</a:t>
            </a:r>
          </a:p>
          <a:p>
            <a:pPr marL="342900" indent="-342900">
              <a:lnSpc>
                <a:spcPct val="100000"/>
              </a:lnSpc>
              <a:spcBef>
                <a:spcPts val="1200"/>
              </a:spcBef>
              <a:buClr>
                <a:srgbClr val="333333"/>
              </a:buClr>
              <a:buFont typeface="WingDings"/>
              <a:buChar char=""/>
            </a:pPr>
            <a:r>
              <a:rPr lang="it-IT" altLang="de-DE" sz="2400" dirty="0">
                <a:solidFill>
                  <a:srgbClr val="333333"/>
                </a:solidFill>
              </a:rPr>
              <a:t>bagnino</a:t>
            </a:r>
          </a:p>
          <a:p>
            <a:pPr marL="342900" indent="-342900">
              <a:lnSpc>
                <a:spcPct val="100000"/>
              </a:lnSpc>
              <a:spcBef>
                <a:spcPts val="1200"/>
              </a:spcBef>
              <a:buClr>
                <a:srgbClr val="333333"/>
              </a:buClr>
              <a:buFont typeface="WingDings"/>
              <a:buChar char=""/>
            </a:pPr>
            <a:r>
              <a:rPr lang="it-IT" altLang="de-DE" sz="2400" dirty="0">
                <a:solidFill>
                  <a:srgbClr val="333333"/>
                </a:solidFill>
              </a:rPr>
              <a:t>cane</a:t>
            </a:r>
          </a:p>
          <a:p>
            <a:pPr marL="342900" indent="-342900">
              <a:lnSpc>
                <a:spcPct val="100000"/>
              </a:lnSpc>
              <a:spcBef>
                <a:spcPts val="1200"/>
              </a:spcBef>
              <a:buClr>
                <a:srgbClr val="004992"/>
              </a:buClr>
              <a:buFont typeface="WingDings"/>
              <a:buChar char=""/>
            </a:pPr>
            <a:r>
              <a:rPr lang="it-IT" altLang="de-DE" sz="2400" dirty="0">
                <a:solidFill>
                  <a:srgbClr val="004992"/>
                </a:solidFill>
              </a:rPr>
              <a:t>palla</a:t>
            </a:r>
          </a:p>
          <a:p>
            <a:pPr marL="342900" indent="-342900">
              <a:lnSpc>
                <a:spcPct val="100000"/>
              </a:lnSpc>
              <a:spcBef>
                <a:spcPts val="1200"/>
              </a:spcBef>
              <a:buClr>
                <a:srgbClr val="333333"/>
              </a:buClr>
              <a:buFont typeface="WingDings"/>
              <a:buChar char=""/>
            </a:pPr>
            <a:r>
              <a:rPr lang="it-IT" altLang="de-DE" sz="2400" dirty="0">
                <a:solidFill>
                  <a:srgbClr val="333333"/>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cappello</a:t>
            </a:r>
          </a:p>
          <a:p>
            <a:pPr marL="342900" indent="-342900">
              <a:lnSpc>
                <a:spcPct val="100000"/>
              </a:lnSpc>
              <a:spcBef>
                <a:spcPts val="1200"/>
              </a:spcBef>
              <a:buClr>
                <a:srgbClr val="004992"/>
              </a:buClr>
              <a:buFont typeface="WingDings"/>
              <a:buChar char=""/>
            </a:pPr>
            <a:r>
              <a:rPr lang="it-IT" altLang="de-DE" sz="2400" dirty="0">
                <a:solidFill>
                  <a:srgbClr val="004992"/>
                </a:solidFill>
              </a:rPr>
              <a:t>asciugamano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23</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24</a:t>
            </a:fld>
            <a:endParaRPr lang="de-DE" altLang="de-DE">
              <a:latin typeface="+mn-lt"/>
              <a:ea typeface="+mn-ea"/>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Stazione ferroviaria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Quanto ne sei sicuro?</a:t>
            </a:r>
            <a:endParaRPr lang="de-DE" altLang="de-DE">
              <a:solidFill>
                <a:srgbClr val="004992"/>
              </a:solidFill>
              <a:latin typeface="+mn-lt"/>
              <a:ea typeface="+mn-ea"/>
              <a:cs typeface="+mn-cs"/>
            </a:endParaRPr>
          </a:p>
        </p:txBody>
      </p:sp>
      <p:sp>
        <p:nvSpPr>
          <p:cNvPr id="67586"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rotaie</a:t>
            </a:r>
          </a:p>
          <a:p>
            <a:pPr marL="342900" indent="-342900">
              <a:lnSpc>
                <a:spcPct val="100000"/>
              </a:lnSpc>
              <a:spcBef>
                <a:spcPts val="1200"/>
              </a:spcBef>
              <a:buClr>
                <a:srgbClr val="333333"/>
              </a:buClr>
              <a:buFont typeface="WingDings"/>
              <a:buChar char=""/>
            </a:pPr>
            <a:r>
              <a:rPr lang="it-IT" altLang="de-DE" sz="2400" dirty="0">
                <a:solidFill>
                  <a:srgbClr val="333333"/>
                </a:solidFill>
              </a:rPr>
              <a:t>carrozza</a:t>
            </a:r>
          </a:p>
          <a:p>
            <a:pPr marL="342900" indent="-342900">
              <a:lnSpc>
                <a:spcPct val="100000"/>
              </a:lnSpc>
              <a:spcBef>
                <a:spcPts val="1200"/>
              </a:spcBef>
              <a:buClr>
                <a:srgbClr val="333333"/>
              </a:buClr>
              <a:buFont typeface="WingDings"/>
              <a:buChar char=""/>
            </a:pPr>
            <a:r>
              <a:rPr lang="it-IT" altLang="de-DE" sz="2400" dirty="0">
                <a:solidFill>
                  <a:srgbClr val="333333"/>
                </a:solidFill>
              </a:rPr>
              <a:t>motrice</a:t>
            </a:r>
          </a:p>
          <a:p>
            <a:pPr marL="342900" indent="-342900">
              <a:lnSpc>
                <a:spcPct val="100000"/>
              </a:lnSpc>
              <a:spcBef>
                <a:spcPts val="1200"/>
              </a:spcBef>
              <a:buClr>
                <a:srgbClr val="333333"/>
              </a:buClr>
              <a:buFont typeface="WingDings"/>
              <a:buChar char=""/>
            </a:pPr>
            <a:r>
              <a:rPr lang="it-IT" altLang="de-DE" sz="2400" dirty="0">
                <a:solidFill>
                  <a:srgbClr val="333333"/>
                </a:solidFill>
              </a:rPr>
              <a:t>stazione</a:t>
            </a:r>
          </a:p>
          <a:p>
            <a:pPr marL="342900" indent="-342900">
              <a:lnSpc>
                <a:spcPct val="100000"/>
              </a:lnSpc>
              <a:spcBef>
                <a:spcPts val="1200"/>
              </a:spcBef>
              <a:buClr>
                <a:srgbClr val="333333"/>
              </a:buClr>
              <a:buFont typeface="WingDings"/>
              <a:buChar char=""/>
            </a:pPr>
            <a:r>
              <a:rPr lang="it-IT" altLang="de-DE" sz="2400" dirty="0">
                <a:solidFill>
                  <a:srgbClr val="333333"/>
                </a:solidFill>
              </a:rPr>
              <a:t>orario</a:t>
            </a:r>
          </a:p>
          <a:p>
            <a:pPr marL="342900" indent="-342900">
              <a:lnSpc>
                <a:spcPct val="100000"/>
              </a:lnSpc>
              <a:spcBef>
                <a:spcPts val="1200"/>
              </a:spcBef>
              <a:buClr>
                <a:srgbClr val="333333"/>
              </a:buClr>
              <a:buFont typeface="WingDings"/>
              <a:buChar char=""/>
            </a:pPr>
            <a:r>
              <a:rPr lang="it-IT" altLang="de-DE" sz="2400" dirty="0">
                <a:solidFill>
                  <a:srgbClr val="333333"/>
                </a:solidFill>
              </a:rPr>
              <a:t>segnale ferroviario</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Stazione ferroviaria</a:t>
            </a:r>
          </a:p>
        </p:txBody>
      </p:sp>
      <p:sp>
        <p:nvSpPr>
          <p:cNvPr id="6963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rotaie</a:t>
            </a:r>
          </a:p>
          <a:p>
            <a:pPr marL="342900" indent="-342900">
              <a:lnSpc>
                <a:spcPct val="100000"/>
              </a:lnSpc>
              <a:spcBef>
                <a:spcPts val="1200"/>
              </a:spcBef>
              <a:buClr>
                <a:srgbClr val="333333"/>
              </a:buClr>
              <a:buFont typeface="WingDings"/>
              <a:buChar char=""/>
            </a:pPr>
            <a:r>
              <a:rPr lang="it-IT" altLang="de-DE" sz="2400" dirty="0">
                <a:solidFill>
                  <a:srgbClr val="333333"/>
                </a:solidFill>
              </a:rPr>
              <a:t>carrozza</a:t>
            </a:r>
          </a:p>
          <a:p>
            <a:pPr marL="342900" indent="-342900">
              <a:lnSpc>
                <a:spcPct val="100000"/>
              </a:lnSpc>
              <a:spcBef>
                <a:spcPts val="1200"/>
              </a:spcBef>
              <a:buClr>
                <a:srgbClr val="004992"/>
              </a:buClr>
              <a:buFont typeface="WingDings"/>
              <a:buChar char=""/>
            </a:pPr>
            <a:r>
              <a:rPr lang="it-IT" altLang="de-DE" sz="2400" dirty="0">
                <a:solidFill>
                  <a:srgbClr val="004992"/>
                </a:solidFill>
              </a:rPr>
              <a:t>motrice</a:t>
            </a:r>
          </a:p>
          <a:p>
            <a:pPr marL="342900" indent="-342900">
              <a:lnSpc>
                <a:spcPct val="100000"/>
              </a:lnSpc>
              <a:spcBef>
                <a:spcPts val="1200"/>
              </a:spcBef>
              <a:buClr>
                <a:srgbClr val="333333"/>
              </a:buClr>
              <a:buFont typeface="WingDings"/>
              <a:buChar char=""/>
            </a:pPr>
            <a:r>
              <a:rPr lang="it-IT" altLang="de-DE" sz="2400" dirty="0">
                <a:solidFill>
                  <a:srgbClr val="333333"/>
                </a:solidFill>
              </a:rPr>
              <a:t>stazione</a:t>
            </a:r>
          </a:p>
          <a:p>
            <a:pPr marL="342900" indent="-342900">
              <a:lnSpc>
                <a:spcPct val="100000"/>
              </a:lnSpc>
              <a:spcBef>
                <a:spcPts val="1200"/>
              </a:spcBef>
              <a:buClr>
                <a:srgbClr val="333333"/>
              </a:buClr>
              <a:buFont typeface="WingDings"/>
              <a:buChar char=""/>
            </a:pPr>
            <a:r>
              <a:rPr lang="it-IT" altLang="de-DE" sz="2400" dirty="0">
                <a:solidFill>
                  <a:srgbClr val="333333"/>
                </a:solidFill>
              </a:rPr>
              <a:t>orario</a:t>
            </a:r>
          </a:p>
          <a:p>
            <a:pPr marL="342900" indent="-342900">
              <a:lnSpc>
                <a:spcPct val="100000"/>
              </a:lnSpc>
              <a:spcBef>
                <a:spcPts val="1200"/>
              </a:spcBef>
              <a:buClr>
                <a:srgbClr val="004992"/>
              </a:buClr>
              <a:buFont typeface="WingDings"/>
              <a:buChar char=""/>
            </a:pPr>
            <a:r>
              <a:rPr lang="it-IT" altLang="de-DE" sz="2400" dirty="0">
                <a:solidFill>
                  <a:srgbClr val="004992"/>
                </a:solidFill>
              </a:rPr>
              <a:t>segnale ferroviario</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26</a:t>
            </a:fld>
            <a:endParaRPr lang="de-DE" altLang="de-DE">
              <a:latin typeface="+mn-lt"/>
              <a:ea typeface="+mn-ea"/>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Falsi ricordi nella vita di tutti i giorni</a:t>
            </a:r>
            <a:endParaRPr lang="en-US" sz="3600">
              <a:latin typeface="+mn-lt"/>
              <a:ea typeface="+mn-ea"/>
              <a:cs typeface="+mn-cs"/>
            </a:endParaRPr>
          </a:p>
        </p:txBody>
      </p:sp>
      <p:sp>
        <p:nvSpPr>
          <p:cNvPr id="75778"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it-IT" altLang="de-DE" sz="2400">
                <a:solidFill>
                  <a:srgbClr val="333333"/>
                </a:solidFill>
              </a:rPr>
              <a:t>Non tutto quello che ricordiamo è accaduto effettivamente!</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Falsi ricordi nella vita di tutti i giorni</a:t>
            </a:r>
            <a:endParaRPr lang="en-US" sz="3600">
              <a:latin typeface="+mn-lt"/>
              <a:ea typeface="+mn-ea"/>
              <a:cs typeface="+mn-cs"/>
            </a:endParaRPr>
          </a:p>
        </p:txBody>
      </p:sp>
      <p:sp>
        <p:nvSpPr>
          <p:cNvPr id="75778"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it-IT" altLang="de-DE" sz="2400">
                <a:solidFill>
                  <a:srgbClr val="333333"/>
                </a:solidFill>
              </a:rPr>
              <a:t>Non tutto quello che ricordiamo è accaduto effettivamente!</a:t>
            </a:r>
          </a:p>
          <a:p>
            <a:pPr marL="342900" indent="-342900" eaLnBrk="1" hangingPunct="1">
              <a:lnSpc>
                <a:spcPct val="90000"/>
              </a:lnSpc>
              <a:buClr>
                <a:srgbClr val="333333"/>
              </a:buClr>
              <a:buFont typeface="WingDings"/>
              <a:buChar char=""/>
            </a:pPr>
            <a:r>
              <a:rPr lang="it-IT" altLang="de-DE" sz="2400">
                <a:solidFill>
                  <a:srgbClr val="333333"/>
                </a:solidFill>
              </a:rPr>
              <a:t>Il nostro cervello sostituisce e aggiunge le informazioni mancanti con eventi precedenti correlati (ad es. tipica scena della spiaggia delle vacanze). </a:t>
            </a:r>
            <a:br>
              <a:rPr lang="it-IT" altLang="de-DE" sz="2400">
                <a:solidFill>
                  <a:srgbClr val="333333"/>
                </a:solidFill>
              </a:rPr>
            </a:br>
            <a:r>
              <a:rPr lang="it-IT" altLang="de-DE" sz="2400">
                <a:solidFill>
                  <a:srgbClr val="333333"/>
                </a:solidFill>
              </a:rPr>
              <a:t>Alcuni oggetti sono aggiunti per “logica” (nell'esempio: palla, asciugamano)!</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1326507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Falsi ricordi nella vita di tutti i giorni</a:t>
            </a:r>
            <a:endParaRPr lang="en-US" sz="3600">
              <a:latin typeface="+mn-lt"/>
              <a:ea typeface="+mn-ea"/>
              <a:cs typeface="+mn-cs"/>
            </a:endParaRPr>
          </a:p>
        </p:txBody>
      </p:sp>
      <p:sp>
        <p:nvSpPr>
          <p:cNvPr id="75778"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pPr>
            <a:r>
              <a:rPr lang="it-IT" altLang="de-DE" sz="2400">
                <a:solidFill>
                  <a:srgbClr val="333333"/>
                </a:solidFill>
              </a:rPr>
              <a:t>Non tutto quello che ricordiamo è accaduto effettivamente!</a:t>
            </a:r>
          </a:p>
          <a:p>
            <a:pPr marL="342900" indent="-342900" eaLnBrk="1" hangingPunct="1">
              <a:lnSpc>
                <a:spcPct val="90000"/>
              </a:lnSpc>
              <a:buClr>
                <a:srgbClr val="333333"/>
              </a:buClr>
              <a:buFont typeface="WingDings"/>
              <a:buChar char=""/>
            </a:pPr>
            <a:r>
              <a:rPr lang="it-IT" altLang="de-DE" sz="2400">
                <a:solidFill>
                  <a:srgbClr val="333333"/>
                </a:solidFill>
              </a:rPr>
              <a:t>Il nostro cervello sostituisce e aggiunge le informazioni mancanti con eventi precedenti correlati (ad es. tipica scena della spiaggia delle vacanze). </a:t>
            </a:r>
            <a:br>
              <a:rPr lang="it-IT" altLang="de-DE" sz="2400">
                <a:solidFill>
                  <a:srgbClr val="333333"/>
                </a:solidFill>
              </a:rPr>
            </a:br>
            <a:r>
              <a:rPr lang="it-IT" altLang="de-DE" sz="2400">
                <a:solidFill>
                  <a:srgbClr val="333333"/>
                </a:solidFill>
              </a:rPr>
              <a:t>Alcuni oggetti sono aggiunti per “logica” (nell'esempio: palla, asciugamano)!</a:t>
            </a:r>
          </a:p>
          <a:p>
            <a:pPr marL="342900" indent="-342900" eaLnBrk="1" hangingPunct="1">
              <a:lnSpc>
                <a:spcPct val="90000"/>
              </a:lnSpc>
              <a:buClr>
                <a:srgbClr val="333333"/>
              </a:buClr>
              <a:buFont typeface="WingDings"/>
              <a:buChar char=""/>
            </a:pPr>
            <a:r>
              <a:rPr lang="it-IT" altLang="de-DE" sz="2400">
                <a:solidFill>
                  <a:srgbClr val="333333"/>
                </a:solidFill>
              </a:rPr>
              <a:t>I ricordi reali spesso possono essere differenziati da quelli falsi grazie alla vividezza: i falsi ricordi sono alquanto “sbiaditi” e meno dettagliati</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1343838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004992"/>
                </a:solidFill>
              </a:rPr>
              <a:t>Dimenticanza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004992"/>
                </a:solidFill>
              </a:rPr>
              <a:t>Dimenticanza</a:t>
            </a:r>
            <a:endParaRPr lang="en-US" altLang="de-DE" sz="2400" dirty="0">
              <a:solidFill>
                <a:srgbClr val="004992"/>
              </a:solidFill>
            </a:endParaRPr>
          </a:p>
          <a:p>
            <a:pPr marL="342900" indent="-342900" defTabSz="914400" fontAlgn="base">
              <a:buClr>
                <a:srgbClr val="000000"/>
              </a:buClr>
              <a:buFont typeface="WingDings"/>
              <a:buChar char=""/>
            </a:pPr>
            <a:r>
              <a:rPr lang="en-US" altLang="de-DE" sz="2400" dirty="0" err="1">
                <a:solidFill>
                  <a:srgbClr val="004992"/>
                </a:solidFill>
              </a:rPr>
              <a:t>Pregiudizio</a:t>
            </a:r>
            <a:r>
              <a:rPr lang="en-US" altLang="de-DE" sz="2400" dirty="0">
                <a:solidFill>
                  <a:srgbClr val="004992"/>
                </a:solidFill>
              </a:rPr>
              <a:t> di </a:t>
            </a:r>
            <a:r>
              <a:rPr lang="en-US" altLang="de-DE" sz="2400" dirty="0" err="1">
                <a:solidFill>
                  <a:srgbClr val="004992"/>
                </a:solidFill>
              </a:rPr>
              <a:t>memoria</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004992"/>
                </a:solidFill>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normale</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positivi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negativi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depressivo</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negativi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err="1">
                <a:solidFill>
                  <a:srgbClr val="333333"/>
                </a:solidFill>
              </a:rPr>
              <a:t>dei</a:t>
            </a:r>
            <a:r>
              <a:rPr lang="en-US" altLang="de-DE" sz="2400">
                <a:solidFill>
                  <a:srgbClr val="333333"/>
                </a:solidFill>
              </a:rPr>
              <a:t> positivi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32</a:t>
            </a:fld>
            <a:endParaRPr lang="de-DE" altLang="de-DE">
              <a:latin typeface="+mn-lt"/>
              <a:ea typeface="+mn-ea"/>
            </a:endParaRPr>
          </a:p>
        </p:txBody>
      </p:sp>
    </p:spTree>
    <p:extLst>
      <p:ext uri="{BB962C8B-B14F-4D97-AF65-F5344CB8AC3E}">
        <p14:creationId xmlns:p14="http://schemas.microsoft.com/office/powerpoint/2010/main" val="4174365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Tipologia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004992"/>
                </a:solidFill>
              </a:rPr>
              <a:t>Dimenticanza</a:t>
            </a:r>
            <a:endParaRPr lang="en-US" altLang="de-DE" sz="2400" dirty="0">
              <a:solidFill>
                <a:srgbClr val="004992"/>
              </a:solidFill>
            </a:endParaRPr>
          </a:p>
          <a:p>
            <a:pPr marL="342900" indent="-342900" defTabSz="914400" fontAlgn="base">
              <a:buClr>
                <a:srgbClr val="000000"/>
              </a:buClr>
              <a:buFont typeface="WingDings"/>
              <a:buChar char=""/>
            </a:pPr>
            <a:r>
              <a:rPr lang="en-US" altLang="de-DE" sz="2400" dirty="0" err="1">
                <a:solidFill>
                  <a:srgbClr val="004992"/>
                </a:solidFill>
              </a:rPr>
              <a:t>Pregiudizio</a:t>
            </a:r>
            <a:r>
              <a:rPr lang="en-US" altLang="de-DE" sz="2400" dirty="0">
                <a:solidFill>
                  <a:srgbClr val="004992"/>
                </a:solidFill>
              </a:rPr>
              <a:t> di </a:t>
            </a:r>
            <a:r>
              <a:rPr lang="en-US" altLang="de-DE" sz="2400" dirty="0" err="1">
                <a:solidFill>
                  <a:srgbClr val="004992"/>
                </a:solidFill>
              </a:rPr>
              <a:t>memoria</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004992"/>
                </a:solidFill>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normale</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positivi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negativi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pregiudizio</a:t>
            </a:r>
            <a:r>
              <a:rPr lang="en-US" altLang="de-DE" sz="2400" dirty="0">
                <a:solidFill>
                  <a:srgbClr val="333333"/>
                </a:solidFill>
              </a:rPr>
              <a:t> di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depressivo</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negativi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memorizzati</a:t>
            </a:r>
            <a:r>
              <a:rPr lang="en-US" altLang="de-DE" sz="2400" dirty="0">
                <a:solidFill>
                  <a:srgbClr val="333333"/>
                </a:solidFill>
              </a:rPr>
              <a:t> </a:t>
            </a:r>
            <a:r>
              <a:rPr lang="en-US" altLang="de-DE" sz="2400" dirty="0" err="1">
                <a:solidFill>
                  <a:srgbClr val="333333"/>
                </a:solidFill>
              </a:rPr>
              <a:t>meglio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positivi</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004992"/>
                </a:solidFill>
              </a:rPr>
              <a:t>Illusioni</a:t>
            </a:r>
            <a:r>
              <a:rPr lang="en-US" altLang="de-DE" sz="2400" dirty="0">
                <a:solidFill>
                  <a:srgbClr val="004992"/>
                </a:solidFill>
              </a:rPr>
              <a:t>/false </a:t>
            </a:r>
            <a:r>
              <a:rPr lang="en-US" altLang="de-DE" sz="2400" dirty="0" err="1">
                <a:solidFill>
                  <a:srgbClr val="004992"/>
                </a:solidFill>
              </a:rPr>
              <a:t>memorie</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ricordare</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accadute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33</a:t>
            </a:fld>
            <a:endParaRPr lang="de-DE" altLang="de-DE">
              <a:latin typeface="+mn-lt"/>
              <a:ea typeface="+mn-ea"/>
            </a:endParaRPr>
          </a:p>
        </p:txBody>
      </p:sp>
    </p:spTree>
    <p:extLst>
      <p:ext uri="{BB962C8B-B14F-4D97-AF65-F5344CB8AC3E}">
        <p14:creationId xmlns:p14="http://schemas.microsoft.com/office/powerpoint/2010/main" val="2663733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083284132"/>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Contrariamente al credo popolare, il Capitano Kirk (William Shatner) non ha mai detto la </a:t>
                      </a:r>
                      <a:r>
                        <a:rPr kumimoji="0" lang="it-IT" sz="1800" b="0" i="0" u="none" strike="noStrike" cap="none" normalizeH="0" baseline="0">
                          <a:ln>
                            <a:noFill/>
                          </a:ln>
                          <a:solidFill>
                            <a:srgbClr val="333333"/>
                          </a:solidFill>
                          <a:effectLst/>
                          <a:latin typeface="Calibri Light"/>
                        </a:rPr>
                        <a:t>frase “Beam </a:t>
                      </a:r>
                      <a:r>
                        <a:rPr kumimoji="0" lang="it-IT" sz="1800" b="0" i="0" u="none" strike="noStrike" cap="none" normalizeH="0" baseline="0" dirty="0">
                          <a:ln>
                            <a:noFill/>
                          </a:ln>
                          <a:solidFill>
                            <a:srgbClr val="333333"/>
                          </a:solidFill>
                          <a:effectLst/>
                          <a:latin typeface="Calibri Light"/>
                        </a:rPr>
                        <a:t>me up (illuminami</a:t>
                      </a:r>
                      <a:r>
                        <a:rPr kumimoji="0" lang="it-IT" sz="1800" b="0" i="0" u="none" strike="noStrike" cap="none" normalizeH="0" baseline="0">
                          <a:ln>
                            <a:noFill/>
                          </a:ln>
                          <a:solidFill>
                            <a:srgbClr val="333333"/>
                          </a:solidFill>
                          <a:effectLst/>
                          <a:latin typeface="Calibri Light"/>
                        </a:rPr>
                        <a:t>), Scotty” </a:t>
                      </a:r>
                      <a:r>
                        <a:rPr kumimoji="0" lang="it-IT" sz="1800" b="0" i="0" u="none" strike="noStrike" cap="none" normalizeH="0" baseline="0" dirty="0">
                          <a:ln>
                            <a:noFill/>
                          </a:ln>
                          <a:solidFill>
                            <a:srgbClr val="333333"/>
                          </a:solidFill>
                          <a:effectLst/>
                          <a:latin typeface="Calibri Light"/>
                        </a:rPr>
                        <a:t>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2801078248"/>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Contrariamente al credo popolare, il Capitano Kirk (William Shatner) non ha mai detto la frase “Beam me up (illuminami), Scotty” 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Alcuni testimoni oculari del bombardamento di Dresda (Germania) ricordarono che dopo il bombardamento volavano degli aerei a bassa quota, in cerca di persone in fuga. Gli storici dubitano di questo evento (es. la polvere delle macerie e gli incendi diffusi rendono tale cosa impossibile).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705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431601083"/>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Contrariamente al credo popolare, il Capitano Kirk (William Shatner) non ha mai detto la frase “Beam me up (illuminami), Scotty” 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Alcuni testimoni oculari del bombardamento di Dresda (Germania) ricordarono che dopo il bombardamento volavano degli aerei a bassa quota, in cerca di persone in fuga. Gli storici dubitano di questo evento (es. la polvere delle macerie e gli incendi diffusi rendono tale cosa impossibile).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Il famoso psicologo Jean Piaget ricordava di essere stato rapito all’età di due anni, evento che si rivelò essere una storia della sua bambinaia che gli racconto’ quando era un bambino.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028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27875410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Contrariamente al credo popolare, il Capitano Kirk (William Shatner) non ha mai detto la frase “Beam me up (illuminami), Scotty” in Star Trek.</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Alcuni testimoni oculari del bombardamento di Dresda (Germania) ricordarono che dopo il bombardamento volavano degli aerei a bassa quota, in cerca di persone in fuga. Gli storici dubitano di questo evento (es. la polvere delle macerie e gli incendi diffusi rendono tale cosa impossibile).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Il famoso psicologo Jean Piaget ricordava di essere stato rapito all’età di due anni, evento che si rivelò essere una storia della sua bambinaia che gli racconto’ quando era un bambino.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rPr>
                        <a:t>Ai partecipanti di un esperimento, fu mostrata una pubblicità di Disney World, nella quale era ritratto Bugs Bunny. Il 30% dei partecipanti ricordavano di aver incontrato il coniglio quando, da bambini, visitarono Disney World, nonostante che Bugs Bunny sia un personaggio della Warner Brothers and non di Disney. </a:t>
                      </a:r>
                      <a:endParaRPr kumimoji="0" lang="de-DE" sz="1800" b="0" i="0" u="none" strike="noStrike" cap="none" normalizeH="0" baseline="0" dirty="0">
                        <a:ln>
                          <a:noFill/>
                        </a:ln>
                        <a:solidFill>
                          <a:srgbClr val="333333"/>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2845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Ci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fiducia</a:t>
            </a:r>
            <a:r>
              <a:rPr lang="en-US" altLang="de-DE" sz="2400" dirty="0">
                <a:solidFill>
                  <a:srgbClr val="333333"/>
                </a:solidFill>
              </a:rPr>
              <a:t> </a:t>
            </a:r>
            <a:r>
              <a:rPr lang="en-US" altLang="de-DE" sz="2400" dirty="0" err="1">
                <a:solidFill>
                  <a:srgbClr val="333333"/>
                </a:solidFill>
              </a:rPr>
              <a:t>nei</a:t>
            </a:r>
            <a:r>
              <a:rPr lang="en-US" altLang="de-DE" sz="2400" dirty="0">
                <a:solidFill>
                  <a:srgbClr val="333333"/>
                </a:solidFill>
              </a:rPr>
              <a:t> </a:t>
            </a:r>
            <a:r>
              <a:rPr lang="en-US" altLang="de-DE" sz="2400" dirty="0" err="1">
                <a:solidFill>
                  <a:srgbClr val="333333"/>
                </a:solidFill>
              </a:rPr>
              <a:t>falsi</a:t>
            </a:r>
            <a:r>
              <a:rPr lang="en-US" altLang="de-DE" sz="2400" dirty="0">
                <a:solidFill>
                  <a:srgbClr val="333333"/>
                </a:solidFill>
              </a:rPr>
              <a:t> </a:t>
            </a:r>
            <a:r>
              <a:rPr lang="en-US" altLang="de-DE" sz="2400" dirty="0" err="1">
                <a:solidFill>
                  <a:srgbClr val="333333"/>
                </a:solidFill>
              </a:rPr>
              <a:t>ricordi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senza</a:t>
            </a:r>
            <a:r>
              <a:rPr lang="en-US" altLang="de-DE" sz="2400" dirty="0">
                <a:solidFill>
                  <a:srgbClr val="333333"/>
                </a:solidFill>
              </a:rPr>
              <a:t> </a:t>
            </a:r>
            <a:r>
              <a:rPr lang="en-US" altLang="de-DE" sz="2400" err="1">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Ci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fiducia</a:t>
            </a:r>
            <a:r>
              <a:rPr lang="en-US" altLang="de-DE" sz="2400" dirty="0">
                <a:solidFill>
                  <a:srgbClr val="333333"/>
                </a:solidFill>
              </a:rPr>
              <a:t> </a:t>
            </a:r>
            <a:r>
              <a:rPr lang="en-US" altLang="de-DE" sz="2400" dirty="0" err="1">
                <a:solidFill>
                  <a:srgbClr val="333333"/>
                </a:solidFill>
              </a:rPr>
              <a:t>nei</a:t>
            </a:r>
            <a:r>
              <a:rPr lang="en-US" altLang="de-DE" sz="2400" dirty="0">
                <a:solidFill>
                  <a:srgbClr val="333333"/>
                </a:solidFill>
              </a:rPr>
              <a:t> </a:t>
            </a:r>
            <a:r>
              <a:rPr lang="en-US" altLang="de-DE" sz="2400" dirty="0" err="1">
                <a:solidFill>
                  <a:srgbClr val="333333"/>
                </a:solidFill>
              </a:rPr>
              <a:t>falsi</a:t>
            </a:r>
            <a:r>
              <a:rPr lang="en-US" altLang="de-DE" sz="2400" dirty="0">
                <a:solidFill>
                  <a:srgbClr val="333333"/>
                </a:solidFill>
              </a:rPr>
              <a:t> </a:t>
            </a:r>
            <a:r>
              <a:rPr lang="en-US" altLang="de-DE" sz="2400" dirty="0" err="1">
                <a:solidFill>
                  <a:srgbClr val="333333"/>
                </a:solidFill>
              </a:rPr>
              <a:t>ricordi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senza</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Contemporaneamente</a:t>
            </a:r>
            <a:r>
              <a:rPr lang="en-US" altLang="de-DE" sz="2400" dirty="0">
                <a:solidFill>
                  <a:srgbClr val="333333"/>
                </a:solidFill>
              </a:rPr>
              <a:t> la </a:t>
            </a:r>
            <a:r>
              <a:rPr lang="en-US" altLang="de-DE" sz="2400" dirty="0" err="1">
                <a:solidFill>
                  <a:srgbClr val="333333"/>
                </a:solidFill>
              </a:rPr>
              <a:t>fiducia</a:t>
            </a:r>
            <a:r>
              <a:rPr lang="en-US" altLang="de-DE" sz="2400" dirty="0">
                <a:solidFill>
                  <a:srgbClr val="333333"/>
                </a:solidFill>
              </a:rPr>
              <a:t> per le </a:t>
            </a:r>
            <a:r>
              <a:rPr lang="en-US" altLang="de-DE" sz="2400" dirty="0" err="1">
                <a:solidFill>
                  <a:srgbClr val="333333"/>
                </a:solidFill>
              </a:rPr>
              <a:t>memorie</a:t>
            </a:r>
            <a:r>
              <a:rPr lang="en-US" altLang="de-DE" sz="2400" dirty="0">
                <a:solidFill>
                  <a:srgbClr val="333333"/>
                </a:solidFill>
              </a:rPr>
              <a:t> </a:t>
            </a:r>
            <a:r>
              <a:rPr lang="en-US" altLang="de-DE" sz="2400" dirty="0" err="1">
                <a:solidFill>
                  <a:srgbClr val="333333"/>
                </a:solidFill>
              </a:rPr>
              <a:t>reali</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accadute</a:t>
            </a:r>
            <a:r>
              <a:rPr lang="en-US" altLang="de-DE" sz="2400" dirty="0">
                <a:solidFill>
                  <a:srgbClr val="333333"/>
                </a:solidFill>
              </a:rPr>
              <a:t> per </a:t>
            </a:r>
            <a:r>
              <a:rPr lang="en-US" altLang="de-DE" sz="2400" dirty="0" err="1">
                <a:solidFill>
                  <a:srgbClr val="333333"/>
                </a:solidFill>
              </a:rPr>
              <a:t>davvero</a:t>
            </a:r>
            <a:r>
              <a:rPr lang="en-US" altLang="de-DE" sz="2400" dirty="0">
                <a:solidFill>
                  <a:srgbClr val="333333"/>
                </a:solidFill>
              </a:rPr>
              <a:t>) è </a:t>
            </a:r>
            <a:r>
              <a:rPr lang="en-US" altLang="de-DE" sz="2400" dirty="0" err="1">
                <a:solidFill>
                  <a:srgbClr val="333333"/>
                </a:solidFill>
              </a:rPr>
              <a:t>ridotta</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err="1">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3722561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Ci</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fiducia</a:t>
            </a:r>
            <a:r>
              <a:rPr lang="en-US" altLang="de-DE" sz="2400" dirty="0">
                <a:solidFill>
                  <a:srgbClr val="333333"/>
                </a:solidFill>
              </a:rPr>
              <a:t> </a:t>
            </a:r>
            <a:r>
              <a:rPr lang="en-US" altLang="de-DE" sz="2400" dirty="0" err="1">
                <a:solidFill>
                  <a:srgbClr val="333333"/>
                </a:solidFill>
              </a:rPr>
              <a:t>nei</a:t>
            </a:r>
            <a:r>
              <a:rPr lang="en-US" altLang="de-DE" sz="2400" dirty="0">
                <a:solidFill>
                  <a:srgbClr val="333333"/>
                </a:solidFill>
              </a:rPr>
              <a:t> </a:t>
            </a:r>
            <a:r>
              <a:rPr lang="en-US" altLang="de-DE" sz="2400" dirty="0" err="1">
                <a:solidFill>
                  <a:srgbClr val="333333"/>
                </a:solidFill>
              </a:rPr>
              <a:t>falsi</a:t>
            </a:r>
            <a:r>
              <a:rPr lang="en-US" altLang="de-DE" sz="2400" dirty="0">
                <a:solidFill>
                  <a:srgbClr val="333333"/>
                </a:solidFill>
              </a:rPr>
              <a:t> </a:t>
            </a:r>
            <a:r>
              <a:rPr lang="en-US" altLang="de-DE" sz="2400" dirty="0" err="1">
                <a:solidFill>
                  <a:srgbClr val="333333"/>
                </a:solidFill>
              </a:rPr>
              <a:t>ricordi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senza</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Contemporaneamente</a:t>
            </a:r>
            <a:r>
              <a:rPr lang="en-US" altLang="de-DE" sz="2400" dirty="0">
                <a:solidFill>
                  <a:srgbClr val="333333"/>
                </a:solidFill>
              </a:rPr>
              <a:t> la </a:t>
            </a:r>
            <a:r>
              <a:rPr lang="en-US" altLang="de-DE" sz="2400" dirty="0" err="1">
                <a:solidFill>
                  <a:srgbClr val="333333"/>
                </a:solidFill>
              </a:rPr>
              <a:t>fiducia</a:t>
            </a:r>
            <a:r>
              <a:rPr lang="en-US" altLang="de-DE" sz="2400" dirty="0">
                <a:solidFill>
                  <a:srgbClr val="333333"/>
                </a:solidFill>
              </a:rPr>
              <a:t> per le </a:t>
            </a:r>
            <a:r>
              <a:rPr lang="en-US" altLang="de-DE" sz="2400" dirty="0" err="1">
                <a:solidFill>
                  <a:srgbClr val="333333"/>
                </a:solidFill>
              </a:rPr>
              <a:t>memorie</a:t>
            </a:r>
            <a:r>
              <a:rPr lang="en-US" altLang="de-DE" sz="2400" dirty="0">
                <a:solidFill>
                  <a:srgbClr val="333333"/>
                </a:solidFill>
              </a:rPr>
              <a:t> </a:t>
            </a:r>
            <a:r>
              <a:rPr lang="en-US" altLang="de-DE" sz="2400" dirty="0" err="1">
                <a:solidFill>
                  <a:srgbClr val="333333"/>
                </a:solidFill>
              </a:rPr>
              <a:t>reali</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accadute</a:t>
            </a:r>
            <a:r>
              <a:rPr lang="en-US" altLang="de-DE" sz="2400" dirty="0">
                <a:solidFill>
                  <a:srgbClr val="333333"/>
                </a:solidFill>
              </a:rPr>
              <a:t> per </a:t>
            </a:r>
            <a:r>
              <a:rPr lang="en-US" altLang="de-DE" sz="2400" dirty="0" err="1">
                <a:solidFill>
                  <a:srgbClr val="333333"/>
                </a:solidFill>
              </a:rPr>
              <a:t>davvero</a:t>
            </a:r>
            <a:r>
              <a:rPr lang="en-US" altLang="de-DE" sz="2400" dirty="0">
                <a:solidFill>
                  <a:srgbClr val="333333"/>
                </a:solidFill>
              </a:rPr>
              <a:t>) è </a:t>
            </a:r>
            <a:r>
              <a:rPr lang="en-US" altLang="de-DE" sz="2400" dirty="0" err="1">
                <a:solidFill>
                  <a:srgbClr val="333333"/>
                </a:solidFill>
              </a:rPr>
              <a:t>ridotta</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Questo</a:t>
            </a:r>
            <a:r>
              <a:rPr lang="en-US" altLang="de-DE" sz="2400" dirty="0">
                <a:solidFill>
                  <a:srgbClr val="333333"/>
                </a:solidFill>
              </a:rPr>
              <a:t> </a:t>
            </a:r>
            <a:r>
              <a:rPr lang="en-US" altLang="de-DE" sz="2400" dirty="0" err="1">
                <a:solidFill>
                  <a:srgbClr val="333333"/>
                </a:solidFill>
              </a:rPr>
              <a:t>rende</a:t>
            </a:r>
            <a:r>
              <a:rPr lang="en-US" altLang="de-DE" sz="2400" dirty="0">
                <a:solidFill>
                  <a:srgbClr val="333333"/>
                </a:solidFill>
              </a:rPr>
              <a:t> </a:t>
            </a:r>
            <a:r>
              <a:rPr lang="en-US" altLang="de-DE" sz="2400" dirty="0" err="1">
                <a:solidFill>
                  <a:srgbClr val="333333"/>
                </a:solidFill>
              </a:rPr>
              <a:t>difficile</a:t>
            </a:r>
            <a:r>
              <a:rPr lang="en-US" altLang="de-DE" sz="2400" dirty="0">
                <a:solidFill>
                  <a:srgbClr val="333333"/>
                </a:solidFill>
              </a:rPr>
              <a:t> </a:t>
            </a:r>
            <a:r>
              <a:rPr lang="en-US" altLang="de-DE" sz="2400" dirty="0" err="1">
                <a:solidFill>
                  <a:srgbClr val="333333"/>
                </a:solidFill>
              </a:rPr>
              <a:t>differenziare</a:t>
            </a:r>
            <a:r>
              <a:rPr lang="en-US" altLang="de-DE" sz="2400" dirty="0">
                <a:solidFill>
                  <a:srgbClr val="333333"/>
                </a:solidFill>
              </a:rPr>
              <a:t> le </a:t>
            </a:r>
            <a:r>
              <a:rPr lang="en-US" altLang="de-DE" sz="2400" dirty="0" err="1">
                <a:solidFill>
                  <a:srgbClr val="333333"/>
                </a:solidFill>
              </a:rPr>
              <a:t>memorie</a:t>
            </a:r>
            <a:r>
              <a:rPr lang="en-US" altLang="de-DE" sz="2400" dirty="0">
                <a:solidFill>
                  <a:srgbClr val="333333"/>
                </a:solidFill>
              </a:rPr>
              <a:t> false da </a:t>
            </a:r>
            <a:r>
              <a:rPr lang="en-US" altLang="de-DE" sz="2400" dirty="0" err="1">
                <a:solidFill>
                  <a:srgbClr val="333333"/>
                </a:solidFill>
              </a:rPr>
              <a:t>quelle</a:t>
            </a:r>
            <a:r>
              <a:rPr lang="en-US" altLang="de-DE" sz="2400" dirty="0">
                <a:solidFill>
                  <a:srgbClr val="333333"/>
                </a:solidFill>
              </a:rPr>
              <a:t> </a:t>
            </a:r>
            <a:r>
              <a:rPr lang="en-US" altLang="de-DE" sz="2400" dirty="0" err="1">
                <a:solidFill>
                  <a:srgbClr val="333333"/>
                </a:solidFill>
              </a:rPr>
              <a:t>reali</a:t>
            </a:r>
            <a:r>
              <a:rPr lang="en-US" altLang="de-DE" sz="2400" dirty="0">
                <a:solidFill>
                  <a:srgbClr val="333333"/>
                </a:solidFill>
              </a:rPr>
              <a:t> e </a:t>
            </a:r>
            <a:r>
              <a:rPr lang="en-US" altLang="de-DE" sz="2400" dirty="0" err="1">
                <a:solidFill>
                  <a:srgbClr val="333333"/>
                </a:solidFill>
              </a:rPr>
              <a:t>puo</a:t>
            </a:r>
            <a:r>
              <a:rPr lang="en-US" altLang="de-DE" sz="2400" dirty="0">
                <a:solidFill>
                  <a:srgbClr val="333333"/>
                </a:solidFill>
              </a:rPr>
              <a:t>’ </a:t>
            </a:r>
            <a:r>
              <a:rPr lang="en-US" altLang="de-DE" sz="2400" dirty="0" err="1">
                <a:solidFill>
                  <a:srgbClr val="333333"/>
                </a:solidFill>
              </a:rPr>
              <a:t>ostacolare</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sana</a:t>
            </a:r>
            <a:r>
              <a:rPr lang="en-US" altLang="de-DE" sz="2400" dirty="0">
                <a:solidFill>
                  <a:srgbClr val="333333"/>
                </a:solidFill>
              </a:rPr>
              <a:t> e </a:t>
            </a:r>
            <a:r>
              <a:rPr lang="en-US" altLang="de-DE" sz="2400" dirty="0" err="1">
                <a:solidFill>
                  <a:srgbClr val="333333"/>
                </a:solidFill>
              </a:rPr>
              <a:t>realistica</a:t>
            </a:r>
            <a:r>
              <a:rPr lang="en-US" altLang="de-DE" sz="2400" dirty="0">
                <a:solidFill>
                  <a:srgbClr val="333333"/>
                </a:solidFill>
              </a:rPr>
              <a:t> </a:t>
            </a:r>
            <a:r>
              <a:rPr lang="en-US" altLang="de-DE" sz="2400" dirty="0" err="1">
                <a:solidFill>
                  <a:srgbClr val="333333"/>
                </a:solidFill>
              </a:rPr>
              <a:t>visione</a:t>
            </a:r>
            <a:r>
              <a:rPr lang="en-US" altLang="de-DE" sz="2400" dirty="0">
                <a:solidFill>
                  <a:srgbClr val="333333"/>
                </a:solidFill>
              </a:rPr>
              <a:t> di </a:t>
            </a:r>
            <a:r>
              <a:rPr lang="en-US" altLang="de-DE" sz="2400" dirty="0" err="1">
                <a:solidFill>
                  <a:srgbClr val="333333"/>
                </a:solidFill>
              </a:rPr>
              <a:t>cio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ci </a:t>
            </a:r>
            <a:r>
              <a:rPr lang="en-US" altLang="de-DE" sz="2400" dirty="0" err="1">
                <a:solidFill>
                  <a:srgbClr val="333333"/>
                </a:solidFill>
              </a:rPr>
              <a:t>circonda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40</a:t>
            </a:fld>
            <a:endParaRPr lang="de-DE" altLang="de-DE">
              <a:latin typeface="+mn-lt"/>
              <a:ea typeface="+mn-ea"/>
            </a:endParaRPr>
          </a:p>
        </p:txBody>
      </p:sp>
    </p:spTree>
    <p:extLst>
      <p:ext uri="{BB962C8B-B14F-4D97-AF65-F5344CB8AC3E}">
        <p14:creationId xmlns:p14="http://schemas.microsoft.com/office/powerpoint/2010/main" val="2011018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degli errori di memoria promuovono dei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41</a:t>
            </a:fld>
            <a:endParaRPr lang="de-DE" altLang="de-DE">
              <a:latin typeface="+mn-lt"/>
              <a:ea typeface="+mn-ea"/>
            </a:endParaRPr>
          </a:p>
        </p:txBody>
      </p:sp>
      <p:sp>
        <p:nvSpPr>
          <p:cNvPr id="5" name="Rechteck 1"/>
          <p:cNvSpPr>
            <a:spLocks noChangeArrowheads="1"/>
          </p:cNvSpPr>
          <p:nvPr/>
        </p:nvSpPr>
        <p:spPr bwMode="auto">
          <a:xfrm>
            <a:off x="408955" y="5805264"/>
            <a:ext cx="11376000" cy="400050"/>
          </a:xfrm>
          <a:prstGeom prst="rect">
            <a:avLst/>
          </a:prstGeom>
          <a:noFill/>
          <a:ln>
            <a:noFill/>
          </a:ln>
        </p:spPr>
        <p:txBody>
          <a:bodyPr>
            <a:noAutofit/>
          </a:bodyPr>
          <a:lstStyle/>
          <a:p>
            <a:pPr algn="ctr" eaLnBrk="1" fontAlgn="auto" hangingPunct="1">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80025278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Evento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Falsa memoria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Situazione effettiva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Discussione con la madre.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it-IT" sz="2000" b="0" i="0" u="none" strike="noStrike" cap="none" normalizeH="0" baseline="0">
                          <a:ln>
                            <a:noFill/>
                          </a:ln>
                          <a:solidFill>
                            <a:srgbClr val="333333"/>
                          </a:solidFill>
                          <a:effectLst/>
                          <a:latin typeface="Calibri Light"/>
                        </a:rPr>
                        <a:t>Ricorda che lei disse “non sei piu’ la mia figliola.”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La madre effettivamente disse: “Non sapevo che fossi cosi’.” –con il passare del tempo le esatte parole non potevano essere ricordate.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Sessione di terapia di gruppo.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Nessuno si cura dei miei problemi.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Gli altri partecipanti cercarono di dare consolazione ma questo, col passar del tempo, fu dimenticato.</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10445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it-IT" altLang="de-DE" sz="2400">
                <a:solidFill>
                  <a:srgbClr val="333333"/>
                </a:solidFill>
              </a:rPr>
              <a:t>Ancora una volta, ti verranno presentate scene complesse</a:t>
            </a:r>
            <a:r>
              <a:rPr lang="de-DE" altLang="de-DE" sz="240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10445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it-IT" altLang="de-DE" sz="2400">
                <a:solidFill>
                  <a:srgbClr val="333333"/>
                </a:solidFill>
              </a:rPr>
              <a:t>Ancora una volta, ti verranno presentate scene complesse</a:t>
            </a:r>
            <a:r>
              <a:rPr lang="de-DE" altLang="de-DE" sz="2400">
                <a:solidFill>
                  <a:srgbClr val="333333"/>
                </a:solidFill>
              </a:rPr>
              <a:t>.</a:t>
            </a:r>
          </a:p>
          <a:p>
            <a:pPr marL="342900" indent="-342900" eaLnBrk="1" hangingPunct="1">
              <a:buClr>
                <a:srgbClr val="333333"/>
              </a:buClr>
              <a:buFont typeface="WingDings"/>
              <a:buChar char=""/>
            </a:pPr>
            <a:r>
              <a:rPr lang="it-IT" altLang="de-DE" sz="2400">
                <a:solidFill>
                  <a:srgbClr val="333333"/>
                </a:solidFill>
              </a:rPr>
              <a:t>Cerca di individuare che cosa è stato lasciato fuori (i dettagli mancanti sono mostrati successivamente in blu).</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690402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44</a:t>
            </a:fld>
            <a:endParaRPr lang="de-DE" altLang="de-DE">
              <a:latin typeface="+mn-lt"/>
              <a:ea typeface="+mn-ea"/>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Chiosco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Quanto ne sei sicuro?</a:t>
            </a:r>
            <a:endParaRPr lang="de-DE" altLang="de-DE">
              <a:solidFill>
                <a:srgbClr val="004992"/>
              </a:solidFill>
              <a:latin typeface="+mn-lt"/>
              <a:ea typeface="+mn-ea"/>
              <a:cs typeface="+mn-cs"/>
            </a:endParaRPr>
          </a:p>
        </p:txBody>
      </p:sp>
      <p:sp>
        <p:nvSpPr>
          <p:cNvPr id="108546"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insegna del chiosco</a:t>
            </a:r>
          </a:p>
          <a:p>
            <a:pPr marL="342900" indent="-342900">
              <a:lnSpc>
                <a:spcPct val="100000"/>
              </a:lnSpc>
              <a:spcBef>
                <a:spcPts val="1200"/>
              </a:spcBef>
              <a:buClr>
                <a:srgbClr val="333333"/>
              </a:buClr>
              <a:buFont typeface="WingDings"/>
              <a:buChar char=""/>
            </a:pPr>
            <a:r>
              <a:rPr lang="it-IT" altLang="de-DE" sz="2400" dirty="0">
                <a:solidFill>
                  <a:srgbClr val="333333"/>
                </a:solidFill>
              </a:rPr>
              <a:t>salsiccia</a:t>
            </a:r>
          </a:p>
          <a:p>
            <a:pPr marL="342900" indent="-342900">
              <a:lnSpc>
                <a:spcPct val="100000"/>
              </a:lnSpc>
              <a:spcBef>
                <a:spcPts val="1200"/>
              </a:spcBef>
              <a:buClr>
                <a:srgbClr val="333333"/>
              </a:buClr>
              <a:buFont typeface="WingDings"/>
              <a:buChar char=""/>
            </a:pPr>
            <a:r>
              <a:rPr lang="it-IT" altLang="de-DE" sz="2400" dirty="0">
                <a:solidFill>
                  <a:srgbClr val="333333"/>
                </a:solidFill>
              </a:rPr>
              <a:t>secchio del pattume</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a:p>
            <a:pPr marL="342900" indent="-342900">
              <a:lnSpc>
                <a:spcPct val="100000"/>
              </a:lnSpc>
              <a:spcBef>
                <a:spcPts val="1200"/>
              </a:spcBef>
              <a:buClr>
                <a:srgbClr val="333333"/>
              </a:buClr>
              <a:buFont typeface="WingDings"/>
              <a:buChar char=""/>
            </a:pPr>
            <a:r>
              <a:rPr lang="it-IT" altLang="de-DE" sz="2400" dirty="0">
                <a:solidFill>
                  <a:srgbClr val="333333"/>
                </a:solidFill>
              </a:rPr>
              <a:t>cartellino dei prezzi</a:t>
            </a:r>
          </a:p>
          <a:p>
            <a:pPr marL="342900" indent="-342900">
              <a:lnSpc>
                <a:spcPct val="100000"/>
              </a:lnSpc>
              <a:spcBef>
                <a:spcPts val="1200"/>
              </a:spcBef>
              <a:buClr>
                <a:srgbClr val="333333"/>
              </a:buClr>
              <a:buFont typeface="WingDings"/>
              <a:buChar char=""/>
            </a:pPr>
            <a:r>
              <a:rPr lang="it-IT" altLang="de-DE" sz="2400" dirty="0">
                <a:solidFill>
                  <a:srgbClr val="333333"/>
                </a:solidFill>
              </a:rPr>
              <a:t>bottiglie</a:t>
            </a:r>
          </a:p>
          <a:p>
            <a:pPr marL="342900" indent="-342900">
              <a:lnSpc>
                <a:spcPct val="100000"/>
              </a:lnSpc>
              <a:spcBef>
                <a:spcPts val="1200"/>
              </a:spcBef>
              <a:buClr>
                <a:srgbClr val="333333"/>
              </a:buClr>
              <a:buFont typeface="WingDings"/>
              <a:buChar char=""/>
            </a:pPr>
            <a:r>
              <a:rPr lang="it-IT" altLang="de-DE" sz="2400" dirty="0">
                <a:solidFill>
                  <a:srgbClr val="333333"/>
                </a:solidFill>
              </a:rPr>
              <a:t>venditore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Chiosco</a:t>
            </a:r>
          </a:p>
        </p:txBody>
      </p:sp>
      <p:sp>
        <p:nvSpPr>
          <p:cNvPr id="11059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insegna del chiosco</a:t>
            </a:r>
          </a:p>
          <a:p>
            <a:pPr marL="342900" indent="-342900">
              <a:lnSpc>
                <a:spcPct val="100000"/>
              </a:lnSpc>
              <a:spcBef>
                <a:spcPts val="1200"/>
              </a:spcBef>
              <a:buClr>
                <a:srgbClr val="333333"/>
              </a:buClr>
              <a:buFont typeface="WingDings"/>
              <a:buChar char=""/>
            </a:pPr>
            <a:r>
              <a:rPr lang="it-IT" altLang="de-DE" sz="2400" dirty="0">
                <a:solidFill>
                  <a:srgbClr val="333333"/>
                </a:solidFill>
              </a:rPr>
              <a:t>salsiccia</a:t>
            </a:r>
          </a:p>
          <a:p>
            <a:pPr marL="342900" indent="-342900">
              <a:lnSpc>
                <a:spcPct val="100000"/>
              </a:lnSpc>
              <a:spcBef>
                <a:spcPts val="1200"/>
              </a:spcBef>
              <a:buClr>
                <a:srgbClr val="004992"/>
              </a:buClr>
              <a:buFont typeface="WingDings"/>
              <a:buChar char=""/>
            </a:pPr>
            <a:r>
              <a:rPr lang="it-IT" altLang="de-DE" sz="2400" dirty="0">
                <a:solidFill>
                  <a:srgbClr val="004992"/>
                </a:solidFill>
              </a:rPr>
              <a:t>secchio del pattume</a:t>
            </a:r>
          </a:p>
          <a:p>
            <a:pPr marL="342900" indent="-342900">
              <a:lnSpc>
                <a:spcPct val="100000"/>
              </a:lnSpc>
              <a:spcBef>
                <a:spcPts val="1200"/>
              </a:spcBef>
              <a:buClr>
                <a:srgbClr val="333333"/>
              </a:buClr>
              <a:buFont typeface="WingDings"/>
              <a:buChar char=""/>
            </a:pPr>
            <a:r>
              <a:rPr lang="it-IT" altLang="de-DE" sz="2400" dirty="0">
                <a:solidFill>
                  <a:srgbClr val="333333"/>
                </a:solidFill>
              </a:rPr>
              <a:t>panchina</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a:p>
            <a:pPr marL="342900" indent="-342900">
              <a:lnSpc>
                <a:spcPct val="100000"/>
              </a:lnSpc>
              <a:spcBef>
                <a:spcPts val="1200"/>
              </a:spcBef>
              <a:buClr>
                <a:srgbClr val="004992"/>
              </a:buClr>
              <a:buFont typeface="WingDings"/>
              <a:buChar char=""/>
            </a:pPr>
            <a:r>
              <a:rPr lang="it-IT" altLang="de-DE" sz="2400" dirty="0">
                <a:solidFill>
                  <a:srgbClr val="004992"/>
                </a:solidFill>
              </a:rPr>
              <a:t>cartellino dei prezzi</a:t>
            </a:r>
          </a:p>
          <a:p>
            <a:pPr marL="342900" indent="-342900">
              <a:lnSpc>
                <a:spcPct val="100000"/>
              </a:lnSpc>
              <a:spcBef>
                <a:spcPts val="1200"/>
              </a:spcBef>
              <a:buClr>
                <a:srgbClr val="333333"/>
              </a:buClr>
              <a:buFont typeface="WingDings"/>
              <a:buChar char=""/>
            </a:pPr>
            <a:r>
              <a:rPr lang="it-IT" altLang="de-DE" sz="2400" dirty="0">
                <a:solidFill>
                  <a:srgbClr val="333333"/>
                </a:solidFill>
              </a:rPr>
              <a:t>bottiglie</a:t>
            </a:r>
          </a:p>
          <a:p>
            <a:pPr marL="342900" indent="-342900">
              <a:lnSpc>
                <a:spcPct val="100000"/>
              </a:lnSpc>
              <a:spcBef>
                <a:spcPts val="1200"/>
              </a:spcBef>
              <a:buClr>
                <a:srgbClr val="333333"/>
              </a:buClr>
              <a:buFont typeface="WingDings"/>
              <a:buChar char=""/>
            </a:pPr>
            <a:r>
              <a:rPr lang="it-IT" altLang="de-DE" sz="2400" dirty="0">
                <a:solidFill>
                  <a:srgbClr val="333333"/>
                </a:solidFill>
              </a:rPr>
              <a:t>venditore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46</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47</a:t>
            </a:fld>
            <a:endParaRPr lang="de-DE" altLang="de-DE">
              <a:latin typeface="+mn-lt"/>
              <a:ea typeface="+mn-ea"/>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Giardino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14690"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annaffiatoio</a:t>
            </a:r>
          </a:p>
          <a:p>
            <a:pPr marL="342900" indent="-342900">
              <a:lnSpc>
                <a:spcPct val="100000"/>
              </a:lnSpc>
              <a:spcBef>
                <a:spcPts val="1200"/>
              </a:spcBef>
              <a:buClr>
                <a:srgbClr val="333333"/>
              </a:buClr>
              <a:buFont typeface="WingDings"/>
              <a:buChar char=""/>
            </a:pPr>
            <a:r>
              <a:rPr lang="it-IT" altLang="de-DE" sz="2400" dirty="0">
                <a:solidFill>
                  <a:srgbClr val="333333"/>
                </a:solidFill>
              </a:rPr>
              <a:t>girasoli</a:t>
            </a:r>
          </a:p>
          <a:p>
            <a:pPr marL="342900" indent="-342900">
              <a:lnSpc>
                <a:spcPct val="100000"/>
              </a:lnSpc>
              <a:spcBef>
                <a:spcPts val="1200"/>
              </a:spcBef>
              <a:buClr>
                <a:srgbClr val="333333"/>
              </a:buClr>
              <a:buFont typeface="WingDings"/>
              <a:buChar char=""/>
            </a:pPr>
            <a:r>
              <a:rPr lang="it-IT" altLang="de-DE" sz="2400" dirty="0">
                <a:solidFill>
                  <a:srgbClr val="333333"/>
                </a:solidFill>
              </a:rPr>
              <a:t>aiuola</a:t>
            </a:r>
          </a:p>
          <a:p>
            <a:pPr marL="342900" indent="-342900">
              <a:lnSpc>
                <a:spcPct val="100000"/>
              </a:lnSpc>
              <a:spcBef>
                <a:spcPts val="1200"/>
              </a:spcBef>
              <a:buClr>
                <a:srgbClr val="333333"/>
              </a:buClr>
              <a:buFont typeface="WingDings"/>
              <a:buChar char=""/>
            </a:pPr>
            <a:r>
              <a:rPr lang="it-IT" altLang="de-DE" sz="2400" dirty="0">
                <a:solidFill>
                  <a:srgbClr val="333333"/>
                </a:solidFill>
              </a:rPr>
              <a:t>albero</a:t>
            </a:r>
          </a:p>
          <a:p>
            <a:pPr marL="342900" indent="-342900">
              <a:lnSpc>
                <a:spcPct val="100000"/>
              </a:lnSpc>
              <a:spcBef>
                <a:spcPts val="1200"/>
              </a:spcBef>
              <a:buClr>
                <a:srgbClr val="333333"/>
              </a:buClr>
              <a:buFont typeface="WingDings"/>
              <a:buChar char=""/>
            </a:pPr>
            <a:r>
              <a:rPr lang="it-IT" altLang="de-DE" sz="2400" dirty="0">
                <a:solidFill>
                  <a:srgbClr val="333333"/>
                </a:solidFill>
              </a:rPr>
              <a:t>pala</a:t>
            </a:r>
          </a:p>
          <a:p>
            <a:pPr marL="342900" indent="-342900">
              <a:lnSpc>
                <a:spcPct val="100000"/>
              </a:lnSpc>
              <a:spcBef>
                <a:spcPts val="1200"/>
              </a:spcBef>
              <a:buClr>
                <a:srgbClr val="333333"/>
              </a:buClr>
              <a:buFont typeface="WingDings"/>
              <a:buChar char=""/>
            </a:pPr>
            <a:r>
              <a:rPr lang="it-IT" altLang="de-DE" sz="2400" dirty="0">
                <a:solidFill>
                  <a:srgbClr val="333333"/>
                </a:solidFill>
              </a:rPr>
              <a:t>rastrello</a:t>
            </a:r>
          </a:p>
          <a:p>
            <a:pPr marL="342900" indent="-342900">
              <a:lnSpc>
                <a:spcPct val="100000"/>
              </a:lnSpc>
              <a:spcBef>
                <a:spcPts val="1200"/>
              </a:spcBef>
              <a:buClr>
                <a:srgbClr val="333333"/>
              </a:buClr>
              <a:buFont typeface="WingDings"/>
              <a:buChar char=""/>
            </a:pPr>
            <a:r>
              <a:rPr lang="it-IT" altLang="de-DE" sz="2400" dirty="0">
                <a:solidFill>
                  <a:srgbClr val="333333"/>
                </a:solidFill>
              </a:rPr>
              <a:t>tubo flessibile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Giardino</a:t>
            </a: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annaffiatoio</a:t>
            </a:r>
          </a:p>
          <a:p>
            <a:pPr marL="342900" indent="-342900">
              <a:lnSpc>
                <a:spcPct val="100000"/>
              </a:lnSpc>
              <a:spcBef>
                <a:spcPts val="1200"/>
              </a:spcBef>
              <a:buClr>
                <a:srgbClr val="333333"/>
              </a:buClr>
              <a:buFont typeface="WingDings"/>
              <a:buChar char=""/>
            </a:pPr>
            <a:r>
              <a:rPr lang="it-IT" altLang="de-DE" sz="2400" dirty="0">
                <a:solidFill>
                  <a:srgbClr val="333333"/>
                </a:solidFill>
              </a:rPr>
              <a:t>girasoli</a:t>
            </a:r>
          </a:p>
          <a:p>
            <a:pPr marL="342900" indent="-342900">
              <a:lnSpc>
                <a:spcPct val="100000"/>
              </a:lnSpc>
              <a:spcBef>
                <a:spcPts val="1200"/>
              </a:spcBef>
              <a:buClr>
                <a:srgbClr val="333333"/>
              </a:buClr>
              <a:buFont typeface="WingDings"/>
              <a:buChar char=""/>
            </a:pPr>
            <a:r>
              <a:rPr lang="it-IT" altLang="de-DE" sz="2400" dirty="0">
                <a:solidFill>
                  <a:srgbClr val="333333"/>
                </a:solidFill>
              </a:rPr>
              <a:t>aiuola</a:t>
            </a:r>
          </a:p>
          <a:p>
            <a:pPr marL="342900" indent="-342900">
              <a:lnSpc>
                <a:spcPct val="100000"/>
              </a:lnSpc>
              <a:spcBef>
                <a:spcPts val="1200"/>
              </a:spcBef>
              <a:buClr>
                <a:srgbClr val="004992"/>
              </a:buClr>
              <a:buFont typeface="WingDings"/>
              <a:buChar char=""/>
            </a:pPr>
            <a:r>
              <a:rPr lang="it-IT" altLang="de-DE" sz="2400" dirty="0">
                <a:solidFill>
                  <a:srgbClr val="004992"/>
                </a:solidFill>
              </a:rPr>
              <a:t>albero</a:t>
            </a:r>
          </a:p>
          <a:p>
            <a:pPr marL="342900" indent="-342900">
              <a:lnSpc>
                <a:spcPct val="100000"/>
              </a:lnSpc>
              <a:spcBef>
                <a:spcPts val="1200"/>
              </a:spcBef>
              <a:buClr>
                <a:srgbClr val="004992"/>
              </a:buClr>
              <a:buFont typeface="WingDings"/>
              <a:buChar char=""/>
            </a:pPr>
            <a:r>
              <a:rPr lang="it-IT" altLang="de-DE" sz="2400" dirty="0">
                <a:solidFill>
                  <a:srgbClr val="004992"/>
                </a:solidFill>
              </a:rPr>
              <a:t>pala</a:t>
            </a:r>
          </a:p>
          <a:p>
            <a:pPr marL="342900" indent="-342900">
              <a:lnSpc>
                <a:spcPct val="100000"/>
              </a:lnSpc>
              <a:spcBef>
                <a:spcPts val="1200"/>
              </a:spcBef>
              <a:buClr>
                <a:srgbClr val="333333"/>
              </a:buClr>
              <a:buFont typeface="WingDings"/>
              <a:buChar char=""/>
            </a:pPr>
            <a:r>
              <a:rPr lang="it-IT" altLang="de-DE" sz="2400" dirty="0">
                <a:solidFill>
                  <a:srgbClr val="333333"/>
                </a:solidFill>
              </a:rPr>
              <a:t>rastrello</a:t>
            </a:r>
          </a:p>
          <a:p>
            <a:pPr marL="342900" indent="-342900">
              <a:lnSpc>
                <a:spcPct val="100000"/>
              </a:lnSpc>
              <a:spcBef>
                <a:spcPts val="1200"/>
              </a:spcBef>
              <a:buClr>
                <a:srgbClr val="333333"/>
              </a:buClr>
              <a:buFont typeface="WingDings"/>
              <a:buChar char=""/>
            </a:pPr>
            <a:r>
              <a:rPr lang="it-IT" altLang="de-DE" sz="2400" dirty="0">
                <a:solidFill>
                  <a:srgbClr val="333333"/>
                </a:solidFill>
              </a:rPr>
              <a:t>tubo flessibile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49</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98DF2DA2-3A8D-40A5-9696-7112CD89815A}" type="slidenum">
              <a:rPr lang="de-DE" altLang="de-DE" smtClean="0">
                <a:latin typeface="+mn-lt"/>
                <a:ea typeface="+mn-ea"/>
              </a:rPr>
              <a:pPr>
                <a:defRPr/>
              </a:pPr>
              <a:t>50</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002814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51</a:t>
            </a:fld>
            <a:endParaRPr lang="de-DE" altLang="de-DE">
              <a:latin typeface="+mn-lt"/>
              <a:ea typeface="+mn-ea"/>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1859"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de-DE" altLang="de-DE" sz="2400" dirty="0">
                <a:solidFill>
                  <a:srgbClr val="333333"/>
                </a:solidFill>
              </a:rPr>
              <a:t>Che cosa vedi in una tipica aula scolastica?</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a:p>
            <a:pPr eaLnBrk="1" hangingPunct="1">
              <a:buFont typeface="Wingdings" panose="05000000000000000000" pitchFamily="2" charset="2"/>
              <a:buNone/>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Aula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23906"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aula</a:t>
            </a:r>
          </a:p>
          <a:p>
            <a:pPr marL="342900" indent="-342900">
              <a:lnSpc>
                <a:spcPct val="100000"/>
              </a:lnSpc>
              <a:spcBef>
                <a:spcPts val="1200"/>
              </a:spcBef>
              <a:buClr>
                <a:srgbClr val="333333"/>
              </a:buClr>
              <a:buFont typeface="WingDings"/>
              <a:buChar char=""/>
            </a:pPr>
            <a:r>
              <a:rPr lang="it-IT" altLang="de-DE" sz="2000" dirty="0">
                <a:solidFill>
                  <a:srgbClr val="333333"/>
                </a:solidFill>
              </a:rPr>
              <a:t>zaino</a:t>
            </a:r>
          </a:p>
          <a:p>
            <a:pPr marL="342900" indent="-342900">
              <a:lnSpc>
                <a:spcPct val="100000"/>
              </a:lnSpc>
              <a:spcBef>
                <a:spcPts val="1200"/>
              </a:spcBef>
              <a:buClr>
                <a:srgbClr val="333333"/>
              </a:buClr>
              <a:buFont typeface="WingDings"/>
              <a:buChar char=""/>
            </a:pPr>
            <a:r>
              <a:rPr lang="it-IT" altLang="de-DE" sz="2000" dirty="0">
                <a:solidFill>
                  <a:srgbClr val="333333"/>
                </a:solidFill>
              </a:rPr>
              <a:t>insegnante</a:t>
            </a:r>
          </a:p>
          <a:p>
            <a:pPr marL="342900" indent="-342900">
              <a:lnSpc>
                <a:spcPct val="100000"/>
              </a:lnSpc>
              <a:spcBef>
                <a:spcPts val="1200"/>
              </a:spcBef>
              <a:buClr>
                <a:srgbClr val="333333"/>
              </a:buClr>
              <a:buFont typeface="WingDings"/>
              <a:buChar char=""/>
            </a:pPr>
            <a:r>
              <a:rPr lang="it-IT" altLang="de-DE" sz="2000" dirty="0">
                <a:solidFill>
                  <a:srgbClr val="333333"/>
                </a:solidFill>
              </a:rPr>
              <a:t>cartina</a:t>
            </a:r>
          </a:p>
          <a:p>
            <a:pPr marL="342900" indent="-342900">
              <a:lnSpc>
                <a:spcPct val="100000"/>
              </a:lnSpc>
              <a:spcBef>
                <a:spcPts val="1200"/>
              </a:spcBef>
              <a:buClr>
                <a:srgbClr val="333333"/>
              </a:buClr>
              <a:buFont typeface="WingDings"/>
              <a:buChar char=""/>
            </a:pPr>
            <a:r>
              <a:rPr lang="it-IT" altLang="de-DE" sz="2000" dirty="0">
                <a:solidFill>
                  <a:srgbClr val="333333"/>
                </a:solidFill>
              </a:rPr>
              <a:t>libri</a:t>
            </a:r>
          </a:p>
          <a:p>
            <a:pPr marL="342900" indent="-342900">
              <a:lnSpc>
                <a:spcPct val="100000"/>
              </a:lnSpc>
              <a:spcBef>
                <a:spcPts val="1200"/>
              </a:spcBef>
              <a:buClr>
                <a:srgbClr val="333333"/>
              </a:buClr>
              <a:buFont typeface="WingDings"/>
              <a:buChar char=""/>
            </a:pPr>
            <a:r>
              <a:rPr lang="it-IT" altLang="de-DE" sz="2000" dirty="0">
                <a:solidFill>
                  <a:srgbClr val="333333"/>
                </a:solidFill>
              </a:rPr>
              <a:t>banchi</a:t>
            </a:r>
          </a:p>
          <a:p>
            <a:pPr marL="342900" indent="-342900">
              <a:lnSpc>
                <a:spcPct val="100000"/>
              </a:lnSpc>
              <a:spcBef>
                <a:spcPts val="1200"/>
              </a:spcBef>
              <a:buClr>
                <a:srgbClr val="333333"/>
              </a:buClr>
              <a:buFont typeface="WingDings"/>
              <a:buChar char=""/>
            </a:pPr>
            <a:r>
              <a:rPr lang="it-IT" altLang="de-DE" sz="2000" dirty="0">
                <a:solidFill>
                  <a:srgbClr val="333333"/>
                </a:solidFill>
              </a:rPr>
              <a:t>sedia dell'insegnante</a:t>
            </a:r>
          </a:p>
          <a:p>
            <a:pPr marL="342900" indent="-342900">
              <a:lnSpc>
                <a:spcPct val="100000"/>
              </a:lnSpc>
              <a:spcBef>
                <a:spcPts val="1200"/>
              </a:spcBef>
              <a:buClr>
                <a:srgbClr val="333333"/>
              </a:buClr>
              <a:buFont typeface="WingDings"/>
              <a:buChar char=""/>
            </a:pPr>
            <a:r>
              <a:rPr lang="it-IT" altLang="de-DE" sz="2000" dirty="0">
                <a:solidFill>
                  <a:srgbClr val="333333"/>
                </a:solidFill>
              </a:rPr>
              <a:t>lavagna</a:t>
            </a:r>
          </a:p>
          <a:p>
            <a:pPr marL="342900" indent="-342900">
              <a:lnSpc>
                <a:spcPct val="100000"/>
              </a:lnSpc>
              <a:spcBef>
                <a:spcPts val="1200"/>
              </a:spcBef>
              <a:buClr>
                <a:srgbClr val="333333"/>
              </a:buClr>
              <a:buFont typeface="WingDings"/>
              <a:buChar char=""/>
            </a:pPr>
            <a:r>
              <a:rPr lang="it-IT" altLang="de-DE" sz="2000" dirty="0">
                <a:solidFill>
                  <a:srgbClr val="333333"/>
                </a:solidFill>
              </a:rPr>
              <a:t>borsa dell'insegnante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53</a:t>
            </a:fld>
            <a:endParaRPr lang="de-DE" altLang="de-DE">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Aula</a:t>
            </a:r>
          </a:p>
        </p:txBody>
      </p:sp>
      <p:sp>
        <p:nvSpPr>
          <p:cNvPr id="12595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aula</a:t>
            </a:r>
          </a:p>
          <a:p>
            <a:pPr marL="342900" indent="-342900">
              <a:lnSpc>
                <a:spcPct val="100000"/>
              </a:lnSpc>
              <a:spcBef>
                <a:spcPts val="1200"/>
              </a:spcBef>
              <a:buClr>
                <a:srgbClr val="004992"/>
              </a:buClr>
              <a:buFont typeface="WingDings"/>
              <a:buChar char=""/>
            </a:pPr>
            <a:r>
              <a:rPr lang="it-IT" altLang="de-DE" sz="2000" dirty="0">
                <a:solidFill>
                  <a:srgbClr val="004992"/>
                </a:solidFill>
              </a:rPr>
              <a:t>zaino</a:t>
            </a:r>
          </a:p>
          <a:p>
            <a:pPr marL="342900" indent="-342900">
              <a:lnSpc>
                <a:spcPct val="100000"/>
              </a:lnSpc>
              <a:spcBef>
                <a:spcPts val="1200"/>
              </a:spcBef>
              <a:buClr>
                <a:srgbClr val="333333"/>
              </a:buClr>
              <a:buFont typeface="WingDings"/>
              <a:buChar char=""/>
            </a:pPr>
            <a:r>
              <a:rPr lang="it-IT" altLang="de-DE" sz="2000" dirty="0">
                <a:solidFill>
                  <a:srgbClr val="333333"/>
                </a:solidFill>
              </a:rPr>
              <a:t>insegnante</a:t>
            </a:r>
          </a:p>
          <a:p>
            <a:pPr marL="342900" indent="-342900">
              <a:lnSpc>
                <a:spcPct val="100000"/>
              </a:lnSpc>
              <a:spcBef>
                <a:spcPts val="1200"/>
              </a:spcBef>
              <a:buClr>
                <a:srgbClr val="333333"/>
              </a:buClr>
              <a:buFont typeface="WingDings"/>
              <a:buChar char=""/>
            </a:pPr>
            <a:r>
              <a:rPr lang="it-IT" altLang="de-DE" sz="2000" dirty="0">
                <a:solidFill>
                  <a:srgbClr val="333333"/>
                </a:solidFill>
              </a:rPr>
              <a:t>cartina</a:t>
            </a:r>
          </a:p>
          <a:p>
            <a:pPr marL="342900" indent="-342900">
              <a:lnSpc>
                <a:spcPct val="100000"/>
              </a:lnSpc>
              <a:spcBef>
                <a:spcPts val="1200"/>
              </a:spcBef>
              <a:buClr>
                <a:srgbClr val="333333"/>
              </a:buClr>
              <a:buFont typeface="WingDings"/>
              <a:buChar char=""/>
            </a:pPr>
            <a:r>
              <a:rPr lang="it-IT" altLang="de-DE" sz="2000" dirty="0">
                <a:solidFill>
                  <a:srgbClr val="333333"/>
                </a:solidFill>
              </a:rPr>
              <a:t>libri</a:t>
            </a:r>
          </a:p>
          <a:p>
            <a:pPr marL="342900" indent="-342900">
              <a:lnSpc>
                <a:spcPct val="100000"/>
              </a:lnSpc>
              <a:spcBef>
                <a:spcPts val="1200"/>
              </a:spcBef>
              <a:buClr>
                <a:srgbClr val="333333"/>
              </a:buClr>
              <a:buFont typeface="WingDings"/>
              <a:buChar char=""/>
            </a:pPr>
            <a:r>
              <a:rPr lang="it-IT" altLang="de-DE" sz="2000" dirty="0">
                <a:solidFill>
                  <a:srgbClr val="333333"/>
                </a:solidFill>
              </a:rPr>
              <a:t>banchi</a:t>
            </a:r>
          </a:p>
          <a:p>
            <a:pPr marL="342900" indent="-342900">
              <a:lnSpc>
                <a:spcPct val="100000"/>
              </a:lnSpc>
              <a:spcBef>
                <a:spcPts val="1200"/>
              </a:spcBef>
              <a:buClr>
                <a:srgbClr val="333333"/>
              </a:buClr>
              <a:buFont typeface="WingDings"/>
              <a:buChar char=""/>
            </a:pPr>
            <a:r>
              <a:rPr lang="it-IT" altLang="de-DE" sz="2000" dirty="0">
                <a:solidFill>
                  <a:srgbClr val="333333"/>
                </a:solidFill>
              </a:rPr>
              <a:t>sedia dell'insegnante</a:t>
            </a:r>
          </a:p>
          <a:p>
            <a:pPr marL="342900" indent="-342900">
              <a:lnSpc>
                <a:spcPct val="100000"/>
              </a:lnSpc>
              <a:spcBef>
                <a:spcPts val="1200"/>
              </a:spcBef>
              <a:buClr>
                <a:srgbClr val="004992"/>
              </a:buClr>
              <a:buFont typeface="WingDings"/>
              <a:buChar char=""/>
            </a:pPr>
            <a:r>
              <a:rPr lang="it-IT" altLang="de-DE" sz="2000" dirty="0">
                <a:solidFill>
                  <a:srgbClr val="004992"/>
                </a:solidFill>
              </a:rPr>
              <a:t>lavagna</a:t>
            </a:r>
          </a:p>
          <a:p>
            <a:pPr marL="342900" indent="-342900">
              <a:lnSpc>
                <a:spcPct val="100000"/>
              </a:lnSpc>
              <a:spcBef>
                <a:spcPts val="1200"/>
              </a:spcBef>
              <a:buClr>
                <a:srgbClr val="333333"/>
              </a:buClr>
              <a:buFont typeface="WingDings"/>
              <a:buChar char=""/>
            </a:pPr>
            <a:r>
              <a:rPr lang="it-IT" altLang="de-DE" sz="2000" dirty="0">
                <a:solidFill>
                  <a:srgbClr val="333333"/>
                </a:solidFill>
              </a:rPr>
              <a:t>borsa dell'insegnante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54</a:t>
            </a:fld>
            <a:endParaRPr lang="de-DE" altLang="de-DE">
              <a:latin typeface="+mn-lt"/>
              <a:ea typeface="+mn-ea"/>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55</a:t>
            </a:fld>
            <a:endParaRPr lang="de-DE" altLang="de-DE">
              <a:latin typeface="+mn-lt"/>
              <a:ea typeface="+mn-ea"/>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Pescatore</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30050"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pipa</a:t>
            </a:r>
          </a:p>
          <a:p>
            <a:pPr marL="342900" indent="-342900">
              <a:lnSpc>
                <a:spcPct val="100000"/>
              </a:lnSpc>
              <a:spcBef>
                <a:spcPts val="1200"/>
              </a:spcBef>
              <a:buClr>
                <a:srgbClr val="333333"/>
              </a:buClr>
              <a:buFont typeface="WingDings"/>
              <a:buChar char=""/>
            </a:pPr>
            <a:r>
              <a:rPr lang="it-IT" altLang="de-DE" sz="2400" dirty="0">
                <a:solidFill>
                  <a:srgbClr val="333333"/>
                </a:solidFill>
              </a:rPr>
              <a:t>secchio</a:t>
            </a:r>
          </a:p>
          <a:p>
            <a:pPr marL="342900" indent="-342900">
              <a:lnSpc>
                <a:spcPct val="100000"/>
              </a:lnSpc>
              <a:spcBef>
                <a:spcPts val="1200"/>
              </a:spcBef>
              <a:buClr>
                <a:srgbClr val="333333"/>
              </a:buClr>
              <a:buFont typeface="WingDings"/>
              <a:buChar char=""/>
            </a:pPr>
            <a:r>
              <a:rPr lang="it-IT" altLang="de-DE" sz="2400" dirty="0">
                <a:solidFill>
                  <a:srgbClr val="333333"/>
                </a:solidFill>
              </a:rPr>
              <a:t>bottone su cappello</a:t>
            </a:r>
          </a:p>
          <a:p>
            <a:pPr marL="342900" indent="-342900">
              <a:lnSpc>
                <a:spcPct val="100000"/>
              </a:lnSpc>
              <a:spcBef>
                <a:spcPts val="1200"/>
              </a:spcBef>
              <a:buClr>
                <a:srgbClr val="333333"/>
              </a:buClr>
              <a:buFont typeface="WingDings"/>
              <a:buChar char=""/>
            </a:pPr>
            <a:r>
              <a:rPr lang="it-IT" altLang="de-DE" sz="2400">
                <a:solidFill>
                  <a:srgbClr val="333333"/>
                </a:solidFill>
              </a:rPr>
              <a:t>scritta “Sport” </a:t>
            </a:r>
            <a:r>
              <a:rPr lang="it-IT" altLang="de-DE" sz="2400" dirty="0">
                <a:solidFill>
                  <a:srgbClr val="333333"/>
                </a:solidFill>
              </a:rPr>
              <a:t>sulla barca</a:t>
            </a:r>
          </a:p>
          <a:p>
            <a:pPr marL="342900" indent="-342900">
              <a:lnSpc>
                <a:spcPct val="100000"/>
              </a:lnSpc>
              <a:spcBef>
                <a:spcPts val="1200"/>
              </a:spcBef>
              <a:buClr>
                <a:srgbClr val="333333"/>
              </a:buClr>
              <a:buFont typeface="WingDings"/>
              <a:buChar char=""/>
            </a:pPr>
            <a:r>
              <a:rPr lang="it-IT" altLang="de-DE" sz="2400" dirty="0">
                <a:solidFill>
                  <a:srgbClr val="333333"/>
                </a:solidFill>
              </a:rPr>
              <a:t>canna da pesca</a:t>
            </a:r>
          </a:p>
          <a:p>
            <a:pPr marL="342900" indent="-342900">
              <a:lnSpc>
                <a:spcPct val="100000"/>
              </a:lnSpc>
              <a:spcBef>
                <a:spcPts val="1200"/>
              </a:spcBef>
              <a:buClr>
                <a:srgbClr val="333333"/>
              </a:buClr>
              <a:buFont typeface="WingDings"/>
              <a:buChar char=""/>
            </a:pPr>
            <a:r>
              <a:rPr lang="it-IT" altLang="de-DE" sz="2400" dirty="0">
                <a:solidFill>
                  <a:srgbClr val="333333"/>
                </a:solidFill>
              </a:rPr>
              <a:t>maglione rosso</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pesce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Pescatore</a:t>
            </a:r>
          </a:p>
        </p:txBody>
      </p:sp>
      <p:sp>
        <p:nvSpPr>
          <p:cNvPr id="13209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pipa</a:t>
            </a:r>
          </a:p>
          <a:p>
            <a:pPr marL="342900" indent="-342900">
              <a:lnSpc>
                <a:spcPct val="100000"/>
              </a:lnSpc>
              <a:spcBef>
                <a:spcPts val="1200"/>
              </a:spcBef>
              <a:buClr>
                <a:srgbClr val="004992"/>
              </a:buClr>
              <a:buFont typeface="WingDings"/>
              <a:buChar char=""/>
            </a:pPr>
            <a:r>
              <a:rPr lang="it-IT" altLang="de-DE" sz="2400" dirty="0">
                <a:solidFill>
                  <a:srgbClr val="004992"/>
                </a:solidFill>
              </a:rPr>
              <a:t>secchio</a:t>
            </a:r>
          </a:p>
          <a:p>
            <a:pPr marL="342900" indent="-342900">
              <a:lnSpc>
                <a:spcPct val="100000"/>
              </a:lnSpc>
              <a:spcBef>
                <a:spcPts val="1200"/>
              </a:spcBef>
              <a:buClr>
                <a:srgbClr val="333333"/>
              </a:buClr>
              <a:buFont typeface="WingDings"/>
              <a:buChar char=""/>
            </a:pPr>
            <a:r>
              <a:rPr lang="it-IT" altLang="de-DE" sz="2400" dirty="0">
                <a:solidFill>
                  <a:srgbClr val="333333"/>
                </a:solidFill>
              </a:rPr>
              <a:t>bottone su cappello</a:t>
            </a:r>
          </a:p>
          <a:p>
            <a:pPr marL="342900" indent="-342900">
              <a:lnSpc>
                <a:spcPct val="100000"/>
              </a:lnSpc>
              <a:spcBef>
                <a:spcPts val="1200"/>
              </a:spcBef>
              <a:buClr>
                <a:srgbClr val="333333"/>
              </a:buClr>
              <a:buFont typeface="WingDings"/>
              <a:buChar char=""/>
            </a:pPr>
            <a:r>
              <a:rPr lang="it-IT" altLang="de-DE" sz="2400">
                <a:solidFill>
                  <a:srgbClr val="333333"/>
                </a:solidFill>
              </a:rPr>
              <a:t>scritta “Sport” </a:t>
            </a:r>
            <a:r>
              <a:rPr lang="it-IT" altLang="de-DE" sz="2400" dirty="0">
                <a:solidFill>
                  <a:srgbClr val="333333"/>
                </a:solidFill>
              </a:rPr>
              <a:t>sulla barca</a:t>
            </a:r>
          </a:p>
          <a:p>
            <a:pPr marL="342900" indent="-342900">
              <a:lnSpc>
                <a:spcPct val="100000"/>
              </a:lnSpc>
              <a:spcBef>
                <a:spcPts val="1200"/>
              </a:spcBef>
              <a:buClr>
                <a:srgbClr val="004992"/>
              </a:buClr>
              <a:buFont typeface="WingDings"/>
              <a:buChar char=""/>
            </a:pPr>
            <a:r>
              <a:rPr lang="it-IT" altLang="de-DE" sz="2400" dirty="0">
                <a:solidFill>
                  <a:srgbClr val="004992"/>
                </a:solidFill>
              </a:rPr>
              <a:t>canna da pesca</a:t>
            </a:r>
          </a:p>
          <a:p>
            <a:pPr marL="342900" indent="-342900">
              <a:lnSpc>
                <a:spcPct val="100000"/>
              </a:lnSpc>
              <a:spcBef>
                <a:spcPts val="1200"/>
              </a:spcBef>
              <a:buClr>
                <a:srgbClr val="333333"/>
              </a:buClr>
              <a:buFont typeface="WingDings"/>
              <a:buChar char=""/>
            </a:pPr>
            <a:r>
              <a:rPr lang="it-IT" altLang="de-DE" sz="2400" dirty="0">
                <a:solidFill>
                  <a:srgbClr val="333333"/>
                </a:solidFill>
              </a:rPr>
              <a:t>maglione rosso</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pesce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57</a:t>
            </a:fld>
            <a:endParaRPr lang="de-DE" altLang="de-DE">
              <a:latin typeface="+mn-lt"/>
              <a:ea typeface="+mn-ea"/>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58</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6195" name="Rectangle 3"/>
          <p:cNvSpPr>
            <a:spLocks noGrp="1" noChangeArrowheads="1"/>
          </p:cNvSpPr>
          <p:nvPr>
            <p:ph idx="1"/>
          </p:nvPr>
        </p:nvSpPr>
        <p:spPr>
          <a:noFill/>
        </p:spPr>
        <p:txBody>
          <a:bodyPr>
            <a:noAutofit/>
          </a:bodyPr>
          <a:lstStyle/>
          <a:p>
            <a:r>
              <a:rPr lang="de-DE" altLang="de-DE" sz="2400" dirty="0">
                <a:solidFill>
                  <a:srgbClr val="333333"/>
                </a:solidFill>
              </a:rPr>
              <a:t>Che cosa vedi tipicamente ad un a</a:t>
            </a:r>
            <a:r>
              <a:rPr lang="it-IT" altLang="de-DE" sz="2400" dirty="0">
                <a:solidFill>
                  <a:srgbClr val="333333"/>
                </a:solidFill>
              </a:rPr>
              <a:t>ttraversamento pedonale</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Attraversamento pedonale</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38242"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automobili</a:t>
            </a:r>
          </a:p>
          <a:p>
            <a:pPr marL="342900" indent="-342900">
              <a:lnSpc>
                <a:spcPct val="100000"/>
              </a:lnSpc>
              <a:spcBef>
                <a:spcPts val="1200"/>
              </a:spcBef>
              <a:buClr>
                <a:srgbClr val="333333"/>
              </a:buClr>
              <a:buFont typeface="WingDings"/>
              <a:buChar char=""/>
            </a:pPr>
            <a:r>
              <a:rPr lang="it-IT" altLang="de-DE" sz="2000" dirty="0">
                <a:solidFill>
                  <a:srgbClr val="333333"/>
                </a:solidFill>
              </a:rPr>
              <a:t>poliziotto</a:t>
            </a:r>
          </a:p>
          <a:p>
            <a:pPr marL="342900" indent="-342900">
              <a:lnSpc>
                <a:spcPct val="100000"/>
              </a:lnSpc>
              <a:spcBef>
                <a:spcPts val="1200"/>
              </a:spcBef>
              <a:buClr>
                <a:srgbClr val="333333"/>
              </a:buClr>
              <a:buFont typeface="WingDings"/>
              <a:buChar char=""/>
            </a:pPr>
            <a:r>
              <a:rPr lang="it-IT" altLang="de-DE" sz="2000" dirty="0">
                <a:solidFill>
                  <a:srgbClr val="333333"/>
                </a:solidFill>
              </a:rPr>
              <a:t>bambino in bicicletta</a:t>
            </a:r>
          </a:p>
          <a:p>
            <a:pPr marL="342900" indent="-342900">
              <a:lnSpc>
                <a:spcPct val="100000"/>
              </a:lnSpc>
              <a:spcBef>
                <a:spcPts val="1200"/>
              </a:spcBef>
              <a:buClr>
                <a:srgbClr val="333333"/>
              </a:buClr>
              <a:buFont typeface="WingDings"/>
              <a:buChar char=""/>
            </a:pPr>
            <a:r>
              <a:rPr lang="it-IT" altLang="de-DE" sz="2000" dirty="0">
                <a:solidFill>
                  <a:srgbClr val="333333"/>
                </a:solidFill>
              </a:rPr>
              <a:t>donna anziana</a:t>
            </a:r>
          </a:p>
          <a:p>
            <a:pPr marL="342900" indent="-342900">
              <a:lnSpc>
                <a:spcPct val="100000"/>
              </a:lnSpc>
              <a:spcBef>
                <a:spcPts val="1200"/>
              </a:spcBef>
              <a:buClr>
                <a:srgbClr val="333333"/>
              </a:buClr>
              <a:buFont typeface="WingDings"/>
              <a:buChar char=""/>
            </a:pPr>
            <a:r>
              <a:rPr lang="it-IT" altLang="de-DE" sz="2000" dirty="0">
                <a:solidFill>
                  <a:srgbClr val="333333"/>
                </a:solidFill>
              </a:rPr>
              <a:t>semaforo verde</a:t>
            </a:r>
          </a:p>
          <a:p>
            <a:pPr marL="342900" indent="-342900">
              <a:lnSpc>
                <a:spcPct val="100000"/>
              </a:lnSpc>
              <a:spcBef>
                <a:spcPts val="1200"/>
              </a:spcBef>
              <a:buClr>
                <a:srgbClr val="333333"/>
              </a:buClr>
              <a:buFont typeface="WingDings"/>
              <a:buChar char=""/>
            </a:pPr>
            <a:r>
              <a:rPr lang="it-IT" altLang="de-DE" sz="2000" dirty="0">
                <a:solidFill>
                  <a:srgbClr val="333333"/>
                </a:solidFill>
              </a:rPr>
              <a:t>strisce pedonali</a:t>
            </a:r>
          </a:p>
          <a:p>
            <a:pPr marL="342900" indent="-342900">
              <a:lnSpc>
                <a:spcPct val="100000"/>
              </a:lnSpc>
              <a:spcBef>
                <a:spcPts val="1200"/>
              </a:spcBef>
              <a:buClr>
                <a:srgbClr val="333333"/>
              </a:buClr>
              <a:buFont typeface="WingDings"/>
              <a:buChar char=""/>
            </a:pPr>
            <a:r>
              <a:rPr lang="it-IT" altLang="de-DE" sz="2000" dirty="0">
                <a:solidFill>
                  <a:srgbClr val="333333"/>
                </a:solidFill>
              </a:rPr>
              <a:t>cartello dello stop</a:t>
            </a:r>
          </a:p>
          <a:p>
            <a:pPr marL="342900" indent="-342900">
              <a:lnSpc>
                <a:spcPct val="100000"/>
              </a:lnSpc>
              <a:spcBef>
                <a:spcPts val="1200"/>
              </a:spcBef>
              <a:buClr>
                <a:srgbClr val="333333"/>
              </a:buClr>
              <a:buFont typeface="WingDings"/>
              <a:buChar char=""/>
            </a:pPr>
            <a:r>
              <a:rPr lang="it-IT" altLang="de-DE" sz="2000" dirty="0">
                <a:solidFill>
                  <a:srgbClr val="333333"/>
                </a:solidFill>
              </a:rPr>
              <a:t>linea dell'orizzonte</a:t>
            </a:r>
            <a:br>
              <a:rPr lang="it-IT" altLang="de-DE" sz="2000" dirty="0">
                <a:solidFill>
                  <a:srgbClr val="333333"/>
                </a:solidFill>
              </a:rPr>
            </a:br>
            <a:r>
              <a:rPr lang="it-IT" altLang="de-DE" sz="2000" dirty="0">
                <a:solidFill>
                  <a:srgbClr val="333333"/>
                </a:solidFill>
              </a:rPr>
              <a:t>della città</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Attraversamento pedonale</a:t>
            </a: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004992"/>
              </a:buClr>
              <a:buFont typeface="WingDings"/>
              <a:buChar char=""/>
            </a:pPr>
            <a:r>
              <a:rPr lang="it-IT" altLang="de-DE" sz="2000" dirty="0">
                <a:solidFill>
                  <a:srgbClr val="004992"/>
                </a:solidFill>
              </a:rPr>
              <a:t>automobili</a:t>
            </a:r>
          </a:p>
          <a:p>
            <a:pPr marL="342900" indent="-342900">
              <a:lnSpc>
                <a:spcPct val="100000"/>
              </a:lnSpc>
              <a:spcBef>
                <a:spcPts val="1200"/>
              </a:spcBef>
              <a:buClr>
                <a:srgbClr val="333333"/>
              </a:buClr>
              <a:buFont typeface="WingDings"/>
              <a:buChar char=""/>
            </a:pPr>
            <a:r>
              <a:rPr lang="it-IT" altLang="de-DE" sz="2000" dirty="0">
                <a:solidFill>
                  <a:srgbClr val="333333"/>
                </a:solidFill>
              </a:rPr>
              <a:t>poliziotto</a:t>
            </a:r>
          </a:p>
          <a:p>
            <a:pPr marL="342900" indent="-342900">
              <a:lnSpc>
                <a:spcPct val="100000"/>
              </a:lnSpc>
              <a:spcBef>
                <a:spcPts val="1200"/>
              </a:spcBef>
              <a:buClr>
                <a:srgbClr val="333333"/>
              </a:buClr>
              <a:buFont typeface="WingDings"/>
              <a:buChar char=""/>
            </a:pPr>
            <a:r>
              <a:rPr lang="it-IT" altLang="de-DE" sz="2000" dirty="0">
                <a:solidFill>
                  <a:srgbClr val="333333"/>
                </a:solidFill>
              </a:rPr>
              <a:t>bambino in bicicletta</a:t>
            </a:r>
          </a:p>
          <a:p>
            <a:pPr marL="342900" indent="-342900">
              <a:lnSpc>
                <a:spcPct val="100000"/>
              </a:lnSpc>
              <a:spcBef>
                <a:spcPts val="1200"/>
              </a:spcBef>
              <a:buClr>
                <a:srgbClr val="333333"/>
              </a:buClr>
              <a:buFont typeface="WingDings"/>
              <a:buChar char=""/>
            </a:pPr>
            <a:r>
              <a:rPr lang="it-IT" altLang="de-DE" sz="2000" dirty="0">
                <a:solidFill>
                  <a:srgbClr val="333333"/>
                </a:solidFill>
              </a:rPr>
              <a:t>donna anziana</a:t>
            </a:r>
          </a:p>
          <a:p>
            <a:pPr marL="342900" indent="-342900">
              <a:lnSpc>
                <a:spcPct val="100000"/>
              </a:lnSpc>
              <a:spcBef>
                <a:spcPts val="1200"/>
              </a:spcBef>
              <a:buClr>
                <a:srgbClr val="004992"/>
              </a:buClr>
              <a:buFont typeface="WingDings"/>
              <a:buChar char=""/>
            </a:pPr>
            <a:r>
              <a:rPr lang="it-IT" altLang="de-DE" sz="2000" dirty="0">
                <a:solidFill>
                  <a:srgbClr val="004992"/>
                </a:solidFill>
              </a:rPr>
              <a:t>semaforo verde</a:t>
            </a:r>
          </a:p>
          <a:p>
            <a:pPr marL="342900" indent="-342900">
              <a:lnSpc>
                <a:spcPct val="100000"/>
              </a:lnSpc>
              <a:spcBef>
                <a:spcPts val="1200"/>
              </a:spcBef>
              <a:buClr>
                <a:srgbClr val="333333"/>
              </a:buClr>
              <a:buFont typeface="WingDings"/>
              <a:buChar char=""/>
            </a:pPr>
            <a:r>
              <a:rPr lang="it-IT" altLang="de-DE" sz="2000" dirty="0">
                <a:solidFill>
                  <a:srgbClr val="333333"/>
                </a:solidFill>
              </a:rPr>
              <a:t>strisce pedonali</a:t>
            </a:r>
          </a:p>
          <a:p>
            <a:pPr marL="342900" indent="-342900">
              <a:lnSpc>
                <a:spcPct val="100000"/>
              </a:lnSpc>
              <a:spcBef>
                <a:spcPts val="1200"/>
              </a:spcBef>
              <a:buClr>
                <a:srgbClr val="333333"/>
              </a:buClr>
              <a:buFont typeface="WingDings"/>
              <a:buChar char=""/>
            </a:pPr>
            <a:r>
              <a:rPr lang="it-IT" altLang="de-DE" sz="2000" dirty="0">
                <a:solidFill>
                  <a:srgbClr val="333333"/>
                </a:solidFill>
              </a:rPr>
              <a:t>cartello dello stop</a:t>
            </a:r>
          </a:p>
          <a:p>
            <a:pPr marL="342900" indent="-342900">
              <a:lnSpc>
                <a:spcPct val="100000"/>
              </a:lnSpc>
              <a:spcBef>
                <a:spcPts val="1200"/>
              </a:spcBef>
              <a:buClr>
                <a:srgbClr val="333333"/>
              </a:buClr>
              <a:buFont typeface="WingDings"/>
              <a:buChar char=""/>
            </a:pPr>
            <a:r>
              <a:rPr lang="it-IT" altLang="de-DE" sz="2000" dirty="0">
                <a:solidFill>
                  <a:srgbClr val="333333"/>
                </a:solidFill>
              </a:rPr>
              <a:t>linea dell'orizzonte</a:t>
            </a:r>
            <a:br>
              <a:rPr lang="it-IT" altLang="de-DE" sz="2000" dirty="0">
                <a:solidFill>
                  <a:srgbClr val="333333"/>
                </a:solidFill>
              </a:rPr>
            </a:br>
            <a:r>
              <a:rPr lang="it-IT" altLang="de-DE" sz="2000" dirty="0">
                <a:solidFill>
                  <a:srgbClr val="333333"/>
                </a:solidFill>
              </a:rPr>
              <a:t>della città</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61</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62</a:t>
            </a:fld>
            <a:endParaRPr lang="de-DE" altLang="de-DE">
              <a:latin typeface="+mn-lt"/>
              <a:ea typeface="+mn-ea"/>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44387" name="Rectangle 3"/>
          <p:cNvSpPr>
            <a:spLocks noGrp="1" noChangeArrowheads="1"/>
          </p:cNvSpPr>
          <p:nvPr>
            <p:ph idx="1"/>
          </p:nvPr>
        </p:nvSpPr>
        <p:spPr/>
        <p:txBody>
          <a:bodyPr>
            <a:noAutofit/>
          </a:bodyPr>
          <a:lstStyle/>
          <a:p>
            <a:r>
              <a:rPr lang="de-DE" altLang="de-DE" sz="2400" dirty="0">
                <a:solidFill>
                  <a:srgbClr val="333333"/>
                </a:solidFill>
              </a:rPr>
              <a:t>Che cosa vedi tipicamente in un </a:t>
            </a:r>
            <a:r>
              <a:rPr lang="it-IT" altLang="de-DE" sz="2400" dirty="0">
                <a:solidFill>
                  <a:srgbClr val="333333"/>
                </a:solidFill>
              </a:rPr>
              <a:t>parco giochi</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Parco giochi</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46434"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scivolo</a:t>
            </a:r>
          </a:p>
          <a:p>
            <a:pPr marL="342900" indent="-342900">
              <a:lnSpc>
                <a:spcPct val="100000"/>
              </a:lnSpc>
              <a:spcBef>
                <a:spcPts val="1200"/>
              </a:spcBef>
              <a:buClr>
                <a:srgbClr val="333333"/>
              </a:buClr>
              <a:buFont typeface="WingDings"/>
              <a:buChar char=""/>
            </a:pPr>
            <a:r>
              <a:rPr lang="it-IT" altLang="de-DE" sz="2000" dirty="0">
                <a:solidFill>
                  <a:srgbClr val="333333"/>
                </a:solidFill>
              </a:rPr>
              <a:t>giostra</a:t>
            </a:r>
          </a:p>
          <a:p>
            <a:pPr marL="342900" indent="-342900">
              <a:lnSpc>
                <a:spcPct val="100000"/>
              </a:lnSpc>
              <a:spcBef>
                <a:spcPts val="1200"/>
              </a:spcBef>
              <a:buClr>
                <a:srgbClr val="333333"/>
              </a:buClr>
              <a:buFont typeface="WingDings"/>
              <a:buChar char=""/>
            </a:pPr>
            <a:r>
              <a:rPr lang="it-IT" altLang="de-DE" sz="2000" dirty="0">
                <a:solidFill>
                  <a:srgbClr val="333333"/>
                </a:solidFill>
              </a:rPr>
              <a:t>aquilone</a:t>
            </a:r>
          </a:p>
          <a:p>
            <a:pPr marL="342900" indent="-342900">
              <a:lnSpc>
                <a:spcPct val="100000"/>
              </a:lnSpc>
              <a:spcBef>
                <a:spcPts val="1200"/>
              </a:spcBef>
              <a:buClr>
                <a:srgbClr val="333333"/>
              </a:buClr>
              <a:buFont typeface="WingDings"/>
              <a:buChar char=""/>
            </a:pPr>
            <a:r>
              <a:rPr lang="it-IT" altLang="de-DE" sz="2000" dirty="0">
                <a:solidFill>
                  <a:srgbClr val="333333"/>
                </a:solidFill>
              </a:rPr>
              <a:t>skateboard</a:t>
            </a:r>
          </a:p>
          <a:p>
            <a:pPr marL="342900" indent="-342900">
              <a:lnSpc>
                <a:spcPct val="100000"/>
              </a:lnSpc>
              <a:spcBef>
                <a:spcPts val="1200"/>
              </a:spcBef>
              <a:buClr>
                <a:srgbClr val="333333"/>
              </a:buClr>
              <a:buFont typeface="WingDings"/>
              <a:buChar char=""/>
            </a:pPr>
            <a:r>
              <a:rPr lang="it-IT" altLang="de-DE" sz="2000" dirty="0">
                <a:solidFill>
                  <a:srgbClr val="333333"/>
                </a:solidFill>
              </a:rPr>
              <a:t>palla</a:t>
            </a:r>
          </a:p>
          <a:p>
            <a:pPr marL="342900" indent="-342900">
              <a:lnSpc>
                <a:spcPct val="100000"/>
              </a:lnSpc>
              <a:spcBef>
                <a:spcPts val="1200"/>
              </a:spcBef>
              <a:buClr>
                <a:srgbClr val="333333"/>
              </a:buClr>
              <a:buFont typeface="WingDings"/>
              <a:buChar char=""/>
            </a:pPr>
            <a:r>
              <a:rPr lang="it-IT" altLang="de-DE" sz="2000" dirty="0">
                <a:solidFill>
                  <a:srgbClr val="333333"/>
                </a:solidFill>
              </a:rPr>
              <a:t>alberi</a:t>
            </a:r>
          </a:p>
          <a:p>
            <a:pPr marL="342900" indent="-342900">
              <a:lnSpc>
                <a:spcPct val="100000"/>
              </a:lnSpc>
              <a:spcBef>
                <a:spcPts val="1200"/>
              </a:spcBef>
              <a:buClr>
                <a:srgbClr val="333333"/>
              </a:buClr>
              <a:buFont typeface="WingDings"/>
              <a:buChar char=""/>
            </a:pPr>
            <a:r>
              <a:rPr lang="it-IT" altLang="de-DE" sz="2000" dirty="0">
                <a:solidFill>
                  <a:srgbClr val="333333"/>
                </a:solidFill>
              </a:rPr>
              <a:t>altalena</a:t>
            </a:r>
          </a:p>
          <a:p>
            <a:pPr marL="342900" indent="-342900">
              <a:lnSpc>
                <a:spcPct val="100000"/>
              </a:lnSpc>
              <a:spcBef>
                <a:spcPts val="1200"/>
              </a:spcBef>
              <a:buClr>
                <a:srgbClr val="333333"/>
              </a:buClr>
              <a:buFont typeface="WingDings"/>
              <a:buChar char=""/>
            </a:pPr>
            <a:r>
              <a:rPr lang="it-IT" altLang="de-DE" sz="2000" dirty="0">
                <a:solidFill>
                  <a:srgbClr val="333333"/>
                </a:solidFill>
              </a:rPr>
              <a:t>giocattoli</a:t>
            </a:r>
          </a:p>
          <a:p>
            <a:pPr marL="342900" indent="-342900">
              <a:lnSpc>
                <a:spcPct val="100000"/>
              </a:lnSpc>
              <a:spcBef>
                <a:spcPts val="1200"/>
              </a:spcBef>
              <a:buClr>
                <a:srgbClr val="333333"/>
              </a:buClr>
              <a:buFont typeface="WingDings"/>
              <a:buChar char=""/>
            </a:pPr>
            <a:r>
              <a:rPr lang="it-IT" altLang="de-DE" sz="2000" dirty="0">
                <a:solidFill>
                  <a:srgbClr val="333333"/>
                </a:solidFill>
              </a:rPr>
              <a:t>recinto di sabbia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Parco giochi</a:t>
            </a:r>
          </a:p>
        </p:txBody>
      </p:sp>
      <p:sp>
        <p:nvSpPr>
          <p:cNvPr id="14848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000" dirty="0">
                <a:solidFill>
                  <a:srgbClr val="333333"/>
                </a:solidFill>
              </a:rPr>
              <a:t>scivolo</a:t>
            </a:r>
          </a:p>
          <a:p>
            <a:pPr marL="342900" indent="-342900">
              <a:lnSpc>
                <a:spcPct val="100000"/>
              </a:lnSpc>
              <a:spcBef>
                <a:spcPts val="1200"/>
              </a:spcBef>
              <a:buClr>
                <a:srgbClr val="333333"/>
              </a:buClr>
              <a:buFont typeface="WingDings"/>
              <a:buChar char=""/>
            </a:pPr>
            <a:r>
              <a:rPr lang="it-IT" altLang="de-DE" sz="2000" dirty="0">
                <a:solidFill>
                  <a:srgbClr val="333333"/>
                </a:solidFill>
              </a:rPr>
              <a:t>giostra</a:t>
            </a:r>
          </a:p>
          <a:p>
            <a:pPr marL="342900" indent="-342900">
              <a:lnSpc>
                <a:spcPct val="100000"/>
              </a:lnSpc>
              <a:spcBef>
                <a:spcPts val="1200"/>
              </a:spcBef>
              <a:buClr>
                <a:srgbClr val="333333"/>
              </a:buClr>
              <a:buFont typeface="WingDings"/>
              <a:buChar char=""/>
            </a:pPr>
            <a:r>
              <a:rPr lang="it-IT" altLang="de-DE" sz="2000" dirty="0">
                <a:solidFill>
                  <a:srgbClr val="333333"/>
                </a:solidFill>
              </a:rPr>
              <a:t>aquilone</a:t>
            </a:r>
          </a:p>
          <a:p>
            <a:pPr marL="342900" indent="-342900">
              <a:lnSpc>
                <a:spcPct val="100000"/>
              </a:lnSpc>
              <a:spcBef>
                <a:spcPts val="1200"/>
              </a:spcBef>
              <a:buClr>
                <a:srgbClr val="333333"/>
              </a:buClr>
              <a:buFont typeface="WingDings"/>
              <a:buChar char=""/>
            </a:pPr>
            <a:r>
              <a:rPr lang="it-IT" altLang="de-DE" sz="2000" dirty="0">
                <a:solidFill>
                  <a:srgbClr val="333333"/>
                </a:solidFill>
              </a:rPr>
              <a:t>skateboard</a:t>
            </a:r>
          </a:p>
          <a:p>
            <a:pPr marL="342900" indent="-342900">
              <a:lnSpc>
                <a:spcPct val="100000"/>
              </a:lnSpc>
              <a:spcBef>
                <a:spcPts val="1200"/>
              </a:spcBef>
              <a:buClr>
                <a:srgbClr val="004992"/>
              </a:buClr>
              <a:buFont typeface="WingDings"/>
              <a:buChar char=""/>
            </a:pPr>
            <a:r>
              <a:rPr lang="it-IT" altLang="de-DE" sz="2000" dirty="0">
                <a:solidFill>
                  <a:srgbClr val="004992"/>
                </a:solidFill>
              </a:rPr>
              <a:t>palla</a:t>
            </a:r>
          </a:p>
          <a:p>
            <a:pPr marL="342900" indent="-342900">
              <a:lnSpc>
                <a:spcPct val="100000"/>
              </a:lnSpc>
              <a:spcBef>
                <a:spcPts val="1200"/>
              </a:spcBef>
              <a:buClr>
                <a:srgbClr val="333333"/>
              </a:buClr>
              <a:buFont typeface="WingDings"/>
              <a:buChar char=""/>
            </a:pPr>
            <a:r>
              <a:rPr lang="it-IT" altLang="de-DE" sz="2000" dirty="0">
                <a:solidFill>
                  <a:srgbClr val="333333"/>
                </a:solidFill>
              </a:rPr>
              <a:t>alberi</a:t>
            </a:r>
          </a:p>
          <a:p>
            <a:pPr marL="342900" indent="-342900">
              <a:lnSpc>
                <a:spcPct val="100000"/>
              </a:lnSpc>
              <a:spcBef>
                <a:spcPts val="1200"/>
              </a:spcBef>
              <a:buClr>
                <a:srgbClr val="004992"/>
              </a:buClr>
              <a:buFont typeface="WingDings"/>
              <a:buChar char=""/>
            </a:pPr>
            <a:r>
              <a:rPr lang="it-IT" altLang="de-DE" sz="2000" dirty="0">
                <a:solidFill>
                  <a:srgbClr val="004992"/>
                </a:solidFill>
              </a:rPr>
              <a:t>altalena</a:t>
            </a:r>
          </a:p>
          <a:p>
            <a:pPr marL="342900" indent="-342900">
              <a:lnSpc>
                <a:spcPct val="100000"/>
              </a:lnSpc>
              <a:spcBef>
                <a:spcPts val="1200"/>
              </a:spcBef>
              <a:buClr>
                <a:srgbClr val="333333"/>
              </a:buClr>
              <a:buFont typeface="WingDings"/>
              <a:buChar char=""/>
            </a:pPr>
            <a:r>
              <a:rPr lang="it-IT" altLang="de-DE" sz="2000" dirty="0">
                <a:solidFill>
                  <a:srgbClr val="333333"/>
                </a:solidFill>
              </a:rPr>
              <a:t>giocattoli</a:t>
            </a:r>
          </a:p>
          <a:p>
            <a:pPr marL="342900" indent="-342900">
              <a:lnSpc>
                <a:spcPct val="100000"/>
              </a:lnSpc>
              <a:spcBef>
                <a:spcPts val="1200"/>
              </a:spcBef>
              <a:buClr>
                <a:srgbClr val="333333"/>
              </a:buClr>
              <a:buFont typeface="WingDings"/>
              <a:buChar char=""/>
            </a:pPr>
            <a:r>
              <a:rPr lang="it-IT" altLang="de-DE" sz="2000" dirty="0">
                <a:solidFill>
                  <a:srgbClr val="333333"/>
                </a:solidFill>
              </a:rPr>
              <a:t>recinto di sabbia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65</a:t>
            </a:fld>
            <a:endParaRPr lang="de-DE" altLang="de-DE">
              <a:latin typeface="+mn-lt"/>
              <a:ea typeface="+mn-ea"/>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66</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Matrimonio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7885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vetrate di chiesa</a:t>
            </a:r>
          </a:p>
          <a:p>
            <a:pPr marL="342900" indent="-342900">
              <a:lnSpc>
                <a:spcPct val="100000"/>
              </a:lnSpc>
              <a:spcBef>
                <a:spcPts val="1200"/>
              </a:spcBef>
              <a:buClr>
                <a:srgbClr val="333333"/>
              </a:buClr>
              <a:buFont typeface="WingDings"/>
              <a:buChar char=""/>
              <a:defRPr/>
            </a:pPr>
            <a:r>
              <a:rPr lang="it-IT" sz="2400" dirty="0">
                <a:solidFill>
                  <a:srgbClr val="333333"/>
                </a:solidFill>
              </a:rPr>
              <a:t>testimone dello sposo</a:t>
            </a:r>
          </a:p>
          <a:p>
            <a:pPr marL="342900" indent="-342900">
              <a:lnSpc>
                <a:spcPct val="100000"/>
              </a:lnSpc>
              <a:spcBef>
                <a:spcPts val="1200"/>
              </a:spcBef>
              <a:buClr>
                <a:srgbClr val="333333"/>
              </a:buClr>
              <a:buFont typeface="WingDings"/>
              <a:buChar char=""/>
              <a:defRPr/>
            </a:pPr>
            <a:r>
              <a:rPr lang="it-IT" sz="2400" dirty="0">
                <a:solidFill>
                  <a:srgbClr val="333333"/>
                </a:solidFill>
              </a:rPr>
              <a:t>velo da sposa</a:t>
            </a:r>
          </a:p>
          <a:p>
            <a:pPr marL="342900" indent="-342900">
              <a:lnSpc>
                <a:spcPct val="100000"/>
              </a:lnSpc>
              <a:spcBef>
                <a:spcPts val="1200"/>
              </a:spcBef>
              <a:buClr>
                <a:srgbClr val="333333"/>
              </a:buClr>
              <a:buFont typeface="WingDings"/>
              <a:buChar char=""/>
              <a:defRPr/>
            </a:pPr>
            <a:r>
              <a:rPr lang="it-IT" sz="2400" dirty="0">
                <a:solidFill>
                  <a:srgbClr val="333333"/>
                </a:solidFill>
              </a:rPr>
              <a:t>ragazza con fiori</a:t>
            </a:r>
          </a:p>
          <a:p>
            <a:pPr marL="342900" indent="-342900">
              <a:lnSpc>
                <a:spcPct val="100000"/>
              </a:lnSpc>
              <a:spcBef>
                <a:spcPts val="1200"/>
              </a:spcBef>
              <a:buClr>
                <a:srgbClr val="333333"/>
              </a:buClr>
              <a:buFont typeface="WingDings"/>
              <a:buChar char=""/>
              <a:defRPr/>
            </a:pPr>
            <a:r>
              <a:rPr lang="it-IT" sz="2400" dirty="0">
                <a:solidFill>
                  <a:srgbClr val="333333"/>
                </a:solidFill>
              </a:rPr>
              <a:t>banchi</a:t>
            </a:r>
          </a:p>
          <a:p>
            <a:pPr marL="342900" indent="-342900">
              <a:lnSpc>
                <a:spcPct val="100000"/>
              </a:lnSpc>
              <a:spcBef>
                <a:spcPts val="1200"/>
              </a:spcBef>
              <a:buClr>
                <a:srgbClr val="333333"/>
              </a:buClr>
              <a:buFont typeface="WingDings"/>
              <a:buChar char=""/>
              <a:defRPr/>
            </a:pPr>
            <a:r>
              <a:rPr lang="it-IT" sz="2400" dirty="0">
                <a:solidFill>
                  <a:srgbClr val="333333"/>
                </a:solidFill>
              </a:rPr>
              <a:t>porta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67</a:t>
            </a:fld>
            <a:endParaRPr lang="de-DE" altLang="de-DE">
              <a:latin typeface="+mn-lt"/>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Matrimonio</a:t>
            </a:r>
          </a:p>
        </p:txBody>
      </p:sp>
      <p:sp>
        <p:nvSpPr>
          <p:cNvPr id="7987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vetrate di chiesa</a:t>
            </a:r>
          </a:p>
          <a:p>
            <a:pPr marL="342900" indent="-342900">
              <a:lnSpc>
                <a:spcPct val="100000"/>
              </a:lnSpc>
              <a:spcBef>
                <a:spcPts val="1200"/>
              </a:spcBef>
              <a:buClr>
                <a:srgbClr val="004992"/>
              </a:buClr>
              <a:buFont typeface="WingDings"/>
              <a:buChar char=""/>
              <a:defRPr/>
            </a:pPr>
            <a:r>
              <a:rPr lang="it-IT" sz="2400" dirty="0">
                <a:solidFill>
                  <a:srgbClr val="004992"/>
                </a:solidFill>
              </a:rPr>
              <a:t>testimone dello sposo</a:t>
            </a:r>
          </a:p>
          <a:p>
            <a:pPr marL="342900" indent="-342900">
              <a:lnSpc>
                <a:spcPct val="100000"/>
              </a:lnSpc>
              <a:spcBef>
                <a:spcPts val="1200"/>
              </a:spcBef>
              <a:buClr>
                <a:srgbClr val="004992"/>
              </a:buClr>
              <a:buFont typeface="WingDings"/>
              <a:buChar char=""/>
              <a:defRPr/>
            </a:pPr>
            <a:r>
              <a:rPr lang="it-IT" sz="2400" dirty="0">
                <a:solidFill>
                  <a:srgbClr val="004992"/>
                </a:solidFill>
              </a:rPr>
              <a:t>velo da sposa</a:t>
            </a:r>
          </a:p>
          <a:p>
            <a:pPr marL="342900" indent="-342900">
              <a:lnSpc>
                <a:spcPct val="100000"/>
              </a:lnSpc>
              <a:spcBef>
                <a:spcPts val="1200"/>
              </a:spcBef>
              <a:buClr>
                <a:srgbClr val="333333"/>
              </a:buClr>
              <a:buFont typeface="WingDings"/>
              <a:buChar char=""/>
              <a:defRPr/>
            </a:pPr>
            <a:r>
              <a:rPr lang="it-IT" sz="2400" dirty="0">
                <a:solidFill>
                  <a:srgbClr val="333333"/>
                </a:solidFill>
              </a:rPr>
              <a:t>ragazza con fiori</a:t>
            </a:r>
          </a:p>
          <a:p>
            <a:pPr marL="342900" indent="-342900">
              <a:lnSpc>
                <a:spcPct val="100000"/>
              </a:lnSpc>
              <a:spcBef>
                <a:spcPts val="1200"/>
              </a:spcBef>
              <a:buClr>
                <a:srgbClr val="333333"/>
              </a:buClr>
              <a:buFont typeface="WingDings"/>
              <a:buChar char=""/>
              <a:defRPr/>
            </a:pPr>
            <a:r>
              <a:rPr lang="it-IT" sz="2400" dirty="0">
                <a:solidFill>
                  <a:srgbClr val="333333"/>
                </a:solidFill>
              </a:rPr>
              <a:t>banchi</a:t>
            </a:r>
          </a:p>
          <a:p>
            <a:pPr marL="342900" indent="-342900">
              <a:lnSpc>
                <a:spcPct val="100000"/>
              </a:lnSpc>
              <a:spcBef>
                <a:spcPts val="1200"/>
              </a:spcBef>
              <a:buClr>
                <a:srgbClr val="333333"/>
              </a:buClr>
              <a:buFont typeface="WingDings"/>
              <a:buChar char=""/>
              <a:defRPr/>
            </a:pPr>
            <a:r>
              <a:rPr lang="it-IT" sz="2400" dirty="0">
                <a:solidFill>
                  <a:srgbClr val="333333"/>
                </a:solidFill>
              </a:rPr>
              <a:t>porta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68</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69</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Calcio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58722"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tabellone segnapunti</a:t>
            </a:r>
          </a:p>
          <a:p>
            <a:pPr marL="342900" indent="-342900">
              <a:lnSpc>
                <a:spcPct val="100000"/>
              </a:lnSpc>
              <a:spcBef>
                <a:spcPts val="1200"/>
              </a:spcBef>
              <a:buClr>
                <a:srgbClr val="333333"/>
              </a:buClr>
              <a:buFont typeface="WingDings"/>
              <a:buChar char=""/>
            </a:pPr>
            <a:r>
              <a:rPr lang="it-IT" altLang="de-DE" sz="2400" dirty="0">
                <a:solidFill>
                  <a:srgbClr val="333333"/>
                </a:solidFill>
              </a:rPr>
              <a:t>goal</a:t>
            </a:r>
          </a:p>
          <a:p>
            <a:pPr marL="342900" indent="-342900">
              <a:lnSpc>
                <a:spcPct val="100000"/>
              </a:lnSpc>
              <a:spcBef>
                <a:spcPts val="1200"/>
              </a:spcBef>
              <a:buClr>
                <a:srgbClr val="333333"/>
              </a:buClr>
              <a:buFont typeface="WingDings"/>
              <a:buChar char=""/>
            </a:pPr>
            <a:r>
              <a:rPr lang="it-IT" altLang="de-DE" sz="2400" dirty="0">
                <a:solidFill>
                  <a:srgbClr val="333333"/>
                </a:solidFill>
              </a:rPr>
              <a:t>linee laterali</a:t>
            </a:r>
          </a:p>
          <a:p>
            <a:pPr marL="342900" indent="-342900">
              <a:lnSpc>
                <a:spcPct val="100000"/>
              </a:lnSpc>
              <a:spcBef>
                <a:spcPts val="1200"/>
              </a:spcBef>
              <a:buClr>
                <a:srgbClr val="333333"/>
              </a:buClr>
              <a:buFont typeface="WingDings"/>
              <a:buChar char=""/>
            </a:pPr>
            <a:r>
              <a:rPr lang="it-IT" altLang="de-DE" sz="2400" dirty="0">
                <a:solidFill>
                  <a:srgbClr val="333333"/>
                </a:solidFill>
              </a:rPr>
              <a:t>calciatore</a:t>
            </a:r>
          </a:p>
          <a:p>
            <a:pPr marL="342900" indent="-342900">
              <a:lnSpc>
                <a:spcPct val="100000"/>
              </a:lnSpc>
              <a:spcBef>
                <a:spcPts val="1200"/>
              </a:spcBef>
              <a:buClr>
                <a:srgbClr val="333333"/>
              </a:buClr>
              <a:buFont typeface="WingDings"/>
              <a:buChar char=""/>
            </a:pPr>
            <a:r>
              <a:rPr lang="it-IT" altLang="de-DE" sz="2400" dirty="0">
                <a:solidFill>
                  <a:srgbClr val="333333"/>
                </a:solidFill>
              </a:rPr>
              <a:t>pallone da calcio</a:t>
            </a:r>
          </a:p>
          <a:p>
            <a:pPr marL="342900" indent="-342900">
              <a:lnSpc>
                <a:spcPct val="100000"/>
              </a:lnSpc>
              <a:spcBef>
                <a:spcPts val="1200"/>
              </a:spcBef>
              <a:buClr>
                <a:srgbClr val="333333"/>
              </a:buClr>
              <a:buFont typeface="WingDings"/>
              <a:buChar char=""/>
            </a:pPr>
            <a:r>
              <a:rPr lang="it-IT" altLang="de-DE" sz="2400" dirty="0">
                <a:solidFill>
                  <a:srgbClr val="333333"/>
                </a:solidFill>
              </a:rPr>
              <a:t>fan</a:t>
            </a:r>
          </a:p>
          <a:p>
            <a:pPr marL="342900" indent="-342900">
              <a:lnSpc>
                <a:spcPct val="100000"/>
              </a:lnSpc>
              <a:spcBef>
                <a:spcPts val="1200"/>
              </a:spcBef>
              <a:buClr>
                <a:srgbClr val="333333"/>
              </a:buClr>
              <a:buFont typeface="WingDings"/>
              <a:buChar char=""/>
            </a:pPr>
            <a:r>
              <a:rPr lang="it-IT" altLang="de-DE" sz="2400" dirty="0">
                <a:solidFill>
                  <a:srgbClr val="333333"/>
                </a:solidFill>
              </a:rPr>
              <a:t>pubblicità</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Calcio</a:t>
            </a:r>
          </a:p>
        </p:txBody>
      </p:sp>
      <p:sp>
        <p:nvSpPr>
          <p:cNvPr id="16077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tabellone segnapunti</a:t>
            </a:r>
          </a:p>
          <a:p>
            <a:pPr marL="342900" indent="-342900">
              <a:lnSpc>
                <a:spcPct val="100000"/>
              </a:lnSpc>
              <a:spcBef>
                <a:spcPts val="1200"/>
              </a:spcBef>
              <a:buClr>
                <a:srgbClr val="333333"/>
              </a:buClr>
              <a:buFont typeface="WingDings"/>
              <a:buChar char=""/>
            </a:pPr>
            <a:r>
              <a:rPr lang="it-IT" altLang="de-DE" sz="2400" dirty="0">
                <a:solidFill>
                  <a:srgbClr val="333333"/>
                </a:solidFill>
              </a:rPr>
              <a:t>goal</a:t>
            </a:r>
          </a:p>
          <a:p>
            <a:pPr marL="342900" indent="-342900">
              <a:lnSpc>
                <a:spcPct val="100000"/>
              </a:lnSpc>
              <a:spcBef>
                <a:spcPts val="1200"/>
              </a:spcBef>
              <a:buClr>
                <a:srgbClr val="004992"/>
              </a:buClr>
              <a:buFont typeface="WingDings"/>
              <a:buChar char=""/>
            </a:pPr>
            <a:r>
              <a:rPr lang="it-IT" altLang="de-DE" sz="2400" dirty="0">
                <a:solidFill>
                  <a:srgbClr val="004992"/>
                </a:solidFill>
              </a:rPr>
              <a:t>linee laterali</a:t>
            </a:r>
          </a:p>
          <a:p>
            <a:pPr marL="342900" indent="-342900">
              <a:lnSpc>
                <a:spcPct val="100000"/>
              </a:lnSpc>
              <a:spcBef>
                <a:spcPts val="1200"/>
              </a:spcBef>
              <a:buClr>
                <a:srgbClr val="333333"/>
              </a:buClr>
              <a:buFont typeface="WingDings"/>
              <a:buChar char=""/>
            </a:pPr>
            <a:r>
              <a:rPr lang="it-IT" altLang="de-DE" sz="2400" dirty="0">
                <a:solidFill>
                  <a:srgbClr val="333333"/>
                </a:solidFill>
              </a:rPr>
              <a:t>calciatore</a:t>
            </a:r>
          </a:p>
          <a:p>
            <a:pPr marL="342900" indent="-342900">
              <a:lnSpc>
                <a:spcPct val="100000"/>
              </a:lnSpc>
              <a:spcBef>
                <a:spcPts val="1200"/>
              </a:spcBef>
              <a:buClr>
                <a:srgbClr val="333333"/>
              </a:buClr>
              <a:buFont typeface="WingDings"/>
              <a:buChar char=""/>
            </a:pPr>
            <a:r>
              <a:rPr lang="it-IT" altLang="de-DE" sz="2400" dirty="0">
                <a:solidFill>
                  <a:srgbClr val="333333"/>
                </a:solidFill>
              </a:rPr>
              <a:t>pallone da calcio</a:t>
            </a:r>
          </a:p>
          <a:p>
            <a:pPr marL="342900" indent="-342900">
              <a:lnSpc>
                <a:spcPct val="100000"/>
              </a:lnSpc>
              <a:spcBef>
                <a:spcPts val="1200"/>
              </a:spcBef>
              <a:buClr>
                <a:srgbClr val="004992"/>
              </a:buClr>
              <a:buFont typeface="WingDings"/>
              <a:buChar char=""/>
            </a:pPr>
            <a:r>
              <a:rPr lang="it-IT" altLang="de-DE" sz="2400" dirty="0">
                <a:solidFill>
                  <a:srgbClr val="004992"/>
                </a:solidFill>
              </a:rPr>
              <a:t>fan</a:t>
            </a:r>
          </a:p>
          <a:p>
            <a:pPr marL="342900" indent="-342900">
              <a:lnSpc>
                <a:spcPct val="100000"/>
              </a:lnSpc>
              <a:spcBef>
                <a:spcPts val="1200"/>
              </a:spcBef>
              <a:buClr>
                <a:srgbClr val="333333"/>
              </a:buClr>
              <a:buFont typeface="WingDings"/>
              <a:buChar char=""/>
            </a:pPr>
            <a:r>
              <a:rPr lang="it-IT" altLang="de-DE" sz="2400" dirty="0">
                <a:solidFill>
                  <a:srgbClr val="333333"/>
                </a:solidFill>
              </a:rPr>
              <a:t>pubblicità</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71</a:t>
            </a:fld>
            <a:endParaRPr lang="de-DE" altLang="de-DE">
              <a:latin typeface="+mn-lt"/>
              <a:ea typeface="+mn-ea"/>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72</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Sulla luna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8499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supporto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bombola d'ossigeno</a:t>
            </a:r>
          </a:p>
          <a:p>
            <a:pPr marL="342900" indent="-342900">
              <a:lnSpc>
                <a:spcPct val="100000"/>
              </a:lnSpc>
              <a:spcBef>
                <a:spcPts val="1200"/>
              </a:spcBef>
              <a:buClr>
                <a:srgbClr val="333333"/>
              </a:buClr>
              <a:buFont typeface="WingDings"/>
              <a:buChar char=""/>
              <a:defRPr/>
            </a:pPr>
            <a:r>
              <a:rPr lang="it-IT" sz="2400" dirty="0">
                <a:solidFill>
                  <a:srgbClr val="333333"/>
                </a:solidFill>
              </a:rPr>
              <a:t>casco</a:t>
            </a:r>
          </a:p>
          <a:p>
            <a:pPr marL="342900" indent="-342900">
              <a:lnSpc>
                <a:spcPct val="100000"/>
              </a:lnSpc>
              <a:spcBef>
                <a:spcPts val="1200"/>
              </a:spcBef>
              <a:buClr>
                <a:srgbClr val="333333"/>
              </a:buClr>
              <a:buFont typeface="WingDings"/>
              <a:buChar char=""/>
              <a:defRPr/>
            </a:pPr>
            <a:r>
              <a:rPr lang="it-IT" sz="2400" dirty="0">
                <a:solidFill>
                  <a:srgbClr val="333333"/>
                </a:solidFill>
              </a:rPr>
              <a:t>crateri lunari</a:t>
            </a:r>
          </a:p>
          <a:p>
            <a:pPr marL="342900" indent="-342900">
              <a:lnSpc>
                <a:spcPct val="100000"/>
              </a:lnSpc>
              <a:spcBef>
                <a:spcPts val="1200"/>
              </a:spcBef>
              <a:buClr>
                <a:srgbClr val="333333"/>
              </a:buClr>
              <a:buFont typeface="WingDings"/>
              <a:buChar char=""/>
              <a:defRPr/>
            </a:pPr>
            <a:r>
              <a:rPr lang="it-IT" sz="2400" dirty="0">
                <a:solidFill>
                  <a:srgbClr val="333333"/>
                </a:solidFill>
              </a:rPr>
              <a:t>ugello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semicerchio di pianeta</a:t>
            </a:r>
            <a:br>
              <a:rPr lang="it-IT" sz="2400" dirty="0">
                <a:solidFill>
                  <a:srgbClr val="333333"/>
                </a:solidFill>
              </a:rPr>
            </a:br>
            <a:r>
              <a:rPr lang="it-IT" sz="2400" dirty="0">
                <a:solidFill>
                  <a:srgbClr val="333333"/>
                </a:solidFill>
              </a:rPr>
              <a:t>nello sfondo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Sulla luna</a:t>
            </a:r>
          </a:p>
        </p:txBody>
      </p:sp>
      <p:sp>
        <p:nvSpPr>
          <p:cNvPr id="8601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supporto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bombola d'ossigeno</a:t>
            </a:r>
          </a:p>
          <a:p>
            <a:pPr marL="342900" indent="-342900">
              <a:lnSpc>
                <a:spcPct val="100000"/>
              </a:lnSpc>
              <a:spcBef>
                <a:spcPts val="1200"/>
              </a:spcBef>
              <a:buClr>
                <a:srgbClr val="333333"/>
              </a:buClr>
              <a:buFont typeface="WingDings"/>
              <a:buChar char=""/>
              <a:defRPr/>
            </a:pPr>
            <a:r>
              <a:rPr lang="it-IT" sz="2400" dirty="0">
                <a:solidFill>
                  <a:srgbClr val="333333"/>
                </a:solidFill>
              </a:rPr>
              <a:t>casco</a:t>
            </a:r>
          </a:p>
          <a:p>
            <a:pPr marL="342900" indent="-342900">
              <a:lnSpc>
                <a:spcPct val="100000"/>
              </a:lnSpc>
              <a:spcBef>
                <a:spcPts val="1200"/>
              </a:spcBef>
              <a:buClr>
                <a:srgbClr val="004992"/>
              </a:buClr>
              <a:buFont typeface="WingDings"/>
              <a:buChar char=""/>
              <a:defRPr/>
            </a:pPr>
            <a:r>
              <a:rPr lang="it-IT" sz="2400" dirty="0">
                <a:solidFill>
                  <a:srgbClr val="004992"/>
                </a:solidFill>
              </a:rPr>
              <a:t>crateri lunari</a:t>
            </a:r>
          </a:p>
          <a:p>
            <a:pPr marL="342900" indent="-342900">
              <a:lnSpc>
                <a:spcPct val="100000"/>
              </a:lnSpc>
              <a:spcBef>
                <a:spcPts val="1200"/>
              </a:spcBef>
              <a:buClr>
                <a:srgbClr val="004992"/>
              </a:buClr>
              <a:buFont typeface="WingDings"/>
              <a:buChar char=""/>
              <a:defRPr/>
            </a:pPr>
            <a:r>
              <a:rPr lang="it-IT" sz="2400" dirty="0">
                <a:solidFill>
                  <a:srgbClr val="004992"/>
                </a:solidFill>
              </a:rPr>
              <a:t>ugello del razzo</a:t>
            </a:r>
          </a:p>
          <a:p>
            <a:pPr marL="342900" indent="-342900">
              <a:lnSpc>
                <a:spcPct val="100000"/>
              </a:lnSpc>
              <a:spcBef>
                <a:spcPts val="1200"/>
              </a:spcBef>
              <a:buClr>
                <a:srgbClr val="333333"/>
              </a:buClr>
              <a:buFont typeface="WingDings"/>
              <a:buChar char=""/>
              <a:defRPr/>
            </a:pPr>
            <a:r>
              <a:rPr lang="it-IT" sz="2400" dirty="0">
                <a:solidFill>
                  <a:srgbClr val="333333"/>
                </a:solidFill>
              </a:rPr>
              <a:t>semicerchio di pianeta</a:t>
            </a:r>
            <a:br>
              <a:rPr lang="it-IT" sz="2400" dirty="0">
                <a:solidFill>
                  <a:srgbClr val="333333"/>
                </a:solidFill>
              </a:rPr>
            </a:br>
            <a:r>
              <a:rPr lang="it-IT" sz="2400" dirty="0">
                <a:solidFill>
                  <a:srgbClr val="333333"/>
                </a:solidFill>
              </a:rPr>
              <a:t>nello sfondo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74</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75</a:t>
            </a:fld>
            <a:endParaRPr lang="de-DE" altLang="de-DE">
              <a:latin typeface="+mn-lt"/>
              <a:ea typeface="+mn-ea"/>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Salvataggio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177154"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elicottero</a:t>
            </a:r>
          </a:p>
          <a:p>
            <a:pPr marL="342900" indent="-342900">
              <a:lnSpc>
                <a:spcPct val="100000"/>
              </a:lnSpc>
              <a:spcBef>
                <a:spcPts val="1200"/>
              </a:spcBef>
              <a:buClr>
                <a:srgbClr val="333333"/>
              </a:buClr>
              <a:buFont typeface="WingDings"/>
              <a:buChar char=""/>
            </a:pPr>
            <a:r>
              <a:rPr lang="it-IT" altLang="de-DE" sz="2400" dirty="0">
                <a:solidFill>
                  <a:srgbClr val="333333"/>
                </a:solidFill>
              </a:rPr>
              <a:t>canotto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sommozzatore</a:t>
            </a:r>
          </a:p>
          <a:p>
            <a:pPr marL="342900" indent="-342900">
              <a:lnSpc>
                <a:spcPct val="100000"/>
              </a:lnSpc>
              <a:spcBef>
                <a:spcPts val="1200"/>
              </a:spcBef>
              <a:buClr>
                <a:srgbClr val="333333"/>
              </a:buClr>
              <a:buFont typeface="WingDings"/>
              <a:buChar char=""/>
            </a:pPr>
            <a:r>
              <a:rPr lang="it-IT" altLang="de-DE" sz="2400" dirty="0">
                <a:solidFill>
                  <a:srgbClr val="333333"/>
                </a:solidFill>
              </a:rPr>
              <a:t>barca capovolta</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barella</a:t>
            </a:r>
          </a:p>
          <a:p>
            <a:pPr marL="342900" indent="-342900">
              <a:lnSpc>
                <a:spcPct val="100000"/>
              </a:lnSpc>
              <a:spcBef>
                <a:spcPts val="1200"/>
              </a:spcBef>
              <a:buClr>
                <a:srgbClr val="333333"/>
              </a:buClr>
              <a:buFont typeface="WingDings"/>
              <a:buChar char=""/>
            </a:pPr>
            <a:r>
              <a:rPr lang="it-IT" altLang="de-DE" sz="2400" dirty="0">
                <a:solidFill>
                  <a:srgbClr val="333333"/>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pilota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Salvataggio</a:t>
            </a:r>
          </a:p>
        </p:txBody>
      </p:sp>
      <p:sp>
        <p:nvSpPr>
          <p:cNvPr id="17920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elicottero</a:t>
            </a:r>
          </a:p>
          <a:p>
            <a:pPr marL="342900" indent="-342900">
              <a:lnSpc>
                <a:spcPct val="100000"/>
              </a:lnSpc>
              <a:spcBef>
                <a:spcPts val="1200"/>
              </a:spcBef>
              <a:buClr>
                <a:srgbClr val="333333"/>
              </a:buClr>
              <a:buFont typeface="WingDings"/>
              <a:buChar char=""/>
            </a:pPr>
            <a:r>
              <a:rPr lang="it-IT" altLang="de-DE" sz="2400" dirty="0">
                <a:solidFill>
                  <a:srgbClr val="333333"/>
                </a:solidFill>
              </a:rPr>
              <a:t>canotto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sommozzatore</a:t>
            </a:r>
          </a:p>
          <a:p>
            <a:pPr marL="342900" indent="-342900">
              <a:lnSpc>
                <a:spcPct val="100000"/>
              </a:lnSpc>
              <a:spcBef>
                <a:spcPts val="1200"/>
              </a:spcBef>
              <a:buClr>
                <a:srgbClr val="004992"/>
              </a:buClr>
              <a:buFont typeface="WingDings"/>
              <a:buChar char=""/>
            </a:pPr>
            <a:r>
              <a:rPr lang="it-IT" altLang="de-DE" sz="2400" dirty="0">
                <a:solidFill>
                  <a:srgbClr val="004992"/>
                </a:solidFill>
              </a:rPr>
              <a:t>barca capovolta</a:t>
            </a:r>
          </a:p>
          <a:p>
            <a:pPr marL="342900" indent="-342900">
              <a:lnSpc>
                <a:spcPct val="100000"/>
              </a:lnSpc>
              <a:spcBef>
                <a:spcPts val="1200"/>
              </a:spcBef>
              <a:buClr>
                <a:srgbClr val="333333"/>
              </a:buClr>
              <a:buFont typeface="WingDings"/>
              <a:buChar char=""/>
            </a:pPr>
            <a:r>
              <a:rPr lang="it-IT" altLang="de-DE" sz="2400" dirty="0">
                <a:solidFill>
                  <a:srgbClr val="333333"/>
                </a:solidFill>
              </a:rPr>
              <a:t>acqua</a:t>
            </a:r>
          </a:p>
          <a:p>
            <a:pPr marL="342900" indent="-342900">
              <a:lnSpc>
                <a:spcPct val="100000"/>
              </a:lnSpc>
              <a:spcBef>
                <a:spcPts val="1200"/>
              </a:spcBef>
              <a:buClr>
                <a:srgbClr val="333333"/>
              </a:buClr>
              <a:buFont typeface="WingDings"/>
              <a:buChar char=""/>
            </a:pPr>
            <a:r>
              <a:rPr lang="it-IT" altLang="de-DE" sz="2400" dirty="0">
                <a:solidFill>
                  <a:srgbClr val="333333"/>
                </a:solidFill>
              </a:rPr>
              <a:t>barella</a:t>
            </a:r>
          </a:p>
          <a:p>
            <a:pPr marL="342900" indent="-342900">
              <a:lnSpc>
                <a:spcPct val="100000"/>
              </a:lnSpc>
              <a:spcBef>
                <a:spcPts val="1200"/>
              </a:spcBef>
              <a:buClr>
                <a:srgbClr val="004992"/>
              </a:buClr>
              <a:buFont typeface="WingDings"/>
              <a:buChar char=""/>
            </a:pPr>
            <a:r>
              <a:rPr lang="it-IT" altLang="de-DE" sz="2400" dirty="0">
                <a:solidFill>
                  <a:srgbClr val="004992"/>
                </a:solidFill>
              </a:rPr>
              <a:t>salvagente</a:t>
            </a:r>
          </a:p>
          <a:p>
            <a:pPr marL="342900" indent="-342900">
              <a:lnSpc>
                <a:spcPct val="100000"/>
              </a:lnSpc>
              <a:spcBef>
                <a:spcPts val="1200"/>
              </a:spcBef>
              <a:buClr>
                <a:srgbClr val="333333"/>
              </a:buClr>
              <a:buFont typeface="WingDings"/>
              <a:buChar char=""/>
            </a:pPr>
            <a:r>
              <a:rPr lang="it-IT" altLang="de-DE" sz="2400" dirty="0">
                <a:solidFill>
                  <a:srgbClr val="333333"/>
                </a:solidFill>
              </a:rPr>
              <a:t>pilota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77</a:t>
            </a:fld>
            <a:endParaRPr lang="de-DE" altLang="de-DE">
              <a:latin typeface="+mn-lt"/>
              <a:ea typeface="+mn-ea"/>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78</a:t>
            </a:fld>
            <a:endParaRPr lang="de-DE" altLang="de-DE">
              <a:latin typeface="+mn-lt"/>
              <a:ea typeface="+mn-ea"/>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83299" name="Rectangle 3"/>
          <p:cNvSpPr>
            <a:spLocks noGrp="1" noChangeArrowheads="1"/>
          </p:cNvSpPr>
          <p:nvPr>
            <p:ph idx="1"/>
          </p:nvPr>
        </p:nvSpPr>
        <p:spPr/>
        <p:txBody>
          <a:bodyPr>
            <a:noAutofit/>
          </a:bodyPr>
          <a:lstStyle/>
          <a:p>
            <a:r>
              <a:rPr lang="de-DE" altLang="de-DE" sz="2400" dirty="0">
                <a:solidFill>
                  <a:srgbClr val="333333"/>
                </a:solidFill>
              </a:rPr>
              <a:t>Che cosa vedi tipicamente in un cantiere di l</a:t>
            </a:r>
            <a:r>
              <a:rPr lang="it-IT" altLang="de-DE" sz="2400" dirty="0">
                <a:solidFill>
                  <a:srgbClr val="333333"/>
                </a:solidFill>
              </a:rPr>
              <a:t>avori stradali</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79</a:t>
            </a:fld>
            <a:endParaRPr lang="de-DE" altLang="de-DE">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Lavori stradali</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85346" name="Rectangle 3"/>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tubi</a:t>
            </a:r>
          </a:p>
          <a:p>
            <a:pPr marL="342900" indent="-342900">
              <a:lnSpc>
                <a:spcPct val="100000"/>
              </a:lnSpc>
              <a:spcBef>
                <a:spcPts val="1200"/>
              </a:spcBef>
              <a:buClr>
                <a:srgbClr val="333333"/>
              </a:buClr>
              <a:buFont typeface="WingDings"/>
              <a:buChar char=""/>
            </a:pPr>
            <a:r>
              <a:rPr lang="it-IT" altLang="de-DE" sz="2400" dirty="0">
                <a:solidFill>
                  <a:srgbClr val="333333"/>
                </a:solidFill>
              </a:rPr>
              <a:t>carriola</a:t>
            </a:r>
          </a:p>
          <a:p>
            <a:pPr marL="342900" indent="-342900">
              <a:lnSpc>
                <a:spcPct val="100000"/>
              </a:lnSpc>
              <a:spcBef>
                <a:spcPts val="1200"/>
              </a:spcBef>
              <a:buClr>
                <a:srgbClr val="333333"/>
              </a:buClr>
              <a:buFont typeface="WingDings"/>
              <a:buChar char=""/>
            </a:pPr>
            <a:r>
              <a:rPr lang="it-IT" altLang="de-DE" sz="2400" dirty="0">
                <a:solidFill>
                  <a:srgbClr val="333333"/>
                </a:solidFill>
              </a:rPr>
              <a:t>barriera</a:t>
            </a:r>
          </a:p>
          <a:p>
            <a:pPr marL="342900" indent="-342900">
              <a:lnSpc>
                <a:spcPct val="100000"/>
              </a:lnSpc>
              <a:spcBef>
                <a:spcPts val="1200"/>
              </a:spcBef>
              <a:buClr>
                <a:srgbClr val="333333"/>
              </a:buClr>
              <a:buFont typeface="WingDings"/>
              <a:buChar char=""/>
            </a:pPr>
            <a:r>
              <a:rPr lang="it-IT" altLang="de-DE" sz="2400" dirty="0">
                <a:solidFill>
                  <a:srgbClr val="333333"/>
                </a:solidFill>
              </a:rPr>
              <a:t>escavatore</a:t>
            </a:r>
          </a:p>
          <a:p>
            <a:pPr marL="342900" indent="-342900">
              <a:lnSpc>
                <a:spcPct val="100000"/>
              </a:lnSpc>
              <a:spcBef>
                <a:spcPts val="1200"/>
              </a:spcBef>
              <a:buClr>
                <a:srgbClr val="333333"/>
              </a:buClr>
              <a:buFont typeface="WingDings"/>
              <a:buChar char=""/>
            </a:pPr>
            <a:r>
              <a:rPr lang="it-IT" altLang="de-DE" sz="2400" dirty="0">
                <a:solidFill>
                  <a:srgbClr val="333333"/>
                </a:solidFill>
              </a:rPr>
              <a:t>martello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pala</a:t>
            </a:r>
          </a:p>
          <a:p>
            <a:pPr marL="342900" indent="-342900">
              <a:lnSpc>
                <a:spcPct val="100000"/>
              </a:lnSpc>
              <a:spcBef>
                <a:spcPts val="1200"/>
              </a:spcBef>
              <a:buClr>
                <a:srgbClr val="333333"/>
              </a:buClr>
              <a:buFont typeface="WingDings"/>
              <a:buChar char=""/>
            </a:pPr>
            <a:r>
              <a:rPr lang="it-IT" altLang="de-DE" sz="2400" dirty="0">
                <a:solidFill>
                  <a:srgbClr val="333333"/>
                </a:solidFill>
              </a:rPr>
              <a:t>cartello dello stop</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80</a:t>
            </a:fld>
            <a:endParaRPr lang="de-DE" altLang="de-DE">
              <a:latin typeface="+mn-lt"/>
              <a:ea typeface="+mn-ea"/>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Lavori stradali</a:t>
            </a:r>
          </a:p>
        </p:txBody>
      </p:sp>
      <p:sp>
        <p:nvSpPr>
          <p:cNvPr id="187397" name="Rectangle 9"/>
          <p:cNvSpPr>
            <a:spLocks noGrp="1" noChangeArrowheads="1"/>
          </p:cNvSpPr>
          <p:nvPr>
            <p:ph idx="1"/>
          </p:nvPr>
        </p:nvSpPr>
        <p:spPr>
          <a:xfrm>
            <a:off x="411480" y="2203704"/>
            <a:ext cx="11338560" cy="4251960"/>
          </a:xfrm>
          <a:noFill/>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tubi</a:t>
            </a:r>
          </a:p>
          <a:p>
            <a:pPr marL="342900" indent="-342900">
              <a:lnSpc>
                <a:spcPct val="100000"/>
              </a:lnSpc>
              <a:spcBef>
                <a:spcPts val="1200"/>
              </a:spcBef>
              <a:buClr>
                <a:srgbClr val="333333"/>
              </a:buClr>
              <a:buFont typeface="WingDings"/>
              <a:buChar char=""/>
            </a:pPr>
            <a:r>
              <a:rPr lang="it-IT" altLang="de-DE" sz="2400" dirty="0">
                <a:solidFill>
                  <a:srgbClr val="333333"/>
                </a:solidFill>
              </a:rPr>
              <a:t>carriola</a:t>
            </a:r>
          </a:p>
          <a:p>
            <a:pPr marL="342900" indent="-342900">
              <a:lnSpc>
                <a:spcPct val="100000"/>
              </a:lnSpc>
              <a:spcBef>
                <a:spcPts val="1200"/>
              </a:spcBef>
              <a:buClr>
                <a:srgbClr val="333333"/>
              </a:buClr>
              <a:buFont typeface="WingDings"/>
              <a:buChar char=""/>
            </a:pPr>
            <a:r>
              <a:rPr lang="it-IT" altLang="de-DE" sz="2400" dirty="0">
                <a:solidFill>
                  <a:srgbClr val="333333"/>
                </a:solidFill>
              </a:rPr>
              <a:t>barriera</a:t>
            </a:r>
          </a:p>
          <a:p>
            <a:pPr marL="342900" indent="-342900">
              <a:lnSpc>
                <a:spcPct val="100000"/>
              </a:lnSpc>
              <a:spcBef>
                <a:spcPts val="1200"/>
              </a:spcBef>
              <a:buClr>
                <a:srgbClr val="004992"/>
              </a:buClr>
              <a:buFont typeface="WingDings"/>
              <a:buChar char=""/>
            </a:pPr>
            <a:r>
              <a:rPr lang="it-IT" altLang="de-DE" sz="2400" dirty="0">
                <a:solidFill>
                  <a:srgbClr val="004992"/>
                </a:solidFill>
              </a:rPr>
              <a:t>escavatore</a:t>
            </a:r>
          </a:p>
          <a:p>
            <a:pPr marL="342900" indent="-342900">
              <a:lnSpc>
                <a:spcPct val="100000"/>
              </a:lnSpc>
              <a:spcBef>
                <a:spcPts val="1200"/>
              </a:spcBef>
              <a:buClr>
                <a:srgbClr val="333333"/>
              </a:buClr>
              <a:buFont typeface="WingDings"/>
              <a:buChar char=""/>
            </a:pPr>
            <a:r>
              <a:rPr lang="it-IT" altLang="de-DE" sz="2400" dirty="0">
                <a:solidFill>
                  <a:srgbClr val="333333"/>
                </a:solidFill>
              </a:rPr>
              <a:t>martello pneumatico</a:t>
            </a:r>
          </a:p>
          <a:p>
            <a:pPr marL="342900" indent="-342900">
              <a:lnSpc>
                <a:spcPct val="100000"/>
              </a:lnSpc>
              <a:spcBef>
                <a:spcPts val="1200"/>
              </a:spcBef>
              <a:buClr>
                <a:srgbClr val="333333"/>
              </a:buClr>
              <a:buFont typeface="WingDings"/>
              <a:buChar char=""/>
            </a:pPr>
            <a:r>
              <a:rPr lang="it-IT" altLang="de-DE" sz="2400" dirty="0">
                <a:solidFill>
                  <a:srgbClr val="333333"/>
                </a:solidFill>
              </a:rPr>
              <a:t>pala</a:t>
            </a:r>
          </a:p>
          <a:p>
            <a:pPr marL="342900" indent="-342900">
              <a:lnSpc>
                <a:spcPct val="100000"/>
              </a:lnSpc>
              <a:spcBef>
                <a:spcPts val="1200"/>
              </a:spcBef>
              <a:buClr>
                <a:srgbClr val="004992"/>
              </a:buClr>
              <a:buFont typeface="WingDings"/>
              <a:buChar char=""/>
            </a:pPr>
            <a:r>
              <a:rPr lang="it-IT" altLang="de-DE" sz="2400" dirty="0">
                <a:solidFill>
                  <a:srgbClr val="004992"/>
                </a:solidFill>
              </a:rPr>
              <a:t>cartello dello stop</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81</a:t>
            </a:fld>
            <a:endParaRPr lang="de-DE" altLang="de-DE">
              <a:latin typeface="+mn-lt"/>
              <a:ea typeface="+mn-ea"/>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non presente</a:t>
            </a:r>
            <a:endParaRPr lang="de-DE" altLang="de-DE" sz="1800" b="1" dirty="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US" altLang="de-DE" sz="2400" b="1" dirty="0" err="1">
                <a:solidFill>
                  <a:srgbClr val="333333"/>
                </a:solidFill>
              </a:rPr>
              <a:t>Obiettivi</a:t>
            </a:r>
            <a:r>
              <a:rPr lang="en-US" altLang="de-DE" sz="2400" b="1" dirty="0">
                <a:solidFill>
                  <a:srgbClr val="333333"/>
                </a:solidFill>
              </a:rPr>
              <a:t> </a:t>
            </a:r>
            <a:r>
              <a:rPr lang="en-US" altLang="de-DE" sz="2400" b="1" dirty="0" err="1">
                <a:solidFill>
                  <a:srgbClr val="333333"/>
                </a:solidFill>
              </a:rPr>
              <a:t>didattici</a:t>
            </a:r>
            <a:r>
              <a:rPr lang="en-US" altLang="de-DE" sz="2400" b="1" dirty="0">
                <a:solidFill>
                  <a:srgbClr val="333333"/>
                </a:solidFill>
              </a:rPr>
              <a:t>:</a:t>
            </a:r>
          </a:p>
          <a:p>
            <a:pPr marL="342900" indent="-342900" defTabSz="914400" fontAlgn="base">
              <a:buClr>
                <a:srgbClr val="000000"/>
              </a:buClr>
              <a:buFont typeface="WingDings"/>
              <a:buChar char=""/>
            </a:pPr>
            <a:r>
              <a:rPr lang="en-US" altLang="de-DE" sz="2000" dirty="0">
                <a:solidFill>
                  <a:srgbClr val="004992"/>
                </a:solidFill>
              </a:rPr>
              <a:t>I </a:t>
            </a:r>
            <a:r>
              <a:rPr lang="it-IT" altLang="de-DE" sz="2000" dirty="0">
                <a:solidFill>
                  <a:srgbClr val="004992"/>
                </a:solidFill>
              </a:rPr>
              <a:t>nostri ricordi possono giocarci uno scherzo</a:t>
            </a:r>
            <a:r>
              <a:rPr lang="en-US" altLang="de-DE" sz="2000" dirty="0">
                <a:solidFill>
                  <a:srgbClr val="004992"/>
                </a:solidFill>
              </a:rPr>
              <a:t>!</a:t>
            </a:r>
            <a:br>
              <a:rPr lang="en-US" altLang="de-DE" sz="2000" dirty="0">
                <a:solidFill>
                  <a:srgbClr val="004992"/>
                </a:solidFill>
              </a:rPr>
            </a:br>
            <a:r>
              <a:rPr lang="en-US" altLang="de-DE" sz="2000" dirty="0" err="1">
                <a:solidFill>
                  <a:srgbClr val="333333"/>
                </a:solidFill>
              </a:rPr>
              <a:t>Soprattutto</a:t>
            </a:r>
            <a:r>
              <a:rPr lang="en-US" altLang="de-DE" sz="2000" dirty="0">
                <a:solidFill>
                  <a:srgbClr val="333333"/>
                </a:solidFill>
              </a:rPr>
              <a:t> per </a:t>
            </a:r>
            <a:r>
              <a:rPr lang="en-US" altLang="de-DE" sz="2000" dirty="0" err="1">
                <a:solidFill>
                  <a:srgbClr val="333333"/>
                </a:solidFill>
              </a:rPr>
              <a:t>eventi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it-IT" altLang="de-DE" sz="2000" dirty="0">
                <a:solidFill>
                  <a:srgbClr val="333333"/>
                </a:solidFill>
              </a:rPr>
              <a:t>lite, deposizione di testimone oculare ecc</a:t>
            </a:r>
            <a:r>
              <a:rPr lang="en-US" altLang="de-DE" sz="2000" dirty="0">
                <a:solidFill>
                  <a:srgbClr val="333333"/>
                </a:solidFill>
              </a:rPr>
              <a:t>.), </a:t>
            </a:r>
            <a:r>
              <a:rPr lang="en-US" altLang="de-DE" sz="2000" dirty="0" err="1">
                <a:solidFill>
                  <a:srgbClr val="333333"/>
                </a:solidFill>
              </a:rPr>
              <a:t>tieni</a:t>
            </a:r>
            <a:r>
              <a:rPr lang="en-US" altLang="de-DE" sz="2000" dirty="0">
                <a:solidFill>
                  <a:srgbClr val="333333"/>
                </a:solidFill>
              </a:rPr>
              <a:t> in </a:t>
            </a:r>
            <a:r>
              <a:rPr lang="en-US" altLang="de-DE" sz="2000" dirty="0" err="1">
                <a:solidFill>
                  <a:srgbClr val="333333"/>
                </a:solidFill>
              </a:rPr>
              <a:t>mente</a:t>
            </a:r>
            <a:r>
              <a:rPr lang="en-US" altLang="de-DE" sz="2000" dirty="0">
                <a:solidFill>
                  <a:srgbClr val="333333"/>
                </a:solidFill>
              </a:rPr>
              <a:t>:</a:t>
            </a:r>
            <a:br>
              <a:rPr lang="en-US" altLang="de-DE" sz="2000" dirty="0">
                <a:solidFill>
                  <a:srgbClr val="333333"/>
                </a:solidFill>
              </a:rPr>
            </a:br>
            <a:r>
              <a:rPr lang="en-US" altLang="de-DE" sz="2000" dirty="0">
                <a:solidFill>
                  <a:srgbClr val="333333"/>
                </a:solidFill>
              </a:rPr>
              <a:t>S</a:t>
            </a:r>
            <a:r>
              <a:rPr lang="it-IT" altLang="de-DE" sz="2000" dirty="0">
                <a:solidFill>
                  <a:srgbClr val="333333"/>
                </a:solidFill>
              </a:rPr>
              <a:t>e </a:t>
            </a:r>
            <a:r>
              <a:rPr lang="it-IT" altLang="de-DE" sz="2000" i="1" dirty="0">
                <a:solidFill>
                  <a:srgbClr val="333333"/>
                </a:solidFill>
              </a:rPr>
              <a:t>non </a:t>
            </a:r>
            <a:r>
              <a:rPr lang="it-IT" altLang="de-DE" sz="2000" dirty="0">
                <a:solidFill>
                  <a:srgbClr val="333333"/>
                </a:solidFill>
              </a:rPr>
              <a:t>ricordi </a:t>
            </a:r>
            <a:r>
              <a:rPr lang="it-IT" altLang="de-DE" sz="2000" i="1" dirty="0">
                <a:solidFill>
                  <a:srgbClr val="333333"/>
                </a:solidFill>
              </a:rPr>
              <a:t>i dettagli </a:t>
            </a:r>
            <a:r>
              <a:rPr lang="it-IT" altLang="de-DE" sz="2000" dirty="0">
                <a:solidFill>
                  <a:srgbClr val="333333"/>
                </a:solidFill>
              </a:rPr>
              <a:t>vividi di un evento</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it-IT" altLang="de-DE" sz="2000" dirty="0">
                <a:solidFill>
                  <a:srgbClr val="004992"/>
                </a:solidFill>
              </a:rPr>
              <a:t>Non essere troppo sicuro che il tuo ricordo sia vero</a:t>
            </a:r>
            <a:r>
              <a:rPr lang="en-US"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82</a:t>
            </a:fld>
            <a:endParaRPr lang="de-DE" altLang="de-DE">
              <a:latin typeface="+mn-lt"/>
              <a:ea typeface="+mn-ea"/>
            </a:endParaRPr>
          </a:p>
        </p:txBody>
      </p:sp>
    </p:spTree>
    <p:extLst>
      <p:ext uri="{BB962C8B-B14F-4D97-AF65-F5344CB8AC3E}">
        <p14:creationId xmlns:p14="http://schemas.microsoft.com/office/powerpoint/2010/main" val="26381464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US" altLang="de-DE" sz="2400" b="1" dirty="0" err="1">
                <a:solidFill>
                  <a:srgbClr val="333333"/>
                </a:solidFill>
              </a:rPr>
              <a:t>Obiettivi</a:t>
            </a:r>
            <a:r>
              <a:rPr lang="en-US" altLang="de-DE" sz="2400" b="1" dirty="0">
                <a:solidFill>
                  <a:srgbClr val="333333"/>
                </a:solidFill>
              </a:rPr>
              <a:t> </a:t>
            </a:r>
            <a:r>
              <a:rPr lang="en-US" altLang="de-DE" sz="2400" b="1" dirty="0" err="1">
                <a:solidFill>
                  <a:srgbClr val="333333"/>
                </a:solidFill>
              </a:rPr>
              <a:t>didattici</a:t>
            </a:r>
            <a:r>
              <a:rPr lang="en-US" altLang="de-DE" sz="2400" b="1" dirty="0">
                <a:solidFill>
                  <a:srgbClr val="333333"/>
                </a:solidFill>
              </a:rPr>
              <a:t>:</a:t>
            </a:r>
          </a:p>
          <a:p>
            <a:pPr marL="342900" indent="-342900" defTabSz="914400" fontAlgn="base">
              <a:buClr>
                <a:srgbClr val="000000"/>
              </a:buClr>
              <a:buFont typeface="WingDings"/>
              <a:buChar char=""/>
            </a:pPr>
            <a:r>
              <a:rPr lang="en-US" altLang="de-DE" sz="2000" dirty="0">
                <a:solidFill>
                  <a:srgbClr val="004992"/>
                </a:solidFill>
              </a:rPr>
              <a:t>I </a:t>
            </a:r>
            <a:r>
              <a:rPr lang="it-IT" altLang="de-DE" sz="2000" dirty="0">
                <a:solidFill>
                  <a:srgbClr val="004992"/>
                </a:solidFill>
              </a:rPr>
              <a:t>nostri ricordi possono giocarci uno scherzo</a:t>
            </a:r>
            <a:r>
              <a:rPr lang="en-US" altLang="de-DE" sz="2000" dirty="0">
                <a:solidFill>
                  <a:srgbClr val="004992"/>
                </a:solidFill>
              </a:rPr>
              <a:t>!</a:t>
            </a:r>
            <a:br>
              <a:rPr lang="en-US" altLang="de-DE" sz="2000" dirty="0">
                <a:solidFill>
                  <a:srgbClr val="004992"/>
                </a:solidFill>
              </a:rPr>
            </a:br>
            <a:r>
              <a:rPr lang="en-US" altLang="de-DE" sz="2000" dirty="0" err="1">
                <a:solidFill>
                  <a:srgbClr val="333333"/>
                </a:solidFill>
              </a:rPr>
              <a:t>Soprattutto</a:t>
            </a:r>
            <a:r>
              <a:rPr lang="en-US" altLang="de-DE" sz="2000" dirty="0">
                <a:solidFill>
                  <a:srgbClr val="333333"/>
                </a:solidFill>
              </a:rPr>
              <a:t> per </a:t>
            </a:r>
            <a:r>
              <a:rPr lang="en-US" altLang="de-DE" sz="2000" dirty="0" err="1">
                <a:solidFill>
                  <a:srgbClr val="333333"/>
                </a:solidFill>
              </a:rPr>
              <a:t>eventi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it-IT" altLang="de-DE" sz="2000" dirty="0">
                <a:solidFill>
                  <a:srgbClr val="333333"/>
                </a:solidFill>
              </a:rPr>
              <a:t>lite, deposizione di testimone oculare ecc</a:t>
            </a:r>
            <a:r>
              <a:rPr lang="en-US" altLang="de-DE" sz="2000" dirty="0">
                <a:solidFill>
                  <a:srgbClr val="333333"/>
                </a:solidFill>
              </a:rPr>
              <a:t>.), </a:t>
            </a:r>
            <a:r>
              <a:rPr lang="en-US" altLang="de-DE" sz="2000" dirty="0" err="1">
                <a:solidFill>
                  <a:srgbClr val="333333"/>
                </a:solidFill>
              </a:rPr>
              <a:t>tieni</a:t>
            </a:r>
            <a:r>
              <a:rPr lang="en-US" altLang="de-DE" sz="2000" dirty="0">
                <a:solidFill>
                  <a:srgbClr val="333333"/>
                </a:solidFill>
              </a:rPr>
              <a:t> in </a:t>
            </a:r>
            <a:r>
              <a:rPr lang="en-US" altLang="de-DE" sz="2000" dirty="0" err="1">
                <a:solidFill>
                  <a:srgbClr val="333333"/>
                </a:solidFill>
              </a:rPr>
              <a:t>mente</a:t>
            </a:r>
            <a:r>
              <a:rPr lang="en-US" altLang="de-DE" sz="2000" dirty="0">
                <a:solidFill>
                  <a:srgbClr val="333333"/>
                </a:solidFill>
              </a:rPr>
              <a:t>:</a:t>
            </a:r>
            <a:br>
              <a:rPr lang="en-US" altLang="de-DE" sz="2000" dirty="0">
                <a:solidFill>
                  <a:srgbClr val="333333"/>
                </a:solidFill>
              </a:rPr>
            </a:br>
            <a:r>
              <a:rPr lang="en-US" altLang="de-DE" sz="2000" dirty="0">
                <a:solidFill>
                  <a:srgbClr val="333333"/>
                </a:solidFill>
              </a:rPr>
              <a:t>S</a:t>
            </a:r>
            <a:r>
              <a:rPr lang="it-IT" altLang="de-DE" sz="2000" dirty="0">
                <a:solidFill>
                  <a:srgbClr val="333333"/>
                </a:solidFill>
              </a:rPr>
              <a:t>e </a:t>
            </a:r>
            <a:r>
              <a:rPr lang="it-IT" altLang="de-DE" sz="2000" i="1" dirty="0">
                <a:solidFill>
                  <a:srgbClr val="333333"/>
                </a:solidFill>
              </a:rPr>
              <a:t>non </a:t>
            </a:r>
            <a:r>
              <a:rPr lang="it-IT" altLang="de-DE" sz="2000" dirty="0">
                <a:solidFill>
                  <a:srgbClr val="333333"/>
                </a:solidFill>
              </a:rPr>
              <a:t>ricordi </a:t>
            </a:r>
            <a:r>
              <a:rPr lang="it-IT" altLang="de-DE" sz="2000" i="1" dirty="0">
                <a:solidFill>
                  <a:srgbClr val="333333"/>
                </a:solidFill>
              </a:rPr>
              <a:t>i dettagli </a:t>
            </a:r>
            <a:r>
              <a:rPr lang="it-IT" altLang="de-DE" sz="2000" dirty="0">
                <a:solidFill>
                  <a:srgbClr val="333333"/>
                </a:solidFill>
              </a:rPr>
              <a:t>vividi di un evento</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it-IT" altLang="de-DE" sz="2000" dirty="0">
                <a:solidFill>
                  <a:srgbClr val="004992"/>
                </a:solidFill>
              </a:rPr>
              <a:t>Non essere troppo sicuro che il tuo ricordo sia vero</a:t>
            </a:r>
            <a:r>
              <a:rPr lang="en-US" altLang="de-DE" sz="2000" dirty="0">
                <a:solidFill>
                  <a:srgbClr val="004992"/>
                </a:solidFill>
              </a:rPr>
              <a:t>.</a:t>
            </a:r>
          </a:p>
          <a:p>
            <a:pPr marL="774827" lvl="3" indent="-342900" defTabSz="914400" fontAlgn="base">
              <a:spcBef>
                <a:spcPts val="1999"/>
              </a:spcBef>
              <a:buClr>
                <a:srgbClr val="000000"/>
              </a:buClr>
              <a:buFont typeface="WingDings"/>
              <a:buChar char=""/>
            </a:pPr>
            <a:r>
              <a:rPr lang="it-IT" altLang="de-DE" sz="2000" dirty="0">
                <a:solidFill>
                  <a:srgbClr val="004992"/>
                </a:solidFill>
              </a:rPr>
              <a:t>Cerca informazioni supplementari (ad es. un testimone</a:t>
            </a:r>
            <a:r>
              <a:rPr lang="en-US" alt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83</a:t>
            </a:fld>
            <a:endParaRPr lang="de-DE" altLang="de-DE">
              <a:latin typeface="+mn-lt"/>
              <a:ea typeface="+mn-ea"/>
            </a:endParaRPr>
          </a:p>
        </p:txBody>
      </p:sp>
    </p:spTree>
    <p:extLst>
      <p:ext uri="{BB962C8B-B14F-4D97-AF65-F5344CB8AC3E}">
        <p14:creationId xmlns:p14="http://schemas.microsoft.com/office/powerpoint/2010/main" val="16878777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US" altLang="de-DE" sz="2400" b="1" dirty="0" err="1">
                <a:solidFill>
                  <a:srgbClr val="333333"/>
                </a:solidFill>
              </a:rPr>
              <a:t>Obiettivi</a:t>
            </a:r>
            <a:r>
              <a:rPr lang="en-US" altLang="de-DE" sz="2400" b="1" dirty="0">
                <a:solidFill>
                  <a:srgbClr val="333333"/>
                </a:solidFill>
              </a:rPr>
              <a:t> </a:t>
            </a:r>
            <a:r>
              <a:rPr lang="en-US" altLang="de-DE" sz="2400" b="1" dirty="0" err="1">
                <a:solidFill>
                  <a:srgbClr val="333333"/>
                </a:solidFill>
              </a:rPr>
              <a:t>didattici</a:t>
            </a:r>
            <a:r>
              <a:rPr lang="en-US" altLang="de-DE" sz="2400" b="1" dirty="0">
                <a:solidFill>
                  <a:srgbClr val="333333"/>
                </a:solidFill>
              </a:rPr>
              <a:t>:</a:t>
            </a:r>
          </a:p>
          <a:p>
            <a:pPr marL="342900" indent="-342900" defTabSz="914400" fontAlgn="base">
              <a:buClr>
                <a:srgbClr val="000000"/>
              </a:buClr>
              <a:buFont typeface="WingDings"/>
              <a:buChar char=""/>
            </a:pPr>
            <a:r>
              <a:rPr lang="en-US" altLang="de-DE" sz="2000" dirty="0">
                <a:solidFill>
                  <a:srgbClr val="004992"/>
                </a:solidFill>
              </a:rPr>
              <a:t>I </a:t>
            </a:r>
            <a:r>
              <a:rPr lang="it-IT" altLang="de-DE" sz="2000" dirty="0">
                <a:solidFill>
                  <a:srgbClr val="004992"/>
                </a:solidFill>
              </a:rPr>
              <a:t>nostri ricordi possono giocarci uno scherzo</a:t>
            </a:r>
            <a:r>
              <a:rPr lang="en-US" altLang="de-DE" sz="2000" dirty="0">
                <a:solidFill>
                  <a:srgbClr val="004992"/>
                </a:solidFill>
              </a:rPr>
              <a:t>!</a:t>
            </a:r>
            <a:br>
              <a:rPr lang="en-US" altLang="de-DE" sz="2000" dirty="0">
                <a:solidFill>
                  <a:srgbClr val="004992"/>
                </a:solidFill>
              </a:rPr>
            </a:br>
            <a:r>
              <a:rPr lang="en-US" altLang="de-DE" sz="2000" dirty="0" err="1">
                <a:solidFill>
                  <a:srgbClr val="333333"/>
                </a:solidFill>
              </a:rPr>
              <a:t>Soprattutto</a:t>
            </a:r>
            <a:r>
              <a:rPr lang="en-US" altLang="de-DE" sz="2000" dirty="0">
                <a:solidFill>
                  <a:srgbClr val="333333"/>
                </a:solidFill>
              </a:rPr>
              <a:t> per </a:t>
            </a:r>
            <a:r>
              <a:rPr lang="en-US" altLang="de-DE" sz="2000" dirty="0" err="1">
                <a:solidFill>
                  <a:srgbClr val="333333"/>
                </a:solidFill>
              </a:rPr>
              <a:t>eventi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it-IT" altLang="de-DE" sz="2000" dirty="0">
                <a:solidFill>
                  <a:srgbClr val="333333"/>
                </a:solidFill>
              </a:rPr>
              <a:t>lite, deposizione di testimone oculare ecc</a:t>
            </a:r>
            <a:r>
              <a:rPr lang="en-US" altLang="de-DE" sz="2000" dirty="0">
                <a:solidFill>
                  <a:srgbClr val="333333"/>
                </a:solidFill>
              </a:rPr>
              <a:t>.), </a:t>
            </a:r>
            <a:r>
              <a:rPr lang="en-US" altLang="de-DE" sz="2000" dirty="0" err="1">
                <a:solidFill>
                  <a:srgbClr val="333333"/>
                </a:solidFill>
              </a:rPr>
              <a:t>tieni</a:t>
            </a:r>
            <a:r>
              <a:rPr lang="en-US" altLang="de-DE" sz="2000" dirty="0">
                <a:solidFill>
                  <a:srgbClr val="333333"/>
                </a:solidFill>
              </a:rPr>
              <a:t> in </a:t>
            </a:r>
            <a:r>
              <a:rPr lang="en-US" altLang="de-DE" sz="2000" dirty="0" err="1">
                <a:solidFill>
                  <a:srgbClr val="333333"/>
                </a:solidFill>
              </a:rPr>
              <a:t>mente</a:t>
            </a:r>
            <a:r>
              <a:rPr lang="en-US" altLang="de-DE" sz="2000" dirty="0">
                <a:solidFill>
                  <a:srgbClr val="333333"/>
                </a:solidFill>
              </a:rPr>
              <a:t>:</a:t>
            </a:r>
            <a:br>
              <a:rPr lang="en-US" altLang="de-DE" sz="2000" dirty="0">
                <a:solidFill>
                  <a:srgbClr val="333333"/>
                </a:solidFill>
              </a:rPr>
            </a:br>
            <a:r>
              <a:rPr lang="en-US" altLang="de-DE" sz="2000" dirty="0">
                <a:solidFill>
                  <a:srgbClr val="333333"/>
                </a:solidFill>
              </a:rPr>
              <a:t>S</a:t>
            </a:r>
            <a:r>
              <a:rPr lang="it-IT" altLang="de-DE" sz="2000" dirty="0">
                <a:solidFill>
                  <a:srgbClr val="333333"/>
                </a:solidFill>
              </a:rPr>
              <a:t>e </a:t>
            </a:r>
            <a:r>
              <a:rPr lang="it-IT" altLang="de-DE" sz="2000" i="1" dirty="0">
                <a:solidFill>
                  <a:srgbClr val="333333"/>
                </a:solidFill>
              </a:rPr>
              <a:t>non </a:t>
            </a:r>
            <a:r>
              <a:rPr lang="it-IT" altLang="de-DE" sz="2000" dirty="0">
                <a:solidFill>
                  <a:srgbClr val="333333"/>
                </a:solidFill>
              </a:rPr>
              <a:t>ricordi </a:t>
            </a:r>
            <a:r>
              <a:rPr lang="it-IT" altLang="de-DE" sz="2000" i="1" dirty="0">
                <a:solidFill>
                  <a:srgbClr val="333333"/>
                </a:solidFill>
              </a:rPr>
              <a:t>i dettagli </a:t>
            </a:r>
            <a:r>
              <a:rPr lang="it-IT" altLang="de-DE" sz="2000" dirty="0">
                <a:solidFill>
                  <a:srgbClr val="333333"/>
                </a:solidFill>
              </a:rPr>
              <a:t>vividi di un evento</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it-IT" altLang="de-DE" sz="2000" dirty="0">
                <a:solidFill>
                  <a:srgbClr val="004992"/>
                </a:solidFill>
              </a:rPr>
              <a:t>Non essere troppo sicuro che il tuo ricordo sia vero</a:t>
            </a:r>
            <a:r>
              <a:rPr lang="en-US" altLang="de-DE" sz="2000" dirty="0">
                <a:solidFill>
                  <a:srgbClr val="004992"/>
                </a:solidFill>
              </a:rPr>
              <a:t>.</a:t>
            </a:r>
          </a:p>
          <a:p>
            <a:pPr marL="774827" lvl="3" indent="-342900" defTabSz="914400" fontAlgn="base">
              <a:spcBef>
                <a:spcPts val="1999"/>
              </a:spcBef>
              <a:buClr>
                <a:srgbClr val="000000"/>
              </a:buClr>
              <a:buFont typeface="WingDings"/>
              <a:buChar char=""/>
            </a:pPr>
            <a:r>
              <a:rPr lang="it-IT" altLang="de-DE" sz="2000" dirty="0">
                <a:solidFill>
                  <a:srgbClr val="004992"/>
                </a:solidFill>
              </a:rPr>
              <a:t>Cerca informazioni supplementari (ad es. un testimone</a:t>
            </a:r>
            <a:r>
              <a:rPr lang="en-US" altLang="de-DE" sz="2000" dirty="0">
                <a:solidFill>
                  <a:srgbClr val="004992"/>
                </a:solidFill>
              </a:rPr>
              <a:t>).</a:t>
            </a:r>
            <a:br>
              <a:rPr lang="en-US" altLang="de-DE" sz="2000" dirty="0">
                <a:solidFill>
                  <a:srgbClr val="004992"/>
                </a:solidFill>
              </a:rPr>
            </a:br>
            <a:r>
              <a:rPr lang="en-US" altLang="de-DE" sz="2000" u="sng" dirty="0" err="1">
                <a:solidFill>
                  <a:srgbClr val="333333"/>
                </a:solidFill>
              </a:rPr>
              <a:t>Esempio</a:t>
            </a:r>
            <a:r>
              <a:rPr lang="en-US" altLang="de-DE" sz="2000" u="sng" dirty="0">
                <a:solidFill>
                  <a:srgbClr val="333333"/>
                </a:solidFill>
              </a:rPr>
              <a:t>:</a:t>
            </a:r>
            <a:r>
              <a:rPr lang="en-US" altLang="de-DE" sz="2000" dirty="0">
                <a:solidFill>
                  <a:srgbClr val="333333"/>
                </a:solidFill>
              </a:rPr>
              <a:t> </a:t>
            </a:r>
            <a:r>
              <a:rPr lang="en-US" altLang="de-DE" sz="2000" dirty="0" err="1">
                <a:solidFill>
                  <a:srgbClr val="333333"/>
                </a:solidFill>
              </a:rPr>
              <a:t>hai</a:t>
            </a:r>
            <a:r>
              <a:rPr lang="en-US" altLang="de-DE" sz="2000" dirty="0">
                <a:solidFill>
                  <a:srgbClr val="333333"/>
                </a:solidFill>
              </a:rPr>
              <a:t> </a:t>
            </a:r>
            <a:r>
              <a:rPr lang="en-US" altLang="de-DE" sz="2000" dirty="0" err="1">
                <a:solidFill>
                  <a:srgbClr val="333333"/>
                </a:solidFill>
              </a:rPr>
              <a:t>avuto</a:t>
            </a:r>
            <a:r>
              <a:rPr lang="en-US" altLang="de-DE" sz="2000" dirty="0">
                <a:solidFill>
                  <a:srgbClr val="333333"/>
                </a:solidFill>
              </a:rPr>
              <a:t> </a:t>
            </a:r>
            <a:r>
              <a:rPr lang="en-US" altLang="de-DE" sz="2000" dirty="0" err="1">
                <a:solidFill>
                  <a:srgbClr val="333333"/>
                </a:solidFill>
              </a:rPr>
              <a:t>una</a:t>
            </a:r>
            <a:r>
              <a:rPr lang="en-US" altLang="de-DE" sz="2000" dirty="0">
                <a:solidFill>
                  <a:srgbClr val="333333"/>
                </a:solidFill>
              </a:rPr>
              <a:t> lite con </a:t>
            </a:r>
            <a:r>
              <a:rPr lang="en-US" altLang="de-DE" sz="2000" dirty="0" err="1">
                <a:solidFill>
                  <a:srgbClr val="333333"/>
                </a:solidFill>
              </a:rPr>
              <a:t>qualcuno</a:t>
            </a:r>
            <a:r>
              <a:rPr lang="en-US" altLang="de-DE" sz="2000" dirty="0">
                <a:solidFill>
                  <a:srgbClr val="333333"/>
                </a:solidFill>
              </a:rPr>
              <a:t> e </a:t>
            </a:r>
            <a:r>
              <a:rPr lang="en-US" altLang="de-DE" sz="2000" dirty="0" err="1">
                <a:solidFill>
                  <a:srgbClr val="333333"/>
                </a:solidFill>
              </a:rPr>
              <a:t>ricordi</a:t>
            </a:r>
            <a:r>
              <a:rPr lang="en-US" altLang="de-DE" sz="2000" dirty="0">
                <a:solidFill>
                  <a:srgbClr val="333333"/>
                </a:solidFill>
              </a:rPr>
              <a:t> </a:t>
            </a:r>
            <a:r>
              <a:rPr lang="en-US" altLang="de-DE" sz="2000" dirty="0" err="1">
                <a:solidFill>
                  <a:srgbClr val="333333"/>
                </a:solidFill>
              </a:rPr>
              <a:t>vagamente</a:t>
            </a:r>
            <a:r>
              <a:rPr lang="en-US" altLang="de-DE" sz="2000" dirty="0">
                <a:solidFill>
                  <a:srgbClr val="333333"/>
                </a:solidFill>
              </a:rPr>
              <a:t> </a:t>
            </a:r>
            <a:r>
              <a:rPr lang="it-IT" altLang="de-DE" sz="2000" dirty="0">
                <a:solidFill>
                  <a:srgbClr val="333333"/>
                </a:solidFill>
              </a:rPr>
              <a:t>che tale persona ha espresso osservazioni offensive nei tuoi confronti. Considera che la tua memoria possa averti giocate uno scherzo e che il tuo ricordo possa essere distorto. Inoltre, chiedi alle persone presenti all'occasione</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84</a:t>
            </a:fld>
            <a:endParaRPr lang="de-DE" altLang="de-DE">
              <a:latin typeface="+mn-lt"/>
              <a:ea typeface="+mn-ea"/>
            </a:endParaRPr>
          </a:p>
        </p:txBody>
      </p:sp>
    </p:spTree>
    <p:extLst>
      <p:ext uri="{BB962C8B-B14F-4D97-AF65-F5344CB8AC3E}">
        <p14:creationId xmlns:p14="http://schemas.microsoft.com/office/powerpoint/2010/main" val="3051600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Esempio: </a:t>
            </a:r>
            <a:r>
              <a:rPr lang="de-DE" altLang="de-DE" sz="2000" dirty="0">
                <a:solidFill>
                  <a:srgbClr val="333333"/>
                </a:solidFill>
              </a:rPr>
              <a:t>Filippo è convinto che qualcuno gli abbia rubato la bicicletta.</a:t>
            </a:r>
          </a:p>
          <a:p>
            <a:pPr defTabSz="914400" fontAlgn="base">
              <a:lnSpc>
                <a:spcPct val="100000"/>
              </a:lnSpc>
              <a:spcBef>
                <a:spcPts val="1200"/>
              </a:spcBef>
            </a:pPr>
            <a:r>
              <a:rPr lang="de-DE" altLang="de-DE" sz="2000" dirty="0">
                <a:solidFill>
                  <a:srgbClr val="004992"/>
                </a:solidFill>
              </a:rPr>
              <a:t>Antefatto: </a:t>
            </a:r>
            <a:r>
              <a:rPr lang="it-IT" altLang="de-DE" sz="2000" dirty="0">
                <a:solidFill>
                  <a:srgbClr val="333333"/>
                </a:solidFill>
              </a:rPr>
              <a:t>la bicicletta non è davanti alla porta come di consueto ed è sicuro al 100% di averla lasciata lì la notte prima. Filippo poi vede la bicicletta chiusa davanti al supermercato della porta accanto, e sta per chiamare la polizia poiché sospetta che il ladro sia nel supermercato. A suo avviso, l'incidente è l'ennesima dimostrazione di una congiura dal momento che 3 settimane prima gli era stato rubato il portafoglio</a:t>
            </a:r>
            <a:r>
              <a:rPr lang="de-DE"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Ma: </a:t>
            </a:r>
            <a:r>
              <a:rPr lang="de-DE" altLang="de-DE" sz="2000" dirty="0">
                <a:solidFill>
                  <a:srgbClr val="333333"/>
                </a:solidFill>
              </a:rPr>
              <a:t>N</a:t>
            </a:r>
            <a:r>
              <a:rPr lang="it-IT" altLang="de-DE" sz="2000" dirty="0">
                <a:solidFill>
                  <a:srgbClr val="333333"/>
                </a:solidFill>
              </a:rPr>
              <a:t>ella cabina telefonica, Filippo mette la mano in tasca e nota la chiave della bicicletta. Improvvisamente si ricorda che è stato lui stesso a lasciare la bicicletta davanti al supermercato</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86</a:t>
            </a:fld>
            <a:endParaRPr lang="de-DE" altLang="de-DE">
              <a:latin typeface="+mn-lt"/>
              <a:ea typeface="+mn-ea"/>
            </a:endParaRPr>
          </a:p>
        </p:txBody>
      </p:sp>
    </p:spTree>
    <p:extLst>
      <p:ext uri="{BB962C8B-B14F-4D97-AF65-F5344CB8AC3E}">
        <p14:creationId xmlns:p14="http://schemas.microsoft.com/office/powerpoint/2010/main" val="27159742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Esempio: </a:t>
            </a:r>
            <a:r>
              <a:rPr lang="de-DE" altLang="de-DE" sz="2000" dirty="0">
                <a:solidFill>
                  <a:srgbClr val="333333"/>
                </a:solidFill>
              </a:rPr>
              <a:t>Filippo è convinto che qualcuno gli abbia rubato la bicicletta.</a:t>
            </a:r>
          </a:p>
          <a:p>
            <a:pPr defTabSz="914400" fontAlgn="base">
              <a:lnSpc>
                <a:spcPct val="100000"/>
              </a:lnSpc>
              <a:spcBef>
                <a:spcPts val="1200"/>
              </a:spcBef>
            </a:pPr>
            <a:r>
              <a:rPr lang="de-DE" altLang="de-DE" sz="2000" dirty="0">
                <a:solidFill>
                  <a:srgbClr val="004992"/>
                </a:solidFill>
              </a:rPr>
              <a:t>Antefatto: </a:t>
            </a:r>
            <a:r>
              <a:rPr lang="it-IT" altLang="de-DE" sz="2000" dirty="0">
                <a:solidFill>
                  <a:srgbClr val="333333"/>
                </a:solidFill>
              </a:rPr>
              <a:t>la bicicletta non è davanti alla porta come di consueto ed è sicuro al 100% di averla lasciata lì la notte prima. Filippo poi vede la bicicletta chiusa davanti al supermercato della porta accanto, e sta per chiamare la polizia poiché sospetta che il ladro sia nel supermercato. A suo avviso, l'incidente è l'ennesima dimostrazione di una congiura dal momento che 3 settimane prima gli era stato rubato il portafoglio</a:t>
            </a:r>
            <a:r>
              <a:rPr lang="de-DE" altLang="de-DE" sz="2000" dirty="0">
                <a:solidFill>
                  <a:srgbClr val="333333"/>
                </a:solidFill>
              </a:rPr>
              <a:t>.</a:t>
            </a:r>
          </a:p>
          <a:p>
            <a:pPr defTabSz="914400" fontAlgn="base">
              <a:lnSpc>
                <a:spcPct val="100000"/>
              </a:lnSpc>
              <a:spcBef>
                <a:spcPts val="1200"/>
              </a:spcBef>
            </a:pPr>
            <a:r>
              <a:rPr lang="de-DE" altLang="de-DE" sz="2000" dirty="0">
                <a:solidFill>
                  <a:srgbClr val="004992"/>
                </a:solidFill>
              </a:rPr>
              <a:t>Ma: </a:t>
            </a:r>
            <a:r>
              <a:rPr lang="de-DE" altLang="de-DE" sz="2000" dirty="0">
                <a:solidFill>
                  <a:srgbClr val="333333"/>
                </a:solidFill>
              </a:rPr>
              <a:t>N</a:t>
            </a:r>
            <a:r>
              <a:rPr lang="it-IT" altLang="de-DE" sz="2000" dirty="0">
                <a:solidFill>
                  <a:srgbClr val="333333"/>
                </a:solidFill>
              </a:rPr>
              <a:t>ella cabina telefonica, Filippo mette la mano in tasca e nota la chiave della bicicletta. Improvvisamente si ricorda che è stato lui stesso a lasciare la bicicletta davanti al supermercato</a:t>
            </a:r>
            <a:r>
              <a:rPr lang="de-DE" altLang="de-DE" sz="2000" dirty="0">
                <a:solidFill>
                  <a:srgbClr val="333333"/>
                </a:solidFill>
              </a:rPr>
              <a:t>.</a:t>
            </a:r>
          </a:p>
          <a:p>
            <a:pPr defTabSz="914400" fontAlgn="base">
              <a:lnSpc>
                <a:spcPct val="100000"/>
              </a:lnSpc>
              <a:spcBef>
                <a:spcPts val="1200"/>
              </a:spcBef>
            </a:pPr>
            <a:r>
              <a:rPr lang="it-IT" altLang="de-DE" sz="2000" dirty="0">
                <a:solidFill>
                  <a:srgbClr val="333333"/>
                </a:solidFill>
              </a:rPr>
              <a:t>È più probabile che le memorie false sorgano quando uno ha paura o è sottoposto a molta pressione. Prima di trarre delle conclusioni: pensa attentamente se le supposizioni sono obiettive e fondate! Inoltre tieni conto che rispetto alle memorie reali, quelle false sono spesso indistint</a:t>
            </a:r>
            <a:r>
              <a:rPr lang="en-AU" altLang="de-DE" sz="2000" dirty="0">
                <a:solidFill>
                  <a:srgbClr val="333333"/>
                </a:solidFill>
              </a:rPr>
              <a:t>e!</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87</a:t>
            </a:fld>
            <a:endParaRPr lang="de-DE" altLang="de-DE">
              <a:latin typeface="+mn-lt"/>
              <a:ea typeface="+mn-ea"/>
            </a:endParaRPr>
          </a:p>
        </p:txBody>
      </p:sp>
    </p:spTree>
    <p:extLst>
      <p:ext uri="{BB962C8B-B14F-4D97-AF65-F5344CB8AC3E}">
        <p14:creationId xmlns:p14="http://schemas.microsoft.com/office/powerpoint/2010/main" val="39864438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98DF2DA2-3A8D-40A5-9696-7112CD89815A}" type="slidenum">
              <a:rPr lang="de-DE" altLang="de-DE" smtClean="0">
                <a:latin typeface="+mn-lt"/>
                <a:ea typeface="+mn-ea"/>
              </a:rPr>
              <a:pPr>
                <a:defRPr/>
              </a:pPr>
              <a:t>88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542542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pPr>
              <a:defRPr/>
            </a:pPr>
            <a:fld id="{F017B27E-ADC0-4C01-9CE7-0317B4DE98A8}" type="slidenum">
              <a:rPr lang="de-DE" altLang="de-DE" smtClean="0">
                <a:latin typeface="+mn-lt"/>
                <a:ea typeface="+mn-ea"/>
              </a:rPr>
              <a:pPr>
                <a:defRPr/>
              </a:pPr>
              <a:t>89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267620386"/>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4335</Words>
  <Application>Microsoft Office PowerPoint</Application>
  <PresentationFormat>Benutzerdefiniert</PresentationFormat>
  <Paragraphs>760</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89</vt:i4>
      </vt:variant>
    </vt:vector>
  </HeadingPairs>
  <TitlesOfParts>
    <vt:vector size="98" baseType="lpstr">
      <vt:lpstr>Arial</vt:lpstr>
      <vt:lpstr>Calibri Light</vt:lpstr>
      <vt:lpstr>Symbol</vt:lpstr>
      <vt:lpstr>Times New Roman</vt:lpstr>
      <vt:lpstr>Verdana</vt:lpstr>
      <vt:lpstr>Wingdings</vt:lpstr>
      <vt:lpstr>Wingdings</vt:lpstr>
      <vt:lpstr>UKE_PPT-Vorlage_16zu9</vt:lpstr>
      <vt:lpstr>1_UKE_PPT-Vorlage_16zu9</vt:lpstr>
      <vt:lpstr>MCT 5 A – Memoria</vt:lpstr>
      <vt:lpstr>Memoria</vt:lpstr>
      <vt:lpstr>Memoria</vt:lpstr>
      <vt:lpstr>Memoria</vt:lpstr>
      <vt:lpstr>Memoria</vt:lpstr>
      <vt:lpstr>Memoria</vt:lpstr>
      <vt:lpstr>Come posso memorizzare meglio?</vt:lpstr>
      <vt:lpstr>Come posso memorizzare meglio?</vt:lpstr>
      <vt:lpstr>Come posso memorizzare meglio?</vt:lpstr>
      <vt:lpstr>Come posso memorizzare meglio?</vt:lpstr>
      <vt:lpstr>Come posso memorizzare meglio?</vt:lpstr>
      <vt:lpstr>Come posso memorizzare meglio?</vt:lpstr>
      <vt:lpstr>Come posso memorizzare meglio?</vt:lpstr>
      <vt:lpstr>Come posso memorizzare meglio?</vt:lpstr>
      <vt:lpstr>Percepiamo tutto e ricordiamo lo stesso?</vt:lpstr>
      <vt:lpstr>Per favore fate attenzione alle differenze di colore e di dimensione dei dipinti. Ci sono aspetti che i tre artisti hanno dipinto differentemente o che hanno trascurato?</vt:lpstr>
      <vt:lpstr>Ciascuno di noi percepisce le cose in modo differente! Come nei tre dipinti: lo stesso panorama è ritratto con una diversa enfasi!</vt:lpstr>
      <vt:lpstr>Esercizio</vt:lpstr>
      <vt:lpstr>Esercizio</vt:lpstr>
      <vt:lpstr>Esercizio</vt:lpstr>
      <vt:lpstr>PowerPoint-Präsentation</vt:lpstr>
      <vt:lpstr>In spiaggia Che cosa hai visto? Quanto ne sei sicuro?</vt:lpstr>
      <vt:lpstr>In spiaggia</vt:lpstr>
      <vt:lpstr>PowerPoint-Präsentation</vt:lpstr>
      <vt:lpstr>Stazione ferroviaria Che cosa hai visto? Quanto ne sei sicuro?</vt:lpstr>
      <vt:lpstr>Stazione ferroviaria</vt:lpstr>
      <vt:lpstr>Falsi ricordi nella vita di tutti i giorni</vt:lpstr>
      <vt:lpstr>Falsi ricordi nella vita di tutti i giorni</vt:lpstr>
      <vt:lpstr>Falsi ricordi nella vita di tutti i giorni</vt:lpstr>
      <vt:lpstr>Tipologia di errori di memoria</vt:lpstr>
      <vt:lpstr>Tipologia di errori di memoria</vt:lpstr>
      <vt:lpstr>Tipologia di errori di memoria</vt:lpstr>
      <vt:lpstr>Tipologia di errori di memoria</vt:lpstr>
      <vt:lpstr>False memorie!</vt:lpstr>
      <vt:lpstr>False memorie!</vt:lpstr>
      <vt:lpstr>False memorie!</vt:lpstr>
      <vt:lpstr>False memorie!</vt:lpstr>
      <vt:lpstr>Perchè facciamo questo?</vt:lpstr>
      <vt:lpstr>Perchè facciamo questo?</vt:lpstr>
      <vt:lpstr>Perchè facciamo questo?</vt:lpstr>
      <vt:lpstr>Come degli errori di memoria promuovono dei fraintendimenti in corso di psicosi - esempi</vt:lpstr>
      <vt:lpstr>Esercizio</vt:lpstr>
      <vt:lpstr>Esercizio</vt:lpstr>
      <vt:lpstr>PowerPoint-Präsentation</vt:lpstr>
      <vt:lpstr>Chiosco Che cosa hai visto? Quanto ne sei sicuro?</vt:lpstr>
      <vt:lpstr>Chiosco</vt:lpstr>
      <vt:lpstr>PowerPoint-Präsentation</vt:lpstr>
      <vt:lpstr>Giardino Che cosa non è stato mostrato? Quanto ne sei sicuro?</vt:lpstr>
      <vt:lpstr>Giardino</vt:lpstr>
      <vt:lpstr>opzionale: Video Clip</vt:lpstr>
      <vt:lpstr>PowerPoint-Präsentation</vt:lpstr>
      <vt:lpstr>Brainstorming</vt:lpstr>
      <vt:lpstr>Aula Che cosa hai visto nell'immagine? Quanto ne sei sicuro?</vt:lpstr>
      <vt:lpstr>Aula</vt:lpstr>
      <vt:lpstr>PowerPoint-Präsentation</vt:lpstr>
      <vt:lpstr>Pescatore Che cosa non è stato mostrato? Quanto ne sei sicuro?</vt:lpstr>
      <vt:lpstr>Pescatore</vt:lpstr>
      <vt:lpstr>PowerPoint-Präsentation</vt:lpstr>
      <vt:lpstr>Brainstorming</vt:lpstr>
      <vt:lpstr>Attraversamento pedonale Che cosa hai visto nell‘immagine? Quanto ne sei sicuro?</vt:lpstr>
      <vt:lpstr>Attraversamento pedonale</vt:lpstr>
      <vt:lpstr>PowerPoint-Präsentation</vt:lpstr>
      <vt:lpstr>Brainstorming</vt:lpstr>
      <vt:lpstr>Parco giochi Che cosa hai visto nell'immagine? Quanto ne sei sicuro?</vt:lpstr>
      <vt:lpstr>Parco giochi</vt:lpstr>
      <vt:lpstr>PowerPoint-Präsentation</vt:lpstr>
      <vt:lpstr>Matrimonio Che cosa non è stato mostrato? Quanto ne sei sicuro?</vt:lpstr>
      <vt:lpstr>Matrimonio</vt:lpstr>
      <vt:lpstr>PowerPoint-Präsentation</vt:lpstr>
      <vt:lpstr>Calcio Che cosa non è stato mostrato? Quanto ne sei sicuro?</vt:lpstr>
      <vt:lpstr>Calcio</vt:lpstr>
      <vt:lpstr>PowerPoint-Präsentation</vt:lpstr>
      <vt:lpstr>Sulla luna Che cosa non è stato mostrato? Quanto ne sei sicuro?</vt:lpstr>
      <vt:lpstr>Sulla luna</vt:lpstr>
      <vt:lpstr>PowerPoint-Präsentation</vt:lpstr>
      <vt:lpstr>Salvataggio Che cosa non è stato mostrato? Quanto ne sei sicuro?</vt:lpstr>
      <vt:lpstr>Salvataggio</vt:lpstr>
      <vt:lpstr>PowerPoint-Präsentation</vt:lpstr>
      <vt:lpstr>Brainstorming</vt:lpstr>
      <vt:lpstr>Lavori stradali Che cosa hai visto nell'immagine? Quanto ne sei sicuro?</vt:lpstr>
      <vt:lpstr>Lavori stradali</vt:lpstr>
      <vt:lpstr>Trasferire nella vita di tutti i giorni</vt:lpstr>
      <vt:lpstr>Trasferire nella vita di tutti i giorni</vt:lpstr>
      <vt:lpstr>Trasferire nella vita di tutti i giorni</vt:lpstr>
      <vt:lpstr>Che cosa ha a che fare con la psicosi?</vt:lpstr>
      <vt:lpstr>Che cosa ha a che fare con la psicosi?</vt:lpstr>
      <vt:lpstr>Che cosa ha a che fare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316</cp:revision>
  <dcterms:created xsi:type="dcterms:W3CDTF">2004-06-30T16:15:23Z</dcterms:created>
  <dcterms:modified xsi:type="dcterms:W3CDTF">2025-01-09T22:19:59Z</dcterms:modified>
</cp:coreProperties>
</file>