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8" r:id="rId1"/>
    <p:sldMasterId id="2147483811" r:id="rId2"/>
  </p:sldMasterIdLst>
  <p:notesMasterIdLst>
    <p:notesMasterId r:id="rId43"/>
  </p:notesMasterIdLst>
  <p:handoutMasterIdLst>
    <p:handoutMasterId r:id="rId44"/>
  </p:handoutMasterIdLst>
  <p:sldIdLst>
    <p:sldId id="493" r:id="rId3"/>
    <p:sldId id="403" r:id="rId4"/>
    <p:sldId id="404" r:id="rId5"/>
    <p:sldId id="405" r:id="rId6"/>
    <p:sldId id="406" r:id="rId7"/>
    <p:sldId id="424" r:id="rId8"/>
    <p:sldId id="465" r:id="rId9"/>
    <p:sldId id="470" r:id="rId10"/>
    <p:sldId id="469" r:id="rId11"/>
    <p:sldId id="468" r:id="rId12"/>
    <p:sldId id="477" r:id="rId13"/>
    <p:sldId id="496" r:id="rId14"/>
    <p:sldId id="495" r:id="rId15"/>
    <p:sldId id="494" r:id="rId16"/>
    <p:sldId id="420" r:id="rId17"/>
    <p:sldId id="481" r:id="rId18"/>
    <p:sldId id="480" r:id="rId19"/>
    <p:sldId id="332" r:id="rId20"/>
    <p:sldId id="449" r:id="rId21"/>
    <p:sldId id="482" r:id="rId22"/>
    <p:sldId id="389" r:id="rId23"/>
    <p:sldId id="451" r:id="rId24"/>
    <p:sldId id="484" r:id="rId25"/>
    <p:sldId id="483" r:id="rId26"/>
    <p:sldId id="435" r:id="rId27"/>
    <p:sldId id="454" r:id="rId28"/>
    <p:sldId id="340" r:id="rId29"/>
    <p:sldId id="371" r:id="rId30"/>
    <p:sldId id="485" r:id="rId31"/>
    <p:sldId id="486" r:id="rId32"/>
    <p:sldId id="487" r:id="rId33"/>
    <p:sldId id="488" r:id="rId34"/>
    <p:sldId id="463" r:id="rId35"/>
    <p:sldId id="490" r:id="rId36"/>
    <p:sldId id="457" r:id="rId37"/>
    <p:sldId id="492" r:id="rId38"/>
    <p:sldId id="491" r:id="rId39"/>
    <p:sldId id="458" r:id="rId40"/>
    <p:sldId id="464" r:id="rId41"/>
    <p:sldId id="459" r:id="rId42"/>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33CC"/>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81" autoAdjust="0"/>
    <p:restoredTop sz="94660"/>
  </p:normalViewPr>
  <p:slideViewPr>
    <p:cSldViewPr>
      <p:cViewPr varScale="1">
        <p:scale>
          <a:sx n="62" d="100"/>
          <a:sy n="62" d="100"/>
        </p:scale>
        <p:origin x="976" y="76"/>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58AE5E17-F21D-46A0-A672-D22C656AE188}" type="slidenum">
              <a:rPr lang="en-US" altLang="de-DE"/>
              <a:pPr>
                <a:defRPr/>
              </a:pPr>
              <a:t>‹Nr.›</a:t>
            </a:fld>
            <a:endParaRPr lang="en-US" altLang="de-DE"/>
          </a:p>
        </p:txBody>
      </p:sp>
    </p:spTree>
    <p:extLst>
      <p:ext uri="{BB962C8B-B14F-4D97-AF65-F5344CB8AC3E}">
        <p14:creationId xmlns:p14="http://schemas.microsoft.com/office/powerpoint/2010/main" val="13225726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F210B5DF-596E-45FF-A5BC-5F4A1F41FFCB}" type="slidenum">
              <a:rPr lang="en-US" altLang="de-DE"/>
              <a:pPr>
                <a:defRPr/>
              </a:pPr>
              <a:t>‹Nr.›</a:t>
            </a:fld>
            <a:endParaRPr lang="en-US" altLang="de-DE"/>
          </a:p>
        </p:txBody>
      </p:sp>
    </p:spTree>
    <p:extLst>
      <p:ext uri="{BB962C8B-B14F-4D97-AF65-F5344CB8AC3E}">
        <p14:creationId xmlns:p14="http://schemas.microsoft.com/office/powerpoint/2010/main" val="1851812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C7977F2-24E3-4116-B9E4-FAA78509EABD}" type="slidenum">
              <a:rPr lang="en-US" altLang="de-DE" sz="1300"/>
              <a:pPr>
                <a:spcBef>
                  <a:spcPct val="0"/>
                </a:spcBef>
              </a:pPr>
              <a:t>2</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56487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0AAD900-5AEF-438F-B8CB-8F200A755A1F}" type="slidenum">
              <a:rPr lang="en-US" altLang="de-DE" sz="1300"/>
              <a:pPr>
                <a:spcBef>
                  <a:spcPct val="0"/>
                </a:spcBef>
              </a:pPr>
              <a:t>3</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37081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E6358E-98F2-49FC-B7C6-7DF1D8DFA1A4}" type="slidenum">
              <a:rPr lang="en-US" altLang="de-DE" sz="1300"/>
              <a:pPr>
                <a:spcBef>
                  <a:spcPct val="0"/>
                </a:spcBef>
              </a:pPr>
              <a:t>4</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49060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FFA8FD9-F8DF-4C56-B157-1EAE70F41396}" type="slidenum">
              <a:rPr lang="en-US" altLang="de-DE" sz="1300"/>
              <a:pPr>
                <a:spcBef>
                  <a:spcPct val="0"/>
                </a:spcBef>
              </a:pPr>
              <a:t>5</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67219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CD52FAF-1074-48A1-87ED-FE1793591D36}" type="slidenum">
              <a:rPr lang="en-US" altLang="de-DE" sz="130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81961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CE93B5C-B0CF-48C5-992F-A755C5548086}" type="slidenum">
              <a:rPr lang="en-US" altLang="de-DE" sz="1300"/>
              <a:pPr>
                <a:spcBef>
                  <a:spcPct val="0"/>
                </a:spcBef>
              </a:pPr>
              <a:t>7</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53137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CE93B5C-B0CF-48C5-992F-A755C5548086}" type="slidenum">
              <a:rPr lang="en-US" altLang="de-DE" sz="1300"/>
              <a:pPr>
                <a:spcBef>
                  <a:spcPct val="0"/>
                </a:spcBef>
              </a:pPr>
              <a:t>8</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53137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CE93B5C-B0CF-48C5-992F-A755C5548086}" type="slidenum">
              <a:rPr lang="en-US" altLang="de-DE" sz="1300"/>
              <a:pPr>
                <a:spcBef>
                  <a:spcPct val="0"/>
                </a:spcBef>
              </a:pPr>
              <a:t>9</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53137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CE93B5C-B0CF-48C5-992F-A755C5548086}" type="slidenum">
              <a:rPr lang="en-US" altLang="de-DE" sz="1300"/>
              <a:pPr>
                <a:spcBef>
                  <a:spcPct val="0"/>
                </a:spcBef>
              </a:pPr>
              <a:t>10</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53137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37A11FB-729A-4441-B84A-A3CA0DEFCBAA}" type="slidenum">
              <a:rPr lang="en-US" altLang="de-DE" sz="1300"/>
              <a:pPr>
                <a:spcBef>
                  <a:spcPct val="0"/>
                </a:spcBef>
              </a:pPr>
              <a:t>11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255118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37A11FB-729A-4441-B84A-A3CA0DEFCBAA}" type="slidenum">
              <a:rPr lang="en-US" altLang="de-DE" sz="1300"/>
              <a:pPr>
                <a:spcBef>
                  <a:spcPct val="0"/>
                </a:spcBef>
              </a:pPr>
              <a:t>12</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25511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37A11FB-729A-4441-B84A-A3CA0DEFCBAA}" type="slidenum">
              <a:rPr lang="en-US" altLang="de-DE" sz="1300"/>
              <a:pPr>
                <a:spcBef>
                  <a:spcPct val="0"/>
                </a:spcBef>
              </a:pPr>
              <a:t>13</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25511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37A11FB-729A-4441-B84A-A3CA0DEFCBAA}" type="slidenum">
              <a:rPr lang="en-US" altLang="de-DE" sz="1300"/>
              <a:pPr>
                <a:spcBef>
                  <a:spcPct val="0"/>
                </a:spcBef>
              </a:pPr>
              <a:t>14</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25511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7039453-E8C1-4680-976F-8BA91E504A05}" type="slidenum">
              <a:rPr lang="en-US" altLang="de-DE" sz="1300"/>
              <a:pPr>
                <a:spcBef>
                  <a:spcPct val="0"/>
                </a:spcBef>
              </a:pPr>
              <a:t>15</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190213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7039453-E8C1-4680-976F-8BA91E504A05}" type="slidenum">
              <a:rPr lang="en-US" altLang="de-DE" sz="1300"/>
              <a:pPr>
                <a:spcBef>
                  <a:spcPct val="0"/>
                </a:spcBef>
              </a:pPr>
              <a:t>16</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190213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7039453-E8C1-4680-976F-8BA91E504A05}" type="slidenum">
              <a:rPr lang="en-US" altLang="de-DE" sz="130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19021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1C2764D-F130-40E2-AB3D-04DC2B55A325}" type="slidenum">
              <a:rPr lang="en-US" altLang="de-DE" sz="1300"/>
              <a:pPr>
                <a:spcBef>
                  <a:spcPct val="0"/>
                </a:spcBef>
              </a:pPr>
              <a:t>18</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334575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02BCF2B-772B-4046-82E6-707B71BED59D}" type="slidenum">
              <a:rPr lang="en-US" altLang="de-DE" sz="1300"/>
              <a:pPr>
                <a:spcBef>
                  <a:spcPct val="0"/>
                </a:spcBef>
              </a:pPr>
              <a:t>19</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729205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02BCF2B-772B-4046-82E6-707B71BED59D}" type="slidenum">
              <a:rPr lang="en-US" altLang="de-DE" sz="1300"/>
              <a:pPr>
                <a:spcBef>
                  <a:spcPct val="0"/>
                </a:spcBef>
              </a:pPr>
              <a:t>20</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729205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5D2C7D2-C77C-475D-8E04-B46CAF8099DE}" type="slidenum">
              <a:rPr lang="en-US" altLang="de-DE" sz="1300"/>
              <a:pPr>
                <a:spcBef>
                  <a:spcPct val="0"/>
                </a:spcBef>
              </a:pPr>
              <a:t>21</a:t>
            </a:fld>
            <a:endParaRPr lang="en-US" altLang="de-DE" sz="1300"/>
          </a:p>
        </p:txBody>
      </p:sp>
      <p:sp>
        <p:nvSpPr>
          <p:cNvPr id="60419" name="Rectangle 2"/>
          <p:cNvSpPr>
            <a:spLocks noGrp="1" noRot="1" noChangeAspect="1" noChangeArrowheads="1" noTextEdit="1"/>
          </p:cNvSpPr>
          <p:nvPr>
            <p:ph type="sldImg"/>
          </p:nvPr>
        </p:nvSpPr>
        <p:spPr>
          <a:xfrm>
            <a:off x="139700" y="768350"/>
            <a:ext cx="6821488"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083262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B289D98-09D4-40B0-AD12-8E2657813681}" type="slidenum">
              <a:rPr lang="en-US" altLang="de-DE" sz="1300"/>
              <a:pPr>
                <a:spcBef>
                  <a:spcPct val="0"/>
                </a:spcBef>
              </a:pPr>
              <a:t>22</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613405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B289D98-09D4-40B0-AD12-8E2657813681}" type="slidenum">
              <a:rPr lang="en-US" altLang="de-DE" sz="1300"/>
              <a:pPr>
                <a:spcBef>
                  <a:spcPct val="0"/>
                </a:spcBef>
              </a:pPr>
              <a:t>23</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613405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B289D98-09D4-40B0-AD12-8E2657813681}" type="slidenum">
              <a:rPr lang="en-US" altLang="de-DE" sz="1300"/>
              <a:pPr>
                <a:spcBef>
                  <a:spcPct val="0"/>
                </a:spcBef>
              </a:pPr>
              <a:t>24</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613405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0AF3163-A912-41E0-BE3E-1A248F10405B}" type="slidenum">
              <a:rPr lang="en-US" altLang="de-DE" sz="1300"/>
              <a:pPr>
                <a:spcBef>
                  <a:spcPct val="0"/>
                </a:spcBef>
              </a:pPr>
              <a:t>25</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881285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EDE3A62-4E16-412C-8ED1-93D33703AB32}" type="slidenum">
              <a:rPr lang="en-US" altLang="de-DE" sz="1300"/>
              <a:pPr>
                <a:spcBef>
                  <a:spcPct val="0"/>
                </a:spcBef>
              </a:pPr>
              <a:t>26</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990052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F42088A-12F2-44D7-81E5-F1EFA6B7B9E7}" type="slidenum">
              <a:rPr lang="en-US" altLang="de-DE" sz="1300"/>
              <a:pPr>
                <a:spcBef>
                  <a:spcPct val="0"/>
                </a:spcBef>
              </a:pPr>
              <a:t>27</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007076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EB0427A-DFE1-4319-8181-AE2C12D2508E}" type="slidenum">
              <a:rPr lang="en-US" altLang="de-DE" sz="1300"/>
              <a:pPr>
                <a:spcBef>
                  <a:spcPct val="0"/>
                </a:spcBef>
              </a:pPr>
              <a:t>28</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615140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533739F-A033-4E12-A881-EAC08E1B1FC1}" type="slidenum">
              <a:rPr lang="en-US" altLang="de-DE" sz="1300"/>
              <a:pPr>
                <a:spcBef>
                  <a:spcPct val="0"/>
                </a:spcBef>
              </a:pPr>
              <a:t>29</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420549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F9A8EDD-B3A0-46EE-8D6A-F43307C18DDB}" type="slidenum">
              <a:rPr lang="en-US" altLang="de-DE" sz="1300"/>
              <a:pPr>
                <a:spcBef>
                  <a:spcPct val="0"/>
                </a:spcBef>
              </a:pPr>
              <a:t>30</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39897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C1F7EF9-8165-4F47-8DC7-6AFAE180078F}" type="slidenum">
              <a:rPr lang="en-US" altLang="de-DE" sz="1300"/>
              <a:pPr>
                <a:spcBef>
                  <a:spcPct val="0"/>
                </a:spcBef>
              </a:pPr>
              <a:t>31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25852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C476C0D-A35F-436E-9FEA-B2E8EBE08E71}" type="slidenum">
              <a:rPr lang="en-US" altLang="de-DE" sz="1300"/>
              <a:pPr>
                <a:spcBef>
                  <a:spcPct val="0"/>
                </a:spcBef>
              </a:pPr>
              <a:t>32</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910376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96F8AC0-6EB2-4F52-9C89-14709908EF4B}" type="slidenum">
              <a:rPr lang="en-US" altLang="de-DE" sz="1300"/>
              <a:pPr>
                <a:spcBef>
                  <a:spcPct val="0"/>
                </a:spcBef>
              </a:pPr>
              <a:t>34</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565335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9ECB143-AB00-45CB-9689-942B27A6B0E4}" type="slidenum">
              <a:rPr lang="en-US" altLang="de-DE" sz="1300"/>
              <a:pPr>
                <a:spcBef>
                  <a:spcPct val="0"/>
                </a:spcBef>
              </a:pPr>
              <a:t>35</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23181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9ECB143-AB00-45CB-9689-942B27A6B0E4}" type="slidenum">
              <a:rPr lang="en-US" altLang="de-DE" sz="1300"/>
              <a:pPr>
                <a:spcBef>
                  <a:spcPct val="0"/>
                </a:spcBef>
              </a:pPr>
              <a:t>36</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23181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9ECB143-AB00-45CB-9689-942B27A6B0E4}" type="slidenum">
              <a:rPr lang="en-US" altLang="de-DE" sz="1300"/>
              <a:pPr>
                <a:spcBef>
                  <a:spcPct val="0"/>
                </a:spcBef>
              </a:pPr>
              <a:t>37</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23181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1F14E7C-5273-4052-A0A8-6B704F16B5E2}" type="slidenum">
              <a:rPr lang="en-US" altLang="de-DE" sz="1300"/>
              <a:pPr>
                <a:spcBef>
                  <a:spcPct val="0"/>
                </a:spcBef>
              </a:pPr>
              <a:t>38</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782785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AEA2F1C-5E81-4F3B-8252-F08ACFCD6A02}" type="slidenum">
              <a:rPr lang="en-US" altLang="de-DE" sz="1300"/>
              <a:pPr>
                <a:spcBef>
                  <a:spcPct val="0"/>
                </a:spcBef>
              </a:pPr>
              <a:t>40</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144075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AAE630B8-4381-459F-AC80-73D8E1C7DBD7}"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Modulo del training 6 – Empatizzare…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5E438076-7291-4604-AE03-5389BC24659B}"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13535D30-DA35-4A74-AF1B-B9F3E37801C8}"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AAE630B8-4381-459F-AC80-73D8E1C7DBD7}"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AAE630B8-4381-459F-AC80-73D8E1C7DBD7}"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0747C5F3-D424-4E4A-AF03-5AD3F39B0696}"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360DA47D-B92F-4050-89EC-21103D819039}"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57977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66371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it-IT" altLang="ko-KR" sz="100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67456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4921195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1942813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29480344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098330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922030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5295766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7748248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2010644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8984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it-IT"/>
              <a:t>Modulo del training 6 – Empatizzare…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AAE630B8-4381-459F-AC80-73D8E1C7DBD7}"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627596216"/>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 id="214748382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ltLang="ja-JP" dirty="0">
                <a:latin typeface="+mn-lt"/>
                <a:ea typeface="+mn-ea"/>
                <a:cs typeface="+mn-cs"/>
              </a:rPr>
              <a:t>MCT </a:t>
            </a:r>
            <a:r>
              <a:rPr lang="it-IT" altLang="ja-JP">
                <a:latin typeface="+mn-lt"/>
                <a:ea typeface="+mn-ea"/>
                <a:cs typeface="+mn-cs"/>
              </a:rPr>
              <a:t>6 B – </a:t>
            </a:r>
            <a:r>
              <a:rPr lang="it-IT" altLang="ja-JP" dirty="0" err="1">
                <a:latin typeface="+mn-lt"/>
                <a:ea typeface="+mn-ea"/>
                <a:cs typeface="+mn-cs"/>
              </a:rPr>
              <a:t>Empatizzare</a:t>
            </a:r>
            <a:r>
              <a:rPr lang="it-IT" altLang="ja-JP" dirty="0">
                <a:latin typeface="+mn-lt"/>
                <a:ea typeface="+mn-ea"/>
                <a:cs typeface="+mn-cs"/>
              </a:rPr>
              <a:t>… II</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Di Michele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708905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dirty="0">
                <a:solidFill>
                  <a:srgbClr val="004992"/>
                </a:solidFill>
                <a:latin typeface="+mn-lt"/>
                <a:ea typeface="+mn-ea"/>
                <a:cs typeface="+mn-cs"/>
              </a:rPr>
              <a:t>Quando conosci qualcuno, dove cade la tua attenzione? </a:t>
            </a:r>
            <a:r>
              <a:rPr lang="it-IT" dirty="0">
                <a:solidFill>
                  <a:srgbClr val="004992"/>
                </a:solidFill>
                <a:latin typeface="+mn-lt"/>
                <a:ea typeface="+mn-ea"/>
                <a:cs typeface="+mn-cs"/>
              </a:rPr>
              <a:t>Quanto sono affidabili questi spunti per una buona valutazione?</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2</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mn-lt"/>
                <a:ea typeface="+mn-ea"/>
              </a:rPr>
              <a:t>altro?...</a:t>
            </a:r>
            <a:endParaRPr lang="de-DE" altLang="de-DE" sz="2000" i="1" dirty="0">
              <a:latin typeface="+mn-lt"/>
              <a:ea typeface="+mn-ea"/>
            </a:endParaRPr>
          </a:p>
        </p:txBody>
      </p:sp>
      <p:sp>
        <p:nvSpPr>
          <p:cNvPr id="2" name="Title 1"/>
          <p:cNvSpPr>
            <a:spLocks noGrp="1"/>
          </p:cNvSpPr>
          <p:nvPr>
            <p:ph type="title"/>
          </p:nvPr>
        </p:nvSpPr>
        <p:spPr/>
        <p:txBody>
          <a:bodyPr/>
          <a:lstStyle/>
          <a:p>
            <a:r>
              <a:rPr lang="it-IT" sz="3600">
                <a:solidFill>
                  <a:srgbClr val="004992"/>
                </a:solidFill>
                <a:latin typeface="+mn-lt"/>
                <a:ea typeface="+mn-ea"/>
                <a:cs typeface="+mn-cs"/>
              </a:rPr>
              <a:t>Quando conosci qualcuno, dove cade la tua attenzione?</a:t>
            </a:r>
            <a:br>
              <a:rPr lang="it-IT" sz="3600">
                <a:solidFill>
                  <a:srgbClr val="004992"/>
                </a:solidFill>
                <a:latin typeface="+mn-lt"/>
                <a:ea typeface="+mn-ea"/>
                <a:cs typeface="+mn-cs"/>
              </a:rPr>
            </a:br>
            <a:r>
              <a:rPr lang="it-IT">
                <a:solidFill>
                  <a:srgbClr val="004992"/>
                </a:solidFill>
                <a:latin typeface="+mn-lt"/>
                <a:ea typeface="+mn-ea"/>
                <a:cs typeface="+mn-cs"/>
              </a:rPr>
              <a:t>Quanto sono affidabili questi spunti per una buona valutazione?</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3</a:t>
            </a:fld>
            <a:endParaRPr lang="de-DE" altLang="de-DE">
              <a:latin typeface="+mn-lt"/>
              <a:ea typeface="+mn-ea"/>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ea typeface="+mn-ea"/>
              </a:rPr>
              <a:t>Linguaggio del corpo/postura</a:t>
            </a:r>
            <a:endParaRPr lang="de-DE" altLang="de-DE" sz="2000" dirty="0">
              <a:latin typeface="+mn-lt"/>
              <a:ea typeface="+mn-ea"/>
            </a:endParaRPr>
          </a:p>
        </p:txBody>
      </p:sp>
      <p:sp>
        <p:nvSpPr>
          <p:cNvPr id="20"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ea typeface="+mn-ea"/>
              </a:rPr>
              <a:t>occhi?</a:t>
            </a:r>
            <a:endParaRPr lang="de-DE" altLang="de-DE" sz="2000" dirty="0">
              <a:latin typeface="+mn-lt"/>
              <a:ea typeface="+mn-ea"/>
            </a:endParaRPr>
          </a:p>
        </p:txBody>
      </p:sp>
      <p:sp>
        <p:nvSpPr>
          <p:cNvPr id="21" name="Caption_26"/>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ea typeface="+mn-ea"/>
              </a:rPr>
              <a:t>linguaggio?</a:t>
            </a:r>
            <a:endParaRPr lang="de-DE" altLang="de-DE" sz="2000" dirty="0">
              <a:solidFill>
                <a:srgbClr val="333333"/>
              </a:solidFill>
              <a:latin typeface="+mn-lt"/>
              <a:ea typeface="+mn-ea"/>
            </a:endParaRPr>
          </a:p>
        </p:txBody>
      </p:sp>
      <p:sp>
        <p:nvSpPr>
          <p:cNvPr id="22"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ea typeface="+mn-ea"/>
              </a:rPr>
              <a:t>vestiti?</a:t>
            </a:r>
            <a:endParaRPr lang="de-DE" altLang="de-DE" sz="2000" dirty="0">
              <a:solidFill>
                <a:srgbClr val="333333"/>
              </a:solidFill>
              <a:latin typeface="+mn-lt"/>
              <a:ea typeface="+mn-ea"/>
            </a:endParaRPr>
          </a:p>
        </p:txBody>
      </p:sp>
      <p:sp>
        <p:nvSpPr>
          <p:cNvPr id="23"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9"/>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ea typeface="+mn-ea"/>
              </a:rPr>
              <a:t>mani?</a:t>
            </a:r>
            <a:endParaRPr lang="de-DE" altLang="de-DE" sz="2000" dirty="0">
              <a:solidFill>
                <a:srgbClr val="333333"/>
              </a:solidFill>
              <a:latin typeface="+mn-lt"/>
              <a:ea typeface="+mn-ea"/>
            </a:endParaRPr>
          </a:p>
        </p:txBody>
      </p:sp>
      <p:sp>
        <p:nvSpPr>
          <p:cNvPr id="28"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dirty="0">
                <a:solidFill>
                  <a:srgbClr val="004992"/>
                </a:solidFill>
                <a:latin typeface="+mn-lt"/>
                <a:ea typeface="+mn-ea"/>
                <a:cs typeface="+mn-cs"/>
              </a:rPr>
              <a:t>Quali altre fonti di informazioni possono essere considerate?</a:t>
            </a:r>
            <a:br>
              <a:rPr lang="it-IT" sz="3600" dirty="0">
                <a:solidFill>
                  <a:srgbClr val="004992"/>
                </a:solidFill>
                <a:latin typeface="+mn-lt"/>
                <a:ea typeface="+mn-ea"/>
                <a:cs typeface="+mn-cs"/>
              </a:rPr>
            </a:br>
            <a:r>
              <a:rPr lang="it-IT" dirty="0">
                <a:solidFill>
                  <a:srgbClr val="004992"/>
                </a:solidFill>
                <a:latin typeface="+mn-lt"/>
                <a:ea typeface="+mn-ea"/>
                <a:cs typeface="+mn-cs"/>
              </a:rPr>
              <a:t>Quanto sono affidabili?</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4</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dirty="0">
                <a:solidFill>
                  <a:srgbClr val="004992"/>
                </a:solidFill>
                <a:latin typeface="+mn-lt"/>
                <a:ea typeface="+mn-ea"/>
                <a:cs typeface="+mn-cs"/>
              </a:rPr>
              <a:t>Quali altre fonti di informazioni possono essere considerate?</a:t>
            </a:r>
            <a:br>
              <a:rPr lang="it-IT" sz="3600" dirty="0">
                <a:solidFill>
                  <a:srgbClr val="004992"/>
                </a:solidFill>
                <a:latin typeface="+mn-lt"/>
                <a:ea typeface="+mn-ea"/>
                <a:cs typeface="+mn-cs"/>
              </a:rPr>
            </a:br>
            <a:r>
              <a:rPr lang="it-IT" dirty="0">
                <a:solidFill>
                  <a:srgbClr val="004992"/>
                </a:solidFill>
                <a:latin typeface="+mn-lt"/>
                <a:ea typeface="+mn-ea"/>
                <a:cs typeface="+mn-cs"/>
              </a:rPr>
              <a:t>Quanto sono affidabili?</a:t>
            </a:r>
            <a:endParaRPr lang="en-US"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6492240" cy="4248000"/>
          </a:xfrm>
        </p:spPr>
        <p:txBody>
          <a:bodyPr/>
          <a:lstStyle/>
          <a:p>
            <a:pPr marL="342900" indent="-342900" defTabSz="914400" fontAlgn="base">
              <a:buClr>
                <a:srgbClr val="333333"/>
              </a:buClr>
              <a:buFont typeface="WingDings"/>
              <a:buChar char=""/>
            </a:pPr>
            <a:r>
              <a:rPr lang="it-IT" altLang="de-DE" sz="2400">
                <a:solidFill>
                  <a:srgbClr val="333333"/>
                </a:solidFill>
              </a:rPr>
              <a:t>conoscenza preliminare della persona (sentito dire): ad esempio, un'osservazione di un amico</a:t>
            </a:r>
            <a:endParaRPr lang="en-US"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conoscenza preliminare di persone/gruppi simili: ad es. </a:t>
            </a:r>
            <a:r>
              <a:rPr lang="it-IT" altLang="de-DE" sz="2400" i="1" dirty="0">
                <a:solidFill>
                  <a:srgbClr val="333333"/>
                </a:solidFill>
              </a:rPr>
              <a:t>motociclista</a:t>
            </a:r>
            <a:endParaRPr lang="it-IT" altLang="de-DE" sz="2400" dirty="0">
              <a:solidFill>
                <a:srgbClr val="333333"/>
              </a:solidFill>
            </a:endParaRPr>
          </a:p>
          <a:p>
            <a:pPr marL="342900" indent="-342900" defTabSz="914400" fontAlgn="base">
              <a:buClr>
                <a:srgbClr val="333333"/>
              </a:buClr>
              <a:buFont typeface="WingDings"/>
              <a:buChar char=""/>
            </a:pPr>
            <a:r>
              <a:rPr lang="en-US" altLang="de-DE" sz="2400">
                <a:solidFill>
                  <a:srgbClr val="333333"/>
                </a:solidFill>
              </a:rPr>
              <a:t>“sensazione di pancia”/</a:t>
            </a:r>
            <a:r>
              <a:rPr lang="en-US" altLang="de-DE" sz="2400" dirty="0" err="1">
                <a:solidFill>
                  <a:srgbClr val="333333"/>
                </a:solidFill>
              </a:rPr>
              <a:t>intuizione</a:t>
            </a:r>
            <a:endParaRPr lang="en-US"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qualcosa di scritto: ad esempio, da e-mail o chat su Internet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5</a:t>
            </a:fld>
            <a:endParaRPr lang="de-DE" altLang="de-DE">
              <a:latin typeface="+mn-lt"/>
              <a:ea typeface="+mn-ea"/>
            </a:endParaRPr>
          </a:p>
        </p:txBody>
      </p:sp>
      <p:pic>
        <p:nvPicPr>
          <p:cNvPr id="9"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sz="3600">
                <a:solidFill>
                  <a:srgbClr val="004992"/>
                </a:solidFill>
                <a:latin typeface="+mn-lt"/>
                <a:ea typeface="+mn-ea"/>
                <a:cs typeface="+mn-cs"/>
              </a:rPr>
              <a:t>Vantaggi e svantaggi di certi indizi sociali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377"/>
            <a:r>
              <a:rPr lang="it-IT" sz="2400">
                <a:solidFill>
                  <a:srgbClr val="333333"/>
                </a:solidFill>
              </a:rPr>
              <a:t>Adesso che abbiamo discusso gli aspetti che contribuiscono alla valutazione di una persona, desideriamo concentrarci sui punti di forza e di debolezza di questi indizi sociali.</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6</a:t>
            </a:fld>
            <a:endParaRPr lang="de-DE" alt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1297498329"/>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Linguaggio del corpo</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Esempio: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i="0" u="none" dirty="0">
                          <a:solidFill>
                            <a:srgbClr val="333333"/>
                          </a:solidFill>
                          <a:latin typeface="+mn-lt"/>
                          <a:ea typeface="+mn-ea"/>
                          <a:cs typeface="+mn-cs"/>
                        </a:rPr>
                        <a:t>Pregare o sentir freddo?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Avvertenza: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 seguente aspetto per formare un giudizio su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7</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1896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934016918"/>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Linguaggio del corpo</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Esempio: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Gesto e postura possono enfatizzare </a:t>
                      </a:r>
                      <a:r>
                        <a:rPr kumimoji="0" lang="it-IT" sz="2000" b="0" i="0" u="none" strike="noStrike" cap="none" normalizeH="0" baseline="0">
                          <a:ln>
                            <a:noFill/>
                          </a:ln>
                          <a:solidFill>
                            <a:srgbClr val="333333"/>
                          </a:solidFill>
                          <a:effectLst/>
                          <a:latin typeface="+mn-lt"/>
                          <a:ea typeface="+mn-ea"/>
                          <a:cs typeface="+mn-cs"/>
                        </a:rPr>
                        <a:t>le parole (</a:t>
                      </a:r>
                      <a:r>
                        <a:rPr kumimoji="0" lang="it-IT" sz="2000" b="0" i="0" u="none" strike="noStrike" cap="none" normalizeH="0" baseline="0" dirty="0">
                          <a:ln>
                            <a:noFill/>
                          </a:ln>
                          <a:solidFill>
                            <a:srgbClr val="333333"/>
                          </a:solidFill>
                          <a:effectLst/>
                          <a:latin typeface="+mn-lt"/>
                          <a:ea typeface="+mn-ea"/>
                          <a:cs typeface="+mn-cs"/>
                        </a:rPr>
                        <a:t>ad es. i pugni serrati se arrabbiati, mano sollevata quando si saluta, testa abbassata se si prega).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i="0" u="none" dirty="0">
                          <a:solidFill>
                            <a:srgbClr val="333333"/>
                          </a:solidFill>
                          <a:latin typeface="+mn-lt"/>
                          <a:ea typeface="+mn-ea"/>
                          <a:cs typeface="+mn-cs"/>
                        </a:rPr>
                        <a:t>Pregare o sentir freddo?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Avvertenza: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 seguente aspetto per formare un giudizio su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8</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2213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1648488428"/>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Linguaggio del corpo</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Esempio: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Gesto e postura possono enfatizzare </a:t>
                      </a:r>
                      <a:r>
                        <a:rPr kumimoji="0" lang="it-IT" sz="2000" b="0" i="0" u="none" strike="noStrike" cap="none" normalizeH="0" baseline="0">
                          <a:ln>
                            <a:noFill/>
                          </a:ln>
                          <a:solidFill>
                            <a:srgbClr val="333333"/>
                          </a:solidFill>
                          <a:effectLst/>
                          <a:latin typeface="+mn-lt"/>
                          <a:ea typeface="+mn-ea"/>
                          <a:cs typeface="+mn-cs"/>
                        </a:rPr>
                        <a:t>le parole (</a:t>
                      </a:r>
                      <a:r>
                        <a:rPr kumimoji="0" lang="it-IT" sz="2000" b="0" i="0" u="none" strike="noStrike" cap="none" normalizeH="0" baseline="0" dirty="0">
                          <a:ln>
                            <a:noFill/>
                          </a:ln>
                          <a:solidFill>
                            <a:srgbClr val="333333"/>
                          </a:solidFill>
                          <a:effectLst/>
                          <a:latin typeface="+mn-lt"/>
                          <a:ea typeface="+mn-ea"/>
                          <a:cs typeface="+mn-cs"/>
                        </a:rPr>
                        <a:t>ad es. i pugni serrati se arrabbiati, mano sollevata quando si saluta, testa abbassata se si prega).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I segni indiretti spesso sono significativi: i gesti violenti possono indicare agitazione (tuttavia, occorre essere consapevoli delle differenze culturali!); un atteggiamento goffo può essere segno di scarsa sicurezza di sé.</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i="0" u="none" dirty="0">
                          <a:solidFill>
                            <a:srgbClr val="333333"/>
                          </a:solidFill>
                          <a:latin typeface="+mn-lt"/>
                          <a:ea typeface="+mn-ea"/>
                          <a:cs typeface="+mn-cs"/>
                        </a:rPr>
                        <a:t>Pregare o sentir freddo?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Avvertenza: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 seguente aspetto per formare un giudizio su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9</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5566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404862832"/>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Linguaggio del corpo</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Esempio: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Gesto e postura possono enfatizzare </a:t>
                      </a:r>
                      <a:r>
                        <a:rPr kumimoji="0" lang="it-IT" sz="2000" b="0" i="0" u="none" strike="noStrike" cap="none" normalizeH="0" baseline="0">
                          <a:ln>
                            <a:noFill/>
                          </a:ln>
                          <a:solidFill>
                            <a:srgbClr val="333333"/>
                          </a:solidFill>
                          <a:effectLst/>
                          <a:latin typeface="+mn-lt"/>
                          <a:ea typeface="+mn-ea"/>
                          <a:cs typeface="+mn-cs"/>
                        </a:rPr>
                        <a:t>le parole (</a:t>
                      </a:r>
                      <a:r>
                        <a:rPr kumimoji="0" lang="it-IT" sz="2000" b="0" i="0" u="none" strike="noStrike" cap="none" normalizeH="0" baseline="0" dirty="0">
                          <a:ln>
                            <a:noFill/>
                          </a:ln>
                          <a:solidFill>
                            <a:srgbClr val="333333"/>
                          </a:solidFill>
                          <a:effectLst/>
                          <a:latin typeface="+mn-lt"/>
                          <a:ea typeface="+mn-ea"/>
                          <a:cs typeface="+mn-cs"/>
                        </a:rPr>
                        <a:t>ad es. i pugni serrati se arrabbiati, mano sollevata quando si saluta, testa abbassata se si prega).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I segni indiretti spesso sono significativi: i gesti violenti possono indicare agitazione (tuttavia, occorre essere consapevoli delle differenze culturali!); un atteggiamento goffo può essere segno di scarsa sicurezza di sé.</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i="0" u="none" dirty="0">
                          <a:solidFill>
                            <a:srgbClr val="333333"/>
                          </a:solidFill>
                          <a:latin typeface="+mn-lt"/>
                          <a:ea typeface="+mn-ea"/>
                          <a:cs typeface="+mn-cs"/>
                        </a:rPr>
                        <a:t>Pregare o sentir freddo?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Avvertenza: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Il linguaggio del corpo può indurre a una falsa interpretazione.</a:t>
                      </a:r>
                      <a:br>
                        <a:rPr kumimoji="0" lang="it-IT" sz="2000" b="0" i="0" u="none" strike="noStrike" cap="none" normalizeH="0" baseline="0" dirty="0">
                          <a:ln>
                            <a:noFill/>
                          </a:ln>
                          <a:solidFill>
                            <a:srgbClr val="333333"/>
                          </a:solidFill>
                          <a:effectLst/>
                          <a:latin typeface="+mn-lt"/>
                          <a:ea typeface="+mn-ea"/>
                          <a:cs typeface="+mn-cs"/>
                        </a:rPr>
                      </a:br>
                      <a:r>
                        <a:rPr kumimoji="0" lang="it-IT" sz="2000" b="0" i="0" u="none" strike="noStrike" cap="none" normalizeH="0" baseline="0" dirty="0">
                          <a:ln>
                            <a:noFill/>
                          </a:ln>
                          <a:solidFill>
                            <a:srgbClr val="333333"/>
                          </a:solidFill>
                          <a:effectLst/>
                          <a:latin typeface="+mn-lt"/>
                          <a:ea typeface="+mn-ea"/>
                          <a:cs typeface="+mn-cs"/>
                        </a:rPr>
                        <a:t>Esempio: qualcuno che appare sicuro di sé sta installando un paravento. O la deformità posturale può sembrare che qualcuno abbia poca sicurezza di sé.</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 seguente aspetto per formare un giudizio su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10</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7072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4127814023"/>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Affermazioni scritte:</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it-IT" altLang="de-DE" sz="20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it-IT" altLang="de-DE" sz="20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it-IT" altLang="de-DE" sz="2000" b="0" i="0" u="none" dirty="0">
                          <a:solidFill>
                            <a:srgbClr val="333333"/>
                          </a:solidFill>
                          <a:latin typeface="+mn-lt"/>
                          <a:ea typeface="+mn-ea"/>
                          <a:cs typeface="+mn-cs"/>
                        </a:rPr>
                        <a:t>Esempio:</a:t>
                      </a:r>
                      <a:br>
                        <a:rPr lang="it-IT" altLang="de-DE" sz="2000" b="0" i="0" u="none" dirty="0">
                          <a:solidFill>
                            <a:srgbClr val="333333"/>
                          </a:solidFill>
                          <a:latin typeface="+mn-lt"/>
                          <a:ea typeface="+mn-ea"/>
                          <a:cs typeface="+mn-cs"/>
                        </a:rPr>
                      </a:br>
                      <a:r>
                        <a:rPr lang="it-IT" altLang="de-DE" sz="2000" b="0" i="1" u="none" dirty="0">
                          <a:solidFill>
                            <a:srgbClr val="333333"/>
                          </a:solidFill>
                          <a:latin typeface="+mn-lt"/>
                          <a:ea typeface="+mn-ea"/>
                          <a:cs typeface="+mn-cs"/>
                        </a:rPr>
                        <a:t>“Non lavorare troppo!”</a:t>
                      </a:r>
                      <a:br>
                        <a:rPr lang="it-IT" altLang="de-DE" sz="2000" b="0" i="0" u="none" dirty="0">
                          <a:solidFill>
                            <a:srgbClr val="333333"/>
                          </a:solidFill>
                          <a:latin typeface="+mn-lt"/>
                          <a:ea typeface="+mn-ea"/>
                          <a:cs typeface="+mn-cs"/>
                        </a:rPr>
                      </a:br>
                      <a:r>
                        <a:rPr lang="it-IT" altLang="de-DE" sz="2000" b="0" i="0" u="none" dirty="0">
                          <a:solidFill>
                            <a:srgbClr val="333333"/>
                          </a:solidFill>
                          <a:latin typeface="Times New Roman"/>
                          <a:ea typeface="+mn-ea"/>
                          <a:cs typeface="+mn-cs"/>
                          <a:sym typeface="Wingdings" pitchFamily="2" charset="2"/>
                        </a:rPr>
                        <a:t>→</a:t>
                      </a:r>
                      <a:r>
                        <a:rPr lang="it-IT" altLang="de-DE" sz="2000" b="0" i="0" u="none" dirty="0">
                          <a:solidFill>
                            <a:srgbClr val="333333"/>
                          </a:solidFill>
                          <a:latin typeface="+mn-lt"/>
                          <a:ea typeface="+mn-ea"/>
                          <a:cs typeface="+mn-cs"/>
                        </a:rPr>
                        <a:t> sarcasmo, simpatia, frase vuota?</a:t>
                      </a:r>
                      <a:endParaRPr lang="en-US"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Avvertenza: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 seguente aspetto per formare un giudizio su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11</a:t>
            </a:fld>
            <a:endParaRPr lang="de-DE" altLang="de-DE">
              <a:latin typeface="+mn-lt"/>
              <a:ea typeface="+mn-ea"/>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3894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1115066899"/>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Affermazioni scritte:</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Spesso pensiamo più a quello che scriviamo che a quello che diciamo!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it-IT" altLang="de-DE" sz="20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it-IT" altLang="de-DE" sz="20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it-IT" altLang="de-DE" sz="2000" b="0" i="0" u="none" dirty="0">
                          <a:solidFill>
                            <a:srgbClr val="333333"/>
                          </a:solidFill>
                          <a:latin typeface="+mn-lt"/>
                          <a:ea typeface="+mn-ea"/>
                          <a:cs typeface="+mn-cs"/>
                        </a:rPr>
                        <a:t>Esempio:</a:t>
                      </a:r>
                      <a:br>
                        <a:rPr lang="it-IT" altLang="de-DE" sz="2000" b="0" i="0" u="none" dirty="0">
                          <a:solidFill>
                            <a:srgbClr val="333333"/>
                          </a:solidFill>
                          <a:latin typeface="+mn-lt"/>
                          <a:ea typeface="+mn-ea"/>
                          <a:cs typeface="+mn-cs"/>
                        </a:rPr>
                      </a:br>
                      <a:r>
                        <a:rPr lang="it-IT" altLang="de-DE" sz="2000" b="0" i="1" u="none" dirty="0">
                          <a:solidFill>
                            <a:srgbClr val="333333"/>
                          </a:solidFill>
                          <a:latin typeface="+mn-lt"/>
                          <a:ea typeface="+mn-ea"/>
                          <a:cs typeface="+mn-cs"/>
                        </a:rPr>
                        <a:t>“Non lavorare troppo!”</a:t>
                      </a:r>
                      <a:br>
                        <a:rPr lang="it-IT" altLang="de-DE" sz="2000" b="0" i="0" u="none" dirty="0">
                          <a:solidFill>
                            <a:srgbClr val="333333"/>
                          </a:solidFill>
                          <a:latin typeface="+mn-lt"/>
                          <a:ea typeface="+mn-ea"/>
                          <a:cs typeface="+mn-cs"/>
                        </a:rPr>
                      </a:br>
                      <a:r>
                        <a:rPr lang="it-IT" altLang="de-DE" sz="2000" b="0" i="0" u="none" dirty="0">
                          <a:solidFill>
                            <a:srgbClr val="333333"/>
                          </a:solidFill>
                          <a:latin typeface="Times New Roman"/>
                          <a:ea typeface="+mn-ea"/>
                          <a:cs typeface="+mn-cs"/>
                          <a:sym typeface="Wingdings" pitchFamily="2" charset="2"/>
                        </a:rPr>
                        <a:t>→</a:t>
                      </a:r>
                      <a:r>
                        <a:rPr lang="it-IT" altLang="de-DE" sz="2000" b="0" i="0" u="none" dirty="0">
                          <a:solidFill>
                            <a:srgbClr val="333333"/>
                          </a:solidFill>
                          <a:latin typeface="+mn-lt"/>
                          <a:ea typeface="+mn-ea"/>
                          <a:cs typeface="+mn-cs"/>
                        </a:rPr>
                        <a:t> sarcasmo, simpatia, frase vuota?</a:t>
                      </a:r>
                      <a:endParaRPr lang="en-US"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Avvertenza: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 seguente aspetto per formare un giudizio su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12</a:t>
            </a:fld>
            <a:endParaRPr lang="de-DE" altLang="de-DE">
              <a:latin typeface="+mn-lt"/>
              <a:ea typeface="+mn-ea"/>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2037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429123394"/>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Affermazioni scritte:</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Spesso pensiamo più a quello che scriviamo che a quello che diciamo!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it-IT" altLang="de-DE" sz="20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it-IT" altLang="de-DE" sz="20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it-IT" altLang="de-DE" sz="2000" b="0" i="0" u="none" dirty="0">
                          <a:solidFill>
                            <a:srgbClr val="333333"/>
                          </a:solidFill>
                          <a:latin typeface="+mn-lt"/>
                          <a:ea typeface="+mn-ea"/>
                          <a:cs typeface="+mn-cs"/>
                        </a:rPr>
                        <a:t>Esempio:</a:t>
                      </a:r>
                      <a:br>
                        <a:rPr lang="it-IT" altLang="de-DE" sz="2000" b="0" i="0" u="none" dirty="0">
                          <a:solidFill>
                            <a:srgbClr val="333333"/>
                          </a:solidFill>
                          <a:latin typeface="+mn-lt"/>
                          <a:ea typeface="+mn-ea"/>
                          <a:cs typeface="+mn-cs"/>
                        </a:rPr>
                      </a:br>
                      <a:r>
                        <a:rPr lang="it-IT" altLang="de-DE" sz="2000" b="0" i="1" u="none" dirty="0">
                          <a:solidFill>
                            <a:srgbClr val="333333"/>
                          </a:solidFill>
                          <a:latin typeface="+mn-lt"/>
                          <a:ea typeface="+mn-ea"/>
                          <a:cs typeface="+mn-cs"/>
                        </a:rPr>
                        <a:t>“Non lavorare troppo!”</a:t>
                      </a:r>
                      <a:br>
                        <a:rPr lang="it-IT" altLang="de-DE" sz="2000" b="0" i="0" u="none" dirty="0">
                          <a:solidFill>
                            <a:srgbClr val="333333"/>
                          </a:solidFill>
                          <a:latin typeface="+mn-lt"/>
                          <a:ea typeface="+mn-ea"/>
                          <a:cs typeface="+mn-cs"/>
                        </a:rPr>
                      </a:br>
                      <a:r>
                        <a:rPr lang="it-IT" altLang="de-DE" sz="2000" b="0" i="0" u="none" dirty="0">
                          <a:solidFill>
                            <a:srgbClr val="333333"/>
                          </a:solidFill>
                          <a:latin typeface="Times New Roman"/>
                          <a:ea typeface="+mn-ea"/>
                          <a:cs typeface="+mn-cs"/>
                          <a:sym typeface="Wingdings" pitchFamily="2" charset="2"/>
                        </a:rPr>
                        <a:t>→</a:t>
                      </a:r>
                      <a:r>
                        <a:rPr lang="it-IT" altLang="de-DE" sz="2000" b="0" i="0" u="none" dirty="0">
                          <a:solidFill>
                            <a:srgbClr val="333333"/>
                          </a:solidFill>
                          <a:latin typeface="+mn-lt"/>
                          <a:ea typeface="+mn-ea"/>
                          <a:cs typeface="+mn-cs"/>
                        </a:rPr>
                        <a:t> sarcasmo, simpatia, frase vuota?</a:t>
                      </a:r>
                      <a:endParaRPr lang="en-US"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Avvertenza: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A volte bisogna leggere tra le righe per comprendere un significato. Comunque questo puo‘ condurre a conclusioni erronee!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 seguente aspetto per formare un giudizio su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13</a:t>
            </a:fld>
            <a:endParaRPr lang="de-DE" altLang="de-DE">
              <a:latin typeface="+mn-lt"/>
              <a:ea typeface="+mn-ea"/>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4991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2663966356"/>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Affermazioni scritte:</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Spesso pensiamo più a quello che scriviamo che a quello che diciamo!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it-IT" altLang="de-DE" sz="20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it-IT" altLang="de-DE" sz="20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it-IT" altLang="de-DE" sz="2000" b="0" i="0" u="none" dirty="0">
                          <a:solidFill>
                            <a:srgbClr val="333333"/>
                          </a:solidFill>
                          <a:latin typeface="+mn-lt"/>
                          <a:ea typeface="+mn-ea"/>
                          <a:cs typeface="+mn-cs"/>
                        </a:rPr>
                        <a:t>Esempio:</a:t>
                      </a:r>
                      <a:br>
                        <a:rPr lang="it-IT" altLang="de-DE" sz="2000" b="0" i="0" u="none" dirty="0">
                          <a:solidFill>
                            <a:srgbClr val="333333"/>
                          </a:solidFill>
                          <a:latin typeface="+mn-lt"/>
                          <a:ea typeface="+mn-ea"/>
                          <a:cs typeface="+mn-cs"/>
                        </a:rPr>
                      </a:br>
                      <a:r>
                        <a:rPr lang="it-IT" altLang="de-DE" sz="2000" b="0" i="1" u="none" dirty="0">
                          <a:solidFill>
                            <a:srgbClr val="333333"/>
                          </a:solidFill>
                          <a:latin typeface="+mn-lt"/>
                          <a:ea typeface="+mn-ea"/>
                          <a:cs typeface="+mn-cs"/>
                        </a:rPr>
                        <a:t>“Non lavorare troppo!”</a:t>
                      </a:r>
                      <a:br>
                        <a:rPr lang="it-IT" altLang="de-DE" sz="2000" b="0" i="0" u="none" dirty="0">
                          <a:solidFill>
                            <a:srgbClr val="333333"/>
                          </a:solidFill>
                          <a:latin typeface="+mn-lt"/>
                          <a:ea typeface="+mn-ea"/>
                          <a:cs typeface="+mn-cs"/>
                        </a:rPr>
                      </a:br>
                      <a:r>
                        <a:rPr lang="it-IT" altLang="de-DE" sz="2000" b="0" i="0" u="none" dirty="0">
                          <a:solidFill>
                            <a:srgbClr val="333333"/>
                          </a:solidFill>
                          <a:latin typeface="Times New Roman"/>
                          <a:ea typeface="+mn-ea"/>
                          <a:cs typeface="+mn-cs"/>
                          <a:sym typeface="Wingdings" pitchFamily="2" charset="2"/>
                        </a:rPr>
                        <a:t>→</a:t>
                      </a:r>
                      <a:r>
                        <a:rPr lang="it-IT" altLang="de-DE" sz="2000" b="0" i="0" u="none" dirty="0">
                          <a:solidFill>
                            <a:srgbClr val="333333"/>
                          </a:solidFill>
                          <a:latin typeface="+mn-lt"/>
                          <a:ea typeface="+mn-ea"/>
                          <a:cs typeface="+mn-cs"/>
                        </a:rPr>
                        <a:t> sarcasmo, simpatia, frase vuota?</a:t>
                      </a:r>
                      <a:endParaRPr lang="en-US"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Avvertenza: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A volte bisogna leggere tra le righe per comprendere un significato. Comunque questo puo‘ condurre a conclusioni erronee!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Uno studio recente mostra che gli autori delle e-mail e i lettori delle e-mail sono molto sicuri </a:t>
                      </a:r>
                      <a:r>
                        <a:rPr kumimoji="0" lang="it-IT" sz="2000" b="0" i="0" u="none" strike="noStrike" cap="none" normalizeH="0" baseline="0">
                          <a:ln>
                            <a:noFill/>
                          </a:ln>
                          <a:solidFill>
                            <a:srgbClr val="333333"/>
                          </a:solidFill>
                          <a:effectLst/>
                          <a:latin typeface="+mn-lt"/>
                          <a:ea typeface="+mn-ea"/>
                          <a:cs typeface="+mn-cs"/>
                        </a:rPr>
                        <a:t>del “tono” </a:t>
                      </a:r>
                      <a:r>
                        <a:rPr kumimoji="0" lang="it-IT" sz="2000" b="0" i="0" u="none" strike="noStrike" cap="none" normalizeH="0" baseline="0" dirty="0">
                          <a:ln>
                            <a:noFill/>
                          </a:ln>
                          <a:solidFill>
                            <a:srgbClr val="333333"/>
                          </a:solidFill>
                          <a:effectLst/>
                          <a:latin typeface="+mn-lt"/>
                          <a:ea typeface="+mn-ea"/>
                          <a:cs typeface="+mn-cs"/>
                        </a:rPr>
                        <a:t>di un messaggio. In realtà, c'è una congruenza di circa il 56%, che è appena sopra la probabilità!</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 seguente aspetto per formare un giudizio su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14</a:t>
            </a:fld>
            <a:endParaRPr lang="de-DE" altLang="de-DE">
              <a:latin typeface="+mn-lt"/>
              <a:ea typeface="+mn-ea"/>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0019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
          <p:cNvGraphicFramePr>
            <a:graphicFrameLocks noGrp="1"/>
          </p:cNvGraphicFramePr>
          <p:nvPr>
            <p:extLst>
              <p:ext uri="{D42A27DB-BD31-4B8C-83A1-F6EECF244321}">
                <p14:modId xmlns:p14="http://schemas.microsoft.com/office/powerpoint/2010/main" val="278529782"/>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Conoscenze precedenti su popoli/simili (pregiudizi)</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it-IT" altLang="de-DE" sz="2000" b="0" i="0" u="none" dirty="0">
                          <a:solidFill>
                            <a:srgbClr val="333333"/>
                          </a:solidFill>
                          <a:latin typeface="+mn-lt"/>
                          <a:ea typeface="+mn-ea"/>
                          <a:cs typeface="+mn-cs"/>
                        </a:rPr>
                        <a:t>Tipico Mussulmano, tipico Tedesco?</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Avvertenza: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 seguente aspetto per formare un giudizio su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15</a:t>
            </a:fld>
            <a:endParaRPr lang="de-DE" altLang="de-DE">
              <a:latin typeface="+mn-lt"/>
              <a:ea typeface="+mn-ea"/>
            </a:endParaRPr>
          </a:p>
        </p:txBody>
      </p:sp>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
          <p:cNvGraphicFramePr>
            <a:graphicFrameLocks noGrp="1"/>
          </p:cNvGraphicFramePr>
          <p:nvPr>
            <p:extLst>
              <p:ext uri="{D42A27DB-BD31-4B8C-83A1-F6EECF244321}">
                <p14:modId xmlns:p14="http://schemas.microsoft.com/office/powerpoint/2010/main" val="3115962593"/>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Conoscenze precedenti su popoli/simili (pregiudizi)</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Conoscere un diverso gruppo culturale o etnico aiuta a comprendere le persone che appartengono a tale gruppo. Ogni cultura ha le proprie regole sociali non scritte.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it-IT" altLang="de-DE" sz="2000" b="0" i="0" u="none" dirty="0">
                          <a:solidFill>
                            <a:srgbClr val="333333"/>
                          </a:solidFill>
                          <a:latin typeface="+mn-lt"/>
                          <a:ea typeface="+mn-ea"/>
                          <a:cs typeface="+mn-cs"/>
                        </a:rPr>
                        <a:t>Tipico Mussulmano, tipico Tedesco?</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Avvertenza: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 seguente aspetto per formare un giudizio su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16</a:t>
            </a:fld>
            <a:endParaRPr lang="de-DE" altLang="de-DE">
              <a:latin typeface="+mn-lt"/>
              <a:ea typeface="+mn-ea"/>
            </a:endParaRPr>
          </a:p>
        </p:txBody>
      </p:sp>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285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
          <p:cNvGraphicFramePr>
            <a:graphicFrameLocks noGrp="1"/>
          </p:cNvGraphicFramePr>
          <p:nvPr>
            <p:extLst>
              <p:ext uri="{D42A27DB-BD31-4B8C-83A1-F6EECF244321}">
                <p14:modId xmlns:p14="http://schemas.microsoft.com/office/powerpoint/2010/main" val="3352754221"/>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Conoscenze precedenti su popoli/simili (pregiudizi)</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Conoscere un diverso gruppo culturale o etnico aiuta a comprendere le persone che appartengono a tale gruppo. Ogni cultura ha le proprie regole sociali non scritte.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it-IT" altLang="de-DE" sz="2000" b="0" i="0" u="none" dirty="0">
                          <a:solidFill>
                            <a:srgbClr val="333333"/>
                          </a:solidFill>
                          <a:latin typeface="+mn-lt"/>
                          <a:ea typeface="+mn-ea"/>
                          <a:cs typeface="+mn-cs"/>
                        </a:rPr>
                        <a:t>Tipico Mussulmano, tipico Tedesco?</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Avvertenza: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Le persone spesso agiscono in un modo non stereotipato! Le persone che hanno in comune una certa fede o quelle provenienti da certi Paesi a volte devono affrontare dei pregiudizi (ad es. i musulmani sono fanatici; gli statunitensi sono arroganti e mangiano solo porcherie).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 seguente aspetto per formare un giudizio su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17</a:t>
            </a:fld>
            <a:endParaRPr lang="de-DE" altLang="de-DE">
              <a:latin typeface="+mn-lt"/>
              <a:ea typeface="+mn-ea"/>
            </a:endParaRPr>
          </a:p>
        </p:txBody>
      </p:sp>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542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Apparenza e realtà!</a:t>
            </a:r>
          </a:p>
        </p:txBody>
      </p:sp>
      <p:sp>
        <p:nvSpPr>
          <p:cNvPr id="5" name="Content Placeholder 4"/>
          <p:cNvSpPr>
            <a:spLocks noGrp="1"/>
          </p:cNvSpPr>
          <p:nvPr>
            <p:ph idx="1"/>
          </p:nvPr>
        </p:nvSpPr>
        <p:spPr/>
        <p:txBody>
          <a:bodyPr/>
          <a:lstStyle/>
          <a:p>
            <a:r>
              <a:rPr lang="it-IT" sz="2400" dirty="0">
                <a:solidFill>
                  <a:srgbClr val="004992"/>
                </a:solidFill>
              </a:rPr>
              <a:t>… di nessuno degli aspetti appena discussi (ad es. linguaggio del corpo) ci si può di per sé fidare completamente!</a:t>
            </a:r>
          </a:p>
          <a:p>
            <a:r>
              <a:rPr lang="it-IT" sz="2400" i="1" dirty="0">
                <a:solidFill>
                  <a:srgbClr val="333333"/>
                </a:solidFill>
              </a:rPr>
              <a:t>Si devono considerare tutti gli aspetti!</a:t>
            </a:r>
            <a:br>
              <a:rPr lang="it-IT" sz="2400" i="1" dirty="0">
                <a:solidFill>
                  <a:srgbClr val="333333"/>
                </a:solidFill>
              </a:rPr>
            </a:br>
            <a:r>
              <a:rPr lang="it-IT" sz="2400" dirty="0">
                <a:solidFill>
                  <a:srgbClr val="333333"/>
                </a:solidFill>
              </a:rPr>
              <a:t>Messi tutti insieme, aiutano a giudicare una situazione complessa…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Perché lo stiamo facendo?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defTabSz="914400" fontAlgn="base"/>
            <a:r>
              <a:rPr lang="it-IT" altLang="de-DE" sz="2400" dirty="0">
                <a:solidFill>
                  <a:srgbClr val="333333"/>
                </a:solidFill>
              </a:rPr>
              <a:t>Alcuni studi mostrano che molte persone (ma non tutte!) con disturbi di salute mentale (in special modo la psicosi) hanno problemi con le seguenti aree:</a:t>
            </a:r>
          </a:p>
          <a:p>
            <a:pPr marL="342900" indent="-342900" defTabSz="914400" fontAlgn="base">
              <a:buClr>
                <a:srgbClr val="333333"/>
              </a:buClr>
              <a:buFont typeface="WingDings"/>
              <a:buChar char=""/>
            </a:pPr>
            <a:r>
              <a:rPr lang="en-US" altLang="de-DE" sz="2400" dirty="0">
                <a:solidFill>
                  <a:srgbClr val="004992"/>
                </a:solidFill>
              </a:rPr>
              <a:t>D</a:t>
            </a:r>
            <a:r>
              <a:rPr lang="it-IT" altLang="de-DE" sz="2400" dirty="0">
                <a:solidFill>
                  <a:srgbClr val="004992"/>
                </a:solidFill>
              </a:rPr>
              <a:t>ifficoltà nell'individuare e valutare le espressioni facciali altrui (ad es. gioia, cordoglio).</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Perché lo stiamo facendo?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defTabSz="914400" fontAlgn="base"/>
            <a:r>
              <a:rPr lang="it-IT" altLang="de-DE" sz="2400" dirty="0">
                <a:solidFill>
                  <a:srgbClr val="333333"/>
                </a:solidFill>
              </a:rPr>
              <a:t>Alcuni studi mostrano che molte persone (ma non tutte!) con disturbi di salute mentale (in special modo la psicosi) hanno problemi con le seguenti aree:</a:t>
            </a:r>
          </a:p>
          <a:p>
            <a:pPr marL="342900" indent="-342900" defTabSz="914400" fontAlgn="base">
              <a:buClr>
                <a:srgbClr val="333333"/>
              </a:buClr>
              <a:buFont typeface="WingDings"/>
              <a:buChar char=""/>
            </a:pPr>
            <a:r>
              <a:rPr lang="en-US" altLang="de-DE" sz="2400" dirty="0">
                <a:solidFill>
                  <a:srgbClr val="004992"/>
                </a:solidFill>
              </a:rPr>
              <a:t>D</a:t>
            </a:r>
            <a:r>
              <a:rPr lang="it-IT" altLang="de-DE" sz="2400" dirty="0">
                <a:solidFill>
                  <a:srgbClr val="004992"/>
                </a:solidFill>
              </a:rPr>
              <a:t>ifficoltà nell'individuare e valutare le espressioni facciali altrui (ad es. gioia, cordoglio).</a:t>
            </a:r>
            <a:endParaRPr lang="en-US" altLang="de-DE" sz="2400" dirty="0">
              <a:solidFill>
                <a:srgbClr val="004992"/>
              </a:solidFill>
            </a:endParaRPr>
          </a:p>
          <a:p>
            <a:pPr marL="342900" indent="-342900" defTabSz="914400" fontAlgn="base">
              <a:buClr>
                <a:srgbClr val="333333"/>
              </a:buClr>
              <a:buFont typeface="WingDings"/>
              <a:buChar char=""/>
            </a:pPr>
            <a:r>
              <a:rPr lang="it-IT" altLang="de-DE" sz="2400" dirty="0">
                <a:solidFill>
                  <a:srgbClr val="004992"/>
                </a:solidFill>
              </a:rPr>
              <a:t>Difficoltà nel dedurre i motivi/le future attività altrui dal comportamento attuale</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20</a:t>
            </a:fld>
            <a:endParaRPr lang="de-DE" altLang="de-DE">
              <a:latin typeface="+mn-lt"/>
              <a:ea typeface="+mn-ea"/>
            </a:endParaRPr>
          </a:p>
        </p:txBody>
      </p:sp>
    </p:spTree>
    <p:extLst>
      <p:ext uri="{BB962C8B-B14F-4D97-AF65-F5344CB8AC3E}">
        <p14:creationId xmlns:p14="http://schemas.microsoft.com/office/powerpoint/2010/main" val="36136822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dirty="0">
                <a:latin typeface="+mn-lt"/>
                <a:ea typeface="+mn-ea"/>
                <a:cs typeface="+mn-cs"/>
              </a:rPr>
              <a:t>In che modo la mancanza di empatia promuove interpretazioni errate in caso di psicosi - esempi</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21</a:t>
            </a:fld>
            <a:endParaRPr lang="de-DE" altLang="de-DE">
              <a:latin typeface="+mn-lt"/>
              <a:ea typeface="+mn-ea"/>
            </a:endParaRPr>
          </a:p>
        </p:txBody>
      </p:sp>
      <p:sp>
        <p:nvSpPr>
          <p:cNvPr id="5" name="Rechteck 1"/>
          <p:cNvSpPr>
            <a:spLocks noChangeArrowheads="1"/>
          </p:cNvSpPr>
          <p:nvPr/>
        </p:nvSpPr>
        <p:spPr bwMode="auto">
          <a:xfrm>
            <a:off x="408955" y="5949280"/>
            <a:ext cx="11376000" cy="400050"/>
          </a:xfrm>
          <a:prstGeom prst="rect">
            <a:avLst/>
          </a:prstGeom>
          <a:noFill/>
          <a:ln>
            <a:noFill/>
          </a:ln>
        </p:spPr>
        <p:txBody>
          <a:bodyPr>
            <a:noAutofit/>
          </a:bodyPr>
          <a:lstStyle/>
          <a:p>
            <a:pPr algn="ctr" eaLnBrk="1" fontAlgn="auto" hangingPunct="1">
              <a:spcBef>
                <a:spcPct val="20000"/>
              </a:spcBef>
              <a:spcAft>
                <a:spcPts val="0"/>
              </a:spcAft>
              <a:buClr>
                <a:srgbClr val="336699"/>
              </a:buClr>
              <a:defRPr/>
            </a:pPr>
            <a:r>
              <a:rPr lang="en-US" sz="2000" kern="0" dirty="0" err="1">
                <a:solidFill>
                  <a:srgbClr val="004992"/>
                </a:solidFill>
                <a:latin typeface="+mn-lt"/>
                <a:ea typeface="+mn-ea"/>
              </a:rPr>
              <a:t>Qualcuno</a:t>
            </a:r>
            <a:r>
              <a:rPr lang="en-US" sz="2000" kern="0" dirty="0">
                <a:solidFill>
                  <a:srgbClr val="004992"/>
                </a:solidFill>
                <a:latin typeface="+mn-lt"/>
                <a:ea typeface="+mn-ea"/>
              </a:rPr>
              <a:t> di </a:t>
            </a:r>
            <a:r>
              <a:rPr lang="en-US" sz="2000" kern="0" dirty="0" err="1">
                <a:solidFill>
                  <a:srgbClr val="004992"/>
                </a:solidFill>
                <a:latin typeface="+mn-lt"/>
                <a:ea typeface="+mn-ea"/>
              </a:rPr>
              <a:t>voi</a:t>
            </a:r>
            <a:r>
              <a:rPr lang="en-US" sz="2000" kern="0" dirty="0">
                <a:solidFill>
                  <a:srgbClr val="004992"/>
                </a:solidFill>
                <a:latin typeface="+mn-lt"/>
                <a:ea typeface="+mn-ea"/>
              </a:rPr>
              <a:t> ha </a:t>
            </a:r>
            <a:r>
              <a:rPr lang="en-US" sz="2000" kern="0" dirty="0" err="1">
                <a:solidFill>
                  <a:srgbClr val="004992"/>
                </a:solidFill>
                <a:latin typeface="+mn-lt"/>
                <a:ea typeface="+mn-ea"/>
              </a:rPr>
              <a:t>una</a:t>
            </a:r>
            <a:r>
              <a:rPr lang="en-US" sz="2000" kern="0" dirty="0">
                <a:solidFill>
                  <a:srgbClr val="004992"/>
                </a:solidFill>
                <a:latin typeface="+mn-lt"/>
                <a:ea typeface="+mn-ea"/>
              </a:rPr>
              <a:t> </a:t>
            </a:r>
            <a:r>
              <a:rPr lang="en-US" sz="2000" kern="0" dirty="0" err="1">
                <a:solidFill>
                  <a:srgbClr val="004992"/>
                </a:solidFill>
                <a:latin typeface="+mn-lt"/>
                <a:ea typeface="+mn-ea"/>
              </a:rPr>
              <a:t>piccola</a:t>
            </a:r>
            <a:r>
              <a:rPr lang="en-US" sz="2000" kern="0" dirty="0">
                <a:solidFill>
                  <a:srgbClr val="004992"/>
                </a:solidFill>
                <a:latin typeface="+mn-lt"/>
                <a:ea typeface="+mn-ea"/>
              </a:rPr>
              <a:t> </a:t>
            </a:r>
            <a:r>
              <a:rPr lang="en-US" sz="2000" kern="0" dirty="0" err="1">
                <a:solidFill>
                  <a:srgbClr val="004992"/>
                </a:solidFill>
                <a:latin typeface="+mn-lt"/>
                <a:ea typeface="+mn-ea"/>
              </a:rPr>
              <a:t>esperienza</a:t>
            </a:r>
            <a:r>
              <a:rPr lang="en-US" sz="2000" kern="0" dirty="0">
                <a:solidFill>
                  <a:srgbClr val="004992"/>
                </a:solidFill>
                <a:latin typeface="+mn-lt"/>
                <a:ea typeface="+mn-ea"/>
              </a:rPr>
              <a:t> da </a:t>
            </a:r>
            <a:r>
              <a:rPr lang="en-US" sz="2000" kern="0" dirty="0" err="1">
                <a:solidFill>
                  <a:srgbClr val="004992"/>
                </a:solidFill>
                <a:latin typeface="+mn-lt"/>
                <a:ea typeface="+mn-ea"/>
              </a:rPr>
              <a:t>raccontare</a:t>
            </a:r>
            <a:r>
              <a:rPr lang="en-US" sz="2000" kern="0" dirty="0">
                <a:solidFill>
                  <a:srgbClr val="004992"/>
                </a:solidFill>
                <a:latin typeface="+mn-lt"/>
                <a:ea typeface="+mn-ea"/>
              </a:rPr>
              <a:t>? </a:t>
            </a:r>
            <a:endParaRPr lang="de-DE" sz="2000" kern="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3545341949"/>
              </p:ext>
            </p:extLst>
          </p:nvPr>
        </p:nvGraphicFramePr>
        <p:xfrm>
          <a:off x="408954" y="2203704"/>
          <a:ext cx="11376000" cy="356616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Evento</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Spiegazione in corso di psicosi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mn-lt"/>
                          <a:ea typeface="+mn-ea"/>
                          <a:cs typeface="+mn-cs"/>
                        </a:rPr>
                        <a:t>Altre spiegazioni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Dopo averti parlato, il medico ride con l'infermiera.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“Stanno ridendo di me.”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Pura coincidenza, il medico e l'infermiera stavano parlando di qualcos'altro.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Il pedone ti guarda due volte e successivamente si gira di nuovo.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Sei convinto che l'uomo ti stia inseguendo.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Il pedone è irritato, perché sembri inorridito dalla sua prima occhiata. Si rigira per scoprire che cosa non va.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Un’altra persona ti ammicca.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Questo codice morse è un avvertimento.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La persona è accecata dal sole; coincidenza, interesse.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defRPr/>
            </a:pPr>
            <a:r>
              <a:rPr lang="it-IT" sz="2400" dirty="0">
                <a:solidFill>
                  <a:srgbClr val="333333"/>
                </a:solidFill>
              </a:rPr>
              <a:t>Qui di seguito, ti vengono presentate delle strisce di fumetti</a:t>
            </a:r>
            <a:r>
              <a:rPr lang="de-DE" sz="2400" dirty="0">
                <a:solidFill>
                  <a:srgbClr val="333333"/>
                </a:solidFill>
              </a:rPr>
              <a:t>.</a:t>
            </a:r>
          </a:p>
          <a:p>
            <a:pPr marL="342900" indent="-342900" defTabSz="914400" fontAlgn="base">
              <a:buClr>
                <a:srgbClr val="333333"/>
              </a:buClr>
              <a:buFont typeface="WingDings"/>
              <a:buChar char=""/>
              <a:defRPr/>
            </a:pPr>
            <a:r>
              <a:rPr lang="de-DE" sz="2400" dirty="0">
                <a:solidFill>
                  <a:srgbClr val="333333"/>
                </a:solidFill>
              </a:rPr>
              <a:t>Per favore </a:t>
            </a:r>
            <a:r>
              <a:rPr lang="it-IT" sz="2400" dirty="0">
                <a:solidFill>
                  <a:srgbClr val="333333"/>
                </a:solidFill>
              </a:rPr>
              <a:t>discuti cosa possono pensare l'uno dell'altro i protagonisti della storia.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22</a:t>
            </a:fld>
            <a:endParaRPr lang="de-DE" altLang="de-DE">
              <a:latin typeface="+mn-lt"/>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defRPr/>
            </a:pPr>
            <a:r>
              <a:rPr lang="it-IT" sz="2400" dirty="0">
                <a:solidFill>
                  <a:srgbClr val="333333"/>
                </a:solidFill>
              </a:rPr>
              <a:t>Qui di seguito, ti vengono presentate delle strisce di fumetti</a:t>
            </a:r>
            <a:r>
              <a:rPr lang="de-DE" sz="2400" dirty="0">
                <a:solidFill>
                  <a:srgbClr val="333333"/>
                </a:solidFill>
              </a:rPr>
              <a:t>.</a:t>
            </a:r>
          </a:p>
          <a:p>
            <a:pPr marL="342900" indent="-342900" defTabSz="914400" fontAlgn="base">
              <a:buClr>
                <a:srgbClr val="333333"/>
              </a:buClr>
              <a:buFont typeface="WingDings"/>
              <a:buChar char=""/>
              <a:defRPr/>
            </a:pPr>
            <a:r>
              <a:rPr lang="de-DE" sz="2400" dirty="0">
                <a:solidFill>
                  <a:srgbClr val="333333"/>
                </a:solidFill>
              </a:rPr>
              <a:t>Per favore </a:t>
            </a:r>
            <a:r>
              <a:rPr lang="it-IT" sz="2400" dirty="0">
                <a:solidFill>
                  <a:srgbClr val="333333"/>
                </a:solidFill>
              </a:rPr>
              <a:t>discuti cosa possono pensare l'uno dell'altro i protagonisti della storia.</a:t>
            </a:r>
          </a:p>
          <a:p>
            <a:pPr defTabSz="914400" fontAlgn="base">
              <a:defRPr/>
            </a:pPr>
            <a:r>
              <a:rPr lang="de-DE" sz="2400" b="1" dirty="0">
                <a:solidFill>
                  <a:srgbClr val="004992"/>
                </a:solidFill>
              </a:rPr>
              <a:t>Importante</a:t>
            </a:r>
            <a:endParaRPr lang="de-DE" sz="2400" dirty="0">
              <a:solidFill>
                <a:srgbClr val="004992"/>
              </a:solidFill>
            </a:endParaRPr>
          </a:p>
          <a:p>
            <a:pPr marL="342900" indent="-342900" defTabSz="914400" fontAlgn="base">
              <a:buClr>
                <a:srgbClr val="333333"/>
              </a:buClr>
              <a:buFont typeface="WingDings"/>
              <a:buChar char=""/>
              <a:defRPr/>
            </a:pPr>
            <a:r>
              <a:rPr lang="it-IT" sz="2400" dirty="0">
                <a:solidFill>
                  <a:srgbClr val="333333"/>
                </a:solidFill>
              </a:rPr>
              <a:t>Devi distinguere tra le informazioni a tua disposizione e quelle che i protagonisti hanno l'uno sull'altro!</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23</a:t>
            </a:fld>
            <a:endParaRPr lang="de-DE" altLang="de-DE">
              <a:latin typeface="+mn-lt"/>
              <a:ea typeface="+mn-ea"/>
            </a:endParaRPr>
          </a:p>
        </p:txBody>
      </p:sp>
    </p:spTree>
    <p:extLst>
      <p:ext uri="{BB962C8B-B14F-4D97-AF65-F5344CB8AC3E}">
        <p14:creationId xmlns:p14="http://schemas.microsoft.com/office/powerpoint/2010/main" val="261314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defRPr/>
            </a:pPr>
            <a:r>
              <a:rPr lang="it-IT" sz="2400" dirty="0">
                <a:solidFill>
                  <a:srgbClr val="333333"/>
                </a:solidFill>
              </a:rPr>
              <a:t>Qui di seguito, ti vengono presentate delle strisce di fumetti</a:t>
            </a:r>
            <a:r>
              <a:rPr lang="de-DE" sz="2400" dirty="0">
                <a:solidFill>
                  <a:srgbClr val="333333"/>
                </a:solidFill>
              </a:rPr>
              <a:t>.</a:t>
            </a:r>
          </a:p>
          <a:p>
            <a:pPr marL="342900" indent="-342900" defTabSz="914400" fontAlgn="base">
              <a:buClr>
                <a:srgbClr val="333333"/>
              </a:buClr>
              <a:buFont typeface="WingDings"/>
              <a:buChar char=""/>
              <a:defRPr/>
            </a:pPr>
            <a:r>
              <a:rPr lang="de-DE" sz="2400" dirty="0">
                <a:solidFill>
                  <a:srgbClr val="333333"/>
                </a:solidFill>
              </a:rPr>
              <a:t>Per favore </a:t>
            </a:r>
            <a:r>
              <a:rPr lang="it-IT" sz="2400" dirty="0">
                <a:solidFill>
                  <a:srgbClr val="333333"/>
                </a:solidFill>
              </a:rPr>
              <a:t>discuti cosa possono pensare l'uno dell'altro i protagonisti della storia.</a:t>
            </a:r>
          </a:p>
          <a:p>
            <a:pPr defTabSz="914400" fontAlgn="base">
              <a:defRPr/>
            </a:pPr>
            <a:r>
              <a:rPr lang="de-DE" sz="2400" b="1" dirty="0">
                <a:solidFill>
                  <a:srgbClr val="004992"/>
                </a:solidFill>
              </a:rPr>
              <a:t>Importante</a:t>
            </a:r>
            <a:endParaRPr lang="de-DE" sz="2400" dirty="0">
              <a:solidFill>
                <a:srgbClr val="004992"/>
              </a:solidFill>
            </a:endParaRPr>
          </a:p>
          <a:p>
            <a:pPr marL="342900" indent="-342900" defTabSz="914400" fontAlgn="base">
              <a:buClr>
                <a:srgbClr val="333333"/>
              </a:buClr>
              <a:buFont typeface="WingDings"/>
              <a:buChar char=""/>
              <a:defRPr/>
            </a:pPr>
            <a:r>
              <a:rPr lang="it-IT" sz="2400" dirty="0">
                <a:solidFill>
                  <a:srgbClr val="333333"/>
                </a:solidFill>
              </a:rPr>
              <a:t>Devi distinguere tra le informazioni a tua disposizione e quelle che i protagonisti hanno l'uno sull'altro!</a:t>
            </a:r>
            <a:endParaRPr lang="de-DE" sz="2400" dirty="0">
              <a:solidFill>
                <a:srgbClr val="333333"/>
              </a:solidFill>
            </a:endParaRPr>
          </a:p>
          <a:p>
            <a:pPr marL="342900" indent="-342900" defTabSz="914400" fontAlgn="base">
              <a:buClr>
                <a:srgbClr val="333333"/>
              </a:buClr>
              <a:buFont typeface="WingDings"/>
              <a:buChar char=""/>
              <a:defRPr/>
            </a:pPr>
            <a:r>
              <a:rPr lang="de-DE" sz="2400" dirty="0">
                <a:solidFill>
                  <a:srgbClr val="333333"/>
                </a:solidFill>
              </a:rPr>
              <a:t>Di q</a:t>
            </a:r>
            <a:r>
              <a:rPr lang="it-IT" sz="2400" dirty="0">
                <a:solidFill>
                  <a:srgbClr val="333333"/>
                </a:solidFill>
              </a:rPr>
              <a:t>uali informazioni aggiuntive si necessita per fornire una risposta definitiva</a:t>
            </a:r>
            <a:r>
              <a:rPr 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24</a:t>
            </a:fld>
            <a:endParaRPr lang="de-DE" altLang="de-DE">
              <a:latin typeface="+mn-lt"/>
              <a:ea typeface="+mn-ea"/>
            </a:endParaRPr>
          </a:p>
        </p:txBody>
      </p:sp>
    </p:spTree>
    <p:extLst>
      <p:ext uri="{BB962C8B-B14F-4D97-AF65-F5344CB8AC3E}">
        <p14:creationId xmlns:p14="http://schemas.microsoft.com/office/powerpoint/2010/main" val="1665117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25</a:t>
            </a:fld>
            <a:endParaRPr lang="de-DE" altLang="de-DE">
              <a:latin typeface="+mn-lt"/>
              <a:ea typeface="+mn-ea"/>
            </a:endParaRPr>
          </a:p>
        </p:txBody>
      </p:sp>
      <p:sp>
        <p:nvSpPr>
          <p:cNvPr id="14" name="Caption_23"/>
          <p:cNvSpPr txBox="1">
            <a:spLocks noChangeArrowheads="1"/>
          </p:cNvSpPr>
          <p:nvPr/>
        </p:nvSpPr>
        <p:spPr bwMode="auto">
          <a:xfrm>
            <a:off x="2677085" y="5956123"/>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it-IT" altLang="de-DE" sz="2400">
                <a:solidFill>
                  <a:srgbClr val="004992"/>
                </a:solidFill>
                <a:latin typeface="+mn-lt"/>
                <a:ea typeface="+mn-ea"/>
              </a:rPr>
              <a:t>Cosa potrebbero pensare le persone...hanno ragione?</a:t>
            </a:r>
            <a:endParaRPr lang="de-DE" altLang="de-DE" sz="2400" dirty="0">
              <a:solidFill>
                <a:srgbClr val="004992"/>
              </a:solidFill>
              <a:latin typeface="+mn-lt"/>
              <a:ea typeface="+mn-ea"/>
            </a:endParaRPr>
          </a:p>
        </p:txBody>
      </p:sp>
      <p:sp>
        <p:nvSpPr>
          <p:cNvPr id="15"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it-IT" altLang="de-DE" sz="2400" u="sng">
                <a:latin typeface="+mn-lt"/>
                <a:ea typeface="+mn-ea"/>
              </a:rPr>
              <a:t>Esempio: Un uomo in sovrappeso cade dalla sedia</a:t>
            </a:r>
            <a:endParaRPr lang="de-DE" altLang="de-DE" sz="2400" dirty="0">
              <a:latin typeface="+mn-lt"/>
              <a:ea typeface="+mn-ea"/>
            </a:endParaRPr>
          </a:p>
        </p:txBody>
      </p:sp>
      <p:sp>
        <p:nvSpPr>
          <p:cNvPr id="16" name="Caption_54287"/>
          <p:cNvSpPr txBox="1">
            <a:spLocks noChangeArrowheads="1"/>
          </p:cNvSpPr>
          <p:nvPr/>
        </p:nvSpPr>
        <p:spPr bwMode="auto">
          <a:xfrm>
            <a:off x="6265286" y="2632627"/>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1100">
                <a:solidFill>
                  <a:srgbClr val="333333"/>
                </a:solidFill>
                <a:latin typeface="+mn-lt"/>
                <a:ea typeface="+mn-ea"/>
              </a:rPr>
              <a:t>E‘ grosso!</a:t>
            </a:r>
            <a:endParaRPr lang="de-DE" altLang="de-DE" sz="1100" dirty="0">
              <a:solidFill>
                <a:srgbClr val="333333"/>
              </a:solidFill>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it-IT" sz="3600">
                <a:solidFill>
                  <a:srgbClr val="004992"/>
                </a:solidFill>
                <a:latin typeface="+mn-lt"/>
                <a:ea typeface="+mn-ea"/>
                <a:cs typeface="+mn-cs"/>
              </a:rPr>
              <a:t>Un uomo in sovrappeso cade da una sedia</a:t>
            </a:r>
            <a:br>
              <a:rPr lang="it-IT" sz="3600">
                <a:solidFill>
                  <a:srgbClr val="004992"/>
                </a:solidFill>
                <a:latin typeface="+mn-lt"/>
                <a:ea typeface="+mn-ea"/>
                <a:cs typeface="+mn-cs"/>
              </a:rPr>
            </a:br>
            <a:r>
              <a:rPr lang="it-IT">
                <a:solidFill>
                  <a:srgbClr val="004992"/>
                </a:solidFill>
                <a:latin typeface="+mn-lt"/>
                <a:ea typeface="+mn-ea"/>
                <a:cs typeface="+mn-cs"/>
              </a:rPr>
              <a:t>Che cosa potrebbero pensare le persone...hanno ragione?</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26</a:t>
            </a:fld>
            <a:endParaRPr lang="de-DE" altLang="de-DE">
              <a:latin typeface="+mn-lt"/>
              <a:ea typeface="+mn-ea"/>
            </a:endParaRPr>
          </a:p>
        </p:txBody>
      </p:sp>
      <p:sp>
        <p:nvSpPr>
          <p:cNvPr id="10" name="Caption_70662"/>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it-IT" altLang="de-DE" sz="2000" dirty="0">
                <a:solidFill>
                  <a:srgbClr val="004992"/>
                </a:solidFill>
                <a:latin typeface="+mn-lt"/>
                <a:ea typeface="+mn-ea"/>
              </a:rPr>
              <a:t>Verosimile: </a:t>
            </a:r>
            <a:r>
              <a:rPr lang="it-IT" altLang="de-DE" sz="2000" dirty="0">
                <a:solidFill>
                  <a:srgbClr val="333333"/>
                </a:solidFill>
                <a:latin typeface="+mn-lt"/>
                <a:ea typeface="+mn-ea"/>
              </a:rPr>
              <a:t>L‘uomo è troppo pesante per la sedia.</a:t>
            </a:r>
          </a:p>
          <a:p>
            <a:pPr eaLnBrk="1" hangingPunct="1">
              <a:spcBef>
                <a:spcPts val="1200"/>
              </a:spcBef>
              <a:buFontTx/>
              <a:buNone/>
            </a:pPr>
            <a:r>
              <a:rPr lang="it-IT" altLang="de-DE" sz="2000" dirty="0">
                <a:solidFill>
                  <a:srgbClr val="004992"/>
                </a:solidFill>
                <a:latin typeface="+mn-lt"/>
                <a:ea typeface="+mn-ea"/>
              </a:rPr>
              <a:t>Meno verosimile: </a:t>
            </a:r>
            <a:r>
              <a:rPr lang="it-IT" altLang="de-DE" sz="2000" dirty="0">
                <a:solidFill>
                  <a:srgbClr val="333333"/>
                </a:solidFill>
                <a:latin typeface="+mn-lt"/>
                <a:ea typeface="+mn-ea"/>
              </a:rPr>
              <a:t>L‘uomo ha forzato la sedia; sedia troppo fragile.</a:t>
            </a:r>
          </a:p>
          <a:p>
            <a:pPr eaLnBrk="1" hangingPunct="1">
              <a:spcBef>
                <a:spcPts val="1200"/>
              </a:spcBef>
              <a:buFontTx/>
              <a:buNone/>
            </a:pPr>
            <a:r>
              <a:rPr lang="it-IT" altLang="de-DE" sz="2000" b="1" dirty="0">
                <a:solidFill>
                  <a:srgbClr val="004992"/>
                </a:solidFill>
                <a:latin typeface="+mn-lt"/>
                <a:ea typeface="+mn-ea"/>
              </a:rPr>
              <a:t>Assunto molto inverosimile </a:t>
            </a:r>
            <a:r>
              <a:rPr lang="it-IT" altLang="de-DE" sz="2000" dirty="0">
                <a:solidFill>
                  <a:srgbClr val="004992"/>
                </a:solidFill>
                <a:latin typeface="+mn-lt"/>
                <a:ea typeface="+mn-ea"/>
              </a:rPr>
              <a:t>che le persone possono aver pensato, ma </a:t>
            </a:r>
            <a:r>
              <a:rPr lang="it-IT" altLang="de-DE" sz="2000" b="1" dirty="0">
                <a:solidFill>
                  <a:srgbClr val="004992"/>
                </a:solidFill>
                <a:latin typeface="+mn-lt"/>
                <a:ea typeface="+mn-ea"/>
              </a:rPr>
              <a:t>VERO</a:t>
            </a:r>
            <a:r>
              <a:rPr lang="it-IT" altLang="de-DE" sz="2000" dirty="0">
                <a:solidFill>
                  <a:srgbClr val="004992"/>
                </a:solidFill>
                <a:latin typeface="+mn-lt"/>
                <a:ea typeface="+mn-ea"/>
              </a:rPr>
              <a:t>: </a:t>
            </a:r>
            <a:r>
              <a:rPr lang="it-IT" altLang="de-DE" sz="2000" dirty="0">
                <a:solidFill>
                  <a:srgbClr val="333333"/>
                </a:solidFill>
                <a:latin typeface="+mn-lt"/>
                <a:ea typeface="+mn-ea"/>
              </a:rPr>
              <a:t>La sedia era stata segata – assunto inverosimile perchè nessuno aveva notato il ragazzo nella prima immagine, segare la sedia!</a:t>
            </a:r>
            <a:endParaRPr lang="de-DE" altLang="de-DE" sz="2000" dirty="0">
              <a:solidFill>
                <a:srgbClr val="333333"/>
              </a:solidFill>
              <a:latin typeface="+mn-lt"/>
              <a:ea typeface="+mn-ea"/>
            </a:endParaRPr>
          </a:p>
        </p:txBody>
      </p:sp>
      <p:sp>
        <p:nvSpPr>
          <p:cNvPr id="69639" name="Text Box 7"/>
          <p:cNvSpPr txBox="1">
            <a:spLocks noChangeArrowheads="1"/>
          </p:cNvSpPr>
          <p:nvPr/>
        </p:nvSpPr>
        <p:spPr bwMode="auto">
          <a:xfrm>
            <a:off x="5974789" y="3028826"/>
            <a:ext cx="54864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de-DE" altLang="de-DE" sz="600">
                <a:solidFill>
                  <a:srgbClr val="333333"/>
                </a:solidFill>
                <a:latin typeface="+mn-lt"/>
                <a:ea typeface="+mn-ea"/>
              </a:rPr>
              <a:t>E</a:t>
            </a:r>
            <a:r>
              <a:rPr lang="ja-JP" altLang="de-DE" sz="600">
                <a:solidFill>
                  <a:srgbClr val="333333"/>
                </a:solidFill>
                <a:latin typeface="+mn-lt"/>
                <a:ea typeface="+mn-ea"/>
              </a:rPr>
              <a:t>‘</a:t>
            </a:r>
            <a:r>
              <a:rPr lang="de-DE" altLang="ja-JP" sz="600">
                <a:solidFill>
                  <a:srgbClr val="333333"/>
                </a:solidFill>
                <a:latin typeface="+mn-lt"/>
                <a:ea typeface="+mn-ea"/>
              </a:rPr>
              <a:t> grosso! </a:t>
            </a:r>
            <a:endParaRPr lang="de-DE" altLang="de-DE" sz="600">
              <a:solidFill>
                <a:srgbClr val="333333"/>
              </a:solidFill>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Avanti!</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27</a:t>
            </a:fld>
            <a:endParaRPr lang="de-DE" alt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28</a:t>
            </a:fld>
            <a:endParaRPr lang="de-DE" altLang="de-DE">
              <a:latin typeface="+mn-lt"/>
              <a:ea typeface="+mn-ea"/>
            </a:endParaRPr>
          </a:p>
        </p:txBody>
      </p:sp>
      <p:sp>
        <p:nvSpPr>
          <p:cNvPr id="10" name="Caption_9"/>
          <p:cNvSpPr>
            <a:spLocks noChangeArrowheads="1"/>
          </p:cNvSpPr>
          <p:nvPr/>
        </p:nvSpPr>
        <p:spPr bwMode="auto">
          <a:xfrm>
            <a:off x="2893909" y="5884164"/>
            <a:ext cx="637369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it-IT" altLang="de-DE" sz="2400" dirty="0">
                <a:solidFill>
                  <a:srgbClr val="004992"/>
                </a:solidFill>
                <a:latin typeface="+mn-lt"/>
                <a:ea typeface="+mn-ea"/>
              </a:rPr>
              <a:t>Come potrebbe sentirsi la donna nella situazione?</a:t>
            </a:r>
            <a:endParaRPr lang="de-DE" altLang="de-DE" sz="2400" dirty="0">
              <a:solidFill>
                <a:srgbClr val="004992"/>
              </a:solidFill>
              <a:latin typeface="+mn-lt"/>
              <a:ea typeface="+mn-ea"/>
            </a:endParaRPr>
          </a:p>
        </p:txBody>
      </p:sp>
      <p:sp>
        <p:nvSpPr>
          <p:cNvPr id="11"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mn-lt"/>
                <a:ea typeface="+mn-ea"/>
              </a:rPr>
              <a:t>Le luci sono verdi!</a:t>
            </a:r>
            <a:endParaRPr lang="de-DE" altLang="de-DE" sz="1800" b="1" dirty="0">
              <a:latin typeface="+mn-lt"/>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29</a:t>
            </a:fld>
            <a:endParaRPr lang="de-DE" altLang="de-DE">
              <a:latin typeface="+mn-lt"/>
              <a:ea typeface="+mn-ea"/>
            </a:endParaRPr>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mn-lt"/>
                <a:ea typeface="+mn-ea"/>
              </a:rPr>
              <a:t>Cosa potrebbe pensare l‘uomo?</a:t>
            </a:r>
            <a:endParaRPr lang="de-DE" altLang="de-DE" sz="2400" dirty="0">
              <a:solidFill>
                <a:srgbClr val="004992"/>
              </a:solidFill>
              <a:latin typeface="+mn-lt"/>
              <a:ea typeface="+mn-ea"/>
            </a:endParaRPr>
          </a:p>
        </p:txBody>
      </p:sp>
      <p:sp>
        <p:nvSpPr>
          <p:cNvPr id="13"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it-IT" altLang="de-DE" sz="1400" i="1">
                <a:latin typeface="+mn-lt"/>
                <a:ea typeface="+mn-ea"/>
              </a:rPr>
              <a:t>Hai visto quel noioso questionario di soddisfazione?</a:t>
            </a:r>
            <a:endParaRPr lang="de-DE" altLang="de-DE" sz="1400" dirty="0">
              <a:latin typeface="+mn-lt"/>
              <a:ea typeface="+mn-ea"/>
            </a:endParaRPr>
          </a:p>
        </p:txBody>
      </p:sp>
      <p:sp>
        <p:nvSpPr>
          <p:cNvPr id="14"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it-IT" altLang="de-DE" sz="1400">
                <a:latin typeface="+mn-lt"/>
                <a:ea typeface="+mn-ea"/>
              </a:rPr>
              <a:t>Potrebbe dirmi quanto costa questo libro?</a:t>
            </a:r>
            <a:endParaRPr lang="en-GB" altLang="de-DE" sz="1400" dirty="0">
              <a:latin typeface="+mn-lt"/>
              <a:ea typeface="+mn-ea"/>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it-IT" altLang="de-DE" sz="1400">
                <a:latin typeface="+mn-lt"/>
                <a:ea typeface="+mn-ea"/>
              </a:rPr>
              <a:t>Non rispondo a queste domande stupide!</a:t>
            </a:r>
            <a:endParaRPr lang="en-GB" altLang="de-DE" sz="1400" dirty="0">
              <a:latin typeface="+mn-lt"/>
              <a:ea typeface="+mn-ea"/>
            </a:endParaRPr>
          </a:p>
        </p:txBody>
      </p:sp>
    </p:spTree>
    <p:extLst>
      <p:ext uri="{BB962C8B-B14F-4D97-AF65-F5344CB8AC3E}">
        <p14:creationId xmlns:p14="http://schemas.microsoft.com/office/powerpoint/2010/main" val="6430905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6" name="Rectangle 8"/>
          <p:cNvSpPr>
            <a:spLocks noChangeArrowheads="1"/>
          </p:cNvSpPr>
          <p:nvPr/>
        </p:nvSpPr>
        <p:spPr bwMode="auto">
          <a:xfrm>
            <a:off x="1033202" y="4346575"/>
            <a:ext cx="1151767" cy="458788"/>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it-IT" altLang="de-DE" sz="1800">
              <a:latin typeface="Calibri Light"/>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30</a:t>
            </a:fld>
            <a:endParaRPr lang="de-DE" altLang="de-DE">
              <a:latin typeface="+mn-lt"/>
              <a:ea typeface="+mn-ea"/>
            </a:endParaRPr>
          </a:p>
        </p:txBody>
      </p:sp>
      <p:sp>
        <p:nvSpPr>
          <p:cNvPr id="16"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b="1" dirty="0">
                <a:latin typeface="+mn-lt"/>
                <a:ea typeface="+mn-ea"/>
              </a:rPr>
              <a:t>Let’s go play Football</a:t>
            </a:r>
            <a:endParaRPr lang="en-GB" altLang="de-DE" sz="1400" b="1" dirty="0">
              <a:latin typeface="+mn-lt"/>
              <a:ea typeface="+mn-ea"/>
            </a:endParaRPr>
          </a:p>
        </p:txBody>
      </p:sp>
      <p:sp>
        <p:nvSpPr>
          <p:cNvPr id="17"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it-IT" altLang="de-DE" sz="2400">
                <a:solidFill>
                  <a:srgbClr val="004992"/>
                </a:solidFill>
                <a:latin typeface="+mn-lt"/>
                <a:ea typeface="+mn-ea"/>
              </a:rPr>
              <a:t>Cosa pensa probabilmente il guardaparco...ha ragione?</a:t>
            </a:r>
            <a:endParaRPr lang="de-DE" altLang="de-DE" sz="2400" dirty="0">
              <a:solidFill>
                <a:srgbClr val="004992"/>
              </a:solidFill>
              <a:latin typeface="+mn-lt"/>
              <a:ea typeface="+mn-ea"/>
            </a:endParaRPr>
          </a:p>
        </p:txBody>
      </p:sp>
      <p:sp>
        <p:nvSpPr>
          <p:cNvPr id="18"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mn-lt"/>
                <a:ea typeface="+mn-ea"/>
              </a:rPr>
              <a:t>Scuola di lingue</a:t>
            </a:r>
            <a:endParaRPr lang="de-DE" sz="2400" kern="10" dirty="0">
              <a:ln w="9525">
                <a:solidFill>
                  <a:srgbClr val="000000"/>
                </a:solidFill>
                <a:round/>
                <a:headEnd/>
                <a:tailEnd/>
              </a:ln>
              <a:solidFill>
                <a:srgbClr val="000000"/>
              </a:solidFill>
              <a:latin typeface="+mn-lt"/>
              <a:ea typeface="+mn-ea"/>
            </a:endParaRPr>
          </a:p>
        </p:txBody>
      </p:sp>
      <p:sp>
        <p:nvSpPr>
          <p:cNvPr id="19" name="Caption_23"/>
          <p:cNvSpPr txBox="1">
            <a:spLocks noChangeArrowheads="1"/>
          </p:cNvSpPr>
          <p:nvPr/>
        </p:nvSpPr>
        <p:spPr bwMode="auto">
          <a:xfrm>
            <a:off x="4576203"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a:latin typeface="+mn-lt"/>
                <a:ea typeface="+mn-ea"/>
              </a:rPr>
              <a:t>Io sono</a:t>
            </a:r>
          </a:p>
          <a:p>
            <a:pPr eaLnBrk="1" hangingPunct="1">
              <a:lnSpc>
                <a:spcPct val="40000"/>
              </a:lnSpc>
              <a:spcBef>
                <a:spcPct val="50000"/>
              </a:spcBef>
              <a:buFontTx/>
              <a:buNone/>
            </a:pPr>
            <a:r>
              <a:rPr lang="de-DE" altLang="de-DE" sz="1000" b="1">
                <a:latin typeface="+mn-lt"/>
                <a:ea typeface="+mn-ea"/>
              </a:rPr>
              <a:t>Tu sei</a:t>
            </a:r>
            <a:endParaRPr lang="de-DE" altLang="de-DE" sz="1000" b="1" dirty="0">
              <a:latin typeface="+mn-lt"/>
              <a:ea typeface="+mn-ea"/>
            </a:endParaRPr>
          </a:p>
        </p:txBody>
      </p:sp>
      <p:sp>
        <p:nvSpPr>
          <p:cNvPr id="20"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dirty="0">
                <a:latin typeface="+mn-lt"/>
                <a:ea typeface="+mn-ea"/>
              </a:rPr>
              <a:t>non </a:t>
            </a:r>
            <a:r>
              <a:rPr lang="de-DE" altLang="de-DE" sz="700" b="1" dirty="0" err="1">
                <a:latin typeface="+mn-lt"/>
                <a:ea typeface="+mn-ea"/>
              </a:rPr>
              <a:t>calpestare</a:t>
            </a:r>
            <a:r>
              <a:rPr lang="de-DE" altLang="de-DE" sz="700" b="1" dirty="0">
                <a:latin typeface="+mn-lt"/>
                <a:ea typeface="+mn-ea"/>
              </a:rPr>
              <a:t>  </a:t>
            </a:r>
          </a:p>
        </p:txBody>
      </p:sp>
      <p:sp>
        <p:nvSpPr>
          <p:cNvPr id="21"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mn-lt"/>
                <a:ea typeface="+mn-ea"/>
              </a:rPr>
              <a:t>non calpestare</a:t>
            </a:r>
            <a:endParaRPr lang="de-DE" altLang="de-DE" sz="800" b="1" dirty="0">
              <a:latin typeface="+mn-lt"/>
              <a:ea typeface="+mn-ea"/>
            </a:endParaRPr>
          </a:p>
        </p:txBody>
      </p:sp>
      <p:sp>
        <p:nvSpPr>
          <p:cNvPr id="22"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a:latin typeface="+mn-lt"/>
                <a:ea typeface="+mn-ea"/>
              </a:rPr>
              <a:t>Corso d‘Italiano 1A</a:t>
            </a:r>
            <a:endParaRPr lang="de-DE" altLang="de-DE" sz="1000" dirty="0">
              <a:latin typeface="+mn-lt"/>
              <a:ea typeface="+mn-ea"/>
            </a:endParaRPr>
          </a:p>
        </p:txBody>
      </p:sp>
    </p:spTree>
    <p:extLst>
      <p:ext uri="{BB962C8B-B14F-4D97-AF65-F5344CB8AC3E}">
        <p14:creationId xmlns:p14="http://schemas.microsoft.com/office/powerpoint/2010/main" val="17182663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31</a:t>
            </a:fld>
            <a:endParaRPr lang="de-DE" altLang="de-DE">
              <a:latin typeface="+mn-lt"/>
              <a:ea typeface="+mn-ea"/>
            </a:endParaRPr>
          </a:p>
        </p:txBody>
      </p:sp>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it-IT" altLang="de-DE" sz="2400">
                <a:solidFill>
                  <a:srgbClr val="004992"/>
                </a:solidFill>
                <a:latin typeface="+mn-lt"/>
                <a:ea typeface="+mn-ea"/>
              </a:rPr>
              <a:t>Cosa potrebbe pensare l‘uomo davanti al dipinto...ha ragione?</a:t>
            </a:r>
            <a:endParaRPr lang="de-DE" altLang="de-DE" sz="2400" dirty="0">
              <a:solidFill>
                <a:srgbClr val="004992"/>
              </a:solidFill>
              <a:latin typeface="+mn-lt"/>
              <a:ea typeface="+mn-ea"/>
            </a:endParaRPr>
          </a:p>
        </p:txBody>
      </p:sp>
    </p:spTree>
    <p:extLst>
      <p:ext uri="{BB962C8B-B14F-4D97-AF65-F5344CB8AC3E}">
        <p14:creationId xmlns:p14="http://schemas.microsoft.com/office/powerpoint/2010/main" val="4938866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32</a:t>
            </a:fld>
            <a:endParaRPr lang="de-DE" altLang="de-DE">
              <a:latin typeface="+mn-lt"/>
              <a:ea typeface="+mn-ea"/>
            </a:endParaRPr>
          </a:p>
        </p:txBody>
      </p:sp>
      <p:sp>
        <p:nvSpPr>
          <p:cNvPr id="13"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it-IT" altLang="de-DE" sz="2400">
                <a:solidFill>
                  <a:srgbClr val="004992"/>
                </a:solidFill>
                <a:latin typeface="+mn-lt"/>
                <a:ea typeface="+mn-ea"/>
              </a:rPr>
              <a:t>Cosa sta pensando la madre? Necessitiamo di informazioni addizionali per decidere?</a:t>
            </a:r>
            <a:endParaRPr lang="de-DE" altLang="de-DE" sz="2400" dirty="0">
              <a:solidFill>
                <a:srgbClr val="004992"/>
              </a:solidFill>
              <a:latin typeface="+mn-lt"/>
              <a:ea typeface="+mn-ea"/>
            </a:endParaRPr>
          </a:p>
        </p:txBody>
      </p:sp>
      <p:sp>
        <p:nvSpPr>
          <p:cNvPr id="15"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000">
                <a:latin typeface="+mn-lt"/>
                <a:ea typeface="+mn-ea"/>
              </a:rPr>
              <a:t>Mi sento </a:t>
            </a:r>
          </a:p>
          <a:p>
            <a:pPr algn="ctr" eaLnBrk="1" hangingPunct="1">
              <a:spcBef>
                <a:spcPts val="0"/>
              </a:spcBef>
              <a:spcAft>
                <a:spcPts val="0"/>
              </a:spcAft>
              <a:buNone/>
            </a:pPr>
            <a:r>
              <a:rPr lang="en-US" altLang="de-DE" sz="1000">
                <a:latin typeface="+mn-lt"/>
                <a:ea typeface="+mn-ea"/>
              </a:rPr>
              <a:t>male!</a:t>
            </a:r>
            <a:endParaRPr lang="de-DE" altLang="de-DE" sz="1000" dirty="0">
              <a:latin typeface="+mn-lt"/>
              <a:ea typeface="+mn-ea"/>
            </a:endParaRPr>
          </a:p>
        </p:txBody>
      </p:sp>
      <p:sp>
        <p:nvSpPr>
          <p:cNvPr id="16"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it-IT" altLang="de-DE" sz="900">
                <a:latin typeface="+mn-lt"/>
                <a:ea typeface="+mn-ea"/>
              </a:rPr>
              <a:t>Sveglia caro! È ora di andare a scuola!</a:t>
            </a:r>
            <a:endParaRPr lang="de-DE" altLang="de-DE" sz="900" dirty="0">
              <a:latin typeface="+mn-lt"/>
              <a:ea typeface="+mn-ea"/>
            </a:endParaRPr>
          </a:p>
        </p:txBody>
      </p:sp>
      <p:sp>
        <p:nvSpPr>
          <p:cNvPr id="17"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de-DE" sz="1000">
                <a:latin typeface="+mn-lt"/>
                <a:ea typeface="+mn-ea"/>
              </a:rPr>
              <a:t>Ecco il termometro, torno a controllarti la temperatura!</a:t>
            </a:r>
            <a:endParaRPr lang="de-DE" altLang="de-DE" sz="1000" dirty="0">
              <a:latin typeface="+mn-lt"/>
              <a:ea typeface="+mn-ea"/>
            </a:endParaRPr>
          </a:p>
        </p:txBody>
      </p:sp>
    </p:spTree>
    <p:extLst>
      <p:ext uri="{BB962C8B-B14F-4D97-AF65-F5344CB8AC3E}">
        <p14:creationId xmlns:p14="http://schemas.microsoft.com/office/powerpoint/2010/main" val="10640950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opzionale</a:t>
            </a:r>
            <a:r>
              <a:rPr lang="en-US" altLang="ko-KR" sz="3600" spc="-5" dirty="0">
                <a:latin typeface="+mn-lt"/>
                <a:ea typeface="+mn-ea"/>
                <a:cs typeface="+mn-cs"/>
              </a:rPr>
              <a:t>: Video Clip</a:t>
            </a: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it-IT" altLang="ko-KR" sz="2400" dirty="0">
                <a:solidFill>
                  <a:srgbClr val="004992"/>
                </a:solidFill>
              </a:rPr>
              <a:t>opzionale: le presentazioni in Video clip che affrontano l’argomento odierno sono disponibili al seguente sito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it-IT" altLang="ko-KR" sz="2400" dirty="0">
                <a:solidFill>
                  <a:srgbClr val="333333"/>
                </a:solidFill>
              </a:rPr>
              <a:t>Dopo il video, potete discutere come questo sia in relazione all’argomento di oggi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5E438076-7291-4604-AE03-5389BC24659B}" type="slidenum">
              <a:rPr lang="de-DE" altLang="de-DE" smtClean="0">
                <a:latin typeface="+mn-lt"/>
                <a:ea typeface="+mn-ea"/>
              </a:rPr>
              <a:pPr>
                <a:defRPr/>
              </a:pPr>
              <a:t>33</a:t>
            </a:fld>
            <a:endParaRPr lang="de-DE" altLang="de-DE">
              <a:latin typeface="+mn-lt"/>
              <a:ea typeface="+mn-ea"/>
            </a:endParaRPr>
          </a:p>
        </p:txBody>
      </p:sp>
      <p:sp>
        <p:nvSpPr>
          <p:cNvPr id="12" name="object 3"/>
          <p:cNvSpPr txBox="1"/>
          <p:nvPr/>
        </p:nvSpPr>
        <p:spPr>
          <a:xfrm>
            <a:off x="455023" y="4658666"/>
            <a:ext cx="8378868"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ea typeface="+mn-ea"/>
              </a:rPr>
              <a:t>[</a:t>
            </a:r>
            <a:r>
              <a:rPr lang="en-US" altLang="ko-KR" i="1" spc="-5" dirty="0">
                <a:solidFill>
                  <a:srgbClr val="333333"/>
                </a:solidFill>
                <a:latin typeface="+mn-lt"/>
                <a:ea typeface="+mn-ea"/>
              </a:rPr>
              <a:t>per </a:t>
            </a:r>
            <a:r>
              <a:rPr lang="en-US" altLang="ko-KR" i="1" spc="-5" dirty="0" err="1">
                <a:solidFill>
                  <a:srgbClr val="333333"/>
                </a:solidFill>
                <a:latin typeface="+mn-lt"/>
                <a:ea typeface="+mn-ea"/>
              </a:rPr>
              <a:t>i</a:t>
            </a:r>
            <a:r>
              <a:rPr lang="en-US" altLang="ko-KR" i="1" spc="-5" dirty="0">
                <a:solidFill>
                  <a:srgbClr val="333333"/>
                </a:solidFill>
                <a:latin typeface="+mn-lt"/>
                <a:ea typeface="+mn-ea"/>
              </a:rPr>
              <a:t> </a:t>
            </a:r>
            <a:r>
              <a:rPr lang="en-US" altLang="ko-KR" i="1" spc="-5" dirty="0" err="1">
                <a:solidFill>
                  <a:srgbClr val="333333"/>
                </a:solidFill>
                <a:latin typeface="+mn-lt"/>
                <a:ea typeface="+mn-ea"/>
              </a:rPr>
              <a:t>formatori</a:t>
            </a:r>
            <a:r>
              <a:rPr lang="en-US" altLang="ko-KR" i="1" spc="-5" dirty="0">
                <a:solidFill>
                  <a:srgbClr val="333333"/>
                </a:solidFill>
                <a:latin typeface="+mn-lt"/>
                <a:ea typeface="+mn-ea"/>
              </a:rPr>
              <a:t>:</a:t>
            </a:r>
            <a:endParaRPr dirty="0">
              <a:solidFill>
                <a:srgbClr val="333333"/>
              </a:solidFill>
              <a:latin typeface="+mn-lt"/>
              <a:ea typeface="+mn-ea"/>
            </a:endParaRPr>
          </a:p>
          <a:p>
            <a:pPr marL="12700" marR="5080" defTabSz="914400" eaLnBrk="0" fontAlgn="base" hangingPunct="0">
              <a:spcBef>
                <a:spcPts val="800"/>
              </a:spcBef>
              <a:spcAft>
                <a:spcPct val="0"/>
              </a:spcAft>
            </a:pPr>
            <a:r>
              <a:rPr lang="it-IT" altLang="ko-KR" dirty="0">
                <a:solidFill>
                  <a:srgbClr val="333333"/>
                </a:solidFill>
                <a:latin typeface="+mn-lt"/>
                <a:ea typeface="+mn-ea"/>
              </a:rPr>
              <a:t>Alcune clip contengono un linguaggio che potrebbe non essere adatto a tutti e nei vari contesti culturali. Si prega di visionare attentamente in anticipo i video prima di proiettarli</a:t>
            </a:r>
            <a:r>
              <a:rPr lang="de-DE"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39534405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34</a:t>
            </a:fld>
            <a:endParaRPr lang="de-DE" altLang="de-DE">
              <a:latin typeface="+mn-lt"/>
              <a:ea typeface="+mn-ea"/>
            </a:endParaRPr>
          </a:p>
        </p:txBody>
      </p:sp>
      <p:sp>
        <p:nvSpPr>
          <p:cNvPr id="12"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de-DE" sz="1200" b="1">
                <a:latin typeface="+mn-lt"/>
                <a:ea typeface="+mn-ea"/>
              </a:rPr>
              <a:t>Signorina Miller, posso invitarla per un caffè?</a:t>
            </a:r>
            <a:endParaRPr lang="de-DE" altLang="de-DE" sz="1200" b="1" dirty="0">
              <a:latin typeface="+mn-lt"/>
              <a:ea typeface="+mn-ea"/>
            </a:endParaRPr>
          </a:p>
        </p:txBody>
      </p:sp>
      <p:sp>
        <p:nvSpPr>
          <p:cNvPr id="14"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it-IT" altLang="de-DE" sz="2400" dirty="0">
                <a:solidFill>
                  <a:srgbClr val="004992"/>
                </a:solidFill>
                <a:latin typeface="+mn-lt"/>
                <a:ea typeface="+mn-ea"/>
              </a:rPr>
              <a:t>Cosa potrebbe pensare l‘uomo nell‘ultima immagine...ha ragione?</a:t>
            </a:r>
            <a:endParaRPr lang="de-DE" altLang="de-DE" sz="2400" dirty="0">
              <a:solidFill>
                <a:srgbClr val="004992"/>
              </a:solidFill>
              <a:latin typeface="+mn-lt"/>
              <a:ea typeface="+mn-ea"/>
            </a:endParaRPr>
          </a:p>
        </p:txBody>
      </p:sp>
      <p:sp>
        <p:nvSpPr>
          <p:cNvPr id="13"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de-DE" sz="1200" b="1">
                <a:latin typeface="+mn-lt"/>
                <a:ea typeface="+mn-ea"/>
              </a:rPr>
              <a:t>Sono spiacente, ho altri programmi per oggi.</a:t>
            </a:r>
            <a:endParaRPr lang="de-DE" altLang="de-DE" sz="1200" b="1" dirty="0">
              <a:latin typeface="+mn-lt"/>
              <a:ea typeface="+mn-ea"/>
            </a:endParaRPr>
          </a:p>
        </p:txBody>
      </p:sp>
    </p:spTree>
    <p:extLst>
      <p:ext uri="{BB962C8B-B14F-4D97-AF65-F5344CB8AC3E}">
        <p14:creationId xmlns:p14="http://schemas.microsoft.com/office/powerpoint/2010/main" val="15873416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de-DE" altLang="de-DE" sz="2400" b="1" dirty="0">
                <a:solidFill>
                  <a:srgbClr val="333333"/>
                </a:solidFill>
              </a:rPr>
              <a:t>Obiettivi didattici :</a:t>
            </a:r>
          </a:p>
          <a:p>
            <a:pPr marL="342900" indent="-342900" defTabSz="914400" fontAlgn="base">
              <a:buClr>
                <a:srgbClr val="000000"/>
              </a:buClr>
              <a:buFont typeface="WingDings"/>
              <a:buChar char=""/>
            </a:pPr>
            <a:r>
              <a:rPr lang="de-DE" altLang="de-DE" sz="2400" dirty="0">
                <a:solidFill>
                  <a:srgbClr val="004992"/>
                </a:solidFill>
              </a:rPr>
              <a:t>Molte incomprensioni e conflitti si creano perchè la gente sbaglia ad indovinare cosa passa nella mente degli altri</a:t>
            </a:r>
            <a:r>
              <a:rPr lang="de-DE" altLang="de-DE" sz="2400" dirty="0">
                <a:solidFill>
                  <a:srgbClr val="333333"/>
                </a:solidFill>
              </a:rPr>
              <a:t> (es. Se non dici ai tuoi amici che ti stai sentendo male, non aspettarti che lo capiscano!)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35</a:t>
            </a:fld>
            <a:endParaRPr lang="de-DE" altLang="de-DE">
              <a:latin typeface="+mn-lt"/>
              <a:ea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de-DE" altLang="de-DE" sz="2400" b="1" dirty="0">
                <a:solidFill>
                  <a:srgbClr val="333333"/>
                </a:solidFill>
              </a:rPr>
              <a:t>Obiettivi didattici :</a:t>
            </a:r>
          </a:p>
          <a:p>
            <a:pPr marL="342900" indent="-342900" defTabSz="914400" fontAlgn="base">
              <a:buClr>
                <a:srgbClr val="000000"/>
              </a:buClr>
              <a:buFont typeface="WingDings"/>
              <a:buChar char=""/>
            </a:pPr>
            <a:r>
              <a:rPr lang="de-DE" altLang="de-DE" sz="2400" dirty="0">
                <a:solidFill>
                  <a:srgbClr val="004992"/>
                </a:solidFill>
              </a:rPr>
              <a:t>Molte incomprensioni e conflitti si creano perchè la gente sbaglia ad indovinare cosa passa nella mente degli altri</a:t>
            </a:r>
            <a:r>
              <a:rPr lang="de-DE" altLang="de-DE" sz="2400" dirty="0">
                <a:solidFill>
                  <a:srgbClr val="333333"/>
                </a:solidFill>
              </a:rPr>
              <a:t> (es. Se non dici ai tuoi amici che ti stai sentendo male, non aspettarti che lo capiscano!)</a:t>
            </a:r>
          </a:p>
          <a:p>
            <a:pPr marL="342900" indent="-342900" defTabSz="914400" fontAlgn="base">
              <a:buClr>
                <a:srgbClr val="333333"/>
              </a:buClr>
              <a:buFont typeface="WingDings"/>
              <a:buChar char=""/>
            </a:pPr>
            <a:r>
              <a:rPr lang="de-DE" altLang="de-DE" sz="2400" dirty="0">
                <a:solidFill>
                  <a:srgbClr val="333333"/>
                </a:solidFill>
              </a:rPr>
              <a:t>Cerca di valutare le situazioni complesse da differenti prospettive e considera tutta l</a:t>
            </a:r>
            <a:r>
              <a:rPr lang="ja-JP" altLang="de-DE" sz="2400" dirty="0">
                <a:solidFill>
                  <a:srgbClr val="333333"/>
                </a:solidFill>
              </a:rPr>
              <a:t>‘</a:t>
            </a:r>
            <a:r>
              <a:rPr lang="de-DE" altLang="ja-JP" sz="2400" dirty="0">
                <a:solidFill>
                  <a:srgbClr val="333333"/>
                </a:solidFill>
              </a:rPr>
              <a:t>informazione disponibile. Maggiore è l</a:t>
            </a:r>
            <a:r>
              <a:rPr lang="ja-JP" altLang="de-DE" sz="2400" dirty="0">
                <a:solidFill>
                  <a:srgbClr val="333333"/>
                </a:solidFill>
              </a:rPr>
              <a:t>‘</a:t>
            </a:r>
            <a:r>
              <a:rPr lang="de-DE" altLang="ja-JP" sz="2400" dirty="0">
                <a:solidFill>
                  <a:srgbClr val="333333"/>
                </a:solidFill>
              </a:rPr>
              <a:t>informazione presa in considerazione, piu</a:t>
            </a:r>
            <a:r>
              <a:rPr lang="ja-JP" altLang="de-DE" sz="2400" dirty="0">
                <a:solidFill>
                  <a:srgbClr val="333333"/>
                </a:solidFill>
              </a:rPr>
              <a:t>‘</a:t>
            </a:r>
            <a:r>
              <a:rPr lang="de-DE" altLang="ja-JP" sz="2400" dirty="0">
                <a:solidFill>
                  <a:srgbClr val="333333"/>
                </a:solidFill>
              </a:rPr>
              <a:t> facilmente ci sarà un giudizio appropriato.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36</a:t>
            </a:fld>
            <a:endParaRPr lang="de-DE" altLang="de-DE">
              <a:latin typeface="+mn-lt"/>
              <a:ea typeface="+mn-ea"/>
            </a:endParaRPr>
          </a:p>
        </p:txBody>
      </p:sp>
    </p:spTree>
    <p:extLst>
      <p:ext uri="{BB962C8B-B14F-4D97-AF65-F5344CB8AC3E}">
        <p14:creationId xmlns:p14="http://schemas.microsoft.com/office/powerpoint/2010/main" val="41253026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de-DE" altLang="de-DE" sz="2400" b="1" dirty="0">
                <a:solidFill>
                  <a:srgbClr val="333333"/>
                </a:solidFill>
              </a:rPr>
              <a:t>Obiettivi didattici :</a:t>
            </a:r>
          </a:p>
          <a:p>
            <a:pPr marL="342900" indent="-342900" defTabSz="914400" fontAlgn="base">
              <a:buClr>
                <a:srgbClr val="000000"/>
              </a:buClr>
              <a:buFont typeface="WingDings"/>
              <a:buChar char=""/>
            </a:pPr>
            <a:r>
              <a:rPr lang="de-DE" altLang="de-DE" sz="2400" dirty="0">
                <a:solidFill>
                  <a:srgbClr val="004992"/>
                </a:solidFill>
              </a:rPr>
              <a:t>Molte incomprensioni e conflitti si creano perchè la gente sbaglia ad indovinare cosa passa nella mente degli altri</a:t>
            </a:r>
            <a:r>
              <a:rPr lang="de-DE" altLang="de-DE" sz="2400" dirty="0">
                <a:solidFill>
                  <a:srgbClr val="333333"/>
                </a:solidFill>
              </a:rPr>
              <a:t> (es. Se non dici ai tuoi amici che ti stai sentendo male, non aspettarti che lo capiscano!)</a:t>
            </a:r>
          </a:p>
          <a:p>
            <a:pPr marL="342900" indent="-342900" defTabSz="914400" fontAlgn="base">
              <a:buClr>
                <a:srgbClr val="333333"/>
              </a:buClr>
              <a:buFont typeface="WingDings"/>
              <a:buChar char=""/>
            </a:pPr>
            <a:r>
              <a:rPr lang="de-DE" altLang="de-DE" sz="2400" dirty="0">
                <a:solidFill>
                  <a:srgbClr val="333333"/>
                </a:solidFill>
              </a:rPr>
              <a:t>Cerca di valutare le situazioni complesse da differenti prospettive e considera tutta l</a:t>
            </a:r>
            <a:r>
              <a:rPr lang="ja-JP" altLang="de-DE" sz="2400" dirty="0">
                <a:solidFill>
                  <a:srgbClr val="333333"/>
                </a:solidFill>
              </a:rPr>
              <a:t>‘</a:t>
            </a:r>
            <a:r>
              <a:rPr lang="de-DE" altLang="ja-JP" sz="2400" dirty="0">
                <a:solidFill>
                  <a:srgbClr val="333333"/>
                </a:solidFill>
              </a:rPr>
              <a:t>informazione disponibile. Maggiore è l</a:t>
            </a:r>
            <a:r>
              <a:rPr lang="ja-JP" altLang="de-DE" sz="2400" dirty="0">
                <a:solidFill>
                  <a:srgbClr val="333333"/>
                </a:solidFill>
              </a:rPr>
              <a:t>‘</a:t>
            </a:r>
            <a:r>
              <a:rPr lang="de-DE" altLang="ja-JP" sz="2400" dirty="0">
                <a:solidFill>
                  <a:srgbClr val="333333"/>
                </a:solidFill>
              </a:rPr>
              <a:t>informazione presa in considerazione, piu</a:t>
            </a:r>
            <a:r>
              <a:rPr lang="ja-JP" altLang="de-DE" sz="2400" dirty="0">
                <a:solidFill>
                  <a:srgbClr val="333333"/>
                </a:solidFill>
              </a:rPr>
              <a:t>‘</a:t>
            </a:r>
            <a:r>
              <a:rPr lang="de-DE" altLang="ja-JP" sz="2400" dirty="0">
                <a:solidFill>
                  <a:srgbClr val="333333"/>
                </a:solidFill>
              </a:rPr>
              <a:t> facilmente ci sarà un giudizio appropriato.</a:t>
            </a:r>
          </a:p>
          <a:p>
            <a:pPr marL="342900" indent="-342900" defTabSz="914400" fontAlgn="base">
              <a:buClr>
                <a:srgbClr val="333333"/>
              </a:buClr>
              <a:buFont typeface="WingDings"/>
              <a:buChar char=""/>
            </a:pPr>
            <a:r>
              <a:rPr lang="de-DE" altLang="de-DE" sz="2400" dirty="0">
                <a:solidFill>
                  <a:srgbClr val="333333"/>
                </a:solidFill>
              </a:rPr>
              <a:t>Avvertenza: il nostro umore influenza il modo in cui si percepisce l</a:t>
            </a:r>
            <a:r>
              <a:rPr lang="ja-JP" altLang="de-DE" sz="2400" dirty="0">
                <a:solidFill>
                  <a:srgbClr val="333333"/>
                </a:solidFill>
              </a:rPr>
              <a:t>‘</a:t>
            </a:r>
            <a:r>
              <a:rPr lang="de-DE" altLang="ja-JP" sz="2400" dirty="0">
                <a:solidFill>
                  <a:srgbClr val="333333"/>
                </a:solidFill>
              </a:rPr>
              <a:t> ambiente (es. Come valutare una persona).</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37</a:t>
            </a:fld>
            <a:endParaRPr lang="de-DE" altLang="de-DE">
              <a:latin typeface="+mn-lt"/>
              <a:ea typeface="+mn-ea"/>
            </a:endParaRPr>
          </a:p>
        </p:txBody>
      </p:sp>
    </p:spTree>
    <p:extLst>
      <p:ext uri="{BB962C8B-B14F-4D97-AF65-F5344CB8AC3E}">
        <p14:creationId xmlns:p14="http://schemas.microsoft.com/office/powerpoint/2010/main" val="36328385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en-AU" altLang="de-DE" sz="2400" dirty="0">
                <a:solidFill>
                  <a:srgbClr val="333333"/>
                </a:solidFill>
              </a:rPr>
              <a:t>In </a:t>
            </a:r>
            <a:r>
              <a:rPr lang="en-AU" altLang="de-DE" sz="2400" dirty="0" err="1">
                <a:solidFill>
                  <a:srgbClr val="333333"/>
                </a:solidFill>
              </a:rPr>
              <a:t>corso</a:t>
            </a:r>
            <a:r>
              <a:rPr lang="en-AU" altLang="de-DE" sz="2400" dirty="0">
                <a:solidFill>
                  <a:srgbClr val="333333"/>
                </a:solidFill>
              </a:rPr>
              <a:t> di </a:t>
            </a:r>
            <a:r>
              <a:rPr lang="en-AU" altLang="de-DE" sz="2400" dirty="0" err="1">
                <a:solidFill>
                  <a:srgbClr val="333333"/>
                </a:solidFill>
              </a:rPr>
              <a:t>psicosi</a:t>
            </a:r>
            <a:r>
              <a:rPr lang="en-AU" altLang="de-DE" sz="2400" dirty="0">
                <a:solidFill>
                  <a:srgbClr val="333333"/>
                </a:solidFill>
              </a:rPr>
              <a:t> le </a:t>
            </a:r>
            <a:r>
              <a:rPr lang="en-AU" altLang="de-DE" sz="2400" dirty="0" err="1">
                <a:solidFill>
                  <a:srgbClr val="333333"/>
                </a:solidFill>
              </a:rPr>
              <a:t>persone</a:t>
            </a:r>
            <a:r>
              <a:rPr lang="en-AU" altLang="de-DE" sz="2400" dirty="0">
                <a:solidFill>
                  <a:srgbClr val="333333"/>
                </a:solidFill>
              </a:rPr>
              <a:t> </a:t>
            </a:r>
            <a:r>
              <a:rPr lang="en-US" altLang="de-DE" sz="2400" dirty="0">
                <a:solidFill>
                  <a:srgbClr val="333333"/>
                </a:solidFill>
              </a:rPr>
              <a:t>(ma non </a:t>
            </a:r>
            <a:r>
              <a:rPr lang="en-US" altLang="de-DE" sz="2400" dirty="0" err="1">
                <a:solidFill>
                  <a:srgbClr val="333333"/>
                </a:solidFill>
              </a:rPr>
              <a:t>tutte</a:t>
            </a:r>
            <a:r>
              <a:rPr lang="en-US" altLang="de-DE" sz="2400" dirty="0">
                <a:solidFill>
                  <a:srgbClr val="333333"/>
                </a:solidFill>
              </a:rPr>
              <a:t>!) </a:t>
            </a:r>
            <a:r>
              <a:rPr lang="en-AU" altLang="de-DE" sz="2400" dirty="0" err="1">
                <a:solidFill>
                  <a:srgbClr val="333333"/>
                </a:solidFill>
              </a:rPr>
              <a:t>rischiano</a:t>
            </a:r>
            <a:r>
              <a:rPr lang="en-AU" altLang="de-DE" sz="2400" dirty="0">
                <a:solidFill>
                  <a:srgbClr val="333333"/>
                </a:solidFill>
              </a:rPr>
              <a:t> di </a:t>
            </a:r>
            <a:r>
              <a:rPr lang="en-AU" altLang="de-DE" sz="2400" dirty="0" err="1">
                <a:solidFill>
                  <a:srgbClr val="333333"/>
                </a:solidFill>
              </a:rPr>
              <a:t>fraintendere</a:t>
            </a:r>
            <a:r>
              <a:rPr lang="en-AU" altLang="de-DE" sz="2400" dirty="0">
                <a:solidFill>
                  <a:srgbClr val="333333"/>
                </a:solidFill>
              </a:rPr>
              <a:t> o di </a:t>
            </a:r>
            <a:r>
              <a:rPr lang="en-AU" altLang="de-DE" sz="2400" dirty="0" err="1">
                <a:solidFill>
                  <a:srgbClr val="333333"/>
                </a:solidFill>
              </a:rPr>
              <a:t>iper-interpretare</a:t>
            </a:r>
            <a:r>
              <a:rPr lang="en-AU" altLang="de-DE" sz="2400" dirty="0">
                <a:solidFill>
                  <a:srgbClr val="333333"/>
                </a:solidFill>
              </a:rPr>
              <a:t> le </a:t>
            </a:r>
            <a:r>
              <a:rPr lang="en-AU" altLang="de-DE" sz="2400" dirty="0" err="1">
                <a:solidFill>
                  <a:srgbClr val="333333"/>
                </a:solidFill>
              </a:rPr>
              <a:t>espressioni</a:t>
            </a:r>
            <a:r>
              <a:rPr lang="en-AU" altLang="de-DE" sz="2400" dirty="0">
                <a:solidFill>
                  <a:srgbClr val="333333"/>
                </a:solidFill>
              </a:rPr>
              <a:t> </a:t>
            </a:r>
            <a:r>
              <a:rPr lang="en-AU" altLang="de-DE" sz="2400" dirty="0" err="1">
                <a:solidFill>
                  <a:srgbClr val="333333"/>
                </a:solidFill>
              </a:rPr>
              <a:t>facciali</a:t>
            </a:r>
            <a:r>
              <a:rPr lang="en-AU" altLang="de-DE" sz="2400" dirty="0">
                <a:solidFill>
                  <a:srgbClr val="333333"/>
                </a:solidFill>
              </a:rPr>
              <a:t> e le </a:t>
            </a:r>
            <a:r>
              <a:rPr lang="en-AU" altLang="de-DE" sz="2400" dirty="0" err="1">
                <a:solidFill>
                  <a:srgbClr val="333333"/>
                </a:solidFill>
              </a:rPr>
              <a:t>azioni</a:t>
            </a:r>
            <a:r>
              <a:rPr lang="en-AU" altLang="de-DE" sz="2400" dirty="0">
                <a:solidFill>
                  <a:srgbClr val="333333"/>
                </a:solidFill>
              </a:rPr>
              <a:t>.</a:t>
            </a:r>
          </a:p>
          <a:p>
            <a:pPr defTabSz="914400" fontAlgn="base"/>
            <a:r>
              <a:rPr lang="en-AU" altLang="de-DE" sz="2400" dirty="0" err="1">
                <a:solidFill>
                  <a:srgbClr val="004992"/>
                </a:solidFill>
              </a:rPr>
              <a:t>Esempio</a:t>
            </a:r>
            <a:r>
              <a:rPr lang="en-AU" altLang="de-DE" sz="2400" dirty="0">
                <a:solidFill>
                  <a:srgbClr val="004992"/>
                </a:solidFill>
              </a:rPr>
              <a:t>: </a:t>
            </a:r>
            <a:r>
              <a:rPr lang="en-AU" altLang="de-DE" sz="2400" dirty="0">
                <a:solidFill>
                  <a:srgbClr val="333333"/>
                </a:solidFill>
              </a:rPr>
              <a:t>Nino </a:t>
            </a:r>
            <a:r>
              <a:rPr lang="en-AU" altLang="de-DE" sz="2400" dirty="0" err="1">
                <a:solidFill>
                  <a:srgbClr val="333333"/>
                </a:solidFill>
              </a:rPr>
              <a:t>si</a:t>
            </a:r>
            <a:r>
              <a:rPr lang="en-AU" altLang="de-DE" sz="2400" dirty="0">
                <a:solidFill>
                  <a:srgbClr val="333333"/>
                </a:solidFill>
              </a:rPr>
              <a:t> </a:t>
            </a:r>
            <a:r>
              <a:rPr lang="en-AU" altLang="de-DE" sz="2400" dirty="0" err="1">
                <a:solidFill>
                  <a:srgbClr val="333333"/>
                </a:solidFill>
              </a:rPr>
              <a:t>sente</a:t>
            </a:r>
            <a:r>
              <a:rPr lang="en-AU" altLang="de-DE" sz="2400" dirty="0">
                <a:solidFill>
                  <a:srgbClr val="333333"/>
                </a:solidFill>
              </a:rPr>
              <a:t> </a:t>
            </a:r>
            <a:r>
              <a:rPr lang="en-AU" altLang="de-DE" sz="2400" dirty="0" err="1">
                <a:solidFill>
                  <a:srgbClr val="333333"/>
                </a:solidFill>
              </a:rPr>
              <a:t>osservato</a:t>
            </a:r>
            <a:r>
              <a:rPr lang="en-AU" altLang="de-DE" sz="2400" dirty="0">
                <a:solidFill>
                  <a:srgbClr val="333333"/>
                </a:solidFill>
              </a:rPr>
              <a:t>, </a:t>
            </a:r>
            <a:r>
              <a:rPr lang="en-AU" altLang="de-DE" sz="2400" dirty="0" err="1">
                <a:solidFill>
                  <a:srgbClr val="333333"/>
                </a:solidFill>
              </a:rPr>
              <a:t>egli</a:t>
            </a:r>
            <a:r>
              <a:rPr lang="en-AU" altLang="de-DE" sz="2400" dirty="0">
                <a:solidFill>
                  <a:srgbClr val="333333"/>
                </a:solidFill>
              </a:rPr>
              <a:t> ha la </a:t>
            </a:r>
            <a:r>
              <a:rPr lang="en-AU" altLang="de-DE" sz="2400" dirty="0" err="1">
                <a:solidFill>
                  <a:srgbClr val="333333"/>
                </a:solidFill>
              </a:rPr>
              <a:t>sensazione</a:t>
            </a:r>
            <a:r>
              <a:rPr lang="en-AU" altLang="de-DE" sz="2400" dirty="0">
                <a:solidFill>
                  <a:srgbClr val="333333"/>
                </a:solidFill>
              </a:rPr>
              <a:t> </a:t>
            </a:r>
            <a:r>
              <a:rPr lang="en-AU" altLang="de-DE" sz="2400" dirty="0" err="1">
                <a:solidFill>
                  <a:srgbClr val="333333"/>
                </a:solidFill>
              </a:rPr>
              <a:t>che</a:t>
            </a:r>
            <a:r>
              <a:rPr lang="en-AU" altLang="de-DE" sz="2400">
                <a:solidFill>
                  <a:srgbClr val="333333"/>
                </a:solidFill>
              </a:rPr>
              <a:t>: “vogliano </a:t>
            </a:r>
            <a:r>
              <a:rPr lang="en-AU" altLang="de-DE" sz="2400" dirty="0" err="1">
                <a:solidFill>
                  <a:srgbClr val="333333"/>
                </a:solidFill>
              </a:rPr>
              <a:t>impadronirsi</a:t>
            </a:r>
            <a:r>
              <a:rPr lang="en-AU" altLang="de-DE" sz="2400" dirty="0">
                <a:solidFill>
                  <a:srgbClr val="333333"/>
                </a:solidFill>
              </a:rPr>
              <a:t> di </a:t>
            </a:r>
            <a:r>
              <a:rPr lang="en-AU" altLang="de-DE" sz="2400" err="1">
                <a:solidFill>
                  <a:srgbClr val="333333"/>
                </a:solidFill>
              </a:rPr>
              <a:t>lui</a:t>
            </a:r>
            <a:r>
              <a:rPr lang="en-AU" altLang="de-DE" sz="2400">
                <a:solidFill>
                  <a:srgbClr val="333333"/>
                </a:solidFill>
              </a:rPr>
              <a:t>.”</a:t>
            </a:r>
            <a:endParaRPr lang="en-AU" altLang="de-DE" sz="2400" dirty="0">
              <a:solidFill>
                <a:srgbClr val="333333"/>
              </a:solidFill>
            </a:endParaRPr>
          </a:p>
          <a:p>
            <a:pPr defTabSz="914400" fontAlgn="base"/>
            <a:r>
              <a:rPr lang="en-AU" altLang="de-DE" sz="2400" dirty="0" err="1">
                <a:solidFill>
                  <a:srgbClr val="004992"/>
                </a:solidFill>
              </a:rPr>
              <a:t>Antefatto</a:t>
            </a:r>
            <a:r>
              <a:rPr lang="en-AU" altLang="de-DE" sz="2400" dirty="0">
                <a:solidFill>
                  <a:srgbClr val="004992"/>
                </a:solidFill>
              </a:rPr>
              <a:t>: </a:t>
            </a:r>
            <a:r>
              <a:rPr lang="en-AU" altLang="de-DE" sz="2400" dirty="0">
                <a:solidFill>
                  <a:srgbClr val="333333"/>
                </a:solidFill>
              </a:rPr>
              <a:t>Nino è </a:t>
            </a:r>
            <a:r>
              <a:rPr lang="en-AU" altLang="de-DE" sz="2400" dirty="0" err="1">
                <a:solidFill>
                  <a:srgbClr val="333333"/>
                </a:solidFill>
              </a:rPr>
              <a:t>stato</a:t>
            </a:r>
            <a:r>
              <a:rPr lang="en-AU" altLang="de-DE" sz="2400" dirty="0">
                <a:solidFill>
                  <a:srgbClr val="333333"/>
                </a:solidFill>
              </a:rPr>
              <a:t> </a:t>
            </a:r>
            <a:r>
              <a:rPr lang="en-AU" altLang="de-DE" sz="2400" dirty="0" err="1">
                <a:solidFill>
                  <a:srgbClr val="333333"/>
                </a:solidFill>
              </a:rPr>
              <a:t>spaventato</a:t>
            </a:r>
            <a:r>
              <a:rPr lang="en-AU" altLang="de-DE" sz="2400" dirty="0">
                <a:solidFill>
                  <a:srgbClr val="333333"/>
                </a:solidFill>
              </a:rPr>
              <a:t> e </a:t>
            </a:r>
            <a:r>
              <a:rPr lang="en-AU" altLang="de-DE" sz="2400" dirty="0" err="1">
                <a:solidFill>
                  <a:srgbClr val="333333"/>
                </a:solidFill>
              </a:rPr>
              <a:t>impaurito</a:t>
            </a:r>
            <a:r>
              <a:rPr lang="en-AU" altLang="de-DE" sz="2400" dirty="0">
                <a:solidFill>
                  <a:srgbClr val="333333"/>
                </a:solidFill>
              </a:rPr>
              <a:t> per </a:t>
            </a:r>
            <a:r>
              <a:rPr lang="en-AU" altLang="de-DE" sz="2400" dirty="0" err="1">
                <a:solidFill>
                  <a:srgbClr val="333333"/>
                </a:solidFill>
              </a:rPr>
              <a:t>settimane</a:t>
            </a:r>
            <a:r>
              <a:rPr lang="en-AU" altLang="de-DE" sz="2400" dirty="0">
                <a:solidFill>
                  <a:srgbClr val="333333"/>
                </a:solidFill>
              </a:rPr>
              <a:t> e </a:t>
            </a:r>
            <a:r>
              <a:rPr lang="en-AU" altLang="de-DE" sz="2400" dirty="0" err="1">
                <a:solidFill>
                  <a:srgbClr val="333333"/>
                </a:solidFill>
              </a:rPr>
              <a:t>indossa</a:t>
            </a:r>
            <a:r>
              <a:rPr lang="en-AU" altLang="de-DE" sz="2400" dirty="0">
                <a:solidFill>
                  <a:srgbClr val="333333"/>
                </a:solidFill>
              </a:rPr>
              <a:t> </a:t>
            </a:r>
            <a:r>
              <a:rPr lang="en-AU" altLang="de-DE" sz="2400" dirty="0" err="1">
                <a:solidFill>
                  <a:srgbClr val="333333"/>
                </a:solidFill>
              </a:rPr>
              <a:t>degli</a:t>
            </a:r>
            <a:r>
              <a:rPr lang="en-AU" altLang="de-DE" sz="2400" dirty="0">
                <a:solidFill>
                  <a:srgbClr val="333333"/>
                </a:solidFill>
              </a:rPr>
              <a:t> </a:t>
            </a:r>
            <a:r>
              <a:rPr lang="en-AU" altLang="de-DE" sz="2400" dirty="0" err="1">
                <a:solidFill>
                  <a:srgbClr val="333333"/>
                </a:solidFill>
              </a:rPr>
              <a:t>occhiali</a:t>
            </a:r>
            <a:r>
              <a:rPr lang="en-AU" altLang="de-DE" sz="2400" dirty="0">
                <a:solidFill>
                  <a:srgbClr val="333333"/>
                </a:solidFill>
              </a:rPr>
              <a:t> da sole per </a:t>
            </a:r>
            <a:r>
              <a:rPr lang="en-AU" altLang="de-DE" sz="2400" dirty="0" err="1">
                <a:solidFill>
                  <a:srgbClr val="333333"/>
                </a:solidFill>
              </a:rPr>
              <a:t>nascondersi</a:t>
            </a:r>
            <a:r>
              <a:rPr lang="en-AU" altLang="de-DE" sz="2400" dirty="0">
                <a:solidFill>
                  <a:srgbClr val="333333"/>
                </a:solidFill>
              </a:rPr>
              <a:t>.</a:t>
            </a:r>
          </a:p>
          <a:p>
            <a:pPr defTabSz="914400" fontAlgn="base"/>
            <a:r>
              <a:rPr lang="en-AU" altLang="de-DE" sz="2400" dirty="0">
                <a:solidFill>
                  <a:srgbClr val="004992"/>
                </a:solidFill>
              </a:rPr>
              <a:t>Ma: </a:t>
            </a:r>
            <a:r>
              <a:rPr lang="en-AU" altLang="de-DE" sz="2400" dirty="0">
                <a:solidFill>
                  <a:srgbClr val="333333"/>
                </a:solidFill>
              </a:rPr>
              <a:t>A </a:t>
            </a:r>
            <a:r>
              <a:rPr lang="en-AU" altLang="de-DE" sz="2400" dirty="0" err="1">
                <a:solidFill>
                  <a:srgbClr val="333333"/>
                </a:solidFill>
              </a:rPr>
              <a:t>causa</a:t>
            </a:r>
            <a:r>
              <a:rPr lang="en-AU" altLang="de-DE" sz="2400" dirty="0">
                <a:solidFill>
                  <a:srgbClr val="333333"/>
                </a:solidFill>
              </a:rPr>
              <a:t> del </a:t>
            </a:r>
            <a:r>
              <a:rPr lang="en-AU" altLang="de-DE" sz="2400" dirty="0" err="1">
                <a:solidFill>
                  <a:srgbClr val="333333"/>
                </a:solidFill>
              </a:rPr>
              <a:t>suo</a:t>
            </a:r>
            <a:r>
              <a:rPr lang="en-AU" altLang="de-DE" sz="2400" dirty="0">
                <a:solidFill>
                  <a:srgbClr val="333333"/>
                </a:solidFill>
              </a:rPr>
              <a:t> </a:t>
            </a:r>
            <a:r>
              <a:rPr lang="en-AU" altLang="de-DE" sz="2400" dirty="0" err="1">
                <a:solidFill>
                  <a:srgbClr val="333333"/>
                </a:solidFill>
              </a:rPr>
              <a:t>comportamento</a:t>
            </a:r>
            <a:r>
              <a:rPr lang="en-AU" altLang="de-DE" sz="2400" dirty="0">
                <a:solidFill>
                  <a:srgbClr val="333333"/>
                </a:solidFill>
              </a:rPr>
              <a:t> </a:t>
            </a:r>
            <a:r>
              <a:rPr lang="en-AU" altLang="de-DE" sz="2400" dirty="0" err="1">
                <a:solidFill>
                  <a:srgbClr val="333333"/>
                </a:solidFill>
              </a:rPr>
              <a:t>particolare</a:t>
            </a:r>
            <a:r>
              <a:rPr lang="en-AU" altLang="de-DE" sz="2400" dirty="0">
                <a:solidFill>
                  <a:srgbClr val="333333"/>
                </a:solidFill>
              </a:rPr>
              <a:t>, </a:t>
            </a:r>
            <a:r>
              <a:rPr lang="en-AU" altLang="de-DE" sz="2400" dirty="0" err="1">
                <a:solidFill>
                  <a:srgbClr val="333333"/>
                </a:solidFill>
              </a:rPr>
              <a:t>sta</a:t>
            </a:r>
            <a:r>
              <a:rPr lang="en-AU" altLang="de-DE" sz="2400" dirty="0">
                <a:solidFill>
                  <a:srgbClr val="333333"/>
                </a:solidFill>
              </a:rPr>
              <a:t> </a:t>
            </a:r>
            <a:r>
              <a:rPr lang="en-AU" altLang="de-DE" sz="2400" dirty="0" err="1">
                <a:solidFill>
                  <a:srgbClr val="333333"/>
                </a:solidFill>
              </a:rPr>
              <a:t>attirando</a:t>
            </a:r>
            <a:r>
              <a:rPr lang="en-AU" altLang="de-DE" sz="2400" dirty="0">
                <a:solidFill>
                  <a:srgbClr val="333333"/>
                </a:solidFill>
              </a:rPr>
              <a:t> </a:t>
            </a:r>
            <a:r>
              <a:rPr lang="en-AU" altLang="de-DE" sz="2400" dirty="0" err="1">
                <a:solidFill>
                  <a:srgbClr val="333333"/>
                </a:solidFill>
              </a:rPr>
              <a:t>l’attenzione</a:t>
            </a:r>
            <a:r>
              <a:rPr lang="en-AU" altLang="de-DE" sz="2400" dirty="0">
                <a:solidFill>
                  <a:srgbClr val="333333"/>
                </a:solidFill>
              </a:rPr>
              <a:t>.</a:t>
            </a:r>
          </a:p>
          <a:p>
            <a:pPr defTabSz="914400" fontAlgn="base"/>
            <a:r>
              <a:rPr lang="en-AU" altLang="de-DE" sz="2400" dirty="0">
                <a:solidFill>
                  <a:srgbClr val="333333"/>
                </a:solidFill>
              </a:rPr>
              <a:t>Tutti </a:t>
            </a:r>
            <a:r>
              <a:rPr lang="en-AU" altLang="de-DE" sz="2400" dirty="0" err="1">
                <a:solidFill>
                  <a:srgbClr val="333333"/>
                </a:solidFill>
              </a:rPr>
              <a:t>noi</a:t>
            </a:r>
            <a:r>
              <a:rPr lang="en-AU" altLang="de-DE" sz="2400" dirty="0">
                <a:solidFill>
                  <a:srgbClr val="333333"/>
                </a:solidFill>
              </a:rPr>
              <a:t> </a:t>
            </a:r>
            <a:r>
              <a:rPr lang="en-AU" altLang="de-DE" sz="2400" dirty="0" err="1">
                <a:solidFill>
                  <a:srgbClr val="333333"/>
                </a:solidFill>
              </a:rPr>
              <a:t>commettiamo</a:t>
            </a:r>
            <a:r>
              <a:rPr lang="en-AU" altLang="de-DE" sz="2400" dirty="0">
                <a:solidFill>
                  <a:srgbClr val="333333"/>
                </a:solidFill>
              </a:rPr>
              <a:t> </a:t>
            </a:r>
            <a:r>
              <a:rPr lang="en-AU" altLang="de-DE" sz="2400" dirty="0" err="1">
                <a:solidFill>
                  <a:srgbClr val="333333"/>
                </a:solidFill>
              </a:rPr>
              <a:t>errori</a:t>
            </a:r>
            <a:r>
              <a:rPr lang="en-AU" altLang="de-DE" sz="2400" dirty="0">
                <a:solidFill>
                  <a:srgbClr val="333333"/>
                </a:solidFill>
              </a:rPr>
              <a:t>! – </a:t>
            </a:r>
            <a:r>
              <a:rPr lang="en-AU" altLang="de-DE" sz="2400" dirty="0" err="1">
                <a:solidFill>
                  <a:srgbClr val="333333"/>
                </a:solidFill>
              </a:rPr>
              <a:t>prendiamo</a:t>
            </a:r>
            <a:r>
              <a:rPr lang="en-AU" altLang="de-DE" sz="2400" dirty="0">
                <a:solidFill>
                  <a:srgbClr val="333333"/>
                </a:solidFill>
              </a:rPr>
              <a:t> sempre in </a:t>
            </a:r>
            <a:r>
              <a:rPr lang="en-AU" altLang="de-DE" sz="2400" dirty="0" err="1">
                <a:solidFill>
                  <a:srgbClr val="333333"/>
                </a:solidFill>
              </a:rPr>
              <a:t>considerazione</a:t>
            </a:r>
            <a:r>
              <a:rPr lang="en-AU" altLang="de-DE" sz="2400" dirty="0">
                <a:solidFill>
                  <a:srgbClr val="333333"/>
                </a:solidFill>
              </a:rPr>
              <a:t> </a:t>
            </a:r>
            <a:r>
              <a:rPr lang="en-AU" altLang="de-DE" sz="2400" dirty="0" err="1">
                <a:solidFill>
                  <a:srgbClr val="333333"/>
                </a:solidFill>
              </a:rPr>
              <a:t>delle</a:t>
            </a:r>
            <a:r>
              <a:rPr lang="en-AU" altLang="de-DE" sz="2400" dirty="0">
                <a:solidFill>
                  <a:srgbClr val="333333"/>
                </a:solidFill>
              </a:rPr>
              <a:t> </a:t>
            </a:r>
            <a:r>
              <a:rPr lang="en-AU" altLang="de-DE" sz="2400" dirty="0" err="1">
                <a:solidFill>
                  <a:srgbClr val="333333"/>
                </a:solidFill>
              </a:rPr>
              <a:t>prospettive</a:t>
            </a:r>
            <a:r>
              <a:rPr lang="en-AU" altLang="de-DE" sz="2400" dirty="0">
                <a:solidFill>
                  <a:srgbClr val="333333"/>
                </a:solidFill>
              </a:rPr>
              <a:t> </a:t>
            </a:r>
            <a:r>
              <a:rPr lang="en-AU" altLang="de-DE" sz="2400" dirty="0" err="1">
                <a:solidFill>
                  <a:srgbClr val="333333"/>
                </a:solidFill>
              </a:rPr>
              <a:t>differenti</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38</a:t>
            </a:fld>
            <a:endParaRPr lang="de-DE" altLang="de-DE">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5E438076-7291-4604-AE03-5389BC24659B}" type="slidenum">
              <a:rPr lang="de-DE" altLang="de-DE" smtClean="0">
                <a:latin typeface="+mn-lt"/>
                <a:ea typeface="+mn-ea"/>
              </a:rPr>
              <a:pPr>
                <a:defRPr/>
              </a:pPr>
              <a:t>39</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5288012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40</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050326209"/>
              </p:ext>
            </p:extLst>
          </p:nvPr>
        </p:nvGraphicFramePr>
        <p:xfrm>
          <a:off x="408954" y="2011680"/>
          <a:ext cx="11375999" cy="469063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Lili Vieira de Carvalho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Tattoo poser </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Muffet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don2g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„typical turkish/muslim?“ (turkish parade)/„Typisch türkisch?” (türkische Parade)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stephcarter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Froehliche Weihnachten!!! (Day 44)</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„typical german?“ (woman in dirndl dress)/„Typisch deutsch?” (Frau in Dirnd)</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Verena Jung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 library/Bildergeschichte: Bücherei</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M.A./Christin </a:t>
                      </a:r>
                      <a:r>
                        <a:rPr kumimoji="0" lang="de-DE" sz="1000" b="0" i="0" u="none" strike="noStrike" cap="none" normalizeH="0" baseline="0" dirty="0" err="1">
                          <a:ln>
                            <a:noFill/>
                          </a:ln>
                          <a:solidFill>
                            <a:srgbClr val="333333"/>
                          </a:solidFill>
                          <a:effectLst/>
                          <a:latin typeface="+mn-lt"/>
                          <a:ea typeface="+mn-ea"/>
                          <a:cs typeface="+mn-cs"/>
                        </a:rPr>
                        <a:t>Hoche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strips: car, illness/</a:t>
                      </a:r>
                      <a:r>
                        <a:rPr kumimoji="0" lang="en-GB" sz="1000" b="0" i="0" u="none" strike="noStrike" cap="none" normalizeH="0" baseline="0" dirty="0" err="1">
                          <a:ln>
                            <a:noFill/>
                          </a:ln>
                          <a:solidFill>
                            <a:srgbClr val="333333"/>
                          </a:solidFill>
                          <a:effectLst/>
                          <a:latin typeface="+mn-lt"/>
                          <a:ea typeface="+mn-ea"/>
                          <a:cs typeface="+mn-cs"/>
                        </a:rPr>
                        <a:t>Bildergeschichten</a:t>
                      </a:r>
                      <a:r>
                        <a:rPr kumimoji="0" lang="en-GB" sz="1000" b="0" i="0" u="none" strike="noStrike" cap="none" normalizeH="0" baseline="0" dirty="0">
                          <a:ln>
                            <a:noFill/>
                          </a:ln>
                          <a:solidFill>
                            <a:srgbClr val="333333"/>
                          </a:solidFill>
                          <a:effectLst/>
                          <a:latin typeface="+mn-lt"/>
                          <a:ea typeface="+mn-ea"/>
                          <a:cs typeface="+mn-cs"/>
                        </a:rPr>
                        <a:t> Auto, </a:t>
                      </a:r>
                      <a:r>
                        <a:rPr kumimoji="0" lang="en-GB" sz="1000" b="0" i="0" u="none" strike="noStrike" cap="none" normalizeH="0" baseline="0" dirty="0" err="1">
                          <a:ln>
                            <a:noFill/>
                          </a:ln>
                          <a:solidFill>
                            <a:srgbClr val="333333"/>
                          </a:solidFill>
                          <a:effectLst/>
                          <a:latin typeface="+mn-lt"/>
                          <a:ea typeface="+mn-ea"/>
                          <a:cs typeface="+mn-cs"/>
                        </a:rPr>
                        <a:t>Krankheit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L. Müller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Comic strip: museum/Bildergeschichte: Museum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Marina Ruiz-Villarreal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3047</Words>
  <Application>Microsoft Office PowerPoint</Application>
  <PresentationFormat>Benutzerdefiniert</PresentationFormat>
  <Paragraphs>389</Paragraphs>
  <Slides>40</Slides>
  <Notes>40</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40</vt:i4>
      </vt:variant>
    </vt:vector>
  </HeadingPairs>
  <TitlesOfParts>
    <vt:vector size="47" baseType="lpstr">
      <vt:lpstr>Arial</vt:lpstr>
      <vt:lpstr>Calibri Light</vt:lpstr>
      <vt:lpstr>Symbol</vt:lpstr>
      <vt:lpstr>Times New Roman</vt:lpstr>
      <vt:lpstr>WingDings</vt:lpstr>
      <vt:lpstr>UKE_PPT-Vorlage_16zu9</vt:lpstr>
      <vt:lpstr>1_UKE_PPT-Vorlage_16zu9</vt:lpstr>
      <vt:lpstr>MCT 6 B – Empatizzare… II</vt:lpstr>
      <vt:lpstr>Quando conosci qualcuno, dove cade la tua attenzione? Quanto sono affidabili questi spunti per una buona valutazione?</vt:lpstr>
      <vt:lpstr>Quando conosci qualcuno, dove cade la tua attenzione? Quanto sono affidabili questi spunti per una buona valutazione?</vt:lpstr>
      <vt:lpstr>Quali altre fonti di informazioni possono essere considerate? Quanto sono affidabili?</vt:lpstr>
      <vt:lpstr>Quali altre fonti di informazioni possono essere considerate? Quanto sono affidabili?</vt:lpstr>
      <vt:lpstr>Vantaggi e svantaggi di certi indizi sociali</vt:lpstr>
      <vt:lpstr>Per favore discutete i vantaggi e gli svantaggi del seguente aspetto per formare un giudizio su una persona</vt:lpstr>
      <vt:lpstr>Per favore discutete i vantaggi e gli svantaggi del seguente aspetto per formare un giudizio su una persona</vt:lpstr>
      <vt:lpstr>Per favore discutete i vantaggi e gli svantaggi del seguente aspetto per formare un giudizio su una persona</vt:lpstr>
      <vt:lpstr>Per favore discutete i vantaggi e gli svantaggi del seguente aspetto per formare un giudizio su una persona</vt:lpstr>
      <vt:lpstr>Per favore discutete i vantaggi e gli svantaggi del seguente aspetto per formare un giudizio su una persona</vt:lpstr>
      <vt:lpstr>Per favore discutete i vantaggi e gli svantaggi del seguente aspetto per formare un giudizio su una persona</vt:lpstr>
      <vt:lpstr>Per favore discutete i vantaggi e gli svantaggi del seguente aspetto per formare un giudizio su una persona</vt:lpstr>
      <vt:lpstr>Per favore discutete i vantaggi e gli svantaggi del seguente aspetto per formare un giudizio su una persona</vt:lpstr>
      <vt:lpstr>Per favore discutete i vantaggi e gli svantaggi del seguente aspetto per formare un giudizio su una persona</vt:lpstr>
      <vt:lpstr>Per favore discutete i vantaggi e gli svantaggi del seguente aspetto per formare un giudizio su una persona</vt:lpstr>
      <vt:lpstr>Per favore discutete i vantaggi e gli svantaggi del seguente aspetto per formare un giudizio su una persona</vt:lpstr>
      <vt:lpstr>Apparenza e realtà!</vt:lpstr>
      <vt:lpstr>Perché lo stiamo facendo?</vt:lpstr>
      <vt:lpstr>Perché lo stiamo facendo?</vt:lpstr>
      <vt:lpstr>In che modo la mancanza di empatia promuove interpretazioni errate in caso di psicosi - esempi</vt:lpstr>
      <vt:lpstr>Esercizio</vt:lpstr>
      <vt:lpstr>Esercizio</vt:lpstr>
      <vt:lpstr>Esercizio</vt:lpstr>
      <vt:lpstr>PowerPoint-Präsentation</vt:lpstr>
      <vt:lpstr>Un uomo in sovrappeso cade da una sedia Che cosa potrebbero pensare le persone...hanno ragione?</vt:lpstr>
      <vt:lpstr>Avanti!</vt:lpstr>
      <vt:lpstr>PowerPoint-Präsentation</vt:lpstr>
      <vt:lpstr>PowerPoint-Präsentation</vt:lpstr>
      <vt:lpstr>PowerPoint-Präsentation</vt:lpstr>
      <vt:lpstr>PowerPoint-Präsentation</vt:lpstr>
      <vt:lpstr>PowerPoint-Präsentation</vt:lpstr>
      <vt:lpstr>opzionale: Video Clip</vt:lpstr>
      <vt:lpstr>PowerPoint-Präsentation</vt:lpstr>
      <vt:lpstr>Trasferire nella vita di tutti i giorni</vt:lpstr>
      <vt:lpstr>Trasferire nella vita di tutti i giorni</vt:lpstr>
      <vt:lpstr>Trasferire nella vita di tutti i giorni</vt:lpstr>
      <vt:lpstr>Che cosa ha a che fare con la psicosi?</vt:lpstr>
      <vt:lpstr>Grazie per l‘attenzione!</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279</cp:revision>
  <dcterms:created xsi:type="dcterms:W3CDTF">2004-06-30T16:15:23Z</dcterms:created>
  <dcterms:modified xsi:type="dcterms:W3CDTF">2021-12-08T08:29:32Z</dcterms:modified>
</cp:coreProperties>
</file>